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8CAF1-C33F-49AF-8253-493A9439CC75}" v="4" dt="2023-06-23T14:48:11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66F0-3D9B-E85F-8014-B559ABAD9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05F09-0385-48A4-44C2-92748E13F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88A6-D6F4-0896-5C8A-3196DEF36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68F4-A529-7CAF-98A8-F83034F7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7EB3-57FE-7F92-D517-A7FD7EC4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4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A64A-AC68-D382-E456-0CD0658E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0AD3C-DAD6-E846-D2BA-6B7881EFE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4A391-D22E-0FD3-DEB1-6331212A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1808-4048-8ACD-03E9-D14734C5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E5B27-2037-CF47-390A-6CD25F0C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3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82CB4-80CF-A20C-51F1-E8D891EBC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23E8D-4430-3DA4-192D-ADC0E5EF3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779CC-DF56-DFBA-4145-852952254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DB376-8DDA-B7A2-F2B8-AA053A52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CFED9-DF05-6877-9165-835BAE292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EF59-55E7-1E94-0E93-42D03E00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89A0-DD7F-7FEA-5722-016E3B821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93DA3-BE01-BE42-39EB-D05BF081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9A3EB-C712-ED39-3022-7E4156ED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F589E-EFC9-0793-0658-9AFD95C3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24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6F47A-0711-AD73-4657-B3695EBB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D77FF-4A76-3FB5-671F-7ED466A7B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8D8BE-97D8-CE31-C40A-EF872B2D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98985-79B2-C846-6FD3-7E48638F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1927-4F87-2AE0-590F-69BC57D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4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4FF9-F53F-05E0-3835-F6D592BC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B3959-0961-416B-4A8B-EFF46DF77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49D73-A87D-B7E4-899A-6025ED7C9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5F006-600C-9B39-D26D-025895A4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DEE7-7F46-27AD-DDB9-32F3B5A3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1F0DD-6A0D-8385-AFC4-94516572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1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7301-C734-7250-B5C4-119EBCBD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F5CCE-0269-90B9-6717-39DB9BA72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C4E25B-8133-0178-BAFA-BD400B34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3DB57-42D2-3D80-C5C4-476487160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7E057-2AE8-9AAB-5DD8-AEF283DA6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5929E3-F168-217D-27A8-22DF5307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E96D0-23D8-7664-BA74-3F3AF503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D4196-B35D-0F61-4CD2-95B11EA9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7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C706-55DD-B9A0-0555-AC06FE8C6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FA756C-310E-E77C-FB41-B1B81DC0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D40F3-6FCF-B0E3-0BD7-6E09AFB5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B723-0D80-000E-63B3-55E55D91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8B975-B2E2-881B-34E5-380DA1F8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227359-439F-0B80-CBDC-C3308F22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C70B-220C-3754-90D0-376F1E09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6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80D1B-625D-1FBA-51E1-DF1AA55E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EAAD3-BF58-4461-0CB4-126085BB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01DE1-DED2-BC3A-2E70-004FD74C0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86E6D-72BC-DAA5-E961-2C9CC9C7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57AEA-F6ED-747F-ED15-ED13B8B4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9A528-DA0E-6CB2-1BBA-3DBC474E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6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917A-7F81-980A-5B1C-FD69C7D2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34CF1B-CC00-1956-E051-3C24B9E48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0CB6E-366A-5BB9-6DEC-12A06D8C3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4378B-7474-2E44-4206-39864F7D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FE2B1-9454-25AA-971B-C8CE4F50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F09B0-DC9A-1F59-736D-6358567B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5F52D-9958-9AE8-E5E7-C744506C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E6E2-0DEA-C980-4F6D-72ECDC8C0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86749-DBA9-5179-4A81-C52C3D0BF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B682-8004-44A7-B9F3-BBEF2B5734E5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0F333-F6DB-EB1E-0382-4A25222FF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6A1B3-4630-54D8-6AC9-82EAAB39A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2B6C-831F-49F1-B4CF-0DC4821A7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D9E225-1C50-9903-7148-63F321B3DC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9" b="3217"/>
          <a:stretch/>
        </p:blipFill>
        <p:spPr>
          <a:xfrm>
            <a:off x="0" y="0"/>
            <a:ext cx="121783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70FFF-4CA0-720C-3ED0-7E1999B5E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28nm IP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CD3AF-BC76-D006-CDEE-334C33042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0" dirty="0">
                <a:effectLst/>
                <a:latin typeface="Arial" panose="020B0604020202020204" pitchFamily="34" charset="0"/>
              </a:rPr>
              <a:t>WP3 DAQ and services</a:t>
            </a:r>
          </a:p>
          <a:p>
            <a:r>
              <a:rPr lang="en-GB" sz="1800" dirty="0">
                <a:solidFill>
                  <a:srgbClr val="FFFF00"/>
                </a:solidFill>
                <a:latin typeface="Arial" panose="020B0604020202020204" pitchFamily="34" charset="0"/>
              </a:rPr>
              <a:t>Mark Prydderch</a:t>
            </a:r>
          </a:p>
          <a:p>
            <a:r>
              <a:rPr lang="en-GB" sz="1800" dirty="0">
                <a:solidFill>
                  <a:srgbClr val="FFFF00"/>
                </a:solidFill>
                <a:latin typeface="Arial" panose="020B0604020202020204" pitchFamily="34" charset="0"/>
              </a:rPr>
              <a:t>RAL ASIC Design Group</a:t>
            </a:r>
            <a:endParaRPr lang="en-GB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7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7DAE3-8A7B-AEB2-F061-E688DB99B034}"/>
              </a:ext>
            </a:extLst>
          </p:cNvPr>
          <p:cNvSpPr txBox="1"/>
          <p:nvPr/>
        </p:nvSpPr>
        <p:spPr>
          <a:xfrm>
            <a:off x="0" y="28135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EoI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DRD7: </a:t>
            </a:r>
            <a:r>
              <a:rPr lang="en-GB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Common interface ASIC for detector readout, timing, and control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7D3A5-DF13-06A0-FC63-3C2FCEEB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0" y="1124606"/>
            <a:ext cx="9637303" cy="52090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B17B3F7-2871-A889-1EC9-CCC87BCFA9EF}"/>
              </a:ext>
            </a:extLst>
          </p:cNvPr>
          <p:cNvSpPr/>
          <p:nvPr/>
        </p:nvSpPr>
        <p:spPr>
          <a:xfrm>
            <a:off x="1839310" y="987972"/>
            <a:ext cx="8901580" cy="558867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3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64A3B-1CD6-DF58-01B4-91467597D782}"/>
              </a:ext>
            </a:extLst>
          </p:cNvPr>
          <p:cNvSpPr txBox="1"/>
          <p:nvPr/>
        </p:nvSpPr>
        <p:spPr>
          <a:xfrm>
            <a:off x="0" y="61549"/>
            <a:ext cx="1219199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2400" b="1" i="0" u="none" strike="noStrike" dirty="0" err="1">
                <a:solidFill>
                  <a:srgbClr val="0070C0"/>
                </a:solidFill>
                <a:effectLst/>
              </a:rPr>
              <a:t>EoI</a:t>
            </a:r>
            <a:r>
              <a:rPr lang="en-GB" sz="2400" b="1" i="0" u="none" strike="noStrike" dirty="0">
                <a:solidFill>
                  <a:srgbClr val="0070C0"/>
                </a:solidFill>
                <a:effectLst/>
              </a:rPr>
              <a:t> Work Packages:</a:t>
            </a:r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Definition of requirements</a:t>
            </a:r>
            <a:endParaRPr lang="en-GB" i="0" u="none" strike="noStrike" dirty="0"/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Emulation and architectural studies</a:t>
            </a:r>
            <a:endParaRPr lang="en-GB" i="0" u="none" strike="noStrike" dirty="0"/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B050"/>
                </a:solidFill>
                <a:effectLst/>
              </a:rPr>
              <a:t>Datalinks &amp; Ethernet </a:t>
            </a:r>
            <a:r>
              <a:rPr lang="en-GB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 Area for IP development with links to other DRD7 activities</a:t>
            </a:r>
            <a:endParaRPr lang="en-GB" i="0" u="none" strike="noStrike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B050"/>
                </a:solidFill>
                <a:effectLst/>
              </a:rPr>
              <a:t>Clock recovery and timing distribution</a:t>
            </a:r>
            <a:r>
              <a:rPr lang="en-GB" b="1" i="0" u="none" strike="noStrike" dirty="0">
                <a:effectLst/>
              </a:rPr>
              <a:t> </a:t>
            </a:r>
            <a:r>
              <a:rPr lang="en-GB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 Area for IP development with links to other DRD7 activities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b="1" i="0" u="none" strike="noStrike" dirty="0">
                <a:solidFill>
                  <a:srgbClr val="00B050"/>
                </a:solidFill>
                <a:effectLst/>
              </a:rPr>
              <a:t>Processor cores and Memory</a:t>
            </a:r>
            <a:r>
              <a:rPr lang="en-GB" b="1" i="0" u="none" strike="noStrike" dirty="0">
                <a:effectLst/>
              </a:rPr>
              <a:t> </a:t>
            </a:r>
            <a:r>
              <a:rPr lang="en-GB" b="0" i="0" u="none" strike="noStrike" dirty="0">
                <a:solidFill>
                  <a:schemeClr val="accent5">
                    <a:lumMod val="75000"/>
                  </a:schemeClr>
                </a:solidFill>
                <a:effectLst/>
                <a:sym typeface="Wingdings" panose="05000000000000000000" pitchFamily="2" charset="2"/>
              </a:rPr>
              <a:t> Area for IP development with links to other DRD7 activities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ASIC Assembly and Configurability</a:t>
            </a:r>
            <a:endParaRPr lang="en-GB" i="0" u="none" strike="noStrike" dirty="0"/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Software tool chain for cores</a:t>
            </a:r>
            <a:endParaRPr lang="en-GB" i="0" u="none" strike="noStrike" dirty="0"/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Back-end software libraries and test software</a:t>
            </a:r>
            <a:endParaRPr lang="en-GB" i="0" u="none" strike="noStrike" dirty="0"/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ASIC SoC Verification</a:t>
            </a:r>
            <a:endParaRPr lang="en-GB" i="0" u="none" strike="noStrike" dirty="0"/>
          </a:p>
          <a:p>
            <a:pPr marL="342900" indent="-342900" rtl="0">
              <a:spcAft>
                <a:spcPts val="600"/>
              </a:spcAft>
              <a:buFont typeface="+mj-lt"/>
              <a:buAutoNum type="arabicPeriod"/>
            </a:pPr>
            <a:r>
              <a:rPr lang="en-GB" b="0" i="0" u="none" strike="noStrike" dirty="0">
                <a:effectLst/>
              </a:rPr>
              <a:t>Hardware Testing</a:t>
            </a:r>
            <a:endParaRPr lang="en-GB" dirty="0"/>
          </a:p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C00000"/>
                </a:solidFill>
              </a:rPr>
              <a:t>	Total effort estimate for whole project: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50-75 staff-years or between 10 and 15 people active over 5 years.</a:t>
            </a:r>
          </a:p>
          <a:p>
            <a:pPr rtl="0"/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</a:rPr>
              <a:t>28nm for LGAD</a:t>
            </a:r>
            <a:r>
              <a:rPr lang="en-GB" sz="2400" b="1" i="0" u="none" strike="noStrike" dirty="0">
                <a:solidFill>
                  <a:srgbClr val="0070C0"/>
                </a:solidFill>
                <a:effectLst/>
              </a:rPr>
              <a:t>: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Currently exploring benefits of 28nm for LGADs and timing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FE for large pixel (&gt;1mm) LGADs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Targeting 20ps resolution or better</a:t>
            </a:r>
          </a:p>
          <a:p>
            <a:pPr marL="285750" indent="-285750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Continue development and possibly scale up or target different pixel sizes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A139B2-D3DC-8A96-C2AB-FAF57262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095" y="4473674"/>
            <a:ext cx="2462997" cy="2322777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65BC425-AC8A-9F8A-AFEE-720382EEF1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9578" y="2081049"/>
            <a:ext cx="2914514" cy="17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0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CA1964A695C4C8A139D733E8B8903" ma:contentTypeVersion="5" ma:contentTypeDescription="Create a new document." ma:contentTypeScope="" ma:versionID="eb920ac6457003142ad240499d35dcbc">
  <xsd:schema xmlns:xsd="http://www.w3.org/2001/XMLSchema" xmlns:xs="http://www.w3.org/2001/XMLSchema" xmlns:p="http://schemas.microsoft.com/office/2006/metadata/properties" xmlns:ns3="424348a4-7dff-4f19-8ded-10b278d12d9c" xmlns:ns4="af6631ff-b62d-4003-aa19-024554590dcf" targetNamespace="http://schemas.microsoft.com/office/2006/metadata/properties" ma:root="true" ma:fieldsID="b81dd28b5ae5b381654760f9beda9a9e" ns3:_="" ns4:_="">
    <xsd:import namespace="424348a4-7dff-4f19-8ded-10b278d12d9c"/>
    <xsd:import namespace="af6631ff-b62d-4003-aa19-024554590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348a4-7dff-4f19-8ded-10b278d12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631ff-b62d-4003-aa19-024554590d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DC6FD6-8E49-4B05-BB59-399855283F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D244BB-B846-434E-BD00-C2B1DFDB7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348a4-7dff-4f19-8ded-10b278d12d9c"/>
    <ds:schemaRef ds:uri="af6631ff-b62d-4003-aa19-024554590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E8426F-8E78-4160-9766-A988E9E90F5D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af6631ff-b62d-4003-aa19-024554590dcf"/>
    <ds:schemaRef ds:uri="424348a4-7dff-4f19-8ded-10b278d12d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162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28nm IP Development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Prydderch, Mark (STFC,RAL,TECH)</dc:creator>
  <cp:lastModifiedBy>Prydderch, Mark (STFC,RAL,TECH)</cp:lastModifiedBy>
  <cp:revision>2</cp:revision>
  <dcterms:created xsi:type="dcterms:W3CDTF">2023-06-19T14:37:30Z</dcterms:created>
  <dcterms:modified xsi:type="dcterms:W3CDTF">2023-06-23T14:56:30Z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0x010100D51CA1964A695C4C8A139D733E8B8903</vt:lpwstr>
  </property>
</Properties>
</file>