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8"/>
  </p:notesMasterIdLst>
  <p:sldIdLst>
    <p:sldId id="259" r:id="rId2"/>
    <p:sldId id="263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E8FC"/>
    <a:srgbClr val="000000"/>
    <a:srgbClr val="ABABAB"/>
    <a:srgbClr val="FF9933"/>
    <a:srgbClr val="FFFFFF"/>
    <a:srgbClr val="EAEFF7"/>
    <a:srgbClr val="22027C"/>
    <a:srgbClr val="28038F"/>
    <a:srgbClr val="3D0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762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11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8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540391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1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0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8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0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9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7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8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1228295/contributions/5394883/" TargetMode="External"/><Relationship Id="rId2" Type="http://schemas.openxmlformats.org/officeDocument/2006/relationships/hyperlink" Target="https://indico.cern.ch/event/853861/contributions/4841295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cern.ch/event/853861/contributions/4867438/" TargetMode="External"/><Relationship Id="rId4" Type="http://schemas.openxmlformats.org/officeDocument/2006/relationships/hyperlink" Target="https://indico.cern.ch/event/1228295/contributions/539380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1228295/contributions/5390907/" TargetMode="External"/><Relationship Id="rId2" Type="http://schemas.openxmlformats.org/officeDocument/2006/relationships/hyperlink" Target="https://indico.cern.ch/event/1268355/contributions/5354878/attachments/2629949/4548907/2023-04-17_ITK%20-COOLING-3D-PRINTED-MANIFOLD-INFN-MILANO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direct.com/science/article/pii/S092442471930255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/>
              <a:t>WP3 Mechanics and Cooling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Joel Goldstein &amp; Georg Viehhauser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992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5CA0-6EE6-4CC2-AAE3-1E899929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09285"/>
            <a:ext cx="10515600" cy="743504"/>
          </a:xfrm>
        </p:spPr>
        <p:txBody>
          <a:bodyPr/>
          <a:lstStyle/>
          <a:p>
            <a:r>
              <a:rPr lang="en" dirty="0"/>
              <a:t>Purpose of the WP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D3C87-4DE2-4427-AF87-F871E0491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510827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Develop technologies and designs to be used in the demonstrator</a:t>
            </a:r>
          </a:p>
          <a:p>
            <a:pPr lvl="1"/>
            <a:r>
              <a:rPr lang="en-US" dirty="0"/>
              <a:t>Technologies that are advanced, but still have reasonable chance of success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technologies for future trackers</a:t>
            </a:r>
          </a:p>
          <a:p>
            <a:pPr lvl="1"/>
            <a:r>
              <a:rPr lang="en-US" dirty="0"/>
              <a:t>Activities that go beyond what is standard now, and beyond what designs for near-future experiments (ATLAS, </a:t>
            </a:r>
            <a:r>
              <a:rPr lang="en-US" dirty="0" err="1"/>
              <a:t>ePIC</a:t>
            </a:r>
            <a:r>
              <a:rPr lang="en-US" dirty="0"/>
              <a:t>) can rely on</a:t>
            </a:r>
          </a:p>
          <a:p>
            <a:r>
              <a:rPr lang="en-US" dirty="0"/>
              <a:t>In principle not limited to a specific silicon sensor technology</a:t>
            </a:r>
          </a:p>
          <a:p>
            <a:r>
              <a:rPr lang="en-US" dirty="0"/>
              <a:t>For mechanical aspects not limited to a specific flavor (low-mass is a general requirement)</a:t>
            </a:r>
          </a:p>
          <a:p>
            <a:pPr lvl="1"/>
            <a:r>
              <a:rPr lang="en-US" dirty="0"/>
              <a:t>This includes conductive heat transfer</a:t>
            </a:r>
          </a:p>
          <a:p>
            <a:r>
              <a:rPr lang="en-US" dirty="0"/>
              <a:t>Main flavor-specific technology is forced convection cooling (gas vs evaporative)</a:t>
            </a:r>
          </a:p>
          <a:p>
            <a:pPr lvl="1"/>
            <a:r>
              <a:rPr lang="en-US" dirty="0"/>
              <a:t>But even there are some common issues (connections, distributions)</a:t>
            </a:r>
          </a:p>
          <a:p>
            <a:r>
              <a:rPr lang="en-US" dirty="0"/>
              <a:t>At this point, it is hard to put a price tag on these items</a:t>
            </a:r>
          </a:p>
          <a:p>
            <a:pPr lvl="1"/>
            <a:r>
              <a:rPr lang="en-US" dirty="0"/>
              <a:t>This depends on the breadth (number of groups) and depth (how far </a:t>
            </a:r>
            <a:r>
              <a:rPr lang="en-US" dirty="0" err="1"/>
              <a:t>ar</a:t>
            </a:r>
            <a:r>
              <a:rPr lang="en-US" dirty="0"/>
              <a:t> our aspirations) of this effort</a:t>
            </a:r>
          </a:p>
          <a:p>
            <a:pPr lvl="1"/>
            <a:r>
              <a:rPr lang="en-US" dirty="0"/>
              <a:t>The list of activities we will present is a list of possibilities, not necessities</a:t>
            </a:r>
          </a:p>
          <a:p>
            <a:pPr lvl="1"/>
            <a:r>
              <a:rPr lang="en-US" dirty="0"/>
              <a:t>This will only be clear once groups have indicated their interests</a:t>
            </a:r>
          </a:p>
          <a:p>
            <a:pPr lvl="1"/>
            <a:r>
              <a:rPr lang="en-US" dirty="0"/>
              <a:t>Providing mechanics and cooling for the demonstrator is a </a:t>
            </a:r>
            <a:r>
              <a:rPr lang="en-US"/>
              <a:t>different WP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53723-4192-44B8-957B-0773A06E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02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0D19-0BE3-480A-B3BD-D2C47218D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Suggested projects 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25391-91F6-4BA7-B778-44B71AC00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Low-mass local support geometries and structures</a:t>
            </a:r>
          </a:p>
          <a:p>
            <a:pPr lvl="1"/>
            <a:r>
              <a:rPr lang="en-US" dirty="0"/>
              <a:t>Structures that maximize moment of inertia and are not joint-dominated</a:t>
            </a:r>
          </a:p>
          <a:p>
            <a:pPr lvl="1"/>
            <a:r>
              <a:rPr lang="en-US" dirty="0"/>
              <a:t>Shape-</a:t>
            </a:r>
            <a:r>
              <a:rPr lang="en-US" dirty="0" err="1"/>
              <a:t>optimisation</a:t>
            </a:r>
            <a:r>
              <a:rPr lang="en-US" dirty="0"/>
              <a:t> to reduce global and local deformations</a:t>
            </a:r>
          </a:p>
          <a:p>
            <a:pPr lvl="1"/>
            <a:r>
              <a:rPr lang="en-US" dirty="0"/>
              <a:t>Staves or larger structures (wedges, box channels, cylinders, etc.)</a:t>
            </a:r>
          </a:p>
          <a:p>
            <a:pPr lvl="1"/>
            <a:r>
              <a:rPr lang="en-US" dirty="0"/>
              <a:t>Structures for bent or inclined modules</a:t>
            </a:r>
          </a:p>
          <a:p>
            <a:r>
              <a:rPr lang="en-US" dirty="0"/>
              <a:t>Evaporative cooling</a:t>
            </a:r>
          </a:p>
          <a:p>
            <a:pPr lvl="1"/>
            <a:r>
              <a:rPr lang="en-US" dirty="0"/>
              <a:t>New coolants (N</a:t>
            </a:r>
            <a:r>
              <a:rPr lang="en-US" baseline="-25000" dirty="0"/>
              <a:t>2</a:t>
            </a:r>
            <a:r>
              <a:rPr lang="en-US" dirty="0"/>
              <a:t>O, Kr, …) to reduce evaporation temperature (see for example </a:t>
            </a:r>
            <a:r>
              <a:rPr lang="en-US" dirty="0">
                <a:hlinkClick r:id="rId2"/>
              </a:rPr>
              <a:t>https://indico.cern.ch/event/853861/contributions/4841295/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https://indico.cern.ch/event/1228295/contributions/5394883/</a:t>
            </a:r>
            <a:r>
              <a:rPr lang="en-US" dirty="0"/>
              <a:t>) </a:t>
            </a:r>
          </a:p>
          <a:p>
            <a:pPr lvl="1"/>
            <a:r>
              <a:rPr lang="en-US" dirty="0" err="1"/>
              <a:t>Transcritical</a:t>
            </a:r>
            <a:r>
              <a:rPr lang="en-US" dirty="0"/>
              <a:t> cycles (</a:t>
            </a:r>
            <a:r>
              <a:rPr lang="en-US" dirty="0">
                <a:hlinkClick r:id="rId4"/>
              </a:rPr>
              <a:t>https://indico.cern.ch/event/1228295/contributions/5393800/</a:t>
            </a:r>
            <a:r>
              <a:rPr lang="en-US" dirty="0"/>
              <a:t>) </a:t>
            </a:r>
          </a:p>
          <a:p>
            <a:r>
              <a:rPr lang="en-US" dirty="0"/>
              <a:t>Integration of cooling channels in substrate/structure</a:t>
            </a:r>
          </a:p>
          <a:p>
            <a:pPr lvl="1"/>
            <a:r>
              <a:rPr lang="en-US" dirty="0"/>
              <a:t>Microchannels in Silicon</a:t>
            </a:r>
          </a:p>
          <a:p>
            <a:pPr lvl="1"/>
            <a:r>
              <a:rPr lang="en-US" dirty="0"/>
              <a:t>Thin-wall cooling pipes co-cured with CF (see ALICE)</a:t>
            </a:r>
          </a:p>
          <a:p>
            <a:pPr lvl="1"/>
            <a:r>
              <a:rPr lang="en-US" dirty="0"/>
              <a:t>Melting or </a:t>
            </a:r>
            <a:r>
              <a:rPr lang="en-US" dirty="0" err="1"/>
              <a:t>vaporising</a:t>
            </a:r>
            <a:r>
              <a:rPr lang="en-US" dirty="0"/>
              <a:t> pre-forms (e.g. Modified poly(lactic) acid (PLA)) in CF (see </a:t>
            </a:r>
            <a:r>
              <a:rPr lang="en-US" dirty="0">
                <a:hlinkClick r:id="rId5"/>
              </a:rPr>
              <a:t>https://indico.cern.ch/event/853861/contributions/4867438/</a:t>
            </a:r>
            <a:r>
              <a:rPr lang="en-US" dirty="0"/>
              <a:t>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09B8B-4301-4C6E-9000-AD9D9315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1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F431F-48D3-44CB-8C81-1BF7BCB8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Suggested projects II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B81CA-0943-4416-A86E-921956D2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528103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Additive manufacturing</a:t>
            </a:r>
          </a:p>
          <a:p>
            <a:pPr lvl="1"/>
            <a:r>
              <a:rPr lang="en-GB" dirty="0"/>
              <a:t>Metals (Al or </a:t>
            </a:r>
            <a:r>
              <a:rPr lang="en-GB" dirty="0" err="1"/>
              <a:t>Ti</a:t>
            </a:r>
            <a:r>
              <a:rPr lang="en-GB" dirty="0"/>
              <a:t>), plastics</a:t>
            </a:r>
          </a:p>
          <a:p>
            <a:pPr lvl="1"/>
            <a:r>
              <a:rPr lang="en-GB" dirty="0"/>
              <a:t>Structural elements (fibrous matrices)</a:t>
            </a:r>
          </a:p>
          <a:p>
            <a:pPr lvl="1"/>
            <a:r>
              <a:rPr lang="en-GB" dirty="0"/>
              <a:t>Components for fluid cooling systems (connections, manifolds, etc.) (</a:t>
            </a:r>
            <a:r>
              <a:rPr lang="en-GB" dirty="0">
                <a:hlinkClick r:id="rId2"/>
              </a:rPr>
              <a:t>https://indico.cern.ch/event/1268355/contributions/5354878/attachments/2629949/4548907/2023-04-17_ITK%20-COOLING-3D-PRINTED-MANIFOLD-INFN-MILANO.pptx</a:t>
            </a:r>
            <a:r>
              <a:rPr lang="en-GB" dirty="0"/>
              <a:t>) </a:t>
            </a:r>
          </a:p>
          <a:p>
            <a:pPr lvl="1"/>
            <a:r>
              <a:rPr lang="en-GB" dirty="0"/>
              <a:t>Cleaning (</a:t>
            </a:r>
            <a:r>
              <a:rPr lang="en-GB" dirty="0">
                <a:hlinkClick r:id="rId3"/>
              </a:rPr>
              <a:t>https://indico.cern.ch/event/1228295/contributions/5390907/</a:t>
            </a:r>
            <a:r>
              <a:rPr lang="en-GB" dirty="0"/>
              <a:t>) </a:t>
            </a:r>
          </a:p>
          <a:p>
            <a:pPr lvl="1"/>
            <a:r>
              <a:rPr lang="en-GB" dirty="0"/>
              <a:t>Distributions/ flow guidance for gas cooling</a:t>
            </a:r>
          </a:p>
          <a:p>
            <a:pPr lvl="1"/>
            <a:r>
              <a:rPr lang="en-GB" dirty="0"/>
              <a:t>Printing of fibre-loaded material</a:t>
            </a:r>
          </a:p>
          <a:p>
            <a:pPr lvl="1"/>
            <a:r>
              <a:rPr lang="en-GB" dirty="0"/>
              <a:t>Can we 3D-print a tracker?</a:t>
            </a:r>
          </a:p>
          <a:p>
            <a:r>
              <a:rPr lang="en-GB" dirty="0"/>
              <a:t>Fluid system connection technologies</a:t>
            </a:r>
          </a:p>
          <a:p>
            <a:pPr lvl="1"/>
            <a:r>
              <a:rPr lang="en-GB" dirty="0"/>
              <a:t>Welding/brazing for metallic pipes</a:t>
            </a:r>
          </a:p>
          <a:p>
            <a:pPr lvl="1"/>
            <a:r>
              <a:rPr lang="en-GB" dirty="0"/>
              <a:t>Gluing etc. for ceramics/plastics/silicon</a:t>
            </a:r>
          </a:p>
          <a:p>
            <a:r>
              <a:rPr lang="en-GB" dirty="0"/>
              <a:t>Gas cooling</a:t>
            </a:r>
          </a:p>
          <a:p>
            <a:pPr lvl="1"/>
            <a:r>
              <a:rPr lang="en-GB" dirty="0"/>
              <a:t>Flow design</a:t>
            </a:r>
          </a:p>
          <a:p>
            <a:pPr lvl="1"/>
            <a:r>
              <a:rPr lang="en-GB" dirty="0"/>
              <a:t>Prediction models</a:t>
            </a:r>
          </a:p>
          <a:p>
            <a:pPr lvl="1"/>
            <a:r>
              <a:rPr lang="en-GB" dirty="0"/>
              <a:t>Vibration loads on structures</a:t>
            </a:r>
          </a:p>
          <a:p>
            <a:pPr lvl="1"/>
            <a:r>
              <a:rPr lang="en-GB" dirty="0"/>
              <a:t>Development of instrumentation for local gas flow velocity measurement (MEMS?)</a:t>
            </a:r>
          </a:p>
          <a:p>
            <a:pPr lvl="2"/>
            <a:r>
              <a:rPr lang="en-US" dirty="0"/>
              <a:t>Either mechanical (vane) or calorimetric (see for example </a:t>
            </a:r>
            <a:r>
              <a:rPr lang="en-US" dirty="0">
                <a:hlinkClick r:id="rId4"/>
              </a:rPr>
              <a:t>https://www.sciencedirect.com/science/article/pii/S0924424719302559</a:t>
            </a:r>
            <a:r>
              <a:rPr lang="en-US" dirty="0"/>
              <a:t>)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B8BA5-8817-42B4-A11A-8EA7A1E8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2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8BDC-9BD0-461C-971A-589FF737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Suggested projects III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BDE70-A4E6-430C-B1F6-4AB6E2923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Low mass hybrid development</a:t>
            </a:r>
          </a:p>
          <a:p>
            <a:pPr lvl="1"/>
            <a:r>
              <a:rPr lang="en-US" dirty="0"/>
              <a:t>??</a:t>
            </a:r>
          </a:p>
          <a:p>
            <a:r>
              <a:rPr lang="en-US" dirty="0"/>
              <a:t>Robotics Assembly/Disassembly support within structural supports/integration</a:t>
            </a:r>
          </a:p>
          <a:p>
            <a:pPr lvl="1"/>
            <a:r>
              <a:rPr lang="en-US" dirty="0"/>
              <a:t>Maintenance after irradiation</a:t>
            </a:r>
          </a:p>
          <a:p>
            <a:pPr lvl="1"/>
            <a:r>
              <a:rPr lang="en-US" dirty="0"/>
              <a:t>Maintenance during operation </a:t>
            </a:r>
          </a:p>
          <a:p>
            <a:pPr lvl="1"/>
            <a:r>
              <a:rPr lang="en-US" dirty="0"/>
              <a:t>Disassembly after irradiation</a:t>
            </a:r>
          </a:p>
          <a:p>
            <a:r>
              <a:rPr lang="en-US" dirty="0"/>
              <a:t>Mass production techniques/Robotic assembly and testing</a:t>
            </a:r>
          </a:p>
          <a:p>
            <a:pPr lvl="1"/>
            <a:r>
              <a:rPr lang="en-US" dirty="0"/>
              <a:t>Says it all</a:t>
            </a:r>
          </a:p>
          <a:p>
            <a:r>
              <a:rPr lang="en-US" dirty="0"/>
              <a:t>Novel structural materials</a:t>
            </a:r>
          </a:p>
          <a:p>
            <a:pPr lvl="1"/>
            <a:r>
              <a:rPr lang="en-US" dirty="0"/>
              <a:t>Composites (printable?)</a:t>
            </a:r>
          </a:p>
          <a:p>
            <a:pPr lvl="1"/>
            <a:r>
              <a:rPr lang="en-US" dirty="0"/>
              <a:t>Ceramics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D346D-046B-49B4-B7B1-D06FB454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5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3F012-7E94-4DDF-98F5-8B1AE981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Suggested projects IV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10868-FF92-41DA-9166-464A12A09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Electrical and optical service integration and co-curing</a:t>
            </a:r>
          </a:p>
          <a:p>
            <a:pPr lvl="1"/>
            <a:r>
              <a:rPr lang="en-US" dirty="0"/>
              <a:t>Co-curing of cables and low-mass tapes</a:t>
            </a:r>
          </a:p>
          <a:p>
            <a:pPr lvl="1"/>
            <a:r>
              <a:rPr lang="en-US" dirty="0"/>
              <a:t>Co-curing of optical </a:t>
            </a:r>
            <a:r>
              <a:rPr lang="en-US" dirty="0" err="1"/>
              <a:t>fibres</a:t>
            </a:r>
            <a:r>
              <a:rPr lang="en-US" dirty="0"/>
              <a:t> for signals</a:t>
            </a:r>
          </a:p>
          <a:p>
            <a:pPr lvl="1"/>
            <a:r>
              <a:rPr lang="en-US" dirty="0"/>
              <a:t>Co-curing of optical </a:t>
            </a:r>
            <a:r>
              <a:rPr lang="en-US" dirty="0" err="1"/>
              <a:t>fibres</a:t>
            </a:r>
            <a:r>
              <a:rPr lang="en-US" dirty="0"/>
              <a:t> for stress and displacement measurements/environmental monitoring </a:t>
            </a:r>
          </a:p>
          <a:p>
            <a:r>
              <a:rPr lang="en-US" dirty="0"/>
              <a:t>Software tools for design and mechanical simulations</a:t>
            </a:r>
          </a:p>
          <a:p>
            <a:pPr lvl="1"/>
            <a:r>
              <a:rPr lang="en-US" dirty="0"/>
              <a:t>Design and simulation of composite structures</a:t>
            </a:r>
          </a:p>
          <a:p>
            <a:pPr lvl="1"/>
            <a:r>
              <a:rPr lang="en-US" dirty="0"/>
              <a:t>Simulation of coolant flow (in particular gas cooling)</a:t>
            </a:r>
          </a:p>
          <a:p>
            <a:pPr lvl="1"/>
            <a:r>
              <a:rPr lang="en-US" dirty="0"/>
              <a:t>Machine learning for structure </a:t>
            </a:r>
            <a:r>
              <a:rPr lang="en-US" dirty="0" err="1"/>
              <a:t>optimisation</a:t>
            </a:r>
            <a:r>
              <a:rPr lang="en-US" dirty="0"/>
              <a:t>/design</a:t>
            </a:r>
          </a:p>
          <a:p>
            <a:pPr lvl="2"/>
            <a:r>
              <a:rPr lang="en-US" dirty="0" err="1"/>
              <a:t>Optimisation</a:t>
            </a:r>
            <a:r>
              <a:rPr lang="en-US" dirty="0"/>
              <a:t> of thermal management or mechanical performance, or ultimately both together</a:t>
            </a:r>
          </a:p>
          <a:p>
            <a:pPr lvl="2"/>
            <a:r>
              <a:rPr lang="en-US" dirty="0"/>
              <a:t>Need inputs for the training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F460F-5EC0-4DDA-8357-F032D6DD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92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19510</TotalTime>
  <Words>659</Words>
  <Application>Microsoft Office PowerPoint</Application>
  <PresentationFormat>Widescreen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Palatino Linotype</vt:lpstr>
      <vt:lpstr>Verdana</vt:lpstr>
      <vt:lpstr>Office Theme</vt:lpstr>
      <vt:lpstr>WP3 Mechanics and Cooling</vt:lpstr>
      <vt:lpstr>Purpose of the WP</vt:lpstr>
      <vt:lpstr>Suggested projects I</vt:lpstr>
      <vt:lpstr>Suggested projects II</vt:lpstr>
      <vt:lpstr>Suggested projects III</vt:lpstr>
      <vt:lpstr>Suggested projects IV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957</cp:revision>
  <dcterms:created xsi:type="dcterms:W3CDTF">2018-10-16T11:54:38Z</dcterms:created>
  <dcterms:modified xsi:type="dcterms:W3CDTF">2023-06-26T08:09:52Z</dcterms:modified>
</cp:coreProperties>
</file>