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San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San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San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San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Sans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Lucida Sans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Lucida Sans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Lucida Sans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Lucida San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186"/>
  </p:normalViewPr>
  <p:slideViewPr>
    <p:cSldViewPr snapToGrid="0">
      <p:cViewPr varScale="1">
        <p:scale>
          <a:sx n="66" d="100"/>
          <a:sy n="66" d="100"/>
        </p:scale>
        <p:origin x="120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7325" indent="-187325">
              <a:buSzPct val="80000"/>
              <a:buFont typeface="Arial" panose="020B0604020202020204" pitchFamily="34" charset="0"/>
              <a:buChar char="•"/>
              <a:defRPr/>
            </a:lvl1pPr>
            <a:lvl2pPr marL="663575" indent="-285750">
              <a:buSzPct val="80000"/>
              <a:buFont typeface="Arial" panose="020B0604020202020204" pitchFamily="34" charset="0"/>
              <a:buChar char="•"/>
              <a:defRPr sz="1600"/>
            </a:lvl2pPr>
            <a:lvl3pPr marL="854075" indent="-285750">
              <a:buSzPct val="80000"/>
              <a:buFont typeface="Arial" panose="020B0604020202020204" pitchFamily="34" charset="0"/>
              <a:buChar char="•"/>
              <a:defRPr sz="1600"/>
            </a:lvl3pPr>
            <a:lvl4pPr marL="1006475" indent="-285750">
              <a:buSzPct val="80000"/>
              <a:buFont typeface="Arial" panose="020B0604020202020204" pitchFamily="34" charset="0"/>
              <a:buChar char="•"/>
              <a:defRPr sz="1600"/>
            </a:lvl4pPr>
            <a:lvl5pPr marL="1177925" indent="-285750">
              <a:buSzPct val="80000"/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7B00E767-321A-371B-CBC6-BFAB3A374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1"/>
            <a:ext cx="4349262" cy="5745163"/>
          </a:xfrm>
        </p:spPr>
        <p:txBody>
          <a:bodyPr/>
          <a:lstStyle>
            <a:lvl1pPr marL="187325" indent="-187325">
              <a:buSzPct val="80000"/>
              <a:buFont typeface="Arial" panose="020B0604020202020204" pitchFamily="34" charset="0"/>
              <a:buChar char="•"/>
              <a:defRPr sz="1800"/>
            </a:lvl1pPr>
            <a:lvl2pPr marL="663575" indent="-285750">
              <a:buSzPct val="80000"/>
              <a:buFont typeface="Arial" panose="020B0604020202020204" pitchFamily="34" charset="0"/>
              <a:buChar char="•"/>
              <a:defRPr sz="1600"/>
            </a:lvl2pPr>
            <a:lvl3pPr marL="854075" indent="-285750">
              <a:buSzPct val="80000"/>
              <a:buFont typeface="Arial" panose="020B0604020202020204" pitchFamily="34" charset="0"/>
              <a:buChar char="•"/>
              <a:defRPr sz="1600"/>
            </a:lvl3pPr>
            <a:lvl4pPr marL="1006475" indent="-285750">
              <a:buSzPct val="80000"/>
              <a:buFont typeface="Arial" panose="020B0604020202020204" pitchFamily="34" charset="0"/>
              <a:buChar char="•"/>
              <a:defRPr sz="1600"/>
            </a:lvl4pPr>
            <a:lvl5pPr marL="1177925" indent="-285750">
              <a:buSzPct val="80000"/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838201"/>
            <a:ext cx="4349262" cy="5745163"/>
          </a:xfrm>
        </p:spPr>
        <p:txBody>
          <a:bodyPr/>
          <a:lstStyle>
            <a:lvl1pPr marL="285750" indent="-285750">
              <a:buSzPct val="80000"/>
              <a:buFont typeface="Arial" panose="020B0604020202020204" pitchFamily="34" charset="0"/>
              <a:buChar char="•"/>
              <a:defRPr sz="1800"/>
            </a:lvl1pPr>
            <a:lvl2pPr marL="663575" indent="-285750">
              <a:buSzPct val="80000"/>
              <a:buFont typeface="Arial" panose="020B0604020202020204" pitchFamily="34" charset="0"/>
              <a:buChar char="•"/>
              <a:defRPr sz="1600"/>
            </a:lvl2pPr>
            <a:lvl3pPr marL="854075" indent="-285750">
              <a:buSzPct val="80000"/>
              <a:buFont typeface="Arial" panose="020B0604020202020204" pitchFamily="34" charset="0"/>
              <a:buChar char="•"/>
              <a:defRPr sz="1600"/>
            </a:lvl3pPr>
            <a:lvl4pPr marL="1006475" indent="-285750">
              <a:buSzPct val="80000"/>
              <a:buFont typeface="Arial" panose="020B0604020202020204" pitchFamily="34" charset="0"/>
              <a:buChar char="•"/>
              <a:defRPr sz="1600"/>
            </a:lvl4pPr>
            <a:lvl5pPr marL="1177925" indent="-285750">
              <a:buSzPct val="80000"/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E723DFE-1540-5000-F1BF-E061F45C5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C98797AD-AA02-14AF-A8B2-4CADF32E4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6CD47D-206A-8ABD-ADC9-C1D73471B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607586" y="6580188"/>
            <a:ext cx="384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3DEE9498-3658-864A-8F2B-4CEB5B3DA934}" type="slidenum">
              <a:rPr lang="en-US" sz="1200" smtClean="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 bwMode="auto">
          <a:xfrm>
            <a:off x="152400" y="685800"/>
            <a:ext cx="8839200" cy="0"/>
          </a:xfrm>
          <a:prstGeom prst="line">
            <a:avLst/>
          </a:prstGeom>
          <a:ln cap="rnd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308DBE-3049-B93E-8D7C-3CCE98BA1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65" r:id="rId4"/>
    <p:sldLayoutId id="2147483666" r:id="rId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Lucida San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Lucida San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Lucida San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Lucida San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Lucida San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Lucida San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Lucida San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Lucida Sans" charset="0"/>
        </a:defRPr>
      </a:lvl9pPr>
    </p:titleStyle>
    <p:bodyStyle>
      <a:lvl1pPr marL="187325" indent="-187325" algn="l" rtl="0" eaLnBrk="1" fontAlgn="base" hangingPunct="1">
        <a:lnSpc>
          <a:spcPct val="100000"/>
        </a:lnSpc>
        <a:spcBef>
          <a:spcPct val="60000"/>
        </a:spcBef>
        <a:spcAft>
          <a:spcPct val="0"/>
        </a:spcAft>
        <a:buSzPct val="80000"/>
        <a:buFont typeface="Arial" panose="020B0604020202020204" pitchFamily="34" charset="0"/>
        <a:buChar char="•"/>
        <a:defRPr sz="1800">
          <a:solidFill>
            <a:schemeClr val="bg2"/>
          </a:solidFill>
          <a:latin typeface="+mn-lt"/>
          <a:ea typeface="ＭＳ Ｐゴシック" charset="-128"/>
          <a:cs typeface="ＭＳ Ｐゴシック" charset="-128"/>
        </a:defRPr>
      </a:lvl1pPr>
      <a:lvl2pPr marL="663575" indent="-285750" algn="l" rtl="0" eaLnBrk="1" fontAlgn="base" hangingPunct="1">
        <a:lnSpc>
          <a:spcPct val="100000"/>
        </a:lnSpc>
        <a:spcBef>
          <a:spcPts val="696"/>
        </a:spcBef>
        <a:spcAft>
          <a:spcPct val="0"/>
        </a:spcAft>
        <a:buSzPct val="80000"/>
        <a:buFont typeface="Arial" panose="020B0604020202020204" pitchFamily="34" charset="0"/>
        <a:buChar char="•"/>
        <a:defRPr sz="1600">
          <a:solidFill>
            <a:srgbClr val="000066"/>
          </a:solidFill>
          <a:latin typeface="+mn-lt"/>
          <a:ea typeface="ＭＳ Ｐゴシック" charset="-128"/>
        </a:defRPr>
      </a:lvl2pPr>
      <a:lvl3pPr marL="854075" indent="-285750" algn="l" rtl="0" eaLnBrk="1" fontAlgn="base" hangingPunct="1">
        <a:lnSpc>
          <a:spcPct val="100000"/>
        </a:lnSpc>
        <a:spcBef>
          <a:spcPts val="696"/>
        </a:spcBef>
        <a:spcAft>
          <a:spcPct val="0"/>
        </a:spcAft>
        <a:buSzPct val="80000"/>
        <a:buFont typeface="Arial" panose="020B0604020202020204" pitchFamily="34" charset="0"/>
        <a:buChar char="•"/>
        <a:defRPr sz="1600">
          <a:solidFill>
            <a:srgbClr val="000066"/>
          </a:solidFill>
          <a:latin typeface="+mn-lt"/>
          <a:ea typeface="ＭＳ Ｐゴシック" charset="-128"/>
        </a:defRPr>
      </a:lvl3pPr>
      <a:lvl4pPr marL="1006475" indent="-285750" algn="l" rtl="0" eaLnBrk="1" fontAlgn="base" hangingPunct="1">
        <a:lnSpc>
          <a:spcPct val="100000"/>
        </a:lnSpc>
        <a:spcBef>
          <a:spcPts val="696"/>
        </a:spcBef>
        <a:spcAft>
          <a:spcPct val="0"/>
        </a:spcAft>
        <a:buSzPct val="80000"/>
        <a:buFont typeface="Arial" panose="020B0604020202020204" pitchFamily="34" charset="0"/>
        <a:buChar char="•"/>
        <a:defRPr sz="1600">
          <a:solidFill>
            <a:srgbClr val="000066"/>
          </a:solidFill>
          <a:latin typeface="+mn-lt"/>
          <a:ea typeface="ＭＳ Ｐゴシック" charset="-128"/>
        </a:defRPr>
      </a:lvl4pPr>
      <a:lvl5pPr marL="1177925" indent="-285750" algn="l" rtl="0" eaLnBrk="1" fontAlgn="base" hangingPunct="1">
        <a:lnSpc>
          <a:spcPct val="100000"/>
        </a:lnSpc>
        <a:spcBef>
          <a:spcPts val="696"/>
        </a:spcBef>
        <a:spcAft>
          <a:spcPct val="0"/>
        </a:spcAft>
        <a:buSzPct val="80000"/>
        <a:buFont typeface="Arial" panose="020B0604020202020204" pitchFamily="34" charset="0"/>
        <a:buChar char="•"/>
        <a:defRPr sz="1600">
          <a:solidFill>
            <a:srgbClr val="000066"/>
          </a:solidFill>
          <a:latin typeface="+mn-lt"/>
          <a:ea typeface="ＭＳ Ｐゴシック" charset="-128"/>
        </a:defRPr>
      </a:lvl5pPr>
      <a:lvl6pPr marL="1409700" indent="6350" algn="l" rtl="0" eaLnBrk="1" fontAlgn="base" hangingPunct="1">
        <a:lnSpc>
          <a:spcPct val="85000"/>
        </a:lnSpc>
        <a:spcBef>
          <a:spcPct val="60000"/>
        </a:spcBef>
        <a:spcAft>
          <a:spcPct val="0"/>
        </a:spcAft>
        <a:defRPr>
          <a:solidFill>
            <a:srgbClr val="000066"/>
          </a:solidFill>
          <a:latin typeface="+mn-lt"/>
          <a:ea typeface="ＭＳ Ｐゴシック" charset="-128"/>
        </a:defRPr>
      </a:lvl6pPr>
      <a:lvl7pPr marL="1866900" indent="6350" algn="l" rtl="0" eaLnBrk="1" fontAlgn="base" hangingPunct="1">
        <a:lnSpc>
          <a:spcPct val="85000"/>
        </a:lnSpc>
        <a:spcBef>
          <a:spcPct val="60000"/>
        </a:spcBef>
        <a:spcAft>
          <a:spcPct val="0"/>
        </a:spcAft>
        <a:defRPr>
          <a:solidFill>
            <a:srgbClr val="000066"/>
          </a:solidFill>
          <a:latin typeface="+mn-lt"/>
          <a:ea typeface="ＭＳ Ｐゴシック" charset="-128"/>
        </a:defRPr>
      </a:lvl7pPr>
      <a:lvl8pPr marL="2324100" indent="6350" algn="l" rtl="0" eaLnBrk="1" fontAlgn="base" hangingPunct="1">
        <a:lnSpc>
          <a:spcPct val="85000"/>
        </a:lnSpc>
        <a:spcBef>
          <a:spcPct val="60000"/>
        </a:spcBef>
        <a:spcAft>
          <a:spcPct val="0"/>
        </a:spcAft>
        <a:defRPr>
          <a:solidFill>
            <a:srgbClr val="000066"/>
          </a:solidFill>
          <a:latin typeface="+mn-lt"/>
          <a:ea typeface="ＭＳ Ｐゴシック" charset="-128"/>
        </a:defRPr>
      </a:lvl8pPr>
      <a:lvl9pPr marL="2781300" indent="6350" algn="l" rtl="0" eaLnBrk="1" fontAlgn="base" hangingPunct="1">
        <a:lnSpc>
          <a:spcPct val="85000"/>
        </a:lnSpc>
        <a:spcBef>
          <a:spcPct val="60000"/>
        </a:spcBef>
        <a:spcAft>
          <a:spcPct val="0"/>
        </a:spcAft>
        <a:defRPr>
          <a:solidFill>
            <a:srgbClr val="00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F8B9-460D-E859-345D-50F954255D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600" b="1" dirty="0"/>
              <a:t>3D stacked </a:t>
            </a:r>
            <a:r>
              <a:rPr lang="en-GB" sz="3600" b="1" dirty="0" smtClean="0"/>
              <a:t>technology for HEP</a:t>
            </a:r>
            <a:endParaRPr lang="en-GB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79C61-91C3-58E2-835B-A298719FEE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/>
              <a:t>L. Gonella, N. Guerrini</a:t>
            </a:r>
          </a:p>
          <a:p>
            <a:r>
              <a:rPr lang="en-GB" sz="2400" dirty="0"/>
              <a:t>UK Tracker Strategic R&amp;D</a:t>
            </a:r>
          </a:p>
          <a:p>
            <a:r>
              <a:rPr lang="en-GB" sz="2400" dirty="0" smtClean="0"/>
              <a:t>Liverpool, 26 </a:t>
            </a:r>
            <a:r>
              <a:rPr lang="en-GB" sz="2400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205427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EFE8-1221-5BC5-F29F-DA0BB492C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/>
          <a:p>
            <a:r>
              <a:rPr lang="en-GB" dirty="0"/>
              <a:t>What and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0C88A-127C-F6DC-6F3F-3CDF205D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45163"/>
          </a:xfrm>
        </p:spPr>
        <p:txBody>
          <a:bodyPr/>
          <a:lstStyle/>
          <a:p>
            <a:r>
              <a:rPr lang="en-GB" dirty="0"/>
              <a:t>This project proposes to develop a </a:t>
            </a:r>
            <a:r>
              <a:rPr lang="en-GB" dirty="0">
                <a:solidFill>
                  <a:srgbClr val="FF0000"/>
                </a:solidFill>
              </a:rPr>
              <a:t>3D imaging sensor, i.e. a layer with sensor and analogue front-end and a layer with digital processing, connected via 3D vertical stacking technology. </a:t>
            </a:r>
          </a:p>
          <a:p>
            <a:endParaRPr lang="en-GB" dirty="0"/>
          </a:p>
          <a:p>
            <a:r>
              <a:rPr lang="en-GB" dirty="0"/>
              <a:t>The idea is to arrive at a stitched design through </a:t>
            </a:r>
            <a:r>
              <a:rPr lang="en-GB" dirty="0">
                <a:solidFill>
                  <a:srgbClr val="FF0000"/>
                </a:solidFill>
              </a:rPr>
              <a:t>2 - 3 MPW runs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one engineering run. </a:t>
            </a:r>
          </a:p>
          <a:p>
            <a:pPr lvl="1"/>
            <a:r>
              <a:rPr lang="en-GB" dirty="0"/>
              <a:t>The MPW runs will develop circuit blocks and technology expertise.</a:t>
            </a:r>
          </a:p>
          <a:p>
            <a:pPr lvl="1"/>
            <a:r>
              <a:rPr lang="en-GB" dirty="0"/>
              <a:t>The engineering run would prove the stitched </a:t>
            </a:r>
            <a:r>
              <a:rPr lang="en-GB" dirty="0" smtClean="0"/>
              <a:t>design.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The demonstrator design could target the specification of experiments at </a:t>
            </a:r>
            <a:r>
              <a:rPr lang="en-GB" dirty="0" err="1">
                <a:solidFill>
                  <a:srgbClr val="FF0000"/>
                </a:solidFill>
              </a:rPr>
              <a:t>e+e</a:t>
            </a:r>
            <a:r>
              <a:rPr lang="en-GB" dirty="0">
                <a:solidFill>
                  <a:srgbClr val="FF0000"/>
                </a:solidFill>
              </a:rPr>
              <a:t>- or EIC upgrades</a:t>
            </a:r>
            <a:r>
              <a:rPr lang="en-GB" dirty="0"/>
              <a:t>, to avoid the extra challenges of high radiation environments.</a:t>
            </a:r>
          </a:p>
          <a:p>
            <a:pPr lvl="1"/>
            <a:r>
              <a:rPr lang="en-GB" dirty="0"/>
              <a:t>Specifications can be discussed further and optimised with the interested UK community.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27DC8-391C-59B9-54FF-22FA2C696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3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EFE8-1221-5BC5-F29F-DA0BB492C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/>
          <a:p>
            <a:r>
              <a:rPr lang="en-GB" dirty="0"/>
              <a:t>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0C88A-127C-F6DC-6F3F-3CDF205D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45163"/>
          </a:xfrm>
        </p:spPr>
        <p:txBody>
          <a:bodyPr/>
          <a:lstStyle/>
          <a:p>
            <a:r>
              <a:rPr lang="en-GB" dirty="0"/>
              <a:t>Advantages in terms of </a:t>
            </a:r>
            <a:r>
              <a:rPr lang="en-GB" dirty="0">
                <a:solidFill>
                  <a:srgbClr val="FF0000"/>
                </a:solidFill>
              </a:rPr>
              <a:t>signal and power distribution for large area sensors.</a:t>
            </a:r>
          </a:p>
          <a:p>
            <a:pPr lvl="1"/>
            <a:r>
              <a:rPr lang="en-GB" dirty="0" smtClean="0"/>
              <a:t>With </a:t>
            </a:r>
            <a:r>
              <a:rPr lang="en-GB" dirty="0"/>
              <a:t>respect to a stitched MAPS sensor technology, the availability of more metal layers would be a significant advantage to route power and signals over large area (up to wafer scale) sensors (cf. challenges of ITS3 wafer scale design</a:t>
            </a:r>
            <a:r>
              <a:rPr lang="en-GB" dirty="0" smtClean="0"/>
              <a:t>).</a:t>
            </a:r>
          </a:p>
          <a:p>
            <a:pPr lvl="1"/>
            <a:r>
              <a:rPr lang="en-GB" dirty="0" smtClean="0"/>
              <a:t>A second “digital” layer will also allow the implementation of considerable on-chip processing </a:t>
            </a:r>
            <a:r>
              <a:rPr lang="en-GB" dirty="0"/>
              <a:t>.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More digital logic density and higher granularity. 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Option to use a smaller technology node for the digital layer </a:t>
            </a:r>
            <a:r>
              <a:rPr lang="en-GB" dirty="0"/>
              <a:t>also available. </a:t>
            </a:r>
          </a:p>
          <a:p>
            <a:pPr lvl="1"/>
            <a:r>
              <a:rPr lang="en-GB" dirty="0"/>
              <a:t>Further increasing the logic density and decreasing the power consumption.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27DC8-391C-59B9-54FF-22FA2C696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47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7BC35-841D-27CC-889F-484EC7CB3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/>
          <a:p>
            <a:r>
              <a:rPr lang="en-GB" dirty="0"/>
              <a:t>Further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658E0-A0EB-38EE-C2A0-7541284E7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45163"/>
          </a:xfrm>
        </p:spPr>
        <p:txBody>
          <a:bodyPr/>
          <a:lstStyle/>
          <a:p>
            <a:r>
              <a:rPr lang="en-GB" dirty="0"/>
              <a:t>3D stacking is becoming </a:t>
            </a:r>
            <a:r>
              <a:rPr lang="en-GB" dirty="0">
                <a:solidFill>
                  <a:srgbClr val="FF0000"/>
                </a:solidFill>
              </a:rPr>
              <a:t>more and more popular for imagers </a:t>
            </a:r>
            <a:r>
              <a:rPr lang="en-GB" dirty="0"/>
              <a:t>development and as a process is </a:t>
            </a:r>
            <a:r>
              <a:rPr lang="en-GB" dirty="0">
                <a:solidFill>
                  <a:srgbClr val="FF0000"/>
                </a:solidFill>
              </a:rPr>
              <a:t>much more mature and reliable. </a:t>
            </a:r>
          </a:p>
          <a:p>
            <a:pPr lvl="1"/>
            <a:r>
              <a:rPr lang="en-GB" dirty="0"/>
              <a:t>The demand is so high that one of TJ four yearly MPWs is for 3D imagers and this figure is likely to increase.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The HEP community should start to develop expertise with this process.</a:t>
            </a:r>
          </a:p>
          <a:p>
            <a:endParaRPr lang="en-GB" dirty="0"/>
          </a:p>
          <a:p>
            <a:r>
              <a:rPr lang="en-GB" dirty="0"/>
              <a:t>3D stacking technology distinctive advantages in terms of signal and power distribution will be capable of underpinning </a:t>
            </a:r>
            <a:r>
              <a:rPr lang="en-GB" dirty="0">
                <a:solidFill>
                  <a:srgbClr val="FF0000"/>
                </a:solidFill>
              </a:rPr>
              <a:t>larger and faster detectors for x-rays and </a:t>
            </a:r>
            <a:r>
              <a:rPr lang="en-GB" dirty="0" err="1">
                <a:solidFill>
                  <a:srgbClr val="FF0000"/>
                </a:solidFill>
              </a:rPr>
              <a:t>cryo</a:t>
            </a:r>
            <a:r>
              <a:rPr lang="en-GB" dirty="0">
                <a:solidFill>
                  <a:srgbClr val="FF0000"/>
                </a:solidFill>
              </a:rPr>
              <a:t> electron microscopy. </a:t>
            </a:r>
          </a:p>
          <a:p>
            <a:pPr lvl="1"/>
            <a:r>
              <a:rPr lang="en-GB" dirty="0"/>
              <a:t>In particular large sensors for 100keV electron microscopy will benefit from proven and reliable 3D integration. </a:t>
            </a:r>
          </a:p>
          <a:p>
            <a:pPr lvl="1"/>
            <a:endParaRPr lang="en-GB" dirty="0"/>
          </a:p>
          <a:p>
            <a:r>
              <a:rPr lang="en-GB" dirty="0"/>
              <a:t>The close proximity between pixel and progressing/storing electronics is also ideal for </a:t>
            </a:r>
            <a:r>
              <a:rPr lang="en-GB" dirty="0">
                <a:solidFill>
                  <a:srgbClr val="FF0000"/>
                </a:solidFill>
              </a:rPr>
              <a:t>large and ultra-fast burst mode imagers</a:t>
            </a:r>
            <a:r>
              <a:rPr lang="en-GB" dirty="0"/>
              <a:t>, a niche but growing market.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DFDFA-CFAA-7FF7-E40E-F871F517C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2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341A9-EE3A-7EBF-4748-744CDC4B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6DD7D-67D7-78AE-CB15-3574F130E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45163"/>
          </a:xfrm>
        </p:spPr>
        <p:txBody>
          <a:bodyPr/>
          <a:lstStyle/>
          <a:p>
            <a:r>
              <a:rPr lang="en-GB" dirty="0"/>
              <a:t>Length of the project: 6 years</a:t>
            </a:r>
          </a:p>
          <a:p>
            <a:pPr lvl="1"/>
            <a:endParaRPr lang="en-GB" dirty="0"/>
          </a:p>
          <a:p>
            <a:r>
              <a:rPr lang="en-GB" dirty="0"/>
              <a:t>PhD students</a:t>
            </a:r>
          </a:p>
          <a:p>
            <a:pPr lvl="1"/>
            <a:r>
              <a:rPr lang="en-GB" dirty="0"/>
              <a:t>2 PhD students per year for six years</a:t>
            </a:r>
          </a:p>
          <a:p>
            <a:pPr lvl="1"/>
            <a:endParaRPr lang="en-GB" dirty="0"/>
          </a:p>
          <a:p>
            <a:r>
              <a:rPr lang="en-GB" dirty="0"/>
              <a:t>PDRA/AP: 17</a:t>
            </a:r>
          </a:p>
          <a:p>
            <a:pPr lvl="1"/>
            <a:r>
              <a:rPr lang="en-GB" dirty="0"/>
              <a:t>1 PDRA and 0.5 Ap per year for six years</a:t>
            </a:r>
          </a:p>
          <a:p>
            <a:pPr lvl="1"/>
            <a:r>
              <a:rPr lang="en-GB" dirty="0"/>
              <a:t>2 FTE designers for each MPW, and 4 for the ER</a:t>
            </a:r>
          </a:p>
          <a:p>
            <a:pPr lvl="1"/>
            <a:endParaRPr lang="en-GB" dirty="0"/>
          </a:p>
          <a:p>
            <a:r>
              <a:rPr lang="en-GB" dirty="0"/>
              <a:t>Cash for submissions, £1.3M</a:t>
            </a:r>
          </a:p>
          <a:p>
            <a:pPr lvl="1"/>
            <a:r>
              <a:rPr lang="en-GB" dirty="0"/>
              <a:t>3x </a:t>
            </a:r>
            <a:r>
              <a:rPr lang="en-GB" dirty="0" smtClean="0"/>
              <a:t>£170k </a:t>
            </a:r>
            <a:r>
              <a:rPr lang="en-GB" dirty="0"/>
              <a:t>for MPW</a:t>
            </a:r>
          </a:p>
          <a:p>
            <a:pPr lvl="1"/>
            <a:r>
              <a:rPr lang="en-GB" dirty="0"/>
              <a:t>1x </a:t>
            </a:r>
            <a:r>
              <a:rPr lang="en-GB" dirty="0" smtClean="0"/>
              <a:t>£800k </a:t>
            </a:r>
            <a:r>
              <a:rPr lang="en-GB" dirty="0"/>
              <a:t>for 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0D114-961D-6F30-2165-975BEF542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580188"/>
            <a:ext cx="6258560" cy="2579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53167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CC00"/>
        </a:lt1>
        <a:dk2>
          <a:srgbClr val="000099"/>
        </a:dk2>
        <a:lt2>
          <a:srgbClr val="FFCC00"/>
        </a:lt2>
        <a:accent1>
          <a:srgbClr val="FF9900"/>
        </a:accent1>
        <a:accent2>
          <a:srgbClr val="00FFFF"/>
        </a:accent2>
        <a:accent3>
          <a:srgbClr val="AAAACA"/>
        </a:accent3>
        <a:accent4>
          <a:srgbClr val="DAAE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F525D2A0-1D05-7C40-85E4-762E9CC7F522}" vid="{D39E0513-3E1A-024D-87E0-16A53FA82F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138</TotalTime>
  <Words>432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Lucida Sans</vt:lpstr>
      <vt:lpstr>Theme1</vt:lpstr>
      <vt:lpstr>3D stacked technology for HEP</vt:lpstr>
      <vt:lpstr>What and how</vt:lpstr>
      <vt:lpstr>Why</vt:lpstr>
      <vt:lpstr>Further comments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Gonella (Physics and Astronomy)</dc:creator>
  <cp:lastModifiedBy>Guerrini, Nicola (STFC,RAL,TECH)</cp:lastModifiedBy>
  <cp:revision>15</cp:revision>
  <dcterms:created xsi:type="dcterms:W3CDTF">2023-06-25T17:52:40Z</dcterms:created>
  <dcterms:modified xsi:type="dcterms:W3CDTF">2023-06-26T07:58:49Z</dcterms:modified>
</cp:coreProperties>
</file>