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  <p:sldMasterId id="2147483700" r:id="rId5"/>
  </p:sldMasterIdLst>
  <p:notesMasterIdLst>
    <p:notesMasterId r:id="rId11"/>
  </p:notesMasterIdLst>
  <p:sldIdLst>
    <p:sldId id="257" r:id="rId6"/>
    <p:sldId id="554" r:id="rId7"/>
    <p:sldId id="555" r:id="rId8"/>
    <p:sldId id="312" r:id="rId9"/>
    <p:sldId id="556" r:id="rId10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8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88"/>
    <a:srgbClr val="F08900"/>
    <a:srgbClr val="FF6900"/>
    <a:srgbClr val="1E5DF8"/>
    <a:srgbClr val="626262"/>
    <a:srgbClr val="FFFFFF"/>
    <a:srgbClr val="00BED5"/>
    <a:srgbClr val="C13D33"/>
    <a:srgbClr val="E94D36"/>
    <a:srgbClr val="BE2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422"/>
  </p:normalViewPr>
  <p:slideViewPr>
    <p:cSldViewPr snapToGrid="0" snapToObjects="1">
      <p:cViewPr>
        <p:scale>
          <a:sx n="66" d="100"/>
          <a:sy n="66" d="100"/>
        </p:scale>
        <p:origin x="610" y="749"/>
      </p:cViewPr>
      <p:guideLst>
        <p:guide orient="horz" pos="323"/>
        <p:guide pos="325"/>
        <p:guide orient="horz" pos="3974"/>
        <p:guide pos="7355"/>
        <p:guide pos="3840"/>
        <p:guide orient="horz" pos="867"/>
        <p:guide orient="horz" pos="3634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78427" cy="513507"/>
          </a:xfrm>
          <a:prstGeom prst="rect">
            <a:avLst/>
          </a:prstGeom>
        </p:spPr>
        <p:txBody>
          <a:bodyPr vert="horz" lIns="98053" tIns="49028" rIns="98053" bIns="49028" rtlCol="0"/>
          <a:lstStyle>
            <a:lvl1pPr algn="l">
              <a:defRPr sz="14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5" y="2"/>
            <a:ext cx="3078427" cy="513507"/>
          </a:xfrm>
          <a:prstGeom prst="rect">
            <a:avLst/>
          </a:prstGeom>
        </p:spPr>
        <p:txBody>
          <a:bodyPr vert="horz" lIns="98053" tIns="49028" rIns="98053" bIns="49028" rtlCol="0"/>
          <a:lstStyle>
            <a:lvl1pPr algn="r">
              <a:defRPr sz="1400" b="0" i="0">
                <a:latin typeface="Arial Regular"/>
              </a:defRPr>
            </a:lvl1pPr>
          </a:lstStyle>
          <a:p>
            <a:fld id="{48FE9A4A-3203-D544-A0F2-9B4A7A1B021E}" type="datetimeFigureOut">
              <a:rPr lang="en-US" smtClean="0"/>
              <a:pPr/>
              <a:t>6/23/2023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4188" y="1279525"/>
            <a:ext cx="6135687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053" tIns="49028" rIns="98053" bIns="4902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8" y="4925409"/>
            <a:ext cx="5683250" cy="4029879"/>
          </a:xfrm>
          <a:prstGeom prst="rect">
            <a:avLst/>
          </a:prstGeom>
        </p:spPr>
        <p:txBody>
          <a:bodyPr vert="horz" lIns="98053" tIns="49028" rIns="98053" bIns="49028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721108"/>
            <a:ext cx="3078427" cy="513507"/>
          </a:xfrm>
          <a:prstGeom prst="rect">
            <a:avLst/>
          </a:prstGeom>
        </p:spPr>
        <p:txBody>
          <a:bodyPr vert="horz" lIns="98053" tIns="49028" rIns="98053" bIns="49028" rtlCol="0" anchor="b"/>
          <a:lstStyle>
            <a:lvl1pPr algn="l">
              <a:defRPr sz="14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5" y="9721108"/>
            <a:ext cx="3078427" cy="513507"/>
          </a:xfrm>
          <a:prstGeom prst="rect">
            <a:avLst/>
          </a:prstGeom>
        </p:spPr>
        <p:txBody>
          <a:bodyPr vert="horz" lIns="98053" tIns="49028" rIns="98053" bIns="49028" rtlCol="0" anchor="b"/>
          <a:lstStyle>
            <a:lvl1pPr algn="r">
              <a:defRPr sz="1400" b="0" i="0">
                <a:latin typeface="Arial Regular"/>
              </a:defRPr>
            </a:lvl1pPr>
          </a:lstStyle>
          <a:p>
            <a:fld id="{C0F3BA1D-A00F-DB41-84DA-BE26C4853B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8054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860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909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94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557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F0E72-30E1-4FE2-BF35-DC0450C5D6CD}" type="slidenum">
              <a:rPr lang="en-US" smtClean="0"/>
              <a:pPr/>
              <a:t>‹#›</a:t>
            </a:fld>
            <a:r>
              <a:rPr lang="en-US" dirty="0"/>
              <a:t> of 19</a:t>
            </a:r>
          </a:p>
        </p:txBody>
      </p:sp>
    </p:spTree>
    <p:extLst>
      <p:ext uri="{BB962C8B-B14F-4D97-AF65-F5344CB8AC3E}">
        <p14:creationId xmlns:p14="http://schemas.microsoft.com/office/powerpoint/2010/main" val="351016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5579" y="943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F0E72-30E1-4FE2-BF35-DC0450C5D6CD}" type="slidenum">
              <a:rPr lang="en-US" smtClean="0"/>
              <a:pPr/>
              <a:t>‹#›</a:t>
            </a:fld>
            <a:r>
              <a:rPr lang="en-US" dirty="0"/>
              <a:t> of 19</a:t>
            </a:r>
          </a:p>
        </p:txBody>
      </p:sp>
    </p:spTree>
    <p:extLst>
      <p:ext uri="{BB962C8B-B14F-4D97-AF65-F5344CB8AC3E}">
        <p14:creationId xmlns:p14="http://schemas.microsoft.com/office/powerpoint/2010/main" val="1782019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70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4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9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1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9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58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9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84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14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92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6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286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067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54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9" r:id="rId12"/>
    <p:sldLayoutId id="2147483715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8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16CE6F-4181-0A5E-4CEA-E83BC5035043}"/>
              </a:ext>
            </a:extLst>
          </p:cNvPr>
          <p:cNvSpPr/>
          <p:nvPr/>
        </p:nvSpPr>
        <p:spPr>
          <a:xfrm>
            <a:off x="310896" y="5199888"/>
            <a:ext cx="2932176" cy="165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5460" y="0"/>
            <a:ext cx="32865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515938" y="2160730"/>
            <a:ext cx="869978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3200" b="1"/>
              <a:t>DRD7</a:t>
            </a:r>
            <a:endParaRPr lang="en-US" sz="2400" b="1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515938" y="5799266"/>
            <a:ext cx="6484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Marcus French</a:t>
            </a:r>
            <a:endParaRPr lang="en-GB" sz="1200" b="1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 &amp; Electronics Division</a:t>
            </a:r>
          </a:p>
          <a:p>
            <a:r>
              <a:rPr lang="en-GB" sz="1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UKRI STFC</a:t>
            </a:r>
            <a:r>
              <a:rPr lang="en-GB" sz="12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RAL</a:t>
            </a:r>
            <a:endParaRPr lang="en-GB" sz="12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561698-6281-1019-58CC-52FEBF0E6490}"/>
              </a:ext>
            </a:extLst>
          </p:cNvPr>
          <p:cNvSpPr/>
          <p:nvPr/>
        </p:nvSpPr>
        <p:spPr>
          <a:xfrm>
            <a:off x="350520" y="5737860"/>
            <a:ext cx="3319670" cy="78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BE0D76-E834-0440-A6A7-6908FEFB6487}"/>
              </a:ext>
            </a:extLst>
          </p:cNvPr>
          <p:cNvSpPr txBox="1"/>
          <p:nvPr/>
        </p:nvSpPr>
        <p:spPr>
          <a:xfrm>
            <a:off x="403341" y="345182"/>
            <a:ext cx="9506778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3200" b="1" spc="-15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DRD7 – Purpose and activities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581D7A-06B1-594B-00FA-59E19E5DC60C}"/>
              </a:ext>
            </a:extLst>
          </p:cNvPr>
          <p:cNvSpPr txBox="1"/>
          <p:nvPr/>
        </p:nvSpPr>
        <p:spPr>
          <a:xfrm>
            <a:off x="142175" y="1481559"/>
            <a:ext cx="534927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/>
              <a:t>Purpose</a:t>
            </a:r>
            <a:endParaRPr lang="en-GB" b="1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/>
              <a:t>Advance the state-of-the-art in </a:t>
            </a:r>
            <a:r>
              <a:rPr lang="en-GB" b="1"/>
              <a:t>performance and deliverability </a:t>
            </a:r>
            <a:r>
              <a:rPr lang="en-GB"/>
              <a:t>of detector </a:t>
            </a:r>
            <a:r>
              <a:rPr lang="en-GB" b="1"/>
              <a:t>electronics and data processing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b="1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/>
              <a:t>Build </a:t>
            </a:r>
            <a:r>
              <a:rPr lang="en-GB" b="1"/>
              <a:t>expertise</a:t>
            </a:r>
            <a:r>
              <a:rPr lang="en-GB"/>
              <a:t>, improve and develop further </a:t>
            </a:r>
            <a:r>
              <a:rPr lang="en-GB" b="1"/>
              <a:t>common standards, methodologies</a:t>
            </a:r>
            <a:r>
              <a:rPr lang="en-GB"/>
              <a:t>, </a:t>
            </a:r>
            <a:br>
              <a:rPr lang="en-GB"/>
            </a:br>
            <a:r>
              <a:rPr lang="en-GB"/>
              <a:t>and </a:t>
            </a:r>
            <a:r>
              <a:rPr lang="en-GB" b="1"/>
              <a:t>IP</a:t>
            </a:r>
            <a:r>
              <a:rPr lang="en-GB"/>
              <a:t> for implementation of electronic and data processing systems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/>
              <a:t>Increase efficiency and </a:t>
            </a:r>
            <a:r>
              <a:rPr lang="en-GB" b="1"/>
              <a:t>decrease duplication</a:t>
            </a:r>
            <a:r>
              <a:rPr lang="en-GB"/>
              <a:t> of effort in detector electronics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/>
              <a:t>Provide </a:t>
            </a:r>
            <a:r>
              <a:rPr lang="en-GB" b="1"/>
              <a:t>facilities and tools for R&amp;D in the community</a:t>
            </a:r>
            <a:r>
              <a:rPr lang="en-GB"/>
              <a:t>, with long-term continuity.</a:t>
            </a:r>
          </a:p>
          <a:p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7EF2F9-FFE6-24D5-FBF8-D40B774464AD}"/>
              </a:ext>
            </a:extLst>
          </p:cNvPr>
          <p:cNvSpPr txBox="1"/>
          <p:nvPr/>
        </p:nvSpPr>
        <p:spPr>
          <a:xfrm>
            <a:off x="5699797" y="1481559"/>
            <a:ext cx="5349277" cy="5115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tx2"/>
                </a:solidFill>
              </a:rPr>
              <a:t>Activities</a:t>
            </a:r>
            <a:endParaRPr lang="en-GB" b="1">
              <a:solidFill>
                <a:schemeClr val="tx2"/>
              </a:solidFill>
            </a:endParaRPr>
          </a:p>
          <a:p>
            <a:pPr marL="450850" marR="0" lvl="1" indent="-1778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</a:rPr>
              <a:t>Oversee, drive and coordinate </a:t>
            </a: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</a:rPr>
              <a:t>strategic R&amp;D</a:t>
            </a: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</a:rPr>
              <a:t> in electronics for particle physics</a:t>
            </a:r>
          </a:p>
          <a:p>
            <a:pPr marL="450850" marR="0" lvl="1" indent="-1778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Char char="•"/>
              <a:tabLst/>
              <a:defRPr/>
            </a:pPr>
            <a:endParaRPr kumimoji="0" lang="en-GB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</a:endParaRPr>
          </a:p>
          <a:p>
            <a:pPr marL="450850" marR="0" lvl="1" indent="-1778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</a:rPr>
              <a:t>Support and maintain an active and well connected </a:t>
            </a: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</a:rPr>
              <a:t>R&amp;D community</a:t>
            </a:r>
          </a:p>
          <a:p>
            <a:pPr marL="450850" marR="0" lvl="1" indent="-1778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Char char="•"/>
              <a:tabLst/>
              <a:defRPr/>
            </a:pPr>
            <a:endParaRPr kumimoji="0" lang="en-GB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</a:endParaRPr>
          </a:p>
          <a:p>
            <a:pPr marL="450850" marR="0" lvl="1" indent="-1778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</a:rPr>
              <a:t>Promote and maintain a </a:t>
            </a: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</a:rPr>
              <a:t>connection between the developers and users</a:t>
            </a: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</a:rPr>
              <a:t> of future electronic systems</a:t>
            </a:r>
          </a:p>
          <a:p>
            <a:pPr marL="450850" marR="0" lvl="1" indent="-1778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Char char="•"/>
              <a:tabLst/>
              <a:defRPr/>
            </a:pPr>
            <a:endParaRPr kumimoji="0" lang="en-GB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</a:endParaRPr>
          </a:p>
          <a:p>
            <a:pPr marL="450850" marR="0" lvl="1" indent="-1778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</a:rPr>
              <a:t>Coordinate </a:t>
            </a: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</a:rPr>
              <a:t>cross-European access</a:t>
            </a: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</a:rPr>
              <a:t> to technologies, tools, and knowledge</a:t>
            </a:r>
          </a:p>
          <a:p>
            <a:pPr marL="450850" marR="0" lvl="1" indent="-1778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Char char="•"/>
              <a:tabLst/>
              <a:defRPr/>
            </a:pPr>
            <a:endParaRPr kumimoji="0" lang="en-GB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</a:endParaRPr>
          </a:p>
          <a:p>
            <a:pPr marL="450850" marR="0" lvl="1" indent="-1778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Char char="•"/>
              <a:tabLst/>
              <a:defRPr/>
            </a:pP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</a:rPr>
              <a:t>Interface with other DRDs</a:t>
            </a: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</a:rPr>
              <a:t> in areas of common interest, </a:t>
            </a: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</a:rPr>
              <a:t>undertaking</a:t>
            </a: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</a:rPr>
              <a:t>joint projects</a:t>
            </a:r>
          </a:p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C5FAD3-F8D8-58D3-9133-961D8D26C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0119" y="75528"/>
            <a:ext cx="2112000" cy="129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16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561698-6281-1019-58CC-52FEBF0E6490}"/>
              </a:ext>
            </a:extLst>
          </p:cNvPr>
          <p:cNvSpPr/>
          <p:nvPr/>
        </p:nvSpPr>
        <p:spPr>
          <a:xfrm>
            <a:off x="130472" y="5737861"/>
            <a:ext cx="3319670" cy="78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F35FF0-CE52-C9A8-4D6C-DBCC8C29E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73" y="1236003"/>
            <a:ext cx="4195048" cy="5097780"/>
          </a:xfrm>
          <a:prstGeom prst="rect">
            <a:avLst/>
          </a:prstGeom>
        </p:spPr>
      </p:pic>
      <p:sp>
        <p:nvSpPr>
          <p:cNvPr id="6" name="Trapezoid 5">
            <a:extLst>
              <a:ext uri="{FF2B5EF4-FFF2-40B4-BE49-F238E27FC236}">
                <a16:creationId xmlns:a16="http://schemas.microsoft.com/office/drawing/2014/main" id="{366CE079-4688-0486-F56D-D04B2E02FA44}"/>
              </a:ext>
            </a:extLst>
          </p:cNvPr>
          <p:cNvSpPr/>
          <p:nvPr/>
        </p:nvSpPr>
        <p:spPr>
          <a:xfrm rot="16200000">
            <a:off x="4777595" y="3021351"/>
            <a:ext cx="6028705" cy="974031"/>
          </a:xfrm>
          <a:prstGeom prst="trapezoid">
            <a:avLst>
              <a:gd name="adj" fmla="val 216668"/>
            </a:avLst>
          </a:prstGeom>
          <a:gradFill>
            <a:gsLst>
              <a:gs pos="10000">
                <a:srgbClr val="C7D7FE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29ED5420-22CC-430C-52BC-DDF66047DF73}"/>
              </a:ext>
            </a:extLst>
          </p:cNvPr>
          <p:cNvSpPr/>
          <p:nvPr/>
        </p:nvSpPr>
        <p:spPr>
          <a:xfrm>
            <a:off x="6119691" y="2246169"/>
            <a:ext cx="1853151" cy="2357120"/>
          </a:xfrm>
          <a:prstGeom prst="flowChartTerminator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entury Gothic"/>
              </a:rPr>
              <a:t>DRD7: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entury Gothic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entury Gothic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entury Gothic"/>
              </a:rPr>
              <a:t>A broad range of topics in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entury Gothic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entury Gothic"/>
              </a:rPr>
              <a:t>electronics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81FCA7-BB08-75CA-CBA8-96EA8419BF60}"/>
              </a:ext>
            </a:extLst>
          </p:cNvPr>
          <p:cNvSpPr/>
          <p:nvPr/>
        </p:nvSpPr>
        <p:spPr>
          <a:xfrm>
            <a:off x="471973" y="4790733"/>
            <a:ext cx="4415096" cy="646331"/>
          </a:xfrm>
          <a:prstGeom prst="rect">
            <a:avLst/>
          </a:prstGeom>
          <a:noFill/>
          <a:ln w="476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EF3F23C5-22C4-9D22-588E-559A8ECA519D}"/>
              </a:ext>
            </a:extLst>
          </p:cNvPr>
          <p:cNvSpPr txBox="1">
            <a:spLocks/>
          </p:cNvSpPr>
          <p:nvPr/>
        </p:nvSpPr>
        <p:spPr>
          <a:xfrm>
            <a:off x="8278963" y="495344"/>
            <a:ext cx="3634743" cy="6027376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1">
                <a:shade val="50000"/>
              </a:schemeClr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GB" sz="1000" b="1">
                <a:latin typeface="+mn-lt"/>
              </a:rPr>
              <a:t>WG 7.1: Data density and power efficiency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GB" sz="800">
                <a:latin typeface="+mn-lt"/>
              </a:rPr>
              <a:t>Szymon Kulis (CERN), Jeffrey Prinzie (KU Leuven), Jan Troska (CERN)</a:t>
            </a:r>
          </a:p>
          <a:p>
            <a:pPr>
              <a:spcBef>
                <a:spcPts val="200"/>
              </a:spcBef>
            </a:pPr>
            <a:r>
              <a:rPr lang="en-GB" sz="800">
                <a:latin typeface="+mn-lt"/>
              </a:rPr>
              <a:t>High data-rate ASICs and systems</a:t>
            </a:r>
          </a:p>
          <a:p>
            <a:pPr>
              <a:spcBef>
                <a:spcPts val="200"/>
              </a:spcBef>
            </a:pPr>
            <a:r>
              <a:rPr lang="en-GB" sz="800">
                <a:latin typeface="+mn-lt"/>
              </a:rPr>
              <a:t>New link technologies, including silicon photonics technology</a:t>
            </a:r>
          </a:p>
          <a:p>
            <a:pPr>
              <a:spcBef>
                <a:spcPts val="200"/>
              </a:spcBef>
            </a:pPr>
            <a:r>
              <a:rPr lang="en-GB" sz="800">
                <a:latin typeface="+mn-lt"/>
              </a:rPr>
              <a:t>Power conversion and efficiency optimisation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1000" b="1">
                <a:latin typeface="+mn-lt"/>
              </a:rPr>
              <a:t>WG 7.2: Intelligence on the detector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GB" sz="800">
                <a:latin typeface="+mn-lt"/>
              </a:rPr>
              <a:t>Davide Ceresa (CERN), Francesco Crescioli (IN2P3-LPNHE), Frédéric Magniette (IN2P3-LLR)</a:t>
            </a:r>
          </a:p>
          <a:p>
            <a:pPr>
              <a:spcBef>
                <a:spcPts val="200"/>
              </a:spcBef>
            </a:pPr>
            <a:r>
              <a:rPr lang="en-GB" sz="800">
                <a:latin typeface="+mn-lt"/>
              </a:rPr>
              <a:t>Front-end programmability and modular design</a:t>
            </a:r>
          </a:p>
          <a:p>
            <a:pPr>
              <a:spcBef>
                <a:spcPts val="200"/>
              </a:spcBef>
            </a:pPr>
            <a:r>
              <a:rPr lang="en-GB" sz="800">
                <a:latin typeface="+mn-lt"/>
              </a:rPr>
              <a:t>Intelligent power management</a:t>
            </a:r>
          </a:p>
          <a:p>
            <a:pPr>
              <a:spcBef>
                <a:spcPts val="200"/>
              </a:spcBef>
            </a:pPr>
            <a:r>
              <a:rPr lang="en-GB" sz="800">
                <a:latin typeface="+mn-lt"/>
              </a:rPr>
              <a:t>Advanced data reduction techniques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1000" b="1">
                <a:latin typeface="+mn-lt"/>
              </a:rPr>
              <a:t>WG 7.3: 4D and 5D techniques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GB" sz="800">
                <a:latin typeface="+mn-lt"/>
              </a:rPr>
              <a:t>Sophie Baron (CERN), Marek Idzik (AGH-Kracow), Adriano Lai (INFN-Cagliari)</a:t>
            </a:r>
          </a:p>
          <a:p>
            <a:pPr>
              <a:spcBef>
                <a:spcPts val="200"/>
              </a:spcBef>
            </a:pPr>
            <a:r>
              <a:rPr lang="en-GB" sz="800">
                <a:latin typeface="+mn-lt"/>
              </a:rPr>
              <a:t>High-performance sampling</a:t>
            </a:r>
          </a:p>
          <a:p>
            <a:pPr>
              <a:spcBef>
                <a:spcPts val="200"/>
              </a:spcBef>
            </a:pPr>
            <a:r>
              <a:rPr lang="en-GB" sz="800">
                <a:latin typeface="+mn-lt"/>
              </a:rPr>
              <a:t>High-precision timing distribution</a:t>
            </a:r>
          </a:p>
          <a:p>
            <a:pPr>
              <a:spcBef>
                <a:spcPts val="200"/>
              </a:spcBef>
            </a:pPr>
            <a:r>
              <a:rPr lang="en-GB" sz="800">
                <a:latin typeface="+mn-lt"/>
              </a:rPr>
              <a:t>Novel on-chip architectures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1000" b="1">
                <a:latin typeface="+mn-lt"/>
              </a:rPr>
              <a:t>WG 7.4: Extreme environments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GB" sz="800">
                <a:latin typeface="+mn-lt"/>
              </a:rPr>
              <a:t>Giulio Borghello (CERN), Oscar Francisco (Uni-Manchester), Manuel Rolo (INFN-Torino)</a:t>
            </a:r>
          </a:p>
          <a:p>
            <a:pPr>
              <a:spcBef>
                <a:spcPts val="200"/>
              </a:spcBef>
            </a:pPr>
            <a:r>
              <a:rPr lang="en-GB" sz="800">
                <a:latin typeface="+mn-lt"/>
              </a:rPr>
              <a:t>Cryogenic technology and operation</a:t>
            </a:r>
          </a:p>
          <a:p>
            <a:pPr>
              <a:spcBef>
                <a:spcPts val="200"/>
              </a:spcBef>
            </a:pPr>
            <a:r>
              <a:rPr lang="en-GB" sz="800">
                <a:latin typeface="+mn-lt"/>
              </a:rPr>
              <a:t>Thermal management of ASICs</a:t>
            </a:r>
          </a:p>
          <a:p>
            <a:pPr>
              <a:spcBef>
                <a:spcPts val="200"/>
              </a:spcBef>
            </a:pPr>
            <a:r>
              <a:rPr lang="en-GB" sz="800">
                <a:latin typeface="+mn-lt"/>
              </a:rPr>
              <a:t>Radiation hardness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1000" b="1">
                <a:latin typeface="+mn-lt"/>
              </a:rPr>
              <a:t>WG 7.5: Backend systems and COTS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GB" sz="800">
                <a:latin typeface="+mn-lt"/>
              </a:rPr>
              <a:t>Conor Fitzpatrick (Uni Manchester), Niko Neufeld (CERN), NN</a:t>
            </a:r>
          </a:p>
          <a:p>
            <a:pPr>
              <a:spcBef>
                <a:spcPts val="200"/>
              </a:spcBef>
            </a:pPr>
            <a:r>
              <a:rPr lang="en-GB" sz="800">
                <a:latin typeface="+mn-lt"/>
              </a:rPr>
              <a:t>Use and adaptation of advanced COTS technologies</a:t>
            </a:r>
          </a:p>
          <a:p>
            <a:pPr>
              <a:spcBef>
                <a:spcPts val="200"/>
              </a:spcBef>
            </a:pPr>
            <a:r>
              <a:rPr lang="en-GB" sz="800">
                <a:latin typeface="+mn-lt"/>
              </a:rPr>
              <a:t>Real-time software and firmware development</a:t>
            </a:r>
          </a:p>
          <a:p>
            <a:pPr>
              <a:spcBef>
                <a:spcPts val="200"/>
              </a:spcBef>
            </a:pPr>
            <a:r>
              <a:rPr lang="en-GB" sz="800">
                <a:latin typeface="+mn-lt"/>
              </a:rPr>
              <a:t>System-level control and readout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1000" b="1">
                <a:latin typeface="+mn-lt"/>
              </a:rPr>
              <a:t>WG 7.6: Complex imaging ASICs and technologies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GB" sz="800">
                <a:latin typeface="+mn-lt"/>
              </a:rPr>
              <a:t>Marlon Barbero (IN2P3-CPPM), Michele Caselle (KIT), Iain Sedgwick (RAL), Walter Snoeys (CERN)</a:t>
            </a:r>
          </a:p>
          <a:p>
            <a:pPr>
              <a:spcBef>
                <a:spcPts val="200"/>
              </a:spcBef>
            </a:pPr>
            <a:r>
              <a:rPr lang="en-GB" sz="800">
                <a:latin typeface="+mn-lt"/>
              </a:rPr>
              <a:t>Common access framework to selected imaging technologies</a:t>
            </a:r>
          </a:p>
          <a:p>
            <a:pPr>
              <a:spcBef>
                <a:spcPts val="200"/>
              </a:spcBef>
            </a:pPr>
            <a:r>
              <a:rPr lang="en-GB" sz="800">
                <a:latin typeface="+mn-lt"/>
              </a:rPr>
              <a:t>Common IP for imaging ASICs</a:t>
            </a:r>
          </a:p>
          <a:p>
            <a:pPr>
              <a:spcBef>
                <a:spcPts val="200"/>
              </a:spcBef>
            </a:pPr>
            <a:r>
              <a:rPr lang="en-GB" sz="800">
                <a:latin typeface="+mn-lt"/>
              </a:rPr>
              <a:t>3D integration and interconnects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1000" b="1">
                <a:latin typeface="+mn-lt"/>
              </a:rPr>
              <a:t>WG 7.7: Tools and technologies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GB" sz="800">
                <a:latin typeface="+mn-lt"/>
              </a:rPr>
              <a:t>Kostas Kloukinas (CERN), Xavi Llopart (CERN), Mark Willoughby (RAL)</a:t>
            </a:r>
          </a:p>
          <a:p>
            <a:pPr>
              <a:spcBef>
                <a:spcPts val="200"/>
              </a:spcBef>
            </a:pPr>
            <a:r>
              <a:rPr lang="en-GB" sz="800">
                <a:latin typeface="+mn-lt"/>
              </a:rPr>
              <a:t>Access and support to qualified technologies and tools</a:t>
            </a:r>
          </a:p>
          <a:p>
            <a:pPr>
              <a:spcBef>
                <a:spcPts val="200"/>
              </a:spcBef>
            </a:pPr>
            <a:r>
              <a:rPr lang="en-GB" sz="800">
                <a:latin typeface="+mn-lt"/>
              </a:rPr>
              <a:t>Investigation of emerging microelectronics technologies</a:t>
            </a:r>
          </a:p>
          <a:p>
            <a:pPr>
              <a:spcBef>
                <a:spcPts val="200"/>
              </a:spcBef>
            </a:pPr>
            <a:r>
              <a:rPr lang="en-GB" sz="800">
                <a:latin typeface="+mn-lt"/>
              </a:rPr>
              <a:t>Support and training for device and systems development and verification</a:t>
            </a:r>
          </a:p>
          <a:p>
            <a:pPr>
              <a:spcBef>
                <a:spcPts val="200"/>
              </a:spcBef>
            </a:pPr>
            <a:r>
              <a:rPr lang="en-GB" sz="800">
                <a:latin typeface="+mn-lt"/>
              </a:rPr>
              <a:t>Common IP and design reuse</a:t>
            </a:r>
            <a:endParaRPr lang="en-GB" sz="8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BE0D76-E834-0440-A6A7-6908FEFB6487}"/>
              </a:ext>
            </a:extLst>
          </p:cNvPr>
          <p:cNvSpPr txBox="1"/>
          <p:nvPr/>
        </p:nvSpPr>
        <p:spPr>
          <a:xfrm>
            <a:off x="403341" y="345182"/>
            <a:ext cx="9506778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3200" b="1" spc="-15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DRD7 </a:t>
            </a:r>
            <a:r>
              <a:rPr lang="en-GB" sz="2400" b="1" spc="-15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Wide engagement – Responsibility Sharing</a:t>
            </a:r>
            <a:endParaRPr lang="en-GB" sz="3200" b="1" spc="-15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D7FAF5C-57E7-09BC-CE59-D57A197DBC01}"/>
              </a:ext>
            </a:extLst>
          </p:cNvPr>
          <p:cNvCxnSpPr>
            <a:cxnSpLocks/>
          </p:cNvCxnSpPr>
          <p:nvPr/>
        </p:nvCxnSpPr>
        <p:spPr>
          <a:xfrm>
            <a:off x="4904803" y="1880618"/>
            <a:ext cx="1244538" cy="629579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BC09043-9FFB-A512-575A-4A91C0608FD2}"/>
              </a:ext>
            </a:extLst>
          </p:cNvPr>
          <p:cNvCxnSpPr>
            <a:cxnSpLocks/>
          </p:cNvCxnSpPr>
          <p:nvPr/>
        </p:nvCxnSpPr>
        <p:spPr>
          <a:xfrm>
            <a:off x="4925584" y="2479085"/>
            <a:ext cx="1155591" cy="355555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5DD7AAE-BA03-132B-556D-27EE3CF4025E}"/>
              </a:ext>
            </a:extLst>
          </p:cNvPr>
          <p:cNvCxnSpPr>
            <a:cxnSpLocks/>
          </p:cNvCxnSpPr>
          <p:nvPr/>
        </p:nvCxnSpPr>
        <p:spPr>
          <a:xfrm flipV="1">
            <a:off x="4949275" y="3715976"/>
            <a:ext cx="1131900" cy="178038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4C1C727-A50A-C69B-02AE-EBD24E3D43F5}"/>
              </a:ext>
            </a:extLst>
          </p:cNvPr>
          <p:cNvCxnSpPr>
            <a:cxnSpLocks/>
          </p:cNvCxnSpPr>
          <p:nvPr/>
        </p:nvCxnSpPr>
        <p:spPr>
          <a:xfrm flipV="1">
            <a:off x="4949275" y="3975661"/>
            <a:ext cx="1140767" cy="509026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29CA8BD-02E9-1880-F1F3-D445E604327A}"/>
              </a:ext>
            </a:extLst>
          </p:cNvPr>
          <p:cNvCxnSpPr>
            <a:cxnSpLocks/>
          </p:cNvCxnSpPr>
          <p:nvPr/>
        </p:nvCxnSpPr>
        <p:spPr>
          <a:xfrm flipV="1">
            <a:off x="4949275" y="4464624"/>
            <a:ext cx="1276265" cy="1665666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E2D0B37-C2D7-74BB-10EC-6E49CD0B8989}"/>
              </a:ext>
            </a:extLst>
          </p:cNvPr>
          <p:cNvCxnSpPr>
            <a:cxnSpLocks/>
          </p:cNvCxnSpPr>
          <p:nvPr/>
        </p:nvCxnSpPr>
        <p:spPr>
          <a:xfrm flipV="1">
            <a:off x="4946295" y="3449893"/>
            <a:ext cx="1137859" cy="21961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678F549-EBC3-A517-B761-04451A29DE32}"/>
              </a:ext>
            </a:extLst>
          </p:cNvPr>
          <p:cNvCxnSpPr>
            <a:cxnSpLocks/>
          </p:cNvCxnSpPr>
          <p:nvPr/>
        </p:nvCxnSpPr>
        <p:spPr>
          <a:xfrm flipV="1">
            <a:off x="4934451" y="4206240"/>
            <a:ext cx="1214890" cy="1366596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6761036-C88C-13F3-EB07-F50B981FDF9F}"/>
              </a:ext>
            </a:extLst>
          </p:cNvPr>
          <p:cNvCxnSpPr>
            <a:cxnSpLocks/>
          </p:cNvCxnSpPr>
          <p:nvPr/>
        </p:nvCxnSpPr>
        <p:spPr>
          <a:xfrm>
            <a:off x="5008522" y="3067651"/>
            <a:ext cx="1063788" cy="74373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37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DD1EEA9D-BFF4-9C07-43FF-268167E348AB}"/>
              </a:ext>
            </a:extLst>
          </p:cNvPr>
          <p:cNvSpPr/>
          <p:nvPr/>
        </p:nvSpPr>
        <p:spPr>
          <a:xfrm>
            <a:off x="87634" y="5595871"/>
            <a:ext cx="4214929" cy="954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9506778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3200" b="1" spc="-15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DRD7 – Key Dates</a:t>
            </a:r>
            <a:endParaRPr lang="en-GB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50617C3E-6CDD-CA36-50E2-B9EA1053B3FF}"/>
              </a:ext>
            </a:extLst>
          </p:cNvPr>
          <p:cNvSpPr txBox="1">
            <a:spLocks/>
          </p:cNvSpPr>
          <p:nvPr/>
        </p:nvSpPr>
        <p:spPr>
          <a:xfrm>
            <a:off x="-240370" y="1447387"/>
            <a:ext cx="6314291" cy="4686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000" b="1">
                <a:solidFill>
                  <a:schemeClr val="tx2"/>
                </a:solidFill>
                <a:latin typeface="+mn-lt"/>
              </a:rPr>
              <a:t>Step 1a (Mar – Jun 2023):</a:t>
            </a:r>
            <a:r>
              <a:rPr lang="en-GB" sz="2000">
                <a:solidFill>
                  <a:schemeClr val="tx2"/>
                </a:solidFill>
                <a:latin typeface="+mn-lt"/>
              </a:rPr>
              <a:t> </a:t>
            </a:r>
            <a:r>
              <a:rPr lang="en-GB" sz="1800">
                <a:solidFill>
                  <a:schemeClr val="tx2"/>
                </a:solidFill>
                <a:latin typeface="+mn-lt"/>
              </a:rPr>
              <a:t>convenors</a:t>
            </a:r>
            <a:endParaRPr lang="en-GB" sz="2000">
              <a:solidFill>
                <a:schemeClr val="tx2"/>
              </a:solidFill>
              <a:latin typeface="+mn-lt"/>
            </a:endParaRPr>
          </a:p>
          <a:p>
            <a:pPr marL="273050" lvl="1" indent="0">
              <a:buFont typeface="Wingdings" pitchFamily="2" charset="2"/>
              <a:buNone/>
            </a:pPr>
            <a:endParaRPr lang="en-GB" sz="1400">
              <a:solidFill>
                <a:schemeClr val="tx2"/>
              </a:solidFill>
              <a:latin typeface="+mn-lt"/>
            </a:endParaRPr>
          </a:p>
          <a:p>
            <a:pPr marL="273050" lvl="1" indent="0">
              <a:buFont typeface="Wingdings" pitchFamily="2" charset="2"/>
              <a:buNone/>
            </a:pPr>
            <a:endParaRPr lang="en-GB" sz="1400">
              <a:solidFill>
                <a:schemeClr val="tx2"/>
              </a:solidFill>
              <a:latin typeface="+mn-lt"/>
            </a:endParaRPr>
          </a:p>
          <a:p>
            <a:pPr lvl="1"/>
            <a:r>
              <a:rPr lang="en-GB" sz="2000" b="1">
                <a:solidFill>
                  <a:schemeClr val="tx2"/>
                </a:solidFill>
                <a:latin typeface="+mn-lt"/>
              </a:rPr>
              <a:t>Step 1b (Mar – Jul 2023):</a:t>
            </a:r>
            <a:r>
              <a:rPr lang="en-GB" sz="2000">
                <a:solidFill>
                  <a:schemeClr val="tx2"/>
                </a:solidFill>
                <a:latin typeface="+mn-lt"/>
              </a:rPr>
              <a:t> </a:t>
            </a:r>
            <a:r>
              <a:rPr lang="en-GB" sz="1800">
                <a:solidFill>
                  <a:schemeClr val="tx2"/>
                </a:solidFill>
                <a:latin typeface="+mn-lt"/>
              </a:rPr>
              <a:t>technical committee</a:t>
            </a:r>
            <a:endParaRPr lang="en-GB" sz="2000">
              <a:solidFill>
                <a:schemeClr val="tx2"/>
              </a:solidFill>
              <a:latin typeface="+mn-lt"/>
            </a:endParaRPr>
          </a:p>
          <a:p>
            <a:pPr lvl="1"/>
            <a:endParaRPr lang="en-GB" sz="1400">
              <a:solidFill>
                <a:schemeClr val="tx2"/>
              </a:solidFill>
              <a:latin typeface="+mn-lt"/>
            </a:endParaRPr>
          </a:p>
          <a:p>
            <a:pPr lvl="1"/>
            <a:endParaRPr lang="en-GB" sz="1400">
              <a:solidFill>
                <a:schemeClr val="tx2"/>
              </a:solidFill>
              <a:latin typeface="+mn-lt"/>
            </a:endParaRPr>
          </a:p>
          <a:p>
            <a:pPr lvl="1"/>
            <a:r>
              <a:rPr lang="en-GB" sz="2000" b="1">
                <a:solidFill>
                  <a:schemeClr val="tx2"/>
                </a:solidFill>
                <a:latin typeface="+mn-lt"/>
              </a:rPr>
              <a:t>Step 2 (July – Aug 2023)</a:t>
            </a:r>
            <a:r>
              <a:rPr lang="en-GB" sz="2000">
                <a:solidFill>
                  <a:schemeClr val="tx2"/>
                </a:solidFill>
                <a:latin typeface="+mn-lt"/>
              </a:rPr>
              <a:t>: </a:t>
            </a:r>
            <a:r>
              <a:rPr lang="en-GB" sz="1800">
                <a:solidFill>
                  <a:schemeClr val="tx2"/>
                </a:solidFill>
                <a:latin typeface="+mn-lt"/>
              </a:rPr>
              <a:t>Letter of Intent</a:t>
            </a:r>
            <a:endParaRPr lang="en-GB" sz="2000">
              <a:solidFill>
                <a:schemeClr val="tx2"/>
              </a:solidFill>
              <a:latin typeface="+mn-lt"/>
            </a:endParaRPr>
          </a:p>
          <a:p>
            <a:pPr marL="273050" lvl="1" indent="0">
              <a:buFont typeface="Wingdings" pitchFamily="2" charset="2"/>
              <a:buNone/>
            </a:pPr>
            <a:endParaRPr lang="en-GB" sz="1400">
              <a:solidFill>
                <a:schemeClr val="tx2"/>
              </a:solidFill>
              <a:latin typeface="+mn-lt"/>
            </a:endParaRPr>
          </a:p>
          <a:p>
            <a:pPr lvl="1"/>
            <a:endParaRPr lang="en-GB" sz="1400">
              <a:solidFill>
                <a:schemeClr val="tx2"/>
              </a:solidFill>
              <a:latin typeface="+mn-lt"/>
            </a:endParaRPr>
          </a:p>
          <a:p>
            <a:pPr lvl="1"/>
            <a:r>
              <a:rPr lang="en-GB" sz="2000" b="1">
                <a:solidFill>
                  <a:schemeClr val="tx2"/>
                </a:solidFill>
                <a:latin typeface="+mn-lt"/>
              </a:rPr>
              <a:t>Step 3 (Sep – Oct 2023):</a:t>
            </a:r>
            <a:r>
              <a:rPr lang="en-GB" sz="2000">
                <a:solidFill>
                  <a:schemeClr val="tx2"/>
                </a:solidFill>
                <a:latin typeface="+mn-lt"/>
              </a:rPr>
              <a:t> </a:t>
            </a:r>
            <a:r>
              <a:rPr lang="en-GB" sz="1800">
                <a:solidFill>
                  <a:schemeClr val="tx2"/>
                </a:solidFill>
                <a:latin typeface="+mn-lt"/>
              </a:rPr>
              <a:t>second DRD7 workshop</a:t>
            </a:r>
            <a:endParaRPr lang="en-GB" sz="2000">
              <a:solidFill>
                <a:schemeClr val="tx2"/>
              </a:solidFill>
              <a:latin typeface="+mn-lt"/>
            </a:endParaRPr>
          </a:p>
          <a:p>
            <a:pPr lvl="1"/>
            <a:endParaRPr lang="en-GB" sz="1400">
              <a:solidFill>
                <a:schemeClr val="tx2"/>
              </a:solidFill>
              <a:latin typeface="+mn-lt"/>
            </a:endParaRPr>
          </a:p>
          <a:p>
            <a:pPr lvl="1"/>
            <a:endParaRPr lang="en-GB" sz="1400">
              <a:solidFill>
                <a:schemeClr val="tx2"/>
              </a:solidFill>
              <a:latin typeface="+mn-lt"/>
            </a:endParaRPr>
          </a:p>
          <a:p>
            <a:pPr lvl="1"/>
            <a:r>
              <a:rPr lang="en-GB" sz="2000" b="1">
                <a:solidFill>
                  <a:schemeClr val="tx2"/>
                </a:solidFill>
                <a:latin typeface="+mn-lt"/>
              </a:rPr>
              <a:t>Step 4a (Sep – Nov 2023): </a:t>
            </a:r>
            <a:r>
              <a:rPr lang="en-GB" sz="1800">
                <a:solidFill>
                  <a:schemeClr val="tx2"/>
                </a:solidFill>
                <a:latin typeface="+mn-lt"/>
              </a:rPr>
              <a:t>initial set of projects</a:t>
            </a:r>
            <a:endParaRPr lang="en-GB" sz="2000" b="1">
              <a:solidFill>
                <a:schemeClr val="tx2"/>
              </a:solidFill>
              <a:latin typeface="+mn-lt"/>
            </a:endParaRPr>
          </a:p>
          <a:p>
            <a:pPr lvl="1"/>
            <a:endParaRPr lang="en-GB" sz="1400">
              <a:solidFill>
                <a:schemeClr val="tx2"/>
              </a:solidFill>
              <a:latin typeface="+mn-lt"/>
            </a:endParaRPr>
          </a:p>
          <a:p>
            <a:pPr lvl="1"/>
            <a:endParaRPr lang="en-GB" sz="1400">
              <a:solidFill>
                <a:schemeClr val="tx2"/>
              </a:solidFill>
              <a:latin typeface="+mn-lt"/>
            </a:endParaRPr>
          </a:p>
          <a:p>
            <a:pPr lvl="1"/>
            <a:r>
              <a:rPr lang="en-GB" sz="2000" b="1">
                <a:solidFill>
                  <a:schemeClr val="tx2"/>
                </a:solidFill>
                <a:latin typeface="+mn-lt"/>
              </a:rPr>
              <a:t>Step 4b (Sep – Nov 2023): </a:t>
            </a:r>
            <a:r>
              <a:rPr lang="en-GB" sz="1800">
                <a:solidFill>
                  <a:schemeClr val="tx2"/>
                </a:solidFill>
                <a:latin typeface="+mn-lt"/>
              </a:rPr>
              <a:t>national communities</a:t>
            </a:r>
            <a:endParaRPr lang="en-GB" sz="2000">
              <a:solidFill>
                <a:schemeClr val="tx2"/>
              </a:solidFill>
              <a:latin typeface="+mn-lt"/>
            </a:endParaRPr>
          </a:p>
          <a:p>
            <a:pPr lvl="1"/>
            <a:endParaRPr lang="en-GB" sz="1400">
              <a:solidFill>
                <a:schemeClr val="tx2"/>
              </a:solidFill>
              <a:latin typeface="+mn-lt"/>
            </a:endParaRPr>
          </a:p>
          <a:p>
            <a:pPr lvl="1"/>
            <a:endParaRPr lang="en-GB" sz="1400">
              <a:solidFill>
                <a:schemeClr val="tx2"/>
              </a:solidFill>
              <a:latin typeface="+mn-lt"/>
            </a:endParaRPr>
          </a:p>
          <a:p>
            <a:pPr lvl="1"/>
            <a:r>
              <a:rPr lang="en-GB" sz="2000" b="1">
                <a:solidFill>
                  <a:schemeClr val="tx2"/>
                </a:solidFill>
                <a:latin typeface="+mn-lt"/>
              </a:rPr>
              <a:t>Step 5 (Dec 2023): </a:t>
            </a:r>
            <a:r>
              <a:rPr lang="en-GB" sz="1800">
                <a:solidFill>
                  <a:schemeClr val="tx2"/>
                </a:solidFill>
                <a:latin typeface="+mn-lt"/>
              </a:rPr>
              <a:t>DRD7 Collaboration Proposal</a:t>
            </a:r>
            <a:endParaRPr lang="en-GB" sz="2000" b="1">
              <a:solidFill>
                <a:schemeClr val="tx2"/>
              </a:solidFill>
              <a:latin typeface="+mn-lt"/>
            </a:endParaRPr>
          </a:p>
          <a:p>
            <a:pPr lvl="1"/>
            <a:endParaRPr lang="en-GB" sz="1400">
              <a:solidFill>
                <a:schemeClr val="tx2"/>
              </a:solidFill>
              <a:latin typeface="+mn-lt"/>
            </a:endParaRPr>
          </a:p>
          <a:p>
            <a:pPr lvl="1"/>
            <a:endParaRPr lang="en-GB" sz="1400">
              <a:solidFill>
                <a:schemeClr val="tx2"/>
              </a:solidFill>
              <a:latin typeface="+mn-lt"/>
            </a:endParaRPr>
          </a:p>
          <a:p>
            <a:pPr lvl="1"/>
            <a:r>
              <a:rPr lang="en-GB" sz="2000" b="1">
                <a:solidFill>
                  <a:schemeClr val="tx2"/>
                </a:solidFill>
                <a:latin typeface="+mn-lt"/>
              </a:rPr>
              <a:t>Step 6 (2024 on):</a:t>
            </a:r>
            <a:r>
              <a:rPr lang="en-GB" sz="2000">
                <a:solidFill>
                  <a:schemeClr val="tx2"/>
                </a:solidFill>
                <a:latin typeface="+mn-lt"/>
              </a:rPr>
              <a:t> </a:t>
            </a:r>
            <a:r>
              <a:rPr lang="en-GB" sz="1800">
                <a:solidFill>
                  <a:schemeClr val="tx2"/>
                </a:solidFill>
                <a:latin typeface="+mn-lt"/>
              </a:rPr>
              <a:t>Projects start in national communities</a:t>
            </a:r>
          </a:p>
          <a:p>
            <a:pPr marL="273050" lvl="1" indent="0">
              <a:buFont typeface="Wingdings" pitchFamily="2" charset="2"/>
              <a:buNone/>
            </a:pPr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ZoneTexte 6">
            <a:extLst>
              <a:ext uri="{FF2B5EF4-FFF2-40B4-BE49-F238E27FC236}">
                <a16:creationId xmlns:a16="http://schemas.microsoft.com/office/drawing/2014/main" id="{6528C636-B42D-2D7D-0E11-6EC39C3A404E}"/>
              </a:ext>
            </a:extLst>
          </p:cNvPr>
          <p:cNvSpPr txBox="1"/>
          <p:nvPr/>
        </p:nvSpPr>
        <p:spPr>
          <a:xfrm>
            <a:off x="8230416" y="6361604"/>
            <a:ext cx="3297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Century Gothic"/>
              </a:rPr>
              <a:t>=&gt; from 2024 onwards: a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nnual DRD7 workshops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Century Gothic"/>
              </a:rPr>
              <a:t> </a:t>
            </a:r>
          </a:p>
        </p:txBody>
      </p:sp>
      <p:grpSp>
        <p:nvGrpSpPr>
          <p:cNvPr id="4" name="Groupe 26">
            <a:extLst>
              <a:ext uri="{FF2B5EF4-FFF2-40B4-BE49-F238E27FC236}">
                <a16:creationId xmlns:a16="http://schemas.microsoft.com/office/drawing/2014/main" id="{E68CB092-B0B5-E682-3F84-2CFBED1222CE}"/>
              </a:ext>
            </a:extLst>
          </p:cNvPr>
          <p:cNvGrpSpPr/>
          <p:nvPr/>
        </p:nvGrpSpPr>
        <p:grpSpPr>
          <a:xfrm>
            <a:off x="5568012" y="1870609"/>
            <a:ext cx="6198200" cy="581171"/>
            <a:chOff x="5431696" y="1722793"/>
            <a:chExt cx="6198200" cy="581171"/>
          </a:xfrm>
        </p:grpSpPr>
        <p:sp>
          <p:nvSpPr>
            <p:cNvPr id="8" name="Espace réservé du contenu 5">
              <a:extLst>
                <a:ext uri="{FF2B5EF4-FFF2-40B4-BE49-F238E27FC236}">
                  <a16:creationId xmlns:a16="http://schemas.microsoft.com/office/drawing/2014/main" id="{0FC118CE-516F-2792-3356-ABB9FB23CAD4}"/>
                </a:ext>
              </a:extLst>
            </p:cNvPr>
            <p:cNvSpPr txBox="1">
              <a:spLocks/>
            </p:cNvSpPr>
            <p:nvPr/>
          </p:nvSpPr>
          <p:spPr>
            <a:xfrm>
              <a:off x="5431696" y="1722793"/>
              <a:ext cx="6198200" cy="58117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SzPct val="120000"/>
                <a:buFont typeface="Wingdings" charset="2"/>
                <a:buChar char="§"/>
                <a:defRPr sz="2000" u="sng" kern="1200"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Century Gothic"/>
                  <a:ea typeface="+mn-ea"/>
                  <a:cs typeface="Century Gothic"/>
                </a:defRPr>
              </a:lvl1pPr>
              <a:lvl2pPr marL="450850" indent="-177800" algn="l" defTabSz="457200" rtl="0" eaLnBrk="1" latinLnBrk="0" hangingPunct="1">
                <a:spcBef>
                  <a:spcPct val="20000"/>
                </a:spcBef>
                <a:buSzPct val="110000"/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Century Gothic"/>
                  <a:ea typeface="+mn-ea"/>
                  <a:cs typeface="Century Gothic"/>
                </a:defRPr>
              </a:lvl2pPr>
              <a:lvl3pPr marL="627063" indent="-160338" algn="l" defTabSz="457200" rtl="0" eaLnBrk="1" latinLnBrk="0" hangingPunct="1">
                <a:spcBef>
                  <a:spcPct val="20000"/>
                </a:spcBef>
                <a:buSzPct val="120000"/>
                <a:buFont typeface="Lucida Grande"/>
                <a:buChar char="-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+mn-ea"/>
                  <a:cs typeface="Century Gothic"/>
                </a:defRPr>
              </a:lvl3pPr>
              <a:lvl4pPr marL="893763" indent="-166688" algn="l" defTabSz="457200" rtl="0" eaLnBrk="1" latinLnBrk="0" hangingPunct="1">
                <a:spcBef>
                  <a:spcPct val="20000"/>
                </a:spcBef>
                <a:buSzPct val="120000"/>
                <a:buFont typeface="Lucida Grande"/>
                <a:buChar char="-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+mn-ea"/>
                  <a:cs typeface="Century Gothic"/>
                </a:defRPr>
              </a:lvl4pPr>
              <a:lvl5pPr marL="1077913" indent="-228600" algn="l" defTabSz="457200" rtl="0" eaLnBrk="1" latinLnBrk="0" hangingPunct="1">
                <a:spcBef>
                  <a:spcPct val="20000"/>
                </a:spcBef>
                <a:buSzPct val="120000"/>
                <a:buFont typeface="Lucida Grande"/>
                <a:buChar char="-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+mn-ea"/>
                  <a:cs typeface="Century Gothic"/>
                </a:defRPr>
              </a:lvl5pPr>
              <a:lvl6pPr marL="1155700" indent="-134938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tabLst/>
                <a:defRPr sz="18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6pPr>
              <a:lvl7pPr marL="1341438" indent="-1651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tabLst/>
                <a:defRPr sz="18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0850" marR="0" lvl="1" indent="-1778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</a:rPr>
                <a:t>defines common plans &amp; interfaces with other DRDs </a:t>
              </a:r>
            </a:p>
            <a:p>
              <a:pPr marL="450850" marR="0" lvl="1" indent="-1778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</a:rPr>
                <a:t>avoids duplication or omission of work</a:t>
              </a:r>
            </a:p>
            <a:p>
              <a:pPr marL="450850" marR="0" lvl="1" indent="-1778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</a:rPr>
                <a:t>set DRD7 work plan responding to other DRDs plans</a:t>
              </a:r>
            </a:p>
          </p:txBody>
        </p:sp>
        <p:sp>
          <p:nvSpPr>
            <p:cNvPr id="10" name="Accolade ouvrante 15">
              <a:extLst>
                <a:ext uri="{FF2B5EF4-FFF2-40B4-BE49-F238E27FC236}">
                  <a16:creationId xmlns:a16="http://schemas.microsoft.com/office/drawing/2014/main" id="{C09509D4-E4EE-60D6-26C7-1CAEBF2E8F15}"/>
                </a:ext>
              </a:extLst>
            </p:cNvPr>
            <p:cNvSpPr/>
            <p:nvPr/>
          </p:nvSpPr>
          <p:spPr>
            <a:xfrm>
              <a:off x="5526951" y="1830258"/>
              <a:ext cx="118098" cy="400418"/>
            </a:xfrm>
            <a:prstGeom prst="leftBrace">
              <a:avLst>
                <a:gd name="adj1" fmla="val 40004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1" name="Groupe 29">
            <a:extLst>
              <a:ext uri="{FF2B5EF4-FFF2-40B4-BE49-F238E27FC236}">
                <a16:creationId xmlns:a16="http://schemas.microsoft.com/office/drawing/2014/main" id="{E6183A21-9DCA-90BA-062B-490C20B95292}"/>
              </a:ext>
            </a:extLst>
          </p:cNvPr>
          <p:cNvGrpSpPr/>
          <p:nvPr/>
        </p:nvGrpSpPr>
        <p:grpSpPr>
          <a:xfrm>
            <a:off x="5706638" y="3081813"/>
            <a:ext cx="5752803" cy="734309"/>
            <a:chOff x="5313512" y="2881787"/>
            <a:chExt cx="5752803" cy="734309"/>
          </a:xfrm>
        </p:grpSpPr>
        <p:sp>
          <p:nvSpPr>
            <p:cNvPr id="12" name="Espace réservé du contenu 5">
              <a:extLst>
                <a:ext uri="{FF2B5EF4-FFF2-40B4-BE49-F238E27FC236}">
                  <a16:creationId xmlns:a16="http://schemas.microsoft.com/office/drawing/2014/main" id="{6827C2D8-6602-93A8-8793-97EA4A8B36FE}"/>
                </a:ext>
              </a:extLst>
            </p:cNvPr>
            <p:cNvSpPr txBox="1">
              <a:spLocks/>
            </p:cNvSpPr>
            <p:nvPr/>
          </p:nvSpPr>
          <p:spPr>
            <a:xfrm>
              <a:off x="5313512" y="2881787"/>
              <a:ext cx="5752803" cy="73430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SzPct val="120000"/>
                <a:buFont typeface="Wingdings" charset="2"/>
                <a:buChar char="§"/>
                <a:defRPr sz="2000" u="sng" kern="1200"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Century Gothic"/>
                  <a:ea typeface="+mn-ea"/>
                  <a:cs typeface="Century Gothic"/>
                </a:defRPr>
              </a:lvl1pPr>
              <a:lvl2pPr marL="450850" indent="-177800" algn="l" defTabSz="457200" rtl="0" eaLnBrk="1" latinLnBrk="0" hangingPunct="1">
                <a:spcBef>
                  <a:spcPct val="20000"/>
                </a:spcBef>
                <a:buSzPct val="110000"/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Century Gothic"/>
                  <a:ea typeface="+mn-ea"/>
                  <a:cs typeface="Century Gothic"/>
                </a:defRPr>
              </a:lvl2pPr>
              <a:lvl3pPr marL="627063" indent="-160338" algn="l" defTabSz="457200" rtl="0" eaLnBrk="1" latinLnBrk="0" hangingPunct="1">
                <a:spcBef>
                  <a:spcPct val="20000"/>
                </a:spcBef>
                <a:buSzPct val="120000"/>
                <a:buFont typeface="Lucida Grande"/>
                <a:buChar char="-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+mn-ea"/>
                  <a:cs typeface="Century Gothic"/>
                </a:defRPr>
              </a:lvl3pPr>
              <a:lvl4pPr marL="893763" indent="-166688" algn="l" defTabSz="457200" rtl="0" eaLnBrk="1" latinLnBrk="0" hangingPunct="1">
                <a:spcBef>
                  <a:spcPct val="20000"/>
                </a:spcBef>
                <a:buSzPct val="120000"/>
                <a:buFont typeface="Lucida Grande"/>
                <a:buChar char="-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+mn-ea"/>
                  <a:cs typeface="Century Gothic"/>
                </a:defRPr>
              </a:lvl4pPr>
              <a:lvl5pPr marL="1077913" indent="-228600" algn="l" defTabSz="457200" rtl="0" eaLnBrk="1" latinLnBrk="0" hangingPunct="1">
                <a:spcBef>
                  <a:spcPct val="20000"/>
                </a:spcBef>
                <a:buSzPct val="120000"/>
                <a:buFont typeface="Lucida Grande"/>
                <a:buChar char="-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+mn-ea"/>
                  <a:cs typeface="Century Gothic"/>
                </a:defRPr>
              </a:lvl5pPr>
              <a:lvl6pPr marL="1155700" indent="-134938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tabLst/>
                <a:defRPr sz="18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6pPr>
              <a:lvl7pPr marL="1341438" indent="-1651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tabLst/>
                <a:defRPr sz="18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0850" marR="0" lvl="1" indent="-1778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</a:rPr>
                <a:t>to hear detailed proposals for the initial projects</a:t>
              </a:r>
            </a:p>
            <a:p>
              <a:pPr marL="450850" marR="0" lvl="1" indent="-1778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</a:rPr>
                <a:t>to discuss areas of common interest. </a:t>
              </a:r>
            </a:p>
            <a:p>
              <a:pPr marL="450850" marR="0" lvl="1" indent="-1778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</a:rPr>
                <a:t>open to both </a:t>
              </a:r>
              <a:r>
                <a:rPr kumimoji="0" lang="en-GB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</a:rPr>
                <a:t>LoI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</a:rPr>
                <a:t> signatories and other institutes seeking to join the effort</a:t>
              </a:r>
            </a:p>
          </p:txBody>
        </p:sp>
        <p:sp>
          <p:nvSpPr>
            <p:cNvPr id="13" name="Accolade ouvrante 16">
              <a:extLst>
                <a:ext uri="{FF2B5EF4-FFF2-40B4-BE49-F238E27FC236}">
                  <a16:creationId xmlns:a16="http://schemas.microsoft.com/office/drawing/2014/main" id="{EFBA7917-3C42-48B0-CF7E-63FA0EC54680}"/>
                </a:ext>
              </a:extLst>
            </p:cNvPr>
            <p:cNvSpPr/>
            <p:nvPr/>
          </p:nvSpPr>
          <p:spPr>
            <a:xfrm>
              <a:off x="5463469" y="2989632"/>
              <a:ext cx="118098" cy="400418"/>
            </a:xfrm>
            <a:prstGeom prst="leftBrace">
              <a:avLst>
                <a:gd name="adj1" fmla="val 40004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4" name="Groupe 30">
            <a:extLst>
              <a:ext uri="{FF2B5EF4-FFF2-40B4-BE49-F238E27FC236}">
                <a16:creationId xmlns:a16="http://schemas.microsoft.com/office/drawing/2014/main" id="{1B4B4D7A-C465-4DA5-ACD8-F94EE144BDF0}"/>
              </a:ext>
            </a:extLst>
          </p:cNvPr>
          <p:cNvGrpSpPr/>
          <p:nvPr/>
        </p:nvGrpSpPr>
        <p:grpSpPr>
          <a:xfrm>
            <a:off x="5271550" y="3886117"/>
            <a:ext cx="4607555" cy="548104"/>
            <a:chOff x="6019979" y="3551138"/>
            <a:chExt cx="4607555" cy="548104"/>
          </a:xfrm>
        </p:grpSpPr>
        <p:sp>
          <p:nvSpPr>
            <p:cNvPr id="15" name="Espace réservé du contenu 5">
              <a:extLst>
                <a:ext uri="{FF2B5EF4-FFF2-40B4-BE49-F238E27FC236}">
                  <a16:creationId xmlns:a16="http://schemas.microsoft.com/office/drawing/2014/main" id="{465CAC46-2CF7-A960-E002-F15A60A4379C}"/>
                </a:ext>
              </a:extLst>
            </p:cNvPr>
            <p:cNvSpPr txBox="1">
              <a:spLocks/>
            </p:cNvSpPr>
            <p:nvPr/>
          </p:nvSpPr>
          <p:spPr>
            <a:xfrm>
              <a:off x="6019979" y="3551138"/>
              <a:ext cx="4607555" cy="5481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SzPct val="120000"/>
                <a:buFont typeface="Wingdings" charset="2"/>
                <a:buChar char="§"/>
                <a:defRPr sz="2000" u="sng" kern="1200"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Century Gothic"/>
                  <a:ea typeface="+mn-ea"/>
                  <a:cs typeface="Century Gothic"/>
                </a:defRPr>
              </a:lvl1pPr>
              <a:lvl2pPr marL="450850" indent="-177800" algn="l" defTabSz="457200" rtl="0" eaLnBrk="1" latinLnBrk="0" hangingPunct="1">
                <a:spcBef>
                  <a:spcPct val="20000"/>
                </a:spcBef>
                <a:buSzPct val="110000"/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Century Gothic"/>
                  <a:ea typeface="+mn-ea"/>
                  <a:cs typeface="Century Gothic"/>
                </a:defRPr>
              </a:lvl2pPr>
              <a:lvl3pPr marL="627063" indent="-160338" algn="l" defTabSz="457200" rtl="0" eaLnBrk="1" latinLnBrk="0" hangingPunct="1">
                <a:spcBef>
                  <a:spcPct val="20000"/>
                </a:spcBef>
                <a:buSzPct val="120000"/>
                <a:buFont typeface="Lucida Grande"/>
                <a:buChar char="-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+mn-ea"/>
                  <a:cs typeface="Century Gothic"/>
                </a:defRPr>
              </a:lvl3pPr>
              <a:lvl4pPr marL="893763" indent="-166688" algn="l" defTabSz="457200" rtl="0" eaLnBrk="1" latinLnBrk="0" hangingPunct="1">
                <a:spcBef>
                  <a:spcPct val="20000"/>
                </a:spcBef>
                <a:buSzPct val="120000"/>
                <a:buFont typeface="Lucida Grande"/>
                <a:buChar char="-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+mn-ea"/>
                  <a:cs typeface="Century Gothic"/>
                </a:defRPr>
              </a:lvl4pPr>
              <a:lvl5pPr marL="1077913" indent="-228600" algn="l" defTabSz="457200" rtl="0" eaLnBrk="1" latinLnBrk="0" hangingPunct="1">
                <a:spcBef>
                  <a:spcPct val="20000"/>
                </a:spcBef>
                <a:buSzPct val="120000"/>
                <a:buFont typeface="Lucida Grande"/>
                <a:buChar char="-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+mn-ea"/>
                  <a:cs typeface="Century Gothic"/>
                </a:defRPr>
              </a:lvl5pPr>
              <a:lvl6pPr marL="1155700" indent="-134938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tabLst/>
                <a:defRPr sz="18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6pPr>
              <a:lvl7pPr marL="1341438" indent="-1651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tabLst/>
                <a:defRPr sz="18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0850" marR="0" lvl="1" indent="-1778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</a:rPr>
                <a:t>take account of feedback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</a:rPr>
                <a:t>from the DRDC</a:t>
              </a:r>
            </a:p>
            <a:p>
              <a:pPr marL="450850" marR="0" lvl="1" indent="-1778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</a:rPr>
                <a:t>planned and costed in detail</a:t>
              </a:r>
            </a:p>
            <a:p>
              <a:pPr marL="450850" marR="0" lvl="1" indent="-1778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Char char="•"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</a:endParaRPr>
            </a:p>
            <a:p>
              <a:pPr marL="450850" marR="0" lvl="1" indent="-1778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Char char="•"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16" name="Accolade ouvrante 17">
              <a:extLst>
                <a:ext uri="{FF2B5EF4-FFF2-40B4-BE49-F238E27FC236}">
                  <a16:creationId xmlns:a16="http://schemas.microsoft.com/office/drawing/2014/main" id="{987ABF45-F45D-1BB0-078E-0231BEC10589}"/>
                </a:ext>
              </a:extLst>
            </p:cNvPr>
            <p:cNvSpPr/>
            <p:nvPr/>
          </p:nvSpPr>
          <p:spPr>
            <a:xfrm>
              <a:off x="6155074" y="3578336"/>
              <a:ext cx="118098" cy="400418"/>
            </a:xfrm>
            <a:prstGeom prst="leftBrace">
              <a:avLst>
                <a:gd name="adj1" fmla="val 40004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9" name="Groupe 32">
            <a:extLst>
              <a:ext uri="{FF2B5EF4-FFF2-40B4-BE49-F238E27FC236}">
                <a16:creationId xmlns:a16="http://schemas.microsoft.com/office/drawing/2014/main" id="{7FF4BC44-F08F-1D2C-2486-1953F5A0A40E}"/>
              </a:ext>
            </a:extLst>
          </p:cNvPr>
          <p:cNvGrpSpPr/>
          <p:nvPr/>
        </p:nvGrpSpPr>
        <p:grpSpPr>
          <a:xfrm>
            <a:off x="5163970" y="5635189"/>
            <a:ext cx="4633547" cy="600599"/>
            <a:chOff x="5313512" y="5158664"/>
            <a:chExt cx="4633547" cy="600599"/>
          </a:xfrm>
        </p:grpSpPr>
        <p:sp>
          <p:nvSpPr>
            <p:cNvPr id="20" name="Espace réservé du contenu 5">
              <a:extLst>
                <a:ext uri="{FF2B5EF4-FFF2-40B4-BE49-F238E27FC236}">
                  <a16:creationId xmlns:a16="http://schemas.microsoft.com/office/drawing/2014/main" id="{324D3EAC-2FD6-8905-F3D3-203820EF3F08}"/>
                </a:ext>
              </a:extLst>
            </p:cNvPr>
            <p:cNvSpPr txBox="1">
              <a:spLocks/>
            </p:cNvSpPr>
            <p:nvPr/>
          </p:nvSpPr>
          <p:spPr>
            <a:xfrm>
              <a:off x="5313512" y="5158664"/>
              <a:ext cx="4633547" cy="6005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SzPct val="120000"/>
                <a:buFont typeface="Wingdings" charset="2"/>
                <a:buChar char="§"/>
                <a:defRPr sz="2000" u="sng" kern="1200"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Century Gothic"/>
                  <a:ea typeface="+mn-ea"/>
                  <a:cs typeface="Century Gothic"/>
                </a:defRPr>
              </a:lvl1pPr>
              <a:lvl2pPr marL="450850" indent="-177800" algn="l" defTabSz="457200" rtl="0" eaLnBrk="1" latinLnBrk="0" hangingPunct="1">
                <a:spcBef>
                  <a:spcPct val="20000"/>
                </a:spcBef>
                <a:buSzPct val="110000"/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Century Gothic"/>
                  <a:ea typeface="+mn-ea"/>
                  <a:cs typeface="Century Gothic"/>
                </a:defRPr>
              </a:lvl2pPr>
              <a:lvl3pPr marL="627063" indent="-160338" algn="l" defTabSz="457200" rtl="0" eaLnBrk="1" latinLnBrk="0" hangingPunct="1">
                <a:spcBef>
                  <a:spcPct val="20000"/>
                </a:spcBef>
                <a:buSzPct val="120000"/>
                <a:buFont typeface="Lucida Grande"/>
                <a:buChar char="-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+mn-ea"/>
                  <a:cs typeface="Century Gothic"/>
                </a:defRPr>
              </a:lvl3pPr>
              <a:lvl4pPr marL="893763" indent="-166688" algn="l" defTabSz="457200" rtl="0" eaLnBrk="1" latinLnBrk="0" hangingPunct="1">
                <a:spcBef>
                  <a:spcPct val="20000"/>
                </a:spcBef>
                <a:buSzPct val="120000"/>
                <a:buFont typeface="Lucida Grande"/>
                <a:buChar char="-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+mn-ea"/>
                  <a:cs typeface="Century Gothic"/>
                </a:defRPr>
              </a:lvl4pPr>
              <a:lvl5pPr marL="1077913" indent="-228600" algn="l" defTabSz="457200" rtl="0" eaLnBrk="1" latinLnBrk="0" hangingPunct="1">
                <a:spcBef>
                  <a:spcPct val="20000"/>
                </a:spcBef>
                <a:buSzPct val="120000"/>
                <a:buFont typeface="Lucida Grande"/>
                <a:buChar char="-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+mn-ea"/>
                  <a:cs typeface="Century Gothic"/>
                </a:defRPr>
              </a:lvl5pPr>
              <a:lvl6pPr marL="1155700" indent="-134938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tabLst/>
                <a:defRPr sz="18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6pPr>
              <a:lvl7pPr marL="1341438" indent="-1651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tabLst/>
                <a:defRPr sz="18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0850" marR="0" lvl="1" indent="-1778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</a:rPr>
                <a:t>take into account feedback from the DRDC,</a:t>
              </a:r>
            </a:p>
            <a:p>
              <a:pPr marL="450850" marR="0" lvl="1" indent="-1778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</a:rPr>
                <a:t>make proposals to their funding agencies</a:t>
              </a:r>
            </a:p>
            <a:p>
              <a:pPr marL="450850" marR="0" lvl="1" indent="-1778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</a:rPr>
                <a:t>start projects as resources are allocated</a:t>
              </a:r>
            </a:p>
            <a:p>
              <a:pPr marL="273050" marR="0" lvl="1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21" name="Accolade ouvrante 18">
              <a:extLst>
                <a:ext uri="{FF2B5EF4-FFF2-40B4-BE49-F238E27FC236}">
                  <a16:creationId xmlns:a16="http://schemas.microsoft.com/office/drawing/2014/main" id="{287D1E7C-4D89-EB1A-C2AC-BE0783FFB6F0}"/>
                </a:ext>
              </a:extLst>
            </p:cNvPr>
            <p:cNvSpPr/>
            <p:nvPr/>
          </p:nvSpPr>
          <p:spPr>
            <a:xfrm>
              <a:off x="5463469" y="5299969"/>
              <a:ext cx="118098" cy="400418"/>
            </a:xfrm>
            <a:prstGeom prst="leftBrace">
              <a:avLst>
                <a:gd name="adj1" fmla="val 40004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5753E40C-B1B3-69BA-F5DF-DD0920FB09CE}"/>
              </a:ext>
            </a:extLst>
          </p:cNvPr>
          <p:cNvGrpSpPr/>
          <p:nvPr/>
        </p:nvGrpSpPr>
        <p:grpSpPr>
          <a:xfrm>
            <a:off x="5233115" y="5047947"/>
            <a:ext cx="4633547" cy="548105"/>
            <a:chOff x="3564881" y="4727049"/>
            <a:chExt cx="4633547" cy="548105"/>
          </a:xfrm>
        </p:grpSpPr>
        <p:sp>
          <p:nvSpPr>
            <p:cNvPr id="23" name="Espace réservé du contenu 5">
              <a:extLst>
                <a:ext uri="{FF2B5EF4-FFF2-40B4-BE49-F238E27FC236}">
                  <a16:creationId xmlns:a16="http://schemas.microsoft.com/office/drawing/2014/main" id="{17E4E7BA-6EA9-02CF-E398-0452529DB380}"/>
                </a:ext>
              </a:extLst>
            </p:cNvPr>
            <p:cNvSpPr txBox="1">
              <a:spLocks/>
            </p:cNvSpPr>
            <p:nvPr/>
          </p:nvSpPr>
          <p:spPr>
            <a:xfrm>
              <a:off x="3564881" y="4727049"/>
              <a:ext cx="4633547" cy="54810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SzPct val="120000"/>
                <a:buFont typeface="Wingdings" charset="2"/>
                <a:buChar char="§"/>
                <a:defRPr sz="2000" u="sng" kern="1200"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Century Gothic"/>
                  <a:ea typeface="+mn-ea"/>
                  <a:cs typeface="Century Gothic"/>
                </a:defRPr>
              </a:lvl1pPr>
              <a:lvl2pPr marL="450850" indent="-177800" algn="l" defTabSz="457200" rtl="0" eaLnBrk="1" latinLnBrk="0" hangingPunct="1">
                <a:spcBef>
                  <a:spcPct val="20000"/>
                </a:spcBef>
                <a:buSzPct val="110000"/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Century Gothic"/>
                  <a:ea typeface="+mn-ea"/>
                  <a:cs typeface="Century Gothic"/>
                </a:defRPr>
              </a:lvl2pPr>
              <a:lvl3pPr marL="627063" indent="-160338" algn="l" defTabSz="457200" rtl="0" eaLnBrk="1" latinLnBrk="0" hangingPunct="1">
                <a:spcBef>
                  <a:spcPct val="20000"/>
                </a:spcBef>
                <a:buSzPct val="120000"/>
                <a:buFont typeface="Lucida Grande"/>
                <a:buChar char="-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+mn-ea"/>
                  <a:cs typeface="Century Gothic"/>
                </a:defRPr>
              </a:lvl3pPr>
              <a:lvl4pPr marL="893763" indent="-166688" algn="l" defTabSz="457200" rtl="0" eaLnBrk="1" latinLnBrk="0" hangingPunct="1">
                <a:spcBef>
                  <a:spcPct val="20000"/>
                </a:spcBef>
                <a:buSzPct val="120000"/>
                <a:buFont typeface="Lucida Grande"/>
                <a:buChar char="-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+mn-ea"/>
                  <a:cs typeface="Century Gothic"/>
                </a:defRPr>
              </a:lvl4pPr>
              <a:lvl5pPr marL="1077913" indent="-228600" algn="l" defTabSz="457200" rtl="0" eaLnBrk="1" latinLnBrk="0" hangingPunct="1">
                <a:spcBef>
                  <a:spcPct val="20000"/>
                </a:spcBef>
                <a:buSzPct val="120000"/>
                <a:buFont typeface="Lucida Grande"/>
                <a:buChar char="-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+mn-ea"/>
                  <a:cs typeface="Century Gothic"/>
                </a:defRPr>
              </a:lvl5pPr>
              <a:lvl6pPr marL="1155700" indent="-134938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tabLst/>
                <a:defRPr sz="18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6pPr>
              <a:lvl7pPr marL="1341438" indent="-1651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tabLst/>
                <a:defRPr sz="18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0850" marR="0" lvl="1" indent="-1778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</a:rPr>
                <a:t>submit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</a:rPr>
                <a:t>to the DRDC</a:t>
              </a:r>
            </a:p>
            <a:p>
              <a:pPr marL="450850" marR="0" lvl="1" indent="-1778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</a:rPr>
                <a:t>includes resource-loaded plans for the initial projects</a:t>
              </a:r>
            </a:p>
          </p:txBody>
        </p:sp>
        <p:sp>
          <p:nvSpPr>
            <p:cNvPr id="24" name="Accolade ouvrante 19">
              <a:extLst>
                <a:ext uri="{FF2B5EF4-FFF2-40B4-BE49-F238E27FC236}">
                  <a16:creationId xmlns:a16="http://schemas.microsoft.com/office/drawing/2014/main" id="{6D3E996A-101D-E59C-35E3-0C6321060E39}"/>
                </a:ext>
              </a:extLst>
            </p:cNvPr>
            <p:cNvSpPr/>
            <p:nvPr/>
          </p:nvSpPr>
          <p:spPr>
            <a:xfrm>
              <a:off x="3715068" y="4769719"/>
              <a:ext cx="118098" cy="400418"/>
            </a:xfrm>
            <a:prstGeom prst="leftBrace">
              <a:avLst>
                <a:gd name="adj1" fmla="val 40004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25" name="Groupe 31">
            <a:extLst>
              <a:ext uri="{FF2B5EF4-FFF2-40B4-BE49-F238E27FC236}">
                <a16:creationId xmlns:a16="http://schemas.microsoft.com/office/drawing/2014/main" id="{76D33958-4D92-C00C-86A8-FF62058DA09D}"/>
              </a:ext>
            </a:extLst>
          </p:cNvPr>
          <p:cNvGrpSpPr/>
          <p:nvPr/>
        </p:nvGrpSpPr>
        <p:grpSpPr>
          <a:xfrm>
            <a:off x="6472154" y="4434221"/>
            <a:ext cx="5582651" cy="486519"/>
            <a:chOff x="6003676" y="4151292"/>
            <a:chExt cx="5582651" cy="486519"/>
          </a:xfrm>
        </p:grpSpPr>
        <p:sp>
          <p:nvSpPr>
            <p:cNvPr id="26" name="Espace réservé du contenu 5">
              <a:extLst>
                <a:ext uri="{FF2B5EF4-FFF2-40B4-BE49-F238E27FC236}">
                  <a16:creationId xmlns:a16="http://schemas.microsoft.com/office/drawing/2014/main" id="{EA06829E-9BD0-024D-E3D3-735FE56D9883}"/>
                </a:ext>
              </a:extLst>
            </p:cNvPr>
            <p:cNvSpPr txBox="1">
              <a:spLocks/>
            </p:cNvSpPr>
            <p:nvPr/>
          </p:nvSpPr>
          <p:spPr>
            <a:xfrm>
              <a:off x="6003676" y="4151292"/>
              <a:ext cx="5582651" cy="48651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SzPct val="120000"/>
                <a:buFont typeface="Wingdings" charset="2"/>
                <a:buChar char="§"/>
                <a:defRPr sz="2000" u="sng" kern="1200"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Century Gothic"/>
                  <a:ea typeface="+mn-ea"/>
                  <a:cs typeface="Century Gothic"/>
                </a:defRPr>
              </a:lvl1pPr>
              <a:lvl2pPr marL="450850" indent="-177800" algn="l" defTabSz="457200" rtl="0" eaLnBrk="1" latinLnBrk="0" hangingPunct="1">
                <a:spcBef>
                  <a:spcPct val="20000"/>
                </a:spcBef>
                <a:buSzPct val="110000"/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Century Gothic"/>
                  <a:ea typeface="+mn-ea"/>
                  <a:cs typeface="Century Gothic"/>
                </a:defRPr>
              </a:lvl2pPr>
              <a:lvl3pPr marL="627063" indent="-160338" algn="l" defTabSz="457200" rtl="0" eaLnBrk="1" latinLnBrk="0" hangingPunct="1">
                <a:spcBef>
                  <a:spcPct val="20000"/>
                </a:spcBef>
                <a:buSzPct val="120000"/>
                <a:buFont typeface="Lucida Grande"/>
                <a:buChar char="-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+mn-ea"/>
                  <a:cs typeface="Century Gothic"/>
                </a:defRPr>
              </a:lvl3pPr>
              <a:lvl4pPr marL="893763" indent="-166688" algn="l" defTabSz="457200" rtl="0" eaLnBrk="1" latinLnBrk="0" hangingPunct="1">
                <a:spcBef>
                  <a:spcPct val="20000"/>
                </a:spcBef>
                <a:buSzPct val="120000"/>
                <a:buFont typeface="Lucida Grande"/>
                <a:buChar char="-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+mn-ea"/>
                  <a:cs typeface="Century Gothic"/>
                </a:defRPr>
              </a:lvl4pPr>
              <a:lvl5pPr marL="1077913" indent="-228600" algn="l" defTabSz="457200" rtl="0" eaLnBrk="1" latinLnBrk="0" hangingPunct="1">
                <a:spcBef>
                  <a:spcPct val="20000"/>
                </a:spcBef>
                <a:buSzPct val="120000"/>
                <a:buFont typeface="Lucida Grande"/>
                <a:buChar char="-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+mn-ea"/>
                  <a:cs typeface="Century Gothic"/>
                </a:defRPr>
              </a:lvl5pPr>
              <a:lvl6pPr marL="1155700" indent="-134938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tabLst/>
                <a:defRPr sz="18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6pPr>
              <a:lvl7pPr marL="1341438" indent="-1651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tabLst/>
                <a:defRPr sz="18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0850" marR="0" lvl="1" indent="-1778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</a:rPr>
                <a:t>discuss with national funding agencies </a:t>
              </a:r>
            </a:p>
            <a:p>
              <a:pPr marL="450850" marR="0" lvl="1" indent="-1778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</a:rPr>
                <a:t>define likely participation and resource envelope for the initial projects</a:t>
              </a:r>
            </a:p>
            <a:p>
              <a:pPr marL="450850" marR="0" lvl="1" indent="-1778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Char char="•"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27" name="Accolade ouvrante 20">
              <a:extLst>
                <a:ext uri="{FF2B5EF4-FFF2-40B4-BE49-F238E27FC236}">
                  <a16:creationId xmlns:a16="http://schemas.microsoft.com/office/drawing/2014/main" id="{7A0EAF0A-53D0-93D7-5CB9-955266C7D92B}"/>
                </a:ext>
              </a:extLst>
            </p:cNvPr>
            <p:cNvSpPr/>
            <p:nvPr/>
          </p:nvSpPr>
          <p:spPr>
            <a:xfrm>
              <a:off x="6140502" y="4182762"/>
              <a:ext cx="118098" cy="400418"/>
            </a:xfrm>
            <a:prstGeom prst="leftBrace">
              <a:avLst>
                <a:gd name="adj1" fmla="val 40004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28" name="Groupe 25">
            <a:extLst>
              <a:ext uri="{FF2B5EF4-FFF2-40B4-BE49-F238E27FC236}">
                <a16:creationId xmlns:a16="http://schemas.microsoft.com/office/drawing/2014/main" id="{8E1355CB-F128-95BC-B21C-E245A4270EDB}"/>
              </a:ext>
            </a:extLst>
          </p:cNvPr>
          <p:cNvGrpSpPr/>
          <p:nvPr/>
        </p:nvGrpSpPr>
        <p:grpSpPr>
          <a:xfrm>
            <a:off x="4481583" y="1365156"/>
            <a:ext cx="6977858" cy="581171"/>
            <a:chOff x="4382048" y="1212571"/>
            <a:chExt cx="6977858" cy="581171"/>
          </a:xfrm>
        </p:grpSpPr>
        <p:sp>
          <p:nvSpPr>
            <p:cNvPr id="29" name="Accolade ouvrante 14">
              <a:extLst>
                <a:ext uri="{FF2B5EF4-FFF2-40B4-BE49-F238E27FC236}">
                  <a16:creationId xmlns:a16="http://schemas.microsoft.com/office/drawing/2014/main" id="{23A5E7A7-7DD9-778C-A3DD-A5B7D9628835}"/>
                </a:ext>
              </a:extLst>
            </p:cNvPr>
            <p:cNvSpPr/>
            <p:nvPr/>
          </p:nvSpPr>
          <p:spPr>
            <a:xfrm>
              <a:off x="4551219" y="1241347"/>
              <a:ext cx="118098" cy="400418"/>
            </a:xfrm>
            <a:prstGeom prst="leftBrace">
              <a:avLst>
                <a:gd name="adj1" fmla="val 40004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Espace réservé du contenu 5">
              <a:extLst>
                <a:ext uri="{FF2B5EF4-FFF2-40B4-BE49-F238E27FC236}">
                  <a16:creationId xmlns:a16="http://schemas.microsoft.com/office/drawing/2014/main" id="{40D91254-E6B8-1F7A-804E-37C8E050FC6D}"/>
                </a:ext>
              </a:extLst>
            </p:cNvPr>
            <p:cNvSpPr txBox="1">
              <a:spLocks/>
            </p:cNvSpPr>
            <p:nvPr/>
          </p:nvSpPr>
          <p:spPr>
            <a:xfrm>
              <a:off x="4382048" y="1212571"/>
              <a:ext cx="6977858" cy="58117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SzPct val="120000"/>
                <a:buFont typeface="Wingdings" charset="2"/>
                <a:buChar char="§"/>
                <a:defRPr sz="2000" u="sng" kern="1200"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Century Gothic"/>
                  <a:ea typeface="+mn-ea"/>
                  <a:cs typeface="Century Gothic"/>
                </a:defRPr>
              </a:lvl1pPr>
              <a:lvl2pPr marL="450850" indent="-177800" algn="l" defTabSz="457200" rtl="0" eaLnBrk="1" latinLnBrk="0" hangingPunct="1">
                <a:spcBef>
                  <a:spcPct val="20000"/>
                </a:spcBef>
                <a:buSzPct val="110000"/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Century Gothic"/>
                  <a:ea typeface="+mn-ea"/>
                  <a:cs typeface="Century Gothic"/>
                </a:defRPr>
              </a:lvl2pPr>
              <a:lvl3pPr marL="627063" indent="-160338" algn="l" defTabSz="457200" rtl="0" eaLnBrk="1" latinLnBrk="0" hangingPunct="1">
                <a:spcBef>
                  <a:spcPct val="20000"/>
                </a:spcBef>
                <a:buSzPct val="120000"/>
                <a:buFont typeface="Lucida Grande"/>
                <a:buChar char="-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+mn-ea"/>
                  <a:cs typeface="Century Gothic"/>
                </a:defRPr>
              </a:lvl3pPr>
              <a:lvl4pPr marL="893763" indent="-166688" algn="l" defTabSz="457200" rtl="0" eaLnBrk="1" latinLnBrk="0" hangingPunct="1">
                <a:spcBef>
                  <a:spcPct val="20000"/>
                </a:spcBef>
                <a:buSzPct val="120000"/>
                <a:buFont typeface="Lucida Grande"/>
                <a:buChar char="-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+mn-ea"/>
                  <a:cs typeface="Century Gothic"/>
                </a:defRPr>
              </a:lvl4pPr>
              <a:lvl5pPr marL="1077913" indent="-228600" algn="l" defTabSz="457200" rtl="0" eaLnBrk="1" latinLnBrk="0" hangingPunct="1">
                <a:spcBef>
                  <a:spcPct val="20000"/>
                </a:spcBef>
                <a:buSzPct val="120000"/>
                <a:buFont typeface="Lucida Grande"/>
                <a:buChar char="-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+mn-ea"/>
                  <a:cs typeface="Century Gothic"/>
                </a:defRPr>
              </a:lvl5pPr>
              <a:lvl6pPr marL="1155700" indent="-134938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tabLst/>
                <a:defRPr sz="18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6pPr>
              <a:lvl7pPr marL="1341438" indent="-1651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tabLst/>
                <a:defRPr sz="18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0850" marR="0" lvl="1" indent="-1778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</a:rPr>
                <a:t>seeks expressions of interest in specific projects</a:t>
              </a:r>
            </a:p>
            <a:p>
              <a:pPr marL="450850" marR="0" lvl="1" indent="-1778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</a:rPr>
                <a:t>defines few initial priority projects with relevant institutes and substantial community interest</a:t>
              </a:r>
            </a:p>
          </p:txBody>
        </p:sp>
      </p:grpSp>
      <p:grpSp>
        <p:nvGrpSpPr>
          <p:cNvPr id="31" name="Groupe 28">
            <a:extLst>
              <a:ext uri="{FF2B5EF4-FFF2-40B4-BE49-F238E27FC236}">
                <a16:creationId xmlns:a16="http://schemas.microsoft.com/office/drawing/2014/main" id="{9DB23470-0874-6F08-6016-9F42E9841055}"/>
              </a:ext>
            </a:extLst>
          </p:cNvPr>
          <p:cNvGrpSpPr/>
          <p:nvPr/>
        </p:nvGrpSpPr>
        <p:grpSpPr>
          <a:xfrm>
            <a:off x="4828690" y="2576360"/>
            <a:ext cx="6093949" cy="570477"/>
            <a:chOff x="3715066" y="2490635"/>
            <a:chExt cx="6093949" cy="570477"/>
          </a:xfrm>
        </p:grpSpPr>
        <p:sp>
          <p:nvSpPr>
            <p:cNvPr id="32" name="Espace réservé du contenu 5">
              <a:extLst>
                <a:ext uri="{FF2B5EF4-FFF2-40B4-BE49-F238E27FC236}">
                  <a16:creationId xmlns:a16="http://schemas.microsoft.com/office/drawing/2014/main" id="{9B0D93CA-C24A-4981-237C-2D49966C0BA6}"/>
                </a:ext>
              </a:extLst>
            </p:cNvPr>
            <p:cNvSpPr txBox="1">
              <a:spLocks/>
            </p:cNvSpPr>
            <p:nvPr/>
          </p:nvSpPr>
          <p:spPr>
            <a:xfrm>
              <a:off x="3715066" y="2490635"/>
              <a:ext cx="6093949" cy="57047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SzPct val="120000"/>
                <a:buFont typeface="Wingdings" charset="2"/>
                <a:buChar char="§"/>
                <a:defRPr sz="2000" u="sng" kern="1200"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Century Gothic"/>
                  <a:ea typeface="+mn-ea"/>
                  <a:cs typeface="Century Gothic"/>
                </a:defRPr>
              </a:lvl1pPr>
              <a:lvl2pPr marL="450850" indent="-177800" algn="l" defTabSz="457200" rtl="0" eaLnBrk="1" latinLnBrk="0" hangingPunct="1">
                <a:spcBef>
                  <a:spcPct val="20000"/>
                </a:spcBef>
                <a:buSzPct val="110000"/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Century Gothic"/>
                  <a:ea typeface="+mn-ea"/>
                  <a:cs typeface="Century Gothic"/>
                </a:defRPr>
              </a:lvl2pPr>
              <a:lvl3pPr marL="627063" indent="-160338" algn="l" defTabSz="457200" rtl="0" eaLnBrk="1" latinLnBrk="0" hangingPunct="1">
                <a:spcBef>
                  <a:spcPct val="20000"/>
                </a:spcBef>
                <a:buSzPct val="120000"/>
                <a:buFont typeface="Lucida Grande"/>
                <a:buChar char="-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+mn-ea"/>
                  <a:cs typeface="Century Gothic"/>
                </a:defRPr>
              </a:lvl3pPr>
              <a:lvl4pPr marL="893763" indent="-166688" algn="l" defTabSz="457200" rtl="0" eaLnBrk="1" latinLnBrk="0" hangingPunct="1">
                <a:spcBef>
                  <a:spcPct val="20000"/>
                </a:spcBef>
                <a:buSzPct val="120000"/>
                <a:buFont typeface="Lucida Grande"/>
                <a:buChar char="-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+mn-ea"/>
                  <a:cs typeface="Century Gothic"/>
                </a:defRPr>
              </a:lvl4pPr>
              <a:lvl5pPr marL="1077913" indent="-228600" algn="l" defTabSz="457200" rtl="0" eaLnBrk="1" latinLnBrk="0" hangingPunct="1">
                <a:spcBef>
                  <a:spcPct val="20000"/>
                </a:spcBef>
                <a:buSzPct val="120000"/>
                <a:buFont typeface="Lucida Grande"/>
                <a:buChar char="-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+mn-ea"/>
                  <a:cs typeface="Century Gothic"/>
                </a:defRPr>
              </a:lvl5pPr>
              <a:lvl6pPr marL="1155700" indent="-134938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tabLst/>
                <a:defRPr sz="18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6pPr>
              <a:lvl7pPr marL="1341438" indent="-1651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tabLst/>
                <a:defRPr sz="18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0850" marR="0" lvl="1" indent="-1778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</a:rPr>
                <a:t>submit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</a:rPr>
                <a:t>to the DRDC</a:t>
              </a:r>
            </a:p>
            <a:p>
              <a:pPr marL="450850" marR="0" lvl="1" indent="-1778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</a:rPr>
                <a:t>with scope of DRD7 + internal organisation + list of researchers and institutes</a:t>
              </a:r>
            </a:p>
          </p:txBody>
        </p:sp>
        <p:sp>
          <p:nvSpPr>
            <p:cNvPr id="33" name="Accolade ouvrante 27">
              <a:extLst>
                <a:ext uri="{FF2B5EF4-FFF2-40B4-BE49-F238E27FC236}">
                  <a16:creationId xmlns:a16="http://schemas.microsoft.com/office/drawing/2014/main" id="{C0EDC4CB-DB72-509A-FC63-0A6139DDF7CC}"/>
                </a:ext>
              </a:extLst>
            </p:cNvPr>
            <p:cNvSpPr/>
            <p:nvPr/>
          </p:nvSpPr>
          <p:spPr>
            <a:xfrm>
              <a:off x="3928487" y="2522933"/>
              <a:ext cx="118098" cy="400418"/>
            </a:xfrm>
            <a:prstGeom prst="leftBrace">
              <a:avLst>
                <a:gd name="adj1" fmla="val 40004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9595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9506778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3200" b="1" spc="-15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Enabling Technology Access – National strategy</a:t>
            </a:r>
            <a:endParaRPr lang="en-GB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F8840F5-2EF9-FEF9-870C-48E691BD7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88" y="1675484"/>
            <a:ext cx="3330401" cy="4770836"/>
          </a:xfrm>
          <a:prstGeom prst="rect">
            <a:avLst/>
          </a:prstGeom>
        </p:spPr>
      </p:pic>
      <p:sp>
        <p:nvSpPr>
          <p:cNvPr id="37" name="Speech Bubble: Rectangle 36">
            <a:extLst>
              <a:ext uri="{FF2B5EF4-FFF2-40B4-BE49-F238E27FC236}">
                <a16:creationId xmlns:a16="http://schemas.microsoft.com/office/drawing/2014/main" id="{CC408F3D-3A3A-041A-7ADF-DA44860057DE}"/>
              </a:ext>
            </a:extLst>
          </p:cNvPr>
          <p:cNvSpPr/>
          <p:nvPr/>
        </p:nvSpPr>
        <p:spPr>
          <a:xfrm>
            <a:off x="3142445" y="1571223"/>
            <a:ext cx="3966694" cy="2884867"/>
          </a:xfrm>
          <a:prstGeom prst="wedgeRectCallout">
            <a:avLst>
              <a:gd name="adj1" fmla="val -36377"/>
              <a:gd name="adj2" fmla="val 64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E7EDF2C-9506-F411-BF6E-937FD521C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698" y="1669045"/>
            <a:ext cx="3813674" cy="269046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4D06EA9-11DE-E412-FC44-CA59BB4D2DBC}"/>
              </a:ext>
            </a:extLst>
          </p:cNvPr>
          <p:cNvSpPr txBox="1"/>
          <p:nvPr/>
        </p:nvSpPr>
        <p:spPr>
          <a:xfrm>
            <a:off x="7308761" y="1523226"/>
            <a:ext cx="479094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Issues</a:t>
            </a:r>
            <a:endParaRPr lang="en-GB" sz="1600" b="1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/>
              <a:t>Wafer runs are now major investments in time and money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/>
              <a:t>Securing access to the technologies we need in an affordable way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/>
              <a:t>Many legal and practical issues with deign sharing and team working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/>
              <a:t>Verification infrastructure, protocol testing, design reviewing, learning from mistakes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/>
              <a:t>Library management, distribution and maintenance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/>
              <a:t>Funding agency assurance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/>
              <a:t>….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/>
          </a:p>
          <a:p>
            <a:pPr lvl="1"/>
            <a:r>
              <a:rPr lang="en-GB" sz="1600"/>
              <a:t>We have to have to find ways to combine the strengths of all parties.  The tierd structure proposed needs to be fleshed out</a:t>
            </a:r>
          </a:p>
          <a:p>
            <a:pPr lvl="1"/>
            <a:endParaRPr lang="en-GB" sz="1600"/>
          </a:p>
          <a:p>
            <a:pPr lvl="1"/>
            <a:r>
              <a:rPr lang="en-GB" sz="1600">
                <a:highlight>
                  <a:srgbClr val="FFFF00"/>
                </a:highlight>
              </a:rPr>
              <a:t> – that process is ongoing, please input!</a:t>
            </a:r>
          </a:p>
          <a:p>
            <a:endParaRPr lang="en-GB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750E889-181D-5F19-ED17-CACAF61DB9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118" y="70591"/>
            <a:ext cx="2043893" cy="138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98399"/>
      </p:ext>
    </p:extLst>
  </p:cSld>
  <p:clrMapOvr>
    <a:masterClrMapping/>
  </p:clrMapOvr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KRI_STFC_master_template_Nov19.potx" id="{3A9D80E4-5C71-4C7D-BA79-0B8FFF7BA9E3}" vid="{41B85C3F-69CC-49CA-9EBA-E55F802F48B2}"/>
    </a:ext>
  </a:extLst>
</a:theme>
</file>

<file path=ppt/theme/theme2.xml><?xml version="1.0" encoding="utf-8"?>
<a:theme xmlns:a="http://schemas.openxmlformats.org/drawingml/2006/main" name="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KRI_STFC_master_template_Nov19.potx" id="{3A9D80E4-5C71-4C7D-BA79-0B8FFF7BA9E3}" vid="{8D69C118-C7F4-403F-A0C7-982CB10E5FE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31947B08D5984288BC8B16A979FF50" ma:contentTypeVersion="4" ma:contentTypeDescription="Create a new document." ma:contentTypeScope="" ma:versionID="d503cd8271a72c702ca1961133ba175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759411a1d50091fc5acb248322c8e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D469DB-056B-4F91-8B3C-1199F36CC7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6D3F8C-4209-47FF-A37A-E21247ADC2DB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sharepoint/v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CE5AA5E-D351-4BE0-99D5-D5BC6D00E9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UKRI_STFC_master_template_Nov19</Template>
  <TotalTime>2369</TotalTime>
  <Words>765</Words>
  <Application>Microsoft Office PowerPoint</Application>
  <PresentationFormat>Widescreen</PresentationFormat>
  <Paragraphs>122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Regular</vt:lpstr>
      <vt:lpstr>Calibri</vt:lpstr>
      <vt:lpstr>Wingdings</vt:lpstr>
      <vt:lpstr>Font and logo master</vt:lpstr>
      <vt:lpstr>Font WITHOUT logo master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Nobes, Joseph (STFC,RAL,TECH)</dc:creator>
  <cp:lastModifiedBy>French, Marcus (STFC,RAL,TECH)</cp:lastModifiedBy>
  <cp:revision>221</cp:revision>
  <cp:lastPrinted>2022-09-06T16:24:27Z</cp:lastPrinted>
  <dcterms:created xsi:type="dcterms:W3CDTF">2022-06-20T13:51:22Z</dcterms:created>
  <dcterms:modified xsi:type="dcterms:W3CDTF">2023-06-23T16:00:06Z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0x010100F731947B08D5984288BC8B16A979FF50</vt:lpwstr>
  </property>
</Properties>
</file>