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Amos" userId="f957df68b76c6a88" providerId="LiveId" clId="{791F2891-EF05-4C05-BE27-9A961EAE9879}"/>
    <pc:docChg chg="modSld">
      <pc:chgData name="Richard Amos" userId="f957df68b76c6a88" providerId="LiveId" clId="{791F2891-EF05-4C05-BE27-9A961EAE9879}" dt="2023-06-19T04:34:16.614" v="1" actId="20577"/>
      <pc:docMkLst>
        <pc:docMk/>
      </pc:docMkLst>
      <pc:sldChg chg="modSp mod">
        <pc:chgData name="Richard Amos" userId="f957df68b76c6a88" providerId="LiveId" clId="{791F2891-EF05-4C05-BE27-9A961EAE9879}" dt="2023-06-19T04:34:16.614" v="1" actId="20577"/>
        <pc:sldMkLst>
          <pc:docMk/>
          <pc:sldMk cId="2545111711" sldId="256"/>
        </pc:sldMkLst>
        <pc:spChg chg="mod">
          <ac:chgData name="Richard Amos" userId="f957df68b76c6a88" providerId="LiveId" clId="{791F2891-EF05-4C05-BE27-9A961EAE9879}" dt="2023-06-19T04:34:16.614" v="1" actId="20577"/>
          <ac:spMkLst>
            <pc:docMk/>
            <pc:sldMk cId="2545111711" sldId="256"/>
            <ac:spMk id="7" creationId="{7D79E0B9-D6F4-1621-84FD-64858D63899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A24B-781C-401E-369C-1D23F3A9DC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6047CA-3D5E-A4F1-9B5A-64FAFF0589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CF6CB6-419B-3B2D-4792-67670EA13CAE}"/>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5" name="Footer Placeholder 4">
            <a:extLst>
              <a:ext uri="{FF2B5EF4-FFF2-40B4-BE49-F238E27FC236}">
                <a16:creationId xmlns:a16="http://schemas.microsoft.com/office/drawing/2014/main" id="{80276F25-C555-C2C3-4863-478B849CF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6DE12-0EB6-1C9B-CF4F-75CC21840DC6}"/>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21648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93494-DE03-4FC6-92FF-773669A504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5C305A-8A95-E86C-4EDC-FA28E654D0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095C6-9E3A-8CC8-7FB2-2412990413A6}"/>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5" name="Footer Placeholder 4">
            <a:extLst>
              <a:ext uri="{FF2B5EF4-FFF2-40B4-BE49-F238E27FC236}">
                <a16:creationId xmlns:a16="http://schemas.microsoft.com/office/drawing/2014/main" id="{0016E6AD-15AA-3164-8C2C-07AEB01D4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C8561-84EA-4E85-45F4-957DE5CC3FFE}"/>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399569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542D16-5D2A-8685-D6D2-6F432AD2B6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C41ED3-26D3-B8FC-DBF5-9825F90C67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D34BF8-AEDE-2B4B-C96C-585B3A053D02}"/>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5" name="Footer Placeholder 4">
            <a:extLst>
              <a:ext uri="{FF2B5EF4-FFF2-40B4-BE49-F238E27FC236}">
                <a16:creationId xmlns:a16="http://schemas.microsoft.com/office/drawing/2014/main" id="{7B98F9A4-A9E9-9CB7-D4FA-9A846827A0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851B44-72BA-94BF-55D5-27C6CEB23BF2}"/>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407719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857BB-BEBF-4DA8-9B3B-180C9B40DE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73A734-9B04-9D16-237F-3B0C6318CF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7EE78-A634-6AAB-F5B3-7D160A584572}"/>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5" name="Footer Placeholder 4">
            <a:extLst>
              <a:ext uri="{FF2B5EF4-FFF2-40B4-BE49-F238E27FC236}">
                <a16:creationId xmlns:a16="http://schemas.microsoft.com/office/drawing/2014/main" id="{9CA4A8FB-F92E-7998-5868-CE3A826B0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AEE26D-2DAA-6D78-C485-FD5AEAA7E708}"/>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40732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085F4-9A5D-CF4B-A859-6611FECDD9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8EF5F0-9DBB-0C8B-A1EB-98FF60A575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D492F6-ED93-8751-1971-5944259DCADC}"/>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5" name="Footer Placeholder 4">
            <a:extLst>
              <a:ext uri="{FF2B5EF4-FFF2-40B4-BE49-F238E27FC236}">
                <a16:creationId xmlns:a16="http://schemas.microsoft.com/office/drawing/2014/main" id="{AC4673A0-78F8-CD0B-BE25-FB6D12833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A09BD-EA01-B6E4-8832-E1902122D7A2}"/>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407377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58DA-D775-ED73-CA67-CE32C51EC1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BBEA91-86FD-E7E2-2368-7508CD4032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AB30C6-181F-B6E5-ABB8-0537D5D5AA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6FC191-8600-35D9-10CD-733188E3A57A}"/>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6" name="Footer Placeholder 5">
            <a:extLst>
              <a:ext uri="{FF2B5EF4-FFF2-40B4-BE49-F238E27FC236}">
                <a16:creationId xmlns:a16="http://schemas.microsoft.com/office/drawing/2014/main" id="{F8E3BF01-1DD9-334A-A722-309FD21251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C30D68-88F2-7DC1-6A6B-A8DCE1B222E8}"/>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139294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452D8-6ADD-D601-E1B1-CC83B76C9E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FB3936-A7F6-E13D-73DD-C4AF82F87B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315681-938C-81B5-073A-AC7B44CE5B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07342D-8F92-2E14-8F4A-DAB95B9BB9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1104AD-269D-9C7C-8224-7684E1A43B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5CF596-3C6A-225D-3504-04669D9714A6}"/>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8" name="Footer Placeholder 7">
            <a:extLst>
              <a:ext uri="{FF2B5EF4-FFF2-40B4-BE49-F238E27FC236}">
                <a16:creationId xmlns:a16="http://schemas.microsoft.com/office/drawing/2014/main" id="{2AD5D94F-CEE5-74AA-AAD4-D75D108F0F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812CFE-657A-79EA-07BA-657928C748C0}"/>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65515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BADF-6946-0798-CFB3-D472F02DC5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80F678-6A66-2CE6-FADB-3F3F8DF8F922}"/>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4" name="Footer Placeholder 3">
            <a:extLst>
              <a:ext uri="{FF2B5EF4-FFF2-40B4-BE49-F238E27FC236}">
                <a16:creationId xmlns:a16="http://schemas.microsoft.com/office/drawing/2014/main" id="{CECB0555-FA84-8C38-E5B0-FE11565348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4C0232-498C-6E5B-BB5A-21B24E5CA4B9}"/>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280473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397413-8D66-D88F-BFC6-274C059B1028}"/>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3" name="Footer Placeholder 2">
            <a:extLst>
              <a:ext uri="{FF2B5EF4-FFF2-40B4-BE49-F238E27FC236}">
                <a16:creationId xmlns:a16="http://schemas.microsoft.com/office/drawing/2014/main" id="{E1A951CF-0C06-6AFA-DD98-BF08FE3D77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32FC8E-B142-8260-C323-F63A81728DA5}"/>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249411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C8E0A-D759-1078-067A-6BF38BAC0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04AE6B-CE17-4E69-F7A6-892BEB4D66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F94DD0-689A-027E-B38E-8A6C844E7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F35616-3087-C133-4A86-3F170819B5D4}"/>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6" name="Footer Placeholder 5">
            <a:extLst>
              <a:ext uri="{FF2B5EF4-FFF2-40B4-BE49-F238E27FC236}">
                <a16:creationId xmlns:a16="http://schemas.microsoft.com/office/drawing/2014/main" id="{B058F12B-CF1A-066A-E70A-FF93C467DF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1EAA4-E59B-16B7-B323-D71B6DD89681}"/>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150430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555F-4BDD-51B5-4CCF-2CDF802812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D38B46-0FB9-CA7E-9C48-5C0CCEDC9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6B9F3C-ECCF-88EB-3012-DD6711102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9C8F9C-4DBC-051D-3CCE-7AFE479B9B90}"/>
              </a:ext>
            </a:extLst>
          </p:cNvPr>
          <p:cNvSpPr>
            <a:spLocks noGrp="1"/>
          </p:cNvSpPr>
          <p:nvPr>
            <p:ph type="dt" sz="half" idx="10"/>
          </p:nvPr>
        </p:nvSpPr>
        <p:spPr/>
        <p:txBody>
          <a:bodyPr/>
          <a:lstStyle/>
          <a:p>
            <a:fld id="{A3698172-8294-46AD-8269-1B98AB9F38B6}" type="datetimeFigureOut">
              <a:rPr lang="en-US" smtClean="0"/>
              <a:t>6/19/2023</a:t>
            </a:fld>
            <a:endParaRPr lang="en-US"/>
          </a:p>
        </p:txBody>
      </p:sp>
      <p:sp>
        <p:nvSpPr>
          <p:cNvPr id="6" name="Footer Placeholder 5">
            <a:extLst>
              <a:ext uri="{FF2B5EF4-FFF2-40B4-BE49-F238E27FC236}">
                <a16:creationId xmlns:a16="http://schemas.microsoft.com/office/drawing/2014/main" id="{F7ABDC7B-D914-2422-3FEA-EFABD231F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6CC35F-B3B9-749E-CC75-71D98B04C675}"/>
              </a:ext>
            </a:extLst>
          </p:cNvPr>
          <p:cNvSpPr>
            <a:spLocks noGrp="1"/>
          </p:cNvSpPr>
          <p:nvPr>
            <p:ph type="sldNum" sz="quarter" idx="12"/>
          </p:nvPr>
        </p:nvSpPr>
        <p:spPr/>
        <p:txBody>
          <a:bodyPr/>
          <a:lstStyle/>
          <a:p>
            <a:fld id="{F784986C-2C2C-450A-AEB3-0F79A23BF392}" type="slidenum">
              <a:rPr lang="en-US" smtClean="0"/>
              <a:t>‹#›</a:t>
            </a:fld>
            <a:endParaRPr lang="en-US"/>
          </a:p>
        </p:txBody>
      </p:sp>
    </p:spTree>
    <p:extLst>
      <p:ext uri="{BB962C8B-B14F-4D97-AF65-F5344CB8AC3E}">
        <p14:creationId xmlns:p14="http://schemas.microsoft.com/office/powerpoint/2010/main" val="393799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739E59-4C6A-D3CD-8F75-B75FB625C2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6F5953-2183-14EF-FC34-C6DE2ED33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7EA1F-5B08-B2C8-4908-E93F75DC7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98172-8294-46AD-8269-1B98AB9F38B6}" type="datetimeFigureOut">
              <a:rPr lang="en-US" smtClean="0"/>
              <a:t>6/19/2023</a:t>
            </a:fld>
            <a:endParaRPr lang="en-US"/>
          </a:p>
        </p:txBody>
      </p:sp>
      <p:sp>
        <p:nvSpPr>
          <p:cNvPr id="5" name="Footer Placeholder 4">
            <a:extLst>
              <a:ext uri="{FF2B5EF4-FFF2-40B4-BE49-F238E27FC236}">
                <a16:creationId xmlns:a16="http://schemas.microsoft.com/office/drawing/2014/main" id="{023DD15F-5EF3-EC4F-F5B1-EE9628ED7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FBFBE5-9E97-4046-DD6E-CABA93AAFD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4986C-2C2C-450A-AEB3-0F79A23BF392}" type="slidenum">
              <a:rPr lang="en-US" smtClean="0"/>
              <a:t>‹#›</a:t>
            </a:fld>
            <a:endParaRPr lang="en-US"/>
          </a:p>
        </p:txBody>
      </p:sp>
    </p:spTree>
    <p:extLst>
      <p:ext uri="{BB962C8B-B14F-4D97-AF65-F5344CB8AC3E}">
        <p14:creationId xmlns:p14="http://schemas.microsoft.com/office/powerpoint/2010/main" val="436815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mailto:j.parsons.3@bham.ac.uk" TargetMode="External"/><Relationship Id="rId3" Type="http://schemas.openxmlformats.org/officeDocument/2006/relationships/hyperlink" Target="mailto:mark.leake@york.ac.uk" TargetMode="External"/><Relationship Id="rId7" Type="http://schemas.openxmlformats.org/officeDocument/2006/relationships/hyperlink" Target="mailto:k.long@imperial.ac.uk" TargetMode="External"/><Relationship Id="rId2" Type="http://schemas.openxmlformats.org/officeDocument/2006/relationships/hyperlink" Target="mailto:Claire.Garland@iop.org" TargetMode="External"/><Relationship Id="rId1" Type="http://schemas.openxmlformats.org/officeDocument/2006/relationships/slideLayout" Target="../slideLayouts/slideLayout7.xml"/><Relationship Id="rId6" Type="http://schemas.openxmlformats.org/officeDocument/2006/relationships/hyperlink" Target="mailto:green@liverpool.ac.uk" TargetMode="External"/><Relationship Id="rId11" Type="http://schemas.openxmlformats.org/officeDocument/2006/relationships/hyperlink" Target="mailto:yafizicist@gmail.com" TargetMode="External"/><Relationship Id="rId5" Type="http://schemas.openxmlformats.org/officeDocument/2006/relationships/hyperlink" Target="mailto:peter.millington@manchester.ac.uk" TargetMode="External"/><Relationship Id="rId10" Type="http://schemas.openxmlformats.org/officeDocument/2006/relationships/hyperlink" Target="mailto:jannattjkhan@gmail.com" TargetMode="External"/><Relationship Id="rId4" Type="http://schemas.openxmlformats.org/officeDocument/2006/relationships/hyperlink" Target="mailto:jun.yuan@york.ac.uk" TargetMode="External"/><Relationship Id="rId9" Type="http://schemas.openxmlformats.org/officeDocument/2006/relationships/hyperlink" Target="mailto:r.amos@ucl.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D0C01F-FF16-5A63-6463-851A70EEFE22}"/>
              </a:ext>
            </a:extLst>
          </p:cNvPr>
          <p:cNvSpPr txBox="1"/>
          <p:nvPr/>
        </p:nvSpPr>
        <p:spPr>
          <a:xfrm>
            <a:off x="665018" y="514685"/>
            <a:ext cx="10861964" cy="523220"/>
          </a:xfrm>
          <a:prstGeom prst="rect">
            <a:avLst/>
          </a:prstGeom>
          <a:noFill/>
        </p:spPr>
        <p:txBody>
          <a:bodyPr wrap="square" rtlCol="0">
            <a:spAutoFit/>
          </a:bodyPr>
          <a:lstStyle/>
          <a:p>
            <a:pPr algn="ctr"/>
            <a:r>
              <a:rPr lang="en-US" sz="2800" b="1" i="1" u="sng" dirty="0"/>
              <a:t>Novel Techniques for Radiation Biology and Clinical Application</a:t>
            </a:r>
          </a:p>
        </p:txBody>
      </p:sp>
      <p:sp>
        <p:nvSpPr>
          <p:cNvPr id="7" name="TextBox 6">
            <a:extLst>
              <a:ext uri="{FF2B5EF4-FFF2-40B4-BE49-F238E27FC236}">
                <a16:creationId xmlns:a16="http://schemas.microsoft.com/office/drawing/2014/main" id="{7D79E0B9-D6F4-1621-84FD-64858D638990}"/>
              </a:ext>
            </a:extLst>
          </p:cNvPr>
          <p:cNvSpPr txBox="1"/>
          <p:nvPr/>
        </p:nvSpPr>
        <p:spPr>
          <a:xfrm>
            <a:off x="443345" y="1280391"/>
            <a:ext cx="11305310" cy="5062924"/>
          </a:xfrm>
          <a:prstGeom prst="rect">
            <a:avLst/>
          </a:prstGeom>
          <a:noFill/>
        </p:spPr>
        <p:txBody>
          <a:bodyPr wrap="square" rtlCol="0">
            <a:spAutoFit/>
          </a:bodyPr>
          <a:lstStyle/>
          <a:p>
            <a:r>
              <a:rPr lang="en-US" sz="1700" dirty="0"/>
              <a:t>The Biological Physics, Medical Physics, High Energy Particle Physics, and Particle Accelerators and Beams Groups of the IOP have come together to organize a meeting to discuss the novel techniques required </a:t>
            </a:r>
            <a:r>
              <a:rPr lang="en-US" sz="1700"/>
              <a:t>to elucidate </a:t>
            </a:r>
            <a:r>
              <a:rPr lang="en-US" sz="1700" dirty="0"/>
              <a:t>the mechanisms that determine the impact of </a:t>
            </a:r>
            <a:r>
              <a:rPr lang="en-US" sz="1700" dirty="0" err="1"/>
              <a:t>ionising</a:t>
            </a:r>
            <a:r>
              <a:rPr lang="en-US" sz="1700" dirty="0"/>
              <a:t> radiation on tissue. Such techniques have the potential to impact clinical practice in particle beam therapy.</a:t>
            </a:r>
          </a:p>
          <a:p>
            <a:endParaRPr lang="en-US" sz="1700" dirty="0"/>
          </a:p>
          <a:p>
            <a:r>
              <a:rPr lang="en-US" sz="1700" dirty="0"/>
              <a:t>Recently, UKRI provided seed corn funding for the Laser-hybrid Accelerator for Radiobiological Applications (</a:t>
            </a:r>
            <a:r>
              <a:rPr lang="en-US" sz="1700" dirty="0" err="1"/>
              <a:t>LhARA</a:t>
            </a:r>
            <a:r>
              <a:rPr lang="en-US" sz="1700" dirty="0"/>
              <a:t>) to be developed to serve the Ion Therapy Research Facility (ITRF). The </a:t>
            </a:r>
            <a:r>
              <a:rPr lang="en-US" sz="1700" dirty="0" err="1"/>
              <a:t>LhARA</a:t>
            </a:r>
            <a:r>
              <a:rPr lang="en-US" sz="1700" dirty="0"/>
              <a:t> collaboration’s long-term vision is to transform the clinical practice of proton- and ion-beam therapy (IBT) by creating a fully automated, highly flexible system to harness the unique properties of laser-driven ion beams.</a:t>
            </a:r>
          </a:p>
          <a:p>
            <a:endParaRPr lang="en-US" sz="1700" dirty="0"/>
          </a:p>
          <a:p>
            <a:r>
              <a:rPr lang="en-US" sz="1700" dirty="0" err="1"/>
              <a:t>LhARA</a:t>
            </a:r>
            <a:r>
              <a:rPr lang="en-US" sz="1700" dirty="0"/>
              <a:t> will be a uniquely flexible proton/ion-beam facility dedicated to the systematic study of radiation biology. The laser-driven source will allow beam to be delivered in FLASH and mini/micro beams in an arbitrary time structure up to a maximum repetition rate of 10 Hz. The exploitation of the beams that </a:t>
            </a:r>
            <a:r>
              <a:rPr lang="en-US" sz="1700" dirty="0" err="1"/>
              <a:t>LhARA</a:t>
            </a:r>
            <a:r>
              <a:rPr lang="en-US" sz="1700" dirty="0"/>
              <a:t> will provide requires the development of novel techniques capable of interrogating chemical and biological processes on short, &lt; 0.1 s, timescales. Full exploitation of the facility requires automated sample handling and fast feedback from the biological and stations to the accelerator.</a:t>
            </a:r>
          </a:p>
          <a:p>
            <a:endParaRPr lang="en-US" sz="1700" dirty="0"/>
          </a:p>
          <a:p>
            <a:r>
              <a:rPr lang="en-US" sz="1700" dirty="0"/>
              <a:t>To achieve this goal requires that advances made in a variety of branches of physics be harnessed. The joint meeting will be held at the Institute of Physics in London and will receive presentations on and promote discussion on the challenges presented by </a:t>
            </a:r>
            <a:r>
              <a:rPr lang="en-US" sz="1700" dirty="0" err="1"/>
              <a:t>LhARA</a:t>
            </a:r>
            <a:r>
              <a:rPr lang="en-US" sz="1700" dirty="0"/>
              <a:t> and other projects aimed at the development of transformational biomedical capability.</a:t>
            </a:r>
          </a:p>
        </p:txBody>
      </p:sp>
    </p:spTree>
    <p:extLst>
      <p:ext uri="{BB962C8B-B14F-4D97-AF65-F5344CB8AC3E}">
        <p14:creationId xmlns:p14="http://schemas.microsoft.com/office/powerpoint/2010/main" val="254511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00D700-E4A8-25BF-965B-DD6A57ADE643}"/>
              </a:ext>
            </a:extLst>
          </p:cNvPr>
          <p:cNvSpPr txBox="1"/>
          <p:nvPr/>
        </p:nvSpPr>
        <p:spPr>
          <a:xfrm>
            <a:off x="979055" y="489527"/>
            <a:ext cx="4156363" cy="3785652"/>
          </a:xfrm>
          <a:prstGeom prst="rect">
            <a:avLst/>
          </a:prstGeom>
          <a:noFill/>
        </p:spPr>
        <p:txBody>
          <a:bodyPr wrap="square" rtlCol="0">
            <a:spAutoFit/>
          </a:bodyPr>
          <a:lstStyle/>
          <a:p>
            <a:r>
              <a:rPr lang="en-US" sz="2000" b="1" i="1" u="sng" dirty="0"/>
              <a:t>Venue</a:t>
            </a:r>
            <a:r>
              <a:rPr lang="en-US" sz="2000" b="1" u="sng" dirty="0"/>
              <a:t>:</a:t>
            </a:r>
          </a:p>
          <a:p>
            <a:endParaRPr lang="en-US" u="sng" dirty="0"/>
          </a:p>
          <a:p>
            <a:r>
              <a:rPr lang="en-US" dirty="0"/>
              <a:t>Institute of Physics</a:t>
            </a:r>
          </a:p>
          <a:p>
            <a:r>
              <a:rPr lang="en-US" dirty="0"/>
              <a:t>37 Caledonian Road</a:t>
            </a:r>
          </a:p>
          <a:p>
            <a:r>
              <a:rPr lang="en-US" dirty="0"/>
              <a:t>London N1 9BU</a:t>
            </a:r>
          </a:p>
          <a:p>
            <a:r>
              <a:rPr lang="en-US" dirty="0"/>
              <a:t>UK</a:t>
            </a:r>
          </a:p>
          <a:p>
            <a:endParaRPr lang="en-US" dirty="0"/>
          </a:p>
          <a:p>
            <a:r>
              <a:rPr lang="en-US" sz="2000" b="1" i="1" u="sng" dirty="0"/>
              <a:t>Date:</a:t>
            </a:r>
          </a:p>
          <a:p>
            <a:r>
              <a:rPr lang="en-US" dirty="0"/>
              <a:t>October 24</a:t>
            </a:r>
            <a:r>
              <a:rPr lang="en-US" baseline="30000" dirty="0"/>
              <a:t>th</a:t>
            </a:r>
            <a:r>
              <a:rPr lang="en-US" dirty="0"/>
              <a:t>, 2023</a:t>
            </a:r>
          </a:p>
          <a:p>
            <a:endParaRPr lang="en-US" dirty="0"/>
          </a:p>
          <a:p>
            <a:r>
              <a:rPr lang="en-US" sz="2000" b="1" i="1" u="sng" dirty="0"/>
              <a:t>IOP Contact:</a:t>
            </a:r>
          </a:p>
          <a:p>
            <a:r>
              <a:rPr lang="en-US" dirty="0"/>
              <a:t>Claire Garland - </a:t>
            </a:r>
            <a:r>
              <a:rPr lang="en-US" dirty="0">
                <a:hlinkClick r:id="rId2"/>
              </a:rPr>
              <a:t>Claire.Garland@iop.org</a:t>
            </a:r>
            <a:r>
              <a:rPr lang="en-US" dirty="0"/>
              <a:t> </a:t>
            </a:r>
          </a:p>
          <a:p>
            <a:endParaRPr lang="en-US" dirty="0"/>
          </a:p>
        </p:txBody>
      </p:sp>
      <p:sp>
        <p:nvSpPr>
          <p:cNvPr id="3" name="TextBox 2">
            <a:extLst>
              <a:ext uri="{FF2B5EF4-FFF2-40B4-BE49-F238E27FC236}">
                <a16:creationId xmlns:a16="http://schemas.microsoft.com/office/drawing/2014/main" id="{8CAF93CA-8724-A9EF-EBE2-D511CEC11CEC}"/>
              </a:ext>
            </a:extLst>
          </p:cNvPr>
          <p:cNvSpPr txBox="1"/>
          <p:nvPr/>
        </p:nvSpPr>
        <p:spPr>
          <a:xfrm>
            <a:off x="5735781" y="415636"/>
            <a:ext cx="6197600" cy="6186309"/>
          </a:xfrm>
          <a:prstGeom prst="rect">
            <a:avLst/>
          </a:prstGeom>
          <a:noFill/>
        </p:spPr>
        <p:txBody>
          <a:bodyPr wrap="square" rtlCol="0">
            <a:spAutoFit/>
          </a:bodyPr>
          <a:lstStyle/>
          <a:p>
            <a:r>
              <a:rPr lang="en-US" sz="2000" b="1" i="1" u="sng" dirty="0" err="1"/>
              <a:t>Organisers</a:t>
            </a:r>
            <a:r>
              <a:rPr lang="en-US" sz="2000" b="1" i="1" u="sng" dirty="0"/>
              <a:t>:</a:t>
            </a:r>
          </a:p>
          <a:p>
            <a:endParaRPr lang="en-US" dirty="0"/>
          </a:p>
          <a:p>
            <a:r>
              <a:rPr lang="en-US" u="sng" dirty="0"/>
              <a:t>Biological Physics Group:</a:t>
            </a:r>
          </a:p>
          <a:p>
            <a:r>
              <a:rPr lang="en-US" dirty="0"/>
              <a:t>Mark </a:t>
            </a:r>
            <a:r>
              <a:rPr lang="en-US" dirty="0" err="1"/>
              <a:t>Leake</a:t>
            </a:r>
            <a:r>
              <a:rPr lang="en-US" dirty="0"/>
              <a:t> – </a:t>
            </a:r>
            <a:r>
              <a:rPr lang="en-US" dirty="0">
                <a:hlinkClick r:id="rId3"/>
              </a:rPr>
              <a:t>mark.leake@york.ac.uk</a:t>
            </a:r>
            <a:r>
              <a:rPr lang="en-US" dirty="0"/>
              <a:t> </a:t>
            </a:r>
          </a:p>
          <a:p>
            <a:endParaRPr lang="en-US" dirty="0"/>
          </a:p>
          <a:p>
            <a:r>
              <a:rPr lang="en-US" u="sng" dirty="0"/>
              <a:t>Electron Microscopy and Analysis Group:</a:t>
            </a:r>
          </a:p>
          <a:p>
            <a:r>
              <a:rPr lang="en-US" dirty="0"/>
              <a:t>Jun Yuan – </a:t>
            </a:r>
            <a:r>
              <a:rPr lang="en-US" dirty="0">
                <a:hlinkClick r:id="rId4"/>
              </a:rPr>
              <a:t>jun.yuan@york.ac.uk</a:t>
            </a:r>
            <a:r>
              <a:rPr lang="en-US" dirty="0"/>
              <a:t> </a:t>
            </a:r>
          </a:p>
          <a:p>
            <a:endParaRPr lang="en-US" dirty="0"/>
          </a:p>
          <a:p>
            <a:r>
              <a:rPr lang="en-US" u="sng" dirty="0"/>
              <a:t>High Energy Particle Physics Group:</a:t>
            </a:r>
          </a:p>
          <a:p>
            <a:r>
              <a:rPr lang="en-US" dirty="0"/>
              <a:t>Peter Millington – </a:t>
            </a:r>
            <a:r>
              <a:rPr lang="en-US" dirty="0">
                <a:hlinkClick r:id="rId5"/>
              </a:rPr>
              <a:t>peter.millington@manchester.ac.uk</a:t>
            </a:r>
            <a:r>
              <a:rPr lang="en-US" dirty="0"/>
              <a:t> </a:t>
            </a:r>
          </a:p>
          <a:p>
            <a:endParaRPr lang="en-US" dirty="0"/>
          </a:p>
          <a:p>
            <a:r>
              <a:rPr lang="en-US" u="sng" dirty="0" err="1"/>
              <a:t>LhARA</a:t>
            </a:r>
            <a:r>
              <a:rPr lang="en-US" u="sng" dirty="0"/>
              <a:t>:</a:t>
            </a:r>
          </a:p>
          <a:p>
            <a:r>
              <a:rPr lang="en-US" dirty="0"/>
              <a:t>Tim Greenshaw – </a:t>
            </a:r>
            <a:r>
              <a:rPr lang="en-US" dirty="0">
                <a:hlinkClick r:id="rId6"/>
              </a:rPr>
              <a:t>green@liverpool.ac.uk</a:t>
            </a:r>
            <a:r>
              <a:rPr lang="en-US" dirty="0"/>
              <a:t> </a:t>
            </a:r>
          </a:p>
          <a:p>
            <a:r>
              <a:rPr lang="en-US" dirty="0"/>
              <a:t>Ken Long – </a:t>
            </a:r>
            <a:r>
              <a:rPr lang="en-US" dirty="0">
                <a:hlinkClick r:id="rId7"/>
              </a:rPr>
              <a:t>k.long@imperial.ac.uk</a:t>
            </a:r>
            <a:r>
              <a:rPr lang="en-US" dirty="0"/>
              <a:t> </a:t>
            </a:r>
          </a:p>
          <a:p>
            <a:r>
              <a:rPr lang="en-US" dirty="0"/>
              <a:t>Jason Parsons – </a:t>
            </a:r>
            <a:r>
              <a:rPr lang="en-US" dirty="0">
                <a:hlinkClick r:id="rId8"/>
              </a:rPr>
              <a:t>j.parsons.3@bham.ac.uk</a:t>
            </a:r>
            <a:r>
              <a:rPr lang="en-US" dirty="0"/>
              <a:t> </a:t>
            </a:r>
          </a:p>
          <a:p>
            <a:endParaRPr lang="en-US" dirty="0"/>
          </a:p>
          <a:p>
            <a:r>
              <a:rPr lang="en-US" u="sng" dirty="0"/>
              <a:t>Medical Physics Group:</a:t>
            </a:r>
          </a:p>
          <a:p>
            <a:r>
              <a:rPr lang="en-US" dirty="0"/>
              <a:t>Richard A. Amos – </a:t>
            </a:r>
            <a:r>
              <a:rPr lang="en-US" dirty="0">
                <a:hlinkClick r:id="rId9"/>
              </a:rPr>
              <a:t>r.amos@ucl.ac.uk</a:t>
            </a:r>
            <a:r>
              <a:rPr lang="en-US" dirty="0"/>
              <a:t> </a:t>
            </a:r>
          </a:p>
          <a:p>
            <a:r>
              <a:rPr lang="en-US" dirty="0" err="1"/>
              <a:t>Jannatt</a:t>
            </a:r>
            <a:r>
              <a:rPr lang="en-US" dirty="0"/>
              <a:t> J. Khan – </a:t>
            </a:r>
            <a:r>
              <a:rPr lang="en-US" dirty="0">
                <a:hlinkClick r:id="rId10"/>
              </a:rPr>
              <a:t>jannattjkhan@gmail.com</a:t>
            </a:r>
            <a:r>
              <a:rPr lang="en-US" dirty="0"/>
              <a:t> </a:t>
            </a:r>
          </a:p>
          <a:p>
            <a:endParaRPr lang="en-US" dirty="0"/>
          </a:p>
          <a:p>
            <a:r>
              <a:rPr lang="en-US" u="sng" dirty="0"/>
              <a:t>Particle Accelerators and Beams Group</a:t>
            </a:r>
            <a:r>
              <a:rPr lang="en-US" dirty="0"/>
              <a:t>:</a:t>
            </a:r>
          </a:p>
          <a:p>
            <a:r>
              <a:rPr lang="en-US" dirty="0"/>
              <a:t>Ben Pine – </a:t>
            </a:r>
            <a:r>
              <a:rPr lang="en-US" dirty="0">
                <a:hlinkClick r:id="rId11"/>
              </a:rPr>
              <a:t>yafizicist@gmail.com</a:t>
            </a:r>
            <a:r>
              <a:rPr lang="en-US" dirty="0"/>
              <a:t> </a:t>
            </a:r>
          </a:p>
        </p:txBody>
      </p:sp>
    </p:spTree>
    <p:extLst>
      <p:ext uri="{BB962C8B-B14F-4D97-AF65-F5344CB8AC3E}">
        <p14:creationId xmlns:p14="http://schemas.microsoft.com/office/powerpoint/2010/main" val="1897709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462</Words>
  <Application>Microsoft Office PowerPoint</Application>
  <PresentationFormat>Widescreen</PresentationFormat>
  <Paragraphs>42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Amos</dc:creator>
  <cp:lastModifiedBy>Richard Amos</cp:lastModifiedBy>
  <cp:revision>2</cp:revision>
  <dcterms:created xsi:type="dcterms:W3CDTF">2023-06-19T03:50:47Z</dcterms:created>
  <dcterms:modified xsi:type="dcterms:W3CDTF">2023-06-19T09:06:06Z</dcterms:modified>
</cp:coreProperties>
</file>