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1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2" r:id="rId2"/>
    <p:sldId id="486" r:id="rId3"/>
    <p:sldId id="487" r:id="rId4"/>
    <p:sldId id="488" r:id="rId5"/>
    <p:sldId id="489" r:id="rId6"/>
    <p:sldId id="490" r:id="rId7"/>
    <p:sldId id="478" r:id="rId8"/>
    <p:sldId id="480" r:id="rId9"/>
    <p:sldId id="447" r:id="rId10"/>
    <p:sldId id="485" r:id="rId11"/>
    <p:sldId id="466" r:id="rId12"/>
    <p:sldId id="4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686"/>
    <a:srgbClr val="BE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>
      <p:cViewPr varScale="1">
        <p:scale>
          <a:sx n="114" d="100"/>
          <a:sy n="114" d="100"/>
        </p:scale>
        <p:origin x="55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Parsons (Cancer and Genomic Sciences)" userId="32ac9699-9c51-4aef-8656-679982ac0ce8" providerId="ADAL" clId="{828EF516-4B3F-4BFF-A14F-4E5475933C1F}"/>
    <pc:docChg chg="delSld">
      <pc:chgData name="Jason Parsons (Cancer and Genomic Sciences)" userId="32ac9699-9c51-4aef-8656-679982ac0ce8" providerId="ADAL" clId="{828EF516-4B3F-4BFF-A14F-4E5475933C1F}" dt="2023-06-19T10:36:52.181" v="0" actId="47"/>
      <pc:docMkLst>
        <pc:docMk/>
      </pc:docMkLst>
      <pc:sldChg chg="del">
        <pc:chgData name="Jason Parsons (Cancer and Genomic Sciences)" userId="32ac9699-9c51-4aef-8656-679982ac0ce8" providerId="ADAL" clId="{828EF516-4B3F-4BFF-A14F-4E5475933C1F}" dt="2023-06-19T10:36:52.181" v="0" actId="47"/>
        <pc:sldMkLst>
          <pc:docMk/>
          <pc:sldMk cId="1085345280" sldId="47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tons\All%20Clatterbridge%20clonogenic%20data%20JP%20v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taff\Katie%202013-2019\Clonogenic%20data\MRC\DUBs%20and%20inhibitors%20JLP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taff\Katie%202013-2019\Clonogenic%20data\MRC\DUBs%20and%20inhibitors%20JLP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met\Comet%20results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Q:\Publications\Peer-reviewed%20papers\Cancers\Dec%202021\paper-spheroid%20231221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esearch%20paper_2021\130422\paper-spheroid%20231221b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Q:\Staff\Radhika%202021-2026\Lab\E2B%20ATM%20ATR%20DP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Q:\Staff\Radhika%202021-2026\Lab\E2B%20ATM%20ATR%20DPK%20Hypoxi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chumin\Desktop\clonogenic-hypoxi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tons\All%20Clatterbridge%20clonogenic%20data%20JP%20v2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parsons\AppData\Local\Microsoft\Windows\INetCache\Content.Outlook\H5OKLYPJ\Cell%20Viability_46T_0-10Gy%20(002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met\Comet%20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met\Comet%20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met\Comet%20resul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taff\Katie%202013-2019\Clonogenic%20data\MRC\DUBs%20and%20inhibitors%20JLP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taff\Katie%202013-2019\Clonogenic%20data\MRC\DUBs%20and%20inhibitors%20JLP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Katie\Clonogenic%20data\Clatterbridge\Screen\All%20DUBs%20ranked%20high%20to%20low%20JP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Katie\Clonogenic%20data\Clatterbridge\Screen\All%20DUBs%20ranked%20high%20to%20low%20J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7462817147858"/>
          <c:y val="5.1400554097404488E-2"/>
          <c:w val="0.73150402462225284"/>
          <c:h val="0.73444808982210552"/>
        </c:manualLayout>
      </c:layout>
      <c:scatterChart>
        <c:scatterStyle val="lineMarker"/>
        <c:varyColors val="0"/>
        <c:ser>
          <c:idx val="1"/>
          <c:order val="0"/>
          <c:tx>
            <c:v>Proton-IR (58 MeV)</c:v>
          </c:tx>
          <c:spPr>
            <a:ln w="9525"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'JP data'!$I$25:$I$28</c:f>
                <c:numCache>
                  <c:formatCode>General</c:formatCode>
                  <c:ptCount val="4"/>
                  <c:pt idx="0">
                    <c:v>3.5108334685767011E-17</c:v>
                  </c:pt>
                  <c:pt idx="1">
                    <c:v>7.5907062613774556E-2</c:v>
                  </c:pt>
                  <c:pt idx="2">
                    <c:v>5.0450848179254035E-2</c:v>
                  </c:pt>
                  <c:pt idx="3">
                    <c:v>8.0350689330860273E-2</c:v>
                  </c:pt>
                </c:numCache>
              </c:numRef>
            </c:plus>
            <c:minus>
              <c:numRef>
                <c:f>'JP data'!$I$25:$I$28</c:f>
                <c:numCache>
                  <c:formatCode>General</c:formatCode>
                  <c:ptCount val="4"/>
                  <c:pt idx="0">
                    <c:v>3.5108334685767011E-17</c:v>
                  </c:pt>
                  <c:pt idx="1">
                    <c:v>7.5907062613774556E-2</c:v>
                  </c:pt>
                  <c:pt idx="2">
                    <c:v>5.0450848179254035E-2</c:v>
                  </c:pt>
                  <c:pt idx="3">
                    <c:v>8.0350689330860273E-2</c:v>
                  </c:pt>
                </c:numCache>
              </c:numRef>
            </c:minus>
          </c:errBars>
          <c:xVal>
            <c:numRef>
              <c:f>'JP data'!$A$25:$A$28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data'!$G$25:$G$28</c:f>
              <c:numCache>
                <c:formatCode>General</c:formatCode>
                <c:ptCount val="4"/>
                <c:pt idx="0">
                  <c:v>1</c:v>
                </c:pt>
                <c:pt idx="1">
                  <c:v>0.75980577605821054</c:v>
                </c:pt>
                <c:pt idx="2">
                  <c:v>0.57414736301150238</c:v>
                </c:pt>
                <c:pt idx="3">
                  <c:v>0.46955028333934884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E8-479D-BA8E-A93A060EC6F7}"/>
            </c:ext>
          </c:extLst>
        </c:ser>
        <c:ser>
          <c:idx val="0"/>
          <c:order val="1"/>
          <c:tx>
            <c:v>Proton-IR (11 MeV)</c:v>
          </c:tx>
          <c:spPr>
            <a:ln w="95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'JP data'!$I$3:$I$6</c:f>
                <c:numCache>
                  <c:formatCode>General</c:formatCode>
                  <c:ptCount val="4"/>
                  <c:pt idx="0">
                    <c:v>7.1664588082487635E-17</c:v>
                  </c:pt>
                  <c:pt idx="1">
                    <c:v>6.5472654216757145E-2</c:v>
                  </c:pt>
                  <c:pt idx="2">
                    <c:v>2.3260984011085381E-2</c:v>
                  </c:pt>
                  <c:pt idx="3">
                    <c:v>1.3755440718140928E-2</c:v>
                  </c:pt>
                </c:numCache>
              </c:numRef>
            </c:plus>
            <c:minus>
              <c:numRef>
                <c:f>'JP data'!$I$3:$I$6</c:f>
                <c:numCache>
                  <c:formatCode>General</c:formatCode>
                  <c:ptCount val="4"/>
                  <c:pt idx="0">
                    <c:v>7.1664588082487635E-17</c:v>
                  </c:pt>
                  <c:pt idx="1">
                    <c:v>6.5472654216757145E-2</c:v>
                  </c:pt>
                  <c:pt idx="2">
                    <c:v>2.3260984011085381E-2</c:v>
                  </c:pt>
                  <c:pt idx="3">
                    <c:v>1.3755440718140928E-2</c:v>
                  </c:pt>
                </c:numCache>
              </c:numRef>
            </c:minus>
          </c:errBars>
          <c:xVal>
            <c:numRef>
              <c:f>'JP data'!$A$3:$A$6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data'!$G$3:$G$6</c:f>
              <c:numCache>
                <c:formatCode>General</c:formatCode>
                <c:ptCount val="4"/>
                <c:pt idx="0">
                  <c:v>1</c:v>
                </c:pt>
                <c:pt idx="1">
                  <c:v>0.56154215549475328</c:v>
                </c:pt>
                <c:pt idx="2">
                  <c:v>0.32644728142045237</c:v>
                </c:pt>
                <c:pt idx="3">
                  <c:v>0.22589887893687458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6E8-479D-BA8E-A93A060EC6F7}"/>
            </c:ext>
          </c:extLst>
        </c:ser>
        <c:ser>
          <c:idx val="2"/>
          <c:order val="2"/>
          <c:tx>
            <c:v>X-ray-IR (100 kV)</c:v>
          </c:tx>
          <c:spPr>
            <a:ln w="952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'IR meanJP'!$A$14:$A$19</c:f>
              <c:numCache>
                <c:formatCode>General</c:formatCode>
                <c:ptCount val="6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</c:numCache>
            </c:numRef>
          </c:xVal>
          <c:yVal>
            <c:numRef>
              <c:f>'IR meanJP'!$E$36:$E$41</c:f>
              <c:numCache>
                <c:formatCode>General</c:formatCode>
                <c:ptCount val="6"/>
                <c:pt idx="0">
                  <c:v>1</c:v>
                </c:pt>
                <c:pt idx="1">
                  <c:v>0.95083333333333331</c:v>
                </c:pt>
                <c:pt idx="2">
                  <c:v>0.95076666666666665</c:v>
                </c:pt>
                <c:pt idx="3">
                  <c:v>0.7738666666666667</c:v>
                </c:pt>
                <c:pt idx="4">
                  <c:v>0.57376666666666665</c:v>
                </c:pt>
                <c:pt idx="5">
                  <c:v>0.36901540000000005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6E8-479D-BA8E-A93A060EC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49728"/>
        <c:axId val="47491904"/>
      </c:scatterChart>
      <c:valAx>
        <c:axId val="37649728"/>
        <c:scaling>
          <c:orientation val="minMax"/>
          <c:max val="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491904"/>
        <c:crossesAt val="0.1"/>
        <c:crossBetween val="midCat"/>
      </c:valAx>
      <c:valAx>
        <c:axId val="47491904"/>
        <c:scaling>
          <c:logBase val="10"/>
          <c:orientation val="minMax"/>
          <c:max val="1.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Surviving fraction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crossAx val="37649728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296464171462071"/>
          <c:y val="0.49615607480177709"/>
          <c:w val="0.57852829699790875"/>
          <c:h val="0.243535666811329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091617059103567"/>
          <c:y val="8.8437591134441523E-2"/>
          <c:w val="0.61862369029713982"/>
          <c:h val="0.55387509786584299"/>
        </c:manualLayout>
      </c:layout>
      <c:scatterChart>
        <c:scatterStyle val="lineMarker"/>
        <c:varyColors val="0"/>
        <c:ser>
          <c:idx val="0"/>
          <c:order val="0"/>
          <c:tx>
            <c:v>NT siRNA</c:v>
          </c:tx>
          <c:spPr>
            <a:ln w="127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59MeV'!$L$3:$L$6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1.1457093522836644E-2</c:v>
                  </c:pt>
                  <c:pt idx="2">
                    <c:v>2.4128647926160061E-2</c:v>
                  </c:pt>
                  <c:pt idx="3">
                    <c:v>1.2141171866351835E-2</c:v>
                  </c:pt>
                </c:numCache>
              </c:numRef>
            </c:plus>
            <c:minus>
              <c:numRef>
                <c:f>'Summary 59MeV'!$L$3:$L$6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1.1457093522836644E-2</c:v>
                  </c:pt>
                  <c:pt idx="2">
                    <c:v>2.4128647926160061E-2</c:v>
                  </c:pt>
                  <c:pt idx="3">
                    <c:v>1.2141171866351835E-2</c:v>
                  </c:pt>
                </c:numCache>
              </c:numRef>
            </c:minus>
          </c:errBars>
          <c:xVal>
            <c:numRef>
              <c:f>'Summary 59MeV'!$A$3:$A$6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59MeV'!$J$3:$J$6</c:f>
              <c:numCache>
                <c:formatCode>0.00</c:formatCode>
                <c:ptCount val="4"/>
                <c:pt idx="0">
                  <c:v>1</c:v>
                </c:pt>
                <c:pt idx="1">
                  <c:v>0.6008472498995111</c:v>
                </c:pt>
                <c:pt idx="2">
                  <c:v>0.32252495297737205</c:v>
                </c:pt>
                <c:pt idx="3">
                  <c:v>3.6477255293805341E-2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33E-48B3-BDC5-91D9E8DC007F}"/>
            </c:ext>
          </c:extLst>
        </c:ser>
        <c:ser>
          <c:idx val="1"/>
          <c:order val="1"/>
          <c:tx>
            <c:v>PARP-1 siRNA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59MeV'!$L$43:$L$46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3.1357797170844914E-2</c:v>
                  </c:pt>
                  <c:pt idx="2">
                    <c:v>3.2062546755957169E-2</c:v>
                  </c:pt>
                  <c:pt idx="3">
                    <c:v>2.1838732948949367E-2</c:v>
                  </c:pt>
                </c:numCache>
              </c:numRef>
            </c:plus>
            <c:minus>
              <c:numRef>
                <c:f>'Summary 59MeV'!$L$43:$L$46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3.1357797170844914E-2</c:v>
                  </c:pt>
                  <c:pt idx="2">
                    <c:v>3.2062546755957169E-2</c:v>
                  </c:pt>
                  <c:pt idx="3">
                    <c:v>2.1838732948949367E-2</c:v>
                  </c:pt>
                </c:numCache>
              </c:numRef>
            </c:minus>
          </c:errBars>
          <c:xVal>
            <c:numRef>
              <c:f>'Summary 59MeV'!$A$3:$A$6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59MeV'!$J$43:$J$46</c:f>
              <c:numCache>
                <c:formatCode>0.00</c:formatCode>
                <c:ptCount val="4"/>
                <c:pt idx="0">
                  <c:v>1</c:v>
                </c:pt>
                <c:pt idx="1">
                  <c:v>0.57122571365161978</c:v>
                </c:pt>
                <c:pt idx="2">
                  <c:v>0.28866618475381306</c:v>
                </c:pt>
                <c:pt idx="3">
                  <c:v>5.1113867631581378E-2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33E-48B3-BDC5-91D9E8DC0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40288"/>
        <c:axId val="211297408"/>
      </c:scatterChart>
      <c:valAx>
        <c:axId val="175340288"/>
        <c:scaling>
          <c:orientation val="minMax"/>
          <c:max val="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1297408"/>
        <c:crossesAt val="1.0000000000000002E-3"/>
        <c:crossBetween val="midCat"/>
        <c:majorUnit val="2"/>
      </c:valAx>
      <c:valAx>
        <c:axId val="211297408"/>
        <c:scaling>
          <c:logBase val="10"/>
          <c:orientation val="minMax"/>
          <c:max val="1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overlay val="0"/>
        </c:title>
        <c:numFmt formatCode="0.00" sourceLinked="1"/>
        <c:majorTickMark val="out"/>
        <c:minorTickMark val="out"/>
        <c:tickLblPos val="nextTo"/>
        <c:spPr>
          <a:ln/>
        </c:spPr>
        <c:crossAx val="1753402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8807584321697405"/>
          <c:y val="0.38020288884303066"/>
          <c:w val="0.55658518696493375"/>
          <c:h val="0.23917898800986012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896458177129225"/>
          <c:y val="8.8437712947947514E-2"/>
          <c:w val="0.6607839815885963"/>
          <c:h val="0.62397097800070378"/>
        </c:manualLayout>
      </c:layout>
      <c:scatterChart>
        <c:scatterStyle val="lineMarker"/>
        <c:varyColors val="0"/>
        <c:ser>
          <c:idx val="0"/>
          <c:order val="0"/>
          <c:tx>
            <c:v>NT siRNA</c:v>
          </c:tx>
          <c:spPr>
            <a:ln w="127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11MeV'!$N$3:$N$6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1.9941077926523745E-2</c:v>
                  </c:pt>
                  <c:pt idx="2">
                    <c:v>1.2242453883452081E-2</c:v>
                  </c:pt>
                  <c:pt idx="3">
                    <c:v>1.2056563120187648E-3</c:v>
                  </c:pt>
                </c:numCache>
              </c:numRef>
            </c:plus>
            <c:minus>
              <c:numRef>
                <c:f>'Summary 11MeV'!$N$3:$N$6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1.9941077926523745E-2</c:v>
                  </c:pt>
                  <c:pt idx="2">
                    <c:v>1.2242453883452081E-2</c:v>
                  </c:pt>
                  <c:pt idx="3">
                    <c:v>1.2056563120187648E-3</c:v>
                  </c:pt>
                </c:numCache>
              </c:numRef>
            </c:minus>
          </c:errBars>
          <c:xVal>
            <c:numRef>
              <c:f>'Summary 11MeV'!$A$3:$A$6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11MeV'!$L$3:$L$6</c:f>
              <c:numCache>
                <c:formatCode>0.00</c:formatCode>
                <c:ptCount val="4"/>
                <c:pt idx="0">
                  <c:v>1</c:v>
                </c:pt>
                <c:pt idx="1">
                  <c:v>0.39694147818482506</c:v>
                </c:pt>
                <c:pt idx="2">
                  <c:v>0.1648658657767566</c:v>
                </c:pt>
                <c:pt idx="3">
                  <c:v>1.1539271247728121E-2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9C-467D-937D-84D0A42FD4C6}"/>
            </c:ext>
          </c:extLst>
        </c:ser>
        <c:ser>
          <c:idx val="1"/>
          <c:order val="1"/>
          <c:tx>
            <c:v>PARP-1 siRNA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11MeV'!$N$43:$N$46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2.3104311434404192E-2</c:v>
                  </c:pt>
                  <c:pt idx="2">
                    <c:v>3.2002364305799185E-3</c:v>
                  </c:pt>
                  <c:pt idx="3">
                    <c:v>5.9559788161443099E-4</c:v>
                  </c:pt>
                </c:numCache>
              </c:numRef>
            </c:plus>
            <c:minus>
              <c:numRef>
                <c:f>'Summary 11MeV'!$N$43:$N$46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2.3104311434404192E-2</c:v>
                  </c:pt>
                  <c:pt idx="2">
                    <c:v>3.2002364305799185E-3</c:v>
                  </c:pt>
                  <c:pt idx="3">
                    <c:v>5.9559788161443099E-4</c:v>
                  </c:pt>
                </c:numCache>
              </c:numRef>
            </c:minus>
          </c:errBars>
          <c:xVal>
            <c:numRef>
              <c:f>'Summary 11MeV'!$A$3:$A$6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11MeV'!$L$43:$L$46</c:f>
              <c:numCache>
                <c:formatCode>0.00</c:formatCode>
                <c:ptCount val="4"/>
                <c:pt idx="0">
                  <c:v>1</c:v>
                </c:pt>
                <c:pt idx="1">
                  <c:v>0.11310810465738567</c:v>
                </c:pt>
                <c:pt idx="2">
                  <c:v>4.9453408991795317E-2</c:v>
                </c:pt>
                <c:pt idx="3">
                  <c:v>3.045984159163352E-3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9C-467D-937D-84D0A42FD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40288"/>
        <c:axId val="211297408"/>
      </c:scatterChart>
      <c:valAx>
        <c:axId val="175340288"/>
        <c:scaling>
          <c:orientation val="minMax"/>
          <c:max val="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1297408"/>
        <c:crossesAt val="1.0000000000000002E-3"/>
        <c:crossBetween val="midCat"/>
        <c:majorUnit val="2"/>
      </c:valAx>
      <c:valAx>
        <c:axId val="211297408"/>
        <c:scaling>
          <c:logBase val="10"/>
          <c:orientation val="minMax"/>
          <c:max val="1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overlay val="0"/>
        </c:title>
        <c:numFmt formatCode="0.00" sourceLinked="1"/>
        <c:majorTickMark val="out"/>
        <c:minorTickMark val="out"/>
        <c:tickLblPos val="nextTo"/>
        <c:spPr>
          <a:ln/>
        </c:spPr>
        <c:crossAx val="1753402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6592955055717993"/>
          <c:y val="0.45649777304454042"/>
          <c:w val="0.52057292201976313"/>
          <c:h val="0.24232010276111129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27981783042157"/>
          <c:y val="0.32324708504133504"/>
          <c:w val="0.79174878968215989"/>
          <c:h val="0.4109109095190156"/>
        </c:manualLayout>
      </c:layout>
      <c:barChart>
        <c:barDir val="col"/>
        <c:grouping val="clustered"/>
        <c:varyColors val="0"/>
        <c:ser>
          <c:idx val="0"/>
          <c:order val="0"/>
          <c:tx>
            <c:v>DMSO (11 MeV)</c:v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2F6-4899-B788-9AA36B262F47}"/>
              </c:ext>
            </c:extLst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(modified)'!$K$130:$K$134</c:f>
                <c:numCache>
                  <c:formatCode>General</c:formatCode>
                  <c:ptCount val="5"/>
                  <c:pt idx="0">
                    <c:v>0.81819414240549737</c:v>
                  </c:pt>
                  <c:pt idx="1">
                    <c:v>1.5673665833846118</c:v>
                  </c:pt>
                  <c:pt idx="2">
                    <c:v>1.0484359303266868</c:v>
                  </c:pt>
                  <c:pt idx="3">
                    <c:v>1.076889022760267</c:v>
                  </c:pt>
                  <c:pt idx="4">
                    <c:v>0.78987648063900806</c:v>
                  </c:pt>
                </c:numCache>
              </c:numRef>
            </c:plus>
            <c:minus>
              <c:numRef>
                <c:f>'Neutral (modified)'!$K$130:$K$134</c:f>
                <c:numCache>
                  <c:formatCode>General</c:formatCode>
                  <c:ptCount val="5"/>
                  <c:pt idx="0">
                    <c:v>0.81819414240549737</c:v>
                  </c:pt>
                  <c:pt idx="1">
                    <c:v>1.5673665833846118</c:v>
                  </c:pt>
                  <c:pt idx="2">
                    <c:v>1.0484359303266868</c:v>
                  </c:pt>
                  <c:pt idx="3">
                    <c:v>1.076889022760267</c:v>
                  </c:pt>
                  <c:pt idx="4">
                    <c:v>0.78987648063900806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(modified)'!$J$130:$J$134</c:f>
              <c:numCache>
                <c:formatCode>General</c:formatCode>
                <c:ptCount val="5"/>
                <c:pt idx="0">
                  <c:v>5.7157666666666662</c:v>
                </c:pt>
                <c:pt idx="1">
                  <c:v>27.257881818181815</c:v>
                </c:pt>
                <c:pt idx="2">
                  <c:v>8.6067</c:v>
                </c:pt>
                <c:pt idx="3">
                  <c:v>1.9607629629629633</c:v>
                </c:pt>
                <c:pt idx="4">
                  <c:v>1.9815666666666669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F6-4899-B788-9AA36B262F47}"/>
            </c:ext>
          </c:extLst>
        </c:ser>
        <c:ser>
          <c:idx val="1"/>
          <c:order val="1"/>
          <c:tx>
            <c:v>DMSO (11 MeV; mod.)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(modified)'!$W$130:$W$134</c:f>
                <c:numCache>
                  <c:formatCode>General</c:formatCode>
                  <c:ptCount val="5"/>
                  <c:pt idx="0">
                    <c:v>0.55032185128340982</c:v>
                  </c:pt>
                  <c:pt idx="1">
                    <c:v>1.5354555605582298</c:v>
                  </c:pt>
                  <c:pt idx="2">
                    <c:v>2.0933248297044162</c:v>
                  </c:pt>
                  <c:pt idx="3">
                    <c:v>1.2344516607249816</c:v>
                  </c:pt>
                  <c:pt idx="4">
                    <c:v>0.60880350658453875</c:v>
                  </c:pt>
                </c:numCache>
              </c:numRef>
            </c:plus>
            <c:minus>
              <c:numRef>
                <c:f>'Neutral (modified)'!$W$130:$W$134</c:f>
                <c:numCache>
                  <c:formatCode>General</c:formatCode>
                  <c:ptCount val="5"/>
                  <c:pt idx="0">
                    <c:v>0.55032185128340982</c:v>
                  </c:pt>
                  <c:pt idx="1">
                    <c:v>1.5354555605582298</c:v>
                  </c:pt>
                  <c:pt idx="2">
                    <c:v>2.0933248297044162</c:v>
                  </c:pt>
                  <c:pt idx="3">
                    <c:v>1.2344516607249816</c:v>
                  </c:pt>
                  <c:pt idx="4">
                    <c:v>0.60880350658453875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(modified)'!$V$130:$V$134</c:f>
              <c:numCache>
                <c:formatCode>General</c:formatCode>
                <c:ptCount val="5"/>
                <c:pt idx="0">
                  <c:v>4.9673000000000007</c:v>
                </c:pt>
                <c:pt idx="1">
                  <c:v>33.69938291451097</c:v>
                </c:pt>
                <c:pt idx="2">
                  <c:v>16.863467570009032</c:v>
                </c:pt>
                <c:pt idx="3">
                  <c:v>12.841233333333333</c:v>
                </c:pt>
                <c:pt idx="4">
                  <c:v>9.7973777777777773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F6-4899-B788-9AA36B262F47}"/>
            </c:ext>
          </c:extLst>
        </c:ser>
        <c:ser>
          <c:idx val="3"/>
          <c:order val="2"/>
          <c:tx>
            <c:v>Olaparib (11 MeV)</c:v>
          </c:tx>
          <c:spPr>
            <a:solidFill>
              <a:srgbClr val="FF0000"/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(modified)'!$AI$130:$AI$134</c:f>
                <c:numCache>
                  <c:formatCode>General</c:formatCode>
                  <c:ptCount val="5"/>
                  <c:pt idx="0">
                    <c:v>1.5572222336583832</c:v>
                  </c:pt>
                  <c:pt idx="1">
                    <c:v>1.6027951278652353</c:v>
                  </c:pt>
                  <c:pt idx="2">
                    <c:v>0.72565591838440335</c:v>
                  </c:pt>
                  <c:pt idx="3">
                    <c:v>0.94441277816321378</c:v>
                  </c:pt>
                  <c:pt idx="4">
                    <c:v>0.74818498692948132</c:v>
                  </c:pt>
                </c:numCache>
              </c:numRef>
            </c:plus>
            <c:minus>
              <c:numRef>
                <c:f>'Neutral (modified)'!$AI$130:$AI$134</c:f>
                <c:numCache>
                  <c:formatCode>General</c:formatCode>
                  <c:ptCount val="5"/>
                  <c:pt idx="0">
                    <c:v>1.5572222336583832</c:v>
                  </c:pt>
                  <c:pt idx="1">
                    <c:v>1.6027951278652353</c:v>
                  </c:pt>
                  <c:pt idx="2">
                    <c:v>0.72565591838440335</c:v>
                  </c:pt>
                  <c:pt idx="3">
                    <c:v>0.94441277816321378</c:v>
                  </c:pt>
                  <c:pt idx="4">
                    <c:v>0.74818498692948132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(modified)'!$AH$130:$AH$134</c:f>
              <c:numCache>
                <c:formatCode>General</c:formatCode>
                <c:ptCount val="5"/>
                <c:pt idx="0">
                  <c:v>5.1149249999999995</c:v>
                </c:pt>
                <c:pt idx="1">
                  <c:v>27.911221042021733</c:v>
                </c:pt>
                <c:pt idx="2">
                  <c:v>8.7249838779956441</c:v>
                </c:pt>
                <c:pt idx="3">
                  <c:v>1.6027573643410855</c:v>
                </c:pt>
                <c:pt idx="4">
                  <c:v>2.1858333333333335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F6-4899-B788-9AA36B262F47}"/>
            </c:ext>
          </c:extLst>
        </c:ser>
        <c:ser>
          <c:idx val="2"/>
          <c:order val="3"/>
          <c:tx>
            <c:v>Olaparib (11 MeV; mod.)</c:v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F6-4899-B788-9AA36B262F4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F6-4899-B788-9AA36B262F47}"/>
                </c:ext>
              </c:extLst>
            </c:dLbl>
            <c:dLbl>
              <c:idx val="2"/>
              <c:layout>
                <c:manualLayout>
                  <c:x val="-2.9280315352379495E-2"/>
                  <c:y val="-6.87994193399390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2F6-4899-B788-9AA36B262F47}"/>
                </c:ext>
              </c:extLst>
            </c:dLbl>
            <c:dLbl>
              <c:idx val="3"/>
              <c:layout>
                <c:manualLayout>
                  <c:x val="-3.1285711552077246E-2"/>
                  <c:y val="-2.35838163002716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2F6-4899-B788-9AA36B262F47}"/>
                </c:ext>
              </c:extLst>
            </c:dLbl>
            <c:dLbl>
              <c:idx val="4"/>
              <c:layout>
                <c:manualLayout>
                  <c:x val="-9.8386880728680102E-3"/>
                  <c:y val="-1.855729435872630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2F6-4899-B788-9AA36B262F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(modified)'!$AU$130:$AU$134</c:f>
                <c:numCache>
                  <c:formatCode>General</c:formatCode>
                  <c:ptCount val="5"/>
                  <c:pt idx="0">
                    <c:v>0.86483562985498008</c:v>
                  </c:pt>
                  <c:pt idx="1">
                    <c:v>1.5798461908257555</c:v>
                  </c:pt>
                  <c:pt idx="2">
                    <c:v>0.77052726536227634</c:v>
                  </c:pt>
                  <c:pt idx="3">
                    <c:v>1.3714664823278604</c:v>
                  </c:pt>
                  <c:pt idx="4">
                    <c:v>1.645300707101935</c:v>
                  </c:pt>
                </c:numCache>
              </c:numRef>
            </c:plus>
            <c:minus>
              <c:numRef>
                <c:f>'Neutral (modified)'!$AU$130:$AU$134</c:f>
                <c:numCache>
                  <c:formatCode>General</c:formatCode>
                  <c:ptCount val="5"/>
                  <c:pt idx="0">
                    <c:v>0.86483562985498008</c:v>
                  </c:pt>
                  <c:pt idx="1">
                    <c:v>1.5798461908257555</c:v>
                  </c:pt>
                  <c:pt idx="2">
                    <c:v>0.77052726536227634</c:v>
                  </c:pt>
                  <c:pt idx="3">
                    <c:v>1.3714664823278604</c:v>
                  </c:pt>
                  <c:pt idx="4">
                    <c:v>1.645300707101935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(modified)'!$AT$130:$AT$134</c:f>
              <c:numCache>
                <c:formatCode>General</c:formatCode>
                <c:ptCount val="5"/>
                <c:pt idx="0">
                  <c:v>5.6102000000000007</c:v>
                </c:pt>
                <c:pt idx="1">
                  <c:v>32.554566666666666</c:v>
                </c:pt>
                <c:pt idx="2">
                  <c:v>20.7758</c:v>
                </c:pt>
                <c:pt idx="3">
                  <c:v>20.87985909090909</c:v>
                </c:pt>
                <c:pt idx="4">
                  <c:v>21.678088888888887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F6-4899-B788-9AA36B262F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5118464"/>
        <c:axId val="205444736"/>
      </c:barChart>
      <c:catAx>
        <c:axId val="205118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Hours post-IR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205444736"/>
        <c:crosses val="autoZero"/>
        <c:auto val="1"/>
        <c:lblAlgn val="ctr"/>
        <c:lblOffset val="100"/>
        <c:noMultiLvlLbl val="0"/>
      </c:catAx>
      <c:valAx>
        <c:axId val="2054447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11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5275875925677871"/>
          <c:y val="6.941343802810189E-2"/>
          <c:w val="0.72779961346370947"/>
          <c:h val="0.26277727067776668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4609369342004"/>
          <c:y val="4.1658083803375705E-2"/>
          <c:w val="0.61691355364058253"/>
          <c:h val="0.71031581921421816"/>
        </c:manualLayout>
      </c:layout>
      <c:scatterChart>
        <c:scatterStyle val="smoothMarker"/>
        <c:varyColors val="0"/>
        <c:ser>
          <c:idx val="3"/>
          <c:order val="0"/>
          <c:tx>
            <c:v>DMSO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Detroit!$X$45:$Z$45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5.2543995606123758E-2</c:v>
                  </c:pt>
                  <c:pt idx="2">
                    <c:v>3.1622087318654617E-2</c:v>
                  </c:pt>
                </c:numCache>
              </c:numRef>
            </c:plus>
            <c:minus>
              <c:numRef>
                <c:f>Detroit!$X$45:$Z$45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5.2543995606123758E-2</c:v>
                  </c:pt>
                  <c:pt idx="2">
                    <c:v>3.1622087318654617E-2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Detroit!$U$44:$W$44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Detroit!$U$45:$W$45</c:f>
              <c:numCache>
                <c:formatCode>General</c:formatCode>
                <c:ptCount val="3"/>
                <c:pt idx="0">
                  <c:v>1</c:v>
                </c:pt>
                <c:pt idx="1">
                  <c:v>0.49092263032344113</c:v>
                </c:pt>
                <c:pt idx="2">
                  <c:v>0.29656470744541219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14C-4989-BC0A-6B17A338E000}"/>
            </c:ext>
          </c:extLst>
        </c:ser>
        <c:ser>
          <c:idx val="0"/>
          <c:order val="1"/>
          <c:tx>
            <c:v>Olaparib</c:v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Detroit!$X$48:$Z$48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2.2585505725837385E-2</c:v>
                  </c:pt>
                  <c:pt idx="2">
                    <c:v>2.7110296284858004E-2</c:v>
                  </c:pt>
                </c:numCache>
              </c:numRef>
            </c:plus>
            <c:minus>
              <c:numRef>
                <c:f>Detroit!$X$48:$Z$48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2.2585505725837385E-2</c:v>
                  </c:pt>
                  <c:pt idx="2">
                    <c:v>2.7110296284858004E-2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Detroit!$U$44:$W$44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Detroit!$U$48:$W$48</c:f>
              <c:numCache>
                <c:formatCode>General</c:formatCode>
                <c:ptCount val="3"/>
                <c:pt idx="0">
                  <c:v>1</c:v>
                </c:pt>
                <c:pt idx="1">
                  <c:v>0.48420809282219673</c:v>
                </c:pt>
                <c:pt idx="2">
                  <c:v>0.25515248461033674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14C-4989-BC0A-6B17A338E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4798720"/>
        <c:axId val="-2134290672"/>
      </c:scatterChart>
      <c:valAx>
        <c:axId val="1944798720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/>
                  <a:t>Dose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4290672"/>
        <c:crosses val="autoZero"/>
        <c:crossBetween val="midCat"/>
        <c:majorUnit val="2"/>
      </c:valAx>
      <c:valAx>
        <c:axId val="-2134290672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/>
                  <a:t>Relative spheroid growth (fold change)</a:t>
                </a:r>
              </a:p>
              <a:p>
                <a:pPr algn="ctr" rtl="0">
                  <a:defRPr sz="1000" b="1"/>
                </a:pPr>
                <a:endParaRPr lang="en-GB" sz="10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4798720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698834604576734"/>
          <c:y val="0.54172122382375965"/>
          <c:w val="0.40324223775327511"/>
          <c:h val="0.2052731134296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839128154478094"/>
          <c:y val="5.0764464431334685E-2"/>
          <c:w val="0.65887781342314566"/>
          <c:h val="0.69915180936089261"/>
        </c:manualLayout>
      </c:layout>
      <c:scatterChart>
        <c:scatterStyle val="lineMarker"/>
        <c:varyColors val="0"/>
        <c:ser>
          <c:idx val="0"/>
          <c:order val="0"/>
          <c:tx>
            <c:strRef>
              <c:f>Detroit!$S$156</c:f>
              <c:strCache>
                <c:ptCount val="1"/>
                <c:pt idx="0">
                  <c:v>DMSO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Detroit!$W$158:$W$160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3.7976655303217248E-2</c:v>
                  </c:pt>
                  <c:pt idx="2">
                    <c:v>8.7060206949259741E-2</c:v>
                  </c:pt>
                </c:numCache>
              </c:numRef>
            </c:plus>
            <c:minus>
              <c:numRef>
                <c:f>Detroit!$W$158:$W$160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3.7976655303217248E-2</c:v>
                  </c:pt>
                  <c:pt idx="2">
                    <c:v>8.7060206949259741E-2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Detroit!$R$157:$R$159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Detroit!$S$157:$S$159</c:f>
              <c:numCache>
                <c:formatCode>General</c:formatCode>
                <c:ptCount val="3"/>
                <c:pt idx="0">
                  <c:v>1</c:v>
                </c:pt>
                <c:pt idx="1">
                  <c:v>0.84378819777208058</c:v>
                </c:pt>
                <c:pt idx="2">
                  <c:v>0.72965166265351711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56A-4384-B85F-CF78C75E97C9}"/>
            </c:ext>
          </c:extLst>
        </c:ser>
        <c:ser>
          <c:idx val="1"/>
          <c:order val="1"/>
          <c:tx>
            <c:strRef>
              <c:f>Detroit!$T$156</c:f>
              <c:strCache>
                <c:ptCount val="1"/>
                <c:pt idx="0">
                  <c:v>Talazoparib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Detroit!$X$158:$X$160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4.8912880074778294E-2</c:v>
                  </c:pt>
                  <c:pt idx="2">
                    <c:v>4.227735788794789E-2</c:v>
                  </c:pt>
                </c:numCache>
              </c:numRef>
            </c:plus>
            <c:minus>
              <c:numRef>
                <c:f>Detroit!$X$158:$X$160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4.8912880074778294E-2</c:v>
                  </c:pt>
                  <c:pt idx="2">
                    <c:v>4.227735788794789E-2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Detroit!$R$157:$R$159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Detroit!$T$157:$T$159</c:f>
              <c:numCache>
                <c:formatCode>General</c:formatCode>
                <c:ptCount val="3"/>
                <c:pt idx="0">
                  <c:v>1</c:v>
                </c:pt>
                <c:pt idx="1">
                  <c:v>0.33318480574864351</c:v>
                </c:pt>
                <c:pt idx="2">
                  <c:v>0.22480921440501747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56A-4384-B85F-CF78C75E97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3342383"/>
        <c:axId val="1748007183"/>
      </c:scatterChart>
      <c:valAx>
        <c:axId val="1903342383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/>
                  <a:t>Dose (Gy)</a:t>
                </a:r>
              </a:p>
            </c:rich>
          </c:tx>
          <c:layout>
            <c:manualLayout>
              <c:xMode val="edge"/>
              <c:yMode val="edge"/>
              <c:x val="0.49154620860459924"/>
              <c:y val="0.889776456215913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007183"/>
        <c:crosses val="autoZero"/>
        <c:crossBetween val="midCat"/>
      </c:valAx>
      <c:valAx>
        <c:axId val="1748007183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/>
                  <a:t>Relative spheroid growth (fold change)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3342383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293848660317928"/>
          <c:y val="0.54820526031370787"/>
          <c:w val="0.42423888387532122"/>
          <c:h val="0.183147514240020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54475248248045"/>
          <c:y val="5.27704476129673E-2"/>
          <c:w val="0.74157824705311437"/>
          <c:h val="0.72496204866283609"/>
        </c:manualLayout>
      </c:layout>
      <c:scatterChart>
        <c:scatterStyle val="smoothMarker"/>
        <c:varyColors val="0"/>
        <c:ser>
          <c:idx val="0"/>
          <c:order val="0"/>
          <c:tx>
            <c:v>DMSO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Sheet1!$AB$5:$AB$85</c:f>
              <c:numCache>
                <c:formatCode>0.00</c:formatCode>
                <c:ptCount val="8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</c:numCache>
            </c:numRef>
          </c:xVal>
          <c:yVal>
            <c:numRef>
              <c:f>Sheet1!$AC$5:$AC$85</c:f>
              <c:numCache>
                <c:formatCode>0.00000</c:formatCode>
                <c:ptCount val="81"/>
                <c:pt idx="0">
                  <c:v>1</c:v>
                </c:pt>
                <c:pt idx="1">
                  <c:v>0.97654597974235557</c:v>
                </c:pt>
                <c:pt idx="2">
                  <c:v>0.95313095622110977</c:v>
                </c:pt>
                <c:pt idx="3">
                  <c:v>0.92977539342027082</c:v>
                </c:pt>
                <c:pt idx="4">
                  <c:v>0.90649958378003215</c:v>
                </c:pt>
                <c:pt idx="5">
                  <c:v>0.88332358833632008</c:v>
                </c:pt>
                <c:pt idx="6">
                  <c:v>0.86026717876109615</c:v>
                </c:pt>
                <c:pt idx="7">
                  <c:v>0.83734978152876727</c:v>
                </c:pt>
                <c:pt idx="8">
                  <c:v>0.81459042441791263</c:v>
                </c:pt>
                <c:pt idx="9">
                  <c:v>0.79200768554053791</c:v>
                </c:pt>
                <c:pt idx="10">
                  <c:v>0.76961964507333924</c:v>
                </c:pt>
                <c:pt idx="11">
                  <c:v>0.74744383984715446</c:v>
                </c:pt>
                <c:pt idx="12">
                  <c:v>0.72549722093200353</c:v>
                </c:pt>
                <c:pt idx="13">
                  <c:v>0.70379611433604039</c:v>
                </c:pt>
                <c:pt idx="14">
                  <c:v>0.68235618491746619</c:v>
                </c:pt>
                <c:pt idx="15">
                  <c:v>0.66119240358912634</c:v>
                </c:pt>
                <c:pt idx="16">
                  <c:v>0.64031901787627099</c:v>
                </c:pt>
                <c:pt idx="17">
                  <c:v>0.61974952586890153</c:v>
                </c:pt>
                <c:pt idx="18">
                  <c:v>0.59949665359139293</c:v>
                </c:pt>
                <c:pt idx="19">
                  <c:v>0.57957233579378742</c:v>
                </c:pt>
                <c:pt idx="20">
                  <c:v>0.559987700151377</c:v>
                </c:pt>
                <c:pt idx="21">
                  <c:v>0.54075305484207659</c:v>
                </c:pt>
                <c:pt idx="22">
                  <c:v>0.52187787945467923</c:v>
                </c:pt>
                <c:pt idx="23">
                  <c:v>0.50337081916550164</c:v>
                </c:pt>
                <c:pt idx="24">
                  <c:v>0.48523968210622098</c:v>
                </c:pt>
                <c:pt idx="25">
                  <c:v>0.46749143983195274</c:v>
                </c:pt>
                <c:pt idx="26">
                  <c:v>0.45013223078587372</c:v>
                </c:pt>
                <c:pt idx="27">
                  <c:v>0.43316736664500383</c:v>
                </c:pt>
                <c:pt idx="28">
                  <c:v>0.41660134142116295</c:v>
                </c:pt>
                <c:pt idx="29">
                  <c:v>0.40043784318164199</c:v>
                </c:pt>
                <c:pt idx="30">
                  <c:v>0.38467976824579014</c:v>
                </c:pt>
                <c:pt idx="31">
                  <c:v>0.36932923770653686</c:v>
                </c:pt>
                <c:pt idx="32">
                  <c:v>0.35438761611982916</c:v>
                </c:pt>
                <c:pt idx="33">
                  <c:v>0.33985553220008557</c:v>
                </c:pt>
                <c:pt idx="34">
                  <c:v>0.32573290135600169</c:v>
                </c:pt>
                <c:pt idx="35">
                  <c:v>0.31201894989840656</c:v>
                </c:pt>
                <c:pt idx="36">
                  <c:v>0.29871224075029112</c:v>
                </c:pt>
                <c:pt idx="37">
                  <c:v>0.28581070048861634</c:v>
                </c:pt>
                <c:pt idx="38">
                  <c:v>0.27331164754798326</c:v>
                </c:pt>
                <c:pt idx="39">
                  <c:v>0.26121182141768245</c:v>
                </c:pt>
                <c:pt idx="40">
                  <c:v>0.24950741266598345</c:v>
                </c:pt>
                <c:pt idx="41">
                  <c:v>0.23819409362870667</c:v>
                </c:pt>
                <c:pt idx="42">
                  <c:v>0.22726704960309893</c:v>
                </c:pt>
                <c:pt idx="43">
                  <c:v>0.21672101039273553</c:v>
                </c:pt>
                <c:pt idx="44">
                  <c:v>0.20655028205453241</c:v>
                </c:pt>
                <c:pt idx="45">
                  <c:v>0.19674877870491492</c:v>
                </c:pt>
                <c:pt idx="46">
                  <c:v>0.18731005424867264</c:v>
                </c:pt>
                <c:pt idx="47">
                  <c:v>0.17822733390098258</c:v>
                </c:pt>
                <c:pt idx="48">
                  <c:v>0.16949354538041983</c:v>
                </c:pt>
                <c:pt idx="49">
                  <c:v>0.16110134965844522</c:v>
                </c:pt>
                <c:pt idx="50">
                  <c:v>0.15304317115878771</c:v>
                </c:pt>
                <c:pt idx="51">
                  <c:v>0.14531122730826104</c:v>
                </c:pt>
                <c:pt idx="52">
                  <c:v>0.13789755734881609</c:v>
                </c:pt>
                <c:pt idx="53">
                  <c:v>0.13079405032896069</c:v>
                </c:pt>
                <c:pt idx="54">
                  <c:v>0.12399247220102809</c:v>
                </c:pt>
                <c:pt idx="55">
                  <c:v>0.11748449195908993</c:v>
                </c:pt>
                <c:pt idx="56">
                  <c:v>0.11126170676053145</c:v>
                </c:pt>
                <c:pt idx="57">
                  <c:v>0.10531566598239699</c:v>
                </c:pt>
                <c:pt idx="58">
                  <c:v>9.9637894171524508E-2</c:v>
                </c:pt>
                <c:pt idx="59">
                  <c:v>9.4219912855175558E-2</c:v>
                </c:pt>
                <c:pt idx="60">
                  <c:v>8.905326118630634E-2</c:v>
                </c:pt>
                <c:pt idx="61">
                  <c:v>8.4129515404770025E-2</c:v>
                </c:pt>
                <c:pt idx="62">
                  <c:v>7.9440307102574673E-2</c:v>
                </c:pt>
                <c:pt idx="63">
                  <c:v>7.4977340287813068E-2</c:v>
                </c:pt>
                <c:pt idx="64">
                  <c:v>7.0732407248010762E-2</c:v>
                </c:pt>
                <c:pt idx="65">
                  <c:v>6.6697403219396378E-2</c:v>
                </c:pt>
                <c:pt idx="66">
                  <c:v>6.2864339873959008E-2</c:v>
                </c:pt>
                <c:pt idx="67">
                  <c:v>5.9225357641125707E-2</c:v>
                </c:pt>
                <c:pt idx="68">
                  <c:v>5.5772736885449724E-2</c:v>
                </c:pt>
                <c:pt idx="69">
                  <c:v>5.2498907965851514E-2</c:v>
                </c:pt>
                <c:pt idx="70">
                  <c:v>4.93964602056991E-2</c:v>
                </c:pt>
                <c:pt idx="71">
                  <c:v>4.6458149806350518E-2</c:v>
                </c:pt>
                <c:pt idx="72">
                  <c:v>4.3676906739722222E-2</c:v>
                </c:pt>
                <c:pt idx="73">
                  <c:v>4.1045840657994465E-2</c:v>
                </c:pt>
                <c:pt idx="74">
                  <c:v>3.8558245860731644E-2</c:v>
                </c:pt>
                <c:pt idx="75">
                  <c:v>3.6207605361496281E-2</c:v>
                </c:pt>
                <c:pt idx="76">
                  <c:v>3.3987594097477675E-2</c:v>
                </c:pt>
                <c:pt idx="77">
                  <c:v>3.1892081326764028E-2</c:v>
                </c:pt>
                <c:pt idx="78">
                  <c:v>2.9915132258669274E-2</c:v>
                </c:pt>
                <c:pt idx="79">
                  <c:v>2.8051008963005053E-2</c:v>
                </c:pt>
                <c:pt idx="80">
                  <c:v>2.6294170604383132E-2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D4-47E3-AFBC-4420704A5442}"/>
            </c:ext>
          </c:extLst>
        </c:ser>
        <c:ser>
          <c:idx val="1"/>
          <c:order val="1"/>
          <c:tx>
            <c:v>ATRi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Sheet1!$AD$5:$AD$85</c:f>
              <c:numCache>
                <c:formatCode>0.00</c:formatCode>
                <c:ptCount val="8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</c:numCache>
            </c:numRef>
          </c:xVal>
          <c:yVal>
            <c:numRef>
              <c:f>Sheet1!$AE$5:$AE$85</c:f>
              <c:numCache>
                <c:formatCode>0.0000000</c:formatCode>
                <c:ptCount val="81"/>
                <c:pt idx="0">
                  <c:v>1</c:v>
                </c:pt>
                <c:pt idx="1">
                  <c:v>0.9482776624736885</c:v>
                </c:pt>
                <c:pt idx="2">
                  <c:v>0.8990921800087367</c:v>
                </c:pt>
                <c:pt idx="3">
                  <c:v>0.85232078660867616</c:v>
                </c:pt>
                <c:pt idx="4">
                  <c:v>0.80784700010168953</c:v>
                </c:pt>
                <c:pt idx="5">
                  <c:v>0.76556026465165627</c:v>
                </c:pt>
                <c:pt idx="6">
                  <c:v>0.72535561504050916</c:v>
                </c:pt>
                <c:pt idx="7">
                  <c:v>0.68713336142311687</c:v>
                </c:pt>
                <c:pt idx="8">
                  <c:v>0.65079879332800739</c:v>
                </c:pt>
                <c:pt idx="9">
                  <c:v>0.61626190174549056</c:v>
                </c:pt>
                <c:pt idx="10">
                  <c:v>0.58343711820928934</c:v>
                </c:pt>
                <c:pt idx="11">
                  <c:v>0.55224306983893212</c:v>
                </c:pt>
                <c:pt idx="12">
                  <c:v>0.52260234936804373</c:v>
                </c:pt>
                <c:pt idx="13">
                  <c:v>0.49444129923851404</c:v>
                </c:pt>
                <c:pt idx="14">
                  <c:v>0.46768980889249812</c:v>
                </c:pt>
                <c:pt idx="15">
                  <c:v>0.44228112444344764</c:v>
                </c:pt>
                <c:pt idx="16">
                  <c:v>0.41815166995408148</c:v>
                </c:pt>
                <c:pt idx="17">
                  <c:v>0.3952408795934681</c:v>
                </c:pt>
                <c:pt idx="18">
                  <c:v>0.3734910399873908</c:v>
                </c:pt>
                <c:pt idx="19">
                  <c:v>0.35284714211598378</c:v>
                </c:pt>
                <c:pt idx="20">
                  <c:v>0.33325674215039897</c:v>
                </c:pt>
                <c:pt idx="21">
                  <c:v>0.31466983065608994</c:v>
                </c:pt>
                <c:pt idx="22">
                  <c:v>0.29703870962427364</c:v>
                </c:pt>
                <c:pt idx="23">
                  <c:v>0.28031787682535575</c:v>
                </c:pt>
                <c:pt idx="24">
                  <c:v>0.26446391700866029</c:v>
                </c:pt>
                <c:pt idx="25">
                  <c:v>0.24943539950177132</c:v>
                </c:pt>
                <c:pt idx="26">
                  <c:v>0.2351927817902493</c:v>
                </c:pt>
                <c:pt idx="27">
                  <c:v>0.22169831868450626</c:v>
                </c:pt>
                <c:pt idx="28">
                  <c:v>0.20891597670526116</c:v>
                </c:pt>
                <c:pt idx="29">
                  <c:v>0.19681135334233446</c:v>
                </c:pt>
                <c:pt idx="30">
                  <c:v>0.18535160086362509</c:v>
                </c:pt>
                <c:pt idx="31">
                  <c:v>0.17450535437199841</c:v>
                </c:pt>
                <c:pt idx="32">
                  <c:v>0.16424266382756822</c:v>
                </c:pt>
                <c:pt idx="33">
                  <c:v>0.15453492977151287</c:v>
                </c:pt>
                <c:pt idx="34">
                  <c:v>0.14535484250518446</c:v>
                </c:pt>
                <c:pt idx="35">
                  <c:v>0.13667632449489533</c:v>
                </c:pt>
                <c:pt idx="36">
                  <c:v>0.12847447578843699</c:v>
                </c:pt>
                <c:pt idx="37">
                  <c:v>0.12072552224415085</c:v>
                </c:pt>
                <c:pt idx="38">
                  <c:v>0.11340676638726675</c:v>
                </c:pt>
                <c:pt idx="39">
                  <c:v>0.10649654072128924</c:v>
                </c:pt>
                <c:pt idx="40">
                  <c:v>9.9974163334487942E-2</c:v>
                </c:pt>
                <c:pt idx="41">
                  <c:v>9.3819895653064034E-2</c:v>
                </c:pt>
                <c:pt idx="42">
                  <c:v>8.8014902203363346E-2</c:v>
                </c:pt>
                <c:pt idx="43">
                  <c:v>8.2541212255616558E-2</c:v>
                </c:pt>
                <c:pt idx="44">
                  <c:v>7.7381683231139045E-2</c:v>
                </c:pt>
                <c:pt idx="45">
                  <c:v>7.2519965763757979E-2</c:v>
                </c:pt>
                <c:pt idx="46">
                  <c:v>6.7940470314468579E-2</c:v>
                </c:pt>
                <c:pt idx="47">
                  <c:v>6.3628335245999743E-2</c:v>
                </c:pt>
                <c:pt idx="48">
                  <c:v>5.9569396271107321E-2</c:v>
                </c:pt>
                <c:pt idx="49">
                  <c:v>5.5750157195046716E-2</c:v>
                </c:pt>
                <c:pt idx="50">
                  <c:v>5.2157761878830956E-2</c:v>
                </c:pt>
                <c:pt idx="51">
                  <c:v>4.8779967355576492E-2</c:v>
                </c:pt>
                <c:pt idx="52">
                  <c:v>4.5605118037511438E-2</c:v>
                </c:pt>
                <c:pt idx="53">
                  <c:v>4.2622120956084336E-2</c:v>
                </c:pt>
                <c:pt idx="54">
                  <c:v>3.9820421982095469E-2</c:v>
                </c:pt>
                <c:pt idx="55">
                  <c:v>3.7189982976899662E-2</c:v>
                </c:pt>
                <c:pt idx="56">
                  <c:v>3.4721259829516425E-2</c:v>
                </c:pt>
                <c:pt idx="57">
                  <c:v>3.2405181337959062E-2</c:v>
                </c:pt>
                <c:pt idx="58">
                  <c:v>3.0233128896271246E-2</c:v>
                </c:pt>
                <c:pt idx="59">
                  <c:v>2.819691695166331E-2</c:v>
                </c:pt>
                <c:pt idx="60">
                  <c:v>2.6288774198787095E-2</c:v>
                </c:pt>
                <c:pt idx="61">
                  <c:v>2.4501325480594863E-2</c:v>
                </c:pt>
                <c:pt idx="62">
                  <c:v>2.2827574367414453E-2</c:v>
                </c:pt>
                <c:pt idx="63">
                  <c:v>2.1260886387853072E-2</c:v>
                </c:pt>
                <c:pt idx="64">
                  <c:v>1.9794972886933229E-2</c:v>
                </c:pt>
                <c:pt idx="65">
                  <c:v>1.842387548848131E-2</c:v>
                </c:pt>
                <c:pt idx="66">
                  <c:v>1.7141951140244634E-2</c:v>
                </c:pt>
                <c:pt idx="67">
                  <c:v>1.5943857721522334E-2</c:v>
                </c:pt>
                <c:pt idx="68">
                  <c:v>1.4824540194269617E-2</c:v>
                </c:pt>
                <c:pt idx="69">
                  <c:v>1.3779217279686978E-2</c:v>
                </c:pt>
                <c:pt idx="70">
                  <c:v>1.280336864324725E-2</c:v>
                </c:pt>
                <c:pt idx="71">
                  <c:v>1.189272257195304E-2</c:v>
                </c:pt>
                <c:pt idx="72">
                  <c:v>1.10432441283675E-2</c:v>
                </c:pt>
                <c:pt idx="73">
                  <c:v>1.0251123766628895E-2</c:v>
                </c:pt>
                <c:pt idx="74">
                  <c:v>9.5127663962552914E-3</c:v>
                </c:pt>
                <c:pt idx="75">
                  <c:v>8.8247808800762557E-3</c:v>
                </c:pt>
                <c:pt idx="76">
                  <c:v>8.1839699531016871E-3</c:v>
                </c:pt>
                <c:pt idx="77">
                  <c:v>7.5873205495609304E-3</c:v>
                </c:pt>
                <c:pt idx="78">
                  <c:v>7.0319945257238401E-3</c:v>
                </c:pt>
                <c:pt idx="79">
                  <c:v>6.5153197664559043E-3</c:v>
                </c:pt>
                <c:pt idx="80">
                  <c:v>6.0347816637667771E-3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3D4-47E3-AFBC-4420704A5442}"/>
            </c:ext>
          </c:extLst>
        </c:ser>
        <c:ser>
          <c:idx val="2"/>
          <c:order val="2"/>
          <c:tx>
            <c:strRef>
              <c:f>Sheet1!$H$114</c:f>
              <c:strCache>
                <c:ptCount val="1"/>
                <c:pt idx="0">
                  <c:v>IR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1"/>
            <c:marker>
              <c:symbol val="diamond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3D4-47E3-AFBC-4420704A5442}"/>
              </c:ext>
            </c:extLst>
          </c:dPt>
          <c:dPt>
            <c:idx val="2"/>
            <c:marker>
              <c:symbol val="diamond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53D4-47E3-AFBC-4420704A5442}"/>
              </c:ext>
            </c:extLst>
          </c:dPt>
          <c:dPt>
            <c:idx val="3"/>
            <c:marker>
              <c:symbol val="diamond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53D4-47E3-AFBC-4420704A5442}"/>
              </c:ext>
            </c:extLst>
          </c:dPt>
          <c:dPt>
            <c:idx val="4"/>
            <c:marker>
              <c:symbol val="diamond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53D4-47E3-AFBC-4420704A5442}"/>
              </c:ext>
            </c:extLst>
          </c:dPt>
          <c:dLbls>
            <c:delete val="1"/>
          </c:dLbls>
          <c:errBars>
            <c:errDir val="y"/>
            <c:errBarType val="both"/>
            <c:errValType val="cust"/>
            <c:noEndCap val="0"/>
            <c:plus>
              <c:numRef>
                <c:f>Sheet1!$I$120:$M$120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0.10198039027185589</c:v>
                  </c:pt>
                  <c:pt idx="2">
                    <c:v>2.6246692913372491E-2</c:v>
                  </c:pt>
                  <c:pt idx="3">
                    <c:v>2.1602468994692856E-2</c:v>
                  </c:pt>
                  <c:pt idx="4">
                    <c:v>2.8674417556808756E-3</c:v>
                  </c:pt>
                </c:numCache>
              </c:numRef>
            </c:plus>
            <c:minus>
              <c:numRef>
                <c:f>Sheet1!$I$120:$M$120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0.10198039027185589</c:v>
                  </c:pt>
                  <c:pt idx="2">
                    <c:v>2.6246692913372491E-2</c:v>
                  </c:pt>
                  <c:pt idx="3">
                    <c:v>2.1602468994692856E-2</c:v>
                  </c:pt>
                  <c:pt idx="4">
                    <c:v>2.8674417556808756E-3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Sheet1!$I$113:$M$113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Sheet1!$I$114:$M$114</c:f>
              <c:numCache>
                <c:formatCode>General</c:formatCode>
                <c:ptCount val="5"/>
                <c:pt idx="0">
                  <c:v>1</c:v>
                </c:pt>
                <c:pt idx="1">
                  <c:v>0.45999999999999996</c:v>
                </c:pt>
                <c:pt idx="2">
                  <c:v>0.21333333333333335</c:v>
                </c:pt>
                <c:pt idx="3">
                  <c:v>9.0000000000000011E-2</c:v>
                </c:pt>
                <c:pt idx="4">
                  <c:v>2.0333333333333332E-2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3D4-47E3-AFBC-4420704A5442}"/>
            </c:ext>
          </c:extLst>
        </c:ser>
        <c:ser>
          <c:idx val="3"/>
          <c:order val="3"/>
          <c:tx>
            <c:v>ATMi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Sheet1!$AF$5:$AF$85</c:f>
              <c:numCache>
                <c:formatCode>0.00</c:formatCode>
                <c:ptCount val="8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</c:numCache>
            </c:numRef>
          </c:xVal>
          <c:yVal>
            <c:numRef>
              <c:f>Sheet1!$AG$5:$AG$85</c:f>
              <c:numCache>
                <c:formatCode>0.0000000</c:formatCode>
                <c:ptCount val="81"/>
                <c:pt idx="0">
                  <c:v>1</c:v>
                </c:pt>
                <c:pt idx="1">
                  <c:v>0.92932152614504382</c:v>
                </c:pt>
                <c:pt idx="2">
                  <c:v>0.86340530498278589</c:v>
                </c:pt>
                <c:pt idx="3">
                  <c:v>0.80194504711419456</c:v>
                </c:pt>
                <c:pt idx="4">
                  <c:v>0.74465338605622267</c:v>
                </c:pt>
                <c:pt idx="5">
                  <c:v>0.69126074109383806</c:v>
                </c:pt>
                <c:pt idx="6">
                  <c:v>0.64151424759910014</c:v>
                </c:pt>
                <c:pt idx="7">
                  <c:v>0.59517675085129007</c:v>
                </c:pt>
                <c:pt idx="8">
                  <c:v>0.5520258596165325</c:v>
                </c:pt>
                <c:pt idx="9">
                  <c:v>0.51185305595853259</c:v>
                </c:pt>
                <c:pt idx="10">
                  <c:v>0.47446285795437032</c:v>
                </c:pt>
                <c:pt idx="11">
                  <c:v>0.43967203218117473</c:v>
                </c:pt>
                <c:pt idx="12">
                  <c:v>0.40730885302133868</c:v>
                </c:pt>
                <c:pt idx="13">
                  <c:v>0.37721240600613237</c:v>
                </c:pt>
                <c:pt idx="14">
                  <c:v>0.3492319325805367</c:v>
                </c:pt>
                <c:pt idx="15">
                  <c:v>0.32322621382621614</c:v>
                </c:pt>
                <c:pt idx="16">
                  <c:v>0.29906299082519416</c:v>
                </c:pt>
                <c:pt idx="17">
                  <c:v>0.27661841948433336</c:v>
                </c:pt>
                <c:pt idx="18">
                  <c:v>0.25577655777054603</c:v>
                </c:pt>
                <c:pt idx="19">
                  <c:v>0.23642888342911342</c:v>
                </c:pt>
                <c:pt idx="20">
                  <c:v>0.2184738403729333</c:v>
                </c:pt>
                <c:pt idx="21">
                  <c:v>0.20181641203928177</c:v>
                </c:pt>
                <c:pt idx="22">
                  <c:v>0.18636772011309866</c:v>
                </c:pt>
                <c:pt idx="23">
                  <c:v>0.17204464711220957</c:v>
                </c:pt>
                <c:pt idx="24">
                  <c:v>0.15876948142058603</c:v>
                </c:pt>
                <c:pt idx="25">
                  <c:v>0.14646958344102839</c:v>
                </c:pt>
                <c:pt idx="26">
                  <c:v>0.1350770716188098</c:v>
                </c:pt>
                <c:pt idx="27">
                  <c:v>0.12452852716313621</c:v>
                </c:pt>
                <c:pt idx="28">
                  <c:v>0.11476471636401393</c:v>
                </c:pt>
                <c:pt idx="29">
                  <c:v>0.1057303294685336</c:v>
                </c:pt>
                <c:pt idx="30">
                  <c:v>9.7373735142925258E-2</c:v>
                </c:pt>
                <c:pt idx="31">
                  <c:v>8.9646749605244394E-2</c:v>
                </c:pt>
                <c:pt idx="32">
                  <c:v>8.2504419568441553E-2</c:v>
                </c:pt>
                <c:pt idx="33">
                  <c:v>7.5904818185061285E-2</c:v>
                </c:pt>
                <c:pt idx="34">
                  <c:v>6.980885323311363E-2</c:v>
                </c:pt>
                <c:pt idx="35">
                  <c:v>6.4180086827956825E-2</c:v>
                </c:pt>
                <c:pt idx="36">
                  <c:v>5.8984565987509174E-2</c:v>
                </c:pt>
                <c:pt idx="37">
                  <c:v>5.4190663417943048E-2</c:v>
                </c:pt>
                <c:pt idx="38">
                  <c:v>4.9768927924372153E-2</c:v>
                </c:pt>
                <c:pt idx="39">
                  <c:v>4.569194388607991E-2</c:v>
                </c:pt>
                <c:pt idx="40">
                  <c:v>4.1934199268699922E-2</c:v>
                </c:pt>
                <c:pt idx="41">
                  <c:v>3.8471961676587209E-2</c:v>
                </c:pt>
                <c:pt idx="42">
                  <c:v>3.5283161977543685E-2</c:v>
                </c:pt>
                <c:pt idx="43">
                  <c:v>3.2347285059206449E-2</c:v>
                </c:pt>
                <c:pt idx="44">
                  <c:v>2.9645267301885585E-2</c:v>
                </c:pt>
                <c:pt idx="45">
                  <c:v>2.7159400376564127E-2</c:v>
                </c:pt>
                <c:pt idx="46">
                  <c:v>2.487324099924083E-2</c:v>
                </c:pt>
                <c:pt idx="47">
                  <c:v>2.2771526293909276E-2</c:v>
                </c:pt>
                <c:pt idx="48">
                  <c:v>2.0840094436308326E-2</c:v>
                </c:pt>
                <c:pt idx="49">
                  <c:v>1.9065810269234425E-2</c:v>
                </c:pt>
                <c:pt idx="50">
                  <c:v>1.7436495597755553E-2</c:v>
                </c:pt>
                <c:pt idx="51">
                  <c:v>1.5940863889177499E-2</c:v>
                </c:pt>
                <c:pt idx="52">
                  <c:v>1.4568459118158855E-2</c:v>
                </c:pt>
                <c:pt idx="53">
                  <c:v>1.3309598512010292E-2</c:v>
                </c:pt>
                <c:pt idx="54">
                  <c:v>1.2155318965006955E-2</c:v>
                </c:pt>
                <c:pt idx="55">
                  <c:v>1.109732690354541E-2</c:v>
                </c:pt>
                <c:pt idx="56">
                  <c:v>1.0127951396236574E-2</c:v>
                </c:pt>
                <c:pt idx="57">
                  <c:v>9.2401003145936491E-3</c:v>
                </c:pt>
                <c:pt idx="58">
                  <c:v>8.4272193608908186E-3</c:v>
                </c:pt>
                <c:pt idx="59">
                  <c:v>7.683253790075735E-3</c:v>
                </c:pt>
                <c:pt idx="60">
                  <c:v>7.0026126623547007E-3</c:v>
                </c:pt>
                <c:pt idx="61">
                  <c:v>6.3801354722681598E-3</c:v>
                </c:pt>
                <c:pt idx="62">
                  <c:v>5.8110610087688417E-3</c:v>
                </c:pt>
                <c:pt idx="63">
                  <c:v>5.2909983090353727E-3</c:v>
                </c:pt>
                <c:pt idx="64">
                  <c:v>4.8158995765285395E-3</c:v>
                </c:pt>
                <c:pt idx="65">
                  <c:v>4.3820349411521284E-3</c:v>
                </c:pt>
                <c:pt idx="66">
                  <c:v>3.9859689463384793E-3</c:v>
                </c:pt>
                <c:pt idx="67">
                  <c:v>3.6245386544645438E-3</c:v>
                </c:pt>
                <c:pt idx="68">
                  <c:v>3.2948332682369123E-3</c:v>
                </c:pt>
                <c:pt idx="69">
                  <c:v>2.9941751715844779E-3</c:v>
                </c:pt>
                <c:pt idx="70">
                  <c:v>2.7201022991828658E-3</c:v>
                </c:pt>
                <c:pt idx="71">
                  <c:v>2.4703517490223758E-3</c:v>
                </c:pt>
                <c:pt idx="72">
                  <c:v>2.2428445574373848E-3</c:v>
                </c:pt>
                <c:pt idx="73">
                  <c:v>2.035671560754015E-3</c:v>
                </c:pt>
                <c:pt idx="74">
                  <c:v>1.8470802721989911E-3</c:v>
                </c:pt>
                <c:pt idx="75">
                  <c:v>1.6754627069587222E-3</c:v>
                </c:pt>
                <c:pt idx="76">
                  <c:v>1.5193440922958827E-3</c:v>
                </c:pt>
                <c:pt idx="77">
                  <c:v>1.3773724034331295E-3</c:v>
                </c:pt>
                <c:pt idx="78">
                  <c:v>1.2483086695103767E-3</c:v>
                </c:pt>
                <c:pt idx="79">
                  <c:v>1.1310179973240105E-3</c:v>
                </c:pt>
                <c:pt idx="80">
                  <c:v>1.0244612637729533E-3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53D4-47E3-AFBC-4420704A5442}"/>
            </c:ext>
          </c:extLst>
        </c:ser>
        <c:ser>
          <c:idx val="4"/>
          <c:order val="4"/>
          <c:tx>
            <c:strRef>
              <c:f>Sheet1!$H$115</c:f>
              <c:strCache>
                <c:ptCount val="1"/>
                <c:pt idx="0">
                  <c:v>ATR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Pt>
            <c:idx val="1"/>
            <c:marker>
              <c:symbol val="triang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53D4-47E3-AFBC-4420704A5442}"/>
              </c:ext>
            </c:extLst>
          </c:dPt>
          <c:dPt>
            <c:idx val="2"/>
            <c:marker>
              <c:symbol val="triang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53D4-47E3-AFBC-4420704A5442}"/>
              </c:ext>
            </c:extLst>
          </c:dPt>
          <c:dPt>
            <c:idx val="3"/>
            <c:marker>
              <c:symbol val="triang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53D4-47E3-AFBC-4420704A5442}"/>
              </c:ext>
            </c:extLst>
          </c:dPt>
          <c:dPt>
            <c:idx val="4"/>
            <c:marker>
              <c:symbol val="triang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53D4-47E3-AFBC-4420704A5442}"/>
              </c:ext>
            </c:extLst>
          </c:dPt>
          <c:dLbls>
            <c:delete val="1"/>
          </c:dLbls>
          <c:errBars>
            <c:errDir val="y"/>
            <c:errBarType val="both"/>
            <c:errValType val="cust"/>
            <c:noEndCap val="0"/>
            <c:plus>
              <c:numRef>
                <c:f>Sheet1!$I$121:$M$121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1.4165686240583841E-2</c:v>
                  </c:pt>
                  <c:pt idx="2">
                    <c:v>1.6996731711975899E-2</c:v>
                  </c:pt>
                  <c:pt idx="3">
                    <c:v>9.463379711052251E-3</c:v>
                  </c:pt>
                  <c:pt idx="4">
                    <c:v>5.2493385826745407E-4</c:v>
                  </c:pt>
                </c:numCache>
              </c:numRef>
            </c:plus>
            <c:minus>
              <c:numRef>
                <c:f>Sheet1!$I$121:$M$121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1.4165686240583841E-2</c:v>
                  </c:pt>
                  <c:pt idx="2">
                    <c:v>1.6996731711975899E-2</c:v>
                  </c:pt>
                  <c:pt idx="3">
                    <c:v>9.463379711052251E-3</c:v>
                  </c:pt>
                  <c:pt idx="4">
                    <c:v>5.2493385826745407E-4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Sheet1!$I$113:$M$113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Sheet1!$I$115:$M$115</c:f>
              <c:numCache>
                <c:formatCode>General</c:formatCode>
                <c:ptCount val="5"/>
                <c:pt idx="0">
                  <c:v>1</c:v>
                </c:pt>
                <c:pt idx="1">
                  <c:v>0.29599999999999999</c:v>
                </c:pt>
                <c:pt idx="2">
                  <c:v>7.3333333333333348E-2</c:v>
                </c:pt>
                <c:pt idx="3">
                  <c:v>2.6666666666666668E-2</c:v>
                </c:pt>
                <c:pt idx="4">
                  <c:v>4.2666666666666669E-3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53D4-47E3-AFBC-4420704A5442}"/>
            </c:ext>
          </c:extLst>
        </c:ser>
        <c:ser>
          <c:idx val="5"/>
          <c:order val="5"/>
          <c:tx>
            <c:strRef>
              <c:f>Sheet1!$H$116</c:f>
              <c:strCache>
                <c:ptCount val="1"/>
                <c:pt idx="0">
                  <c:v>ATM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FFC000"/>
                </a:solidFill>
              </a:ln>
              <a:effectLst/>
            </c:spPr>
          </c:marker>
          <c:dPt>
            <c:idx val="1"/>
            <c:marker>
              <c:symbol val="squar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53D4-47E3-AFBC-4420704A5442}"/>
              </c:ext>
            </c:extLst>
          </c:dPt>
          <c:dPt>
            <c:idx val="2"/>
            <c:marker>
              <c:symbol val="squar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53D4-47E3-AFBC-4420704A5442}"/>
              </c:ext>
            </c:extLst>
          </c:dPt>
          <c:dPt>
            <c:idx val="3"/>
            <c:marker>
              <c:symbol val="squar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53D4-47E3-AFBC-4420704A5442}"/>
              </c:ext>
            </c:extLst>
          </c:dPt>
          <c:dPt>
            <c:idx val="4"/>
            <c:marker>
              <c:symbol val="squar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53D4-47E3-AFBC-4420704A5442}"/>
              </c:ext>
            </c:extLst>
          </c:dPt>
          <c:dLbls>
            <c:delete val="1"/>
          </c:dLbls>
          <c:errBars>
            <c:errDir val="y"/>
            <c:errBarType val="both"/>
            <c:errValType val="cust"/>
            <c:noEndCap val="0"/>
            <c:plus>
              <c:numRef>
                <c:f>Sheet1!$I$122:$M$122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5.0809010574459627E-2</c:v>
                  </c:pt>
                  <c:pt idx="2">
                    <c:v>9.2014491612281563E-3</c:v>
                  </c:pt>
                  <c:pt idx="3">
                    <c:v>3.091206165165233E-3</c:v>
                  </c:pt>
                  <c:pt idx="4">
                    <c:v>4.7140452079103169E-4</c:v>
                  </c:pt>
                </c:numCache>
              </c:numRef>
            </c:plus>
            <c:minus>
              <c:numRef>
                <c:f>Sheet1!$I$122:$M$122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5.0809010574459627E-2</c:v>
                  </c:pt>
                  <c:pt idx="2">
                    <c:v>9.2014491612281563E-3</c:v>
                  </c:pt>
                  <c:pt idx="3">
                    <c:v>3.091206165165233E-3</c:v>
                  </c:pt>
                  <c:pt idx="4">
                    <c:v>4.7140452079103169E-4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Sheet1!$I$113:$M$113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Sheet1!$I$116:$M$116</c:f>
              <c:numCache>
                <c:formatCode>General</c:formatCode>
                <c:ptCount val="5"/>
                <c:pt idx="0">
                  <c:v>1</c:v>
                </c:pt>
                <c:pt idx="1">
                  <c:v>0.18133333333333335</c:v>
                </c:pt>
                <c:pt idx="2">
                  <c:v>4.2000000000000003E-2</c:v>
                </c:pt>
                <c:pt idx="3">
                  <c:v>9.3333333333333341E-3</c:v>
                </c:pt>
                <c:pt idx="4">
                  <c:v>1.3333333333333333E-3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53D4-47E3-AFBC-4420704A5442}"/>
            </c:ext>
          </c:extLst>
        </c:ser>
        <c:ser>
          <c:idx val="6"/>
          <c:order val="6"/>
          <c:tx>
            <c:v>DNA-Pkcsi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Sheet1!$AH$5:$AH$85</c:f>
              <c:numCache>
                <c:formatCode>0.00</c:formatCode>
                <c:ptCount val="8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</c:numCache>
            </c:numRef>
          </c:xVal>
          <c:yVal>
            <c:numRef>
              <c:f>Sheet1!$AI$5:$AI$85</c:f>
              <c:numCache>
                <c:formatCode>0.0000000</c:formatCode>
                <c:ptCount val="81"/>
                <c:pt idx="0">
                  <c:v>1</c:v>
                </c:pt>
                <c:pt idx="1">
                  <c:v>0.91213519581862912</c:v>
                </c:pt>
                <c:pt idx="2">
                  <c:v>0.83188496331819906</c:v>
                </c:pt>
                <c:pt idx="3">
                  <c:v>0.75860701540432374</c:v>
                </c:pt>
                <c:pt idx="4">
                  <c:v>0.69171097318302943</c:v>
                </c:pt>
                <c:pt idx="5">
                  <c:v>0.6306544218450415</c:v>
                </c:pt>
                <c:pt idx="6">
                  <c:v>0.57493924165516475</c:v>
                </c:pt>
                <c:pt idx="7">
                  <c:v>0.52410819698015887</c:v>
                </c:pt>
                <c:pt idx="8">
                  <c:v>0.47774176719349204</c:v>
                </c:pt>
                <c:pt idx="9">
                  <c:v>0.4354552041598368</c:v>
                </c:pt>
                <c:pt idx="10">
                  <c:v>0.39689580182815637</c:v>
                </c:pt>
                <c:pt idx="11">
                  <c:v>0.36174036425153494</c:v>
                </c:pt>
                <c:pt idx="12">
                  <c:v>0.3296928591061335</c:v>
                </c:pt>
                <c:pt idx="13">
                  <c:v>0.30048224450228611</c:v>
                </c:pt>
                <c:pt idx="14">
                  <c:v>0.27386045756909788</c:v>
                </c:pt>
                <c:pt idx="15">
                  <c:v>0.24960055395119629</c:v>
                </c:pt>
                <c:pt idx="16">
                  <c:v>0.22749498798364454</c:v>
                </c:pt>
                <c:pt idx="17">
                  <c:v>0.20735402390949775</c:v>
                </c:pt>
                <c:pt idx="18">
                  <c:v>0.1890042690750541</c:v>
                </c:pt>
                <c:pt idx="19">
                  <c:v>0.17228732058146934</c:v>
                </c:pt>
                <c:pt idx="20">
                  <c:v>0.15705851738894938</c:v>
                </c:pt>
                <c:pt idx="21">
                  <c:v>0.14318579036208465</c:v>
                </c:pt>
                <c:pt idx="22">
                  <c:v>0.13054860321287184</c:v>
                </c:pt>
                <c:pt idx="23">
                  <c:v>0.11903697774240647</c:v>
                </c:pt>
                <c:pt idx="24">
                  <c:v>0.10855059720392062</c:v>
                </c:pt>
                <c:pt idx="25">
                  <c:v>9.8997982009571731E-2</c:v>
                </c:pt>
                <c:pt idx="26">
                  <c:v>9.0295732381939206E-2</c:v>
                </c:pt>
                <c:pt idx="27">
                  <c:v>8.2367832909319386E-2</c:v>
                </c:pt>
                <c:pt idx="28">
                  <c:v>7.5145014302390428E-2</c:v>
                </c:pt>
                <c:pt idx="29">
                  <c:v>6.8564167969389647E-2</c:v>
                </c:pt>
                <c:pt idx="30">
                  <c:v>6.2567809328359147E-2</c:v>
                </c:pt>
                <c:pt idx="31">
                  <c:v>5.7103586058995709E-2</c:v>
                </c:pt>
                <c:pt idx="32">
                  <c:v>5.212382776392379E-2</c:v>
                </c:pt>
                <c:pt idx="33">
                  <c:v>4.7585133760501615E-2</c:v>
                </c:pt>
                <c:pt idx="34">
                  <c:v>4.3447995960284425E-2</c:v>
                </c:pt>
                <c:pt idx="35">
                  <c:v>3.9676454014693878E-2</c:v>
                </c:pt>
                <c:pt idx="36">
                  <c:v>3.6237780112960076E-2</c:v>
                </c:pt>
                <c:pt idx="37">
                  <c:v>3.3102191012684697E-2</c:v>
                </c:pt>
                <c:pt idx="38">
                  <c:v>3.0242585065066399E-2</c:v>
                </c:pt>
                <c:pt idx="39">
                  <c:v>2.7634302166575187E-2</c:v>
                </c:pt>
                <c:pt idx="40">
                  <c:v>2.5254904727279325E-2</c:v>
                </c:pt>
                <c:pt idx="41">
                  <c:v>2.308397789371892E-2</c:v>
                </c:pt>
                <c:pt idx="42">
                  <c:v>2.1102947401770905E-2</c:v>
                </c:pt>
                <c:pt idx="43">
                  <c:v>1.9294913562925762E-2</c:v>
                </c:pt>
                <c:pt idx="44">
                  <c:v>1.7644500006342882E-2</c:v>
                </c:pt>
                <c:pt idx="45">
                  <c:v>1.6137715909498373E-2</c:v>
                </c:pt>
                <c:pt idx="46">
                  <c:v>1.4761830552688792E-2</c:v>
                </c:pt>
                <c:pt idx="47">
                  <c:v>1.3505259127597919E-2</c:v>
                </c:pt>
                <c:pt idx="48">
                  <c:v>1.2357458818033273E-2</c:v>
                </c:pt>
                <c:pt idx="49">
                  <c:v>1.1308834252241532E-2</c:v>
                </c:pt>
                <c:pt idx="50">
                  <c:v>1.0350651501344269E-2</c:v>
                </c:pt>
                <c:pt idx="51">
                  <c:v>9.4749598677979722E-3</c:v>
                </c:pt>
                <c:pt idx="52">
                  <c:v>8.6745207717654222E-3</c:v>
                </c:pt>
                <c:pt idx="53">
                  <c:v>7.9427431022503076E-3</c:v>
                </c:pt>
                <c:pt idx="54">
                  <c:v>7.273624454141839E-3</c:v>
                </c:pt>
                <c:pt idx="55">
                  <c:v>6.6616977222682975E-3</c:v>
                </c:pt>
                <c:pt idx="56">
                  <c:v>6.1019825694755931E-3</c:v>
                </c:pt>
                <c:pt idx="57">
                  <c:v>5.589941327922762E-3</c:v>
                </c:pt>
                <c:pt idx="58">
                  <c:v>5.1214389314922287E-3</c:v>
                </c:pt>
                <c:pt idx="59">
                  <c:v>4.6927065127089556E-3</c:v>
                </c:pt>
                <c:pt idx="60">
                  <c:v>4.3003083300888565E-3</c:v>
                </c:pt>
                <c:pt idx="61">
                  <c:v>3.9411117216204264E-3</c:v>
                </c:pt>
                <c:pt idx="62">
                  <c:v>3.6122598073362777E-3</c:v>
                </c:pt>
                <c:pt idx="63">
                  <c:v>3.3111466888500834E-3</c:v>
                </c:pt>
                <c:pt idx="64">
                  <c:v>3.035394916504531E-3</c:v>
                </c:pt>
                <c:pt idx="65">
                  <c:v>2.7828350155687086E-3</c:v>
                </c:pt>
                <c:pt idx="66">
                  <c:v>2.5514868818982644E-3</c:v>
                </c:pt>
                <c:pt idx="67">
                  <c:v>2.339542874777873E-3</c:v>
                </c:pt>
                <c:pt idx="68">
                  <c:v>2.1453524504396033E-3</c:v>
                </c:pt>
                <c:pt idx="69">
                  <c:v>1.9674081941211193E-3</c:v>
                </c:pt>
                <c:pt idx="70">
                  <c:v>1.8043331216116721E-3</c:v>
                </c:pt>
                <c:pt idx="71">
                  <c:v>1.6548691331407033E-3</c:v>
                </c:pt>
                <c:pt idx="72">
                  <c:v>1.5178665132943622E-3</c:v>
                </c:pt>
                <c:pt idx="73">
                  <c:v>1.3922743804919634E-3</c:v>
                </c:pt>
                <c:pt idx="74">
                  <c:v>1.2771319985029374E-3</c:v>
                </c:pt>
                <c:pt idx="75">
                  <c:v>1.1715608706137496E-3</c:v>
                </c:pt>
                <c:pt idx="76">
                  <c:v>1.0747575444358625E-3</c:v>
                </c:pt>
                <c:pt idx="77">
                  <c:v>9.8598706204642162E-4</c:v>
                </c:pt>
                <c:pt idx="78">
                  <c:v>9.0457699623382182E-4</c:v>
                </c:pt>
                <c:pt idx="79">
                  <c:v>8.2991201913640202E-4</c:v>
                </c:pt>
                <c:pt idx="80">
                  <c:v>7.6142895456529245E-4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53D4-47E3-AFBC-4420704A5442}"/>
            </c:ext>
          </c:extLst>
        </c:ser>
        <c:ser>
          <c:idx val="7"/>
          <c:order val="7"/>
          <c:tx>
            <c:strRef>
              <c:f>Sheet1!$H$117</c:f>
              <c:strCache>
                <c:ptCount val="1"/>
                <c:pt idx="0">
                  <c:v>DNA-PK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Pt>
            <c:idx val="0"/>
            <c:marker>
              <c:symbol val="star"/>
              <c:size val="5"/>
              <c:spPr>
                <a:noFill/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53D4-47E3-AFBC-4420704A5442}"/>
              </c:ext>
            </c:extLst>
          </c:dPt>
          <c:dPt>
            <c:idx val="1"/>
            <c:marker>
              <c:symbol val="star"/>
              <c:size val="5"/>
              <c:spPr>
                <a:noFill/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53D4-47E3-AFBC-4420704A5442}"/>
              </c:ext>
            </c:extLst>
          </c:dPt>
          <c:dPt>
            <c:idx val="2"/>
            <c:marker>
              <c:symbol val="star"/>
              <c:size val="5"/>
              <c:spPr>
                <a:noFill/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53D4-47E3-AFBC-4420704A5442}"/>
              </c:ext>
            </c:extLst>
          </c:dPt>
          <c:dPt>
            <c:idx val="3"/>
            <c:marker>
              <c:symbol val="x"/>
              <c:size val="5"/>
              <c:spPr>
                <a:noFill/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53D4-47E3-AFBC-4420704A5442}"/>
              </c:ext>
            </c:extLst>
          </c:dPt>
          <c:dPt>
            <c:idx val="4"/>
            <c:marker>
              <c:symbol val="x"/>
              <c:size val="5"/>
              <c:spPr>
                <a:noFill/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53D4-47E3-AFBC-4420704A5442}"/>
              </c:ext>
            </c:extLst>
          </c:dPt>
          <c:dLbls>
            <c:delete val="1"/>
          </c:dLbls>
          <c:errBars>
            <c:errDir val="y"/>
            <c:errBarType val="both"/>
            <c:errValType val="cust"/>
            <c:noEndCap val="0"/>
            <c:plus>
              <c:numRef>
                <c:f>Sheet1!$I$123:$M$123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5.4786454124678974E-2</c:v>
                  </c:pt>
                  <c:pt idx="2">
                    <c:v>1.367073110293991E-2</c:v>
                  </c:pt>
                  <c:pt idx="3">
                    <c:v>4.2999999999999999E-4</c:v>
                  </c:pt>
                  <c:pt idx="4">
                    <c:v>4.7140452079103142E-5</c:v>
                  </c:pt>
                </c:numCache>
              </c:numRef>
            </c:plus>
            <c:minus>
              <c:numRef>
                <c:f>Sheet1!$I$123:$M$123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5.4786454124678974E-2</c:v>
                  </c:pt>
                  <c:pt idx="2">
                    <c:v>1.367073110293991E-2</c:v>
                  </c:pt>
                  <c:pt idx="3">
                    <c:v>4.2999999999999999E-4</c:v>
                  </c:pt>
                  <c:pt idx="4">
                    <c:v>4.7140452079103142E-5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Sheet1!$I$113:$M$113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Sheet1!$I$117:$M$117</c:f>
              <c:numCache>
                <c:formatCode>General</c:formatCode>
                <c:ptCount val="5"/>
                <c:pt idx="0">
                  <c:v>1</c:v>
                </c:pt>
                <c:pt idx="1">
                  <c:v>0.12366666666666669</c:v>
                </c:pt>
                <c:pt idx="2">
                  <c:v>3.1666666666666669E-2</c:v>
                </c:pt>
                <c:pt idx="3">
                  <c:v>6.000000000000001E-3</c:v>
                </c:pt>
                <c:pt idx="4">
                  <c:v>5.3333333333333325E-4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8-53D4-47E3-AFBC-4420704A5442}"/>
            </c:ext>
          </c:extLst>
        </c:ser>
        <c:dLbls>
          <c:dLblPos val="r"/>
          <c:showLegendKey val="0"/>
          <c:showVal val="1"/>
          <c:showCatName val="1"/>
          <c:showSerName val="0"/>
          <c:showPercent val="0"/>
          <c:showBubbleSize val="0"/>
        </c:dLbls>
        <c:axId val="238798312"/>
        <c:axId val="238798704"/>
      </c:scatterChart>
      <c:valAx>
        <c:axId val="238798312"/>
        <c:scaling>
          <c:orientation val="minMax"/>
          <c:max val="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Dose(Gy)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798704"/>
        <c:crossesAt val="1.0000000000000004E-6"/>
        <c:crossBetween val="midCat"/>
        <c:majorUnit val="2"/>
      </c:valAx>
      <c:valAx>
        <c:axId val="238798704"/>
        <c:scaling>
          <c:logBase val="10"/>
          <c:orientation val="minMax"/>
          <c:max val="1"/>
          <c:min val="1.0000000000000003E-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out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798312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224776479478975"/>
          <c:y val="0.42895637907478112"/>
          <c:w val="0.30359802702288136"/>
          <c:h val="0.325074434968204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20790064859247"/>
          <c:y val="5.0570221495030404E-2"/>
          <c:w val="0.68729498914158571"/>
          <c:h val="0.74529400500346243"/>
        </c:manualLayout>
      </c:layout>
      <c:scatterChart>
        <c:scatterStyle val="smoothMarker"/>
        <c:varyColors val="0"/>
        <c:ser>
          <c:idx val="0"/>
          <c:order val="0"/>
          <c:tx>
            <c:v>DMSO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'[1]cs-cal'!$N$4:$N$84</c:f>
              <c:numCache>
                <c:formatCode>General</c:formatCode>
                <c:ptCount val="8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</c:numCache>
            </c:numRef>
          </c:xVal>
          <c:yVal>
            <c:numRef>
              <c:f>'[2]cs-cal'!$O$4:$O$84</c:f>
              <c:numCache>
                <c:formatCode>General</c:formatCode>
                <c:ptCount val="81"/>
                <c:pt idx="0">
                  <c:v>1</c:v>
                </c:pt>
                <c:pt idx="1">
                  <c:v>0.97129795888692727</c:v>
                </c:pt>
                <c:pt idx="2">
                  <c:v>0.94318955860646048</c:v>
                </c:pt>
                <c:pt idx="3">
                  <c:v>0.91567113655474686</c:v>
                </c:pt>
                <c:pt idx="4">
                  <c:v>0.88873871104893709</c:v>
                </c:pt>
                <c:pt idx="5">
                  <c:v>0.86238799446431924</c:v>
                </c:pt>
                <c:pt idx="6">
                  <c:v>0.83661440635431916</c:v>
                </c:pt>
                <c:pt idx="7">
                  <c:v>0.8114130865349547</c:v>
                </c:pt>
                <c:pt idx="8">
                  <c:v>0.78677890811593088</c:v>
                </c:pt>
                <c:pt idx="9">
                  <c:v>0.7627064904611861</c:v>
                </c:pt>
                <c:pt idx="10">
                  <c:v>0.73919021206232949</c:v>
                </c:pt>
                <c:pt idx="11">
                  <c:v>0.71622422330906277</c:v>
                </c:pt>
                <c:pt idx="12">
                  <c:v>0.69380245914133132</c:v>
                </c:pt>
                <c:pt idx="13">
                  <c:v>0.67191865156862218</c:v>
                </c:pt>
                <c:pt idx="14">
                  <c:v>0.6505663420424973</c:v>
                </c:pt>
                <c:pt idx="15">
                  <c:v>0.62973889366913305</c:v>
                </c:pt>
                <c:pt idx="16">
                  <c:v>0.60942950324932021</c:v>
                </c:pt>
                <c:pt idx="17">
                  <c:v>0.58963121313406808</c:v>
                </c:pt>
                <c:pt idx="18">
                  <c:v>0.57033692288463889</c:v>
                </c:pt>
                <c:pt idx="19">
                  <c:v>0.55153940072653473</c:v>
                </c:pt>
                <c:pt idx="20">
                  <c:v>0.53323129478763476</c:v>
                </c:pt>
                <c:pt idx="21">
                  <c:v>0.51540514411137084</c:v>
                </c:pt>
                <c:pt idx="22">
                  <c:v>0.49805338943650201</c:v>
                </c:pt>
                <c:pt idx="23">
                  <c:v>0.48116838373571891</c:v>
                </c:pt>
                <c:pt idx="24">
                  <c:v>0.46474240250597693</c:v>
                </c:pt>
                <c:pt idx="25">
                  <c:v>0.44876765380410805</c:v>
                </c:pt>
                <c:pt idx="26">
                  <c:v>0.43323628802190772</c:v>
                </c:pt>
                <c:pt idx="27">
                  <c:v>0.41814040739552855</c:v>
                </c:pt>
                <c:pt idx="28">
                  <c:v>0.40347207524463546</c:v>
                </c:pt>
                <c:pt idx="29">
                  <c:v>0.38922332493738498</c:v>
                </c:pt>
                <c:pt idx="30">
                  <c:v>0.37538616857789225</c:v>
                </c:pt>
                <c:pt idx="31">
                  <c:v>0.36195260541342622</c:v>
                </c:pt>
                <c:pt idx="32">
                  <c:v>0.34891462995914546</c:v>
                </c:pt>
                <c:pt idx="33">
                  <c:v>0.33626423983873494</c:v>
                </c:pt>
                <c:pt idx="34">
                  <c:v>0.32399344333984093</c:v>
                </c:pt>
                <c:pt idx="35">
                  <c:v>0.31209426668371787</c:v>
                </c:pt>
                <c:pt idx="36">
                  <c:v>0.30055876100900197</c:v>
                </c:pt>
                <c:pt idx="37">
                  <c:v>0.28937900907000769</c:v>
                </c:pt>
                <c:pt idx="38">
                  <c:v>0.27854713165040873</c:v>
                </c:pt>
                <c:pt idx="39">
                  <c:v>0.26805529369360925</c:v>
                </c:pt>
                <c:pt idx="40">
                  <c:v>0.25789571015153728</c:v>
                </c:pt>
                <c:pt idx="41">
                  <c:v>0.24806065155399989</c:v>
                </c:pt>
                <c:pt idx="42">
                  <c:v>0.2385424493011277</c:v>
                </c:pt>
                <c:pt idx="43">
                  <c:v>0.22933350068180419</c:v>
                </c:pt>
                <c:pt idx="44">
                  <c:v>0.22042627362132353</c:v>
                </c:pt>
                <c:pt idx="45">
                  <c:v>0.21181331116185223</c:v>
                </c:pt>
                <c:pt idx="46">
                  <c:v>0.20348723567957666</c:v>
                </c:pt>
                <c:pt idx="47">
                  <c:v>0.19544075284271151</c:v>
                </c:pt>
                <c:pt idx="48">
                  <c:v>0.18766665531481477</c:v>
                </c:pt>
                <c:pt idx="49">
                  <c:v>0.18015782620810544</c:v>
                </c:pt>
                <c:pt idx="50">
                  <c:v>0.17290724229171639</c:v>
                </c:pt>
                <c:pt idx="51">
                  <c:v>0.16590797696002568</c:v>
                </c:pt>
                <c:pt idx="52">
                  <c:v>0.15915320296640986</c:v>
                </c:pt>
                <c:pt idx="53">
                  <c:v>0.15263619492793701</c:v>
                </c:pt>
                <c:pt idx="54">
                  <c:v>0.14635033160668051</c:v>
                </c:pt>
                <c:pt idx="55">
                  <c:v>0.14028909797347666</c:v>
                </c:pt>
                <c:pt idx="56">
                  <c:v>0.13444608706007444</c:v>
                </c:pt>
                <c:pt idx="57">
                  <c:v>0.12881500160573703</c:v>
                </c:pt>
                <c:pt idx="58">
                  <c:v>0.12338965550444733</c:v>
                </c:pt>
                <c:pt idx="59">
                  <c:v>0.11816397505894656</c:v>
                </c:pt>
                <c:pt idx="60">
                  <c:v>0.11313200004790019</c:v>
                </c:pt>
                <c:pt idx="61">
                  <c:v>0.1082878846125306</c:v>
                </c:pt>
                <c:pt idx="62">
                  <c:v>0.1036258979690927</c:v>
                </c:pt>
                <c:pt idx="63">
                  <c:v>9.9140424953586548E-2</c:v>
                </c:pt>
                <c:pt idx="64">
                  <c:v>9.4825966405109818E-2</c:v>
                </c:pt>
                <c:pt idx="65">
                  <c:v>9.067713939424743E-2</c:v>
                </c:pt>
                <c:pt idx="66">
                  <c:v>8.6688677302877534E-2</c:v>
                </c:pt>
                <c:pt idx="67">
                  <c:v>8.2855429761745564E-2</c:v>
                </c:pt>
                <c:pt idx="68">
                  <c:v>7.9172362452117964E-2</c:v>
                </c:pt>
                <c:pt idx="69">
                  <c:v>7.5634556777776404E-2</c:v>
                </c:pt>
                <c:pt idx="70">
                  <c:v>7.2237209413555645E-2</c:v>
                </c:pt>
                <c:pt idx="71">
                  <c:v>6.8975631736557366E-2</c:v>
                </c:pt>
                <c:pt idx="72">
                  <c:v>6.5845249146096199E-2</c:v>
                </c:pt>
                <c:pt idx="73">
                  <c:v>6.2841600278347926E-2</c:v>
                </c:pt>
                <c:pt idx="74">
                  <c:v>5.9960336121576606E-2</c:v>
                </c:pt>
                <c:pt idx="75">
                  <c:v>5.7197219037718121E-2</c:v>
                </c:pt>
                <c:pt idx="76">
                  <c:v>5.4548121695990076E-2</c:v>
                </c:pt>
                <c:pt idx="77">
                  <c:v>5.2009025924085739E-2</c:v>
                </c:pt>
                <c:pt idx="78">
                  <c:v>4.957602148239252E-2</c:v>
                </c:pt>
                <c:pt idx="79">
                  <c:v>4.7245304766550887E-2</c:v>
                </c:pt>
                <c:pt idx="80">
                  <c:v>4.5013177443544293E-2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8FE-4202-9EB1-48CE02EF3744}"/>
            </c:ext>
          </c:extLst>
        </c:ser>
        <c:ser>
          <c:idx val="1"/>
          <c:order val="1"/>
          <c:tx>
            <c:v>ATRi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'[2]cs-cal'!$N$4:$N$84</c:f>
              <c:numCache>
                <c:formatCode>General</c:formatCode>
                <c:ptCount val="8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</c:numCache>
            </c:numRef>
          </c:xVal>
          <c:yVal>
            <c:numRef>
              <c:f>'[2]cs-cal'!$Q$4:$Q$84</c:f>
              <c:numCache>
                <c:formatCode>General</c:formatCode>
                <c:ptCount val="81"/>
                <c:pt idx="0">
                  <c:v>1</c:v>
                </c:pt>
                <c:pt idx="1">
                  <c:v>0.95855340574961245</c:v>
                </c:pt>
                <c:pt idx="2">
                  <c:v>0.91873275380498387</c:v>
                </c:pt>
                <c:pt idx="3">
                  <c:v>0.88047829686337487</c:v>
                </c:pt>
                <c:pt idx="4">
                  <c:v>0.84373231248151082</c:v>
                </c:pt>
                <c:pt idx="5">
                  <c:v>0.80843904136985301</c:v>
                </c:pt>
                <c:pt idx="6">
                  <c:v>0.77454462729815865</c:v>
                </c:pt>
                <c:pt idx="7">
                  <c:v>0.74199705858037956</c:v>
                </c:pt>
                <c:pt idx="8">
                  <c:v>0.7107461111072072</c:v>
                </c:pt>
                <c:pt idx="9">
                  <c:v>0.6807432928948346</c:v>
                </c:pt>
                <c:pt idx="10">
                  <c:v>0.65194179011878906</c:v>
                </c:pt>
                <c:pt idx="11">
                  <c:v>0.6242964146019796</c:v>
                </c:pt>
                <c:pt idx="12">
                  <c:v>0.59776355272641091</c:v>
                </c:pt>
                <c:pt idx="13">
                  <c:v>0.57230111573832776</c:v>
                </c:pt>
                <c:pt idx="14">
                  <c:v>0.54786849141688365</c:v>
                </c:pt>
                <c:pt idx="15">
                  <c:v>0.52442649707675992</c:v>
                </c:pt>
                <c:pt idx="16">
                  <c:v>0.50193733387550776</c:v>
                </c:pt>
                <c:pt idx="17">
                  <c:v>0.48036454239673931</c:v>
                </c:pt>
                <c:pt idx="18">
                  <c:v>0.45967295948064946</c:v>
                </c:pt>
                <c:pt idx="19">
                  <c:v>0.43982867627372596</c:v>
                </c:pt>
                <c:pt idx="20">
                  <c:v>0.42079899746986865</c:v>
                </c:pt>
                <c:pt idx="21">
                  <c:v>0.4025524017155257</c:v>
                </c:pt>
                <c:pt idx="22">
                  <c:v>0.38505850315183499</c:v>
                </c:pt>
                <c:pt idx="23">
                  <c:v>0.36828801406714956</c:v>
                </c:pt>
                <c:pt idx="24">
                  <c:v>0.35221270863371595</c:v>
                </c:pt>
                <c:pt idx="25">
                  <c:v>0.33680538770267593</c:v>
                </c:pt>
                <c:pt idx="26">
                  <c:v>0.32203984463195445</c:v>
                </c:pt>
                <c:pt idx="27">
                  <c:v>0.30789083212200474</c:v>
                </c:pt>
                <c:pt idx="28">
                  <c:v>0.29433403003478165</c:v>
                </c:pt>
                <c:pt idx="29">
                  <c:v>0.28134601417172006</c:v>
                </c:pt>
                <c:pt idx="30">
                  <c:v>0.26890422598690494</c:v>
                </c:pt>
                <c:pt idx="31">
                  <c:v>0.25698694321202153</c:v>
                </c:pt>
                <c:pt idx="32">
                  <c:v>0.24557325137008773</c:v>
                </c:pt>
                <c:pt idx="33">
                  <c:v>0.23464301615537386</c:v>
                </c:pt>
                <c:pt idx="34">
                  <c:v>0.22417685665732554</c:v>
                </c:pt>
                <c:pt idx="35">
                  <c:v>0.21415611940671048</c:v>
                </c:pt>
                <c:pt idx="36">
                  <c:v>0.20456285322261586</c:v>
                </c:pt>
                <c:pt idx="37">
                  <c:v>0.19537978483932766</c:v>
                </c:pt>
                <c:pt idx="38">
                  <c:v>0.18659029529252588</c:v>
                </c:pt>
                <c:pt idx="39">
                  <c:v>0.17817839704463032</c:v>
                </c:pt>
                <c:pt idx="40">
                  <c:v>0.17012871182952968</c:v>
                </c:pt>
                <c:pt idx="41">
                  <c:v>0.16242644919732452</c:v>
                </c:pt>
                <c:pt idx="42">
                  <c:v>0.15505738574010472</c:v>
                </c:pt>
                <c:pt idx="43">
                  <c:v>0.14800784498017788</c:v>
                </c:pt>
                <c:pt idx="44">
                  <c:v>0.14126467790254615</c:v>
                </c:pt>
                <c:pt idx="45">
                  <c:v>0.13481524411381962</c:v>
                </c:pt>
                <c:pt idx="46">
                  <c:v>0.128647393610129</c:v>
                </c:pt>
                <c:pt idx="47">
                  <c:v>0.12274944913698255</c:v>
                </c:pt>
                <c:pt idx="48">
                  <c:v>0.11711018912438143</c:v>
                </c:pt>
                <c:pt idx="49">
                  <c:v>0.11171883118087875</c:v>
                </c:pt>
                <c:pt idx="50">
                  <c:v>0.1065650161306318</c:v>
                </c:pt>
                <c:pt idx="51">
                  <c:v>0.10163879257785868</c:v>
                </c:pt>
                <c:pt idx="52">
                  <c:v>9.6930601983465023E-2</c:v>
                </c:pt>
                <c:pt idx="53">
                  <c:v>9.2431264238960753E-2</c:v>
                </c:pt>
                <c:pt idx="54">
                  <c:v>8.8131963723130771E-2</c:v>
                </c:pt>
                <c:pt idx="55">
                  <c:v>8.4024235827270477E-2</c:v>
                </c:pt>
                <c:pt idx="56">
                  <c:v>8.0099953935129906E-2</c:v>
                </c:pt>
                <c:pt idx="57">
                  <c:v>7.6351316844046724E-2</c:v>
                </c:pt>
                <c:pt idx="58">
                  <c:v>7.2770836614075129E-2</c:v>
                </c:pt>
                <c:pt idx="59">
                  <c:v>6.9351326832239504E-2</c:v>
                </c:pt>
                <c:pt idx="60">
                  <c:v>6.6085891279362097E-2</c:v>
                </c:pt>
                <c:pt idx="61">
                  <c:v>6.2967912987224844E-2</c:v>
                </c:pt>
                <c:pt idx="62">
                  <c:v>5.9991043674133472E-2</c:v>
                </c:pt>
                <c:pt idx="63">
                  <c:v>5.7149193547256345E-2</c:v>
                </c:pt>
                <c:pt idx="64">
                  <c:v>5.4436521460404994E-2</c:v>
                </c:pt>
                <c:pt idx="65">
                  <c:v>5.1847425416219131E-2</c:v>
                </c:pt>
                <c:pt idx="66">
                  <c:v>4.9376533402002383E-2</c:v>
                </c:pt>
                <c:pt idx="67">
                  <c:v>4.7018694548739887E-2</c:v>
                </c:pt>
                <c:pt idx="68">
                  <c:v>4.476897060310376E-2</c:v>
                </c:pt>
                <c:pt idx="69">
                  <c:v>4.2622627702524341E-2</c:v>
                </c:pt>
                <c:pt idx="70">
                  <c:v>4.0575128443671934E-2</c:v>
                </c:pt>
                <c:pt idx="71">
                  <c:v>3.8622124234953939E-2</c:v>
                </c:pt>
                <c:pt idx="72">
                  <c:v>3.6759447923889049E-2</c:v>
                </c:pt>
                <c:pt idx="73">
                  <c:v>3.4983106690470611E-2</c:v>
                </c:pt>
                <c:pt idx="74">
                  <c:v>3.328927519787675E-2</c:v>
                </c:pt>
                <c:pt idx="75">
                  <c:v>3.167428899212614E-2</c:v>
                </c:pt>
                <c:pt idx="76">
                  <c:v>3.013463814251283E-2</c:v>
                </c:pt>
                <c:pt idx="77">
                  <c:v>2.8666961114885377E-2</c:v>
                </c:pt>
                <c:pt idx="78">
                  <c:v>2.7268038870059932E-2</c:v>
                </c:pt>
                <c:pt idx="79">
                  <c:v>2.5934789179878345E-2</c:v>
                </c:pt>
                <c:pt idx="80">
                  <c:v>2.466426115363797E-2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8FE-4202-9EB1-48CE02EF3744}"/>
            </c:ext>
          </c:extLst>
        </c:ser>
        <c:ser>
          <c:idx val="2"/>
          <c:order val="2"/>
          <c:tx>
            <c:strRef>
              <c:f>Sheet1!$B$90</c:f>
              <c:strCache>
                <c:ptCount val="1"/>
                <c:pt idx="0">
                  <c:v>IR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1"/>
            <c:marker>
              <c:symbol val="diamond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B8FE-4202-9EB1-48CE02EF3744}"/>
              </c:ext>
            </c:extLst>
          </c:dPt>
          <c:dPt>
            <c:idx val="2"/>
            <c:marker>
              <c:symbol val="diamond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B8FE-4202-9EB1-48CE02EF3744}"/>
              </c:ext>
            </c:extLst>
          </c:dPt>
          <c:dPt>
            <c:idx val="3"/>
            <c:marker>
              <c:symbol val="diamond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B8FE-4202-9EB1-48CE02EF3744}"/>
              </c:ext>
            </c:extLst>
          </c:dPt>
          <c:dLbls>
            <c:delete val="1"/>
          </c:dLbls>
          <c:errBars>
            <c:errDir val="y"/>
            <c:errBarType val="both"/>
            <c:errValType val="cust"/>
            <c:noEndCap val="0"/>
            <c:plus>
              <c:numRef>
                <c:f>Sheet1!$C$118:$F$118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0.15394804318340652</c:v>
                  </c:pt>
                  <c:pt idx="2">
                    <c:v>6.1849279165834645E-2</c:v>
                  </c:pt>
                  <c:pt idx="3">
                    <c:v>1.3051181300301253E-2</c:v>
                  </c:pt>
                </c:numCache>
              </c:numRef>
            </c:plus>
            <c:minus>
              <c:numRef>
                <c:f>Sheet1!$C$118:$F$118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0.15394804318340652</c:v>
                  </c:pt>
                  <c:pt idx="2">
                    <c:v>6.1849279165834645E-2</c:v>
                  </c:pt>
                  <c:pt idx="3">
                    <c:v>1.3051181300301253E-2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Sheet1!$C$89:$F$89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Sheet1!$C$112:$F$112</c:f>
              <c:numCache>
                <c:formatCode>General</c:formatCode>
                <c:ptCount val="4"/>
                <c:pt idx="0">
                  <c:v>1</c:v>
                </c:pt>
                <c:pt idx="1">
                  <c:v>0.53999999999999992</c:v>
                </c:pt>
                <c:pt idx="2">
                  <c:v>0.29866666666666669</c:v>
                </c:pt>
                <c:pt idx="3">
                  <c:v>3.966666666666667E-2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8FE-4202-9EB1-48CE02EF3744}"/>
            </c:ext>
          </c:extLst>
        </c:ser>
        <c:ser>
          <c:idx val="3"/>
          <c:order val="3"/>
          <c:tx>
            <c:v>ATMi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'[2]cs-cal'!$R$4:$R$84</c:f>
              <c:numCache>
                <c:formatCode>General</c:formatCode>
                <c:ptCount val="8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</c:numCache>
            </c:numRef>
          </c:xVal>
          <c:yVal>
            <c:numRef>
              <c:f>'[2]cs-cal'!$S$4:$S$84</c:f>
              <c:numCache>
                <c:formatCode>General</c:formatCode>
                <c:ptCount val="81"/>
                <c:pt idx="0">
                  <c:v>1</c:v>
                </c:pt>
                <c:pt idx="1">
                  <c:v>0.94949976141897174</c:v>
                </c:pt>
                <c:pt idx="2">
                  <c:v>0.90151373566403703</c:v>
                </c:pt>
                <c:pt idx="3">
                  <c:v>0.85591860070186043</c:v>
                </c:pt>
                <c:pt idx="4">
                  <c:v>0.81259698967078375</c:v>
                </c:pt>
                <c:pt idx="5">
                  <c:v>0.77143720799398185</c:v>
                </c:pt>
                <c:pt idx="6">
                  <c:v>0.73233296369962775</c:v>
                </c:pt>
                <c:pt idx="7">
                  <c:v>0.69518311034268743</c:v>
                </c:pt>
                <c:pt idx="8">
                  <c:v>0.65989140195017693</c:v>
                </c:pt>
                <c:pt idx="9">
                  <c:v>0.62636625943773017</c:v>
                </c:pt>
                <c:pt idx="10">
                  <c:v>0.59452054797019438</c:v>
                </c:pt>
                <c:pt idx="11">
                  <c:v>0.56427136476274209</c:v>
                </c:pt>
                <c:pt idx="12">
                  <c:v>0.53553983684171058</c:v>
                </c:pt>
                <c:pt idx="13">
                  <c:v>0.50825092830609608</c:v>
                </c:pt>
                <c:pt idx="14">
                  <c:v>0.48233325665138937</c:v>
                </c:pt>
                <c:pt idx="15">
                  <c:v>0.45771891773727175</c:v>
                </c:pt>
                <c:pt idx="16">
                  <c:v>0.4343433189996535</c:v>
                </c:pt>
                <c:pt idx="17">
                  <c:v>0.41214502052564894</c:v>
                </c:pt>
                <c:pt idx="18">
                  <c:v>0.39106558362739391</c:v>
                </c:pt>
                <c:pt idx="19">
                  <c:v>0.37104942656715539</c:v>
                </c:pt>
                <c:pt idx="20">
                  <c:v>0.35204368710198458</c:v>
                </c:pt>
                <c:pt idx="21">
                  <c:v>0.3339980915312683</c:v>
                </c:pt>
                <c:pt idx="22">
                  <c:v>0.31686482994495763</c:v>
                </c:pt>
                <c:pt idx="23">
                  <c:v>0.30059843738403835</c:v>
                </c:pt>
                <c:pt idx="24">
                  <c:v>0.28515568063797275</c:v>
                </c:pt>
                <c:pt idx="25">
                  <c:v>0.27049545041642059</c:v>
                </c:pt>
                <c:pt idx="26">
                  <c:v>0.25657865864456092</c:v>
                </c:pt>
                <c:pt idx="27">
                  <c:v>0.24336814064281351</c:v>
                </c:pt>
                <c:pt idx="28">
                  <c:v>0.23082856196271717</c:v>
                </c:pt>
                <c:pt idx="29">
                  <c:v>0.21892632966119277</c:v>
                </c:pt>
                <c:pt idx="30">
                  <c:v>0.2076295078054162</c:v>
                </c:pt>
                <c:pt idx="31">
                  <c:v>0.19690773701007203</c:v>
                </c:pt>
                <c:pt idx="32">
                  <c:v>0.1867321578178795</c:v>
                </c:pt>
                <c:pt idx="33">
                  <c:v>0.17707533774298656</c:v>
                </c:pt>
                <c:pt idx="34">
                  <c:v>0.16791120180514144</c:v>
                </c:pt>
                <c:pt idx="35">
                  <c:v>0.15921496639049024</c:v>
                </c:pt>
                <c:pt idx="36">
                  <c:v>0.15096307628242533</c:v>
                </c:pt>
                <c:pt idx="37">
                  <c:v>0.14313314471314764</c:v>
                </c:pt>
                <c:pt idx="38">
                  <c:v>0.13570389629351146</c:v>
                </c:pt>
                <c:pt idx="39">
                  <c:v>0.12865511268531554</c:v>
                </c:pt>
                <c:pt idx="40">
                  <c:v>0.12196758088649925</c:v>
                </c:pt>
                <c:pt idx="41">
                  <c:v>0.11562304400571118</c:v>
                </c:pt>
                <c:pt idx="42">
                  <c:v>0.10960415440845191</c:v>
                </c:pt>
                <c:pt idx="43">
                  <c:v>0.10389442912246982</c:v>
                </c:pt>
                <c:pt idx="44">
                  <c:v>9.8478207395308173E-2</c:v>
                </c:pt>
                <c:pt idx="45">
                  <c:v>9.3340610301895235E-2</c:v>
                </c:pt>
                <c:pt idx="46">
                  <c:v>8.8467502304819215E-2</c:v>
                </c:pt>
                <c:pt idx="47">
                  <c:v>8.384545467447882E-2</c:v>
                </c:pt>
                <c:pt idx="48">
                  <c:v>7.9461710680627268E-2</c:v>
                </c:pt>
                <c:pt idx="49">
                  <c:v>7.5304152470965779E-2</c:v>
                </c:pt>
                <c:pt idx="50">
                  <c:v>7.1361269556386081E-2</c:v>
                </c:pt>
                <c:pt idx="51">
                  <c:v>6.7622128826225453E-2</c:v>
                </c:pt>
                <c:pt idx="52">
                  <c:v>6.407634602049074E-2</c:v>
                </c:pt>
                <c:pt idx="53">
                  <c:v>6.0714058589430436E-2</c:v>
                </c:pt>
                <c:pt idx="54">
                  <c:v>5.7525899874105557E-2</c:v>
                </c:pt>
                <c:pt idx="55">
                  <c:v>5.4502974544725726E-2</c:v>
                </c:pt>
                <c:pt idx="56">
                  <c:v>5.1636835236491242E-2</c:v>
                </c:pt>
                <c:pt idx="57">
                  <c:v>4.8919460325518853E-2</c:v>
                </c:pt>
                <c:pt idx="58">
                  <c:v>4.6343232790134588E-2</c:v>
                </c:pt>
                <c:pt idx="59">
                  <c:v>4.3900920105396542E-2</c:v>
                </c:pt>
                <c:pt idx="60">
                  <c:v>4.1585655121173161E-2</c:v>
                </c:pt>
                <c:pt idx="61">
                  <c:v>3.9390917876447468E-2</c:v>
                </c:pt>
                <c:pt idx="62">
                  <c:v>3.7310518304757886E-2</c:v>
                </c:pt>
                <c:pt idx="63">
                  <c:v>3.5338579787819208E-2</c:v>
                </c:pt>
                <c:pt idx="64">
                  <c:v>3.3469523516402103E-2</c:v>
                </c:pt>
                <c:pt idx="65">
                  <c:v>3.1698053619491545E-2</c:v>
                </c:pt>
                <c:pt idx="66">
                  <c:v>3.0019143024592358E-2</c:v>
                </c:pt>
                <c:pt idx="67">
                  <c:v>2.8428020013816193E-2</c:v>
                </c:pt>
                <c:pt idx="68">
                  <c:v>2.692015544206379E-2</c:v>
                </c:pt>
                <c:pt idx="69">
                  <c:v>2.5491250585220913E-2</c:v>
                </c:pt>
                <c:pt idx="70">
                  <c:v>2.4137225587813747E-2</c:v>
                </c:pt>
                <c:pt idx="71">
                  <c:v>2.2854208481026438E-2</c:v>
                </c:pt>
                <c:pt idx="72">
                  <c:v>2.1638524743371825E-2</c:v>
                </c:pt>
                <c:pt idx="73">
                  <c:v>2.0486687377629941E-2</c:v>
                </c:pt>
                <c:pt idx="74">
                  <c:v>1.9395387478930087E-2</c:v>
                </c:pt>
                <c:pt idx="75">
                  <c:v>1.8361485270054344E-2</c:v>
                </c:pt>
                <c:pt idx="76">
                  <c:v>1.7382001581186184E-2</c:v>
                </c:pt>
                <c:pt idx="77">
                  <c:v>1.6454109752419274E-2</c:v>
                </c:pt>
                <c:pt idx="78">
                  <c:v>1.5575127938382229E-2</c:v>
                </c:pt>
                <c:pt idx="79">
                  <c:v>1.4742511795325869E-2</c:v>
                </c:pt>
                <c:pt idx="80">
                  <c:v>1.3953847531964868E-2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8FE-4202-9EB1-48CE02EF3744}"/>
            </c:ext>
          </c:extLst>
        </c:ser>
        <c:ser>
          <c:idx val="4"/>
          <c:order val="4"/>
          <c:tx>
            <c:strRef>
              <c:f>Sheet1!$B$113</c:f>
              <c:strCache>
                <c:ptCount val="1"/>
                <c:pt idx="0">
                  <c:v>ATR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Pt>
            <c:idx val="2"/>
            <c:marker>
              <c:symbol val="triang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B8FE-4202-9EB1-48CE02EF3744}"/>
              </c:ext>
            </c:extLst>
          </c:dPt>
          <c:dPt>
            <c:idx val="3"/>
            <c:marker>
              <c:symbol val="triang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B8FE-4202-9EB1-48CE02EF3744}"/>
              </c:ext>
            </c:extLst>
          </c:dPt>
          <c:dLbls>
            <c:delete val="1"/>
          </c:dLbls>
          <c:errBars>
            <c:errDir val="y"/>
            <c:errBarType val="both"/>
            <c:errValType val="cust"/>
            <c:noEndCap val="0"/>
            <c:plus>
              <c:numRef>
                <c:f>Sheet1!$C$119:$F$119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8.9999999999999983E-2</c:v>
                  </c:pt>
                  <c:pt idx="2">
                    <c:v>2.5106440076867052E-2</c:v>
                  </c:pt>
                  <c:pt idx="3">
                    <c:v>4.5825756949558422E-3</c:v>
                  </c:pt>
                </c:numCache>
              </c:numRef>
            </c:plus>
            <c:minus>
              <c:numRef>
                <c:f>Sheet1!$C$119:$F$119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8.9999999999999983E-2</c:v>
                  </c:pt>
                  <c:pt idx="2">
                    <c:v>2.5106440076867052E-2</c:v>
                  </c:pt>
                  <c:pt idx="3">
                    <c:v>4.5825756949558422E-3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Sheet1!$C$111:$F$111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Sheet1!$C$113:$F$113</c:f>
              <c:numCache>
                <c:formatCode>General</c:formatCode>
                <c:ptCount val="4"/>
                <c:pt idx="0">
                  <c:v>1</c:v>
                </c:pt>
                <c:pt idx="1">
                  <c:v>0.41</c:v>
                </c:pt>
                <c:pt idx="2">
                  <c:v>0.18366666666666667</c:v>
                </c:pt>
                <c:pt idx="3">
                  <c:v>1.4999999999999999E-2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B8FE-4202-9EB1-48CE02EF3744}"/>
            </c:ext>
          </c:extLst>
        </c:ser>
        <c:ser>
          <c:idx val="5"/>
          <c:order val="5"/>
          <c:tx>
            <c:strRef>
              <c:f>Sheet1!$B$114</c:f>
              <c:strCache>
                <c:ptCount val="1"/>
                <c:pt idx="0">
                  <c:v>ATM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FFC000"/>
                </a:solidFill>
              </a:ln>
              <a:effectLst/>
            </c:spPr>
          </c:marker>
          <c:dPt>
            <c:idx val="1"/>
            <c:marker>
              <c:symbol val="squar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B8FE-4202-9EB1-48CE02EF3744}"/>
              </c:ext>
            </c:extLst>
          </c:dPt>
          <c:dPt>
            <c:idx val="2"/>
            <c:marker>
              <c:symbol val="squar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B8FE-4202-9EB1-48CE02EF3744}"/>
              </c:ext>
            </c:extLst>
          </c:dPt>
          <c:dPt>
            <c:idx val="3"/>
            <c:marker>
              <c:symbol val="squar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B8FE-4202-9EB1-48CE02EF3744}"/>
              </c:ext>
            </c:extLst>
          </c:dPt>
          <c:dLbls>
            <c:delete val="1"/>
          </c:dLbls>
          <c:errBars>
            <c:errDir val="y"/>
            <c:errBarType val="both"/>
            <c:errValType val="cust"/>
            <c:noEndCap val="0"/>
            <c:plus>
              <c:numRef>
                <c:f>Sheet1!$C$120:$F$120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7.4069786912973418E-2</c:v>
                  </c:pt>
                  <c:pt idx="2">
                    <c:v>9.4516312525052253E-3</c:v>
                  </c:pt>
                  <c:pt idx="3">
                    <c:v>4.6188021535170055E-3</c:v>
                  </c:pt>
                </c:numCache>
              </c:numRef>
            </c:plus>
            <c:minus>
              <c:numRef>
                <c:f>Sheet1!$C$120:$F$120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7.4069786912973418E-2</c:v>
                  </c:pt>
                  <c:pt idx="2">
                    <c:v>9.4516312525052253E-3</c:v>
                  </c:pt>
                  <c:pt idx="3">
                    <c:v>4.6188021535170055E-3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Sheet1!$C$111:$F$111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Sheet1!$C$114:$F$114</c:f>
              <c:numCache>
                <c:formatCode>General</c:formatCode>
                <c:ptCount val="4"/>
                <c:pt idx="0">
                  <c:v>1</c:v>
                </c:pt>
                <c:pt idx="1">
                  <c:v>0.37233333333333335</c:v>
                </c:pt>
                <c:pt idx="2">
                  <c:v>0.12866666666666668</c:v>
                </c:pt>
                <c:pt idx="3">
                  <c:v>1.0333333333333333E-2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B8FE-4202-9EB1-48CE02EF3744}"/>
            </c:ext>
          </c:extLst>
        </c:ser>
        <c:ser>
          <c:idx val="6"/>
          <c:order val="6"/>
          <c:tx>
            <c:v>DNA-Pkcsi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'[2]cs-cal'!$T$4:$T$84</c:f>
              <c:numCache>
                <c:formatCode>General</c:formatCode>
                <c:ptCount val="8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</c:numCache>
            </c:numRef>
          </c:xVal>
          <c:yVal>
            <c:numRef>
              <c:f>'[2]cs-cal'!$U$4:$U$84</c:f>
              <c:numCache>
                <c:formatCode>General</c:formatCode>
                <c:ptCount val="81"/>
                <c:pt idx="0">
                  <c:v>1</c:v>
                </c:pt>
                <c:pt idx="1">
                  <c:v>0.91470835702991393</c:v>
                </c:pt>
                <c:pt idx="2">
                  <c:v>0.83660771346583995</c:v>
                </c:pt>
                <c:pt idx="3">
                  <c:v>0.76509903195349993</c:v>
                </c:pt>
                <c:pt idx="4">
                  <c:v>0.69963255722958095</c:v>
                </c:pt>
                <c:pt idx="5">
                  <c:v>0.63970381423928235</c:v>
                </c:pt>
                <c:pt idx="6">
                  <c:v>0.58484992682674308</c:v>
                </c:pt>
                <c:pt idx="7">
                  <c:v>0.53464623168217451</c:v>
                </c:pt>
                <c:pt idx="8">
                  <c:v>0.48870316419907944</c:v>
                </c:pt>
                <c:pt idx="9">
                  <c:v>0.44666339471368005</c:v>
                </c:pt>
                <c:pt idx="10">
                  <c:v>0.4081991952779227</c:v>
                </c:pt>
                <c:pt idx="11">
                  <c:v>0.37301001866774069</c:v>
                </c:pt>
                <c:pt idx="12">
                  <c:v>0.34082027275934024</c:v>
                </c:pt>
                <c:pt idx="13">
                  <c:v>0.31137727472716925</c:v>
                </c:pt>
                <c:pt idx="14">
                  <c:v>0.28444937073627602</c:v>
                </c:pt>
                <c:pt idx="15">
                  <c:v>0.25982420792668293</c:v>
                </c:pt>
                <c:pt idx="16">
                  <c:v>0.23730714652535165</c:v>
                </c:pt>
                <c:pt idx="17">
                  <c:v>0.21671980087890352</c:v>
                </c:pt>
                <c:pt idx="18">
                  <c:v>0.19789869908361465</c:v>
                </c:pt>
                <c:pt idx="19">
                  <c:v>0.18069405170398595</c:v>
                </c:pt>
                <c:pt idx="20">
                  <c:v>0.16496862082263145</c:v>
                </c:pt>
                <c:pt idx="21">
                  <c:v>0.15059668135718696</c:v>
                </c:pt>
                <c:pt idx="22">
                  <c:v>0.13746306721888138</c:v>
                </c:pt>
                <c:pt idx="23">
                  <c:v>0.12546229547649607</c:v>
                </c:pt>
                <c:pt idx="24">
                  <c:v>0.11449776223247557</c:v>
                </c:pt>
                <c:pt idx="25">
                  <c:v>0.10448100441850355</c:v>
                </c:pt>
                <c:pt idx="26">
                  <c:v>9.5331022179179201E-2</c:v>
                </c:pt>
                <c:pt idx="27">
                  <c:v>8.6973656937560651E-2</c:v>
                </c:pt>
                <c:pt idx="28">
                  <c:v>7.9341020628069539E-2</c:v>
                </c:pt>
                <c:pt idx="29">
                  <c:v>7.2370971943160403E-2</c:v>
                </c:pt>
                <c:pt idx="30">
                  <c:v>6.6006635772641556E-2</c:v>
                </c:pt>
                <c:pt idx="31">
                  <c:v>6.0195962320786979E-2</c:v>
                </c:pt>
                <c:pt idx="32">
                  <c:v>5.4891322668448116E-2</c:v>
                </c:pt>
                <c:pt idx="33">
                  <c:v>5.0049137807132854E-2</c:v>
                </c:pt>
                <c:pt idx="34">
                  <c:v>4.562953841120887E-2</c:v>
                </c:pt>
                <c:pt idx="35">
                  <c:v>4.1596052834613491E-2</c:v>
                </c:pt>
                <c:pt idx="36">
                  <c:v>3.7915321021189573E-2</c:v>
                </c:pt>
                <c:pt idx="37">
                  <c:v>3.455683220438964E-2</c:v>
                </c:pt>
                <c:pt idx="38">
                  <c:v>3.1492684443855799E-2</c:v>
                </c:pt>
                <c:pt idx="39">
                  <c:v>2.8697364204457895E-2</c:v>
                </c:pt>
                <c:pt idx="40">
                  <c:v>2.6147544328831734E-2</c:v>
                </c:pt>
                <c:pt idx="41">
                  <c:v>2.382189888829369E-2</c:v>
                </c:pt>
                <c:pt idx="42">
                  <c:v>2.1700933520134327E-2</c:v>
                </c:pt>
                <c:pt idx="43">
                  <c:v>1.9766829972555067E-2</c:v>
                </c:pt>
                <c:pt idx="44">
                  <c:v>1.8003303682685934E-2</c:v>
                </c:pt>
                <c:pt idx="45">
                  <c:v>1.6395473308931055E-2</c:v>
                </c:pt>
                <c:pt idx="46">
                  <c:v>1.492974122698801E-2</c:v>
                </c:pt>
                <c:pt idx="47">
                  <c:v>1.3593684079895235E-2</c:v>
                </c:pt>
                <c:pt idx="48">
                  <c:v>1.2375952546934922E-2</c:v>
                </c:pt>
                <c:pt idx="49">
                  <c:v>1.1266179564680305E-2</c:v>
                </c:pt>
                <c:pt idx="50">
                  <c:v>1.0254896296404022E-2</c:v>
                </c:pt>
                <c:pt idx="51">
                  <c:v>9.3334552038960676E-3</c:v>
                </c:pt>
                <c:pt idx="52">
                  <c:v>8.4939596288873785E-3</c:v>
                </c:pt>
                <c:pt idx="53">
                  <c:v>7.7291993401074326E-3</c:v>
                </c:pt>
                <c:pt idx="54">
                  <c:v>7.0325915468696949E-3</c:v>
                </c:pt>
                <c:pt idx="55">
                  <c:v>6.3981269212947719E-3</c:v>
                </c:pt>
                <c:pt idx="56">
                  <c:v>5.8203202091381976E-3</c:v>
                </c:pt>
                <c:pt idx="57">
                  <c:v>5.2941650439608653E-3</c:v>
                </c:pt>
                <c:pt idx="58">
                  <c:v>4.8150926113104424E-3</c:v>
                </c:pt>
                <c:pt idx="59">
                  <c:v>4.3789338389020379E-3</c:v>
                </c:pt>
                <c:pt idx="60">
                  <c:v>3.9818848157063651E-3</c:v>
                </c:pt>
                <c:pt idx="61">
                  <c:v>3.620475167565875E-3</c:v>
                </c:pt>
                <c:pt idx="62">
                  <c:v>3.291539139644657E-3</c:v>
                </c:pt>
                <c:pt idx="63">
                  <c:v>2.9921891568378371E-3</c:v>
                </c:pt>
                <c:pt idx="64">
                  <c:v>2.7197916523738616E-3</c:v>
                </c:pt>
                <c:pt idx="65">
                  <c:v>2.4719449723763815E-3</c:v>
                </c:pt>
                <c:pt idx="66">
                  <c:v>2.2464591802394047E-3</c:v>
                </c:pt>
                <c:pt idx="67">
                  <c:v>2.0413375994280743E-3</c:v>
                </c:pt>
                <c:pt idx="68">
                  <c:v>1.8547599468555032E-3</c:v>
                </c:pt>
                <c:pt idx="69">
                  <c:v>1.6850669214035002E-3</c:v>
                </c:pt>
                <c:pt idx="70">
                  <c:v>1.5307461235431145E-3</c:v>
                </c:pt>
                <c:pt idx="71">
                  <c:v>1.390419192453717E-3</c:v>
                </c:pt>
                <c:pt idx="72">
                  <c:v>1.2628300566146276E-3</c:v>
                </c:pt>
                <c:pt idx="73">
                  <c:v>1.1468342026216887E-3</c:v>
                </c:pt>
                <c:pt idx="74">
                  <c:v>1.0413888750284465E-3</c:v>
                </c:pt>
                <c:pt idx="75">
                  <c:v>9.4554412738777946E-4</c:v>
                </c:pt>
                <c:pt idx="76">
                  <c:v>8.5843465142983568E-4</c:v>
                </c:pt>
                <c:pt idx="77">
                  <c:v>7.7927231750721509E-4</c:v>
                </c:pt>
                <c:pt idx="78">
                  <c:v>7.0733936511466558E-4</c:v>
                </c:pt>
                <c:pt idx="79">
                  <c:v>6.4198218749121985E-4</c:v>
                </c:pt>
                <c:pt idx="80">
                  <c:v>5.8260565907701067E-4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B8FE-4202-9EB1-48CE02EF3744}"/>
            </c:ext>
          </c:extLst>
        </c:ser>
        <c:ser>
          <c:idx val="7"/>
          <c:order val="7"/>
          <c:tx>
            <c:strRef>
              <c:f>Sheet1!$B$115</c:f>
              <c:strCache>
                <c:ptCount val="1"/>
                <c:pt idx="0">
                  <c:v>DNA-PK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Pt>
            <c:idx val="0"/>
            <c:marker>
              <c:symbol val="x"/>
              <c:size val="5"/>
              <c:spPr>
                <a:noFill/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B8FE-4202-9EB1-48CE02EF3744}"/>
              </c:ext>
            </c:extLst>
          </c:dPt>
          <c:dPt>
            <c:idx val="1"/>
            <c:marker>
              <c:symbol val="x"/>
              <c:size val="5"/>
              <c:spPr>
                <a:noFill/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B8FE-4202-9EB1-48CE02EF3744}"/>
              </c:ext>
            </c:extLst>
          </c:dPt>
          <c:dPt>
            <c:idx val="2"/>
            <c:marker>
              <c:symbol val="x"/>
              <c:size val="5"/>
              <c:spPr>
                <a:noFill/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B8FE-4202-9EB1-48CE02EF3744}"/>
              </c:ext>
            </c:extLst>
          </c:dPt>
          <c:dPt>
            <c:idx val="3"/>
            <c:marker>
              <c:symbol val="x"/>
              <c:size val="5"/>
              <c:spPr>
                <a:noFill/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B8FE-4202-9EB1-48CE02EF3744}"/>
              </c:ext>
            </c:extLst>
          </c:dPt>
          <c:dLbls>
            <c:delete val="1"/>
          </c:dLbls>
          <c:errBars>
            <c:errDir val="y"/>
            <c:errBarType val="both"/>
            <c:errValType val="cust"/>
            <c:noEndCap val="0"/>
            <c:plus>
              <c:numRef>
                <c:f>Sheet1!$C$121:$F$121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3.0199337741083163E-2</c:v>
                  </c:pt>
                  <c:pt idx="2">
                    <c:v>2.0816659994661326E-3</c:v>
                  </c:pt>
                  <c:pt idx="3">
                    <c:v>7.7674534651540328E-5</c:v>
                  </c:pt>
                </c:numCache>
              </c:numRef>
            </c:plus>
            <c:minus>
              <c:numRef>
                <c:f>Sheet1!$C$121:$F$121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3.0199337741083163E-2</c:v>
                  </c:pt>
                  <c:pt idx="2">
                    <c:v>2.0816659994661326E-3</c:v>
                  </c:pt>
                  <c:pt idx="3">
                    <c:v>7.7674534651540328E-5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Sheet1!$C$111:$F$111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Sheet1!$C$115:$F$115</c:f>
              <c:numCache>
                <c:formatCode>General</c:formatCode>
                <c:ptCount val="4"/>
                <c:pt idx="0">
                  <c:v>1</c:v>
                </c:pt>
                <c:pt idx="1">
                  <c:v>0.16200000000000001</c:v>
                </c:pt>
                <c:pt idx="2">
                  <c:v>2.7333333333333334E-2</c:v>
                </c:pt>
                <c:pt idx="3">
                  <c:v>6.2333333333333327E-4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B8FE-4202-9EB1-48CE02EF3744}"/>
            </c:ext>
          </c:extLst>
        </c:ser>
        <c:dLbls>
          <c:dLblPos val="r"/>
          <c:showLegendKey val="0"/>
          <c:showVal val="1"/>
          <c:showCatName val="1"/>
          <c:showSerName val="0"/>
          <c:showPercent val="0"/>
          <c:showBubbleSize val="0"/>
        </c:dLbls>
        <c:axId val="238798312"/>
        <c:axId val="238798704"/>
      </c:scatterChart>
      <c:valAx>
        <c:axId val="238798312"/>
        <c:scaling>
          <c:orientation val="minMax"/>
          <c:max val="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Dose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798704"/>
        <c:crossesAt val="1.0000000000000004E-6"/>
        <c:crossBetween val="midCat"/>
        <c:majorUnit val="2"/>
      </c:valAx>
      <c:valAx>
        <c:axId val="238798704"/>
        <c:scaling>
          <c:logBase val="10"/>
          <c:orientation val="minMax"/>
          <c:max val="1"/>
          <c:min val="1.0000000000000003E-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4.2413212489501306E-2"/>
              <c:y val="0.204787932033707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798312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23097193433256261"/>
          <c:y val="0.48756319939243153"/>
          <c:w val="0.30944215729379004"/>
          <c:h val="0.273541920740260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5664274899447"/>
          <c:y val="4.0426936399756815E-2"/>
          <c:w val="0.76674700641255766"/>
          <c:h val="0.75658445665385698"/>
        </c:manualLayout>
      </c:layout>
      <c:scatterChart>
        <c:scatterStyle val="lineMarker"/>
        <c:varyColors val="0"/>
        <c:ser>
          <c:idx val="0"/>
          <c:order val="0"/>
          <c:tx>
            <c:strRef>
              <c:f>'Detroit-DDR'!$CF$3</c:f>
              <c:strCache>
                <c:ptCount val="1"/>
                <c:pt idx="0">
                  <c:v>DMSO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'Detroit-DDR'!$CK$4:$CK$7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2.2343579151113156E-2</c:v>
                  </c:pt>
                  <c:pt idx="2">
                    <c:v>7.7377528271863297E-2</c:v>
                  </c:pt>
                  <c:pt idx="3">
                    <c:v>0.10833852841573109</c:v>
                  </c:pt>
                </c:numCache>
              </c:numRef>
            </c:plus>
            <c:minus>
              <c:numRef>
                <c:f>'Detroit-DDR'!$CK$4:$CK$7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2.2343579151113156E-2</c:v>
                  </c:pt>
                  <c:pt idx="2">
                    <c:v>7.7377528271863297E-2</c:v>
                  </c:pt>
                  <c:pt idx="3">
                    <c:v>0.10833852841573109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'Detroit-DDR'!$CE$4:$CE$7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'Detroit-DDR'!$CF$4:$CF$7</c:f>
              <c:numCache>
                <c:formatCode>General</c:formatCode>
                <c:ptCount val="4"/>
                <c:pt idx="0">
                  <c:v>1</c:v>
                </c:pt>
                <c:pt idx="1">
                  <c:v>0.84630371680890581</c:v>
                </c:pt>
                <c:pt idx="2">
                  <c:v>0.72692805411609351</c:v>
                </c:pt>
                <c:pt idx="3">
                  <c:v>0.46772681100063296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6C-4F4F-905D-C9A048867AA9}"/>
            </c:ext>
          </c:extLst>
        </c:ser>
        <c:ser>
          <c:idx val="1"/>
          <c:order val="1"/>
          <c:tx>
            <c:strRef>
              <c:f>'Detroit-DDR'!$CG$3</c:f>
              <c:strCache>
                <c:ptCount val="1"/>
                <c:pt idx="0">
                  <c:v>ATM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'Detroit-DDR'!$CL$4:$CL$7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3.5295826694376364E-2</c:v>
                  </c:pt>
                  <c:pt idx="2">
                    <c:v>0.11406227296726129</c:v>
                  </c:pt>
                  <c:pt idx="3">
                    <c:v>0.14474265282047599</c:v>
                  </c:pt>
                </c:numCache>
              </c:numRef>
            </c:plus>
            <c:minus>
              <c:numRef>
                <c:f>'Detroit-DDR'!$CL$4:$CL$7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3.5295826694376364E-2</c:v>
                  </c:pt>
                  <c:pt idx="2">
                    <c:v>0.11406227296726129</c:v>
                  </c:pt>
                  <c:pt idx="3">
                    <c:v>0.14474265282047599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'Detroit-DDR'!$CE$4:$CE$7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'Detroit-DDR'!$CG$4:$CG$7</c:f>
              <c:numCache>
                <c:formatCode>General</c:formatCode>
                <c:ptCount val="4"/>
                <c:pt idx="0">
                  <c:v>1</c:v>
                </c:pt>
                <c:pt idx="1">
                  <c:v>0.87828554360812428</c:v>
                </c:pt>
                <c:pt idx="2">
                  <c:v>0.69007770571390648</c:v>
                </c:pt>
                <c:pt idx="3">
                  <c:v>0.4209608674214409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56C-4F4F-905D-C9A048867AA9}"/>
            </c:ext>
          </c:extLst>
        </c:ser>
        <c:ser>
          <c:idx val="2"/>
          <c:order val="2"/>
          <c:tx>
            <c:strRef>
              <c:f>'Detroit-DDR'!$CH$3</c:f>
              <c:strCache>
                <c:ptCount val="1"/>
                <c:pt idx="0">
                  <c:v>ATR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'Detroit-DDR'!$CM$4:$CM$7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0.10354614196431124</c:v>
                  </c:pt>
                  <c:pt idx="2">
                    <c:v>0.12341897945551009</c:v>
                  </c:pt>
                  <c:pt idx="3">
                    <c:v>6.5754421475492889E-2</c:v>
                  </c:pt>
                </c:numCache>
              </c:numRef>
            </c:plus>
            <c:minus>
              <c:numRef>
                <c:f>'Detroit-DDR'!$CM$4:$CM$7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0.10354614196431124</c:v>
                  </c:pt>
                  <c:pt idx="2">
                    <c:v>0.12341897945551009</c:v>
                  </c:pt>
                  <c:pt idx="3">
                    <c:v>6.5754421475492889E-2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'Detroit-DDR'!$CE$4:$CE$7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'Detroit-DDR'!$CH$4:$CH$7</c:f>
              <c:numCache>
                <c:formatCode>General</c:formatCode>
                <c:ptCount val="4"/>
                <c:pt idx="0">
                  <c:v>1</c:v>
                </c:pt>
                <c:pt idx="1">
                  <c:v>0.8032193748611659</c:v>
                </c:pt>
                <c:pt idx="2">
                  <c:v>0.69993759545998346</c:v>
                </c:pt>
                <c:pt idx="3">
                  <c:v>0.46657732030866361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56C-4F4F-905D-C9A048867AA9}"/>
            </c:ext>
          </c:extLst>
        </c:ser>
        <c:ser>
          <c:idx val="3"/>
          <c:order val="3"/>
          <c:tx>
            <c:strRef>
              <c:f>'Detroit-DDR'!$CI$3</c:f>
              <c:strCache>
                <c:ptCount val="1"/>
                <c:pt idx="0">
                  <c:v>DNAPK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'Detroit-DDR'!$CN$4:$CN$7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9.272349949251904E-2</c:v>
                  </c:pt>
                  <c:pt idx="2">
                    <c:v>4.5451105119693587E-2</c:v>
                  </c:pt>
                  <c:pt idx="3">
                    <c:v>3.9820584207802691E-2</c:v>
                  </c:pt>
                </c:numCache>
              </c:numRef>
            </c:plus>
            <c:minus>
              <c:numRef>
                <c:f>'Detroit-DDR'!$CN$4:$CN$7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9.272349949251904E-2</c:v>
                  </c:pt>
                  <c:pt idx="2">
                    <c:v>4.5451105119693587E-2</c:v>
                  </c:pt>
                  <c:pt idx="3">
                    <c:v>3.9820584207802691E-2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'Detroit-DDR'!$CE$4:$CE$7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'Detroit-DDR'!$CI$4:$CI$7</c:f>
              <c:numCache>
                <c:formatCode>General</c:formatCode>
                <c:ptCount val="4"/>
                <c:pt idx="0">
                  <c:v>1</c:v>
                </c:pt>
                <c:pt idx="1">
                  <c:v>0.82538745495561494</c:v>
                </c:pt>
                <c:pt idx="2">
                  <c:v>0.66604735723330633</c:v>
                </c:pt>
                <c:pt idx="3">
                  <c:v>0.40718032728184195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56C-4F4F-905D-C9A048867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9400960"/>
        <c:axId val="2023481648"/>
      </c:scatterChart>
      <c:valAx>
        <c:axId val="1759400960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Dose (</a:t>
                </a:r>
                <a:r>
                  <a:rPr lang="en-GB" b="1" dirty="0" err="1"/>
                  <a:t>Gy</a:t>
                </a:r>
                <a:r>
                  <a:rPr lang="en-GB" b="1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3481648"/>
        <c:crossesAt val="1.0000000000000002E-2"/>
        <c:crossBetween val="midCat"/>
        <c:majorUnit val="1"/>
      </c:valAx>
      <c:valAx>
        <c:axId val="2023481648"/>
        <c:scaling>
          <c:logBase val="10"/>
          <c:orientation val="minMax"/>
          <c:min val="1.0000000000000002E-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9400960"/>
        <c:crossesAt val="0"/>
        <c:crossBetween val="midCat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19792686418437988"/>
          <c:y val="0.47085469441895506"/>
          <c:w val="0.25309151502307942"/>
          <c:h val="0.304066489038177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08686736988418"/>
          <c:y val="2.8386023093488456E-2"/>
          <c:w val="0.73785714901108246"/>
          <c:h val="0.76263033237339295"/>
        </c:manualLayout>
      </c:layout>
      <c:scatterChart>
        <c:scatterStyle val="lineMarker"/>
        <c:varyColors val="0"/>
        <c:ser>
          <c:idx val="0"/>
          <c:order val="0"/>
          <c:tx>
            <c:v>DMSO</c:v>
          </c:tx>
          <c:spPr>
            <a:ln w="127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6350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'[Chart in Microsoft PowerPoint]Detroit-562'!$T$3:$T$6</c:f>
                <c:numCache>
                  <c:formatCode>General</c:formatCode>
                  <c:ptCount val="4"/>
                  <c:pt idx="1">
                    <c:v>8.4688852226393774E-2</c:v>
                  </c:pt>
                  <c:pt idx="2">
                    <c:v>0.12670500332799101</c:v>
                  </c:pt>
                  <c:pt idx="3">
                    <c:v>4.5406641717756428E-2</c:v>
                  </c:pt>
                </c:numCache>
              </c:numRef>
            </c:plus>
            <c:minus>
              <c:numRef>
                <c:f>'[Chart in Microsoft PowerPoint]Detroit-562'!$T$3:$T$6</c:f>
                <c:numCache>
                  <c:formatCode>General</c:formatCode>
                  <c:ptCount val="4"/>
                  <c:pt idx="1">
                    <c:v>8.4688852226393774E-2</c:v>
                  </c:pt>
                  <c:pt idx="2">
                    <c:v>0.12670500332799101</c:v>
                  </c:pt>
                  <c:pt idx="3">
                    <c:v>4.5406641717756428E-2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xVal>
            <c:numLit>
              <c:formatCode>General</c:formatCode>
              <c:ptCount val="4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</c:numLit>
          </c:xVal>
          <c:yVal>
            <c:numRef>
              <c:f>'[Chart in Microsoft PowerPoint]Detroit-562'!$R$3:$R$6</c:f>
              <c:numCache>
                <c:formatCode>General</c:formatCode>
                <c:ptCount val="4"/>
                <c:pt idx="0">
                  <c:v>1</c:v>
                </c:pt>
                <c:pt idx="1">
                  <c:v>0.66909383838146663</c:v>
                </c:pt>
                <c:pt idx="2">
                  <c:v>0.51261985088415907</c:v>
                </c:pt>
                <c:pt idx="3">
                  <c:v>0.12401583048241482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24-4021-A74A-4D7778945744}"/>
            </c:ext>
          </c:extLst>
        </c:ser>
        <c:ser>
          <c:idx val="1"/>
          <c:order val="1"/>
          <c:tx>
            <c:v>ATMi</c:v>
          </c:tx>
          <c:spPr>
            <a:ln w="1270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6350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'[Chart in Microsoft PowerPoint]Detroit-562'!$T$7:$T$10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0.10334563093103834</c:v>
                  </c:pt>
                  <c:pt idx="2">
                    <c:v>6.8680282661485348E-2</c:v>
                  </c:pt>
                  <c:pt idx="3">
                    <c:v>1.920701914836969E-2</c:v>
                  </c:pt>
                </c:numCache>
              </c:numRef>
            </c:plus>
            <c:minus>
              <c:numRef>
                <c:f>'[Chart in Microsoft PowerPoint]Detroit-562'!$T$7:$T$10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0.10334563093103834</c:v>
                  </c:pt>
                  <c:pt idx="2">
                    <c:v>6.8680282661485348E-2</c:v>
                  </c:pt>
                  <c:pt idx="3">
                    <c:v>1.920701914836969E-2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xVal>
            <c:numLit>
              <c:formatCode>General</c:formatCode>
              <c:ptCount val="4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</c:numLit>
          </c:xVal>
          <c:yVal>
            <c:numRef>
              <c:f>'[Chart in Microsoft PowerPoint]Detroit-562'!$R$7:$R$10</c:f>
              <c:numCache>
                <c:formatCode>General</c:formatCode>
                <c:ptCount val="4"/>
                <c:pt idx="0">
                  <c:v>1</c:v>
                </c:pt>
                <c:pt idx="1">
                  <c:v>0.49724287219801183</c:v>
                </c:pt>
                <c:pt idx="2">
                  <c:v>0.28851883255882232</c:v>
                </c:pt>
                <c:pt idx="3">
                  <c:v>3.8136616296062596E-2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824-4021-A74A-4D7778945744}"/>
            </c:ext>
          </c:extLst>
        </c:ser>
        <c:ser>
          <c:idx val="2"/>
          <c:order val="2"/>
          <c:tx>
            <c:strRef>
              <c:f>'[Chart in Microsoft PowerPoint]Detroit-562'!$L$11</c:f>
              <c:strCache>
                <c:ptCount val="1"/>
                <c:pt idx="0">
                  <c:v>ATRi</c:v>
                </c:pt>
              </c:strCache>
            </c:strRef>
          </c:tx>
          <c:spPr>
            <a:ln w="1270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6350" cap="flat" cmpd="sng" algn="ctr">
                <a:solidFill>
                  <a:schemeClr val="accent3"/>
                </a:solidFill>
                <a:prstDash val="solid"/>
                <a:round/>
              </a:ln>
              <a:effectLst/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2824-4021-A74A-4D777894574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2824-4021-A74A-4D777894574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2824-4021-A74A-4D7778945744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'[Chart in Microsoft PowerPoint]Detroit-562'!$T$11:$T$14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0.12537032476014223</c:v>
                  </c:pt>
                  <c:pt idx="2">
                    <c:v>7.1493922801811216E-2</c:v>
                  </c:pt>
                  <c:pt idx="3">
                    <c:v>2.2621702880527998E-2</c:v>
                  </c:pt>
                </c:numCache>
              </c:numRef>
            </c:plus>
            <c:minus>
              <c:numRef>
                <c:f>'[Chart in Microsoft PowerPoint]Detroit-562'!$T$11:$T$14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0.12537032476014223</c:v>
                  </c:pt>
                  <c:pt idx="2">
                    <c:v>7.1493922801811216E-2</c:v>
                  </c:pt>
                  <c:pt idx="3">
                    <c:v>2.2621702880527998E-2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xVal>
            <c:numLit>
              <c:formatCode>General</c:formatCode>
              <c:ptCount val="4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</c:numLit>
          </c:xVal>
          <c:yVal>
            <c:numRef>
              <c:f>'[Chart in Microsoft PowerPoint]Detroit-562'!$R$11:$R$14</c:f>
              <c:numCache>
                <c:formatCode>General</c:formatCode>
                <c:ptCount val="4"/>
                <c:pt idx="0">
                  <c:v>1</c:v>
                </c:pt>
                <c:pt idx="1">
                  <c:v>0.66857662828806008</c:v>
                </c:pt>
                <c:pt idx="2">
                  <c:v>0.41104253784608952</c:v>
                </c:pt>
                <c:pt idx="3">
                  <c:v>7.3969812815539784E-2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2824-4021-A74A-4D7778945744}"/>
            </c:ext>
          </c:extLst>
        </c:ser>
        <c:ser>
          <c:idx val="3"/>
          <c:order val="3"/>
          <c:tx>
            <c:v>DNA-Pkcsi</c:v>
          </c:tx>
          <c:spPr>
            <a:ln w="1270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pPr>
              <a:noFill/>
              <a:ln w="6350" cap="flat" cmpd="sng" algn="ctr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'[Chart in Microsoft PowerPoint]Detroit-562'!$T$15:$T$18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1.0143864601382209E-2</c:v>
                  </c:pt>
                  <c:pt idx="2">
                    <c:v>9.9003383199098571E-3</c:v>
                  </c:pt>
                  <c:pt idx="3">
                    <c:v>1.5083902199890848E-2</c:v>
                  </c:pt>
                </c:numCache>
              </c:numRef>
            </c:plus>
            <c:minus>
              <c:numRef>
                <c:f>'[Chart in Microsoft PowerPoint]Detroit-562'!$T$15:$T$18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1.0143864601382209E-2</c:v>
                  </c:pt>
                  <c:pt idx="2">
                    <c:v>9.9003383199098571E-3</c:v>
                  </c:pt>
                  <c:pt idx="3">
                    <c:v>1.5083902199890848E-2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xVal>
            <c:numLit>
              <c:formatCode>General</c:formatCode>
              <c:ptCount val="4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4</c:v>
              </c:pt>
            </c:numLit>
          </c:xVal>
          <c:yVal>
            <c:numRef>
              <c:f>'[Chart in Microsoft PowerPoint]Detroit-562'!$R$15:$R$18</c:f>
              <c:numCache>
                <c:formatCode>General</c:formatCode>
                <c:ptCount val="4"/>
                <c:pt idx="0">
                  <c:v>1</c:v>
                </c:pt>
                <c:pt idx="1">
                  <c:v>0.4434027060820887</c:v>
                </c:pt>
                <c:pt idx="2">
                  <c:v>0.13732424996749795</c:v>
                </c:pt>
                <c:pt idx="3">
                  <c:v>4.057055907342403E-2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2824-4021-A74A-4D7778945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116864"/>
        <c:axId val="106907328"/>
      </c:scatterChart>
      <c:valAx>
        <c:axId val="110116864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Dose (Gy)</a:t>
                </a:r>
              </a:p>
            </c:rich>
          </c:tx>
          <c:layout>
            <c:manualLayout>
              <c:xMode val="edge"/>
              <c:yMode val="edge"/>
              <c:x val="0.48442836928259769"/>
              <c:y val="0.930970448047978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6907328"/>
        <c:crossesAt val="0"/>
        <c:crossBetween val="midCat"/>
      </c:valAx>
      <c:valAx>
        <c:axId val="106907328"/>
        <c:scaling>
          <c:logBase val="10"/>
          <c:orientation val="minMax"/>
          <c:max val="1"/>
          <c:min val="1.0000000000000002E-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1.3173984589714798E-2"/>
              <c:y val="0.191666744013169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.000" sourceLinked="0"/>
        <c:majorTickMark val="out"/>
        <c:minorTickMark val="out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116864"/>
        <c:crossesAt val="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5055067502563111"/>
          <c:y val="0.40542702441815032"/>
          <c:w val="0.33971551568167396"/>
          <c:h val="0.364178837490496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>
          <a:latin typeface="+mn-lt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92174096127559"/>
          <c:y val="4.2887319073259891E-2"/>
          <c:w val="0.66704248819411371"/>
          <c:h val="0.75494659882428494"/>
        </c:manualLayout>
      </c:layout>
      <c:scatterChart>
        <c:scatterStyle val="lineMarker"/>
        <c:varyColors val="0"/>
        <c:ser>
          <c:idx val="0"/>
          <c:order val="0"/>
          <c:tx>
            <c:strRef>
              <c:f>'https://bham-my.sharepoint.com/personal/j_r_hughes_bham_ac_uk/Documents/Lab/FLASH/Results/Clonogenics/HeLa FLASH 170123/Data_26-01-23_14-51/[DataTable_26-01-23_15-06.xls]Sheet2 (2)'!$M$2</c:f>
              <c:strCache>
                <c:ptCount val="1"/>
                <c:pt idx="0">
                  <c:v>FLASH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'[1]Sheet2 (2)'!$N$1:$S$1</c:f>
              <c:numCache>
                <c:formatCode>General</c:formatCode>
                <c:ptCount val="6"/>
                <c:pt idx="0">
                  <c:v>0</c:v>
                </c:pt>
                <c:pt idx="1">
                  <c:v>4.6332000000000004</c:v>
                </c:pt>
                <c:pt idx="2">
                  <c:v>7.2579375000000006</c:v>
                </c:pt>
                <c:pt idx="3">
                  <c:v>11.988900000000001</c:v>
                </c:pt>
                <c:pt idx="4">
                  <c:v>21.181668750000004</c:v>
                </c:pt>
                <c:pt idx="5">
                  <c:v>32.781003750000004</c:v>
                </c:pt>
              </c:numCache>
            </c:numRef>
          </c:xVal>
          <c:yVal>
            <c:numRef>
              <c:f>'[1]Sheet2 (2)'!$N$2:$S$2</c:f>
              <c:numCache>
                <c:formatCode>General</c:formatCode>
                <c:ptCount val="6"/>
                <c:pt idx="0">
                  <c:v>1</c:v>
                </c:pt>
                <c:pt idx="1">
                  <c:v>0.32502965599051004</c:v>
                </c:pt>
                <c:pt idx="2">
                  <c:v>4.8635824436536176E-2</c:v>
                </c:pt>
                <c:pt idx="3">
                  <c:v>5.5357848952155009E-3</c:v>
                </c:pt>
                <c:pt idx="4">
                  <c:v>3.262158956109134E-3</c:v>
                </c:pt>
                <c:pt idx="5">
                  <c:v>7.2953736654804262E-4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E9-472A-A08D-81A76D1636E3}"/>
            </c:ext>
          </c:extLst>
        </c:ser>
        <c:ser>
          <c:idx val="1"/>
          <c:order val="1"/>
          <c:tx>
            <c:strRef>
              <c:f>'https://bham-my.sharepoint.com/personal/j_r_hughes_bham_ac_uk/Documents/Lab/FLASH/Results/Clonogenics/HeLa FLASH 170123/Data_26-01-23_14-51/[DataTable_26-01-23_15-06.xls]Sheet2 (2)'!$M$3</c:f>
              <c:strCache>
                <c:ptCount val="1"/>
                <c:pt idx="0">
                  <c:v>CONV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'[1]Sheet2 (2)'!$N$1:$S$1</c:f>
              <c:numCache>
                <c:formatCode>General</c:formatCode>
                <c:ptCount val="6"/>
                <c:pt idx="0">
                  <c:v>0</c:v>
                </c:pt>
                <c:pt idx="1">
                  <c:v>4.6332000000000004</c:v>
                </c:pt>
                <c:pt idx="2">
                  <c:v>7.2579375000000006</c:v>
                </c:pt>
                <c:pt idx="3">
                  <c:v>11.988900000000001</c:v>
                </c:pt>
                <c:pt idx="4">
                  <c:v>21.181668750000004</c:v>
                </c:pt>
                <c:pt idx="5">
                  <c:v>32.781003750000004</c:v>
                </c:pt>
              </c:numCache>
            </c:numRef>
          </c:xVal>
          <c:yVal>
            <c:numRef>
              <c:f>'[1]Sheet2 (2)'!$N$3:$S$3</c:f>
              <c:numCache>
                <c:formatCode>General</c:formatCode>
                <c:ptCount val="6"/>
                <c:pt idx="0">
                  <c:v>1</c:v>
                </c:pt>
                <c:pt idx="1">
                  <c:v>0.34400948991696323</c:v>
                </c:pt>
                <c:pt idx="2">
                  <c:v>0.13760379596678529</c:v>
                </c:pt>
                <c:pt idx="3">
                  <c:v>5.1403716884143927E-3</c:v>
                </c:pt>
                <c:pt idx="4">
                  <c:v>8.8967971530249106E-4</c:v>
                </c:pt>
                <c:pt idx="5">
                  <c:v>2.7283511269276395E-4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E9-472A-A08D-81A76D163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2123600"/>
        <c:axId val="526751280"/>
      </c:scatterChart>
      <c:valAx>
        <c:axId val="642123600"/>
        <c:scaling>
          <c:orientation val="minMax"/>
          <c:max val="3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Dose (</a:t>
                </a:r>
                <a:r>
                  <a:rPr lang="en-GB" b="1" dirty="0" err="1"/>
                  <a:t>Gy</a:t>
                </a:r>
                <a:r>
                  <a:rPr lang="en-GB" b="1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751280"/>
        <c:crossesAt val="1.0000000000000003E-4"/>
        <c:crossBetween val="midCat"/>
        <c:majorUnit val="10"/>
      </c:valAx>
      <c:valAx>
        <c:axId val="526751280"/>
        <c:scaling>
          <c:logBase val="10"/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21236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8856802900345784"/>
          <c:y val="6.9659332872119423E-2"/>
          <c:w val="0.31442745269035144"/>
          <c:h val="0.201649953070197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7462817147858"/>
          <c:y val="5.1400554097404488E-2"/>
          <c:w val="0.77884448818897634"/>
          <c:h val="0.73444808982210552"/>
        </c:manualLayout>
      </c:layout>
      <c:scatterChart>
        <c:scatterStyle val="lineMarker"/>
        <c:varyColors val="0"/>
        <c:ser>
          <c:idx val="1"/>
          <c:order val="0"/>
          <c:tx>
            <c:v>Proton-IR (58 MeV)</c:v>
          </c:tx>
          <c:spPr>
            <a:ln w="9525"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trendline>
            <c:trendlineType val="exp"/>
            <c:intercept val="0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'JP data'!$I$32:$I$35</c:f>
                <c:numCache>
                  <c:formatCode>General</c:formatCode>
                  <c:ptCount val="4"/>
                  <c:pt idx="0">
                    <c:v>4.5324665183683945E-17</c:v>
                  </c:pt>
                  <c:pt idx="1">
                    <c:v>4.9439296817294878E-2</c:v>
                  </c:pt>
                  <c:pt idx="2">
                    <c:v>5.9974774756092336E-2</c:v>
                  </c:pt>
                  <c:pt idx="3">
                    <c:v>2.7771875581494711E-2</c:v>
                  </c:pt>
                </c:numCache>
              </c:numRef>
            </c:plus>
            <c:minus>
              <c:numRef>
                <c:f>'JP data'!$I$32:$I$35</c:f>
                <c:numCache>
                  <c:formatCode>General</c:formatCode>
                  <c:ptCount val="4"/>
                  <c:pt idx="0">
                    <c:v>4.5324665183683945E-17</c:v>
                  </c:pt>
                  <c:pt idx="1">
                    <c:v>4.9439296817294878E-2</c:v>
                  </c:pt>
                  <c:pt idx="2">
                    <c:v>5.9974774756092336E-2</c:v>
                  </c:pt>
                  <c:pt idx="3">
                    <c:v>2.7771875581494711E-2</c:v>
                  </c:pt>
                </c:numCache>
              </c:numRef>
            </c:minus>
          </c:errBars>
          <c:xVal>
            <c:numRef>
              <c:f>'JP data'!$A$32:$A$35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data'!$G$32:$G$35</c:f>
              <c:numCache>
                <c:formatCode>General</c:formatCode>
                <c:ptCount val="4"/>
                <c:pt idx="0">
                  <c:v>1</c:v>
                </c:pt>
                <c:pt idx="1">
                  <c:v>0.91372067770950005</c:v>
                </c:pt>
                <c:pt idx="2">
                  <c:v>0.67115118287991815</c:v>
                </c:pt>
                <c:pt idx="3">
                  <c:v>0.31187250488346185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32-464A-B943-258DAD484382}"/>
            </c:ext>
          </c:extLst>
        </c:ser>
        <c:ser>
          <c:idx val="0"/>
          <c:order val="1"/>
          <c:tx>
            <c:v>Proton-IR (11 MeV)</c:v>
          </c:tx>
          <c:spPr>
            <a:ln w="95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'JP data'!$I$10:$I$13</c:f>
                <c:numCache>
                  <c:formatCode>General</c:formatCode>
                  <c:ptCount val="4"/>
                  <c:pt idx="0">
                    <c:v>7.0216669371534022E-17</c:v>
                  </c:pt>
                  <c:pt idx="1">
                    <c:v>2.7886010612836146E-2</c:v>
                  </c:pt>
                  <c:pt idx="2">
                    <c:v>3.6699379256537663E-2</c:v>
                  </c:pt>
                  <c:pt idx="3">
                    <c:v>3.5948768106357047E-2</c:v>
                  </c:pt>
                </c:numCache>
              </c:numRef>
            </c:plus>
            <c:minus>
              <c:numRef>
                <c:f>'JP data'!$I$10:$I$13</c:f>
                <c:numCache>
                  <c:formatCode>General</c:formatCode>
                  <c:ptCount val="4"/>
                  <c:pt idx="0">
                    <c:v>7.0216669371534022E-17</c:v>
                  </c:pt>
                  <c:pt idx="1">
                    <c:v>2.7886010612836146E-2</c:v>
                  </c:pt>
                  <c:pt idx="2">
                    <c:v>3.6699379256537663E-2</c:v>
                  </c:pt>
                  <c:pt idx="3">
                    <c:v>3.5948768106357047E-2</c:v>
                  </c:pt>
                </c:numCache>
              </c:numRef>
            </c:minus>
          </c:errBars>
          <c:xVal>
            <c:numRef>
              <c:f>'JP data'!$A$10:$A$13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data'!$G$10:$G$13</c:f>
              <c:numCache>
                <c:formatCode>General</c:formatCode>
                <c:ptCount val="4"/>
                <c:pt idx="0">
                  <c:v>1</c:v>
                </c:pt>
                <c:pt idx="1">
                  <c:v>0.56297171238024535</c:v>
                </c:pt>
                <c:pt idx="2">
                  <c:v>0.38604947772491305</c:v>
                </c:pt>
                <c:pt idx="3">
                  <c:v>0.18509793323972748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332-464A-B943-258DAD484382}"/>
            </c:ext>
          </c:extLst>
        </c:ser>
        <c:ser>
          <c:idx val="2"/>
          <c:order val="2"/>
          <c:tx>
            <c:v>X-ray-IR (100 kV)</c:v>
          </c:tx>
          <c:spPr>
            <a:ln w="9525">
              <a:solidFill>
                <a:srgbClr val="FF0000"/>
              </a:solidFill>
            </a:ln>
          </c:spPr>
          <c:marker>
            <c:symbol val="triangle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2-2332-464A-B943-258DAD484382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'IR meanJP'!$G$26:$G$31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5.0502717198626479E-2</c:v>
                  </c:pt>
                  <c:pt idx="2">
                    <c:v>5.9151284385416697E-2</c:v>
                  </c:pt>
                  <c:pt idx="3">
                    <c:v>3.2198188354833443E-2</c:v>
                  </c:pt>
                  <c:pt idx="4">
                    <c:v>5.4055290623994029E-2</c:v>
                  </c:pt>
                  <c:pt idx="5">
                    <c:v>2.362182607216377E-2</c:v>
                  </c:pt>
                </c:numCache>
              </c:numRef>
            </c:plus>
            <c:minus>
              <c:numRef>
                <c:f>'IR meanJP'!$G$26:$G$31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5.0502717198626479E-2</c:v>
                  </c:pt>
                  <c:pt idx="2">
                    <c:v>5.9151284385416697E-2</c:v>
                  </c:pt>
                  <c:pt idx="3">
                    <c:v>3.2198188354833443E-2</c:v>
                  </c:pt>
                  <c:pt idx="4">
                    <c:v>5.4055290623994029E-2</c:v>
                  </c:pt>
                  <c:pt idx="5">
                    <c:v>2.362182607216377E-2</c:v>
                  </c:pt>
                </c:numCache>
              </c:numRef>
            </c:minus>
          </c:errBars>
          <c:xVal>
            <c:numRef>
              <c:f>'IR meanJP'!$A$4:$A$9</c:f>
              <c:numCache>
                <c:formatCode>General</c:formatCode>
                <c:ptCount val="6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</c:numCache>
            </c:numRef>
          </c:xVal>
          <c:yVal>
            <c:numRef>
              <c:f>'IR meanJP'!$E$26:$E$31</c:f>
              <c:numCache>
                <c:formatCode>General</c:formatCode>
                <c:ptCount val="6"/>
                <c:pt idx="0">
                  <c:v>1</c:v>
                </c:pt>
                <c:pt idx="1">
                  <c:v>1.0117666666666667</c:v>
                </c:pt>
                <c:pt idx="2">
                  <c:v>1.0066333333333333</c:v>
                </c:pt>
                <c:pt idx="3">
                  <c:v>0.93679999999999997</c:v>
                </c:pt>
                <c:pt idx="4">
                  <c:v>0.66686666666666661</c:v>
                </c:pt>
                <c:pt idx="5">
                  <c:v>0.39798923884514431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332-464A-B943-258DAD484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61504"/>
        <c:axId val="90730432"/>
      </c:scatterChart>
      <c:valAx>
        <c:axId val="90861504"/>
        <c:scaling>
          <c:orientation val="minMax"/>
          <c:max val="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0730432"/>
        <c:crossesAt val="0.1"/>
        <c:crossBetween val="midCat"/>
      </c:valAx>
      <c:valAx>
        <c:axId val="90730432"/>
        <c:scaling>
          <c:logBase val="10"/>
          <c:orientation val="minMax"/>
          <c:max val="1.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Surviving fraction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crossAx val="90861504"/>
        <c:crosses val="autoZero"/>
        <c:crossBetween val="midCat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13894768542319424"/>
          <c:y val="0.47991086922685749"/>
          <c:w val="0.52700014985502686"/>
          <c:h val="0.238418908200074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'Cell Viability'!$O$1:$T$1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'Cell Viability'!$O$2:$T$2</c:f>
              <c:numCache>
                <c:formatCode>General</c:formatCode>
                <c:ptCount val="6"/>
                <c:pt idx="0">
                  <c:v>100</c:v>
                </c:pt>
                <c:pt idx="1">
                  <c:v>90.39505719508594</c:v>
                </c:pt>
                <c:pt idx="2">
                  <c:v>57.500578736040488</c:v>
                </c:pt>
                <c:pt idx="3">
                  <c:v>56.575479153528697</c:v>
                </c:pt>
                <c:pt idx="4">
                  <c:v>47.103206596792603</c:v>
                </c:pt>
                <c:pt idx="5">
                  <c:v>36.236938526258648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92-498F-8533-DB607A097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6424543"/>
        <c:axId val="1399019647"/>
      </c:barChart>
      <c:catAx>
        <c:axId val="14464245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Dose (</a:t>
                </a:r>
                <a:r>
                  <a:rPr lang="en-GB" b="1" dirty="0" err="1"/>
                  <a:t>Gy</a:t>
                </a:r>
                <a:r>
                  <a:rPr lang="en-GB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.48918470918323642"/>
              <c:y val="0.843567755004349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019647"/>
        <c:crosses val="autoZero"/>
        <c:auto val="1"/>
        <c:lblAlgn val="ctr"/>
        <c:lblOffset val="100"/>
        <c:noMultiLvlLbl val="0"/>
      </c:catAx>
      <c:valAx>
        <c:axId val="1399019647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Cell Viability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86868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6424543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94143192962228"/>
          <c:y val="3.6582574490125794E-2"/>
          <c:w val="0.78505856807037766"/>
          <c:h val="0.76016116140850376"/>
        </c:manualLayout>
      </c:layout>
      <c:barChart>
        <c:barDir val="col"/>
        <c:grouping val="clustered"/>
        <c:varyColors val="0"/>
        <c:ser>
          <c:idx val="2"/>
          <c:order val="0"/>
          <c:tx>
            <c:v>Proton-IR (58 MeV)</c:v>
          </c:tx>
          <c:spPr>
            <a:solidFill>
              <a:srgbClr val="92D05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(Alkaline!$O$26,Alkaline!$O$17:$O$21)</c:f>
                <c:numCache>
                  <c:formatCode>General</c:formatCode>
                  <c:ptCount val="6"/>
                  <c:pt idx="0">
                    <c:v>1.5085592770549021E-2</c:v>
                  </c:pt>
                  <c:pt idx="1">
                    <c:v>0</c:v>
                  </c:pt>
                  <c:pt idx="2">
                    <c:v>0.12454985592737561</c:v>
                  </c:pt>
                  <c:pt idx="3">
                    <c:v>3.8731219175059513E-2</c:v>
                  </c:pt>
                  <c:pt idx="4">
                    <c:v>3.1330666949650421E-2</c:v>
                  </c:pt>
                  <c:pt idx="5">
                    <c:v>5.2443236933113882E-2</c:v>
                  </c:pt>
                </c:numCache>
              </c:numRef>
            </c:plus>
            <c:minus>
              <c:numRef>
                <c:f>(Alkaline!$O$26,Alkaline!$O$17:$O$21)</c:f>
                <c:numCache>
                  <c:formatCode>General</c:formatCode>
                  <c:ptCount val="6"/>
                  <c:pt idx="0">
                    <c:v>1.5085592770549021E-2</c:v>
                  </c:pt>
                  <c:pt idx="1">
                    <c:v>0</c:v>
                  </c:pt>
                  <c:pt idx="2">
                    <c:v>0.12454985592737561</c:v>
                  </c:pt>
                  <c:pt idx="3">
                    <c:v>3.8731219175059513E-2</c:v>
                  </c:pt>
                  <c:pt idx="4">
                    <c:v>3.1330666949650421E-2</c:v>
                  </c:pt>
                  <c:pt idx="5">
                    <c:v>5.2443236933113882E-2</c:v>
                  </c:pt>
                </c:numCache>
              </c:numRef>
            </c:minus>
          </c:errBars>
          <c:cat>
            <c:strRef>
              <c:f>(Alkaline!$A$24,Alkaline!$A$3:$A$7)</c:f>
              <c:strCache>
                <c:ptCount val="6"/>
                <c:pt idx="0">
                  <c:v>Control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60</c:v>
                </c:pt>
                <c:pt idx="5">
                  <c:v>120</c:v>
                </c:pt>
              </c:strCache>
            </c:strRef>
          </c:cat>
          <c:val>
            <c:numRef>
              <c:f>(Alkaline!$N$26,Alkaline!$N$17:$N$21)</c:f>
              <c:numCache>
                <c:formatCode>0%</c:formatCode>
                <c:ptCount val="6"/>
                <c:pt idx="0">
                  <c:v>4.8489328804774398E-2</c:v>
                </c:pt>
                <c:pt idx="1">
                  <c:v>1</c:v>
                </c:pt>
                <c:pt idx="2">
                  <c:v>0.73554713194147592</c:v>
                </c:pt>
                <c:pt idx="3">
                  <c:v>0.4761074292399865</c:v>
                </c:pt>
                <c:pt idx="4">
                  <c:v>0.18232368817976513</c:v>
                </c:pt>
                <c:pt idx="5">
                  <c:v>0.10297920023919346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FC-40FF-AB07-977ECBC9DC4E}"/>
            </c:ext>
          </c:extLst>
        </c:ser>
        <c:ser>
          <c:idx val="3"/>
          <c:order val="1"/>
          <c:tx>
            <c:v>Proton-IR (11 MeV)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(Alkaline!$U$26,Alkaline!$U$17:$U$21)</c:f>
                <c:numCache>
                  <c:formatCode>General</c:formatCode>
                  <c:ptCount val="6"/>
                  <c:pt idx="0">
                    <c:v>5.837214443102679E-3</c:v>
                  </c:pt>
                  <c:pt idx="1">
                    <c:v>0</c:v>
                  </c:pt>
                  <c:pt idx="2">
                    <c:v>8.2015155955114355E-2</c:v>
                  </c:pt>
                  <c:pt idx="3">
                    <c:v>9.5047382802410138E-2</c:v>
                  </c:pt>
                  <c:pt idx="4">
                    <c:v>0.10556218720141274</c:v>
                  </c:pt>
                  <c:pt idx="5">
                    <c:v>9.1060827340798789E-2</c:v>
                  </c:pt>
                </c:numCache>
              </c:numRef>
            </c:plus>
            <c:minus>
              <c:numRef>
                <c:f>(Alkaline!$U$26,Alkaline!$U$17:$U$21)</c:f>
                <c:numCache>
                  <c:formatCode>General</c:formatCode>
                  <c:ptCount val="6"/>
                  <c:pt idx="0">
                    <c:v>5.837214443102679E-3</c:v>
                  </c:pt>
                  <c:pt idx="1">
                    <c:v>0</c:v>
                  </c:pt>
                  <c:pt idx="2">
                    <c:v>8.2015155955114355E-2</c:v>
                  </c:pt>
                  <c:pt idx="3">
                    <c:v>9.5047382802410138E-2</c:v>
                  </c:pt>
                  <c:pt idx="4">
                    <c:v>0.10556218720141274</c:v>
                  </c:pt>
                  <c:pt idx="5">
                    <c:v>9.1060827340798789E-2</c:v>
                  </c:pt>
                </c:numCache>
              </c:numRef>
            </c:minus>
          </c:errBars>
          <c:cat>
            <c:strRef>
              <c:f>(Alkaline!$A$24,Alkaline!$A$3:$A$7)</c:f>
              <c:strCache>
                <c:ptCount val="6"/>
                <c:pt idx="0">
                  <c:v>Control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60</c:v>
                </c:pt>
                <c:pt idx="5">
                  <c:v>120</c:v>
                </c:pt>
              </c:strCache>
            </c:strRef>
          </c:cat>
          <c:val>
            <c:numRef>
              <c:f>(Alkaline!$T$26,Alkaline!$T$17:$T$21)</c:f>
              <c:numCache>
                <c:formatCode>0%</c:formatCode>
                <c:ptCount val="6"/>
                <c:pt idx="0">
                  <c:v>3.536667827144134E-2</c:v>
                </c:pt>
                <c:pt idx="1">
                  <c:v>1</c:v>
                </c:pt>
                <c:pt idx="2">
                  <c:v>1.0738145339482938</c:v>
                </c:pt>
                <c:pt idx="3">
                  <c:v>1.1341421596948653</c:v>
                </c:pt>
                <c:pt idx="4">
                  <c:v>0.74585279464657639</c:v>
                </c:pt>
                <c:pt idx="5">
                  <c:v>0.43179325443682781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FC-40FF-AB07-977ECBC9DC4E}"/>
            </c:ext>
          </c:extLst>
        </c:ser>
        <c:ser>
          <c:idx val="0"/>
          <c:order val="2"/>
          <c:tx>
            <c:v>X-ray-IR (100 kV)</c:v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(Alkaline!$AA$21:$AA$23,Alkaline!$AA$25:$AA$27)</c:f>
                <c:numCache>
                  <c:formatCode>General</c:formatCode>
                  <c:ptCount val="6"/>
                  <c:pt idx="0">
                    <c:v>2.1353246051757815E-3</c:v>
                  </c:pt>
                  <c:pt idx="1">
                    <c:v>0</c:v>
                  </c:pt>
                  <c:pt idx="2">
                    <c:v>1.2936678391482902E-2</c:v>
                  </c:pt>
                  <c:pt idx="3">
                    <c:v>8.0526408669339099E-3</c:v>
                  </c:pt>
                  <c:pt idx="4">
                    <c:v>2.6068358018891607E-2</c:v>
                  </c:pt>
                  <c:pt idx="5">
                    <c:v>9.5077538721743821E-3</c:v>
                  </c:pt>
                </c:numCache>
              </c:numRef>
            </c:plus>
            <c:minus>
              <c:numRef>
                <c:f>(Alkaline!$AA$21:$AA$23,Alkaline!$AA$25:$AA$27)</c:f>
                <c:numCache>
                  <c:formatCode>General</c:formatCode>
                  <c:ptCount val="6"/>
                  <c:pt idx="0">
                    <c:v>2.1353246051757815E-3</c:v>
                  </c:pt>
                  <c:pt idx="1">
                    <c:v>0</c:v>
                  </c:pt>
                  <c:pt idx="2">
                    <c:v>1.2936678391482902E-2</c:v>
                  </c:pt>
                  <c:pt idx="3">
                    <c:v>8.0526408669339099E-3</c:v>
                  </c:pt>
                  <c:pt idx="4">
                    <c:v>2.6068358018891607E-2</c:v>
                  </c:pt>
                  <c:pt idx="5">
                    <c:v>9.5077538721743821E-3</c:v>
                  </c:pt>
                </c:numCache>
              </c:numRef>
            </c:minus>
          </c:errBars>
          <c:cat>
            <c:strRef>
              <c:f>(Alkaline!$A$24,Alkaline!$A$3:$A$7)</c:f>
              <c:strCache>
                <c:ptCount val="6"/>
                <c:pt idx="0">
                  <c:v>Control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60</c:v>
                </c:pt>
                <c:pt idx="5">
                  <c:v>120</c:v>
                </c:pt>
              </c:strCache>
            </c:strRef>
          </c:cat>
          <c:val>
            <c:numRef>
              <c:f>(Alkaline!$Z$21:$Z$23,Alkaline!$Z$25:$Z$27)</c:f>
              <c:numCache>
                <c:formatCode>0%</c:formatCode>
                <c:ptCount val="6"/>
                <c:pt idx="0">
                  <c:v>7.4551084574138605E-3</c:v>
                </c:pt>
                <c:pt idx="1">
                  <c:v>1</c:v>
                </c:pt>
                <c:pt idx="2">
                  <c:v>0.78974159935211652</c:v>
                </c:pt>
                <c:pt idx="3">
                  <c:v>0.47732484746157833</c:v>
                </c:pt>
                <c:pt idx="4">
                  <c:v>0.2423917598663361</c:v>
                </c:pt>
                <c:pt idx="5">
                  <c:v>2.7746219253818018E-2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FC-40FF-AB07-977ECBC9D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621248"/>
        <c:axId val="332395008"/>
      </c:barChart>
      <c:catAx>
        <c:axId val="133621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Minutes post-IR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32395008"/>
        <c:crosses val="autoZero"/>
        <c:auto val="1"/>
        <c:lblAlgn val="ctr"/>
        <c:lblOffset val="100"/>
        <c:noMultiLvlLbl val="0"/>
      </c:catAx>
      <c:valAx>
        <c:axId val="332395008"/>
        <c:scaling>
          <c:orientation val="minMax"/>
          <c:max val="1.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layout>
            <c:manualLayout>
              <c:xMode val="edge"/>
              <c:yMode val="edge"/>
              <c:x val="9.3497675885475095E-3"/>
              <c:y val="0.28451253817557981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133621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684890133602189"/>
          <c:y val="9.9444310939184696E-2"/>
          <c:w val="0.78315109866397814"/>
          <c:h val="0.70177552543771415"/>
        </c:manualLayout>
      </c:layout>
      <c:barChart>
        <c:barDir val="col"/>
        <c:grouping val="clustered"/>
        <c:varyColors val="0"/>
        <c:ser>
          <c:idx val="2"/>
          <c:order val="0"/>
          <c:tx>
            <c:v>Proton-IR (58 MeV)</c:v>
          </c:tx>
          <c:spPr>
            <a:solidFill>
              <a:srgbClr val="92D05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Neutral!$S$17:$S$21</c:f>
                <c:numCache>
                  <c:formatCode>General</c:formatCode>
                  <c:ptCount val="5"/>
                  <c:pt idx="0">
                    <c:v>3.0918118225543988E-2</c:v>
                  </c:pt>
                  <c:pt idx="1">
                    <c:v>0</c:v>
                  </c:pt>
                  <c:pt idx="2">
                    <c:v>3.9009888861487332E-2</c:v>
                  </c:pt>
                  <c:pt idx="3">
                    <c:v>5.455383122809019E-2</c:v>
                  </c:pt>
                  <c:pt idx="4">
                    <c:v>2.584351496550167E-2</c:v>
                  </c:pt>
                </c:numCache>
              </c:numRef>
            </c:plus>
            <c:minus>
              <c:numRef>
                <c:f>Neutral!$S$17:$S$21</c:f>
                <c:numCache>
                  <c:formatCode>General</c:formatCode>
                  <c:ptCount val="5"/>
                  <c:pt idx="0">
                    <c:v>3.0918118225543988E-2</c:v>
                  </c:pt>
                  <c:pt idx="1">
                    <c:v>0</c:v>
                  </c:pt>
                  <c:pt idx="2">
                    <c:v>3.9009888861487332E-2</c:v>
                  </c:pt>
                  <c:pt idx="3">
                    <c:v>5.455383122809019E-2</c:v>
                  </c:pt>
                  <c:pt idx="4">
                    <c:v>2.584351496550167E-2</c:v>
                  </c:pt>
                </c:numCache>
              </c:numRef>
            </c:minus>
          </c:errBars>
          <c:cat>
            <c:strRef>
              <c:f>Neutral!$A$3:$A$7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Neutral!$R$17:$R$21</c:f>
              <c:numCache>
                <c:formatCode>0%</c:formatCode>
                <c:ptCount val="5"/>
                <c:pt idx="0">
                  <c:v>0.18828534969536703</c:v>
                </c:pt>
                <c:pt idx="1">
                  <c:v>1</c:v>
                </c:pt>
                <c:pt idx="2">
                  <c:v>0.48242751840031356</c:v>
                </c:pt>
                <c:pt idx="3">
                  <c:v>0.28177799388792429</c:v>
                </c:pt>
                <c:pt idx="4">
                  <c:v>9.3033225833045408E-2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70-4F9C-8878-5890B477F5E7}"/>
            </c:ext>
          </c:extLst>
        </c:ser>
        <c:ser>
          <c:idx val="3"/>
          <c:order val="1"/>
          <c:tx>
            <c:v>Proton-IR (11 MeV)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Neutral!$AA$17:$AA$21</c:f>
                <c:numCache>
                  <c:formatCode>General</c:formatCode>
                  <c:ptCount val="5"/>
                  <c:pt idx="0">
                    <c:v>3.9025277980101192E-2</c:v>
                  </c:pt>
                  <c:pt idx="1">
                    <c:v>0</c:v>
                  </c:pt>
                  <c:pt idx="2">
                    <c:v>5.9324885211977235E-2</c:v>
                  </c:pt>
                  <c:pt idx="3">
                    <c:v>0.10040582610071078</c:v>
                  </c:pt>
                  <c:pt idx="4">
                    <c:v>3.8693870169995273E-2</c:v>
                  </c:pt>
                </c:numCache>
              </c:numRef>
            </c:plus>
            <c:minus>
              <c:numRef>
                <c:f>Neutral!$AA$17:$AA$21</c:f>
                <c:numCache>
                  <c:formatCode>General</c:formatCode>
                  <c:ptCount val="5"/>
                  <c:pt idx="0">
                    <c:v>3.9025277980101192E-2</c:v>
                  </c:pt>
                  <c:pt idx="1">
                    <c:v>0</c:v>
                  </c:pt>
                  <c:pt idx="2">
                    <c:v>5.9324885211977235E-2</c:v>
                  </c:pt>
                  <c:pt idx="3">
                    <c:v>0.10040582610071078</c:v>
                  </c:pt>
                  <c:pt idx="4">
                    <c:v>3.8693870169995273E-2</c:v>
                  </c:pt>
                </c:numCache>
              </c:numRef>
            </c:minus>
          </c:errBars>
          <c:cat>
            <c:strRef>
              <c:f>Neutral!$A$3:$A$7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Neutral!$Z$17:$Z$21</c:f>
              <c:numCache>
                <c:formatCode>0%</c:formatCode>
                <c:ptCount val="5"/>
                <c:pt idx="0">
                  <c:v>0.19530340675251634</c:v>
                </c:pt>
                <c:pt idx="1">
                  <c:v>1</c:v>
                </c:pt>
                <c:pt idx="2">
                  <c:v>0.51723144593673087</c:v>
                </c:pt>
                <c:pt idx="3">
                  <c:v>0.31078507012809775</c:v>
                </c:pt>
                <c:pt idx="4">
                  <c:v>0.12128120831173601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70-4F9C-8878-5890B477F5E7}"/>
            </c:ext>
          </c:extLst>
        </c:ser>
        <c:ser>
          <c:idx val="0"/>
          <c:order val="2"/>
          <c:tx>
            <c:v>X-ray-IR (100 kV)</c:v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Neutral!$S$40:$S$44</c:f>
                <c:numCache>
                  <c:formatCode>General</c:formatCode>
                  <c:ptCount val="5"/>
                  <c:pt idx="0">
                    <c:v>1.523989530172846E-2</c:v>
                  </c:pt>
                  <c:pt idx="1">
                    <c:v>0</c:v>
                  </c:pt>
                  <c:pt idx="2">
                    <c:v>9.9891168140086958E-2</c:v>
                  </c:pt>
                  <c:pt idx="3">
                    <c:v>7.581452902201212E-2</c:v>
                  </c:pt>
                  <c:pt idx="4">
                    <c:v>3.3474580419784287E-2</c:v>
                  </c:pt>
                </c:numCache>
              </c:numRef>
            </c:plus>
            <c:minus>
              <c:numRef>
                <c:f>Neutral!$S$40:$S$44</c:f>
                <c:numCache>
                  <c:formatCode>General</c:formatCode>
                  <c:ptCount val="5"/>
                  <c:pt idx="0">
                    <c:v>1.523989530172846E-2</c:v>
                  </c:pt>
                  <c:pt idx="1">
                    <c:v>0</c:v>
                  </c:pt>
                  <c:pt idx="2">
                    <c:v>9.9891168140086958E-2</c:v>
                  </c:pt>
                  <c:pt idx="3">
                    <c:v>7.581452902201212E-2</c:v>
                  </c:pt>
                  <c:pt idx="4">
                    <c:v>3.3474580419784287E-2</c:v>
                  </c:pt>
                </c:numCache>
              </c:numRef>
            </c:minus>
          </c:errBars>
          <c:val>
            <c:numRef>
              <c:f>Neutral!$R$40:$R$44</c:f>
              <c:numCache>
                <c:formatCode>0%</c:formatCode>
                <c:ptCount val="5"/>
                <c:pt idx="0">
                  <c:v>4.2898948074300725E-2</c:v>
                </c:pt>
                <c:pt idx="1">
                  <c:v>1</c:v>
                </c:pt>
                <c:pt idx="2">
                  <c:v>0.63908877647179485</c:v>
                </c:pt>
                <c:pt idx="3">
                  <c:v>0.3632398611603917</c:v>
                </c:pt>
                <c:pt idx="4">
                  <c:v>5.8959377608465868E-2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70-4F9C-8878-5890B477F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74624"/>
        <c:axId val="181560448"/>
      </c:barChart>
      <c:catAx>
        <c:axId val="213274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hours post-treatment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1560448"/>
        <c:crosses val="autoZero"/>
        <c:auto val="1"/>
        <c:lblAlgn val="ctr"/>
        <c:lblOffset val="100"/>
        <c:noMultiLvlLbl val="0"/>
      </c:catAx>
      <c:valAx>
        <c:axId val="181560448"/>
        <c:scaling>
          <c:orientation val="minMax"/>
          <c:max val="1.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layout>
            <c:manualLayout>
              <c:xMode val="edge"/>
              <c:yMode val="edge"/>
              <c:x val="2.458052225867903E-2"/>
              <c:y val="0.28028572702880977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crossAx val="213274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178664085591913"/>
          <c:y val="3.6646057422470382E-3"/>
          <c:w val="0.46362622419415017"/>
          <c:h val="0.2516320883655281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37705228871913"/>
          <c:y val="7.7511580644895883E-2"/>
          <c:w val="0.86074523524425728"/>
          <c:h val="0.74339750752816847"/>
        </c:manualLayout>
      </c:layout>
      <c:barChart>
        <c:barDir val="col"/>
        <c:grouping val="clustered"/>
        <c:varyColors val="0"/>
        <c:ser>
          <c:idx val="0"/>
          <c:order val="0"/>
          <c:tx>
            <c:v>Proton-IR (58 MeV)</c:v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502-455F-8BFC-A0D575352995}"/>
              </c:ext>
            </c:extLst>
          </c:dPt>
          <c:errBars>
            <c:errBarType val="both"/>
            <c:errValType val="cust"/>
            <c:noEndCap val="0"/>
            <c:plus>
              <c:numRef>
                <c:f>'Neutral (modified)'!$G$31:$G$35</c:f>
                <c:numCache>
                  <c:formatCode>General</c:formatCode>
                  <c:ptCount val="5"/>
                  <c:pt idx="0">
                    <c:v>1.3623394033793501</c:v>
                  </c:pt>
                  <c:pt idx="1">
                    <c:v>1.4303760624395181</c:v>
                  </c:pt>
                  <c:pt idx="2">
                    <c:v>0.86290242013026319</c:v>
                  </c:pt>
                  <c:pt idx="3">
                    <c:v>1.4794953148512009</c:v>
                  </c:pt>
                  <c:pt idx="4">
                    <c:v>1.4080939966256998</c:v>
                  </c:pt>
                </c:numCache>
              </c:numRef>
            </c:plus>
            <c:minus>
              <c:numRef>
                <c:f>'Neutral (modified)'!$G$31:$G$35</c:f>
                <c:numCache>
                  <c:formatCode>General</c:formatCode>
                  <c:ptCount val="5"/>
                  <c:pt idx="0">
                    <c:v>1.3623394033793501</c:v>
                  </c:pt>
                  <c:pt idx="1">
                    <c:v>1.4303760624395181</c:v>
                  </c:pt>
                  <c:pt idx="2">
                    <c:v>0.86290242013026319</c:v>
                  </c:pt>
                  <c:pt idx="3">
                    <c:v>1.4794953148512009</c:v>
                  </c:pt>
                  <c:pt idx="4">
                    <c:v>1.4080939966256998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(modified)'!$F$31:$F$35</c:f>
              <c:numCache>
                <c:formatCode>General</c:formatCode>
                <c:ptCount val="5"/>
                <c:pt idx="0">
                  <c:v>5.1589499999999999</c:v>
                </c:pt>
                <c:pt idx="1">
                  <c:v>26.100199999999997</c:v>
                </c:pt>
                <c:pt idx="2">
                  <c:v>14.974599999999999</c:v>
                </c:pt>
                <c:pt idx="3">
                  <c:v>6.1455000000000011</c:v>
                </c:pt>
                <c:pt idx="4">
                  <c:v>5.4945500000000003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02-455F-8BFC-A0D575352995}"/>
            </c:ext>
          </c:extLst>
        </c:ser>
        <c:ser>
          <c:idx val="3"/>
          <c:order val="1"/>
          <c:tx>
            <c:v>Proton-IR (58 MeV; modified)</c:v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'Neutral (modified)'!$X$31:$X$35</c:f>
                <c:numCache>
                  <c:formatCode>General</c:formatCode>
                  <c:ptCount val="5"/>
                  <c:pt idx="0">
                    <c:v>1.6200693112744671</c:v>
                  </c:pt>
                  <c:pt idx="1">
                    <c:v>0.99061341938551883</c:v>
                  </c:pt>
                  <c:pt idx="2">
                    <c:v>1.5794375725188343</c:v>
                  </c:pt>
                  <c:pt idx="3">
                    <c:v>0.96088373733072585</c:v>
                  </c:pt>
                  <c:pt idx="4">
                    <c:v>1.7413472654461755</c:v>
                  </c:pt>
                </c:numCache>
              </c:numRef>
            </c:plus>
            <c:minus>
              <c:numRef>
                <c:f>'Neutral (modified)'!$X$31:$X$35</c:f>
                <c:numCache>
                  <c:formatCode>General</c:formatCode>
                  <c:ptCount val="5"/>
                  <c:pt idx="0">
                    <c:v>1.6200693112744671</c:v>
                  </c:pt>
                  <c:pt idx="1">
                    <c:v>0.99061341938551883</c:v>
                  </c:pt>
                  <c:pt idx="2">
                    <c:v>1.5794375725188343</c:v>
                  </c:pt>
                  <c:pt idx="3">
                    <c:v>0.96088373733072585</c:v>
                  </c:pt>
                  <c:pt idx="4">
                    <c:v>1.7413472654461755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(modified)'!$W$31:$W$35</c:f>
              <c:numCache>
                <c:formatCode>General</c:formatCode>
                <c:ptCount val="5"/>
                <c:pt idx="0">
                  <c:v>6.8571000000000009</c:v>
                </c:pt>
                <c:pt idx="1">
                  <c:v>28.759700000000002</c:v>
                </c:pt>
                <c:pt idx="2">
                  <c:v>14.519470082430608</c:v>
                </c:pt>
                <c:pt idx="3">
                  <c:v>7.3029499999999992</c:v>
                </c:pt>
                <c:pt idx="4">
                  <c:v>5.0197290697674424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02-455F-8BFC-A0D575352995}"/>
            </c:ext>
          </c:extLst>
        </c:ser>
        <c:ser>
          <c:idx val="1"/>
          <c:order val="2"/>
          <c:tx>
            <c:v>Proton-IR (11 MeV)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'Neutral (modified)'!$AP$31:$AP$35</c:f>
                <c:numCache>
                  <c:formatCode>General</c:formatCode>
                  <c:ptCount val="5"/>
                  <c:pt idx="0">
                    <c:v>1.5277080120232411</c:v>
                  </c:pt>
                  <c:pt idx="1">
                    <c:v>1.9944780236108566</c:v>
                  </c:pt>
                  <c:pt idx="2">
                    <c:v>0.80835543956026501</c:v>
                  </c:pt>
                  <c:pt idx="3">
                    <c:v>0.83901894297248247</c:v>
                  </c:pt>
                  <c:pt idx="4">
                    <c:v>1.7837909032918258</c:v>
                  </c:pt>
                </c:numCache>
              </c:numRef>
            </c:plus>
            <c:minus>
              <c:numRef>
                <c:f>'Neutral (modified)'!$AP$31:$AP$35</c:f>
                <c:numCache>
                  <c:formatCode>General</c:formatCode>
                  <c:ptCount val="5"/>
                  <c:pt idx="0">
                    <c:v>1.5277080120232411</c:v>
                  </c:pt>
                  <c:pt idx="1">
                    <c:v>1.9944780236108566</c:v>
                  </c:pt>
                  <c:pt idx="2">
                    <c:v>0.80835543956026501</c:v>
                  </c:pt>
                  <c:pt idx="3">
                    <c:v>0.83901894297248247</c:v>
                  </c:pt>
                  <c:pt idx="4">
                    <c:v>1.7837909032918258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(modified)'!$AO$31:$AO$35</c:f>
              <c:numCache>
                <c:formatCode>General</c:formatCode>
                <c:ptCount val="5"/>
                <c:pt idx="0">
                  <c:v>5.1082499999999991</c:v>
                </c:pt>
                <c:pt idx="1">
                  <c:v>28.938000000000002</c:v>
                </c:pt>
                <c:pt idx="2">
                  <c:v>15.51075</c:v>
                </c:pt>
                <c:pt idx="3">
                  <c:v>5.5521000000000011</c:v>
                </c:pt>
                <c:pt idx="4">
                  <c:v>4.8060999999999998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02-455F-8BFC-A0D575352995}"/>
            </c:ext>
          </c:extLst>
        </c:ser>
        <c:ser>
          <c:idx val="2"/>
          <c:order val="3"/>
          <c:tx>
            <c:v>Proton-IR (11 MeV; modified)</c:v>
          </c:tx>
          <c:spPr>
            <a:solidFill>
              <a:srgbClr val="FFC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'Neutral (modified)'!$BG$31:$BG$35</c:f>
                <c:numCache>
                  <c:formatCode>General</c:formatCode>
                  <c:ptCount val="5"/>
                  <c:pt idx="0">
                    <c:v>2.0679351286003942</c:v>
                  </c:pt>
                  <c:pt idx="1">
                    <c:v>1.3709743141284574</c:v>
                  </c:pt>
                  <c:pt idx="2">
                    <c:v>2.0900200860278861</c:v>
                  </c:pt>
                  <c:pt idx="3">
                    <c:v>1.8322208143016141</c:v>
                  </c:pt>
                  <c:pt idx="4">
                    <c:v>1.9961644179091649</c:v>
                  </c:pt>
                </c:numCache>
              </c:numRef>
            </c:plus>
            <c:minus>
              <c:numRef>
                <c:f>'Neutral (modified)'!$BG$31:$BG$35</c:f>
                <c:numCache>
                  <c:formatCode>General</c:formatCode>
                  <c:ptCount val="5"/>
                  <c:pt idx="0">
                    <c:v>2.0679351286003942</c:v>
                  </c:pt>
                  <c:pt idx="1">
                    <c:v>1.3709743141284574</c:v>
                  </c:pt>
                  <c:pt idx="2">
                    <c:v>2.0900200860278861</c:v>
                  </c:pt>
                  <c:pt idx="3">
                    <c:v>1.8322208143016141</c:v>
                  </c:pt>
                  <c:pt idx="4">
                    <c:v>1.9961644179091649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(modified)'!$BF$31:$BF$35</c:f>
              <c:numCache>
                <c:formatCode>General</c:formatCode>
                <c:ptCount val="5"/>
                <c:pt idx="0">
                  <c:v>7.5569586956521739</c:v>
                </c:pt>
                <c:pt idx="1">
                  <c:v>38.413849999999996</c:v>
                </c:pt>
                <c:pt idx="2">
                  <c:v>22.7667</c:v>
                </c:pt>
                <c:pt idx="3">
                  <c:v>16.07206445035461</c:v>
                </c:pt>
                <c:pt idx="4">
                  <c:v>13.561403814935066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02-455F-8BFC-A0D575352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808064"/>
        <c:axId val="117850112"/>
      </c:barChart>
      <c:catAx>
        <c:axId val="118808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Hours post-IR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7850112"/>
        <c:crosses val="autoZero"/>
        <c:auto val="1"/>
        <c:lblAlgn val="ctr"/>
        <c:lblOffset val="100"/>
        <c:noMultiLvlLbl val="0"/>
      </c:catAx>
      <c:valAx>
        <c:axId val="117850112"/>
        <c:scaling>
          <c:orientation val="minMax"/>
          <c:max val="4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% Tail DNA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8808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5023522943986627"/>
          <c:y val="0"/>
          <c:w val="0.54426691690611195"/>
          <c:h val="0.269722059113199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423088048878724"/>
          <c:y val="8.8437591134441523E-2"/>
          <c:w val="0.67714451132921027"/>
          <c:h val="0.63244356150901515"/>
        </c:manualLayout>
      </c:layout>
      <c:scatterChart>
        <c:scatterStyle val="lineMarker"/>
        <c:varyColors val="0"/>
        <c:ser>
          <c:idx val="0"/>
          <c:order val="0"/>
          <c:tx>
            <c:v>DMSO</c:v>
          </c:tx>
          <c:spPr>
            <a:ln w="12700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11MeV'!$H$45:$H$48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5.2013439034048082E-3</c:v>
                  </c:pt>
                  <c:pt idx="2">
                    <c:v>1.6955156336325532E-2</c:v>
                  </c:pt>
                  <c:pt idx="3">
                    <c:v>5.4924048807852037E-3</c:v>
                  </c:pt>
                </c:numCache>
              </c:numRef>
            </c:plus>
            <c:minus>
              <c:numRef>
                <c:f>'Summary 11MeV'!$H$45:$H$48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5.2013439034048082E-3</c:v>
                  </c:pt>
                  <c:pt idx="2">
                    <c:v>1.6955156336325532E-2</c:v>
                  </c:pt>
                  <c:pt idx="3">
                    <c:v>5.4924048807852037E-3</c:v>
                  </c:pt>
                </c:numCache>
              </c:numRef>
            </c:minus>
          </c:errBars>
          <c:xVal>
            <c:numRef>
              <c:f>'Summary 11MeV'!$A$45:$A$48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11MeV'!$F$45:$F$48</c:f>
              <c:numCache>
                <c:formatCode>0.00</c:formatCode>
                <c:ptCount val="4"/>
                <c:pt idx="0">
                  <c:v>1</c:v>
                </c:pt>
                <c:pt idx="1">
                  <c:v>0.34946107424865647</c:v>
                </c:pt>
                <c:pt idx="2">
                  <c:v>0.18514082166990467</c:v>
                </c:pt>
                <c:pt idx="3">
                  <c:v>2.2004681577586421E-2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49E-43B6-998A-2EB0898D993D}"/>
            </c:ext>
          </c:extLst>
        </c:ser>
        <c:ser>
          <c:idx val="1"/>
          <c:order val="1"/>
          <c:tx>
            <c:v>Olaparib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11MeV'!$H$50:$H$53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1.3893868402150537E-2</c:v>
                  </c:pt>
                  <c:pt idx="2">
                    <c:v>1.7283277739156978E-2</c:v>
                  </c:pt>
                  <c:pt idx="3">
                    <c:v>2.5842496145010506E-3</c:v>
                  </c:pt>
                </c:numCache>
              </c:numRef>
            </c:plus>
            <c:minus>
              <c:numRef>
                <c:f>'Summary 11MeV'!$H$50:$H$53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1.3893868402150537E-2</c:v>
                  </c:pt>
                  <c:pt idx="2">
                    <c:v>1.7283277739156978E-2</c:v>
                  </c:pt>
                  <c:pt idx="3">
                    <c:v>2.5842496145010506E-3</c:v>
                  </c:pt>
                </c:numCache>
              </c:numRef>
            </c:minus>
          </c:errBars>
          <c:xVal>
            <c:numRef>
              <c:f>'Summary 11MeV'!$A$50:$A$53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11MeV'!$F$50:$F$53</c:f>
              <c:numCache>
                <c:formatCode>0.00</c:formatCode>
                <c:ptCount val="4"/>
                <c:pt idx="0">
                  <c:v>1</c:v>
                </c:pt>
                <c:pt idx="1">
                  <c:v>0.16214197315587353</c:v>
                </c:pt>
                <c:pt idx="2">
                  <c:v>7.6361223653838059E-2</c:v>
                </c:pt>
                <c:pt idx="3">
                  <c:v>5.1698642292951902E-3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49E-43B6-998A-2EB0898D9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40288"/>
        <c:axId val="211297408"/>
      </c:scatterChart>
      <c:valAx>
        <c:axId val="175340288"/>
        <c:scaling>
          <c:orientation val="minMax"/>
          <c:max val="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1297408"/>
        <c:crossesAt val="1.0000000000000002E-3"/>
        <c:crossBetween val="midCat"/>
        <c:majorUnit val="2"/>
      </c:valAx>
      <c:valAx>
        <c:axId val="211297408"/>
        <c:scaling>
          <c:logBase val="10"/>
          <c:orientation val="minMax"/>
          <c:max val="1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overlay val="0"/>
        </c:title>
        <c:numFmt formatCode="0.00" sourceLinked="1"/>
        <c:majorTickMark val="out"/>
        <c:minorTickMark val="out"/>
        <c:tickLblPos val="nextTo"/>
        <c:spPr>
          <a:ln/>
        </c:spPr>
        <c:crossAx val="1753402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6046023288209064"/>
          <c:y val="0.48634044283499356"/>
          <c:w val="0.42911191308829877"/>
          <c:h val="0.2083269318697210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294170616257297"/>
          <c:y val="8.8437591134441523E-2"/>
          <c:w val="0.66737934546921041"/>
          <c:h val="0.62542437646041427"/>
        </c:manualLayout>
      </c:layout>
      <c:scatterChart>
        <c:scatterStyle val="lineMarker"/>
        <c:varyColors val="0"/>
        <c:ser>
          <c:idx val="0"/>
          <c:order val="0"/>
          <c:tx>
            <c:v>DMSO</c:v>
          </c:tx>
          <c:spPr>
            <a:ln w="12700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59MeV'!$H$45:$H$48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5.6777770065923328E-3</c:v>
                  </c:pt>
                  <c:pt idx="2">
                    <c:v>5.6871636609901931E-2</c:v>
                  </c:pt>
                  <c:pt idx="3">
                    <c:v>5.8439010325792226E-3</c:v>
                  </c:pt>
                </c:numCache>
              </c:numRef>
            </c:plus>
            <c:minus>
              <c:numRef>
                <c:f>'Summary 59MeV'!$H$45:$H$48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5.6777770065923328E-3</c:v>
                  </c:pt>
                  <c:pt idx="2">
                    <c:v>5.6871636609901931E-2</c:v>
                  </c:pt>
                  <c:pt idx="3">
                    <c:v>5.8439010325792226E-3</c:v>
                  </c:pt>
                </c:numCache>
              </c:numRef>
            </c:minus>
          </c:errBars>
          <c:xVal>
            <c:numRef>
              <c:f>'Summary 59MeV'!$A$45:$A$48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59MeV'!$F$45:$F$48</c:f>
              <c:numCache>
                <c:formatCode>0.00</c:formatCode>
                <c:ptCount val="4"/>
                <c:pt idx="0">
                  <c:v>1</c:v>
                </c:pt>
                <c:pt idx="1">
                  <c:v>0.6511071398874787</c:v>
                </c:pt>
                <c:pt idx="2">
                  <c:v>0.38582226920727247</c:v>
                </c:pt>
                <c:pt idx="3">
                  <c:v>7.7649648955016914E-2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178-4943-947F-1042A981CEB3}"/>
            </c:ext>
          </c:extLst>
        </c:ser>
        <c:ser>
          <c:idx val="1"/>
          <c:order val="1"/>
          <c:tx>
            <c:v>Olaparib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59MeV'!$H$50:$H$53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2.4215499012349758E-2</c:v>
                  </c:pt>
                  <c:pt idx="2">
                    <c:v>0.17484350085631611</c:v>
                  </c:pt>
                  <c:pt idx="3">
                    <c:v>6.192590904803924E-3</c:v>
                  </c:pt>
                </c:numCache>
              </c:numRef>
            </c:plus>
            <c:minus>
              <c:numRef>
                <c:f>'Summary 59MeV'!$H$50:$H$53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2.4215499012349758E-2</c:v>
                  </c:pt>
                  <c:pt idx="2">
                    <c:v>0.17484350085631611</c:v>
                  </c:pt>
                  <c:pt idx="3">
                    <c:v>6.192590904803924E-3</c:v>
                  </c:pt>
                </c:numCache>
              </c:numRef>
            </c:minus>
          </c:errBars>
          <c:xVal>
            <c:numRef>
              <c:f>'Summary 59MeV'!$A$50:$A$53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59MeV'!$F$50:$F$53</c:f>
              <c:numCache>
                <c:formatCode>0.00</c:formatCode>
                <c:ptCount val="4"/>
                <c:pt idx="0">
                  <c:v>1</c:v>
                </c:pt>
                <c:pt idx="1">
                  <c:v>0.53868428776803401</c:v>
                </c:pt>
                <c:pt idx="2">
                  <c:v>0.3608707848579697</c:v>
                </c:pt>
                <c:pt idx="3">
                  <c:v>7.0966257709268579E-2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178-4943-947F-1042A981CE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40288"/>
        <c:axId val="211297408"/>
      </c:scatterChart>
      <c:valAx>
        <c:axId val="175340288"/>
        <c:scaling>
          <c:orientation val="minMax"/>
          <c:max val="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1297408"/>
        <c:crossesAt val="1.0000000000000002E-3"/>
        <c:crossBetween val="midCat"/>
        <c:majorUnit val="2"/>
      </c:valAx>
      <c:valAx>
        <c:axId val="211297408"/>
        <c:scaling>
          <c:logBase val="10"/>
          <c:orientation val="minMax"/>
          <c:max val="1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overlay val="0"/>
        </c:title>
        <c:numFmt formatCode="0.00" sourceLinked="1"/>
        <c:majorTickMark val="out"/>
        <c:minorTickMark val="out"/>
        <c:tickLblPos val="nextTo"/>
        <c:spPr>
          <a:ln/>
        </c:spPr>
        <c:crossAx val="1753402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7001911742755491"/>
          <c:y val="0.42915218754741474"/>
          <c:w val="0.4486525433554735"/>
          <c:h val="0.2325766016777940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'59MeV data'!$B$2</c:f>
              <c:strCache>
                <c:ptCount val="1"/>
                <c:pt idx="0">
                  <c:v>59MeV</c:v>
                </c:pt>
              </c:strCache>
            </c:strRef>
          </c:tx>
          <c:spPr>
            <a:solidFill>
              <a:schemeClr val="accent3"/>
            </a:solidFill>
            <a:ln w="127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1-3048-4EF0-B308-694984A4270F}"/>
              </c:ext>
            </c:extLst>
          </c:dPt>
          <c:cat>
            <c:strRef>
              <c:f>'59MeV data'!$A$3:$A$96</c:f>
              <c:strCache>
                <c:ptCount val="94"/>
                <c:pt idx="0">
                  <c:v>Mock</c:v>
                </c:pt>
                <c:pt idx="1">
                  <c:v>MPND</c:v>
                </c:pt>
                <c:pt idx="2">
                  <c:v>UCHL1</c:v>
                </c:pt>
                <c:pt idx="3">
                  <c:v>BRCC3</c:v>
                </c:pt>
                <c:pt idx="4">
                  <c:v>USP4</c:v>
                </c:pt>
                <c:pt idx="5">
                  <c:v>JOSDI</c:v>
                </c:pt>
                <c:pt idx="6">
                  <c:v>FBX08</c:v>
                </c:pt>
                <c:pt idx="7">
                  <c:v>DUB3</c:v>
                </c:pt>
                <c:pt idx="8">
                  <c:v>FBX07</c:v>
                </c:pt>
                <c:pt idx="9">
                  <c:v>DUB1A</c:v>
                </c:pt>
                <c:pt idx="10">
                  <c:v>CYLD</c:v>
                </c:pt>
                <c:pt idx="11">
                  <c:v>USP27X</c:v>
                </c:pt>
                <c:pt idx="12">
                  <c:v>BAP1</c:v>
                </c:pt>
                <c:pt idx="13">
                  <c:v>USP3</c:v>
                </c:pt>
                <c:pt idx="14">
                  <c:v>OTUD1</c:v>
                </c:pt>
                <c:pt idx="15">
                  <c:v>AMSH</c:v>
                </c:pt>
                <c:pt idx="16">
                  <c:v>USP9X</c:v>
                </c:pt>
                <c:pt idx="17">
                  <c:v>MYSM1</c:v>
                </c:pt>
                <c:pt idx="18">
                  <c:v>OTUD4</c:v>
                </c:pt>
                <c:pt idx="19">
                  <c:v>OTUB2</c:v>
                </c:pt>
                <c:pt idx="20">
                  <c:v>USP6</c:v>
                </c:pt>
                <c:pt idx="21">
                  <c:v>USP44</c:v>
                </c:pt>
                <c:pt idx="22">
                  <c:v>USP52</c:v>
                </c:pt>
                <c:pt idx="23">
                  <c:v>OTUD6B</c:v>
                </c:pt>
                <c:pt idx="24">
                  <c:v>CEZANNE</c:v>
                </c:pt>
                <c:pt idx="25">
                  <c:v>SENP2</c:v>
                </c:pt>
                <c:pt idx="26">
                  <c:v>A20</c:v>
                </c:pt>
                <c:pt idx="27">
                  <c:v>USP47</c:v>
                </c:pt>
                <c:pt idx="28">
                  <c:v>OTUD7</c:v>
                </c:pt>
                <c:pt idx="29">
                  <c:v>USP41</c:v>
                </c:pt>
                <c:pt idx="30">
                  <c:v>UBL3</c:v>
                </c:pt>
                <c:pt idx="31">
                  <c:v>USP45</c:v>
                </c:pt>
                <c:pt idx="32">
                  <c:v>USP48</c:v>
                </c:pt>
                <c:pt idx="33">
                  <c:v>USP50</c:v>
                </c:pt>
                <c:pt idx="34">
                  <c:v>USP28</c:v>
                </c:pt>
                <c:pt idx="35">
                  <c:v>USP51</c:v>
                </c:pt>
                <c:pt idx="36">
                  <c:v>USP54</c:v>
                </c:pt>
                <c:pt idx="37">
                  <c:v>UBL4</c:v>
                </c:pt>
                <c:pt idx="38">
                  <c:v>USP15</c:v>
                </c:pt>
                <c:pt idx="39">
                  <c:v>USP5</c:v>
                </c:pt>
                <c:pt idx="40">
                  <c:v>USP9Y</c:v>
                </c:pt>
                <c:pt idx="41">
                  <c:v>USP40</c:v>
                </c:pt>
                <c:pt idx="42">
                  <c:v>USP49</c:v>
                </c:pt>
                <c:pt idx="43">
                  <c:v>USP21</c:v>
                </c:pt>
                <c:pt idx="44">
                  <c:v>UBR1</c:v>
                </c:pt>
                <c:pt idx="45">
                  <c:v>USP53</c:v>
                </c:pt>
                <c:pt idx="46">
                  <c:v>USP16</c:v>
                </c:pt>
                <c:pt idx="47">
                  <c:v>OTUD5</c:v>
                </c:pt>
                <c:pt idx="48">
                  <c:v>UBTD1</c:v>
                </c:pt>
                <c:pt idx="49">
                  <c:v>USP14</c:v>
                </c:pt>
                <c:pt idx="50">
                  <c:v>USP18</c:v>
                </c:pt>
                <c:pt idx="51">
                  <c:v>ATNX3</c:v>
                </c:pt>
                <c:pt idx="52">
                  <c:v>USP46</c:v>
                </c:pt>
                <c:pt idx="53">
                  <c:v>USP37</c:v>
                </c:pt>
                <c:pt idx="54">
                  <c:v>DC-UBP</c:v>
                </c:pt>
                <c:pt idx="55">
                  <c:v>USP26</c:v>
                </c:pt>
                <c:pt idx="56">
                  <c:v>USP25</c:v>
                </c:pt>
                <c:pt idx="57">
                  <c:v>OTUB1</c:v>
                </c:pt>
                <c:pt idx="58">
                  <c:v>USP2</c:v>
                </c:pt>
                <c:pt idx="59">
                  <c:v>USP1</c:v>
                </c:pt>
                <c:pt idx="60">
                  <c:v>UCHL5</c:v>
                </c:pt>
                <c:pt idx="61">
                  <c:v>USP10</c:v>
                </c:pt>
                <c:pt idx="62">
                  <c:v>USP13</c:v>
                </c:pt>
                <c:pt idx="63">
                  <c:v>USP24</c:v>
                </c:pt>
                <c:pt idx="64">
                  <c:v>USP22</c:v>
                </c:pt>
                <c:pt idx="65">
                  <c:v>USP17</c:v>
                </c:pt>
                <c:pt idx="66">
                  <c:v>USP8</c:v>
                </c:pt>
                <c:pt idx="67">
                  <c:v>USP35</c:v>
                </c:pt>
                <c:pt idx="68">
                  <c:v>PARP11</c:v>
                </c:pt>
                <c:pt idx="69">
                  <c:v>USP20</c:v>
                </c:pt>
                <c:pt idx="70">
                  <c:v>USP12</c:v>
                </c:pt>
                <c:pt idx="71">
                  <c:v>JOSD2</c:v>
                </c:pt>
                <c:pt idx="72">
                  <c:v>USP31</c:v>
                </c:pt>
                <c:pt idx="73">
                  <c:v>USP29</c:v>
                </c:pt>
                <c:pt idx="74">
                  <c:v>USP11</c:v>
                </c:pt>
                <c:pt idx="75">
                  <c:v>UCHL3</c:v>
                </c:pt>
                <c:pt idx="76">
                  <c:v>USP42</c:v>
                </c:pt>
                <c:pt idx="77">
                  <c:v>STAMBP1</c:v>
                </c:pt>
                <c:pt idx="78">
                  <c:v>USPL1</c:v>
                </c:pt>
                <c:pt idx="79">
                  <c:v>USP19</c:v>
                </c:pt>
                <c:pt idx="80">
                  <c:v>USP32</c:v>
                </c:pt>
                <c:pt idx="81">
                  <c:v>USP30</c:v>
                </c:pt>
                <c:pt idx="82">
                  <c:v>YODI</c:v>
                </c:pt>
                <c:pt idx="83">
                  <c:v>USP38</c:v>
                </c:pt>
                <c:pt idx="84">
                  <c:v>USP34</c:v>
                </c:pt>
                <c:pt idx="85">
                  <c:v>USP7</c:v>
                </c:pt>
                <c:pt idx="86">
                  <c:v>UEVLD</c:v>
                </c:pt>
                <c:pt idx="87">
                  <c:v>VCPIP1</c:v>
                </c:pt>
                <c:pt idx="88">
                  <c:v>ZRANB1</c:v>
                </c:pt>
                <c:pt idx="89">
                  <c:v>UFD1L</c:v>
                </c:pt>
                <c:pt idx="90">
                  <c:v>USP33</c:v>
                </c:pt>
                <c:pt idx="91">
                  <c:v>USP36</c:v>
                </c:pt>
                <c:pt idx="92">
                  <c:v>USP43</c:v>
                </c:pt>
                <c:pt idx="93">
                  <c:v>USP39</c:v>
                </c:pt>
              </c:strCache>
            </c:strRef>
          </c:cat>
          <c:val>
            <c:numRef>
              <c:f>'59MeV data'!$B$3:$B$96</c:f>
              <c:numCache>
                <c:formatCode>General</c:formatCode>
                <c:ptCount val="94"/>
                <c:pt idx="0">
                  <c:v>1</c:v>
                </c:pt>
                <c:pt idx="1">
                  <c:v>5.3025344900000002</c:v>
                </c:pt>
                <c:pt idx="2">
                  <c:v>4.0589886660854404</c:v>
                </c:pt>
                <c:pt idx="3">
                  <c:v>2.1775756725418662</c:v>
                </c:pt>
                <c:pt idx="4">
                  <c:v>2.1319469902025276</c:v>
                </c:pt>
                <c:pt idx="5">
                  <c:v>1.98170282</c:v>
                </c:pt>
                <c:pt idx="6">
                  <c:v>1.96285453</c:v>
                </c:pt>
                <c:pt idx="7">
                  <c:v>1.8867256699999999</c:v>
                </c:pt>
                <c:pt idx="8">
                  <c:v>1.8730080639801694</c:v>
                </c:pt>
                <c:pt idx="9">
                  <c:v>1.7965345048707944</c:v>
                </c:pt>
                <c:pt idx="10">
                  <c:v>1.7584350799999999</c:v>
                </c:pt>
                <c:pt idx="11">
                  <c:v>1.7583533641469518</c:v>
                </c:pt>
                <c:pt idx="12">
                  <c:v>1.714330615714085</c:v>
                </c:pt>
                <c:pt idx="13">
                  <c:v>1.6263644736668148</c:v>
                </c:pt>
                <c:pt idx="14">
                  <c:v>1.6219792795463273</c:v>
                </c:pt>
                <c:pt idx="15">
                  <c:v>1.5916525779802944</c:v>
                </c:pt>
                <c:pt idx="16">
                  <c:v>1.4951579577911083</c:v>
                </c:pt>
                <c:pt idx="17">
                  <c:v>1.4592489772593817</c:v>
                </c:pt>
                <c:pt idx="18">
                  <c:v>1.41149261</c:v>
                </c:pt>
                <c:pt idx="19">
                  <c:v>1.37156524</c:v>
                </c:pt>
                <c:pt idx="20">
                  <c:v>1.3185440102488994</c:v>
                </c:pt>
                <c:pt idx="21">
                  <c:v>1.2905300031190765</c:v>
                </c:pt>
                <c:pt idx="22">
                  <c:v>1.2490525324424906</c:v>
                </c:pt>
                <c:pt idx="23">
                  <c:v>1.2426537799999999</c:v>
                </c:pt>
                <c:pt idx="24">
                  <c:v>1.2237526473853642</c:v>
                </c:pt>
                <c:pt idx="25">
                  <c:v>1.1937144665062365</c:v>
                </c:pt>
                <c:pt idx="26">
                  <c:v>1.1590343031053061</c:v>
                </c:pt>
                <c:pt idx="27">
                  <c:v>1.1385537822940748</c:v>
                </c:pt>
                <c:pt idx="28">
                  <c:v>1.1289548585016989</c:v>
                </c:pt>
                <c:pt idx="29">
                  <c:v>1.1225112229937833</c:v>
                </c:pt>
                <c:pt idx="30">
                  <c:v>1.0990848013285048</c:v>
                </c:pt>
                <c:pt idx="31">
                  <c:v>1.0574192800623665</c:v>
                </c:pt>
                <c:pt idx="32">
                  <c:v>1.0053496194760012</c:v>
                </c:pt>
                <c:pt idx="33">
                  <c:v>0.98804072743056603</c:v>
                </c:pt>
                <c:pt idx="34">
                  <c:v>0.98069700219553613</c:v>
                </c:pt>
                <c:pt idx="35">
                  <c:v>0.97007244875011578</c:v>
                </c:pt>
                <c:pt idx="36">
                  <c:v>0.92818211730357225</c:v>
                </c:pt>
                <c:pt idx="37">
                  <c:v>0.91842366485959315</c:v>
                </c:pt>
                <c:pt idx="38">
                  <c:v>0.90948863591057572</c:v>
                </c:pt>
                <c:pt idx="39">
                  <c:v>0.86264187698959727</c:v>
                </c:pt>
                <c:pt idx="40">
                  <c:v>0.84734830940250117</c:v>
                </c:pt>
                <c:pt idx="41">
                  <c:v>0.846733069244754</c:v>
                </c:pt>
                <c:pt idx="42">
                  <c:v>0.8210565345617522</c:v>
                </c:pt>
                <c:pt idx="43">
                  <c:v>0.8206501811990371</c:v>
                </c:pt>
                <c:pt idx="44">
                  <c:v>0.81915915915915938</c:v>
                </c:pt>
                <c:pt idx="45">
                  <c:v>0.80092085897626486</c:v>
                </c:pt>
                <c:pt idx="46">
                  <c:v>0.78463256384244295</c:v>
                </c:pt>
                <c:pt idx="47">
                  <c:v>0.77653543837777905</c:v>
                </c:pt>
                <c:pt idx="48">
                  <c:v>0.7716446934739617</c:v>
                </c:pt>
                <c:pt idx="49">
                  <c:v>0.74218252025385434</c:v>
                </c:pt>
                <c:pt idx="50">
                  <c:v>0.70939786254156412</c:v>
                </c:pt>
                <c:pt idx="51">
                  <c:v>0.70847500128259044</c:v>
                </c:pt>
                <c:pt idx="52">
                  <c:v>0.68379715701713251</c:v>
                </c:pt>
                <c:pt idx="53">
                  <c:v>0.67029278946022774</c:v>
                </c:pt>
                <c:pt idx="54">
                  <c:v>0.62505772103762058</c:v>
                </c:pt>
                <c:pt idx="55">
                  <c:v>0.62238158143045863</c:v>
                </c:pt>
                <c:pt idx="56">
                  <c:v>0.61599505050421011</c:v>
                </c:pt>
                <c:pt idx="57">
                  <c:v>0.60577305383564639</c:v>
                </c:pt>
                <c:pt idx="58">
                  <c:v>0.58107344393650229</c:v>
                </c:pt>
                <c:pt idx="59">
                  <c:v>0.55899439976905063</c:v>
                </c:pt>
                <c:pt idx="60">
                  <c:v>0.54212665219964495</c:v>
                </c:pt>
                <c:pt idx="61">
                  <c:v>0.52312527199972281</c:v>
                </c:pt>
                <c:pt idx="62">
                  <c:v>0.51006754911396857</c:v>
                </c:pt>
                <c:pt idx="63">
                  <c:v>0.50087234258399715</c:v>
                </c:pt>
                <c:pt idx="64">
                  <c:v>0.49050287541840071</c:v>
                </c:pt>
                <c:pt idx="65">
                  <c:v>0.48626775324164578</c:v>
                </c:pt>
                <c:pt idx="66">
                  <c:v>0.46304273799305889</c:v>
                </c:pt>
                <c:pt idx="67">
                  <c:v>0.45419271917611831</c:v>
                </c:pt>
                <c:pt idx="68">
                  <c:v>0.44156009036425753</c:v>
                </c:pt>
                <c:pt idx="69">
                  <c:v>0.43504039814445028</c:v>
                </c:pt>
                <c:pt idx="70">
                  <c:v>0.38958392335172864</c:v>
                </c:pt>
                <c:pt idx="71">
                  <c:v>0.38583209600663876</c:v>
                </c:pt>
                <c:pt idx="72">
                  <c:v>0.38400622995911576</c:v>
                </c:pt>
                <c:pt idx="73">
                  <c:v>0.35814304915840867</c:v>
                </c:pt>
                <c:pt idx="74">
                  <c:v>0.34541108385229913</c:v>
                </c:pt>
                <c:pt idx="75">
                  <c:v>0.33130752373995614</c:v>
                </c:pt>
                <c:pt idx="76">
                  <c:v>0.30795417193586405</c:v>
                </c:pt>
                <c:pt idx="77">
                  <c:v>0.30610854913089752</c:v>
                </c:pt>
                <c:pt idx="78">
                  <c:v>0.27299158169744914</c:v>
                </c:pt>
                <c:pt idx="79">
                  <c:v>0.26745778623032801</c:v>
                </c:pt>
                <c:pt idx="80">
                  <c:v>0.24984538744688989</c:v>
                </c:pt>
                <c:pt idx="81">
                  <c:v>0.24052130569351463</c:v>
                </c:pt>
                <c:pt idx="82">
                  <c:v>0.22093903484836672</c:v>
                </c:pt>
                <c:pt idx="83">
                  <c:v>0.21747151178609572</c:v>
                </c:pt>
                <c:pt idx="84">
                  <c:v>0.20831141024510258</c:v>
                </c:pt>
                <c:pt idx="85">
                  <c:v>0.20610832241988003</c:v>
                </c:pt>
                <c:pt idx="86">
                  <c:v>0.20138851924930021</c:v>
                </c:pt>
                <c:pt idx="87">
                  <c:v>0.1865283822587441</c:v>
                </c:pt>
                <c:pt idx="88">
                  <c:v>0.16158146729160416</c:v>
                </c:pt>
                <c:pt idx="89">
                  <c:v>0.15503243243243242</c:v>
                </c:pt>
                <c:pt idx="90">
                  <c:v>0.12502925707417176</c:v>
                </c:pt>
                <c:pt idx="91">
                  <c:v>0.10823309888059393</c:v>
                </c:pt>
                <c:pt idx="92">
                  <c:v>0.10627762766907767</c:v>
                </c:pt>
                <c:pt idx="93">
                  <c:v>3.7212795039053663E-2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48-4EF0-B308-694984A42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41262848"/>
        <c:axId val="141707520"/>
      </c:barChart>
      <c:catAx>
        <c:axId val="141262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600"/>
            </a:pPr>
            <a:endParaRPr lang="en-US"/>
          </a:p>
        </c:txPr>
        <c:crossAx val="141707520"/>
        <c:crosses val="autoZero"/>
        <c:auto val="1"/>
        <c:lblAlgn val="ctr"/>
        <c:lblOffset val="100"/>
        <c:tickMarkSkip val="10"/>
        <c:noMultiLvlLbl val="0"/>
      </c:catAx>
      <c:valAx>
        <c:axId val="141707520"/>
        <c:scaling>
          <c:orientation val="minMax"/>
          <c:max val="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GB" sz="1000" dirty="0"/>
                  <a:t>Normalised surviving</a:t>
                </a:r>
                <a:r>
                  <a:rPr lang="en-GB" sz="1000" baseline="0" dirty="0"/>
                  <a:t> fraction</a:t>
                </a:r>
                <a:endParaRPr lang="en-GB" sz="10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1262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79923080718204"/>
          <c:y val="5.7204170296867599E-2"/>
          <c:w val="0.84340845125366726"/>
          <c:h val="0.806279199971932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'11Mev data'!$B$2</c:f>
              <c:strCache>
                <c:ptCount val="1"/>
                <c:pt idx="0">
                  <c:v>11MeV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EE6-4448-90B8-E3D7AE33772E}"/>
              </c:ext>
            </c:extLst>
          </c:dPt>
          <c:cat>
            <c:strRef>
              <c:f>'11Mev data'!$A$3:$A$96</c:f>
              <c:strCache>
                <c:ptCount val="94"/>
                <c:pt idx="0">
                  <c:v>Mock</c:v>
                </c:pt>
                <c:pt idx="1">
                  <c:v>UEVLD</c:v>
                </c:pt>
                <c:pt idx="2">
                  <c:v>USP16</c:v>
                </c:pt>
                <c:pt idx="3">
                  <c:v>USP13</c:v>
                </c:pt>
                <c:pt idx="4">
                  <c:v>USP17</c:v>
                </c:pt>
                <c:pt idx="5">
                  <c:v>USP45</c:v>
                </c:pt>
                <c:pt idx="6">
                  <c:v>USP54</c:v>
                </c:pt>
                <c:pt idx="7">
                  <c:v>USP46</c:v>
                </c:pt>
                <c:pt idx="8">
                  <c:v>USP49</c:v>
                </c:pt>
                <c:pt idx="9">
                  <c:v>USP51</c:v>
                </c:pt>
                <c:pt idx="10">
                  <c:v>USP1</c:v>
                </c:pt>
                <c:pt idx="11">
                  <c:v>USP34</c:v>
                </c:pt>
                <c:pt idx="12">
                  <c:v>USP11</c:v>
                </c:pt>
                <c:pt idx="13">
                  <c:v>USP19</c:v>
                </c:pt>
                <c:pt idx="14">
                  <c:v>OTUB1</c:v>
                </c:pt>
                <c:pt idx="15">
                  <c:v>UBR1</c:v>
                </c:pt>
                <c:pt idx="16">
                  <c:v>USP48</c:v>
                </c:pt>
                <c:pt idx="17">
                  <c:v>UBL3</c:v>
                </c:pt>
                <c:pt idx="18">
                  <c:v>USP50</c:v>
                </c:pt>
                <c:pt idx="19">
                  <c:v>UBTD1</c:v>
                </c:pt>
                <c:pt idx="20">
                  <c:v>UCHL1</c:v>
                </c:pt>
                <c:pt idx="21">
                  <c:v>USP5</c:v>
                </c:pt>
                <c:pt idx="22">
                  <c:v>USP14</c:v>
                </c:pt>
                <c:pt idx="23">
                  <c:v>CEZANNE</c:v>
                </c:pt>
                <c:pt idx="24">
                  <c:v>DC-UBP</c:v>
                </c:pt>
                <c:pt idx="25">
                  <c:v>UCHL3</c:v>
                </c:pt>
                <c:pt idx="26">
                  <c:v>UBL4</c:v>
                </c:pt>
                <c:pt idx="27">
                  <c:v>USP10</c:v>
                </c:pt>
                <c:pt idx="28">
                  <c:v>UMPK</c:v>
                </c:pt>
                <c:pt idx="29">
                  <c:v>OTUB2</c:v>
                </c:pt>
                <c:pt idx="30">
                  <c:v>USP2</c:v>
                </c:pt>
                <c:pt idx="31">
                  <c:v>USP12</c:v>
                </c:pt>
                <c:pt idx="32">
                  <c:v>JOSD2</c:v>
                </c:pt>
                <c:pt idx="33">
                  <c:v>USP18</c:v>
                </c:pt>
                <c:pt idx="34">
                  <c:v>UCHL5</c:v>
                </c:pt>
                <c:pt idx="35">
                  <c:v>A20</c:v>
                </c:pt>
                <c:pt idx="36">
                  <c:v>ATNX3</c:v>
                </c:pt>
                <c:pt idx="37">
                  <c:v>PARP11</c:v>
                </c:pt>
                <c:pt idx="38">
                  <c:v>AMSH</c:v>
                </c:pt>
                <c:pt idx="39">
                  <c:v>USP3</c:v>
                </c:pt>
                <c:pt idx="40">
                  <c:v>USP52</c:v>
                </c:pt>
                <c:pt idx="41">
                  <c:v>USP27X</c:v>
                </c:pt>
                <c:pt idx="42">
                  <c:v>USP40</c:v>
                </c:pt>
                <c:pt idx="43">
                  <c:v>USP22</c:v>
                </c:pt>
                <c:pt idx="44">
                  <c:v>BRCC3</c:v>
                </c:pt>
                <c:pt idx="45">
                  <c:v>BAP1</c:v>
                </c:pt>
                <c:pt idx="46">
                  <c:v>USP25</c:v>
                </c:pt>
                <c:pt idx="47">
                  <c:v>USP33</c:v>
                </c:pt>
                <c:pt idx="48">
                  <c:v>MYSM1</c:v>
                </c:pt>
                <c:pt idx="49">
                  <c:v>USP15</c:v>
                </c:pt>
                <c:pt idx="50">
                  <c:v>OTUD6B</c:v>
                </c:pt>
                <c:pt idx="51">
                  <c:v>OTUD1</c:v>
                </c:pt>
                <c:pt idx="52">
                  <c:v>USP42</c:v>
                </c:pt>
                <c:pt idx="53">
                  <c:v>USP26</c:v>
                </c:pt>
                <c:pt idx="54">
                  <c:v>USP24</c:v>
                </c:pt>
                <c:pt idx="55">
                  <c:v>USP32</c:v>
                </c:pt>
                <c:pt idx="56">
                  <c:v>USP28</c:v>
                </c:pt>
                <c:pt idx="57">
                  <c:v>USP44</c:v>
                </c:pt>
                <c:pt idx="58">
                  <c:v>USP20</c:v>
                </c:pt>
                <c:pt idx="59">
                  <c:v>JOSD1</c:v>
                </c:pt>
                <c:pt idx="60">
                  <c:v>USP30</c:v>
                </c:pt>
                <c:pt idx="61">
                  <c:v>USP41</c:v>
                </c:pt>
                <c:pt idx="62">
                  <c:v>USP35</c:v>
                </c:pt>
                <c:pt idx="63">
                  <c:v>USP47</c:v>
                </c:pt>
                <c:pt idx="64">
                  <c:v>USP29</c:v>
                </c:pt>
                <c:pt idx="65">
                  <c:v>USP37</c:v>
                </c:pt>
                <c:pt idx="66">
                  <c:v>VCPIP1</c:v>
                </c:pt>
                <c:pt idx="67">
                  <c:v>USP4</c:v>
                </c:pt>
                <c:pt idx="68">
                  <c:v>USP21</c:v>
                </c:pt>
                <c:pt idx="69">
                  <c:v>USP38</c:v>
                </c:pt>
                <c:pt idx="70">
                  <c:v>USP53</c:v>
                </c:pt>
                <c:pt idx="71">
                  <c:v>OTUD4</c:v>
                </c:pt>
                <c:pt idx="72">
                  <c:v>OTUD5</c:v>
                </c:pt>
                <c:pt idx="73">
                  <c:v>USP8</c:v>
                </c:pt>
                <c:pt idx="74">
                  <c:v>DUB3</c:v>
                </c:pt>
                <c:pt idx="75">
                  <c:v>FBX07</c:v>
                </c:pt>
                <c:pt idx="76">
                  <c:v>ZRANB1</c:v>
                </c:pt>
                <c:pt idx="77">
                  <c:v>UFD1L</c:v>
                </c:pt>
                <c:pt idx="78">
                  <c:v>DUB1A</c:v>
                </c:pt>
                <c:pt idx="79">
                  <c:v>MPND</c:v>
                </c:pt>
                <c:pt idx="80">
                  <c:v>SENP2</c:v>
                </c:pt>
                <c:pt idx="81">
                  <c:v>USP9Y</c:v>
                </c:pt>
                <c:pt idx="82">
                  <c:v>YODI</c:v>
                </c:pt>
                <c:pt idx="83">
                  <c:v>USP43</c:v>
                </c:pt>
                <c:pt idx="84">
                  <c:v>STAMBP1</c:v>
                </c:pt>
                <c:pt idx="85">
                  <c:v>USP39</c:v>
                </c:pt>
                <c:pt idx="86">
                  <c:v>USP36</c:v>
                </c:pt>
                <c:pt idx="87">
                  <c:v>FBX08</c:v>
                </c:pt>
                <c:pt idx="88">
                  <c:v>USP6</c:v>
                </c:pt>
                <c:pt idx="89">
                  <c:v>USP9X</c:v>
                </c:pt>
                <c:pt idx="90">
                  <c:v>USP31</c:v>
                </c:pt>
                <c:pt idx="91">
                  <c:v>UBL5</c:v>
                </c:pt>
                <c:pt idx="92">
                  <c:v>USP7</c:v>
                </c:pt>
                <c:pt idx="93">
                  <c:v>CYLD</c:v>
                </c:pt>
              </c:strCache>
            </c:strRef>
          </c:cat>
          <c:val>
            <c:numRef>
              <c:f>'11Mev data'!$B$3:$B$96</c:f>
              <c:numCache>
                <c:formatCode>General</c:formatCode>
                <c:ptCount val="94"/>
                <c:pt idx="0">
                  <c:v>1</c:v>
                </c:pt>
                <c:pt idx="1">
                  <c:v>8.7249390182652888</c:v>
                </c:pt>
                <c:pt idx="2">
                  <c:v>3.8641283185398931</c:v>
                </c:pt>
                <c:pt idx="3">
                  <c:v>3.177660950013089</c:v>
                </c:pt>
                <c:pt idx="4">
                  <c:v>2.908815084544583</c:v>
                </c:pt>
                <c:pt idx="5">
                  <c:v>2.8456209437844029</c:v>
                </c:pt>
                <c:pt idx="6">
                  <c:v>2.7045264256471211</c:v>
                </c:pt>
                <c:pt idx="7">
                  <c:v>2.6732117437980354</c:v>
                </c:pt>
                <c:pt idx="8">
                  <c:v>2.5997203947831826</c:v>
                </c:pt>
                <c:pt idx="9">
                  <c:v>2.5566601039506156</c:v>
                </c:pt>
                <c:pt idx="10">
                  <c:v>2.4554786485218214</c:v>
                </c:pt>
                <c:pt idx="11">
                  <c:v>2.4287958968983694</c:v>
                </c:pt>
                <c:pt idx="12">
                  <c:v>2.3323946010027421</c:v>
                </c:pt>
                <c:pt idx="13">
                  <c:v>2.0734373659215781</c:v>
                </c:pt>
                <c:pt idx="14">
                  <c:v>1.9853728363490553</c:v>
                </c:pt>
                <c:pt idx="15">
                  <c:v>1.9653850241710871</c:v>
                </c:pt>
                <c:pt idx="16">
                  <c:v>1.9572787284729676</c:v>
                </c:pt>
                <c:pt idx="17">
                  <c:v>1.9328727744569327</c:v>
                </c:pt>
                <c:pt idx="18">
                  <c:v>1.924138799246611</c:v>
                </c:pt>
                <c:pt idx="19">
                  <c:v>1.8982699140371602</c:v>
                </c:pt>
                <c:pt idx="20">
                  <c:v>1.8908826108270562</c:v>
                </c:pt>
                <c:pt idx="21">
                  <c:v>1.8543293927907396</c:v>
                </c:pt>
                <c:pt idx="22">
                  <c:v>1.8302117872741999</c:v>
                </c:pt>
                <c:pt idx="23">
                  <c:v>1.8123345667900119</c:v>
                </c:pt>
                <c:pt idx="24">
                  <c:v>1.7889400516189586</c:v>
                </c:pt>
                <c:pt idx="25">
                  <c:v>1.6895189093938843</c:v>
                </c:pt>
                <c:pt idx="26">
                  <c:v>1.6773785570210804</c:v>
                </c:pt>
                <c:pt idx="27">
                  <c:v>1.6369928287478535</c:v>
                </c:pt>
                <c:pt idx="28">
                  <c:v>1.6368706103792741</c:v>
                </c:pt>
                <c:pt idx="29">
                  <c:v>1.6345390440601066</c:v>
                </c:pt>
                <c:pt idx="30">
                  <c:v>1.6144349820485984</c:v>
                </c:pt>
                <c:pt idx="31">
                  <c:v>1.6095787443691036</c:v>
                </c:pt>
                <c:pt idx="32">
                  <c:v>1.5605540453542837</c:v>
                </c:pt>
                <c:pt idx="33">
                  <c:v>1.5258641963006117</c:v>
                </c:pt>
                <c:pt idx="34">
                  <c:v>1.5086006225515085</c:v>
                </c:pt>
                <c:pt idx="35">
                  <c:v>1.4908790675124612</c:v>
                </c:pt>
                <c:pt idx="36">
                  <c:v>1.4856298932110248</c:v>
                </c:pt>
                <c:pt idx="37">
                  <c:v>1.4844173052140448</c:v>
                </c:pt>
                <c:pt idx="38">
                  <c:v>1.4691772795990981</c:v>
                </c:pt>
                <c:pt idx="39">
                  <c:v>1.4619330387464811</c:v>
                </c:pt>
                <c:pt idx="40">
                  <c:v>1.4394203005630595</c:v>
                </c:pt>
                <c:pt idx="41">
                  <c:v>1.43521462933204</c:v>
                </c:pt>
                <c:pt idx="42">
                  <c:v>1.3881797679951637</c:v>
                </c:pt>
                <c:pt idx="43">
                  <c:v>1.377470882009322</c:v>
                </c:pt>
                <c:pt idx="44">
                  <c:v>1.3713908533710517</c:v>
                </c:pt>
                <c:pt idx="45">
                  <c:v>1.3517422132838284</c:v>
                </c:pt>
                <c:pt idx="46">
                  <c:v>1.2680164084868639</c:v>
                </c:pt>
                <c:pt idx="47">
                  <c:v>1.2505366778130929</c:v>
                </c:pt>
                <c:pt idx="48">
                  <c:v>1.2505052014197355</c:v>
                </c:pt>
                <c:pt idx="49">
                  <c:v>1.241344860068464</c:v>
                </c:pt>
                <c:pt idx="50">
                  <c:v>1.2410446091927803</c:v>
                </c:pt>
                <c:pt idx="51">
                  <c:v>1.2043472736935716</c:v>
                </c:pt>
                <c:pt idx="52">
                  <c:v>1.1926792821877379</c:v>
                </c:pt>
                <c:pt idx="53">
                  <c:v>1.1861826842936949</c:v>
                </c:pt>
                <c:pt idx="54">
                  <c:v>1.1853135517612206</c:v>
                </c:pt>
                <c:pt idx="55">
                  <c:v>1.1734548719257631</c:v>
                </c:pt>
                <c:pt idx="56">
                  <c:v>1.1517173240258129</c:v>
                </c:pt>
                <c:pt idx="57">
                  <c:v>1.1456621759134438</c:v>
                </c:pt>
                <c:pt idx="58">
                  <c:v>1.1426395831855884</c:v>
                </c:pt>
                <c:pt idx="59">
                  <c:v>1.1405013622167584</c:v>
                </c:pt>
                <c:pt idx="60">
                  <c:v>1.136344960428932</c:v>
                </c:pt>
                <c:pt idx="61">
                  <c:v>1.118462600651722</c:v>
                </c:pt>
                <c:pt idx="62">
                  <c:v>1.1078173041510275</c:v>
                </c:pt>
                <c:pt idx="63">
                  <c:v>1.1076229561701814</c:v>
                </c:pt>
                <c:pt idx="64">
                  <c:v>1.1043866796392037</c:v>
                </c:pt>
                <c:pt idx="65">
                  <c:v>1.0944082924186513</c:v>
                </c:pt>
                <c:pt idx="66">
                  <c:v>1.0753459166409554</c:v>
                </c:pt>
                <c:pt idx="67">
                  <c:v>1.0591419482138866</c:v>
                </c:pt>
                <c:pt idx="68">
                  <c:v>1.0558849074740906</c:v>
                </c:pt>
                <c:pt idx="69">
                  <c:v>1.0142843585057637</c:v>
                </c:pt>
                <c:pt idx="70">
                  <c:v>0.96748812128017037</c:v>
                </c:pt>
                <c:pt idx="71">
                  <c:v>0.93527890583358209</c:v>
                </c:pt>
                <c:pt idx="72">
                  <c:v>0.90601931121942092</c:v>
                </c:pt>
                <c:pt idx="73">
                  <c:v>0.90142036654753643</c:v>
                </c:pt>
                <c:pt idx="74">
                  <c:v>0.89921826862021126</c:v>
                </c:pt>
                <c:pt idx="75">
                  <c:v>0.88100549828878072</c:v>
                </c:pt>
                <c:pt idx="76">
                  <c:v>0.87123820486022352</c:v>
                </c:pt>
                <c:pt idx="77">
                  <c:v>0.86798694916904995</c:v>
                </c:pt>
                <c:pt idx="78">
                  <c:v>0.86675857908371479</c:v>
                </c:pt>
                <c:pt idx="79">
                  <c:v>0.85895607742592439</c:v>
                </c:pt>
                <c:pt idx="80">
                  <c:v>0.80866330434696365</c:v>
                </c:pt>
                <c:pt idx="81">
                  <c:v>0.78544399527387487</c:v>
                </c:pt>
                <c:pt idx="82">
                  <c:v>0.76629441718459523</c:v>
                </c:pt>
                <c:pt idx="83">
                  <c:v>0.7440521661379258</c:v>
                </c:pt>
                <c:pt idx="84">
                  <c:v>0.71942210953678254</c:v>
                </c:pt>
                <c:pt idx="85">
                  <c:v>0.66664978154655241</c:v>
                </c:pt>
                <c:pt idx="86">
                  <c:v>0.65617988168627506</c:v>
                </c:pt>
                <c:pt idx="87">
                  <c:v>0.60083492777045067</c:v>
                </c:pt>
                <c:pt idx="88">
                  <c:v>0.60001680552912751</c:v>
                </c:pt>
                <c:pt idx="89">
                  <c:v>0.59584852563733093</c:v>
                </c:pt>
                <c:pt idx="90">
                  <c:v>0.59024045274203674</c:v>
                </c:pt>
                <c:pt idx="91">
                  <c:v>0.50943627200946695</c:v>
                </c:pt>
                <c:pt idx="92">
                  <c:v>0.49855618182460026</c:v>
                </c:pt>
                <c:pt idx="93">
                  <c:v>0.47074997154887904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E6-4448-90B8-E3D7AE337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41263360"/>
        <c:axId val="141709248"/>
      </c:barChart>
      <c:catAx>
        <c:axId val="14126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600"/>
            </a:pPr>
            <a:endParaRPr lang="en-US"/>
          </a:p>
        </c:txPr>
        <c:crossAx val="141709248"/>
        <c:crosses val="autoZero"/>
        <c:auto val="1"/>
        <c:lblAlgn val="ctr"/>
        <c:lblOffset val="100"/>
        <c:tickMarkSkip val="10"/>
        <c:noMultiLvlLbl val="0"/>
      </c:catAx>
      <c:valAx>
        <c:axId val="141709248"/>
        <c:scaling>
          <c:orientation val="minMax"/>
          <c:max val="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GB" sz="1000" dirty="0"/>
                  <a:t>Normalised surviving fraction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126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0.55842</cdr:x>
      <cdr:y>0.39127</cdr:y>
    </cdr:from>
    <cdr:to>
      <cdr:x>0.73206</cdr:x>
      <cdr:y>0.54089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224C378-C8C9-418C-809D-2F457E39FEB2}"/>
            </a:ext>
          </a:extLst>
        </cdr:cNvPr>
        <cdr:cNvSpPr txBox="1"/>
      </cdr:nvSpPr>
      <cdr:spPr>
        <a:xfrm xmlns:a="http://schemas.openxmlformats.org/drawingml/2006/main">
          <a:off x="1300068" y="730552"/>
          <a:ext cx="404256" cy="279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****</a:t>
          </a:r>
        </a:p>
      </cdr:txBody>
    </cdr:sp>
  </cdr:relSizeAnchor>
  <cdr:relSizeAnchor xmlns:cdr="http://schemas.openxmlformats.org/drawingml/2006/chartDrawing">
    <cdr:from>
      <cdr:x>0.76089</cdr:x>
      <cdr:y>0.48156</cdr:y>
    </cdr:from>
    <cdr:to>
      <cdr:x>1</cdr:x>
      <cdr:y>0.57106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F158094-4618-4D04-96CC-31DAD06CE58B}"/>
            </a:ext>
          </a:extLst>
        </cdr:cNvPr>
        <cdr:cNvSpPr txBox="1"/>
      </cdr:nvSpPr>
      <cdr:spPr>
        <a:xfrm xmlns:a="http://schemas.openxmlformats.org/drawingml/2006/main">
          <a:off x="1771444" y="899148"/>
          <a:ext cx="556683" cy="167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****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36890-D2AC-4BBA-8FD8-C1516A41533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C6775-B348-4624-B76D-050BF2503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096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332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24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58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44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512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59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29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08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72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0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48B80-5E3E-49D6-A063-BFAA6E4B42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9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2.png"/><Relationship Id="rId7" Type="http://schemas.openxmlformats.org/officeDocument/2006/relationships/chart" Target="../charts/chart2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microsoft.com/office/2007/relationships/hdphoto" Target="../media/hdphoto12.wdp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6.jpg"/><Relationship Id="rId39" Type="http://schemas.microsoft.com/office/2007/relationships/hdphoto" Target="../media/hdphoto11.wdp"/><Relationship Id="rId21" Type="http://schemas.openxmlformats.org/officeDocument/2006/relationships/chart" Target="../charts/chart9.xml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chart" Target="../charts/chart6.xml"/><Relationship Id="rId16" Type="http://schemas.openxmlformats.org/officeDocument/2006/relationships/image" Target="../media/image13.png"/><Relationship Id="rId20" Type="http://schemas.openxmlformats.org/officeDocument/2006/relationships/chart" Target="../charts/chart8.xml"/><Relationship Id="rId29" Type="http://schemas.openxmlformats.org/officeDocument/2006/relationships/image" Target="../media/image18.jpg"/><Relationship Id="rId41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chart" Target="../charts/chart12.xml"/><Relationship Id="rId32" Type="http://schemas.openxmlformats.org/officeDocument/2006/relationships/image" Target="../media/image19.png"/><Relationship Id="rId37" Type="http://schemas.openxmlformats.org/officeDocument/2006/relationships/image" Target="../media/image23.png"/><Relationship Id="rId40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chart" Target="../charts/chart11.xml"/><Relationship Id="rId28" Type="http://schemas.microsoft.com/office/2007/relationships/hdphoto" Target="../media/hdphoto9.wdp"/><Relationship Id="rId36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openxmlformats.org/officeDocument/2006/relationships/chart" Target="../charts/chart14.xml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chart" Target="../charts/chart10.xml"/><Relationship Id="rId27" Type="http://schemas.openxmlformats.org/officeDocument/2006/relationships/image" Target="../media/image17.png"/><Relationship Id="rId30" Type="http://schemas.openxmlformats.org/officeDocument/2006/relationships/chart" Target="../charts/chart13.xml"/><Relationship Id="rId35" Type="http://schemas.microsoft.com/office/2007/relationships/hdphoto" Target="../media/hdphoto10.wdp"/><Relationship Id="rId8" Type="http://schemas.openxmlformats.org/officeDocument/2006/relationships/image" Target="../media/image9.png"/><Relationship Id="rId3" Type="http://schemas.openxmlformats.org/officeDocument/2006/relationships/chart" Target="../charts/chart7.xml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openxmlformats.org/officeDocument/2006/relationships/image" Target="../media/image15.jpg"/><Relationship Id="rId33" Type="http://schemas.openxmlformats.org/officeDocument/2006/relationships/image" Target="../media/image20.png"/><Relationship Id="rId38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9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1199456" y="2105789"/>
            <a:ext cx="961366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Radiobiological opportunities with ITRF and LhARA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1952130" y="4008525"/>
            <a:ext cx="828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Professor Jason Parsons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Institute of Cancer and Genomic Sciences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School of Physics and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5581864"/>
            <a:ext cx="1720851" cy="757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73" y="5371671"/>
            <a:ext cx="2721151" cy="1058675"/>
          </a:xfrm>
          <a:prstGeom prst="rect">
            <a:avLst/>
          </a:prstGeom>
        </p:spPr>
      </p:pic>
      <p:pic>
        <p:nvPicPr>
          <p:cNvPr id="10" name="Picture 2" descr="National Institutes of Health (NIH) - Turning Discovery into Health">
            <a:extLst>
              <a:ext uri="{FF2B5EF4-FFF2-40B4-BE49-F238E27FC236}">
                <a16:creationId xmlns:a16="http://schemas.microsoft.com/office/drawing/2014/main" id="{5048F5AC-CB97-4E62-AD3E-374D9F681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5733256"/>
            <a:ext cx="3335934" cy="51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4C9A982-BFA7-4438-1E7D-31759280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286459"/>
            <a:ext cx="4079776" cy="16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20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09355-DE38-42DA-57E8-2F279D775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93" r="18820"/>
          <a:stretch/>
        </p:blipFill>
        <p:spPr>
          <a:xfrm>
            <a:off x="4367808" y="1337714"/>
            <a:ext cx="4881778" cy="2088232"/>
          </a:xfrm>
          <a:prstGeom prst="rect">
            <a:avLst/>
          </a:prstGeom>
        </p:spPr>
      </p:pic>
      <p:sp>
        <p:nvSpPr>
          <p:cNvPr id="3" name="Text Box 52">
            <a:extLst>
              <a:ext uri="{FF2B5EF4-FFF2-40B4-BE49-F238E27FC236}">
                <a16:creationId xmlns:a16="http://schemas.microsoft.com/office/drawing/2014/main" id="{607A45CC-C6D9-D89D-F567-9993622B3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65346"/>
            <a:ext cx="11075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Current radiobiology research focus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3275B-FB12-737B-4860-A015E62CA71F}"/>
              </a:ext>
            </a:extLst>
          </p:cNvPr>
          <p:cNvSpPr txBox="1"/>
          <p:nvPr/>
        </p:nvSpPr>
        <p:spPr>
          <a:xfrm>
            <a:off x="9167939" y="1690373"/>
            <a:ext cx="2479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Transcriptomic and proteomic analysis post-irradiation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37692E-BD48-EFB8-FA9F-92F198BF5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61" r="31616" b="8179"/>
          <a:stretch/>
        </p:blipFill>
        <p:spPr>
          <a:xfrm>
            <a:off x="937005" y="1033927"/>
            <a:ext cx="3402544" cy="253721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4341DCCA-31FB-8AEE-03ED-DE33D3D652A9}"/>
              </a:ext>
            </a:extLst>
          </p:cNvPr>
          <p:cNvSpPr txBox="1"/>
          <p:nvPr/>
        </p:nvSpPr>
        <p:spPr>
          <a:xfrm>
            <a:off x="1500782" y="655932"/>
            <a:ext cx="143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11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D18C12-4175-D124-680C-B108222A89AF}"/>
              </a:ext>
            </a:extLst>
          </p:cNvPr>
          <p:cNvSpPr txBox="1"/>
          <p:nvPr/>
        </p:nvSpPr>
        <p:spPr>
          <a:xfrm>
            <a:off x="2768866" y="655932"/>
            <a:ext cx="143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59 MeV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19BF34-B30D-47DD-AA5D-82793CBD7DA3}"/>
              </a:ext>
            </a:extLst>
          </p:cNvPr>
          <p:cNvSpPr/>
          <p:nvPr/>
        </p:nvSpPr>
        <p:spPr>
          <a:xfrm>
            <a:off x="6160740" y="1054421"/>
            <a:ext cx="164805" cy="175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43AAF9-62A5-CAAD-52EC-48FABF679435}"/>
              </a:ext>
            </a:extLst>
          </p:cNvPr>
          <p:cNvSpPr/>
          <p:nvPr/>
        </p:nvSpPr>
        <p:spPr>
          <a:xfrm>
            <a:off x="6160740" y="820244"/>
            <a:ext cx="164805" cy="1754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366110E-12EF-6321-980D-97CBCA7F389E}"/>
              </a:ext>
            </a:extLst>
          </p:cNvPr>
          <p:cNvSpPr txBox="1"/>
          <p:nvPr/>
        </p:nvSpPr>
        <p:spPr>
          <a:xfrm>
            <a:off x="6325545" y="751509"/>
            <a:ext cx="116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11 MeV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30FE867F-F217-6931-1D61-50CF9863BBB3}"/>
              </a:ext>
            </a:extLst>
          </p:cNvPr>
          <p:cNvSpPr txBox="1"/>
          <p:nvPr/>
        </p:nvSpPr>
        <p:spPr>
          <a:xfrm>
            <a:off x="6325545" y="971857"/>
            <a:ext cx="116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59 MeV</a:t>
            </a:r>
          </a:p>
        </p:txBody>
      </p:sp>
      <p:sp>
        <p:nvSpPr>
          <p:cNvPr id="13" name="Text Box 52">
            <a:extLst>
              <a:ext uri="{FF2B5EF4-FFF2-40B4-BE49-F238E27FC236}">
                <a16:creationId xmlns:a16="http://schemas.microsoft.com/office/drawing/2014/main" id="{D401D446-2697-424E-92D3-A3DCF3C11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6124247"/>
            <a:ext cx="49596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2000" b="1" dirty="0">
                <a:latin typeface="Calibri" panose="020F0502020204030204" pitchFamily="34" charset="0"/>
              </a:rPr>
              <a:t>Development of patient-derived organoids (Hisham Mehanna/Colin Watts)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08F233-AF7C-4B72-AE67-5BABE6EC6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68" y="4289541"/>
            <a:ext cx="2535935" cy="1901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E1B918-1505-BCEC-F333-BB7F51080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9" y="4289541"/>
            <a:ext cx="2535935" cy="190195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482E9BC6-DFEA-96D6-F8AA-D51890F2A60A}"/>
              </a:ext>
            </a:extLst>
          </p:cNvPr>
          <p:cNvGraphicFramePr>
            <a:graphicFrameLocks/>
          </p:cNvGraphicFramePr>
          <p:nvPr/>
        </p:nvGraphicFramePr>
        <p:xfrm>
          <a:off x="5309504" y="4311916"/>
          <a:ext cx="2655959" cy="2322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TextBox 35">
            <a:extLst>
              <a:ext uri="{FF2B5EF4-FFF2-40B4-BE49-F238E27FC236}">
                <a16:creationId xmlns:a16="http://schemas.microsoft.com/office/drawing/2014/main" id="{073586BB-A434-0471-E63A-B28121E6F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255" y="3938703"/>
            <a:ext cx="863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Day 1</a:t>
            </a:r>
          </a:p>
        </p:txBody>
      </p:sp>
      <p:sp>
        <p:nvSpPr>
          <p:cNvPr id="31" name="TextBox 35">
            <a:extLst>
              <a:ext uri="{FF2B5EF4-FFF2-40B4-BE49-F238E27FC236}">
                <a16:creationId xmlns:a16="http://schemas.microsoft.com/office/drawing/2014/main" id="{BA37E0BB-3E83-C2BD-1046-CC598F49A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482" y="3938703"/>
            <a:ext cx="863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Day 7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A58B6BF-1DF5-2C87-02A3-32C15856B9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/>
          <a:stretch/>
        </p:blipFill>
        <p:spPr>
          <a:xfrm>
            <a:off x="8040216" y="4311916"/>
            <a:ext cx="1722112" cy="155513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9ADE9B3-542A-6178-C537-609833C27C6E}"/>
              </a:ext>
            </a:extLst>
          </p:cNvPr>
          <p:cNvGrpSpPr/>
          <p:nvPr/>
        </p:nvGrpSpPr>
        <p:grpSpPr>
          <a:xfrm>
            <a:off x="9846710" y="4151964"/>
            <a:ext cx="2158724" cy="1801273"/>
            <a:chOff x="8686800" y="3352800"/>
            <a:chExt cx="3405931" cy="284196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3D64E22-61CD-4D4B-7E23-D38C9F4C3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3352800"/>
              <a:ext cx="3405931" cy="2841962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1A06CCB-C33F-F7DE-942B-50A9B2FB9F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58273" y="4722914"/>
              <a:ext cx="545284" cy="1090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 Box 52">
            <a:extLst>
              <a:ext uri="{FF2B5EF4-FFF2-40B4-BE49-F238E27FC236}">
                <a16:creationId xmlns:a16="http://schemas.microsoft.com/office/drawing/2014/main" id="{F9B765D0-960B-DFEA-B36E-EED38104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2700" y="6121566"/>
            <a:ext cx="49596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2000" b="1" dirty="0">
                <a:latin typeface="Calibri" panose="020F0502020204030204" pitchFamily="34" charset="0"/>
              </a:rPr>
              <a:t>Development of chick embryo model</a:t>
            </a:r>
          </a:p>
        </p:txBody>
      </p:sp>
    </p:spTree>
    <p:extLst>
      <p:ext uri="{BB962C8B-B14F-4D97-AF65-F5344CB8AC3E}">
        <p14:creationId xmlns:p14="http://schemas.microsoft.com/office/powerpoint/2010/main" val="952762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1115"/>
            <a:ext cx="10972800" cy="1143000"/>
          </a:xfrm>
        </p:spPr>
        <p:txBody>
          <a:bodyPr/>
          <a:lstStyle/>
          <a:p>
            <a:r>
              <a:rPr lang="en-GB" b="1" dirty="0"/>
              <a:t>Summary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19160" y="1121885"/>
            <a:ext cx="11781495" cy="46833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tabLst>
                <a:tab pos="542925" algn="l"/>
              </a:tabLst>
            </a:pPr>
            <a:r>
              <a:rPr lang="en-GB" altLang="en-US" sz="2800" b="1" u="sng" dirty="0">
                <a:latin typeface="Calibri" panose="020F0502020204030204" pitchFamily="34" charset="0"/>
              </a:rPr>
              <a:t>Technical advantages of the LhARA facility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Provides a reproducible, stable and reliable beam critical for acquiring accurate radiobiological data, and for performing systematic evaluations of the biological response.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Beam which is flexible, easily accessible, and potentially high throughput (unlike clinical facilities).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Ions can be delivered in very short pulses (10-40 ns) and high repetition rates.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Ability to deliver particle ions at different energies/LET (protons at 15 and 125 MeV; carbon ions at 30 MeV) and at different dose rates (e.g. FLASH).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i="1" dirty="0">
                <a:latin typeface="Calibri" panose="020F0502020204030204" pitchFamily="34" charset="0"/>
              </a:rPr>
              <a:t>In vitro </a:t>
            </a:r>
            <a:r>
              <a:rPr lang="en-GB" altLang="en-US" sz="2200" dirty="0">
                <a:latin typeface="Calibri" panose="020F0502020204030204" pitchFamily="34" charset="0"/>
              </a:rPr>
              <a:t>and </a:t>
            </a:r>
            <a:r>
              <a:rPr lang="en-GB" altLang="en-US" sz="2200" i="1" dirty="0">
                <a:latin typeface="Calibri" panose="020F0502020204030204" pitchFamily="34" charset="0"/>
              </a:rPr>
              <a:t>in vivo </a:t>
            </a:r>
            <a:r>
              <a:rPr lang="en-GB" altLang="en-US" sz="2200" dirty="0">
                <a:latin typeface="Calibri" panose="020F0502020204030204" pitchFamily="34" charset="0"/>
              </a:rPr>
              <a:t>end-stations both for routine cell culture experiments (with automated handling in controlled environments), but also animal irradiations.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Stimulate the analysis of more complex biological end-points.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Potential for live cell imaging, rather than single end-point measurements.</a:t>
            </a:r>
          </a:p>
        </p:txBody>
      </p:sp>
    </p:spTree>
    <p:extLst>
      <p:ext uri="{BB962C8B-B14F-4D97-AF65-F5344CB8AC3E}">
        <p14:creationId xmlns:p14="http://schemas.microsoft.com/office/powerpoint/2010/main" val="281640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721"/>
            <a:ext cx="10972800" cy="1143000"/>
          </a:xfrm>
        </p:spPr>
        <p:txBody>
          <a:bodyPr/>
          <a:lstStyle/>
          <a:p>
            <a:r>
              <a:rPr lang="en-GB" b="1" dirty="0"/>
              <a:t>Summary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19161" y="908720"/>
            <a:ext cx="11205432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tabLst>
                <a:tab pos="542925" algn="l"/>
              </a:tabLst>
            </a:pPr>
            <a:r>
              <a:rPr lang="en-GB" altLang="en-US" sz="2800" b="1" u="sng" dirty="0">
                <a:latin typeface="Calibri" panose="020F0502020204030204" pitchFamily="34" charset="0"/>
              </a:rPr>
              <a:t>Biological questions to be addressed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More substantial investigations into the radiobiology of particle ions with increasing LET in defined 2D/3D preclinical normal/tumour model systems.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Uniquely positioned to investigate novel beam delivery (e.g. FLASH and </a:t>
            </a:r>
            <a:r>
              <a:rPr lang="en-GB" altLang="en-US" sz="2200" dirty="0" err="1">
                <a:latin typeface="Calibri" panose="020F0502020204030204" pitchFamily="34" charset="0"/>
              </a:rPr>
              <a:t>minibeams</a:t>
            </a:r>
            <a:r>
              <a:rPr lang="en-GB" altLang="en-US" sz="2200" dirty="0">
                <a:latin typeface="Calibri" panose="020F0502020204030204" pitchFamily="34" charset="0"/>
              </a:rPr>
              <a:t>) and to define the biology behind these phenomenon.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Enable clinically-relevant dose fractionation experiments in relevant</a:t>
            </a:r>
            <a:r>
              <a:rPr lang="en-GB" altLang="en-US" sz="2200" i="1" dirty="0">
                <a:latin typeface="Calibri" panose="020F0502020204030204" pitchFamily="34" charset="0"/>
              </a:rPr>
              <a:t> in vitro </a:t>
            </a:r>
            <a:r>
              <a:rPr lang="en-GB" altLang="en-US" sz="2200" dirty="0">
                <a:latin typeface="Calibri" panose="020F0502020204030204" pitchFamily="34" charset="0"/>
              </a:rPr>
              <a:t>and </a:t>
            </a:r>
            <a:r>
              <a:rPr lang="en-GB" altLang="en-US" sz="2200" i="1" dirty="0">
                <a:latin typeface="Calibri" panose="020F0502020204030204" pitchFamily="34" charset="0"/>
              </a:rPr>
              <a:t>in vivo </a:t>
            </a:r>
            <a:r>
              <a:rPr lang="en-GB" altLang="en-US" sz="2200" dirty="0">
                <a:latin typeface="Calibri" panose="020F0502020204030204" pitchFamily="34" charset="0"/>
              </a:rPr>
              <a:t>preclinical models.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Examine role and impact of the tumour microenvironment in response to particle ions in defined models systems.</a:t>
            </a:r>
          </a:p>
          <a:p>
            <a:pPr>
              <a:spcBef>
                <a:spcPts val="600"/>
              </a:spcBef>
              <a:tabLst>
                <a:tab pos="542925" algn="l"/>
              </a:tabLst>
            </a:pPr>
            <a:r>
              <a:rPr lang="en-GB" altLang="en-US" sz="2200" dirty="0">
                <a:latin typeface="Calibri" panose="020F0502020204030204" pitchFamily="34" charset="0"/>
              </a:rPr>
              <a:t>Investigate combinatorial treatments (e.g. targeted DDR/IO drugs and inhibitors, stimulate high-throughput screening experiments) for tumour radiosensitisation and normal tissue radioprotection.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3927" y="5733256"/>
            <a:ext cx="10450625" cy="648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542925" algn="l"/>
              </a:tabLst>
            </a:pPr>
            <a:r>
              <a:rPr lang="en-GB" altLang="en-US" sz="2200" b="1" dirty="0">
                <a:latin typeface="Calibri" panose="020F0502020204030204" pitchFamily="34" charset="0"/>
              </a:rPr>
              <a:t>More effective and efficient translation of radiobiology research into particle ions from the lab and into the clinic for patient benefit.</a:t>
            </a:r>
          </a:p>
        </p:txBody>
      </p:sp>
    </p:spTree>
    <p:extLst>
      <p:ext uri="{BB962C8B-B14F-4D97-AF65-F5344CB8AC3E}">
        <p14:creationId xmlns:p14="http://schemas.microsoft.com/office/powerpoint/2010/main" val="16571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454901" y="16540"/>
            <a:ext cx="966944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The biological uncertainties following proton beam therapy</a:t>
            </a:r>
            <a:endParaRPr lang="en-US" sz="3600" b="1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27746" y="1119345"/>
            <a:ext cx="6151602" cy="4026286"/>
            <a:chOff x="3713172" y="1405663"/>
            <a:chExt cx="6151602" cy="4026286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4410082" y="1986558"/>
              <a:ext cx="0" cy="28491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410082" y="4835715"/>
              <a:ext cx="34260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5221524" y="5062617"/>
              <a:ext cx="207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Depth in tissue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16200000">
              <a:off x="3055370" y="3109310"/>
              <a:ext cx="1752600" cy="4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Relative dose</a:t>
              </a: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4410082" y="4835715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7836170" y="4835715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6130639" y="4835715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6979648" y="4835715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5296657" y="4835715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4319922" y="4837708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4319922" y="3421658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4319922" y="1986558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4319922" y="2704108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4319922" y="4151908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0" name="Freeform 109"/>
            <p:cNvSpPr/>
            <p:nvPr/>
          </p:nvSpPr>
          <p:spPr>
            <a:xfrm>
              <a:off x="4425108" y="2020365"/>
              <a:ext cx="3376451" cy="1667053"/>
            </a:xfrm>
            <a:custGeom>
              <a:avLst/>
              <a:gdLst>
                <a:gd name="connsiteX0" fmla="*/ 0 w 2914650"/>
                <a:gd name="connsiteY0" fmla="*/ 2946565 h 2946565"/>
                <a:gd name="connsiteX1" fmla="*/ 304800 w 2914650"/>
                <a:gd name="connsiteY1" fmla="*/ 235115 h 2946565"/>
                <a:gd name="connsiteX2" fmla="*/ 1073150 w 2914650"/>
                <a:gd name="connsiteY2" fmla="*/ 285915 h 2946565"/>
                <a:gd name="connsiteX3" fmla="*/ 2914650 w 2914650"/>
                <a:gd name="connsiteY3" fmla="*/ 1511465 h 2946565"/>
                <a:gd name="connsiteX4" fmla="*/ 2914650 w 2914650"/>
                <a:gd name="connsiteY4" fmla="*/ 1511465 h 2946565"/>
                <a:gd name="connsiteX0" fmla="*/ 0 w 2914650"/>
                <a:gd name="connsiteY0" fmla="*/ 2906654 h 2906654"/>
                <a:gd name="connsiteX1" fmla="*/ 304800 w 2914650"/>
                <a:gd name="connsiteY1" fmla="*/ 195204 h 2906654"/>
                <a:gd name="connsiteX2" fmla="*/ 1117600 w 2914650"/>
                <a:gd name="connsiteY2" fmla="*/ 353954 h 2906654"/>
                <a:gd name="connsiteX3" fmla="*/ 2914650 w 2914650"/>
                <a:gd name="connsiteY3" fmla="*/ 1471554 h 2906654"/>
                <a:gd name="connsiteX4" fmla="*/ 2914650 w 2914650"/>
                <a:gd name="connsiteY4" fmla="*/ 1471554 h 2906654"/>
                <a:gd name="connsiteX0" fmla="*/ 0 w 2914650"/>
                <a:gd name="connsiteY0" fmla="*/ 2862295 h 2862295"/>
                <a:gd name="connsiteX1" fmla="*/ 304800 w 2914650"/>
                <a:gd name="connsiteY1" fmla="*/ 150845 h 2862295"/>
                <a:gd name="connsiteX2" fmla="*/ 1377950 w 2914650"/>
                <a:gd name="connsiteY2" fmla="*/ 461995 h 2862295"/>
                <a:gd name="connsiteX3" fmla="*/ 2914650 w 2914650"/>
                <a:gd name="connsiteY3" fmla="*/ 1427195 h 2862295"/>
                <a:gd name="connsiteX4" fmla="*/ 2914650 w 2914650"/>
                <a:gd name="connsiteY4" fmla="*/ 1427195 h 2862295"/>
                <a:gd name="connsiteX0" fmla="*/ 0 w 2914650"/>
                <a:gd name="connsiteY0" fmla="*/ 2838819 h 2838819"/>
                <a:gd name="connsiteX1" fmla="*/ 304800 w 2914650"/>
                <a:gd name="connsiteY1" fmla="*/ 127369 h 2838819"/>
                <a:gd name="connsiteX2" fmla="*/ 1352550 w 2914650"/>
                <a:gd name="connsiteY2" fmla="*/ 540119 h 2838819"/>
                <a:gd name="connsiteX3" fmla="*/ 2914650 w 2914650"/>
                <a:gd name="connsiteY3" fmla="*/ 1403719 h 2838819"/>
                <a:gd name="connsiteX4" fmla="*/ 2914650 w 2914650"/>
                <a:gd name="connsiteY4" fmla="*/ 1403719 h 2838819"/>
                <a:gd name="connsiteX0" fmla="*/ 0 w 3011675"/>
                <a:gd name="connsiteY0" fmla="*/ 2838819 h 6191748"/>
                <a:gd name="connsiteX1" fmla="*/ 304800 w 3011675"/>
                <a:gd name="connsiteY1" fmla="*/ 127369 h 6191748"/>
                <a:gd name="connsiteX2" fmla="*/ 1352550 w 3011675"/>
                <a:gd name="connsiteY2" fmla="*/ 540119 h 6191748"/>
                <a:gd name="connsiteX3" fmla="*/ 2914650 w 3011675"/>
                <a:gd name="connsiteY3" fmla="*/ 1403719 h 6191748"/>
                <a:gd name="connsiteX4" fmla="*/ 3011675 w 3011675"/>
                <a:gd name="connsiteY4" fmla="*/ 6191748 h 6191748"/>
                <a:gd name="connsiteX0" fmla="*/ 0 w 3011675"/>
                <a:gd name="connsiteY0" fmla="*/ 2711836 h 6064765"/>
                <a:gd name="connsiteX1" fmla="*/ 304800 w 3011675"/>
                <a:gd name="connsiteY1" fmla="*/ 386 h 6064765"/>
                <a:gd name="connsiteX2" fmla="*/ 1490002 w 3011675"/>
                <a:gd name="connsiteY2" fmla="*/ 2503148 h 6064765"/>
                <a:gd name="connsiteX3" fmla="*/ 2914650 w 3011675"/>
                <a:gd name="connsiteY3" fmla="*/ 1276736 h 6064765"/>
                <a:gd name="connsiteX4" fmla="*/ 3011675 w 3011675"/>
                <a:gd name="connsiteY4" fmla="*/ 6064765 h 6064765"/>
                <a:gd name="connsiteX0" fmla="*/ 0 w 3011675"/>
                <a:gd name="connsiteY0" fmla="*/ 2711972 h 6064901"/>
                <a:gd name="connsiteX1" fmla="*/ 304800 w 3011675"/>
                <a:gd name="connsiteY1" fmla="*/ 522 h 6064901"/>
                <a:gd name="connsiteX2" fmla="*/ 1490002 w 3011675"/>
                <a:gd name="connsiteY2" fmla="*/ 2503284 h 6064901"/>
                <a:gd name="connsiteX3" fmla="*/ 2615490 w 3011675"/>
                <a:gd name="connsiteY3" fmla="*/ 4924894 h 6064901"/>
                <a:gd name="connsiteX4" fmla="*/ 3011675 w 3011675"/>
                <a:gd name="connsiteY4" fmla="*/ 6064901 h 6064901"/>
                <a:gd name="connsiteX0" fmla="*/ 0 w 3011675"/>
                <a:gd name="connsiteY0" fmla="*/ 2727818 h 6080747"/>
                <a:gd name="connsiteX1" fmla="*/ 304800 w 3011675"/>
                <a:gd name="connsiteY1" fmla="*/ 16368 h 6080747"/>
                <a:gd name="connsiteX2" fmla="*/ 1360636 w 3011675"/>
                <a:gd name="connsiteY2" fmla="*/ 3963139 h 6080747"/>
                <a:gd name="connsiteX3" fmla="*/ 2615490 w 3011675"/>
                <a:gd name="connsiteY3" fmla="*/ 4940740 h 6080747"/>
                <a:gd name="connsiteX4" fmla="*/ 3011675 w 3011675"/>
                <a:gd name="connsiteY4" fmla="*/ 6080747 h 6080747"/>
                <a:gd name="connsiteX0" fmla="*/ 0 w 3011675"/>
                <a:gd name="connsiteY0" fmla="*/ 2727818 h 6080747"/>
                <a:gd name="connsiteX1" fmla="*/ 304800 w 3011675"/>
                <a:gd name="connsiteY1" fmla="*/ 16368 h 6080747"/>
                <a:gd name="connsiteX2" fmla="*/ 1360636 w 3011675"/>
                <a:gd name="connsiteY2" fmla="*/ 3963139 h 6080747"/>
                <a:gd name="connsiteX3" fmla="*/ 2575063 w 3011675"/>
                <a:gd name="connsiteY3" fmla="*/ 5776745 h 6080747"/>
                <a:gd name="connsiteX4" fmla="*/ 3011675 w 3011675"/>
                <a:gd name="connsiteY4" fmla="*/ 6080747 h 6080747"/>
                <a:gd name="connsiteX0" fmla="*/ 0 w 2575063"/>
                <a:gd name="connsiteY0" fmla="*/ 2727818 h 5776745"/>
                <a:gd name="connsiteX1" fmla="*/ 304800 w 2575063"/>
                <a:gd name="connsiteY1" fmla="*/ 16368 h 5776745"/>
                <a:gd name="connsiteX2" fmla="*/ 1360636 w 2575063"/>
                <a:gd name="connsiteY2" fmla="*/ 3963139 h 5776745"/>
                <a:gd name="connsiteX3" fmla="*/ 2575063 w 2575063"/>
                <a:gd name="connsiteY3" fmla="*/ 5776745 h 5776745"/>
                <a:gd name="connsiteX0" fmla="*/ 0 w 2866137"/>
                <a:gd name="connsiteY0" fmla="*/ 2727818 h 6650750"/>
                <a:gd name="connsiteX1" fmla="*/ 304800 w 2866137"/>
                <a:gd name="connsiteY1" fmla="*/ 16368 h 6650750"/>
                <a:gd name="connsiteX2" fmla="*/ 1360636 w 2866137"/>
                <a:gd name="connsiteY2" fmla="*/ 3963139 h 6650750"/>
                <a:gd name="connsiteX3" fmla="*/ 2866137 w 2866137"/>
                <a:gd name="connsiteY3" fmla="*/ 6650750 h 665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6137" h="6650750">
                  <a:moveTo>
                    <a:pt x="0" y="2727818"/>
                  </a:moveTo>
                  <a:cubicBezTo>
                    <a:pt x="62971" y="1593814"/>
                    <a:pt x="78027" y="-189519"/>
                    <a:pt x="304800" y="16368"/>
                  </a:cubicBezTo>
                  <a:cubicBezTo>
                    <a:pt x="531573" y="222255"/>
                    <a:pt x="933746" y="2857409"/>
                    <a:pt x="1360636" y="3963139"/>
                  </a:cubicBezTo>
                  <a:cubicBezTo>
                    <a:pt x="1787526" y="5068869"/>
                    <a:pt x="2605787" y="6506817"/>
                    <a:pt x="2866137" y="6650750"/>
                  </a:cubicBezTo>
                </a:path>
              </a:pathLst>
            </a:custGeom>
            <a:ln w="19050">
              <a:solidFill>
                <a:srgbClr val="C0504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4425109" y="1992540"/>
              <a:ext cx="3411061" cy="2838819"/>
            </a:xfrm>
            <a:custGeom>
              <a:avLst/>
              <a:gdLst>
                <a:gd name="connsiteX0" fmla="*/ 0 w 2901950"/>
                <a:gd name="connsiteY0" fmla="*/ 1867026 h 3111626"/>
                <a:gd name="connsiteX1" fmla="*/ 977900 w 2901950"/>
                <a:gd name="connsiteY1" fmla="*/ 1867026 h 3111626"/>
                <a:gd name="connsiteX2" fmla="*/ 1879600 w 2901950"/>
                <a:gd name="connsiteY2" fmla="*/ 1714626 h 3111626"/>
                <a:gd name="connsiteX3" fmla="*/ 2501900 w 2901950"/>
                <a:gd name="connsiteY3" fmla="*/ 6476 h 3111626"/>
                <a:gd name="connsiteX4" fmla="*/ 2622550 w 2901950"/>
                <a:gd name="connsiteY4" fmla="*/ 2419476 h 3111626"/>
                <a:gd name="connsiteX5" fmla="*/ 2901950 w 2901950"/>
                <a:gd name="connsiteY5" fmla="*/ 3111626 h 3111626"/>
                <a:gd name="connsiteX0" fmla="*/ 0 w 2882900"/>
                <a:gd name="connsiteY0" fmla="*/ 2286028 h 3111626"/>
                <a:gd name="connsiteX1" fmla="*/ 958850 w 2882900"/>
                <a:gd name="connsiteY1" fmla="*/ 1867026 h 3111626"/>
                <a:gd name="connsiteX2" fmla="*/ 1860550 w 2882900"/>
                <a:gd name="connsiteY2" fmla="*/ 1714626 h 3111626"/>
                <a:gd name="connsiteX3" fmla="*/ 2482850 w 2882900"/>
                <a:gd name="connsiteY3" fmla="*/ 6476 h 3111626"/>
                <a:gd name="connsiteX4" fmla="*/ 2603500 w 2882900"/>
                <a:gd name="connsiteY4" fmla="*/ 2419476 h 3111626"/>
                <a:gd name="connsiteX5" fmla="*/ 2882900 w 2882900"/>
                <a:gd name="connsiteY5" fmla="*/ 3111626 h 3111626"/>
                <a:gd name="connsiteX0" fmla="*/ 0 w 2882900"/>
                <a:gd name="connsiteY0" fmla="*/ 2286269 h 3111867"/>
                <a:gd name="connsiteX1" fmla="*/ 996950 w 2882900"/>
                <a:gd name="connsiteY1" fmla="*/ 2216435 h 3111867"/>
                <a:gd name="connsiteX2" fmla="*/ 1860550 w 2882900"/>
                <a:gd name="connsiteY2" fmla="*/ 1714867 h 3111867"/>
                <a:gd name="connsiteX3" fmla="*/ 2482850 w 2882900"/>
                <a:gd name="connsiteY3" fmla="*/ 6717 h 3111867"/>
                <a:gd name="connsiteX4" fmla="*/ 2603500 w 2882900"/>
                <a:gd name="connsiteY4" fmla="*/ 2419717 h 3111867"/>
                <a:gd name="connsiteX5" fmla="*/ 2882900 w 2882900"/>
                <a:gd name="connsiteY5" fmla="*/ 3111867 h 3111867"/>
                <a:gd name="connsiteX0" fmla="*/ 0 w 2882900"/>
                <a:gd name="connsiteY0" fmla="*/ 2309464 h 3135062"/>
                <a:gd name="connsiteX1" fmla="*/ 996950 w 2882900"/>
                <a:gd name="connsiteY1" fmla="*/ 2239630 h 3135062"/>
                <a:gd name="connsiteX2" fmla="*/ 1860550 w 2882900"/>
                <a:gd name="connsiteY2" fmla="*/ 1738062 h 3135062"/>
                <a:gd name="connsiteX3" fmla="*/ 2520950 w 2882900"/>
                <a:gd name="connsiteY3" fmla="*/ 6634 h 3135062"/>
                <a:gd name="connsiteX4" fmla="*/ 2603500 w 2882900"/>
                <a:gd name="connsiteY4" fmla="*/ 2442912 h 3135062"/>
                <a:gd name="connsiteX5" fmla="*/ 2882900 w 2882900"/>
                <a:gd name="connsiteY5" fmla="*/ 3135062 h 3135062"/>
                <a:gd name="connsiteX0" fmla="*/ 0 w 2882900"/>
                <a:gd name="connsiteY0" fmla="*/ 2313228 h 3138826"/>
                <a:gd name="connsiteX1" fmla="*/ 996950 w 2882900"/>
                <a:gd name="connsiteY1" fmla="*/ 2243394 h 3138826"/>
                <a:gd name="connsiteX2" fmla="*/ 2044700 w 2882900"/>
                <a:gd name="connsiteY2" fmla="*/ 1594399 h 3138826"/>
                <a:gd name="connsiteX3" fmla="*/ 2520950 w 2882900"/>
                <a:gd name="connsiteY3" fmla="*/ 10398 h 3138826"/>
                <a:gd name="connsiteX4" fmla="*/ 2603500 w 2882900"/>
                <a:gd name="connsiteY4" fmla="*/ 2446676 h 3138826"/>
                <a:gd name="connsiteX5" fmla="*/ 2882900 w 2882900"/>
                <a:gd name="connsiteY5" fmla="*/ 3138826 h 3138826"/>
                <a:gd name="connsiteX0" fmla="*/ 0 w 2882900"/>
                <a:gd name="connsiteY0" fmla="*/ 2320942 h 3146540"/>
                <a:gd name="connsiteX1" fmla="*/ 996950 w 2882900"/>
                <a:gd name="connsiteY1" fmla="*/ 2251108 h 3146540"/>
                <a:gd name="connsiteX2" fmla="*/ 2044700 w 2882900"/>
                <a:gd name="connsiteY2" fmla="*/ 1602113 h 3146540"/>
                <a:gd name="connsiteX3" fmla="*/ 2393950 w 2882900"/>
                <a:gd name="connsiteY3" fmla="*/ 10352 h 3146540"/>
                <a:gd name="connsiteX4" fmla="*/ 2603500 w 2882900"/>
                <a:gd name="connsiteY4" fmla="*/ 2454390 h 3146540"/>
                <a:gd name="connsiteX5" fmla="*/ 2882900 w 2882900"/>
                <a:gd name="connsiteY5" fmla="*/ 3146540 h 3146540"/>
                <a:gd name="connsiteX0" fmla="*/ 0 w 2882900"/>
                <a:gd name="connsiteY0" fmla="*/ 2320916 h 3146514"/>
                <a:gd name="connsiteX1" fmla="*/ 1111250 w 2882900"/>
                <a:gd name="connsiteY1" fmla="*/ 2227804 h 3146514"/>
                <a:gd name="connsiteX2" fmla="*/ 2044700 w 2882900"/>
                <a:gd name="connsiteY2" fmla="*/ 1602087 h 3146514"/>
                <a:gd name="connsiteX3" fmla="*/ 2393950 w 2882900"/>
                <a:gd name="connsiteY3" fmla="*/ 10326 h 3146514"/>
                <a:gd name="connsiteX4" fmla="*/ 2603500 w 2882900"/>
                <a:gd name="connsiteY4" fmla="*/ 2454364 h 3146514"/>
                <a:gd name="connsiteX5" fmla="*/ 2882900 w 2882900"/>
                <a:gd name="connsiteY5" fmla="*/ 3146514 h 3146514"/>
                <a:gd name="connsiteX0" fmla="*/ 0 w 2882900"/>
                <a:gd name="connsiteY0" fmla="*/ 2344057 h 3169655"/>
                <a:gd name="connsiteX1" fmla="*/ 1111250 w 2882900"/>
                <a:gd name="connsiteY1" fmla="*/ 2250945 h 3169655"/>
                <a:gd name="connsiteX2" fmla="*/ 2044700 w 2882900"/>
                <a:gd name="connsiteY2" fmla="*/ 1625228 h 3169655"/>
                <a:gd name="connsiteX3" fmla="*/ 2495550 w 2882900"/>
                <a:gd name="connsiteY3" fmla="*/ 10190 h 3169655"/>
                <a:gd name="connsiteX4" fmla="*/ 2603500 w 2882900"/>
                <a:gd name="connsiteY4" fmla="*/ 2477505 h 3169655"/>
                <a:gd name="connsiteX5" fmla="*/ 2882900 w 2882900"/>
                <a:gd name="connsiteY5" fmla="*/ 3169655 h 316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2900" h="3169655">
                  <a:moveTo>
                    <a:pt x="0" y="2344057"/>
                  </a:moveTo>
                  <a:cubicBezTo>
                    <a:pt x="332316" y="2356757"/>
                    <a:pt x="770467" y="2370750"/>
                    <a:pt x="1111250" y="2250945"/>
                  </a:cubicBezTo>
                  <a:cubicBezTo>
                    <a:pt x="1452033" y="2131140"/>
                    <a:pt x="1813983" y="1998687"/>
                    <a:pt x="2044700" y="1625228"/>
                  </a:cubicBezTo>
                  <a:cubicBezTo>
                    <a:pt x="2275417" y="1251769"/>
                    <a:pt x="2402417" y="-131856"/>
                    <a:pt x="2495550" y="10190"/>
                  </a:cubicBezTo>
                  <a:cubicBezTo>
                    <a:pt x="2588683" y="152236"/>
                    <a:pt x="2538942" y="1950928"/>
                    <a:pt x="2603500" y="2477505"/>
                  </a:cubicBezTo>
                  <a:cubicBezTo>
                    <a:pt x="2668058" y="3004082"/>
                    <a:pt x="2776537" y="3082342"/>
                    <a:pt x="2882900" y="3169655"/>
                  </a:cubicBezTo>
                </a:path>
              </a:pathLst>
            </a:custGeom>
            <a:noFill/>
            <a:ln w="19050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 flipV="1">
              <a:off x="5257844" y="2031892"/>
              <a:ext cx="450801" cy="304800"/>
            </a:xfrm>
            <a:prstGeom prst="straightConnector1">
              <a:avLst/>
            </a:prstGeom>
            <a:ln>
              <a:solidFill>
                <a:srgbClr val="C0504D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5663565" y="1770142"/>
              <a:ext cx="207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BE4834"/>
                  </a:solidFill>
                </a:rPr>
                <a:t>X-rays</a:t>
              </a: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 flipV="1">
              <a:off x="4780248" y="3746908"/>
              <a:ext cx="450801" cy="304800"/>
            </a:xfrm>
            <a:prstGeom prst="straightConnector1">
              <a:avLst/>
            </a:prstGeom>
            <a:ln>
              <a:solidFill>
                <a:srgbClr val="385D8A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185969" y="3485158"/>
              <a:ext cx="207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385D8A"/>
                  </a:solidFill>
                </a:rPr>
                <a:t>Protons</a:t>
              </a:r>
            </a:p>
          </p:txBody>
        </p:sp>
        <p:cxnSp>
          <p:nvCxnSpPr>
            <p:cNvPr id="116" name="Straight Arrow Connector 115"/>
            <p:cNvCxnSpPr>
              <a:endCxn id="117" idx="1"/>
            </p:cNvCxnSpPr>
            <p:nvPr/>
          </p:nvCxnSpPr>
          <p:spPr>
            <a:xfrm flipV="1">
              <a:off x="7387599" y="1834674"/>
              <a:ext cx="403490" cy="120134"/>
            </a:xfrm>
            <a:prstGeom prst="straightConnector1">
              <a:avLst/>
            </a:prstGeom>
            <a:ln>
              <a:solidFill>
                <a:srgbClr val="385D8A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7791089" y="1650008"/>
              <a:ext cx="207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385D8A"/>
                  </a:solidFill>
                </a:rPr>
                <a:t>Bragg peak</a:t>
              </a:r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 flipV="1">
              <a:off x="7490555" y="2470558"/>
              <a:ext cx="450801" cy="304800"/>
            </a:xfrm>
            <a:prstGeom prst="straightConnector1">
              <a:avLst/>
            </a:prstGeom>
            <a:ln>
              <a:solidFill>
                <a:srgbClr val="385D8A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7864745" y="2266841"/>
              <a:ext cx="963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385D8A"/>
                  </a:solidFill>
                </a:rPr>
                <a:t>Distal fall-off</a:t>
              </a:r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6934207" y="1650008"/>
              <a:ext cx="0" cy="3185707"/>
            </a:xfrm>
            <a:prstGeom prst="line">
              <a:avLst/>
            </a:prstGeom>
            <a:ln w="9525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7477132" y="1650008"/>
              <a:ext cx="0" cy="3185707"/>
            </a:xfrm>
            <a:prstGeom prst="line">
              <a:avLst/>
            </a:prstGeom>
            <a:ln w="9525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>
              <a:off x="6949219" y="1681283"/>
              <a:ext cx="522627" cy="0"/>
            </a:xfrm>
            <a:prstGeom prst="straightConnector1">
              <a:avLst/>
            </a:prstGeom>
            <a:ln w="9525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6825470" y="1405663"/>
              <a:ext cx="9602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Tumour</a:t>
              </a:r>
            </a:p>
          </p:txBody>
        </p:sp>
        <p:sp>
          <p:nvSpPr>
            <p:cNvPr id="124" name="Freeform 70">
              <a:extLst>
                <a:ext uri="{FF2B5EF4-FFF2-40B4-BE49-F238E27FC236}">
                  <a16:creationId xmlns:a16="http://schemas.microsoft.com/office/drawing/2014/main" id="{F67D7E62-164A-4480-B69D-66F7AA955AFB}"/>
                </a:ext>
              </a:extLst>
            </p:cNvPr>
            <p:cNvSpPr/>
            <p:nvPr/>
          </p:nvSpPr>
          <p:spPr>
            <a:xfrm flipV="1">
              <a:off x="4423504" y="2350037"/>
              <a:ext cx="3268649" cy="2008228"/>
            </a:xfrm>
            <a:custGeom>
              <a:avLst/>
              <a:gdLst>
                <a:gd name="connsiteX0" fmla="*/ 0 w 2456330"/>
                <a:gd name="connsiteY0" fmla="*/ 0 h 1876612"/>
                <a:gd name="connsiteX1" fmla="*/ 1494118 w 2456330"/>
                <a:gd name="connsiteY1" fmla="*/ 806823 h 1876612"/>
                <a:gd name="connsiteX2" fmla="*/ 1852706 w 2456330"/>
                <a:gd name="connsiteY2" fmla="*/ 1099670 h 1876612"/>
                <a:gd name="connsiteX3" fmla="*/ 2169459 w 2456330"/>
                <a:gd name="connsiteY3" fmla="*/ 1643529 h 1876612"/>
                <a:gd name="connsiteX4" fmla="*/ 2456330 w 2456330"/>
                <a:gd name="connsiteY4" fmla="*/ 1858682 h 1876612"/>
                <a:gd name="connsiteX5" fmla="*/ 2456330 w 2456330"/>
                <a:gd name="connsiteY5" fmla="*/ 1858682 h 1876612"/>
                <a:gd name="connsiteX6" fmla="*/ 2456330 w 2456330"/>
                <a:gd name="connsiteY6" fmla="*/ 1876612 h 1876612"/>
                <a:gd name="connsiteX0" fmla="*/ 0 w 2456330"/>
                <a:gd name="connsiteY0" fmla="*/ 0 h 9911418"/>
                <a:gd name="connsiteX1" fmla="*/ 1494118 w 2456330"/>
                <a:gd name="connsiteY1" fmla="*/ 806823 h 9911418"/>
                <a:gd name="connsiteX2" fmla="*/ 1852706 w 2456330"/>
                <a:gd name="connsiteY2" fmla="*/ 1099670 h 9911418"/>
                <a:gd name="connsiteX3" fmla="*/ 2169459 w 2456330"/>
                <a:gd name="connsiteY3" fmla="*/ 1643529 h 9911418"/>
                <a:gd name="connsiteX4" fmla="*/ 2456330 w 2456330"/>
                <a:gd name="connsiteY4" fmla="*/ 1858682 h 9911418"/>
                <a:gd name="connsiteX5" fmla="*/ 2456330 w 2456330"/>
                <a:gd name="connsiteY5" fmla="*/ 1858682 h 9911418"/>
                <a:gd name="connsiteX6" fmla="*/ 2295748 w 2456330"/>
                <a:gd name="connsiteY6" fmla="*/ 9911418 h 9911418"/>
                <a:gd name="connsiteX0" fmla="*/ 0 w 2456330"/>
                <a:gd name="connsiteY0" fmla="*/ 0 h 9911418"/>
                <a:gd name="connsiteX1" fmla="*/ 1494118 w 2456330"/>
                <a:gd name="connsiteY1" fmla="*/ 806823 h 9911418"/>
                <a:gd name="connsiteX2" fmla="*/ 1852706 w 2456330"/>
                <a:gd name="connsiteY2" fmla="*/ 1099670 h 9911418"/>
                <a:gd name="connsiteX3" fmla="*/ 2169459 w 2456330"/>
                <a:gd name="connsiteY3" fmla="*/ 1643529 h 9911418"/>
                <a:gd name="connsiteX4" fmla="*/ 2456330 w 2456330"/>
                <a:gd name="connsiteY4" fmla="*/ 1858682 h 9911418"/>
                <a:gd name="connsiteX5" fmla="*/ 2177989 w 2456330"/>
                <a:gd name="connsiteY5" fmla="*/ 5429712 h 9911418"/>
                <a:gd name="connsiteX6" fmla="*/ 2295748 w 2456330"/>
                <a:gd name="connsiteY6" fmla="*/ 9911418 h 9911418"/>
                <a:gd name="connsiteX0" fmla="*/ 0 w 2295748"/>
                <a:gd name="connsiteY0" fmla="*/ 0 h 9911418"/>
                <a:gd name="connsiteX1" fmla="*/ 1494118 w 2295748"/>
                <a:gd name="connsiteY1" fmla="*/ 806823 h 9911418"/>
                <a:gd name="connsiteX2" fmla="*/ 1852706 w 2295748"/>
                <a:gd name="connsiteY2" fmla="*/ 1099670 h 9911418"/>
                <a:gd name="connsiteX3" fmla="*/ 2169459 w 2295748"/>
                <a:gd name="connsiteY3" fmla="*/ 1643529 h 9911418"/>
                <a:gd name="connsiteX4" fmla="*/ 2092345 w 2295748"/>
                <a:gd name="connsiteY4" fmla="*/ 2822858 h 9911418"/>
                <a:gd name="connsiteX5" fmla="*/ 2177989 w 2295748"/>
                <a:gd name="connsiteY5" fmla="*/ 5429712 h 9911418"/>
                <a:gd name="connsiteX6" fmla="*/ 2295748 w 2295748"/>
                <a:gd name="connsiteY6" fmla="*/ 9911418 h 9911418"/>
                <a:gd name="connsiteX0" fmla="*/ 0 w 2295748"/>
                <a:gd name="connsiteY0" fmla="*/ 0 h 9911418"/>
                <a:gd name="connsiteX1" fmla="*/ 1494118 w 2295748"/>
                <a:gd name="connsiteY1" fmla="*/ 806823 h 9911418"/>
                <a:gd name="connsiteX2" fmla="*/ 1852706 w 2295748"/>
                <a:gd name="connsiteY2" fmla="*/ 1099670 h 9911418"/>
                <a:gd name="connsiteX3" fmla="*/ 2057052 w 2295748"/>
                <a:gd name="connsiteY3" fmla="*/ 1964922 h 9911418"/>
                <a:gd name="connsiteX4" fmla="*/ 2092345 w 2295748"/>
                <a:gd name="connsiteY4" fmla="*/ 2822858 h 9911418"/>
                <a:gd name="connsiteX5" fmla="*/ 2177989 w 2295748"/>
                <a:gd name="connsiteY5" fmla="*/ 5429712 h 9911418"/>
                <a:gd name="connsiteX6" fmla="*/ 2295748 w 2295748"/>
                <a:gd name="connsiteY6" fmla="*/ 9911418 h 9911418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52706 w 2322511"/>
                <a:gd name="connsiteY2" fmla="*/ 1099670 h 10339939"/>
                <a:gd name="connsiteX3" fmla="*/ 2057052 w 2322511"/>
                <a:gd name="connsiteY3" fmla="*/ 1964922 h 10339939"/>
                <a:gd name="connsiteX4" fmla="*/ 2092345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52706 w 2322511"/>
                <a:gd name="connsiteY2" fmla="*/ 1099670 h 10339939"/>
                <a:gd name="connsiteX3" fmla="*/ 1982114 w 2322511"/>
                <a:gd name="connsiteY3" fmla="*/ 1929214 h 10339939"/>
                <a:gd name="connsiteX4" fmla="*/ 2092345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92345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65582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33466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3346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55350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88473 w 2322511"/>
                <a:gd name="connsiteY2" fmla="*/ 1135381 h 10339939"/>
                <a:gd name="connsiteX3" fmla="*/ 1955350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72416 w 2322511"/>
                <a:gd name="connsiteY2" fmla="*/ 1313929 h 10339939"/>
                <a:gd name="connsiteX3" fmla="*/ 1955350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72416 w 2322511"/>
                <a:gd name="connsiteY2" fmla="*/ 1313929 h 10339939"/>
                <a:gd name="connsiteX3" fmla="*/ 1928586 w 2322511"/>
                <a:gd name="connsiteY3" fmla="*/ 2036346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83121 w 2322511"/>
                <a:gd name="connsiteY2" fmla="*/ 1242513 h 10339939"/>
                <a:gd name="connsiteX3" fmla="*/ 1928586 w 2322511"/>
                <a:gd name="connsiteY3" fmla="*/ 2036346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2511" h="10339939">
                  <a:moveTo>
                    <a:pt x="0" y="0"/>
                  </a:moveTo>
                  <a:cubicBezTo>
                    <a:pt x="592667" y="311772"/>
                    <a:pt x="1196931" y="599738"/>
                    <a:pt x="1494118" y="806823"/>
                  </a:cubicBezTo>
                  <a:cubicBezTo>
                    <a:pt x="1791305" y="1013908"/>
                    <a:pt x="1710710" y="1037593"/>
                    <a:pt x="1783121" y="1242513"/>
                  </a:cubicBezTo>
                  <a:cubicBezTo>
                    <a:pt x="1855532" y="1447433"/>
                    <a:pt x="1890430" y="1772955"/>
                    <a:pt x="1928586" y="2036346"/>
                  </a:cubicBezTo>
                  <a:cubicBezTo>
                    <a:pt x="1966742" y="2299737"/>
                    <a:pt x="2012056" y="2822858"/>
                    <a:pt x="2012056" y="2822858"/>
                  </a:cubicBezTo>
                  <a:lnTo>
                    <a:pt x="2135168" y="5358295"/>
                  </a:lnTo>
                  <a:cubicBezTo>
                    <a:pt x="2135168" y="5364272"/>
                    <a:pt x="2322511" y="10333962"/>
                    <a:pt x="2322511" y="10339939"/>
                  </a:cubicBezTo>
                </a:path>
              </a:pathLst>
            </a:custGeom>
            <a:ln w="19050">
              <a:solidFill>
                <a:srgbClr val="9BBB59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>
              <a:off x="7259654" y="3897110"/>
              <a:ext cx="385949" cy="125731"/>
            </a:xfrm>
            <a:prstGeom prst="straightConnector1">
              <a:avLst/>
            </a:prstGeom>
            <a:ln>
              <a:solidFill>
                <a:srgbClr val="9BBB59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7600523" y="3830499"/>
              <a:ext cx="207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9BBB59"/>
                  </a:solidFill>
                </a:rPr>
                <a:t>LET (protons)</a:t>
              </a:r>
            </a:p>
          </p:txBody>
        </p:sp>
      </p:grpSp>
      <p:sp>
        <p:nvSpPr>
          <p:cNvPr id="127" name="Text Box 10"/>
          <p:cNvSpPr txBox="1">
            <a:spLocks noChangeArrowheads="1"/>
          </p:cNvSpPr>
          <p:nvPr/>
        </p:nvSpPr>
        <p:spPr bwMode="auto">
          <a:xfrm>
            <a:off x="263352" y="4992004"/>
            <a:ext cx="10860991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47675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100" dirty="0">
              <a:latin typeface="Calibri" panose="020F0502020204030204" pitchFamily="34" charset="0"/>
            </a:endParaRPr>
          </a:p>
          <a:p>
            <a:pPr lvl="1" algn="just" eaLnBrk="1" hangingPunct="1">
              <a:buFontTx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As the proton energy decreases, the linear energy transfer (LET or ionisation density) increases leading to biological and clinical uncertainty.</a:t>
            </a:r>
          </a:p>
          <a:p>
            <a:pPr lvl="1" algn="just" eaLnBrk="1" hangingPunct="1">
              <a:buFontTx/>
              <a:buChar char="•"/>
            </a:pPr>
            <a:r>
              <a:rPr lang="en-GB" sz="2000" dirty="0">
                <a:latin typeface="+mj-lt"/>
              </a:rPr>
              <a:t>Further research exploiting the biological impact of PBT is vital for establishing biological effectiveness (RBE) and optimal clinical treatment for tumours.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6719623" y="1292349"/>
            <a:ext cx="4352641" cy="3698013"/>
            <a:chOff x="4549763" y="1130607"/>
            <a:chExt cx="4352641" cy="3698013"/>
          </a:xfrm>
        </p:grpSpPr>
        <p:grpSp>
          <p:nvGrpSpPr>
            <p:cNvPr id="129" name="Group 128"/>
            <p:cNvGrpSpPr/>
            <p:nvPr/>
          </p:nvGrpSpPr>
          <p:grpSpPr>
            <a:xfrm>
              <a:off x="4549763" y="1483384"/>
              <a:ext cx="4352641" cy="3345236"/>
              <a:chOff x="4312871" y="1588091"/>
              <a:chExt cx="4352641" cy="3345236"/>
            </a:xfrm>
          </p:grpSpPr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6201" y="1588091"/>
                <a:ext cx="4065330" cy="2996375"/>
              </a:xfrm>
              <a:prstGeom prst="rect">
                <a:avLst/>
              </a:prstGeom>
            </p:spPr>
          </p:pic>
          <p:sp>
            <p:nvSpPr>
              <p:cNvPr id="135" name="Text Box 10"/>
              <p:cNvSpPr txBox="1">
                <a:spLocks noChangeArrowheads="1"/>
              </p:cNvSpPr>
              <p:nvPr/>
            </p:nvSpPr>
            <p:spPr bwMode="auto">
              <a:xfrm>
                <a:off x="4312871" y="4625550"/>
                <a:ext cx="435264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47675" indent="-28575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 i="1" dirty="0">
                    <a:latin typeface="+mj-lt"/>
                  </a:rPr>
                  <a:t>Taken from </a:t>
                </a:r>
                <a:r>
                  <a:rPr lang="en-GB" sz="1400" i="1" dirty="0" err="1">
                    <a:latin typeface="+mj-lt"/>
                  </a:rPr>
                  <a:t>Paganetti</a:t>
                </a:r>
                <a:r>
                  <a:rPr lang="en-GB" sz="1400" i="1" dirty="0">
                    <a:latin typeface="+mj-lt"/>
                  </a:rPr>
                  <a:t> and van </a:t>
                </a:r>
                <a:r>
                  <a:rPr lang="en-GB" sz="1400" i="1" dirty="0" err="1">
                    <a:latin typeface="+mj-lt"/>
                  </a:rPr>
                  <a:t>Luijk</a:t>
                </a:r>
                <a:r>
                  <a:rPr lang="en-GB" sz="1400" i="1" dirty="0">
                    <a:latin typeface="+mj-lt"/>
                  </a:rPr>
                  <a:t> (2013) </a:t>
                </a:r>
                <a:r>
                  <a:rPr lang="en-GB" sz="1400" i="1" dirty="0" err="1">
                    <a:latin typeface="+mj-lt"/>
                  </a:rPr>
                  <a:t>Sem</a:t>
                </a:r>
                <a:r>
                  <a:rPr lang="en-GB" sz="1400" i="1" dirty="0">
                    <a:latin typeface="+mj-lt"/>
                  </a:rPr>
                  <a:t> Rad </a:t>
                </a:r>
                <a:r>
                  <a:rPr lang="en-GB" sz="1400" i="1" dirty="0" err="1">
                    <a:latin typeface="+mj-lt"/>
                  </a:rPr>
                  <a:t>Oncol</a:t>
                </a:r>
                <a:endParaRPr lang="en-GB" sz="1400" i="1" dirty="0">
                  <a:latin typeface="+mj-lt"/>
                </a:endParaRPr>
              </a:p>
            </p:txBody>
          </p:sp>
        </p:grpSp>
        <p:sp>
          <p:nvSpPr>
            <p:cNvPr id="130" name="Oval 129"/>
            <p:cNvSpPr/>
            <p:nvPr/>
          </p:nvSpPr>
          <p:spPr>
            <a:xfrm>
              <a:off x="6008434" y="1299124"/>
              <a:ext cx="72008" cy="7200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008434" y="1130607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-</a:t>
              </a:r>
              <a:r>
                <a:rPr lang="en-GB" sz="1400" i="1" dirty="0"/>
                <a:t>in vitro</a:t>
              </a:r>
            </a:p>
          </p:txBody>
        </p:sp>
        <p:sp>
          <p:nvSpPr>
            <p:cNvPr id="132" name="Oval 131"/>
            <p:cNvSpPr/>
            <p:nvPr/>
          </p:nvSpPr>
          <p:spPr>
            <a:xfrm>
              <a:off x="6779711" y="129912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779711" y="1130607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-</a:t>
              </a:r>
              <a:r>
                <a:rPr lang="en-GB" sz="1400" i="1" dirty="0"/>
                <a:t>in vivo</a:t>
              </a:r>
            </a:p>
          </p:txBody>
        </p:sp>
      </p:grpSp>
      <p:sp>
        <p:nvSpPr>
          <p:cNvPr id="136" name="Text Box 52"/>
          <p:cNvSpPr txBox="1">
            <a:spLocks noChangeArrowheads="1"/>
          </p:cNvSpPr>
          <p:nvPr/>
        </p:nvSpPr>
        <p:spPr bwMode="auto">
          <a:xfrm>
            <a:off x="56318" y="6471009"/>
            <a:ext cx="70580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Vitti and Parsons (2019) </a:t>
            </a:r>
            <a:r>
              <a:rPr lang="en-US" altLang="en-US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Cancers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27AB4CA-8674-4925-890E-A1D9C6B420F6}"/>
              </a:ext>
            </a:extLst>
          </p:cNvPr>
          <p:cNvGrpSpPr/>
          <p:nvPr/>
        </p:nvGrpSpPr>
        <p:grpSpPr>
          <a:xfrm>
            <a:off x="6585358" y="1292349"/>
            <a:ext cx="3981986" cy="3744416"/>
            <a:chOff x="1373354" y="1052736"/>
            <a:chExt cx="5437823" cy="4887861"/>
          </a:xfrm>
        </p:grpSpPr>
        <p:pic>
          <p:nvPicPr>
            <p:cNvPr id="46" name="Picture 45" descr="dna_gene">
              <a:extLst>
                <a:ext uri="{FF2B5EF4-FFF2-40B4-BE49-F238E27FC236}">
                  <a16:creationId xmlns:a16="http://schemas.microsoft.com/office/drawing/2014/main" id="{96CF7288-7AD0-4596-8DD5-C79D185CC4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83"/>
            <a:stretch/>
          </p:blipFill>
          <p:spPr bwMode="auto">
            <a:xfrm rot="5400000">
              <a:off x="2523679" y="2741017"/>
              <a:ext cx="4887861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ECD2E36-DF82-447B-BB33-3CC69595BDCF}"/>
                </a:ext>
              </a:extLst>
            </p:cNvPr>
            <p:cNvCxnSpPr/>
            <p:nvPr/>
          </p:nvCxnSpPr>
          <p:spPr>
            <a:xfrm flipV="1">
              <a:off x="3219827" y="4006282"/>
              <a:ext cx="3526655" cy="74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Explosion 1 8">
              <a:extLst>
                <a:ext uri="{FF2B5EF4-FFF2-40B4-BE49-F238E27FC236}">
                  <a16:creationId xmlns:a16="http://schemas.microsoft.com/office/drawing/2014/main" id="{9C04323B-F237-450F-B244-FBA763A6C792}"/>
                </a:ext>
              </a:extLst>
            </p:cNvPr>
            <p:cNvSpPr/>
            <p:nvPr/>
          </p:nvSpPr>
          <p:spPr>
            <a:xfrm rot="5400000">
              <a:off x="5292856" y="3867761"/>
              <a:ext cx="276630" cy="323355"/>
            </a:xfrm>
            <a:prstGeom prst="irregularSeal1">
              <a:avLst/>
            </a:prstGeom>
            <a:solidFill>
              <a:schemeClr val="accent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9" name="Explosion 1 9">
              <a:extLst>
                <a:ext uri="{FF2B5EF4-FFF2-40B4-BE49-F238E27FC236}">
                  <a16:creationId xmlns:a16="http://schemas.microsoft.com/office/drawing/2014/main" id="{D05E5E9E-E340-4EB4-B558-997982849466}"/>
                </a:ext>
              </a:extLst>
            </p:cNvPr>
            <p:cNvSpPr/>
            <p:nvPr/>
          </p:nvSpPr>
          <p:spPr>
            <a:xfrm rot="5400000">
              <a:off x="4781246" y="3867760"/>
              <a:ext cx="276630" cy="323355"/>
            </a:xfrm>
            <a:prstGeom prst="irregularSeal1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0" name="Explosion 1 10">
              <a:extLst>
                <a:ext uri="{FF2B5EF4-FFF2-40B4-BE49-F238E27FC236}">
                  <a16:creationId xmlns:a16="http://schemas.microsoft.com/office/drawing/2014/main" id="{24AD008E-72D7-4F27-AC52-B5AA5B70AE61}"/>
                </a:ext>
              </a:extLst>
            </p:cNvPr>
            <p:cNvSpPr/>
            <p:nvPr/>
          </p:nvSpPr>
          <p:spPr>
            <a:xfrm rot="5400000">
              <a:off x="4132410" y="3783222"/>
              <a:ext cx="276630" cy="323355"/>
            </a:xfrm>
            <a:prstGeom prst="irregularSeal1">
              <a:avLst/>
            </a:prstGeom>
            <a:solidFill>
              <a:schemeClr val="accent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1" name="Explosion 1 11">
              <a:extLst>
                <a:ext uri="{FF2B5EF4-FFF2-40B4-BE49-F238E27FC236}">
                  <a16:creationId xmlns:a16="http://schemas.microsoft.com/office/drawing/2014/main" id="{FADB3E2A-4CF4-4C69-A137-EADD24EDBC24}"/>
                </a:ext>
              </a:extLst>
            </p:cNvPr>
            <p:cNvSpPr/>
            <p:nvPr/>
          </p:nvSpPr>
          <p:spPr>
            <a:xfrm rot="5400000">
              <a:off x="4591716" y="3852040"/>
              <a:ext cx="276630" cy="323355"/>
            </a:xfrm>
            <a:prstGeom prst="irregularSeal1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2FC625B-51CA-4816-B032-20849921B291}"/>
                </a:ext>
              </a:extLst>
            </p:cNvPr>
            <p:cNvCxnSpPr/>
            <p:nvPr/>
          </p:nvCxnSpPr>
          <p:spPr>
            <a:xfrm flipV="1">
              <a:off x="3128381" y="2737197"/>
              <a:ext cx="3526655" cy="74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814119F-777F-4146-8048-9F0FC7923C58}"/>
                </a:ext>
              </a:extLst>
            </p:cNvPr>
            <p:cNvCxnSpPr/>
            <p:nvPr/>
          </p:nvCxnSpPr>
          <p:spPr>
            <a:xfrm flipV="1">
              <a:off x="3128381" y="1197815"/>
              <a:ext cx="3455922" cy="115850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Explosion 1 14">
              <a:extLst>
                <a:ext uri="{FF2B5EF4-FFF2-40B4-BE49-F238E27FC236}">
                  <a16:creationId xmlns:a16="http://schemas.microsoft.com/office/drawing/2014/main" id="{CC578321-954C-4A96-999B-1D806F3F5073}"/>
                </a:ext>
              </a:extLst>
            </p:cNvPr>
            <p:cNvSpPr/>
            <p:nvPr/>
          </p:nvSpPr>
          <p:spPr>
            <a:xfrm rot="5400000">
              <a:off x="4383192" y="2566894"/>
              <a:ext cx="276630" cy="323355"/>
            </a:xfrm>
            <a:prstGeom prst="irregularSeal1">
              <a:avLst/>
            </a:prstGeom>
            <a:solidFill>
              <a:schemeClr val="accent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5" name="Explosion 1 15">
              <a:extLst>
                <a:ext uri="{FF2B5EF4-FFF2-40B4-BE49-F238E27FC236}">
                  <a16:creationId xmlns:a16="http://schemas.microsoft.com/office/drawing/2014/main" id="{0A8ECB69-2393-41F7-8382-317EB5F4AAF3}"/>
                </a:ext>
              </a:extLst>
            </p:cNvPr>
            <p:cNvSpPr/>
            <p:nvPr/>
          </p:nvSpPr>
          <p:spPr>
            <a:xfrm rot="5400000">
              <a:off x="4591715" y="1237789"/>
              <a:ext cx="276630" cy="323355"/>
            </a:xfrm>
            <a:prstGeom prst="irregularSeal1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A914A9E-4DCB-4675-90C0-843228C7ED25}"/>
                </a:ext>
              </a:extLst>
            </p:cNvPr>
            <p:cNvCxnSpPr/>
            <p:nvPr/>
          </p:nvCxnSpPr>
          <p:spPr>
            <a:xfrm flipV="1">
              <a:off x="3631720" y="1823535"/>
              <a:ext cx="45279" cy="298563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D717B8-69CA-4B6B-A5C2-31C3D4A52625}"/>
                </a:ext>
              </a:extLst>
            </p:cNvPr>
            <p:cNvCxnSpPr/>
            <p:nvPr/>
          </p:nvCxnSpPr>
          <p:spPr>
            <a:xfrm flipV="1">
              <a:off x="3755605" y="1547489"/>
              <a:ext cx="335463" cy="162125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744F982-762B-4DDA-9EEB-805ED31ABC10}"/>
                </a:ext>
              </a:extLst>
            </p:cNvPr>
            <p:cNvCxnSpPr/>
            <p:nvPr/>
          </p:nvCxnSpPr>
          <p:spPr>
            <a:xfrm flipV="1">
              <a:off x="4226185" y="1411169"/>
              <a:ext cx="480209" cy="97348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16DB23C-8528-46EA-9F25-0B47CB6E971D}"/>
                </a:ext>
              </a:extLst>
            </p:cNvPr>
            <p:cNvSpPr txBox="1"/>
            <p:nvPr/>
          </p:nvSpPr>
          <p:spPr>
            <a:xfrm>
              <a:off x="1373354" y="2223591"/>
              <a:ext cx="1830630" cy="68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Low-LET radiation tracks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B5927F7-1CBF-4132-A3E0-35BBEC3A6B4E}"/>
                </a:ext>
              </a:extLst>
            </p:cNvPr>
            <p:cNvSpPr txBox="1"/>
            <p:nvPr/>
          </p:nvSpPr>
          <p:spPr>
            <a:xfrm>
              <a:off x="1441393" y="3498267"/>
              <a:ext cx="1949068" cy="68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High-LET radiation tracks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448A3AE-7968-4694-9D4A-F5DE9AB73623}"/>
                </a:ext>
              </a:extLst>
            </p:cNvPr>
            <p:cNvSpPr/>
            <p:nvPr/>
          </p:nvSpPr>
          <p:spPr>
            <a:xfrm>
              <a:off x="3391208" y="3915980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A059239-B685-4BBE-8EEE-7790FD7B1044}"/>
                </a:ext>
              </a:extLst>
            </p:cNvPr>
            <p:cNvSpPr/>
            <p:nvPr/>
          </p:nvSpPr>
          <p:spPr>
            <a:xfrm>
              <a:off x="4072695" y="1448826"/>
              <a:ext cx="167812" cy="16127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F552D76-DEE9-4049-B63F-5FD071140380}"/>
                </a:ext>
              </a:extLst>
            </p:cNvPr>
            <p:cNvSpPr/>
            <p:nvPr/>
          </p:nvSpPr>
          <p:spPr>
            <a:xfrm>
              <a:off x="3589616" y="1664486"/>
              <a:ext cx="167812" cy="16127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F0800B0-C8E8-4520-8294-0603069D1A3D}"/>
                </a:ext>
              </a:extLst>
            </p:cNvPr>
            <p:cNvSpPr/>
            <p:nvPr/>
          </p:nvSpPr>
          <p:spPr>
            <a:xfrm>
              <a:off x="3598242" y="3881475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6F84DB5-27BF-4E67-85DE-A6BA8BEAC8A5}"/>
                </a:ext>
              </a:extLst>
            </p:cNvPr>
            <p:cNvSpPr/>
            <p:nvPr/>
          </p:nvSpPr>
          <p:spPr>
            <a:xfrm>
              <a:off x="3874287" y="3915981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CB01B84-7079-401B-A6B2-A8E3D0C876E2}"/>
                </a:ext>
              </a:extLst>
            </p:cNvPr>
            <p:cNvSpPr/>
            <p:nvPr/>
          </p:nvSpPr>
          <p:spPr>
            <a:xfrm>
              <a:off x="5565065" y="3898729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5EB8483-82DD-4092-A046-99AC443CF28F}"/>
                </a:ext>
              </a:extLst>
            </p:cNvPr>
            <p:cNvSpPr/>
            <p:nvPr/>
          </p:nvSpPr>
          <p:spPr>
            <a:xfrm>
              <a:off x="5746219" y="3933234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C96470E-2498-45F6-BA0F-855132C4546A}"/>
                </a:ext>
              </a:extLst>
            </p:cNvPr>
            <p:cNvSpPr/>
            <p:nvPr/>
          </p:nvSpPr>
          <p:spPr>
            <a:xfrm>
              <a:off x="5927373" y="3890102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6CD342D-183F-4560-B090-4F4DEBDD9B16}"/>
                </a:ext>
              </a:extLst>
            </p:cNvPr>
            <p:cNvSpPr/>
            <p:nvPr/>
          </p:nvSpPr>
          <p:spPr>
            <a:xfrm>
              <a:off x="6186165" y="3907355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E137D3E-4CCE-4066-ABBA-FA5B64BC0EA3}"/>
                </a:ext>
              </a:extLst>
            </p:cNvPr>
            <p:cNvSpPr/>
            <p:nvPr/>
          </p:nvSpPr>
          <p:spPr>
            <a:xfrm>
              <a:off x="6384572" y="3907355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363DD8B-42A6-425C-AF6A-173DE2E32F79}"/>
                </a:ext>
              </a:extLst>
            </p:cNvPr>
            <p:cNvSpPr/>
            <p:nvPr/>
          </p:nvSpPr>
          <p:spPr>
            <a:xfrm>
              <a:off x="6643365" y="3898728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B01023A-0DC5-4020-9088-62965D2C6F23}"/>
                </a:ext>
              </a:extLst>
            </p:cNvPr>
            <p:cNvSpPr/>
            <p:nvPr/>
          </p:nvSpPr>
          <p:spPr>
            <a:xfrm>
              <a:off x="3537858" y="2078554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F0CD9E8-314F-4DE2-B168-1B898E883EBE}"/>
                </a:ext>
              </a:extLst>
            </p:cNvPr>
            <p:cNvSpPr/>
            <p:nvPr/>
          </p:nvSpPr>
          <p:spPr>
            <a:xfrm>
              <a:off x="4417752" y="3907355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E059621-DDBC-47E3-9C03-9B5206ADA09D}"/>
                </a:ext>
              </a:extLst>
            </p:cNvPr>
            <p:cNvSpPr/>
            <p:nvPr/>
          </p:nvSpPr>
          <p:spPr>
            <a:xfrm>
              <a:off x="5073359" y="3941861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</p:spTree>
    <p:extLst>
      <p:ext uri="{BB962C8B-B14F-4D97-AF65-F5344CB8AC3E}">
        <p14:creationId xmlns:p14="http://schemas.microsoft.com/office/powerpoint/2010/main" val="418755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07369" y="1669107"/>
            <a:ext cx="11305256" cy="35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400" kern="0" dirty="0">
                <a:latin typeface="Calibri" panose="020F0502020204030204" pitchFamily="34" charset="0"/>
              </a:rPr>
              <a:t>Do photons, protons and other particle ions (with increasing LET), lead to changes in the molecular (DNA) and cellular (survival) profiles, and how do cells respond to this.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400" kern="0" dirty="0">
                <a:latin typeface="Calibri" panose="020F0502020204030204" pitchFamily="34" charset="0"/>
              </a:rPr>
              <a:t>Can the effectiveness of photons/protons/particle ions in tumour cell killing be exacerbated using drugs/inhibitors.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400" kern="0" dirty="0">
                <a:latin typeface="Calibri" panose="020F0502020204030204" pitchFamily="34" charset="0"/>
              </a:rPr>
              <a:t>What biological factors (e.g. reduced oxygen, hypoxia) influence the radiobiological response.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400" kern="0" dirty="0">
                <a:latin typeface="Calibri" panose="020F0502020204030204" pitchFamily="34" charset="0"/>
              </a:rPr>
              <a:t>How do physical factors (e.g. dose rate, FLASH) effect radiotherapy efficacy.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496" y="436364"/>
            <a:ext cx="88868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Major research questions/aims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5E04F-2C9D-E80F-BC28-F8FABA319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5581864"/>
            <a:ext cx="1720851" cy="757948"/>
          </a:xfrm>
          <a:prstGeom prst="rect">
            <a:avLst/>
          </a:prstGeom>
        </p:spPr>
      </p:pic>
      <p:pic>
        <p:nvPicPr>
          <p:cNvPr id="3" name="Picture 2" descr="National Institutes of Health (NIH) - Turning Discovery into Health">
            <a:extLst>
              <a:ext uri="{FF2B5EF4-FFF2-40B4-BE49-F238E27FC236}">
                <a16:creationId xmlns:a16="http://schemas.microsoft.com/office/drawing/2014/main" id="{85F20340-F73F-CF18-555B-D059BA545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5733256"/>
            <a:ext cx="3335934" cy="51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434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25813" y="-37231"/>
            <a:ext cx="117705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/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“Relatively” high-LET protons cause a decrease in HNSCC cell survival due to CDD formation compared to low-LET protons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6274708"/>
            <a:ext cx="40001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Carter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(2018)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Int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J Rad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Oncol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Biol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Phys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Fabbrizi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(2021)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Methods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Protoc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935705" y="5954434"/>
            <a:ext cx="4176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b="1" dirty="0">
                <a:solidFill>
                  <a:srgbClr val="002060"/>
                </a:solidFill>
                <a:latin typeface="+mn-lt"/>
              </a:rPr>
              <a:t>58 MeV (1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keV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/</a:t>
            </a:r>
            <a:r>
              <a:rPr lang="el-GR" b="1" dirty="0">
                <a:solidFill>
                  <a:srgbClr val="002060"/>
                </a:solidFill>
                <a:latin typeface="+mn-lt"/>
              </a:rPr>
              <a:t>μ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m); 11 MeV (12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keV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/</a:t>
            </a:r>
            <a:r>
              <a:rPr lang="el-GR" b="1" dirty="0">
                <a:solidFill>
                  <a:srgbClr val="002060"/>
                </a:solidFill>
                <a:latin typeface="+mn-lt"/>
              </a:rPr>
              <a:t>μ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m)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188379" y="981980"/>
            <a:ext cx="3605969" cy="2615397"/>
            <a:chOff x="188379" y="981980"/>
            <a:chExt cx="3605969" cy="2615397"/>
          </a:xfrm>
        </p:grpSpPr>
        <p:grpSp>
          <p:nvGrpSpPr>
            <p:cNvPr id="104" name="Group 103"/>
            <p:cNvGrpSpPr/>
            <p:nvPr/>
          </p:nvGrpSpPr>
          <p:grpSpPr>
            <a:xfrm>
              <a:off x="188379" y="981980"/>
              <a:ext cx="3605969" cy="2615397"/>
              <a:chOff x="188379" y="981980"/>
              <a:chExt cx="3605969" cy="2615397"/>
            </a:xfrm>
          </p:grpSpPr>
          <p:sp>
            <p:nvSpPr>
              <p:cNvPr id="50" name="Text Box 10"/>
              <p:cNvSpPr txBox="1">
                <a:spLocks noChangeArrowheads="1"/>
              </p:cNvSpPr>
              <p:nvPr/>
            </p:nvSpPr>
            <p:spPr bwMode="auto">
              <a:xfrm>
                <a:off x="188379" y="3289600"/>
                <a:ext cx="360596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1" algn="ctr" eaLnBrk="1" hangingPunct="1">
                  <a:spcAft>
                    <a:spcPts val="1200"/>
                  </a:spcAft>
                </a:pPr>
                <a:r>
                  <a:rPr lang="en-GB" sz="1400" dirty="0">
                    <a:latin typeface="+mj-lt"/>
                  </a:rPr>
                  <a:t>SF2, p&lt;0.02; RBE=1.7</a:t>
                </a:r>
              </a:p>
            </p:txBody>
          </p:sp>
          <p:graphicFrame>
            <p:nvGraphicFramePr>
              <p:cNvPr id="52" name="Chart 51">
                <a:extLst>
                  <a:ext uri="{FF2B5EF4-FFF2-40B4-BE49-F238E27FC236}">
                    <a16:creationId xmlns:a16="http://schemas.microsoft.com/office/drawing/2014/main" id="{AE69DAFD-0DE6-4CB9-AEAE-40754606E394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58492" y="981980"/>
              <a:ext cx="3272455" cy="237879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</p:grpSp>
        <p:sp>
          <p:nvSpPr>
            <p:cNvPr id="54" name="Text Box 10"/>
            <p:cNvSpPr txBox="1">
              <a:spLocks noChangeArrowheads="1"/>
            </p:cNvSpPr>
            <p:nvPr/>
          </p:nvSpPr>
          <p:spPr bwMode="auto">
            <a:xfrm>
              <a:off x="1662000" y="1032008"/>
              <a:ext cx="16031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UMSCC74A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17914" y="3525857"/>
            <a:ext cx="3605969" cy="2681620"/>
            <a:chOff x="217914" y="3631916"/>
            <a:chExt cx="3605969" cy="2681620"/>
          </a:xfrm>
        </p:grpSpPr>
        <p:grpSp>
          <p:nvGrpSpPr>
            <p:cNvPr id="105" name="Group 104"/>
            <p:cNvGrpSpPr/>
            <p:nvPr/>
          </p:nvGrpSpPr>
          <p:grpSpPr>
            <a:xfrm>
              <a:off x="217914" y="3631916"/>
              <a:ext cx="3605969" cy="2681620"/>
              <a:chOff x="217914" y="3631916"/>
              <a:chExt cx="3605969" cy="2681620"/>
            </a:xfrm>
          </p:grpSpPr>
          <p:sp>
            <p:nvSpPr>
              <p:cNvPr id="51" name="Text Box 10"/>
              <p:cNvSpPr txBox="1">
                <a:spLocks noChangeArrowheads="1"/>
              </p:cNvSpPr>
              <p:nvPr/>
            </p:nvSpPr>
            <p:spPr bwMode="auto">
              <a:xfrm>
                <a:off x="217914" y="6005759"/>
                <a:ext cx="360596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1" algn="ctr" eaLnBrk="1" hangingPunct="1">
                  <a:spcAft>
                    <a:spcPts val="1200"/>
                  </a:spcAft>
                </a:pPr>
                <a:r>
                  <a:rPr lang="en-GB" sz="1400" dirty="0">
                    <a:latin typeface="+mj-lt"/>
                  </a:rPr>
                  <a:t>SF2, p&lt;0.01; RBE=1.9</a:t>
                </a:r>
              </a:p>
            </p:txBody>
          </p:sp>
          <p:graphicFrame>
            <p:nvGraphicFramePr>
              <p:cNvPr id="53" name="Chart 52">
                <a:extLst>
                  <a:ext uri="{FF2B5EF4-FFF2-40B4-BE49-F238E27FC236}">
                    <a16:creationId xmlns:a16="http://schemas.microsoft.com/office/drawing/2014/main" id="{4AB6BF20-460A-42AD-818E-5F76B99625F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90697" y="3631916"/>
              <a:ext cx="3151740" cy="24416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sp>
          <p:nvSpPr>
            <p:cNvPr id="55" name="Text Box 10"/>
            <p:cNvSpPr txBox="1">
              <a:spLocks noChangeArrowheads="1"/>
            </p:cNvSpPr>
            <p:nvPr/>
          </p:nvSpPr>
          <p:spPr bwMode="auto">
            <a:xfrm>
              <a:off x="1675191" y="3710461"/>
              <a:ext cx="16031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UMSCC6</a:t>
              </a:r>
            </a:p>
          </p:txBody>
        </p:sp>
      </p:grpSp>
      <p:graphicFrame>
        <p:nvGraphicFramePr>
          <p:cNvPr id="58" name="Chart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421063"/>
              </p:ext>
            </p:extLst>
          </p:nvPr>
        </p:nvGraphicFramePr>
        <p:xfrm>
          <a:off x="3813459" y="1209006"/>
          <a:ext cx="3296910" cy="2174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3" name="Chart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097867"/>
              </p:ext>
            </p:extLst>
          </p:nvPr>
        </p:nvGraphicFramePr>
        <p:xfrm>
          <a:off x="4038617" y="3558000"/>
          <a:ext cx="2977571" cy="235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13" name="Group 112"/>
          <p:cNvGrpSpPr/>
          <p:nvPr/>
        </p:nvGrpSpPr>
        <p:grpSpPr>
          <a:xfrm>
            <a:off x="4182435" y="3673845"/>
            <a:ext cx="529803" cy="1887051"/>
            <a:chOff x="3411415" y="1936563"/>
            <a:chExt cx="598957" cy="2569933"/>
          </a:xfrm>
          <a:solidFill>
            <a:schemeClr val="bg1"/>
          </a:solidFill>
        </p:grpSpPr>
        <p:sp>
          <p:nvSpPr>
            <p:cNvPr id="114" name="TextBox 113"/>
            <p:cNvSpPr txBox="1"/>
            <p:nvPr/>
          </p:nvSpPr>
          <p:spPr>
            <a:xfrm>
              <a:off x="3578325" y="4214108"/>
              <a:ext cx="432047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496167" y="3853329"/>
              <a:ext cx="432047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20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496167" y="3467585"/>
              <a:ext cx="432047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40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496167" y="3084860"/>
              <a:ext cx="432047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496167" y="2698502"/>
              <a:ext cx="432047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80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411415" y="2323218"/>
              <a:ext cx="516800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100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411415" y="1936563"/>
              <a:ext cx="516800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120</a:t>
              </a:r>
            </a:p>
          </p:txBody>
        </p:sp>
      </p:grpSp>
      <p:graphicFrame>
        <p:nvGraphicFramePr>
          <p:cNvPr id="90" name="Chart 89">
            <a:extLst>
              <a:ext uri="{FF2B5EF4-FFF2-40B4-BE49-F238E27FC236}">
                <a16:creationId xmlns:a16="http://schemas.microsoft.com/office/drawing/2014/main" id="{CA12511B-88F1-420A-B576-6C14694E7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236145"/>
              </p:ext>
            </p:extLst>
          </p:nvPr>
        </p:nvGraphicFramePr>
        <p:xfrm>
          <a:off x="7935106" y="2396184"/>
          <a:ext cx="4127247" cy="2780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91" name="Group 90">
            <a:extLst>
              <a:ext uri="{FF2B5EF4-FFF2-40B4-BE49-F238E27FC236}">
                <a16:creationId xmlns:a16="http://schemas.microsoft.com/office/drawing/2014/main" id="{7EE531F5-35E7-4BE2-8474-11A5F75BF3AB}"/>
              </a:ext>
            </a:extLst>
          </p:cNvPr>
          <p:cNvGrpSpPr/>
          <p:nvPr/>
        </p:nvGrpSpPr>
        <p:grpSpPr>
          <a:xfrm>
            <a:off x="8456384" y="1860794"/>
            <a:ext cx="3605969" cy="3789931"/>
            <a:chOff x="8501989" y="1460678"/>
            <a:chExt cx="3605969" cy="3789931"/>
          </a:xfrm>
        </p:grpSpPr>
        <p:sp>
          <p:nvSpPr>
            <p:cNvPr id="92" name="Text Box 10">
              <a:extLst>
                <a:ext uri="{FF2B5EF4-FFF2-40B4-BE49-F238E27FC236}">
                  <a16:creationId xmlns:a16="http://schemas.microsoft.com/office/drawing/2014/main" id="{A75D04FA-4219-4655-BD10-34FDD61DF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1989" y="4942832"/>
              <a:ext cx="36059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sz="1400" dirty="0">
                  <a:latin typeface="+mj-lt"/>
                </a:rPr>
                <a:t>*p&lt;0.02, **p&lt;0.01, ***p&lt;0.005, ****p&lt;0.001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96ED83C7-75AD-4452-A8CB-94DF9B7AB994}"/>
                </a:ext>
              </a:extLst>
            </p:cNvPr>
            <p:cNvGrpSpPr/>
            <p:nvPr/>
          </p:nvGrpSpPr>
          <p:grpSpPr>
            <a:xfrm>
              <a:off x="9398659" y="1909673"/>
              <a:ext cx="2697753" cy="2035286"/>
              <a:chOff x="9361276" y="1876897"/>
              <a:chExt cx="3011804" cy="2242590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3A2FF979-D643-4A06-B6C5-71D9A704A152}"/>
                  </a:ext>
                </a:extLst>
              </p:cNvPr>
              <p:cNvCxnSpPr/>
              <p:nvPr/>
            </p:nvCxnSpPr>
            <p:spPr>
              <a:xfrm flipV="1">
                <a:off x="9816551" y="2099058"/>
                <a:ext cx="0" cy="23841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98D0A2CC-A337-49D2-8463-D817E72B28CE}"/>
                  </a:ext>
                </a:extLst>
              </p:cNvPr>
              <p:cNvCxnSpPr/>
              <p:nvPr/>
            </p:nvCxnSpPr>
            <p:spPr>
              <a:xfrm flipV="1">
                <a:off x="9671494" y="2100383"/>
                <a:ext cx="0" cy="7229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46E8894D-6584-4080-A379-F0040A479211}"/>
                  </a:ext>
                </a:extLst>
              </p:cNvPr>
              <p:cNvCxnSpPr/>
              <p:nvPr/>
            </p:nvCxnSpPr>
            <p:spPr>
              <a:xfrm flipH="1">
                <a:off x="9677841" y="2099058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0729504-F32F-4913-B922-0A59FFBB4269}"/>
                  </a:ext>
                </a:extLst>
              </p:cNvPr>
              <p:cNvSpPr txBox="1"/>
              <p:nvPr/>
            </p:nvSpPr>
            <p:spPr>
              <a:xfrm>
                <a:off x="9361276" y="1876897"/>
                <a:ext cx="722776" cy="33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  <a:cs typeface="Arial" panose="020B0604020202020204" pitchFamily="34" charset="0"/>
                  </a:rPr>
                  <a:t>****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7D40CBC8-77BD-40E6-8FDA-4E6D8B00EF97}"/>
                  </a:ext>
                </a:extLst>
              </p:cNvPr>
              <p:cNvCxnSpPr/>
              <p:nvPr/>
            </p:nvCxnSpPr>
            <p:spPr>
              <a:xfrm flipV="1">
                <a:off x="10609507" y="2955317"/>
                <a:ext cx="0" cy="17529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D92CEFBE-331F-478A-9CC8-70E086043011}"/>
                  </a:ext>
                </a:extLst>
              </p:cNvPr>
              <p:cNvCxnSpPr/>
              <p:nvPr/>
            </p:nvCxnSpPr>
            <p:spPr>
              <a:xfrm flipV="1">
                <a:off x="10464450" y="2956641"/>
                <a:ext cx="0" cy="63460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B9779C2-3791-450E-903A-7DC5BA073A33}"/>
                  </a:ext>
                </a:extLst>
              </p:cNvPr>
              <p:cNvCxnSpPr/>
              <p:nvPr/>
            </p:nvCxnSpPr>
            <p:spPr>
              <a:xfrm flipH="1">
                <a:off x="10470797" y="2955317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388981C4-3285-42FD-BACF-1F0C761B9B85}"/>
                  </a:ext>
                </a:extLst>
              </p:cNvPr>
              <p:cNvSpPr txBox="1"/>
              <p:nvPr/>
            </p:nvSpPr>
            <p:spPr>
              <a:xfrm>
                <a:off x="10296349" y="2762220"/>
                <a:ext cx="4854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  <a:cs typeface="Arial" panose="020B0604020202020204" pitchFamily="34" charset="0"/>
                  </a:rPr>
                  <a:t>*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36FBBC8F-C106-4616-9E5C-F30EE3886BA4}"/>
                  </a:ext>
                </a:extLst>
              </p:cNvPr>
              <p:cNvCxnSpPr/>
              <p:nvPr/>
            </p:nvCxnSpPr>
            <p:spPr>
              <a:xfrm flipV="1">
                <a:off x="11408711" y="3340852"/>
                <a:ext cx="0" cy="17529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00380959-D3D9-4931-8C32-A15713BD21CB}"/>
                  </a:ext>
                </a:extLst>
              </p:cNvPr>
              <p:cNvCxnSpPr/>
              <p:nvPr/>
            </p:nvCxnSpPr>
            <p:spPr>
              <a:xfrm flipV="1">
                <a:off x="11263654" y="3342177"/>
                <a:ext cx="0" cy="77731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8D1F466B-F598-4C4D-A175-6B51F09C2596}"/>
                  </a:ext>
                </a:extLst>
              </p:cNvPr>
              <p:cNvCxnSpPr/>
              <p:nvPr/>
            </p:nvCxnSpPr>
            <p:spPr>
              <a:xfrm flipH="1">
                <a:off x="11270001" y="3340852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F267C30-9E85-4619-BC4B-4C58A7EB18C4}"/>
                  </a:ext>
                </a:extLst>
              </p:cNvPr>
              <p:cNvSpPr txBox="1"/>
              <p:nvPr/>
            </p:nvSpPr>
            <p:spPr>
              <a:xfrm>
                <a:off x="11056647" y="3118691"/>
                <a:ext cx="559356" cy="33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  <a:cs typeface="Arial" panose="020B0604020202020204" pitchFamily="34" charset="0"/>
                  </a:rPr>
                  <a:t>***</a:t>
                </a: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6E75F05A-C89F-4462-9777-91D4B19EECA9}"/>
                  </a:ext>
                </a:extLst>
              </p:cNvPr>
              <p:cNvCxnSpPr/>
              <p:nvPr/>
            </p:nvCxnSpPr>
            <p:spPr>
              <a:xfrm flipV="1">
                <a:off x="12200799" y="3451663"/>
                <a:ext cx="0" cy="17529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CF6434F-6594-4040-8C58-1A8B5C0B8722}"/>
                  </a:ext>
                </a:extLst>
              </p:cNvPr>
              <p:cNvCxnSpPr/>
              <p:nvPr/>
            </p:nvCxnSpPr>
            <p:spPr>
              <a:xfrm flipV="1">
                <a:off x="12055742" y="3452987"/>
                <a:ext cx="0" cy="63460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261CA100-1310-4E46-AEED-BE8D071ED2A4}"/>
                  </a:ext>
                </a:extLst>
              </p:cNvPr>
              <p:cNvCxnSpPr/>
              <p:nvPr/>
            </p:nvCxnSpPr>
            <p:spPr>
              <a:xfrm flipH="1">
                <a:off x="12062089" y="3451663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65730F11-2BB9-4CDD-B1BB-086D2FCB8A98}"/>
                  </a:ext>
                </a:extLst>
              </p:cNvPr>
              <p:cNvSpPr txBox="1"/>
              <p:nvPr/>
            </p:nvSpPr>
            <p:spPr>
              <a:xfrm>
                <a:off x="11887641" y="3219815"/>
                <a:ext cx="4854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  <a:cs typeface="Arial" panose="020B0604020202020204" pitchFamily="34" charset="0"/>
                  </a:rPr>
                  <a:t>**</a:t>
                </a:r>
              </a:p>
            </p:txBody>
          </p:sp>
        </p:grpSp>
        <p:sp>
          <p:nvSpPr>
            <p:cNvPr id="100" name="Text Box 30">
              <a:extLst>
                <a:ext uri="{FF2B5EF4-FFF2-40B4-BE49-F238E27FC236}">
                  <a16:creationId xmlns:a16="http://schemas.microsoft.com/office/drawing/2014/main" id="{FF9B7102-E88F-4BB8-9D0D-39CB3E1C4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3631" y="1460678"/>
              <a:ext cx="31652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Enzyme-modified (DSB+CDD)</a:t>
              </a:r>
            </a:p>
          </p:txBody>
        </p:sp>
        <p:sp>
          <p:nvSpPr>
            <p:cNvPr id="101" name="Text Box 30">
              <a:extLst>
                <a:ext uri="{FF2B5EF4-FFF2-40B4-BE49-F238E27FC236}">
                  <a16:creationId xmlns:a16="http://schemas.microsoft.com/office/drawing/2014/main" id="{A6DE76AE-DEE8-4451-9670-E9FD6D47C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97421" y="2505096"/>
              <a:ext cx="6218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400" b="1" dirty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CDD</a:t>
              </a:r>
            </a:p>
          </p:txBody>
        </p:sp>
        <p:sp>
          <p:nvSpPr>
            <p:cNvPr id="110" name="Left Brace 109">
              <a:extLst>
                <a:ext uri="{FF2B5EF4-FFF2-40B4-BE49-F238E27FC236}">
                  <a16:creationId xmlns:a16="http://schemas.microsoft.com/office/drawing/2014/main" id="{DB5E1D5C-6557-42D4-99B4-D97EF5CA7AF7}"/>
                </a:ext>
              </a:extLst>
            </p:cNvPr>
            <p:cNvSpPr/>
            <p:nvPr/>
          </p:nvSpPr>
          <p:spPr>
            <a:xfrm>
              <a:off x="9495889" y="2517297"/>
              <a:ext cx="82752" cy="304800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BFBD375-42E8-EF11-2867-968449F3FBD0}"/>
              </a:ext>
            </a:extLst>
          </p:cNvPr>
          <p:cNvGrpSpPr/>
          <p:nvPr/>
        </p:nvGrpSpPr>
        <p:grpSpPr>
          <a:xfrm>
            <a:off x="4127127" y="1285238"/>
            <a:ext cx="2944792" cy="2380751"/>
            <a:chOff x="3754044" y="1969766"/>
            <a:chExt cx="4110529" cy="3427731"/>
          </a:xfrm>
        </p:grpSpPr>
        <p:sp>
          <p:nvSpPr>
            <p:cNvPr id="142" name="Text Box 10">
              <a:extLst>
                <a:ext uri="{FF2B5EF4-FFF2-40B4-BE49-F238E27FC236}">
                  <a16:creationId xmlns:a16="http://schemas.microsoft.com/office/drawing/2014/main" id="{8B926EDA-111A-5D94-C2BE-A0245F5CE3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4044" y="4986664"/>
              <a:ext cx="4072877" cy="410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sz="1200" dirty="0">
                  <a:latin typeface="+mj-lt"/>
                </a:rPr>
                <a:t>*p&lt;0.005, **p&lt;0.002, ***p&lt;0.001</a:t>
              </a:r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C2541AB-0721-E62A-A986-BD4C3681710C}"/>
                </a:ext>
              </a:extLst>
            </p:cNvPr>
            <p:cNvCxnSpPr/>
            <p:nvPr/>
          </p:nvCxnSpPr>
          <p:spPr>
            <a:xfrm flipV="1">
              <a:off x="6406448" y="2261033"/>
              <a:ext cx="0" cy="23841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B2EBCAD-BD38-8119-4639-5F3FF77F4A55}"/>
                </a:ext>
              </a:extLst>
            </p:cNvPr>
            <p:cNvCxnSpPr/>
            <p:nvPr/>
          </p:nvCxnSpPr>
          <p:spPr>
            <a:xfrm flipV="1">
              <a:off x="6261391" y="2262362"/>
              <a:ext cx="0" cy="125292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C5441AA-9A63-D457-2121-8879C7C3EB07}"/>
                </a:ext>
              </a:extLst>
            </p:cNvPr>
            <p:cNvCxnSpPr/>
            <p:nvPr/>
          </p:nvCxnSpPr>
          <p:spPr>
            <a:xfrm flipH="1">
              <a:off x="6267738" y="2261033"/>
              <a:ext cx="13356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323C996-C614-D3D0-DEEB-A23661443CBB}"/>
                </a:ext>
              </a:extLst>
            </p:cNvPr>
            <p:cNvSpPr txBox="1"/>
            <p:nvPr/>
          </p:nvSpPr>
          <p:spPr>
            <a:xfrm>
              <a:off x="6091799" y="1969766"/>
              <a:ext cx="4854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+mj-lt"/>
                  <a:cs typeface="Arial" panose="020B0604020202020204" pitchFamily="34" charset="0"/>
                </a:rPr>
                <a:t>*</a:t>
              </a: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7AE4627-AC05-2A4E-4190-B7F6829CD480}"/>
                </a:ext>
              </a:extLst>
            </p:cNvPr>
            <p:cNvCxnSpPr/>
            <p:nvPr/>
          </p:nvCxnSpPr>
          <p:spPr>
            <a:xfrm flipV="1">
              <a:off x="7012504" y="2803294"/>
              <a:ext cx="0" cy="23841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B6924FF-8C54-D7F3-64FD-F83BD0FC9A20}"/>
                </a:ext>
              </a:extLst>
            </p:cNvPr>
            <p:cNvCxnSpPr/>
            <p:nvPr/>
          </p:nvCxnSpPr>
          <p:spPr>
            <a:xfrm flipV="1">
              <a:off x="6867447" y="2804623"/>
              <a:ext cx="0" cy="11146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95008351-045D-F5DB-5F1F-EA2C4F8FA24A}"/>
                </a:ext>
              </a:extLst>
            </p:cNvPr>
            <p:cNvCxnSpPr/>
            <p:nvPr/>
          </p:nvCxnSpPr>
          <p:spPr>
            <a:xfrm flipH="1">
              <a:off x="6873794" y="2803294"/>
              <a:ext cx="13356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D1F8768-980F-FEAE-7A0B-8C46B5D1C5ED}"/>
                </a:ext>
              </a:extLst>
            </p:cNvPr>
            <p:cNvSpPr txBox="1"/>
            <p:nvPr/>
          </p:nvSpPr>
          <p:spPr>
            <a:xfrm>
              <a:off x="6553498" y="2537387"/>
              <a:ext cx="774156" cy="45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+mj-lt"/>
                  <a:cs typeface="Arial" panose="020B0604020202020204" pitchFamily="34" charset="0"/>
                </a:rPr>
                <a:t>***</a:t>
              </a: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35E150A7-08AE-34EC-1475-FCC381D8EB10}"/>
                </a:ext>
              </a:extLst>
            </p:cNvPr>
            <p:cNvCxnSpPr/>
            <p:nvPr/>
          </p:nvCxnSpPr>
          <p:spPr>
            <a:xfrm flipV="1">
              <a:off x="7618560" y="3292391"/>
              <a:ext cx="0" cy="23841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4DD551E4-CC6A-8A7B-C585-96BE757AE790}"/>
                </a:ext>
              </a:extLst>
            </p:cNvPr>
            <p:cNvCxnSpPr/>
            <p:nvPr/>
          </p:nvCxnSpPr>
          <p:spPr>
            <a:xfrm flipV="1">
              <a:off x="7473503" y="3293721"/>
              <a:ext cx="0" cy="76382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94AE10C-F350-2622-AF89-ECBC4277D958}"/>
                </a:ext>
              </a:extLst>
            </p:cNvPr>
            <p:cNvCxnSpPr/>
            <p:nvPr/>
          </p:nvCxnSpPr>
          <p:spPr>
            <a:xfrm flipH="1">
              <a:off x="7479850" y="3292391"/>
              <a:ext cx="13356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3DE1C1E-F625-495E-634A-CB2B21833376}"/>
                </a:ext>
              </a:extLst>
            </p:cNvPr>
            <p:cNvSpPr txBox="1"/>
            <p:nvPr/>
          </p:nvSpPr>
          <p:spPr>
            <a:xfrm>
              <a:off x="7228688" y="3041712"/>
              <a:ext cx="635885" cy="45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+mj-lt"/>
                  <a:cs typeface="Arial" panose="020B0604020202020204" pitchFamily="34" charset="0"/>
                </a:rPr>
                <a:t>**</a:t>
              </a: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11316518-C8EA-A1D9-EB57-C2950B155216}"/>
                </a:ext>
              </a:extLst>
            </p:cNvPr>
            <p:cNvCxnSpPr/>
            <p:nvPr/>
          </p:nvCxnSpPr>
          <p:spPr>
            <a:xfrm flipV="1">
              <a:off x="5800392" y="2482813"/>
              <a:ext cx="0" cy="1165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FF0327D-DBE6-62F9-1CAC-F1CFBBD6C66E}"/>
                </a:ext>
              </a:extLst>
            </p:cNvPr>
            <p:cNvCxnSpPr/>
            <p:nvPr/>
          </p:nvCxnSpPr>
          <p:spPr>
            <a:xfrm flipV="1">
              <a:off x="5655335" y="2484142"/>
              <a:ext cx="0" cy="44484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F28AE22-1DF4-EAC7-4E22-384F0728DBFA}"/>
                </a:ext>
              </a:extLst>
            </p:cNvPr>
            <p:cNvCxnSpPr/>
            <p:nvPr/>
          </p:nvCxnSpPr>
          <p:spPr>
            <a:xfrm flipH="1">
              <a:off x="5661682" y="2482813"/>
              <a:ext cx="13356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640C7161-DAC6-70F9-6114-FA9DC6646BB4}"/>
                </a:ext>
              </a:extLst>
            </p:cNvPr>
            <p:cNvSpPr txBox="1"/>
            <p:nvPr/>
          </p:nvSpPr>
          <p:spPr>
            <a:xfrm>
              <a:off x="5485744" y="2179414"/>
              <a:ext cx="4854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+mj-lt"/>
                  <a:cs typeface="Arial" panose="020B0604020202020204" pitchFamily="34" charset="0"/>
                </a:rPr>
                <a:t>*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89D6573-8264-E731-C323-B73DCDB687CB}"/>
              </a:ext>
            </a:extLst>
          </p:cNvPr>
          <p:cNvGrpSpPr/>
          <p:nvPr/>
        </p:nvGrpSpPr>
        <p:grpSpPr>
          <a:xfrm>
            <a:off x="4038165" y="1036898"/>
            <a:ext cx="501478" cy="2030584"/>
            <a:chOff x="3411415" y="1850031"/>
            <a:chExt cx="598957" cy="2737512"/>
          </a:xfrm>
          <a:solidFill>
            <a:schemeClr val="bg1"/>
          </a:solidFill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7BE36DB-9183-5CE5-862D-CFA17CAF4851}"/>
                </a:ext>
              </a:extLst>
            </p:cNvPr>
            <p:cNvSpPr txBox="1"/>
            <p:nvPr/>
          </p:nvSpPr>
          <p:spPr>
            <a:xfrm>
              <a:off x="3578324" y="4214109"/>
              <a:ext cx="432048" cy="3734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8A681F4-CF4A-C39A-46B2-A2878D4EE844}"/>
                </a:ext>
              </a:extLst>
            </p:cNvPr>
            <p:cNvSpPr txBox="1"/>
            <p:nvPr/>
          </p:nvSpPr>
          <p:spPr>
            <a:xfrm>
              <a:off x="3496167" y="3916009"/>
              <a:ext cx="432048" cy="3734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20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CE0DF0B-AECC-9620-E666-11AD3E918ACE}"/>
                </a:ext>
              </a:extLst>
            </p:cNvPr>
            <p:cNvSpPr txBox="1"/>
            <p:nvPr/>
          </p:nvSpPr>
          <p:spPr>
            <a:xfrm>
              <a:off x="3496167" y="3626076"/>
              <a:ext cx="432048" cy="3734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40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883105F-AAC7-861D-1CF7-D9585F4B523F}"/>
                </a:ext>
              </a:extLst>
            </p:cNvPr>
            <p:cNvSpPr txBox="1"/>
            <p:nvPr/>
          </p:nvSpPr>
          <p:spPr>
            <a:xfrm>
              <a:off x="3496167" y="3318346"/>
              <a:ext cx="432048" cy="3734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60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0C8BBE1-AFB4-AA23-DD51-BE07EE0062C2}"/>
                </a:ext>
              </a:extLst>
            </p:cNvPr>
            <p:cNvSpPr txBox="1"/>
            <p:nvPr/>
          </p:nvSpPr>
          <p:spPr>
            <a:xfrm>
              <a:off x="3496167" y="3028200"/>
              <a:ext cx="432048" cy="3734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80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5D9D9F0-03A3-9F93-18F6-3D4BF70FFFF6}"/>
                </a:ext>
              </a:extLst>
            </p:cNvPr>
            <p:cNvSpPr txBox="1"/>
            <p:nvPr/>
          </p:nvSpPr>
          <p:spPr>
            <a:xfrm>
              <a:off x="3411415" y="2729261"/>
              <a:ext cx="516800" cy="3734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100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5CA39A1-9C03-48A6-C3BF-52F60FA73537}"/>
                </a:ext>
              </a:extLst>
            </p:cNvPr>
            <p:cNvSpPr txBox="1"/>
            <p:nvPr/>
          </p:nvSpPr>
          <p:spPr>
            <a:xfrm>
              <a:off x="3411415" y="2439114"/>
              <a:ext cx="516800" cy="3734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120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2A76F47-F433-2DF4-F870-2B055895E2BF}"/>
                </a:ext>
              </a:extLst>
            </p:cNvPr>
            <p:cNvSpPr txBox="1"/>
            <p:nvPr/>
          </p:nvSpPr>
          <p:spPr>
            <a:xfrm>
              <a:off x="3411415" y="2148969"/>
              <a:ext cx="516800" cy="3734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140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65DCB7F-A7CE-8DFE-7568-7ACCCC17CB3F}"/>
                </a:ext>
              </a:extLst>
            </p:cNvPr>
            <p:cNvSpPr txBox="1"/>
            <p:nvPr/>
          </p:nvSpPr>
          <p:spPr>
            <a:xfrm>
              <a:off x="3411415" y="1850031"/>
              <a:ext cx="516800" cy="3734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160</a:t>
              </a:r>
            </a:p>
          </p:txBody>
        </p:sp>
      </p:grpSp>
      <p:sp>
        <p:nvSpPr>
          <p:cNvPr id="81" name="Text Box 10">
            <a:extLst>
              <a:ext uri="{FF2B5EF4-FFF2-40B4-BE49-F238E27FC236}">
                <a16:creationId xmlns:a16="http://schemas.microsoft.com/office/drawing/2014/main" id="{2419A66B-665E-AC5F-0B96-A9B27DBE7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690" y="997550"/>
            <a:ext cx="1328325" cy="27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>
              <a:spcAft>
                <a:spcPts val="1200"/>
              </a:spcAft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UMSCC74A</a:t>
            </a:r>
          </a:p>
        </p:txBody>
      </p:sp>
    </p:spTree>
    <p:extLst>
      <p:ext uri="{BB962C8B-B14F-4D97-AF65-F5344CB8AC3E}">
        <p14:creationId xmlns:p14="http://schemas.microsoft.com/office/powerpoint/2010/main" val="1123233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ADE45FF-0515-4A4F-9C94-355848F40E40}"/>
              </a:ext>
            </a:extLst>
          </p:cNvPr>
          <p:cNvGraphicFramePr>
            <a:graphicFrameLocks/>
          </p:cNvGraphicFramePr>
          <p:nvPr/>
        </p:nvGraphicFramePr>
        <p:xfrm>
          <a:off x="196088" y="4648662"/>
          <a:ext cx="2361109" cy="1628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A16DCF3-DC90-486D-B9DE-3D322F484A80}"/>
              </a:ext>
            </a:extLst>
          </p:cNvPr>
          <p:cNvGraphicFramePr>
            <a:graphicFrameLocks/>
          </p:cNvGraphicFramePr>
          <p:nvPr/>
        </p:nvGraphicFramePr>
        <p:xfrm>
          <a:off x="2529524" y="4674066"/>
          <a:ext cx="2371658" cy="1627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3" name="Group 62">
            <a:extLst>
              <a:ext uri="{FF2B5EF4-FFF2-40B4-BE49-F238E27FC236}">
                <a16:creationId xmlns:a16="http://schemas.microsoft.com/office/drawing/2014/main" id="{ED8C53CA-0ADB-317B-B999-8E5DBE2ECC5A}"/>
              </a:ext>
            </a:extLst>
          </p:cNvPr>
          <p:cNvGrpSpPr/>
          <p:nvPr/>
        </p:nvGrpSpPr>
        <p:grpSpPr>
          <a:xfrm>
            <a:off x="8696386" y="705547"/>
            <a:ext cx="3592302" cy="2171338"/>
            <a:chOff x="7545935" y="3312986"/>
            <a:chExt cx="4717581" cy="285150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F95559-DAE3-4A2D-BC34-C65B8893A94A}"/>
                </a:ext>
              </a:extLst>
            </p:cNvPr>
            <p:cNvSpPr txBox="1"/>
            <p:nvPr/>
          </p:nvSpPr>
          <p:spPr>
            <a:xfrm rot="16200000">
              <a:off x="7047376" y="4236317"/>
              <a:ext cx="1401309" cy="4041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1400" b="1" dirty="0"/>
                <a:t>UMSCC74A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820463B-1AE3-43EF-82B1-7673ACD59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2" t="19808" r="34818" b="31179"/>
            <a:stretch/>
          </p:blipFill>
          <p:spPr>
            <a:xfrm>
              <a:off x="7932695" y="4050550"/>
              <a:ext cx="927417" cy="98092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5BA636A-C03C-41B2-8F61-9F0B8DE1F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1" t="27186" r="37923" b="24955"/>
            <a:stretch/>
          </p:blipFill>
          <p:spPr>
            <a:xfrm>
              <a:off x="8941069" y="4050550"/>
              <a:ext cx="912448" cy="96509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841BCC8-F718-4A5B-B0A8-BECC21712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7" t="25533" r="44346" b="24818"/>
            <a:stretch/>
          </p:blipFill>
          <p:spPr>
            <a:xfrm>
              <a:off x="9937969" y="4050551"/>
              <a:ext cx="925062" cy="97843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554B83-4F1D-4030-B39E-D0D2F2748FD8}"/>
                </a:ext>
              </a:extLst>
            </p:cNvPr>
            <p:cNvSpPr txBox="1"/>
            <p:nvPr/>
          </p:nvSpPr>
          <p:spPr>
            <a:xfrm rot="16200000">
              <a:off x="7109983" y="5324351"/>
              <a:ext cx="1276092" cy="4041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1400" b="1" dirty="0"/>
                <a:t>UMSCC6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C2F4EE7-7518-44F2-A79A-109BDE6924DA}"/>
                </a:ext>
              </a:extLst>
            </p:cNvPr>
            <p:cNvSpPr txBox="1"/>
            <p:nvPr/>
          </p:nvSpPr>
          <p:spPr>
            <a:xfrm>
              <a:off x="7932695" y="3758893"/>
              <a:ext cx="878337" cy="36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DMSO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7BA17F-14B7-4F78-B11A-77923930F9EF}"/>
                </a:ext>
              </a:extLst>
            </p:cNvPr>
            <p:cNvSpPr txBox="1"/>
            <p:nvPr/>
          </p:nvSpPr>
          <p:spPr>
            <a:xfrm>
              <a:off x="9008090" y="3758893"/>
              <a:ext cx="878337" cy="36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/>
                <a:t>ATMi</a:t>
              </a:r>
              <a:endParaRPr lang="en-GB" sz="12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B81A9B7-E34F-4155-89A3-9C8AF6F70E93}"/>
                </a:ext>
              </a:extLst>
            </p:cNvPr>
            <p:cNvSpPr txBox="1"/>
            <p:nvPr/>
          </p:nvSpPr>
          <p:spPr>
            <a:xfrm>
              <a:off x="10014106" y="3758893"/>
              <a:ext cx="878337" cy="36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/>
                <a:t>ATRi</a:t>
              </a:r>
              <a:endParaRPr lang="en-GB" sz="12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4DB331-000F-4DF5-865E-0ACC3202200F}"/>
                </a:ext>
              </a:extLst>
            </p:cNvPr>
            <p:cNvSpPr txBox="1"/>
            <p:nvPr/>
          </p:nvSpPr>
          <p:spPr>
            <a:xfrm>
              <a:off x="10964286" y="3758893"/>
              <a:ext cx="1299230" cy="36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DNA-</a:t>
              </a:r>
              <a:r>
                <a:rPr lang="en-GB" sz="1200" dirty="0" err="1"/>
                <a:t>PKi</a:t>
              </a:r>
              <a:endParaRPr lang="en-GB" sz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CBD25D8-AF3D-46B0-9552-F50C7BD7B958}"/>
                </a:ext>
              </a:extLst>
            </p:cNvPr>
            <p:cNvSpPr txBox="1"/>
            <p:nvPr/>
          </p:nvSpPr>
          <p:spPr>
            <a:xfrm>
              <a:off x="9144581" y="3312986"/>
              <a:ext cx="1983895" cy="404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Day 10 + X-rays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A7BF66A-1718-499B-A7A4-E7AB74FDC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29" t="19238" r="32655" b="32208"/>
            <a:stretch/>
          </p:blipFill>
          <p:spPr>
            <a:xfrm>
              <a:off x="8956023" y="5111314"/>
              <a:ext cx="918722" cy="97173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92EAC41-8929-4F07-9FB3-7AD6B4C48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83" t="34907" r="30495" b="16661"/>
            <a:stretch/>
          </p:blipFill>
          <p:spPr>
            <a:xfrm>
              <a:off x="11007752" y="5103140"/>
              <a:ext cx="916391" cy="96926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5618BB9-F2C6-4F13-896F-45510FDC2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7" t="18127" r="30487" b="33052"/>
            <a:stretch/>
          </p:blipFill>
          <p:spPr>
            <a:xfrm>
              <a:off x="9981473" y="5108645"/>
              <a:ext cx="923768" cy="97706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D6DF717-66BA-4C6F-BD4E-2B5E68C3B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20" t="36795" r="38297" b="14961"/>
            <a:stretch/>
          </p:blipFill>
          <p:spPr>
            <a:xfrm>
              <a:off x="10993344" y="4057005"/>
              <a:ext cx="912854" cy="96552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C4C09D3-30A3-441E-B7A8-A87223C39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1" t="18766" r="24869" b="21234"/>
            <a:stretch/>
          </p:blipFill>
          <p:spPr>
            <a:xfrm>
              <a:off x="7930354" y="5098054"/>
              <a:ext cx="918334" cy="971321"/>
            </a:xfrm>
            <a:prstGeom prst="rect">
              <a:avLst/>
            </a:prstGeom>
          </p:spPr>
        </p:pic>
        <p:sp>
          <p:nvSpPr>
            <p:cNvPr id="48" name="Left Brace 47">
              <a:extLst>
                <a:ext uri="{FF2B5EF4-FFF2-40B4-BE49-F238E27FC236}">
                  <a16:creationId xmlns:a16="http://schemas.microsoft.com/office/drawing/2014/main" id="{86F8D26D-FFE5-49EB-A1D3-DFB4DD5E9A94}"/>
                </a:ext>
              </a:extLst>
            </p:cNvPr>
            <p:cNvSpPr/>
            <p:nvPr/>
          </p:nvSpPr>
          <p:spPr>
            <a:xfrm rot="5400000">
              <a:off x="9790064" y="1782131"/>
              <a:ext cx="295545" cy="3899584"/>
            </a:xfrm>
            <a:prstGeom prst="leftBrace">
              <a:avLst>
                <a:gd name="adj1" fmla="val 8333"/>
                <a:gd name="adj2" fmla="val 4964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" name="Text Box 10">
            <a:extLst>
              <a:ext uri="{FF2B5EF4-FFF2-40B4-BE49-F238E27FC236}">
                <a16:creationId xmlns:a16="http://schemas.microsoft.com/office/drawing/2014/main" id="{14AD55B5-7BBA-4FD4-BF8A-E0C4A443F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230" y="101044"/>
            <a:ext cx="108433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>
              <a:spcAft>
                <a:spcPts val="1200"/>
              </a:spcAft>
            </a:pP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Identifying cellular targets for radiosensitisation</a:t>
            </a:r>
          </a:p>
        </p:txBody>
      </p:sp>
      <p:sp>
        <p:nvSpPr>
          <p:cNvPr id="49" name="Text Box 10">
            <a:extLst>
              <a:ext uri="{FF2B5EF4-FFF2-40B4-BE49-F238E27FC236}">
                <a16:creationId xmlns:a16="http://schemas.microsoft.com/office/drawing/2014/main" id="{FDFAB79A-736A-2DBF-B01F-76B8DC7D4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86" y="6301985"/>
            <a:ext cx="40001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 err="1">
                <a:solidFill>
                  <a:srgbClr val="002060"/>
                </a:solidFill>
                <a:latin typeface="+mn-lt"/>
              </a:rPr>
              <a:t>Vitti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GB" sz="1600" b="1" dirty="0" err="1">
                <a:solidFill>
                  <a:srgbClr val="002060"/>
                </a:solidFill>
                <a:latin typeface="+mn-lt"/>
              </a:rPr>
              <a:t>Kacperek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 and Parsons (2020)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Cancers</a:t>
            </a:r>
          </a:p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Zhou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(2022)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Front Oncol</a:t>
            </a:r>
          </a:p>
        </p:txBody>
      </p:sp>
      <p:sp>
        <p:nvSpPr>
          <p:cNvPr id="60" name="Text Box 10">
            <a:extLst>
              <a:ext uri="{FF2B5EF4-FFF2-40B4-BE49-F238E27FC236}">
                <a16:creationId xmlns:a16="http://schemas.microsoft.com/office/drawing/2014/main" id="{1B3EB7AA-E26D-1177-30D4-0474EDC4C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76949"/>
            <a:ext cx="8928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Carter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(2019)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Int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J Rad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Oncol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Biol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Phys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j-lt"/>
              </a:rPr>
              <a:t>Nickson, Fabbrizi </a:t>
            </a:r>
            <a:r>
              <a:rPr lang="en-GB" sz="1600" b="1" i="1" dirty="0">
                <a:solidFill>
                  <a:srgbClr val="002060"/>
                </a:solidFill>
                <a:latin typeface="+mj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j-lt"/>
              </a:rPr>
              <a:t>(2021) </a:t>
            </a:r>
            <a:r>
              <a:rPr lang="en-GB" sz="1600" b="1" i="1" dirty="0">
                <a:solidFill>
                  <a:srgbClr val="002060"/>
                </a:solidFill>
                <a:latin typeface="+mj-lt"/>
              </a:rPr>
              <a:t>Front </a:t>
            </a:r>
            <a:r>
              <a:rPr lang="en-GB" sz="1600" b="1" i="1" dirty="0" err="1">
                <a:solidFill>
                  <a:srgbClr val="002060"/>
                </a:solidFill>
                <a:latin typeface="+mj-lt"/>
              </a:rPr>
              <a:t>Oncol</a:t>
            </a:r>
            <a:endParaRPr lang="en-GB" sz="1600" b="1" i="1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037" name="Chart 1036">
            <a:extLst>
              <a:ext uri="{FF2B5EF4-FFF2-40B4-BE49-F238E27FC236}">
                <a16:creationId xmlns:a16="http://schemas.microsoft.com/office/drawing/2014/main" id="{A1CA0BE4-8E4B-87B9-7851-259ED55BE38A}"/>
              </a:ext>
            </a:extLst>
          </p:cNvPr>
          <p:cNvGraphicFramePr>
            <a:graphicFrameLocks noGrp="1"/>
          </p:cNvGraphicFramePr>
          <p:nvPr/>
        </p:nvGraphicFramePr>
        <p:xfrm>
          <a:off x="-61069" y="562471"/>
          <a:ext cx="4519894" cy="1479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1038" name="Chart 1037">
            <a:extLst>
              <a:ext uri="{FF2B5EF4-FFF2-40B4-BE49-F238E27FC236}">
                <a16:creationId xmlns:a16="http://schemas.microsoft.com/office/drawing/2014/main" id="{5DC81272-EF39-0FEE-EA1E-E9ACD7BB58CB}"/>
              </a:ext>
            </a:extLst>
          </p:cNvPr>
          <p:cNvGraphicFramePr>
            <a:graphicFrameLocks noGrp="1"/>
          </p:cNvGraphicFramePr>
          <p:nvPr/>
        </p:nvGraphicFramePr>
        <p:xfrm>
          <a:off x="82001" y="1862659"/>
          <a:ext cx="4357815" cy="1478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1039" name="TextBox 1038">
            <a:extLst>
              <a:ext uri="{FF2B5EF4-FFF2-40B4-BE49-F238E27FC236}">
                <a16:creationId xmlns:a16="http://schemas.microsoft.com/office/drawing/2014/main" id="{3D493BFC-BC6E-4642-96D3-8EC27AEDD390}"/>
              </a:ext>
            </a:extLst>
          </p:cNvPr>
          <p:cNvSpPr txBox="1"/>
          <p:nvPr/>
        </p:nvSpPr>
        <p:spPr>
          <a:xfrm>
            <a:off x="3623526" y="204093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11 MeV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6F1A86E7-E3B7-4C7B-E6EF-F93D36D81DD8}"/>
              </a:ext>
            </a:extLst>
          </p:cNvPr>
          <p:cNvSpPr txBox="1"/>
          <p:nvPr/>
        </p:nvSpPr>
        <p:spPr>
          <a:xfrm>
            <a:off x="3623526" y="80775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58 MeV</a:t>
            </a:r>
          </a:p>
        </p:txBody>
      </p:sp>
      <p:graphicFrame>
        <p:nvGraphicFramePr>
          <p:cNvPr id="1043" name="Chart 1042">
            <a:extLst>
              <a:ext uri="{FF2B5EF4-FFF2-40B4-BE49-F238E27FC236}">
                <a16:creationId xmlns:a16="http://schemas.microsoft.com/office/drawing/2014/main" id="{676D7D7E-3C85-DB1E-D751-ED99A1B7FEC4}"/>
              </a:ext>
            </a:extLst>
          </p:cNvPr>
          <p:cNvGraphicFramePr>
            <a:graphicFrameLocks/>
          </p:cNvGraphicFramePr>
          <p:nvPr/>
        </p:nvGraphicFramePr>
        <p:xfrm>
          <a:off x="2409095" y="3204311"/>
          <a:ext cx="2483228" cy="1773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1044" name="Chart 1043">
            <a:extLst>
              <a:ext uri="{FF2B5EF4-FFF2-40B4-BE49-F238E27FC236}">
                <a16:creationId xmlns:a16="http://schemas.microsoft.com/office/drawing/2014/main" id="{C2349210-A175-8AAC-E6A5-88FD169B27CF}"/>
              </a:ext>
            </a:extLst>
          </p:cNvPr>
          <p:cNvGraphicFramePr>
            <a:graphicFrameLocks/>
          </p:cNvGraphicFramePr>
          <p:nvPr/>
        </p:nvGraphicFramePr>
        <p:xfrm>
          <a:off x="159166" y="3221004"/>
          <a:ext cx="2384858" cy="158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1045" name="TextBox 1044">
            <a:extLst>
              <a:ext uri="{FF2B5EF4-FFF2-40B4-BE49-F238E27FC236}">
                <a16:creationId xmlns:a16="http://schemas.microsoft.com/office/drawing/2014/main" id="{089F3AD8-5625-50BE-471D-1A74D417445F}"/>
              </a:ext>
            </a:extLst>
          </p:cNvPr>
          <p:cNvSpPr txBox="1"/>
          <p:nvPr/>
        </p:nvSpPr>
        <p:spPr>
          <a:xfrm>
            <a:off x="1667958" y="331332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11 MeV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91829B86-AC16-F01D-399A-719CC5883473}"/>
              </a:ext>
            </a:extLst>
          </p:cNvPr>
          <p:cNvSpPr txBox="1"/>
          <p:nvPr/>
        </p:nvSpPr>
        <p:spPr>
          <a:xfrm>
            <a:off x="4112854" y="331332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58 MeV</a:t>
            </a:r>
          </a:p>
        </p:txBody>
      </p:sp>
      <p:graphicFrame>
        <p:nvGraphicFramePr>
          <p:cNvPr id="1047" name="Chart 1046">
            <a:extLst>
              <a:ext uri="{FF2B5EF4-FFF2-40B4-BE49-F238E27FC236}">
                <a16:creationId xmlns:a16="http://schemas.microsoft.com/office/drawing/2014/main" id="{EF372700-705E-EE1E-69DB-8C966EBC8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997819"/>
              </p:ext>
            </p:extLst>
          </p:nvPr>
        </p:nvGraphicFramePr>
        <p:xfrm>
          <a:off x="4843579" y="3499579"/>
          <a:ext cx="2612950" cy="2727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55DAEE81-A6CF-ACB6-F5B3-D4D8EF90F63E}"/>
              </a:ext>
            </a:extLst>
          </p:cNvPr>
          <p:cNvGrpSpPr/>
          <p:nvPr/>
        </p:nvGrpSpPr>
        <p:grpSpPr>
          <a:xfrm>
            <a:off x="6367589" y="4758441"/>
            <a:ext cx="974772" cy="402034"/>
            <a:chOff x="10229949" y="3210070"/>
            <a:chExt cx="1466124" cy="751609"/>
          </a:xfrm>
        </p:grpSpPr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35293607-259F-71D9-5179-19B46EDF26BB}"/>
                </a:ext>
              </a:extLst>
            </p:cNvPr>
            <p:cNvCxnSpPr/>
            <p:nvPr/>
          </p:nvCxnSpPr>
          <p:spPr>
            <a:xfrm flipV="1">
              <a:off x="10447144" y="3263233"/>
              <a:ext cx="0" cy="1165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92F76267-D4F1-F2CA-31F8-9E69ACBAF1A8}"/>
                </a:ext>
              </a:extLst>
            </p:cNvPr>
            <p:cNvCxnSpPr/>
            <p:nvPr/>
          </p:nvCxnSpPr>
          <p:spPr>
            <a:xfrm flipV="1">
              <a:off x="10229949" y="3264565"/>
              <a:ext cx="0" cy="28625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5D56B7D2-D0E9-EC37-3320-2426CEB1840B}"/>
                </a:ext>
              </a:extLst>
            </p:cNvPr>
            <p:cNvCxnSpPr/>
            <p:nvPr/>
          </p:nvCxnSpPr>
          <p:spPr>
            <a:xfrm flipH="1">
              <a:off x="10229950" y="3263233"/>
              <a:ext cx="21204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038100E1-72B2-6A73-A60C-CC2B9A069EB3}"/>
                </a:ext>
              </a:extLst>
            </p:cNvPr>
            <p:cNvCxnSpPr/>
            <p:nvPr/>
          </p:nvCxnSpPr>
          <p:spPr>
            <a:xfrm flipV="1">
              <a:off x="11073513" y="3220703"/>
              <a:ext cx="0" cy="1165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465B1F4D-D699-2121-5C7E-86219C368BFF}"/>
                </a:ext>
              </a:extLst>
            </p:cNvPr>
            <p:cNvCxnSpPr/>
            <p:nvPr/>
          </p:nvCxnSpPr>
          <p:spPr>
            <a:xfrm flipV="1">
              <a:off x="10856318" y="3222034"/>
              <a:ext cx="0" cy="55495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6ADF978B-38C2-68D9-7988-9B208A849A85}"/>
                </a:ext>
              </a:extLst>
            </p:cNvPr>
            <p:cNvCxnSpPr/>
            <p:nvPr/>
          </p:nvCxnSpPr>
          <p:spPr>
            <a:xfrm flipH="1">
              <a:off x="10856319" y="3220703"/>
              <a:ext cx="21204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036F2F7C-7E03-A0C3-B367-06A3F3635D01}"/>
                </a:ext>
              </a:extLst>
            </p:cNvPr>
            <p:cNvCxnSpPr/>
            <p:nvPr/>
          </p:nvCxnSpPr>
          <p:spPr>
            <a:xfrm flipV="1">
              <a:off x="11696073" y="3210070"/>
              <a:ext cx="0" cy="6239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B323E39A-598B-71A2-F704-80C4192E48FB}"/>
                </a:ext>
              </a:extLst>
            </p:cNvPr>
            <p:cNvCxnSpPr/>
            <p:nvPr/>
          </p:nvCxnSpPr>
          <p:spPr>
            <a:xfrm flipV="1">
              <a:off x="11478878" y="3211402"/>
              <a:ext cx="0" cy="75027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5A11599D-0BD9-DE06-64D4-816D244CFFE1}"/>
                </a:ext>
              </a:extLst>
            </p:cNvPr>
            <p:cNvCxnSpPr/>
            <p:nvPr/>
          </p:nvCxnSpPr>
          <p:spPr>
            <a:xfrm flipH="1">
              <a:off x="11478879" y="3210070"/>
              <a:ext cx="21204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B4A7C465-C4E2-1251-6150-19592334530D}"/>
              </a:ext>
            </a:extLst>
          </p:cNvPr>
          <p:cNvGrpSpPr/>
          <p:nvPr/>
        </p:nvGrpSpPr>
        <p:grpSpPr>
          <a:xfrm>
            <a:off x="8551380" y="5098633"/>
            <a:ext cx="3179085" cy="1671013"/>
            <a:chOff x="8981870" y="1297704"/>
            <a:chExt cx="3179085" cy="1671013"/>
          </a:xfrm>
        </p:grpSpPr>
        <p:sp>
          <p:nvSpPr>
            <p:cNvPr id="1064" name="Text Box 10">
              <a:extLst>
                <a:ext uri="{FF2B5EF4-FFF2-40B4-BE49-F238E27FC236}">
                  <a16:creationId xmlns:a16="http://schemas.microsoft.com/office/drawing/2014/main" id="{7BE5F624-BC3F-777E-9B81-EF43963C4C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19332">
              <a:off x="8981870" y="1313096"/>
              <a:ext cx="102904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eaLnBrk="1" hangingPunct="1"/>
              <a:r>
                <a:rPr lang="en-GB" sz="1200" b="1" dirty="0">
                  <a:latin typeface="+mn-lt"/>
                  <a:cs typeface="Arial" panose="020B0604020202020204" pitchFamily="34" charset="0"/>
                </a:rPr>
                <a:t>UMSCC74A</a:t>
              </a:r>
            </a:p>
          </p:txBody>
        </p:sp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FD64AC35-29E0-A7C1-2253-F90EFDE9DFA1}"/>
                </a:ext>
              </a:extLst>
            </p:cNvPr>
            <p:cNvSpPr txBox="1"/>
            <p:nvPr/>
          </p:nvSpPr>
          <p:spPr>
            <a:xfrm>
              <a:off x="11308447" y="2378342"/>
              <a:ext cx="591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ATR</a:t>
              </a:r>
            </a:p>
          </p:txBody>
        </p:sp>
        <p:sp>
          <p:nvSpPr>
            <p:cNvPr id="1066" name="TextBox 1065">
              <a:extLst>
                <a:ext uri="{FF2B5EF4-FFF2-40B4-BE49-F238E27FC236}">
                  <a16:creationId xmlns:a16="http://schemas.microsoft.com/office/drawing/2014/main" id="{DDFC9D73-5EE4-5F92-8236-618CCF4D87A4}"/>
                </a:ext>
              </a:extLst>
            </p:cNvPr>
            <p:cNvSpPr txBox="1"/>
            <p:nvPr/>
          </p:nvSpPr>
          <p:spPr>
            <a:xfrm>
              <a:off x="11308447" y="2092285"/>
              <a:ext cx="591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CHK1</a:t>
              </a:r>
            </a:p>
          </p:txBody>
        </p:sp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F28115A1-1C89-050C-4CAF-2951FCB81CA7}"/>
                </a:ext>
              </a:extLst>
            </p:cNvPr>
            <p:cNvSpPr txBox="1"/>
            <p:nvPr/>
          </p:nvSpPr>
          <p:spPr>
            <a:xfrm>
              <a:off x="11308447" y="1781259"/>
              <a:ext cx="8525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RAD51</a:t>
              </a:r>
            </a:p>
          </p:txBody>
        </p:sp>
        <p:pic>
          <p:nvPicPr>
            <p:cNvPr id="1068" name="Picture 1067">
              <a:extLst>
                <a:ext uri="{FF2B5EF4-FFF2-40B4-BE49-F238E27FC236}">
                  <a16:creationId xmlns:a16="http://schemas.microsoft.com/office/drawing/2014/main" id="{559C7279-AD69-0F6E-65BF-3D29C80C1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6" t="71949" r="33530" b="17447"/>
            <a:stretch/>
          </p:blipFill>
          <p:spPr>
            <a:xfrm>
              <a:off x="9015598" y="1797953"/>
              <a:ext cx="2316911" cy="329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69" name="Picture 1068">
              <a:extLst>
                <a:ext uri="{FF2B5EF4-FFF2-40B4-BE49-F238E27FC236}">
                  <a16:creationId xmlns:a16="http://schemas.microsoft.com/office/drawing/2014/main" id="{CE82966A-0857-8395-A520-4E8ED18DC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3" t="55597" r="31054" b="34324"/>
            <a:stretch/>
          </p:blipFill>
          <p:spPr>
            <a:xfrm>
              <a:off x="9015598" y="2129181"/>
              <a:ext cx="2318223" cy="2695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70" name="Picture 1069">
              <a:extLst>
                <a:ext uri="{FF2B5EF4-FFF2-40B4-BE49-F238E27FC236}">
                  <a16:creationId xmlns:a16="http://schemas.microsoft.com/office/drawing/2014/main" id="{FEF98EA9-AE64-39AD-149B-BF44891A8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7" t="26080" r="35240" b="65011"/>
            <a:stretch/>
          </p:blipFill>
          <p:spPr>
            <a:xfrm>
              <a:off x="9015598" y="2398725"/>
              <a:ext cx="2316912" cy="2800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71" name="Text Box 10">
              <a:extLst>
                <a:ext uri="{FF2B5EF4-FFF2-40B4-BE49-F238E27FC236}">
                  <a16:creationId xmlns:a16="http://schemas.microsoft.com/office/drawing/2014/main" id="{76FC3F32-4C32-700B-FE8E-C702E3678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19332">
              <a:off x="9411045" y="1472949"/>
              <a:ext cx="5743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eaLnBrk="1" hangingPunct="1"/>
              <a:r>
                <a:rPr lang="en-GB" sz="1200" b="1" dirty="0" err="1">
                  <a:latin typeface="+mn-lt"/>
                  <a:cs typeface="Arial" panose="020B0604020202020204" pitchFamily="34" charset="0"/>
                </a:rPr>
                <a:t>FaDu</a:t>
              </a:r>
              <a:endParaRPr lang="en-GB" sz="12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72" name="Text Box 10">
              <a:extLst>
                <a:ext uri="{FF2B5EF4-FFF2-40B4-BE49-F238E27FC236}">
                  <a16:creationId xmlns:a16="http://schemas.microsoft.com/office/drawing/2014/main" id="{2E1B2A03-93ED-6331-C9D3-63ED3E7C5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19332">
              <a:off x="9730756" y="1297704"/>
              <a:ext cx="10728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eaLnBrk="1" hangingPunct="1"/>
              <a:r>
                <a:rPr lang="en-GB" sz="1200" b="1" dirty="0">
                  <a:latin typeface="+mn-lt"/>
                  <a:cs typeface="Arial" panose="020B0604020202020204" pitchFamily="34" charset="0"/>
                </a:rPr>
                <a:t>Detroit 562</a:t>
              </a:r>
            </a:p>
          </p:txBody>
        </p:sp>
        <p:sp>
          <p:nvSpPr>
            <p:cNvPr id="1073" name="Text Box 10">
              <a:extLst>
                <a:ext uri="{FF2B5EF4-FFF2-40B4-BE49-F238E27FC236}">
                  <a16:creationId xmlns:a16="http://schemas.microsoft.com/office/drawing/2014/main" id="{F50DE84B-23DA-9142-7856-C975FEFA7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19332">
              <a:off x="10144672" y="1351715"/>
              <a:ext cx="91919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eaLnBrk="1" hangingPunct="1"/>
              <a:r>
                <a:rPr lang="en-GB" sz="1200" b="1" dirty="0">
                  <a:latin typeface="+mn-lt"/>
                  <a:cs typeface="Arial" panose="020B0604020202020204" pitchFamily="34" charset="0"/>
                </a:rPr>
                <a:t>UMSCC6</a:t>
              </a:r>
            </a:p>
          </p:txBody>
        </p:sp>
        <p:sp>
          <p:nvSpPr>
            <p:cNvPr id="1074" name="Text Box 10">
              <a:extLst>
                <a:ext uri="{FF2B5EF4-FFF2-40B4-BE49-F238E27FC236}">
                  <a16:creationId xmlns:a16="http://schemas.microsoft.com/office/drawing/2014/main" id="{C0A0CA9F-91B9-B650-F8AC-D64041E90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19332">
              <a:off x="10576171" y="1472950"/>
              <a:ext cx="5743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eaLnBrk="1" hangingPunct="1"/>
              <a:r>
                <a:rPr lang="en-GB" sz="1200" b="1" dirty="0">
                  <a:latin typeface="+mn-lt"/>
                  <a:cs typeface="Arial" panose="020B0604020202020204" pitchFamily="34" charset="0"/>
                </a:rPr>
                <a:t>A253</a:t>
              </a:r>
            </a:p>
          </p:txBody>
        </p:sp>
        <p:sp>
          <p:nvSpPr>
            <p:cNvPr id="1075" name="Text Box 10">
              <a:extLst>
                <a:ext uri="{FF2B5EF4-FFF2-40B4-BE49-F238E27FC236}">
                  <a16:creationId xmlns:a16="http://schemas.microsoft.com/office/drawing/2014/main" id="{045EEEA2-DB00-9BFA-ECBB-B5919DA186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19332">
              <a:off x="10862030" y="1313096"/>
              <a:ext cx="102904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eaLnBrk="1" hangingPunct="1"/>
              <a:r>
                <a:rPr lang="en-GB" sz="1200" b="1" dirty="0">
                  <a:latin typeface="+mn-lt"/>
                  <a:cs typeface="Arial" panose="020B0604020202020204" pitchFamily="34" charset="0"/>
                </a:rPr>
                <a:t>UMSCC11B</a:t>
              </a:r>
            </a:p>
          </p:txBody>
        </p:sp>
        <p:pic>
          <p:nvPicPr>
            <p:cNvPr id="1076" name="Picture 1075">
              <a:extLst>
                <a:ext uri="{FF2B5EF4-FFF2-40B4-BE49-F238E27FC236}">
                  <a16:creationId xmlns:a16="http://schemas.microsoft.com/office/drawing/2014/main" id="{822360BF-1555-9175-D9AA-2A50BA677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2" t="69760" r="26987" b="23747"/>
            <a:stretch/>
          </p:blipFill>
          <p:spPr>
            <a:xfrm>
              <a:off x="9017789" y="2672587"/>
              <a:ext cx="2314720" cy="2961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77" name="TextBox 1076">
              <a:extLst>
                <a:ext uri="{FF2B5EF4-FFF2-40B4-BE49-F238E27FC236}">
                  <a16:creationId xmlns:a16="http://schemas.microsoft.com/office/drawing/2014/main" id="{FE8DCE23-5F8B-27B0-8DBC-513C8142A95F}"/>
                </a:ext>
              </a:extLst>
            </p:cNvPr>
            <p:cNvSpPr txBox="1"/>
            <p:nvPr/>
          </p:nvSpPr>
          <p:spPr>
            <a:xfrm>
              <a:off x="11308447" y="2663771"/>
              <a:ext cx="591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Actin</a:t>
              </a:r>
            </a:p>
          </p:txBody>
        </p:sp>
      </p:grpSp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0F6DCCE6-F588-E613-F5C5-C207914C540F}"/>
              </a:ext>
            </a:extLst>
          </p:cNvPr>
          <p:cNvGrpSpPr/>
          <p:nvPr/>
        </p:nvGrpSpPr>
        <p:grpSpPr>
          <a:xfrm>
            <a:off x="7456529" y="2894472"/>
            <a:ext cx="4668764" cy="2068097"/>
            <a:chOff x="7456529" y="2894472"/>
            <a:chExt cx="4668764" cy="2068097"/>
          </a:xfrm>
        </p:grpSpPr>
        <p:grpSp>
          <p:nvGrpSpPr>
            <p:cNvPr id="1059" name="Group 1058">
              <a:extLst>
                <a:ext uri="{FF2B5EF4-FFF2-40B4-BE49-F238E27FC236}">
                  <a16:creationId xmlns:a16="http://schemas.microsoft.com/office/drawing/2014/main" id="{270118BB-A8A7-3821-7581-ACCA95443EEA}"/>
                </a:ext>
              </a:extLst>
            </p:cNvPr>
            <p:cNvGrpSpPr/>
            <p:nvPr/>
          </p:nvGrpSpPr>
          <p:grpSpPr>
            <a:xfrm>
              <a:off x="7456529" y="2894472"/>
              <a:ext cx="4668764" cy="2068097"/>
              <a:chOff x="6515836" y="3722596"/>
              <a:chExt cx="5621566" cy="2490155"/>
            </a:xfrm>
          </p:grpSpPr>
          <p:graphicFrame>
            <p:nvGraphicFramePr>
              <p:cNvPr id="1060" name="Chart 1059">
                <a:extLst>
                  <a:ext uri="{FF2B5EF4-FFF2-40B4-BE49-F238E27FC236}">
                    <a16:creationId xmlns:a16="http://schemas.microsoft.com/office/drawing/2014/main" id="{CAC42154-C246-6F3A-F2D0-28AEE6BA9C34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515836" y="3979619"/>
              <a:ext cx="2951320" cy="223313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0"/>
              </a:graphicData>
            </a:graphic>
          </p:graphicFrame>
          <p:graphicFrame>
            <p:nvGraphicFramePr>
              <p:cNvPr id="1061" name="Chart 1060">
                <a:extLst>
                  <a:ext uri="{FF2B5EF4-FFF2-40B4-BE49-F238E27FC236}">
                    <a16:creationId xmlns:a16="http://schemas.microsoft.com/office/drawing/2014/main" id="{F205FB2F-FAC0-FD2D-867E-0D669D6C02F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9334150" y="3962820"/>
              <a:ext cx="2803252" cy="2248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1"/>
              </a:graphicData>
            </a:graphic>
          </p:graphicFrame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71C217EA-5856-F8C3-7346-72DE0FDFAD9D}"/>
                  </a:ext>
                </a:extLst>
              </p:cNvPr>
              <p:cNvSpPr txBox="1"/>
              <p:nvPr/>
            </p:nvSpPr>
            <p:spPr>
              <a:xfrm>
                <a:off x="8173238" y="3722596"/>
                <a:ext cx="2352190" cy="40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/>
                  <a:t>58 MeV</a:t>
                </a:r>
              </a:p>
            </p:txBody>
          </p:sp>
        </p:grpSp>
        <p:sp>
          <p:nvSpPr>
            <p:cNvPr id="1085" name="TextBox 1084">
              <a:extLst>
                <a:ext uri="{FF2B5EF4-FFF2-40B4-BE49-F238E27FC236}">
                  <a16:creationId xmlns:a16="http://schemas.microsoft.com/office/drawing/2014/main" id="{8F9B7592-1798-1C77-F185-EB000F738D68}"/>
                </a:ext>
              </a:extLst>
            </p:cNvPr>
            <p:cNvSpPr txBox="1"/>
            <p:nvPr/>
          </p:nvSpPr>
          <p:spPr>
            <a:xfrm>
              <a:off x="11165799" y="2929621"/>
              <a:ext cx="8508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Detroit</a:t>
              </a:r>
            </a:p>
          </p:txBody>
        </p: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59CFAF8F-50C1-2F65-BF99-B4B12C6919C8}"/>
              </a:ext>
            </a:extLst>
          </p:cNvPr>
          <p:cNvGrpSpPr/>
          <p:nvPr/>
        </p:nvGrpSpPr>
        <p:grpSpPr>
          <a:xfrm>
            <a:off x="4398480" y="684905"/>
            <a:ext cx="4161354" cy="2282873"/>
            <a:chOff x="7003923" y="627927"/>
            <a:chExt cx="5135033" cy="2817022"/>
          </a:xfrm>
        </p:grpSpPr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B7D153C6-5216-7801-0A07-2D6A451D5D20}"/>
                </a:ext>
              </a:extLst>
            </p:cNvPr>
            <p:cNvSpPr txBox="1"/>
            <p:nvPr/>
          </p:nvSpPr>
          <p:spPr>
            <a:xfrm>
              <a:off x="7538090" y="1058040"/>
              <a:ext cx="914400" cy="37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F5E637E4-4D16-AFCE-64E9-03578B1E8A5A}"/>
                </a:ext>
              </a:extLst>
            </p:cNvPr>
            <p:cNvSpPr txBox="1"/>
            <p:nvPr/>
          </p:nvSpPr>
          <p:spPr>
            <a:xfrm rot="16200000">
              <a:off x="6736619" y="1562157"/>
              <a:ext cx="914400" cy="37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cs typeface="Arial" panose="020B0604020202020204" pitchFamily="34" charset="0"/>
                </a:rPr>
                <a:t>OGG1</a:t>
              </a:r>
            </a:p>
          </p:txBody>
        </p:sp>
        <p:sp>
          <p:nvSpPr>
            <p:cNvPr id="1026" name="TextBox 1025">
              <a:extLst>
                <a:ext uri="{FF2B5EF4-FFF2-40B4-BE49-F238E27FC236}">
                  <a16:creationId xmlns:a16="http://schemas.microsoft.com/office/drawing/2014/main" id="{07CDA4BA-DA11-65D7-8FD5-B5D01F21790B}"/>
                </a:ext>
              </a:extLst>
            </p:cNvPr>
            <p:cNvSpPr txBox="1"/>
            <p:nvPr/>
          </p:nvSpPr>
          <p:spPr>
            <a:xfrm rot="16200000">
              <a:off x="6736621" y="2613410"/>
              <a:ext cx="914400" cy="37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cs typeface="Arial" panose="020B0604020202020204" pitchFamily="34" charset="0"/>
                </a:rPr>
                <a:t>DAPI</a:t>
              </a: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A47139CB-C2DF-B8EB-B015-E0767BDF9C38}"/>
                </a:ext>
              </a:extLst>
            </p:cNvPr>
            <p:cNvSpPr txBox="1"/>
            <p:nvPr/>
          </p:nvSpPr>
          <p:spPr>
            <a:xfrm>
              <a:off x="8842862" y="1058040"/>
              <a:ext cx="914400" cy="37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cs typeface="Arial" panose="020B0604020202020204" pitchFamily="34" charset="0"/>
                </a:rPr>
                <a:t>24 h</a:t>
              </a:r>
            </a:p>
          </p:txBody>
        </p:sp>
        <p:pic>
          <p:nvPicPr>
            <p:cNvPr id="1028" name="Picture 1027">
              <a:extLst>
                <a:ext uri="{FF2B5EF4-FFF2-40B4-BE49-F238E27FC236}">
                  <a16:creationId xmlns:a16="http://schemas.microsoft.com/office/drawing/2014/main" id="{A219B584-4266-E386-D379-551FB27FD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/>
            <a:srcRect t="5584"/>
            <a:stretch/>
          </p:blipFill>
          <p:spPr>
            <a:xfrm>
              <a:off x="7308368" y="1384243"/>
              <a:ext cx="1152440" cy="970629"/>
            </a:xfrm>
            <a:prstGeom prst="rect">
              <a:avLst/>
            </a:prstGeom>
          </p:spPr>
        </p:pic>
        <p:pic>
          <p:nvPicPr>
            <p:cNvPr id="1029" name="Picture 1028">
              <a:extLst>
                <a:ext uri="{FF2B5EF4-FFF2-40B4-BE49-F238E27FC236}">
                  <a16:creationId xmlns:a16="http://schemas.microsoft.com/office/drawing/2014/main" id="{9D55D57B-148A-DB94-9CD3-A2743A746E83}"/>
                </a:ext>
              </a:extLst>
            </p:cNvPr>
            <p:cNvPicPr>
              <a:picLocks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315808" y="2402983"/>
              <a:ext cx="1156050" cy="997135"/>
            </a:xfrm>
            <a:prstGeom prst="rect">
              <a:avLst/>
            </a:prstGeom>
          </p:spPr>
        </p:pic>
        <p:pic>
          <p:nvPicPr>
            <p:cNvPr id="1030" name="Picture 1029">
              <a:extLst>
                <a:ext uri="{FF2B5EF4-FFF2-40B4-BE49-F238E27FC236}">
                  <a16:creationId xmlns:a16="http://schemas.microsoft.com/office/drawing/2014/main" id="{F8E30483-D692-FCD5-5248-4FEDAF8BF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57811" t="29226" r="18567" b="50879"/>
            <a:stretch/>
          </p:blipFill>
          <p:spPr>
            <a:xfrm>
              <a:off x="8527798" y="2405637"/>
              <a:ext cx="1152440" cy="1000460"/>
            </a:xfrm>
            <a:prstGeom prst="rect">
              <a:avLst/>
            </a:prstGeom>
          </p:spPr>
        </p:pic>
        <p:pic>
          <p:nvPicPr>
            <p:cNvPr id="1031" name="Picture 1030">
              <a:extLst>
                <a:ext uri="{FF2B5EF4-FFF2-40B4-BE49-F238E27FC236}">
                  <a16:creationId xmlns:a16="http://schemas.microsoft.com/office/drawing/2014/main" id="{E4AB8394-41E8-20BA-BFFE-90B290FBD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/>
            <a:srcRect l="58350" t="28687" r="18027" b="51418"/>
            <a:stretch/>
          </p:blipFill>
          <p:spPr>
            <a:xfrm>
              <a:off x="8527798" y="1384116"/>
              <a:ext cx="1152440" cy="970611"/>
            </a:xfrm>
            <a:prstGeom prst="rect">
              <a:avLst/>
            </a:prstGeom>
          </p:spPr>
        </p:pic>
        <p:pic>
          <p:nvPicPr>
            <p:cNvPr id="1032" name="Picture 1031">
              <a:extLst>
                <a:ext uri="{FF2B5EF4-FFF2-40B4-BE49-F238E27FC236}">
                  <a16:creationId xmlns:a16="http://schemas.microsoft.com/office/drawing/2014/main" id="{55FE9209-98D3-2009-E41B-23CDE0FD4B2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7"/>
            <a:srcRect l="74401" t="34355" r="2022" b="45436"/>
            <a:stretch/>
          </p:blipFill>
          <p:spPr>
            <a:xfrm>
              <a:off x="9730735" y="2401192"/>
              <a:ext cx="1132296" cy="1030229"/>
            </a:xfrm>
            <a:prstGeom prst="rect">
              <a:avLst/>
            </a:prstGeom>
          </p:spPr>
        </p:pic>
        <p:pic>
          <p:nvPicPr>
            <p:cNvPr id="1033" name="Picture 1032">
              <a:extLst>
                <a:ext uri="{FF2B5EF4-FFF2-40B4-BE49-F238E27FC236}">
                  <a16:creationId xmlns:a16="http://schemas.microsoft.com/office/drawing/2014/main" id="{BE6DC742-B3EE-F89E-B345-ED21A0BD2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74377" t="34882" r="2001" b="45223"/>
            <a:stretch/>
          </p:blipFill>
          <p:spPr>
            <a:xfrm>
              <a:off x="9725261" y="1384116"/>
              <a:ext cx="1153965" cy="971895"/>
            </a:xfrm>
            <a:prstGeom prst="rect">
              <a:avLst/>
            </a:prstGeom>
          </p:spPr>
        </p:pic>
        <p:pic>
          <p:nvPicPr>
            <p:cNvPr id="1034" name="Picture 1033">
              <a:extLst>
                <a:ext uri="{FF2B5EF4-FFF2-40B4-BE49-F238E27FC236}">
                  <a16:creationId xmlns:a16="http://schemas.microsoft.com/office/drawing/2014/main" id="{F6CEFA50-2908-2666-6230-62E9E2507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/>
            <a:srcRect l="12641" t="64512" r="63738" b="15593"/>
            <a:stretch/>
          </p:blipFill>
          <p:spPr>
            <a:xfrm>
              <a:off x="10933108" y="2390558"/>
              <a:ext cx="1152168" cy="1054391"/>
            </a:xfrm>
            <a:prstGeom prst="rect">
              <a:avLst/>
            </a:prstGeom>
          </p:spPr>
        </p:pic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83DCBA50-8CDF-D729-B6A3-E117CFB93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2559" t="64781" r="63818" b="15324"/>
            <a:stretch/>
          </p:blipFill>
          <p:spPr>
            <a:xfrm>
              <a:off x="10930995" y="1392996"/>
              <a:ext cx="1153965" cy="971896"/>
            </a:xfrm>
            <a:prstGeom prst="rect">
              <a:avLst/>
            </a:prstGeom>
          </p:spPr>
        </p:pic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58850B7A-B81B-BC05-13FE-F775D24F5A69}"/>
                </a:ext>
              </a:extLst>
            </p:cNvPr>
            <p:cNvSpPr txBox="1"/>
            <p:nvPr/>
          </p:nvSpPr>
          <p:spPr>
            <a:xfrm>
              <a:off x="9909151" y="1058040"/>
              <a:ext cx="914400" cy="37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9DF1FF4F-14ED-A8A2-40C3-D3361B5BA7EF}"/>
                </a:ext>
              </a:extLst>
            </p:cNvPr>
            <p:cNvSpPr txBox="1"/>
            <p:nvPr/>
          </p:nvSpPr>
          <p:spPr>
            <a:xfrm>
              <a:off x="11224556" y="1058040"/>
              <a:ext cx="914400" cy="37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cs typeface="Arial" panose="020B0604020202020204" pitchFamily="34" charset="0"/>
                </a:rPr>
                <a:t>24 h</a:t>
              </a:r>
            </a:p>
          </p:txBody>
        </p:sp>
        <p:sp>
          <p:nvSpPr>
            <p:cNvPr id="1042" name="Right Brace 1041">
              <a:extLst>
                <a:ext uri="{FF2B5EF4-FFF2-40B4-BE49-F238E27FC236}">
                  <a16:creationId xmlns:a16="http://schemas.microsoft.com/office/drawing/2014/main" id="{244D7FF3-56C3-2068-4592-E4A28BD1CF6C}"/>
                </a:ext>
              </a:extLst>
            </p:cNvPr>
            <p:cNvSpPr/>
            <p:nvPr/>
          </p:nvSpPr>
          <p:spPr>
            <a:xfrm rot="16200000">
              <a:off x="8373752" y="-90730"/>
              <a:ext cx="241110" cy="2371871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058" name="TextBox 1057">
              <a:extLst>
                <a:ext uri="{FF2B5EF4-FFF2-40B4-BE49-F238E27FC236}">
                  <a16:creationId xmlns:a16="http://schemas.microsoft.com/office/drawing/2014/main" id="{FE10A700-1BCF-A92A-E606-41C6B4962E26}"/>
                </a:ext>
              </a:extLst>
            </p:cNvPr>
            <p:cNvSpPr txBox="1"/>
            <p:nvPr/>
          </p:nvSpPr>
          <p:spPr>
            <a:xfrm>
              <a:off x="8059746" y="627927"/>
              <a:ext cx="1050381" cy="41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11 MeV</a:t>
              </a:r>
            </a:p>
          </p:txBody>
        </p:sp>
        <p:sp>
          <p:nvSpPr>
            <p:cNvPr id="1078" name="Right Brace 1077">
              <a:extLst>
                <a:ext uri="{FF2B5EF4-FFF2-40B4-BE49-F238E27FC236}">
                  <a16:creationId xmlns:a16="http://schemas.microsoft.com/office/drawing/2014/main" id="{EC018A05-B0F7-6B00-36CA-B929301E3540}"/>
                </a:ext>
              </a:extLst>
            </p:cNvPr>
            <p:cNvSpPr/>
            <p:nvPr/>
          </p:nvSpPr>
          <p:spPr>
            <a:xfrm rot="16200000">
              <a:off x="10776711" y="-90730"/>
              <a:ext cx="241110" cy="2371871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4C7B84B5-CEA0-BFA8-E810-CF772831A20F}"/>
                </a:ext>
              </a:extLst>
            </p:cNvPr>
            <p:cNvSpPr txBox="1"/>
            <p:nvPr/>
          </p:nvSpPr>
          <p:spPr>
            <a:xfrm>
              <a:off x="10462705" y="627927"/>
              <a:ext cx="1050381" cy="41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58 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3116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0">
            <a:extLst>
              <a:ext uri="{FF2B5EF4-FFF2-40B4-BE49-F238E27FC236}">
                <a16:creationId xmlns:a16="http://schemas.microsoft.com/office/drawing/2014/main" id="{8FF160D7-561A-40EC-9EC9-A9C33CED5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-30920"/>
            <a:ext cx="10090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>
              <a:spcAft>
                <a:spcPts val="1200"/>
              </a:spcAft>
            </a:pP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DDR inhibitors can sensitise hypoxic GBM, but not HNSCC, cells to photon irradiation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9DCA4D0-17D0-4247-85A1-1000D31DAAFF}"/>
              </a:ext>
            </a:extLst>
          </p:cNvPr>
          <p:cNvGraphicFramePr>
            <a:graphicFrameLocks/>
          </p:cNvGraphicFramePr>
          <p:nvPr/>
        </p:nvGraphicFramePr>
        <p:xfrm>
          <a:off x="4223792" y="1169409"/>
          <a:ext cx="3328257" cy="250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F10562E-B2CB-486B-81C1-BDCDD67DF856}"/>
              </a:ext>
            </a:extLst>
          </p:cNvPr>
          <p:cNvGraphicFramePr>
            <a:graphicFrameLocks/>
          </p:cNvGraphicFramePr>
          <p:nvPr/>
        </p:nvGraphicFramePr>
        <p:xfrm>
          <a:off x="4074457" y="3700026"/>
          <a:ext cx="3566492" cy="245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 rot="16200000">
            <a:off x="-231985" y="1949037"/>
            <a:ext cx="1394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Normoxia</a:t>
            </a:r>
            <a:endParaRPr lang="en-GB" sz="2000" b="1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376000" y="4397310"/>
            <a:ext cx="1682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Hypoxia (1 %)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957CD1-CB18-445F-B4C6-7E97158528D9}"/>
              </a:ext>
            </a:extLst>
          </p:cNvPr>
          <p:cNvSpPr txBox="1"/>
          <p:nvPr/>
        </p:nvSpPr>
        <p:spPr>
          <a:xfrm>
            <a:off x="7067161" y="120015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957CD1-CB18-445F-B4C6-7E97158528D9}"/>
              </a:ext>
            </a:extLst>
          </p:cNvPr>
          <p:cNvSpPr txBox="1"/>
          <p:nvPr/>
        </p:nvSpPr>
        <p:spPr>
          <a:xfrm>
            <a:off x="7067161" y="3762199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E2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19336" y="6382737"/>
            <a:ext cx="8928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Aiyappa-Maudsley, Zhou, Chalmers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(Unpublished)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E91906BD-63EC-4DDC-8535-063D88C4AE0D}"/>
              </a:ext>
            </a:extLst>
          </p:cNvPr>
          <p:cNvGraphicFramePr>
            <a:graphicFrameLocks/>
          </p:cNvGraphicFramePr>
          <p:nvPr/>
        </p:nvGraphicFramePr>
        <p:xfrm>
          <a:off x="1021060" y="3726725"/>
          <a:ext cx="3199308" cy="2441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1957CD1-CB18-445F-B4C6-7E97158528D9}"/>
              </a:ext>
            </a:extLst>
          </p:cNvPr>
          <p:cNvSpPr txBox="1"/>
          <p:nvPr/>
        </p:nvSpPr>
        <p:spPr>
          <a:xfrm>
            <a:off x="3223654" y="1200154"/>
            <a:ext cx="86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Detroit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89381995-0AF9-4617-ABEB-A4CDE7201300}"/>
              </a:ext>
            </a:extLst>
          </p:cNvPr>
          <p:cNvGraphicFramePr>
            <a:graphicFrameLocks/>
          </p:cNvGraphicFramePr>
          <p:nvPr/>
        </p:nvGraphicFramePr>
        <p:xfrm>
          <a:off x="825705" y="1212654"/>
          <a:ext cx="3366733" cy="237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71957CD1-CB18-445F-B4C6-7E97158528D9}"/>
              </a:ext>
            </a:extLst>
          </p:cNvPr>
          <p:cNvSpPr txBox="1"/>
          <p:nvPr/>
        </p:nvSpPr>
        <p:spPr>
          <a:xfrm>
            <a:off x="3223654" y="4366049"/>
            <a:ext cx="86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Detroit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8878" y="441694"/>
            <a:ext cx="2242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AZD1390 (</a:t>
            </a:r>
            <a:r>
              <a:rPr lang="en-GB" sz="1400" b="1" dirty="0" err="1"/>
              <a:t>ATMi</a:t>
            </a:r>
            <a:r>
              <a:rPr lang="en-GB" sz="1400" b="1" dirty="0"/>
              <a:t>)</a:t>
            </a:r>
          </a:p>
          <a:p>
            <a:r>
              <a:rPr lang="en-GB" sz="1400" b="1" dirty="0"/>
              <a:t>AZD6738 (</a:t>
            </a:r>
            <a:r>
              <a:rPr lang="en-GB" sz="1400" b="1" dirty="0" err="1"/>
              <a:t>ATRi</a:t>
            </a:r>
            <a:r>
              <a:rPr lang="en-GB" sz="1400" b="1" dirty="0"/>
              <a:t>)</a:t>
            </a:r>
          </a:p>
          <a:p>
            <a:r>
              <a:rPr lang="en-GB" sz="1400" b="1" dirty="0"/>
              <a:t>AZD7648 (DNA-</a:t>
            </a:r>
            <a:r>
              <a:rPr lang="en-GB" sz="1400" b="1" dirty="0" err="1"/>
              <a:t>Pkcsi</a:t>
            </a:r>
            <a:r>
              <a:rPr lang="en-GB" sz="1400" b="1" dirty="0"/>
              <a:t>)</a:t>
            </a:r>
          </a:p>
        </p:txBody>
      </p:sp>
      <p:pic>
        <p:nvPicPr>
          <p:cNvPr id="4" name="Picture 3" descr="A picture containing home appliance, appliance, sewing machine, machine&#10;&#10;Description automatically generated">
            <a:extLst>
              <a:ext uri="{FF2B5EF4-FFF2-40B4-BE49-F238E27FC236}">
                <a16:creationId xmlns:a16="http://schemas.microsoft.com/office/drawing/2014/main" id="{05FB310B-20BB-7462-6314-2522668E17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560842"/>
            <a:ext cx="4188502" cy="233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1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>
            <a:extLst>
              <a:ext uri="{FF2B5EF4-FFF2-40B4-BE49-F238E27FC236}">
                <a16:creationId xmlns:a16="http://schemas.microsoft.com/office/drawing/2014/main" id="{EF2B758C-9EEC-4A15-B727-5DEA6307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351962"/>
            <a:ext cx="105714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radiobiology of ultra-high dose rates (FLASH)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3664C18-81B2-4094-8550-32556B9D0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279294"/>
            <a:ext cx="871264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47675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</a:rPr>
              <a:t>Using ultra high-dose rates (&gt;40 </a:t>
            </a:r>
            <a:r>
              <a:rPr lang="en-US" sz="2400" b="1" dirty="0" err="1">
                <a:latin typeface="Calibri" panose="020F0502020204030204" pitchFamily="34" charset="0"/>
              </a:rPr>
              <a:t>Gy</a:t>
            </a:r>
            <a:r>
              <a:rPr lang="en-US" sz="2400" b="1" dirty="0">
                <a:latin typeface="Calibri" panose="020F0502020204030204" pitchFamily="34" charset="0"/>
              </a:rPr>
              <a:t>/s; versus ~2-5 </a:t>
            </a:r>
            <a:r>
              <a:rPr lang="en-US" sz="2400" b="1" dirty="0" err="1">
                <a:latin typeface="Calibri" panose="020F0502020204030204" pitchFamily="34" charset="0"/>
              </a:rPr>
              <a:t>Gy</a:t>
            </a:r>
            <a:r>
              <a:rPr lang="en-US" sz="2400" b="1" dirty="0">
                <a:latin typeface="Calibri" panose="020F0502020204030204" pitchFamily="34" charset="0"/>
              </a:rPr>
              <a:t>/min).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</a:rPr>
              <a:t>The “FLASH effect” leads to significant normal tissue sparing.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3717" y="2786313"/>
            <a:ext cx="4085679" cy="2498438"/>
            <a:chOff x="163717" y="1772816"/>
            <a:chExt cx="4085679" cy="24984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717" y="1772816"/>
              <a:ext cx="4032448" cy="2198376"/>
            </a:xfrm>
            <a:prstGeom prst="rect">
              <a:avLst/>
            </a:prstGeom>
          </p:spPr>
        </p:pic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id="{08066E2E-621E-4446-983D-3A7947EF3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839" y="3901922"/>
              <a:ext cx="38065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eaLnBrk="1" hangingPunct="1"/>
              <a:r>
                <a:rPr lang="en-GB" b="1" dirty="0" err="1">
                  <a:solidFill>
                    <a:srgbClr val="002060"/>
                  </a:solidFill>
                  <a:latin typeface="+mn-lt"/>
                </a:rPr>
                <a:t>Favaudon</a:t>
              </a:r>
              <a:r>
                <a:rPr lang="en-GB" b="1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GB" b="1" i="1" dirty="0">
                  <a:solidFill>
                    <a:srgbClr val="002060"/>
                  </a:solidFill>
                  <a:latin typeface="+mn-lt"/>
                </a:rPr>
                <a:t>et al </a:t>
              </a:r>
              <a:r>
                <a:rPr lang="en-GB" b="1" dirty="0">
                  <a:solidFill>
                    <a:srgbClr val="002060"/>
                  </a:solidFill>
                  <a:latin typeface="+mn-lt"/>
                </a:rPr>
                <a:t>(2014) </a:t>
              </a:r>
              <a:r>
                <a:rPr lang="en-GB" b="1" i="1" dirty="0" err="1">
                  <a:solidFill>
                    <a:srgbClr val="002060"/>
                  </a:solidFill>
                  <a:latin typeface="+mn-lt"/>
                </a:rPr>
                <a:t>Sci</a:t>
              </a:r>
              <a:r>
                <a:rPr lang="en-GB" b="1" i="1" dirty="0">
                  <a:solidFill>
                    <a:srgbClr val="002060"/>
                  </a:solidFill>
                  <a:latin typeface="+mn-lt"/>
                </a:rPr>
                <a:t> Trans Med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57458" y="2282257"/>
            <a:ext cx="4753069" cy="3158820"/>
            <a:chOff x="4457458" y="1268760"/>
            <a:chExt cx="4753069" cy="31588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2209" y="1268760"/>
              <a:ext cx="2628318" cy="27894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7458" y="1841146"/>
              <a:ext cx="2100995" cy="2217102"/>
            </a:xfrm>
            <a:prstGeom prst="rect">
              <a:avLst/>
            </a:prstGeom>
          </p:spPr>
        </p:pic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08066E2E-621E-4446-983D-3A7947EF3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734" y="4058248"/>
              <a:ext cx="41917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eaLnBrk="1" hangingPunct="1"/>
              <a:r>
                <a:rPr lang="en-GB" b="1" dirty="0" err="1">
                  <a:solidFill>
                    <a:srgbClr val="002060"/>
                  </a:solidFill>
                  <a:latin typeface="+mn-lt"/>
                </a:rPr>
                <a:t>Vozenin</a:t>
              </a:r>
              <a:r>
                <a:rPr lang="en-GB" b="1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GB" b="1" i="1" dirty="0">
                  <a:solidFill>
                    <a:srgbClr val="002060"/>
                  </a:solidFill>
                  <a:latin typeface="+mn-lt"/>
                </a:rPr>
                <a:t>et al </a:t>
              </a:r>
              <a:r>
                <a:rPr lang="en-GB" b="1" dirty="0">
                  <a:solidFill>
                    <a:srgbClr val="002060"/>
                  </a:solidFill>
                  <a:latin typeface="+mn-lt"/>
                </a:rPr>
                <a:t>(2018) </a:t>
              </a:r>
              <a:r>
                <a:rPr lang="en-GB" b="1" i="1" dirty="0" err="1">
                  <a:solidFill>
                    <a:srgbClr val="002060"/>
                  </a:solidFill>
                  <a:latin typeface="+mn-lt"/>
                </a:rPr>
                <a:t>Clin</a:t>
              </a:r>
              <a:r>
                <a:rPr lang="en-GB" b="1" i="1" dirty="0">
                  <a:solidFill>
                    <a:srgbClr val="002060"/>
                  </a:solidFill>
                  <a:latin typeface="+mn-lt"/>
                </a:rPr>
                <a:t> Cancer Res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36900" y="2317235"/>
            <a:ext cx="3731033" cy="2997283"/>
            <a:chOff x="8536900" y="1303738"/>
            <a:chExt cx="3731033" cy="29972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b="45073"/>
            <a:stretch/>
          </p:blipFill>
          <p:spPr>
            <a:xfrm>
              <a:off x="8705505" y="1303738"/>
              <a:ext cx="3486495" cy="13776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15445" t="49543" r="27071"/>
            <a:stretch/>
          </p:blipFill>
          <p:spPr>
            <a:xfrm>
              <a:off x="9197166" y="2520657"/>
              <a:ext cx="2111161" cy="1333132"/>
            </a:xfrm>
            <a:prstGeom prst="rect">
              <a:avLst/>
            </a:prstGeom>
          </p:spPr>
        </p:pic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08066E2E-621E-4446-983D-3A7947EF3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6900" y="3931689"/>
              <a:ext cx="37310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eaLnBrk="1" hangingPunct="1"/>
              <a:r>
                <a:rPr lang="en-GB" b="1" dirty="0" err="1">
                  <a:solidFill>
                    <a:srgbClr val="002060"/>
                  </a:solidFill>
                  <a:latin typeface="+mn-lt"/>
                </a:rPr>
                <a:t>Bourhis</a:t>
              </a:r>
              <a:r>
                <a:rPr lang="en-GB" b="1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GB" b="1" i="1" dirty="0">
                  <a:solidFill>
                    <a:srgbClr val="002060"/>
                  </a:solidFill>
                  <a:latin typeface="+mn-lt"/>
                </a:rPr>
                <a:t>et al </a:t>
              </a:r>
              <a:r>
                <a:rPr lang="en-GB" b="1" dirty="0">
                  <a:solidFill>
                    <a:srgbClr val="002060"/>
                  </a:solidFill>
                  <a:latin typeface="+mn-lt"/>
                </a:rPr>
                <a:t>(2019) </a:t>
              </a:r>
              <a:r>
                <a:rPr lang="en-GB" b="1" i="1" dirty="0" err="1">
                  <a:solidFill>
                    <a:srgbClr val="002060"/>
                  </a:solidFill>
                  <a:latin typeface="+mn-lt"/>
                </a:rPr>
                <a:t>Radiother</a:t>
              </a:r>
              <a:r>
                <a:rPr lang="en-GB" b="1" i="1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GB" b="1" i="1" dirty="0" err="1">
                  <a:solidFill>
                    <a:srgbClr val="002060"/>
                  </a:solidFill>
                  <a:latin typeface="+mn-lt"/>
                </a:rPr>
                <a:t>Oncol</a:t>
              </a:r>
              <a:endParaRPr lang="en-GB" b="1" i="1" dirty="0">
                <a:solidFill>
                  <a:srgbClr val="00206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0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>
            <a:extLst>
              <a:ext uri="{FF2B5EF4-FFF2-40B4-BE49-F238E27FC236}">
                <a16:creationId xmlns:a16="http://schemas.microsoft.com/office/drawing/2014/main" id="{EF2B758C-9EEC-4A15-B727-5DEA6307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351962"/>
            <a:ext cx="105714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radiobiology of ultra-high dose rates (FLASH)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3664C18-81B2-4094-8550-32556B9D0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279294"/>
            <a:ext cx="871264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47675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</a:rPr>
              <a:t>Some evidence that FLASH delivery maintains </a:t>
            </a:r>
            <a:r>
              <a:rPr lang="en-US" sz="2400" b="1" dirty="0" err="1">
                <a:latin typeface="Calibri" panose="020F0502020204030204" pitchFamily="34" charset="0"/>
              </a:rPr>
              <a:t>tumour</a:t>
            </a:r>
            <a:r>
              <a:rPr lang="en-US" sz="2400" b="1" dirty="0">
                <a:latin typeface="Calibri" panose="020F0502020204030204" pitchFamily="34" charset="0"/>
              </a:rPr>
              <a:t> control. 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</a:rPr>
              <a:t>Can increase dose delivered to the </a:t>
            </a:r>
            <a:r>
              <a:rPr lang="en-US" sz="2400" b="1" dirty="0" err="1">
                <a:latin typeface="Calibri" panose="020F0502020204030204" pitchFamily="34" charset="0"/>
              </a:rPr>
              <a:t>tumour</a:t>
            </a:r>
            <a:r>
              <a:rPr lang="en-US" sz="2400" b="1" dirty="0">
                <a:latin typeface="Calibri" panose="020F0502020204030204" pitchFamily="34" charset="0"/>
              </a:rPr>
              <a:t> to enhance efficacy.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08066E2E-621E-4446-983D-3A7947EF3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136706"/>
            <a:ext cx="42861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b="1" dirty="0" err="1">
                <a:solidFill>
                  <a:srgbClr val="002060"/>
                </a:solidFill>
                <a:latin typeface="+mn-lt"/>
              </a:rPr>
              <a:t>Montay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-Gruel </a:t>
            </a:r>
            <a:r>
              <a:rPr lang="en-GB" b="1" i="1" dirty="0">
                <a:solidFill>
                  <a:srgbClr val="002060"/>
                </a:solidFill>
                <a:latin typeface="+mn-lt"/>
              </a:rPr>
              <a:t>et al 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(2021) </a:t>
            </a:r>
            <a:r>
              <a:rPr lang="en-GB" b="1" i="1" dirty="0">
                <a:solidFill>
                  <a:srgbClr val="002060"/>
                </a:solidFill>
                <a:latin typeface="+mn-lt"/>
              </a:rPr>
              <a:t>Clin Cancer 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0BD13-D8EB-8FCA-D0CF-101B4049D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817" b="32673"/>
          <a:stretch/>
        </p:blipFill>
        <p:spPr>
          <a:xfrm>
            <a:off x="565736" y="2594595"/>
            <a:ext cx="5141763" cy="34661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20D72A-E7C8-5C64-46D1-B1CA1AE2E623}"/>
              </a:ext>
            </a:extLst>
          </p:cNvPr>
          <p:cNvSpPr txBox="1"/>
          <p:nvPr/>
        </p:nvSpPr>
        <p:spPr>
          <a:xfrm>
            <a:off x="2408949" y="2285357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Glioblastoma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064CE5-87D7-D47E-DD92-3F9A76D5D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"/>
          <a:stretch/>
        </p:blipFill>
        <p:spPr>
          <a:xfrm>
            <a:off x="6778415" y="2312380"/>
            <a:ext cx="3325353" cy="4314090"/>
          </a:xfrm>
          <a:prstGeom prst="rect">
            <a:avLst/>
          </a:prstGeom>
        </p:spPr>
      </p:pic>
      <p:sp>
        <p:nvSpPr>
          <p:cNvPr id="18" name="Text Box 10">
            <a:extLst>
              <a:ext uri="{FF2B5EF4-FFF2-40B4-BE49-F238E27FC236}">
                <a16:creationId xmlns:a16="http://schemas.microsoft.com/office/drawing/2014/main" id="{80876219-EC32-FF7E-BC56-8BBD80D3D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424" y="6441804"/>
            <a:ext cx="42861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b="1" dirty="0">
                <a:solidFill>
                  <a:srgbClr val="002060"/>
                </a:solidFill>
                <a:latin typeface="+mn-lt"/>
              </a:rPr>
              <a:t>Levy </a:t>
            </a:r>
            <a:r>
              <a:rPr lang="en-GB" b="1" i="1" dirty="0">
                <a:solidFill>
                  <a:srgbClr val="002060"/>
                </a:solidFill>
                <a:latin typeface="+mn-lt"/>
              </a:rPr>
              <a:t>et al 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(2020) </a:t>
            </a:r>
            <a:r>
              <a:rPr lang="en-GB" b="1" i="1" dirty="0">
                <a:solidFill>
                  <a:srgbClr val="002060"/>
                </a:solidFill>
                <a:latin typeface="+mn-lt"/>
              </a:rPr>
              <a:t>Scientific Reports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709365-DFA5-7183-4823-369F4C84B98F}"/>
              </a:ext>
            </a:extLst>
          </p:cNvPr>
          <p:cNvSpPr txBox="1"/>
          <p:nvPr/>
        </p:nvSpPr>
        <p:spPr>
          <a:xfrm>
            <a:off x="8693283" y="2097479"/>
            <a:ext cx="161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Ovarian cancer</a:t>
            </a:r>
          </a:p>
        </p:txBody>
      </p:sp>
    </p:spTree>
    <p:extLst>
      <p:ext uri="{BB962C8B-B14F-4D97-AF65-F5344CB8AC3E}">
        <p14:creationId xmlns:p14="http://schemas.microsoft.com/office/powerpoint/2010/main" val="2793504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>
            <a:extLst>
              <a:ext uri="{FF2B5EF4-FFF2-40B4-BE49-F238E27FC236}">
                <a16:creationId xmlns:a16="http://schemas.microsoft.com/office/drawing/2014/main" id="{EF2B758C-9EEC-4A15-B727-5DEA6307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75254"/>
            <a:ext cx="11075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Examining the radiobiology of FLASH high-LET radiation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9300374" y="5182638"/>
            <a:ext cx="28387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b="1" dirty="0">
                <a:solidFill>
                  <a:srgbClr val="002060"/>
                </a:solidFill>
                <a:latin typeface="+mn-lt"/>
              </a:rPr>
              <a:t>Collaborations with Stuart Green, Tzany Wheldon, Tony Price, Ben Phoenix and Kristoffer Petersson</a:t>
            </a:r>
            <a:endParaRPr lang="en-GB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DC289-59BB-4D19-AB3A-1D95A2B66C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5941"/>
          <a:stretch/>
        </p:blipFill>
        <p:spPr>
          <a:xfrm rot="5400000">
            <a:off x="6620800" y="1079440"/>
            <a:ext cx="2349008" cy="2125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90D0FC-8119-4CC0-B31A-0EA068DDA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r="26792"/>
          <a:stretch/>
        </p:blipFill>
        <p:spPr>
          <a:xfrm rot="5400000">
            <a:off x="1107504" y="-62747"/>
            <a:ext cx="2349012" cy="4378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F1C8EF-7FBC-4205-BAC4-FDB3EF5DD0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8560"/>
          <a:stretch/>
        </p:blipFill>
        <p:spPr>
          <a:xfrm rot="5400000">
            <a:off x="4434111" y="1068041"/>
            <a:ext cx="2349011" cy="2125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9FB971-0847-57AE-AB33-1DF7475A17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18775" r="73909" b="10201"/>
          <a:stretch/>
        </p:blipFill>
        <p:spPr bwMode="auto">
          <a:xfrm>
            <a:off x="118676" y="3741174"/>
            <a:ext cx="3563577" cy="2799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3E19A-7526-E05E-A229-07509E157AFF}"/>
              </a:ext>
            </a:extLst>
          </p:cNvPr>
          <p:cNvSpPr txBox="1"/>
          <p:nvPr/>
        </p:nvSpPr>
        <p:spPr>
          <a:xfrm>
            <a:off x="166065" y="3429000"/>
            <a:ext cx="3802781" cy="312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DU145 prostate cancer cells (18 </a:t>
            </a:r>
            <a:r>
              <a:rPr lang="en-US" b="1" dirty="0" err="1"/>
              <a:t>Gy</a:t>
            </a:r>
            <a:r>
              <a:rPr lang="en-US" b="1" dirty="0"/>
              <a:t> electrons)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23659-3641-6D3C-EE5F-B0318998ECB2}"/>
              </a:ext>
            </a:extLst>
          </p:cNvPr>
          <p:cNvSpPr txBox="1"/>
          <p:nvPr/>
        </p:nvSpPr>
        <p:spPr>
          <a:xfrm>
            <a:off x="185681" y="6474058"/>
            <a:ext cx="2703830" cy="312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Courtesy of Kristoffer Petersson</a:t>
            </a:r>
            <a:endParaRPr lang="en-GB" b="1" i="1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BAC9A5D-0410-E7A4-2E53-40876DE01A4E}"/>
              </a:ext>
            </a:extLst>
          </p:cNvPr>
          <p:cNvGraphicFramePr>
            <a:graphicFrameLocks/>
          </p:cNvGraphicFramePr>
          <p:nvPr/>
        </p:nvGraphicFramePr>
        <p:xfrm>
          <a:off x="3706420" y="4132430"/>
          <a:ext cx="3077702" cy="253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A1F8A377-7EB2-AD42-54C8-6493A74C3EC0}"/>
              </a:ext>
            </a:extLst>
          </p:cNvPr>
          <p:cNvSpPr txBox="1"/>
          <p:nvPr/>
        </p:nvSpPr>
        <p:spPr>
          <a:xfrm>
            <a:off x="4597199" y="3886275"/>
            <a:ext cx="2064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HeLa cells (protons)</a:t>
            </a:r>
            <a:endParaRPr lang="en-GB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E2ADB6-1DC0-09C9-B0B6-56DE760E64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1" t="26667" b="49212"/>
          <a:stretch/>
        </p:blipFill>
        <p:spPr>
          <a:xfrm>
            <a:off x="7284099" y="5143137"/>
            <a:ext cx="903046" cy="941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9CDBAA-D3F0-5EBF-2F86-071CE2E173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5" t="2060" r="33255" b="74424"/>
          <a:stretch/>
        </p:blipFill>
        <p:spPr>
          <a:xfrm>
            <a:off x="7284099" y="4070941"/>
            <a:ext cx="903046" cy="9418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834C5C-7037-1717-6D98-18793BB232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27170" r="83096" b="49314"/>
          <a:stretch/>
        </p:blipFill>
        <p:spPr>
          <a:xfrm>
            <a:off x="8241896" y="4080532"/>
            <a:ext cx="903046" cy="932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57DFE2-A582-92DB-B6E8-0F9195E655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9" t="51787" r="50082" b="24092"/>
          <a:stretch/>
        </p:blipFill>
        <p:spPr>
          <a:xfrm>
            <a:off x="8241896" y="5142585"/>
            <a:ext cx="903046" cy="941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BB048F-FCE1-614D-4018-E36812EB8A62}"/>
              </a:ext>
            </a:extLst>
          </p:cNvPr>
          <p:cNvSpPr txBox="1"/>
          <p:nvPr/>
        </p:nvSpPr>
        <p:spPr>
          <a:xfrm>
            <a:off x="6581223" y="4372607"/>
            <a:ext cx="694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693590-8309-50A3-3172-DE170454C77C}"/>
              </a:ext>
            </a:extLst>
          </p:cNvPr>
          <p:cNvSpPr txBox="1"/>
          <p:nvPr/>
        </p:nvSpPr>
        <p:spPr>
          <a:xfrm>
            <a:off x="6591229" y="5444249"/>
            <a:ext cx="777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FLASH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466633-CBE2-2764-4C11-3C680D98DFCC}"/>
              </a:ext>
            </a:extLst>
          </p:cNvPr>
          <p:cNvSpPr txBox="1"/>
          <p:nvPr/>
        </p:nvSpPr>
        <p:spPr>
          <a:xfrm>
            <a:off x="7380897" y="3741978"/>
            <a:ext cx="74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5 </a:t>
            </a:r>
            <a:r>
              <a:rPr lang="en-US" sz="1600" dirty="0" err="1"/>
              <a:t>Gy</a:t>
            </a:r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39F979-3BEE-8D0A-9B3A-7E5097A2CD5B}"/>
              </a:ext>
            </a:extLst>
          </p:cNvPr>
          <p:cNvSpPr txBox="1"/>
          <p:nvPr/>
        </p:nvSpPr>
        <p:spPr>
          <a:xfrm>
            <a:off x="8330131" y="3741978"/>
            <a:ext cx="903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22 </a:t>
            </a:r>
            <a:r>
              <a:rPr lang="en-US" sz="1600" dirty="0" err="1"/>
              <a:t>Gy</a:t>
            </a:r>
            <a:endParaRPr lang="en-US" sz="1600" dirty="0"/>
          </a:p>
        </p:txBody>
      </p:sp>
      <p:pic>
        <p:nvPicPr>
          <p:cNvPr id="31" name="Picture 2" descr="Image of the tank opening on the accelerator">
            <a:extLst>
              <a:ext uri="{FF2B5EF4-FFF2-40B4-BE49-F238E27FC236}">
                <a16:creationId xmlns:a16="http://schemas.microsoft.com/office/drawing/2014/main" id="{4D6B502E-B1B3-E6DF-47BB-546FF77DC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86" y="1101509"/>
            <a:ext cx="3184534" cy="21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500C1CF-E5E3-8543-4432-8728F0BF7665}"/>
              </a:ext>
            </a:extLst>
          </p:cNvPr>
          <p:cNvSpPr txBox="1"/>
          <p:nvPr/>
        </p:nvSpPr>
        <p:spPr>
          <a:xfrm>
            <a:off x="9376163" y="3233342"/>
            <a:ext cx="2479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High flux accelerator neutron source for BNCT</a:t>
            </a:r>
          </a:p>
        </p:txBody>
      </p:sp>
    </p:spTree>
    <p:extLst>
      <p:ext uri="{BB962C8B-B14F-4D97-AF65-F5344CB8AC3E}">
        <p14:creationId xmlns:p14="http://schemas.microsoft.com/office/powerpoint/2010/main" val="990257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2989</TotalTime>
  <Words>1123</Words>
  <Application>Microsoft Office PowerPoint</Application>
  <PresentationFormat>Widescreen</PresentationFormat>
  <Paragraphs>204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Major research questions/aims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</vt:lpstr>
    </vt:vector>
  </TitlesOfParts>
  <Company>The University of Liverpool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PARSONS, Jason</dc:creator>
  <cp:lastModifiedBy>Jason Parsons (Cancer and Genomic Sciences)</cp:lastModifiedBy>
  <cp:revision>525</cp:revision>
  <dcterms:created xsi:type="dcterms:W3CDTF">2014-03-03T12:49:12Z</dcterms:created>
  <dcterms:modified xsi:type="dcterms:W3CDTF">2023-06-19T10:36:55Z</dcterms:modified>
</cp:coreProperties>
</file>