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90"/>
  </p:notesMasterIdLst>
  <p:handoutMasterIdLst>
    <p:handoutMasterId r:id="rId91"/>
  </p:handoutMasterIdLst>
  <p:sldIdLst>
    <p:sldId id="257" r:id="rId3"/>
    <p:sldId id="258" r:id="rId4"/>
    <p:sldId id="259" r:id="rId5"/>
    <p:sldId id="260" r:id="rId6"/>
    <p:sldId id="354" r:id="rId7"/>
    <p:sldId id="355" r:id="rId8"/>
    <p:sldId id="356" r:id="rId9"/>
    <p:sldId id="263" r:id="rId10"/>
    <p:sldId id="262" r:id="rId11"/>
    <p:sldId id="264" r:id="rId12"/>
    <p:sldId id="306" r:id="rId13"/>
    <p:sldId id="307" r:id="rId14"/>
    <p:sldId id="309" r:id="rId15"/>
    <p:sldId id="359" r:id="rId16"/>
    <p:sldId id="310" r:id="rId17"/>
    <p:sldId id="315" r:id="rId18"/>
    <p:sldId id="265" r:id="rId19"/>
    <p:sldId id="266" r:id="rId20"/>
    <p:sldId id="267" r:id="rId21"/>
    <p:sldId id="268" r:id="rId22"/>
    <p:sldId id="270" r:id="rId23"/>
    <p:sldId id="269" r:id="rId24"/>
    <p:sldId id="275" r:id="rId25"/>
    <p:sldId id="271" r:id="rId26"/>
    <p:sldId id="274" r:id="rId27"/>
    <p:sldId id="276" r:id="rId28"/>
    <p:sldId id="279" r:id="rId29"/>
    <p:sldId id="278" r:id="rId30"/>
    <p:sldId id="280" r:id="rId31"/>
    <p:sldId id="281" r:id="rId32"/>
    <p:sldId id="351" r:id="rId33"/>
    <p:sldId id="352" r:id="rId34"/>
    <p:sldId id="366" r:id="rId35"/>
    <p:sldId id="369" r:id="rId36"/>
    <p:sldId id="367" r:id="rId37"/>
    <p:sldId id="368" r:id="rId38"/>
    <p:sldId id="370" r:id="rId39"/>
    <p:sldId id="371" r:id="rId40"/>
    <p:sldId id="373" r:id="rId41"/>
    <p:sldId id="374" r:id="rId42"/>
    <p:sldId id="292" r:id="rId43"/>
    <p:sldId id="293" r:id="rId44"/>
    <p:sldId id="294" r:id="rId45"/>
    <p:sldId id="295" r:id="rId46"/>
    <p:sldId id="360" r:id="rId47"/>
    <p:sldId id="296" r:id="rId48"/>
    <p:sldId id="299" r:id="rId49"/>
    <p:sldId id="300" r:id="rId50"/>
    <p:sldId id="378" r:id="rId51"/>
    <p:sldId id="376" r:id="rId52"/>
    <p:sldId id="375" r:id="rId53"/>
    <p:sldId id="377" r:id="rId54"/>
    <p:sldId id="303" r:id="rId55"/>
    <p:sldId id="318" r:id="rId56"/>
    <p:sldId id="261" r:id="rId57"/>
    <p:sldId id="362" r:id="rId58"/>
    <p:sldId id="363" r:id="rId59"/>
    <p:sldId id="365" r:id="rId60"/>
    <p:sldId id="379" r:id="rId61"/>
    <p:sldId id="311" r:id="rId62"/>
    <p:sldId id="312" r:id="rId63"/>
    <p:sldId id="361" r:id="rId64"/>
    <p:sldId id="313" r:id="rId65"/>
    <p:sldId id="314" r:id="rId66"/>
    <p:sldId id="319" r:id="rId67"/>
    <p:sldId id="320" r:id="rId68"/>
    <p:sldId id="317" r:id="rId69"/>
    <p:sldId id="316" r:id="rId70"/>
    <p:sldId id="289"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3" r:id="rId87"/>
    <p:sldId id="272" r:id="rId88"/>
    <p:sldId id="273" r:id="rId89"/>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EAEAEA"/>
    <a:srgbClr val="003399"/>
    <a:srgbClr val="336699"/>
    <a:srgbClr val="FF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602DA5-1132-4146-A0BD-CDE26128F9E8}" v="1" dt="2023-05-23T14:43:04.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581" autoAdjust="0"/>
  </p:normalViewPr>
  <p:slideViewPr>
    <p:cSldViewPr snapToGrid="0">
      <p:cViewPr varScale="1">
        <p:scale>
          <a:sx n="93" d="100"/>
          <a:sy n="93" d="100"/>
        </p:scale>
        <p:origin x="822" y="78"/>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panestis, Antonis (STFC,RAL,PPD)" userId="b23c7e26-6ac2-478c-ac24-7e8fb9c5a63d" providerId="ADAL" clId="{DB602DA5-1132-4146-A0BD-CDE26128F9E8}"/>
    <pc:docChg chg="modSld">
      <pc:chgData name="Papanestis, Antonis (STFC,RAL,PPD)" userId="b23c7e26-6ac2-478c-ac24-7e8fb9c5a63d" providerId="ADAL" clId="{DB602DA5-1132-4146-A0BD-CDE26128F9E8}" dt="2023-05-23T14:42:48.211" v="23" actId="20577"/>
      <pc:docMkLst>
        <pc:docMk/>
      </pc:docMkLst>
      <pc:sldChg chg="modSp mod">
        <pc:chgData name="Papanestis, Antonis (STFC,RAL,PPD)" userId="b23c7e26-6ac2-478c-ac24-7e8fb9c5a63d" providerId="ADAL" clId="{DB602DA5-1132-4146-A0BD-CDE26128F9E8}" dt="2023-05-23T14:42:48.211" v="23" actId="20577"/>
        <pc:sldMkLst>
          <pc:docMk/>
          <pc:sldMk cId="0" sldId="257"/>
        </pc:sldMkLst>
        <pc:spChg chg="mod">
          <ac:chgData name="Papanestis, Antonis (STFC,RAL,PPD)" userId="b23c7e26-6ac2-478c-ac24-7e8fb9c5a63d" providerId="ADAL" clId="{DB602DA5-1132-4146-A0BD-CDE26128F9E8}" dt="2023-05-23T14:42:48.211" v="23" actId="20577"/>
          <ac:spMkLst>
            <pc:docMk/>
            <pc:sldMk cId="0" sldId="257"/>
            <ac:spMk id="205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GB"/>
          </a:p>
        </p:txBody>
      </p:sp>
      <p:sp>
        <p:nvSpPr>
          <p:cNvPr id="512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512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GB"/>
          </a:p>
        </p:txBody>
      </p:sp>
      <p:sp>
        <p:nvSpPr>
          <p:cNvPr id="512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F7AF8828-5534-4AF8-9251-BB683B3BB4D2}" type="slidenum">
              <a:rPr lang="en-GB"/>
              <a:pPr>
                <a:defRPr/>
              </a:pPr>
              <a:t>‹#›</a:t>
            </a:fld>
            <a:endParaRPr lang="en-GB"/>
          </a:p>
        </p:txBody>
      </p:sp>
    </p:spTree>
    <p:extLst>
      <p:ext uri="{BB962C8B-B14F-4D97-AF65-F5344CB8AC3E}">
        <p14:creationId xmlns:p14="http://schemas.microsoft.com/office/powerpoint/2010/main" val="1564257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GB"/>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GB"/>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68337629-96D9-465E-B789-91218E9C993B}" type="slidenum">
              <a:rPr lang="en-GB"/>
              <a:pPr>
                <a:defRPr/>
              </a:pPr>
              <a:t>‹#›</a:t>
            </a:fld>
            <a:endParaRPr lang="en-GB"/>
          </a:p>
        </p:txBody>
      </p:sp>
    </p:spTree>
    <p:extLst>
      <p:ext uri="{BB962C8B-B14F-4D97-AF65-F5344CB8AC3E}">
        <p14:creationId xmlns:p14="http://schemas.microsoft.com/office/powerpoint/2010/main" val="22192442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23037ACB-C664-4A03-A0E2-0D5EC08F0371}" type="slidenum">
              <a:rPr lang="en-GB" smtClean="0"/>
              <a:pPr/>
              <a:t>1</a:t>
            </a:fld>
            <a:endParaRPr lang="en-GB"/>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30608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0848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3260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476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065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6282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5842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8027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151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914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03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7183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2537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001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7043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760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6849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3915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822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463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7196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990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8172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8076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9052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9230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7773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8218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7612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394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02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5953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7184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149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8642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CEF1-C64A-440E-B521-2FA2AD1FF5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3374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70242F23-A542-439A-BF03-034ED6347B07}" type="datetime1">
              <a:rPr lang="en-GB" smtClean="0"/>
              <a:t>23/05/2023</a:t>
            </a:fld>
            <a:endParaRPr lang="en-GB"/>
          </a:p>
        </p:txBody>
      </p:sp>
      <p:sp>
        <p:nvSpPr>
          <p:cNvPr id="5" name="Rectangle 5"/>
          <p:cNvSpPr>
            <a:spLocks noGrp="1" noChangeArrowheads="1"/>
          </p:cNvSpPr>
          <p:nvPr>
            <p:ph type="ftr" sz="quarter" idx="11"/>
          </p:nvPr>
        </p:nvSpPr>
        <p:spPr>
          <a:xfrm>
            <a:off x="3124200" y="6248400"/>
            <a:ext cx="3141846" cy="457200"/>
          </a:xfrm>
          <a:ln/>
        </p:spPr>
        <p:txBody>
          <a:bodyPr/>
          <a:lstStyle>
            <a:lvl1pPr>
              <a:defRPr/>
            </a:lvl1pPr>
          </a:lstStyle>
          <a:p>
            <a:pPr>
              <a:defRPr/>
            </a:pPr>
            <a:r>
              <a:rPr lang="fr-FR"/>
              <a:t>PPD Lectures 2023 - A Papanestis</a:t>
            </a: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08FD1DD1-6221-4B14-B6F8-DC3BEAB405C8}"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3D7A07BB-ECD5-4352-AE2F-96F479111E7A}" type="datetime1">
              <a:rPr lang="en-GB" smtClean="0"/>
              <a:t>23/05/2023</a:t>
            </a:fld>
            <a:endParaRPr lang="en-GB"/>
          </a:p>
        </p:txBody>
      </p:sp>
      <p:sp>
        <p:nvSpPr>
          <p:cNvPr id="5" name="Rectangle 5"/>
          <p:cNvSpPr>
            <a:spLocks noGrp="1" noChangeArrowheads="1"/>
          </p:cNvSpPr>
          <p:nvPr>
            <p:ph type="ftr" sz="quarter" idx="11"/>
          </p:nvPr>
        </p:nvSpPr>
        <p:spPr>
          <a:xfrm>
            <a:off x="3124199" y="6248400"/>
            <a:ext cx="2980509" cy="457200"/>
          </a:xfrm>
          <a:ln/>
        </p:spPr>
        <p:txBody>
          <a:bodyPr/>
          <a:lstStyle>
            <a:lvl1pPr>
              <a:defRPr/>
            </a:lvl1pPr>
          </a:lstStyle>
          <a:p>
            <a:pPr>
              <a:defRPr/>
            </a:pPr>
            <a:r>
              <a:rPr lang="fr-FR"/>
              <a:t>PPD Lectures 2023 - A Papanestis</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990C6B-2E23-419D-AD65-39BADB419BB4}"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196850"/>
            <a:ext cx="2195513" cy="58991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9388" y="196850"/>
            <a:ext cx="6437312" cy="5899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C8E15D2D-8E1B-492D-811E-CE3960ED47EE}" type="datetime1">
              <a:rPr lang="en-GB" smtClean="0"/>
              <a:t>23/05/2023</a:t>
            </a:fld>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fr-FR"/>
              <a:t>PPD Lectures 2023 - A Papanestis</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96B33E8-E098-4D14-BF48-849B997C5A94}"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98B0D75-C83A-4256-88FA-E550AFF67C5D}" type="datetime1">
              <a:rPr lang="en-GB" smtClean="0"/>
              <a:t>23/05/2023</a:t>
            </a:fld>
            <a:endParaRPr lang="en-US"/>
          </a:p>
        </p:txBody>
      </p:sp>
      <p:sp>
        <p:nvSpPr>
          <p:cNvPr id="5" name="Footer Placeholder 4"/>
          <p:cNvSpPr>
            <a:spLocks noGrp="1"/>
          </p:cNvSpPr>
          <p:nvPr>
            <p:ph type="ftr" sz="quarter" idx="11"/>
          </p:nvPr>
        </p:nvSpPr>
        <p:spPr/>
        <p:txBody>
          <a:bodyPr/>
          <a:lstStyle>
            <a:lvl1pPr>
              <a:defRPr/>
            </a:lvl1pPr>
          </a:lstStyle>
          <a:p>
            <a:pPr>
              <a:defRPr/>
            </a:pPr>
            <a:r>
              <a:rPr lang="fr-FR"/>
              <a:t>PPD Lectures 2023 - A Papanestis</a:t>
            </a:r>
            <a:endParaRPr lang="en-US"/>
          </a:p>
        </p:txBody>
      </p:sp>
      <p:sp>
        <p:nvSpPr>
          <p:cNvPr id="6" name="Slide Number Placeholder 5"/>
          <p:cNvSpPr>
            <a:spLocks noGrp="1"/>
          </p:cNvSpPr>
          <p:nvPr>
            <p:ph type="sldNum" sz="quarter" idx="12"/>
          </p:nvPr>
        </p:nvSpPr>
        <p:spPr/>
        <p:txBody>
          <a:bodyPr/>
          <a:lstStyle>
            <a:lvl1pPr>
              <a:defRPr/>
            </a:lvl1pPr>
          </a:lstStyle>
          <a:p>
            <a:pPr>
              <a:defRPr/>
            </a:pPr>
            <a:fld id="{2F166FEE-28AB-45F8-B0A6-E6BE460209F5}" type="slidenum">
              <a:rPr lang="en-US"/>
              <a:pPr>
                <a:defRPr/>
              </a:pPr>
              <a:t>‹#›</a:t>
            </a:fld>
            <a:endParaRPr lang="en-US"/>
          </a:p>
        </p:txBody>
      </p:sp>
    </p:spTree>
    <p:extLst>
      <p:ext uri="{BB962C8B-B14F-4D97-AF65-F5344CB8AC3E}">
        <p14:creationId xmlns:p14="http://schemas.microsoft.com/office/powerpoint/2010/main" val="2451144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7A5308-F0AD-4BA1-A9C1-33F900E2DC18}" type="datetime1">
              <a:rPr lang="en-GB" smtClean="0"/>
              <a:t>23/05/2023</a:t>
            </a:fld>
            <a:endParaRPr lang="en-US"/>
          </a:p>
        </p:txBody>
      </p:sp>
      <p:sp>
        <p:nvSpPr>
          <p:cNvPr id="3" name="Footer Placeholder 4"/>
          <p:cNvSpPr>
            <a:spLocks noGrp="1"/>
          </p:cNvSpPr>
          <p:nvPr>
            <p:ph type="ftr" sz="quarter" idx="11"/>
          </p:nvPr>
        </p:nvSpPr>
        <p:spPr/>
        <p:txBody>
          <a:bodyPr/>
          <a:lstStyle>
            <a:lvl1pPr>
              <a:defRPr/>
            </a:lvl1pPr>
          </a:lstStyle>
          <a:p>
            <a:pPr>
              <a:defRPr/>
            </a:pPr>
            <a:r>
              <a:rPr lang="fr-FR"/>
              <a:t>PPD Lectures 2023 - A Papanestis</a:t>
            </a:r>
            <a:endParaRPr lang="en-US"/>
          </a:p>
        </p:txBody>
      </p:sp>
      <p:sp>
        <p:nvSpPr>
          <p:cNvPr id="4" name="Slide Number Placeholder 5"/>
          <p:cNvSpPr>
            <a:spLocks noGrp="1"/>
          </p:cNvSpPr>
          <p:nvPr>
            <p:ph type="sldNum" sz="quarter" idx="12"/>
          </p:nvPr>
        </p:nvSpPr>
        <p:spPr/>
        <p:txBody>
          <a:bodyPr/>
          <a:lstStyle>
            <a:lvl1pPr>
              <a:defRPr/>
            </a:lvl1pPr>
          </a:lstStyle>
          <a:p>
            <a:pPr>
              <a:defRPr/>
            </a:pPr>
            <a:fld id="{7325CDFF-1C5B-44DA-9373-DE112612D66C}" type="slidenum">
              <a:rPr lang="en-US"/>
              <a:pPr>
                <a:defRPr/>
              </a:pPr>
              <a:t>‹#›</a:t>
            </a:fld>
            <a:endParaRPr lang="en-US"/>
          </a:p>
        </p:txBody>
      </p:sp>
    </p:spTree>
    <p:extLst>
      <p:ext uri="{BB962C8B-B14F-4D97-AF65-F5344CB8AC3E}">
        <p14:creationId xmlns:p14="http://schemas.microsoft.com/office/powerpoint/2010/main" val="287656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2DE18ED-9499-4935-8B53-BE5199A6200E}" type="datetime1">
              <a:rPr lang="en-GB" smtClean="0"/>
              <a:t>23/05/2023</a:t>
            </a:fld>
            <a:endParaRPr lang="en-US"/>
          </a:p>
        </p:txBody>
      </p:sp>
      <p:sp>
        <p:nvSpPr>
          <p:cNvPr id="5" name="Footer Placeholder 4"/>
          <p:cNvSpPr>
            <a:spLocks noGrp="1"/>
          </p:cNvSpPr>
          <p:nvPr>
            <p:ph type="ftr" sz="quarter" idx="11"/>
          </p:nvPr>
        </p:nvSpPr>
        <p:spPr/>
        <p:txBody>
          <a:bodyPr/>
          <a:lstStyle>
            <a:lvl1pPr>
              <a:defRPr/>
            </a:lvl1pPr>
          </a:lstStyle>
          <a:p>
            <a:pPr>
              <a:defRPr/>
            </a:pPr>
            <a:r>
              <a:rPr lang="fr-FR"/>
              <a:t>PPD Lectures 2023 - A Papanestis</a:t>
            </a:r>
            <a:endParaRPr lang="en-US"/>
          </a:p>
        </p:txBody>
      </p:sp>
      <p:sp>
        <p:nvSpPr>
          <p:cNvPr id="6" name="Slide Number Placeholder 5"/>
          <p:cNvSpPr>
            <a:spLocks noGrp="1"/>
          </p:cNvSpPr>
          <p:nvPr>
            <p:ph type="sldNum" sz="quarter" idx="12"/>
          </p:nvPr>
        </p:nvSpPr>
        <p:spPr/>
        <p:txBody>
          <a:bodyPr/>
          <a:lstStyle>
            <a:lvl1pPr>
              <a:defRPr/>
            </a:lvl1pPr>
          </a:lstStyle>
          <a:p>
            <a:pPr>
              <a:defRPr/>
            </a:pPr>
            <a:fld id="{554B256A-2213-4DF2-B91B-828CC8614FC7}" type="slidenum">
              <a:rPr lang="en-US"/>
              <a:pPr>
                <a:defRPr/>
              </a:pPr>
              <a:t>‹#›</a:t>
            </a:fld>
            <a:endParaRPr lang="en-US"/>
          </a:p>
        </p:txBody>
      </p:sp>
    </p:spTree>
    <p:extLst>
      <p:ext uri="{BB962C8B-B14F-4D97-AF65-F5344CB8AC3E}">
        <p14:creationId xmlns:p14="http://schemas.microsoft.com/office/powerpoint/2010/main" val="3579047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76AA2F9-02DD-436B-8A30-8E5966505F96}" type="datetime1">
              <a:rPr lang="en-GB" smtClean="0"/>
              <a:t>23/05/2023</a:t>
            </a:fld>
            <a:endParaRPr lang="en-US"/>
          </a:p>
        </p:txBody>
      </p:sp>
      <p:sp>
        <p:nvSpPr>
          <p:cNvPr id="6" name="Footer Placeholder 4"/>
          <p:cNvSpPr>
            <a:spLocks noGrp="1"/>
          </p:cNvSpPr>
          <p:nvPr>
            <p:ph type="ftr" sz="quarter" idx="11"/>
          </p:nvPr>
        </p:nvSpPr>
        <p:spPr/>
        <p:txBody>
          <a:bodyPr/>
          <a:lstStyle>
            <a:lvl1pPr>
              <a:defRPr/>
            </a:lvl1pPr>
          </a:lstStyle>
          <a:p>
            <a:pPr>
              <a:defRPr/>
            </a:pPr>
            <a:r>
              <a:rPr lang="fr-FR"/>
              <a:t>PPD Lectures 2023 - A Papanestis</a:t>
            </a:r>
            <a:endParaRPr lang="en-US"/>
          </a:p>
        </p:txBody>
      </p:sp>
      <p:sp>
        <p:nvSpPr>
          <p:cNvPr id="7" name="Slide Number Placeholder 5"/>
          <p:cNvSpPr>
            <a:spLocks noGrp="1"/>
          </p:cNvSpPr>
          <p:nvPr>
            <p:ph type="sldNum" sz="quarter" idx="12"/>
          </p:nvPr>
        </p:nvSpPr>
        <p:spPr/>
        <p:txBody>
          <a:bodyPr/>
          <a:lstStyle>
            <a:lvl1pPr>
              <a:defRPr/>
            </a:lvl1pPr>
          </a:lstStyle>
          <a:p>
            <a:pPr>
              <a:defRPr/>
            </a:pPr>
            <a:fld id="{CFC8B501-B2C2-4CF4-AAFB-C717F632DD2F}" type="slidenum">
              <a:rPr lang="en-US"/>
              <a:pPr>
                <a:defRPr/>
              </a:pPr>
              <a:t>‹#›</a:t>
            </a:fld>
            <a:endParaRPr lang="en-US"/>
          </a:p>
        </p:txBody>
      </p:sp>
    </p:spTree>
    <p:extLst>
      <p:ext uri="{BB962C8B-B14F-4D97-AF65-F5344CB8AC3E}">
        <p14:creationId xmlns:p14="http://schemas.microsoft.com/office/powerpoint/2010/main" val="2881104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0936C91-9FD2-455E-80EA-1273E556F649}" type="datetime1">
              <a:rPr lang="en-GB" smtClean="0"/>
              <a:t>23/05/2023</a:t>
            </a:fld>
            <a:endParaRPr lang="en-US"/>
          </a:p>
        </p:txBody>
      </p:sp>
      <p:sp>
        <p:nvSpPr>
          <p:cNvPr id="8" name="Footer Placeholder 4"/>
          <p:cNvSpPr>
            <a:spLocks noGrp="1"/>
          </p:cNvSpPr>
          <p:nvPr>
            <p:ph type="ftr" sz="quarter" idx="11"/>
          </p:nvPr>
        </p:nvSpPr>
        <p:spPr/>
        <p:txBody>
          <a:bodyPr/>
          <a:lstStyle>
            <a:lvl1pPr>
              <a:defRPr/>
            </a:lvl1pPr>
          </a:lstStyle>
          <a:p>
            <a:pPr>
              <a:defRPr/>
            </a:pPr>
            <a:r>
              <a:rPr lang="fr-FR"/>
              <a:t>PPD Lectures 2023 - A Papanestis</a:t>
            </a:r>
            <a:endParaRPr lang="en-US"/>
          </a:p>
        </p:txBody>
      </p:sp>
      <p:sp>
        <p:nvSpPr>
          <p:cNvPr id="9" name="Slide Number Placeholder 5"/>
          <p:cNvSpPr>
            <a:spLocks noGrp="1"/>
          </p:cNvSpPr>
          <p:nvPr>
            <p:ph type="sldNum" sz="quarter" idx="12"/>
          </p:nvPr>
        </p:nvSpPr>
        <p:spPr/>
        <p:txBody>
          <a:bodyPr/>
          <a:lstStyle>
            <a:lvl1pPr>
              <a:defRPr/>
            </a:lvl1pPr>
          </a:lstStyle>
          <a:p>
            <a:pPr>
              <a:defRPr/>
            </a:pPr>
            <a:fld id="{8CF12BD3-2550-4C85-846C-FBC9333D6FAF}" type="slidenum">
              <a:rPr lang="en-US"/>
              <a:pPr>
                <a:defRPr/>
              </a:pPr>
              <a:t>‹#›</a:t>
            </a:fld>
            <a:endParaRPr lang="en-US"/>
          </a:p>
        </p:txBody>
      </p:sp>
    </p:spTree>
    <p:extLst>
      <p:ext uri="{BB962C8B-B14F-4D97-AF65-F5344CB8AC3E}">
        <p14:creationId xmlns:p14="http://schemas.microsoft.com/office/powerpoint/2010/main" val="3000526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A7CA172-6665-4883-9D90-D752A3869899}" type="datetime1">
              <a:rPr lang="en-GB" smtClean="0"/>
              <a:t>23/05/2023</a:t>
            </a:fld>
            <a:endParaRPr lang="en-US"/>
          </a:p>
        </p:txBody>
      </p:sp>
      <p:sp>
        <p:nvSpPr>
          <p:cNvPr id="4" name="Footer Placeholder 4"/>
          <p:cNvSpPr>
            <a:spLocks noGrp="1"/>
          </p:cNvSpPr>
          <p:nvPr>
            <p:ph type="ftr" sz="quarter" idx="11"/>
          </p:nvPr>
        </p:nvSpPr>
        <p:spPr/>
        <p:txBody>
          <a:bodyPr/>
          <a:lstStyle>
            <a:lvl1pPr>
              <a:defRPr/>
            </a:lvl1pPr>
          </a:lstStyle>
          <a:p>
            <a:pPr>
              <a:defRPr/>
            </a:pPr>
            <a:r>
              <a:rPr lang="fr-FR"/>
              <a:t>PPD Lectures 2023 - A Papanestis</a:t>
            </a:r>
            <a:endParaRPr lang="en-US"/>
          </a:p>
        </p:txBody>
      </p:sp>
      <p:sp>
        <p:nvSpPr>
          <p:cNvPr id="5" name="Slide Number Placeholder 5"/>
          <p:cNvSpPr>
            <a:spLocks noGrp="1"/>
          </p:cNvSpPr>
          <p:nvPr>
            <p:ph type="sldNum" sz="quarter" idx="12"/>
          </p:nvPr>
        </p:nvSpPr>
        <p:spPr/>
        <p:txBody>
          <a:bodyPr/>
          <a:lstStyle>
            <a:lvl1pPr>
              <a:defRPr/>
            </a:lvl1pPr>
          </a:lstStyle>
          <a:p>
            <a:pPr>
              <a:defRPr/>
            </a:pPr>
            <a:fld id="{649D7FD6-2307-4626-9C5A-642C168441AB}" type="slidenum">
              <a:rPr lang="en-US"/>
              <a:pPr>
                <a:defRPr/>
              </a:pPr>
              <a:t>‹#›</a:t>
            </a:fld>
            <a:endParaRPr lang="en-US"/>
          </a:p>
        </p:txBody>
      </p:sp>
    </p:spTree>
    <p:extLst>
      <p:ext uri="{BB962C8B-B14F-4D97-AF65-F5344CB8AC3E}">
        <p14:creationId xmlns:p14="http://schemas.microsoft.com/office/powerpoint/2010/main" val="950002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38F447-D9D0-4BA5-8174-35E3E405DD94}" type="datetime1">
              <a:rPr lang="en-GB" smtClean="0"/>
              <a:t>23/05/2023</a:t>
            </a:fld>
            <a:endParaRPr lang="en-US"/>
          </a:p>
        </p:txBody>
      </p:sp>
      <p:sp>
        <p:nvSpPr>
          <p:cNvPr id="3" name="Footer Placeholder 4"/>
          <p:cNvSpPr>
            <a:spLocks noGrp="1"/>
          </p:cNvSpPr>
          <p:nvPr>
            <p:ph type="ftr" sz="quarter" idx="11"/>
          </p:nvPr>
        </p:nvSpPr>
        <p:spPr/>
        <p:txBody>
          <a:bodyPr/>
          <a:lstStyle>
            <a:lvl1pPr>
              <a:defRPr/>
            </a:lvl1pPr>
          </a:lstStyle>
          <a:p>
            <a:pPr>
              <a:defRPr/>
            </a:pPr>
            <a:r>
              <a:rPr lang="fr-FR"/>
              <a:t>PPD Lectures 2023 - A Papanestis</a:t>
            </a:r>
            <a:endParaRPr lang="en-US"/>
          </a:p>
        </p:txBody>
      </p:sp>
      <p:sp>
        <p:nvSpPr>
          <p:cNvPr id="4" name="Slide Number Placeholder 5"/>
          <p:cNvSpPr>
            <a:spLocks noGrp="1"/>
          </p:cNvSpPr>
          <p:nvPr>
            <p:ph type="sldNum" sz="quarter" idx="12"/>
          </p:nvPr>
        </p:nvSpPr>
        <p:spPr/>
        <p:txBody>
          <a:bodyPr/>
          <a:lstStyle>
            <a:lvl1pPr>
              <a:defRPr/>
            </a:lvl1pPr>
          </a:lstStyle>
          <a:p>
            <a:pPr>
              <a:defRPr/>
            </a:pPr>
            <a:fld id="{F21B08C9-F9F5-4EEA-91AB-37ABA78AC13F}" type="slidenum">
              <a:rPr lang="en-US"/>
              <a:pPr>
                <a:defRPr/>
              </a:pPr>
              <a:t>‹#›</a:t>
            </a:fld>
            <a:endParaRPr lang="en-US"/>
          </a:p>
        </p:txBody>
      </p:sp>
    </p:spTree>
    <p:extLst>
      <p:ext uri="{BB962C8B-B14F-4D97-AF65-F5344CB8AC3E}">
        <p14:creationId xmlns:p14="http://schemas.microsoft.com/office/powerpoint/2010/main" val="767811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1AD1EC3-9B48-47FA-B254-F85A741FBCF4}" type="datetime1">
              <a:rPr lang="en-GB" smtClean="0"/>
              <a:t>23/05/2023</a:t>
            </a:fld>
            <a:endParaRPr lang="en-US"/>
          </a:p>
        </p:txBody>
      </p:sp>
      <p:sp>
        <p:nvSpPr>
          <p:cNvPr id="6" name="Footer Placeholder 4"/>
          <p:cNvSpPr>
            <a:spLocks noGrp="1"/>
          </p:cNvSpPr>
          <p:nvPr>
            <p:ph type="ftr" sz="quarter" idx="11"/>
          </p:nvPr>
        </p:nvSpPr>
        <p:spPr/>
        <p:txBody>
          <a:bodyPr/>
          <a:lstStyle>
            <a:lvl1pPr>
              <a:defRPr/>
            </a:lvl1pPr>
          </a:lstStyle>
          <a:p>
            <a:pPr>
              <a:defRPr/>
            </a:pPr>
            <a:r>
              <a:rPr lang="fr-FR"/>
              <a:t>PPD Lectures 2023 - A Papanestis</a:t>
            </a:r>
            <a:endParaRPr lang="en-US"/>
          </a:p>
        </p:txBody>
      </p:sp>
      <p:sp>
        <p:nvSpPr>
          <p:cNvPr id="7" name="Slide Number Placeholder 5"/>
          <p:cNvSpPr>
            <a:spLocks noGrp="1"/>
          </p:cNvSpPr>
          <p:nvPr>
            <p:ph type="sldNum" sz="quarter" idx="12"/>
          </p:nvPr>
        </p:nvSpPr>
        <p:spPr/>
        <p:txBody>
          <a:bodyPr/>
          <a:lstStyle>
            <a:lvl1pPr>
              <a:defRPr/>
            </a:lvl1pPr>
          </a:lstStyle>
          <a:p>
            <a:pPr>
              <a:defRPr/>
            </a:pPr>
            <a:fld id="{BC6791D6-A056-4858-9EE0-8EEEFC2E1866}" type="slidenum">
              <a:rPr lang="en-US"/>
              <a:pPr>
                <a:defRPr/>
              </a:pPr>
              <a:t>‹#›</a:t>
            </a:fld>
            <a:endParaRPr lang="en-US"/>
          </a:p>
        </p:txBody>
      </p:sp>
    </p:spTree>
    <p:extLst>
      <p:ext uri="{BB962C8B-B14F-4D97-AF65-F5344CB8AC3E}">
        <p14:creationId xmlns:p14="http://schemas.microsoft.com/office/powerpoint/2010/main" val="4256253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Arial Rounded MT Bold" pitchFamily="34" charset="0"/>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fld id="{E3F0A5F8-B560-4577-864A-A1002E0B19B0}" type="datetime1">
              <a:rPr lang="en-GB" smtClean="0"/>
              <a:t>23/05/2023</a:t>
            </a:fld>
            <a:endParaRPr lang="en-GB"/>
          </a:p>
        </p:txBody>
      </p:sp>
      <p:sp>
        <p:nvSpPr>
          <p:cNvPr id="5" name="Rectangle 5"/>
          <p:cNvSpPr>
            <a:spLocks noGrp="1" noChangeArrowheads="1"/>
          </p:cNvSpPr>
          <p:nvPr>
            <p:ph type="ftr" sz="quarter" idx="11"/>
          </p:nvPr>
        </p:nvSpPr>
        <p:spPr>
          <a:xfrm>
            <a:off x="3124199" y="6248400"/>
            <a:ext cx="3103346" cy="457200"/>
          </a:xfrm>
          <a:ln/>
        </p:spPr>
        <p:txBody>
          <a:bodyPr/>
          <a:lstStyle>
            <a:lvl1pPr>
              <a:defRPr/>
            </a:lvl1pPr>
          </a:lstStyle>
          <a:p>
            <a:pPr>
              <a:defRPr/>
            </a:pPr>
            <a:r>
              <a:rPr lang="fr-FR"/>
              <a:t>PPD Lectures 2023 - A Papanestis</a:t>
            </a: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75DEEA70-F2A5-4F11-9D2F-52A27AAB522D}"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8466DCF-5A7C-4A4F-989F-B6EF084ABE35}" type="datetime1">
              <a:rPr lang="en-GB" smtClean="0"/>
              <a:t>23/05/2023</a:t>
            </a:fld>
            <a:endParaRPr lang="en-US"/>
          </a:p>
        </p:txBody>
      </p:sp>
      <p:sp>
        <p:nvSpPr>
          <p:cNvPr id="6" name="Footer Placeholder 4"/>
          <p:cNvSpPr>
            <a:spLocks noGrp="1"/>
          </p:cNvSpPr>
          <p:nvPr>
            <p:ph type="ftr" sz="quarter" idx="11"/>
          </p:nvPr>
        </p:nvSpPr>
        <p:spPr/>
        <p:txBody>
          <a:bodyPr/>
          <a:lstStyle>
            <a:lvl1pPr>
              <a:defRPr/>
            </a:lvl1pPr>
          </a:lstStyle>
          <a:p>
            <a:pPr>
              <a:defRPr/>
            </a:pPr>
            <a:r>
              <a:rPr lang="fr-FR"/>
              <a:t>PPD Lectures 2023 - A Papanestis</a:t>
            </a:r>
            <a:endParaRPr lang="en-US"/>
          </a:p>
        </p:txBody>
      </p:sp>
      <p:sp>
        <p:nvSpPr>
          <p:cNvPr id="7" name="Slide Number Placeholder 5"/>
          <p:cNvSpPr>
            <a:spLocks noGrp="1"/>
          </p:cNvSpPr>
          <p:nvPr>
            <p:ph type="sldNum" sz="quarter" idx="12"/>
          </p:nvPr>
        </p:nvSpPr>
        <p:spPr/>
        <p:txBody>
          <a:bodyPr/>
          <a:lstStyle>
            <a:lvl1pPr>
              <a:defRPr/>
            </a:lvl1pPr>
          </a:lstStyle>
          <a:p>
            <a:pPr>
              <a:defRPr/>
            </a:pPr>
            <a:fld id="{020B9C6B-352F-4719-B661-31A1759334AB}" type="slidenum">
              <a:rPr lang="en-US"/>
              <a:pPr>
                <a:defRPr/>
              </a:pPr>
              <a:t>‹#›</a:t>
            </a:fld>
            <a:endParaRPr lang="en-US"/>
          </a:p>
        </p:txBody>
      </p:sp>
    </p:spTree>
    <p:extLst>
      <p:ext uri="{BB962C8B-B14F-4D97-AF65-F5344CB8AC3E}">
        <p14:creationId xmlns:p14="http://schemas.microsoft.com/office/powerpoint/2010/main" val="3448582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020F99-EB30-4068-BE70-3272910B2640}" type="datetime1">
              <a:rPr lang="en-GB" smtClean="0"/>
              <a:t>23/05/2023</a:t>
            </a:fld>
            <a:endParaRPr lang="en-US"/>
          </a:p>
        </p:txBody>
      </p:sp>
      <p:sp>
        <p:nvSpPr>
          <p:cNvPr id="5" name="Footer Placeholder 4"/>
          <p:cNvSpPr>
            <a:spLocks noGrp="1"/>
          </p:cNvSpPr>
          <p:nvPr>
            <p:ph type="ftr" sz="quarter" idx="11"/>
          </p:nvPr>
        </p:nvSpPr>
        <p:spPr/>
        <p:txBody>
          <a:bodyPr/>
          <a:lstStyle>
            <a:lvl1pPr>
              <a:defRPr/>
            </a:lvl1pPr>
          </a:lstStyle>
          <a:p>
            <a:pPr>
              <a:defRPr/>
            </a:pPr>
            <a:r>
              <a:rPr lang="fr-FR"/>
              <a:t>PPD Lectures 2023 - A Papanestis</a:t>
            </a:r>
            <a:endParaRPr lang="en-US"/>
          </a:p>
        </p:txBody>
      </p:sp>
      <p:sp>
        <p:nvSpPr>
          <p:cNvPr id="6" name="Slide Number Placeholder 5"/>
          <p:cNvSpPr>
            <a:spLocks noGrp="1"/>
          </p:cNvSpPr>
          <p:nvPr>
            <p:ph type="sldNum" sz="quarter" idx="12"/>
          </p:nvPr>
        </p:nvSpPr>
        <p:spPr/>
        <p:txBody>
          <a:bodyPr/>
          <a:lstStyle>
            <a:lvl1pPr>
              <a:defRPr/>
            </a:lvl1pPr>
          </a:lstStyle>
          <a:p>
            <a:pPr>
              <a:defRPr/>
            </a:pPr>
            <a:fld id="{C9C33B2A-1D61-4AD0-B059-8F5C31E6A5DB}" type="slidenum">
              <a:rPr lang="en-US"/>
              <a:pPr>
                <a:defRPr/>
              </a:pPr>
              <a:t>‹#›</a:t>
            </a:fld>
            <a:endParaRPr lang="en-US"/>
          </a:p>
        </p:txBody>
      </p:sp>
    </p:spTree>
    <p:extLst>
      <p:ext uri="{BB962C8B-B14F-4D97-AF65-F5344CB8AC3E}">
        <p14:creationId xmlns:p14="http://schemas.microsoft.com/office/powerpoint/2010/main" val="1167628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00188E5-76CC-41DE-B9C0-C02751AA3DFF}" type="datetime1">
              <a:rPr lang="en-GB" smtClean="0"/>
              <a:t>23/05/2023</a:t>
            </a:fld>
            <a:endParaRPr lang="en-US"/>
          </a:p>
        </p:txBody>
      </p:sp>
      <p:sp>
        <p:nvSpPr>
          <p:cNvPr id="5" name="Footer Placeholder 4"/>
          <p:cNvSpPr>
            <a:spLocks noGrp="1"/>
          </p:cNvSpPr>
          <p:nvPr>
            <p:ph type="ftr" sz="quarter" idx="11"/>
          </p:nvPr>
        </p:nvSpPr>
        <p:spPr/>
        <p:txBody>
          <a:bodyPr/>
          <a:lstStyle>
            <a:lvl1pPr>
              <a:defRPr/>
            </a:lvl1pPr>
          </a:lstStyle>
          <a:p>
            <a:pPr>
              <a:defRPr/>
            </a:pPr>
            <a:r>
              <a:rPr lang="fr-FR"/>
              <a:t>PPD Lectures 2023 - A Papanestis</a:t>
            </a:r>
            <a:endParaRPr lang="en-US"/>
          </a:p>
        </p:txBody>
      </p:sp>
      <p:sp>
        <p:nvSpPr>
          <p:cNvPr id="6" name="Slide Number Placeholder 5"/>
          <p:cNvSpPr>
            <a:spLocks noGrp="1"/>
          </p:cNvSpPr>
          <p:nvPr>
            <p:ph type="sldNum" sz="quarter" idx="12"/>
          </p:nvPr>
        </p:nvSpPr>
        <p:spPr/>
        <p:txBody>
          <a:bodyPr/>
          <a:lstStyle>
            <a:lvl1pPr>
              <a:defRPr/>
            </a:lvl1pPr>
          </a:lstStyle>
          <a:p>
            <a:pPr>
              <a:defRPr/>
            </a:pPr>
            <a:fld id="{EBAAA971-DED8-4595-B7D8-718C64FF8590}" type="slidenum">
              <a:rPr lang="en-US"/>
              <a:pPr>
                <a:defRPr/>
              </a:pPr>
              <a:t>‹#›</a:t>
            </a:fld>
            <a:endParaRPr lang="en-US"/>
          </a:p>
        </p:txBody>
      </p:sp>
    </p:spTree>
    <p:extLst>
      <p:ext uri="{BB962C8B-B14F-4D97-AF65-F5344CB8AC3E}">
        <p14:creationId xmlns:p14="http://schemas.microsoft.com/office/powerpoint/2010/main" val="273132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A3DC66D6-B908-4F80-A95F-3A88DCB2489B}" type="datetime1">
              <a:rPr lang="en-GB" smtClean="0"/>
              <a:t>23/05/2023</a:t>
            </a:fld>
            <a:endParaRPr lang="en-GB"/>
          </a:p>
        </p:txBody>
      </p:sp>
      <p:sp>
        <p:nvSpPr>
          <p:cNvPr id="5" name="Rectangle 5"/>
          <p:cNvSpPr>
            <a:spLocks noGrp="1" noChangeArrowheads="1"/>
          </p:cNvSpPr>
          <p:nvPr>
            <p:ph type="ftr" sz="quarter" idx="11"/>
          </p:nvPr>
        </p:nvSpPr>
        <p:spPr/>
        <p:txBody>
          <a:bodyPr/>
          <a:lstStyle>
            <a:lvl1pPr>
              <a:defRPr/>
            </a:lvl1pPr>
          </a:lstStyle>
          <a:p>
            <a:pPr>
              <a:defRPr/>
            </a:pPr>
            <a:r>
              <a:rPr lang="fr-FR"/>
              <a:t>PPD Lectures 2023 - A Papanestis</a:t>
            </a:r>
            <a:endParaRPr lang="en-GB"/>
          </a:p>
        </p:txBody>
      </p:sp>
      <p:sp>
        <p:nvSpPr>
          <p:cNvPr id="6" name="Rectangle 6"/>
          <p:cNvSpPr>
            <a:spLocks noGrp="1" noChangeArrowheads="1"/>
          </p:cNvSpPr>
          <p:nvPr>
            <p:ph type="sldNum" sz="quarter" idx="12"/>
          </p:nvPr>
        </p:nvSpPr>
        <p:spPr/>
        <p:txBody>
          <a:bodyPr/>
          <a:lstStyle>
            <a:lvl1pPr>
              <a:defRPr/>
            </a:lvl1pPr>
          </a:lstStyle>
          <a:p>
            <a:pPr>
              <a:defRPr/>
            </a:pPr>
            <a:fld id="{8E71BDA5-44AE-4102-90A5-3C988317DBDE}" type="slidenum">
              <a:rPr lang="en-US"/>
              <a:pPr>
                <a:defRPr/>
              </a:pPr>
              <a:t>‹#›</a:t>
            </a:fld>
            <a:endParaRPr lang="en-US"/>
          </a:p>
        </p:txBody>
      </p:sp>
    </p:spTree>
    <p:extLst>
      <p:ext uri="{BB962C8B-B14F-4D97-AF65-F5344CB8AC3E}">
        <p14:creationId xmlns:p14="http://schemas.microsoft.com/office/powerpoint/2010/main" val="1183141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9C94AB5-5244-4A01-8389-C838EC0809C5}" type="datetime1">
              <a:rPr lang="en-GB" smtClean="0"/>
              <a:t>23/05/2023</a:t>
            </a:fld>
            <a:endParaRPr lang="en-GB"/>
          </a:p>
        </p:txBody>
      </p:sp>
      <p:sp>
        <p:nvSpPr>
          <p:cNvPr id="5" name="Rectangle 5"/>
          <p:cNvSpPr>
            <a:spLocks noGrp="1" noChangeArrowheads="1"/>
          </p:cNvSpPr>
          <p:nvPr>
            <p:ph type="ftr" sz="quarter" idx="11"/>
          </p:nvPr>
        </p:nvSpPr>
        <p:spPr>
          <a:xfrm>
            <a:off x="3124200" y="6248400"/>
            <a:ext cx="2997926" cy="457200"/>
          </a:xfrm>
          <a:ln/>
        </p:spPr>
        <p:txBody>
          <a:bodyPr/>
          <a:lstStyle>
            <a:lvl1pPr>
              <a:defRPr/>
            </a:lvl1pPr>
          </a:lstStyle>
          <a:p>
            <a:pPr>
              <a:defRPr/>
            </a:pPr>
            <a:r>
              <a:rPr lang="fr-FR"/>
              <a:t>PPD Lectures 2023 - A Papanestis</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53479A4-E14B-4032-92C3-82410B76E52F}"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179388" y="1341438"/>
            <a:ext cx="4316412" cy="475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41438"/>
            <a:ext cx="4316413" cy="475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CDD69FEB-C4A6-4867-B036-9A30DDA68513}" type="datetime1">
              <a:rPr lang="en-GB" smtClean="0"/>
              <a:t>23/05/2023</a:t>
            </a:fld>
            <a:endParaRPr lang="en-GB"/>
          </a:p>
        </p:txBody>
      </p:sp>
      <p:sp>
        <p:nvSpPr>
          <p:cNvPr id="6" name="Rectangle 5"/>
          <p:cNvSpPr>
            <a:spLocks noGrp="1" noChangeArrowheads="1"/>
          </p:cNvSpPr>
          <p:nvPr>
            <p:ph type="ftr" sz="quarter" idx="11"/>
          </p:nvPr>
        </p:nvSpPr>
        <p:spPr>
          <a:xfrm>
            <a:off x="3124200" y="6248400"/>
            <a:ext cx="3006634" cy="457200"/>
          </a:xfrm>
          <a:ln/>
        </p:spPr>
        <p:txBody>
          <a:bodyPr/>
          <a:lstStyle>
            <a:lvl1pPr>
              <a:defRPr/>
            </a:lvl1pPr>
          </a:lstStyle>
          <a:p>
            <a:pPr>
              <a:defRPr/>
            </a:pPr>
            <a:r>
              <a:rPr lang="fr-FR"/>
              <a:t>PPD Lectures 2023 - A Papanestis</a:t>
            </a: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FF04A68B-C019-4A84-8246-F355A9DA299B}"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64816" y="195310"/>
            <a:ext cx="7221984" cy="967666"/>
          </a:xfrm>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419699"/>
            <a:ext cx="4040188" cy="639762"/>
          </a:xfrm>
          <a:solidFill>
            <a:srgbClr val="FFC000"/>
          </a:solidFill>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419699"/>
            <a:ext cx="4041775" cy="639762"/>
          </a:xfrm>
          <a:solidFill>
            <a:srgbClr val="FFC000"/>
          </a:solidFill>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62C42419-059D-4EE7-93F5-A8B983745E0C}" type="datetime1">
              <a:rPr lang="en-GB" smtClean="0"/>
              <a:t>23/05/2023</a:t>
            </a:fld>
            <a:endParaRPr lang="en-GB"/>
          </a:p>
        </p:txBody>
      </p:sp>
      <p:sp>
        <p:nvSpPr>
          <p:cNvPr id="8" name="Rectangle 5"/>
          <p:cNvSpPr>
            <a:spLocks noGrp="1" noChangeArrowheads="1"/>
          </p:cNvSpPr>
          <p:nvPr>
            <p:ph type="ftr" sz="quarter" idx="11"/>
          </p:nvPr>
        </p:nvSpPr>
        <p:spPr>
          <a:xfrm>
            <a:off x="3124199" y="6248400"/>
            <a:ext cx="3024051" cy="457200"/>
          </a:xfrm>
          <a:ln/>
        </p:spPr>
        <p:txBody>
          <a:bodyPr/>
          <a:lstStyle>
            <a:lvl1pPr>
              <a:defRPr/>
            </a:lvl1pPr>
          </a:lstStyle>
          <a:p>
            <a:pPr>
              <a:defRPr/>
            </a:pPr>
            <a:r>
              <a:rPr lang="fr-FR"/>
              <a:t>PPD Lectures 2023 - A Papanestis</a:t>
            </a:r>
            <a:endParaRPr lang="en-GB" dirty="0"/>
          </a:p>
        </p:txBody>
      </p:sp>
      <p:sp>
        <p:nvSpPr>
          <p:cNvPr id="9" name="Rectangle 6"/>
          <p:cNvSpPr>
            <a:spLocks noGrp="1" noChangeArrowheads="1"/>
          </p:cNvSpPr>
          <p:nvPr>
            <p:ph type="sldNum" sz="quarter" idx="12"/>
          </p:nvPr>
        </p:nvSpPr>
        <p:spPr>
          <a:ln/>
        </p:spPr>
        <p:txBody>
          <a:bodyPr/>
          <a:lstStyle>
            <a:lvl1pPr>
              <a:defRPr/>
            </a:lvl1pPr>
          </a:lstStyle>
          <a:p>
            <a:pPr>
              <a:defRPr/>
            </a:pPr>
            <a:fld id="{78E6795F-7F71-4E40-96BF-D8F97DA03B79}"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7E6649A3-9489-4A2F-A2BA-8C96F4F5ADB7}" type="datetime1">
              <a:rPr lang="en-GB" smtClean="0"/>
              <a:t>23/05/2023</a:t>
            </a:fld>
            <a:endParaRPr lang="en-GB"/>
          </a:p>
        </p:txBody>
      </p:sp>
      <p:sp>
        <p:nvSpPr>
          <p:cNvPr id="4" name="Rectangle 5"/>
          <p:cNvSpPr>
            <a:spLocks noGrp="1" noChangeArrowheads="1"/>
          </p:cNvSpPr>
          <p:nvPr>
            <p:ph type="ftr" sz="quarter" idx="11"/>
          </p:nvPr>
        </p:nvSpPr>
        <p:spPr>
          <a:xfrm>
            <a:off x="3124200" y="6248400"/>
            <a:ext cx="3151472" cy="457200"/>
          </a:xfrm>
          <a:ln/>
        </p:spPr>
        <p:txBody>
          <a:bodyPr/>
          <a:lstStyle>
            <a:lvl1pPr>
              <a:defRPr/>
            </a:lvl1pPr>
          </a:lstStyle>
          <a:p>
            <a:pPr>
              <a:defRPr/>
            </a:pPr>
            <a:r>
              <a:rPr lang="fr-FR"/>
              <a:t>PPD Lectures 2023 - A Papanestis</a:t>
            </a: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775F0F54-7921-4F43-832B-7FD3897EB5DC}"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A4C07B5-1B8C-469B-A180-932BCDB6FE7F}" type="datetime1">
              <a:rPr lang="en-GB" smtClean="0"/>
              <a:t>23/05/2023</a:t>
            </a:fld>
            <a:endParaRPr lang="en-GB"/>
          </a:p>
        </p:txBody>
      </p:sp>
      <p:sp>
        <p:nvSpPr>
          <p:cNvPr id="3" name="Rectangle 5"/>
          <p:cNvSpPr>
            <a:spLocks noGrp="1" noChangeArrowheads="1"/>
          </p:cNvSpPr>
          <p:nvPr>
            <p:ph type="ftr" sz="quarter" idx="11"/>
          </p:nvPr>
        </p:nvSpPr>
        <p:spPr>
          <a:xfrm>
            <a:off x="3124199" y="6248400"/>
            <a:ext cx="3238100" cy="457200"/>
          </a:xfrm>
          <a:ln/>
        </p:spPr>
        <p:txBody>
          <a:bodyPr/>
          <a:lstStyle>
            <a:lvl1pPr>
              <a:defRPr/>
            </a:lvl1pPr>
          </a:lstStyle>
          <a:p>
            <a:pPr>
              <a:defRPr/>
            </a:pPr>
            <a:r>
              <a:rPr lang="fr-FR"/>
              <a:t>PPD Lectures 2023 - A Papanestis</a:t>
            </a: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427EC56-9EC6-4420-B51F-99D275A62CBF}"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DC2EB4D-A0C1-4F2F-8D77-61252145DF1A}" type="datetime1">
              <a:rPr lang="en-GB" smtClean="0"/>
              <a:t>23/05/2023</a:t>
            </a:fld>
            <a:endParaRPr lang="en-GB"/>
          </a:p>
        </p:txBody>
      </p:sp>
      <p:sp>
        <p:nvSpPr>
          <p:cNvPr id="6" name="Rectangle 5"/>
          <p:cNvSpPr>
            <a:spLocks noGrp="1" noChangeArrowheads="1"/>
          </p:cNvSpPr>
          <p:nvPr>
            <p:ph type="ftr" sz="quarter" idx="11"/>
          </p:nvPr>
        </p:nvSpPr>
        <p:spPr>
          <a:xfrm>
            <a:off x="3124199" y="6248400"/>
            <a:ext cx="2980509" cy="457200"/>
          </a:xfrm>
          <a:ln/>
        </p:spPr>
        <p:txBody>
          <a:bodyPr/>
          <a:lstStyle>
            <a:lvl1pPr>
              <a:defRPr/>
            </a:lvl1pPr>
          </a:lstStyle>
          <a:p>
            <a:pPr>
              <a:defRPr/>
            </a:pPr>
            <a:r>
              <a:rPr lang="fr-FR"/>
              <a:t>PPD Lectures 2023 - A Papanestis</a:t>
            </a: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E311B28-DDA9-4F8C-AF41-D251CA09B254}"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C0BAAD7-8D49-4F62-A1DF-0444EAC37207}" type="datetime1">
              <a:rPr lang="en-GB" smtClean="0"/>
              <a:t>23/05/2023</a:t>
            </a:fld>
            <a:endParaRPr lang="en-GB"/>
          </a:p>
        </p:txBody>
      </p:sp>
      <p:sp>
        <p:nvSpPr>
          <p:cNvPr id="6" name="Rectangle 5"/>
          <p:cNvSpPr>
            <a:spLocks noGrp="1" noChangeArrowheads="1"/>
          </p:cNvSpPr>
          <p:nvPr>
            <p:ph type="ftr" sz="quarter" idx="11"/>
          </p:nvPr>
        </p:nvSpPr>
        <p:spPr>
          <a:xfrm>
            <a:off x="3124199" y="6248400"/>
            <a:ext cx="3343978" cy="457200"/>
          </a:xfrm>
          <a:ln/>
        </p:spPr>
        <p:txBody>
          <a:bodyPr/>
          <a:lstStyle>
            <a:lvl1pPr>
              <a:defRPr/>
            </a:lvl1pPr>
          </a:lstStyle>
          <a:p>
            <a:pPr>
              <a:defRPr/>
            </a:pPr>
            <a:r>
              <a:rPr lang="fr-FR"/>
              <a:t>PPD Lectures 2023 - A Papanestis</a:t>
            </a: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7BF42A71-E986-4FA1-9FD9-6B03B763873F}"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79388" y="1341438"/>
            <a:ext cx="8785225" cy="47545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27" name="Rectangle 2"/>
          <p:cNvSpPr>
            <a:spLocks noGrp="1" noChangeArrowheads="1"/>
          </p:cNvSpPr>
          <p:nvPr>
            <p:ph type="title"/>
          </p:nvPr>
        </p:nvSpPr>
        <p:spPr bwMode="auto">
          <a:xfrm>
            <a:off x="179388" y="196850"/>
            <a:ext cx="8785225" cy="944563"/>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8" name="Rectangle 4"/>
          <p:cNvSpPr>
            <a:spLocks noGrp="1" noChangeArrowheads="1"/>
          </p:cNvSpPr>
          <p:nvPr>
            <p:ph type="dt" sz="half" idx="2"/>
          </p:nvPr>
        </p:nvSpPr>
        <p:spPr bwMode="auto">
          <a:xfrm>
            <a:off x="1116013"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Helvetica" pitchFamily="34" charset="0"/>
              </a:defRPr>
            </a:lvl1pPr>
          </a:lstStyle>
          <a:p>
            <a:pPr>
              <a:defRPr/>
            </a:pPr>
            <a:fld id="{E08F23A0-4EE4-43F6-9325-E06581D033C4}" type="datetime1">
              <a:rPr lang="en-GB" smtClean="0"/>
              <a:t>23/05/2023</a:t>
            </a:fld>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Helvetica" pitchFamily="34" charset="0"/>
              </a:defRPr>
            </a:lvl1pPr>
          </a:lstStyle>
          <a:p>
            <a:pPr>
              <a:defRPr/>
            </a:pPr>
            <a:r>
              <a:rPr lang="fr-FR"/>
              <a:t>PPD Lectures 2023 - A Papanestis</a:t>
            </a:r>
            <a:endParaRPr lang="en-GB" dirty="0"/>
          </a:p>
        </p:txBody>
      </p:sp>
      <p:sp>
        <p:nvSpPr>
          <p:cNvPr id="1030"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Helvetica" pitchFamily="34" charset="0"/>
              </a:defRPr>
            </a:lvl1pPr>
          </a:lstStyle>
          <a:p>
            <a:pPr>
              <a:defRPr/>
            </a:pPr>
            <a:fld id="{3641215E-BEAE-4D4C-84F4-48B91E212B56}" type="slidenum">
              <a:rPr lang="en-GB"/>
              <a:pPr>
                <a:defRPr/>
              </a:pPr>
              <a:t>‹#›</a:t>
            </a:fld>
            <a:endParaRPr lang="en-GB"/>
          </a:p>
        </p:txBody>
      </p:sp>
      <p:pic>
        <p:nvPicPr>
          <p:cNvPr id="1032" name="Picture 12" descr="STFC CMYK-2"/>
          <p:cNvPicPr>
            <a:picLocks noChangeAspect="1" noChangeArrowheads="1"/>
          </p:cNvPicPr>
          <p:nvPr/>
        </p:nvPicPr>
        <p:blipFill>
          <a:blip r:embed="rId13" cstate="print"/>
          <a:srcRect/>
          <a:stretch>
            <a:fillRect/>
          </a:stretch>
        </p:blipFill>
        <p:spPr bwMode="auto">
          <a:xfrm>
            <a:off x="117475" y="6180138"/>
            <a:ext cx="2444750" cy="530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1" fontAlgn="base" hangingPunct="1">
        <a:spcBef>
          <a:spcPct val="0"/>
        </a:spcBef>
        <a:spcAft>
          <a:spcPct val="0"/>
        </a:spcAft>
        <a:defRPr sz="4000">
          <a:solidFill>
            <a:schemeClr val="tx2"/>
          </a:solidFill>
          <a:latin typeface="Arial Rounded MT Bold" panose="020F0704030504030204" pitchFamily="34" charset="0"/>
          <a:ea typeface="+mj-ea"/>
          <a:cs typeface="+mj-cs"/>
        </a:defRPr>
      </a:lvl1pPr>
      <a:lvl2pPr algn="ctr" rtl="0" eaLnBrk="1" fontAlgn="base" hangingPunct="1">
        <a:spcBef>
          <a:spcPct val="0"/>
        </a:spcBef>
        <a:spcAft>
          <a:spcPct val="0"/>
        </a:spcAft>
        <a:defRPr sz="3600">
          <a:solidFill>
            <a:schemeClr val="tx2"/>
          </a:solidFill>
          <a:latin typeface="Arial Black" pitchFamily="34" charset="0"/>
        </a:defRPr>
      </a:lvl2pPr>
      <a:lvl3pPr algn="ctr" rtl="0" eaLnBrk="1" fontAlgn="base" hangingPunct="1">
        <a:spcBef>
          <a:spcPct val="0"/>
        </a:spcBef>
        <a:spcAft>
          <a:spcPct val="0"/>
        </a:spcAft>
        <a:defRPr sz="3600">
          <a:solidFill>
            <a:schemeClr val="tx2"/>
          </a:solidFill>
          <a:latin typeface="Arial Black" pitchFamily="34" charset="0"/>
        </a:defRPr>
      </a:lvl3pPr>
      <a:lvl4pPr algn="ctr" rtl="0" eaLnBrk="1" fontAlgn="base" hangingPunct="1">
        <a:spcBef>
          <a:spcPct val="0"/>
        </a:spcBef>
        <a:spcAft>
          <a:spcPct val="0"/>
        </a:spcAft>
        <a:defRPr sz="3600">
          <a:solidFill>
            <a:schemeClr val="tx2"/>
          </a:solidFill>
          <a:latin typeface="Arial Black" pitchFamily="34" charset="0"/>
        </a:defRPr>
      </a:lvl4pPr>
      <a:lvl5pPr algn="ctr" rtl="0" eaLnBrk="1" fontAlgn="base" hangingPunct="1">
        <a:spcBef>
          <a:spcPct val="0"/>
        </a:spcBef>
        <a:spcAft>
          <a:spcPct val="0"/>
        </a:spcAft>
        <a:defRPr sz="3600">
          <a:solidFill>
            <a:schemeClr val="tx2"/>
          </a:solidFill>
          <a:latin typeface="Arial Black" pitchFamily="34" charset="0"/>
        </a:defRPr>
      </a:lvl5pPr>
      <a:lvl6pPr marL="457200" algn="ctr" rtl="0" eaLnBrk="1" fontAlgn="base" hangingPunct="1">
        <a:spcBef>
          <a:spcPct val="0"/>
        </a:spcBef>
        <a:spcAft>
          <a:spcPct val="0"/>
        </a:spcAft>
        <a:defRPr sz="3600">
          <a:solidFill>
            <a:schemeClr val="tx2"/>
          </a:solidFill>
          <a:latin typeface="Arial Black" pitchFamily="34" charset="0"/>
        </a:defRPr>
      </a:lvl6pPr>
      <a:lvl7pPr marL="914400" algn="ctr" rtl="0" eaLnBrk="1" fontAlgn="base" hangingPunct="1">
        <a:spcBef>
          <a:spcPct val="0"/>
        </a:spcBef>
        <a:spcAft>
          <a:spcPct val="0"/>
        </a:spcAft>
        <a:defRPr sz="3600">
          <a:solidFill>
            <a:schemeClr val="tx2"/>
          </a:solidFill>
          <a:latin typeface="Arial Black" pitchFamily="34" charset="0"/>
        </a:defRPr>
      </a:lvl7pPr>
      <a:lvl8pPr marL="1371600" algn="ctr" rtl="0" eaLnBrk="1" fontAlgn="base" hangingPunct="1">
        <a:spcBef>
          <a:spcPct val="0"/>
        </a:spcBef>
        <a:spcAft>
          <a:spcPct val="0"/>
        </a:spcAft>
        <a:defRPr sz="3600">
          <a:solidFill>
            <a:schemeClr val="tx2"/>
          </a:solidFill>
          <a:latin typeface="Arial Black" pitchFamily="34" charset="0"/>
        </a:defRPr>
      </a:lvl8pPr>
      <a:lvl9pPr marL="1828800" algn="ctr" rtl="0" eaLnBrk="1" fontAlgn="base" hangingPunct="1">
        <a:spcBef>
          <a:spcPct val="0"/>
        </a:spcBef>
        <a:spcAft>
          <a:spcPct val="0"/>
        </a:spcAft>
        <a:defRPr sz="3600">
          <a:solidFill>
            <a:schemeClr val="tx2"/>
          </a:solidFill>
          <a:latin typeface="Arial Black" pitchFamily="34" charset="0"/>
        </a:defRPr>
      </a:lvl9pPr>
    </p:titleStyle>
    <p:bodyStyle>
      <a:lvl1pPr marL="342900" indent="-342900" algn="l" rtl="0" eaLnBrk="1" fontAlgn="base" hangingPunct="1">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400">
          <a:solidFill>
            <a:srgbClr val="003399"/>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D37679F-47AC-4E4C-B29D-4D4F416F40EF}" type="datetime1">
              <a:rPr lang="en-GB" smtClean="0"/>
              <a:t>23/05/2023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fr-FR"/>
              <a:t>PPD Lectures 2023 - A Papanestis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2FA6D3A-A22E-4001-87DE-83427D84A87B}" type="slidenum">
              <a:rPr lang="en-US"/>
              <a:pPr>
                <a:defRPr/>
              </a:pPr>
              <a:t>‹#›</a:t>
            </a:fld>
            <a:endParaRPr lang="en-US"/>
          </a:p>
        </p:txBody>
      </p:sp>
    </p:spTree>
    <p:extLst>
      <p:ext uri="{BB962C8B-B14F-4D97-AF65-F5344CB8AC3E}">
        <p14:creationId xmlns:p14="http://schemas.microsoft.com/office/powerpoint/2010/main" val="363485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w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oleObject" Target="../embeddings/oleObject2.bin"/><Relationship Id="rId11" Type="http://schemas.openxmlformats.org/officeDocument/2006/relationships/image" Target="../media/image19.png"/><Relationship Id="rId5" Type="http://schemas.openxmlformats.org/officeDocument/2006/relationships/image" Target="../media/image17.wmf"/><Relationship Id="rId10" Type="http://schemas.openxmlformats.org/officeDocument/2006/relationships/image" Target="../media/image18.png"/><Relationship Id="rId4" Type="http://schemas.openxmlformats.org/officeDocument/2006/relationships/oleObject" Target="../embeddings/oleObject1.bin"/><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90.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0.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51.wmf"/></Relationships>
</file>

<file path=ppt/slides/_rels/slide29.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54.wmf"/><Relationship Id="rId4" Type="http://schemas.openxmlformats.org/officeDocument/2006/relationships/image" Target="../media/image53.wm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oleObject" Target="../embeddings/oleObject4.bin"/><Relationship Id="rId1" Type="http://schemas.openxmlformats.org/officeDocument/2006/relationships/slideLayout" Target="../slideLayouts/slideLayout6.xml"/><Relationship Id="rId5" Type="http://schemas.openxmlformats.org/officeDocument/2006/relationships/image" Target="../media/image71.jpg"/><Relationship Id="rId4" Type="http://schemas.openxmlformats.org/officeDocument/2006/relationships/image" Target="../media/image70.w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14.jpg"/><Relationship Id="rId5" Type="http://schemas.openxmlformats.org/officeDocument/2006/relationships/image" Target="../media/image113.png"/><Relationship Id="rId4" Type="http://schemas.openxmlformats.org/officeDocument/2006/relationships/image" Target="../media/image112.emf"/></Relationships>
</file>

<file path=ppt/slides/_rels/slide66.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116.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118.jpeg"/><Relationship Id="rId4" Type="http://schemas.openxmlformats.org/officeDocument/2006/relationships/image" Target="../media/image117.jpeg"/></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20.png"/></Relationships>
</file>

<file path=ppt/slides/_rels/slide7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oleObject" Target="../embeddings/oleObject5.bin"/><Relationship Id="rId7"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22.png"/><Relationship Id="rId5" Type="http://schemas.openxmlformats.org/officeDocument/2006/relationships/oleObject" Target="../embeddings/oleObject6.bin"/><Relationship Id="rId4" Type="http://schemas.openxmlformats.org/officeDocument/2006/relationships/image" Target="../media/image121.png"/></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127.wmf"/><Relationship Id="rId4" Type="http://schemas.openxmlformats.org/officeDocument/2006/relationships/image" Target="../media/image126.wmf"/></Relationships>
</file>

<file path=ppt/slides/_rels/slide74.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131.jpeg"/></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13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136.wmf"/></Relationships>
</file>

<file path=ppt/slides/_rels/slide82.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139.jpeg"/></Relationships>
</file>

<file path=ppt/slides/_rels/slide8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41.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5"/>
          <p:cNvSpPr>
            <a:spLocks noGrp="1"/>
          </p:cNvSpPr>
          <p:nvPr>
            <p:ph type="sldNum" sz="quarter" idx="12"/>
          </p:nvPr>
        </p:nvSpPr>
        <p:spPr>
          <a:noFill/>
        </p:spPr>
        <p:txBody>
          <a:bodyPr/>
          <a:lstStyle/>
          <a:p>
            <a:fld id="{18113B54-C375-464E-A017-FA755101417B}" type="slidenum">
              <a:rPr lang="en-GB" smtClean="0"/>
              <a:pPr/>
              <a:t>1</a:t>
            </a:fld>
            <a:endParaRPr lang="en-GB" dirty="0"/>
          </a:p>
        </p:txBody>
      </p:sp>
      <p:sp>
        <p:nvSpPr>
          <p:cNvPr id="2051" name="Rectangle 2"/>
          <p:cNvSpPr>
            <a:spLocks noGrp="1" noChangeArrowheads="1"/>
          </p:cNvSpPr>
          <p:nvPr>
            <p:ph type="ctrTitle"/>
          </p:nvPr>
        </p:nvSpPr>
        <p:spPr>
          <a:xfrm>
            <a:off x="685800" y="2286000"/>
            <a:ext cx="7772400" cy="1143000"/>
          </a:xfrm>
        </p:spPr>
        <p:txBody>
          <a:bodyPr/>
          <a:lstStyle/>
          <a:p>
            <a:r>
              <a:rPr lang="en-US" dirty="0"/>
              <a:t>Particle  Identification</a:t>
            </a:r>
            <a:br>
              <a:rPr lang="en-US" dirty="0"/>
            </a:br>
            <a:r>
              <a:rPr lang="en-US" sz="2400" dirty="0"/>
              <a:t>PPD Lectures 2023 </a:t>
            </a:r>
            <a:endParaRPr lang="en-US" dirty="0"/>
          </a:p>
        </p:txBody>
      </p:sp>
      <p:sp>
        <p:nvSpPr>
          <p:cNvPr id="2052" name="Rectangle 3"/>
          <p:cNvSpPr>
            <a:spLocks noGrp="1" noChangeArrowheads="1"/>
          </p:cNvSpPr>
          <p:nvPr>
            <p:ph type="subTitle" idx="1"/>
          </p:nvPr>
        </p:nvSpPr>
        <p:spPr/>
        <p:txBody>
          <a:bodyPr/>
          <a:lstStyle/>
          <a:p>
            <a:r>
              <a:rPr lang="en-GB" dirty="0"/>
              <a:t>Antonis Papanestis</a:t>
            </a:r>
          </a:p>
          <a:p>
            <a:r>
              <a:rPr lang="en-GB" dirty="0"/>
              <a:t>RAL – STFC</a:t>
            </a:r>
          </a:p>
        </p:txBody>
      </p:sp>
      <p:sp>
        <p:nvSpPr>
          <p:cNvPr id="4" name="Footer Placeholder 3"/>
          <p:cNvSpPr>
            <a:spLocks noGrp="1"/>
          </p:cNvSpPr>
          <p:nvPr>
            <p:ph type="ftr" sz="quarter" idx="11"/>
          </p:nvPr>
        </p:nvSpPr>
        <p:spPr/>
        <p:txBody>
          <a:bodyPr/>
          <a:lstStyle/>
          <a:p>
            <a:pPr>
              <a:defRPr/>
            </a:pPr>
            <a:r>
              <a:rPr lang="fr-FR"/>
              <a:t>PPD Lectures 2023 - A Papanestis</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TOF: ALICE experiment</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10</a:t>
            </a:fld>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06617"/>
            <a:ext cx="38862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752" y="1469231"/>
            <a:ext cx="24384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H="1">
            <a:off x="2885813" y="1892417"/>
            <a:ext cx="3286387" cy="297110"/>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500" y="4814808"/>
            <a:ext cx="3511063" cy="15829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3685" y="3703219"/>
            <a:ext cx="2040928" cy="1874448"/>
          </a:xfrm>
          <a:prstGeom prst="rect">
            <a:avLst/>
          </a:prstGeom>
        </p:spPr>
      </p:pic>
      <p:sp>
        <p:nvSpPr>
          <p:cNvPr id="11" name="Rectangle 10"/>
          <p:cNvSpPr/>
          <p:nvPr/>
        </p:nvSpPr>
        <p:spPr>
          <a:xfrm>
            <a:off x="306064" y="3875406"/>
            <a:ext cx="4064600" cy="954107"/>
          </a:xfrm>
          <a:prstGeom prst="rect">
            <a:avLst/>
          </a:prstGeom>
        </p:spPr>
        <p:txBody>
          <a:bodyPr wrap="square">
            <a:spAutoFit/>
          </a:bodyPr>
          <a:lstStyle/>
          <a:p>
            <a:r>
              <a:rPr lang="en-US" sz="1400" dirty="0"/>
              <a:t>Resistive plates made of glass.</a:t>
            </a:r>
          </a:p>
          <a:p>
            <a:r>
              <a:rPr lang="en-US" sz="1400" dirty="0"/>
              <a:t>2 X5  gaps : 250 mm</a:t>
            </a:r>
          </a:p>
          <a:p>
            <a:r>
              <a:rPr lang="en-US" sz="1400" dirty="0"/>
              <a:t>Readout by HPTDC chip (High Performance Time to Digital Converter)</a:t>
            </a:r>
          </a:p>
        </p:txBody>
      </p:sp>
      <p:grpSp>
        <p:nvGrpSpPr>
          <p:cNvPr id="14" name="Group 13"/>
          <p:cNvGrpSpPr/>
          <p:nvPr/>
        </p:nvGrpSpPr>
        <p:grpSpPr>
          <a:xfrm>
            <a:off x="4664176" y="3460566"/>
            <a:ext cx="2207104" cy="2173026"/>
            <a:chOff x="3682767" y="4510043"/>
            <a:chExt cx="2207104" cy="2173026"/>
          </a:xfrm>
        </p:grpSpPr>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r="49102"/>
            <a:stretch/>
          </p:blipFill>
          <p:spPr>
            <a:xfrm>
              <a:off x="3682767" y="4510043"/>
              <a:ext cx="2088858" cy="2173026"/>
            </a:xfrm>
            <a:prstGeom prst="rect">
              <a:avLst/>
            </a:prstGeom>
          </p:spPr>
        </p:pic>
        <p:sp>
          <p:nvSpPr>
            <p:cNvPr id="13" name="TextBox 12"/>
            <p:cNvSpPr txBox="1"/>
            <p:nvPr/>
          </p:nvSpPr>
          <p:spPr>
            <a:xfrm>
              <a:off x="4961412" y="5480372"/>
              <a:ext cx="928459" cy="261610"/>
            </a:xfrm>
            <a:prstGeom prst="rect">
              <a:avLst/>
            </a:prstGeom>
            <a:solidFill>
              <a:schemeClr val="bg1"/>
            </a:solidFill>
          </p:spPr>
          <p:txBody>
            <a:bodyPr wrap="none" rtlCol="0">
              <a:spAutoFit/>
            </a:bodyPr>
            <a:lstStyle/>
            <a:p>
              <a:r>
                <a:rPr lang="en-GB" sz="1100" b="1" dirty="0">
                  <a:latin typeface="Symbol" panose="05050102010706020507" pitchFamily="18" charset="2"/>
                </a:rPr>
                <a:t>s</a:t>
              </a:r>
              <a:r>
                <a:rPr lang="en-GB" sz="1100" b="1" dirty="0"/>
                <a:t>=50.8ps</a:t>
              </a:r>
            </a:p>
          </p:txBody>
        </p:sp>
      </p:grpSp>
      <p:sp>
        <p:nvSpPr>
          <p:cNvPr id="15" name="Rectangle 14"/>
          <p:cNvSpPr/>
          <p:nvPr/>
        </p:nvSpPr>
        <p:spPr>
          <a:xfrm>
            <a:off x="4529006" y="5706552"/>
            <a:ext cx="4069710" cy="584775"/>
          </a:xfrm>
          <a:prstGeom prst="rect">
            <a:avLst/>
          </a:prstGeom>
          <a:solidFill>
            <a:srgbClr val="FFC000"/>
          </a:solidFill>
        </p:spPr>
        <p:txBody>
          <a:bodyPr wrap="square">
            <a:spAutoFit/>
          </a:bodyPr>
          <a:lstStyle/>
          <a:p>
            <a:r>
              <a:rPr lang="en-US" sz="1600" dirty="0"/>
              <a:t>3σ π/K separation up to 2.2 GeV/c and K/p separation up to 4 GeV/c.</a:t>
            </a:r>
            <a:endParaRPr lang="en-GB" sz="1600" dirty="0"/>
          </a:p>
        </p:txBody>
      </p:sp>
      <p:sp>
        <p:nvSpPr>
          <p:cNvPr id="16" name="Rectangle 15"/>
          <p:cNvSpPr/>
          <p:nvPr/>
        </p:nvSpPr>
        <p:spPr>
          <a:xfrm>
            <a:off x="179388" y="1151421"/>
            <a:ext cx="4572000" cy="261610"/>
          </a:xfrm>
          <a:prstGeom prst="rect">
            <a:avLst/>
          </a:prstGeom>
          <a:solidFill>
            <a:srgbClr val="EAEAEA"/>
          </a:solidFill>
        </p:spPr>
        <p:txBody>
          <a:bodyPr>
            <a:spAutoFit/>
          </a:bodyPr>
          <a:lstStyle/>
          <a:p>
            <a:r>
              <a:rPr lang="en-GB" sz="1100" dirty="0"/>
              <a:t>http://aliceinfo.cern.ch/Public/en/Chapter2/Chap2_TOF.html</a:t>
            </a:r>
          </a:p>
        </p:txBody>
      </p:sp>
      <p:sp>
        <p:nvSpPr>
          <p:cNvPr id="17" name="Footer Placeholder 16"/>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809246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Ionisation Measurement (</a:t>
            </a:r>
            <a:r>
              <a:rPr lang="en-GB" dirty="0" err="1"/>
              <a:t>dE</a:t>
            </a:r>
            <a:r>
              <a:rPr lang="en-GB" dirty="0"/>
              <a:t>/dx)</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37A4B-4A4A-4E4B-948F-928AE0F1E06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3251" name="Picture 8" descr="rpp_icru49_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 y="3020673"/>
            <a:ext cx="6030913"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3253" name="Object 2"/>
          <p:cNvGraphicFramePr>
            <a:graphicFrameLocks noGrp="1" noChangeAspect="1"/>
          </p:cNvGraphicFramePr>
          <p:nvPr>
            <p:extLst>
              <p:ext uri="{D42A27DB-BD31-4B8C-83A1-F6EECF244321}">
                <p14:modId xmlns:p14="http://schemas.microsoft.com/office/powerpoint/2010/main" val="2592377759"/>
              </p:ext>
            </p:extLst>
          </p:nvPr>
        </p:nvGraphicFramePr>
        <p:xfrm>
          <a:off x="641902" y="1367345"/>
          <a:ext cx="7332556" cy="896278"/>
        </p:xfrm>
        <a:graphic>
          <a:graphicData uri="http://schemas.openxmlformats.org/presentationml/2006/ole">
            <mc:AlternateContent xmlns:mc="http://schemas.openxmlformats.org/markup-compatibility/2006">
              <mc:Choice xmlns:v="urn:schemas-microsoft-com:vml" Requires="v">
                <p:oleObj name="Equation" r:id="rId4" imgW="3949700" imgH="482600" progId="">
                  <p:embed/>
                </p:oleObj>
              </mc:Choice>
              <mc:Fallback>
                <p:oleObj name="Equation" r:id="rId4" imgW="3949700" imgH="482600" progId="">
                  <p:embed/>
                  <p:pic>
                    <p:nvPicPr>
                      <p:cNvPr id="53253"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02" y="1367345"/>
                        <a:ext cx="7332556" cy="896278"/>
                      </a:xfrm>
                      <a:prstGeom prst="rect">
                        <a:avLst/>
                      </a:prstGeom>
                      <a:noFill/>
                      <a:ln>
                        <a:noFill/>
                      </a:ln>
                      <a:effectLst/>
                    </p:spPr>
                  </p:pic>
                </p:oleObj>
              </mc:Fallback>
            </mc:AlternateContent>
          </a:graphicData>
        </a:graphic>
      </p:graphicFrame>
      <p:graphicFrame>
        <p:nvGraphicFramePr>
          <p:cNvPr id="53254" name="Object 3"/>
          <p:cNvGraphicFramePr>
            <a:graphicFrameLocks noGrp="1" noChangeAspect="1"/>
          </p:cNvGraphicFramePr>
          <p:nvPr/>
        </p:nvGraphicFramePr>
        <p:xfrm>
          <a:off x="6483350" y="2967038"/>
          <a:ext cx="1976438" cy="461962"/>
        </p:xfrm>
        <a:graphic>
          <a:graphicData uri="http://schemas.openxmlformats.org/presentationml/2006/ole">
            <mc:AlternateContent xmlns:mc="http://schemas.openxmlformats.org/markup-compatibility/2006">
              <mc:Choice xmlns:v="urn:schemas-microsoft-com:vml" Requires="v">
                <p:oleObj name="Equation" r:id="rId6" imgW="1104900" imgH="241300" progId="Equation.3">
                  <p:embed/>
                </p:oleObj>
              </mc:Choice>
              <mc:Fallback>
                <p:oleObj name="Equation" r:id="rId6" imgW="1104900" imgH="241300" progId="Equation.3">
                  <p:embed/>
                  <p:pic>
                    <p:nvPicPr>
                      <p:cNvPr id="53254" name="Object 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3350" y="2967038"/>
                        <a:ext cx="19764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5" name="TextBox 6"/>
          <p:cNvSpPr txBox="1">
            <a:spLocks noChangeArrowheads="1"/>
          </p:cNvSpPr>
          <p:nvPr/>
        </p:nvSpPr>
        <p:spPr bwMode="auto">
          <a:xfrm>
            <a:off x="6553200" y="3581400"/>
            <a:ext cx="210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Max energy in single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800" dirty="0">
                <a:solidFill>
                  <a:prstClr val="black"/>
                </a:solidFill>
                <a:latin typeface="Calibri" pitchFamily="34" charset="0"/>
              </a:rPr>
              <a:t>c</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ollision</a:t>
            </a:r>
            <a:endPar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53256" name="Text Box 20"/>
          <p:cNvSpPr txBox="1">
            <a:spLocks noChangeArrowheads="1"/>
          </p:cNvSpPr>
          <p:nvPr/>
        </p:nvSpPr>
        <p:spPr bwMode="auto">
          <a:xfrm>
            <a:off x="6448425" y="2338388"/>
            <a:ext cx="220660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GB" altLang="en-US" sz="1800" b="0" i="0" u="none" strike="noStrike" kern="1200" cap="none" spc="0" normalizeH="0" baseline="0" noProof="0" dirty="0">
                <a:ln>
                  <a:noFill/>
                </a:ln>
                <a:solidFill>
                  <a:schemeClr val="accent2"/>
                </a:solidFill>
                <a:effectLst/>
                <a:uLnTx/>
                <a:uFillTx/>
                <a:latin typeface="Calibri" pitchFamily="34" charset="0"/>
                <a:ea typeface="+mn-ea"/>
                <a:cs typeface="+mn-cs"/>
              </a:rPr>
              <a:t>Density</a:t>
            </a:r>
            <a:r>
              <a:rPr kumimoji="0" lang="en-GB" altLang="en-US" sz="2200" b="0" i="0" u="none" strike="noStrike" kern="1200" cap="none" spc="0" normalizeH="0" baseline="0" noProof="0" dirty="0">
                <a:ln>
                  <a:noFill/>
                </a:ln>
                <a:solidFill>
                  <a:schemeClr val="accent2"/>
                </a:solidFill>
                <a:effectLst/>
                <a:uLnTx/>
                <a:uFillTx/>
                <a:latin typeface="Calibri" pitchFamily="34" charset="0"/>
                <a:ea typeface="+mn-ea"/>
                <a:cs typeface="+mn-cs"/>
              </a:rPr>
              <a:t> correction</a:t>
            </a:r>
          </a:p>
        </p:txBody>
      </p:sp>
      <p:cxnSp>
        <p:nvCxnSpPr>
          <p:cNvPr id="10" name="Straight Arrow Connector 9"/>
          <p:cNvCxnSpPr/>
          <p:nvPr/>
        </p:nvCxnSpPr>
        <p:spPr>
          <a:xfrm flipV="1">
            <a:off x="6929090" y="1942581"/>
            <a:ext cx="221630" cy="486019"/>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3258" name="Text Box 21"/>
          <p:cNvSpPr txBox="1">
            <a:spLocks noChangeArrowheads="1"/>
          </p:cNvSpPr>
          <p:nvPr/>
        </p:nvSpPr>
        <p:spPr bwMode="auto">
          <a:xfrm>
            <a:off x="2547938" y="2338388"/>
            <a:ext cx="3200400"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GB" altLang="en-US" sz="1800" b="0" i="0" u="none" strike="noStrike" kern="1200" cap="none" spc="0" normalizeH="0" baseline="0" noProof="0" dirty="0">
                <a:ln>
                  <a:noFill/>
                </a:ln>
                <a:solidFill>
                  <a:schemeClr val="accent2"/>
                </a:solidFill>
                <a:effectLst/>
                <a:uLnTx/>
                <a:uFillTx/>
                <a:latin typeface="Calibri" pitchFamily="34" charset="0"/>
                <a:ea typeface="+mn-ea"/>
                <a:cs typeface="+mn-cs"/>
              </a:rPr>
              <a:t>Ionisation Constant for material</a:t>
            </a:r>
          </a:p>
        </p:txBody>
      </p:sp>
      <p:cxnSp>
        <p:nvCxnSpPr>
          <p:cNvPr id="13" name="Straight Arrow Connector 12"/>
          <p:cNvCxnSpPr/>
          <p:nvPr/>
        </p:nvCxnSpPr>
        <p:spPr>
          <a:xfrm flipV="1">
            <a:off x="4712494" y="2111223"/>
            <a:ext cx="457200" cy="3048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6311027" y="5205413"/>
                <a:ext cx="23210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𝐾</m:t>
                      </m:r>
                      <m:r>
                        <a:rPr lang="en-GB" b="0" i="1" smtClean="0">
                          <a:latin typeface="Cambria Math" panose="02040503050406030204" pitchFamily="18" charset="0"/>
                        </a:rPr>
                        <m:t>=4</m:t>
                      </m:r>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𝑁</m:t>
                      </m:r>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𝑟</m:t>
                          </m:r>
                        </m:e>
                        <m:sub>
                          <m:r>
                            <a:rPr lang="en-GB" b="0" i="1" smtClean="0">
                              <a:latin typeface="Cambria Math" panose="02040503050406030204" pitchFamily="18" charset="0"/>
                              <a:ea typeface="Cambria Math" panose="02040503050406030204" pitchFamily="18" charset="0"/>
                            </a:rPr>
                            <m:t>𝑒</m:t>
                          </m:r>
                        </m:sub>
                        <m:sup>
                          <m:r>
                            <a:rPr lang="en-GB" b="0" i="1" smtClean="0">
                              <a:latin typeface="Cambria Math" panose="02040503050406030204" pitchFamily="18" charset="0"/>
                              <a:ea typeface="Cambria Math" panose="02040503050406030204" pitchFamily="18" charset="0"/>
                            </a:rPr>
                            <m:t>2</m:t>
                          </m:r>
                        </m:sup>
                      </m:sSubSup>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𝑒</m:t>
                          </m:r>
                        </m:sub>
                      </m:sSub>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𝑐</m:t>
                          </m:r>
                        </m:e>
                        <m:sup>
                          <m:r>
                            <a:rPr lang="en-GB" b="0" i="1" smtClean="0">
                              <a:latin typeface="Cambria Math" panose="02040503050406030204" pitchFamily="18" charset="0"/>
                              <a:ea typeface="Cambria Math" panose="02040503050406030204" pitchFamily="18" charset="0"/>
                            </a:rPr>
                            <m:t>2</m:t>
                          </m:r>
                        </m:sup>
                      </m:sSup>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a:off x="6311027" y="5205413"/>
                <a:ext cx="2321084" cy="369332"/>
              </a:xfrm>
              <a:prstGeom prst="rect">
                <a:avLst/>
              </a:prstGeom>
              <a:blipFill>
                <a:blip r:embed="rId9"/>
                <a:stretch>
                  <a:fillRect l="-1575"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781766" y="3936792"/>
                <a:ext cx="766172" cy="5814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GB" b="1" i="1" smtClean="0">
                              <a:solidFill>
                                <a:srgbClr val="CC0000"/>
                              </a:solidFill>
                              <a:latin typeface="Cambria Math" panose="02040503050406030204" pitchFamily="18" charset="0"/>
                            </a:rPr>
                          </m:ctrlPr>
                        </m:fPr>
                        <m:num>
                          <m:r>
                            <a:rPr lang="en-GB" b="1" i="1" smtClean="0">
                              <a:solidFill>
                                <a:srgbClr val="CC0000"/>
                              </a:solidFill>
                              <a:latin typeface="Cambria Math" panose="02040503050406030204" pitchFamily="18" charset="0"/>
                            </a:rPr>
                            <m:t>𝟏</m:t>
                          </m:r>
                        </m:num>
                        <m:den>
                          <m:sSup>
                            <m:sSupPr>
                              <m:ctrlPr>
                                <a:rPr lang="en-GB" b="1" i="1" smtClean="0">
                                  <a:solidFill>
                                    <a:srgbClr val="CC0000"/>
                                  </a:solidFill>
                                  <a:latin typeface="Cambria Math" panose="02040503050406030204" pitchFamily="18" charset="0"/>
                                </a:rPr>
                              </m:ctrlPr>
                            </m:sSupPr>
                            <m:e>
                              <m:r>
                                <a:rPr lang="en-GB" b="1" i="1" smtClean="0">
                                  <a:solidFill>
                                    <a:srgbClr val="CC0000"/>
                                  </a:solidFill>
                                  <a:latin typeface="Cambria Math" panose="02040503050406030204" pitchFamily="18" charset="0"/>
                                  <a:ea typeface="Cambria Math" panose="02040503050406030204" pitchFamily="18" charset="0"/>
                                </a:rPr>
                                <m:t>𝜷</m:t>
                              </m:r>
                            </m:e>
                            <m:sup>
                              <m:r>
                                <a:rPr lang="en-GB" b="1" i="1" smtClean="0">
                                  <a:solidFill>
                                    <a:srgbClr val="CC0000"/>
                                  </a:solidFill>
                                  <a:latin typeface="Cambria Math" panose="02040503050406030204" pitchFamily="18" charset="0"/>
                                </a:rPr>
                                <m:t>𝟐</m:t>
                              </m:r>
                            </m:sup>
                          </m:sSup>
                        </m:den>
                      </m:f>
                    </m:oMath>
                  </m:oMathPara>
                </a14:m>
                <a:endParaRPr lang="en-GB" b="1" dirty="0">
                  <a:solidFill>
                    <a:srgbClr val="CC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781766" y="3936792"/>
                <a:ext cx="766172" cy="581441"/>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436705" y="5306684"/>
                <a:ext cx="83837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b="1" i="1" smtClean="0">
                              <a:solidFill>
                                <a:srgbClr val="CC0000"/>
                              </a:solidFill>
                              <a:latin typeface="Cambria Math" panose="02040503050406030204" pitchFamily="18" charset="0"/>
                            </a:rPr>
                          </m:ctrlPr>
                        </m:funcPr>
                        <m:fName>
                          <m:r>
                            <a:rPr lang="en-GB" b="1" i="0" smtClean="0">
                              <a:solidFill>
                                <a:srgbClr val="CC0000"/>
                              </a:solidFill>
                              <a:latin typeface="Cambria Math" panose="02040503050406030204" pitchFamily="18" charset="0"/>
                            </a:rPr>
                            <m:t>𝐥𝐧</m:t>
                          </m:r>
                        </m:fName>
                        <m:e>
                          <m:r>
                            <a:rPr lang="en-GB" b="1" i="1" smtClean="0">
                              <a:solidFill>
                                <a:srgbClr val="CC0000"/>
                              </a:solidFill>
                              <a:latin typeface="Cambria Math" panose="02040503050406030204" pitchFamily="18" charset="0"/>
                            </a:rPr>
                            <m:t>(</m:t>
                          </m:r>
                          <m:r>
                            <a:rPr lang="en-GB" b="1" i="1" smtClean="0">
                              <a:solidFill>
                                <a:srgbClr val="CC0000"/>
                              </a:solidFill>
                              <a:latin typeface="Cambria Math" panose="02040503050406030204" pitchFamily="18" charset="0"/>
                              <a:ea typeface="Cambria Math" panose="02040503050406030204" pitchFamily="18" charset="0"/>
                            </a:rPr>
                            <m:t>𝜸</m:t>
                          </m:r>
                          <m:r>
                            <a:rPr lang="en-GB" b="1" i="1" smtClean="0">
                              <a:solidFill>
                                <a:srgbClr val="CC0000"/>
                              </a:solidFill>
                              <a:latin typeface="Cambria Math" panose="02040503050406030204" pitchFamily="18" charset="0"/>
                              <a:ea typeface="Cambria Math" panose="02040503050406030204" pitchFamily="18" charset="0"/>
                            </a:rPr>
                            <m:t>)</m:t>
                          </m:r>
                        </m:e>
                      </m:func>
                    </m:oMath>
                  </m:oMathPara>
                </a14:m>
                <a:endParaRPr lang="en-GB" b="1" dirty="0">
                  <a:solidFill>
                    <a:srgbClr val="CC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436705" y="5306684"/>
                <a:ext cx="838371" cy="369332"/>
              </a:xfrm>
              <a:prstGeom prst="rect">
                <a:avLst/>
              </a:prstGeom>
              <a:blipFill>
                <a:blip r:embed="rId11"/>
                <a:stretch>
                  <a:fillRect l="-7299" r="-10219" b="-38333"/>
                </a:stretch>
              </a:blipFill>
            </p:spPr>
            <p:txBody>
              <a:bodyPr/>
              <a:lstStyle/>
              <a:p>
                <a:r>
                  <a:rPr lang="en-GB">
                    <a:noFill/>
                  </a:rPr>
                  <a:t> </a:t>
                </a:r>
              </a:p>
            </p:txBody>
          </p:sp>
        </mc:Fallback>
      </mc:AlternateContent>
      <p:sp>
        <p:nvSpPr>
          <p:cNvPr id="3" name="Footer Placeholder 2">
            <a:extLst>
              <a:ext uri="{FF2B5EF4-FFF2-40B4-BE49-F238E27FC236}">
                <a16:creationId xmlns:a16="http://schemas.microsoft.com/office/drawing/2014/main" id="{D4318A5D-B67A-0C80-8C59-A9E8EFEBB959}"/>
              </a:ext>
            </a:extLst>
          </p:cNvPr>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098146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a:t>dE</a:t>
            </a:r>
            <a:r>
              <a:rPr lang="en-GB" dirty="0"/>
              <a:t>/dx in silicon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8BF07-9FE5-4ADA-B5BB-4074A7D4B5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4277" name="TextBox 8"/>
          <p:cNvSpPr txBox="1">
            <a:spLocks noChangeArrowheads="1"/>
          </p:cNvSpPr>
          <p:nvPr/>
        </p:nvSpPr>
        <p:spPr bwMode="auto">
          <a:xfrm>
            <a:off x="141515" y="1378240"/>
            <a:ext cx="430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Bethe-Block formula   ( for   2 </a:t>
            </a:r>
            <a:r>
              <a:rPr kumimoji="0" lang="en-US" altLang="en-US" sz="1800" b="0" i="0" u="none" strike="noStrike" kern="1200" cap="none" spc="0" normalizeH="0" baseline="0" noProof="0" dirty="0">
                <a:ln>
                  <a:noFill/>
                </a:ln>
                <a:solidFill>
                  <a:prstClr val="black"/>
                </a:solidFill>
                <a:effectLst/>
                <a:uLnTx/>
                <a:uFillTx/>
                <a:latin typeface="Symbol" pitchFamily="18" charset="2"/>
                <a:ea typeface="+mn-ea"/>
                <a:cs typeface="+mn-cs"/>
              </a:rPr>
              <a:t>g  </a:t>
            </a:r>
            <a:r>
              <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mn-cs"/>
              </a:rPr>
              <a:t>m/M &lt;&lt; 1 )</a:t>
            </a:r>
            <a:endPar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54282" name="TextBox 11"/>
          <p:cNvSpPr txBox="1">
            <a:spLocks noChangeArrowheads="1"/>
          </p:cNvSpPr>
          <p:nvPr/>
        </p:nvSpPr>
        <p:spPr bwMode="auto">
          <a:xfrm>
            <a:off x="5373544" y="5888073"/>
            <a:ext cx="3033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Ref: NIMA  469(2001) 311-315</a:t>
            </a:r>
          </a:p>
        </p:txBody>
      </p:sp>
      <p:pic>
        <p:nvPicPr>
          <p:cNvPr id="3" name="Picture 2"/>
          <p:cNvPicPr>
            <a:picLocks noChangeAspect="1"/>
          </p:cNvPicPr>
          <p:nvPr/>
        </p:nvPicPr>
        <p:blipFill>
          <a:blip r:embed="rId3"/>
          <a:stretch>
            <a:fillRect/>
          </a:stretch>
        </p:blipFill>
        <p:spPr>
          <a:xfrm>
            <a:off x="470129" y="2631000"/>
            <a:ext cx="3300328" cy="3517773"/>
          </a:xfrm>
          <a:prstGeom prst="rect">
            <a:avLst/>
          </a:prstGeom>
        </p:spPr>
      </p:pic>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4512977" y="1098732"/>
            <a:ext cx="4326223" cy="4821011"/>
          </a:xfrm>
          <a:prstGeom prst="rect">
            <a:avLst/>
          </a:prstGeom>
        </p:spPr>
      </p:pic>
      <p:pic>
        <p:nvPicPr>
          <p:cNvPr id="5" name="Picture 4"/>
          <p:cNvPicPr>
            <a:picLocks noChangeAspect="1"/>
          </p:cNvPicPr>
          <p:nvPr/>
        </p:nvPicPr>
        <p:blipFill>
          <a:blip r:embed="rId5"/>
          <a:stretch>
            <a:fillRect/>
          </a:stretch>
        </p:blipFill>
        <p:spPr>
          <a:xfrm>
            <a:off x="653143" y="1803646"/>
            <a:ext cx="3282043" cy="771836"/>
          </a:xfrm>
          <a:prstGeom prst="rect">
            <a:avLst/>
          </a:prstGeom>
        </p:spPr>
      </p:pic>
      <p:sp>
        <p:nvSpPr>
          <p:cNvPr id="10" name="Footer Placeholder 9"/>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2134412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a:t>dE</a:t>
            </a:r>
            <a:r>
              <a:rPr lang="en-GB" dirty="0"/>
              <a:t>/dx: CMS Si tracker</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E769-9A76-4E82-84E7-592E5E4DCA3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744" y="2043112"/>
            <a:ext cx="38862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057" y="2355850"/>
            <a:ext cx="3617912"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93981"/>
            <a:ext cx="13557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Box 8"/>
          <p:cNvSpPr txBox="1">
            <a:spLocks noChangeArrowheads="1"/>
          </p:cNvSpPr>
          <p:nvPr/>
        </p:nvSpPr>
        <p:spPr bwMode="auto">
          <a:xfrm>
            <a:off x="2359025" y="1265237"/>
            <a:ext cx="5527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Each Silicon sensor gives a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dE</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dX</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measurement.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Estimate the Most Probable Value from several (10-25)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measurements (Truncated Mean: Ignore upper 40%)</a:t>
            </a:r>
          </a:p>
        </p:txBody>
      </p:sp>
      <p:sp>
        <p:nvSpPr>
          <p:cNvPr id="3" name="Footer Placeholder 2"/>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87319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Drift chambers</a:t>
            </a:r>
          </a:p>
        </p:txBody>
      </p:sp>
      <p:sp>
        <p:nvSpPr>
          <p:cNvPr id="3" name="Footer Placeholder 2"/>
          <p:cNvSpPr>
            <a:spLocks noGrp="1"/>
          </p:cNvSpPr>
          <p:nvPr>
            <p:ph type="ftr" sz="quarter" idx="11"/>
          </p:nvPr>
        </p:nvSpPr>
        <p:spPr/>
        <p:txBody>
          <a:bodyPr/>
          <a:lstStyle/>
          <a:p>
            <a:pPr>
              <a:defRPr/>
            </a:pPr>
            <a:r>
              <a:rPr lang="fr-FR"/>
              <a:t>PPD Lectures 2023 - A Papanestis</a:t>
            </a:r>
            <a:endParaRPr lang="en-GB" dirty="0"/>
          </a:p>
        </p:txBody>
      </p:sp>
      <p:sp>
        <p:nvSpPr>
          <p:cNvPr id="4" name="Slide Number Placeholder 3"/>
          <p:cNvSpPr>
            <a:spLocks noGrp="1"/>
          </p:cNvSpPr>
          <p:nvPr>
            <p:ph type="sldNum" sz="quarter" idx="12"/>
          </p:nvPr>
        </p:nvSpPr>
        <p:spPr/>
        <p:txBody>
          <a:bodyPr/>
          <a:lstStyle/>
          <a:p>
            <a:pPr>
              <a:defRPr/>
            </a:pPr>
            <a:fld id="{775F0F54-7921-4F43-832B-7FD3897EB5DC}" type="slidenum">
              <a:rPr lang="en-GB" smtClean="0"/>
              <a:pPr>
                <a:defRPr/>
              </a:pPr>
              <a:t>14</a:t>
            </a:fld>
            <a:endParaRPr lang="en-GB"/>
          </a:p>
        </p:txBody>
      </p:sp>
      <p:pic>
        <p:nvPicPr>
          <p:cNvPr id="8194" name="Picture 2" descr="GEM-TPC working princi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1417688"/>
            <a:ext cx="6670040" cy="44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887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a:t>dE</a:t>
            </a:r>
            <a:r>
              <a:rPr lang="en-GB" dirty="0"/>
              <a:t>/dx : Drift Chambers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8C5D2-7662-4DD2-B942-AD1AF80D80E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7349" name="TextBox 10"/>
          <p:cNvSpPr txBox="1">
            <a:spLocks noChangeArrowheads="1"/>
          </p:cNvSpPr>
          <p:nvPr/>
        </p:nvSpPr>
        <p:spPr bwMode="auto">
          <a:xfrm>
            <a:off x="179388" y="1343817"/>
            <a:ext cx="6896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Larger  Landau fluctuations  compared to  those from Silicon detectors.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So many measurements  needed to get the average. </a:t>
            </a:r>
          </a:p>
        </p:txBody>
      </p:sp>
      <p:pic>
        <p:nvPicPr>
          <p:cNvPr id="573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21782"/>
            <a:ext cx="308768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Box 11"/>
          <p:cNvSpPr txBox="1">
            <a:spLocks noChangeArrowheads="1"/>
          </p:cNvSpPr>
          <p:nvPr/>
        </p:nvSpPr>
        <p:spPr bwMode="auto">
          <a:xfrm>
            <a:off x="179388" y="2187177"/>
            <a:ext cx="227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BABAR Drift Chamber:</a:t>
            </a:r>
          </a:p>
        </p:txBody>
      </p:sp>
      <p:pic>
        <p:nvPicPr>
          <p:cNvPr id="573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7438" y="1998021"/>
            <a:ext cx="4991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1" y="2809832"/>
            <a:ext cx="29241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9175" y="2821782"/>
            <a:ext cx="28654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397" y="5744156"/>
            <a:ext cx="48291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9234" y="5714608"/>
            <a:ext cx="29051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7" name="TextBox 12"/>
          <p:cNvSpPr txBox="1">
            <a:spLocks noChangeArrowheads="1"/>
          </p:cNvSpPr>
          <p:nvPr/>
        </p:nvSpPr>
        <p:spPr bwMode="auto">
          <a:xfrm>
            <a:off x="5742171" y="1726158"/>
            <a:ext cx="2994025" cy="307777"/>
          </a:xfrm>
          <a:prstGeom prst="rect">
            <a:avLst/>
          </a:prstGeom>
          <a:solidFill>
            <a:schemeClr val="bg1">
              <a:lumMod val="95000"/>
            </a:schemeClr>
          </a:solidFill>
          <a:ln>
            <a:noFill/>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itchFamily="34" charset="0"/>
                <a:ea typeface="+mn-ea"/>
                <a:cs typeface="+mn-cs"/>
              </a:rPr>
              <a:t>Ref: IEEE-TNS VOL:47 , NO:6, Dec2000.</a:t>
            </a:r>
          </a:p>
        </p:txBody>
      </p:sp>
      <p:sp>
        <p:nvSpPr>
          <p:cNvPr id="6" name="Footer Placeholder 5"/>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2272310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Combined TOF and </a:t>
            </a:r>
            <a:r>
              <a:rPr lang="en-GB" dirty="0" err="1"/>
              <a:t>dE</a:t>
            </a:r>
            <a:r>
              <a:rPr lang="en-GB" dirty="0"/>
              <a:t>/dx</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B60AA-EA39-4092-B934-25D5DB46C49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0424" name="TextBox 10"/>
          <p:cNvSpPr txBox="1">
            <a:spLocks noChangeArrowheads="1"/>
          </p:cNvSpPr>
          <p:nvPr/>
        </p:nvSpPr>
        <p:spPr bwMode="auto">
          <a:xfrm>
            <a:off x="179388" y="1518028"/>
            <a:ext cx="62881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NA 49: Heavy ion experiment,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800" dirty="0">
                <a:solidFill>
                  <a:prstClr val="black"/>
                </a:solidFill>
                <a:latin typeface="Calibri" pitchFamily="34" charset="0"/>
              </a:rPr>
              <a:t>TOF: </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Scintillator thickness=2.3 cm,  time resolutions= 59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ps</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95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ps</a:t>
            </a:r>
            <a:endPar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TPC for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dE</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/dx. </a:t>
            </a:r>
          </a:p>
        </p:txBody>
      </p:sp>
      <p:pic>
        <p:nvPicPr>
          <p:cNvPr id="3" name="Picture 2"/>
          <p:cNvPicPr>
            <a:picLocks noChangeAspect="1"/>
          </p:cNvPicPr>
          <p:nvPr/>
        </p:nvPicPr>
        <p:blipFill>
          <a:blip r:embed="rId3"/>
          <a:stretch>
            <a:fillRect/>
          </a:stretch>
        </p:blipFill>
        <p:spPr>
          <a:xfrm>
            <a:off x="97945" y="2638323"/>
            <a:ext cx="4094029" cy="3082256"/>
          </a:xfrm>
          <a:prstGeom prst="rect">
            <a:avLst/>
          </a:prstGeom>
        </p:spPr>
      </p:pic>
      <p:pic>
        <p:nvPicPr>
          <p:cNvPr id="4" name="Picture 3"/>
          <p:cNvPicPr>
            <a:picLocks noChangeAspect="1"/>
          </p:cNvPicPr>
          <p:nvPr/>
        </p:nvPicPr>
        <p:blipFill>
          <a:blip r:embed="rId4"/>
          <a:stretch>
            <a:fillRect/>
          </a:stretch>
        </p:blipFill>
        <p:spPr>
          <a:xfrm>
            <a:off x="4572000" y="2188395"/>
            <a:ext cx="3955738" cy="3982111"/>
          </a:xfrm>
          <a:prstGeom prst="rect">
            <a:avLst/>
          </a:prstGeom>
        </p:spPr>
      </p:pic>
      <p:sp>
        <p:nvSpPr>
          <p:cNvPr id="8" name="Footer Placeholder 7"/>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4155735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a:cs typeface="Arial" pitchFamily="34" charset="0"/>
              </a:rPr>
              <a:t>Transition Radiation (TR)</a:t>
            </a:r>
            <a:endParaRPr lang="en-GB" sz="3600" dirty="0"/>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17</a:t>
            </a:fld>
            <a:endParaRPr lang="en-GB"/>
          </a:p>
        </p:txBody>
      </p:sp>
      <p:sp>
        <p:nvSpPr>
          <p:cNvPr id="5" name="TextBox 3"/>
          <p:cNvSpPr txBox="1">
            <a:spLocks noChangeArrowheads="1"/>
          </p:cNvSpPr>
          <p:nvPr/>
        </p:nvSpPr>
        <p:spPr bwMode="auto">
          <a:xfrm>
            <a:off x="307975" y="1452371"/>
            <a:ext cx="86566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Char char="§"/>
            </a:pPr>
            <a:r>
              <a:rPr lang="en-US" altLang="en-US" sz="2000" dirty="0">
                <a:cs typeface="Arial" pitchFamily="34" charset="0"/>
              </a:rPr>
              <a:t> Transition Radiation:  Radiation in the x-ray region when ultra</a:t>
            </a:r>
          </a:p>
          <a:p>
            <a:pPr eaLnBrk="1" hangingPunct="1"/>
            <a:r>
              <a:rPr lang="en-US" altLang="en-US" sz="2000" dirty="0">
                <a:cs typeface="Arial" pitchFamily="34" charset="0"/>
              </a:rPr>
              <a:t>                                      relativistic particles  cross the boundary  </a:t>
            </a:r>
          </a:p>
          <a:p>
            <a:pPr eaLnBrk="1" hangingPunct="1"/>
            <a:r>
              <a:rPr lang="en-US" altLang="en-US" sz="2000" dirty="0">
                <a:cs typeface="Arial" pitchFamily="34" charset="0"/>
              </a:rPr>
              <a:t>                                      between 2 media with different dielectric constants.</a:t>
            </a:r>
          </a:p>
          <a:p>
            <a:pPr eaLnBrk="1" hangingPunct="1">
              <a:buFont typeface="Wingdings" pitchFamily="2" charset="2"/>
              <a:buChar char="§"/>
            </a:pPr>
            <a:r>
              <a:rPr lang="en-US" altLang="en-US" sz="2000" dirty="0">
                <a:cs typeface="Arial" pitchFamily="34" charset="0"/>
              </a:rPr>
              <a:t>  Mainly for   e-</a:t>
            </a:r>
            <a:r>
              <a:rPr lang="en-US" altLang="en-US" sz="2000" dirty="0">
                <a:latin typeface="Symbol" pitchFamily="18" charset="2"/>
                <a:cs typeface="Arial" pitchFamily="34" charset="0"/>
              </a:rPr>
              <a:t>p   </a:t>
            </a:r>
            <a:r>
              <a:rPr lang="en-US" altLang="en-US" sz="2000" dirty="0">
                <a:cs typeface="Arial" pitchFamily="34" charset="0"/>
              </a:rPr>
              <a:t>separation in 0.5 GeV/c </a:t>
            </a:r>
            <a:r>
              <a:rPr lang="en-US" altLang="en-US" sz="2000" dirty="0">
                <a:cs typeface="Arial" pitchFamily="34" charset="0"/>
                <a:sym typeface="Wingdings" pitchFamily="2" charset="2"/>
              </a:rPr>
              <a:t> 200 GeV/c.</a:t>
            </a:r>
            <a:endParaRPr lang="en-US" altLang="en-US" sz="2000" dirty="0">
              <a:cs typeface="Arial" pitchFamily="34" charset="0"/>
            </a:endParaRPr>
          </a:p>
        </p:txBody>
      </p:sp>
      <p:sp>
        <p:nvSpPr>
          <p:cNvPr id="6" name="TextBox 4"/>
          <p:cNvSpPr txBox="1">
            <a:spLocks noChangeArrowheads="1"/>
          </p:cNvSpPr>
          <p:nvPr/>
        </p:nvSpPr>
        <p:spPr bwMode="auto">
          <a:xfrm>
            <a:off x="307975" y="2918670"/>
            <a:ext cx="73527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latin typeface="Calibri" pitchFamily="34" charset="0"/>
              </a:rPr>
              <a:t>  Full explanations and  the derivations from Maxwell’s equations:</a:t>
            </a:r>
          </a:p>
          <a:p>
            <a:pPr eaLnBrk="1" hangingPunct="1"/>
            <a:r>
              <a:rPr lang="en-US" altLang="en-US" sz="1600" dirty="0">
                <a:latin typeface="Calibri" pitchFamily="34" charset="0"/>
              </a:rPr>
              <a:t>                                                              NIMA 326 (1993) 434-469 and references there in.  </a:t>
            </a:r>
          </a:p>
        </p:txBody>
      </p:sp>
      <p:sp>
        <p:nvSpPr>
          <p:cNvPr id="23" name="Rectangle 22"/>
          <p:cNvSpPr/>
          <p:nvPr/>
        </p:nvSpPr>
        <p:spPr>
          <a:xfrm>
            <a:off x="1222375" y="4017073"/>
            <a:ext cx="1981200" cy="914400"/>
          </a:xfrm>
          <a:prstGeom prst="rect">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Calibri"/>
                <a:ea typeface="+mn-ea"/>
                <a:cs typeface="+mn-cs"/>
              </a:rPr>
              <a:t>f</a:t>
            </a:r>
          </a:p>
        </p:txBody>
      </p:sp>
      <p:cxnSp>
        <p:nvCxnSpPr>
          <p:cNvPr id="24" name="Straight Arrow Connector 23"/>
          <p:cNvCxnSpPr/>
          <p:nvPr/>
        </p:nvCxnSpPr>
        <p:spPr>
          <a:xfrm>
            <a:off x="307975" y="4398073"/>
            <a:ext cx="4191000" cy="1588"/>
          </a:xfrm>
          <a:prstGeom prst="straightConnector1">
            <a:avLst/>
          </a:prstGeom>
          <a:noFill/>
          <a:ln w="9525" cap="flat" cmpd="sng" algn="ctr">
            <a:solidFill>
              <a:srgbClr val="FF0000"/>
            </a:solidFill>
            <a:prstDash val="solid"/>
            <a:tailEnd type="arrow"/>
          </a:ln>
          <a:effectLst/>
        </p:spPr>
      </p:cxnSp>
      <p:sp>
        <p:nvSpPr>
          <p:cNvPr id="25" name="Oval 24"/>
          <p:cNvSpPr/>
          <p:nvPr/>
        </p:nvSpPr>
        <p:spPr>
          <a:xfrm>
            <a:off x="3584575" y="3636073"/>
            <a:ext cx="228600" cy="1143000"/>
          </a:xfrm>
          <a:prstGeom prst="ellipse">
            <a:avLst/>
          </a:prstGeom>
          <a:noFill/>
          <a:ln w="25400" cap="flat" cmpd="sng" algn="ct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prstDash val="sysDash"/>
          </a:ln>
          <a:effectLst/>
          <a:scene3d>
            <a:camera prst="orthographicFront">
              <a:rot lat="1200000" lon="0" rev="6600000"/>
            </a:camera>
            <a:lightRig rig="threePt" dir="t"/>
          </a:scene3d>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508375" y="4245673"/>
            <a:ext cx="228600" cy="1143000"/>
          </a:xfrm>
          <a:prstGeom prst="ellipse">
            <a:avLst/>
          </a:prstGeom>
          <a:noFill/>
          <a:ln w="25400" cap="flat" cmpd="sng" algn="ctr">
            <a:solidFill>
              <a:srgbClr val="4F81BD">
                <a:shade val="50000"/>
              </a:srgbClr>
            </a:solidFill>
            <a:prstDash val="sysDash"/>
          </a:ln>
          <a:effectLst/>
          <a:scene3d>
            <a:camera prst="orthographicFront">
              <a:rot lat="0" lon="0" rev="3000000"/>
            </a:camera>
            <a:lightRig rig="threePt" dir="t"/>
          </a:scene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27" name="Straight Arrow Connector 26"/>
          <p:cNvCxnSpPr/>
          <p:nvPr/>
        </p:nvCxnSpPr>
        <p:spPr>
          <a:xfrm flipV="1">
            <a:off x="3127375" y="3940873"/>
            <a:ext cx="1219200" cy="457200"/>
          </a:xfrm>
          <a:prstGeom prst="straightConnector1">
            <a:avLst/>
          </a:prstGeom>
          <a:noFill/>
          <a:ln w="9525" cap="flat" cmpd="sng" algn="ctr">
            <a:solidFill>
              <a:sysClr val="windowText" lastClr="000000"/>
            </a:solidFill>
            <a:prstDash val="solid"/>
            <a:tailEnd type="arrow"/>
          </a:ln>
          <a:effectLst/>
        </p:spPr>
      </p:cxnSp>
      <p:sp>
        <p:nvSpPr>
          <p:cNvPr id="28" name="TextBox 28"/>
          <p:cNvSpPr txBox="1">
            <a:spLocks noChangeArrowheads="1"/>
          </p:cNvSpPr>
          <p:nvPr/>
        </p:nvSpPr>
        <p:spPr bwMode="auto">
          <a:xfrm>
            <a:off x="4041775" y="4093273"/>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800">
                <a:solidFill>
                  <a:prstClr val="black"/>
                </a:solidFill>
                <a:latin typeface="Symbol" pitchFamily="18" charset="2"/>
              </a:rPr>
              <a:t>q</a:t>
            </a:r>
          </a:p>
        </p:txBody>
      </p:sp>
      <p:sp>
        <p:nvSpPr>
          <p:cNvPr id="30" name="TextBox 29"/>
          <p:cNvSpPr txBox="1"/>
          <p:nvPr/>
        </p:nvSpPr>
        <p:spPr>
          <a:xfrm>
            <a:off x="4727575" y="4074907"/>
            <a:ext cx="3930500" cy="646331"/>
          </a:xfrm>
          <a:prstGeom prst="rect">
            <a:avLst/>
          </a:prstGeom>
          <a:noFill/>
        </p:spPr>
        <p:txBody>
          <a:bodyPr wrap="none" rtlCol="0">
            <a:spAutoFit/>
          </a:bodyPr>
          <a:lstStyle/>
          <a:p>
            <a:pPr eaLnBrk="1" hangingPunct="1"/>
            <a:r>
              <a:rPr lang="en-US" altLang="en-US" sz="1800" dirty="0">
                <a:latin typeface="Calibri" pitchFamily="34" charset="0"/>
              </a:rPr>
              <a:t>The radiation is peaked at a small angle:</a:t>
            </a:r>
          </a:p>
          <a:p>
            <a:pPr eaLnBrk="1" hangingPunct="1"/>
            <a:r>
              <a:rPr lang="en-US" altLang="en-US" sz="1800" dirty="0">
                <a:latin typeface="Symbol" pitchFamily="18" charset="2"/>
              </a:rPr>
              <a:t>q  = 1/g</a:t>
            </a:r>
            <a:endParaRPr lang="en-GB" sz="1800" dirty="0"/>
          </a:p>
        </p:txBody>
      </p:sp>
      <p:sp>
        <p:nvSpPr>
          <p:cNvPr id="31" name="TextBox 30"/>
          <p:cNvSpPr txBox="1"/>
          <p:nvPr/>
        </p:nvSpPr>
        <p:spPr>
          <a:xfrm>
            <a:off x="3777062" y="4278217"/>
            <a:ext cx="377026" cy="461665"/>
          </a:xfrm>
          <a:prstGeom prst="rect">
            <a:avLst/>
          </a:prstGeom>
          <a:noFill/>
        </p:spPr>
        <p:txBody>
          <a:bodyPr wrap="none" rtlCol="0">
            <a:spAutoFit/>
          </a:bodyPr>
          <a:lstStyle/>
          <a:p>
            <a:r>
              <a:rPr lang="en-GB" dirty="0"/>
              <a:t>g</a:t>
            </a:r>
          </a:p>
        </p:txBody>
      </p:sp>
      <mc:AlternateContent xmlns:mc="http://schemas.openxmlformats.org/markup-compatibility/2006" xmlns:a14="http://schemas.microsoft.com/office/drawing/2010/main">
        <mc:Choice Requires="a14">
          <p:sp>
            <p:nvSpPr>
              <p:cNvPr id="32" name="TextBox 31"/>
              <p:cNvSpPr txBox="1"/>
              <p:nvPr/>
            </p:nvSpPr>
            <p:spPr>
              <a:xfrm>
                <a:off x="982477" y="5280614"/>
                <a:ext cx="2460995" cy="7012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𝑑𝑊</m:t>
                          </m:r>
                        </m:num>
                        <m:den>
                          <m:r>
                            <a:rPr lang="en-GB" b="0" i="1" smtClean="0">
                              <a:latin typeface="Cambria Math" panose="02040503050406030204" pitchFamily="18" charset="0"/>
                            </a:rPr>
                            <m:t>𝑑</m:t>
                          </m:r>
                          <m:r>
                            <a:rPr lang="en-GB" b="0" i="1" smtClean="0">
                              <a:latin typeface="Cambria Math" panose="02040503050406030204" pitchFamily="18" charset="0"/>
                              <a:ea typeface="Cambria Math" panose="02040503050406030204" pitchFamily="18" charset="0"/>
                            </a:rPr>
                            <m:t>𝜔</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𝑑</m:t>
                          </m:r>
                          <m:r>
                            <a:rPr lang="en-GB" b="0" i="1" smtClean="0">
                              <a:latin typeface="Cambria Math" panose="02040503050406030204" pitchFamily="18" charset="0"/>
                              <a:ea typeface="Cambria Math" panose="02040503050406030204" pitchFamily="18" charset="0"/>
                            </a:rPr>
                            <m:t>𝜃</m:t>
                          </m:r>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2</m:t>
                          </m:r>
                          <m:r>
                            <a:rPr lang="en-GB" b="0" i="1" smtClean="0">
                              <a:latin typeface="Cambria Math" panose="02040503050406030204" pitchFamily="18" charset="0"/>
                              <a:ea typeface="Cambria Math" panose="02040503050406030204" pitchFamily="18" charset="0"/>
                            </a:rPr>
                            <m:t>𝛼</m:t>
                          </m:r>
                        </m:num>
                        <m:den>
                          <m:r>
                            <a:rPr lang="en-GB" b="0" i="1" smtClean="0">
                              <a:latin typeface="Cambria Math" panose="02040503050406030204" pitchFamily="18" charset="0"/>
                              <a:ea typeface="Cambria Math" panose="02040503050406030204" pitchFamily="18" charset="0"/>
                            </a:rPr>
                            <m:t>𝜋</m:t>
                          </m:r>
                        </m:den>
                      </m:f>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0</m:t>
                          </m:r>
                        </m:sub>
                      </m:sSub>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𝜃</m:t>
                          </m:r>
                        </m:e>
                      </m:d>
                    </m:oMath>
                  </m:oMathPara>
                </a14:m>
                <a:endParaRPr lang="en-GB" dirty="0"/>
              </a:p>
            </p:txBody>
          </p:sp>
        </mc:Choice>
        <mc:Fallback xmlns="">
          <p:sp>
            <p:nvSpPr>
              <p:cNvPr id="32" name="TextBox 31"/>
              <p:cNvSpPr txBox="1">
                <a:spLocks noRot="1" noChangeAspect="1" noMove="1" noResize="1" noEditPoints="1" noAdjustHandles="1" noChangeArrowheads="1" noChangeShapeType="1" noTextEdit="1"/>
              </p:cNvSpPr>
              <p:nvPr/>
            </p:nvSpPr>
            <p:spPr>
              <a:xfrm>
                <a:off x="982477" y="5280614"/>
                <a:ext cx="2460995" cy="70128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4454431" y="5135140"/>
                <a:ext cx="4019754" cy="5810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GB" sz="1600" b="0" i="1" smtClean="0">
                              <a:latin typeface="Cambria Math" panose="02040503050406030204" pitchFamily="18" charset="0"/>
                            </a:rPr>
                            <m:t>𝑓</m:t>
                          </m:r>
                        </m:e>
                        <m:sub>
                          <m:r>
                            <a:rPr lang="en-GB" sz="1600" b="0" i="1" smtClean="0">
                              <a:latin typeface="Cambria Math" panose="02040503050406030204" pitchFamily="18" charset="0"/>
                            </a:rPr>
                            <m:t>0</m:t>
                          </m:r>
                        </m:sub>
                      </m:sSub>
                      <m:d>
                        <m:dPr>
                          <m:ctrlPr>
                            <a:rPr lang="en-GB" sz="1600" i="1" smtClean="0">
                              <a:latin typeface="Cambria Math" panose="02040503050406030204" pitchFamily="18" charset="0"/>
                            </a:rPr>
                          </m:ctrlPr>
                        </m:dPr>
                        <m:e>
                          <m:r>
                            <a:rPr lang="en-GB" sz="1600" i="1" smtClean="0">
                              <a:latin typeface="Cambria Math" panose="02040503050406030204" pitchFamily="18" charset="0"/>
                              <a:ea typeface="Cambria Math" panose="02040503050406030204" pitchFamily="18" charset="0"/>
                            </a:rPr>
                            <m:t>𝜃</m:t>
                          </m:r>
                        </m:e>
                      </m:d>
                      <m:r>
                        <a:rPr lang="en-GB" sz="1600" b="0" i="1" smtClean="0">
                          <a:latin typeface="Cambria Math" panose="02040503050406030204" pitchFamily="18" charset="0"/>
                        </a:rPr>
                        <m:t>=</m:t>
                      </m:r>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𝜃</m:t>
                          </m:r>
                        </m:e>
                        <m:sup>
                          <m:r>
                            <a:rPr lang="en-GB" sz="1600" b="0" i="1" smtClean="0">
                              <a:latin typeface="Cambria Math" panose="02040503050406030204" pitchFamily="18" charset="0"/>
                            </a:rPr>
                            <m:t>3</m:t>
                          </m:r>
                        </m:sup>
                      </m:sSup>
                      <m:d>
                        <m:dPr>
                          <m:ctrlPr>
                            <a:rPr lang="en-GB" sz="1600" b="0" i="1" smtClean="0">
                              <a:latin typeface="Cambria Math" panose="02040503050406030204" pitchFamily="18" charset="0"/>
                            </a:rPr>
                          </m:ctrlPr>
                        </m:dPr>
                        <m:e>
                          <m:f>
                            <m:fPr>
                              <m:ctrlPr>
                                <a:rPr lang="en-GB" sz="1600" b="0" i="1" smtClean="0">
                                  <a:latin typeface="Cambria Math" panose="02040503050406030204" pitchFamily="18" charset="0"/>
                                </a:rPr>
                              </m:ctrlPr>
                            </m:fPr>
                            <m:num>
                              <m:r>
                                <a:rPr lang="en-GB" sz="1600" b="0" i="1" smtClean="0">
                                  <a:latin typeface="Cambria Math" panose="02040503050406030204" pitchFamily="18" charset="0"/>
                                </a:rPr>
                                <m:t>1</m:t>
                              </m:r>
                            </m:num>
                            <m:den>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𝛾</m:t>
                                  </m:r>
                                </m:e>
                                <m:sup>
                                  <m:r>
                                    <a:rPr lang="en-GB" sz="1600" b="0" i="1" smtClean="0">
                                      <a:latin typeface="Cambria Math" panose="02040503050406030204" pitchFamily="18" charset="0"/>
                                    </a:rPr>
                                    <m:t>−2</m:t>
                                  </m:r>
                                </m:sup>
                              </m:sSup>
                              <m:r>
                                <a:rPr lang="en-GB" sz="1600" b="0" i="1" smtClean="0">
                                  <a:latin typeface="Cambria Math" panose="02040503050406030204" pitchFamily="18" charset="0"/>
                                </a:rPr>
                                <m:t>+</m:t>
                              </m:r>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𝜃</m:t>
                                  </m:r>
                                </m:e>
                                <m:sup>
                                  <m:r>
                                    <a:rPr lang="en-GB" sz="1600" b="0" i="1" smtClean="0">
                                      <a:latin typeface="Cambria Math" panose="02040503050406030204" pitchFamily="18" charset="0"/>
                                    </a:rPr>
                                    <m:t>2</m:t>
                                  </m:r>
                                </m:sup>
                              </m:sSup>
                              <m:r>
                                <a:rPr lang="en-GB" sz="1600" b="0" i="1" smtClean="0">
                                  <a:latin typeface="Cambria Math" panose="02040503050406030204" pitchFamily="18" charset="0"/>
                                </a:rPr>
                                <m:t>+</m:t>
                              </m:r>
                              <m:sSubSup>
                                <m:sSubSupPr>
                                  <m:ctrlPr>
                                    <a:rPr lang="en-GB" sz="1600" b="0" i="1" smtClean="0">
                                      <a:latin typeface="Cambria Math" panose="02040503050406030204" pitchFamily="18" charset="0"/>
                                    </a:rPr>
                                  </m:ctrlPr>
                                </m:sSubSupPr>
                                <m:e>
                                  <m:r>
                                    <a:rPr lang="en-GB" sz="1600" b="0" i="1" smtClean="0">
                                      <a:latin typeface="Cambria Math" panose="02040503050406030204" pitchFamily="18" charset="0"/>
                                      <a:ea typeface="Cambria Math" panose="02040503050406030204" pitchFamily="18" charset="0"/>
                                    </a:rPr>
                                    <m:t>𝜉</m:t>
                                  </m:r>
                                </m:e>
                                <m:sub>
                                  <m:r>
                                    <a:rPr lang="en-GB" sz="1600" b="0" i="1" smtClean="0">
                                      <a:latin typeface="Cambria Math" panose="02040503050406030204" pitchFamily="18" charset="0"/>
                                    </a:rPr>
                                    <m:t>𝑔</m:t>
                                  </m:r>
                                </m:sub>
                                <m:sup>
                                  <m:r>
                                    <a:rPr lang="en-GB" sz="1600" b="0" i="1" smtClean="0">
                                      <a:latin typeface="Cambria Math" panose="02040503050406030204" pitchFamily="18" charset="0"/>
                                    </a:rPr>
                                    <m:t>2</m:t>
                                  </m:r>
                                </m:sup>
                              </m:sSubSup>
                            </m:den>
                          </m:f>
                          <m:r>
                            <a:rPr lang="en-GB" sz="1600" b="0" i="1" smtClean="0">
                              <a:latin typeface="Cambria Math" panose="02040503050406030204" pitchFamily="18" charset="0"/>
                            </a:rPr>
                            <m:t>−</m:t>
                          </m:r>
                          <m:f>
                            <m:fPr>
                              <m:ctrlPr>
                                <a:rPr lang="en-GB" sz="1600" i="1">
                                  <a:latin typeface="Cambria Math" panose="02040503050406030204" pitchFamily="18" charset="0"/>
                                </a:rPr>
                              </m:ctrlPr>
                            </m:fPr>
                            <m:num>
                              <m:r>
                                <a:rPr lang="en-GB" sz="1600" i="1">
                                  <a:latin typeface="Cambria Math" panose="02040503050406030204" pitchFamily="18" charset="0"/>
                                </a:rPr>
                                <m:t>1</m:t>
                              </m:r>
                            </m:num>
                            <m:den>
                              <m:sSup>
                                <m:sSupPr>
                                  <m:ctrlPr>
                                    <a:rPr lang="en-GB" sz="1600" i="1">
                                      <a:latin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𝛾</m:t>
                                  </m:r>
                                </m:e>
                                <m:sup>
                                  <m:r>
                                    <a:rPr lang="en-GB" sz="1600" i="1">
                                      <a:latin typeface="Cambria Math" panose="02040503050406030204" pitchFamily="18" charset="0"/>
                                    </a:rPr>
                                    <m:t>−2</m:t>
                                  </m:r>
                                </m:sup>
                              </m:sSup>
                              <m:r>
                                <a:rPr lang="en-GB" sz="1600" i="1">
                                  <a:latin typeface="Cambria Math" panose="02040503050406030204" pitchFamily="18" charset="0"/>
                                </a:rPr>
                                <m:t>+</m:t>
                              </m:r>
                              <m:sSup>
                                <m:sSupPr>
                                  <m:ctrlPr>
                                    <a:rPr lang="en-GB" sz="1600" i="1">
                                      <a:latin typeface="Cambria Math" panose="02040503050406030204" pitchFamily="18" charset="0"/>
                                    </a:rPr>
                                  </m:ctrlPr>
                                </m:sSupPr>
                                <m:e>
                                  <m:r>
                                    <a:rPr lang="en-GB" sz="1600" i="1">
                                      <a:latin typeface="Cambria Math" panose="02040503050406030204" pitchFamily="18" charset="0"/>
                                      <a:ea typeface="Cambria Math" panose="02040503050406030204" pitchFamily="18" charset="0"/>
                                    </a:rPr>
                                    <m:t>𝜃</m:t>
                                  </m:r>
                                </m:e>
                                <m:sup>
                                  <m:r>
                                    <a:rPr lang="en-GB" sz="1600" i="1">
                                      <a:latin typeface="Cambria Math" panose="02040503050406030204" pitchFamily="18" charset="0"/>
                                    </a:rPr>
                                    <m:t>2</m:t>
                                  </m:r>
                                </m:sup>
                              </m:sSup>
                              <m:r>
                                <a:rPr lang="en-GB" sz="1600" i="1">
                                  <a:latin typeface="Cambria Math" panose="02040503050406030204" pitchFamily="18" charset="0"/>
                                </a:rPr>
                                <m:t>+</m:t>
                              </m:r>
                              <m:sSubSup>
                                <m:sSubSupPr>
                                  <m:ctrlPr>
                                    <a:rPr lang="en-GB" sz="1600" i="1">
                                      <a:latin typeface="Cambria Math" panose="02040503050406030204" pitchFamily="18" charset="0"/>
                                    </a:rPr>
                                  </m:ctrlPr>
                                </m:sSubSupPr>
                                <m:e>
                                  <m:r>
                                    <a:rPr lang="en-GB" sz="1600" i="1">
                                      <a:latin typeface="Cambria Math" panose="02040503050406030204" pitchFamily="18" charset="0"/>
                                      <a:ea typeface="Cambria Math" panose="02040503050406030204" pitchFamily="18" charset="0"/>
                                    </a:rPr>
                                    <m:t>𝜉</m:t>
                                  </m:r>
                                </m:e>
                                <m:sub>
                                  <m:r>
                                    <a:rPr lang="en-GB" sz="1600" b="0" i="1" smtClean="0">
                                      <a:latin typeface="Cambria Math" panose="02040503050406030204" pitchFamily="18" charset="0"/>
                                      <a:ea typeface="Cambria Math" panose="02040503050406030204" pitchFamily="18" charset="0"/>
                                    </a:rPr>
                                    <m:t>𝑓</m:t>
                                  </m:r>
                                </m:sub>
                                <m:sup>
                                  <m:r>
                                    <a:rPr lang="en-GB" sz="1600" i="1">
                                      <a:latin typeface="Cambria Math" panose="02040503050406030204" pitchFamily="18" charset="0"/>
                                    </a:rPr>
                                    <m:t>2</m:t>
                                  </m:r>
                                </m:sup>
                              </m:sSubSup>
                            </m:den>
                          </m:f>
                        </m:e>
                      </m:d>
                    </m:oMath>
                  </m:oMathPara>
                </a14:m>
                <a:endParaRPr lang="en-GB" sz="1600" dirty="0"/>
              </a:p>
            </p:txBody>
          </p:sp>
        </mc:Choice>
        <mc:Fallback xmlns="">
          <p:sp>
            <p:nvSpPr>
              <p:cNvPr id="33" name="TextBox 32"/>
              <p:cNvSpPr txBox="1">
                <a:spLocks noRot="1" noChangeAspect="1" noMove="1" noResize="1" noEditPoints="1" noAdjustHandles="1" noChangeArrowheads="1" noChangeShapeType="1" noTextEdit="1"/>
              </p:cNvSpPr>
              <p:nvPr/>
            </p:nvSpPr>
            <p:spPr>
              <a:xfrm>
                <a:off x="4454431" y="5135140"/>
                <a:ext cx="4019754" cy="581057"/>
              </a:xfrm>
              <a:prstGeom prst="rect">
                <a:avLst/>
              </a:prstGeom>
              <a:blipFill>
                <a:blip r:embed="rId3"/>
                <a:stretch>
                  <a:fillRect b="-104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3548808" y="5824284"/>
                <a:ext cx="948528" cy="2830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GB" sz="1600" i="1" smtClean="0">
                              <a:latin typeface="Cambria Math" panose="02040503050406030204" pitchFamily="18" charset="0"/>
                              <a:ea typeface="Cambria Math" panose="02040503050406030204" pitchFamily="18" charset="0"/>
                            </a:rPr>
                            <m:t>𝜉</m:t>
                          </m:r>
                        </m:e>
                        <m:sub>
                          <m:r>
                            <a:rPr lang="en-GB" sz="1600" b="0" i="1" smtClean="0">
                              <a:latin typeface="Cambria Math" panose="02040503050406030204" pitchFamily="18" charset="0"/>
                            </a:rPr>
                            <m:t>𝑖</m:t>
                          </m:r>
                        </m:sub>
                      </m:sSub>
                      <m:r>
                        <a:rPr lang="en-GB" sz="1600" b="0" i="1" smtClean="0">
                          <a:latin typeface="Cambria Math" panose="02040503050406030204" pitchFamily="18" charset="0"/>
                        </a:rPr>
                        <m:t>=</m:t>
                      </m:r>
                      <m:f>
                        <m:fPr>
                          <m:type m:val="skw"/>
                          <m:ctrlPr>
                            <a:rPr lang="en-GB" sz="1600" b="0" i="1" smtClean="0">
                              <a:latin typeface="Cambria Math" panose="02040503050406030204" pitchFamily="18" charset="0"/>
                            </a:rPr>
                          </m:ctrlPr>
                        </m:fPr>
                        <m:num>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𝜔</m:t>
                              </m:r>
                            </m:e>
                            <m:sub>
                              <m:r>
                                <a:rPr lang="en-GB" sz="1600" b="0" i="1" smtClean="0">
                                  <a:latin typeface="Cambria Math" panose="02040503050406030204" pitchFamily="18" charset="0"/>
                                </a:rPr>
                                <m:t>𝑖</m:t>
                              </m:r>
                            </m:sub>
                          </m:sSub>
                        </m:num>
                        <m:den>
                          <m:r>
                            <a:rPr lang="en-GB" sz="1600" b="0" i="1" smtClean="0">
                              <a:latin typeface="Cambria Math" panose="02040503050406030204" pitchFamily="18" charset="0"/>
                              <a:ea typeface="Cambria Math" panose="02040503050406030204" pitchFamily="18" charset="0"/>
                            </a:rPr>
                            <m:t>𝜔</m:t>
                          </m:r>
                        </m:den>
                      </m:f>
                    </m:oMath>
                  </m:oMathPara>
                </a14:m>
                <a:endParaRPr lang="en-GB" sz="1600" dirty="0"/>
              </a:p>
            </p:txBody>
          </p:sp>
        </mc:Choice>
        <mc:Fallback xmlns="">
          <p:sp>
            <p:nvSpPr>
              <p:cNvPr id="34" name="TextBox 33"/>
              <p:cNvSpPr txBox="1">
                <a:spLocks noRot="1" noChangeAspect="1" noMove="1" noResize="1" noEditPoints="1" noAdjustHandles="1" noChangeArrowheads="1" noChangeShapeType="1" noTextEdit="1"/>
              </p:cNvSpPr>
              <p:nvPr/>
            </p:nvSpPr>
            <p:spPr>
              <a:xfrm>
                <a:off x="3548808" y="5824284"/>
                <a:ext cx="948528" cy="283091"/>
              </a:xfrm>
              <a:prstGeom prst="rect">
                <a:avLst/>
              </a:prstGeom>
              <a:blipFill>
                <a:blip r:embed="rId4"/>
                <a:stretch>
                  <a:fillRect l="-5128" t="-178723" r="-60897" b="-274468"/>
                </a:stretch>
              </a:blipFill>
            </p:spPr>
            <p:txBody>
              <a:bodyPr/>
              <a:lstStyle/>
              <a:p>
                <a:r>
                  <a:rPr lang="en-GB">
                    <a:noFill/>
                  </a:rPr>
                  <a:t> </a:t>
                </a:r>
              </a:p>
            </p:txBody>
          </p:sp>
        </mc:Fallback>
      </mc:AlternateContent>
      <p:sp>
        <p:nvSpPr>
          <p:cNvPr id="36" name="Rectangle 35"/>
          <p:cNvSpPr/>
          <p:nvPr/>
        </p:nvSpPr>
        <p:spPr>
          <a:xfrm>
            <a:off x="4571427" y="5796552"/>
            <a:ext cx="3418135" cy="338554"/>
          </a:xfrm>
          <a:prstGeom prst="rect">
            <a:avLst/>
          </a:prstGeom>
        </p:spPr>
        <p:txBody>
          <a:bodyPr wrap="square">
            <a:spAutoFit/>
          </a:bodyPr>
          <a:lstStyle/>
          <a:p>
            <a:pPr eaLnBrk="1" hangingPunct="1"/>
            <a:r>
              <a:rPr lang="en-US" altLang="en-US" sz="1600" dirty="0" err="1">
                <a:latin typeface="Symbol" pitchFamily="18" charset="2"/>
                <a:cs typeface="Arial" pitchFamily="34" charset="0"/>
              </a:rPr>
              <a:t>w</a:t>
            </a:r>
            <a:r>
              <a:rPr lang="en-US" altLang="en-US" sz="1600" baseline="-25000" dirty="0" err="1">
                <a:cs typeface="Arial" pitchFamily="34" charset="0"/>
              </a:rPr>
              <a:t>i</a:t>
            </a:r>
            <a:r>
              <a:rPr lang="en-US" altLang="en-US" sz="1600" dirty="0">
                <a:cs typeface="Arial" pitchFamily="34" charset="0"/>
              </a:rPr>
              <a:t> =plasma </a:t>
            </a:r>
            <a:r>
              <a:rPr lang="en-US" altLang="en-US" sz="1600" dirty="0" err="1">
                <a:cs typeface="Arial" pitchFamily="34" charset="0"/>
              </a:rPr>
              <a:t>freq</a:t>
            </a:r>
            <a:r>
              <a:rPr lang="en-US" altLang="en-US" sz="1600" dirty="0">
                <a:cs typeface="Arial" pitchFamily="34" charset="0"/>
              </a:rPr>
              <a:t> of  medium </a:t>
            </a:r>
            <a:r>
              <a:rPr lang="en-US" altLang="en-US" sz="1600" dirty="0" err="1">
                <a:cs typeface="Arial" pitchFamily="34" charset="0"/>
              </a:rPr>
              <a:t>i</a:t>
            </a:r>
            <a:endParaRPr lang="en-US" altLang="en-US" sz="1600" dirty="0">
              <a:cs typeface="Arial" pitchFamily="34" charset="0"/>
            </a:endParaRPr>
          </a:p>
        </p:txBody>
      </p:sp>
      <p:sp>
        <p:nvSpPr>
          <p:cNvPr id="8" name="Footer Placeholder 7"/>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2166932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 Detection</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18</a:t>
            </a:fld>
            <a:endParaRPr lang="en-GB"/>
          </a:p>
        </p:txBody>
      </p:sp>
      <p:sp>
        <p:nvSpPr>
          <p:cNvPr id="5" name="TextBox 3"/>
          <p:cNvSpPr txBox="1">
            <a:spLocks noChangeArrowheads="1"/>
          </p:cNvSpPr>
          <p:nvPr/>
        </p:nvSpPr>
        <p:spPr bwMode="auto">
          <a:xfrm>
            <a:off x="179388" y="1334933"/>
            <a:ext cx="5329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latin typeface="Calibri" pitchFamily="34" charset="0"/>
              </a:rPr>
              <a:t>Integrating the previous equation,  one can get ,  for  </a:t>
            </a:r>
            <a:r>
              <a:rPr lang="en-US" altLang="en-US" sz="1600" dirty="0" err="1">
                <a:latin typeface="Symbol" pitchFamily="18" charset="2"/>
              </a:rPr>
              <a:t>x</a:t>
            </a:r>
            <a:r>
              <a:rPr lang="en-US" altLang="en-US" sz="1600" baseline="-25000" dirty="0" err="1"/>
              <a:t>g</a:t>
            </a:r>
            <a:r>
              <a:rPr lang="en-US" altLang="en-US" sz="1600" dirty="0"/>
              <a:t>=0, </a:t>
            </a:r>
            <a:r>
              <a:rPr lang="en-US" altLang="en-US" sz="1600" dirty="0">
                <a:latin typeface="Calibri" pitchFamily="34" charset="0"/>
              </a:rPr>
              <a:t>  </a:t>
            </a:r>
          </a:p>
        </p:txBody>
      </p:sp>
      <p:sp>
        <p:nvSpPr>
          <p:cNvPr id="7" name="TextBox 6"/>
          <p:cNvSpPr txBox="1">
            <a:spLocks noChangeArrowheads="1"/>
          </p:cNvSpPr>
          <p:nvPr/>
        </p:nvSpPr>
        <p:spPr bwMode="auto">
          <a:xfrm>
            <a:off x="3980561" y="1834993"/>
            <a:ext cx="463975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5750" indent="-285750" eaLnBrk="1" hangingPunct="1">
              <a:buFont typeface="Wingdings" panose="05000000000000000000" pitchFamily="2" charset="2"/>
              <a:buChar char="§"/>
            </a:pPr>
            <a:r>
              <a:rPr lang="en-US" altLang="en-US" sz="1600" dirty="0">
                <a:latin typeface="Symbol" pitchFamily="18" charset="2"/>
              </a:rPr>
              <a:t>g = </a:t>
            </a:r>
            <a:r>
              <a:rPr lang="en-US" altLang="en-US" sz="1600" dirty="0">
                <a:cs typeface="Arial" pitchFamily="34" charset="0"/>
              </a:rPr>
              <a:t>E/m  of the  particle.  This makes PID possible by measuring W. </a:t>
            </a:r>
          </a:p>
          <a:p>
            <a:pPr marL="285750" indent="-285750" eaLnBrk="1" hangingPunct="1">
              <a:buFont typeface="Wingdings" panose="05000000000000000000" pitchFamily="2" charset="2"/>
              <a:buChar char="§"/>
            </a:pPr>
            <a:r>
              <a:rPr lang="en-US" altLang="en-US" sz="1600" dirty="0">
                <a:cs typeface="Arial" pitchFamily="34" charset="0"/>
              </a:rPr>
              <a:t>Lighter particle give larger signal</a:t>
            </a:r>
          </a:p>
          <a:p>
            <a:pPr marL="285750" indent="-285750" eaLnBrk="1" hangingPunct="1">
              <a:buFont typeface="Wingdings" panose="05000000000000000000" pitchFamily="2" charset="2"/>
              <a:buChar char="§"/>
            </a:pPr>
            <a:r>
              <a:rPr lang="en-US" altLang="en-US" sz="1600" dirty="0" err="1">
                <a:latin typeface="Symbol" pitchFamily="18" charset="2"/>
                <a:cs typeface="Arial" pitchFamily="34" charset="0"/>
              </a:rPr>
              <a:t>w</a:t>
            </a:r>
            <a:r>
              <a:rPr lang="en-US" altLang="en-US" sz="1600" baseline="-25000" dirty="0" err="1">
                <a:cs typeface="Arial" pitchFamily="34" charset="0"/>
              </a:rPr>
              <a:t>f</a:t>
            </a:r>
            <a:r>
              <a:rPr lang="en-US" altLang="en-US" sz="1600" baseline="-25000" dirty="0">
                <a:cs typeface="Arial" pitchFamily="34" charset="0"/>
              </a:rPr>
              <a:t> </a:t>
            </a:r>
            <a:r>
              <a:rPr lang="en-US" altLang="en-US" sz="1600" dirty="0">
                <a:cs typeface="Arial" pitchFamily="34" charset="0"/>
              </a:rPr>
              <a:t> = plasma frequency = 28.8 (</a:t>
            </a:r>
            <a:r>
              <a:rPr lang="en-US" altLang="en-US" sz="1600" dirty="0">
                <a:latin typeface="Symbol" pitchFamily="18" charset="2"/>
                <a:cs typeface="Arial" pitchFamily="34" charset="0"/>
              </a:rPr>
              <a:t>r </a:t>
            </a:r>
            <a:r>
              <a:rPr lang="en-US" altLang="en-US" sz="1600" dirty="0">
                <a:cs typeface="Arial" pitchFamily="34" charset="0"/>
              </a:rPr>
              <a:t>Z/A)</a:t>
            </a:r>
            <a:r>
              <a:rPr lang="en-US" altLang="en-US" sz="1600" baseline="30000" dirty="0">
                <a:cs typeface="Arial" pitchFamily="34" charset="0"/>
              </a:rPr>
              <a:t>0.5</a:t>
            </a:r>
            <a:r>
              <a:rPr lang="en-US" altLang="en-US" sz="1600" dirty="0">
                <a:cs typeface="Arial" pitchFamily="34" charset="0"/>
              </a:rPr>
              <a:t> eV</a:t>
            </a:r>
          </a:p>
          <a:p>
            <a:pPr lvl="1" indent="0" eaLnBrk="1" hangingPunct="1"/>
            <a:r>
              <a:rPr lang="en-US" altLang="en-US" sz="1600" dirty="0">
                <a:latin typeface="Symbol" pitchFamily="18" charset="2"/>
              </a:rPr>
              <a:t>r=</a:t>
            </a:r>
            <a:r>
              <a:rPr lang="en-US" altLang="en-US" sz="1600" dirty="0">
                <a:cs typeface="Arial" pitchFamily="34" charset="0"/>
              </a:rPr>
              <a:t>density, Z=atomic weight,  A=atomic number</a:t>
            </a:r>
            <a:endParaRPr lang="en-US" altLang="en-US" sz="1600" dirty="0">
              <a:latin typeface="Symbol" pitchFamily="18" charset="2"/>
            </a:endParaRPr>
          </a:p>
        </p:txBody>
      </p:sp>
      <p:sp>
        <p:nvSpPr>
          <p:cNvPr id="10" name="TextBox 10"/>
          <p:cNvSpPr txBox="1">
            <a:spLocks noChangeArrowheads="1"/>
          </p:cNvSpPr>
          <p:nvPr/>
        </p:nvSpPr>
        <p:spPr bwMode="auto">
          <a:xfrm>
            <a:off x="179388" y="3522554"/>
            <a:ext cx="71400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cs typeface="Arial" pitchFamily="34" charset="0"/>
              </a:rPr>
              <a:t>For example, for  </a:t>
            </a:r>
            <a:r>
              <a:rPr lang="en-US" altLang="en-US" sz="1600" dirty="0" err="1">
                <a:latin typeface="Symbol" pitchFamily="18" charset="2"/>
              </a:rPr>
              <a:t>w</a:t>
            </a:r>
            <a:r>
              <a:rPr lang="en-US" altLang="en-US" sz="1600" baseline="-25000" dirty="0" err="1"/>
              <a:t>f</a:t>
            </a:r>
            <a:r>
              <a:rPr lang="en-US" altLang="en-US" sz="1600" dirty="0"/>
              <a:t> = 0.02 </a:t>
            </a:r>
            <a:r>
              <a:rPr lang="en-US" altLang="en-US" sz="1600" dirty="0" err="1"/>
              <a:t>keV</a:t>
            </a:r>
            <a:r>
              <a:rPr lang="en-US" altLang="en-US" sz="1600" dirty="0"/>
              <a:t> and </a:t>
            </a:r>
            <a:r>
              <a:rPr lang="en-US" altLang="en-US" sz="1600" dirty="0">
                <a:latin typeface="Symbol" pitchFamily="18" charset="2"/>
              </a:rPr>
              <a:t>g </a:t>
            </a:r>
            <a:r>
              <a:rPr lang="en-US" altLang="en-US" sz="1600" dirty="0"/>
              <a:t>= 5000,  most of the  photon energy is</a:t>
            </a:r>
          </a:p>
          <a:p>
            <a:pPr eaLnBrk="1" hangingPunct="1"/>
            <a:r>
              <a:rPr lang="en-US" altLang="en-US" sz="1600" dirty="0"/>
              <a:t>in the range 10 </a:t>
            </a:r>
            <a:r>
              <a:rPr lang="en-US" altLang="en-US" sz="1600" dirty="0" err="1"/>
              <a:t>keV</a:t>
            </a:r>
            <a:r>
              <a:rPr lang="en-US" altLang="en-US" sz="1600" dirty="0"/>
              <a:t>&lt; </a:t>
            </a:r>
            <a:r>
              <a:rPr lang="en-US" altLang="en-US" sz="1600" dirty="0">
                <a:latin typeface="Symbol" pitchFamily="18" charset="2"/>
              </a:rPr>
              <a:t>w </a:t>
            </a:r>
            <a:r>
              <a:rPr lang="en-US" altLang="en-US" sz="1600" dirty="0"/>
              <a:t>&lt;100 </a:t>
            </a:r>
            <a:r>
              <a:rPr lang="en-US" altLang="en-US" sz="1600" dirty="0" err="1"/>
              <a:t>keV</a:t>
            </a:r>
            <a:r>
              <a:rPr lang="en-US" altLang="en-US" sz="1600" dirty="0"/>
              <a:t>   (</a:t>
            </a:r>
            <a:r>
              <a:rPr lang="en-US" altLang="en-US" sz="1600" dirty="0" err="1"/>
              <a:t>ie</a:t>
            </a:r>
            <a:r>
              <a:rPr lang="en-US" altLang="en-US" sz="1600" dirty="0"/>
              <a:t>.   0.1 </a:t>
            </a:r>
            <a:r>
              <a:rPr lang="en-US" altLang="en-US" sz="1600" dirty="0" err="1">
                <a:latin typeface="Symbol" pitchFamily="18" charset="2"/>
              </a:rPr>
              <a:t>w</a:t>
            </a:r>
            <a:r>
              <a:rPr lang="en-US" altLang="en-US" sz="1600" baseline="-25000" dirty="0" err="1"/>
              <a:t>c</a:t>
            </a:r>
            <a:r>
              <a:rPr lang="en-US" altLang="en-US" sz="1600" dirty="0"/>
              <a:t>&lt; </a:t>
            </a:r>
            <a:r>
              <a:rPr lang="en-US" altLang="en-US" sz="1600" dirty="0">
                <a:latin typeface="Symbol" pitchFamily="18" charset="2"/>
              </a:rPr>
              <a:t>w</a:t>
            </a:r>
            <a:r>
              <a:rPr lang="en-US" altLang="en-US" sz="1600" dirty="0"/>
              <a:t> &lt; </a:t>
            </a:r>
            <a:r>
              <a:rPr lang="en-US" altLang="en-US" sz="1600" dirty="0" err="1">
                <a:latin typeface="Symbol" pitchFamily="18" charset="2"/>
              </a:rPr>
              <a:t>w</a:t>
            </a:r>
            <a:r>
              <a:rPr lang="en-US" altLang="en-US" sz="1600" baseline="-25000" dirty="0" err="1"/>
              <a:t>c</a:t>
            </a:r>
            <a:r>
              <a:rPr lang="en-US" altLang="en-US" sz="1600" dirty="0"/>
              <a:t>   </a:t>
            </a:r>
          </a:p>
          <a:p>
            <a:pPr eaLnBrk="1" hangingPunct="1"/>
            <a:r>
              <a:rPr lang="en-US" altLang="en-US" sz="1600" dirty="0"/>
              <a:t>                                                            where  </a:t>
            </a:r>
            <a:r>
              <a:rPr lang="en-US" altLang="en-US" sz="1600" dirty="0">
                <a:latin typeface="Symbol" pitchFamily="18" charset="2"/>
              </a:rPr>
              <a:t>w </a:t>
            </a:r>
            <a:r>
              <a:rPr lang="en-US" altLang="en-US" sz="1600" baseline="-25000" dirty="0"/>
              <a:t>c</a:t>
            </a:r>
            <a:r>
              <a:rPr lang="en-US" altLang="en-US" sz="1600" dirty="0"/>
              <a:t> = cut-off frequency ).  </a:t>
            </a:r>
            <a:r>
              <a:rPr lang="en-US" altLang="en-US" sz="1600" baseline="-25000" dirty="0"/>
              <a:t> </a:t>
            </a:r>
            <a:r>
              <a:rPr lang="en-US" altLang="en-US" sz="1600" dirty="0"/>
              <a:t>   </a:t>
            </a:r>
            <a:endParaRPr lang="en-US" altLang="en-US" sz="1600" dirty="0">
              <a:latin typeface="Calibri" pitchFamily="34" charset="0"/>
            </a:endParaRPr>
          </a:p>
        </p:txBody>
      </p:sp>
      <p:sp>
        <p:nvSpPr>
          <p:cNvPr id="11" name="TextBox 11"/>
          <p:cNvSpPr txBox="1">
            <a:spLocks noChangeArrowheads="1"/>
          </p:cNvSpPr>
          <p:nvPr/>
        </p:nvSpPr>
        <p:spPr bwMode="auto">
          <a:xfrm>
            <a:off x="263277" y="4657249"/>
            <a:ext cx="28611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latin typeface="Calibri" pitchFamily="34" charset="0"/>
              </a:rPr>
              <a:t>Number of photons produced = </a:t>
            </a:r>
          </a:p>
        </p:txBody>
      </p:sp>
      <p:sp>
        <p:nvSpPr>
          <p:cNvPr id="13" name="TextBox 13"/>
          <p:cNvSpPr txBox="1">
            <a:spLocks noChangeArrowheads="1"/>
          </p:cNvSpPr>
          <p:nvPr/>
        </p:nvSpPr>
        <p:spPr bwMode="auto">
          <a:xfrm>
            <a:off x="263277" y="5329826"/>
            <a:ext cx="87013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latin typeface="Calibri" pitchFamily="34" charset="0"/>
              </a:rPr>
              <a:t>For </a:t>
            </a:r>
            <a:r>
              <a:rPr lang="en-US" altLang="en-US" sz="1600" dirty="0" err="1">
                <a:latin typeface="Symbol" pitchFamily="18" charset="2"/>
              </a:rPr>
              <a:t>w</a:t>
            </a:r>
            <a:r>
              <a:rPr lang="en-US" altLang="en-US" sz="1600" baseline="-25000" dirty="0" err="1"/>
              <a:t>c</a:t>
            </a:r>
            <a:r>
              <a:rPr lang="en-US" altLang="en-US" sz="1600" dirty="0"/>
              <a:t>=100 </a:t>
            </a:r>
            <a:r>
              <a:rPr lang="en-US" altLang="en-US" sz="1600" dirty="0" err="1"/>
              <a:t>keV</a:t>
            </a:r>
            <a:r>
              <a:rPr lang="en-US" altLang="en-US" sz="1600" dirty="0"/>
              <a:t> and </a:t>
            </a:r>
            <a:r>
              <a:rPr lang="en-US" altLang="en-US" sz="1600" dirty="0">
                <a:latin typeface="Symbol" pitchFamily="18" charset="2"/>
              </a:rPr>
              <a:t>w=1 </a:t>
            </a:r>
            <a:r>
              <a:rPr lang="en-US" altLang="en-US" sz="1600" dirty="0" err="1"/>
              <a:t>keV</a:t>
            </a:r>
            <a:r>
              <a:rPr lang="en-US" altLang="en-US" sz="1600" dirty="0"/>
              <a:t>, N= 0.03  for a single surface.</a:t>
            </a:r>
          </a:p>
          <a:p>
            <a:pPr eaLnBrk="1" hangingPunct="1"/>
            <a:r>
              <a:rPr lang="en-US" altLang="en-US" sz="1600" dirty="0"/>
              <a:t>Hence to get sufficient number of photons , large number of interfaces are used:</a:t>
            </a:r>
          </a:p>
          <a:p>
            <a:pPr eaLnBrk="1" hangingPunct="1"/>
            <a:r>
              <a:rPr lang="en-US" altLang="en-US" sz="1600" dirty="0"/>
              <a:t>a stack of many foils with gaps in between. </a:t>
            </a:r>
            <a:endParaRPr lang="en-US" altLang="en-US" sz="1600" dirty="0">
              <a:latin typeface="Calibri"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79388" y="2416627"/>
                <a:ext cx="3178370" cy="406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𝑊</m:t>
                          </m:r>
                        </m:e>
                        <m:sub>
                          <m:r>
                            <a:rPr lang="en-GB" b="0" i="1" smtClean="0">
                              <a:latin typeface="Cambria Math" panose="02040503050406030204" pitchFamily="18" charset="0"/>
                            </a:rPr>
                            <m:t>𝑇𝑅</m:t>
                          </m:r>
                        </m:sub>
                      </m:sSub>
                      <m:r>
                        <a:rPr lang="en-GB" b="0" i="1" smtClean="0">
                          <a:latin typeface="Cambria Math" panose="02040503050406030204" pitchFamily="18" charset="0"/>
                        </a:rPr>
                        <m:t>=2.43</m:t>
                      </m:r>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−3</m:t>
                          </m:r>
                        </m:sup>
                      </m:sSup>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ea typeface="Cambria Math" panose="02040503050406030204" pitchFamily="18" charset="0"/>
                            </a:rPr>
                            <m:t>𝑓</m:t>
                          </m:r>
                        </m:sub>
                      </m:sSub>
                      <m:r>
                        <a:rPr lang="en-GB" b="0" i="1" smtClean="0">
                          <a:latin typeface="Cambria Math" panose="02040503050406030204" pitchFamily="18" charset="0"/>
                          <a:ea typeface="Cambria Math" panose="02040503050406030204" pitchFamily="18" charset="0"/>
                        </a:rPr>
                        <m:t>𝛾</m:t>
                      </m:r>
                    </m:oMath>
                  </m:oMathPara>
                </a14:m>
                <a:endParaRPr lang="en-GB" dirty="0"/>
              </a:p>
            </p:txBody>
          </p:sp>
        </mc:Choice>
        <mc:Fallback xmlns="">
          <p:sp>
            <p:nvSpPr>
              <p:cNvPr id="14" name="TextBox 13"/>
              <p:cNvSpPr txBox="1">
                <a:spLocks noRot="1" noChangeAspect="1" noMove="1" noResize="1" noEditPoints="1" noAdjustHandles="1" noChangeArrowheads="1" noChangeShapeType="1" noTextEdit="1"/>
              </p:cNvSpPr>
              <p:nvPr/>
            </p:nvSpPr>
            <p:spPr>
              <a:xfrm>
                <a:off x="179388" y="2416627"/>
                <a:ext cx="3178370" cy="406393"/>
              </a:xfrm>
              <a:prstGeom prst="rect">
                <a:avLst/>
              </a:prstGeom>
              <a:blipFill>
                <a:blip r:embed="rId2"/>
                <a:stretch>
                  <a:fillRect l="-1149" r="-958" b="-253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844188" y="4410803"/>
                <a:ext cx="5689699" cy="831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𝑁</m:t>
                      </m:r>
                      <m:d>
                        <m:dPr>
                          <m:ctrlPr>
                            <a:rPr lang="en-GB" b="0" i="1" smtClean="0">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&gt;</m:t>
                          </m:r>
                          <m:r>
                            <a:rPr lang="en-GB" i="1" smtClean="0">
                              <a:latin typeface="Cambria Math" panose="02040503050406030204" pitchFamily="18" charset="0"/>
                              <a:ea typeface="Cambria Math" panose="02040503050406030204" pitchFamily="18" charset="0"/>
                            </a:rPr>
                            <m:t>𝜔</m:t>
                          </m:r>
                        </m:e>
                      </m:d>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𝛼</m:t>
                          </m:r>
                        </m:num>
                        <m:den>
                          <m:r>
                            <a:rPr lang="en-GB" b="0" i="1" smtClean="0">
                              <a:latin typeface="Cambria Math" panose="02040503050406030204" pitchFamily="18" charset="0"/>
                              <a:ea typeface="Cambria Math" panose="02040503050406030204" pitchFamily="18" charset="0"/>
                            </a:rPr>
                            <m:t>𝜋</m:t>
                          </m:r>
                        </m:den>
                      </m:f>
                      <m:d>
                        <m:dPr>
                          <m:begChr m:val="{"/>
                          <m:endChr m:val="}"/>
                          <m:ctrlPr>
                            <a:rPr lang="en-GB" b="0" i="1" smtClean="0">
                              <a:latin typeface="Cambria Math" panose="02040503050406030204" pitchFamily="18" charset="0"/>
                            </a:rPr>
                          </m:ctrlPr>
                        </m:dPr>
                        <m:e>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ln</m:t>
                              </m:r>
                            </m:fName>
                            <m:e>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𝜔</m:t>
                                      </m:r>
                                    </m:e>
                                    <m:sub>
                                      <m:r>
                                        <a:rPr lang="en-GB" b="0" i="1" smtClean="0">
                                          <a:latin typeface="Cambria Math" panose="02040503050406030204" pitchFamily="18" charset="0"/>
                                        </a:rPr>
                                        <m:t>𝑐</m:t>
                                      </m:r>
                                    </m:sub>
                                  </m:sSub>
                                </m:num>
                                <m:den>
                                  <m:r>
                                    <a:rPr lang="en-GB" b="0" i="1" smtClean="0">
                                      <a:latin typeface="Cambria Math" panose="02040503050406030204" pitchFamily="18" charset="0"/>
                                      <a:ea typeface="Cambria Math" panose="02040503050406030204" pitchFamily="18" charset="0"/>
                                    </a:rPr>
                                    <m:t>𝜔</m:t>
                                  </m:r>
                                </m:den>
                              </m:f>
                              <m:d>
                                <m:dPr>
                                  <m:ctrlPr>
                                    <a:rPr lang="en-GB" b="0" i="1" smtClean="0">
                                      <a:latin typeface="Cambria Math" panose="02040503050406030204" pitchFamily="18" charset="0"/>
                                    </a:rPr>
                                  </m:ctrlPr>
                                </m:dPr>
                                <m:e>
                                  <m:func>
                                    <m:funcPr>
                                      <m:ctrlPr>
                                        <a:rPr lang="en-GB" i="1" smtClean="0">
                                          <a:latin typeface="Cambria Math" panose="02040503050406030204" pitchFamily="18" charset="0"/>
                                        </a:rPr>
                                      </m:ctrlPr>
                                    </m:funcPr>
                                    <m:fName>
                                      <m:r>
                                        <m:rPr>
                                          <m:sty m:val="p"/>
                                        </m:rPr>
                                        <a:rPr lang="en-GB">
                                          <a:latin typeface="Cambria Math" panose="02040503050406030204" pitchFamily="18" charset="0"/>
                                        </a:rPr>
                                        <m:t>ln</m:t>
                                      </m:r>
                                    </m:fName>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𝜔</m:t>
                                              </m:r>
                                            </m:e>
                                            <m:sub>
                                              <m:r>
                                                <a:rPr lang="en-GB" i="1">
                                                  <a:latin typeface="Cambria Math" panose="02040503050406030204" pitchFamily="18" charset="0"/>
                                                </a:rPr>
                                                <m:t>𝑐</m:t>
                                              </m:r>
                                            </m:sub>
                                          </m:sSub>
                                        </m:num>
                                        <m:den>
                                          <m:r>
                                            <a:rPr lang="en-GB" i="1">
                                              <a:latin typeface="Cambria Math" panose="02040503050406030204" pitchFamily="18" charset="0"/>
                                              <a:ea typeface="Cambria Math" panose="02040503050406030204" pitchFamily="18" charset="0"/>
                                            </a:rPr>
                                            <m:t>𝜔</m:t>
                                          </m:r>
                                        </m:den>
                                      </m:f>
                                      <m:r>
                                        <a:rPr lang="en-GB" b="0" i="1" smtClean="0">
                                          <a:latin typeface="Cambria Math" panose="02040503050406030204" pitchFamily="18" charset="0"/>
                                          <a:ea typeface="Cambria Math" panose="02040503050406030204" pitchFamily="18" charset="0"/>
                                        </a:rPr>
                                        <m:t>−2</m:t>
                                      </m:r>
                                    </m:e>
                                  </m:func>
                                </m:e>
                              </m:d>
                              <m:r>
                                <a:rPr lang="en-GB" b="0" i="1" smtClean="0">
                                  <a:latin typeface="Cambria Math" panose="02040503050406030204" pitchFamily="18" charset="0"/>
                                </a:rPr>
                                <m:t>+</m:t>
                              </m:r>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rPr>
                                        <m:t>2</m:t>
                                      </m:r>
                                    </m:sup>
                                  </m:sSup>
                                </m:num>
                                <m:den>
                                  <m:r>
                                    <a:rPr lang="en-GB" b="0" i="1" smtClean="0">
                                      <a:latin typeface="Cambria Math" panose="02040503050406030204" pitchFamily="18" charset="0"/>
                                    </a:rPr>
                                    <m:t>12</m:t>
                                  </m:r>
                                </m:den>
                              </m:f>
                              <m:r>
                                <a:rPr lang="en-GB" b="0" i="1" smtClean="0">
                                  <a:latin typeface="Cambria Math" panose="02040503050406030204" pitchFamily="18" charset="0"/>
                                </a:rPr>
                                <m:t>+1</m:t>
                              </m:r>
                            </m:e>
                          </m:func>
                        </m:e>
                      </m:d>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a:off x="2844188" y="4410803"/>
                <a:ext cx="5689699" cy="831446"/>
              </a:xfrm>
              <a:prstGeom prst="rect">
                <a:avLst/>
              </a:prstGeom>
              <a:blipFill>
                <a:blip r:embed="rId3"/>
                <a:stretch>
                  <a:fillRect/>
                </a:stretch>
              </a:blipFill>
            </p:spPr>
            <p:txBody>
              <a:bodyPr/>
              <a:lstStyle/>
              <a:p>
                <a:r>
                  <a:rPr lang="en-GB">
                    <a:noFill/>
                  </a:rPr>
                  <a:t> </a:t>
                </a:r>
              </a:p>
            </p:txBody>
          </p:sp>
        </mc:Fallback>
      </mc:AlternateContent>
      <p:sp>
        <p:nvSpPr>
          <p:cNvPr id="8" name="Footer Placeholder 7"/>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2342365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TRD Example 1:  HELIOS experiment (NA34)</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19</a:t>
            </a:fld>
            <a:endParaRPr lang="en-GB"/>
          </a:p>
        </p:txBody>
      </p:sp>
      <p:sp>
        <p:nvSpPr>
          <p:cNvPr id="8" name="TextBox 7"/>
          <p:cNvSpPr txBox="1"/>
          <p:nvPr/>
        </p:nvSpPr>
        <p:spPr>
          <a:xfrm>
            <a:off x="483765" y="1480855"/>
            <a:ext cx="7792646" cy="1384995"/>
          </a:xfrm>
          <a:prstGeom prst="rect">
            <a:avLst/>
          </a:prstGeom>
          <a:noFill/>
        </p:spPr>
        <p:txBody>
          <a:bodyPr wrap="none">
            <a:spAutoFit/>
          </a:bodyPr>
          <a:lstStyle/>
          <a:p>
            <a:pPr eaLnBrk="1" fontAlgn="auto" hangingPunct="1">
              <a:spcBef>
                <a:spcPts val="0"/>
              </a:spcBef>
              <a:spcAft>
                <a:spcPts val="0"/>
              </a:spcAft>
              <a:buFont typeface="Arial" pitchFamily="34" charset="0"/>
              <a:buChar char="•"/>
              <a:defRPr/>
            </a:pPr>
            <a:r>
              <a:rPr lang="en-US" sz="1400" dirty="0">
                <a:solidFill>
                  <a:prstClr val="black"/>
                </a:solidFill>
                <a:latin typeface="+mn-lt"/>
              </a:rPr>
              <a:t>  The minimum thickness of the foils and air gaps are determined by the size of the</a:t>
            </a:r>
          </a:p>
          <a:p>
            <a:pPr eaLnBrk="1" fontAlgn="auto" hangingPunct="1">
              <a:spcBef>
                <a:spcPts val="0"/>
              </a:spcBef>
              <a:spcAft>
                <a:spcPts val="0"/>
              </a:spcAft>
              <a:defRPr/>
            </a:pPr>
            <a:r>
              <a:rPr lang="en-US" sz="1400" dirty="0">
                <a:solidFill>
                  <a:prstClr val="black"/>
                </a:solidFill>
                <a:latin typeface="+mn-lt"/>
              </a:rPr>
              <a:t>    ‘formation zone’  and the interference effects. </a:t>
            </a:r>
          </a:p>
          <a:p>
            <a:pPr eaLnBrk="1" fontAlgn="auto" hangingPunct="1">
              <a:spcBef>
                <a:spcPts val="0"/>
              </a:spcBef>
              <a:spcAft>
                <a:spcPts val="0"/>
              </a:spcAft>
              <a:defRPr/>
            </a:pPr>
            <a:r>
              <a:rPr lang="en-US" sz="1400" dirty="0">
                <a:solidFill>
                  <a:prstClr val="black"/>
                </a:solidFill>
                <a:latin typeface="+mn-lt"/>
              </a:rPr>
              <a:t>     ( typically,  foils can be 10-20 </a:t>
            </a:r>
            <a:r>
              <a:rPr lang="en-US" sz="1400" dirty="0">
                <a:solidFill>
                  <a:prstClr val="black"/>
                </a:solidFill>
                <a:latin typeface="Symbol" panose="05050102010706020507" pitchFamily="18" charset="2"/>
              </a:rPr>
              <a:t>m</a:t>
            </a:r>
            <a:r>
              <a:rPr lang="en-US" sz="1400" dirty="0">
                <a:solidFill>
                  <a:prstClr val="black"/>
                </a:solidFill>
                <a:latin typeface="+mn-lt"/>
                <a:cs typeface="Arial" pitchFamily="34" charset="0"/>
              </a:rPr>
              <a:t>m thick and are made of </a:t>
            </a:r>
            <a:r>
              <a:rPr lang="en-US" sz="1400" dirty="0" err="1">
                <a:solidFill>
                  <a:prstClr val="black"/>
                </a:solidFill>
                <a:latin typeface="+mn-lt"/>
                <a:cs typeface="Arial" pitchFamily="34" charset="0"/>
              </a:rPr>
              <a:t>polypropelene</a:t>
            </a:r>
            <a:r>
              <a:rPr lang="en-US" sz="1400" dirty="0">
                <a:solidFill>
                  <a:prstClr val="black"/>
                </a:solidFill>
                <a:latin typeface="+mn-lt"/>
                <a:cs typeface="Arial" pitchFamily="34" charset="0"/>
              </a:rPr>
              <a:t>)</a:t>
            </a:r>
            <a:endParaRPr lang="en-US" sz="1400" dirty="0">
              <a:solidFill>
                <a:prstClr val="black"/>
              </a:solidFill>
              <a:latin typeface="+mn-lt"/>
            </a:endParaRPr>
          </a:p>
          <a:p>
            <a:pPr eaLnBrk="1" fontAlgn="auto" hangingPunct="1">
              <a:spcBef>
                <a:spcPts val="0"/>
              </a:spcBef>
              <a:spcAft>
                <a:spcPts val="0"/>
              </a:spcAft>
              <a:defRPr/>
            </a:pPr>
            <a:endParaRPr lang="en-US" sz="1400" dirty="0">
              <a:solidFill>
                <a:prstClr val="black"/>
              </a:solidFill>
              <a:latin typeface="+mn-lt"/>
            </a:endParaRPr>
          </a:p>
          <a:p>
            <a:pPr eaLnBrk="1" fontAlgn="auto" hangingPunct="1">
              <a:spcBef>
                <a:spcPts val="0"/>
              </a:spcBef>
              <a:spcAft>
                <a:spcPts val="0"/>
              </a:spcAft>
              <a:buFont typeface="Arial" pitchFamily="34" charset="0"/>
              <a:buChar char="•"/>
              <a:defRPr/>
            </a:pPr>
            <a:r>
              <a:rPr lang="en-US" sz="1400" dirty="0">
                <a:solidFill>
                  <a:prstClr val="black"/>
                </a:solidFill>
                <a:latin typeface="+mn-lt"/>
              </a:rPr>
              <a:t>  Behind a TRD foil stack there is a MWPC or drift chamber where the </a:t>
            </a:r>
          </a:p>
          <a:p>
            <a:pPr eaLnBrk="1" fontAlgn="auto" hangingPunct="1">
              <a:spcBef>
                <a:spcPts val="0"/>
              </a:spcBef>
              <a:spcAft>
                <a:spcPts val="0"/>
              </a:spcAft>
              <a:defRPr/>
            </a:pPr>
            <a:r>
              <a:rPr lang="en-US" sz="1400" dirty="0">
                <a:solidFill>
                  <a:prstClr val="black"/>
                </a:solidFill>
                <a:latin typeface="+mn-lt"/>
              </a:rPr>
              <a:t>   TRD signal is detected along with the  signal from the charged track. </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472" y="3205293"/>
            <a:ext cx="52562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p:cNvSpPr txBox="1">
            <a:spLocks noChangeArrowheads="1"/>
          </p:cNvSpPr>
          <p:nvPr/>
        </p:nvSpPr>
        <p:spPr bwMode="auto">
          <a:xfrm>
            <a:off x="5857985" y="3656202"/>
            <a:ext cx="298121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solidFill>
                  <a:prstClr val="black"/>
                </a:solidFill>
                <a:latin typeface="+mn-lt"/>
              </a:rPr>
              <a:t>Drift space = 10 mm,</a:t>
            </a:r>
          </a:p>
          <a:p>
            <a:pPr eaLnBrk="1" hangingPunct="1"/>
            <a:r>
              <a:rPr lang="en-US" altLang="en-US" sz="1600" dirty="0">
                <a:solidFill>
                  <a:prstClr val="black"/>
                </a:solidFill>
                <a:latin typeface="+mn-lt"/>
              </a:rPr>
              <a:t>Anode space = 6 mm </a:t>
            </a:r>
          </a:p>
          <a:p>
            <a:pPr eaLnBrk="1" hangingPunct="1"/>
            <a:r>
              <a:rPr lang="en-US" altLang="en-US" sz="1600" dirty="0">
                <a:solidFill>
                  <a:prstClr val="black"/>
                </a:solidFill>
                <a:latin typeface="+mn-lt"/>
              </a:rPr>
              <a:t>Drift time=0.5</a:t>
            </a:r>
            <a:r>
              <a:rPr lang="en-US" altLang="en-US" sz="1600" dirty="0">
                <a:solidFill>
                  <a:prstClr val="black"/>
                </a:solidFill>
                <a:latin typeface="+mn-lt"/>
                <a:sym typeface="Wingdings" pitchFamily="2" charset="2"/>
              </a:rPr>
              <a:t>1 </a:t>
            </a:r>
            <a:r>
              <a:rPr lang="en-US" altLang="en-US" sz="1600" dirty="0" err="1">
                <a:solidFill>
                  <a:prstClr val="black"/>
                </a:solidFill>
                <a:latin typeface="Symbol" panose="05050102010706020507" pitchFamily="18" charset="2"/>
                <a:sym typeface="Wingdings" pitchFamily="2" charset="2"/>
              </a:rPr>
              <a:t>m</a:t>
            </a:r>
            <a:r>
              <a:rPr lang="en-US" altLang="en-US" sz="1600" dirty="0" err="1">
                <a:solidFill>
                  <a:prstClr val="black"/>
                </a:solidFill>
                <a:latin typeface="+mn-lt"/>
                <a:cs typeface="Arial" pitchFamily="34" charset="0"/>
                <a:sym typeface="Wingdings" pitchFamily="2" charset="2"/>
              </a:rPr>
              <a:t>s</a:t>
            </a:r>
            <a:endParaRPr lang="en-US" altLang="en-US" sz="1600" dirty="0">
              <a:solidFill>
                <a:prstClr val="black"/>
              </a:solidFill>
              <a:latin typeface="+mn-lt"/>
              <a:cs typeface="Arial" pitchFamily="34" charset="0"/>
              <a:sym typeface="Wingdings" pitchFamily="2" charset="2"/>
            </a:endParaRPr>
          </a:p>
          <a:p>
            <a:pPr eaLnBrk="1" hangingPunct="1"/>
            <a:r>
              <a:rPr lang="en-US" altLang="en-US" sz="1600" dirty="0">
                <a:solidFill>
                  <a:prstClr val="black"/>
                </a:solidFill>
                <a:latin typeface="+mn-lt"/>
                <a:cs typeface="Arial" pitchFamily="34" charset="0"/>
                <a:sym typeface="Wingdings" pitchFamily="2" charset="2"/>
              </a:rPr>
              <a:t>May use FADC or discriminators</a:t>
            </a:r>
            <a:endParaRPr lang="en-US" altLang="en-US" sz="1600" dirty="0">
              <a:solidFill>
                <a:prstClr val="black"/>
              </a:solidFill>
              <a:latin typeface="+mn-lt"/>
            </a:endParaRPr>
          </a:p>
        </p:txBody>
      </p:sp>
      <p:sp>
        <p:nvSpPr>
          <p:cNvPr id="6" name="Footer Placeholder 5"/>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31473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Outline</a:t>
            </a:r>
          </a:p>
        </p:txBody>
      </p:sp>
      <p:sp>
        <p:nvSpPr>
          <p:cNvPr id="3" name="Content Placeholder 2"/>
          <p:cNvSpPr>
            <a:spLocks noGrp="1"/>
          </p:cNvSpPr>
          <p:nvPr>
            <p:ph idx="1"/>
          </p:nvPr>
        </p:nvSpPr>
        <p:spPr/>
        <p:txBody>
          <a:bodyPr/>
          <a:lstStyle/>
          <a:p>
            <a:r>
              <a:rPr lang="en-GB" sz="2400" dirty="0"/>
              <a:t>Introduction</a:t>
            </a:r>
          </a:p>
          <a:p>
            <a:r>
              <a:rPr lang="en-GB" sz="2400" dirty="0"/>
              <a:t>Particle ID techniques:</a:t>
            </a:r>
          </a:p>
          <a:p>
            <a:pPr lvl="1"/>
            <a:r>
              <a:rPr lang="en-GB" sz="2000" dirty="0"/>
              <a:t>Time of flight</a:t>
            </a:r>
          </a:p>
          <a:p>
            <a:pPr lvl="1"/>
            <a:r>
              <a:rPr lang="en-GB" sz="2000" dirty="0" err="1"/>
              <a:t>dE</a:t>
            </a:r>
            <a:r>
              <a:rPr lang="en-GB" sz="2000" dirty="0"/>
              <a:t>/dx</a:t>
            </a:r>
          </a:p>
          <a:p>
            <a:pPr lvl="1"/>
            <a:r>
              <a:rPr lang="en-GB" sz="2000" dirty="0"/>
              <a:t>Transition radiation</a:t>
            </a:r>
          </a:p>
          <a:p>
            <a:pPr lvl="1"/>
            <a:r>
              <a:rPr lang="en-GB" sz="2000" dirty="0"/>
              <a:t>Cherenkov radiation</a:t>
            </a:r>
          </a:p>
          <a:p>
            <a:pPr lvl="2"/>
            <a:r>
              <a:rPr lang="en-GB" sz="1600" dirty="0"/>
              <a:t>RICH detectors</a:t>
            </a:r>
          </a:p>
          <a:p>
            <a:pPr lvl="2"/>
            <a:r>
              <a:rPr lang="en-GB" sz="1600" dirty="0"/>
              <a:t>DIRC detectors</a:t>
            </a:r>
            <a:endParaRPr lang="en-GB" sz="2000" dirty="0"/>
          </a:p>
          <a:p>
            <a:r>
              <a:rPr lang="en-GB" sz="2400" dirty="0"/>
              <a:t>Give examples of experiments and detectors</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a:t>
            </a:fld>
            <a:endParaRPr lang="en-GB"/>
          </a:p>
        </p:txBody>
      </p:sp>
      <p:sp>
        <p:nvSpPr>
          <p:cNvPr id="7" name="Footer Placeholder 6"/>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134538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solidFill>
                  <a:srgbClr val="000000"/>
                </a:solidFill>
              </a:rPr>
              <a:t>TRD Example 2:  ATLAS TRT</a:t>
            </a:r>
            <a:endParaRPr lang="en-GB" dirty="0"/>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20</a:t>
            </a:fld>
            <a:endParaRPr lang="en-GB"/>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060" y="1337171"/>
            <a:ext cx="2883366" cy="164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76" y="3529013"/>
            <a:ext cx="30861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p:nvSpPr>
        <p:spPr bwMode="auto">
          <a:xfrm>
            <a:off x="5603876" y="3072766"/>
            <a:ext cx="2821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800" dirty="0">
                <a:latin typeface="+mn-lt"/>
              </a:rPr>
              <a:t>Barrel and endcap TRT</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00400"/>
            <a:ext cx="27241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57200" y="3505200"/>
            <a:ext cx="1460656" cy="400110"/>
          </a:xfrm>
          <a:prstGeom prst="rect">
            <a:avLst/>
          </a:prstGeom>
          <a:noFill/>
        </p:spPr>
        <p:txBody>
          <a:bodyPr wrap="none">
            <a:spAutoFit/>
          </a:bodyPr>
          <a:lstStyle/>
          <a:p>
            <a:pPr fontAlgn="auto">
              <a:spcBef>
                <a:spcPts val="0"/>
              </a:spcBef>
              <a:spcAft>
                <a:spcPts val="0"/>
              </a:spcAft>
              <a:defRPr/>
            </a:pPr>
            <a:r>
              <a:rPr lang="en-US" sz="2000" dirty="0" err="1">
                <a:latin typeface="+mn-lt"/>
              </a:rPr>
              <a:t>B</a:t>
            </a:r>
            <a:r>
              <a:rPr lang="en-US" sz="2000" baseline="-25000" dirty="0" err="1">
                <a:latin typeface="+mn-lt"/>
              </a:rPr>
              <a:t>d</a:t>
            </a:r>
            <a:r>
              <a:rPr lang="en-US" sz="2000" dirty="0" err="1">
                <a:latin typeface="+mn-lt"/>
                <a:sym typeface="Wingdings" pitchFamily="2" charset="2"/>
              </a:rPr>
              <a:t>J</a:t>
            </a:r>
            <a:r>
              <a:rPr lang="en-US" sz="2000" dirty="0">
                <a:latin typeface="+mn-lt"/>
                <a:sym typeface="Wingdings" pitchFamily="2" charset="2"/>
              </a:rPr>
              <a:t>/</a:t>
            </a:r>
            <a:r>
              <a:rPr lang="en-US" sz="2000" dirty="0">
                <a:latin typeface="Symbol" pitchFamily="18" charset="2"/>
                <a:sym typeface="Wingdings" pitchFamily="2" charset="2"/>
              </a:rPr>
              <a:t>y </a:t>
            </a:r>
            <a:r>
              <a:rPr lang="en-US" sz="2000" dirty="0">
                <a:latin typeface="+mn-lt"/>
                <a:sym typeface="Wingdings" pitchFamily="2" charset="2"/>
              </a:rPr>
              <a:t>K</a:t>
            </a:r>
            <a:r>
              <a:rPr lang="en-US" sz="2000" baseline="-25000" dirty="0">
                <a:latin typeface="+mn-lt"/>
                <a:sym typeface="Wingdings" pitchFamily="2" charset="2"/>
              </a:rPr>
              <a:t>s</a:t>
            </a:r>
            <a:endParaRPr lang="en-US" sz="2000" baseline="-25000" dirty="0">
              <a:latin typeface="+mn-lt"/>
            </a:endParaRPr>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505200"/>
            <a:ext cx="14097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4"/>
          <p:cNvSpPr txBox="1">
            <a:spLocks noChangeArrowheads="1"/>
          </p:cNvSpPr>
          <p:nvPr/>
        </p:nvSpPr>
        <p:spPr bwMode="auto">
          <a:xfrm>
            <a:off x="5516563" y="5120482"/>
            <a:ext cx="35909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i="1">
                <a:latin typeface="Calibri" pitchFamily="34" charset="0"/>
              </a:rPr>
              <a:t>In an average event,  energy deposit from:</a:t>
            </a:r>
          </a:p>
          <a:p>
            <a:pPr eaLnBrk="1" hangingPunct="1"/>
            <a:r>
              <a:rPr lang="en-US" altLang="en-US" sz="1400" i="1">
                <a:latin typeface="Calibri" pitchFamily="34" charset="0"/>
              </a:rPr>
              <a:t>Ionization loss of charged particles  ~ 2.5 keV</a:t>
            </a:r>
          </a:p>
          <a:p>
            <a:pPr eaLnBrk="1" hangingPunct="1"/>
            <a:r>
              <a:rPr lang="en-US" altLang="en-US" sz="1400" i="1">
                <a:latin typeface="Calibri" pitchFamily="34" charset="0"/>
              </a:rPr>
              <a:t>TR photon  &gt; 5 keV.</a:t>
            </a:r>
          </a:p>
          <a:p>
            <a:pPr eaLnBrk="1" hangingPunct="1"/>
            <a:r>
              <a:rPr lang="en-US" altLang="en-US" sz="1400" i="1">
                <a:latin typeface="Calibri" pitchFamily="34" charset="0"/>
              </a:rPr>
              <a:t>(Photon emission spectrum peaks at 10-30keV)</a:t>
            </a:r>
          </a:p>
        </p:txBody>
      </p:sp>
      <p:sp>
        <p:nvSpPr>
          <p:cNvPr id="13" name="TextBox 16"/>
          <p:cNvSpPr txBox="1">
            <a:spLocks noChangeArrowheads="1"/>
          </p:cNvSpPr>
          <p:nvPr/>
        </p:nvSpPr>
        <p:spPr bwMode="auto">
          <a:xfrm>
            <a:off x="3124200" y="5029200"/>
            <a:ext cx="22974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800" dirty="0">
                <a:solidFill>
                  <a:schemeClr val="accent2"/>
                </a:solidFill>
                <a:latin typeface="Calibri" pitchFamily="34" charset="0"/>
              </a:rPr>
              <a:t>Blue dots: ionizing hits</a:t>
            </a:r>
          </a:p>
          <a:p>
            <a:pPr eaLnBrk="1" hangingPunct="1"/>
            <a:r>
              <a:rPr lang="en-US" altLang="en-US" sz="1800" dirty="0">
                <a:solidFill>
                  <a:srgbClr val="FF0000"/>
                </a:solidFill>
                <a:latin typeface="Calibri" pitchFamily="34" charset="0"/>
              </a:rPr>
              <a:t>Red dots : TR hits</a:t>
            </a:r>
          </a:p>
        </p:txBody>
      </p:sp>
      <p:cxnSp>
        <p:nvCxnSpPr>
          <p:cNvPr id="14" name="Straight Arrow Connector 13"/>
          <p:cNvCxnSpPr/>
          <p:nvPr/>
        </p:nvCxnSpPr>
        <p:spPr>
          <a:xfrm rot="5400000" flipH="1" flipV="1">
            <a:off x="3505200" y="5029200"/>
            <a:ext cx="228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a:stretch>
            <a:fillRect/>
          </a:stretch>
        </p:blipFill>
        <p:spPr>
          <a:xfrm>
            <a:off x="549566" y="1663511"/>
            <a:ext cx="3108034" cy="1517635"/>
          </a:xfrm>
          <a:prstGeom prst="rect">
            <a:avLst/>
          </a:prstGeom>
        </p:spPr>
      </p:pic>
      <p:sp>
        <p:nvSpPr>
          <p:cNvPr id="16" name="Rectangle 15"/>
          <p:cNvSpPr/>
          <p:nvPr/>
        </p:nvSpPr>
        <p:spPr>
          <a:xfrm>
            <a:off x="549566" y="1280217"/>
            <a:ext cx="2983766" cy="400110"/>
          </a:xfrm>
          <a:prstGeom prst="rect">
            <a:avLst/>
          </a:prstGeom>
        </p:spPr>
        <p:txBody>
          <a:bodyPr wrap="none">
            <a:spAutoFit/>
          </a:bodyPr>
          <a:lstStyle/>
          <a:p>
            <a:r>
              <a:rPr lang="en-US" sz="2000" dirty="0"/>
              <a:t>TRT straw wall design</a:t>
            </a:r>
            <a:endParaRPr lang="en-GB" sz="2000" dirty="0"/>
          </a:p>
        </p:txBody>
      </p:sp>
      <p:sp>
        <p:nvSpPr>
          <p:cNvPr id="17" name="Footer Placeholder 16"/>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659233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Cherenkov radiation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388" y="2285260"/>
            <a:ext cx="4448175" cy="2476500"/>
          </a:xfrm>
        </p:spPr>
      </p:pic>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21</a:t>
            </a:fld>
            <a:endParaRPr lang="en-GB"/>
          </a:p>
        </p:txBody>
      </p:sp>
      <p:sp>
        <p:nvSpPr>
          <p:cNvPr id="7" name="Footer Placeholder 6"/>
          <p:cNvSpPr>
            <a:spLocks noGrp="1"/>
          </p:cNvSpPr>
          <p:nvPr>
            <p:ph type="ftr" sz="quarter" idx="11"/>
          </p:nvPr>
        </p:nvSpPr>
        <p:spPr/>
        <p:txBody>
          <a:bodyPr/>
          <a:lstStyle/>
          <a:p>
            <a:pPr>
              <a:defRPr/>
            </a:pPr>
            <a:r>
              <a:rPr lang="fr-FR"/>
              <a:t>PPD Lectures 2023 - A Papanestis</a:t>
            </a:r>
            <a:endParaRPr lang="en-GB" dirty="0"/>
          </a:p>
        </p:txBody>
      </p:sp>
      <p:grpSp>
        <p:nvGrpSpPr>
          <p:cNvPr id="6" name="Group 5"/>
          <p:cNvGrpSpPr/>
          <p:nvPr/>
        </p:nvGrpSpPr>
        <p:grpSpPr>
          <a:xfrm>
            <a:off x="4860032" y="1476375"/>
            <a:ext cx="3992632" cy="4120614"/>
            <a:chOff x="4860032" y="1476375"/>
            <a:chExt cx="3992632" cy="4120614"/>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9286" b="13338"/>
            <a:stretch/>
          </p:blipFill>
          <p:spPr>
            <a:xfrm>
              <a:off x="4860032" y="1476375"/>
              <a:ext cx="3992632" cy="4120614"/>
            </a:xfrm>
            <a:prstGeom prst="rect">
              <a:avLst/>
            </a:prstGeom>
          </p:spPr>
        </p:pic>
        <p:cxnSp>
          <p:nvCxnSpPr>
            <p:cNvPr id="9" name="Straight Connector 8"/>
            <p:cNvCxnSpPr/>
            <p:nvPr/>
          </p:nvCxnSpPr>
          <p:spPr bwMode="auto">
            <a:xfrm flipH="1" flipV="1">
              <a:off x="5796136" y="3356992"/>
              <a:ext cx="1060213" cy="792088"/>
            </a:xfrm>
            <a:prstGeom prst="line">
              <a:avLst/>
            </a:prstGeom>
            <a:solidFill>
              <a:schemeClr val="accent1"/>
            </a:solidFill>
            <a:ln w="9525" cap="flat" cmpd="sng" algn="ctr">
              <a:solidFill>
                <a:srgbClr val="D0EAEC"/>
              </a:solidFill>
              <a:prstDash val="solid"/>
              <a:round/>
              <a:headEnd type="none" w="med" len="med"/>
              <a:tailEnd type="none" w="med" len="med"/>
            </a:ln>
            <a:effectLst/>
          </p:spPr>
        </p:cxnSp>
        <p:cxnSp>
          <p:nvCxnSpPr>
            <p:cNvPr id="10" name="Straight Connector 9"/>
            <p:cNvCxnSpPr/>
            <p:nvPr/>
          </p:nvCxnSpPr>
          <p:spPr bwMode="auto">
            <a:xfrm flipV="1">
              <a:off x="6948264" y="3501008"/>
              <a:ext cx="1224136" cy="648072"/>
            </a:xfrm>
            <a:prstGeom prst="line">
              <a:avLst/>
            </a:prstGeom>
            <a:solidFill>
              <a:schemeClr val="accent1"/>
            </a:solidFill>
            <a:ln w="9525" cap="flat" cmpd="sng" algn="ctr">
              <a:solidFill>
                <a:srgbClr val="D0EAEC"/>
              </a:solidFill>
              <a:prstDash val="solid"/>
              <a:round/>
              <a:headEnd type="none" w="med" len="med"/>
              <a:tailEnd type="none" w="med" len="med"/>
            </a:ln>
            <a:effectLst/>
          </p:spPr>
        </p:cxnSp>
        <p:sp>
          <p:nvSpPr>
            <p:cNvPr id="11" name="TextBox 10"/>
            <p:cNvSpPr txBox="1"/>
            <p:nvPr/>
          </p:nvSpPr>
          <p:spPr>
            <a:xfrm>
              <a:off x="4860032" y="5280646"/>
              <a:ext cx="3377784" cy="307777"/>
            </a:xfrm>
            <a:prstGeom prst="rect">
              <a:avLst/>
            </a:prstGeom>
            <a:noFill/>
          </p:spPr>
          <p:txBody>
            <a:bodyPr wrap="none" rtlCol="0">
              <a:spAutoFit/>
            </a:bodyPr>
            <a:lstStyle/>
            <a:p>
              <a:r>
                <a:rPr lang="en-GB" sz="1400" dirty="0">
                  <a:solidFill>
                    <a:srgbClr val="D0EAEC"/>
                  </a:solidFill>
                </a:rPr>
                <a:t>Lake Placid – LHCb Collaboration Week</a:t>
              </a:r>
            </a:p>
          </p:txBody>
        </p:sp>
      </p:grpSp>
    </p:spTree>
    <p:extLst>
      <p:ext uri="{BB962C8B-B14F-4D97-AF65-F5344CB8AC3E}">
        <p14:creationId xmlns:p14="http://schemas.microsoft.com/office/powerpoint/2010/main" val="4272311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Basics of Cherenkov radiation</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22</a:t>
            </a:fld>
            <a:endParaRPr lang="en-GB"/>
          </a:p>
        </p:txBody>
      </p:sp>
      <p:sp>
        <p:nvSpPr>
          <p:cNvPr id="5" name="Line 3"/>
          <p:cNvSpPr>
            <a:spLocks noChangeShapeType="1"/>
          </p:cNvSpPr>
          <p:nvPr/>
        </p:nvSpPr>
        <p:spPr bwMode="auto">
          <a:xfrm flipV="1">
            <a:off x="711666" y="2025243"/>
            <a:ext cx="1828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6" name="Line 4"/>
          <p:cNvSpPr>
            <a:spLocks noChangeShapeType="1"/>
          </p:cNvSpPr>
          <p:nvPr/>
        </p:nvSpPr>
        <p:spPr bwMode="auto">
          <a:xfrm flipV="1">
            <a:off x="1397466" y="1644243"/>
            <a:ext cx="609600" cy="533400"/>
          </a:xfrm>
          <a:prstGeom prst="line">
            <a:avLst/>
          </a:prstGeom>
          <a:noFill/>
          <a:ln w="952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7" name="Text Box 5"/>
          <p:cNvSpPr txBox="1">
            <a:spLocks noChangeArrowheads="1"/>
          </p:cNvSpPr>
          <p:nvPr/>
        </p:nvSpPr>
        <p:spPr bwMode="auto">
          <a:xfrm>
            <a:off x="1778466" y="1720443"/>
            <a:ext cx="315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i="1" dirty="0">
                <a:solidFill>
                  <a:schemeClr val="accent2"/>
                </a:solidFill>
                <a:latin typeface="Symbol" pitchFamily="18" charset="2"/>
              </a:rPr>
              <a:t>q</a:t>
            </a:r>
          </a:p>
        </p:txBody>
      </p:sp>
      <p:sp>
        <p:nvSpPr>
          <p:cNvPr id="8" name="Text Box 6"/>
          <p:cNvSpPr txBox="1">
            <a:spLocks noChangeArrowheads="1"/>
          </p:cNvSpPr>
          <p:nvPr/>
        </p:nvSpPr>
        <p:spPr bwMode="auto">
          <a:xfrm>
            <a:off x="2540466" y="1949043"/>
            <a:ext cx="1582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i="1" dirty="0">
                <a:latin typeface="Calibri" pitchFamily="34" charset="0"/>
              </a:rPr>
              <a:t>Charged particle</a:t>
            </a:r>
          </a:p>
        </p:txBody>
      </p:sp>
      <p:sp>
        <p:nvSpPr>
          <p:cNvPr id="9" name="Text Box 7"/>
          <p:cNvSpPr txBox="1">
            <a:spLocks noChangeArrowheads="1"/>
          </p:cNvSpPr>
          <p:nvPr/>
        </p:nvSpPr>
        <p:spPr bwMode="auto">
          <a:xfrm>
            <a:off x="406866" y="1415643"/>
            <a:ext cx="782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i="1" dirty="0">
                <a:solidFill>
                  <a:srgbClr val="FF3300"/>
                </a:solidFill>
                <a:latin typeface="Calibri" pitchFamily="34" charset="0"/>
              </a:rPr>
              <a:t>photon</a:t>
            </a:r>
          </a:p>
        </p:txBody>
      </p:sp>
      <p:sp>
        <p:nvSpPr>
          <p:cNvPr id="10" name="Line 14"/>
          <p:cNvSpPr>
            <a:spLocks noChangeShapeType="1"/>
          </p:cNvSpPr>
          <p:nvPr/>
        </p:nvSpPr>
        <p:spPr bwMode="auto">
          <a:xfrm>
            <a:off x="1397466" y="2253843"/>
            <a:ext cx="762000" cy="228600"/>
          </a:xfrm>
          <a:prstGeom prst="line">
            <a:avLst/>
          </a:prstGeom>
          <a:noFill/>
          <a:ln w="9525">
            <a:solidFill>
              <a:srgbClr val="FF33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 name="Arc 10"/>
          <p:cNvSpPr/>
          <p:nvPr/>
        </p:nvSpPr>
        <p:spPr>
          <a:xfrm>
            <a:off x="1473666" y="2025243"/>
            <a:ext cx="304800" cy="228600"/>
          </a:xfrm>
          <a:prstGeom prst="arc">
            <a:avLst/>
          </a:prstGeom>
          <a:ln>
            <a:solidFill>
              <a:srgbClr val="002060">
                <a:alpha val="85000"/>
              </a:srgb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12" name="TextBox 11"/>
              <p:cNvSpPr txBox="1"/>
              <p:nvPr/>
            </p:nvSpPr>
            <p:spPr>
              <a:xfrm>
                <a:off x="171980" y="2756673"/>
                <a:ext cx="2176878" cy="7593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i="1" smtClean="0">
                              <a:latin typeface="Cambria Math" panose="02040503050406030204" pitchFamily="18" charset="0"/>
                            </a:rPr>
                          </m:ctrlPr>
                        </m:funcPr>
                        <m:fName>
                          <m:r>
                            <m:rPr>
                              <m:sty m:val="p"/>
                            </m:rPr>
                            <a:rPr lang="en-GB" i="0" smtClean="0">
                              <a:latin typeface="Cambria Math" panose="02040503050406030204" pitchFamily="18" charset="0"/>
                            </a:rPr>
                            <m:t>cos</m:t>
                          </m:r>
                        </m:fName>
                        <m:e>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𝜃</m:t>
                              </m:r>
                            </m:e>
                          </m:d>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𝑛</m:t>
                              </m:r>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𝜆</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𝛽</m:t>
                              </m:r>
                            </m:den>
                          </m:f>
                        </m:e>
                      </m:func>
                    </m:oMath>
                  </m:oMathPara>
                </a14:m>
                <a:endParaRPr lang="en-GB" dirty="0"/>
              </a:p>
            </p:txBody>
          </p:sp>
        </mc:Choice>
        <mc:Fallback xmlns="">
          <p:sp>
            <p:nvSpPr>
              <p:cNvPr id="12" name="TextBox 11"/>
              <p:cNvSpPr txBox="1">
                <a:spLocks noRot="1" noChangeAspect="1" noMove="1" noResize="1" noEditPoints="1" noAdjustHandles="1" noChangeArrowheads="1" noChangeShapeType="1" noTextEdit="1"/>
              </p:cNvSpPr>
              <p:nvPr/>
            </p:nvSpPr>
            <p:spPr>
              <a:xfrm>
                <a:off x="171980" y="2756673"/>
                <a:ext cx="2176878" cy="759375"/>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472949" y="2641653"/>
                <a:ext cx="2092496" cy="4242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𝑛</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𝑝h</m:t>
                              </m:r>
                            </m:sub>
                          </m:sSub>
                        </m:e>
                      </m:d>
                      <m:r>
                        <a:rPr lang="en-GB" b="0" i="1" smtClean="0">
                          <a:latin typeface="Cambria Math" panose="02040503050406030204" pitchFamily="18" charset="0"/>
                        </a:rPr>
                        <m:t>=</m:t>
                      </m:r>
                      <m:r>
                        <a:rPr lang="en-GB" b="0" i="1" smtClean="0">
                          <a:latin typeface="Cambria Math" panose="02040503050406030204" pitchFamily="18" charset="0"/>
                        </a:rPr>
                        <m:t>𝑐</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𝑐</m:t>
                          </m:r>
                        </m:e>
                        <m:sub>
                          <m:r>
                            <a:rPr lang="en-GB" b="0" i="1" smtClean="0">
                              <a:latin typeface="Cambria Math" panose="02040503050406030204" pitchFamily="18" charset="0"/>
                            </a:rPr>
                            <m:t>𝑀</m:t>
                          </m:r>
                        </m:sub>
                      </m:sSub>
                    </m:oMath>
                  </m:oMathPara>
                </a14:m>
                <a:endParaRPr lang="en-GB" dirty="0"/>
              </a:p>
            </p:txBody>
          </p:sp>
        </mc:Choice>
        <mc:Fallback xmlns="">
          <p:sp>
            <p:nvSpPr>
              <p:cNvPr id="13" name="TextBox 12"/>
              <p:cNvSpPr txBox="1">
                <a:spLocks noRot="1" noChangeAspect="1" noMove="1" noResize="1" noEditPoints="1" noAdjustHandles="1" noChangeArrowheads="1" noChangeShapeType="1" noTextEdit="1"/>
              </p:cNvSpPr>
              <p:nvPr/>
            </p:nvSpPr>
            <p:spPr>
              <a:xfrm>
                <a:off x="2472949" y="2641653"/>
                <a:ext cx="2092496" cy="42428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472949" y="3145371"/>
                <a:ext cx="5374164" cy="7073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𝛽</m:t>
                      </m:r>
                      <m:r>
                        <a:rPr lang="en-GB" sz="2000" b="0" i="1" smtClean="0">
                          <a:latin typeface="Cambria Math" panose="02040503050406030204" pitchFamily="18" charset="0"/>
                          <a:ea typeface="Cambria Math" panose="02040503050406030204" pitchFamily="18" charset="0"/>
                        </a:rPr>
                        <m:t>=</m:t>
                      </m:r>
                      <m:f>
                        <m:fPr>
                          <m:type m:val="lin"/>
                          <m:ctrlPr>
                            <a:rPr lang="en-GB" sz="2000" b="0" i="1" smtClean="0">
                              <a:latin typeface="Cambria Math" panose="02040503050406030204" pitchFamily="18" charset="0"/>
                              <a:ea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𝑣</m:t>
                          </m:r>
                        </m:num>
                        <m:den>
                          <m:r>
                            <a:rPr lang="en-GB" sz="2000" b="0" i="1" smtClean="0">
                              <a:latin typeface="Cambria Math" panose="02040503050406030204" pitchFamily="18" charset="0"/>
                              <a:ea typeface="Cambria Math" panose="02040503050406030204" pitchFamily="18" charset="0"/>
                            </a:rPr>
                            <m:t>𝑐</m:t>
                          </m:r>
                        </m:den>
                      </m:f>
                      <m:r>
                        <a:rPr lang="en-GB" sz="2000" b="0" i="1" smtClean="0">
                          <a:latin typeface="Cambria Math" panose="02040503050406030204" pitchFamily="18" charset="0"/>
                          <a:ea typeface="Cambria Math" panose="02040503050406030204" pitchFamily="18" charset="0"/>
                        </a:rPr>
                        <m:t>=</m:t>
                      </m:r>
                      <m:f>
                        <m:fPr>
                          <m:type m:val="lin"/>
                          <m:ctrlPr>
                            <a:rPr lang="en-GB" sz="2000" b="0" i="1" smtClean="0">
                              <a:latin typeface="Cambria Math" panose="02040503050406030204" pitchFamily="18" charset="0"/>
                              <a:ea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𝑃</m:t>
                          </m:r>
                        </m:num>
                        <m:den>
                          <m:r>
                            <a:rPr lang="en-GB" sz="2000" b="0" i="1" smtClean="0">
                              <a:latin typeface="Cambria Math" panose="02040503050406030204" pitchFamily="18" charset="0"/>
                              <a:ea typeface="Cambria Math" panose="02040503050406030204" pitchFamily="18" charset="0"/>
                            </a:rPr>
                            <m:t>𝐸</m:t>
                          </m:r>
                        </m:den>
                      </m:f>
                      <m:r>
                        <a:rPr lang="en-GB" sz="2000" b="0" i="1" smtClean="0">
                          <a:latin typeface="Cambria Math" panose="02040503050406030204" pitchFamily="18" charset="0"/>
                          <a:ea typeface="Cambria Math" panose="02040503050406030204" pitchFamily="18" charset="0"/>
                        </a:rPr>
                        <m:t>=</m:t>
                      </m:r>
                      <m:f>
                        <m:fPr>
                          <m:type m:val="lin"/>
                          <m:ctrlPr>
                            <a:rPr lang="en-GB" sz="2000" b="0" i="1" smtClean="0">
                              <a:latin typeface="Cambria Math" panose="02040503050406030204" pitchFamily="18" charset="0"/>
                              <a:ea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𝑃</m:t>
                          </m:r>
                        </m:num>
                        <m:den>
                          <m:rad>
                            <m:radPr>
                              <m:degHide m:val="on"/>
                              <m:ctrlPr>
                                <a:rPr lang="en-GB" sz="2000" b="0" i="1" smtClean="0">
                                  <a:latin typeface="Cambria Math" panose="02040503050406030204" pitchFamily="18" charset="0"/>
                                  <a:ea typeface="Cambria Math" panose="02040503050406030204" pitchFamily="18" charset="0"/>
                                </a:rPr>
                              </m:ctrlPr>
                            </m:radPr>
                            <m:deg/>
                            <m:e>
                              <m:sSup>
                                <m:sSupPr>
                                  <m:ctrlPr>
                                    <a:rPr lang="en-GB" sz="2000" b="0" i="1" smtClean="0">
                                      <a:latin typeface="Cambria Math" panose="02040503050406030204" pitchFamily="18" charset="0"/>
                                      <a:ea typeface="Cambria Math" panose="02040503050406030204" pitchFamily="18" charset="0"/>
                                    </a:rPr>
                                  </m:ctrlPr>
                                </m:sSupPr>
                                <m:e>
                                  <m:r>
                                    <a:rPr lang="en-GB" sz="2000" b="0" i="1" smtClean="0">
                                      <a:latin typeface="Cambria Math" panose="02040503050406030204" pitchFamily="18" charset="0"/>
                                      <a:ea typeface="Cambria Math" panose="02040503050406030204" pitchFamily="18" charset="0"/>
                                    </a:rPr>
                                    <m:t>𝑃</m:t>
                                  </m:r>
                                </m:e>
                                <m:sup>
                                  <m:r>
                                    <a:rPr lang="en-GB" sz="2000" b="0" i="1" smtClean="0">
                                      <a:latin typeface="Cambria Math" panose="02040503050406030204" pitchFamily="18" charset="0"/>
                                      <a:ea typeface="Cambria Math" panose="02040503050406030204" pitchFamily="18" charset="0"/>
                                    </a:rPr>
                                    <m:t>2</m:t>
                                  </m:r>
                                </m:sup>
                              </m:sSup>
                              <m:r>
                                <a:rPr lang="en-GB" sz="2000" b="0" i="1" smtClean="0">
                                  <a:latin typeface="Cambria Math" panose="02040503050406030204" pitchFamily="18" charset="0"/>
                                  <a:ea typeface="Cambria Math" panose="02040503050406030204" pitchFamily="18" charset="0"/>
                                </a:rPr>
                                <m:t>+</m:t>
                              </m:r>
                              <m:sSup>
                                <m:sSupPr>
                                  <m:ctrlPr>
                                    <a:rPr lang="en-GB" sz="2000" b="0" i="1" smtClean="0">
                                      <a:latin typeface="Cambria Math" panose="02040503050406030204" pitchFamily="18" charset="0"/>
                                      <a:ea typeface="Cambria Math" panose="02040503050406030204" pitchFamily="18" charset="0"/>
                                    </a:rPr>
                                  </m:ctrlPr>
                                </m:sSupPr>
                                <m:e>
                                  <m:r>
                                    <a:rPr lang="en-GB" sz="2000" b="0" i="1" smtClean="0">
                                      <a:latin typeface="Cambria Math" panose="02040503050406030204" pitchFamily="18" charset="0"/>
                                      <a:ea typeface="Cambria Math" panose="02040503050406030204" pitchFamily="18" charset="0"/>
                                    </a:rPr>
                                    <m:t>𝑚</m:t>
                                  </m:r>
                                </m:e>
                                <m:sup>
                                  <m:r>
                                    <a:rPr lang="en-GB" sz="2000" b="0" i="1" smtClean="0">
                                      <a:latin typeface="Cambria Math" panose="02040503050406030204" pitchFamily="18" charset="0"/>
                                      <a:ea typeface="Cambria Math" panose="02040503050406030204" pitchFamily="18" charset="0"/>
                                    </a:rPr>
                                    <m:t>2</m:t>
                                  </m:r>
                                </m:sup>
                              </m:sSup>
                            </m:e>
                          </m:rad>
                          <m:r>
                            <a:rPr lang="en-GB" sz="2000" b="0" i="1" smtClean="0">
                              <a:latin typeface="Cambria Math" panose="02040503050406030204" pitchFamily="18" charset="0"/>
                              <a:ea typeface="Cambria Math" panose="02040503050406030204" pitchFamily="18" charset="0"/>
                            </a:rPr>
                            <m:t>=</m:t>
                          </m:r>
                          <m:f>
                            <m:fPr>
                              <m:ctrlPr>
                                <a:rPr lang="en-GB" sz="2000" b="0" i="1" smtClean="0">
                                  <a:latin typeface="Cambria Math" panose="02040503050406030204" pitchFamily="18" charset="0"/>
                                  <a:ea typeface="Cambria Math" panose="02040503050406030204" pitchFamily="18" charset="0"/>
                                </a:rPr>
                              </m:ctrlPr>
                            </m:fPr>
                            <m:num>
                              <m:r>
                                <a:rPr lang="en-GB" sz="2000" b="0" i="1" smtClean="0">
                                  <a:latin typeface="Cambria Math" panose="02040503050406030204" pitchFamily="18" charset="0"/>
                                  <a:ea typeface="Cambria Math" panose="02040503050406030204" pitchFamily="18" charset="0"/>
                                </a:rPr>
                                <m:t>1</m:t>
                              </m:r>
                            </m:num>
                            <m:den>
                              <m:rad>
                                <m:radPr>
                                  <m:degHide m:val="on"/>
                                  <m:ctrlPr>
                                    <a:rPr lang="en-GB" sz="2000" b="0" i="1" smtClean="0">
                                      <a:latin typeface="Cambria Math" panose="02040503050406030204" pitchFamily="18" charset="0"/>
                                      <a:ea typeface="Cambria Math" panose="02040503050406030204" pitchFamily="18" charset="0"/>
                                    </a:rPr>
                                  </m:ctrlPr>
                                </m:radPr>
                                <m:deg/>
                                <m:e>
                                  <m:r>
                                    <a:rPr lang="en-GB" sz="2000" b="0" i="1" smtClean="0">
                                      <a:latin typeface="Cambria Math" panose="02040503050406030204" pitchFamily="18" charset="0"/>
                                      <a:ea typeface="Cambria Math" panose="02040503050406030204" pitchFamily="18" charset="0"/>
                                    </a:rPr>
                                    <m:t>1+</m:t>
                                  </m:r>
                                  <m:sSup>
                                    <m:sSupPr>
                                      <m:ctrlPr>
                                        <a:rPr lang="en-GB" sz="2000" b="0" i="1" smtClean="0">
                                          <a:latin typeface="Cambria Math" panose="02040503050406030204" pitchFamily="18" charset="0"/>
                                          <a:ea typeface="Cambria Math" panose="02040503050406030204" pitchFamily="18" charset="0"/>
                                        </a:rPr>
                                      </m:ctrlPr>
                                    </m:sSupPr>
                                    <m:e>
                                      <m:d>
                                        <m:dPr>
                                          <m:ctrlPr>
                                            <a:rPr lang="en-GB" sz="2000" b="0" i="1" smtClean="0">
                                              <a:latin typeface="Cambria Math" panose="02040503050406030204" pitchFamily="18" charset="0"/>
                                              <a:ea typeface="Cambria Math" panose="02040503050406030204" pitchFamily="18" charset="0"/>
                                            </a:rPr>
                                          </m:ctrlPr>
                                        </m:dPr>
                                        <m:e>
                                          <m:r>
                                            <a:rPr lang="en-GB" sz="2000" b="0" i="1" smtClean="0">
                                              <a:latin typeface="Cambria Math" panose="02040503050406030204" pitchFamily="18" charset="0"/>
                                              <a:ea typeface="Cambria Math" panose="02040503050406030204" pitchFamily="18" charset="0"/>
                                            </a:rPr>
                                            <m:t>𝑚</m:t>
                                          </m:r>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𝑝</m:t>
                                          </m:r>
                                        </m:e>
                                      </m:d>
                                    </m:e>
                                    <m:sup>
                                      <m:r>
                                        <a:rPr lang="en-GB" sz="2000" b="0" i="1" smtClean="0">
                                          <a:latin typeface="Cambria Math" panose="02040503050406030204" pitchFamily="18" charset="0"/>
                                          <a:ea typeface="Cambria Math" panose="02040503050406030204" pitchFamily="18" charset="0"/>
                                        </a:rPr>
                                        <m:t>2</m:t>
                                      </m:r>
                                    </m:sup>
                                  </m:sSup>
                                </m:e>
                              </m:rad>
                            </m:den>
                          </m:f>
                        </m:den>
                      </m:f>
                    </m:oMath>
                  </m:oMathPara>
                </a14:m>
                <a:endParaRPr lang="en-GB"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2472949" y="3145371"/>
                <a:ext cx="5374164" cy="707373"/>
              </a:xfrm>
              <a:prstGeom prst="rect">
                <a:avLst/>
              </a:prstGeom>
              <a:blipFill>
                <a:blip r:embed="rId4"/>
                <a:stretch>
                  <a:fillRect/>
                </a:stretch>
              </a:blipFill>
            </p:spPr>
            <p:txBody>
              <a:bodyPr/>
              <a:lstStyle/>
              <a:p>
                <a:r>
                  <a:rPr lang="en-GB">
                    <a:noFill/>
                  </a:rPr>
                  <a:t> </a:t>
                </a:r>
              </a:p>
            </p:txBody>
          </p:sp>
        </mc:Fallback>
      </mc:AlternateContent>
      <p:sp>
        <p:nvSpPr>
          <p:cNvPr id="15" name="TextBox 14"/>
          <p:cNvSpPr txBox="1"/>
          <p:nvPr/>
        </p:nvSpPr>
        <p:spPr>
          <a:xfrm>
            <a:off x="4565445" y="2669128"/>
            <a:ext cx="2048446" cy="369332"/>
          </a:xfrm>
          <a:prstGeom prst="rect">
            <a:avLst/>
          </a:prstGeom>
          <a:noFill/>
        </p:spPr>
        <p:txBody>
          <a:bodyPr wrap="none" rtlCol="0">
            <a:spAutoFit/>
          </a:bodyPr>
          <a:lstStyle/>
          <a:p>
            <a:r>
              <a:rPr lang="en-GB" sz="1800" dirty="0"/>
              <a:t>Refractive index</a:t>
            </a:r>
          </a:p>
        </p:txBody>
      </p:sp>
      <p:sp>
        <p:nvSpPr>
          <p:cNvPr id="25" name="Text Box 10"/>
          <p:cNvSpPr txBox="1">
            <a:spLocks noChangeArrowheads="1"/>
          </p:cNvSpPr>
          <p:nvPr/>
        </p:nvSpPr>
        <p:spPr bwMode="auto">
          <a:xfrm>
            <a:off x="415794" y="4231917"/>
            <a:ext cx="583208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dirty="0">
                <a:latin typeface="Symbol" panose="05050102010706020507" pitchFamily="18" charset="2"/>
              </a:rPr>
              <a:t>b</a:t>
            </a:r>
            <a:r>
              <a:rPr lang="en-US" altLang="en-US" sz="1400" dirty="0">
                <a:latin typeface="Calibri" panose="020F0502020204030204" pitchFamily="34" charset="0"/>
                <a:cs typeface="Calibri" panose="020F0502020204030204" pitchFamily="34" charset="0"/>
              </a:rPr>
              <a:t> = velocity of the charged particle in units of speed of light (c) vacuum</a:t>
            </a:r>
          </a:p>
          <a:p>
            <a:pPr eaLnBrk="1" hangingPunct="1">
              <a:buFont typeface="Symbol" pitchFamily="18" charset="2"/>
              <a:buNone/>
            </a:pPr>
            <a:r>
              <a:rPr lang="en-US" altLang="en-US" sz="1400" dirty="0">
                <a:latin typeface="Calibri" panose="020F0502020204030204" pitchFamily="34" charset="0"/>
                <a:cs typeface="Calibri" panose="020F0502020204030204" pitchFamily="34" charset="0"/>
              </a:rPr>
              <a:t>P, E ,m = momentum, energy, mass of the charged particle</a:t>
            </a:r>
          </a:p>
          <a:p>
            <a:pPr eaLnBrk="1" hangingPunct="1">
              <a:buFont typeface="Symbol" pitchFamily="18" charset="2"/>
              <a:buNone/>
            </a:pPr>
            <a:r>
              <a:rPr lang="en-US" altLang="en-US" sz="1400" dirty="0">
                <a:latin typeface="Calibri" panose="020F0502020204030204" pitchFamily="34" charset="0"/>
                <a:cs typeface="Calibri" panose="020F0502020204030204" pitchFamily="34" charset="0"/>
              </a:rPr>
              <a:t>C</a:t>
            </a:r>
            <a:r>
              <a:rPr lang="en-US" altLang="en-US" sz="1400" baseline="-25000" dirty="0">
                <a:latin typeface="Calibri" panose="020F0502020204030204" pitchFamily="34" charset="0"/>
                <a:cs typeface="Calibri" panose="020F0502020204030204" pitchFamily="34" charset="0"/>
              </a:rPr>
              <a:t>M </a:t>
            </a:r>
            <a:r>
              <a:rPr lang="en-US" altLang="en-US" sz="1400" dirty="0">
                <a:latin typeface="Calibri" panose="020F0502020204030204" pitchFamily="34" charset="0"/>
                <a:cs typeface="Calibri" panose="020F0502020204030204" pitchFamily="34" charset="0"/>
              </a:rPr>
              <a:t>= speed of light in the medium (phase velocity)</a:t>
            </a:r>
          </a:p>
          <a:p>
            <a:pPr eaLnBrk="1" hangingPunct="1">
              <a:buFont typeface="Symbol" pitchFamily="18" charset="2"/>
              <a:buNone/>
            </a:pPr>
            <a:r>
              <a:rPr lang="en-US" altLang="en-US" sz="1400" dirty="0" err="1">
                <a:latin typeface="Calibri" panose="020F0502020204030204" pitchFamily="34" charset="0"/>
                <a:cs typeface="Calibri" panose="020F0502020204030204" pitchFamily="34" charset="0"/>
              </a:rPr>
              <a:t>E</a:t>
            </a:r>
            <a:r>
              <a:rPr lang="en-US" altLang="en-US" sz="1400" b="1" baseline="-25000" dirty="0" err="1">
                <a:latin typeface="Calibri" panose="020F0502020204030204" pitchFamily="34" charset="0"/>
                <a:cs typeface="Calibri" panose="020F0502020204030204" pitchFamily="34" charset="0"/>
              </a:rPr>
              <a:t>ph</a:t>
            </a:r>
            <a:r>
              <a:rPr lang="en-US" altLang="en-US" sz="1400" b="1" baseline="-25000" dirty="0">
                <a:latin typeface="Calibri" panose="020F0502020204030204" pitchFamily="34" charset="0"/>
                <a:cs typeface="Calibri" panose="020F0502020204030204" pitchFamily="34" charset="0"/>
              </a:rPr>
              <a:t> </a:t>
            </a:r>
            <a:r>
              <a:rPr lang="en-US" altLang="en-US" sz="1400" dirty="0">
                <a:latin typeface="Calibri" panose="020F0502020204030204" pitchFamily="34" charset="0"/>
                <a:cs typeface="Calibri" panose="020F0502020204030204" pitchFamily="34" charset="0"/>
              </a:rPr>
              <a:t>= photon energy</a:t>
            </a:r>
          </a:p>
          <a:p>
            <a:pPr eaLnBrk="1" hangingPunct="1">
              <a:buFont typeface="Symbol" pitchFamily="18" charset="2"/>
              <a:buNone/>
            </a:pPr>
            <a:r>
              <a:rPr lang="en-US" altLang="en-US" sz="1400" dirty="0">
                <a:latin typeface="Symbol" pitchFamily="18" charset="2"/>
              </a:rPr>
              <a:t>l</a:t>
            </a:r>
            <a:r>
              <a:rPr lang="en-US" altLang="en-US" sz="1400" dirty="0">
                <a:latin typeface="Calibri" panose="020F0502020204030204" pitchFamily="34" charset="0"/>
                <a:cs typeface="Calibri" panose="020F0502020204030204" pitchFamily="34" charset="0"/>
              </a:rPr>
              <a:t> = Photon wavelength</a:t>
            </a:r>
            <a:endParaRPr lang="en-US" altLang="en-US" sz="1400" dirty="0">
              <a:latin typeface="Arial Unicode MS" pitchFamily="34" charset="-128"/>
            </a:endParaRPr>
          </a:p>
        </p:txBody>
      </p:sp>
      <p:sp>
        <p:nvSpPr>
          <p:cNvPr id="26" name="Rectangle 25"/>
          <p:cNvSpPr/>
          <p:nvPr/>
        </p:nvSpPr>
        <p:spPr>
          <a:xfrm>
            <a:off x="179388" y="5516735"/>
            <a:ext cx="7924377" cy="276999"/>
          </a:xfrm>
          <a:prstGeom prst="rect">
            <a:avLst/>
          </a:prstGeom>
        </p:spPr>
        <p:txBody>
          <a:bodyPr wrap="square">
            <a:spAutoFit/>
          </a:bodyPr>
          <a:lstStyle/>
          <a:p>
            <a:r>
              <a:rPr lang="en-US" sz="1200" dirty="0"/>
              <a:t>Theory of Cherenkov Radiation: Classical Electrodynamics by J. D. Jackson (Section 13.5)</a:t>
            </a: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941" y="1296187"/>
            <a:ext cx="1974331" cy="1833307"/>
          </a:xfrm>
          <a:prstGeom prst="rect">
            <a:avLst/>
          </a:prstGeom>
        </p:spPr>
      </p:pic>
      <p:sp>
        <p:nvSpPr>
          <p:cNvPr id="17" name="Footer Placeholder 16"/>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2413404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Refractive index</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23</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44" y="1685504"/>
            <a:ext cx="3258393" cy="272890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2068" y="1679300"/>
            <a:ext cx="4102662" cy="2735108"/>
          </a:xfrm>
          <a:prstGeom prst="rect">
            <a:avLst/>
          </a:prstGeom>
        </p:spPr>
      </p:pic>
      <p:sp>
        <p:nvSpPr>
          <p:cNvPr id="7" name="TextBox 6"/>
          <p:cNvSpPr txBox="1"/>
          <p:nvPr/>
        </p:nvSpPr>
        <p:spPr>
          <a:xfrm>
            <a:off x="1788730" y="1217635"/>
            <a:ext cx="1013419" cy="461665"/>
          </a:xfrm>
          <a:prstGeom prst="rect">
            <a:avLst/>
          </a:prstGeom>
          <a:noFill/>
        </p:spPr>
        <p:txBody>
          <a:bodyPr wrap="none" rtlCol="0">
            <a:spAutoFit/>
          </a:bodyPr>
          <a:lstStyle/>
          <a:p>
            <a:r>
              <a:rPr lang="en-GB" dirty="0"/>
              <a:t>Glass</a:t>
            </a:r>
          </a:p>
        </p:txBody>
      </p:sp>
      <p:sp>
        <p:nvSpPr>
          <p:cNvPr id="8" name="TextBox 7"/>
          <p:cNvSpPr txBox="1"/>
          <p:nvPr/>
        </p:nvSpPr>
        <p:spPr>
          <a:xfrm>
            <a:off x="6147866" y="1217635"/>
            <a:ext cx="611065" cy="461665"/>
          </a:xfrm>
          <a:prstGeom prst="rect">
            <a:avLst/>
          </a:prstGeom>
          <a:noFill/>
        </p:spPr>
        <p:txBody>
          <a:bodyPr wrap="none" rtlCol="0">
            <a:spAutoFit/>
          </a:bodyPr>
          <a:lstStyle/>
          <a:p>
            <a:r>
              <a:rPr lang="en-GB" dirty="0"/>
              <a:t>Air</a:t>
            </a:r>
          </a:p>
        </p:txBody>
      </p:sp>
      <p:sp>
        <p:nvSpPr>
          <p:cNvPr id="9" name="TextBox 8"/>
          <p:cNvSpPr txBox="1"/>
          <p:nvPr/>
        </p:nvSpPr>
        <p:spPr>
          <a:xfrm>
            <a:off x="449122" y="4785742"/>
            <a:ext cx="8390078" cy="830997"/>
          </a:xfrm>
          <a:prstGeom prst="rect">
            <a:avLst/>
          </a:prstGeom>
          <a:noFill/>
        </p:spPr>
        <p:txBody>
          <a:bodyPr wrap="square" rtlCol="0">
            <a:spAutoFit/>
          </a:bodyPr>
          <a:lstStyle/>
          <a:p>
            <a:pPr marL="285750" indent="-285750">
              <a:buFont typeface="Wingdings" panose="05000000000000000000" pitchFamily="2" charset="2"/>
              <a:buChar char="§"/>
            </a:pPr>
            <a:r>
              <a:rPr lang="en-GB" sz="1600" dirty="0"/>
              <a:t>Dependence of the refractive index on photon frequency means the Cherenkov angle is not constant</a:t>
            </a:r>
          </a:p>
          <a:p>
            <a:pPr marL="285750" indent="-285750">
              <a:buFont typeface="Wingdings" panose="05000000000000000000" pitchFamily="2" charset="2"/>
              <a:buChar char="§"/>
            </a:pPr>
            <a:r>
              <a:rPr lang="en-GB" sz="1600" dirty="0"/>
              <a:t>The spread of angles is referred to as </a:t>
            </a:r>
            <a:r>
              <a:rPr lang="en-GB" sz="1600" dirty="0">
                <a:solidFill>
                  <a:srgbClr val="FF0000"/>
                </a:solidFill>
              </a:rPr>
              <a:t>C</a:t>
            </a:r>
            <a:r>
              <a:rPr lang="en-GB" sz="1600" dirty="0">
                <a:solidFill>
                  <a:srgbClr val="FF2A00"/>
                </a:solidFill>
              </a:rPr>
              <a:t>h</a:t>
            </a:r>
            <a:r>
              <a:rPr lang="en-GB" sz="1600" dirty="0">
                <a:solidFill>
                  <a:srgbClr val="FF5500"/>
                </a:solidFill>
              </a:rPr>
              <a:t>r</a:t>
            </a:r>
            <a:r>
              <a:rPr lang="en-GB" sz="1600" dirty="0">
                <a:solidFill>
                  <a:srgbClr val="FF7F00"/>
                </a:solidFill>
              </a:rPr>
              <a:t>o</a:t>
            </a:r>
            <a:r>
              <a:rPr lang="en-GB" sz="1600" dirty="0">
                <a:solidFill>
                  <a:srgbClr val="FFAA00"/>
                </a:solidFill>
              </a:rPr>
              <a:t>m</a:t>
            </a:r>
            <a:r>
              <a:rPr lang="en-GB" sz="1600" dirty="0">
                <a:solidFill>
                  <a:srgbClr val="FFD400"/>
                </a:solidFill>
              </a:rPr>
              <a:t>a</a:t>
            </a:r>
            <a:r>
              <a:rPr lang="en-GB" sz="1600" dirty="0">
                <a:solidFill>
                  <a:srgbClr val="FFFF00"/>
                </a:solidFill>
              </a:rPr>
              <a:t>t</a:t>
            </a:r>
            <a:r>
              <a:rPr lang="en-GB" sz="1600" dirty="0">
                <a:solidFill>
                  <a:srgbClr val="80FF00"/>
                </a:solidFill>
              </a:rPr>
              <a:t>i</a:t>
            </a:r>
            <a:r>
              <a:rPr lang="en-GB" sz="1600" dirty="0">
                <a:solidFill>
                  <a:srgbClr val="00FF00"/>
                </a:solidFill>
              </a:rPr>
              <a:t>c</a:t>
            </a:r>
            <a:r>
              <a:rPr lang="en-GB" sz="1600" dirty="0">
                <a:solidFill>
                  <a:srgbClr val="00FF55"/>
                </a:solidFill>
              </a:rPr>
              <a:t> </a:t>
            </a:r>
            <a:r>
              <a:rPr lang="en-GB" sz="1600" dirty="0">
                <a:solidFill>
                  <a:srgbClr val="00FFAA"/>
                </a:solidFill>
              </a:rPr>
              <a:t>E</a:t>
            </a:r>
            <a:r>
              <a:rPr lang="en-GB" sz="1600" dirty="0">
                <a:solidFill>
                  <a:srgbClr val="00FFFF"/>
                </a:solidFill>
              </a:rPr>
              <a:t>r</a:t>
            </a:r>
            <a:r>
              <a:rPr lang="en-GB" sz="1600" dirty="0">
                <a:solidFill>
                  <a:srgbClr val="00AAFF"/>
                </a:solidFill>
              </a:rPr>
              <a:t>r</a:t>
            </a:r>
            <a:r>
              <a:rPr lang="en-GB" sz="1600" dirty="0">
                <a:solidFill>
                  <a:srgbClr val="0055FF"/>
                </a:solidFill>
              </a:rPr>
              <a:t>o</a:t>
            </a:r>
            <a:r>
              <a:rPr lang="en-GB" sz="1600" dirty="0">
                <a:solidFill>
                  <a:srgbClr val="0000FF"/>
                </a:solidFill>
              </a:rPr>
              <a:t>r</a:t>
            </a:r>
            <a:endParaRPr lang="en-GB" sz="1600" dirty="0"/>
          </a:p>
        </p:txBody>
      </p:sp>
      <p:sp>
        <p:nvSpPr>
          <p:cNvPr id="11" name="Footer Placeholder 10"/>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928500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Number of photons</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24</a:t>
            </a:fld>
            <a:endParaRPr lang="en-GB"/>
          </a:p>
        </p:txBody>
      </p:sp>
      <mc:AlternateContent xmlns:mc="http://schemas.openxmlformats.org/markup-compatibility/2006" xmlns:a14="http://schemas.microsoft.com/office/drawing/2010/main">
        <mc:Choice Requires="a14">
          <p:sp>
            <p:nvSpPr>
              <p:cNvPr id="5" name="TextBox 4"/>
              <p:cNvSpPr txBox="1"/>
              <p:nvPr/>
            </p:nvSpPr>
            <p:spPr>
              <a:xfrm>
                <a:off x="4382149" y="1478687"/>
                <a:ext cx="2442976" cy="558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sSup>
                            <m:sSupPr>
                              <m:ctrlPr>
                                <a:rPr lang="en-GB" sz="1600" i="1" smtClean="0">
                                  <a:latin typeface="Cambria Math" panose="02040503050406030204" pitchFamily="18" charset="0"/>
                                </a:rPr>
                              </m:ctrlPr>
                            </m:sSupPr>
                            <m:e>
                              <m:r>
                                <a:rPr lang="en-GB" sz="1600" i="1" smtClean="0">
                                  <a:latin typeface="Cambria Math" panose="02040503050406030204" pitchFamily="18" charset="0"/>
                                  <a:ea typeface="Cambria Math" panose="02040503050406030204" pitchFamily="18" charset="0"/>
                                </a:rPr>
                                <m:t>𝜕</m:t>
                              </m:r>
                            </m:e>
                            <m:sup>
                              <m:r>
                                <a:rPr lang="en-GB" sz="1600" b="0" i="1" smtClean="0">
                                  <a:latin typeface="Cambria Math" panose="02040503050406030204" pitchFamily="18" charset="0"/>
                                </a:rPr>
                                <m:t>2</m:t>
                              </m:r>
                            </m:sup>
                          </m:sSup>
                          <m:r>
                            <a:rPr lang="en-GB" sz="1600" b="0" i="1" smtClean="0">
                              <a:latin typeface="Cambria Math" panose="02040503050406030204" pitchFamily="18" charset="0"/>
                            </a:rPr>
                            <m:t>𝑁</m:t>
                          </m:r>
                        </m:num>
                        <m:den>
                          <m:r>
                            <a:rPr lang="en-GB" sz="160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r>
                            <a:rPr lang="en-GB" sz="1600" b="0" i="1" smtClean="0">
                              <a:latin typeface="Cambria Math" panose="02040503050406030204" pitchFamily="18" charset="0"/>
                              <a:ea typeface="Cambria Math" panose="02040503050406030204" pitchFamily="18" charset="0"/>
                            </a:rPr>
                            <m:t>𝜕𝜆</m:t>
                          </m:r>
                        </m:den>
                      </m:f>
                      <m:r>
                        <a:rPr lang="en-GB" sz="1600" b="0" i="1" smtClean="0">
                          <a:latin typeface="Cambria Math" panose="02040503050406030204" pitchFamily="18" charset="0"/>
                        </a:rPr>
                        <m:t>=2</m:t>
                      </m:r>
                      <m:r>
                        <a:rPr lang="en-GB" sz="1600" b="0" i="1" smtClean="0">
                          <a:latin typeface="Cambria Math" panose="02040503050406030204" pitchFamily="18" charset="0"/>
                          <a:ea typeface="Cambria Math" panose="02040503050406030204" pitchFamily="18" charset="0"/>
                        </a:rPr>
                        <m:t>𝜋</m:t>
                      </m:r>
                      <m:r>
                        <a:rPr lang="en-GB" sz="1600" b="0" i="1" smtClean="0">
                          <a:latin typeface="Cambria Math" panose="02040503050406030204" pitchFamily="18" charset="0"/>
                          <a:ea typeface="Cambria Math" panose="02040503050406030204" pitchFamily="18" charset="0"/>
                        </a:rPr>
                        <m:t>𝑎</m:t>
                      </m:r>
                      <m:d>
                        <m:dPr>
                          <m:ctrlPr>
                            <a:rPr lang="en-GB" sz="1600" b="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1−</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𝛽</m:t>
                                  </m:r>
                                </m:e>
                                <m:sup>
                                  <m:r>
                                    <a:rPr lang="en-GB" sz="1600" b="0" i="1" smtClean="0">
                                      <a:latin typeface="Cambria Math" panose="02040503050406030204" pitchFamily="18" charset="0"/>
                                      <a:ea typeface="Cambria Math" panose="02040503050406030204" pitchFamily="18" charset="0"/>
                                    </a:rPr>
                                    <m:t>2</m:t>
                                  </m:r>
                                </m:sup>
                              </m:sSup>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𝑛</m:t>
                                  </m:r>
                                </m:e>
                                <m:sup>
                                  <m:r>
                                    <a:rPr lang="en-GB" sz="1600" b="0" i="1" smtClean="0">
                                      <a:latin typeface="Cambria Math" panose="02040503050406030204" pitchFamily="18" charset="0"/>
                                      <a:ea typeface="Cambria Math" panose="02040503050406030204" pitchFamily="18" charset="0"/>
                                    </a:rPr>
                                    <m:t>2</m:t>
                                  </m:r>
                                </m:sup>
                              </m:sSup>
                            </m:den>
                          </m:f>
                        </m:e>
                      </m:d>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𝜆</m:t>
                              </m:r>
                            </m:e>
                            <m:sup>
                              <m:r>
                                <a:rPr lang="en-GB" sz="1600" b="0" i="1" smtClean="0">
                                  <a:latin typeface="Cambria Math" panose="02040503050406030204" pitchFamily="18" charset="0"/>
                                  <a:ea typeface="Cambria Math" panose="02040503050406030204" pitchFamily="18" charset="0"/>
                                </a:rPr>
                                <m:t>2</m:t>
                              </m:r>
                            </m:sup>
                          </m:sSup>
                        </m:den>
                      </m:f>
                    </m:oMath>
                  </m:oMathPara>
                </a14:m>
                <a:endParaRPr lang="en-GB" sz="1600" dirty="0"/>
              </a:p>
            </p:txBody>
          </p:sp>
        </mc:Choice>
        <mc:Fallback xmlns="">
          <p:sp>
            <p:nvSpPr>
              <p:cNvPr id="5" name="TextBox 4"/>
              <p:cNvSpPr txBox="1">
                <a:spLocks noRot="1" noChangeAspect="1" noMove="1" noResize="1" noEditPoints="1" noAdjustHandles="1" noChangeArrowheads="1" noChangeShapeType="1" noTextEdit="1"/>
              </p:cNvSpPr>
              <p:nvPr/>
            </p:nvSpPr>
            <p:spPr>
              <a:xfrm>
                <a:off x="4382149" y="1478687"/>
                <a:ext cx="2442976" cy="558230"/>
              </a:xfrm>
              <a:prstGeom prst="rect">
                <a:avLst/>
              </a:prstGeom>
              <a:blipFill>
                <a:blip r:embed="rId2"/>
                <a:stretch>
                  <a:fillRect b="-109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418101" y="2247058"/>
                <a:ext cx="2979854"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r>
                            <a:rPr lang="en-GB" sz="160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rPr>
                            <m:t>𝑁</m:t>
                          </m:r>
                        </m:num>
                        <m:den>
                          <m:r>
                            <a:rPr lang="en-GB" sz="160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den>
                      </m:f>
                      <m:r>
                        <a:rPr lang="en-GB" sz="1600" b="0" i="1" smtClean="0">
                          <a:latin typeface="Cambria Math" panose="02040503050406030204" pitchFamily="18" charset="0"/>
                        </a:rPr>
                        <m:t>=2</m:t>
                      </m:r>
                      <m:r>
                        <a:rPr lang="en-GB" sz="1600" b="0" i="1" smtClean="0">
                          <a:latin typeface="Cambria Math" panose="02040503050406030204" pitchFamily="18" charset="0"/>
                          <a:ea typeface="Cambria Math" panose="02040503050406030204" pitchFamily="18" charset="0"/>
                        </a:rPr>
                        <m:t>𝜋</m:t>
                      </m:r>
                      <m:r>
                        <a:rPr lang="en-GB" sz="1600" b="0" i="1" smtClean="0">
                          <a:latin typeface="Cambria Math" panose="02040503050406030204" pitchFamily="18" charset="0"/>
                          <a:ea typeface="Cambria Math" panose="02040503050406030204" pitchFamily="18" charset="0"/>
                        </a:rPr>
                        <m:t>𝑎</m:t>
                      </m:r>
                      <m:d>
                        <m:dPr>
                          <m:ctrlPr>
                            <a:rPr lang="en-GB" sz="1600" b="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1−</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𝛽</m:t>
                                  </m:r>
                                </m:e>
                                <m:sup>
                                  <m:r>
                                    <a:rPr lang="en-GB" sz="1600" b="0" i="1" smtClean="0">
                                      <a:latin typeface="Cambria Math" panose="02040503050406030204" pitchFamily="18" charset="0"/>
                                      <a:ea typeface="Cambria Math" panose="02040503050406030204" pitchFamily="18" charset="0"/>
                                    </a:rPr>
                                    <m:t>2</m:t>
                                  </m:r>
                                </m:sup>
                              </m:sSup>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𝑛</m:t>
                                  </m:r>
                                </m:e>
                                <m:sup>
                                  <m:r>
                                    <a:rPr lang="en-GB" sz="1600" b="0" i="1" smtClean="0">
                                      <a:latin typeface="Cambria Math" panose="02040503050406030204" pitchFamily="18" charset="0"/>
                                      <a:ea typeface="Cambria Math" panose="02040503050406030204" pitchFamily="18" charset="0"/>
                                    </a:rPr>
                                    <m:t>2</m:t>
                                  </m:r>
                                </m:sup>
                              </m:sSup>
                            </m:den>
                          </m:f>
                        </m:e>
                      </m:d>
                      <m:d>
                        <m:dPr>
                          <m:ctrlPr>
                            <a:rPr lang="en-GB" sz="1600" b="0" i="1" smtClean="0">
                              <a:latin typeface="Cambria Math" panose="02040503050406030204" pitchFamily="18" charset="0"/>
                              <a:ea typeface="Cambria Math" panose="02040503050406030204" pitchFamily="18" charset="0"/>
                            </a:rPr>
                          </m:ctrlPr>
                        </m:dPr>
                        <m:e>
                          <m:f>
                            <m:fPr>
                              <m:ctrlPr>
                                <a:rPr lang="en-GB" sz="1600" i="1">
                                  <a:latin typeface="Cambria Math" panose="02040503050406030204" pitchFamily="18" charset="0"/>
                                  <a:ea typeface="Cambria Math" panose="02040503050406030204" pitchFamily="18" charset="0"/>
                                </a:rPr>
                              </m:ctrlPr>
                            </m:fPr>
                            <m:num>
                              <m:r>
                                <a:rPr lang="en-GB" sz="1600" i="1">
                                  <a:latin typeface="Cambria Math" panose="02040503050406030204" pitchFamily="18" charset="0"/>
                                  <a:ea typeface="Cambria Math" panose="02040503050406030204" pitchFamily="18" charset="0"/>
                                </a:rPr>
                                <m:t>1</m:t>
                              </m:r>
                            </m:num>
                            <m:den>
                              <m:sSub>
                                <m:sSubPr>
                                  <m:ctrlPr>
                                    <a:rPr lang="en-GB" sz="1600" i="1" smtClean="0">
                                      <a:latin typeface="Cambria Math" panose="02040503050406030204" pitchFamily="18" charset="0"/>
                                      <a:ea typeface="Cambria Math" panose="02040503050406030204" pitchFamily="18" charset="0"/>
                                    </a:rPr>
                                  </m:ctrlPr>
                                </m:sSubPr>
                                <m:e>
                                  <m:r>
                                    <a:rPr lang="en-GB" sz="1600" i="1" smtClean="0">
                                      <a:latin typeface="Cambria Math" panose="02040503050406030204" pitchFamily="18" charset="0"/>
                                      <a:ea typeface="Cambria Math" panose="02040503050406030204" pitchFamily="18" charset="0"/>
                                    </a:rPr>
                                    <m:t>𝜆</m:t>
                                  </m:r>
                                </m:e>
                                <m:sub>
                                  <m:r>
                                    <a:rPr lang="en-GB" sz="1600" b="0" i="1" smtClean="0">
                                      <a:latin typeface="Cambria Math" panose="02040503050406030204" pitchFamily="18" charset="0"/>
                                      <a:ea typeface="Cambria Math" panose="02040503050406030204" pitchFamily="18" charset="0"/>
                                    </a:rPr>
                                    <m:t>𝐿</m:t>
                                  </m:r>
                                </m:sub>
                              </m:sSub>
                            </m:den>
                          </m:f>
                          <m:r>
                            <a:rPr lang="en-GB" sz="1600" b="0" i="1" smtClean="0">
                              <a:latin typeface="Cambria Math" panose="02040503050406030204" pitchFamily="18" charset="0"/>
                              <a:ea typeface="Cambria Math" panose="02040503050406030204" pitchFamily="18" charset="0"/>
                            </a:rPr>
                            <m:t>−</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sSub>
                                <m:sSubPr>
                                  <m:ctrlPr>
                                    <a:rPr lang="en-GB" sz="1600" b="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𝜆</m:t>
                                  </m:r>
                                </m:e>
                                <m:sub>
                                  <m:r>
                                    <a:rPr lang="en-GB" sz="1600" b="0" i="1" smtClean="0">
                                      <a:latin typeface="Cambria Math" panose="02040503050406030204" pitchFamily="18" charset="0"/>
                                      <a:ea typeface="Cambria Math" panose="02040503050406030204" pitchFamily="18" charset="0"/>
                                    </a:rPr>
                                    <m:t>𝐻</m:t>
                                  </m:r>
                                </m:sub>
                              </m:sSub>
                            </m:den>
                          </m:f>
                        </m:e>
                      </m:d>
                    </m:oMath>
                  </m:oMathPara>
                </a14:m>
                <a:endParaRPr lang="en-GB"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4418101" y="2247058"/>
                <a:ext cx="2979854" cy="553228"/>
              </a:xfrm>
              <a:prstGeom prst="rect">
                <a:avLst/>
              </a:prstGeom>
              <a:blipFill>
                <a:blip r:embed="rId3"/>
                <a:stretch>
                  <a:fillRect b="-1111"/>
                </a:stretch>
              </a:blipFill>
            </p:spPr>
            <p:txBody>
              <a:bodyPr/>
              <a:lstStyle/>
              <a:p>
                <a:r>
                  <a:rPr lang="en-GB">
                    <a:noFill/>
                  </a:rPr>
                  <a:t> </a:t>
                </a:r>
              </a:p>
            </p:txBody>
          </p:sp>
        </mc:Fallback>
      </mc:AlternateContent>
      <p:sp>
        <p:nvSpPr>
          <p:cNvPr id="7" name="TextBox 6"/>
          <p:cNvSpPr txBox="1"/>
          <p:nvPr/>
        </p:nvSpPr>
        <p:spPr>
          <a:xfrm>
            <a:off x="680731" y="1573136"/>
            <a:ext cx="3496470" cy="369332"/>
          </a:xfrm>
          <a:prstGeom prst="rect">
            <a:avLst/>
          </a:prstGeom>
          <a:noFill/>
        </p:spPr>
        <p:txBody>
          <a:bodyPr wrap="none" rtlCol="0">
            <a:spAutoFit/>
          </a:bodyPr>
          <a:lstStyle/>
          <a:p>
            <a:r>
              <a:rPr lang="en-GB" sz="1800" dirty="0"/>
              <a:t>Number of emitted photons:</a:t>
            </a:r>
          </a:p>
        </p:txBody>
      </p:sp>
      <p:sp>
        <p:nvSpPr>
          <p:cNvPr id="11" name="TextBox 10"/>
          <p:cNvSpPr txBox="1"/>
          <p:nvPr/>
        </p:nvSpPr>
        <p:spPr>
          <a:xfrm>
            <a:off x="179388" y="2955927"/>
            <a:ext cx="5517857" cy="369332"/>
          </a:xfrm>
          <a:prstGeom prst="rect">
            <a:avLst/>
          </a:prstGeom>
          <a:noFill/>
        </p:spPr>
        <p:txBody>
          <a:bodyPr wrap="none" rtlCol="0">
            <a:spAutoFit/>
          </a:bodyPr>
          <a:lstStyle/>
          <a:p>
            <a:r>
              <a:rPr lang="en-GB" sz="1800" dirty="0"/>
              <a:t>The number of photons increases with energy</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731" y="3489685"/>
            <a:ext cx="3997465" cy="2250229"/>
          </a:xfrm>
          <a:prstGeom prst="rect">
            <a:avLst/>
          </a:prstGeom>
        </p:spPr>
      </p:pic>
      <p:sp>
        <p:nvSpPr>
          <p:cNvPr id="13" name="TextBox 12"/>
          <p:cNvSpPr txBox="1"/>
          <p:nvPr/>
        </p:nvSpPr>
        <p:spPr>
          <a:xfrm>
            <a:off x="784578" y="2339006"/>
            <a:ext cx="3315651" cy="369332"/>
          </a:xfrm>
          <a:prstGeom prst="rect">
            <a:avLst/>
          </a:prstGeom>
          <a:noFill/>
        </p:spPr>
        <p:txBody>
          <a:bodyPr wrap="none" rtlCol="0">
            <a:spAutoFit/>
          </a:bodyPr>
          <a:lstStyle/>
          <a:p>
            <a:r>
              <a:rPr lang="en-GB" sz="1800" dirty="0"/>
              <a:t>Between two wavelengths:</a:t>
            </a:r>
          </a:p>
        </p:txBody>
      </p:sp>
      <mc:AlternateContent xmlns:mc="http://schemas.openxmlformats.org/markup-compatibility/2006" xmlns:a14="http://schemas.microsoft.com/office/drawing/2010/main">
        <mc:Choice Requires="a14">
          <p:sp>
            <p:nvSpPr>
              <p:cNvPr id="14" name="TextBox 13"/>
              <p:cNvSpPr txBox="1"/>
              <p:nvPr/>
            </p:nvSpPr>
            <p:spPr>
              <a:xfrm>
                <a:off x="5211570" y="4275688"/>
                <a:ext cx="3345082" cy="5772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400" i="1" smtClean="0">
                              <a:latin typeface="Cambria Math" panose="02040503050406030204" pitchFamily="18" charset="0"/>
                            </a:rPr>
                          </m:ctrlPr>
                        </m:fPr>
                        <m:num>
                          <m:r>
                            <a:rPr lang="en-GB" sz="1400" b="0" i="1" smtClean="0">
                              <a:latin typeface="Cambria Math" panose="02040503050406030204" pitchFamily="18" charset="0"/>
                            </a:rPr>
                            <m:t>𝑑𝐸</m:t>
                          </m:r>
                        </m:num>
                        <m:den>
                          <m:r>
                            <a:rPr lang="en-GB" sz="1400" b="0" i="1" smtClean="0">
                              <a:latin typeface="Cambria Math" panose="02040503050406030204" pitchFamily="18" charset="0"/>
                            </a:rPr>
                            <m:t>𝑑𝑥</m:t>
                          </m:r>
                        </m:den>
                      </m:f>
                      <m:r>
                        <a:rPr lang="en-GB" sz="1400" b="0" i="1" smtClean="0">
                          <a:latin typeface="Cambria Math" panose="02040503050406030204" pitchFamily="18" charset="0"/>
                        </a:rPr>
                        <m:t>=</m:t>
                      </m:r>
                      <m:f>
                        <m:fPr>
                          <m:ctrlPr>
                            <a:rPr lang="en-GB" sz="1400" b="0" i="1" smtClean="0">
                              <a:latin typeface="Cambria Math" panose="02040503050406030204" pitchFamily="18" charset="0"/>
                            </a:rPr>
                          </m:ctrlPr>
                        </m:fPr>
                        <m:num>
                          <m:sSup>
                            <m:sSupPr>
                              <m:ctrlPr>
                                <a:rPr lang="en-GB" sz="1400" b="0" i="1" smtClean="0">
                                  <a:latin typeface="Cambria Math" panose="02040503050406030204" pitchFamily="18" charset="0"/>
                                </a:rPr>
                              </m:ctrlPr>
                            </m:sSupPr>
                            <m:e>
                              <m:r>
                                <a:rPr lang="en-GB" sz="1400" b="0" i="1" smtClean="0">
                                  <a:latin typeface="Cambria Math" panose="02040503050406030204" pitchFamily="18" charset="0"/>
                                </a:rPr>
                                <m:t>𝑞</m:t>
                              </m:r>
                            </m:e>
                            <m:sup>
                              <m:r>
                                <a:rPr lang="en-GB" sz="1400" b="0" i="1" smtClean="0">
                                  <a:latin typeface="Cambria Math" panose="02040503050406030204" pitchFamily="18" charset="0"/>
                                </a:rPr>
                                <m:t>2</m:t>
                              </m:r>
                            </m:sup>
                          </m:sSup>
                        </m:num>
                        <m:den>
                          <m:r>
                            <a:rPr lang="en-GB" sz="1400" b="0" i="1" smtClean="0">
                              <a:latin typeface="Cambria Math" panose="02040503050406030204" pitchFamily="18" charset="0"/>
                            </a:rPr>
                            <m:t>4</m:t>
                          </m:r>
                          <m:r>
                            <a:rPr lang="en-GB" sz="1400" b="0" i="1" smtClean="0">
                              <a:latin typeface="Cambria Math" panose="02040503050406030204" pitchFamily="18" charset="0"/>
                              <a:ea typeface="Cambria Math" panose="02040503050406030204" pitchFamily="18" charset="0"/>
                            </a:rPr>
                            <m:t>𝜋</m:t>
                          </m:r>
                        </m:den>
                      </m:f>
                      <m:nary>
                        <m:naryPr>
                          <m:supHide m:val="on"/>
                          <m:ctrlPr>
                            <a:rPr lang="en-GB" sz="1400" b="0" i="1" smtClean="0">
                              <a:latin typeface="Cambria Math" panose="02040503050406030204" pitchFamily="18" charset="0"/>
                            </a:rPr>
                          </m:ctrlPr>
                        </m:naryPr>
                        <m:sub>
                          <m:r>
                            <m:rPr>
                              <m:brk m:alnAt="23"/>
                            </m:rPr>
                            <a:rPr lang="en-GB" sz="1400" b="0" i="1" smtClean="0">
                              <a:latin typeface="Cambria Math" panose="02040503050406030204" pitchFamily="18" charset="0"/>
                            </a:rPr>
                            <m:t>𝑣</m:t>
                          </m:r>
                          <m:r>
                            <a:rPr lang="en-GB" sz="1400" b="0" i="1" smtClean="0">
                              <a:latin typeface="Cambria Math" panose="02040503050406030204" pitchFamily="18" charset="0"/>
                            </a:rPr>
                            <m:t>&gt;</m:t>
                          </m:r>
                          <m:f>
                            <m:fPr>
                              <m:ctrlPr>
                                <a:rPr lang="en-GB" sz="1400" b="0" i="1" smtClean="0">
                                  <a:latin typeface="Cambria Math" panose="02040503050406030204" pitchFamily="18" charset="0"/>
                                </a:rPr>
                              </m:ctrlPr>
                            </m:fPr>
                            <m:num>
                              <m:r>
                                <a:rPr lang="en-GB" sz="1400" b="0" i="1" smtClean="0">
                                  <a:latin typeface="Cambria Math" panose="02040503050406030204" pitchFamily="18" charset="0"/>
                                </a:rPr>
                                <m:t>𝑐</m:t>
                              </m:r>
                            </m:num>
                            <m:den>
                              <m:r>
                                <a:rPr lang="en-GB" sz="1400" b="0" i="1" smtClean="0">
                                  <a:latin typeface="Cambria Math" panose="02040503050406030204" pitchFamily="18" charset="0"/>
                                </a:rPr>
                                <m:t>𝑛</m:t>
                              </m:r>
                              <m:d>
                                <m:dPr>
                                  <m:ctrlPr>
                                    <a:rPr lang="en-GB" sz="1400" b="0" i="1" smtClean="0">
                                      <a:latin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𝜔</m:t>
                                  </m:r>
                                </m:e>
                              </m:d>
                            </m:den>
                          </m:f>
                        </m:sub>
                        <m:sup/>
                        <m:e>
                          <m:r>
                            <a:rPr lang="en-GB" sz="1400" b="0" i="1" smtClean="0">
                              <a:latin typeface="Cambria Math" panose="02040503050406030204" pitchFamily="18" charset="0"/>
                              <a:ea typeface="Cambria Math" panose="02040503050406030204" pitchFamily="18" charset="0"/>
                            </a:rPr>
                            <m:t>𝜇</m:t>
                          </m:r>
                          <m:d>
                            <m:dPr>
                              <m:ctrlPr>
                                <a:rPr lang="en-GB" sz="1400" b="0" i="1" smtClean="0">
                                  <a:latin typeface="Cambria Math" panose="02040503050406030204" pitchFamily="18" charset="0"/>
                                  <a:ea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𝜔</m:t>
                              </m:r>
                            </m:e>
                          </m:d>
                          <m:r>
                            <a:rPr lang="en-GB" sz="1400" b="0" i="1" smtClean="0">
                              <a:latin typeface="Cambria Math" panose="02040503050406030204" pitchFamily="18" charset="0"/>
                              <a:ea typeface="Cambria Math" panose="02040503050406030204" pitchFamily="18" charset="0"/>
                            </a:rPr>
                            <m:t>𝜔</m:t>
                          </m:r>
                          <m:d>
                            <m:dPr>
                              <m:ctrlPr>
                                <a:rPr lang="en-GB" sz="1400" b="0" i="1" smtClean="0">
                                  <a:latin typeface="Cambria Math" panose="02040503050406030204" pitchFamily="18" charset="0"/>
                                  <a:ea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1−</m:t>
                              </m:r>
                              <m:f>
                                <m:fPr>
                                  <m:ctrlPr>
                                    <a:rPr lang="en-GB" sz="1400" b="0" i="1" smtClean="0">
                                      <a:latin typeface="Cambria Math" panose="02040503050406030204" pitchFamily="18" charset="0"/>
                                      <a:ea typeface="Cambria Math" panose="02040503050406030204" pitchFamily="18" charset="0"/>
                                    </a:rPr>
                                  </m:ctrlPr>
                                </m:fPr>
                                <m:num>
                                  <m:sSup>
                                    <m:sSupPr>
                                      <m:ctrlPr>
                                        <a:rPr lang="en-GB" sz="1400" b="0" i="1" smtClean="0">
                                          <a:latin typeface="Cambria Math" panose="02040503050406030204" pitchFamily="18" charset="0"/>
                                          <a:ea typeface="Cambria Math" panose="02040503050406030204" pitchFamily="18" charset="0"/>
                                        </a:rPr>
                                      </m:ctrlPr>
                                    </m:sSupPr>
                                    <m:e>
                                      <m:r>
                                        <a:rPr lang="en-GB" sz="1400" b="0" i="1" smtClean="0">
                                          <a:latin typeface="Cambria Math" panose="02040503050406030204" pitchFamily="18" charset="0"/>
                                          <a:ea typeface="Cambria Math" panose="02040503050406030204" pitchFamily="18" charset="0"/>
                                        </a:rPr>
                                        <m:t>𝑐</m:t>
                                      </m:r>
                                    </m:e>
                                    <m:sup>
                                      <m:r>
                                        <a:rPr lang="en-GB" sz="1400" b="0" i="1" smtClean="0">
                                          <a:latin typeface="Cambria Math" panose="02040503050406030204" pitchFamily="18" charset="0"/>
                                          <a:ea typeface="Cambria Math" panose="02040503050406030204" pitchFamily="18" charset="0"/>
                                        </a:rPr>
                                        <m:t>2</m:t>
                                      </m:r>
                                    </m:sup>
                                  </m:sSup>
                                </m:num>
                                <m:den>
                                  <m:sSup>
                                    <m:sSupPr>
                                      <m:ctrlPr>
                                        <a:rPr lang="en-GB" sz="1400" b="0" i="1" smtClean="0">
                                          <a:latin typeface="Cambria Math" panose="02040503050406030204" pitchFamily="18" charset="0"/>
                                          <a:ea typeface="Cambria Math" panose="02040503050406030204" pitchFamily="18" charset="0"/>
                                        </a:rPr>
                                      </m:ctrlPr>
                                    </m:sSupPr>
                                    <m:e>
                                      <m:r>
                                        <a:rPr lang="en-GB" sz="1400" b="0" i="1" smtClean="0">
                                          <a:latin typeface="Cambria Math" panose="02040503050406030204" pitchFamily="18" charset="0"/>
                                          <a:ea typeface="Cambria Math" panose="02040503050406030204" pitchFamily="18" charset="0"/>
                                        </a:rPr>
                                        <m:t>𝑣</m:t>
                                      </m:r>
                                    </m:e>
                                    <m:sup>
                                      <m:r>
                                        <a:rPr lang="en-GB" sz="1400" b="0" i="1" smtClean="0">
                                          <a:latin typeface="Cambria Math" panose="02040503050406030204" pitchFamily="18" charset="0"/>
                                          <a:ea typeface="Cambria Math" panose="02040503050406030204" pitchFamily="18" charset="0"/>
                                        </a:rPr>
                                        <m:t>2</m:t>
                                      </m:r>
                                    </m:sup>
                                  </m:sSup>
                                  <m:sSup>
                                    <m:sSupPr>
                                      <m:ctrlPr>
                                        <a:rPr lang="en-GB" sz="1400" b="0" i="1" smtClean="0">
                                          <a:latin typeface="Cambria Math" panose="02040503050406030204" pitchFamily="18" charset="0"/>
                                          <a:ea typeface="Cambria Math" panose="02040503050406030204" pitchFamily="18" charset="0"/>
                                        </a:rPr>
                                      </m:ctrlPr>
                                    </m:sSupPr>
                                    <m:e>
                                      <m:r>
                                        <a:rPr lang="en-GB" sz="1400" b="0" i="1" smtClean="0">
                                          <a:latin typeface="Cambria Math" panose="02040503050406030204" pitchFamily="18" charset="0"/>
                                          <a:ea typeface="Cambria Math" panose="02040503050406030204" pitchFamily="18" charset="0"/>
                                        </a:rPr>
                                        <m:t>𝑛</m:t>
                                      </m:r>
                                    </m:e>
                                    <m:sup>
                                      <m:r>
                                        <a:rPr lang="en-GB" sz="1400" b="0" i="1" smtClean="0">
                                          <a:latin typeface="Cambria Math" panose="02040503050406030204" pitchFamily="18" charset="0"/>
                                          <a:ea typeface="Cambria Math" panose="02040503050406030204" pitchFamily="18" charset="0"/>
                                        </a:rPr>
                                        <m:t>2</m:t>
                                      </m:r>
                                    </m:sup>
                                  </m:sSup>
                                  <m:d>
                                    <m:dPr>
                                      <m:ctrlPr>
                                        <a:rPr lang="en-GB" sz="1400" b="0" i="1" smtClean="0">
                                          <a:latin typeface="Cambria Math" panose="02040503050406030204" pitchFamily="18" charset="0"/>
                                          <a:ea typeface="Cambria Math" panose="02040503050406030204" pitchFamily="18" charset="0"/>
                                        </a:rPr>
                                      </m:ctrlPr>
                                    </m:dPr>
                                    <m:e>
                                      <m:r>
                                        <a:rPr lang="en-GB" sz="1400" b="0" i="1" smtClean="0">
                                          <a:latin typeface="Cambria Math" panose="02040503050406030204" pitchFamily="18" charset="0"/>
                                          <a:ea typeface="Cambria Math" panose="02040503050406030204" pitchFamily="18" charset="0"/>
                                        </a:rPr>
                                        <m:t>𝜔</m:t>
                                      </m:r>
                                    </m:e>
                                  </m:d>
                                </m:den>
                              </m:f>
                            </m:e>
                          </m:d>
                          <m:r>
                            <a:rPr lang="en-GB" sz="1400" b="0" i="1" smtClean="0">
                              <a:latin typeface="Cambria Math" panose="02040503050406030204" pitchFamily="18" charset="0"/>
                              <a:ea typeface="Cambria Math" panose="02040503050406030204" pitchFamily="18" charset="0"/>
                            </a:rPr>
                            <m:t>𝑑</m:t>
                          </m:r>
                          <m:r>
                            <a:rPr lang="en-GB" sz="1400" b="0" i="1" smtClean="0">
                              <a:latin typeface="Cambria Math" panose="02040503050406030204" pitchFamily="18" charset="0"/>
                              <a:ea typeface="Cambria Math" panose="02040503050406030204" pitchFamily="18" charset="0"/>
                            </a:rPr>
                            <m:t>𝜔</m:t>
                          </m:r>
                        </m:e>
                      </m:nary>
                    </m:oMath>
                  </m:oMathPara>
                </a14:m>
                <a:endParaRPr lang="en-GB" sz="1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211570" y="4275688"/>
                <a:ext cx="3345082" cy="577274"/>
              </a:xfrm>
              <a:prstGeom prst="rect">
                <a:avLst/>
              </a:prstGeom>
              <a:blipFill>
                <a:blip r:embed="rId5"/>
                <a:stretch>
                  <a:fillRect/>
                </a:stretch>
              </a:blipFill>
            </p:spPr>
            <p:txBody>
              <a:bodyPr/>
              <a:lstStyle/>
              <a:p>
                <a:r>
                  <a:rPr lang="en-GB">
                    <a:noFill/>
                  </a:rPr>
                  <a:t> </a:t>
                </a:r>
              </a:p>
            </p:txBody>
          </p:sp>
        </mc:Fallback>
      </mc:AlternateContent>
      <p:sp>
        <p:nvSpPr>
          <p:cNvPr id="15" name="TextBox 14"/>
          <p:cNvSpPr txBox="1"/>
          <p:nvPr/>
        </p:nvSpPr>
        <p:spPr>
          <a:xfrm>
            <a:off x="5042068" y="3828650"/>
            <a:ext cx="3684085" cy="307777"/>
          </a:xfrm>
          <a:prstGeom prst="rect">
            <a:avLst/>
          </a:prstGeom>
          <a:noFill/>
        </p:spPr>
        <p:txBody>
          <a:bodyPr wrap="none" rtlCol="0">
            <a:spAutoFit/>
          </a:bodyPr>
          <a:lstStyle/>
          <a:p>
            <a:r>
              <a:rPr lang="en-GB" sz="1400" dirty="0"/>
              <a:t>Using frequency instead of wavelength</a:t>
            </a:r>
          </a:p>
        </p:txBody>
      </p:sp>
      <p:sp>
        <p:nvSpPr>
          <p:cNvPr id="16" name="Rectangle 15"/>
          <p:cNvSpPr/>
          <p:nvPr/>
        </p:nvSpPr>
        <p:spPr>
          <a:xfrm>
            <a:off x="4803609" y="5240765"/>
            <a:ext cx="4161004" cy="738664"/>
          </a:xfrm>
          <a:prstGeom prst="rect">
            <a:avLst/>
          </a:prstGeom>
          <a:solidFill>
            <a:srgbClr val="FFC000"/>
          </a:solidFill>
        </p:spPr>
        <p:txBody>
          <a:bodyPr wrap="square">
            <a:spAutoFit/>
          </a:bodyPr>
          <a:lstStyle/>
          <a:p>
            <a:pPr eaLnBrk="1" hangingPunct="1"/>
            <a:r>
              <a:rPr lang="en-US" altLang="en-US" sz="1400" dirty="0">
                <a:latin typeface="Calibri" pitchFamily="34" charset="0"/>
              </a:rPr>
              <a:t>Typical example:  Charged particle with momentum  of  few GeV/c or more emitting  Cherenkov photons with few eV of energy</a:t>
            </a:r>
          </a:p>
        </p:txBody>
      </p:sp>
      <p:sp>
        <p:nvSpPr>
          <p:cNvPr id="9" name="Footer Placeholder 8"/>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38530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Detected photons</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25</a:t>
            </a:fld>
            <a:endParaRPr lang="en-GB"/>
          </a:p>
        </p:txBody>
      </p:sp>
      <mc:AlternateContent xmlns:mc="http://schemas.openxmlformats.org/markup-compatibility/2006" xmlns:a14="http://schemas.microsoft.com/office/drawing/2010/main">
        <mc:Choice Requires="a14">
          <p:sp>
            <p:nvSpPr>
              <p:cNvPr id="5" name="TextBox 4"/>
              <p:cNvSpPr txBox="1"/>
              <p:nvPr/>
            </p:nvSpPr>
            <p:spPr>
              <a:xfrm>
                <a:off x="656818" y="1575419"/>
                <a:ext cx="2979854"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r>
                            <a:rPr lang="en-GB" sz="160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rPr>
                            <m:t>𝑁</m:t>
                          </m:r>
                        </m:num>
                        <m:den>
                          <m:r>
                            <a:rPr lang="en-GB" sz="160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den>
                      </m:f>
                      <m:r>
                        <a:rPr lang="en-GB" sz="1600" b="0" i="1" smtClean="0">
                          <a:latin typeface="Cambria Math" panose="02040503050406030204" pitchFamily="18" charset="0"/>
                        </a:rPr>
                        <m:t>=2</m:t>
                      </m:r>
                      <m:r>
                        <a:rPr lang="en-GB" sz="1600" b="0" i="1" smtClean="0">
                          <a:latin typeface="Cambria Math" panose="02040503050406030204" pitchFamily="18" charset="0"/>
                          <a:ea typeface="Cambria Math" panose="02040503050406030204" pitchFamily="18" charset="0"/>
                        </a:rPr>
                        <m:t>𝜋</m:t>
                      </m:r>
                      <m:r>
                        <a:rPr lang="en-GB" sz="1600" b="0" i="1" smtClean="0">
                          <a:latin typeface="Cambria Math" panose="02040503050406030204" pitchFamily="18" charset="0"/>
                          <a:ea typeface="Cambria Math" panose="02040503050406030204" pitchFamily="18" charset="0"/>
                        </a:rPr>
                        <m:t>𝑎</m:t>
                      </m:r>
                      <m:d>
                        <m:dPr>
                          <m:ctrlPr>
                            <a:rPr lang="en-GB" sz="1600" b="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1−</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𝛽</m:t>
                                  </m:r>
                                </m:e>
                                <m:sup>
                                  <m:r>
                                    <a:rPr lang="en-GB" sz="1600" b="0" i="1" smtClean="0">
                                      <a:latin typeface="Cambria Math" panose="02040503050406030204" pitchFamily="18" charset="0"/>
                                      <a:ea typeface="Cambria Math" panose="02040503050406030204" pitchFamily="18" charset="0"/>
                                    </a:rPr>
                                    <m:t>2</m:t>
                                  </m:r>
                                </m:sup>
                              </m:sSup>
                              <m:sSup>
                                <m:sSupPr>
                                  <m:ctrlPr>
                                    <a:rPr lang="en-GB" sz="1600" b="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𝑛</m:t>
                                  </m:r>
                                </m:e>
                                <m:sup>
                                  <m:r>
                                    <a:rPr lang="en-GB" sz="1600" b="0" i="1" smtClean="0">
                                      <a:latin typeface="Cambria Math" panose="02040503050406030204" pitchFamily="18" charset="0"/>
                                      <a:ea typeface="Cambria Math" panose="02040503050406030204" pitchFamily="18" charset="0"/>
                                    </a:rPr>
                                    <m:t>2</m:t>
                                  </m:r>
                                </m:sup>
                              </m:sSup>
                            </m:den>
                          </m:f>
                        </m:e>
                      </m:d>
                      <m:d>
                        <m:dPr>
                          <m:ctrlPr>
                            <a:rPr lang="en-GB" sz="1600" b="0" i="1" smtClean="0">
                              <a:latin typeface="Cambria Math" panose="02040503050406030204" pitchFamily="18" charset="0"/>
                              <a:ea typeface="Cambria Math" panose="02040503050406030204" pitchFamily="18" charset="0"/>
                            </a:rPr>
                          </m:ctrlPr>
                        </m:dPr>
                        <m:e>
                          <m:f>
                            <m:fPr>
                              <m:ctrlPr>
                                <a:rPr lang="en-GB" sz="1600" i="1">
                                  <a:latin typeface="Cambria Math" panose="02040503050406030204" pitchFamily="18" charset="0"/>
                                  <a:ea typeface="Cambria Math" panose="02040503050406030204" pitchFamily="18" charset="0"/>
                                </a:rPr>
                              </m:ctrlPr>
                            </m:fPr>
                            <m:num>
                              <m:r>
                                <a:rPr lang="en-GB" sz="1600" i="1">
                                  <a:latin typeface="Cambria Math" panose="02040503050406030204" pitchFamily="18" charset="0"/>
                                  <a:ea typeface="Cambria Math" panose="02040503050406030204" pitchFamily="18" charset="0"/>
                                </a:rPr>
                                <m:t>1</m:t>
                              </m:r>
                            </m:num>
                            <m:den>
                              <m:sSub>
                                <m:sSubPr>
                                  <m:ctrlPr>
                                    <a:rPr lang="en-GB" sz="1600" i="1" smtClean="0">
                                      <a:latin typeface="Cambria Math" panose="02040503050406030204" pitchFamily="18" charset="0"/>
                                      <a:ea typeface="Cambria Math" panose="02040503050406030204" pitchFamily="18" charset="0"/>
                                    </a:rPr>
                                  </m:ctrlPr>
                                </m:sSubPr>
                                <m:e>
                                  <m:r>
                                    <a:rPr lang="en-GB" sz="1600" i="1" smtClean="0">
                                      <a:latin typeface="Cambria Math" panose="02040503050406030204" pitchFamily="18" charset="0"/>
                                      <a:ea typeface="Cambria Math" panose="02040503050406030204" pitchFamily="18" charset="0"/>
                                    </a:rPr>
                                    <m:t>𝜆</m:t>
                                  </m:r>
                                </m:e>
                                <m:sub>
                                  <m:r>
                                    <a:rPr lang="en-GB" sz="1600" b="0" i="1" smtClean="0">
                                      <a:latin typeface="Cambria Math" panose="02040503050406030204" pitchFamily="18" charset="0"/>
                                      <a:ea typeface="Cambria Math" panose="02040503050406030204" pitchFamily="18" charset="0"/>
                                    </a:rPr>
                                    <m:t>𝐿</m:t>
                                  </m:r>
                                </m:sub>
                              </m:sSub>
                            </m:den>
                          </m:f>
                          <m:r>
                            <a:rPr lang="en-GB" sz="1600" b="0" i="1" smtClean="0">
                              <a:latin typeface="Cambria Math" panose="02040503050406030204" pitchFamily="18" charset="0"/>
                              <a:ea typeface="Cambria Math" panose="02040503050406030204" pitchFamily="18" charset="0"/>
                            </a:rPr>
                            <m:t>−</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sSub>
                                <m:sSubPr>
                                  <m:ctrlPr>
                                    <a:rPr lang="en-GB" sz="1600" b="0" i="1" smtClean="0">
                                      <a:latin typeface="Cambria Math" panose="02040503050406030204" pitchFamily="18" charset="0"/>
                                      <a:ea typeface="Cambria Math" panose="02040503050406030204" pitchFamily="18" charset="0"/>
                                    </a:rPr>
                                  </m:ctrlPr>
                                </m:sSubPr>
                                <m:e>
                                  <m:r>
                                    <a:rPr lang="en-GB" sz="1600" b="0" i="1" smtClean="0">
                                      <a:latin typeface="Cambria Math" panose="02040503050406030204" pitchFamily="18" charset="0"/>
                                      <a:ea typeface="Cambria Math" panose="02040503050406030204" pitchFamily="18" charset="0"/>
                                    </a:rPr>
                                    <m:t>𝜆</m:t>
                                  </m:r>
                                </m:e>
                                <m:sub>
                                  <m:r>
                                    <a:rPr lang="en-GB" sz="1600" b="0" i="1" smtClean="0">
                                      <a:latin typeface="Cambria Math" panose="02040503050406030204" pitchFamily="18" charset="0"/>
                                      <a:ea typeface="Cambria Math" panose="02040503050406030204" pitchFamily="18" charset="0"/>
                                    </a:rPr>
                                    <m:t>𝐻</m:t>
                                  </m:r>
                                </m:sub>
                              </m:sSub>
                            </m:den>
                          </m:f>
                        </m:e>
                      </m:d>
                    </m:oMath>
                  </m:oMathPara>
                </a14:m>
                <a:endParaRPr lang="en-GB" sz="1600" dirty="0"/>
              </a:p>
            </p:txBody>
          </p:sp>
        </mc:Choice>
        <mc:Fallback xmlns="">
          <p:sp>
            <p:nvSpPr>
              <p:cNvPr id="5" name="TextBox 4"/>
              <p:cNvSpPr txBox="1">
                <a:spLocks noRot="1" noChangeAspect="1" noMove="1" noResize="1" noEditPoints="1" noAdjustHandles="1" noChangeArrowheads="1" noChangeShapeType="1" noTextEdit="1"/>
              </p:cNvSpPr>
              <p:nvPr/>
            </p:nvSpPr>
            <p:spPr>
              <a:xfrm>
                <a:off x="656818" y="1575419"/>
                <a:ext cx="2979854" cy="553228"/>
              </a:xfrm>
              <a:prstGeom prst="rect">
                <a:avLst/>
              </a:prstGeom>
              <a:blipFill>
                <a:blip r:embed="rId2"/>
                <a:stretch>
                  <a:fillRect b="-1099"/>
                </a:stretch>
              </a:blipFill>
            </p:spPr>
            <p:txBody>
              <a:bodyPr/>
              <a:lstStyle/>
              <a:p>
                <a:r>
                  <a:rPr lang="en-GB">
                    <a:noFill/>
                  </a:rPr>
                  <a:t> </a:t>
                </a:r>
              </a:p>
            </p:txBody>
          </p:sp>
        </mc:Fallback>
      </mc:AlternateContent>
      <p:sp>
        <p:nvSpPr>
          <p:cNvPr id="6" name="TextBox 5"/>
          <p:cNvSpPr txBox="1"/>
          <p:nvPr/>
        </p:nvSpPr>
        <p:spPr>
          <a:xfrm>
            <a:off x="3706153" y="1651978"/>
            <a:ext cx="3504293" cy="338554"/>
          </a:xfrm>
          <a:prstGeom prst="rect">
            <a:avLst/>
          </a:prstGeom>
          <a:noFill/>
        </p:spPr>
        <p:txBody>
          <a:bodyPr wrap="none" rtlCol="0">
            <a:spAutoFit/>
          </a:bodyPr>
          <a:lstStyle/>
          <a:p>
            <a:r>
              <a:rPr lang="en-GB" sz="1600" dirty="0"/>
              <a:t>For </a:t>
            </a:r>
            <a:r>
              <a:rPr lang="en-GB" sz="1600" dirty="0" err="1">
                <a:latin typeface="Symbol" panose="05050102010706020507" pitchFamily="18" charset="2"/>
              </a:rPr>
              <a:t>l</a:t>
            </a:r>
            <a:r>
              <a:rPr lang="en-GB" sz="1600" baseline="-25000" dirty="0" err="1"/>
              <a:t>L</a:t>
            </a:r>
            <a:r>
              <a:rPr lang="en-GB" sz="1600" dirty="0"/>
              <a:t>=400 nm and </a:t>
            </a:r>
            <a:r>
              <a:rPr lang="en-GB" sz="1600" dirty="0" err="1">
                <a:latin typeface="Symbol" panose="05050102010706020507" pitchFamily="18" charset="2"/>
              </a:rPr>
              <a:t>l</a:t>
            </a:r>
            <a:r>
              <a:rPr lang="en-GB" sz="1600" baseline="-25000" dirty="0" err="1"/>
              <a:t>H</a:t>
            </a:r>
            <a:r>
              <a:rPr lang="en-GB" sz="1600" dirty="0"/>
              <a:t>=700 nm </a:t>
            </a:r>
          </a:p>
        </p:txBody>
      </p:sp>
      <mc:AlternateContent xmlns:mc="http://schemas.openxmlformats.org/markup-compatibility/2006" xmlns:a14="http://schemas.microsoft.com/office/drawing/2010/main">
        <mc:Choice Requires="a14">
          <p:sp>
            <p:nvSpPr>
              <p:cNvPr id="7" name="TextBox 6"/>
              <p:cNvSpPr txBox="1"/>
              <p:nvPr/>
            </p:nvSpPr>
            <p:spPr>
              <a:xfrm>
                <a:off x="656818" y="2422567"/>
                <a:ext cx="1381724" cy="459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r>
                            <a:rPr lang="en-GB" sz="1600" b="0" i="1" smtClean="0">
                              <a:latin typeface="Cambria Math" panose="02040503050406030204" pitchFamily="18" charset="0"/>
                            </a:rPr>
                            <m:t>𝑁</m:t>
                          </m:r>
                        </m:num>
                        <m:den>
                          <m:r>
                            <a:rPr lang="en-GB" sz="1600" b="0" i="1" smtClean="0">
                              <a:latin typeface="Cambria Math" panose="02040503050406030204" pitchFamily="18" charset="0"/>
                            </a:rPr>
                            <m:t>𝐿</m:t>
                          </m:r>
                        </m:den>
                      </m:f>
                      <m:r>
                        <a:rPr lang="en-GB" sz="1600" b="0" i="1" smtClean="0">
                          <a:latin typeface="Cambria Math" panose="02040503050406030204" pitchFamily="18" charset="0"/>
                        </a:rPr>
                        <m:t>=490</m:t>
                      </m:r>
                      <m:func>
                        <m:funcPr>
                          <m:ctrlPr>
                            <a:rPr lang="en-GB" sz="1600" b="0" i="1" smtClean="0">
                              <a:latin typeface="Cambria Math" panose="02040503050406030204" pitchFamily="18" charset="0"/>
                            </a:rPr>
                          </m:ctrlPr>
                        </m:funcPr>
                        <m:fName>
                          <m:sSup>
                            <m:sSupPr>
                              <m:ctrlPr>
                                <a:rPr lang="en-GB" sz="1600" b="0" i="1" smtClean="0">
                                  <a:latin typeface="Cambria Math" panose="02040503050406030204" pitchFamily="18" charset="0"/>
                                </a:rPr>
                              </m:ctrlPr>
                            </m:sSupPr>
                            <m:e>
                              <m:r>
                                <m:rPr>
                                  <m:sty m:val="p"/>
                                </m:rPr>
                                <a:rPr lang="en-GB" sz="1600" b="0" i="0" smtClean="0">
                                  <a:latin typeface="Cambria Math" panose="02040503050406030204" pitchFamily="18" charset="0"/>
                                </a:rPr>
                                <m:t>sin</m:t>
                              </m:r>
                            </m:e>
                            <m:sup>
                              <m:r>
                                <a:rPr lang="en-GB" sz="1600" b="0" i="1" smtClean="0">
                                  <a:latin typeface="Cambria Math" panose="02040503050406030204" pitchFamily="18" charset="0"/>
                                </a:rPr>
                                <m:t>2</m:t>
                              </m:r>
                            </m:sup>
                          </m:sSup>
                        </m:fName>
                        <m:e>
                          <m:r>
                            <a:rPr lang="en-GB" sz="1600" b="0" i="1" smtClean="0">
                              <a:latin typeface="Cambria Math" panose="02040503050406030204" pitchFamily="18" charset="0"/>
                              <a:ea typeface="Cambria Math" panose="02040503050406030204" pitchFamily="18" charset="0"/>
                            </a:rPr>
                            <m:t>𝜃</m:t>
                          </m:r>
                        </m:e>
                      </m:func>
                    </m:oMath>
                  </m:oMathPara>
                </a14:m>
                <a:endParaRPr lang="en-GB" sz="1600" dirty="0"/>
              </a:p>
            </p:txBody>
          </p:sp>
        </mc:Choice>
        <mc:Fallback xmlns="">
          <p:sp>
            <p:nvSpPr>
              <p:cNvPr id="7" name="TextBox 6"/>
              <p:cNvSpPr txBox="1">
                <a:spLocks noRot="1" noChangeAspect="1" noMove="1" noResize="1" noEditPoints="1" noAdjustHandles="1" noChangeArrowheads="1" noChangeShapeType="1" noTextEdit="1"/>
              </p:cNvSpPr>
              <p:nvPr/>
            </p:nvSpPr>
            <p:spPr>
              <a:xfrm>
                <a:off x="656818" y="2422567"/>
                <a:ext cx="1381724" cy="459421"/>
              </a:xfrm>
              <a:prstGeom prst="rect">
                <a:avLst/>
              </a:prstGeom>
              <a:blipFill>
                <a:blip r:embed="rId3"/>
                <a:stretch>
                  <a:fillRect/>
                </a:stretch>
              </a:blipFill>
            </p:spPr>
            <p:txBody>
              <a:bodyPr/>
              <a:lstStyle/>
              <a:p>
                <a:r>
                  <a:rPr lang="en-GB">
                    <a:noFill/>
                  </a:rPr>
                  <a:t> </a:t>
                </a:r>
              </a:p>
            </p:txBody>
          </p:sp>
        </mc:Fallback>
      </mc:AlternateContent>
      <p:sp>
        <p:nvSpPr>
          <p:cNvPr id="8" name="TextBox 7"/>
          <p:cNvSpPr txBox="1"/>
          <p:nvPr/>
        </p:nvSpPr>
        <p:spPr>
          <a:xfrm>
            <a:off x="656818" y="3042248"/>
            <a:ext cx="7677978" cy="738664"/>
          </a:xfrm>
          <a:prstGeom prst="rect">
            <a:avLst/>
          </a:prstGeom>
          <a:noFill/>
        </p:spPr>
        <p:txBody>
          <a:bodyPr wrap="square" rtlCol="0">
            <a:spAutoFit/>
          </a:bodyPr>
          <a:lstStyle/>
          <a:p>
            <a:r>
              <a:rPr lang="en-GB" sz="1400" dirty="0"/>
              <a:t>If the photons are reflected by a mirror with reflectivity R(</a:t>
            </a:r>
            <a:r>
              <a:rPr lang="en-GB" sz="1400" dirty="0">
                <a:latin typeface="Symbol" panose="05050102010706020507" pitchFamily="18" charset="2"/>
              </a:rPr>
              <a:t>l</a:t>
            </a:r>
            <a:r>
              <a:rPr lang="en-GB" sz="1400" dirty="0"/>
              <a:t>), and detected by a photon detector with quantum efficiency QE(</a:t>
            </a:r>
            <a:r>
              <a:rPr lang="en-GB" sz="1400" dirty="0">
                <a:latin typeface="Symbol" panose="05050102010706020507" pitchFamily="18" charset="2"/>
              </a:rPr>
              <a:t>l</a:t>
            </a:r>
            <a:r>
              <a:rPr lang="en-GB" sz="1400" dirty="0"/>
              <a:t>) through a window with transmission T(</a:t>
            </a:r>
            <a:r>
              <a:rPr lang="en-GB" sz="1400" dirty="0">
                <a:latin typeface="Symbol" panose="05050102010706020507" pitchFamily="18" charset="2"/>
              </a:rPr>
              <a:t>l</a:t>
            </a:r>
            <a:r>
              <a:rPr lang="en-GB" sz="1400" dirty="0"/>
              <a:t>)</a:t>
            </a:r>
          </a:p>
        </p:txBody>
      </p:sp>
      <mc:AlternateContent xmlns:mc="http://schemas.openxmlformats.org/markup-compatibility/2006" xmlns:a14="http://schemas.microsoft.com/office/drawing/2010/main">
        <mc:Choice Requires="a14">
          <p:sp>
            <p:nvSpPr>
              <p:cNvPr id="9" name="TextBox 8"/>
              <p:cNvSpPr txBox="1"/>
              <p:nvPr/>
            </p:nvSpPr>
            <p:spPr>
              <a:xfrm>
                <a:off x="656818" y="4067242"/>
                <a:ext cx="208377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𝑁</m:t>
                      </m:r>
                      <m:r>
                        <a:rPr lang="en-GB" sz="1600" b="0" i="1" smtClean="0">
                          <a:latin typeface="Cambria Math" panose="02040503050406030204" pitchFamily="18" charset="0"/>
                        </a:rPr>
                        <m:t>=490 </m:t>
                      </m:r>
                      <m:r>
                        <a:rPr lang="en-GB" sz="1600" b="0" i="1" smtClean="0">
                          <a:latin typeface="Cambria Math" panose="02040503050406030204" pitchFamily="18" charset="0"/>
                        </a:rPr>
                        <m:t>𝐿</m:t>
                      </m:r>
                      <m:r>
                        <a:rPr lang="en-GB" sz="1600" b="0" i="1" smtClean="0">
                          <a:latin typeface="Cambria Math" panose="02040503050406030204" pitchFamily="18" charset="0"/>
                        </a:rPr>
                        <m:t> </m:t>
                      </m:r>
                      <m:r>
                        <a:rPr lang="en-GB" sz="1600" b="0" i="1" smtClean="0">
                          <a:latin typeface="Cambria Math" panose="02040503050406030204" pitchFamily="18" charset="0"/>
                        </a:rPr>
                        <m:t>𝑅</m:t>
                      </m:r>
                      <m:r>
                        <a:rPr lang="en-GB" sz="1600" b="0" i="1" smtClean="0">
                          <a:latin typeface="Cambria Math" panose="02040503050406030204" pitchFamily="18" charset="0"/>
                        </a:rPr>
                        <m:t> </m:t>
                      </m:r>
                      <m:r>
                        <a:rPr lang="en-GB" sz="1600" b="0" i="1" smtClean="0">
                          <a:latin typeface="Cambria Math" panose="02040503050406030204" pitchFamily="18" charset="0"/>
                        </a:rPr>
                        <m:t>𝑄</m:t>
                      </m:r>
                      <m:r>
                        <a:rPr lang="en-GB" sz="1600" b="0" i="1" smtClean="0">
                          <a:latin typeface="Cambria Math" panose="02040503050406030204" pitchFamily="18" charset="0"/>
                        </a:rPr>
                        <m:t> </m:t>
                      </m:r>
                      <m:r>
                        <a:rPr lang="en-GB" sz="1600" b="0" i="1" smtClean="0">
                          <a:latin typeface="Cambria Math" panose="02040503050406030204" pitchFamily="18" charset="0"/>
                        </a:rPr>
                        <m:t>𝑇</m:t>
                      </m:r>
                      <m:func>
                        <m:funcPr>
                          <m:ctrlPr>
                            <a:rPr lang="en-GB" sz="1600" b="0" i="1" smtClean="0">
                              <a:latin typeface="Cambria Math" panose="02040503050406030204" pitchFamily="18" charset="0"/>
                            </a:rPr>
                          </m:ctrlPr>
                        </m:funcPr>
                        <m:fName>
                          <m:sSup>
                            <m:sSupPr>
                              <m:ctrlPr>
                                <a:rPr lang="en-GB" sz="1600" b="0" i="1" smtClean="0">
                                  <a:latin typeface="Cambria Math" panose="02040503050406030204" pitchFamily="18" charset="0"/>
                                </a:rPr>
                              </m:ctrlPr>
                            </m:sSupPr>
                            <m:e>
                              <m:r>
                                <m:rPr>
                                  <m:sty m:val="p"/>
                                </m:rPr>
                                <a:rPr lang="en-GB" sz="1600" b="0" i="0" smtClean="0">
                                  <a:latin typeface="Cambria Math" panose="02040503050406030204" pitchFamily="18" charset="0"/>
                                </a:rPr>
                                <m:t>sin</m:t>
                              </m:r>
                            </m:e>
                            <m:sup>
                              <m:r>
                                <a:rPr lang="en-GB" sz="1600" b="0" i="1" smtClean="0">
                                  <a:latin typeface="Cambria Math" panose="02040503050406030204" pitchFamily="18" charset="0"/>
                                </a:rPr>
                                <m:t>2</m:t>
                              </m:r>
                            </m:sup>
                          </m:sSup>
                        </m:fName>
                        <m:e>
                          <m:r>
                            <a:rPr lang="en-GB" sz="1600" b="0" i="1" smtClean="0">
                              <a:latin typeface="Cambria Math" panose="02040503050406030204" pitchFamily="18" charset="0"/>
                              <a:ea typeface="Cambria Math" panose="02040503050406030204" pitchFamily="18" charset="0"/>
                            </a:rPr>
                            <m:t>𝜃</m:t>
                          </m:r>
                        </m:e>
                      </m:func>
                    </m:oMath>
                  </m:oMathPara>
                </a14:m>
                <a:endParaRPr lang="en-GB" sz="1600" dirty="0"/>
              </a:p>
            </p:txBody>
          </p:sp>
        </mc:Choice>
        <mc:Fallback xmlns="">
          <p:sp>
            <p:nvSpPr>
              <p:cNvPr id="9" name="TextBox 8"/>
              <p:cNvSpPr txBox="1">
                <a:spLocks noRot="1" noChangeAspect="1" noMove="1" noResize="1" noEditPoints="1" noAdjustHandles="1" noChangeArrowheads="1" noChangeShapeType="1" noTextEdit="1"/>
              </p:cNvSpPr>
              <p:nvPr/>
            </p:nvSpPr>
            <p:spPr>
              <a:xfrm>
                <a:off x="656818" y="4067242"/>
                <a:ext cx="2083776" cy="246221"/>
              </a:xfrm>
              <a:prstGeom prst="rect">
                <a:avLst/>
              </a:prstGeom>
              <a:blipFill>
                <a:blip r:embed="rId4"/>
                <a:stretch>
                  <a:fillRect l="-1462" r="-1170" b="-3170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68991" y="4476682"/>
                <a:ext cx="116955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m:t>
                      </m:r>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𝑁</m:t>
                          </m:r>
                        </m:e>
                        <m:sub>
                          <m:r>
                            <a:rPr lang="en-GB" sz="1600" b="0" i="1" smtClean="0">
                              <a:latin typeface="Cambria Math" panose="02040503050406030204" pitchFamily="18" charset="0"/>
                            </a:rPr>
                            <m:t>0</m:t>
                          </m:r>
                        </m:sub>
                      </m:sSub>
                      <m:r>
                        <a:rPr lang="en-GB" sz="1600" b="0" i="1" smtClean="0">
                          <a:latin typeface="Cambria Math" panose="02040503050406030204" pitchFamily="18" charset="0"/>
                        </a:rPr>
                        <m:t>𝐿</m:t>
                      </m:r>
                      <m:func>
                        <m:funcPr>
                          <m:ctrlPr>
                            <a:rPr lang="en-GB" sz="1600" b="0" i="1" smtClean="0">
                              <a:latin typeface="Cambria Math" panose="02040503050406030204" pitchFamily="18" charset="0"/>
                            </a:rPr>
                          </m:ctrlPr>
                        </m:funcPr>
                        <m:fName>
                          <m:sSup>
                            <m:sSupPr>
                              <m:ctrlPr>
                                <a:rPr lang="en-GB" sz="1600" b="0" i="1" smtClean="0">
                                  <a:latin typeface="Cambria Math" panose="02040503050406030204" pitchFamily="18" charset="0"/>
                                </a:rPr>
                              </m:ctrlPr>
                            </m:sSupPr>
                            <m:e>
                              <m:r>
                                <m:rPr>
                                  <m:sty m:val="p"/>
                                </m:rPr>
                                <a:rPr lang="en-GB" sz="1600" b="0" i="0" smtClean="0">
                                  <a:latin typeface="Cambria Math" panose="02040503050406030204" pitchFamily="18" charset="0"/>
                                </a:rPr>
                                <m:t>sin</m:t>
                              </m:r>
                            </m:e>
                            <m:sup>
                              <m:r>
                                <a:rPr lang="en-GB" sz="1600" b="0" i="1" smtClean="0">
                                  <a:latin typeface="Cambria Math" panose="02040503050406030204" pitchFamily="18" charset="0"/>
                                </a:rPr>
                                <m:t>2</m:t>
                              </m:r>
                            </m:sup>
                          </m:sSup>
                        </m:fName>
                        <m:e>
                          <m:r>
                            <a:rPr lang="en-GB" sz="1600" b="0" i="1" smtClean="0">
                              <a:latin typeface="Cambria Math" panose="02040503050406030204" pitchFamily="18" charset="0"/>
                              <a:ea typeface="Cambria Math" panose="02040503050406030204" pitchFamily="18" charset="0"/>
                            </a:rPr>
                            <m:t>𝜃</m:t>
                          </m:r>
                        </m:e>
                      </m:func>
                    </m:oMath>
                  </m:oMathPara>
                </a14:m>
                <a:endParaRPr lang="en-GB" sz="1600" dirty="0"/>
              </a:p>
            </p:txBody>
          </p:sp>
        </mc:Choice>
        <mc:Fallback xmlns="">
          <p:sp>
            <p:nvSpPr>
              <p:cNvPr id="11" name="TextBox 10"/>
              <p:cNvSpPr txBox="1">
                <a:spLocks noRot="1" noChangeAspect="1" noMove="1" noResize="1" noEditPoints="1" noAdjustHandles="1" noChangeArrowheads="1" noChangeShapeType="1" noTextEdit="1"/>
              </p:cNvSpPr>
              <p:nvPr/>
            </p:nvSpPr>
            <p:spPr>
              <a:xfrm>
                <a:off x="868991" y="4476682"/>
                <a:ext cx="1169551" cy="246221"/>
              </a:xfrm>
              <a:prstGeom prst="rect">
                <a:avLst/>
              </a:prstGeom>
              <a:blipFill>
                <a:blip r:embed="rId5"/>
                <a:stretch>
                  <a:fillRect r="-2618" b="-17073"/>
                </a:stretch>
              </a:blipFill>
            </p:spPr>
            <p:txBody>
              <a:bodyPr/>
              <a:lstStyle/>
              <a:p>
                <a:r>
                  <a:rPr lang="en-GB">
                    <a:noFill/>
                  </a:rPr>
                  <a:t> </a:t>
                </a:r>
              </a:p>
            </p:txBody>
          </p:sp>
        </mc:Fallback>
      </mc:AlternateContent>
      <p:sp>
        <p:nvSpPr>
          <p:cNvPr id="12" name="TextBox 11"/>
          <p:cNvSpPr txBox="1"/>
          <p:nvPr/>
        </p:nvSpPr>
        <p:spPr>
          <a:xfrm>
            <a:off x="2249586" y="4430515"/>
            <a:ext cx="3978974" cy="338554"/>
          </a:xfrm>
          <a:prstGeom prst="rect">
            <a:avLst/>
          </a:prstGeom>
          <a:noFill/>
        </p:spPr>
        <p:txBody>
          <a:bodyPr wrap="none" rtlCol="0">
            <a:spAutoFit/>
          </a:bodyPr>
          <a:lstStyle/>
          <a:p>
            <a:r>
              <a:rPr lang="en-GB" sz="1600" dirty="0"/>
              <a:t>And if we assume the mean angle </a:t>
            </a:r>
            <a:r>
              <a:rPr lang="en-GB" sz="1600" dirty="0">
                <a:latin typeface="Symbol" panose="05050102010706020507" pitchFamily="18" charset="2"/>
              </a:rPr>
              <a:t>q</a:t>
            </a:r>
            <a:r>
              <a:rPr lang="en-GB" sz="1600" baseline="-25000" dirty="0"/>
              <a:t>c</a:t>
            </a:r>
          </a:p>
        </p:txBody>
      </p:sp>
      <mc:AlternateContent xmlns:mc="http://schemas.openxmlformats.org/markup-compatibility/2006" xmlns:a14="http://schemas.microsoft.com/office/drawing/2010/main">
        <mc:Choice Requires="a14">
          <p:sp>
            <p:nvSpPr>
              <p:cNvPr id="13" name="TextBox 12"/>
              <p:cNvSpPr txBox="1"/>
              <p:nvPr/>
            </p:nvSpPr>
            <p:spPr>
              <a:xfrm>
                <a:off x="656818" y="5049340"/>
                <a:ext cx="217912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𝑁</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0</m:t>
                          </m:r>
                        </m:sub>
                      </m:sSub>
                      <m:r>
                        <a:rPr lang="en-GB" b="0" i="1" smtClean="0">
                          <a:latin typeface="Cambria Math" panose="02040503050406030204" pitchFamily="18" charset="0"/>
                        </a:rPr>
                        <m:t>𝐿</m:t>
                      </m:r>
                      <m:func>
                        <m:funcPr>
                          <m:ctrlPr>
                            <a:rPr lang="en-GB" b="0" i="1" smtClean="0">
                              <a:latin typeface="Cambria Math" panose="02040503050406030204" pitchFamily="18" charset="0"/>
                            </a:rPr>
                          </m:ctrlPr>
                        </m:funcPr>
                        <m:fName>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sin</m:t>
                              </m:r>
                            </m:e>
                            <m:sup>
                              <m:r>
                                <a:rPr lang="en-GB" b="0" i="1" smtClean="0">
                                  <a:latin typeface="Cambria Math" panose="02040503050406030204" pitchFamily="18" charset="0"/>
                                </a:rPr>
                                <m:t>2</m:t>
                              </m:r>
                            </m:sup>
                          </m:sSup>
                        </m:fName>
                        <m:e>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rPr>
                                <m:t>𝑐</m:t>
                              </m:r>
                            </m:sub>
                          </m:sSub>
                        </m:e>
                      </m:func>
                    </m:oMath>
                  </m:oMathPara>
                </a14:m>
                <a:endParaRPr lang="en-GB" dirty="0"/>
              </a:p>
            </p:txBody>
          </p:sp>
        </mc:Choice>
        <mc:Fallback xmlns="">
          <p:sp>
            <p:nvSpPr>
              <p:cNvPr id="13" name="TextBox 12"/>
              <p:cNvSpPr txBox="1">
                <a:spLocks noRot="1" noChangeAspect="1" noMove="1" noResize="1" noEditPoints="1" noAdjustHandles="1" noChangeArrowheads="1" noChangeShapeType="1" noTextEdit="1"/>
              </p:cNvSpPr>
              <p:nvPr/>
            </p:nvSpPr>
            <p:spPr>
              <a:xfrm>
                <a:off x="656818" y="5049340"/>
                <a:ext cx="2179123" cy="369332"/>
              </a:xfrm>
              <a:prstGeom prst="rect">
                <a:avLst/>
              </a:prstGeom>
              <a:blipFill>
                <a:blip r:embed="rId6"/>
                <a:stretch>
                  <a:fillRect l="-2241" b="-16393"/>
                </a:stretch>
              </a:blipFill>
            </p:spPr>
            <p:txBody>
              <a:bodyPr/>
              <a:lstStyle/>
              <a:p>
                <a:r>
                  <a:rPr lang="en-GB">
                    <a:noFill/>
                  </a:rPr>
                  <a:t> </a:t>
                </a:r>
              </a:p>
            </p:txBody>
          </p:sp>
        </mc:Fallback>
      </mc:AlternateContent>
      <p:sp>
        <p:nvSpPr>
          <p:cNvPr id="14" name="TextBox 13"/>
          <p:cNvSpPr txBox="1"/>
          <p:nvPr/>
        </p:nvSpPr>
        <p:spPr>
          <a:xfrm>
            <a:off x="868991" y="5649143"/>
            <a:ext cx="7449283" cy="307777"/>
          </a:xfrm>
          <a:prstGeom prst="rect">
            <a:avLst/>
          </a:prstGeom>
          <a:solidFill>
            <a:srgbClr val="FFC000"/>
          </a:solidFill>
        </p:spPr>
        <p:txBody>
          <a:bodyPr wrap="none" rtlCol="0">
            <a:spAutoFit/>
          </a:bodyPr>
          <a:lstStyle/>
          <a:p>
            <a:r>
              <a:rPr lang="en-GB" sz="1400" dirty="0">
                <a:latin typeface="Symbol" panose="05050102010706020507" pitchFamily="18" charset="2"/>
              </a:rPr>
              <a:t>N</a:t>
            </a:r>
            <a:r>
              <a:rPr lang="en-GB" sz="1400" baseline="-25000" dirty="0"/>
              <a:t>0 </a:t>
            </a:r>
            <a:r>
              <a:rPr lang="en-GB" sz="1400" dirty="0"/>
              <a:t>is a figure of merit for a Cherenkov detector; e.g. </a:t>
            </a:r>
            <a:r>
              <a:rPr lang="en-GB" sz="1400" dirty="0">
                <a:latin typeface="Symbol" panose="05050102010706020507" pitchFamily="18" charset="2"/>
              </a:rPr>
              <a:t>N</a:t>
            </a:r>
            <a:r>
              <a:rPr lang="en-GB" sz="1400" baseline="-25000" dirty="0"/>
              <a:t>0</a:t>
            </a:r>
            <a:r>
              <a:rPr lang="en-GB" sz="1400" dirty="0"/>
              <a:t>=200/cm is a good value</a:t>
            </a:r>
            <a:endParaRPr lang="en-GB" sz="1400" baseline="-25000" dirty="0"/>
          </a:p>
        </p:txBody>
      </p:sp>
      <p:sp>
        <p:nvSpPr>
          <p:cNvPr id="15" name="Footer Placeholder 14"/>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1358805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A variety of Cherenkov detectors</a:t>
            </a:r>
          </a:p>
        </p:txBody>
      </p:sp>
      <p:sp>
        <p:nvSpPr>
          <p:cNvPr id="3" name="Content Placeholder 2"/>
          <p:cNvSpPr>
            <a:spLocks noGrp="1"/>
          </p:cNvSpPr>
          <p:nvPr>
            <p:ph idx="1"/>
          </p:nvPr>
        </p:nvSpPr>
        <p:spPr/>
        <p:txBody>
          <a:bodyPr/>
          <a:lstStyle/>
          <a:p>
            <a:r>
              <a:rPr lang="en-GB" sz="1800" dirty="0"/>
              <a:t>Detector design:</a:t>
            </a:r>
          </a:p>
          <a:p>
            <a:pPr lvl="1"/>
            <a:r>
              <a:rPr lang="en-GB" sz="1600" dirty="0"/>
              <a:t>Threshold Counters</a:t>
            </a:r>
          </a:p>
          <a:p>
            <a:pPr lvl="1"/>
            <a:r>
              <a:rPr lang="en-GB" sz="1600" dirty="0"/>
              <a:t>Imaging detectors</a:t>
            </a:r>
          </a:p>
          <a:p>
            <a:pPr lvl="2"/>
            <a:r>
              <a:rPr lang="en-GB" sz="1400" dirty="0"/>
              <a:t>Differential Cherenkov detectors</a:t>
            </a:r>
          </a:p>
          <a:p>
            <a:pPr lvl="2"/>
            <a:r>
              <a:rPr lang="en-GB" sz="1400" dirty="0"/>
              <a:t>Ring Imaging Cherenkov detectors (RICH)</a:t>
            </a:r>
          </a:p>
          <a:p>
            <a:pPr lvl="2"/>
            <a:r>
              <a:rPr lang="en-US" sz="1400" dirty="0"/>
              <a:t>Detector for Internally Reflected light (DIRC)</a:t>
            </a:r>
          </a:p>
          <a:p>
            <a:r>
              <a:rPr lang="en-GB" sz="1800" dirty="0"/>
              <a:t>Types of photon detectors:</a:t>
            </a:r>
          </a:p>
          <a:p>
            <a:pPr lvl="1"/>
            <a:r>
              <a:rPr lang="en-GB" sz="1600" dirty="0"/>
              <a:t>Gas based</a:t>
            </a:r>
          </a:p>
          <a:p>
            <a:pPr lvl="1"/>
            <a:r>
              <a:rPr lang="en-GB" sz="1600" dirty="0"/>
              <a:t>Vacuum</a:t>
            </a:r>
          </a:p>
          <a:p>
            <a:pPr lvl="1"/>
            <a:r>
              <a:rPr lang="en-GB" sz="1600" dirty="0"/>
              <a:t>Solid state</a:t>
            </a:r>
          </a:p>
          <a:p>
            <a:r>
              <a:rPr lang="en-GB" sz="1800" dirty="0"/>
              <a:t>Applications:</a:t>
            </a:r>
          </a:p>
          <a:p>
            <a:pPr lvl="1"/>
            <a:r>
              <a:rPr lang="en-GB" sz="1600" dirty="0"/>
              <a:t>Accelerator HEP detectors</a:t>
            </a:r>
          </a:p>
          <a:p>
            <a:pPr lvl="1"/>
            <a:r>
              <a:rPr lang="en-GB" sz="1600" dirty="0" err="1"/>
              <a:t>Astroparticle</a:t>
            </a:r>
            <a:r>
              <a:rPr lang="en-GB" sz="1600" dirty="0"/>
              <a:t> Physics detectors</a:t>
            </a:r>
          </a:p>
          <a:p>
            <a:pPr lvl="1"/>
            <a:r>
              <a:rPr lang="en-GB" sz="1600" dirty="0"/>
              <a:t>Neutrino detectors</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26</a:t>
            </a:fld>
            <a:endParaRPr lang="en-GB"/>
          </a:p>
        </p:txBody>
      </p:sp>
      <p:sp>
        <p:nvSpPr>
          <p:cNvPr id="7" name="Footer Placeholder 6"/>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1468729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Threhold</a:t>
            </a:r>
            <a:r>
              <a:rPr lang="en-GB" dirty="0"/>
              <a:t> Cherenkov Counters</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
        <p:nvSpPr>
          <p:cNvPr id="20482"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1721A-ED21-4E28-AE6F-ECCD7898601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048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144"/>
          <a:stretch/>
        </p:blipFill>
        <p:spPr bwMode="auto">
          <a:xfrm>
            <a:off x="2586513" y="1209357"/>
            <a:ext cx="65574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4"/>
          <p:cNvSpPr txBox="1">
            <a:spLocks noChangeArrowheads="1"/>
          </p:cNvSpPr>
          <p:nvPr/>
        </p:nvSpPr>
        <p:spPr bwMode="auto">
          <a:xfrm>
            <a:off x="228600" y="1767840"/>
            <a:ext cx="800283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Signal produced from only those particles which are above Cherenkov Threshold.</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Basic version: Yes/No decision on the existence of the particle type.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One  counts  the number of photoelectrons detected.</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Improved version:  Use the number of observed photoelectrons or a calibrated pulse height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discriminate between particle types.</a:t>
            </a:r>
          </a:p>
        </p:txBody>
      </p:sp>
      <p:sp>
        <p:nvSpPr>
          <p:cNvPr id="20486" name="Text Box 5"/>
          <p:cNvSpPr txBox="1">
            <a:spLocks noChangeArrowheads="1"/>
          </p:cNvSpPr>
          <p:nvPr/>
        </p:nvSpPr>
        <p:spPr bwMode="auto">
          <a:xfrm>
            <a:off x="228600" y="3901440"/>
            <a:ext cx="7739747" cy="14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For typical detectors:  N</a:t>
            </a:r>
            <a:r>
              <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o</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90 cm</a:t>
            </a: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-1,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a:t>
            </a:r>
            <a:r>
              <a:rPr kumimoji="0" lang="en-US" altLang="en-US" sz="1600" b="0" i="0" u="none" strike="noStrike" kern="1200" cap="none" spc="0" normalizeH="0" baseline="-25000" noProof="0" dirty="0" err="1">
                <a:ln>
                  <a:noFill/>
                </a:ln>
                <a:solidFill>
                  <a:prstClr val="black"/>
                </a:solidFill>
                <a:effectLst/>
                <a:uLnTx/>
                <a:uFillTx/>
                <a:latin typeface="Calibri" panose="020F0502020204030204" pitchFamily="34" charset="0"/>
                <a:cs typeface="Calibri" panose="020F0502020204030204" pitchFamily="34" charset="0"/>
              </a:rPr>
              <a:t>ph</a:t>
            </a:r>
            <a:r>
              <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per unit length of the radiator = N</a:t>
            </a:r>
            <a:r>
              <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o</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(m</a:t>
            </a:r>
            <a:r>
              <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1</a:t>
            </a: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m</a:t>
            </a:r>
            <a:r>
              <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a:t>
            </a: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a:t>
            </a:r>
            <a:r>
              <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1</a:t>
            </a: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p= 1 GeV/c,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a:t>
            </a:r>
            <a:r>
              <a:rPr kumimoji="0" lang="en-US" altLang="en-US" sz="1600" b="0" i="0" u="none" strike="noStrike" kern="1200" cap="none" spc="0" normalizeH="0" baseline="-25000" noProof="0" dirty="0" err="1">
                <a:ln>
                  <a:noFill/>
                </a:ln>
                <a:solidFill>
                  <a:prstClr val="black"/>
                </a:solidFill>
                <a:effectLst/>
                <a:uLnTx/>
                <a:uFillTx/>
                <a:latin typeface="Calibri" panose="020F0502020204030204" pitchFamily="34" charset="0"/>
                <a:cs typeface="Calibri" panose="020F0502020204030204" pitchFamily="34" charset="0"/>
              </a:rPr>
              <a:t>ph</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per unit length =  16 /cm for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Pions</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and 0 for Kaons.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p= 5 GeV/c,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a:t>
            </a:r>
            <a:r>
              <a:rPr kumimoji="0" lang="en-US" altLang="en-US" sz="1600" b="0" i="0" u="none" strike="noStrike" kern="1200" cap="none" spc="0" normalizeH="0" baseline="-25000" noProof="0" dirty="0" err="1">
                <a:ln>
                  <a:noFill/>
                </a:ln>
                <a:solidFill>
                  <a:prstClr val="black"/>
                </a:solidFill>
                <a:effectLst/>
                <a:uLnTx/>
                <a:uFillTx/>
                <a:latin typeface="Calibri" panose="020F0502020204030204" pitchFamily="34" charset="0"/>
                <a:cs typeface="Calibri" panose="020F0502020204030204" pitchFamily="34" charset="0"/>
              </a:rPr>
              <a:t>ph</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per unit length=  0.8 /cm for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Pions</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and 0 for Kaons. </a:t>
            </a:r>
            <a:endParaRPr kumimoji="0" lang="en-US" altLang="en-US" sz="16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0487" name="Text Box 6"/>
          <p:cNvSpPr txBox="1">
            <a:spLocks noChangeArrowheads="1"/>
          </p:cNvSpPr>
          <p:nvPr/>
        </p:nvSpPr>
        <p:spPr bwMode="auto">
          <a:xfrm>
            <a:off x="288925" y="5565140"/>
            <a:ext cx="34859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D</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tan</a:t>
            </a:r>
            <a:r>
              <a:rPr kumimoji="0" lang="en-US" altLang="en-US" sz="16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q</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(2 *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sqrt</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a:t>
            </a:r>
            <a:r>
              <a:rPr kumimoji="0" lang="en-US" altLang="en-US" sz="1600" b="0" i="0" u="none" strike="noStrike" kern="1200" cap="none" spc="0" normalizeH="0" baseline="-25000" noProof="0" dirty="0" err="1">
                <a:ln>
                  <a:noFill/>
                </a:ln>
                <a:solidFill>
                  <a:prstClr val="black"/>
                </a:solidFill>
                <a:effectLst/>
                <a:uLnTx/>
                <a:uFillTx/>
                <a:latin typeface="Calibri" panose="020F0502020204030204" pitchFamily="34" charset="0"/>
                <a:cs typeface="Calibri" panose="020F0502020204030204" pitchFamily="34" charset="0"/>
              </a:rPr>
              <a:t>ph</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p>
        </p:txBody>
      </p:sp>
    </p:spTree>
    <p:extLst>
      <p:ext uri="{BB962C8B-B14F-4D97-AF65-F5344CB8AC3E}">
        <p14:creationId xmlns:p14="http://schemas.microsoft.com/office/powerpoint/2010/main" val="1384311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929DA-1657-46F5-BB90-05B1EC31F1D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8435" name="Text Box 2"/>
          <p:cNvSpPr txBox="1">
            <a:spLocks noChangeArrowheads="1"/>
          </p:cNvSpPr>
          <p:nvPr/>
        </p:nvSpPr>
        <p:spPr bwMode="auto">
          <a:xfrm>
            <a:off x="3200400" y="152400"/>
            <a:ext cx="3186113"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Differential  Cherenkov Detectors</a:t>
            </a:r>
          </a:p>
        </p:txBody>
      </p:sp>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 y="685800"/>
            <a:ext cx="4876800" cy="256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 y="3403600"/>
            <a:ext cx="5791200"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5"/>
          <p:cNvSpPr txBox="1">
            <a:spLocks noChangeArrowheads="1"/>
          </p:cNvSpPr>
          <p:nvPr/>
        </p:nvSpPr>
        <p:spPr bwMode="auto">
          <a:xfrm>
            <a:off x="5898356" y="5028406"/>
            <a:ext cx="26431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srgbClr val="C0504D"/>
                </a:solidFill>
                <a:effectLst/>
                <a:uLnTx/>
                <a:uFillTx/>
                <a:latin typeface="Arial Unicode MS" pitchFamily="34" charset="-128"/>
                <a:ea typeface="+mn-ea"/>
                <a:cs typeface="+mn-cs"/>
              </a:rPr>
              <a:t> Discovery of anti-proton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srgbClr val="C0504D"/>
                </a:solidFill>
                <a:effectLst/>
                <a:uLnTx/>
                <a:uFillTx/>
                <a:latin typeface="Arial Unicode MS" pitchFamily="34" charset="-128"/>
                <a:ea typeface="+mn-ea"/>
                <a:cs typeface="+mn-cs"/>
              </a:rPr>
              <a:t>    in 1955 by Chamberlain,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srgbClr val="C0504D"/>
                </a:solidFill>
                <a:effectLst/>
                <a:uLnTx/>
                <a:uFillTx/>
                <a:latin typeface="Arial Unicode MS" pitchFamily="34" charset="-128"/>
                <a:ea typeface="+mn-ea"/>
                <a:cs typeface="+mn-cs"/>
              </a:rPr>
              <a:t>    Segre et. al. at Berkeley.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srgbClr val="C0504D"/>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srgbClr val="C0504D"/>
                </a:solidFill>
                <a:effectLst/>
                <a:uLnTx/>
                <a:uFillTx/>
                <a:latin typeface="Arial Unicode MS" pitchFamily="34" charset="-128"/>
                <a:ea typeface="+mn-ea"/>
                <a:cs typeface="+mn-cs"/>
              </a:rPr>
              <a:t> Nobel Prize in 1959</a:t>
            </a:r>
          </a:p>
        </p:txBody>
      </p:sp>
      <p:sp>
        <p:nvSpPr>
          <p:cNvPr id="18439" name="Text Box 6"/>
          <p:cNvSpPr txBox="1">
            <a:spLocks noChangeArrowheads="1"/>
          </p:cNvSpPr>
          <p:nvPr/>
        </p:nvSpPr>
        <p:spPr bwMode="auto">
          <a:xfrm>
            <a:off x="107156" y="660400"/>
            <a:ext cx="2601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With Solid (quartz) radiator</a:t>
            </a:r>
          </a:p>
        </p:txBody>
      </p:sp>
      <p:sp>
        <p:nvSpPr>
          <p:cNvPr id="3" name="Rectangle 2"/>
          <p:cNvSpPr/>
          <p:nvPr/>
        </p:nvSpPr>
        <p:spPr>
          <a:xfrm>
            <a:off x="4584700" y="688974"/>
            <a:ext cx="4419600" cy="116955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Very small acceptance in </a:t>
            </a:r>
            <a:r>
              <a:rPr kumimoji="0" lang="en-US" altLang="en-US" sz="14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panose="020B0604020202020204" pitchFamily="34" charset="0"/>
              </a:rPr>
              <a:t>b</a:t>
            </a:r>
            <a:r>
              <a:rPr kumimoji="0" lang="en-US" altLang="en-US" sz="14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and direction of the charged particle.    (Narrow range in velocity and direction intervals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Mostly used for identifying particles in the beam lines.</a:t>
            </a:r>
          </a:p>
        </p:txBody>
      </p:sp>
      <p:sp>
        <p:nvSpPr>
          <p:cNvPr id="5" name="Rectangle 4"/>
          <p:cNvSpPr/>
          <p:nvPr/>
        </p:nvSpPr>
        <p:spPr>
          <a:xfrm>
            <a:off x="4597400" y="2438400"/>
            <a:ext cx="4424609"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altLang="en-US" sz="1800" b="0" i="0" u="none" strike="noStrike" kern="1200" cap="none" spc="0" normalizeH="0" baseline="0" noProof="0" dirty="0">
                <a:ln>
                  <a:noFill/>
                </a:ln>
                <a:solidFill>
                  <a:prstClr val="black"/>
                </a:solidFill>
                <a:effectLst/>
                <a:uLnTx/>
                <a:uFillTx/>
                <a:latin typeface="Symbol" pitchFamily="18" charset="2"/>
                <a:ea typeface="+mn-ea"/>
                <a:cs typeface="+mn-cs"/>
              </a:rPr>
              <a:t>D b</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8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 (m</a:t>
            </a:r>
            <a:r>
              <a:rPr kumimoji="0" lang="en-US" altLang="en-US" sz="1800" b="0" i="0" u="none" strike="noStrike" kern="1200" cap="none" spc="0" normalizeH="0" baseline="-25000" noProof="0" dirty="0">
                <a:ln>
                  <a:noFill/>
                </a:ln>
                <a:solidFill>
                  <a:prstClr val="black"/>
                </a:solidFill>
                <a:effectLst/>
                <a:uLnTx/>
                <a:uFillTx/>
                <a:latin typeface="Arial Unicode MS" pitchFamily="34" charset="-128"/>
                <a:ea typeface="+mn-ea"/>
                <a:cs typeface="+mn-cs"/>
              </a:rPr>
              <a:t>1</a:t>
            </a:r>
            <a:r>
              <a:rPr kumimoji="0" lang="en-US" altLang="en-US" sz="1800" b="0" i="0" u="none" strike="noStrike" kern="1200" cap="none" spc="0" normalizeH="0" baseline="30000" noProof="0" dirty="0">
                <a:ln>
                  <a:noFill/>
                </a:ln>
                <a:solidFill>
                  <a:prstClr val="black"/>
                </a:solidFill>
                <a:effectLst/>
                <a:uLnTx/>
                <a:uFillTx/>
                <a:latin typeface="Arial Unicode MS" pitchFamily="34" charset="-128"/>
                <a:ea typeface="+mn-ea"/>
                <a:cs typeface="+mn-cs"/>
              </a:rPr>
              <a:t>2</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 m</a:t>
            </a:r>
            <a:r>
              <a:rPr kumimoji="0" lang="en-US" altLang="en-US" sz="1800" b="0" i="0" u="none" strike="noStrike" kern="1200" cap="none" spc="0" normalizeH="0" baseline="-25000" noProof="0" dirty="0">
                <a:ln>
                  <a:noFill/>
                </a:ln>
                <a:solidFill>
                  <a:prstClr val="black"/>
                </a:solidFill>
                <a:effectLst/>
                <a:uLnTx/>
                <a:uFillTx/>
                <a:latin typeface="Arial Unicode MS" pitchFamily="34" charset="-128"/>
                <a:ea typeface="+mn-ea"/>
                <a:cs typeface="+mn-cs"/>
              </a:rPr>
              <a:t>2</a:t>
            </a:r>
            <a:r>
              <a:rPr kumimoji="0" lang="en-US" altLang="en-US" sz="1800" b="0" i="0" u="none" strike="noStrike" kern="1200" cap="none" spc="0" normalizeH="0" baseline="30000" noProof="0" dirty="0">
                <a:ln>
                  <a:noFill/>
                </a:ln>
                <a:solidFill>
                  <a:prstClr val="black"/>
                </a:solidFill>
                <a:effectLst/>
                <a:uLnTx/>
                <a:uFillTx/>
                <a:latin typeface="Arial Unicode MS" pitchFamily="34" charset="-128"/>
                <a:ea typeface="+mn-ea"/>
                <a:cs typeface="+mn-cs"/>
              </a:rPr>
              <a:t>2</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/2 p </a:t>
            </a:r>
            <a:r>
              <a:rPr kumimoji="0" lang="en-US" altLang="en-US" sz="1800" b="0" i="0" u="none" strike="noStrike" kern="1200" cap="none" spc="0" normalizeH="0" baseline="30000" noProof="0" dirty="0">
                <a:ln>
                  <a:noFill/>
                </a:ln>
                <a:solidFill>
                  <a:prstClr val="black"/>
                </a:solidFill>
                <a:effectLst/>
                <a:uLnTx/>
                <a:uFillTx/>
                <a:latin typeface="Arial Unicode MS" pitchFamily="34" charset="-128"/>
                <a:ea typeface="+mn-ea"/>
                <a:cs typeface="+mn-cs"/>
              </a:rPr>
              <a:t>2</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 tan </a:t>
            </a:r>
            <a:r>
              <a:rPr kumimoji="0" lang="en-US" altLang="en-US" sz="1800" b="0" i="0" u="none" strike="noStrike" kern="1200" cap="none" spc="0" normalizeH="0" baseline="0" noProof="0" dirty="0">
                <a:ln>
                  <a:noFill/>
                </a:ln>
                <a:solidFill>
                  <a:prstClr val="black"/>
                </a:solidFill>
                <a:effectLst/>
                <a:uLnTx/>
                <a:uFillTx/>
                <a:latin typeface="Symbol" pitchFamily="18" charset="2"/>
                <a:ea typeface="+mn-ea"/>
                <a:cs typeface="+mn-cs"/>
              </a:rPr>
              <a:t>q    </a:t>
            </a:r>
            <a:r>
              <a:rPr kumimoji="0" lang="en-US" altLang="en-US" sz="1800" b="0" i="0" u="none" strike="noStrike" kern="1200" cap="none" spc="0" normalizeH="0" baseline="0" noProof="0" dirty="0" err="1">
                <a:ln>
                  <a:noFill/>
                </a:ln>
                <a:solidFill>
                  <a:prstClr val="black"/>
                </a:solidFill>
                <a:effectLst/>
                <a:uLnTx/>
                <a:uFillTx/>
                <a:latin typeface="Symbol" pitchFamily="18" charset="2"/>
                <a:ea typeface="+mn-ea"/>
                <a:cs typeface="+mn-cs"/>
              </a:rPr>
              <a:t>Dq</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a:t>
            </a:r>
            <a:endPar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6" name="Rectangle 5"/>
          <p:cNvSpPr/>
          <p:nvPr/>
        </p:nvSpPr>
        <p:spPr>
          <a:xfrm>
            <a:off x="5147107" y="2939044"/>
            <a:ext cx="3599062"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m</a:t>
            </a:r>
            <a:r>
              <a:rPr kumimoji="0" lang="en-US" altLang="en-US" sz="1400" b="0" i="0" u="none" strike="noStrike" kern="1200" cap="none" spc="0" normalizeH="0" baseline="-25000" noProof="0" dirty="0">
                <a:ln>
                  <a:noFill/>
                </a:ln>
                <a:solidFill>
                  <a:prstClr val="black"/>
                </a:solidFill>
                <a:effectLst/>
                <a:uLnTx/>
                <a:uFillTx/>
                <a:latin typeface="Arial Unicode MS" pitchFamily="34" charset="-128"/>
                <a:ea typeface="+mn-ea"/>
                <a:cs typeface="+mn-cs"/>
              </a:rPr>
              <a:t>1</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,m</a:t>
            </a:r>
            <a:r>
              <a:rPr kumimoji="0" lang="en-US" altLang="en-US" sz="1400" b="0" i="0" u="none" strike="noStrike" kern="1200" cap="none" spc="0" normalizeH="0" baseline="-25000" noProof="0" dirty="0">
                <a:ln>
                  <a:noFill/>
                </a:ln>
                <a:solidFill>
                  <a:prstClr val="black"/>
                </a:solidFill>
                <a:effectLst/>
                <a:uLnTx/>
                <a:uFillTx/>
                <a:latin typeface="Arial Unicode MS" pitchFamily="34" charset="-128"/>
                <a:ea typeface="+mn-ea"/>
                <a:cs typeface="+mn-cs"/>
              </a:rPr>
              <a:t>2</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(particle masses )&lt;&lt; p ( momentum)</a:t>
            </a:r>
          </a:p>
        </p:txBody>
      </p:sp>
      <p:sp>
        <p:nvSpPr>
          <p:cNvPr id="7" name="Rectangle 6"/>
          <p:cNvSpPr/>
          <p:nvPr/>
        </p:nvSpPr>
        <p:spPr>
          <a:xfrm>
            <a:off x="4639078" y="3246821"/>
            <a:ext cx="438293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D</a:t>
            </a:r>
            <a:r>
              <a:rPr kumimoji="0" lang="en-US" altLang="en-US" sz="18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800" b="0" i="0" u="none" strike="noStrike" kern="1200" cap="none" spc="0" normalizeH="0" baseline="0" noProof="0" dirty="0">
                <a:ln>
                  <a:noFill/>
                </a:ln>
                <a:solidFill>
                  <a:prstClr val="black"/>
                </a:solidFill>
                <a:effectLst/>
                <a:uLnTx/>
                <a:uFillTx/>
                <a:latin typeface="Symbol" pitchFamily="18" charset="2"/>
                <a:ea typeface="+mn-ea"/>
                <a:cs typeface="+mn-cs"/>
              </a:rPr>
              <a:t>b </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from 0.011 to  4* 10 </a:t>
            </a:r>
            <a:r>
              <a:rPr kumimoji="0" lang="en-US" altLang="en-US" sz="1800" b="0" i="0" u="none" strike="noStrike" kern="1200" cap="none" spc="0" normalizeH="0" baseline="30000" noProof="0" dirty="0">
                <a:ln>
                  <a:noFill/>
                </a:ln>
                <a:solidFill>
                  <a:prstClr val="black"/>
                </a:solidFill>
                <a:effectLst/>
                <a:uLnTx/>
                <a:uFillTx/>
                <a:latin typeface="Arial Unicode MS" pitchFamily="34" charset="-128"/>
                <a:ea typeface="+mn-ea"/>
                <a:cs typeface="+mn-cs"/>
              </a:rPr>
              <a:t>-6</a:t>
            </a:r>
            <a:r>
              <a:rPr kumimoji="0" lang="en-US" altLang="en-US" sz="1800" b="0" i="0" u="none" strike="noStrike" kern="1200" cap="none" spc="0" normalizeH="0" baseline="0" noProof="0" dirty="0">
                <a:ln>
                  <a:noFill/>
                </a:ln>
                <a:solidFill>
                  <a:prstClr val="black"/>
                </a:solidFill>
                <a:effectLst/>
                <a:uLnTx/>
                <a:uFillTx/>
                <a:latin typeface="Arial Unicode MS" pitchFamily="34" charset="-128"/>
                <a:ea typeface="+mn-ea"/>
                <a:cs typeface="+mn-cs"/>
              </a:rPr>
              <a:t>   achieved.</a:t>
            </a:r>
          </a:p>
        </p:txBody>
      </p:sp>
      <p:sp>
        <p:nvSpPr>
          <p:cNvPr id="8" name="Footer Placeholder 7"/>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2681657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CF1022-8B87-46CD-AA1D-0997498295C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85800"/>
            <a:ext cx="6507163"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3"/>
          <p:cNvSpPr txBox="1">
            <a:spLocks noChangeArrowheads="1"/>
          </p:cNvSpPr>
          <p:nvPr/>
        </p:nvSpPr>
        <p:spPr bwMode="auto">
          <a:xfrm>
            <a:off x="2133600" y="228600"/>
            <a:ext cx="1976438"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Threshold Counters</a:t>
            </a:r>
          </a:p>
        </p:txBody>
      </p:sp>
      <p:sp>
        <p:nvSpPr>
          <p:cNvPr id="21509" name="Text Box 4"/>
          <p:cNvSpPr txBox="1">
            <a:spLocks noChangeArrowheads="1"/>
          </p:cNvSpPr>
          <p:nvPr/>
        </p:nvSpPr>
        <p:spPr bwMode="auto">
          <a:xfrm>
            <a:off x="4572000" y="457200"/>
            <a:ext cx="36941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BELLE: Threshold Cherenkov Detector</a:t>
            </a:r>
          </a:p>
        </p:txBody>
      </p:sp>
      <p:pic>
        <p:nvPicPr>
          <p:cNvPr id="215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57600"/>
            <a:ext cx="38100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6"/>
          <p:cNvSpPr txBox="1">
            <a:spLocks noChangeArrowheads="1"/>
          </p:cNvSpPr>
          <p:nvPr/>
        </p:nvSpPr>
        <p:spPr bwMode="auto">
          <a:xfrm>
            <a:off x="6553200" y="1828800"/>
            <a:ext cx="24384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a:t>
            </a:r>
            <a:r>
              <a:rPr kumimoji="0" lang="en-US" altLang="en-US" sz="1400" b="1" i="0" u="none" strike="noStrike" kern="1200" cap="none" spc="0" normalizeH="0" baseline="0" noProof="0">
                <a:ln>
                  <a:noFill/>
                </a:ln>
                <a:solidFill>
                  <a:srgbClr val="C0504D"/>
                </a:solidFill>
                <a:effectLst/>
                <a:uLnTx/>
                <a:uFillTx/>
                <a:latin typeface="Arial Unicode MS" pitchFamily="34" charset="-128"/>
                <a:ea typeface="+mn-ea"/>
                <a:cs typeface="+mn-cs"/>
              </a:rPr>
              <a:t>Five aerogel tiles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a:ln>
                  <a:noFill/>
                </a:ln>
                <a:solidFill>
                  <a:srgbClr val="C0504D"/>
                </a:solidFill>
                <a:effectLst/>
                <a:uLnTx/>
                <a:uFillTx/>
                <a:latin typeface="Arial Unicode MS" pitchFamily="34" charset="-128"/>
                <a:ea typeface="+mn-ea"/>
                <a:cs typeface="+mn-cs"/>
              </a:rPr>
              <a:t> inside an aluminum box</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a:ln>
                  <a:noFill/>
                </a:ln>
                <a:solidFill>
                  <a:srgbClr val="C0504D"/>
                </a:solidFill>
                <a:effectLst/>
                <a:uLnTx/>
                <a:uFillTx/>
                <a:latin typeface="Arial Unicode MS" pitchFamily="34" charset="-128"/>
                <a:ea typeface="+mn-ea"/>
                <a:cs typeface="+mn-cs"/>
              </a:rPr>
              <a:t> lined with a white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1" i="0" u="none" strike="noStrike" kern="1200" cap="none" spc="0" normalizeH="0" baseline="0" noProof="0">
                <a:ln>
                  <a:noFill/>
                </a:ln>
                <a:solidFill>
                  <a:srgbClr val="C0504D"/>
                </a:solidFill>
                <a:effectLst/>
                <a:uLnTx/>
                <a:uFillTx/>
                <a:latin typeface="Arial Unicode MS" pitchFamily="34" charset="-128"/>
                <a:ea typeface="+mn-ea"/>
                <a:cs typeface="+mn-cs"/>
              </a:rPr>
              <a:t> reflector(Goretex reflector)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400" b="1" i="0" u="none" strike="noStrike" kern="1200" cap="none" spc="0" normalizeH="0" baseline="0" noProof="0">
              <a:ln>
                <a:noFill/>
              </a:ln>
              <a:solidFill>
                <a:srgbClr val="C0504D"/>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1" i="0" u="none" strike="noStrike" kern="1200" cap="none" spc="0" normalizeH="0" baseline="0" noProof="0">
                <a:ln>
                  <a:noFill/>
                </a:ln>
                <a:solidFill>
                  <a:srgbClr val="C0504D"/>
                </a:solidFill>
                <a:effectLst/>
                <a:uLnTx/>
                <a:uFillTx/>
                <a:latin typeface="Arial Unicode MS" pitchFamily="34" charset="-128"/>
                <a:ea typeface="+mn-ea"/>
                <a:cs typeface="+mn-cs"/>
              </a:rPr>
              <a:t> Performance from test- beam</a:t>
            </a:r>
          </a:p>
        </p:txBody>
      </p:sp>
      <p:pic>
        <p:nvPicPr>
          <p:cNvPr id="2151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581400"/>
            <a:ext cx="33528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8"/>
          <p:cNvSpPr txBox="1">
            <a:spLocks noChangeArrowheads="1"/>
          </p:cNvSpPr>
          <p:nvPr/>
        </p:nvSpPr>
        <p:spPr bwMode="auto">
          <a:xfrm>
            <a:off x="4114800" y="6248400"/>
            <a:ext cx="421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p below and </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p</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above Threshold</a:t>
            </a:r>
          </a:p>
        </p:txBody>
      </p:sp>
      <p:sp>
        <p:nvSpPr>
          <p:cNvPr id="21514" name="Text Box 9"/>
          <p:cNvSpPr txBox="1">
            <a:spLocks noChangeArrowheads="1"/>
          </p:cNvSpPr>
          <p:nvPr/>
        </p:nvSpPr>
        <p:spPr bwMode="auto">
          <a:xfrm>
            <a:off x="3810000" y="4114800"/>
            <a:ext cx="197008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Approx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20 photoelectrons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per Pion detected</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at 3.5 GeV/c</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More than 3</a:t>
            </a:r>
            <a:r>
              <a:rPr kumimoji="0" lang="en-US" altLang="en-US" sz="1600" b="0" i="0" u="none" strike="noStrike" kern="1200" cap="none" spc="0" normalizeH="0" baseline="0" noProof="0">
                <a:ln>
                  <a:noFill/>
                </a:ln>
                <a:solidFill>
                  <a:srgbClr val="C0504D"/>
                </a:solidFill>
                <a:effectLst/>
                <a:uLnTx/>
                <a:uFillTx/>
                <a:latin typeface="Symbol" pitchFamily="18" charset="2"/>
                <a:ea typeface="+mn-ea"/>
                <a:cs typeface="+mn-cs"/>
              </a:rPr>
              <a: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separation</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3877890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 (</a:t>
            </a:r>
            <a:r>
              <a:rPr lang="en-GB" dirty="0" err="1"/>
              <a:t>i</a:t>
            </a:r>
            <a:r>
              <a:rPr lang="en-GB" dirty="0"/>
              <a:t>)</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3</a:t>
            </a:fld>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7" y="1141413"/>
            <a:ext cx="7305745" cy="3752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387" y="4970765"/>
            <a:ext cx="8077200" cy="923330"/>
          </a:xfrm>
          <a:prstGeom prst="rect">
            <a:avLst/>
          </a:prstGeom>
          <a:noFill/>
        </p:spPr>
        <p:txBody>
          <a:bodyPr wrap="square" rtlCol="0">
            <a:spAutoFit/>
          </a:bodyPr>
          <a:lstStyle/>
          <a:p>
            <a:r>
              <a:rPr lang="en-GB" sz="1800" dirty="0"/>
              <a:t>A “generic” particle physics experiment has “built-in” a lot of particle ID for:</a:t>
            </a:r>
          </a:p>
          <a:p>
            <a:r>
              <a:rPr lang="en-GB" sz="1800" dirty="0"/>
              <a:t>Electrons, photons, neutrons and muons</a:t>
            </a:r>
          </a:p>
        </p:txBody>
      </p:sp>
      <p:sp>
        <p:nvSpPr>
          <p:cNvPr id="8" name="Footer Placeholder 7"/>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605915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RICH Detectors</a:t>
            </a:r>
          </a:p>
        </p:txBody>
      </p:sp>
      <p:sp>
        <p:nvSpPr>
          <p:cNvPr id="2355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BC8D0-FF34-4316-8AF1-F439DF8417A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253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228" r="11056"/>
          <a:stretch/>
        </p:blipFill>
        <p:spPr bwMode="auto">
          <a:xfrm>
            <a:off x="4435151" y="1219740"/>
            <a:ext cx="4404049"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4"/>
          <p:cNvSpPr txBox="1">
            <a:spLocks noChangeArrowheads="1"/>
          </p:cNvSpPr>
          <p:nvPr/>
        </p:nvSpPr>
        <p:spPr bwMode="auto">
          <a:xfrm>
            <a:off x="488022" y="5245813"/>
            <a:ext cx="72171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 Measures both the Cherenkov angle  and the number of photoelectrons detected.</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 Can be used over particle identification over large surfaces.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rPr>
              <a:t> Requires photodetectors with single photon identification capability.</a:t>
            </a:r>
          </a:p>
        </p:txBody>
      </p:sp>
      <p:sp>
        <p:nvSpPr>
          <p:cNvPr id="6" name="Footer Placeholder 5"/>
          <p:cNvSpPr>
            <a:spLocks noGrp="1"/>
          </p:cNvSpPr>
          <p:nvPr>
            <p:ph type="ftr" sz="quarter" idx="11"/>
          </p:nvPr>
        </p:nvSpPr>
        <p:spPr/>
        <p:txBody>
          <a:bodyPr/>
          <a:lstStyle/>
          <a:p>
            <a:pPr>
              <a:defRPr/>
            </a:pPr>
            <a:r>
              <a:rPr lang="fr-FR"/>
              <a:t>PPD Lectures 2023 - A Papanestis</a:t>
            </a:r>
            <a:endParaRPr lang="en-GB" dirty="0"/>
          </a:p>
        </p:txBody>
      </p:sp>
      <p:pic>
        <p:nvPicPr>
          <p:cNvPr id="3" name="Picture 2"/>
          <p:cNvPicPr>
            <a:picLocks noChangeAspect="1"/>
          </p:cNvPicPr>
          <p:nvPr/>
        </p:nvPicPr>
        <p:blipFill>
          <a:blip r:embed="rId4"/>
          <a:stretch>
            <a:fillRect/>
          </a:stretch>
        </p:blipFill>
        <p:spPr>
          <a:xfrm>
            <a:off x="627969" y="1893450"/>
            <a:ext cx="2924175" cy="2600325"/>
          </a:xfrm>
          <a:prstGeom prst="rect">
            <a:avLst/>
          </a:prstGeom>
        </p:spPr>
      </p:pic>
      <p:sp>
        <p:nvSpPr>
          <p:cNvPr id="4" name="TextBox 3"/>
          <p:cNvSpPr txBox="1"/>
          <p:nvPr/>
        </p:nvSpPr>
        <p:spPr>
          <a:xfrm>
            <a:off x="363894" y="1520890"/>
            <a:ext cx="3142399" cy="338554"/>
          </a:xfrm>
          <a:prstGeom prst="rect">
            <a:avLst/>
          </a:prstGeom>
          <a:noFill/>
        </p:spPr>
        <p:txBody>
          <a:bodyPr wrap="none" rtlCol="0">
            <a:spAutoFit/>
          </a:bodyPr>
          <a:lstStyle/>
          <a:p>
            <a:r>
              <a:rPr lang="en-GB" sz="1600" dirty="0"/>
              <a:t>Proximity focusing geometry</a:t>
            </a:r>
          </a:p>
        </p:txBody>
      </p:sp>
    </p:spTree>
    <p:extLst>
      <p:ext uri="{BB962C8B-B14F-4D97-AF65-F5344CB8AC3E}">
        <p14:creationId xmlns:p14="http://schemas.microsoft.com/office/powerpoint/2010/main" val="4284782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6864" y="3782192"/>
            <a:ext cx="1673856" cy="400110"/>
          </a:xfrm>
          <a:prstGeom prst="rect">
            <a:avLst/>
          </a:prstGeom>
          <a:solidFill>
            <a:srgbClr val="FFFF00"/>
          </a:solidFill>
        </p:spPr>
        <p:txBody>
          <a:bodyPr wrap="none" rtlCol="0">
            <a:spAutoFit/>
          </a:bodyPr>
          <a:lstStyle/>
          <a:p>
            <a:r>
              <a:rPr lang="en-GB" sz="1800" dirty="0"/>
              <a:t>~100 </a:t>
            </a:r>
            <a:r>
              <a:rPr lang="en-GB" sz="2000" dirty="0"/>
              <a:t>GeV/c</a:t>
            </a:r>
            <a:endParaRPr lang="en-GB" sz="1800" dirty="0"/>
          </a:p>
        </p:txBody>
      </p:sp>
      <p:sp>
        <p:nvSpPr>
          <p:cNvPr id="2" name="Title 1"/>
          <p:cNvSpPr>
            <a:spLocks noGrp="1"/>
          </p:cNvSpPr>
          <p:nvPr>
            <p:ph type="title"/>
          </p:nvPr>
        </p:nvSpPr>
        <p:spPr/>
        <p:txBody>
          <a:bodyPr/>
          <a:lstStyle/>
          <a:p>
            <a:r>
              <a:rPr lang="en-GB" dirty="0"/>
              <a:t>Refractive index range</a:t>
            </a:r>
          </a:p>
        </p:txBody>
      </p:sp>
      <p:pic>
        <p:nvPicPr>
          <p:cNvPr id="5" name="Picture 4"/>
          <p:cNvPicPr>
            <a:picLocks noChangeAspect="1"/>
          </p:cNvPicPr>
          <p:nvPr/>
        </p:nvPicPr>
        <p:blipFill>
          <a:blip r:embed="rId2"/>
          <a:stretch>
            <a:fillRect/>
          </a:stretch>
        </p:blipFill>
        <p:spPr>
          <a:xfrm>
            <a:off x="1590562" y="1823490"/>
            <a:ext cx="6624736" cy="1426669"/>
          </a:xfrm>
          <a:prstGeom prst="rect">
            <a:avLst/>
          </a:prstGeom>
        </p:spPr>
      </p:pic>
      <p:sp>
        <p:nvSpPr>
          <p:cNvPr id="6" name="Rectangle 5"/>
          <p:cNvSpPr/>
          <p:nvPr/>
        </p:nvSpPr>
        <p:spPr bwMode="auto">
          <a:xfrm>
            <a:off x="1734578" y="3235350"/>
            <a:ext cx="5904656" cy="432048"/>
          </a:xfrm>
          <a:prstGeom prst="rect">
            <a:avLst/>
          </a:prstGeom>
          <a:gradFill flip="none" rotWithShape="1">
            <a:gsLst>
              <a:gs pos="0">
                <a:srgbClr val="0070C0"/>
              </a:gs>
              <a:gs pos="100000">
                <a:srgbClr val="0070C0">
                  <a:alpha val="5000"/>
                </a:srgb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8" name="Rectangle 7"/>
          <p:cNvSpPr/>
          <p:nvPr/>
        </p:nvSpPr>
        <p:spPr bwMode="auto">
          <a:xfrm>
            <a:off x="1734578" y="3766223"/>
            <a:ext cx="5904656" cy="432048"/>
          </a:xfrm>
          <a:prstGeom prst="rect">
            <a:avLst/>
          </a:prstGeom>
          <a:gradFill flip="none" rotWithShape="1">
            <a:gsLst>
              <a:gs pos="0">
                <a:srgbClr val="FF0000">
                  <a:alpha val="5000"/>
                </a:srgbClr>
              </a:gs>
              <a:gs pos="100000">
                <a:srgbClr val="FF0000"/>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9" name="TextBox 8"/>
          <p:cNvSpPr txBox="1"/>
          <p:nvPr/>
        </p:nvSpPr>
        <p:spPr>
          <a:xfrm>
            <a:off x="3709424" y="4335487"/>
            <a:ext cx="1927131" cy="461665"/>
          </a:xfrm>
          <a:prstGeom prst="rect">
            <a:avLst/>
          </a:prstGeom>
          <a:noFill/>
        </p:spPr>
        <p:txBody>
          <a:bodyPr wrap="none" rtlCol="0">
            <a:spAutoFit/>
          </a:bodyPr>
          <a:lstStyle/>
          <a:p>
            <a:r>
              <a:rPr lang="en-GB" dirty="0"/>
              <a:t>Momentum</a:t>
            </a:r>
          </a:p>
        </p:txBody>
      </p:sp>
      <p:sp>
        <p:nvSpPr>
          <p:cNvPr id="10" name="TextBox 9"/>
          <p:cNvSpPr txBox="1"/>
          <p:nvPr/>
        </p:nvSpPr>
        <p:spPr>
          <a:xfrm>
            <a:off x="1313876" y="3220542"/>
            <a:ext cx="356188" cy="461665"/>
          </a:xfrm>
          <a:prstGeom prst="rect">
            <a:avLst/>
          </a:prstGeom>
          <a:solidFill>
            <a:srgbClr val="FFC000"/>
          </a:solidFill>
        </p:spPr>
        <p:txBody>
          <a:bodyPr wrap="none" rtlCol="0">
            <a:spAutoFit/>
          </a:bodyPr>
          <a:lstStyle/>
          <a:p>
            <a:r>
              <a:rPr lang="en-GB" dirty="0"/>
              <a:t>1</a:t>
            </a:r>
          </a:p>
        </p:txBody>
      </p:sp>
      <p:sp>
        <p:nvSpPr>
          <p:cNvPr id="11" name="TextBox 10"/>
          <p:cNvSpPr txBox="1"/>
          <p:nvPr/>
        </p:nvSpPr>
        <p:spPr>
          <a:xfrm>
            <a:off x="7703748" y="3220542"/>
            <a:ext cx="612668" cy="461665"/>
          </a:xfrm>
          <a:prstGeom prst="rect">
            <a:avLst/>
          </a:prstGeom>
          <a:solidFill>
            <a:srgbClr val="FFC000"/>
          </a:solidFill>
        </p:spPr>
        <p:txBody>
          <a:bodyPr wrap="none" rtlCol="0">
            <a:spAutoFit/>
          </a:bodyPr>
          <a:lstStyle/>
          <a:p>
            <a:r>
              <a:rPr lang="en-GB" dirty="0"/>
              <a:t>1.5</a:t>
            </a:r>
          </a:p>
        </p:txBody>
      </p:sp>
      <p:sp>
        <p:nvSpPr>
          <p:cNvPr id="13" name="TextBox 12"/>
          <p:cNvSpPr txBox="1"/>
          <p:nvPr/>
        </p:nvSpPr>
        <p:spPr>
          <a:xfrm>
            <a:off x="7705810" y="3782192"/>
            <a:ext cx="1378904" cy="400110"/>
          </a:xfrm>
          <a:prstGeom prst="rect">
            <a:avLst/>
          </a:prstGeom>
          <a:solidFill>
            <a:srgbClr val="FFFF00"/>
          </a:solidFill>
        </p:spPr>
        <p:txBody>
          <a:bodyPr wrap="none" rtlCol="0">
            <a:spAutoFit/>
          </a:bodyPr>
          <a:lstStyle/>
          <a:p>
            <a:r>
              <a:rPr lang="en-GB" sz="1800" dirty="0"/>
              <a:t>~1 </a:t>
            </a:r>
            <a:r>
              <a:rPr lang="en-GB" sz="2000" dirty="0"/>
              <a:t>GeV/c</a:t>
            </a:r>
            <a:endParaRPr lang="en-GB" sz="1800" dirty="0"/>
          </a:p>
        </p:txBody>
      </p:sp>
      <p:sp>
        <p:nvSpPr>
          <p:cNvPr id="3" name="Slide Number Placeholder 2"/>
          <p:cNvSpPr>
            <a:spLocks noGrp="1"/>
          </p:cNvSpPr>
          <p:nvPr>
            <p:ph type="sldNum" sz="quarter" idx="12"/>
          </p:nvPr>
        </p:nvSpPr>
        <p:spPr/>
        <p:txBody>
          <a:bodyPr/>
          <a:lstStyle/>
          <a:p>
            <a:fld id="{9F414D6E-4B69-43BB-8ED4-FA12D2DC06CE}" type="slidenum">
              <a:rPr lang="en-US" altLang="en-US" smtClean="0"/>
              <a:pPr/>
              <a:t>31</a:t>
            </a:fld>
            <a:endParaRPr lang="en-US" altLang="en-US"/>
          </a:p>
        </p:txBody>
      </p:sp>
      <p:sp>
        <p:nvSpPr>
          <p:cNvPr id="4" name="Footer Placeholder 3"/>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2512791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clrChange>
              <a:clrFrom>
                <a:srgbClr val="FFFFFF"/>
              </a:clrFrom>
              <a:clrTo>
                <a:srgbClr val="FFFFFF">
                  <a:alpha val="0"/>
                </a:srgbClr>
              </a:clrTo>
            </a:clrChange>
          </a:blip>
          <a:stretch>
            <a:fillRect/>
          </a:stretch>
        </p:blipFill>
        <p:spPr>
          <a:xfrm>
            <a:off x="490210" y="2590420"/>
            <a:ext cx="5782126" cy="3526857"/>
          </a:xfrm>
          <a:prstGeom prst="rect">
            <a:avLst/>
          </a:prstGeom>
        </p:spPr>
      </p:pic>
      <p:sp>
        <p:nvSpPr>
          <p:cNvPr id="2" name="Title 1"/>
          <p:cNvSpPr>
            <a:spLocks noGrp="1"/>
          </p:cNvSpPr>
          <p:nvPr>
            <p:ph type="title"/>
          </p:nvPr>
        </p:nvSpPr>
        <p:spPr/>
        <p:txBody>
          <a:bodyPr/>
          <a:lstStyle/>
          <a:p>
            <a:r>
              <a:rPr lang="en-GB" dirty="0"/>
              <a:t>RICH performance</a:t>
            </a:r>
          </a:p>
        </p:txBody>
      </p:sp>
      <mc:AlternateContent xmlns:mc="http://schemas.openxmlformats.org/markup-compatibility/2006" xmlns:a14="http://schemas.microsoft.com/office/drawing/2010/main">
        <mc:Choice Requires="a14">
          <p:sp>
            <p:nvSpPr>
              <p:cNvPr id="6" name="TextBox 5"/>
              <p:cNvSpPr txBox="1"/>
              <p:nvPr/>
            </p:nvSpPr>
            <p:spPr>
              <a:xfrm>
                <a:off x="323528" y="1330544"/>
                <a:ext cx="3783665" cy="10201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ea typeface="Cambria Math" panose="02040503050406030204" pitchFamily="18" charset="0"/>
                            </a:rPr>
                            <m:t>𝜎</m:t>
                          </m:r>
                        </m:sub>
                      </m:sSub>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d>
                            <m:dPr>
                              <m:begChr m:val="|"/>
                              <m:endChr m:val=""/>
                              <m:ctrlPr>
                                <a:rPr lang="en-GB" b="0" i="1" smtClean="0">
                                  <a:latin typeface="Cambria Math" panose="02040503050406030204" pitchFamily="18" charset="0"/>
                                  <a:ea typeface="Cambria Math" panose="02040503050406030204" pitchFamily="18" charset="0"/>
                                </a:rPr>
                              </m:ctrlPr>
                            </m:dPr>
                            <m:e>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1</m:t>
                                  </m:r>
                                </m:sub>
                                <m:sup>
                                  <m:r>
                                    <a:rPr lang="en-GB" b="0" i="1" smtClean="0">
                                      <a:latin typeface="Cambria Math" panose="02040503050406030204" pitchFamily="18" charset="0"/>
                                      <a:ea typeface="Cambria Math" panose="02040503050406030204" pitchFamily="18" charset="0"/>
                                    </a:rPr>
                                    <m:t>2</m:t>
                                  </m:r>
                                </m:sup>
                              </m:sSubSup>
                            </m:e>
                          </m:d>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2</m:t>
                                  </m:r>
                                </m:sub>
                                <m:sup>
                                  <m:r>
                                    <a:rPr lang="en-GB" b="0" i="1" smtClean="0">
                                      <a:latin typeface="Cambria Math" panose="02040503050406030204" pitchFamily="18" charset="0"/>
                                      <a:ea typeface="Cambria Math" panose="02040503050406030204" pitchFamily="18" charset="0"/>
                                    </a:rPr>
                                    <m:t>2</m:t>
                                  </m:r>
                                </m:sup>
                              </m:sSubSup>
                            </m:e>
                          </m:d>
                        </m:num>
                        <m:den>
                          <m:r>
                            <a:rPr lang="en-GB" b="0" i="1" smtClean="0">
                              <a:latin typeface="Cambria Math" panose="02040503050406030204" pitchFamily="18" charset="0"/>
                              <a:ea typeface="Cambria Math" panose="02040503050406030204" pitchFamily="18" charset="0"/>
                            </a:rPr>
                            <m:t>2</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𝑃</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𝜎</m:t>
                          </m:r>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𝑐</m:t>
                                  </m:r>
                                </m:sub>
                              </m:sSub>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𝑡𝑜𝑡</m:t>
                              </m:r>
                              <m:r>
                                <a:rPr lang="en-GB" b="0" i="1" smtClean="0">
                                  <a:latin typeface="Cambria Math" panose="02040503050406030204" pitchFamily="18" charset="0"/>
                                  <a:ea typeface="Cambria Math" panose="02040503050406030204" pitchFamily="18" charset="0"/>
                                </a:rPr>
                                <m:t>)</m:t>
                              </m:r>
                            </m:e>
                          </m:d>
                          <m:rad>
                            <m:radPr>
                              <m:degHide m:val="on"/>
                              <m:ctrlPr>
                                <a:rPr lang="en-GB" b="0" i="1" smtClean="0">
                                  <a:latin typeface="Cambria Math" panose="02040503050406030204" pitchFamily="18" charset="0"/>
                                  <a:ea typeface="Cambria Math" panose="02040503050406030204" pitchFamily="18" charset="0"/>
                                </a:rPr>
                              </m:ctrlPr>
                            </m:radPr>
                            <m:deg/>
                            <m:e>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𝑛</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−1</m:t>
                              </m:r>
                            </m:e>
                          </m:rad>
                        </m:den>
                      </m:f>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323528" y="1330544"/>
                <a:ext cx="3783665" cy="1020151"/>
              </a:xfrm>
              <a:prstGeom prst="rect">
                <a:avLst/>
              </a:prstGeom>
              <a:blipFill>
                <a:blip r:embed="rId3"/>
                <a:stretch>
                  <a:fillRect/>
                </a:stretch>
              </a:blipFill>
            </p:spPr>
            <p:txBody>
              <a:bodyPr/>
              <a:lstStyle/>
              <a:p>
                <a:r>
                  <a:rPr lang="en-GB">
                    <a:noFill/>
                  </a:rPr>
                  <a:t> </a:t>
                </a:r>
              </a:p>
            </p:txBody>
          </p:sp>
        </mc:Fallback>
      </mc:AlternateContent>
      <p:sp>
        <p:nvSpPr>
          <p:cNvPr id="7" name="TextBox 6"/>
          <p:cNvSpPr txBox="1"/>
          <p:nvPr/>
        </p:nvSpPr>
        <p:spPr>
          <a:xfrm>
            <a:off x="5607327" y="1872829"/>
            <a:ext cx="3286669" cy="276999"/>
          </a:xfrm>
          <a:prstGeom prst="rect">
            <a:avLst/>
          </a:prstGeom>
          <a:noFill/>
        </p:spPr>
        <p:txBody>
          <a:bodyPr wrap="none" rtlCol="0">
            <a:spAutoFit/>
          </a:bodyPr>
          <a:lstStyle/>
          <a:p>
            <a:r>
              <a:rPr lang="en-GB" sz="1200" dirty="0"/>
              <a:t>B. N. Ratcliff, NIMA 502 (</a:t>
            </a:r>
            <a:r>
              <a:rPr lang="en-GB" sz="1100" dirty="0"/>
              <a:t>2003</a:t>
            </a:r>
            <a:r>
              <a:rPr lang="en-GB" sz="1200" dirty="0"/>
              <a:t>) 211-221</a:t>
            </a:r>
          </a:p>
        </p:txBody>
      </p:sp>
      <p:sp>
        <p:nvSpPr>
          <p:cNvPr id="8" name="TextBox 7"/>
          <p:cNvSpPr txBox="1"/>
          <p:nvPr/>
        </p:nvSpPr>
        <p:spPr>
          <a:xfrm>
            <a:off x="4209613" y="1410499"/>
            <a:ext cx="4512004" cy="400110"/>
          </a:xfrm>
          <a:prstGeom prst="rect">
            <a:avLst/>
          </a:prstGeom>
          <a:noFill/>
        </p:spPr>
        <p:txBody>
          <a:bodyPr wrap="none" rtlCol="0">
            <a:spAutoFit/>
          </a:bodyPr>
          <a:lstStyle/>
          <a:p>
            <a:r>
              <a:rPr lang="en-GB" sz="2000" dirty="0"/>
              <a:t>For particles well above threshold</a:t>
            </a:r>
          </a:p>
        </p:txBody>
      </p:sp>
      <p:sp>
        <p:nvSpPr>
          <p:cNvPr id="9" name="TextBox 8"/>
          <p:cNvSpPr txBox="1"/>
          <p:nvPr/>
        </p:nvSpPr>
        <p:spPr>
          <a:xfrm>
            <a:off x="4375919" y="3144278"/>
            <a:ext cx="1503938" cy="369332"/>
          </a:xfrm>
          <a:prstGeom prst="rect">
            <a:avLst/>
          </a:prstGeom>
          <a:noFill/>
        </p:spPr>
        <p:txBody>
          <a:bodyPr wrap="none" rtlCol="0">
            <a:spAutoFit/>
          </a:bodyPr>
          <a:lstStyle/>
          <a:p>
            <a:r>
              <a:rPr lang="en-GB" sz="1800" dirty="0">
                <a:solidFill>
                  <a:srgbClr val="FF0000"/>
                </a:solidFill>
              </a:rPr>
              <a:t>C</a:t>
            </a:r>
            <a:r>
              <a:rPr lang="en-GB" sz="1800" baseline="-25000" dirty="0">
                <a:solidFill>
                  <a:srgbClr val="FF0000"/>
                </a:solidFill>
              </a:rPr>
              <a:t>6</a:t>
            </a:r>
            <a:r>
              <a:rPr lang="en-GB" sz="1800" dirty="0">
                <a:solidFill>
                  <a:srgbClr val="FF0000"/>
                </a:solidFill>
              </a:rPr>
              <a:t>F</a:t>
            </a:r>
            <a:r>
              <a:rPr lang="en-GB" sz="1800" baseline="-25000" dirty="0">
                <a:solidFill>
                  <a:srgbClr val="FF0000"/>
                </a:solidFill>
              </a:rPr>
              <a:t>14</a:t>
            </a:r>
            <a:r>
              <a:rPr lang="en-GB" sz="1800" dirty="0">
                <a:solidFill>
                  <a:srgbClr val="FF0000"/>
                </a:solidFill>
              </a:rPr>
              <a:t> (liquid)</a:t>
            </a:r>
          </a:p>
        </p:txBody>
      </p:sp>
      <p:sp>
        <p:nvSpPr>
          <p:cNvPr id="10" name="TextBox 9"/>
          <p:cNvSpPr txBox="1"/>
          <p:nvPr/>
        </p:nvSpPr>
        <p:spPr>
          <a:xfrm>
            <a:off x="4375919" y="3870978"/>
            <a:ext cx="811441" cy="369332"/>
          </a:xfrm>
          <a:prstGeom prst="rect">
            <a:avLst/>
          </a:prstGeom>
          <a:noFill/>
        </p:spPr>
        <p:txBody>
          <a:bodyPr wrap="none" rtlCol="0">
            <a:spAutoFit/>
          </a:bodyPr>
          <a:lstStyle/>
          <a:p>
            <a:r>
              <a:rPr lang="en-GB" sz="1800" dirty="0">
                <a:solidFill>
                  <a:srgbClr val="0066FF"/>
                </a:solidFill>
              </a:rPr>
              <a:t>C</a:t>
            </a:r>
            <a:r>
              <a:rPr lang="en-GB" sz="1800" baseline="-25000" dirty="0">
                <a:solidFill>
                  <a:srgbClr val="0066FF"/>
                </a:solidFill>
              </a:rPr>
              <a:t>4</a:t>
            </a:r>
            <a:r>
              <a:rPr lang="en-GB" sz="1800" dirty="0">
                <a:solidFill>
                  <a:srgbClr val="0066FF"/>
                </a:solidFill>
              </a:rPr>
              <a:t>F</a:t>
            </a:r>
            <a:r>
              <a:rPr lang="en-GB" sz="1800" baseline="-25000" dirty="0">
                <a:solidFill>
                  <a:srgbClr val="0066FF"/>
                </a:solidFill>
              </a:rPr>
              <a:t>10</a:t>
            </a:r>
            <a:r>
              <a:rPr lang="en-GB" sz="1800" dirty="0">
                <a:solidFill>
                  <a:srgbClr val="0066FF"/>
                </a:solidFill>
              </a:rPr>
              <a:t> </a:t>
            </a:r>
          </a:p>
        </p:txBody>
      </p:sp>
      <p:sp>
        <p:nvSpPr>
          <p:cNvPr id="11" name="TextBox 10"/>
          <p:cNvSpPr txBox="1"/>
          <p:nvPr/>
        </p:nvSpPr>
        <p:spPr>
          <a:xfrm>
            <a:off x="4375919" y="3507628"/>
            <a:ext cx="1646605" cy="369332"/>
          </a:xfrm>
          <a:prstGeom prst="rect">
            <a:avLst/>
          </a:prstGeom>
          <a:noFill/>
        </p:spPr>
        <p:txBody>
          <a:bodyPr wrap="none" rtlCol="0">
            <a:spAutoFit/>
          </a:bodyPr>
          <a:lstStyle/>
          <a:p>
            <a:r>
              <a:rPr lang="en-GB" sz="1800" dirty="0">
                <a:solidFill>
                  <a:srgbClr val="00FF00"/>
                </a:solidFill>
              </a:rPr>
              <a:t>Aerogel (1.04)</a:t>
            </a:r>
          </a:p>
        </p:txBody>
      </p:sp>
      <p:sp>
        <p:nvSpPr>
          <p:cNvPr id="12" name="TextBox 11"/>
          <p:cNvSpPr txBox="1"/>
          <p:nvPr/>
        </p:nvSpPr>
        <p:spPr>
          <a:xfrm>
            <a:off x="4375919" y="2780928"/>
            <a:ext cx="1441420" cy="369332"/>
          </a:xfrm>
          <a:prstGeom prst="rect">
            <a:avLst/>
          </a:prstGeom>
          <a:noFill/>
        </p:spPr>
        <p:txBody>
          <a:bodyPr wrap="none" rtlCol="0">
            <a:spAutoFit/>
          </a:bodyPr>
          <a:lstStyle/>
          <a:p>
            <a:r>
              <a:rPr lang="en-GB" sz="1800" dirty="0"/>
              <a:t>Fused Silica</a:t>
            </a:r>
          </a:p>
        </p:txBody>
      </p:sp>
      <p:sp>
        <p:nvSpPr>
          <p:cNvPr id="14" name="Rectangle 13"/>
          <p:cNvSpPr/>
          <p:nvPr/>
        </p:nvSpPr>
        <p:spPr bwMode="auto">
          <a:xfrm>
            <a:off x="2051720" y="2841458"/>
            <a:ext cx="144016" cy="144016"/>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15" name="Oval 14"/>
          <p:cNvSpPr/>
          <p:nvPr/>
        </p:nvSpPr>
        <p:spPr bwMode="auto">
          <a:xfrm>
            <a:off x="2051720" y="3091190"/>
            <a:ext cx="144016" cy="144016"/>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16" name="TextBox 15"/>
          <p:cNvSpPr txBox="1"/>
          <p:nvPr/>
        </p:nvSpPr>
        <p:spPr>
          <a:xfrm>
            <a:off x="2252648" y="2728800"/>
            <a:ext cx="1095172" cy="369332"/>
          </a:xfrm>
          <a:prstGeom prst="rect">
            <a:avLst/>
          </a:prstGeom>
          <a:noFill/>
        </p:spPr>
        <p:txBody>
          <a:bodyPr wrap="none" rtlCol="0">
            <a:spAutoFit/>
          </a:bodyPr>
          <a:lstStyle/>
          <a:p>
            <a:r>
              <a:rPr lang="en-GB" sz="1800" dirty="0"/>
              <a:t>0.5 </a:t>
            </a:r>
            <a:r>
              <a:rPr lang="en-GB" sz="1800" dirty="0" err="1"/>
              <a:t>mrad</a:t>
            </a:r>
            <a:endParaRPr lang="en-GB" sz="1800" dirty="0"/>
          </a:p>
        </p:txBody>
      </p:sp>
      <p:sp>
        <p:nvSpPr>
          <p:cNvPr id="17" name="TextBox 16"/>
          <p:cNvSpPr txBox="1"/>
          <p:nvPr/>
        </p:nvSpPr>
        <p:spPr>
          <a:xfrm>
            <a:off x="2252648" y="2978532"/>
            <a:ext cx="902811" cy="369332"/>
          </a:xfrm>
          <a:prstGeom prst="rect">
            <a:avLst/>
          </a:prstGeom>
          <a:noFill/>
        </p:spPr>
        <p:txBody>
          <a:bodyPr wrap="none" rtlCol="0">
            <a:spAutoFit/>
          </a:bodyPr>
          <a:lstStyle/>
          <a:p>
            <a:r>
              <a:rPr lang="en-GB" sz="1800" dirty="0"/>
              <a:t>1 </a:t>
            </a:r>
            <a:r>
              <a:rPr lang="en-GB" sz="1800" dirty="0" err="1"/>
              <a:t>mrad</a:t>
            </a:r>
            <a:endParaRPr lang="en-GB" sz="1800" dirty="0"/>
          </a:p>
        </p:txBody>
      </p:sp>
      <p:sp>
        <p:nvSpPr>
          <p:cNvPr id="18" name="TextBox 17"/>
          <p:cNvSpPr txBox="1"/>
          <p:nvPr/>
        </p:nvSpPr>
        <p:spPr>
          <a:xfrm>
            <a:off x="1691680" y="5970766"/>
            <a:ext cx="2719014" cy="338554"/>
          </a:xfrm>
          <a:prstGeom prst="rect">
            <a:avLst/>
          </a:prstGeom>
          <a:noFill/>
        </p:spPr>
        <p:txBody>
          <a:bodyPr wrap="none" rtlCol="0">
            <a:spAutoFit/>
          </a:bodyPr>
          <a:lstStyle/>
          <a:p>
            <a:r>
              <a:rPr lang="en-GB" sz="1600" dirty="0"/>
              <a:t>Particle momentum (GeV/c)</a:t>
            </a:r>
          </a:p>
        </p:txBody>
      </p:sp>
      <p:sp>
        <p:nvSpPr>
          <p:cNvPr id="19" name="TextBox 18"/>
          <p:cNvSpPr txBox="1"/>
          <p:nvPr/>
        </p:nvSpPr>
        <p:spPr>
          <a:xfrm rot="16200000">
            <a:off x="-568290" y="3769981"/>
            <a:ext cx="1834156" cy="338554"/>
          </a:xfrm>
          <a:prstGeom prst="rect">
            <a:avLst/>
          </a:prstGeom>
          <a:noFill/>
        </p:spPr>
        <p:txBody>
          <a:bodyPr wrap="none" rtlCol="0">
            <a:spAutoFit/>
          </a:bodyPr>
          <a:lstStyle/>
          <a:p>
            <a:r>
              <a:rPr lang="en-GB" sz="1600" dirty="0"/>
              <a:t>N</a:t>
            </a:r>
            <a:r>
              <a:rPr lang="en-GB" sz="1600" dirty="0">
                <a:latin typeface="Symbol" panose="05050102010706020507" pitchFamily="18" charset="2"/>
              </a:rPr>
              <a:t>s</a:t>
            </a:r>
            <a:r>
              <a:rPr lang="en-GB" sz="1600" dirty="0"/>
              <a:t> </a:t>
            </a:r>
            <a:r>
              <a:rPr lang="en-GB" sz="1600" dirty="0">
                <a:latin typeface="Symbol" panose="05050102010706020507" pitchFamily="18" charset="2"/>
              </a:rPr>
              <a:t>p</a:t>
            </a:r>
            <a:r>
              <a:rPr lang="en-GB" sz="1600" dirty="0"/>
              <a:t>/K separation</a:t>
            </a:r>
          </a:p>
        </p:txBody>
      </p:sp>
      <p:cxnSp>
        <p:nvCxnSpPr>
          <p:cNvPr id="21" name="Straight Connector 20"/>
          <p:cNvCxnSpPr/>
          <p:nvPr/>
        </p:nvCxnSpPr>
        <p:spPr bwMode="auto">
          <a:xfrm>
            <a:off x="910743" y="5207845"/>
            <a:ext cx="5206566" cy="0"/>
          </a:xfrm>
          <a:prstGeom prst="line">
            <a:avLst/>
          </a:prstGeom>
          <a:solidFill>
            <a:schemeClr val="accent1"/>
          </a:solidFill>
          <a:ln w="28575" cap="flat" cmpd="sng" algn="ctr">
            <a:solidFill>
              <a:srgbClr val="7030A0"/>
            </a:solidFill>
            <a:prstDash val="dash"/>
            <a:round/>
            <a:headEnd type="none" w="med" len="med"/>
            <a:tailEnd type="none" w="med" len="med"/>
          </a:ln>
          <a:effectLst/>
        </p:spPr>
      </p:cxnSp>
      <p:sp>
        <p:nvSpPr>
          <p:cNvPr id="24" name="TextBox 23"/>
          <p:cNvSpPr txBox="1"/>
          <p:nvPr/>
        </p:nvSpPr>
        <p:spPr>
          <a:xfrm>
            <a:off x="6108478" y="4995408"/>
            <a:ext cx="551754" cy="400110"/>
          </a:xfrm>
          <a:prstGeom prst="rect">
            <a:avLst/>
          </a:prstGeom>
          <a:noFill/>
        </p:spPr>
        <p:txBody>
          <a:bodyPr wrap="none" rtlCol="0">
            <a:spAutoFit/>
          </a:bodyPr>
          <a:lstStyle/>
          <a:p>
            <a:r>
              <a:rPr lang="en-GB" sz="2000" dirty="0"/>
              <a:t>3 </a:t>
            </a:r>
            <a:r>
              <a:rPr lang="en-GB" sz="2000" dirty="0">
                <a:latin typeface="Symbol" panose="05050102010706020507" pitchFamily="18" charset="2"/>
              </a:rPr>
              <a:t>s</a:t>
            </a:r>
          </a:p>
        </p:txBody>
      </p:sp>
      <p:sp>
        <p:nvSpPr>
          <p:cNvPr id="27" name="TextBox 26"/>
          <p:cNvSpPr txBox="1"/>
          <p:nvPr/>
        </p:nvSpPr>
        <p:spPr>
          <a:xfrm>
            <a:off x="4375919" y="4234328"/>
            <a:ext cx="641522" cy="369332"/>
          </a:xfrm>
          <a:prstGeom prst="rect">
            <a:avLst/>
          </a:prstGeom>
          <a:noFill/>
        </p:spPr>
        <p:txBody>
          <a:bodyPr wrap="none" rtlCol="0">
            <a:spAutoFit/>
          </a:bodyPr>
          <a:lstStyle/>
          <a:p>
            <a:r>
              <a:rPr lang="en-GB" sz="1800" dirty="0">
                <a:solidFill>
                  <a:srgbClr val="FF66FF"/>
                </a:solidFill>
              </a:rPr>
              <a:t>CF</a:t>
            </a:r>
            <a:r>
              <a:rPr lang="en-GB" sz="1800" baseline="-25000" dirty="0">
                <a:solidFill>
                  <a:srgbClr val="FF66FF"/>
                </a:solidFill>
              </a:rPr>
              <a:t>4</a:t>
            </a:r>
            <a:r>
              <a:rPr lang="en-GB" sz="1800" dirty="0">
                <a:solidFill>
                  <a:srgbClr val="FF66FF"/>
                </a:solidFill>
              </a:rPr>
              <a:t> </a:t>
            </a:r>
          </a:p>
        </p:txBody>
      </p:sp>
      <p:sp>
        <p:nvSpPr>
          <p:cNvPr id="3" name="Slide Number Placeholder 2"/>
          <p:cNvSpPr>
            <a:spLocks noGrp="1"/>
          </p:cNvSpPr>
          <p:nvPr>
            <p:ph type="sldNum" sz="quarter" idx="12"/>
          </p:nvPr>
        </p:nvSpPr>
        <p:spPr/>
        <p:txBody>
          <a:bodyPr/>
          <a:lstStyle/>
          <a:p>
            <a:fld id="{9F414D6E-4B69-43BB-8ED4-FA12D2DC06CE}" type="slidenum">
              <a:rPr lang="en-US" altLang="en-US" smtClean="0"/>
              <a:pPr/>
              <a:t>32</a:t>
            </a:fld>
            <a:endParaRPr lang="en-US" altLang="en-US"/>
          </a:p>
        </p:txBody>
      </p:sp>
      <p:sp>
        <p:nvSpPr>
          <p:cNvPr id="4" name="Footer Placeholder 3"/>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970824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6DEB-069C-78CA-EEF3-C4C75BA73CC8}"/>
              </a:ext>
            </a:extLst>
          </p:cNvPr>
          <p:cNvSpPr>
            <a:spLocks noGrp="1"/>
          </p:cNvSpPr>
          <p:nvPr>
            <p:ph type="title"/>
          </p:nvPr>
        </p:nvSpPr>
        <p:spPr/>
        <p:txBody>
          <a:bodyPr/>
          <a:lstStyle/>
          <a:p>
            <a:r>
              <a:rPr lang="en-GB" dirty="0"/>
              <a:t>Detection of optical photons</a:t>
            </a:r>
          </a:p>
        </p:txBody>
      </p:sp>
      <p:sp>
        <p:nvSpPr>
          <p:cNvPr id="3" name="Content Placeholder 2">
            <a:extLst>
              <a:ext uri="{FF2B5EF4-FFF2-40B4-BE49-F238E27FC236}">
                <a16:creationId xmlns:a16="http://schemas.microsoft.com/office/drawing/2014/main" id="{F038FB7D-E39C-E0D9-D6D8-66DFBCF33FAF}"/>
              </a:ext>
            </a:extLst>
          </p:cNvPr>
          <p:cNvSpPr>
            <a:spLocks noGrp="1"/>
          </p:cNvSpPr>
          <p:nvPr>
            <p:ph idx="1"/>
          </p:nvPr>
        </p:nvSpPr>
        <p:spPr/>
        <p:txBody>
          <a:bodyPr/>
          <a:lstStyle/>
          <a:p>
            <a:r>
              <a:rPr lang="en-GB" sz="1800" dirty="0"/>
              <a:t>Photocathode:</a:t>
            </a:r>
          </a:p>
          <a:p>
            <a:pPr lvl="1"/>
            <a:r>
              <a:rPr lang="en-GB" sz="1600" dirty="0"/>
              <a:t>A surface engineered to convert optical photons to electrons using the photo-electric effect</a:t>
            </a:r>
          </a:p>
          <a:p>
            <a:pPr lvl="1"/>
            <a:r>
              <a:rPr lang="en-GB" sz="1600" dirty="0"/>
              <a:t>Requires the energy of the photon to be higher than the “work function”</a:t>
            </a:r>
          </a:p>
          <a:p>
            <a:pPr lvl="1"/>
            <a:r>
              <a:rPr lang="en-GB" sz="1600" dirty="0"/>
              <a:t>Also possible in gas form</a:t>
            </a:r>
          </a:p>
          <a:p>
            <a:pPr lvl="1"/>
            <a:r>
              <a:rPr lang="en-GB" sz="1600" dirty="0"/>
              <a:t>Quantum Efficiency (QE): fraction of photons converted to electrons</a:t>
            </a:r>
          </a:p>
          <a:p>
            <a:endParaRPr lang="en-GB" sz="1800" dirty="0"/>
          </a:p>
        </p:txBody>
      </p:sp>
      <p:sp>
        <p:nvSpPr>
          <p:cNvPr id="4" name="Footer Placeholder 3">
            <a:extLst>
              <a:ext uri="{FF2B5EF4-FFF2-40B4-BE49-F238E27FC236}">
                <a16:creationId xmlns:a16="http://schemas.microsoft.com/office/drawing/2014/main" id="{BEA449FA-822A-C388-D0F1-28DC8CE65E40}"/>
              </a:ext>
            </a:extLst>
          </p:cNvPr>
          <p:cNvSpPr>
            <a:spLocks noGrp="1"/>
          </p:cNvSpPr>
          <p:nvPr>
            <p:ph type="ftr" sz="quarter" idx="11"/>
          </p:nvPr>
        </p:nvSpPr>
        <p:spPr/>
        <p:txBody>
          <a:bodyPr/>
          <a:lstStyle/>
          <a:p>
            <a:pPr>
              <a:defRPr/>
            </a:pPr>
            <a:r>
              <a:rPr lang="fr-FR"/>
              <a:t>PPD Lectures 2023 - A Papanestis</a:t>
            </a:r>
            <a:endParaRPr lang="en-GB" dirty="0"/>
          </a:p>
        </p:txBody>
      </p:sp>
      <p:sp>
        <p:nvSpPr>
          <p:cNvPr id="5" name="Slide Number Placeholder 4">
            <a:extLst>
              <a:ext uri="{FF2B5EF4-FFF2-40B4-BE49-F238E27FC236}">
                <a16:creationId xmlns:a16="http://schemas.microsoft.com/office/drawing/2014/main" id="{3266EFD7-BBE9-A4FA-2AE1-DA068FD21401}"/>
              </a:ext>
            </a:extLst>
          </p:cNvPr>
          <p:cNvSpPr>
            <a:spLocks noGrp="1"/>
          </p:cNvSpPr>
          <p:nvPr>
            <p:ph type="sldNum" sz="quarter" idx="12"/>
          </p:nvPr>
        </p:nvSpPr>
        <p:spPr/>
        <p:txBody>
          <a:bodyPr/>
          <a:lstStyle/>
          <a:p>
            <a:pPr>
              <a:defRPr/>
            </a:pPr>
            <a:fld id="{75DEEA70-F2A5-4F11-9D2F-52A27AAB522D}" type="slidenum">
              <a:rPr lang="en-GB" smtClean="0"/>
              <a:pPr>
                <a:defRPr/>
              </a:pPr>
              <a:t>33</a:t>
            </a:fld>
            <a:endParaRPr lang="en-GB"/>
          </a:p>
        </p:txBody>
      </p:sp>
      <p:pic>
        <p:nvPicPr>
          <p:cNvPr id="6" name="Picture 6">
            <a:extLst>
              <a:ext uri="{FF2B5EF4-FFF2-40B4-BE49-F238E27FC236}">
                <a16:creationId xmlns:a16="http://schemas.microsoft.com/office/drawing/2014/main" id="{2EC50047-8940-7803-2344-EAB0362C7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25" y="3426656"/>
            <a:ext cx="3706402" cy="286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3FF6E0E-987F-9A52-FCC3-D24E26499ACB}"/>
              </a:ext>
            </a:extLst>
          </p:cNvPr>
          <p:cNvPicPr>
            <a:picLocks noChangeAspect="1"/>
          </p:cNvPicPr>
          <p:nvPr/>
        </p:nvPicPr>
        <p:blipFill rotWithShape="1">
          <a:blip r:embed="rId3">
            <a:extLst>
              <a:ext uri="{28A0092B-C50C-407E-A947-70E740481C1C}">
                <a14:useLocalDpi xmlns:a14="http://schemas.microsoft.com/office/drawing/2010/main" val="0"/>
              </a:ext>
            </a:extLst>
          </a:blip>
          <a:srcRect l="29214" t="3631" r="6716" b="35829"/>
          <a:stretch/>
        </p:blipFill>
        <p:spPr>
          <a:xfrm>
            <a:off x="4394045" y="3309680"/>
            <a:ext cx="4401149" cy="2938720"/>
          </a:xfrm>
          <a:prstGeom prst="rect">
            <a:avLst/>
          </a:prstGeom>
        </p:spPr>
      </p:pic>
    </p:spTree>
    <p:extLst>
      <p:ext uri="{BB962C8B-B14F-4D97-AF65-F5344CB8AC3E}">
        <p14:creationId xmlns:p14="http://schemas.microsoft.com/office/powerpoint/2010/main" val="855079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6C009-6EFA-D1BA-587D-81C044EF3537}"/>
              </a:ext>
            </a:extLst>
          </p:cNvPr>
          <p:cNvSpPr>
            <a:spLocks noGrp="1"/>
          </p:cNvSpPr>
          <p:nvPr>
            <p:ph type="title"/>
          </p:nvPr>
        </p:nvSpPr>
        <p:spPr/>
        <p:txBody>
          <a:bodyPr/>
          <a:lstStyle/>
          <a:p>
            <a:r>
              <a:rPr lang="en-GB" dirty="0"/>
              <a:t>Latest photocathodes</a:t>
            </a:r>
          </a:p>
        </p:txBody>
      </p:sp>
      <p:sp>
        <p:nvSpPr>
          <p:cNvPr id="4" name="Footer Placeholder 3">
            <a:extLst>
              <a:ext uri="{FF2B5EF4-FFF2-40B4-BE49-F238E27FC236}">
                <a16:creationId xmlns:a16="http://schemas.microsoft.com/office/drawing/2014/main" id="{B6C68929-59E6-1496-CA3D-90ED63949733}"/>
              </a:ext>
            </a:extLst>
          </p:cNvPr>
          <p:cNvSpPr>
            <a:spLocks noGrp="1"/>
          </p:cNvSpPr>
          <p:nvPr>
            <p:ph type="ftr" sz="quarter" idx="11"/>
          </p:nvPr>
        </p:nvSpPr>
        <p:spPr/>
        <p:txBody>
          <a:bodyPr/>
          <a:lstStyle/>
          <a:p>
            <a:pPr>
              <a:defRPr/>
            </a:pPr>
            <a:r>
              <a:rPr lang="fr-FR"/>
              <a:t>PPD Lectures 2023 - A Papanestis</a:t>
            </a:r>
            <a:endParaRPr lang="en-GB" dirty="0"/>
          </a:p>
        </p:txBody>
      </p:sp>
      <p:sp>
        <p:nvSpPr>
          <p:cNvPr id="5" name="Slide Number Placeholder 4">
            <a:extLst>
              <a:ext uri="{FF2B5EF4-FFF2-40B4-BE49-F238E27FC236}">
                <a16:creationId xmlns:a16="http://schemas.microsoft.com/office/drawing/2014/main" id="{ED3E43EC-EB61-0EC7-6F00-75D693845ACF}"/>
              </a:ext>
            </a:extLst>
          </p:cNvPr>
          <p:cNvSpPr>
            <a:spLocks noGrp="1"/>
          </p:cNvSpPr>
          <p:nvPr>
            <p:ph type="sldNum" sz="quarter" idx="12"/>
          </p:nvPr>
        </p:nvSpPr>
        <p:spPr/>
        <p:txBody>
          <a:bodyPr/>
          <a:lstStyle/>
          <a:p>
            <a:pPr>
              <a:defRPr/>
            </a:pPr>
            <a:fld id="{75DEEA70-F2A5-4F11-9D2F-52A27AAB522D}" type="slidenum">
              <a:rPr lang="en-GB" smtClean="0"/>
              <a:pPr>
                <a:defRPr/>
              </a:pPr>
              <a:t>34</a:t>
            </a:fld>
            <a:endParaRPr lang="en-GB"/>
          </a:p>
        </p:txBody>
      </p:sp>
      <p:pic>
        <p:nvPicPr>
          <p:cNvPr id="7" name="Picture 6">
            <a:extLst>
              <a:ext uri="{FF2B5EF4-FFF2-40B4-BE49-F238E27FC236}">
                <a16:creationId xmlns:a16="http://schemas.microsoft.com/office/drawing/2014/main" id="{9F7DE092-F3F2-B867-9FA6-DCEFE8489A3E}"/>
              </a:ext>
            </a:extLst>
          </p:cNvPr>
          <p:cNvPicPr>
            <a:picLocks noChangeAspect="1"/>
          </p:cNvPicPr>
          <p:nvPr/>
        </p:nvPicPr>
        <p:blipFill>
          <a:blip r:embed="rId2"/>
          <a:stretch>
            <a:fillRect/>
          </a:stretch>
        </p:blipFill>
        <p:spPr>
          <a:xfrm>
            <a:off x="259636" y="1534435"/>
            <a:ext cx="3514322" cy="4177998"/>
          </a:xfrm>
          <a:prstGeom prst="rect">
            <a:avLst/>
          </a:prstGeom>
        </p:spPr>
      </p:pic>
      <p:grpSp>
        <p:nvGrpSpPr>
          <p:cNvPr id="12" name="Group 11">
            <a:extLst>
              <a:ext uri="{FF2B5EF4-FFF2-40B4-BE49-F238E27FC236}">
                <a16:creationId xmlns:a16="http://schemas.microsoft.com/office/drawing/2014/main" id="{4D6318C2-4652-0054-B8F5-4EC7CF8C5D49}"/>
              </a:ext>
            </a:extLst>
          </p:cNvPr>
          <p:cNvGrpSpPr/>
          <p:nvPr/>
        </p:nvGrpSpPr>
        <p:grpSpPr>
          <a:xfrm>
            <a:off x="3924728" y="1677380"/>
            <a:ext cx="4673885" cy="3637486"/>
            <a:chOff x="0" y="1610256"/>
            <a:chExt cx="4673885" cy="3637486"/>
          </a:xfrm>
        </p:grpSpPr>
        <p:pic>
          <p:nvPicPr>
            <p:cNvPr id="13" name="Picture 12">
              <a:extLst>
                <a:ext uri="{FF2B5EF4-FFF2-40B4-BE49-F238E27FC236}">
                  <a16:creationId xmlns:a16="http://schemas.microsoft.com/office/drawing/2014/main" id="{76D0457C-CB43-2B21-481E-A30815FEE0F3}"/>
                </a:ext>
              </a:extLst>
            </p:cNvPr>
            <p:cNvPicPr>
              <a:picLocks noChangeAspect="1"/>
            </p:cNvPicPr>
            <p:nvPr/>
          </p:nvPicPr>
          <p:blipFill rotWithShape="1">
            <a:blip r:embed="rId3"/>
            <a:srcRect r="56292"/>
            <a:stretch/>
          </p:blipFill>
          <p:spPr>
            <a:xfrm>
              <a:off x="0" y="1610257"/>
              <a:ext cx="3996647" cy="3637485"/>
            </a:xfrm>
            <a:prstGeom prst="rect">
              <a:avLst/>
            </a:prstGeom>
          </p:spPr>
        </p:pic>
        <p:pic>
          <p:nvPicPr>
            <p:cNvPr id="14" name="Picture 13">
              <a:extLst>
                <a:ext uri="{FF2B5EF4-FFF2-40B4-BE49-F238E27FC236}">
                  <a16:creationId xmlns:a16="http://schemas.microsoft.com/office/drawing/2014/main" id="{5759861C-EC8F-F7F4-5039-BC56D8FBD1CF}"/>
                </a:ext>
              </a:extLst>
            </p:cNvPr>
            <p:cNvPicPr>
              <a:picLocks noChangeAspect="1"/>
            </p:cNvPicPr>
            <p:nvPr/>
          </p:nvPicPr>
          <p:blipFill rotWithShape="1">
            <a:blip r:embed="rId3"/>
            <a:srcRect l="92594"/>
            <a:stretch/>
          </p:blipFill>
          <p:spPr>
            <a:xfrm>
              <a:off x="3996647" y="1610256"/>
              <a:ext cx="677238" cy="3637485"/>
            </a:xfrm>
            <a:prstGeom prst="rect">
              <a:avLst/>
            </a:prstGeom>
          </p:spPr>
        </p:pic>
      </p:grpSp>
    </p:spTree>
    <p:extLst>
      <p:ext uri="{BB962C8B-B14F-4D97-AF65-F5344CB8AC3E}">
        <p14:creationId xmlns:p14="http://schemas.microsoft.com/office/powerpoint/2010/main" val="88468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7EAC1-E64E-25BE-CD01-07DF2087667D}"/>
              </a:ext>
            </a:extLst>
          </p:cNvPr>
          <p:cNvSpPr>
            <a:spLocks noGrp="1"/>
          </p:cNvSpPr>
          <p:nvPr>
            <p:ph type="title"/>
          </p:nvPr>
        </p:nvSpPr>
        <p:spPr/>
        <p:txBody>
          <a:bodyPr/>
          <a:lstStyle/>
          <a:p>
            <a:r>
              <a:rPr lang="en-GB" dirty="0"/>
              <a:t>Detection of photo-electrons</a:t>
            </a:r>
          </a:p>
        </p:txBody>
      </p:sp>
      <p:sp>
        <p:nvSpPr>
          <p:cNvPr id="3" name="Content Placeholder 2">
            <a:extLst>
              <a:ext uri="{FF2B5EF4-FFF2-40B4-BE49-F238E27FC236}">
                <a16:creationId xmlns:a16="http://schemas.microsoft.com/office/drawing/2014/main" id="{7301F18B-CA0A-7BC7-DA76-C11473B1E7D9}"/>
              </a:ext>
            </a:extLst>
          </p:cNvPr>
          <p:cNvSpPr>
            <a:spLocks noGrp="1"/>
          </p:cNvSpPr>
          <p:nvPr>
            <p:ph idx="1"/>
          </p:nvPr>
        </p:nvSpPr>
        <p:spPr/>
        <p:txBody>
          <a:bodyPr/>
          <a:lstStyle/>
          <a:p>
            <a:r>
              <a:rPr lang="en-GB" sz="2000" dirty="0"/>
              <a:t>Gas based detectors</a:t>
            </a:r>
          </a:p>
          <a:p>
            <a:pPr lvl="1"/>
            <a:r>
              <a:rPr lang="en-GB" sz="1800" dirty="0"/>
              <a:t>Proportional counters</a:t>
            </a:r>
          </a:p>
          <a:p>
            <a:pPr lvl="1"/>
            <a:r>
              <a:rPr lang="en-GB" sz="1800" dirty="0"/>
              <a:t>MWPC</a:t>
            </a:r>
          </a:p>
          <a:p>
            <a:pPr lvl="1"/>
            <a:r>
              <a:rPr lang="en-GB" sz="1800" dirty="0"/>
              <a:t>GEM</a:t>
            </a:r>
          </a:p>
          <a:p>
            <a:pPr lvl="1"/>
            <a:r>
              <a:rPr lang="en-GB" sz="1800" dirty="0"/>
              <a:t>Other kind of micro-pattern detector</a:t>
            </a:r>
          </a:p>
          <a:p>
            <a:r>
              <a:rPr lang="en-GB" sz="2000" dirty="0"/>
              <a:t>Vacuum:</a:t>
            </a:r>
          </a:p>
          <a:p>
            <a:pPr lvl="1"/>
            <a:r>
              <a:rPr lang="en-GB" sz="1800" dirty="0"/>
              <a:t>Photomultipliers</a:t>
            </a:r>
          </a:p>
          <a:p>
            <a:pPr lvl="1"/>
            <a:r>
              <a:rPr lang="en-GB" sz="1800" dirty="0"/>
              <a:t>Microchannel plates</a:t>
            </a:r>
          </a:p>
          <a:p>
            <a:pPr lvl="1"/>
            <a:r>
              <a:rPr lang="en-GB" sz="1800" dirty="0"/>
              <a:t>Hybrid photon detectors (HPD)</a:t>
            </a:r>
          </a:p>
          <a:p>
            <a:r>
              <a:rPr lang="en-GB" sz="2000" dirty="0"/>
              <a:t>Solid state</a:t>
            </a:r>
          </a:p>
          <a:p>
            <a:pPr lvl="1"/>
            <a:r>
              <a:rPr lang="en-GB" sz="1800" dirty="0"/>
              <a:t>Avalanche photo-diodes (APD)</a:t>
            </a:r>
          </a:p>
          <a:p>
            <a:pPr lvl="1"/>
            <a:r>
              <a:rPr lang="en-GB" sz="1800" dirty="0" err="1"/>
              <a:t>SiPMs</a:t>
            </a:r>
            <a:endParaRPr lang="en-GB" sz="1800" dirty="0"/>
          </a:p>
        </p:txBody>
      </p:sp>
      <p:sp>
        <p:nvSpPr>
          <p:cNvPr id="4" name="Footer Placeholder 3">
            <a:extLst>
              <a:ext uri="{FF2B5EF4-FFF2-40B4-BE49-F238E27FC236}">
                <a16:creationId xmlns:a16="http://schemas.microsoft.com/office/drawing/2014/main" id="{C6302980-F53A-2F33-EE27-52A699AE3697}"/>
              </a:ext>
            </a:extLst>
          </p:cNvPr>
          <p:cNvSpPr>
            <a:spLocks noGrp="1"/>
          </p:cNvSpPr>
          <p:nvPr>
            <p:ph type="ftr" sz="quarter" idx="11"/>
          </p:nvPr>
        </p:nvSpPr>
        <p:spPr/>
        <p:txBody>
          <a:bodyPr/>
          <a:lstStyle/>
          <a:p>
            <a:pPr>
              <a:defRPr/>
            </a:pPr>
            <a:r>
              <a:rPr lang="fr-FR"/>
              <a:t>PPD Lectures 2023 - A Papanestis</a:t>
            </a:r>
            <a:endParaRPr lang="en-GB" dirty="0"/>
          </a:p>
        </p:txBody>
      </p:sp>
      <p:sp>
        <p:nvSpPr>
          <p:cNvPr id="5" name="Slide Number Placeholder 4">
            <a:extLst>
              <a:ext uri="{FF2B5EF4-FFF2-40B4-BE49-F238E27FC236}">
                <a16:creationId xmlns:a16="http://schemas.microsoft.com/office/drawing/2014/main" id="{9F35B271-3910-EED7-6ABA-783338F174C9}"/>
              </a:ext>
            </a:extLst>
          </p:cNvPr>
          <p:cNvSpPr>
            <a:spLocks noGrp="1"/>
          </p:cNvSpPr>
          <p:nvPr>
            <p:ph type="sldNum" sz="quarter" idx="12"/>
          </p:nvPr>
        </p:nvSpPr>
        <p:spPr/>
        <p:txBody>
          <a:bodyPr/>
          <a:lstStyle/>
          <a:p>
            <a:pPr>
              <a:defRPr/>
            </a:pPr>
            <a:fld id="{75DEEA70-F2A5-4F11-9D2F-52A27AAB522D}" type="slidenum">
              <a:rPr lang="en-GB" smtClean="0"/>
              <a:pPr>
                <a:defRPr/>
              </a:pPr>
              <a:t>35</a:t>
            </a:fld>
            <a:endParaRPr lang="en-GB"/>
          </a:p>
        </p:txBody>
      </p:sp>
    </p:spTree>
    <p:extLst>
      <p:ext uri="{BB962C8B-B14F-4D97-AF65-F5344CB8AC3E}">
        <p14:creationId xmlns:p14="http://schemas.microsoft.com/office/powerpoint/2010/main" val="1923134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82C9-16FD-98F4-539E-C1D7D74F0436}"/>
              </a:ext>
            </a:extLst>
          </p:cNvPr>
          <p:cNvSpPr>
            <a:spLocks noGrp="1"/>
          </p:cNvSpPr>
          <p:nvPr>
            <p:ph type="title"/>
          </p:nvPr>
        </p:nvSpPr>
        <p:spPr/>
        <p:txBody>
          <a:bodyPr/>
          <a:lstStyle/>
          <a:p>
            <a:r>
              <a:rPr lang="en-GB" dirty="0"/>
              <a:t>Gas based detectors</a:t>
            </a:r>
          </a:p>
        </p:txBody>
      </p:sp>
      <p:sp>
        <p:nvSpPr>
          <p:cNvPr id="5" name="Slide Number Placeholder 4">
            <a:extLst>
              <a:ext uri="{FF2B5EF4-FFF2-40B4-BE49-F238E27FC236}">
                <a16:creationId xmlns:a16="http://schemas.microsoft.com/office/drawing/2014/main" id="{8369DC00-225F-A957-AF13-69606187CCDC}"/>
              </a:ext>
            </a:extLst>
          </p:cNvPr>
          <p:cNvSpPr>
            <a:spLocks noGrp="1"/>
          </p:cNvSpPr>
          <p:nvPr>
            <p:ph type="sldNum" sz="quarter" idx="12"/>
          </p:nvPr>
        </p:nvSpPr>
        <p:spPr/>
        <p:txBody>
          <a:bodyPr/>
          <a:lstStyle/>
          <a:p>
            <a:pPr>
              <a:defRPr/>
            </a:pPr>
            <a:fld id="{75DEEA70-F2A5-4F11-9D2F-52A27AAB522D}" type="slidenum">
              <a:rPr lang="en-GB" smtClean="0"/>
              <a:pPr>
                <a:defRPr/>
              </a:pPr>
              <a:t>36</a:t>
            </a:fld>
            <a:endParaRPr lang="en-GB"/>
          </a:p>
        </p:txBody>
      </p:sp>
      <p:pic>
        <p:nvPicPr>
          <p:cNvPr id="6" name="Picture 2">
            <a:extLst>
              <a:ext uri="{FF2B5EF4-FFF2-40B4-BE49-F238E27FC236}">
                <a16:creationId xmlns:a16="http://schemas.microsoft.com/office/drawing/2014/main" id="{3987DEB2-7ED9-FFD5-8068-DA444C6A4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80670"/>
            <a:ext cx="4419600"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88375F5F-B9BB-4366-E6F6-AFB5962F2800}"/>
              </a:ext>
            </a:extLst>
          </p:cNvPr>
          <p:cNvSpPr txBox="1">
            <a:spLocks noChangeArrowheads="1"/>
          </p:cNvSpPr>
          <p:nvPr/>
        </p:nvSpPr>
        <p:spPr bwMode="auto">
          <a:xfrm>
            <a:off x="4876800" y="1458483"/>
            <a:ext cx="2781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200" b="1" i="0" u="none" strike="noStrike" kern="1200" cap="none" spc="0" normalizeH="0" baseline="0" noProof="0">
                <a:ln>
                  <a:noFill/>
                </a:ln>
                <a:solidFill>
                  <a:prstClr val="black"/>
                </a:solidFill>
                <a:effectLst/>
                <a:uLnTx/>
                <a:uFillTx/>
                <a:latin typeface="Arial Unicode MS" pitchFamily="34" charset="-128"/>
                <a:ea typeface="+mn-ea"/>
                <a:cs typeface="+mn-cs"/>
              </a:rPr>
              <a:t> Used in ALICE experiment at CERN</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200" b="1" i="0" u="none" strike="noStrike" kern="1200" cap="none" spc="0" normalizeH="0" baseline="0" noProof="0">
                <a:ln>
                  <a:noFill/>
                </a:ln>
                <a:solidFill>
                  <a:srgbClr val="C0504D"/>
                </a:solidFill>
                <a:effectLst/>
                <a:uLnTx/>
                <a:uFillTx/>
                <a:latin typeface="Arial Unicode MS" pitchFamily="34" charset="-128"/>
                <a:ea typeface="+mn-ea"/>
                <a:cs typeface="+mn-cs"/>
              </a:rPr>
              <a:t>Thickness of</a:t>
            </a:r>
            <a:r>
              <a:rPr kumimoji="0" lang="en-US" altLang="en-US" sz="1200" b="1" i="0" u="none" strike="noStrike" kern="1200" cap="none" spc="0" normalizeH="0" baseline="0" noProof="0">
                <a:ln>
                  <a:noFill/>
                </a:ln>
                <a:solidFill>
                  <a:prstClr val="black"/>
                </a:solidFill>
                <a:effectLst/>
                <a:uLnTx/>
                <a:uFillTx/>
                <a:latin typeface="Arial Unicode MS" pitchFamily="34" charset="-128"/>
                <a:ea typeface="+mn-ea"/>
                <a:cs typeface="+mn-cs"/>
              </a:rPr>
              <a:t> : </a:t>
            </a:r>
          </a:p>
        </p:txBody>
      </p:sp>
      <p:sp>
        <p:nvSpPr>
          <p:cNvPr id="8" name="Text Box 5">
            <a:extLst>
              <a:ext uri="{FF2B5EF4-FFF2-40B4-BE49-F238E27FC236}">
                <a16:creationId xmlns:a16="http://schemas.microsoft.com/office/drawing/2014/main" id="{51D32496-B900-3120-AB31-93F6B42641F7}"/>
              </a:ext>
            </a:extLst>
          </p:cNvPr>
          <p:cNvSpPr txBox="1">
            <a:spLocks noChangeArrowheads="1"/>
          </p:cNvSpPr>
          <p:nvPr/>
        </p:nvSpPr>
        <p:spPr bwMode="auto">
          <a:xfrm>
            <a:off x="6172200" y="1714070"/>
            <a:ext cx="21336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200" b="1"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200" b="1" i="0" u="none" strike="noStrike" kern="1200" cap="none" spc="0" normalizeH="0" baseline="0" noProof="0">
                <a:ln>
                  <a:noFill/>
                </a:ln>
                <a:solidFill>
                  <a:srgbClr val="C0504D"/>
                </a:solidFill>
                <a:effectLst/>
                <a:uLnTx/>
                <a:uFillTx/>
                <a:latin typeface="Arial Unicode MS" pitchFamily="34" charset="-128"/>
                <a:ea typeface="+mn-ea"/>
                <a:cs typeface="+mn-cs"/>
              </a:rPr>
              <a:t>radiator = 10mm</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200" b="1" i="0" u="none" strike="noStrike" kern="1200" cap="none" spc="0" normalizeH="0" baseline="0" noProof="0">
                <a:ln>
                  <a:noFill/>
                </a:ln>
                <a:solidFill>
                  <a:srgbClr val="C0504D"/>
                </a:solidFill>
                <a:effectLst/>
                <a:uLnTx/>
                <a:uFillTx/>
                <a:latin typeface="Arial Unicode MS" pitchFamily="34" charset="-128"/>
                <a:ea typeface="+mn-ea"/>
                <a:cs typeface="+mn-cs"/>
              </a:rPr>
              <a:t> quartz window= 5mm</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200" b="1" i="0" u="none" strike="noStrike" kern="1200" cap="none" spc="0" normalizeH="0" baseline="0" noProof="0">
                <a:ln>
                  <a:noFill/>
                </a:ln>
                <a:solidFill>
                  <a:srgbClr val="C0504D"/>
                </a:solidFill>
                <a:effectLst/>
                <a:uLnTx/>
                <a:uFillTx/>
                <a:latin typeface="Arial Unicode MS" pitchFamily="34" charset="-128"/>
                <a:ea typeface="+mn-ea"/>
                <a:cs typeface="+mn-cs"/>
              </a:rPr>
              <a:t> MWPC gaps= 2 mm</a:t>
            </a:r>
          </a:p>
          <a:p>
            <a:pPr marL="0" marR="0" lvl="0" indent="0" algn="l" defTabSz="914400" rtl="0" eaLnBrk="1" fontAlgn="base" latinLnBrk="0" hangingPunct="1">
              <a:lnSpc>
                <a:spcPct val="100000"/>
              </a:lnSpc>
              <a:spcBef>
                <a:spcPct val="0"/>
              </a:spcBef>
              <a:spcAft>
                <a:spcPct val="0"/>
              </a:spcAft>
              <a:buClr>
                <a:srgbClr val="FF3300"/>
              </a:buClr>
              <a:buSzTx/>
              <a:buFontTx/>
              <a:buChar char="•"/>
              <a:tabLst/>
              <a:defRPr/>
            </a:pPr>
            <a:r>
              <a:rPr kumimoji="0" lang="en-US" altLang="en-US" sz="1200" b="1"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200" b="1" i="0" u="none" strike="noStrike" kern="1200" cap="none" spc="0" normalizeH="0" baseline="0" noProof="0">
                <a:ln>
                  <a:noFill/>
                </a:ln>
                <a:solidFill>
                  <a:srgbClr val="FF3300"/>
                </a:solidFill>
                <a:effectLst/>
                <a:uLnTx/>
                <a:uFillTx/>
                <a:latin typeface="Arial Unicode MS" pitchFamily="34" charset="-128"/>
                <a:ea typeface="+mn-ea"/>
                <a:cs typeface="+mn-cs"/>
              </a:rPr>
              <a:t>Wire cathode pitch=2 mm</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200" b="1" i="0" u="none" strike="noStrike" kern="1200" cap="none" spc="0" normalizeH="0" baseline="0" noProof="0">
                <a:ln>
                  <a:noFill/>
                </a:ln>
                <a:solidFill>
                  <a:srgbClr val="FF3300"/>
                </a:solidFill>
                <a:effectLst/>
                <a:uLnTx/>
                <a:uFillTx/>
                <a:latin typeface="Arial Unicode MS" pitchFamily="34" charset="-128"/>
                <a:ea typeface="+mn-ea"/>
                <a:cs typeface="+mn-cs"/>
              </a:rPr>
              <a:t> Anode pitch= 4 mm</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200" b="1" i="0" u="none" strike="noStrike" kern="1200" cap="none" spc="0" normalizeH="0" baseline="0" noProof="0">
                <a:ln>
                  <a:noFill/>
                </a:ln>
                <a:solidFill>
                  <a:srgbClr val="FF3300"/>
                </a:solidFill>
                <a:effectLst/>
                <a:uLnTx/>
                <a:uFillTx/>
                <a:latin typeface="Arial Unicode MS" pitchFamily="34" charset="-128"/>
                <a:ea typeface="+mn-ea"/>
                <a:cs typeface="+mn-cs"/>
              </a:rPr>
              <a:t> anode diameter= 20 micron</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200" b="1" i="0" u="none" strike="noStrike" kern="1200" cap="none" spc="0" normalizeH="0" baseline="0" noProof="0">
                <a:ln>
                  <a:noFill/>
                </a:ln>
                <a:solidFill>
                  <a:srgbClr val="FF3300"/>
                </a:solidFill>
                <a:effectLst/>
                <a:uLnTx/>
                <a:uFillTx/>
                <a:latin typeface="Arial Unicode MS" pitchFamily="34" charset="-128"/>
                <a:ea typeface="+mn-ea"/>
                <a:cs typeface="+mn-cs"/>
              </a:rPr>
              <a:t> pad size = 8*8 mm</a:t>
            </a:r>
            <a:r>
              <a:rPr kumimoji="0" lang="en-US" altLang="en-US" sz="1200" b="1" i="0" u="none" strike="noStrike" kern="1200" cap="none" spc="0" normalizeH="0" baseline="30000" noProof="0">
                <a:ln>
                  <a:noFill/>
                </a:ln>
                <a:solidFill>
                  <a:srgbClr val="FF3300"/>
                </a:solidFill>
                <a:effectLst/>
                <a:uLnTx/>
                <a:uFillTx/>
                <a:latin typeface="Arial Unicode MS" pitchFamily="34" charset="-128"/>
                <a:ea typeface="+mn-ea"/>
                <a:cs typeface="+mn-cs"/>
              </a:rPr>
              <a:t>2</a:t>
            </a:r>
          </a:p>
        </p:txBody>
      </p:sp>
      <p:sp>
        <p:nvSpPr>
          <p:cNvPr id="9" name="Text Box 6">
            <a:extLst>
              <a:ext uri="{FF2B5EF4-FFF2-40B4-BE49-F238E27FC236}">
                <a16:creationId xmlns:a16="http://schemas.microsoft.com/office/drawing/2014/main" id="{524C3824-7098-2A1A-7B4B-F098DE0F6BD0}"/>
              </a:ext>
            </a:extLst>
          </p:cNvPr>
          <p:cNvSpPr txBox="1">
            <a:spLocks noChangeArrowheads="1"/>
          </p:cNvSpPr>
          <p:nvPr/>
        </p:nvSpPr>
        <p:spPr bwMode="auto">
          <a:xfrm>
            <a:off x="0" y="3923870"/>
            <a:ext cx="1990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Proximity </a:t>
            </a:r>
            <a:r>
              <a:rPr kumimoji="0" lang="en-US" altLang="en-US" sz="1600" b="0" i="0" u="none" strike="noStrike" kern="1200" cap="none" spc="0" normalizeH="0" baseline="0" noProof="0" dirty="0" err="1">
                <a:ln>
                  <a:noFill/>
                </a:ln>
                <a:solidFill>
                  <a:prstClr val="black"/>
                </a:solidFill>
                <a:effectLst/>
                <a:uLnTx/>
                <a:uFillTx/>
                <a:latin typeface="Arial Unicode MS" pitchFamily="34" charset="-128"/>
                <a:ea typeface="+mn-ea"/>
                <a:cs typeface="+mn-cs"/>
              </a:rPr>
              <a:t>focussing</a:t>
            </a: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p:txBody>
      </p:sp>
      <p:sp>
        <p:nvSpPr>
          <p:cNvPr id="10" name="Text Box 16">
            <a:extLst>
              <a:ext uri="{FF2B5EF4-FFF2-40B4-BE49-F238E27FC236}">
                <a16:creationId xmlns:a16="http://schemas.microsoft.com/office/drawing/2014/main" id="{41B63377-C279-B528-5848-3BBFB330D894}"/>
              </a:ext>
            </a:extLst>
          </p:cNvPr>
          <p:cNvSpPr txBox="1">
            <a:spLocks noChangeArrowheads="1"/>
          </p:cNvSpPr>
          <p:nvPr/>
        </p:nvSpPr>
        <p:spPr bwMode="auto">
          <a:xfrm>
            <a:off x="5029200" y="3314270"/>
            <a:ext cx="23685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a:t>
            </a:r>
            <a:r>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rPr>
              <a:t>Total detector area: 12 m</a:t>
            </a:r>
            <a:r>
              <a:rPr kumimoji="0" lang="en-US" altLang="en-US" sz="1200" b="0" i="0" u="none" strike="noStrike" kern="1200" cap="none" spc="0" normalizeH="0" baseline="30000" noProof="0">
                <a:ln>
                  <a:noFill/>
                </a:ln>
                <a:solidFill>
                  <a:prstClr val="black"/>
                </a:solidFill>
                <a:effectLst/>
                <a:uLnTx/>
                <a:uFillTx/>
                <a:latin typeface="Calibri" pitchFamily="34" charset="0"/>
                <a:ea typeface="+mn-ea"/>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30000" noProof="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rPr>
              <a:t> Open geometry: using MWPC</a:t>
            </a:r>
          </a:p>
        </p:txBody>
      </p:sp>
      <p:pic>
        <p:nvPicPr>
          <p:cNvPr id="17" name="Picture 7">
            <a:extLst>
              <a:ext uri="{FF2B5EF4-FFF2-40B4-BE49-F238E27FC236}">
                <a16:creationId xmlns:a16="http://schemas.microsoft.com/office/drawing/2014/main" id="{37975FEF-1D7C-EA42-306E-FDFABD31E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931" y="4240213"/>
            <a:ext cx="3607094" cy="208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a:extLst>
              <a:ext uri="{FF2B5EF4-FFF2-40B4-BE49-F238E27FC236}">
                <a16:creationId xmlns:a16="http://schemas.microsoft.com/office/drawing/2014/main" id="{ABED43BF-8A12-7D9C-2249-490ECD3AD3E9}"/>
              </a:ext>
            </a:extLst>
          </p:cNvPr>
          <p:cNvSpPr txBox="1">
            <a:spLocks noChangeArrowheads="1"/>
          </p:cNvSpPr>
          <p:nvPr/>
        </p:nvSpPr>
        <p:spPr bwMode="auto">
          <a:xfrm>
            <a:off x="1398440" y="6186123"/>
            <a:ext cx="4156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itchFamily="34" charset="0"/>
                <a:ea typeface="+mn-ea"/>
                <a:cs typeface="+mn-cs"/>
              </a:rPr>
              <a:t>cause feedback: leading to loss of original signal info. </a:t>
            </a:r>
          </a:p>
        </p:txBody>
      </p:sp>
      <p:sp>
        <p:nvSpPr>
          <p:cNvPr id="19" name="Text Box 11">
            <a:extLst>
              <a:ext uri="{FF2B5EF4-FFF2-40B4-BE49-F238E27FC236}">
                <a16:creationId xmlns:a16="http://schemas.microsoft.com/office/drawing/2014/main" id="{4707FE46-D098-E239-A0B4-0D4A2AF010B2}"/>
              </a:ext>
            </a:extLst>
          </p:cNvPr>
          <p:cNvSpPr txBox="1">
            <a:spLocks noChangeArrowheads="1"/>
          </p:cNvSpPr>
          <p:nvPr/>
        </p:nvSpPr>
        <p:spPr bwMode="auto">
          <a:xfrm>
            <a:off x="5280025" y="4737101"/>
            <a:ext cx="16462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Calibri" pitchFamily="34" charset="0"/>
                <a:ea typeface="+mn-ea"/>
                <a:cs typeface="+mn-cs"/>
              </a:rPr>
              <a:t>Backscatterd</a:t>
            </a:r>
            <a:r>
              <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mn-cs"/>
              </a:rPr>
              <a:t> electron</a:t>
            </a:r>
          </a:p>
        </p:txBody>
      </p:sp>
      <p:sp>
        <p:nvSpPr>
          <p:cNvPr id="20" name="Text Box 12">
            <a:extLst>
              <a:ext uri="{FF2B5EF4-FFF2-40B4-BE49-F238E27FC236}">
                <a16:creationId xmlns:a16="http://schemas.microsoft.com/office/drawing/2014/main" id="{304E0751-9559-E5F2-2234-0BF539ED40A8}"/>
              </a:ext>
            </a:extLst>
          </p:cNvPr>
          <p:cNvSpPr txBox="1">
            <a:spLocks noChangeArrowheads="1"/>
          </p:cNvSpPr>
          <p:nvPr/>
        </p:nvSpPr>
        <p:spPr bwMode="auto">
          <a:xfrm>
            <a:off x="5280025" y="5115284"/>
            <a:ext cx="25574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mn-cs"/>
              </a:rPr>
              <a:t>Electron transport region (diffusion)</a:t>
            </a:r>
          </a:p>
        </p:txBody>
      </p:sp>
      <p:sp>
        <p:nvSpPr>
          <p:cNvPr id="21" name="Text Box 13">
            <a:extLst>
              <a:ext uri="{FF2B5EF4-FFF2-40B4-BE49-F238E27FC236}">
                <a16:creationId xmlns:a16="http://schemas.microsoft.com/office/drawing/2014/main" id="{B0460BD7-8BD0-180C-C599-12595B3E8067}"/>
              </a:ext>
            </a:extLst>
          </p:cNvPr>
          <p:cNvSpPr txBox="1">
            <a:spLocks noChangeArrowheads="1"/>
          </p:cNvSpPr>
          <p:nvPr/>
        </p:nvSpPr>
        <p:spPr bwMode="auto">
          <a:xfrm>
            <a:off x="4572000" y="4001838"/>
            <a:ext cx="647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3399"/>
                </a:solidFill>
                <a:effectLst/>
                <a:uLnTx/>
                <a:uFillTx/>
                <a:latin typeface="Calibri" pitchFamily="34" charset="0"/>
                <a:ea typeface="+mn-ea"/>
                <a:cs typeface="+mn-cs"/>
              </a:rPr>
              <a:t>photon</a:t>
            </a:r>
          </a:p>
        </p:txBody>
      </p:sp>
      <p:sp>
        <p:nvSpPr>
          <p:cNvPr id="22" name="Text Box 14">
            <a:extLst>
              <a:ext uri="{FF2B5EF4-FFF2-40B4-BE49-F238E27FC236}">
                <a16:creationId xmlns:a16="http://schemas.microsoft.com/office/drawing/2014/main" id="{1F09323B-15D5-D50D-378C-55EB657B01AF}"/>
              </a:ext>
            </a:extLst>
          </p:cNvPr>
          <p:cNvSpPr txBox="1">
            <a:spLocks noChangeArrowheads="1"/>
          </p:cNvSpPr>
          <p:nvPr/>
        </p:nvSpPr>
        <p:spPr bwMode="auto">
          <a:xfrm>
            <a:off x="4784725" y="6357938"/>
            <a:ext cx="647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3399"/>
                </a:solidFill>
                <a:effectLst/>
                <a:uLnTx/>
                <a:uFillTx/>
                <a:latin typeface="Calibri" pitchFamily="34" charset="0"/>
                <a:ea typeface="+mn-ea"/>
                <a:cs typeface="+mn-cs"/>
              </a:rPr>
              <a:t>photon</a:t>
            </a:r>
          </a:p>
        </p:txBody>
      </p:sp>
      <p:sp>
        <p:nvSpPr>
          <p:cNvPr id="23" name="Text Box 15">
            <a:extLst>
              <a:ext uri="{FF2B5EF4-FFF2-40B4-BE49-F238E27FC236}">
                <a16:creationId xmlns:a16="http://schemas.microsoft.com/office/drawing/2014/main" id="{C0E74361-009B-0151-38AF-A35276739A1B}"/>
              </a:ext>
            </a:extLst>
          </p:cNvPr>
          <p:cNvSpPr txBox="1">
            <a:spLocks noChangeArrowheads="1"/>
          </p:cNvSpPr>
          <p:nvPr/>
        </p:nvSpPr>
        <p:spPr bwMode="auto">
          <a:xfrm>
            <a:off x="6003925" y="5446713"/>
            <a:ext cx="15954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itchFamily="34" charset="0"/>
                <a:ea typeface="+mn-ea"/>
                <a:cs typeface="+mn-cs"/>
              </a:rPr>
              <a:t>Typical gain</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altLang="en-US" sz="1400" b="0" i="0" u="none" strike="noStrike" kern="1200" cap="none" spc="0" normalizeH="0" baseline="0" noProof="0" dirty="0">
                <a:ln>
                  <a:noFill/>
                </a:ln>
                <a:solidFill>
                  <a:prstClr val="black"/>
                </a:solidFill>
                <a:effectLst/>
                <a:uLnTx/>
                <a:uFillTx/>
                <a:latin typeface="Calibri" pitchFamily="34" charset="0"/>
                <a:ea typeface="+mn-ea"/>
                <a:cs typeface="+mn-cs"/>
              </a:rPr>
              <a:t>10</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altLang="en-US" sz="1600" b="0" i="0" u="none" strike="noStrike" kern="1200" cap="none" spc="0" normalizeH="0" baseline="30000" noProof="0" dirty="0">
                <a:ln>
                  <a:noFill/>
                </a:ln>
                <a:solidFill>
                  <a:prstClr val="black"/>
                </a:solidFill>
                <a:effectLst/>
                <a:uLnTx/>
                <a:uFillTx/>
                <a:latin typeface="Calibri" pitchFamily="34" charset="0"/>
                <a:ea typeface="+mn-ea"/>
                <a:cs typeface="+mn-cs"/>
              </a:rPr>
              <a:t>4</a:t>
            </a:r>
          </a:p>
        </p:txBody>
      </p:sp>
      <p:sp>
        <p:nvSpPr>
          <p:cNvPr id="3" name="Footer Placeholder 2">
            <a:extLst>
              <a:ext uri="{FF2B5EF4-FFF2-40B4-BE49-F238E27FC236}">
                <a16:creationId xmlns:a16="http://schemas.microsoft.com/office/drawing/2014/main" id="{5E0E33AC-3C90-1BFF-2505-6B5F61E5168C}"/>
              </a:ext>
            </a:extLst>
          </p:cNvPr>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211364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01AF-3AAE-93EA-5F39-B3D967B07A2C}"/>
              </a:ext>
            </a:extLst>
          </p:cNvPr>
          <p:cNvSpPr>
            <a:spLocks noGrp="1"/>
          </p:cNvSpPr>
          <p:nvPr>
            <p:ph type="title"/>
          </p:nvPr>
        </p:nvSpPr>
        <p:spPr/>
        <p:txBody>
          <a:bodyPr/>
          <a:lstStyle/>
          <a:p>
            <a:r>
              <a:rPr lang="en-GB" dirty="0"/>
              <a:t>GEM based gas detectors</a:t>
            </a:r>
          </a:p>
        </p:txBody>
      </p:sp>
      <p:sp>
        <p:nvSpPr>
          <p:cNvPr id="4" name="Footer Placeholder 3">
            <a:extLst>
              <a:ext uri="{FF2B5EF4-FFF2-40B4-BE49-F238E27FC236}">
                <a16:creationId xmlns:a16="http://schemas.microsoft.com/office/drawing/2014/main" id="{AB4D98B3-D0A8-79FE-11D5-2791AAEFA5F9}"/>
              </a:ext>
            </a:extLst>
          </p:cNvPr>
          <p:cNvSpPr>
            <a:spLocks noGrp="1"/>
          </p:cNvSpPr>
          <p:nvPr>
            <p:ph type="ftr" sz="quarter" idx="11"/>
          </p:nvPr>
        </p:nvSpPr>
        <p:spPr/>
        <p:txBody>
          <a:bodyPr/>
          <a:lstStyle/>
          <a:p>
            <a:pPr>
              <a:defRPr/>
            </a:pPr>
            <a:r>
              <a:rPr lang="fr-FR"/>
              <a:t>PPD Lectures 2023 - A Papanestis</a:t>
            </a:r>
            <a:endParaRPr lang="en-GB" dirty="0"/>
          </a:p>
        </p:txBody>
      </p:sp>
      <p:sp>
        <p:nvSpPr>
          <p:cNvPr id="5" name="Slide Number Placeholder 4">
            <a:extLst>
              <a:ext uri="{FF2B5EF4-FFF2-40B4-BE49-F238E27FC236}">
                <a16:creationId xmlns:a16="http://schemas.microsoft.com/office/drawing/2014/main" id="{9F33DED3-0928-89A4-5AE1-F166579CF1C0}"/>
              </a:ext>
            </a:extLst>
          </p:cNvPr>
          <p:cNvSpPr>
            <a:spLocks noGrp="1"/>
          </p:cNvSpPr>
          <p:nvPr>
            <p:ph type="sldNum" sz="quarter" idx="12"/>
          </p:nvPr>
        </p:nvSpPr>
        <p:spPr/>
        <p:txBody>
          <a:bodyPr/>
          <a:lstStyle/>
          <a:p>
            <a:pPr>
              <a:defRPr/>
            </a:pPr>
            <a:fld id="{75DEEA70-F2A5-4F11-9D2F-52A27AAB522D}" type="slidenum">
              <a:rPr lang="en-GB" smtClean="0"/>
              <a:pPr>
                <a:defRPr/>
              </a:pPr>
              <a:t>37</a:t>
            </a:fld>
            <a:endParaRPr lang="en-GB"/>
          </a:p>
        </p:txBody>
      </p:sp>
      <p:graphicFrame>
        <p:nvGraphicFramePr>
          <p:cNvPr id="6" name="Object 2">
            <a:extLst>
              <a:ext uri="{FF2B5EF4-FFF2-40B4-BE49-F238E27FC236}">
                <a16:creationId xmlns:a16="http://schemas.microsoft.com/office/drawing/2014/main" id="{560C95B5-72DD-1923-DA10-F826459B6B55}"/>
              </a:ext>
            </a:extLst>
          </p:cNvPr>
          <p:cNvGraphicFramePr>
            <a:graphicFrameLocks noChangeAspect="1"/>
          </p:cNvGraphicFramePr>
          <p:nvPr>
            <p:extLst>
              <p:ext uri="{D42A27DB-BD31-4B8C-83A1-F6EECF244321}">
                <p14:modId xmlns:p14="http://schemas.microsoft.com/office/powerpoint/2010/main" val="4122777027"/>
              </p:ext>
            </p:extLst>
          </p:nvPr>
        </p:nvGraphicFramePr>
        <p:xfrm>
          <a:off x="4899027" y="1362075"/>
          <a:ext cx="2286000" cy="2066925"/>
        </p:xfrm>
        <a:graphic>
          <a:graphicData uri="http://schemas.openxmlformats.org/presentationml/2006/ole">
            <mc:AlternateContent xmlns:mc="http://schemas.openxmlformats.org/markup-compatibility/2006">
              <mc:Choice xmlns:v="urn:schemas-microsoft-com:vml" Requires="v">
                <p:oleObj name="Photo Editor Photo" r:id="rId2" imgW="5852667" imgH="7803556" progId="">
                  <p:embed/>
                </p:oleObj>
              </mc:Choice>
              <mc:Fallback>
                <p:oleObj name="Photo Editor Photo" r:id="rId2" imgW="5852667" imgH="7803556" progId="">
                  <p:embed/>
                  <p:pic>
                    <p:nvPicPr>
                      <p:cNvPr id="6" name="Object 2">
                        <a:extLst>
                          <a:ext uri="{FF2B5EF4-FFF2-40B4-BE49-F238E27FC236}">
                            <a16:creationId xmlns:a16="http://schemas.microsoft.com/office/drawing/2014/main" id="{560C95B5-72DD-1923-DA10-F826459B6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13" t="21875" r="9375" b="24219"/>
                      <a:stretch>
                        <a:fillRect/>
                      </a:stretch>
                    </p:blipFill>
                    <p:spPr bwMode="auto">
                      <a:xfrm>
                        <a:off x="4899027" y="1362075"/>
                        <a:ext cx="22860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9">
            <a:extLst>
              <a:ext uri="{FF2B5EF4-FFF2-40B4-BE49-F238E27FC236}">
                <a16:creationId xmlns:a16="http://schemas.microsoft.com/office/drawing/2014/main" id="{E6EC6CCE-DDD2-D61C-A396-5E9EF8A3ACB4}"/>
              </a:ext>
            </a:extLst>
          </p:cNvPr>
          <p:cNvSpPr txBox="1">
            <a:spLocks noChangeArrowheads="1"/>
          </p:cNvSpPr>
          <p:nvPr/>
        </p:nvSpPr>
        <p:spPr bwMode="auto">
          <a:xfrm>
            <a:off x="3832227" y="3648075"/>
            <a:ext cx="39576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GEM with semi-transparent Photocathode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(K-Cs-Sb) </a:t>
            </a:r>
          </a:p>
        </p:txBody>
      </p:sp>
      <p:pic>
        <p:nvPicPr>
          <p:cNvPr id="8" name="Picture 10" descr="principle_3GEM">
            <a:extLst>
              <a:ext uri="{FF2B5EF4-FFF2-40B4-BE49-F238E27FC236}">
                <a16:creationId xmlns:a16="http://schemas.microsoft.com/office/drawing/2014/main" id="{F497A372-775C-E2B5-0490-698D95804E0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219200"/>
            <a:ext cx="24161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C8DEA6C8-2237-E1FB-882B-3897268952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343400"/>
            <a:ext cx="27574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a:extLst>
              <a:ext uri="{FF2B5EF4-FFF2-40B4-BE49-F238E27FC236}">
                <a16:creationId xmlns:a16="http://schemas.microsoft.com/office/drawing/2014/main" id="{03327C3F-B6F4-C1E3-F9FA-573EA4457B05}"/>
              </a:ext>
            </a:extLst>
          </p:cNvPr>
          <p:cNvSpPr txBox="1">
            <a:spLocks noChangeArrowheads="1"/>
          </p:cNvSpPr>
          <p:nvPr/>
        </p:nvSpPr>
        <p:spPr bwMode="auto">
          <a:xfrm>
            <a:off x="276938" y="4343400"/>
            <a:ext cx="404450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dirty="0">
                <a:ln>
                  <a:noFill/>
                </a:ln>
                <a:solidFill>
                  <a:prstClr val="black"/>
                </a:solidFill>
                <a:effectLst/>
                <a:uLnTx/>
                <a:uFillTx/>
                <a:latin typeface="Calibri" pitchFamily="34" charset="0"/>
                <a:ea typeface="+mn-ea"/>
                <a:cs typeface="+mn-cs"/>
              </a:rPr>
              <a:t> Photon and ion feed back reduced.</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dirty="0">
                <a:ln>
                  <a:noFill/>
                </a:ln>
                <a:solidFill>
                  <a:prstClr val="black"/>
                </a:solidFill>
                <a:effectLst/>
                <a:uLnTx/>
                <a:uFillTx/>
                <a:latin typeface="Calibri" pitchFamily="34" charset="0"/>
                <a:ea typeface="+mn-ea"/>
                <a:cs typeface="+mn-cs"/>
              </a:rPr>
              <a:t> Gated operation to reduce noise.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Calibri" pitchFamily="34" charset="0"/>
                <a:ea typeface="+mn-ea"/>
                <a:cs typeface="+mn-cs"/>
              </a:rPr>
              <a:t>        (no readout outside a ‘time window of signal’)</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dirty="0">
                <a:ln>
                  <a:noFill/>
                </a:ln>
                <a:solidFill>
                  <a:prstClr val="black"/>
                </a:solidFill>
                <a:effectLst/>
                <a:uLnTx/>
                <a:uFillTx/>
                <a:latin typeface="Calibri" pitchFamily="34" charset="0"/>
                <a:ea typeface="+mn-ea"/>
                <a:cs typeface="+mn-cs"/>
              </a:rPr>
              <a:t> For now only closed geometry ( in sealed tubes):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Calibri" pitchFamily="34" charset="0"/>
                <a:ea typeface="+mn-ea"/>
                <a:cs typeface="+mn-cs"/>
              </a:rPr>
              <a:t>    Reduced fraction of useful area for photon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Calibri" pitchFamily="34" charset="0"/>
                <a:ea typeface="+mn-ea"/>
                <a:cs typeface="+mn-cs"/>
              </a:rPr>
              <a:t>    detection (Active Area Fraction) compared to open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Calibri" pitchFamily="34" charset="0"/>
                <a:ea typeface="+mn-ea"/>
                <a:cs typeface="+mn-cs"/>
              </a:rPr>
              <a:t>    geometry.</a:t>
            </a:r>
          </a:p>
        </p:txBody>
      </p:sp>
      <p:sp>
        <p:nvSpPr>
          <p:cNvPr id="11" name="TextBox 8">
            <a:extLst>
              <a:ext uri="{FF2B5EF4-FFF2-40B4-BE49-F238E27FC236}">
                <a16:creationId xmlns:a16="http://schemas.microsoft.com/office/drawing/2014/main" id="{AA9F6C22-133A-075D-31BD-8E298F2A56D9}"/>
              </a:ext>
            </a:extLst>
          </p:cNvPr>
          <p:cNvSpPr txBox="1">
            <a:spLocks noChangeArrowheads="1"/>
          </p:cNvSpPr>
          <p:nvPr/>
        </p:nvSpPr>
        <p:spPr bwMode="auto">
          <a:xfrm>
            <a:off x="117474" y="3784599"/>
            <a:ext cx="249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itchFamily="34" charset="0"/>
                <a:ea typeface="+mn-ea"/>
                <a:cs typeface="+mn-cs"/>
              </a:rPr>
              <a:t>GEM: Gas Electron Multiplier</a:t>
            </a:r>
          </a:p>
        </p:txBody>
      </p:sp>
    </p:spTree>
    <p:extLst>
      <p:ext uri="{BB962C8B-B14F-4D97-AF65-F5344CB8AC3E}">
        <p14:creationId xmlns:p14="http://schemas.microsoft.com/office/powerpoint/2010/main" val="1854989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052">
            <a:extLst>
              <a:ext uri="{FF2B5EF4-FFF2-40B4-BE49-F238E27FC236}">
                <a16:creationId xmlns:a16="http://schemas.microsoft.com/office/drawing/2014/main" id="{7278AC40-FB08-7F9C-F4C5-540A0E90A1FE}"/>
              </a:ext>
            </a:extLst>
          </p:cNvPr>
          <p:cNvSpPr>
            <a:spLocks noGrp="1" noChangeArrowheads="1"/>
          </p:cNvSpPr>
          <p:nvPr>
            <p:ph type="title"/>
          </p:nvPr>
        </p:nvSpPr>
        <p:spPr/>
        <p:txBody>
          <a:bodyPr/>
          <a:lstStyle/>
          <a:p>
            <a:r>
              <a:rPr lang="en-US" altLang="en-US"/>
              <a:t>Pixel-HPD description</a:t>
            </a:r>
          </a:p>
        </p:txBody>
      </p:sp>
      <p:sp>
        <p:nvSpPr>
          <p:cNvPr id="14" name="Slide Number Placeholder 4">
            <a:extLst>
              <a:ext uri="{FF2B5EF4-FFF2-40B4-BE49-F238E27FC236}">
                <a16:creationId xmlns:a16="http://schemas.microsoft.com/office/drawing/2014/main" id="{E11B5570-B3B2-8BD2-9425-C5C9422B76EC}"/>
              </a:ext>
            </a:extLst>
          </p:cNvPr>
          <p:cNvSpPr>
            <a:spLocks noGrp="1"/>
          </p:cNvSpPr>
          <p:nvPr>
            <p:ph type="sldNum" sz="quarter" idx="12"/>
          </p:nvPr>
        </p:nvSpPr>
        <p:spPr/>
        <p:txBody>
          <a:bodyPr/>
          <a:lstStyle>
            <a:lvl1pPr eaLnBrk="0" hangingPunct="0">
              <a:defRPr sz="2400">
                <a:solidFill>
                  <a:schemeClr val="tx1"/>
                </a:solidFill>
                <a:latin typeface="Verdana" panose="020B0604030504040204" pitchFamily="34" charset="0"/>
                <a:cs typeface="Arial" panose="020B0604020202020204" pitchFamily="34" charset="0"/>
              </a:defRPr>
            </a:lvl1pPr>
            <a:lvl2pPr marL="742950" indent="-285750" eaLnBrk="0" hangingPunct="0">
              <a:defRPr sz="2400">
                <a:solidFill>
                  <a:schemeClr val="tx1"/>
                </a:solidFill>
                <a:latin typeface="Verdana" panose="020B0604030504040204" pitchFamily="34" charset="0"/>
                <a:cs typeface="Arial" panose="020B0604020202020204" pitchFamily="34" charset="0"/>
              </a:defRPr>
            </a:lvl2pPr>
            <a:lvl3pPr marL="1143000" indent="-228600" eaLnBrk="0" hangingPunct="0">
              <a:defRPr sz="2400">
                <a:solidFill>
                  <a:schemeClr val="tx1"/>
                </a:solidFill>
                <a:latin typeface="Verdana" panose="020B0604030504040204" pitchFamily="34" charset="0"/>
                <a:cs typeface="Arial" panose="020B0604020202020204" pitchFamily="34" charset="0"/>
              </a:defRPr>
            </a:lvl3pPr>
            <a:lvl4pPr marL="1600200" indent="-228600" eaLnBrk="0" hangingPunct="0">
              <a:defRPr sz="2400">
                <a:solidFill>
                  <a:schemeClr val="tx1"/>
                </a:solidFill>
                <a:latin typeface="Verdana" panose="020B0604030504040204" pitchFamily="34" charset="0"/>
                <a:cs typeface="Arial" panose="020B0604020202020204" pitchFamily="34" charset="0"/>
              </a:defRPr>
            </a:lvl4pPr>
            <a:lvl5pPr marL="2057400" indent="-228600" eaLnBrk="0" hangingPunct="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en-US" altLang="en-US" sz="1400">
                <a:latin typeface="Helvetica" panose="020B0604020202020204" pitchFamily="34" charset="0"/>
              </a:rPr>
              <a:t> </a:t>
            </a:r>
            <a:fld id="{F7CAA591-CF5F-4CDD-B248-16AE9162B429}" type="slidenum">
              <a:rPr lang="en-US" altLang="en-US" sz="1400">
                <a:latin typeface="Helvetica" panose="020B0604020202020204" pitchFamily="34" charset="0"/>
              </a:rPr>
              <a:pPr/>
              <a:t>38</a:t>
            </a:fld>
            <a:endParaRPr lang="en-US" altLang="en-US" sz="1400">
              <a:latin typeface="Helvetica" panose="020B0604020202020204" pitchFamily="34" charset="0"/>
            </a:endParaRPr>
          </a:p>
        </p:txBody>
      </p:sp>
      <p:pic>
        <p:nvPicPr>
          <p:cNvPr id="34820" name="Picture 2050" descr="C:\PC161471_backup\C_pc161471\lhcb\Pixel2000\Talk\schemep.jpg">
            <a:extLst>
              <a:ext uri="{FF2B5EF4-FFF2-40B4-BE49-F238E27FC236}">
                <a16:creationId xmlns:a16="http://schemas.microsoft.com/office/drawing/2014/main" id="{834DB5D3-52AB-8B06-4656-19E63A83D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3363"/>
          <a:stretch>
            <a:fillRect/>
          </a:stretch>
        </p:blipFill>
        <p:spPr bwMode="auto">
          <a:xfrm>
            <a:off x="141288" y="1409700"/>
            <a:ext cx="47752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Text Box 2051">
            <a:extLst>
              <a:ext uri="{FF2B5EF4-FFF2-40B4-BE49-F238E27FC236}">
                <a16:creationId xmlns:a16="http://schemas.microsoft.com/office/drawing/2014/main" id="{A23312D8-A5F8-659F-B33E-5570E21A1815}"/>
              </a:ext>
            </a:extLst>
          </p:cNvPr>
          <p:cNvSpPr txBox="1">
            <a:spLocks noChangeArrowheads="1"/>
          </p:cNvSpPr>
          <p:nvPr/>
        </p:nvSpPr>
        <p:spPr bwMode="auto">
          <a:xfrm>
            <a:off x="4349750" y="2459038"/>
            <a:ext cx="4652963" cy="4062412"/>
          </a:xfrm>
          <a:prstGeom prst="rect">
            <a:avLst/>
          </a:prstGeom>
          <a:noFill/>
          <a:ln w="9525">
            <a:noFill/>
            <a:miter lim="800000"/>
            <a:headEnd/>
            <a:tailEnd/>
          </a:ln>
          <a:effectLst/>
        </p:spPr>
        <p:txBody>
          <a:bodyPr lIns="92075" tIns="46038" rIns="92075" bIns="46038" anchor="ctr">
            <a:spAutoFit/>
          </a:bodyPr>
          <a:lstStyle/>
          <a:p>
            <a:pPr eaLnBrk="0" hangingPunct="0">
              <a:defRPr/>
            </a:pPr>
            <a:r>
              <a:rPr lang="en-US" sz="1800" u="sng" dirty="0">
                <a:solidFill>
                  <a:srgbClr val="0033CC"/>
                </a:solidFill>
                <a:effectLst>
                  <a:outerShdw blurRad="38100" dist="38100" dir="2700000" algn="tl">
                    <a:srgbClr val="C0C0C0"/>
                  </a:outerShdw>
                </a:effectLst>
                <a:latin typeface="Comic Sans MS" pitchFamily="66" charset="0"/>
                <a:cs typeface="+mn-cs"/>
              </a:rPr>
              <a:t>Main features:</a:t>
            </a:r>
            <a:endParaRPr lang="en-US" sz="1800" dirty="0">
              <a:solidFill>
                <a:srgbClr val="FF0000"/>
              </a:solidFill>
              <a:latin typeface="Comic Sans MS" pitchFamily="66" charset="0"/>
              <a:cs typeface="+mn-cs"/>
            </a:endParaRPr>
          </a:p>
          <a:p>
            <a:pPr eaLnBrk="0" hangingPunct="0">
              <a:defRPr/>
            </a:pPr>
            <a:endParaRPr lang="en-US" sz="1800" dirty="0">
              <a:solidFill>
                <a:srgbClr val="00CC00"/>
              </a:solidFill>
              <a:latin typeface="Comic Sans MS" pitchFamily="66" charset="0"/>
              <a:cs typeface="+mn-cs"/>
            </a:endParaRPr>
          </a:p>
          <a:p>
            <a:pPr eaLnBrk="0" hangingPunct="0">
              <a:defRPr/>
            </a:pPr>
            <a:r>
              <a:rPr lang="en-US" sz="1800" dirty="0">
                <a:solidFill>
                  <a:schemeClr val="accent2"/>
                </a:solidFill>
                <a:latin typeface="Comic Sans MS" pitchFamily="66" charset="0"/>
                <a:cs typeface="+mn-cs"/>
              </a:rPr>
              <a:t>Quartz</a:t>
            </a:r>
            <a:r>
              <a:rPr lang="en-US" sz="1800" dirty="0">
                <a:solidFill>
                  <a:schemeClr val="accent1"/>
                </a:solidFill>
                <a:latin typeface="Comic Sans MS" pitchFamily="66" charset="0"/>
                <a:cs typeface="+mn-cs"/>
              </a:rPr>
              <a:t> </a:t>
            </a:r>
            <a:r>
              <a:rPr lang="en-US" sz="1800" dirty="0">
                <a:latin typeface="Comic Sans MS" pitchFamily="66" charset="0"/>
                <a:cs typeface="+mn-cs"/>
              </a:rPr>
              <a:t>window with </a:t>
            </a:r>
            <a:r>
              <a:rPr lang="en-US" sz="1800" dirty="0">
                <a:solidFill>
                  <a:schemeClr val="accent2"/>
                </a:solidFill>
                <a:latin typeface="Comic Sans MS" pitchFamily="66" charset="0"/>
                <a:cs typeface="+mn-cs"/>
              </a:rPr>
              <a:t>thin S20 </a:t>
            </a:r>
            <a:r>
              <a:rPr lang="en-US" sz="1800" dirty="0" err="1">
                <a:latin typeface="Comic Sans MS" pitchFamily="66" charset="0"/>
                <a:cs typeface="+mn-cs"/>
              </a:rPr>
              <a:t>pK</a:t>
            </a:r>
            <a:endParaRPr lang="en-US" sz="1800" dirty="0">
              <a:latin typeface="Comic Sans MS" pitchFamily="66" charset="0"/>
              <a:cs typeface="+mn-cs"/>
            </a:endParaRPr>
          </a:p>
          <a:p>
            <a:pPr eaLnBrk="0" hangingPunct="0">
              <a:defRPr/>
            </a:pPr>
            <a:r>
              <a:rPr lang="en-US" sz="1800" dirty="0">
                <a:solidFill>
                  <a:schemeClr val="accent2"/>
                </a:solidFill>
                <a:latin typeface="Comic Sans MS" pitchFamily="66" charset="0"/>
                <a:cs typeface="+mn-cs"/>
              </a:rPr>
              <a:t>Cross-</a:t>
            </a:r>
            <a:r>
              <a:rPr lang="en-US" sz="1800" dirty="0" err="1">
                <a:solidFill>
                  <a:schemeClr val="accent2"/>
                </a:solidFill>
                <a:latin typeface="Comic Sans MS" pitchFamily="66" charset="0"/>
                <a:cs typeface="+mn-cs"/>
              </a:rPr>
              <a:t>focussing</a:t>
            </a:r>
            <a:r>
              <a:rPr lang="en-US" sz="1800" dirty="0">
                <a:solidFill>
                  <a:schemeClr val="accent2"/>
                </a:solidFill>
                <a:latin typeface="Comic Sans MS" pitchFamily="66" charset="0"/>
                <a:cs typeface="+mn-cs"/>
              </a:rPr>
              <a:t> </a:t>
            </a:r>
            <a:r>
              <a:rPr lang="en-US" sz="1800" dirty="0">
                <a:latin typeface="Comic Sans MS" pitchFamily="66" charset="0"/>
                <a:cs typeface="+mn-cs"/>
              </a:rPr>
              <a:t>optics (</a:t>
            </a:r>
            <a:r>
              <a:rPr lang="en-US" sz="1800" dirty="0" err="1">
                <a:solidFill>
                  <a:schemeClr val="accent2"/>
                </a:solidFill>
                <a:latin typeface="Comic Sans MS" pitchFamily="66" charset="0"/>
                <a:cs typeface="+mn-cs"/>
              </a:rPr>
              <a:t>tetrode</a:t>
            </a:r>
            <a:r>
              <a:rPr lang="en-US" sz="1800" dirty="0">
                <a:solidFill>
                  <a:schemeClr val="accent1"/>
                </a:solidFill>
                <a:latin typeface="Comic Sans MS" pitchFamily="66" charset="0"/>
                <a:cs typeface="+mn-cs"/>
              </a:rPr>
              <a:t> </a:t>
            </a:r>
            <a:r>
              <a:rPr lang="en-US" sz="1800" dirty="0">
                <a:latin typeface="Comic Sans MS" pitchFamily="66" charset="0"/>
                <a:cs typeface="+mn-cs"/>
              </a:rPr>
              <a:t>structure):</a:t>
            </a:r>
          </a:p>
          <a:p>
            <a:pPr lvl="1" eaLnBrk="0" hangingPunct="0">
              <a:buFontTx/>
              <a:buChar char="•"/>
              <a:defRPr/>
            </a:pPr>
            <a:r>
              <a:rPr lang="en-US" sz="1600" dirty="0">
                <a:latin typeface="Comic Sans MS" pitchFamily="66" charset="0"/>
                <a:cs typeface="+mn-cs"/>
              </a:rPr>
              <a:t>De-magnification by </a:t>
            </a:r>
            <a:r>
              <a:rPr lang="en-US" sz="1600" dirty="0">
                <a:solidFill>
                  <a:schemeClr val="accent2"/>
                </a:solidFill>
                <a:latin typeface="Comic Sans MS" pitchFamily="66" charset="0"/>
                <a:cs typeface="+mn-cs"/>
              </a:rPr>
              <a:t>~5</a:t>
            </a:r>
          </a:p>
          <a:p>
            <a:pPr lvl="1" eaLnBrk="0" hangingPunct="0">
              <a:buFontTx/>
              <a:buChar char="•"/>
              <a:defRPr/>
            </a:pPr>
            <a:r>
              <a:rPr lang="en-US" sz="1600" dirty="0">
                <a:latin typeface="Comic Sans MS" pitchFamily="66" charset="0"/>
                <a:cs typeface="+mn-cs"/>
              </a:rPr>
              <a:t>Active diameter </a:t>
            </a:r>
            <a:r>
              <a:rPr lang="en-US" sz="1600" dirty="0">
                <a:solidFill>
                  <a:schemeClr val="accent2"/>
                </a:solidFill>
                <a:latin typeface="Comic Sans MS" pitchFamily="66" charset="0"/>
                <a:cs typeface="+mn-cs"/>
              </a:rPr>
              <a:t>75mm</a:t>
            </a:r>
            <a:r>
              <a:rPr lang="en-US" sz="1600" dirty="0">
                <a:latin typeface="Comic Sans MS" pitchFamily="66" charset="0"/>
                <a:cs typeface="+mn-cs"/>
              </a:rPr>
              <a:t> </a:t>
            </a:r>
          </a:p>
          <a:p>
            <a:pPr lvl="1" eaLnBrk="0" hangingPunct="0">
              <a:defRPr/>
            </a:pPr>
            <a:r>
              <a:rPr lang="en-US" sz="1600" dirty="0">
                <a:latin typeface="Comic Sans MS" pitchFamily="66" charset="0"/>
                <a:cs typeface="+mn-cs"/>
              </a:rPr>
              <a:t>	</a:t>
            </a:r>
            <a:r>
              <a:rPr lang="en-US" sz="1600" dirty="0">
                <a:latin typeface="Comic Sans MS" pitchFamily="66" charset="0"/>
                <a:cs typeface="+mn-cs"/>
                <a:sym typeface="Symbol" pitchFamily="18" charset="2"/>
              </a:rPr>
              <a:t> </a:t>
            </a:r>
            <a:r>
              <a:rPr lang="en-US" sz="1600" dirty="0">
                <a:solidFill>
                  <a:schemeClr val="accent2"/>
                </a:solidFill>
                <a:latin typeface="Comic Sans MS" pitchFamily="66" charset="0"/>
                <a:cs typeface="+mn-cs"/>
                <a:sym typeface="Symbol" pitchFamily="18" charset="2"/>
              </a:rPr>
              <a:t>484</a:t>
            </a:r>
            <a:r>
              <a:rPr lang="en-US" sz="1600" dirty="0">
                <a:latin typeface="Comic Sans MS" pitchFamily="66" charset="0"/>
                <a:cs typeface="+mn-cs"/>
                <a:sym typeface="Symbol" pitchFamily="18" charset="2"/>
              </a:rPr>
              <a:t> tubes for overall RICH system</a:t>
            </a:r>
            <a:endParaRPr lang="en-US" sz="1600" dirty="0">
              <a:latin typeface="Comic Sans MS" pitchFamily="66" charset="0"/>
              <a:cs typeface="+mn-cs"/>
            </a:endParaRPr>
          </a:p>
          <a:p>
            <a:pPr lvl="1" eaLnBrk="0" hangingPunct="0">
              <a:buFontTx/>
              <a:buChar char="•"/>
              <a:defRPr/>
            </a:pPr>
            <a:r>
              <a:rPr lang="en-US" sz="1600" dirty="0">
                <a:solidFill>
                  <a:schemeClr val="accent2"/>
                </a:solidFill>
                <a:latin typeface="Comic Sans MS" pitchFamily="66" charset="0"/>
                <a:cs typeface="+mn-cs"/>
              </a:rPr>
              <a:t>20 kV </a:t>
            </a:r>
            <a:r>
              <a:rPr lang="en-US" sz="1600" dirty="0">
                <a:latin typeface="Comic Sans MS" pitchFamily="66" charset="0"/>
                <a:cs typeface="+mn-cs"/>
              </a:rPr>
              <a:t>operating voltage </a:t>
            </a:r>
            <a:r>
              <a:rPr lang="en-US" sz="1600" dirty="0">
                <a:solidFill>
                  <a:schemeClr val="accent2"/>
                </a:solidFill>
                <a:latin typeface="Comic Sans MS" pitchFamily="66" charset="0"/>
                <a:cs typeface="+mn-cs"/>
              </a:rPr>
              <a:t>(~5000 e</a:t>
            </a:r>
            <a:r>
              <a:rPr lang="en-US" sz="1600" baseline="30000" dirty="0">
                <a:solidFill>
                  <a:schemeClr val="accent2"/>
                </a:solidFill>
                <a:latin typeface="Comic Sans MS" pitchFamily="66" charset="0"/>
                <a:cs typeface="+mn-cs"/>
              </a:rPr>
              <a:t>–</a:t>
            </a:r>
            <a:r>
              <a:rPr lang="en-US" sz="1600" dirty="0">
                <a:solidFill>
                  <a:schemeClr val="accent2"/>
                </a:solidFill>
                <a:latin typeface="Comic Sans MS" pitchFamily="66" charset="0"/>
                <a:cs typeface="+mn-cs"/>
              </a:rPr>
              <a:t> </a:t>
            </a:r>
            <a:r>
              <a:rPr lang="en-US" sz="1600" dirty="0">
                <a:latin typeface="Comic Sans MS" pitchFamily="66" charset="0"/>
                <a:cs typeface="+mn-cs"/>
              </a:rPr>
              <a:t>[eq. Si])</a:t>
            </a:r>
            <a:endParaRPr lang="en-US" sz="1600" dirty="0">
              <a:solidFill>
                <a:srgbClr val="00CC00"/>
              </a:solidFill>
              <a:latin typeface="Comic Sans MS" pitchFamily="66" charset="0"/>
              <a:cs typeface="+mn-cs"/>
            </a:endParaRPr>
          </a:p>
          <a:p>
            <a:pPr eaLnBrk="0" hangingPunct="0">
              <a:defRPr/>
            </a:pPr>
            <a:r>
              <a:rPr lang="en-US" sz="1800" dirty="0">
                <a:solidFill>
                  <a:schemeClr val="accent2"/>
                </a:solidFill>
                <a:latin typeface="Comic Sans MS" pitchFamily="66" charset="0"/>
                <a:cs typeface="+mn-cs"/>
              </a:rPr>
              <a:t>32</a:t>
            </a:r>
            <a:r>
              <a:rPr lang="en-US" sz="1800" dirty="0">
                <a:solidFill>
                  <a:schemeClr val="accent2"/>
                </a:solidFill>
                <a:latin typeface="Comic Sans MS" pitchFamily="66" charset="0"/>
                <a:cs typeface="+mn-cs"/>
                <a:sym typeface="Symbol" pitchFamily="18" charset="2"/>
              </a:rPr>
              <a:t>32 </a:t>
            </a:r>
            <a:r>
              <a:rPr lang="en-US" sz="1800" dirty="0">
                <a:latin typeface="Comic Sans MS" pitchFamily="66" charset="0"/>
                <a:cs typeface="+mn-cs"/>
                <a:sym typeface="Symbol" pitchFamily="18" charset="2"/>
              </a:rPr>
              <a:t>pixel sensor array (</a:t>
            </a:r>
            <a:r>
              <a:rPr lang="en-US" sz="1800" dirty="0">
                <a:solidFill>
                  <a:schemeClr val="accent2"/>
                </a:solidFill>
                <a:latin typeface="Comic Sans MS" pitchFamily="66" charset="0"/>
                <a:cs typeface="+mn-cs"/>
                <a:sym typeface="Symbol" pitchFamily="18" charset="2"/>
              </a:rPr>
              <a:t>500</a:t>
            </a:r>
            <a:r>
              <a:rPr lang="en-US" sz="1800" dirty="0">
                <a:solidFill>
                  <a:schemeClr val="accent2"/>
                </a:solidFill>
                <a:latin typeface="Symbol" pitchFamily="18" charset="2"/>
                <a:cs typeface="+mn-cs"/>
                <a:sym typeface="Symbol" pitchFamily="18" charset="2"/>
              </a:rPr>
              <a:t>m</a:t>
            </a:r>
            <a:r>
              <a:rPr lang="en-US" sz="1800" dirty="0">
                <a:solidFill>
                  <a:schemeClr val="accent2"/>
                </a:solidFill>
                <a:latin typeface="Comic Sans MS" pitchFamily="66" charset="0"/>
                <a:cs typeface="+mn-cs"/>
                <a:sym typeface="Symbol" pitchFamily="18" charset="2"/>
              </a:rPr>
              <a:t>m500</a:t>
            </a:r>
            <a:r>
              <a:rPr lang="en-US" sz="1800" dirty="0">
                <a:solidFill>
                  <a:schemeClr val="accent2"/>
                </a:solidFill>
                <a:latin typeface="Symbol" pitchFamily="18" charset="2"/>
                <a:cs typeface="+mn-cs"/>
                <a:sym typeface="Symbol" pitchFamily="18" charset="2"/>
              </a:rPr>
              <a:t>m</a:t>
            </a:r>
            <a:r>
              <a:rPr lang="en-US" sz="1800" dirty="0">
                <a:solidFill>
                  <a:schemeClr val="accent2"/>
                </a:solidFill>
                <a:latin typeface="Comic Sans MS" pitchFamily="66" charset="0"/>
                <a:cs typeface="+mn-cs"/>
                <a:sym typeface="Symbol" pitchFamily="18" charset="2"/>
              </a:rPr>
              <a:t>m </a:t>
            </a:r>
            <a:r>
              <a:rPr lang="en-US" sz="1800" dirty="0">
                <a:latin typeface="Comic Sans MS" pitchFamily="66" charset="0"/>
                <a:cs typeface="+mn-cs"/>
                <a:sym typeface="Symbol" pitchFamily="18" charset="2"/>
              </a:rPr>
              <a:t>each)</a:t>
            </a:r>
          </a:p>
          <a:p>
            <a:pPr eaLnBrk="0" hangingPunct="0">
              <a:defRPr/>
            </a:pPr>
            <a:r>
              <a:rPr lang="en-US" sz="1800" dirty="0">
                <a:solidFill>
                  <a:schemeClr val="accent2"/>
                </a:solidFill>
                <a:latin typeface="Comic Sans MS" pitchFamily="66" charset="0"/>
                <a:cs typeface="+mn-cs"/>
              </a:rPr>
              <a:t>Encapsulated binary </a:t>
            </a:r>
            <a:r>
              <a:rPr lang="en-US" sz="1800" dirty="0">
                <a:latin typeface="Comic Sans MS" pitchFamily="66" charset="0"/>
                <a:cs typeface="+mn-cs"/>
              </a:rPr>
              <a:t>electronics readout chip</a:t>
            </a:r>
          </a:p>
        </p:txBody>
      </p:sp>
      <p:sp>
        <p:nvSpPr>
          <p:cNvPr id="34822" name="Text Box 2054">
            <a:extLst>
              <a:ext uri="{FF2B5EF4-FFF2-40B4-BE49-F238E27FC236}">
                <a16:creationId xmlns:a16="http://schemas.microsoft.com/office/drawing/2014/main" id="{9A83B9F1-BC9A-76D3-DA9E-61FEC6B6B804}"/>
              </a:ext>
            </a:extLst>
          </p:cNvPr>
          <p:cNvSpPr txBox="1">
            <a:spLocks noChangeArrowheads="1"/>
          </p:cNvSpPr>
          <p:nvPr/>
        </p:nvSpPr>
        <p:spPr bwMode="auto">
          <a:xfrm>
            <a:off x="1674813" y="5097463"/>
            <a:ext cx="1189037" cy="58578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eaLnBrk="0" hangingPunct="0">
              <a:spcBef>
                <a:spcPct val="20000"/>
              </a:spcBef>
              <a:buFont typeface="Wingdings" panose="05000000000000000000" pitchFamily="2" charset="2"/>
              <a:buChar char="§"/>
              <a:defRPr sz="2800">
                <a:solidFill>
                  <a:schemeClr val="tx1"/>
                </a:solidFill>
                <a:latin typeface="Verdana" panose="020B0604030504040204" pitchFamily="34" charset="0"/>
              </a:defRPr>
            </a:lvl1pPr>
            <a:lvl2pPr marL="742950" indent="-285750" eaLnBrk="0" hangingPunct="0">
              <a:spcBef>
                <a:spcPct val="20000"/>
              </a:spcBef>
              <a:buFont typeface="Wingdings" panose="05000000000000000000" pitchFamily="2" charset="2"/>
              <a:buChar char="Ø"/>
              <a:defRPr sz="2400">
                <a:solidFill>
                  <a:srgbClr val="003399"/>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a:spcBef>
                <a:spcPct val="0"/>
              </a:spcBef>
              <a:buFontTx/>
              <a:buNone/>
            </a:pPr>
            <a:r>
              <a:rPr lang="en-US" altLang="en-US" sz="1600">
                <a:solidFill>
                  <a:srgbClr val="0033CC"/>
                </a:solidFill>
                <a:latin typeface="Comic Sans MS" panose="030F0702030302020204" pitchFamily="66" charset="0"/>
              </a:rPr>
              <a:t>Schematic</a:t>
            </a:r>
          </a:p>
          <a:p>
            <a:pPr>
              <a:spcBef>
                <a:spcPct val="0"/>
              </a:spcBef>
              <a:buFontTx/>
              <a:buNone/>
            </a:pPr>
            <a:r>
              <a:rPr lang="en-US" altLang="en-US" sz="1600">
                <a:solidFill>
                  <a:srgbClr val="0033CC"/>
                </a:solidFill>
                <a:latin typeface="Comic Sans MS" panose="030F0702030302020204" pitchFamily="66" charset="0"/>
              </a:rPr>
              <a:t>view</a:t>
            </a:r>
          </a:p>
        </p:txBody>
      </p:sp>
      <p:sp>
        <p:nvSpPr>
          <p:cNvPr id="34823" name="Text Box 2055">
            <a:extLst>
              <a:ext uri="{FF2B5EF4-FFF2-40B4-BE49-F238E27FC236}">
                <a16:creationId xmlns:a16="http://schemas.microsoft.com/office/drawing/2014/main" id="{87E358FA-5598-7850-C6C2-81D73F4B0182}"/>
              </a:ext>
            </a:extLst>
          </p:cNvPr>
          <p:cNvSpPr txBox="1">
            <a:spLocks noChangeArrowheads="1"/>
          </p:cNvSpPr>
          <p:nvPr/>
        </p:nvSpPr>
        <p:spPr bwMode="auto">
          <a:xfrm>
            <a:off x="0" y="1311275"/>
            <a:ext cx="1173163" cy="8255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lvl1pPr eaLnBrk="0" hangingPunct="0">
              <a:spcBef>
                <a:spcPct val="20000"/>
              </a:spcBef>
              <a:buFont typeface="Wingdings" panose="05000000000000000000" pitchFamily="2" charset="2"/>
              <a:buChar char="§"/>
              <a:defRPr sz="2800">
                <a:solidFill>
                  <a:schemeClr val="tx1"/>
                </a:solidFill>
                <a:latin typeface="Verdana" panose="020B0604030504040204" pitchFamily="34" charset="0"/>
              </a:defRPr>
            </a:lvl1pPr>
            <a:lvl2pPr marL="742950" indent="-285750" eaLnBrk="0" hangingPunct="0">
              <a:spcBef>
                <a:spcPct val="20000"/>
              </a:spcBef>
              <a:buFont typeface="Wingdings" panose="05000000000000000000" pitchFamily="2" charset="2"/>
              <a:buChar char="Ø"/>
              <a:defRPr sz="2400">
                <a:solidFill>
                  <a:srgbClr val="003399"/>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a:spcBef>
                <a:spcPct val="0"/>
              </a:spcBef>
              <a:buFontTx/>
              <a:buNone/>
            </a:pPr>
            <a:r>
              <a:rPr lang="en-US" altLang="en-US" sz="1600">
                <a:solidFill>
                  <a:srgbClr val="0033CC"/>
                </a:solidFill>
                <a:latin typeface="Comic Sans MS" panose="030F0702030302020204" pitchFamily="66" charset="0"/>
              </a:rPr>
              <a:t>Vacuum photon detector</a:t>
            </a:r>
          </a:p>
        </p:txBody>
      </p:sp>
      <p:sp>
        <p:nvSpPr>
          <p:cNvPr id="34824" name="Text Box 2056">
            <a:extLst>
              <a:ext uri="{FF2B5EF4-FFF2-40B4-BE49-F238E27FC236}">
                <a16:creationId xmlns:a16="http://schemas.microsoft.com/office/drawing/2014/main" id="{AF3AA54D-CD1A-FC45-F80D-810335E94B4E}"/>
              </a:ext>
            </a:extLst>
          </p:cNvPr>
          <p:cNvSpPr txBox="1">
            <a:spLocks noChangeArrowheads="1"/>
          </p:cNvSpPr>
          <p:nvPr/>
        </p:nvSpPr>
        <p:spPr bwMode="auto">
          <a:xfrm>
            <a:off x="5307013" y="1560513"/>
            <a:ext cx="784225" cy="33972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eaLnBrk="0" hangingPunct="0">
              <a:spcBef>
                <a:spcPct val="20000"/>
              </a:spcBef>
              <a:buFont typeface="Wingdings" panose="05000000000000000000" pitchFamily="2" charset="2"/>
              <a:buChar char="§"/>
              <a:defRPr sz="2800">
                <a:solidFill>
                  <a:schemeClr val="tx1"/>
                </a:solidFill>
                <a:latin typeface="Verdana" panose="020B0604030504040204" pitchFamily="34" charset="0"/>
              </a:defRPr>
            </a:lvl1pPr>
            <a:lvl2pPr marL="742950" indent="-285750" eaLnBrk="0" hangingPunct="0">
              <a:spcBef>
                <a:spcPct val="20000"/>
              </a:spcBef>
              <a:buFont typeface="Wingdings" panose="05000000000000000000" pitchFamily="2" charset="2"/>
              <a:buChar char="Ø"/>
              <a:defRPr sz="2400">
                <a:solidFill>
                  <a:srgbClr val="003399"/>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a:spcBef>
                <a:spcPct val="0"/>
              </a:spcBef>
              <a:buFontTx/>
              <a:buNone/>
            </a:pPr>
            <a:r>
              <a:rPr lang="en-US" altLang="en-US" sz="1600">
                <a:solidFill>
                  <a:srgbClr val="0033CC"/>
                </a:solidFill>
                <a:latin typeface="Comic Sans MS" panose="030F0702030302020204" pitchFamily="66" charset="0"/>
              </a:rPr>
              <a:t>Anode</a:t>
            </a:r>
          </a:p>
        </p:txBody>
      </p:sp>
      <p:sp>
        <p:nvSpPr>
          <p:cNvPr id="34825" name="Oval 2057">
            <a:extLst>
              <a:ext uri="{FF2B5EF4-FFF2-40B4-BE49-F238E27FC236}">
                <a16:creationId xmlns:a16="http://schemas.microsoft.com/office/drawing/2014/main" id="{F91C6E0A-2885-564A-8018-1A3ACBAA66A5}"/>
              </a:ext>
            </a:extLst>
          </p:cNvPr>
          <p:cNvSpPr>
            <a:spLocks noChangeArrowheads="1"/>
          </p:cNvSpPr>
          <p:nvPr/>
        </p:nvSpPr>
        <p:spPr bwMode="auto">
          <a:xfrm>
            <a:off x="3305175" y="2095500"/>
            <a:ext cx="985838" cy="650875"/>
          </a:xfrm>
          <a:prstGeom prst="ellipse">
            <a:avLst/>
          </a:prstGeom>
          <a:noFill/>
          <a:ln w="190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92075" tIns="46038" rIns="92075" bIns="46038" anchor="ctr">
            <a:spAutoFit/>
          </a:bodyPr>
          <a:lstStyle>
            <a:lvl1pPr eaLnBrk="0" hangingPunct="0">
              <a:spcBef>
                <a:spcPct val="20000"/>
              </a:spcBef>
              <a:buFont typeface="Wingdings" panose="05000000000000000000" pitchFamily="2" charset="2"/>
              <a:buChar char="§"/>
              <a:defRPr sz="2800">
                <a:solidFill>
                  <a:schemeClr val="tx1"/>
                </a:solidFill>
                <a:latin typeface="Verdana" panose="020B0604030504040204" pitchFamily="34" charset="0"/>
              </a:defRPr>
            </a:lvl1pPr>
            <a:lvl2pPr marL="742950" indent="-285750" eaLnBrk="0" hangingPunct="0">
              <a:spcBef>
                <a:spcPct val="20000"/>
              </a:spcBef>
              <a:buFont typeface="Wingdings" panose="05000000000000000000" pitchFamily="2" charset="2"/>
              <a:buChar char="Ø"/>
              <a:defRPr sz="2400">
                <a:solidFill>
                  <a:srgbClr val="003399"/>
                </a:solidFill>
                <a:latin typeface="Verdana" panose="020B0604030504040204" pitchFamily="34" charset="0"/>
              </a:defRPr>
            </a:lvl2pPr>
            <a:lvl3pPr marL="1143000" indent="-228600" eaLnBrk="0" hangingPunct="0">
              <a:spcBef>
                <a:spcPct val="20000"/>
              </a:spcBef>
              <a:buChar char="•"/>
              <a:defRPr sz="2000">
                <a:solidFill>
                  <a:schemeClr val="tx1"/>
                </a:solidFill>
                <a:latin typeface="Verdana" panose="020B0604030504040204" pitchFamily="34" charset="0"/>
              </a:defRPr>
            </a:lvl3pPr>
            <a:lvl4pPr marL="1600200" indent="-228600" eaLnBrk="0" hangingPunct="0">
              <a:spcBef>
                <a:spcPct val="20000"/>
              </a:spcBef>
              <a:buChar char="–"/>
              <a:defRPr>
                <a:solidFill>
                  <a:schemeClr val="tx1"/>
                </a:solidFill>
                <a:latin typeface="Verdana" panose="020B0604030504040204" pitchFamily="34" charset="0"/>
              </a:defRPr>
            </a:lvl4pPr>
            <a:lvl5pPr marL="2057400" indent="-228600" eaLnBrk="0" hangingPunct="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a:spcBef>
                <a:spcPct val="0"/>
              </a:spcBef>
              <a:buFontTx/>
              <a:buNone/>
            </a:pPr>
            <a:endParaRPr lang="en-US" altLang="en-US" sz="2400"/>
          </a:p>
        </p:txBody>
      </p:sp>
      <p:sp>
        <p:nvSpPr>
          <p:cNvPr id="34826" name="Line 2058">
            <a:extLst>
              <a:ext uri="{FF2B5EF4-FFF2-40B4-BE49-F238E27FC236}">
                <a16:creationId xmlns:a16="http://schemas.microsoft.com/office/drawing/2014/main" id="{F151947C-7BB7-BB30-13EF-54B7C6F2DF38}"/>
              </a:ext>
            </a:extLst>
          </p:cNvPr>
          <p:cNvSpPr>
            <a:spLocks noChangeShapeType="1"/>
          </p:cNvSpPr>
          <p:nvPr/>
        </p:nvSpPr>
        <p:spPr bwMode="auto">
          <a:xfrm flipH="1">
            <a:off x="4233863" y="1890713"/>
            <a:ext cx="1055687"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nchor="ctr">
            <a:spAutoFit/>
          </a:bodyPr>
          <a:lstStyle/>
          <a:p>
            <a:endParaRPr lang="en-GB"/>
          </a:p>
        </p:txBody>
      </p:sp>
      <p:sp>
        <p:nvSpPr>
          <p:cNvPr id="34827" name="Line 2059">
            <a:extLst>
              <a:ext uri="{FF2B5EF4-FFF2-40B4-BE49-F238E27FC236}">
                <a16:creationId xmlns:a16="http://schemas.microsoft.com/office/drawing/2014/main" id="{5EDCE726-E52B-AFF4-7AED-B7A84BB4B7B8}"/>
              </a:ext>
            </a:extLst>
          </p:cNvPr>
          <p:cNvSpPr>
            <a:spLocks noChangeShapeType="1"/>
          </p:cNvSpPr>
          <p:nvPr/>
        </p:nvSpPr>
        <p:spPr bwMode="auto">
          <a:xfrm>
            <a:off x="1143000" y="1685925"/>
            <a:ext cx="571500" cy="3857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nchor="ctr">
            <a:spAutoFit/>
          </a:bodyPr>
          <a:lstStyle/>
          <a:p>
            <a:endParaRPr lang="en-GB"/>
          </a:p>
        </p:txBody>
      </p:sp>
      <p:sp>
        <p:nvSpPr>
          <p:cNvPr id="2" name="Footer Placeholder 1">
            <a:extLst>
              <a:ext uri="{FF2B5EF4-FFF2-40B4-BE49-F238E27FC236}">
                <a16:creationId xmlns:a16="http://schemas.microsoft.com/office/drawing/2014/main" id="{EFE1EE30-9228-9BA8-6AC7-D4104340BF1F}"/>
              </a:ext>
            </a:extLst>
          </p:cNvPr>
          <p:cNvSpPr>
            <a:spLocks noGrp="1"/>
          </p:cNvSpPr>
          <p:nvPr>
            <p:ph type="ftr" sz="quarter" idx="11"/>
          </p:nvPr>
        </p:nvSpPr>
        <p:spPr/>
        <p:txBody>
          <a:bodyPr/>
          <a:lstStyle/>
          <a:p>
            <a:pPr>
              <a:defRPr/>
            </a:pPr>
            <a:r>
              <a:rPr lang="fr-FR"/>
              <a:t>PPD Lectures 2023 - A Papanestis</a:t>
            </a:r>
            <a:endParaRPr lang="en-GB"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455CC6CB-F08F-5A9F-01BB-A8E48F4683DD}"/>
              </a:ext>
            </a:extLst>
          </p:cNvPr>
          <p:cNvGraphicFramePr>
            <a:graphicFrameLocks noChangeAspect="1"/>
          </p:cNvGraphicFramePr>
          <p:nvPr>
            <p:extLst>
              <p:ext uri="{D42A27DB-BD31-4B8C-83A1-F6EECF244321}">
                <p14:modId xmlns:p14="http://schemas.microsoft.com/office/powerpoint/2010/main" val="4246929803"/>
              </p:ext>
            </p:extLst>
          </p:nvPr>
        </p:nvGraphicFramePr>
        <p:xfrm>
          <a:off x="4991612" y="3819120"/>
          <a:ext cx="3973001" cy="2712913"/>
        </p:xfrm>
        <a:graphic>
          <a:graphicData uri="http://schemas.openxmlformats.org/presentationml/2006/ole">
            <mc:AlternateContent xmlns:mc="http://schemas.openxmlformats.org/markup-compatibility/2006">
              <mc:Choice xmlns:v="urn:schemas-microsoft-com:vml" Requires="v">
                <p:oleObj name="Acrobat Document" r:id="rId2" imgW="4320310" imgH="2948940" progId="AcroExch.Document.11">
                  <p:embed/>
                </p:oleObj>
              </mc:Choice>
              <mc:Fallback>
                <p:oleObj name="Acrobat Document" r:id="rId2" imgW="4320310" imgH="2948940" progId="AcroExch.Document.11">
                  <p:embed/>
                  <p:pic>
                    <p:nvPicPr>
                      <p:cNvPr id="7" name="Object 6">
                        <a:extLst>
                          <a:ext uri="{FF2B5EF4-FFF2-40B4-BE49-F238E27FC236}">
                            <a16:creationId xmlns:a16="http://schemas.microsoft.com/office/drawing/2014/main" id="{455CC6CB-F08F-5A9F-01BB-A8E48F4683DD}"/>
                          </a:ext>
                        </a:extLst>
                      </p:cNvPr>
                      <p:cNvPicPr/>
                      <p:nvPr/>
                    </p:nvPicPr>
                    <p:blipFill>
                      <a:blip r:embed="rId3"/>
                      <a:stretch>
                        <a:fillRect/>
                      </a:stretch>
                    </p:blipFill>
                    <p:spPr>
                      <a:xfrm>
                        <a:off x="4991612" y="3819120"/>
                        <a:ext cx="3973001" cy="271291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278B4C0-2510-1653-7462-176641A55A2B}"/>
              </a:ext>
            </a:extLst>
          </p:cNvPr>
          <p:cNvSpPr>
            <a:spLocks noGrp="1"/>
          </p:cNvSpPr>
          <p:nvPr>
            <p:ph type="title"/>
          </p:nvPr>
        </p:nvSpPr>
        <p:spPr/>
        <p:txBody>
          <a:bodyPr/>
          <a:lstStyle/>
          <a:p>
            <a:r>
              <a:rPr lang="en-GB" dirty="0"/>
              <a:t>Silicon Photo-Multiplier</a:t>
            </a:r>
          </a:p>
        </p:txBody>
      </p:sp>
      <p:sp>
        <p:nvSpPr>
          <p:cNvPr id="3" name="Footer Placeholder 2">
            <a:extLst>
              <a:ext uri="{FF2B5EF4-FFF2-40B4-BE49-F238E27FC236}">
                <a16:creationId xmlns:a16="http://schemas.microsoft.com/office/drawing/2014/main" id="{5C98CD4C-433E-6F66-0160-F2BFDB6334B7}"/>
              </a:ext>
            </a:extLst>
          </p:cNvPr>
          <p:cNvSpPr>
            <a:spLocks noGrp="1"/>
          </p:cNvSpPr>
          <p:nvPr>
            <p:ph type="ftr" sz="quarter" idx="11"/>
          </p:nvPr>
        </p:nvSpPr>
        <p:spPr/>
        <p:txBody>
          <a:bodyPr/>
          <a:lstStyle/>
          <a:p>
            <a:pPr>
              <a:defRPr/>
            </a:pPr>
            <a:r>
              <a:rPr lang="fr-FR"/>
              <a:t>PPD Lectures 2023 - A Papanestis</a:t>
            </a:r>
            <a:endParaRPr lang="en-GB" dirty="0"/>
          </a:p>
        </p:txBody>
      </p:sp>
      <p:sp>
        <p:nvSpPr>
          <p:cNvPr id="4" name="Slide Number Placeholder 3">
            <a:extLst>
              <a:ext uri="{FF2B5EF4-FFF2-40B4-BE49-F238E27FC236}">
                <a16:creationId xmlns:a16="http://schemas.microsoft.com/office/drawing/2014/main" id="{9B4D6AF5-0145-5B21-72B3-131B64DA3CFC}"/>
              </a:ext>
            </a:extLst>
          </p:cNvPr>
          <p:cNvSpPr>
            <a:spLocks noGrp="1"/>
          </p:cNvSpPr>
          <p:nvPr>
            <p:ph type="sldNum" sz="quarter" idx="12"/>
          </p:nvPr>
        </p:nvSpPr>
        <p:spPr/>
        <p:txBody>
          <a:bodyPr/>
          <a:lstStyle/>
          <a:p>
            <a:pPr>
              <a:defRPr/>
            </a:pPr>
            <a:fld id="{775F0F54-7921-4F43-832B-7FD3897EB5DC}" type="slidenum">
              <a:rPr lang="en-GB" smtClean="0"/>
              <a:pPr>
                <a:defRPr/>
              </a:pPr>
              <a:t>39</a:t>
            </a:fld>
            <a:endParaRPr lang="en-GB"/>
          </a:p>
        </p:txBody>
      </p:sp>
      <p:pic>
        <p:nvPicPr>
          <p:cNvPr id="5" name="Picture 4">
            <a:extLst>
              <a:ext uri="{FF2B5EF4-FFF2-40B4-BE49-F238E27FC236}">
                <a16:creationId xmlns:a16="http://schemas.microsoft.com/office/drawing/2014/main" id="{45E5CD06-99A2-8E02-387E-372E88921D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832" y="1211339"/>
            <a:ext cx="5092700" cy="279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a:extLst>
              <a:ext uri="{FF2B5EF4-FFF2-40B4-BE49-F238E27FC236}">
                <a16:creationId xmlns:a16="http://schemas.microsoft.com/office/drawing/2014/main" id="{716803BF-ABD5-F003-CD46-C0700FDBCBD9}"/>
              </a:ext>
            </a:extLst>
          </p:cNvPr>
          <p:cNvSpPr txBox="1">
            <a:spLocks noChangeArrowheads="1"/>
          </p:cNvSpPr>
          <p:nvPr/>
        </p:nvSpPr>
        <p:spPr bwMode="auto">
          <a:xfrm>
            <a:off x="98461" y="4021415"/>
            <a:ext cx="509269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Photon Detection Efficiency (PDE)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for </a:t>
            </a:r>
            <a:r>
              <a:rPr kumimoji="0" lang="en-US" altLang="en-US" sz="1800" b="0" i="0" u="none" strike="noStrike" kern="1200" cap="none" spc="0" normalizeH="0" baseline="0" noProof="0" dirty="0" err="1">
                <a:ln>
                  <a:noFill/>
                </a:ln>
                <a:solidFill>
                  <a:prstClr val="black"/>
                </a:solidFill>
                <a:effectLst/>
                <a:uLnTx/>
                <a:uFillTx/>
                <a:latin typeface="Calibri" pitchFamily="34" charset="0"/>
                <a:ea typeface="+mn-ea"/>
                <a:cs typeface="+mn-cs"/>
              </a:rPr>
              <a:t>SiPM</a:t>
            </a: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is better that of ordinary PMT.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Time resolution= ~ 100 ps.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Works in magnetic field</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 Gain = ~ 10 </a:t>
            </a:r>
            <a:r>
              <a:rPr kumimoji="0" lang="en-US" altLang="en-US" sz="1800" b="0" i="0" u="none" strike="noStrike" kern="1200" cap="none" spc="0" normalizeH="0" baseline="30000" noProof="0" dirty="0">
                <a:ln>
                  <a:noFill/>
                </a:ln>
                <a:solidFill>
                  <a:prstClr val="black"/>
                </a:solidFill>
                <a:effectLst/>
                <a:uLnTx/>
                <a:uFillTx/>
                <a:latin typeface="Calibri" pitchFamily="34" charset="0"/>
                <a:ea typeface="+mn-ea"/>
                <a:cs typeface="+mn-cs"/>
              </a:rPr>
              <a:t>6</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30000" noProof="0" dirty="0">
                <a:ln>
                  <a:noFill/>
                </a:ln>
                <a:solidFill>
                  <a:srgbClr val="002060"/>
                </a:solidFill>
                <a:effectLst/>
                <a:uLnTx/>
                <a:uFillTx/>
                <a:latin typeface="Calibri" pitchFamily="34" charset="0"/>
                <a:ea typeface="+mn-ea"/>
                <a:cs typeface="+mn-cs"/>
              </a:rPr>
              <a:t> </a:t>
            </a:r>
            <a:r>
              <a:rPr kumimoji="0" lang="en-US" altLang="en-US" sz="1800" b="0" i="0" u="none" strike="noStrike" kern="1200" cap="none" spc="0" normalizeH="0" baseline="0" noProof="0" dirty="0">
                <a:ln>
                  <a:noFill/>
                </a:ln>
                <a:solidFill>
                  <a:srgbClr val="002060"/>
                </a:solidFill>
                <a:effectLst/>
                <a:uLnTx/>
                <a:uFillTx/>
                <a:latin typeface="Calibri" pitchFamily="34" charset="0"/>
                <a:ea typeface="+mn-ea"/>
                <a:cs typeface="+mn-cs"/>
              </a:rPr>
              <a:t> Reducing noise levels for single photon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2060"/>
                </a:solidFill>
                <a:effectLst/>
                <a:uLnTx/>
                <a:uFillTx/>
                <a:latin typeface="Calibri" pitchFamily="34" charset="0"/>
                <a:ea typeface="+mn-ea"/>
                <a:cs typeface="+mn-cs"/>
              </a:rPr>
              <a:t>  detection is still an issue especially after irradiation</a:t>
            </a:r>
            <a:endParaRPr kumimoji="0" lang="en-US" altLang="en-US" sz="1800" b="0" i="0" u="none" strike="noStrike" kern="1200" cap="none" spc="0" normalizeH="0" baseline="30000" noProof="0" dirty="0">
              <a:ln>
                <a:noFill/>
              </a:ln>
              <a:solidFill>
                <a:srgbClr val="002060"/>
              </a:solidFill>
              <a:effectLst/>
              <a:uLnTx/>
              <a:uFillTx/>
              <a:latin typeface="Calibri" pitchFamily="34" charset="0"/>
              <a:ea typeface="+mn-ea"/>
              <a:cs typeface="+mn-cs"/>
            </a:endParaRPr>
          </a:p>
        </p:txBody>
      </p:sp>
      <p:pic>
        <p:nvPicPr>
          <p:cNvPr id="8" name="Picture 7">
            <a:extLst>
              <a:ext uri="{FF2B5EF4-FFF2-40B4-BE49-F238E27FC236}">
                <a16:creationId xmlns:a16="http://schemas.microsoft.com/office/drawing/2014/main" id="{8F87D82A-8C54-8B2B-836A-D62C1739E2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1833739"/>
            <a:ext cx="3091543" cy="1282990"/>
          </a:xfrm>
          <a:prstGeom prst="rect">
            <a:avLst/>
          </a:prstGeom>
        </p:spPr>
      </p:pic>
    </p:spTree>
    <p:extLst>
      <p:ext uri="{BB962C8B-B14F-4D97-AF65-F5344CB8AC3E}">
        <p14:creationId xmlns:p14="http://schemas.microsoft.com/office/powerpoint/2010/main" val="346529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 (ii)</a:t>
            </a:r>
          </a:p>
        </p:txBody>
      </p:sp>
      <p:sp>
        <p:nvSpPr>
          <p:cNvPr id="3" name="Content Placeholder 2"/>
          <p:cNvSpPr>
            <a:spLocks noGrp="1"/>
          </p:cNvSpPr>
          <p:nvPr>
            <p:ph idx="1"/>
          </p:nvPr>
        </p:nvSpPr>
        <p:spPr/>
        <p:txBody>
          <a:bodyPr/>
          <a:lstStyle/>
          <a:p>
            <a:r>
              <a:rPr lang="en-GB" sz="1800" dirty="0"/>
              <a:t>Particle ID for hadrons</a:t>
            </a:r>
          </a:p>
          <a:p>
            <a:pPr lvl="1"/>
            <a:r>
              <a:rPr lang="en-GB" sz="1600" dirty="0"/>
              <a:t>Distinguish between kaons, </a:t>
            </a:r>
            <a:r>
              <a:rPr lang="en-GB" sz="1600" dirty="0" err="1"/>
              <a:t>pions</a:t>
            </a:r>
            <a:r>
              <a:rPr lang="en-GB" sz="1600" dirty="0"/>
              <a:t>, protons, deuterons</a:t>
            </a:r>
          </a:p>
          <a:p>
            <a:pPr lvl="2"/>
            <a:r>
              <a:rPr lang="en-GB" sz="1400" dirty="0"/>
              <a:t>Required for flavour physics</a:t>
            </a:r>
          </a:p>
          <a:p>
            <a:r>
              <a:rPr lang="en-GB" sz="1800" dirty="0"/>
              <a:t>Specific experiment requirements</a:t>
            </a:r>
          </a:p>
          <a:p>
            <a:pPr lvl="1"/>
            <a:r>
              <a:rPr lang="en-GB" sz="1600" dirty="0"/>
              <a:t>Distinguish between electrons and charged </a:t>
            </a:r>
            <a:r>
              <a:rPr lang="en-GB" sz="1600" dirty="0" err="1"/>
              <a:t>pions</a:t>
            </a:r>
            <a:endParaRPr lang="en-GB" sz="1600" dirty="0"/>
          </a:p>
          <a:p>
            <a:pPr lvl="1"/>
            <a:r>
              <a:rPr lang="en-GB" sz="1600" dirty="0"/>
              <a:t>Distinguish between electrons and muons</a:t>
            </a:r>
          </a:p>
          <a:p>
            <a:pPr lvl="2"/>
            <a:r>
              <a:rPr lang="en-GB" sz="1400" dirty="0"/>
              <a:t>For neutrino experiments</a:t>
            </a:r>
          </a:p>
          <a:p>
            <a:pPr lvl="2"/>
            <a:r>
              <a:rPr lang="en-GB" sz="1400" dirty="0"/>
              <a:t>For rare decay searches</a:t>
            </a:r>
          </a:p>
          <a:p>
            <a:pPr lvl="1"/>
            <a:endParaRPr lang="en-GB" sz="1600" dirty="0"/>
          </a:p>
          <a:p>
            <a:endParaRPr lang="en-GB" sz="1800" dirty="0"/>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4</a:t>
            </a:fld>
            <a:endParaRPr lang="en-GB"/>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765"/>
          <a:stretch/>
        </p:blipFill>
        <p:spPr>
          <a:xfrm>
            <a:off x="637215" y="3666925"/>
            <a:ext cx="3240405" cy="20461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620" y="3518477"/>
            <a:ext cx="3240405" cy="219456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2843288" y="5819201"/>
                <a:ext cx="25304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𝐵</m:t>
                      </m:r>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ea typeface="Cambria Math" panose="02040503050406030204" pitchFamily="18" charset="0"/>
                            </a:rPr>
                            <m:t>+</m:t>
                          </m:r>
                        </m:sup>
                      </m:sSup>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ea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 (</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h</m:t>
                          </m:r>
                        </m:e>
                        <m:sup>
                          <m:r>
                            <a:rPr lang="en-GB" b="0" i="1" smtClean="0">
                              <a:latin typeface="Cambria Math" panose="02040503050406030204" pitchFamily="18" charset="0"/>
                              <a:ea typeface="Cambria Math" panose="02040503050406030204" pitchFamily="18" charset="0"/>
                            </a:rPr>
                            <m:t>+</m:t>
                          </m:r>
                        </m:sup>
                      </m:sSup>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h</m:t>
                          </m:r>
                        </m:e>
                        <m:sup>
                          <m:r>
                            <a:rPr lang="en-GB" b="0" i="1" smtClean="0">
                              <a:latin typeface="Cambria Math" panose="02040503050406030204" pitchFamily="18" charset="0"/>
                              <a:ea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7" name="TextBox 6"/>
              <p:cNvSpPr txBox="1">
                <a:spLocks noRot="1" noChangeAspect="1" noMove="1" noResize="1" noEditPoints="1" noAdjustHandles="1" noChangeArrowheads="1" noChangeShapeType="1" noTextEdit="1"/>
              </p:cNvSpPr>
              <p:nvPr/>
            </p:nvSpPr>
            <p:spPr>
              <a:xfrm>
                <a:off x="2843288" y="5819201"/>
                <a:ext cx="2530436" cy="369332"/>
              </a:xfrm>
              <a:prstGeom prst="rect">
                <a:avLst/>
              </a:prstGeom>
              <a:blipFill>
                <a:blip r:embed="rId4"/>
                <a:stretch>
                  <a:fillRect l="-1442" r="-3125" b="-38333"/>
                </a:stretch>
              </a:blipFill>
            </p:spPr>
            <p:txBody>
              <a:bodyPr/>
              <a:lstStyle/>
              <a:p>
                <a:r>
                  <a:rPr lang="en-GB">
                    <a:noFill/>
                  </a:rPr>
                  <a:t> </a:t>
                </a:r>
              </a:p>
            </p:txBody>
          </p:sp>
        </mc:Fallback>
      </mc:AlternateContent>
      <p:sp>
        <p:nvSpPr>
          <p:cNvPr id="8" name="TextBox 7"/>
          <p:cNvSpPr txBox="1"/>
          <p:nvPr/>
        </p:nvSpPr>
        <p:spPr>
          <a:xfrm>
            <a:off x="5289834" y="5851467"/>
            <a:ext cx="3233578" cy="369332"/>
          </a:xfrm>
          <a:prstGeom prst="rect">
            <a:avLst/>
          </a:prstGeom>
          <a:noFill/>
        </p:spPr>
        <p:txBody>
          <a:bodyPr wrap="none" rtlCol="0">
            <a:spAutoFit/>
          </a:bodyPr>
          <a:lstStyle/>
          <a:p>
            <a:r>
              <a:rPr lang="en-GB" sz="1800" dirty="0"/>
              <a:t>before and after RICH PID</a:t>
            </a:r>
          </a:p>
        </p:txBody>
      </p:sp>
      <p:sp>
        <p:nvSpPr>
          <p:cNvPr id="11" name="Footer Placeholder 10"/>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569359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E160-2256-15D9-1FF0-92E94194B491}"/>
              </a:ext>
            </a:extLst>
          </p:cNvPr>
          <p:cNvSpPr>
            <a:spLocks noGrp="1"/>
          </p:cNvSpPr>
          <p:nvPr>
            <p:ph type="title"/>
          </p:nvPr>
        </p:nvSpPr>
        <p:spPr/>
        <p:txBody>
          <a:bodyPr/>
          <a:lstStyle/>
          <a:p>
            <a:r>
              <a:rPr lang="en-GB" dirty="0"/>
              <a:t>SiPM spectrum</a:t>
            </a:r>
          </a:p>
        </p:txBody>
      </p:sp>
      <p:sp>
        <p:nvSpPr>
          <p:cNvPr id="3" name="Footer Placeholder 2">
            <a:extLst>
              <a:ext uri="{FF2B5EF4-FFF2-40B4-BE49-F238E27FC236}">
                <a16:creationId xmlns:a16="http://schemas.microsoft.com/office/drawing/2014/main" id="{2ACD9E32-D13F-9357-4CF0-4D1DD890732D}"/>
              </a:ext>
            </a:extLst>
          </p:cNvPr>
          <p:cNvSpPr>
            <a:spLocks noGrp="1"/>
          </p:cNvSpPr>
          <p:nvPr>
            <p:ph type="ftr" sz="quarter" idx="11"/>
          </p:nvPr>
        </p:nvSpPr>
        <p:spPr/>
        <p:txBody>
          <a:bodyPr/>
          <a:lstStyle/>
          <a:p>
            <a:pPr>
              <a:defRPr/>
            </a:pPr>
            <a:r>
              <a:rPr lang="fr-FR"/>
              <a:t>PPD Lectures 2023 - A Papanestis</a:t>
            </a:r>
            <a:endParaRPr lang="en-GB" dirty="0"/>
          </a:p>
        </p:txBody>
      </p:sp>
      <p:sp>
        <p:nvSpPr>
          <p:cNvPr id="4" name="Slide Number Placeholder 3">
            <a:extLst>
              <a:ext uri="{FF2B5EF4-FFF2-40B4-BE49-F238E27FC236}">
                <a16:creationId xmlns:a16="http://schemas.microsoft.com/office/drawing/2014/main" id="{E933C166-F687-235B-B560-C6459A06C2CF}"/>
              </a:ext>
            </a:extLst>
          </p:cNvPr>
          <p:cNvSpPr>
            <a:spLocks noGrp="1"/>
          </p:cNvSpPr>
          <p:nvPr>
            <p:ph type="sldNum" sz="quarter" idx="12"/>
          </p:nvPr>
        </p:nvSpPr>
        <p:spPr/>
        <p:txBody>
          <a:bodyPr/>
          <a:lstStyle/>
          <a:p>
            <a:pPr>
              <a:defRPr/>
            </a:pPr>
            <a:fld id="{775F0F54-7921-4F43-832B-7FD3897EB5DC}" type="slidenum">
              <a:rPr lang="en-GB" smtClean="0"/>
              <a:pPr>
                <a:defRPr/>
              </a:pPr>
              <a:t>40</a:t>
            </a:fld>
            <a:endParaRPr lang="en-GB"/>
          </a:p>
        </p:txBody>
      </p:sp>
      <p:pic>
        <p:nvPicPr>
          <p:cNvPr id="8194" name="Picture 2">
            <a:extLst>
              <a:ext uri="{FF2B5EF4-FFF2-40B4-BE49-F238E27FC236}">
                <a16:creationId xmlns:a16="http://schemas.microsoft.com/office/drawing/2014/main" id="{47C7DAFE-7B3B-92B2-F8EB-BA8A52E436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0727"/>
            <a:ext cx="9144000" cy="37877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68986B-AA36-02DB-679C-5868655BDC2C}"/>
              </a:ext>
            </a:extLst>
          </p:cNvPr>
          <p:cNvSpPr txBox="1"/>
          <p:nvPr/>
        </p:nvSpPr>
        <p:spPr>
          <a:xfrm>
            <a:off x="354458" y="5218539"/>
            <a:ext cx="4572000" cy="338554"/>
          </a:xfrm>
          <a:prstGeom prst="rect">
            <a:avLst/>
          </a:prstGeom>
          <a:noFill/>
        </p:spPr>
        <p:txBody>
          <a:bodyPr wrap="square">
            <a:spAutoFit/>
          </a:bodyPr>
          <a:lstStyle/>
          <a:p>
            <a:r>
              <a:rPr lang="en-GB" sz="1600" b="0" i="0" dirty="0">
                <a:solidFill>
                  <a:srgbClr val="222222"/>
                </a:solidFill>
                <a:effectLst/>
                <a:latin typeface="Arial" panose="020B0604020202020204" pitchFamily="34" charset="0"/>
              </a:rPr>
              <a:t>Hamamatsu SiPM S13360–3075CS</a:t>
            </a:r>
            <a:endParaRPr lang="en-GB" sz="1600" dirty="0"/>
          </a:p>
        </p:txBody>
      </p:sp>
      <p:sp>
        <p:nvSpPr>
          <p:cNvPr id="8" name="TextBox 7">
            <a:extLst>
              <a:ext uri="{FF2B5EF4-FFF2-40B4-BE49-F238E27FC236}">
                <a16:creationId xmlns:a16="http://schemas.microsoft.com/office/drawing/2014/main" id="{01198F50-B90C-E85F-491E-BCD473191EAB}"/>
              </a:ext>
            </a:extLst>
          </p:cNvPr>
          <p:cNvSpPr txBox="1"/>
          <p:nvPr/>
        </p:nvSpPr>
        <p:spPr>
          <a:xfrm>
            <a:off x="354458" y="5573465"/>
            <a:ext cx="4572000" cy="276999"/>
          </a:xfrm>
          <a:prstGeom prst="rect">
            <a:avLst/>
          </a:prstGeom>
          <a:noFill/>
        </p:spPr>
        <p:txBody>
          <a:bodyPr wrap="square">
            <a:spAutoFit/>
          </a:bodyPr>
          <a:lstStyle/>
          <a:p>
            <a:r>
              <a:rPr lang="en-GB" sz="1200" dirty="0"/>
              <a:t>https://doi.org/10.3390/electronics10080961</a:t>
            </a:r>
          </a:p>
        </p:txBody>
      </p:sp>
    </p:spTree>
    <p:extLst>
      <p:ext uri="{BB962C8B-B14F-4D97-AF65-F5344CB8AC3E}">
        <p14:creationId xmlns:p14="http://schemas.microsoft.com/office/powerpoint/2010/main" val="2819245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BD1DDD-6D7F-4654-AC99-B7ED81999B9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73152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4"/>
          <p:cNvSpPr txBox="1">
            <a:spLocks noChangeArrowheads="1"/>
          </p:cNvSpPr>
          <p:nvPr/>
        </p:nvSpPr>
        <p:spPr bwMode="auto">
          <a:xfrm>
            <a:off x="685800" y="304800"/>
            <a:ext cx="815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33CC"/>
                </a:solidFill>
                <a:effectLst/>
                <a:uLnTx/>
                <a:uFillTx/>
                <a:latin typeface="Calibri" pitchFamily="34" charset="0"/>
                <a:ea typeface="+mn-ea"/>
                <a:cs typeface="+mn-cs"/>
              </a:rPr>
              <a:t>Micro Channel Plate (MCP)  Photon Detectors</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2235188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14D3E4-367E-4292-AFA3-4E19D2C4CDA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6867" name="TextBox 3"/>
          <p:cNvSpPr txBox="1">
            <a:spLocks noChangeArrowheads="1"/>
          </p:cNvSpPr>
          <p:nvPr/>
        </p:nvSpPr>
        <p:spPr bwMode="auto">
          <a:xfrm>
            <a:off x="1905000" y="228600"/>
            <a:ext cx="2850139" cy="369332"/>
          </a:xfrm>
          <a:prstGeom prst="rect">
            <a:avLst/>
          </a:prstGeom>
          <a:noFill/>
          <a:ln w="9525">
            <a:solidFill>
              <a:srgbClr val="FF0000">
                <a:alpha val="9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itchFamily="34" charset="0"/>
                <a:ea typeface="+mn-ea"/>
                <a:cs typeface="+mn-cs"/>
              </a:rPr>
              <a:t>Micro Channel Plates (MCP )</a:t>
            </a:r>
          </a:p>
        </p:txBody>
      </p:sp>
      <p:pic>
        <p:nvPicPr>
          <p:cNvPr id="3686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143000"/>
            <a:ext cx="49720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409575" y="4267200"/>
            <a:ext cx="84296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Measure  Space and time of the hits.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Manufactured by industry ( Photonics for example).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Resolutions:  Space: ~100 microns,  Time:  ~ 50 - 100 psec.</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Short flight  path of photoelectrons: Resistant to magnetic fields up to 0.8 Tesla.</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Can work at 40 MHz readout rate.</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Can  detect single photons ( No noise from ‘first dynode’ as in MAPMT).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Fast ‘ageing’ at large luminosity (eg: LHC) is an issue, but there are some solutions.</a:t>
            </a:r>
          </a:p>
        </p:txBody>
      </p:sp>
      <p:pic>
        <p:nvPicPr>
          <p:cNvPr id="368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990600"/>
            <a:ext cx="795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8"/>
          <p:cNvSpPr txBox="1">
            <a:spLocks noChangeArrowheads="1"/>
          </p:cNvSpPr>
          <p:nvPr/>
        </p:nvSpPr>
        <p:spPr bwMode="auto">
          <a:xfrm>
            <a:off x="6248400" y="1066800"/>
            <a:ext cx="7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a:t>
            </a:r>
          </a:p>
        </p:txBody>
      </p:sp>
      <p:sp>
        <p:nvSpPr>
          <p:cNvPr id="36872" name="TextBox 9"/>
          <p:cNvSpPr txBox="1">
            <a:spLocks noChangeArrowheads="1"/>
          </p:cNvSpPr>
          <p:nvPr/>
        </p:nvSpPr>
        <p:spPr bwMode="auto">
          <a:xfrm>
            <a:off x="381000" y="1676400"/>
            <a:ext cx="3962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Typical Size: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2 mm thickness,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51 mm  X 51 mm active area.</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10 micron pores  separated by 15 microns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Chevron: 8 degree tilt : To increase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th gain and reduce ion-feed back</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Gain: ~  5 * 10 </a:t>
            </a:r>
            <a:r>
              <a:rPr kumimoji="0" lang="en-US" altLang="en-US" sz="1400" b="0" i="0" u="none" strike="noStrike" kern="1200" cap="none" spc="0" normalizeH="0" baseline="30000" noProof="0">
                <a:ln>
                  <a:noFill/>
                </a:ln>
                <a:solidFill>
                  <a:prstClr val="black"/>
                </a:solidFill>
                <a:effectLst/>
                <a:uLnTx/>
                <a:uFillTx/>
                <a:latin typeface="Calibri" pitchFamily="34" charset="0"/>
                <a:ea typeface="+mn-ea"/>
                <a:cs typeface="+mn-cs"/>
              </a:rPr>
              <a:t>5</a:t>
            </a: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  Typically  ~ 1000 channels per MCP.</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1786459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B84A1-638A-44CE-8AF3-4EB1F6AB7E3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838200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3"/>
          <p:cNvSpPr txBox="1">
            <a:spLocks noChangeArrowheads="1"/>
          </p:cNvSpPr>
          <p:nvPr/>
        </p:nvSpPr>
        <p:spPr bwMode="auto">
          <a:xfrm>
            <a:off x="228600" y="5334000"/>
            <a:ext cx="79819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Precision measurement of B-Decays and search for signals beyond standard model.</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Two RICH detectors covering the particle momentum range 1</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sym typeface="Wingdings" pitchFamily="2" charset="2"/>
              </a:rPr>
              <a:t>100 GeV/c using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aerogel, C</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4</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F</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10</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and CF</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4 </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gas radiators.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p:txBody>
      </p:sp>
      <p:sp>
        <p:nvSpPr>
          <p:cNvPr id="37893" name="Text Box 4"/>
          <p:cNvSpPr txBox="1">
            <a:spLocks noChangeArrowheads="1"/>
          </p:cNvSpPr>
          <p:nvPr/>
        </p:nvSpPr>
        <p:spPr bwMode="auto">
          <a:xfrm>
            <a:off x="3048000" y="152400"/>
            <a:ext cx="1795463"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LHCb Experiment</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4078087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D25D5-2792-4381-9101-B3AEC518E37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939" name="Text Box 2"/>
          <p:cNvSpPr txBox="1">
            <a:spLocks noChangeArrowheads="1"/>
          </p:cNvSpPr>
          <p:nvPr/>
        </p:nvSpPr>
        <p:spPr bwMode="auto">
          <a:xfrm>
            <a:off x="2133600" y="76200"/>
            <a:ext cx="3586163" cy="466725"/>
          </a:xfrm>
          <a:prstGeom prst="rect">
            <a:avLst/>
          </a:prstGeom>
          <a:solidFill>
            <a:srgbClr val="CCFFFF"/>
          </a:solidFill>
          <a:ln w="9525">
            <a:solidFill>
              <a:srgbClr val="FF0000"/>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mn-cs"/>
              </a:rPr>
              <a:t>LHCb-RICH Specifications</a:t>
            </a:r>
          </a:p>
        </p:txBody>
      </p:sp>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685800"/>
            <a:ext cx="51816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4"/>
          <p:cNvSpPr txBox="1">
            <a:spLocks noChangeArrowheads="1"/>
          </p:cNvSpPr>
          <p:nvPr/>
        </p:nvSpPr>
        <p:spPr bwMode="auto">
          <a:xfrm>
            <a:off x="4800600" y="533400"/>
            <a:ext cx="379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C0504D"/>
                </a:solidFill>
                <a:effectLst/>
                <a:uLnTx/>
                <a:uFillTx/>
                <a:latin typeface="Times New Roman" pitchFamily="18" charset="0"/>
                <a:ea typeface="+mn-ea"/>
                <a:cs typeface="+mn-cs"/>
              </a:rPr>
              <a:t>(Refractive Index-1) vs. Photon Energy</a:t>
            </a:r>
          </a:p>
        </p:txBody>
      </p:sp>
      <p:sp>
        <p:nvSpPr>
          <p:cNvPr id="39942" name="Text Box 5"/>
          <p:cNvSpPr txBox="1">
            <a:spLocks noChangeArrowheads="1"/>
          </p:cNvSpPr>
          <p:nvPr/>
        </p:nvSpPr>
        <p:spPr bwMode="auto">
          <a:xfrm>
            <a:off x="152400" y="685800"/>
            <a:ext cx="34178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RICH1: Aerogel   </a:t>
            </a:r>
            <a:r>
              <a:rPr kumimoji="0" lang="en-US" altLang="en-US" sz="2000" b="0" i="0" u="none" strike="noStrike" kern="1200" cap="none" spc="0" normalizeH="0" baseline="0" noProof="0">
                <a:ln>
                  <a:noFill/>
                </a:ln>
                <a:solidFill>
                  <a:srgbClr val="FF3300"/>
                </a:solidFill>
                <a:effectLst/>
                <a:uLnTx/>
                <a:uFillTx/>
                <a:latin typeface="Times New Roman" pitchFamily="18" charset="0"/>
                <a:ea typeface="+mn-ea"/>
                <a:cs typeface="+mn-cs"/>
              </a:rPr>
              <a:t>2</a:t>
            </a:r>
            <a:r>
              <a:rPr kumimoji="0" lang="en-US" altLang="en-US" sz="2000" b="0" i="0" u="none" strike="noStrike" kern="1200" cap="none" spc="0" normalizeH="0" baseline="0" noProof="0">
                <a:ln>
                  <a:noFill/>
                </a:ln>
                <a:solidFill>
                  <a:srgbClr val="FF3300"/>
                </a:solidFill>
                <a:effectLst/>
                <a:uLnTx/>
                <a:uFillTx/>
                <a:latin typeface="Times New Roman" pitchFamily="18" charset="0"/>
                <a:ea typeface="+mn-ea"/>
                <a:cs typeface="+mn-cs"/>
                <a:sym typeface="Wingdings" pitchFamily="2" charset="2"/>
              </a:rPr>
              <a:t>10 GeV/c</a:t>
            </a:r>
            <a:endParaRPr kumimoji="0" lang="en-US" altLang="en-US" sz="2000" b="0" i="0" u="none" strike="noStrike" kern="1200" cap="none" spc="0" normalizeH="0" baseline="0" noProof="0">
              <a:ln>
                <a:noFill/>
              </a:ln>
              <a:solidFill>
                <a:srgbClr val="FF33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                C</a:t>
            </a:r>
            <a:r>
              <a:rPr kumimoji="0" lang="en-US" altLang="en-US" sz="2000" b="0" i="0" u="none" strike="noStrike" kern="1200" cap="none" spc="0" normalizeH="0" baseline="-25000" noProof="0">
                <a:ln>
                  <a:noFill/>
                </a:ln>
                <a:solidFill>
                  <a:srgbClr val="C0504D"/>
                </a:solidFill>
                <a:effectLst/>
                <a:uLnTx/>
                <a:uFillTx/>
                <a:latin typeface="Times New Roman" pitchFamily="18" charset="0"/>
                <a:ea typeface="+mn-ea"/>
                <a:cs typeface="+mn-cs"/>
              </a:rPr>
              <a:t>4</a:t>
            </a: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F</a:t>
            </a:r>
            <a:r>
              <a:rPr kumimoji="0" lang="en-US" altLang="en-US" sz="2000" b="0" i="0" u="none" strike="noStrike" kern="1200" cap="none" spc="0" normalizeH="0" baseline="-25000" noProof="0">
                <a:ln>
                  <a:noFill/>
                </a:ln>
                <a:solidFill>
                  <a:srgbClr val="C0504D"/>
                </a:solidFill>
                <a:effectLst/>
                <a:uLnTx/>
                <a:uFillTx/>
                <a:latin typeface="Times New Roman" pitchFamily="18" charset="0"/>
                <a:ea typeface="+mn-ea"/>
                <a:cs typeface="+mn-cs"/>
              </a:rPr>
              <a:t>10</a:t>
            </a: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    </a:t>
            </a:r>
            <a:r>
              <a:rPr kumimoji="0" lang="en-US" altLang="en-US" sz="2000" b="0" i="0" u="none" strike="noStrike" kern="1200" cap="none" spc="0" normalizeH="0" baseline="0" noProof="0">
                <a:ln>
                  <a:noFill/>
                </a:ln>
                <a:solidFill>
                  <a:srgbClr val="FF3300"/>
                </a:solidFill>
                <a:effectLst/>
                <a:uLnTx/>
                <a:uFillTx/>
                <a:latin typeface="Times New Roman" pitchFamily="18" charset="0"/>
                <a:ea typeface="+mn-ea"/>
                <a:cs typeface="+mn-cs"/>
              </a:rPr>
              <a:t>&lt; 70 GeV/c</a:t>
            </a: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                             </a:t>
            </a:r>
            <a:endParaRPr kumimoji="0" lang="en-US" altLang="en-US" sz="2000" b="0" i="0" u="none" strike="noStrike" kern="1200" cap="none" spc="0" normalizeH="0" baseline="-25000" noProof="0">
              <a:ln>
                <a:noFill/>
              </a:ln>
              <a:solidFill>
                <a:srgbClr val="C0504D"/>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RICH2:  CF</a:t>
            </a:r>
            <a:r>
              <a:rPr kumimoji="0" lang="en-US" altLang="en-US" sz="2000" b="0" i="0" u="none" strike="noStrike" kern="1200" cap="none" spc="0" normalizeH="0" baseline="-25000" noProof="0">
                <a:ln>
                  <a:noFill/>
                </a:ln>
                <a:solidFill>
                  <a:srgbClr val="C0504D"/>
                </a:solidFill>
                <a:effectLst/>
                <a:uLnTx/>
                <a:uFillTx/>
                <a:latin typeface="Times New Roman" pitchFamily="18" charset="0"/>
                <a:ea typeface="+mn-ea"/>
                <a:cs typeface="+mn-cs"/>
              </a:rPr>
              <a:t>4        </a:t>
            </a: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 </a:t>
            </a:r>
            <a:r>
              <a:rPr kumimoji="0" lang="en-US" altLang="en-US" sz="2000" b="0" i="0" u="none" strike="noStrike" kern="1200" cap="none" spc="0" normalizeH="0" baseline="0" noProof="0">
                <a:ln>
                  <a:noFill/>
                </a:ln>
                <a:solidFill>
                  <a:srgbClr val="FF3300"/>
                </a:solidFill>
                <a:effectLst/>
                <a:uLnTx/>
                <a:uFillTx/>
                <a:latin typeface="Times New Roman" pitchFamily="18" charset="0"/>
                <a:ea typeface="+mn-ea"/>
                <a:cs typeface="+mn-cs"/>
              </a:rPr>
              <a:t>&lt;100 GeV/c. </a:t>
            </a: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 </a:t>
            </a:r>
          </a:p>
        </p:txBody>
      </p:sp>
      <p:sp>
        <p:nvSpPr>
          <p:cNvPr id="39943" name="Rectangle 6"/>
          <p:cNvSpPr>
            <a:spLocks noChangeArrowheads="1"/>
          </p:cNvSpPr>
          <p:nvPr/>
        </p:nvSpPr>
        <p:spPr bwMode="auto">
          <a:xfrm>
            <a:off x="6096000" y="990600"/>
            <a:ext cx="89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n=1.03</a:t>
            </a:r>
          </a:p>
        </p:txBody>
      </p:sp>
      <p:sp>
        <p:nvSpPr>
          <p:cNvPr id="39944" name="Rectangle 7"/>
          <p:cNvSpPr>
            <a:spLocks noChangeArrowheads="1"/>
          </p:cNvSpPr>
          <p:nvPr/>
        </p:nvSpPr>
        <p:spPr bwMode="auto">
          <a:xfrm>
            <a:off x="5867400" y="17526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n=1.0014</a:t>
            </a:r>
          </a:p>
        </p:txBody>
      </p:sp>
      <p:sp>
        <p:nvSpPr>
          <p:cNvPr id="39945" name="Rectangle 8"/>
          <p:cNvSpPr>
            <a:spLocks noChangeArrowheads="1"/>
          </p:cNvSpPr>
          <p:nvPr/>
        </p:nvSpPr>
        <p:spPr bwMode="auto">
          <a:xfrm>
            <a:off x="5715000" y="26670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504D"/>
                </a:solidFill>
                <a:effectLst/>
                <a:uLnTx/>
                <a:uFillTx/>
                <a:latin typeface="Times New Roman" pitchFamily="18" charset="0"/>
                <a:ea typeface="+mn-ea"/>
                <a:cs typeface="+mn-cs"/>
              </a:rPr>
              <a:t>n=1.0005</a:t>
            </a:r>
          </a:p>
        </p:txBody>
      </p:sp>
      <p:sp>
        <p:nvSpPr>
          <p:cNvPr id="39946" name="Rectangle 9"/>
          <p:cNvSpPr>
            <a:spLocks noChangeArrowheads="1"/>
          </p:cNvSpPr>
          <p:nvPr/>
        </p:nvSpPr>
        <p:spPr bwMode="auto">
          <a:xfrm>
            <a:off x="116681" y="2156619"/>
            <a:ext cx="381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10000"/>
              </a:lnSpc>
              <a:spcBef>
                <a:spcPct val="20000"/>
              </a:spcBef>
              <a:spcAft>
                <a:spcPct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914400" rtl="0" eaLnBrk="1" fontAlgn="base" latinLnBrk="0" hangingPunct="1">
              <a:lnSpc>
                <a:spcPct val="110000"/>
              </a:lnSpc>
              <a:spcBef>
                <a:spcPct val="20000"/>
              </a:spcBef>
              <a:spcAft>
                <a:spcPct val="0"/>
              </a:spcAft>
              <a:buClrTx/>
              <a:buSzTx/>
              <a:buFontTx/>
              <a:buNone/>
              <a:tabLst/>
              <a:defRPr/>
            </a:pPr>
            <a:r>
              <a:rPr kumimoji="0" lang="en-GB" altLang="en-US" sz="2400" b="0" i="0" u="none" strike="noStrike" kern="1200" cap="none" spc="0" normalizeH="0" baseline="0" noProof="0" dirty="0">
                <a:ln>
                  <a:noFill/>
                </a:ln>
                <a:solidFill>
                  <a:srgbClr val="C0504D"/>
                </a:solidFill>
                <a:effectLst/>
                <a:uLnTx/>
                <a:uFillTx/>
                <a:latin typeface="Calibri" pitchFamily="34" charset="0"/>
                <a:ea typeface="+mn-ea"/>
                <a:cs typeface="+mn-cs"/>
              </a:rPr>
              <a:t>Aerogel  C</a:t>
            </a:r>
            <a:r>
              <a:rPr kumimoji="0" lang="en-GB" altLang="en-US" sz="2400" b="0" i="0" u="none" strike="noStrike" kern="1200" cap="none" spc="0" normalizeH="0" baseline="-25000" noProof="0" dirty="0">
                <a:ln>
                  <a:noFill/>
                </a:ln>
                <a:solidFill>
                  <a:srgbClr val="C0504D"/>
                </a:solidFill>
                <a:effectLst/>
                <a:uLnTx/>
                <a:uFillTx/>
                <a:latin typeface="Calibri" pitchFamily="34" charset="0"/>
                <a:ea typeface="+mn-ea"/>
                <a:cs typeface="+mn-cs"/>
              </a:rPr>
              <a:t>4</a:t>
            </a:r>
            <a:r>
              <a:rPr kumimoji="0" lang="en-GB" altLang="en-US" sz="2400" b="0" i="0" u="none" strike="noStrike" kern="1200" cap="none" spc="0" normalizeH="0" baseline="0" noProof="0" dirty="0">
                <a:ln>
                  <a:noFill/>
                </a:ln>
                <a:solidFill>
                  <a:srgbClr val="C0504D"/>
                </a:solidFill>
                <a:effectLst/>
                <a:uLnTx/>
                <a:uFillTx/>
                <a:latin typeface="Calibri" pitchFamily="34" charset="0"/>
                <a:ea typeface="+mn-ea"/>
                <a:cs typeface="+mn-cs"/>
              </a:rPr>
              <a:t>F</a:t>
            </a:r>
            <a:r>
              <a:rPr kumimoji="0" lang="en-GB" altLang="en-US" sz="2400" b="0" i="0" u="none" strike="noStrike" kern="1200" cap="none" spc="0" normalizeH="0" baseline="-25000" noProof="0" dirty="0">
                <a:ln>
                  <a:noFill/>
                </a:ln>
                <a:solidFill>
                  <a:srgbClr val="C0504D"/>
                </a:solidFill>
                <a:effectLst/>
                <a:uLnTx/>
                <a:uFillTx/>
                <a:latin typeface="Calibri" pitchFamily="34" charset="0"/>
                <a:ea typeface="+mn-ea"/>
                <a:cs typeface="+mn-cs"/>
              </a:rPr>
              <a:t>10</a:t>
            </a:r>
            <a:r>
              <a:rPr kumimoji="0" lang="en-GB" altLang="en-US" sz="2400" b="0" i="0" u="none" strike="noStrike" kern="1200" cap="none" spc="0" normalizeH="0" baseline="0" noProof="0" dirty="0">
                <a:ln>
                  <a:noFill/>
                </a:ln>
                <a:solidFill>
                  <a:srgbClr val="C0504D"/>
                </a:solidFill>
                <a:effectLst/>
                <a:uLnTx/>
                <a:uFillTx/>
                <a:latin typeface="Calibri" pitchFamily="34" charset="0"/>
                <a:ea typeface="+mn-ea"/>
                <a:cs typeface="+mn-cs"/>
              </a:rPr>
              <a:t>   CF</a:t>
            </a:r>
            <a:r>
              <a:rPr kumimoji="0" lang="en-GB" altLang="en-US" sz="2400" b="0" i="0" u="none" strike="noStrike" kern="1200" cap="none" spc="0" normalizeH="0" baseline="-25000" noProof="0" dirty="0">
                <a:ln>
                  <a:noFill/>
                </a:ln>
                <a:solidFill>
                  <a:srgbClr val="C0504D"/>
                </a:solidFill>
                <a:effectLst/>
                <a:uLnTx/>
                <a:uFillTx/>
                <a:latin typeface="Calibri" pitchFamily="34" charset="0"/>
                <a:ea typeface="+mn-ea"/>
                <a:cs typeface="+mn-cs"/>
              </a:rPr>
              <a:t>4</a:t>
            </a:r>
            <a:r>
              <a:rPr kumimoji="0" lang="en-GB" altLang="en-US" sz="2400" b="0" i="0" u="none" strike="noStrike" kern="1200" cap="none" spc="0" normalizeH="0" baseline="-25000" noProof="0" dirty="0">
                <a:ln>
                  <a:noFill/>
                </a:ln>
                <a:solidFill>
                  <a:srgbClr val="00CCFF"/>
                </a:solidFill>
                <a:effectLst/>
                <a:uLnTx/>
                <a:uFillTx/>
                <a:latin typeface="Calibri" pitchFamily="34" charset="0"/>
                <a:ea typeface="+mn-ea"/>
                <a:cs typeface="+mn-cs"/>
              </a:rPr>
              <a:t> </a:t>
            </a:r>
          </a:p>
          <a:p>
            <a:pPr marL="342900" marR="0" lvl="0" indent="-342900" algn="l" defTabSz="914400" rtl="0" eaLnBrk="1" fontAlgn="base" latinLnBrk="0" hangingPunct="1">
              <a:lnSpc>
                <a:spcPct val="110000"/>
              </a:lnSpc>
              <a:spcBef>
                <a:spcPct val="20000"/>
              </a:spcBef>
              <a:spcAft>
                <a:spcPct val="0"/>
              </a:spcAft>
              <a:buClrTx/>
              <a:buSzTx/>
              <a:buFontTx/>
              <a:buNone/>
              <a:tabLst/>
              <a:defRPr/>
            </a:pPr>
            <a:r>
              <a:rPr kumimoji="0" lang="en-GB" altLang="en-US" sz="2400" b="0" i="0" u="none" strike="noStrike" kern="1200" cap="none" spc="0" normalizeH="0" baseline="0" noProof="0" dirty="0">
                <a:ln>
                  <a:noFill/>
                </a:ln>
                <a:solidFill>
                  <a:srgbClr val="C0504D"/>
                </a:solidFill>
                <a:effectLst/>
                <a:uLnTx/>
                <a:uFillTx/>
                <a:latin typeface="Calibri" pitchFamily="34" charset="0"/>
                <a:ea typeface="+mn-ea"/>
                <a:cs typeface="+mn-cs"/>
              </a:rPr>
              <a:t>L</a:t>
            </a:r>
            <a:r>
              <a:rPr kumimoji="0" lang="en-GB" altLang="en-US" sz="2000" b="0" i="0" u="none" strike="noStrike" kern="1200" cap="none" spc="0" normalizeH="0" baseline="0" noProof="0" dirty="0">
                <a:ln>
                  <a:noFill/>
                </a:ln>
                <a:solidFill>
                  <a:prstClr val="black"/>
                </a:solidFill>
                <a:effectLst/>
                <a:uLnTx/>
                <a:uFillTx/>
                <a:latin typeface="Calibri" pitchFamily="34" charset="0"/>
                <a:ea typeface="+mn-ea"/>
                <a:cs typeface="+mn-cs"/>
              </a:rPr>
              <a:t>      5           86       196   cm</a:t>
            </a:r>
          </a:p>
          <a:p>
            <a:pPr marL="342900" marR="0" lvl="0" indent="-342900" algn="l" defTabSz="914400" rtl="0" eaLnBrk="1" fontAlgn="base" latinLnBrk="0" hangingPunct="1">
              <a:lnSpc>
                <a:spcPct val="110000"/>
              </a:lnSpc>
              <a:spcBef>
                <a:spcPct val="20000"/>
              </a:spcBef>
              <a:spcAft>
                <a:spcPct val="0"/>
              </a:spcAft>
              <a:buClrTx/>
              <a:buSzTx/>
              <a:buFontTx/>
              <a:buNone/>
              <a:tabLst/>
              <a:defRPr/>
            </a:pPr>
            <a:r>
              <a:rPr kumimoji="0" lang="en-GB" altLang="en-US" sz="2000" b="0" i="0" u="none" strike="noStrike" kern="1200" cap="none" spc="0" normalizeH="0" baseline="0" noProof="0" dirty="0" err="1">
                <a:ln>
                  <a:noFill/>
                </a:ln>
                <a:solidFill>
                  <a:srgbClr val="C0504D"/>
                </a:solidFill>
                <a:effectLst/>
                <a:uLnTx/>
                <a:uFillTx/>
                <a:latin typeface="Symbol" pitchFamily="18" charset="2"/>
                <a:ea typeface="+mn-ea"/>
                <a:cs typeface="+mn-cs"/>
              </a:rPr>
              <a:t>q</a:t>
            </a:r>
            <a:r>
              <a:rPr kumimoji="0" lang="en-GB" altLang="en-US" sz="2000" b="0" i="0" u="none" strike="noStrike" kern="1200" cap="none" spc="0" normalizeH="0" baseline="-25000" noProof="0" dirty="0" err="1">
                <a:ln>
                  <a:noFill/>
                </a:ln>
                <a:solidFill>
                  <a:srgbClr val="C0504D"/>
                </a:solidFill>
                <a:effectLst/>
                <a:uLnTx/>
                <a:uFillTx/>
                <a:latin typeface="Calibri" pitchFamily="34" charset="0"/>
                <a:ea typeface="+mn-ea"/>
                <a:cs typeface="+mn-cs"/>
              </a:rPr>
              <a:t>c</a:t>
            </a:r>
            <a:r>
              <a:rPr kumimoji="0" lang="en-GB" altLang="en-US" sz="2000" b="0" i="0" u="none" strike="noStrike" kern="1200" cap="none" spc="0" normalizeH="0" baseline="30000" noProof="0" dirty="0" err="1">
                <a:ln>
                  <a:noFill/>
                </a:ln>
                <a:solidFill>
                  <a:srgbClr val="C0504D"/>
                </a:solidFill>
                <a:effectLst/>
                <a:uLnTx/>
                <a:uFillTx/>
                <a:latin typeface="Calibri" pitchFamily="34" charset="0"/>
                <a:ea typeface="+mn-ea"/>
                <a:cs typeface="+mn-cs"/>
              </a:rPr>
              <a:t>max</a:t>
            </a:r>
            <a:r>
              <a:rPr kumimoji="0" lang="en-GB" altLang="en-US" sz="2000" b="0" i="0" u="none" strike="noStrike" kern="1200" cap="none" spc="0" normalizeH="0" baseline="0" noProof="0" dirty="0">
                <a:ln>
                  <a:noFill/>
                </a:ln>
                <a:solidFill>
                  <a:prstClr val="black"/>
                </a:solidFill>
                <a:effectLst/>
                <a:uLnTx/>
                <a:uFillTx/>
                <a:latin typeface="Calibri" pitchFamily="34" charset="0"/>
                <a:ea typeface="+mn-ea"/>
                <a:cs typeface="+mn-cs"/>
              </a:rPr>
              <a:t> 242        53       32     </a:t>
            </a:r>
            <a:r>
              <a:rPr kumimoji="0" lang="en-GB" altLang="en-US" sz="2000" b="0" i="0" u="none" strike="noStrike" kern="1200" cap="none" spc="0" normalizeH="0" baseline="0" noProof="0" dirty="0" err="1">
                <a:ln>
                  <a:noFill/>
                </a:ln>
                <a:solidFill>
                  <a:prstClr val="black"/>
                </a:solidFill>
                <a:effectLst/>
                <a:uLnTx/>
                <a:uFillTx/>
                <a:latin typeface="Calibri" pitchFamily="34" charset="0"/>
                <a:ea typeface="+mn-ea"/>
                <a:cs typeface="+mn-cs"/>
              </a:rPr>
              <a:t>mrad</a:t>
            </a:r>
            <a:r>
              <a:rPr kumimoji="0" lang="en-GB" alt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p>
          <a:p>
            <a:pPr marL="342900" marR="0" lvl="0" indent="-342900" algn="l" defTabSz="914400" rtl="0" eaLnBrk="1" fontAlgn="base" latinLnBrk="0" hangingPunct="1">
              <a:lnSpc>
                <a:spcPct val="110000"/>
              </a:lnSpc>
              <a:spcBef>
                <a:spcPct val="20000"/>
              </a:spcBef>
              <a:spcAft>
                <a:spcPct val="0"/>
              </a:spcAft>
              <a:buClrTx/>
              <a:buSzTx/>
              <a:buFontTx/>
              <a:buNone/>
              <a:tabLst/>
              <a:defRPr/>
            </a:pPr>
            <a:r>
              <a:rPr kumimoji="0" lang="en-GB" altLang="en-US" sz="2000" b="0" i="0" u="none" strike="noStrike" kern="1200" cap="none" spc="0" normalizeH="0" baseline="0" noProof="0" dirty="0">
                <a:ln>
                  <a:noFill/>
                </a:ln>
                <a:solidFill>
                  <a:srgbClr val="C0504D"/>
                </a:solidFill>
                <a:effectLst/>
                <a:uLnTx/>
                <a:uFillTx/>
                <a:latin typeface="Symbol" pitchFamily="18" charset="2"/>
                <a:ea typeface="+mn-ea"/>
                <a:cs typeface="+mn-cs"/>
              </a:rPr>
              <a:t>p</a:t>
            </a:r>
            <a:r>
              <a:rPr kumimoji="0" lang="en-GB" alt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altLang="en-US" sz="2000" b="0" i="0" u="none" strike="noStrike" kern="1200" cap="none" spc="0" normalizeH="0" baseline="-25000" noProof="0" dirty="0" err="1">
                <a:ln>
                  <a:noFill/>
                </a:ln>
                <a:solidFill>
                  <a:prstClr val="black"/>
                </a:solidFill>
                <a:effectLst/>
                <a:uLnTx/>
                <a:uFillTx/>
                <a:latin typeface="Calibri" pitchFamily="34" charset="0"/>
                <a:ea typeface="+mn-ea"/>
                <a:cs typeface="+mn-cs"/>
              </a:rPr>
              <a:t>Th</a:t>
            </a:r>
            <a:r>
              <a:rPr kumimoji="0" lang="en-GB" altLang="en-US" sz="2000" b="0" i="0" u="none" strike="noStrike" kern="1200" cap="none" spc="0" normalizeH="0" baseline="0" noProof="0" dirty="0">
                <a:ln>
                  <a:noFill/>
                </a:ln>
                <a:solidFill>
                  <a:prstClr val="black"/>
                </a:solidFill>
                <a:effectLst/>
                <a:uLnTx/>
                <a:uFillTx/>
                <a:latin typeface="Calibri" pitchFamily="34" charset="0"/>
                <a:ea typeface="+mn-ea"/>
                <a:cs typeface="+mn-cs"/>
              </a:rPr>
              <a:t>   0.6        2.6      4.4   GeV/c</a:t>
            </a:r>
          </a:p>
          <a:p>
            <a:pPr marL="342900" marR="0" lvl="0" indent="-342900" algn="l" defTabSz="914400" rtl="0" eaLnBrk="1" fontAlgn="base" latinLnBrk="0" hangingPunct="1">
              <a:lnSpc>
                <a:spcPct val="110000"/>
              </a:lnSpc>
              <a:spcBef>
                <a:spcPct val="20000"/>
              </a:spcBef>
              <a:spcAft>
                <a:spcPct val="0"/>
              </a:spcAft>
              <a:buClrTx/>
              <a:buSzTx/>
              <a:buFontTx/>
              <a:buNone/>
              <a:tabLst/>
              <a:defRPr/>
            </a:pPr>
            <a:r>
              <a:rPr kumimoji="0" lang="en-GB" altLang="en-US" sz="2000" b="0" i="0" u="none" strike="noStrike" kern="1200" cap="none" spc="0" normalizeH="0" baseline="0" noProof="0" dirty="0" err="1">
                <a:ln>
                  <a:noFill/>
                </a:ln>
                <a:solidFill>
                  <a:srgbClr val="C0504D"/>
                </a:solidFill>
                <a:effectLst/>
                <a:uLnTx/>
                <a:uFillTx/>
                <a:latin typeface="Calibri" pitchFamily="34" charset="0"/>
                <a:ea typeface="+mn-ea"/>
                <a:cs typeface="+mn-cs"/>
              </a:rPr>
              <a:t>K</a:t>
            </a:r>
            <a:r>
              <a:rPr kumimoji="0" lang="en-GB" altLang="en-US" sz="2000" b="0" i="0" u="none" strike="noStrike" kern="1200" cap="none" spc="0" normalizeH="0" baseline="-25000" noProof="0" dirty="0" err="1">
                <a:ln>
                  <a:noFill/>
                </a:ln>
                <a:solidFill>
                  <a:srgbClr val="C0504D"/>
                </a:solidFill>
                <a:effectLst/>
                <a:uLnTx/>
                <a:uFillTx/>
                <a:latin typeface="Calibri" pitchFamily="34" charset="0"/>
                <a:ea typeface="+mn-ea"/>
                <a:cs typeface="+mn-cs"/>
              </a:rPr>
              <a:t>Th</a:t>
            </a:r>
            <a:r>
              <a:rPr kumimoji="0" lang="en-GB" altLang="en-US" sz="2000" b="0" i="0" u="none" strike="noStrike" kern="1200" cap="none" spc="0" normalizeH="0" baseline="0" noProof="0" dirty="0">
                <a:ln>
                  <a:noFill/>
                </a:ln>
                <a:solidFill>
                  <a:prstClr val="black"/>
                </a:solidFill>
                <a:effectLst/>
                <a:uLnTx/>
                <a:uFillTx/>
                <a:latin typeface="Calibri" pitchFamily="34" charset="0"/>
                <a:ea typeface="+mn-ea"/>
                <a:cs typeface="+mn-cs"/>
              </a:rPr>
              <a:t>   2.0        9.3    15.6   GeV/c</a:t>
            </a:r>
          </a:p>
        </p:txBody>
      </p:sp>
      <p:pic>
        <p:nvPicPr>
          <p:cNvPr id="39947" name="Picture 10" descr="fi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038600"/>
            <a:ext cx="2971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Text Box 11"/>
          <p:cNvSpPr txBox="1">
            <a:spLocks noChangeArrowheads="1"/>
          </p:cNvSpPr>
          <p:nvPr/>
        </p:nvSpPr>
        <p:spPr bwMode="auto">
          <a:xfrm>
            <a:off x="191729" y="4887734"/>
            <a:ext cx="3685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Aerogel: Rayleigh Scattering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Not used from 2015 onwards</a:t>
            </a:r>
          </a:p>
        </p:txBody>
      </p:sp>
      <p:sp>
        <p:nvSpPr>
          <p:cNvPr id="39949" name="Text Box 12"/>
          <p:cNvSpPr txBox="1">
            <a:spLocks noChangeArrowheads="1"/>
          </p:cNvSpPr>
          <p:nvPr/>
        </p:nvSpPr>
        <p:spPr bwMode="auto">
          <a:xfrm>
            <a:off x="1447801" y="5587426"/>
            <a:ext cx="3124199" cy="584774"/>
          </a:xfrm>
          <a:prstGeom prst="rect">
            <a:avLst/>
          </a:prstGeom>
          <a:solidFill>
            <a:srgbClr val="FFFFFF"/>
          </a:solidFill>
          <a:ln w="12700">
            <a:solidFill>
              <a:srgbClr val="000080"/>
            </a:solidFill>
            <a:miter lim="800000"/>
            <a:headEnd/>
            <a:tailEnd/>
          </a:ln>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3200" b="0" i="0" u="none" strike="noStrike" kern="1200" cap="none" spc="0" normalizeH="0" baseline="0" noProof="0" dirty="0">
                <a:ln>
                  <a:noFill/>
                </a:ln>
                <a:solidFill>
                  <a:srgbClr val="FF0066"/>
                </a:solidFill>
                <a:effectLst/>
                <a:uLnTx/>
                <a:uFillTx/>
                <a:latin typeface="Arial Black" pitchFamily="34" charset="0"/>
                <a:ea typeface="+mn-ea"/>
                <a:cs typeface="+mn-cs"/>
              </a:rPr>
              <a:t>T</a:t>
            </a:r>
            <a:r>
              <a:rPr kumimoji="0" lang="it-IT" altLang="en-US" sz="3200" b="0" i="0" u="none" strike="noStrike" kern="1200" cap="none" spc="0" normalizeH="0" baseline="0" noProof="0" dirty="0">
                <a:ln>
                  <a:noFill/>
                </a:ln>
                <a:solidFill>
                  <a:srgbClr val="C0504D"/>
                </a:solidFill>
                <a:effectLst/>
                <a:uLnTx/>
                <a:uFillTx/>
                <a:latin typeface="Arial Black" pitchFamily="34" charset="0"/>
                <a:ea typeface="+mn-ea"/>
                <a:cs typeface="+mn-cs"/>
              </a:rPr>
              <a:t> = </a:t>
            </a:r>
            <a:r>
              <a:rPr kumimoji="0" lang="it-IT" altLang="en-US" sz="3200" b="0" i="0" u="none" strike="noStrike" kern="1200" cap="none" spc="0" normalizeH="0" baseline="0" noProof="0" dirty="0">
                <a:ln>
                  <a:noFill/>
                </a:ln>
                <a:solidFill>
                  <a:srgbClr val="CC0099"/>
                </a:solidFill>
                <a:effectLst/>
                <a:uLnTx/>
                <a:uFillTx/>
                <a:latin typeface="Arial Black" pitchFamily="34" charset="0"/>
                <a:ea typeface="+mn-ea"/>
                <a:cs typeface="+mn-cs"/>
              </a:rPr>
              <a:t>A</a:t>
            </a:r>
            <a:r>
              <a:rPr kumimoji="0" lang="it-IT" altLang="en-US" sz="3200" b="0" i="0" u="none" strike="noStrike" kern="1200" cap="none" spc="0" normalizeH="0" baseline="0" noProof="0" dirty="0">
                <a:ln>
                  <a:noFill/>
                </a:ln>
                <a:solidFill>
                  <a:srgbClr val="C0504D"/>
                </a:solidFill>
                <a:effectLst/>
                <a:uLnTx/>
                <a:uFillTx/>
                <a:latin typeface="Arial Black" pitchFamily="34" charset="0"/>
                <a:ea typeface="+mn-ea"/>
                <a:cs typeface="+mn-cs"/>
              </a:rPr>
              <a:t> e</a:t>
            </a:r>
            <a:r>
              <a:rPr kumimoji="0" lang="it-IT" altLang="en-US" sz="2800" b="0" i="0" u="none" strike="noStrike" kern="1200" cap="none" spc="0" normalizeH="0" baseline="0" noProof="0" dirty="0">
                <a:ln>
                  <a:noFill/>
                </a:ln>
                <a:solidFill>
                  <a:srgbClr val="C0504D"/>
                </a:solidFill>
                <a:effectLst/>
                <a:uLnTx/>
                <a:uFillTx/>
                <a:latin typeface="Arial Black" pitchFamily="34" charset="0"/>
                <a:ea typeface="+mn-ea"/>
                <a:cs typeface="+mn-cs"/>
              </a:rPr>
              <a:t> </a:t>
            </a:r>
            <a:r>
              <a:rPr kumimoji="0" lang="it-IT" altLang="en-US" sz="3200" b="0" i="0" u="none" strike="noStrike" kern="1200" cap="none" spc="0" normalizeH="0" baseline="30000" noProof="0" dirty="0">
                <a:ln>
                  <a:noFill/>
                </a:ln>
                <a:solidFill>
                  <a:srgbClr val="C0504D"/>
                </a:solidFill>
                <a:effectLst/>
                <a:uLnTx/>
                <a:uFillTx/>
                <a:latin typeface="Arial Black" pitchFamily="34" charset="0"/>
                <a:ea typeface="+mn-ea"/>
                <a:cs typeface="+mn-cs"/>
              </a:rPr>
              <a:t>(-</a:t>
            </a:r>
            <a:r>
              <a:rPr kumimoji="0" lang="it-IT" altLang="en-US" sz="3600" b="0" i="0" u="none" strike="noStrike" kern="1200" cap="none" spc="0" normalizeH="0" baseline="30000" noProof="0" dirty="0">
                <a:ln>
                  <a:noFill/>
                </a:ln>
                <a:solidFill>
                  <a:srgbClr val="CC0000"/>
                </a:solidFill>
                <a:effectLst/>
                <a:uLnTx/>
                <a:uFillTx/>
                <a:latin typeface="Arial Black" pitchFamily="34" charset="0"/>
                <a:ea typeface="+mn-ea"/>
                <a:cs typeface="+mn-cs"/>
              </a:rPr>
              <a:t>C</a:t>
            </a:r>
            <a:r>
              <a:rPr kumimoji="0" lang="it-IT" altLang="en-US" sz="3600" b="1" i="0" u="none" strike="noStrike" kern="1200" cap="none" spc="0" normalizeH="0" baseline="30000" noProof="0" dirty="0">
                <a:ln>
                  <a:noFill/>
                </a:ln>
                <a:solidFill>
                  <a:srgbClr val="C0504D"/>
                </a:solidFill>
                <a:effectLst/>
                <a:uLnTx/>
                <a:uFillTx/>
                <a:latin typeface="Times New Roman" pitchFamily="18" charset="0"/>
                <a:ea typeface="+mn-ea"/>
                <a:cs typeface="+mn-cs"/>
              </a:rPr>
              <a:t> t</a:t>
            </a:r>
            <a:r>
              <a:rPr kumimoji="0" lang="it-IT" altLang="en-US" sz="3200" b="0" i="0" u="none" strike="noStrike" kern="1200" cap="none" spc="0" normalizeH="0" baseline="30000" noProof="0" dirty="0">
                <a:ln>
                  <a:noFill/>
                </a:ln>
                <a:solidFill>
                  <a:srgbClr val="C0504D"/>
                </a:solidFill>
                <a:effectLst/>
                <a:uLnTx/>
                <a:uFillTx/>
                <a:latin typeface="Arial Black" pitchFamily="34" charset="0"/>
                <a:ea typeface="+mn-ea"/>
                <a:cs typeface="+mn-cs"/>
              </a:rPr>
              <a:t> /</a:t>
            </a:r>
            <a:r>
              <a:rPr kumimoji="0" lang="it-IT" altLang="en-US" sz="3200" b="0" i="0" u="none" strike="noStrike" kern="1200" cap="none" spc="0" normalizeH="0" baseline="30000" noProof="0" dirty="0">
                <a:ln>
                  <a:noFill/>
                </a:ln>
                <a:solidFill>
                  <a:srgbClr val="C0504D"/>
                </a:solidFill>
                <a:effectLst/>
                <a:uLnTx/>
                <a:uFillTx/>
                <a:latin typeface="Symbol" pitchFamily="18" charset="2"/>
                <a:ea typeface="+mn-ea"/>
                <a:cs typeface="+mn-cs"/>
              </a:rPr>
              <a:t> </a:t>
            </a:r>
            <a:r>
              <a:rPr kumimoji="0" lang="it-IT" altLang="en-US" sz="3200" b="1" i="0" u="none" strike="noStrike" kern="1200" cap="none" spc="0" normalizeH="0" baseline="30000" noProof="0" dirty="0">
                <a:ln>
                  <a:noFill/>
                </a:ln>
                <a:solidFill>
                  <a:srgbClr val="C0504D"/>
                </a:solidFill>
                <a:effectLst/>
                <a:uLnTx/>
                <a:uFillTx/>
                <a:latin typeface="Symbol" pitchFamily="18" charset="2"/>
                <a:ea typeface="+mn-ea"/>
                <a:cs typeface="+mn-cs"/>
              </a:rPr>
              <a:t>l</a:t>
            </a:r>
            <a:r>
              <a:rPr kumimoji="0" lang="it-IT" altLang="en-US" sz="3200" b="0" i="0" u="none" strike="noStrike" kern="1200" cap="none" spc="0" normalizeH="0" baseline="60000" noProof="0" dirty="0">
                <a:ln>
                  <a:noFill/>
                </a:ln>
                <a:solidFill>
                  <a:srgbClr val="C0504D"/>
                </a:solidFill>
                <a:effectLst/>
                <a:uLnTx/>
                <a:uFillTx/>
                <a:latin typeface="Arial Black" pitchFamily="34" charset="0"/>
                <a:ea typeface="+mn-ea"/>
                <a:cs typeface="+mn-cs"/>
              </a:rPr>
              <a:t>4</a:t>
            </a:r>
            <a:r>
              <a:rPr kumimoji="0" lang="it-IT" altLang="en-US" sz="3200" b="0" i="0" u="none" strike="noStrike" kern="1200" cap="none" spc="0" normalizeH="0" baseline="30000" noProof="0" dirty="0">
                <a:ln>
                  <a:noFill/>
                </a:ln>
                <a:solidFill>
                  <a:srgbClr val="C0504D"/>
                </a:solidFill>
                <a:effectLst/>
                <a:uLnTx/>
                <a:uFillTx/>
                <a:latin typeface="Arial Black" pitchFamily="34" charset="0"/>
                <a:ea typeface="+mn-ea"/>
                <a:cs typeface="+mn-cs"/>
              </a:rPr>
              <a:t>)</a:t>
            </a:r>
            <a:endParaRPr kumimoji="0" lang="en-GB" altLang="en-US" sz="3200" b="0" i="0" u="none" strike="noStrike" kern="1200" cap="none" spc="0" normalizeH="0" baseline="30000" noProof="0" dirty="0">
              <a:ln>
                <a:noFill/>
              </a:ln>
              <a:solidFill>
                <a:srgbClr val="C0504D"/>
              </a:solidFill>
              <a:effectLst/>
              <a:uLnTx/>
              <a:uFillTx/>
              <a:latin typeface="Arial Black" pitchFamily="34" charset="0"/>
              <a:ea typeface="+mn-ea"/>
              <a:cs typeface="+mn-cs"/>
            </a:endParaRPr>
          </a:p>
        </p:txBody>
      </p:sp>
      <p:sp>
        <p:nvSpPr>
          <p:cNvPr id="39950" name="Text Box 13"/>
          <p:cNvSpPr txBox="1">
            <a:spLocks noChangeArrowheads="1"/>
          </p:cNvSpPr>
          <p:nvPr/>
        </p:nvSpPr>
        <p:spPr bwMode="auto">
          <a:xfrm>
            <a:off x="6172200" y="41148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Unicode MS" pitchFamily="34" charset="-128"/>
                <a:ea typeface="+mn-ea"/>
                <a:cs typeface="+mn-cs"/>
              </a:rPr>
              <a:t>Aerogel  Transmission</a:t>
            </a:r>
          </a:p>
        </p:txBody>
      </p:sp>
      <p:sp>
        <p:nvSpPr>
          <p:cNvPr id="39951" name="TextBox 14"/>
          <p:cNvSpPr txBox="1">
            <a:spLocks noChangeArrowheads="1"/>
          </p:cNvSpPr>
          <p:nvPr/>
        </p:nvSpPr>
        <p:spPr bwMode="auto">
          <a:xfrm>
            <a:off x="762000" y="6324600"/>
            <a:ext cx="413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Typically</a:t>
            </a:r>
            <a:r>
              <a:rPr kumimoji="0" lang="en-US" altLang="en-US" sz="1800" b="0" i="0" u="none" strike="noStrike" kern="1200" cap="none" spc="0" normalizeH="0" baseline="0" noProof="0">
                <a:ln>
                  <a:noFill/>
                </a:ln>
                <a:solidFill>
                  <a:prstClr val="black"/>
                </a:solidFill>
                <a:effectLst/>
                <a:uLnTx/>
                <a:uFillTx/>
                <a:latin typeface="Symbol" pitchFamily="18" charset="2"/>
                <a:ea typeface="+mn-ea"/>
                <a:cs typeface="+mn-cs"/>
              </a:rPr>
              <a:t>:  A= 0.94,  </a:t>
            </a: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C </a:t>
            </a:r>
            <a:r>
              <a:rPr kumimoji="0" lang="en-US" altLang="en-US" sz="1800" b="0" i="0" u="none" strike="noStrike" kern="1200" cap="none" spc="0" normalizeH="0" baseline="0" noProof="0">
                <a:ln>
                  <a:noFill/>
                </a:ln>
                <a:solidFill>
                  <a:prstClr val="black"/>
                </a:solidFill>
                <a:effectLst/>
                <a:uLnTx/>
                <a:uFillTx/>
                <a:latin typeface="Symbol" pitchFamily="18" charset="2"/>
                <a:ea typeface="+mn-ea"/>
                <a:cs typeface="+mn-cs"/>
              </a:rPr>
              <a:t>=0.0059 m</a:t>
            </a: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m</a:t>
            </a:r>
            <a:r>
              <a:rPr kumimoji="0" lang="en-US" altLang="en-US" sz="1800" b="0" i="0" u="none" strike="noStrike" kern="1200" cap="none" spc="0" normalizeH="0" baseline="30000" noProof="0">
                <a:ln>
                  <a:noFill/>
                </a:ln>
                <a:solidFill>
                  <a:prstClr val="black"/>
                </a:solidFill>
                <a:effectLst/>
                <a:uLnTx/>
                <a:uFillTx/>
                <a:latin typeface="Calibri" pitchFamily="34" charset="0"/>
                <a:ea typeface="+mn-ea"/>
                <a:cs typeface="+mn-cs"/>
              </a:rPr>
              <a:t>4</a:t>
            </a: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/cm</a:t>
            </a:r>
            <a:r>
              <a:rPr kumimoji="0" lang="en-US" altLang="en-US" sz="1800" b="0" i="0" u="none" strike="noStrike" kern="1200" cap="none" spc="0" normalizeH="0" baseline="0" noProof="0">
                <a:ln>
                  <a:noFill/>
                </a:ln>
                <a:solidFill>
                  <a:prstClr val="black"/>
                </a:solidFill>
                <a:effectLst/>
                <a:uLnTx/>
                <a:uFillTx/>
                <a:latin typeface="Symbol" pitchFamily="18" charset="2"/>
                <a:ea typeface="+mn-ea"/>
                <a:cs typeface="+mn-cs"/>
              </a:rPr>
              <a:t> </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3157922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Belle II ARICH (Endcap)</a:t>
            </a:r>
          </a:p>
        </p:txBody>
      </p:sp>
      <p:sp>
        <p:nvSpPr>
          <p:cNvPr id="5" name="TextBox 4"/>
          <p:cNvSpPr txBox="1"/>
          <p:nvPr/>
        </p:nvSpPr>
        <p:spPr>
          <a:xfrm>
            <a:off x="3972527" y="1476375"/>
            <a:ext cx="4384848" cy="1754326"/>
          </a:xfrm>
          <a:prstGeom prst="rect">
            <a:avLst/>
          </a:prstGeom>
          <a:solidFill>
            <a:srgbClr val="D0EAEC"/>
          </a:solidFill>
        </p:spPr>
        <p:txBody>
          <a:bodyPr wrap="square" rtlCol="0">
            <a:spAutoFit/>
          </a:bodyPr>
          <a:lstStyle/>
          <a:p>
            <a:pPr marL="342900" indent="-342900">
              <a:buFont typeface="Wingdings" panose="05000000000000000000" pitchFamily="2" charset="2"/>
              <a:buChar char="q"/>
            </a:pPr>
            <a:r>
              <a:rPr lang="en-GB" sz="1800" dirty="0"/>
              <a:t>Two tile focusing aerogel radiator</a:t>
            </a:r>
          </a:p>
          <a:p>
            <a:pPr marL="342900" indent="-342900">
              <a:buFont typeface="Wingdings" panose="05000000000000000000" pitchFamily="2" charset="2"/>
              <a:buChar char="q"/>
            </a:pPr>
            <a:r>
              <a:rPr lang="en-GB" sz="1800" dirty="0"/>
              <a:t>Proximity focusing optics</a:t>
            </a:r>
          </a:p>
          <a:p>
            <a:pPr marL="342900" indent="-342900">
              <a:buFont typeface="Wingdings" panose="05000000000000000000" pitchFamily="2" charset="2"/>
              <a:buChar char="q"/>
            </a:pPr>
            <a:r>
              <a:rPr lang="en-GB" sz="1800" dirty="0"/>
              <a:t>HAPD detectors</a:t>
            </a:r>
          </a:p>
          <a:p>
            <a:pPr marL="800100" lvl="1" indent="-342900">
              <a:buFont typeface="Wingdings" panose="05000000000000000000" pitchFamily="2" charset="2"/>
              <a:buChar char="Ø"/>
            </a:pPr>
            <a:r>
              <a:rPr lang="en-GB" sz="1800" dirty="0"/>
              <a:t>Bi-alkali photocathode</a:t>
            </a:r>
          </a:p>
          <a:p>
            <a:pPr marL="800100" lvl="1" indent="-342900">
              <a:buFont typeface="Wingdings" panose="05000000000000000000" pitchFamily="2" charset="2"/>
              <a:buChar char="Ø"/>
            </a:pPr>
            <a:r>
              <a:rPr lang="en-GB" sz="1800" dirty="0"/>
              <a:t>Work in magnetic field</a:t>
            </a:r>
          </a:p>
          <a:p>
            <a:pPr marL="342900" indent="-342900">
              <a:buFont typeface="Wingdings" panose="05000000000000000000" pitchFamily="2" charset="2"/>
              <a:buChar char="q"/>
            </a:pPr>
            <a:endParaRPr lang="en-GB" sz="1800" dirty="0"/>
          </a:p>
        </p:txBody>
      </p:sp>
      <p:pic>
        <p:nvPicPr>
          <p:cNvPr id="8" name="Picture 7"/>
          <p:cNvPicPr>
            <a:picLocks noChangeAspect="1"/>
          </p:cNvPicPr>
          <p:nvPr/>
        </p:nvPicPr>
        <p:blipFill>
          <a:blip r:embed="rId2"/>
          <a:stretch>
            <a:fillRect/>
          </a:stretch>
        </p:blipFill>
        <p:spPr>
          <a:xfrm>
            <a:off x="6413255" y="3665550"/>
            <a:ext cx="2551233" cy="190671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11141"/>
          <a:stretch/>
        </p:blipFill>
        <p:spPr>
          <a:xfrm>
            <a:off x="3771367" y="3582176"/>
            <a:ext cx="2423800" cy="237789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824" y="1201512"/>
            <a:ext cx="2964078" cy="2390927"/>
          </a:xfrm>
          <a:prstGeom prst="rect">
            <a:avLst/>
          </a:prstGeom>
        </p:spPr>
      </p:pic>
      <p:pic>
        <p:nvPicPr>
          <p:cNvPr id="11" name="Picture 10"/>
          <p:cNvPicPr>
            <a:picLocks noChangeAspect="1"/>
          </p:cNvPicPr>
          <p:nvPr/>
        </p:nvPicPr>
        <p:blipFill>
          <a:blip r:embed="rId5"/>
          <a:stretch>
            <a:fillRect/>
          </a:stretch>
        </p:blipFill>
        <p:spPr>
          <a:xfrm>
            <a:off x="203188" y="4277296"/>
            <a:ext cx="2536346" cy="2199704"/>
          </a:xfrm>
          <a:prstGeom prst="rect">
            <a:avLst/>
          </a:prstGeom>
        </p:spPr>
      </p:pic>
      <p:pic>
        <p:nvPicPr>
          <p:cNvPr id="12" name="Picture 11"/>
          <p:cNvPicPr>
            <a:picLocks noChangeAspect="1"/>
          </p:cNvPicPr>
          <p:nvPr/>
        </p:nvPicPr>
        <p:blipFill>
          <a:blip r:embed="rId6"/>
          <a:stretch>
            <a:fillRect/>
          </a:stretch>
        </p:blipFill>
        <p:spPr>
          <a:xfrm>
            <a:off x="2749982" y="3665550"/>
            <a:ext cx="794294" cy="3086831"/>
          </a:xfrm>
          <a:prstGeom prst="rect">
            <a:avLst/>
          </a:prstGeom>
        </p:spPr>
      </p:pic>
      <p:sp>
        <p:nvSpPr>
          <p:cNvPr id="4" name="Slide Number Placeholder 3"/>
          <p:cNvSpPr>
            <a:spLocks noGrp="1"/>
          </p:cNvSpPr>
          <p:nvPr>
            <p:ph type="sldNum" sz="quarter" idx="12"/>
          </p:nvPr>
        </p:nvSpPr>
        <p:spPr/>
        <p:txBody>
          <a:bodyPr/>
          <a:lstStyle/>
          <a:p>
            <a:fld id="{9F414D6E-4B69-43BB-8ED4-FA12D2DC06CE}" type="slidenum">
              <a:rPr lang="en-US" altLang="en-US" smtClean="0"/>
              <a:pPr/>
              <a:t>45</a:t>
            </a:fld>
            <a:endParaRPr lang="en-US" altLang="en-US"/>
          </a:p>
        </p:txBody>
      </p:sp>
      <p:sp>
        <p:nvSpPr>
          <p:cNvPr id="3" name="Footer Placeholder 2"/>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685166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9AD08-0D4D-425A-B619-015A4B48D95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0963" name="Text Box 2"/>
          <p:cNvSpPr txBox="1">
            <a:spLocks noChangeArrowheads="1"/>
          </p:cNvSpPr>
          <p:nvPr/>
        </p:nvSpPr>
        <p:spPr bwMode="auto">
          <a:xfrm>
            <a:off x="2786063" y="76200"/>
            <a:ext cx="3517900"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alibri" pitchFamily="34" charset="0"/>
                <a:ea typeface="+mn-ea"/>
                <a:cs typeface="+mn-cs"/>
              </a:rPr>
              <a:t>LHCb- RICH1  SCHEMATIC</a:t>
            </a:r>
            <a:r>
              <a:rPr kumimoji="0" lang="en-US" altLang="en-US" sz="2400" b="0" i="0" u="none" strike="noStrike" kern="1200" cap="none" spc="0" normalizeH="0" baseline="0" noProof="0">
                <a:ln>
                  <a:noFill/>
                </a:ln>
                <a:solidFill>
                  <a:prstClr val="black"/>
                </a:solidFill>
                <a:effectLst/>
                <a:uLnTx/>
                <a:uFillTx/>
                <a:latin typeface="Calibri" pitchFamily="34" charset="0"/>
                <a:ea typeface="+mn-ea"/>
                <a:cs typeface="+mn-cs"/>
              </a:rPr>
              <a:t> </a:t>
            </a:r>
          </a:p>
        </p:txBody>
      </p:sp>
      <p:sp>
        <p:nvSpPr>
          <p:cNvPr id="40964" name="Text Box 3"/>
          <p:cNvSpPr txBox="1">
            <a:spLocks noChangeArrowheads="1"/>
          </p:cNvSpPr>
          <p:nvPr/>
        </p:nvSpPr>
        <p:spPr bwMode="auto">
          <a:xfrm>
            <a:off x="5715000" y="454025"/>
            <a:ext cx="333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25000" noProof="0">
                <a:ln>
                  <a:noFill/>
                </a:ln>
                <a:solidFill>
                  <a:srgbClr val="000099"/>
                </a:solidFill>
                <a:effectLst/>
                <a:uLnTx/>
                <a:uFillTx/>
                <a:latin typeface="Calibri" pitchFamily="34" charset="0"/>
                <a:ea typeface="+mn-ea"/>
                <a:cs typeface="+mn-cs"/>
              </a:rPr>
              <a:t>  </a:t>
            </a:r>
            <a:r>
              <a:rPr kumimoji="0" lang="en-US" altLang="en-US" sz="1800" b="0" i="0" u="none" strike="noStrike" kern="1200" cap="none" spc="0" normalizeH="0" baseline="0" noProof="0">
                <a:ln>
                  <a:noFill/>
                </a:ln>
                <a:solidFill>
                  <a:srgbClr val="000099"/>
                </a:solidFill>
                <a:effectLst/>
                <a:uLnTx/>
                <a:uFillTx/>
                <a:latin typeface="Calibri" pitchFamily="34" charset="0"/>
                <a:ea typeface="+mn-ea"/>
                <a:cs typeface="+mn-cs"/>
              </a:rPr>
              <a:t> </a:t>
            </a:r>
          </a:p>
        </p:txBody>
      </p:sp>
      <p:sp>
        <p:nvSpPr>
          <p:cNvPr id="40965" name="Text Box 4"/>
          <p:cNvSpPr txBox="1">
            <a:spLocks noChangeArrowheads="1"/>
          </p:cNvSpPr>
          <p:nvPr/>
        </p:nvSpPr>
        <p:spPr bwMode="auto">
          <a:xfrm>
            <a:off x="6324600" y="3810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000099"/>
              </a:buClr>
              <a:buSzTx/>
              <a:buFontTx/>
              <a:buNone/>
              <a:tabLst/>
              <a:defRPr/>
            </a:pPr>
            <a:endParaRPr kumimoji="0" lang="en-US" altLang="en-US" sz="1800" b="1" i="0" u="none" strike="noStrike" kern="1200" cap="none" spc="0" normalizeH="0" baseline="0" noProof="0">
              <a:ln>
                <a:noFill/>
              </a:ln>
              <a:solidFill>
                <a:srgbClr val="FF3300"/>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3300"/>
              </a:solidFill>
              <a:effectLst/>
              <a:uLnTx/>
              <a:uFillTx/>
              <a:latin typeface="Calibri" pitchFamily="34" charset="0"/>
              <a:ea typeface="+mn-ea"/>
              <a:cs typeface="+mn-cs"/>
            </a:endParaRPr>
          </a:p>
        </p:txBody>
      </p:sp>
      <p:sp>
        <p:nvSpPr>
          <p:cNvPr id="40966" name="Text Box 5"/>
          <p:cNvSpPr txBox="1">
            <a:spLocks noChangeArrowheads="1"/>
          </p:cNvSpPr>
          <p:nvPr/>
        </p:nvSpPr>
        <p:spPr bwMode="auto">
          <a:xfrm>
            <a:off x="327025" y="5791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pic>
        <p:nvPicPr>
          <p:cNvPr id="409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57200"/>
            <a:ext cx="33607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7" descr="fig4-g4"/>
          <p:cNvPicPr>
            <a:picLocks noChangeAspect="1" noChangeArrowheads="1"/>
          </p:cNvPicPr>
          <p:nvPr/>
        </p:nvPicPr>
        <p:blipFill>
          <a:blip r:embed="rId4">
            <a:extLst>
              <a:ext uri="{28A0092B-C50C-407E-A947-70E740481C1C}">
                <a14:useLocalDpi xmlns:a14="http://schemas.microsoft.com/office/drawing/2010/main" val="0"/>
              </a:ext>
            </a:extLst>
          </a:blip>
          <a:srcRect l="32391" t="6667" r="19794"/>
          <a:stretch>
            <a:fillRect/>
          </a:stretch>
        </p:blipFill>
        <p:spPr bwMode="auto">
          <a:xfrm>
            <a:off x="304800" y="838200"/>
            <a:ext cx="21256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Text Box 8"/>
          <p:cNvSpPr txBox="1">
            <a:spLocks noChangeArrowheads="1"/>
          </p:cNvSpPr>
          <p:nvPr/>
        </p:nvSpPr>
        <p:spPr bwMode="auto">
          <a:xfrm>
            <a:off x="365125" y="493713"/>
            <a:ext cx="178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RICH1 OPTICS</a:t>
            </a:r>
          </a:p>
        </p:txBody>
      </p:sp>
      <p:sp>
        <p:nvSpPr>
          <p:cNvPr id="40970" name="Text Box 9"/>
          <p:cNvSpPr txBox="1">
            <a:spLocks noChangeArrowheads="1"/>
          </p:cNvSpPr>
          <p:nvPr/>
        </p:nvSpPr>
        <p:spPr bwMode="auto">
          <a:xfrm>
            <a:off x="3124200" y="990600"/>
            <a:ext cx="192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Magnetic Shield</a:t>
            </a:r>
          </a:p>
        </p:txBody>
      </p:sp>
      <p:sp>
        <p:nvSpPr>
          <p:cNvPr id="40971" name="Line 10"/>
          <p:cNvSpPr>
            <a:spLocks noChangeShapeType="1"/>
          </p:cNvSpPr>
          <p:nvPr/>
        </p:nvSpPr>
        <p:spPr bwMode="auto">
          <a:xfrm>
            <a:off x="4648200" y="1371600"/>
            <a:ext cx="9906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72" name="Text Box 11"/>
          <p:cNvSpPr txBox="1">
            <a:spLocks noChangeArrowheads="1"/>
          </p:cNvSpPr>
          <p:nvPr/>
        </p:nvSpPr>
        <p:spPr bwMode="auto">
          <a:xfrm>
            <a:off x="3276600" y="2590800"/>
            <a:ext cx="135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Beam Pipe</a:t>
            </a:r>
          </a:p>
        </p:txBody>
      </p:sp>
      <p:sp>
        <p:nvSpPr>
          <p:cNvPr id="40973" name="Line 12"/>
          <p:cNvSpPr>
            <a:spLocks noChangeShapeType="1"/>
          </p:cNvSpPr>
          <p:nvPr/>
        </p:nvSpPr>
        <p:spPr bwMode="auto">
          <a:xfrm>
            <a:off x="4495800" y="2895600"/>
            <a:ext cx="19050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74" name="Text Box 13"/>
          <p:cNvSpPr txBox="1">
            <a:spLocks noChangeArrowheads="1"/>
          </p:cNvSpPr>
          <p:nvPr/>
        </p:nvSpPr>
        <p:spPr bwMode="auto">
          <a:xfrm>
            <a:off x="3352800" y="4953000"/>
            <a:ext cx="186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Photodetectors</a:t>
            </a:r>
          </a:p>
        </p:txBody>
      </p:sp>
      <p:sp>
        <p:nvSpPr>
          <p:cNvPr id="40975" name="Line 14"/>
          <p:cNvSpPr>
            <a:spLocks noChangeShapeType="1"/>
          </p:cNvSpPr>
          <p:nvPr/>
        </p:nvSpPr>
        <p:spPr bwMode="auto">
          <a:xfrm>
            <a:off x="5257800" y="5257800"/>
            <a:ext cx="990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76" name="Text Box 15"/>
          <p:cNvSpPr txBox="1">
            <a:spLocks noChangeArrowheads="1"/>
          </p:cNvSpPr>
          <p:nvPr/>
        </p:nvSpPr>
        <p:spPr bwMode="auto">
          <a:xfrm>
            <a:off x="3200400" y="3429000"/>
            <a:ext cx="193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Spherical Mirror</a:t>
            </a:r>
          </a:p>
        </p:txBody>
      </p:sp>
      <p:sp>
        <p:nvSpPr>
          <p:cNvPr id="40977" name="Line 16"/>
          <p:cNvSpPr>
            <a:spLocks noChangeShapeType="1"/>
          </p:cNvSpPr>
          <p:nvPr/>
        </p:nvSpPr>
        <p:spPr bwMode="auto">
          <a:xfrm>
            <a:off x="4800600" y="3733800"/>
            <a:ext cx="1905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78" name="Text Box 17"/>
          <p:cNvSpPr txBox="1">
            <a:spLocks noChangeArrowheads="1"/>
          </p:cNvSpPr>
          <p:nvPr/>
        </p:nvSpPr>
        <p:spPr bwMode="auto">
          <a:xfrm>
            <a:off x="3581400" y="4267200"/>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Flat Mirror</a:t>
            </a:r>
          </a:p>
        </p:txBody>
      </p:sp>
      <p:sp>
        <p:nvSpPr>
          <p:cNvPr id="40979" name="Line 18"/>
          <p:cNvSpPr>
            <a:spLocks noChangeShapeType="1"/>
          </p:cNvSpPr>
          <p:nvPr/>
        </p:nvSpPr>
        <p:spPr bwMode="auto">
          <a:xfrm>
            <a:off x="4800600" y="4572000"/>
            <a:ext cx="1295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80" name="Text Box 19"/>
          <p:cNvSpPr txBox="1">
            <a:spLocks noChangeArrowheads="1"/>
          </p:cNvSpPr>
          <p:nvPr/>
        </p:nvSpPr>
        <p:spPr bwMode="auto">
          <a:xfrm>
            <a:off x="3184525" y="1941513"/>
            <a:ext cx="178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Gas Enclosure</a:t>
            </a:r>
          </a:p>
        </p:txBody>
      </p:sp>
      <p:sp>
        <p:nvSpPr>
          <p:cNvPr id="40981" name="Line 20"/>
          <p:cNvSpPr>
            <a:spLocks noChangeShapeType="1"/>
          </p:cNvSpPr>
          <p:nvPr/>
        </p:nvSpPr>
        <p:spPr bwMode="auto">
          <a:xfrm>
            <a:off x="4876800" y="2209800"/>
            <a:ext cx="914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82" name="Text Box 21"/>
          <p:cNvSpPr txBox="1">
            <a:spLocks noChangeArrowheads="1"/>
          </p:cNvSpPr>
          <p:nvPr/>
        </p:nvSpPr>
        <p:spPr bwMode="auto">
          <a:xfrm>
            <a:off x="3092450" y="5410200"/>
            <a:ext cx="2393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Readout Electronics</a:t>
            </a:r>
          </a:p>
        </p:txBody>
      </p:sp>
      <p:sp>
        <p:nvSpPr>
          <p:cNvPr id="40983" name="Text Box 22"/>
          <p:cNvSpPr txBox="1">
            <a:spLocks noChangeArrowheads="1"/>
          </p:cNvSpPr>
          <p:nvPr/>
        </p:nvSpPr>
        <p:spPr bwMode="auto">
          <a:xfrm>
            <a:off x="0" y="5715000"/>
            <a:ext cx="44685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000099"/>
              </a:buClr>
              <a:buSzTx/>
              <a:buFont typeface="Wingdings" pitchFamily="2" charset="2"/>
              <a:buChar char="§"/>
              <a:tabLst/>
              <a:defRPr/>
            </a:pPr>
            <a:r>
              <a:rPr kumimoji="0" lang="en-US" altLang="en-US" sz="18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Spherical Mirror tilted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   to keep </a:t>
            </a:r>
            <a:r>
              <a:rPr kumimoji="0" lang="en-US" altLang="en-US" sz="1800" b="1" i="0" u="none" strike="noStrike" kern="1200" cap="none" spc="0" normalizeH="0" baseline="0" noProof="0" dirty="0" err="1">
                <a:ln>
                  <a:noFill/>
                </a:ln>
                <a:solidFill>
                  <a:srgbClr val="000099"/>
                </a:solidFill>
                <a:effectLst/>
                <a:uLnTx/>
                <a:uFillTx/>
                <a:latin typeface="Calibri" pitchFamily="34" charset="0"/>
                <a:ea typeface="+mn-ea"/>
                <a:cs typeface="+mn-cs"/>
              </a:rPr>
              <a:t>photodetectors</a:t>
            </a: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 outside acceptance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   (tilt ~ 0.3 rad)</a:t>
            </a:r>
          </a:p>
        </p:txBody>
      </p:sp>
      <p:sp>
        <p:nvSpPr>
          <p:cNvPr id="40984" name="Line 23"/>
          <p:cNvSpPr>
            <a:spLocks noChangeShapeType="1"/>
          </p:cNvSpPr>
          <p:nvPr/>
        </p:nvSpPr>
        <p:spPr bwMode="auto">
          <a:xfrm>
            <a:off x="5257800" y="5715000"/>
            <a:ext cx="1295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1594408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76642-D64A-4E89-A1E3-C35B931D2A0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4035" name="TextBox 4"/>
          <p:cNvSpPr txBox="1">
            <a:spLocks noChangeArrowheads="1"/>
          </p:cNvSpPr>
          <p:nvPr/>
        </p:nvSpPr>
        <p:spPr bwMode="auto">
          <a:xfrm>
            <a:off x="2209800" y="304800"/>
            <a:ext cx="4002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Performance of LHCb RICH</a:t>
            </a:r>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2453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6"/>
          <p:cNvSpPr txBox="1">
            <a:spLocks noChangeArrowheads="1"/>
          </p:cNvSpPr>
          <p:nvPr/>
        </p:nvSpPr>
        <p:spPr bwMode="auto">
          <a:xfrm>
            <a:off x="533400" y="1219200"/>
            <a:ext cx="6445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rPr>
              <a:t>  From isolated  Cherenkov rings from RICH1   in Real Data</a:t>
            </a:r>
          </a:p>
        </p:txBody>
      </p:sp>
      <p:sp>
        <p:nvSpPr>
          <p:cNvPr id="44038" name="TextBox 1"/>
          <p:cNvSpPr txBox="1">
            <a:spLocks noChangeArrowheads="1"/>
          </p:cNvSpPr>
          <p:nvPr/>
        </p:nvSpPr>
        <p:spPr bwMode="auto">
          <a:xfrm>
            <a:off x="1066800" y="6172200"/>
            <a:ext cx="53783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Arial" pitchFamily="34" charset="0"/>
                <a:ea typeface="+mn-ea"/>
                <a:cs typeface="+mn-cs"/>
              </a:rPr>
              <a:t>Compare with the  expectations  plotted  in page 9.</a:t>
            </a:r>
          </a:p>
        </p:txBody>
      </p:sp>
      <p:sp>
        <p:nvSpPr>
          <p:cNvPr id="5" name="Footer Placeholder 4"/>
          <p:cNvSpPr>
            <a:spLocks noGrp="1"/>
          </p:cNvSpPr>
          <p:nvPr>
            <p:ph type="ftr" sz="quarter" idx="11"/>
          </p:nvPr>
        </p:nvSpPr>
        <p:spPr/>
        <p:txBody>
          <a:bodyPr/>
          <a:lstStyle/>
          <a:p>
            <a:pPr>
              <a:defRPr/>
            </a:pPr>
            <a:r>
              <a:rPr lang="fr-FR"/>
              <a:t>PPD Lectures 2023 - A Papanestis</a:t>
            </a:r>
            <a:endParaRPr lang="en-GB"/>
          </a:p>
        </p:txBody>
      </p:sp>
    </p:spTree>
    <p:extLst>
      <p:ext uri="{BB962C8B-B14F-4D97-AF65-F5344CB8AC3E}">
        <p14:creationId xmlns:p14="http://schemas.microsoft.com/office/powerpoint/2010/main" val="3249780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306BE-FA7B-493E-B410-CD26F87318AA}"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extBox 1"/>
          <p:cNvSpPr txBox="1"/>
          <p:nvPr/>
        </p:nvSpPr>
        <p:spPr>
          <a:xfrm>
            <a:off x="2522014" y="144316"/>
            <a:ext cx="3764172"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LHCb</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-RICH resolution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44" y="1453426"/>
            <a:ext cx="8208912" cy="2843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43790" y="1268760"/>
            <a:ext cx="74732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C</a:t>
            </a:r>
            <a:r>
              <a:rPr kumimoji="0" lang="en-GB" sz="1800" b="0" i="0" u="none" strike="noStrike" kern="1200" cap="none" spc="0" normalizeH="0" baseline="-2500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4</a:t>
            </a:r>
            <a:r>
              <a:rPr kumimoji="0" lang="en-GB" sz="18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F</a:t>
            </a:r>
            <a:r>
              <a:rPr kumimoji="0" lang="en-GB" sz="1800" b="0" i="0" u="none" strike="noStrike" kern="1200" cap="none" spc="0" normalizeH="0" baseline="-2500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10</a:t>
            </a:r>
          </a:p>
        </p:txBody>
      </p:sp>
      <p:sp>
        <p:nvSpPr>
          <p:cNvPr id="5" name="TextBox 4"/>
          <p:cNvSpPr txBox="1"/>
          <p:nvPr/>
        </p:nvSpPr>
        <p:spPr>
          <a:xfrm>
            <a:off x="7668344" y="1276563"/>
            <a:ext cx="57740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CF</a:t>
            </a:r>
            <a:r>
              <a:rPr kumimoji="0" lang="en-GB" sz="1800" b="0" i="0" u="none" strike="noStrike" kern="1200" cap="none" spc="0" normalizeH="0" baseline="-25000" noProof="0" dirty="0">
                <a:ln>
                  <a:noFill/>
                </a:ln>
                <a:solidFill>
                  <a:srgbClr val="9BBB59">
                    <a:lumMod val="75000"/>
                  </a:srgbClr>
                </a:solidFill>
                <a:effectLst/>
                <a:uLnTx/>
                <a:uFillTx/>
                <a:latin typeface="Arial" panose="020B0604020202020204" pitchFamily="34" charset="0"/>
                <a:ea typeface="+mn-ea"/>
                <a:cs typeface="Arial" panose="020B0604020202020204" pitchFamily="34" charset="0"/>
              </a:rPr>
              <a:t>4</a:t>
            </a:r>
          </a:p>
        </p:txBody>
      </p:sp>
      <p:sp>
        <p:nvSpPr>
          <p:cNvPr id="6" name="TextBox 5"/>
          <p:cNvSpPr txBox="1"/>
          <p:nvPr/>
        </p:nvSpPr>
        <p:spPr>
          <a:xfrm>
            <a:off x="169632" y="4431268"/>
            <a:ext cx="2693879"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From simulation in 2011: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s</a:t>
            </a:r>
            <a:r>
              <a:rPr kumimoji="0" lang="en-GB" sz="1800" b="0" i="0" u="none" strike="noStrike" kern="1200" cap="none" spc="0" normalizeH="0" baseline="-25000" noProof="0" dirty="0">
                <a:ln>
                  <a:noFill/>
                </a:ln>
                <a:solidFill>
                  <a:prstClr val="black"/>
                </a:solidFill>
                <a:effectLst/>
                <a:uLnTx/>
                <a:uFillTx/>
                <a:latin typeface="Symbol" panose="05050102010706020507" pitchFamily="18" charset="2"/>
                <a:ea typeface="+mn-ea"/>
                <a:cs typeface="+mn-cs"/>
              </a:rPr>
              <a:t>Dq</a:t>
            </a: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 1.53 mrad</a:t>
            </a:r>
          </a:p>
        </p:txBody>
      </p:sp>
      <p:sp>
        <p:nvSpPr>
          <p:cNvPr id="7" name="TextBox 6"/>
          <p:cNvSpPr txBox="1"/>
          <p:nvPr/>
        </p:nvSpPr>
        <p:spPr>
          <a:xfrm>
            <a:off x="5227479" y="4460712"/>
            <a:ext cx="2757999"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From simulation  in 2011: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s</a:t>
            </a:r>
            <a:r>
              <a:rPr kumimoji="0" lang="en-GB" sz="1800" b="0" i="0" u="none" strike="noStrike" kern="1200" cap="none" spc="0" normalizeH="0" baseline="-25000" noProof="0" dirty="0">
                <a:ln>
                  <a:noFill/>
                </a:ln>
                <a:solidFill>
                  <a:prstClr val="black"/>
                </a:solidFill>
                <a:effectLst/>
                <a:uLnTx/>
                <a:uFillTx/>
                <a:latin typeface="Symbol" panose="05050102010706020507" pitchFamily="18" charset="2"/>
                <a:ea typeface="+mn-ea"/>
                <a:cs typeface="+mn-cs"/>
              </a:rPr>
              <a:t>Dq</a:t>
            </a: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 0.68 mrad</a:t>
            </a:r>
          </a:p>
        </p:txBody>
      </p:sp>
      <p:sp>
        <p:nvSpPr>
          <p:cNvPr id="13" name="TextBox 12"/>
          <p:cNvSpPr txBox="1"/>
          <p:nvPr/>
        </p:nvSpPr>
        <p:spPr>
          <a:xfrm>
            <a:off x="299644" y="770915"/>
            <a:ext cx="277511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photon resolutions</a:t>
            </a:r>
          </a:p>
        </p:txBody>
      </p:sp>
      <p:sp>
        <p:nvSpPr>
          <p:cNvPr id="14" name="TextBox 13"/>
          <p:cNvSpPr txBox="1"/>
          <p:nvPr/>
        </p:nvSpPr>
        <p:spPr>
          <a:xfrm>
            <a:off x="457200" y="1143000"/>
            <a:ext cx="183466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Real Data 2011:</a:t>
            </a:r>
          </a:p>
        </p:txBody>
      </p:sp>
      <p:sp>
        <p:nvSpPr>
          <p:cNvPr id="8" name="TextBox 7"/>
          <p:cNvSpPr txBox="1"/>
          <p:nvPr/>
        </p:nvSpPr>
        <p:spPr>
          <a:xfrm>
            <a:off x="79839" y="5257800"/>
            <a:ext cx="8417689"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Resolution components: Chromatic :  ref. index variation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Emission Point: tilt of the mirror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Pixel size: granularity of the pixel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PSF:   spread of photo electron direction inside HPD      </a:t>
            </a:r>
          </a:p>
        </p:txBody>
      </p:sp>
      <p:sp>
        <p:nvSpPr>
          <p:cNvPr id="11" name="Footer Placeholder 10"/>
          <p:cNvSpPr>
            <a:spLocks noGrp="1"/>
          </p:cNvSpPr>
          <p:nvPr>
            <p:ph type="ftr" sz="quarter" idx="11"/>
          </p:nvPr>
        </p:nvSpPr>
        <p:spPr/>
        <p:txBody>
          <a:bodyPr/>
          <a:lstStyle/>
          <a:p>
            <a:pPr>
              <a:defRPr/>
            </a:pPr>
            <a:r>
              <a:rPr lang="fr-FR"/>
              <a:t>PPD Lectures 2023 - A Papanestis</a:t>
            </a:r>
            <a:endParaRPr lang="en-GB"/>
          </a:p>
        </p:txBody>
      </p:sp>
    </p:spTree>
    <p:extLst>
      <p:ext uri="{BB962C8B-B14F-4D97-AF65-F5344CB8AC3E}">
        <p14:creationId xmlns:p14="http://schemas.microsoft.com/office/powerpoint/2010/main" val="1331433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EAA0-88D4-9EBE-DCD3-0A41671557DC}"/>
              </a:ext>
            </a:extLst>
          </p:cNvPr>
          <p:cNvSpPr>
            <a:spLocks noGrp="1"/>
          </p:cNvSpPr>
          <p:nvPr>
            <p:ph type="title"/>
          </p:nvPr>
        </p:nvSpPr>
        <p:spPr/>
        <p:txBody>
          <a:bodyPr/>
          <a:lstStyle/>
          <a:p>
            <a:r>
              <a:rPr lang="en-GB" dirty="0"/>
              <a:t>HPD photocathode position</a:t>
            </a:r>
          </a:p>
        </p:txBody>
      </p:sp>
      <p:sp>
        <p:nvSpPr>
          <p:cNvPr id="4" name="Footer Placeholder 3">
            <a:extLst>
              <a:ext uri="{FF2B5EF4-FFF2-40B4-BE49-F238E27FC236}">
                <a16:creationId xmlns:a16="http://schemas.microsoft.com/office/drawing/2014/main" id="{E381FB07-E3C8-BAC7-F4F0-F67BEA5B0C4F}"/>
              </a:ext>
            </a:extLst>
          </p:cNvPr>
          <p:cNvSpPr>
            <a:spLocks noGrp="1"/>
          </p:cNvSpPr>
          <p:nvPr>
            <p:ph type="ftr" sz="quarter" idx="11"/>
          </p:nvPr>
        </p:nvSpPr>
        <p:spPr/>
        <p:txBody>
          <a:bodyPr/>
          <a:lstStyle/>
          <a:p>
            <a:r>
              <a:rPr lang="fr-FR"/>
              <a:t>PPD Lectures 2023 - A Papanestis</a:t>
            </a:r>
            <a:endParaRPr lang="en-US" dirty="0"/>
          </a:p>
        </p:txBody>
      </p:sp>
      <p:sp>
        <p:nvSpPr>
          <p:cNvPr id="5" name="Slide Number Placeholder 4">
            <a:extLst>
              <a:ext uri="{FF2B5EF4-FFF2-40B4-BE49-F238E27FC236}">
                <a16:creationId xmlns:a16="http://schemas.microsoft.com/office/drawing/2014/main" id="{B0E28C27-7B91-83BD-6D9E-75B7D1D616B5}"/>
              </a:ext>
            </a:extLst>
          </p:cNvPr>
          <p:cNvSpPr>
            <a:spLocks noGrp="1"/>
          </p:cNvSpPr>
          <p:nvPr>
            <p:ph type="sldNum" sz="quarter" idx="12"/>
          </p:nvPr>
        </p:nvSpPr>
        <p:spPr/>
        <p:txBody>
          <a:bodyPr/>
          <a:lstStyle/>
          <a:p>
            <a:fld id="{BBAAB195-B577-5546-8349-9DDA93B6129E}" type="slidenum">
              <a:rPr lang="en-US" smtClean="0"/>
              <a:t>49</a:t>
            </a:fld>
            <a:endParaRPr lang="en-US"/>
          </a:p>
        </p:txBody>
      </p:sp>
      <p:pic>
        <p:nvPicPr>
          <p:cNvPr id="6" name="Content Placeholder 4" descr="Graphical user interface&#10;&#10;Description automatically generated">
            <a:extLst>
              <a:ext uri="{FF2B5EF4-FFF2-40B4-BE49-F238E27FC236}">
                <a16:creationId xmlns:a16="http://schemas.microsoft.com/office/drawing/2014/main" id="{9493F2F0-9E81-03D3-5CAA-49ABBA00B106}"/>
              </a:ext>
            </a:extLst>
          </p:cNvPr>
          <p:cNvPicPr>
            <a:picLocks noGrp="1" noChangeAspect="1"/>
          </p:cNvPicPr>
          <p:nvPr>
            <p:ph idx="1"/>
          </p:nvPr>
        </p:nvPicPr>
        <p:blipFill>
          <a:blip r:embed="rId2"/>
          <a:stretch>
            <a:fillRect/>
          </a:stretch>
        </p:blipFill>
        <p:spPr>
          <a:xfrm>
            <a:off x="380908" y="2080929"/>
            <a:ext cx="2437118" cy="2268373"/>
          </a:xfrm>
        </p:spPr>
      </p:pic>
      <p:pic>
        <p:nvPicPr>
          <p:cNvPr id="7" name="Picture 6">
            <a:extLst>
              <a:ext uri="{FF2B5EF4-FFF2-40B4-BE49-F238E27FC236}">
                <a16:creationId xmlns:a16="http://schemas.microsoft.com/office/drawing/2014/main" id="{0DBA95AC-B45A-9E00-FC92-B701C0FB2DC5}"/>
              </a:ext>
            </a:extLst>
          </p:cNvPr>
          <p:cNvPicPr>
            <a:picLocks noChangeAspect="1"/>
          </p:cNvPicPr>
          <p:nvPr/>
        </p:nvPicPr>
        <p:blipFill>
          <a:blip r:embed="rId3"/>
          <a:stretch>
            <a:fillRect/>
          </a:stretch>
        </p:blipFill>
        <p:spPr>
          <a:xfrm>
            <a:off x="3076391" y="2080929"/>
            <a:ext cx="5686701" cy="3857625"/>
          </a:xfrm>
          <a:prstGeom prst="rect">
            <a:avLst/>
          </a:prstGeom>
        </p:spPr>
      </p:pic>
      <p:sp>
        <p:nvSpPr>
          <p:cNvPr id="8" name="Rectangle 7">
            <a:extLst>
              <a:ext uri="{FF2B5EF4-FFF2-40B4-BE49-F238E27FC236}">
                <a16:creationId xmlns:a16="http://schemas.microsoft.com/office/drawing/2014/main" id="{8DAEA29D-7D6A-5AA9-289C-474BD7DABDB8}"/>
              </a:ext>
            </a:extLst>
          </p:cNvPr>
          <p:cNvSpPr/>
          <p:nvPr/>
        </p:nvSpPr>
        <p:spPr>
          <a:xfrm>
            <a:off x="3753111" y="3661515"/>
            <a:ext cx="756259" cy="48381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Rectangle 8">
            <a:extLst>
              <a:ext uri="{FF2B5EF4-FFF2-40B4-BE49-F238E27FC236}">
                <a16:creationId xmlns:a16="http://schemas.microsoft.com/office/drawing/2014/main" id="{BDC57AF1-0623-5F58-2F1B-1438033A61D2}"/>
              </a:ext>
            </a:extLst>
          </p:cNvPr>
          <p:cNvSpPr/>
          <p:nvPr/>
        </p:nvSpPr>
        <p:spPr>
          <a:xfrm>
            <a:off x="3951179" y="4858237"/>
            <a:ext cx="360123" cy="32699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437B41D6-E488-42C0-0F4D-FD007E24AE87}"/>
              </a:ext>
            </a:extLst>
          </p:cNvPr>
          <p:cNvSpPr/>
          <p:nvPr/>
        </p:nvSpPr>
        <p:spPr>
          <a:xfrm>
            <a:off x="7741086" y="2512091"/>
            <a:ext cx="374215" cy="23329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Rectangle 10">
            <a:extLst>
              <a:ext uri="{FF2B5EF4-FFF2-40B4-BE49-F238E27FC236}">
                <a16:creationId xmlns:a16="http://schemas.microsoft.com/office/drawing/2014/main" id="{83FEB98B-2D53-3590-AC04-B131416FDAFC}"/>
              </a:ext>
            </a:extLst>
          </p:cNvPr>
          <p:cNvSpPr/>
          <p:nvPr/>
        </p:nvSpPr>
        <p:spPr>
          <a:xfrm>
            <a:off x="3962923" y="2311837"/>
            <a:ext cx="374216" cy="31134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TextBox 2">
            <a:extLst>
              <a:ext uri="{FF2B5EF4-FFF2-40B4-BE49-F238E27FC236}">
                <a16:creationId xmlns:a16="http://schemas.microsoft.com/office/drawing/2014/main" id="{331735AC-0BA5-65FE-B0C5-ED25248100C3}"/>
              </a:ext>
            </a:extLst>
          </p:cNvPr>
          <p:cNvSpPr txBox="1"/>
          <p:nvPr/>
        </p:nvSpPr>
        <p:spPr>
          <a:xfrm>
            <a:off x="539500" y="4485235"/>
            <a:ext cx="2278527" cy="1200329"/>
          </a:xfrm>
          <a:prstGeom prst="rect">
            <a:avLst/>
          </a:prstGeom>
          <a:solidFill>
            <a:schemeClr val="accent3">
              <a:lumMod val="20000"/>
              <a:lumOff val="80000"/>
            </a:schemeClr>
          </a:solidFill>
        </p:spPr>
        <p:txBody>
          <a:bodyPr wrap="square" rtlCol="0">
            <a:spAutoFit/>
          </a:bodyPr>
          <a:lstStyle/>
          <a:p>
            <a:r>
              <a:rPr lang="en-GB" sz="1800" dirty="0"/>
              <a:t>Automatic Online calibration for every run (max 1 hour)</a:t>
            </a:r>
          </a:p>
        </p:txBody>
      </p:sp>
      <p:sp>
        <p:nvSpPr>
          <p:cNvPr id="12" name="Rectangle 11">
            <a:extLst>
              <a:ext uri="{FF2B5EF4-FFF2-40B4-BE49-F238E27FC236}">
                <a16:creationId xmlns:a16="http://schemas.microsoft.com/office/drawing/2014/main" id="{BF6821B5-4963-4074-328A-FF9ED007A433}"/>
              </a:ext>
            </a:extLst>
          </p:cNvPr>
          <p:cNvSpPr/>
          <p:nvPr/>
        </p:nvSpPr>
        <p:spPr>
          <a:xfrm>
            <a:off x="5531434" y="2311837"/>
            <a:ext cx="513940" cy="31134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a:extLst>
              <a:ext uri="{FF2B5EF4-FFF2-40B4-BE49-F238E27FC236}">
                <a16:creationId xmlns:a16="http://schemas.microsoft.com/office/drawing/2014/main" id="{AF94548A-21CA-76AE-F829-865FFF75E9F9}"/>
              </a:ext>
            </a:extLst>
          </p:cNvPr>
          <p:cNvSpPr/>
          <p:nvPr/>
        </p:nvSpPr>
        <p:spPr>
          <a:xfrm>
            <a:off x="5528772" y="5054619"/>
            <a:ext cx="516602" cy="27384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Rectangle 13">
            <a:extLst>
              <a:ext uri="{FF2B5EF4-FFF2-40B4-BE49-F238E27FC236}">
                <a16:creationId xmlns:a16="http://schemas.microsoft.com/office/drawing/2014/main" id="{0664CB70-DF41-FF41-8D41-C90655653DE4}"/>
              </a:ext>
            </a:extLst>
          </p:cNvPr>
          <p:cNvSpPr/>
          <p:nvPr/>
        </p:nvSpPr>
        <p:spPr>
          <a:xfrm>
            <a:off x="5536131" y="3587384"/>
            <a:ext cx="509242" cy="31134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Rectangle 14">
            <a:extLst>
              <a:ext uri="{FF2B5EF4-FFF2-40B4-BE49-F238E27FC236}">
                <a16:creationId xmlns:a16="http://schemas.microsoft.com/office/drawing/2014/main" id="{B3CAE872-F19E-CF5D-B0A8-2EDDA311C71D}"/>
              </a:ext>
            </a:extLst>
          </p:cNvPr>
          <p:cNvSpPr/>
          <p:nvPr/>
        </p:nvSpPr>
        <p:spPr>
          <a:xfrm>
            <a:off x="7734823" y="3590274"/>
            <a:ext cx="374216" cy="31134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Rectangle 15">
            <a:extLst>
              <a:ext uri="{FF2B5EF4-FFF2-40B4-BE49-F238E27FC236}">
                <a16:creationId xmlns:a16="http://schemas.microsoft.com/office/drawing/2014/main" id="{605A2794-7109-28A8-FA35-151FD6E07A81}"/>
              </a:ext>
            </a:extLst>
          </p:cNvPr>
          <p:cNvSpPr/>
          <p:nvPr/>
        </p:nvSpPr>
        <p:spPr>
          <a:xfrm>
            <a:off x="7734823" y="4858237"/>
            <a:ext cx="374216" cy="31134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TextBox 16">
            <a:extLst>
              <a:ext uri="{FF2B5EF4-FFF2-40B4-BE49-F238E27FC236}">
                <a16:creationId xmlns:a16="http://schemas.microsoft.com/office/drawing/2014/main" id="{6B5091CC-9821-EC96-200D-43233986682C}"/>
              </a:ext>
            </a:extLst>
          </p:cNvPr>
          <p:cNvSpPr txBox="1"/>
          <p:nvPr/>
        </p:nvSpPr>
        <p:spPr>
          <a:xfrm>
            <a:off x="6070881" y="3563411"/>
            <a:ext cx="662361" cy="213585"/>
          </a:xfrm>
          <a:prstGeom prst="rect">
            <a:avLst/>
          </a:prstGeom>
          <a:noFill/>
        </p:spPr>
        <p:txBody>
          <a:bodyPr wrap="none" rtlCol="0">
            <a:spAutoFit/>
          </a:bodyPr>
          <a:lstStyle/>
          <a:p>
            <a:r>
              <a:rPr lang="en-GB" sz="788" dirty="0"/>
              <a:t>One pixel</a:t>
            </a:r>
          </a:p>
        </p:txBody>
      </p:sp>
    </p:spTree>
    <p:extLst>
      <p:ext uri="{BB962C8B-B14F-4D97-AF65-F5344CB8AC3E}">
        <p14:creationId xmlns:p14="http://schemas.microsoft.com/office/powerpoint/2010/main" val="1556756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Detector technologies</a:t>
            </a:r>
          </a:p>
        </p:txBody>
      </p:sp>
      <p:sp>
        <p:nvSpPr>
          <p:cNvPr id="4" name="Footer Placeholder 3"/>
          <p:cNvSpPr>
            <a:spLocks noGrp="1"/>
          </p:cNvSpPr>
          <p:nvPr>
            <p:ph type="ftr" sz="quarter" idx="11"/>
          </p:nvPr>
        </p:nvSpPr>
        <p:spPr/>
        <p:txBody>
          <a:bodyPr/>
          <a:lstStyle/>
          <a:p>
            <a:pPr>
              <a:defRPr/>
            </a:pPr>
            <a:r>
              <a:rPr lang="fr-FR"/>
              <a:t>PPD Lectures 2023 - A Papanestis</a:t>
            </a:r>
            <a:endParaRPr lang="en-GB" dirty="0"/>
          </a:p>
        </p:txBody>
      </p:sp>
      <p:sp>
        <p:nvSpPr>
          <p:cNvPr id="5" name="Slide Number Placeholder 4"/>
          <p:cNvSpPr>
            <a:spLocks noGrp="1"/>
          </p:cNvSpPr>
          <p:nvPr>
            <p:ph type="sldNum" sz="quarter" idx="12"/>
          </p:nvPr>
        </p:nvSpPr>
        <p:spPr/>
        <p:txBody>
          <a:bodyPr/>
          <a:lstStyle/>
          <a:p>
            <a:pPr>
              <a:defRPr/>
            </a:pPr>
            <a:fld id="{75DEEA70-F2A5-4F11-9D2F-52A27AAB522D}" type="slidenum">
              <a:rPr lang="en-GB" smtClean="0"/>
              <a:pPr>
                <a:defRPr/>
              </a:pPr>
              <a:t>5</a:t>
            </a:fld>
            <a:endParaRPr lang="en-GB"/>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960" b="4312"/>
          <a:stretch/>
        </p:blipFill>
        <p:spPr>
          <a:xfrm>
            <a:off x="1138333" y="1222309"/>
            <a:ext cx="7212563" cy="4907903"/>
          </a:xfrm>
          <a:prstGeom prst="rect">
            <a:avLst/>
          </a:prstGeom>
        </p:spPr>
      </p:pic>
      <p:sp>
        <p:nvSpPr>
          <p:cNvPr id="7" name="TextBox 6"/>
          <p:cNvSpPr txBox="1"/>
          <p:nvPr/>
        </p:nvSpPr>
        <p:spPr>
          <a:xfrm>
            <a:off x="6523653" y="5763475"/>
            <a:ext cx="1582484" cy="307777"/>
          </a:xfrm>
          <a:prstGeom prst="rect">
            <a:avLst/>
          </a:prstGeom>
          <a:noFill/>
        </p:spPr>
        <p:txBody>
          <a:bodyPr wrap="none" rtlCol="0">
            <a:spAutoFit/>
          </a:bodyPr>
          <a:lstStyle/>
          <a:p>
            <a:r>
              <a:rPr lang="en-GB" sz="1400" dirty="0"/>
              <a:t>From Wikipedia</a:t>
            </a:r>
          </a:p>
        </p:txBody>
      </p:sp>
    </p:spTree>
    <p:extLst>
      <p:ext uri="{BB962C8B-B14F-4D97-AF65-F5344CB8AC3E}">
        <p14:creationId xmlns:p14="http://schemas.microsoft.com/office/powerpoint/2010/main" val="2443250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83CA-5777-B9B4-F3FB-F39F4F44D700}"/>
              </a:ext>
            </a:extLst>
          </p:cNvPr>
          <p:cNvSpPr>
            <a:spLocks noGrp="1"/>
          </p:cNvSpPr>
          <p:nvPr>
            <p:ph type="title"/>
          </p:nvPr>
        </p:nvSpPr>
        <p:spPr/>
        <p:txBody>
          <a:bodyPr/>
          <a:lstStyle/>
          <a:p>
            <a:r>
              <a:rPr lang="en-GB" dirty="0"/>
              <a:t>Pattern recognition</a:t>
            </a:r>
          </a:p>
        </p:txBody>
      </p:sp>
      <p:sp>
        <p:nvSpPr>
          <p:cNvPr id="3" name="Footer Placeholder 2">
            <a:extLst>
              <a:ext uri="{FF2B5EF4-FFF2-40B4-BE49-F238E27FC236}">
                <a16:creationId xmlns:a16="http://schemas.microsoft.com/office/drawing/2014/main" id="{608C957C-A7A9-6A9C-77D0-859824A3A551}"/>
              </a:ext>
            </a:extLst>
          </p:cNvPr>
          <p:cNvSpPr>
            <a:spLocks noGrp="1"/>
          </p:cNvSpPr>
          <p:nvPr>
            <p:ph type="ftr" sz="quarter" idx="11"/>
          </p:nvPr>
        </p:nvSpPr>
        <p:spPr/>
        <p:txBody>
          <a:bodyPr/>
          <a:lstStyle/>
          <a:p>
            <a:pPr>
              <a:defRPr/>
            </a:pPr>
            <a:r>
              <a:rPr lang="fr-FR"/>
              <a:t>PPD Lectures 2023 - A Papanestis</a:t>
            </a:r>
            <a:endParaRPr lang="en-GB" dirty="0"/>
          </a:p>
        </p:txBody>
      </p:sp>
      <p:sp>
        <p:nvSpPr>
          <p:cNvPr id="4" name="Slide Number Placeholder 3">
            <a:extLst>
              <a:ext uri="{FF2B5EF4-FFF2-40B4-BE49-F238E27FC236}">
                <a16:creationId xmlns:a16="http://schemas.microsoft.com/office/drawing/2014/main" id="{60F0EA2D-3661-F7E9-5FCE-C350A6D3494A}"/>
              </a:ext>
            </a:extLst>
          </p:cNvPr>
          <p:cNvSpPr>
            <a:spLocks noGrp="1"/>
          </p:cNvSpPr>
          <p:nvPr>
            <p:ph type="sldNum" sz="quarter" idx="12"/>
          </p:nvPr>
        </p:nvSpPr>
        <p:spPr/>
        <p:txBody>
          <a:bodyPr/>
          <a:lstStyle/>
          <a:p>
            <a:pPr>
              <a:defRPr/>
            </a:pPr>
            <a:fld id="{775F0F54-7921-4F43-832B-7FD3897EB5DC}" type="slidenum">
              <a:rPr lang="en-GB" smtClean="0"/>
              <a:pPr>
                <a:defRPr/>
              </a:pPr>
              <a:t>50</a:t>
            </a:fld>
            <a:endParaRPr lang="en-GB"/>
          </a:p>
        </p:txBody>
      </p:sp>
      <p:pic>
        <p:nvPicPr>
          <p:cNvPr id="5" name="Picture 2">
            <a:extLst>
              <a:ext uri="{FF2B5EF4-FFF2-40B4-BE49-F238E27FC236}">
                <a16:creationId xmlns:a16="http://schemas.microsoft.com/office/drawing/2014/main" id="{CEB4A6B2-E606-64A1-3BC6-33D5A544F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19" y="1438920"/>
            <a:ext cx="3761198" cy="358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1B7B5651-BD33-D79E-2E9B-735E586145FC}"/>
              </a:ext>
            </a:extLst>
          </p:cNvPr>
          <p:cNvSpPr txBox="1">
            <a:spLocks noChangeArrowheads="1"/>
          </p:cNvSpPr>
          <p:nvPr/>
        </p:nvSpPr>
        <p:spPr bwMode="auto">
          <a:xfrm>
            <a:off x="179389" y="5057775"/>
            <a:ext cx="56047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3300"/>
                </a:solidFill>
                <a:effectLst/>
                <a:uLnTx/>
                <a:uFillTx/>
                <a:latin typeface="Calibri" pitchFamily="34" charset="0"/>
                <a:ea typeface="+mn-ea"/>
                <a:cs typeface="+mn-cs"/>
              </a:rPr>
              <a:t>Red:  From particles from Primary and Secondary Vertex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Blue: From secondaries and background processes (sometimes with no reconstructed track)</a:t>
            </a:r>
          </a:p>
        </p:txBody>
      </p:sp>
      <p:pic>
        <p:nvPicPr>
          <p:cNvPr id="7" name="Picture 6">
            <a:extLst>
              <a:ext uri="{FF2B5EF4-FFF2-40B4-BE49-F238E27FC236}">
                <a16:creationId xmlns:a16="http://schemas.microsoft.com/office/drawing/2014/main" id="{BA83AD89-F315-FCE5-81B0-08A9907EE56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33518" y="1161252"/>
            <a:ext cx="2596821" cy="5129680"/>
          </a:xfrm>
          <a:prstGeom prst="rect">
            <a:avLst/>
          </a:prstGeom>
          <a:solidFill>
            <a:schemeClr val="bg1"/>
          </a:solidFill>
        </p:spPr>
      </p:pic>
    </p:spTree>
    <p:extLst>
      <p:ext uri="{BB962C8B-B14F-4D97-AF65-F5344CB8AC3E}">
        <p14:creationId xmlns:p14="http://schemas.microsoft.com/office/powerpoint/2010/main" val="2781619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EDB8D-A527-D708-D71D-555BBA857366}"/>
              </a:ext>
            </a:extLst>
          </p:cNvPr>
          <p:cNvSpPr>
            <a:spLocks noGrp="1"/>
          </p:cNvSpPr>
          <p:nvPr>
            <p:ph type="title"/>
          </p:nvPr>
        </p:nvSpPr>
        <p:spPr/>
        <p:txBody>
          <a:bodyPr/>
          <a:lstStyle/>
          <a:p>
            <a:r>
              <a:rPr lang="en-US" sz="2000" dirty="0"/>
              <a:t>Pattern Recognition in Accelerator based Cherenkov Detector</a:t>
            </a:r>
            <a:endParaRPr lang="en-GB" sz="2000" dirty="0"/>
          </a:p>
        </p:txBody>
      </p:sp>
      <p:sp>
        <p:nvSpPr>
          <p:cNvPr id="3" name="Footer Placeholder 2">
            <a:extLst>
              <a:ext uri="{FF2B5EF4-FFF2-40B4-BE49-F238E27FC236}">
                <a16:creationId xmlns:a16="http://schemas.microsoft.com/office/drawing/2014/main" id="{B9D861C9-6A6E-4826-DB25-ECAF892AD490}"/>
              </a:ext>
            </a:extLst>
          </p:cNvPr>
          <p:cNvSpPr>
            <a:spLocks noGrp="1"/>
          </p:cNvSpPr>
          <p:nvPr>
            <p:ph type="ftr" sz="quarter" idx="11"/>
          </p:nvPr>
        </p:nvSpPr>
        <p:spPr/>
        <p:txBody>
          <a:bodyPr/>
          <a:lstStyle/>
          <a:p>
            <a:pPr>
              <a:defRPr/>
            </a:pPr>
            <a:r>
              <a:rPr lang="fr-FR"/>
              <a:t>PPD Lectures 2023 - A Papanestis</a:t>
            </a:r>
            <a:endParaRPr lang="en-GB" dirty="0"/>
          </a:p>
        </p:txBody>
      </p:sp>
      <p:sp>
        <p:nvSpPr>
          <p:cNvPr id="4" name="Slide Number Placeholder 3">
            <a:extLst>
              <a:ext uri="{FF2B5EF4-FFF2-40B4-BE49-F238E27FC236}">
                <a16:creationId xmlns:a16="http://schemas.microsoft.com/office/drawing/2014/main" id="{9E9C5C87-5BDF-396D-F8A7-6E42349380EB}"/>
              </a:ext>
            </a:extLst>
          </p:cNvPr>
          <p:cNvSpPr>
            <a:spLocks noGrp="1"/>
          </p:cNvSpPr>
          <p:nvPr>
            <p:ph type="sldNum" sz="quarter" idx="12"/>
          </p:nvPr>
        </p:nvSpPr>
        <p:spPr/>
        <p:txBody>
          <a:bodyPr/>
          <a:lstStyle/>
          <a:p>
            <a:pPr>
              <a:defRPr/>
            </a:pPr>
            <a:fld id="{775F0F54-7921-4F43-832B-7FD3897EB5DC}" type="slidenum">
              <a:rPr lang="en-GB" smtClean="0"/>
              <a:pPr>
                <a:defRPr/>
              </a:pPr>
              <a:t>51</a:t>
            </a:fld>
            <a:endParaRPr lang="en-GB"/>
          </a:p>
        </p:txBody>
      </p:sp>
      <p:sp>
        <p:nvSpPr>
          <p:cNvPr id="5" name="Slide Number Placeholder 3">
            <a:extLst>
              <a:ext uri="{FF2B5EF4-FFF2-40B4-BE49-F238E27FC236}">
                <a16:creationId xmlns:a16="http://schemas.microsoft.com/office/drawing/2014/main" id="{D9E16DB1-6855-45C3-5013-452A5929E880}"/>
              </a:ext>
            </a:extLst>
          </p:cNvPr>
          <p:cNvSpPr txBox="1">
            <a:spLocks/>
          </p:cNvSpPr>
          <p:nvPr/>
        </p:nvSpPr>
        <p:spPr bwMode="auto">
          <a:xfrm>
            <a:off x="6553200" y="5863191"/>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eaLnBrk="0" fontAlgn="base" hangingPunct="0">
              <a:spcBef>
                <a:spcPct val="0"/>
              </a:spcBef>
              <a:spcAft>
                <a:spcPct val="0"/>
              </a:spcAft>
              <a:defRPr sz="1400" kern="1200">
                <a:solidFill>
                  <a:schemeClr val="tx1"/>
                </a:solidFill>
                <a:latin typeface="Helvetic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eaLnBrk="1" fontAlgn="auto" hangingPunct="1">
              <a:spcBef>
                <a:spcPts val="0"/>
              </a:spcBef>
              <a:spcAft>
                <a:spcPts val="0"/>
              </a:spcAft>
              <a:defRPr/>
            </a:pPr>
            <a:fld id="{B1DA0921-18B2-470B-AA32-86B235A67155}" type="slidenum">
              <a:rPr lang="en-US" sz="1200" smtClean="0">
                <a:solidFill>
                  <a:prstClr val="black">
                    <a:tint val="75000"/>
                  </a:prstClr>
                </a:solidFill>
                <a:latin typeface="Calibri"/>
              </a:rPr>
              <a:pPr eaLnBrk="1" fontAlgn="auto" hangingPunct="1">
                <a:spcBef>
                  <a:spcPts val="0"/>
                </a:spcBef>
                <a:spcAft>
                  <a:spcPts val="0"/>
                </a:spcAft>
                <a:defRPr/>
              </a:pPr>
              <a:t>51</a:t>
            </a:fld>
            <a:endParaRPr lang="en-US" sz="1200">
              <a:solidFill>
                <a:prstClr val="black">
                  <a:tint val="75000"/>
                </a:prstClr>
              </a:solidFill>
              <a:latin typeface="Calibri"/>
            </a:endParaRPr>
          </a:p>
        </p:txBody>
      </p:sp>
      <p:sp>
        <p:nvSpPr>
          <p:cNvPr id="6" name="Text Box 3">
            <a:extLst>
              <a:ext uri="{FF2B5EF4-FFF2-40B4-BE49-F238E27FC236}">
                <a16:creationId xmlns:a16="http://schemas.microsoft.com/office/drawing/2014/main" id="{D7C581FA-2320-25AE-B030-EB4D5602D692}"/>
              </a:ext>
            </a:extLst>
          </p:cNvPr>
          <p:cNvSpPr txBox="1">
            <a:spLocks noChangeArrowheads="1"/>
          </p:cNvSpPr>
          <p:nvPr/>
        </p:nvSpPr>
        <p:spPr bwMode="auto">
          <a:xfrm>
            <a:off x="304800" y="1132441"/>
            <a:ext cx="624363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Events with large number of charged tracks giving rise to several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overlapping  Cherenkov Rings on the Photo detector plane.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Problem: To identify which tracks correspond to which hits and then identify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the type (e, </a:t>
            </a:r>
            <a:r>
              <a:rPr kumimoji="0" lang="en-US" altLang="en-US" sz="1400" b="0" i="0" u="none" strike="noStrike" kern="1200" cap="none" spc="0" normalizeH="0" baseline="0" noProof="0">
                <a:ln>
                  <a:noFill/>
                </a:ln>
                <a:solidFill>
                  <a:prstClr val="black"/>
                </a:solidFill>
                <a:effectLst/>
                <a:uLnTx/>
                <a:uFillTx/>
                <a:latin typeface="Symbol" pitchFamily="18" charset="2"/>
                <a:ea typeface="+mn-ea"/>
                <a:cs typeface="+mn-cs"/>
              </a:rPr>
              <a:t>p,</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p etc.) of  the particle which created the tracks.</a:t>
            </a:r>
          </a:p>
        </p:txBody>
      </p:sp>
      <p:sp>
        <p:nvSpPr>
          <p:cNvPr id="7" name="Text Box 4">
            <a:extLst>
              <a:ext uri="{FF2B5EF4-FFF2-40B4-BE49-F238E27FC236}">
                <a16:creationId xmlns:a16="http://schemas.microsoft.com/office/drawing/2014/main" id="{B784770A-5DB4-660A-CC5C-A132EBE3D50A}"/>
              </a:ext>
            </a:extLst>
          </p:cNvPr>
          <p:cNvSpPr txBox="1">
            <a:spLocks noChangeArrowheads="1"/>
          </p:cNvSpPr>
          <p:nvPr/>
        </p:nvSpPr>
        <p:spPr bwMode="auto">
          <a:xfrm>
            <a:off x="288925" y="2389741"/>
            <a:ext cx="19510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Hough Transform: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C0504D"/>
                </a:solidFill>
                <a:effectLst/>
                <a:uLnTx/>
                <a:uFillTx/>
                <a:latin typeface="Arial Unicode MS" pitchFamily="34" charset="-128"/>
                <a:ea typeface="+mn-ea"/>
                <a:cs typeface="+mn-cs"/>
              </a:rPr>
              <a:t>(used by ALICE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C0504D"/>
                </a:solidFill>
                <a:effectLst/>
                <a:uLnTx/>
                <a:uFillTx/>
                <a:latin typeface="Arial Unicode MS" pitchFamily="34" charset="-128"/>
                <a:ea typeface="+mn-ea"/>
                <a:cs typeface="+mn-cs"/>
              </a:rPr>
              <a:t>at CERN)</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p>
        </p:txBody>
      </p:sp>
      <p:sp>
        <p:nvSpPr>
          <p:cNvPr id="8" name="Text Box 5">
            <a:extLst>
              <a:ext uri="{FF2B5EF4-FFF2-40B4-BE49-F238E27FC236}">
                <a16:creationId xmlns:a16="http://schemas.microsoft.com/office/drawing/2014/main" id="{9AA1D752-15D4-4E28-00B1-C8C5942823BA}"/>
              </a:ext>
            </a:extLst>
          </p:cNvPr>
          <p:cNvSpPr txBox="1">
            <a:spLocks noChangeArrowheads="1"/>
          </p:cNvSpPr>
          <p:nvPr/>
        </p:nvSpPr>
        <p:spPr bwMode="auto">
          <a:xfrm>
            <a:off x="2362200" y="2402441"/>
            <a:ext cx="54483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Project the particle direction on to the detector plane</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Accumulate the distance of each hit from these projection points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in case of circular rings.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Collect the peaks in the accumulated set and associate the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corresponding hits to the tracks.</a:t>
            </a:r>
          </a:p>
        </p:txBody>
      </p:sp>
      <p:sp>
        <p:nvSpPr>
          <p:cNvPr id="9" name="Text Box 6">
            <a:extLst>
              <a:ext uri="{FF2B5EF4-FFF2-40B4-BE49-F238E27FC236}">
                <a16:creationId xmlns:a16="http://schemas.microsoft.com/office/drawing/2014/main" id="{61EB5DEE-E147-C189-B2EB-D30FE3825D1F}"/>
              </a:ext>
            </a:extLst>
          </p:cNvPr>
          <p:cNvSpPr txBox="1">
            <a:spLocks noChangeArrowheads="1"/>
          </p:cNvSpPr>
          <p:nvPr/>
        </p:nvSpPr>
        <p:spPr bwMode="auto">
          <a:xfrm>
            <a:off x="228600" y="3621641"/>
            <a:ext cx="2016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Likelihood Method:</a:t>
            </a:r>
          </a:p>
        </p:txBody>
      </p:sp>
      <p:sp>
        <p:nvSpPr>
          <p:cNvPr id="10" name="Text Box 7">
            <a:extLst>
              <a:ext uri="{FF2B5EF4-FFF2-40B4-BE49-F238E27FC236}">
                <a16:creationId xmlns:a16="http://schemas.microsoft.com/office/drawing/2014/main" id="{051D0B20-DDBC-F89B-CF91-2CE50C77E872}"/>
              </a:ext>
            </a:extLst>
          </p:cNvPr>
          <p:cNvSpPr txBox="1">
            <a:spLocks noChangeArrowheads="1"/>
          </p:cNvSpPr>
          <p:nvPr/>
        </p:nvSpPr>
        <p:spPr bwMode="auto">
          <a:xfrm>
            <a:off x="2209800" y="3621641"/>
            <a:ext cx="6383338"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F</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or each of the track in the event, for  a given mass hypothesis,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create photons and project them to the detector plane using the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knowledge of the  geometry of the detector and its optical properties.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Repeat this for all the other tracks.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From this calculate the probability that a signal would be seen in each</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pixel of the detector from all tracks.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Compare this with the observed set of photoelectron signal on the pixels,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by creating a likelihood.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Repeat all the above after changing the set of mass hypothesis of the tracks.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Find the set of mass hypothesis, which maximize the likelihood.</a:t>
            </a:r>
          </a:p>
        </p:txBody>
      </p:sp>
      <p:sp>
        <p:nvSpPr>
          <p:cNvPr id="11" name="Text Box 8">
            <a:extLst>
              <a:ext uri="{FF2B5EF4-FFF2-40B4-BE49-F238E27FC236}">
                <a16:creationId xmlns:a16="http://schemas.microsoft.com/office/drawing/2014/main" id="{48BDFABB-FB28-D7EF-A809-976AA4238F31}"/>
              </a:ext>
            </a:extLst>
          </p:cNvPr>
          <p:cNvSpPr txBox="1">
            <a:spLocks noChangeArrowheads="1"/>
          </p:cNvSpPr>
          <p:nvPr/>
        </p:nvSpPr>
        <p:spPr bwMode="auto">
          <a:xfrm>
            <a:off x="304800" y="3926441"/>
            <a:ext cx="13668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C0504D"/>
                </a:solidFill>
                <a:effectLst/>
                <a:uLnTx/>
                <a:uFillTx/>
                <a:latin typeface="Arial Unicode MS" pitchFamily="34" charset="-128"/>
                <a:ea typeface="+mn-ea"/>
                <a:cs typeface="+mn-cs"/>
              </a:rPr>
              <a:t>(used by LHCb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C0504D"/>
                </a:solidFill>
                <a:effectLst/>
                <a:uLnTx/>
                <a:uFillTx/>
                <a:latin typeface="Arial Unicode MS" pitchFamily="34" charset="-128"/>
                <a:ea typeface="+mn-ea"/>
                <a:cs typeface="+mn-cs"/>
              </a:rPr>
              <a:t>at CERN)</a:t>
            </a:r>
          </a:p>
        </p:txBody>
      </p:sp>
      <p:sp>
        <p:nvSpPr>
          <p:cNvPr id="12" name="Text Box 9">
            <a:extLst>
              <a:ext uri="{FF2B5EF4-FFF2-40B4-BE49-F238E27FC236}">
                <a16:creationId xmlns:a16="http://schemas.microsoft.com/office/drawing/2014/main" id="{18CFDA0F-6C56-CD8D-5927-CC2F689FA80C}"/>
              </a:ext>
            </a:extLst>
          </p:cNvPr>
          <p:cNvSpPr txBox="1">
            <a:spLocks noChangeArrowheads="1"/>
          </p:cNvSpPr>
          <p:nvPr/>
        </p:nvSpPr>
        <p:spPr bwMode="auto">
          <a:xfrm>
            <a:off x="2209800" y="5907641"/>
            <a:ext cx="4448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C0504D"/>
                </a:solidFill>
                <a:effectLst/>
                <a:uLnTx/>
                <a:uFillTx/>
                <a:latin typeface="Arial Unicode MS" pitchFamily="34" charset="-128"/>
                <a:ea typeface="+mn-ea"/>
                <a:cs typeface="+mn-cs"/>
              </a:rPr>
              <a:t>(Ref: R.Forty: Nucl. Inst. Mech. A 433 (1999) 257-261)</a:t>
            </a:r>
          </a:p>
        </p:txBody>
      </p:sp>
    </p:spTree>
    <p:extLst>
      <p:ext uri="{BB962C8B-B14F-4D97-AF65-F5344CB8AC3E}">
        <p14:creationId xmlns:p14="http://schemas.microsoft.com/office/powerpoint/2010/main" val="1824618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57746-4036-EA7D-954D-E1B74B8272AA}"/>
              </a:ext>
            </a:extLst>
          </p:cNvPr>
          <p:cNvSpPr>
            <a:spLocks noGrp="1"/>
          </p:cNvSpPr>
          <p:nvPr>
            <p:ph type="title"/>
          </p:nvPr>
        </p:nvSpPr>
        <p:spPr/>
        <p:txBody>
          <a:bodyPr/>
          <a:lstStyle/>
          <a:p>
            <a:r>
              <a:rPr lang="en-GB" dirty="0"/>
              <a:t>LHCb RICH: PID performance</a:t>
            </a:r>
          </a:p>
        </p:txBody>
      </p:sp>
      <p:sp>
        <p:nvSpPr>
          <p:cNvPr id="3" name="Footer Placeholder 2">
            <a:extLst>
              <a:ext uri="{FF2B5EF4-FFF2-40B4-BE49-F238E27FC236}">
                <a16:creationId xmlns:a16="http://schemas.microsoft.com/office/drawing/2014/main" id="{B19EE86E-3C1A-C7FF-1026-B4D70048EFB8}"/>
              </a:ext>
            </a:extLst>
          </p:cNvPr>
          <p:cNvSpPr>
            <a:spLocks noGrp="1"/>
          </p:cNvSpPr>
          <p:nvPr>
            <p:ph type="ftr" sz="quarter" idx="11"/>
          </p:nvPr>
        </p:nvSpPr>
        <p:spPr/>
        <p:txBody>
          <a:bodyPr/>
          <a:lstStyle/>
          <a:p>
            <a:pPr>
              <a:defRPr/>
            </a:pPr>
            <a:r>
              <a:rPr lang="fr-FR"/>
              <a:t>PPD Lectures 2023 - A Papanestis</a:t>
            </a:r>
            <a:endParaRPr lang="en-GB" dirty="0"/>
          </a:p>
        </p:txBody>
      </p:sp>
      <p:sp>
        <p:nvSpPr>
          <p:cNvPr id="4" name="Slide Number Placeholder 3">
            <a:extLst>
              <a:ext uri="{FF2B5EF4-FFF2-40B4-BE49-F238E27FC236}">
                <a16:creationId xmlns:a16="http://schemas.microsoft.com/office/drawing/2014/main" id="{EC5D7E23-74E5-38F5-2DE6-F95F046505E5}"/>
              </a:ext>
            </a:extLst>
          </p:cNvPr>
          <p:cNvSpPr>
            <a:spLocks noGrp="1"/>
          </p:cNvSpPr>
          <p:nvPr>
            <p:ph type="sldNum" sz="quarter" idx="12"/>
          </p:nvPr>
        </p:nvSpPr>
        <p:spPr/>
        <p:txBody>
          <a:bodyPr/>
          <a:lstStyle/>
          <a:p>
            <a:pPr>
              <a:defRPr/>
            </a:pPr>
            <a:fld id="{775F0F54-7921-4F43-832B-7FD3897EB5DC}" type="slidenum">
              <a:rPr lang="en-GB" smtClean="0"/>
              <a:pPr>
                <a:defRPr/>
              </a:pPr>
              <a:t>52</a:t>
            </a:fld>
            <a:endParaRPr lang="en-GB"/>
          </a:p>
        </p:txBody>
      </p:sp>
      <p:pic>
        <p:nvPicPr>
          <p:cNvPr id="5" name="Picture 2">
            <a:extLst>
              <a:ext uri="{FF2B5EF4-FFF2-40B4-BE49-F238E27FC236}">
                <a16:creationId xmlns:a16="http://schemas.microsoft.com/office/drawing/2014/main" id="{A8A1BD9B-6CF6-B46D-FA06-B5F367816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3242"/>
            <a:ext cx="4752528" cy="3462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C21AC2FD-7473-A56C-7957-984DE3CD7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999" y="2810385"/>
            <a:ext cx="4325059" cy="3107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690030D5-30AC-5B7E-7190-7633A453422B}"/>
              </a:ext>
            </a:extLst>
          </p:cNvPr>
          <p:cNvSpPr txBox="1"/>
          <p:nvPr/>
        </p:nvSpPr>
        <p:spPr>
          <a:xfrm>
            <a:off x="4394003" y="1606567"/>
            <a:ext cx="67197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Data</a:t>
            </a:r>
          </a:p>
        </p:txBody>
      </p:sp>
      <p:sp>
        <p:nvSpPr>
          <p:cNvPr id="8" name="TextBox 7">
            <a:extLst>
              <a:ext uri="{FF2B5EF4-FFF2-40B4-BE49-F238E27FC236}">
                <a16:creationId xmlns:a16="http://schemas.microsoft.com/office/drawing/2014/main" id="{F18C8CB1-429E-9C04-80D8-3F28B350185E}"/>
              </a:ext>
            </a:extLst>
          </p:cNvPr>
          <p:cNvSpPr txBox="1"/>
          <p:nvPr/>
        </p:nvSpPr>
        <p:spPr>
          <a:xfrm>
            <a:off x="179388" y="4850854"/>
            <a:ext cx="4214615" cy="7386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Red: Kaon identification efficiency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Black: Pion mis-identification probability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PID performance in D* events (calibration channel)</a:t>
            </a:r>
          </a:p>
        </p:txBody>
      </p:sp>
      <p:sp>
        <p:nvSpPr>
          <p:cNvPr id="9" name="TextBox 8">
            <a:extLst>
              <a:ext uri="{FF2B5EF4-FFF2-40B4-BE49-F238E27FC236}">
                <a16:creationId xmlns:a16="http://schemas.microsoft.com/office/drawing/2014/main" id="{8C0D27E6-5306-C5BF-F604-DBB6E52AE7B3}"/>
              </a:ext>
            </a:extLst>
          </p:cNvPr>
          <p:cNvSpPr txBox="1"/>
          <p:nvPr/>
        </p:nvSpPr>
        <p:spPr>
          <a:xfrm>
            <a:off x="179388" y="5589518"/>
            <a:ext cx="519340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General agreement between real data and simulation</a:t>
            </a:r>
          </a:p>
        </p:txBody>
      </p:sp>
    </p:spTree>
    <p:extLst>
      <p:ext uri="{BB962C8B-B14F-4D97-AF65-F5344CB8AC3E}">
        <p14:creationId xmlns:p14="http://schemas.microsoft.com/office/powerpoint/2010/main" val="1345994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DC03F-45DF-71EB-DF8C-8D4798C3A05B}"/>
              </a:ext>
            </a:extLst>
          </p:cNvPr>
          <p:cNvSpPr>
            <a:spLocks noGrp="1"/>
          </p:cNvSpPr>
          <p:nvPr>
            <p:ph type="title"/>
          </p:nvPr>
        </p:nvSpPr>
        <p:spPr/>
        <p:txBody>
          <a:bodyPr/>
          <a:lstStyle/>
          <a:p>
            <a:r>
              <a:rPr lang="en-GB" dirty="0"/>
              <a:t>Physics impact of hadron PID</a:t>
            </a:r>
          </a:p>
        </p:txBody>
      </p:sp>
      <p:sp>
        <p:nvSpPr>
          <p:cNvPr id="3" name="Footer Placeholder 2">
            <a:extLst>
              <a:ext uri="{FF2B5EF4-FFF2-40B4-BE49-F238E27FC236}">
                <a16:creationId xmlns:a16="http://schemas.microsoft.com/office/drawing/2014/main" id="{4083ECB9-8F08-7BDF-629C-F4D55A39F2EE}"/>
              </a:ext>
            </a:extLst>
          </p:cNvPr>
          <p:cNvSpPr>
            <a:spLocks noGrp="1"/>
          </p:cNvSpPr>
          <p:nvPr>
            <p:ph type="ftr" sz="quarter" idx="11"/>
          </p:nvPr>
        </p:nvSpPr>
        <p:spPr/>
        <p:txBody>
          <a:bodyPr/>
          <a:lstStyle/>
          <a:p>
            <a:r>
              <a:rPr lang="fr-FR"/>
              <a:t>PPD Lectures 2023 - A Papanestis</a:t>
            </a:r>
            <a:endParaRPr lang="en-US" dirty="0"/>
          </a:p>
        </p:txBody>
      </p:sp>
      <p:sp>
        <p:nvSpPr>
          <p:cNvPr id="4" name="Slide Number Placeholder 3">
            <a:extLst>
              <a:ext uri="{FF2B5EF4-FFF2-40B4-BE49-F238E27FC236}">
                <a16:creationId xmlns:a16="http://schemas.microsoft.com/office/drawing/2014/main" id="{36B55C18-D560-3912-628B-1209561C0DAB}"/>
              </a:ext>
            </a:extLst>
          </p:cNvPr>
          <p:cNvSpPr>
            <a:spLocks noGrp="1"/>
          </p:cNvSpPr>
          <p:nvPr>
            <p:ph type="sldNum" sz="quarter" idx="12"/>
          </p:nvPr>
        </p:nvSpPr>
        <p:spPr/>
        <p:txBody>
          <a:bodyPr/>
          <a:lstStyle/>
          <a:p>
            <a:fld id="{BBAAB195-B577-5546-8349-9DDA93B6129E}" type="slidenum">
              <a:rPr lang="en-US" smtClean="0"/>
              <a:t>53</a:t>
            </a:fld>
            <a:endParaRPr lang="en-US"/>
          </a:p>
        </p:txBody>
      </p:sp>
      <p:pic>
        <p:nvPicPr>
          <p:cNvPr id="6" name="Picture 5">
            <a:extLst>
              <a:ext uri="{FF2B5EF4-FFF2-40B4-BE49-F238E27FC236}">
                <a16:creationId xmlns:a16="http://schemas.microsoft.com/office/drawing/2014/main" id="{6BD28C50-4D19-8FC3-86C0-EC0F9F70B17E}"/>
              </a:ext>
            </a:extLst>
          </p:cNvPr>
          <p:cNvPicPr>
            <a:picLocks noChangeAspect="1"/>
          </p:cNvPicPr>
          <p:nvPr/>
        </p:nvPicPr>
        <p:blipFill>
          <a:blip r:embed="rId2"/>
          <a:stretch>
            <a:fillRect/>
          </a:stretch>
        </p:blipFill>
        <p:spPr>
          <a:xfrm>
            <a:off x="577453" y="1460122"/>
            <a:ext cx="8065294" cy="2978944"/>
          </a:xfrm>
          <a:prstGeom prst="rect">
            <a:avLst/>
          </a:prstGeom>
        </p:spPr>
      </p:pic>
      <p:sp>
        <p:nvSpPr>
          <p:cNvPr id="7" name="TextBox 6">
            <a:extLst>
              <a:ext uri="{FF2B5EF4-FFF2-40B4-BE49-F238E27FC236}">
                <a16:creationId xmlns:a16="http://schemas.microsoft.com/office/drawing/2014/main" id="{502A1DBF-AF68-179B-34F5-056BD5934369}"/>
              </a:ext>
            </a:extLst>
          </p:cNvPr>
          <p:cNvSpPr txBox="1"/>
          <p:nvPr/>
        </p:nvSpPr>
        <p:spPr>
          <a:xfrm>
            <a:off x="179388" y="4813103"/>
            <a:ext cx="8609280" cy="584775"/>
          </a:xfrm>
          <a:prstGeom prst="rect">
            <a:avLst/>
          </a:prstGeom>
          <a:solidFill>
            <a:schemeClr val="bg1">
              <a:lumMod val="95000"/>
            </a:schemeClr>
          </a:solidFill>
        </p:spPr>
        <p:txBody>
          <a:bodyPr wrap="none" rtlCol="0">
            <a:spAutoFit/>
          </a:bodyPr>
          <a:lstStyle/>
          <a:p>
            <a:r>
              <a:rPr lang="en-US" sz="1600" dirty="0"/>
              <a:t>First measurement of the diﬀerential branching fraction and 𝐶𝑃 asymmetry of the</a:t>
            </a:r>
          </a:p>
          <a:p>
            <a:r>
              <a:rPr lang="en-US" sz="1600" dirty="0"/>
              <a:t>𝐵± → 𝜋± 𝜇+ 𝜇− decay, JHEP 10 (2015) 034 [arXiv:1509.00414]</a:t>
            </a:r>
            <a:endParaRPr lang="en-GB" sz="1600" dirty="0"/>
          </a:p>
        </p:txBody>
      </p:sp>
      <p:cxnSp>
        <p:nvCxnSpPr>
          <p:cNvPr id="8" name="Straight Arrow Connector 7">
            <a:extLst>
              <a:ext uri="{FF2B5EF4-FFF2-40B4-BE49-F238E27FC236}">
                <a16:creationId xmlns:a16="http://schemas.microsoft.com/office/drawing/2014/main" id="{11BE699D-10CC-F609-551F-F7DE87AF3A97}"/>
              </a:ext>
            </a:extLst>
          </p:cNvPr>
          <p:cNvCxnSpPr/>
          <p:nvPr/>
        </p:nvCxnSpPr>
        <p:spPr>
          <a:xfrm>
            <a:off x="2250041" y="2858794"/>
            <a:ext cx="3420133" cy="836112"/>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7169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How to make a better RICH detector</a:t>
            </a:r>
          </a:p>
        </p:txBody>
      </p:sp>
      <p:sp>
        <p:nvSpPr>
          <p:cNvPr id="3" name="Content Placeholder 2"/>
          <p:cNvSpPr>
            <a:spLocks noGrp="1"/>
          </p:cNvSpPr>
          <p:nvPr>
            <p:ph idx="1"/>
          </p:nvPr>
        </p:nvSpPr>
        <p:spPr/>
        <p:txBody>
          <a:bodyPr/>
          <a:lstStyle/>
          <a:p>
            <a:r>
              <a:rPr lang="en-GB" sz="2000" dirty="0"/>
              <a:t>Increase the number of photons</a:t>
            </a:r>
          </a:p>
          <a:p>
            <a:pPr lvl="1"/>
            <a:r>
              <a:rPr lang="en-GB" sz="1800" dirty="0"/>
              <a:t>Better photon detectors (photo-cathodes)</a:t>
            </a:r>
          </a:p>
          <a:p>
            <a:pPr lvl="1"/>
            <a:r>
              <a:rPr lang="en-GB" sz="1800" dirty="0"/>
              <a:t>Better area coverage by photon detectors</a:t>
            </a:r>
          </a:p>
          <a:p>
            <a:pPr lvl="1"/>
            <a:r>
              <a:rPr lang="en-GB" sz="1800" dirty="0"/>
              <a:t>Better optical coupling of components</a:t>
            </a:r>
          </a:p>
          <a:p>
            <a:r>
              <a:rPr lang="en-GB" sz="2000" dirty="0"/>
              <a:t>Improve Cherenkov angle resolution</a:t>
            </a:r>
          </a:p>
          <a:p>
            <a:pPr lvl="1"/>
            <a:r>
              <a:rPr lang="en-GB" sz="1800" dirty="0"/>
              <a:t>Smaller pixels</a:t>
            </a:r>
          </a:p>
          <a:p>
            <a:pPr lvl="1"/>
            <a:r>
              <a:rPr lang="en-GB" sz="1800" dirty="0"/>
              <a:t>Lower chromatic error</a:t>
            </a:r>
          </a:p>
          <a:p>
            <a:pPr lvl="2"/>
            <a:r>
              <a:rPr lang="en-GB" sz="1600" dirty="0"/>
              <a:t>Detectors sensitive to green rather than blue</a:t>
            </a:r>
          </a:p>
          <a:p>
            <a:pPr lvl="1"/>
            <a:r>
              <a:rPr lang="en-GB" sz="1800" dirty="0"/>
              <a:t>Improve aberrations</a:t>
            </a:r>
          </a:p>
          <a:p>
            <a:pPr lvl="2"/>
            <a:r>
              <a:rPr lang="en-GB" sz="1600" dirty="0"/>
              <a:t>Light weight mirrors in the acceptance</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54</a:t>
            </a:fld>
            <a:endParaRPr lang="en-GB"/>
          </a:p>
        </p:txBody>
      </p:sp>
      <p:sp>
        <p:nvSpPr>
          <p:cNvPr id="7" name="Footer Placeholder 6"/>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0537647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310"/>
            <a:ext cx="8229600" cy="967666"/>
          </a:xfrm>
        </p:spPr>
        <p:txBody>
          <a:bodyPr/>
          <a:lstStyle/>
          <a:p>
            <a:r>
              <a:rPr lang="en-GB" dirty="0"/>
              <a:t>The LHCb RICH Upgrade (i)</a:t>
            </a:r>
          </a:p>
        </p:txBody>
      </p:sp>
      <p:sp>
        <p:nvSpPr>
          <p:cNvPr id="3" name="Text Placeholder 2"/>
          <p:cNvSpPr>
            <a:spLocks noGrp="1"/>
          </p:cNvSpPr>
          <p:nvPr>
            <p:ph type="body" idx="1"/>
          </p:nvPr>
        </p:nvSpPr>
        <p:spPr/>
        <p:txBody>
          <a:bodyPr/>
          <a:lstStyle/>
          <a:p>
            <a:r>
              <a:rPr lang="en-GB" sz="2000" dirty="0"/>
              <a:t>Continuous 40 MHz readout</a:t>
            </a:r>
          </a:p>
        </p:txBody>
      </p:sp>
      <p:sp>
        <p:nvSpPr>
          <p:cNvPr id="4" name="Content Placeholder 3"/>
          <p:cNvSpPr>
            <a:spLocks noGrp="1"/>
          </p:cNvSpPr>
          <p:nvPr>
            <p:ph sz="half" idx="2"/>
          </p:nvPr>
        </p:nvSpPr>
        <p:spPr/>
        <p:txBody>
          <a:bodyPr/>
          <a:lstStyle/>
          <a:p>
            <a:r>
              <a:rPr lang="en-GB" sz="2000" dirty="0" err="1"/>
              <a:t>MaPMTs</a:t>
            </a:r>
            <a:r>
              <a:rPr lang="en-GB" sz="2000" dirty="0"/>
              <a:t> from Hamamatsu</a:t>
            </a:r>
          </a:p>
          <a:p>
            <a:r>
              <a:rPr lang="en-GB" sz="2000" dirty="0"/>
              <a:t>New radiation hard </a:t>
            </a:r>
            <a:r>
              <a:rPr lang="en-GB" sz="2000" dirty="0" err="1"/>
              <a:t>asic</a:t>
            </a:r>
            <a:r>
              <a:rPr lang="en-GB" sz="2000" dirty="0"/>
              <a:t> (CLARO) for </a:t>
            </a:r>
            <a:r>
              <a:rPr lang="en-GB" sz="2000" dirty="0" err="1"/>
              <a:t>MaPMT</a:t>
            </a:r>
            <a:r>
              <a:rPr lang="en-GB" sz="2000" dirty="0"/>
              <a:t> readout</a:t>
            </a:r>
          </a:p>
          <a:p>
            <a:r>
              <a:rPr lang="en-GB" sz="2000" dirty="0"/>
              <a:t>FPGA based digital board</a:t>
            </a:r>
          </a:p>
          <a:p>
            <a:r>
              <a:rPr lang="en-GB" sz="2000" dirty="0"/>
              <a:t>GBT for data transmission</a:t>
            </a:r>
          </a:p>
        </p:txBody>
      </p:sp>
      <p:sp>
        <p:nvSpPr>
          <p:cNvPr id="7" name="Footer Placeholder 6"/>
          <p:cNvSpPr>
            <a:spLocks noGrp="1"/>
          </p:cNvSpPr>
          <p:nvPr>
            <p:ph type="ftr" sz="quarter" idx="11"/>
          </p:nvPr>
        </p:nvSpPr>
        <p:spPr/>
        <p:txBody>
          <a:bodyPr/>
          <a:lstStyle/>
          <a:p>
            <a:pPr>
              <a:defRPr/>
            </a:pPr>
            <a:r>
              <a:rPr lang="fr-FR"/>
              <a:t>PPD Lectures 2023 - A Papanestis</a:t>
            </a:r>
            <a:endParaRPr lang="en-GB" dirty="0"/>
          </a:p>
        </p:txBody>
      </p:sp>
      <p:sp>
        <p:nvSpPr>
          <p:cNvPr id="8" name="Slide Number Placeholder 7"/>
          <p:cNvSpPr>
            <a:spLocks noGrp="1"/>
          </p:cNvSpPr>
          <p:nvPr>
            <p:ph type="sldNum" sz="quarter" idx="12"/>
          </p:nvPr>
        </p:nvSpPr>
        <p:spPr/>
        <p:txBody>
          <a:bodyPr/>
          <a:lstStyle/>
          <a:p>
            <a:pPr>
              <a:defRPr/>
            </a:pPr>
            <a:fld id="{78E6795F-7F71-4E40-96BF-D8F97DA03B79}" type="slidenum">
              <a:rPr lang="en-GB" smtClean="0"/>
              <a:pPr>
                <a:defRPr/>
              </a:pPr>
              <a:t>55</a:t>
            </a:fld>
            <a:endParaRPr lang="en-GB"/>
          </a:p>
        </p:txBody>
      </p:sp>
      <p:pic>
        <p:nvPicPr>
          <p:cNvPr id="9" name="Picture 8"/>
          <p:cNvPicPr>
            <a:picLocks noChangeAspect="1"/>
          </p:cNvPicPr>
          <p:nvPr/>
        </p:nvPicPr>
        <p:blipFill>
          <a:blip r:embed="rId2"/>
          <a:stretch>
            <a:fillRect/>
          </a:stretch>
        </p:blipFill>
        <p:spPr>
          <a:xfrm>
            <a:off x="5106711" y="1419699"/>
            <a:ext cx="3654977" cy="4946038"/>
          </a:xfrm>
          <a:prstGeom prst="rect">
            <a:avLst/>
          </a:prstGeom>
        </p:spPr>
      </p:pic>
      <p:sp>
        <p:nvSpPr>
          <p:cNvPr id="10" name="TextBox 9"/>
          <p:cNvSpPr txBox="1"/>
          <p:nvPr/>
        </p:nvSpPr>
        <p:spPr>
          <a:xfrm>
            <a:off x="2640533" y="5742097"/>
            <a:ext cx="2949846" cy="369332"/>
          </a:xfrm>
          <a:prstGeom prst="rect">
            <a:avLst/>
          </a:prstGeom>
          <a:solidFill>
            <a:srgbClr val="EAEAEA"/>
          </a:solidFill>
        </p:spPr>
        <p:txBody>
          <a:bodyPr wrap="none" rtlCol="0">
            <a:spAutoFit/>
          </a:bodyPr>
          <a:lstStyle/>
          <a:p>
            <a:r>
              <a:rPr lang="en-GB" sz="1800" dirty="0"/>
              <a:t>Single photon spectrum</a:t>
            </a:r>
          </a:p>
        </p:txBody>
      </p:sp>
    </p:spTree>
    <p:extLst>
      <p:ext uri="{BB962C8B-B14F-4D97-AF65-F5344CB8AC3E}">
        <p14:creationId xmlns:p14="http://schemas.microsoft.com/office/powerpoint/2010/main" val="1546584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95310"/>
            <a:ext cx="8229600" cy="967666"/>
          </a:xfrm>
        </p:spPr>
        <p:txBody>
          <a:bodyPr/>
          <a:lstStyle/>
          <a:p>
            <a:r>
              <a:rPr lang="en-GB" dirty="0"/>
              <a:t>The LHCb RICH Upgrade (ii)</a:t>
            </a:r>
          </a:p>
        </p:txBody>
      </p:sp>
      <p:sp>
        <p:nvSpPr>
          <p:cNvPr id="9" name="Text Placeholder 8"/>
          <p:cNvSpPr>
            <a:spLocks noGrp="1"/>
          </p:cNvSpPr>
          <p:nvPr>
            <p:ph type="body" idx="1"/>
          </p:nvPr>
        </p:nvSpPr>
        <p:spPr>
          <a:xfrm>
            <a:off x="457200" y="1419699"/>
            <a:ext cx="3660858" cy="639762"/>
          </a:xfrm>
        </p:spPr>
        <p:txBody>
          <a:bodyPr/>
          <a:lstStyle/>
          <a:p>
            <a:r>
              <a:rPr lang="en-GB" sz="2000" dirty="0"/>
              <a:t>More complex events</a:t>
            </a:r>
          </a:p>
        </p:txBody>
      </p:sp>
      <p:sp>
        <p:nvSpPr>
          <p:cNvPr id="10" name="Content Placeholder 9"/>
          <p:cNvSpPr>
            <a:spLocks noGrp="1"/>
          </p:cNvSpPr>
          <p:nvPr>
            <p:ph sz="half" idx="2"/>
          </p:nvPr>
        </p:nvSpPr>
        <p:spPr>
          <a:xfrm>
            <a:off x="457200" y="2174875"/>
            <a:ext cx="3660858" cy="3951288"/>
          </a:xfrm>
        </p:spPr>
        <p:txBody>
          <a:bodyPr/>
          <a:lstStyle/>
          <a:p>
            <a:r>
              <a:rPr lang="en-GB" sz="2000" dirty="0"/>
              <a:t>Completely new RICH1</a:t>
            </a:r>
          </a:p>
          <a:p>
            <a:r>
              <a:rPr lang="en-GB" sz="2000" dirty="0"/>
              <a:t>New mirrors with longer focus</a:t>
            </a:r>
          </a:p>
          <a:p>
            <a:r>
              <a:rPr lang="en-GB" sz="2000" dirty="0"/>
              <a:t>New position for the photon detectors</a:t>
            </a:r>
          </a:p>
          <a:p>
            <a:r>
              <a:rPr lang="en-GB" sz="2000" dirty="0"/>
              <a:t>New gas enclosure, exit window, cooling and support structures</a:t>
            </a:r>
          </a:p>
        </p:txBody>
      </p:sp>
      <p:sp>
        <p:nvSpPr>
          <p:cNvPr id="5" name="Footer Placeholder 4"/>
          <p:cNvSpPr>
            <a:spLocks noGrp="1"/>
          </p:cNvSpPr>
          <p:nvPr>
            <p:ph type="ftr" sz="quarter" idx="11"/>
          </p:nvPr>
        </p:nvSpPr>
        <p:spPr/>
        <p:txBody>
          <a:bodyPr/>
          <a:lstStyle/>
          <a:p>
            <a:pPr>
              <a:defRPr/>
            </a:pPr>
            <a:r>
              <a:rPr lang="fr-FR"/>
              <a:t>PPD Lectures 2023 - A Papanestis</a:t>
            </a:r>
            <a:endParaRPr lang="en-GB" dirty="0"/>
          </a:p>
        </p:txBody>
      </p:sp>
      <p:sp>
        <p:nvSpPr>
          <p:cNvPr id="6" name="Slide Number Placeholder 5"/>
          <p:cNvSpPr>
            <a:spLocks noGrp="1"/>
          </p:cNvSpPr>
          <p:nvPr>
            <p:ph type="sldNum" sz="quarter" idx="12"/>
          </p:nvPr>
        </p:nvSpPr>
        <p:spPr/>
        <p:txBody>
          <a:bodyPr/>
          <a:lstStyle/>
          <a:p>
            <a:pPr>
              <a:defRPr/>
            </a:pPr>
            <a:fld id="{FF04A68B-C019-4A84-8246-F355A9DA299B}" type="slidenum">
              <a:rPr lang="en-GB" smtClean="0"/>
              <a:pPr>
                <a:defRPr/>
              </a:pPr>
              <a:t>56</a:t>
            </a:fld>
            <a:endParaRPr lang="en-GB" dirty="0"/>
          </a:p>
        </p:txBody>
      </p:sp>
      <p:pic>
        <p:nvPicPr>
          <p:cNvPr id="13" name="Picture 12"/>
          <p:cNvPicPr>
            <a:picLocks noChangeAspect="1"/>
          </p:cNvPicPr>
          <p:nvPr/>
        </p:nvPicPr>
        <p:blipFill>
          <a:blip r:embed="rId2"/>
          <a:stretch>
            <a:fillRect/>
          </a:stretch>
        </p:blipFill>
        <p:spPr>
          <a:xfrm>
            <a:off x="4118058" y="2181698"/>
            <a:ext cx="5025942" cy="3494411"/>
          </a:xfrm>
          <a:prstGeom prst="rect">
            <a:avLst/>
          </a:prstGeom>
        </p:spPr>
      </p:pic>
    </p:spTree>
    <p:extLst>
      <p:ext uri="{BB962C8B-B14F-4D97-AF65-F5344CB8AC3E}">
        <p14:creationId xmlns:p14="http://schemas.microsoft.com/office/powerpoint/2010/main" val="1261890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Cherenkov angle resolution</a:t>
            </a:r>
          </a:p>
        </p:txBody>
      </p:sp>
      <p:sp>
        <p:nvSpPr>
          <p:cNvPr id="3" name="Footer Placeholder 2"/>
          <p:cNvSpPr>
            <a:spLocks noGrp="1"/>
          </p:cNvSpPr>
          <p:nvPr>
            <p:ph type="ftr" sz="quarter" idx="11"/>
          </p:nvPr>
        </p:nvSpPr>
        <p:spPr/>
        <p:txBody>
          <a:bodyPr/>
          <a:lstStyle/>
          <a:p>
            <a:pPr>
              <a:defRPr/>
            </a:pPr>
            <a:r>
              <a:rPr lang="fr-FR"/>
              <a:t>PPD Lectures 2023 - A Papanestis</a:t>
            </a:r>
            <a:endParaRPr lang="en-GB"/>
          </a:p>
        </p:txBody>
      </p:sp>
      <p:sp>
        <p:nvSpPr>
          <p:cNvPr id="4" name="Slide Number Placeholder 3"/>
          <p:cNvSpPr>
            <a:spLocks noGrp="1"/>
          </p:cNvSpPr>
          <p:nvPr>
            <p:ph type="sldNum" sz="quarter" idx="12"/>
          </p:nvPr>
        </p:nvSpPr>
        <p:spPr/>
        <p:txBody>
          <a:bodyPr/>
          <a:lstStyle/>
          <a:p>
            <a:pPr>
              <a:defRPr/>
            </a:pPr>
            <a:fld id="{775F0F54-7921-4F43-832B-7FD3897EB5DC}" type="slidenum">
              <a:rPr lang="en-GB" smtClean="0"/>
              <a:pPr>
                <a:defRPr/>
              </a:pPr>
              <a:t>57</a:t>
            </a:fld>
            <a:endParaRPr lang="en-GB"/>
          </a:p>
        </p:txBody>
      </p:sp>
      <p:graphicFrame>
        <p:nvGraphicFramePr>
          <p:cNvPr id="6" name="Table 5"/>
          <p:cNvGraphicFramePr>
            <a:graphicFrameLocks noGrp="1"/>
          </p:cNvGraphicFramePr>
          <p:nvPr/>
        </p:nvGraphicFramePr>
        <p:xfrm>
          <a:off x="200025" y="1397000"/>
          <a:ext cx="8764590" cy="2514600"/>
        </p:xfrm>
        <a:graphic>
          <a:graphicData uri="http://schemas.openxmlformats.org/drawingml/2006/table">
            <a:tbl>
              <a:tblPr firstRow="1" bandRow="1">
                <a:tableStyleId>{85BE263C-DBD7-4A20-BB59-AAB30ACAA65A}</a:tableStyleId>
              </a:tblPr>
              <a:tblGrid>
                <a:gridCol w="1752918">
                  <a:extLst>
                    <a:ext uri="{9D8B030D-6E8A-4147-A177-3AD203B41FA5}">
                      <a16:colId xmlns:a16="http://schemas.microsoft.com/office/drawing/2014/main" val="3543023449"/>
                    </a:ext>
                  </a:extLst>
                </a:gridCol>
                <a:gridCol w="1752918">
                  <a:extLst>
                    <a:ext uri="{9D8B030D-6E8A-4147-A177-3AD203B41FA5}">
                      <a16:colId xmlns:a16="http://schemas.microsoft.com/office/drawing/2014/main" val="53935105"/>
                    </a:ext>
                  </a:extLst>
                </a:gridCol>
                <a:gridCol w="1752918">
                  <a:extLst>
                    <a:ext uri="{9D8B030D-6E8A-4147-A177-3AD203B41FA5}">
                      <a16:colId xmlns:a16="http://schemas.microsoft.com/office/drawing/2014/main" val="450504782"/>
                    </a:ext>
                  </a:extLst>
                </a:gridCol>
                <a:gridCol w="1752918">
                  <a:extLst>
                    <a:ext uri="{9D8B030D-6E8A-4147-A177-3AD203B41FA5}">
                      <a16:colId xmlns:a16="http://schemas.microsoft.com/office/drawing/2014/main" val="2892867019"/>
                    </a:ext>
                  </a:extLst>
                </a:gridCol>
                <a:gridCol w="1752918">
                  <a:extLst>
                    <a:ext uri="{9D8B030D-6E8A-4147-A177-3AD203B41FA5}">
                      <a16:colId xmlns:a16="http://schemas.microsoft.com/office/drawing/2014/main" val="2028918819"/>
                    </a:ext>
                  </a:extLst>
                </a:gridCol>
              </a:tblGrid>
              <a:tr h="370840">
                <a:tc>
                  <a:txBody>
                    <a:bodyPr/>
                    <a:lstStyle/>
                    <a:p>
                      <a:r>
                        <a:rPr lang="en-GB" sz="1600" dirty="0"/>
                        <a:t>Contributions to resolution (in </a:t>
                      </a:r>
                      <a:r>
                        <a:rPr lang="en-GB" sz="1600" dirty="0" err="1"/>
                        <a:t>mrad</a:t>
                      </a:r>
                      <a:r>
                        <a:rPr lang="en-GB" sz="1600" dirty="0"/>
                        <a:t>)</a:t>
                      </a:r>
                    </a:p>
                  </a:txBody>
                  <a:tcPr/>
                </a:tc>
                <a:tc>
                  <a:txBody>
                    <a:bodyPr/>
                    <a:lstStyle/>
                    <a:p>
                      <a:r>
                        <a:rPr lang="en-GB" sz="1600" dirty="0"/>
                        <a:t>RICH1-2015</a:t>
                      </a:r>
                    </a:p>
                    <a:p>
                      <a:r>
                        <a:rPr lang="en-GB" sz="1600" dirty="0"/>
                        <a:t>HPD</a:t>
                      </a:r>
                    </a:p>
                  </a:txBody>
                  <a:tcPr/>
                </a:tc>
                <a:tc>
                  <a:txBody>
                    <a:bodyPr/>
                    <a:lstStyle/>
                    <a:p>
                      <a:r>
                        <a:rPr lang="en-GB" sz="1600" dirty="0"/>
                        <a:t>RICH1-Upgrade</a:t>
                      </a:r>
                    </a:p>
                    <a:p>
                      <a:r>
                        <a:rPr lang="en-GB" sz="1600" dirty="0" err="1"/>
                        <a:t>MaPMT</a:t>
                      </a:r>
                      <a:endParaRPr lang="en-GB" sz="1600" dirty="0"/>
                    </a:p>
                  </a:txBody>
                  <a:tcPr/>
                </a:tc>
                <a:tc>
                  <a:txBody>
                    <a:bodyPr/>
                    <a:lstStyle/>
                    <a:p>
                      <a:r>
                        <a:rPr lang="en-GB" sz="1600" dirty="0"/>
                        <a:t>RICH2-2015</a:t>
                      </a:r>
                    </a:p>
                    <a:p>
                      <a:r>
                        <a:rPr lang="en-GB" sz="1600" dirty="0"/>
                        <a:t>HPD</a:t>
                      </a:r>
                    </a:p>
                  </a:txBody>
                  <a:tcPr/>
                </a:tc>
                <a:tc>
                  <a:txBody>
                    <a:bodyPr/>
                    <a:lstStyle/>
                    <a:p>
                      <a:r>
                        <a:rPr lang="en-GB" sz="1600" dirty="0"/>
                        <a:t>RICH2-Upgrade</a:t>
                      </a:r>
                    </a:p>
                    <a:p>
                      <a:r>
                        <a:rPr lang="en-GB" sz="1600" dirty="0" err="1"/>
                        <a:t>MaPMT</a:t>
                      </a:r>
                      <a:endParaRPr lang="en-GB" sz="1600" dirty="0"/>
                    </a:p>
                  </a:txBody>
                  <a:tcPr/>
                </a:tc>
                <a:extLst>
                  <a:ext uri="{0D108BD9-81ED-4DB2-BD59-A6C34878D82A}">
                    <a16:rowId xmlns:a16="http://schemas.microsoft.com/office/drawing/2014/main" val="2521246304"/>
                  </a:ext>
                </a:extLst>
              </a:tr>
              <a:tr h="370840">
                <a:tc>
                  <a:txBody>
                    <a:bodyPr/>
                    <a:lstStyle/>
                    <a:p>
                      <a:r>
                        <a:rPr lang="en-GB" sz="1600" dirty="0"/>
                        <a:t>Chromatic</a:t>
                      </a:r>
                    </a:p>
                  </a:txBody>
                  <a:tcPr/>
                </a:tc>
                <a:tc>
                  <a:txBody>
                    <a:bodyPr/>
                    <a:lstStyle/>
                    <a:p>
                      <a:r>
                        <a:rPr lang="en-GB" sz="1600" dirty="0"/>
                        <a:t>0.84</a:t>
                      </a:r>
                    </a:p>
                  </a:txBody>
                  <a:tcPr/>
                </a:tc>
                <a:tc>
                  <a:txBody>
                    <a:bodyPr/>
                    <a:lstStyle/>
                    <a:p>
                      <a:r>
                        <a:rPr lang="en-GB" sz="1600" dirty="0"/>
                        <a:t>0.58</a:t>
                      </a:r>
                    </a:p>
                  </a:txBody>
                  <a:tcPr/>
                </a:tc>
                <a:tc>
                  <a:txBody>
                    <a:bodyPr/>
                    <a:lstStyle/>
                    <a:p>
                      <a:r>
                        <a:rPr lang="en-GB" sz="1600" dirty="0"/>
                        <a:t>0.48</a:t>
                      </a:r>
                    </a:p>
                  </a:txBody>
                  <a:tcPr/>
                </a:tc>
                <a:tc>
                  <a:txBody>
                    <a:bodyPr/>
                    <a:lstStyle/>
                    <a:p>
                      <a:r>
                        <a:rPr lang="en-GB" sz="1600" dirty="0"/>
                        <a:t>0.31</a:t>
                      </a:r>
                    </a:p>
                  </a:txBody>
                  <a:tcPr/>
                </a:tc>
                <a:extLst>
                  <a:ext uri="{0D108BD9-81ED-4DB2-BD59-A6C34878D82A}">
                    <a16:rowId xmlns:a16="http://schemas.microsoft.com/office/drawing/2014/main" val="4038542920"/>
                  </a:ext>
                </a:extLst>
              </a:tr>
              <a:tr h="370840">
                <a:tc>
                  <a:txBody>
                    <a:bodyPr/>
                    <a:lstStyle/>
                    <a:p>
                      <a:r>
                        <a:rPr lang="en-GB" sz="1600" dirty="0"/>
                        <a:t>Pixel</a:t>
                      </a:r>
                    </a:p>
                  </a:txBody>
                  <a:tcPr/>
                </a:tc>
                <a:tc>
                  <a:txBody>
                    <a:bodyPr/>
                    <a:lstStyle/>
                    <a:p>
                      <a:r>
                        <a:rPr lang="en-GB" sz="1600" dirty="0"/>
                        <a:t>0.60,</a:t>
                      </a:r>
                    </a:p>
                    <a:p>
                      <a:r>
                        <a:rPr lang="en-GB" sz="1600" dirty="0"/>
                        <a:t>PSF=0.86</a:t>
                      </a:r>
                    </a:p>
                  </a:txBody>
                  <a:tcPr/>
                </a:tc>
                <a:tc>
                  <a:txBody>
                    <a:bodyPr/>
                    <a:lstStyle/>
                    <a:p>
                      <a:r>
                        <a:rPr lang="en-GB" sz="1600" dirty="0"/>
                        <a:t>0.44</a:t>
                      </a:r>
                    </a:p>
                  </a:txBody>
                  <a:tcPr/>
                </a:tc>
                <a:tc>
                  <a:txBody>
                    <a:bodyPr/>
                    <a:lstStyle/>
                    <a:p>
                      <a:r>
                        <a:rPr lang="en-GB" sz="1600" dirty="0"/>
                        <a:t>0.19,</a:t>
                      </a:r>
                    </a:p>
                    <a:p>
                      <a:r>
                        <a:rPr lang="en-GB" sz="1600" dirty="0"/>
                        <a:t>PSF=0.29</a:t>
                      </a:r>
                    </a:p>
                  </a:txBody>
                  <a:tcPr/>
                </a:tc>
                <a:tc>
                  <a:txBody>
                    <a:bodyPr/>
                    <a:lstStyle/>
                    <a:p>
                      <a:r>
                        <a:rPr lang="en-GB" sz="1600" dirty="0"/>
                        <a:t>0.19</a:t>
                      </a:r>
                    </a:p>
                  </a:txBody>
                  <a:tcPr/>
                </a:tc>
                <a:extLst>
                  <a:ext uri="{0D108BD9-81ED-4DB2-BD59-A6C34878D82A}">
                    <a16:rowId xmlns:a16="http://schemas.microsoft.com/office/drawing/2014/main" val="2367904121"/>
                  </a:ext>
                </a:extLst>
              </a:tr>
              <a:tr h="370840">
                <a:tc>
                  <a:txBody>
                    <a:bodyPr/>
                    <a:lstStyle/>
                    <a:p>
                      <a:r>
                        <a:rPr lang="en-GB" sz="1600" dirty="0"/>
                        <a:t>Emission Point</a:t>
                      </a:r>
                    </a:p>
                  </a:txBody>
                  <a:tcPr/>
                </a:tc>
                <a:tc>
                  <a:txBody>
                    <a:bodyPr/>
                    <a:lstStyle/>
                    <a:p>
                      <a:r>
                        <a:rPr lang="en-GB" sz="1600" dirty="0"/>
                        <a:t>0.76</a:t>
                      </a:r>
                    </a:p>
                  </a:txBody>
                  <a:tcPr/>
                </a:tc>
                <a:tc>
                  <a:txBody>
                    <a:bodyPr/>
                    <a:lstStyle/>
                    <a:p>
                      <a:r>
                        <a:rPr lang="en-GB" sz="1600" dirty="0"/>
                        <a:t>0.37</a:t>
                      </a:r>
                    </a:p>
                  </a:txBody>
                  <a:tcPr/>
                </a:tc>
                <a:tc>
                  <a:txBody>
                    <a:bodyPr/>
                    <a:lstStyle/>
                    <a:p>
                      <a:r>
                        <a:rPr lang="en-GB" sz="1600" dirty="0"/>
                        <a:t>0.27</a:t>
                      </a:r>
                    </a:p>
                  </a:txBody>
                  <a:tcPr/>
                </a:tc>
                <a:tc>
                  <a:txBody>
                    <a:bodyPr/>
                    <a:lstStyle/>
                    <a:p>
                      <a:r>
                        <a:rPr lang="en-GB" sz="1600" dirty="0"/>
                        <a:t>0.27</a:t>
                      </a:r>
                    </a:p>
                  </a:txBody>
                  <a:tcPr/>
                </a:tc>
                <a:extLst>
                  <a:ext uri="{0D108BD9-81ED-4DB2-BD59-A6C34878D82A}">
                    <a16:rowId xmlns:a16="http://schemas.microsoft.com/office/drawing/2014/main" val="474669156"/>
                  </a:ext>
                </a:extLst>
              </a:tr>
              <a:tr h="370840">
                <a:tc>
                  <a:txBody>
                    <a:bodyPr/>
                    <a:lstStyle/>
                    <a:p>
                      <a:r>
                        <a:rPr lang="en-GB" sz="1600" b="1" dirty="0"/>
                        <a:t>Overall</a:t>
                      </a:r>
                    </a:p>
                  </a:txBody>
                  <a:tcPr/>
                </a:tc>
                <a:tc>
                  <a:txBody>
                    <a:bodyPr/>
                    <a:lstStyle/>
                    <a:p>
                      <a:r>
                        <a:rPr lang="en-GB" sz="1600" b="1" dirty="0"/>
                        <a:t>1.60        </a:t>
                      </a:r>
                      <a:r>
                        <a:rPr lang="en-GB" sz="1600" b="1" dirty="0">
                          <a:latin typeface="Arial" panose="020B0604020202020204" pitchFamily="34" charset="0"/>
                          <a:cs typeface="Arial" panose="020B0604020202020204" pitchFamily="34" charset="0"/>
                        </a:rPr>
                        <a:t>→</a:t>
                      </a:r>
                      <a:endParaRPr lang="en-GB" sz="1600" b="1" dirty="0"/>
                    </a:p>
                  </a:txBody>
                  <a:tcPr>
                    <a:solidFill>
                      <a:srgbClr val="FFFFCC"/>
                    </a:solidFill>
                  </a:tcPr>
                </a:tc>
                <a:tc>
                  <a:txBody>
                    <a:bodyPr/>
                    <a:lstStyle/>
                    <a:p>
                      <a:r>
                        <a:rPr lang="en-GB" sz="1600" b="1" dirty="0"/>
                        <a:t>0.78</a:t>
                      </a:r>
                    </a:p>
                  </a:txBody>
                  <a:tcPr>
                    <a:solidFill>
                      <a:srgbClr val="FFFFCC"/>
                    </a:solidFill>
                  </a:tcPr>
                </a:tc>
                <a:tc>
                  <a:txBody>
                    <a:bodyPr/>
                    <a:lstStyle/>
                    <a:p>
                      <a:r>
                        <a:rPr lang="en-GB" sz="1600" b="1" dirty="0"/>
                        <a:t>0.65        </a:t>
                      </a:r>
                      <a:r>
                        <a:rPr lang="en-GB" sz="1600" b="1" dirty="0">
                          <a:latin typeface="Arial" panose="020B0604020202020204" pitchFamily="34" charset="0"/>
                          <a:cs typeface="Arial" panose="020B0604020202020204" pitchFamily="34" charset="0"/>
                        </a:rPr>
                        <a:t>→</a:t>
                      </a:r>
                      <a:endParaRPr lang="en-GB" sz="1600" b="1" dirty="0"/>
                    </a:p>
                  </a:txBody>
                  <a:tcPr>
                    <a:solidFill>
                      <a:srgbClr val="CCFF99"/>
                    </a:solidFill>
                  </a:tcPr>
                </a:tc>
                <a:tc>
                  <a:txBody>
                    <a:bodyPr/>
                    <a:lstStyle/>
                    <a:p>
                      <a:r>
                        <a:rPr lang="en-GB" sz="1600" b="1" dirty="0"/>
                        <a:t>0.45</a:t>
                      </a:r>
                    </a:p>
                  </a:txBody>
                  <a:tcPr>
                    <a:solidFill>
                      <a:srgbClr val="CCFF99"/>
                    </a:solidFill>
                  </a:tcPr>
                </a:tc>
                <a:extLst>
                  <a:ext uri="{0D108BD9-81ED-4DB2-BD59-A6C34878D82A}">
                    <a16:rowId xmlns:a16="http://schemas.microsoft.com/office/drawing/2014/main" val="3401284789"/>
                  </a:ext>
                </a:extLst>
              </a:tr>
            </a:tbl>
          </a:graphicData>
        </a:graphic>
      </p:graphicFrame>
      <p:sp>
        <p:nvSpPr>
          <p:cNvPr id="7" name="TextBox 6"/>
          <p:cNvSpPr txBox="1"/>
          <p:nvPr/>
        </p:nvSpPr>
        <p:spPr>
          <a:xfrm>
            <a:off x="361950" y="4371975"/>
            <a:ext cx="7161832" cy="1200329"/>
          </a:xfrm>
          <a:prstGeom prst="rect">
            <a:avLst/>
          </a:prstGeom>
          <a:solidFill>
            <a:srgbClr val="EAEAEA"/>
          </a:solidFill>
        </p:spPr>
        <p:txBody>
          <a:bodyPr wrap="none" rtlCol="0">
            <a:spAutoFit/>
          </a:bodyPr>
          <a:lstStyle/>
          <a:p>
            <a:r>
              <a:rPr lang="en-GB" sz="1800" dirty="0"/>
              <a:t>Improvements due to:</a:t>
            </a:r>
          </a:p>
          <a:p>
            <a:pPr marL="342900" indent="-342900">
              <a:buFont typeface="Wingdings" panose="05000000000000000000" pitchFamily="2" charset="2"/>
              <a:buChar char="q"/>
            </a:pPr>
            <a:r>
              <a:rPr lang="en-GB" sz="1800" dirty="0"/>
              <a:t>Chromatic error; </a:t>
            </a:r>
            <a:r>
              <a:rPr lang="en-GB" sz="1800" dirty="0" err="1"/>
              <a:t>MaPMTs</a:t>
            </a:r>
            <a:r>
              <a:rPr lang="en-GB" sz="1800" dirty="0"/>
              <a:t> QE peaks at higher wavelength</a:t>
            </a:r>
          </a:p>
          <a:p>
            <a:pPr marL="342900" indent="-342900">
              <a:buFont typeface="Wingdings" panose="05000000000000000000" pitchFamily="2" charset="2"/>
              <a:buChar char="q"/>
            </a:pPr>
            <a:r>
              <a:rPr lang="en-GB" sz="1800" dirty="0"/>
              <a:t>No Point Spread Function for </a:t>
            </a:r>
            <a:r>
              <a:rPr lang="en-GB" sz="1800" dirty="0" err="1"/>
              <a:t>MaPMTs</a:t>
            </a:r>
            <a:endParaRPr lang="en-GB" sz="1800" dirty="0"/>
          </a:p>
          <a:p>
            <a:pPr marL="342900" indent="-342900">
              <a:buFont typeface="Wingdings" panose="05000000000000000000" pitchFamily="2" charset="2"/>
              <a:buChar char="q"/>
            </a:pPr>
            <a:r>
              <a:rPr lang="en-GB" sz="1800" dirty="0"/>
              <a:t>Better emission point error with new RICH1 geometry</a:t>
            </a:r>
          </a:p>
        </p:txBody>
      </p:sp>
    </p:spTree>
    <p:extLst>
      <p:ext uri="{BB962C8B-B14F-4D97-AF65-F5344CB8AC3E}">
        <p14:creationId xmlns:p14="http://schemas.microsoft.com/office/powerpoint/2010/main" val="652301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7B99-A4BA-450E-85D2-9E7EBD3817E7}"/>
              </a:ext>
            </a:extLst>
          </p:cNvPr>
          <p:cNvSpPr>
            <a:spLocks noGrp="1"/>
          </p:cNvSpPr>
          <p:nvPr>
            <p:ph type="title"/>
          </p:nvPr>
        </p:nvSpPr>
        <p:spPr/>
        <p:txBody>
          <a:bodyPr/>
          <a:lstStyle/>
          <a:p>
            <a:r>
              <a:rPr lang="en-GB" dirty="0"/>
              <a:t>Future (LHCb) Upgrades</a:t>
            </a:r>
          </a:p>
        </p:txBody>
      </p:sp>
      <p:pic>
        <p:nvPicPr>
          <p:cNvPr id="7" name="Content Placeholder 6">
            <a:extLst>
              <a:ext uri="{FF2B5EF4-FFF2-40B4-BE49-F238E27FC236}">
                <a16:creationId xmlns:a16="http://schemas.microsoft.com/office/drawing/2014/main" id="{1965B954-6D57-42FE-B6D8-57FDF415E9B1}"/>
              </a:ext>
            </a:extLst>
          </p:cNvPr>
          <p:cNvPicPr>
            <a:picLocks noGrp="1" noChangeAspect="1"/>
          </p:cNvPicPr>
          <p:nvPr>
            <p:ph idx="1"/>
          </p:nvPr>
        </p:nvPicPr>
        <p:blipFill>
          <a:blip r:embed="rId2"/>
          <a:stretch>
            <a:fillRect/>
          </a:stretch>
        </p:blipFill>
        <p:spPr>
          <a:xfrm>
            <a:off x="1661567" y="1300342"/>
            <a:ext cx="5345410" cy="3898310"/>
          </a:xfrm>
        </p:spPr>
      </p:pic>
      <p:sp>
        <p:nvSpPr>
          <p:cNvPr id="4" name="Footer Placeholder 3">
            <a:extLst>
              <a:ext uri="{FF2B5EF4-FFF2-40B4-BE49-F238E27FC236}">
                <a16:creationId xmlns:a16="http://schemas.microsoft.com/office/drawing/2014/main" id="{B7D6C886-36A1-4751-9728-E8079958DABA}"/>
              </a:ext>
            </a:extLst>
          </p:cNvPr>
          <p:cNvSpPr>
            <a:spLocks noGrp="1"/>
          </p:cNvSpPr>
          <p:nvPr>
            <p:ph type="ftr" sz="quarter" idx="11"/>
          </p:nvPr>
        </p:nvSpPr>
        <p:spPr/>
        <p:txBody>
          <a:bodyPr/>
          <a:lstStyle/>
          <a:p>
            <a:pPr>
              <a:defRPr/>
            </a:pPr>
            <a:r>
              <a:rPr lang="fr-FR"/>
              <a:t>PPD Lectures 2023 - A Papanestis</a:t>
            </a:r>
            <a:endParaRPr lang="en-GB" dirty="0"/>
          </a:p>
        </p:txBody>
      </p:sp>
      <p:sp>
        <p:nvSpPr>
          <p:cNvPr id="5" name="Slide Number Placeholder 4">
            <a:extLst>
              <a:ext uri="{FF2B5EF4-FFF2-40B4-BE49-F238E27FC236}">
                <a16:creationId xmlns:a16="http://schemas.microsoft.com/office/drawing/2014/main" id="{E07C3754-7E28-46B2-B0AB-616ECAB1B2B7}"/>
              </a:ext>
            </a:extLst>
          </p:cNvPr>
          <p:cNvSpPr>
            <a:spLocks noGrp="1"/>
          </p:cNvSpPr>
          <p:nvPr>
            <p:ph type="sldNum" sz="quarter" idx="12"/>
          </p:nvPr>
        </p:nvSpPr>
        <p:spPr/>
        <p:txBody>
          <a:bodyPr/>
          <a:lstStyle/>
          <a:p>
            <a:pPr>
              <a:defRPr/>
            </a:pPr>
            <a:fld id="{75DEEA70-F2A5-4F11-9D2F-52A27AAB522D}" type="slidenum">
              <a:rPr lang="en-GB" smtClean="0"/>
              <a:pPr>
                <a:defRPr/>
              </a:pPr>
              <a:t>58</a:t>
            </a:fld>
            <a:endParaRPr lang="en-GB"/>
          </a:p>
        </p:txBody>
      </p:sp>
      <p:sp>
        <p:nvSpPr>
          <p:cNvPr id="8" name="TextBox 7">
            <a:extLst>
              <a:ext uri="{FF2B5EF4-FFF2-40B4-BE49-F238E27FC236}">
                <a16:creationId xmlns:a16="http://schemas.microsoft.com/office/drawing/2014/main" id="{63B79E99-3313-4755-A7C2-66FBA9AC05E7}"/>
              </a:ext>
            </a:extLst>
          </p:cNvPr>
          <p:cNvSpPr txBox="1"/>
          <p:nvPr/>
        </p:nvSpPr>
        <p:spPr>
          <a:xfrm>
            <a:off x="863613" y="5357581"/>
            <a:ext cx="7416774" cy="338554"/>
          </a:xfrm>
          <a:prstGeom prst="rect">
            <a:avLst/>
          </a:prstGeom>
          <a:solidFill>
            <a:srgbClr val="FFC000"/>
          </a:solidFill>
        </p:spPr>
        <p:txBody>
          <a:bodyPr wrap="none" rtlCol="0">
            <a:spAutoFit/>
          </a:bodyPr>
          <a:lstStyle/>
          <a:p>
            <a:r>
              <a:rPr lang="en-GB" sz="1600" dirty="0"/>
              <a:t>Improve pattern recognition using accurate timing of primary vertices</a:t>
            </a:r>
          </a:p>
        </p:txBody>
      </p:sp>
    </p:spTree>
    <p:extLst>
      <p:ext uri="{BB962C8B-B14F-4D97-AF65-F5344CB8AC3E}">
        <p14:creationId xmlns:p14="http://schemas.microsoft.com/office/powerpoint/2010/main" val="24702157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A236-4841-9834-E788-7EFC8ED3543C}"/>
              </a:ext>
            </a:extLst>
          </p:cNvPr>
          <p:cNvSpPr>
            <a:spLocks noGrp="1"/>
          </p:cNvSpPr>
          <p:nvPr>
            <p:ph type="title"/>
          </p:nvPr>
        </p:nvSpPr>
        <p:spPr/>
        <p:txBody>
          <a:bodyPr/>
          <a:lstStyle/>
          <a:p>
            <a:r>
              <a:rPr lang="en-GB" sz="3600" dirty="0"/>
              <a:t>Evolution of the RICH photon detection</a:t>
            </a:r>
          </a:p>
        </p:txBody>
      </p:sp>
      <p:sp>
        <p:nvSpPr>
          <p:cNvPr id="3" name="Footer Placeholder 2">
            <a:extLst>
              <a:ext uri="{FF2B5EF4-FFF2-40B4-BE49-F238E27FC236}">
                <a16:creationId xmlns:a16="http://schemas.microsoft.com/office/drawing/2014/main" id="{949E3D9C-F6B7-D65A-E9C2-C4BA3480E01B}"/>
              </a:ext>
            </a:extLst>
          </p:cNvPr>
          <p:cNvSpPr>
            <a:spLocks noGrp="1"/>
          </p:cNvSpPr>
          <p:nvPr>
            <p:ph type="ftr" sz="quarter" idx="11"/>
          </p:nvPr>
        </p:nvSpPr>
        <p:spPr/>
        <p:txBody>
          <a:bodyPr/>
          <a:lstStyle/>
          <a:p>
            <a:pPr>
              <a:defRPr/>
            </a:pPr>
            <a:r>
              <a:rPr lang="fr-FR"/>
              <a:t>PPD Lectures 2023 - A Papanestis</a:t>
            </a:r>
            <a:endParaRPr lang="en-GB" dirty="0"/>
          </a:p>
        </p:txBody>
      </p:sp>
      <p:sp>
        <p:nvSpPr>
          <p:cNvPr id="4" name="Slide Number Placeholder 3">
            <a:extLst>
              <a:ext uri="{FF2B5EF4-FFF2-40B4-BE49-F238E27FC236}">
                <a16:creationId xmlns:a16="http://schemas.microsoft.com/office/drawing/2014/main" id="{F4D67D40-DEEC-342B-442E-77600A233CED}"/>
              </a:ext>
            </a:extLst>
          </p:cNvPr>
          <p:cNvSpPr>
            <a:spLocks noGrp="1"/>
          </p:cNvSpPr>
          <p:nvPr>
            <p:ph type="sldNum" sz="quarter" idx="12"/>
          </p:nvPr>
        </p:nvSpPr>
        <p:spPr/>
        <p:txBody>
          <a:bodyPr/>
          <a:lstStyle/>
          <a:p>
            <a:pPr>
              <a:defRPr/>
            </a:pPr>
            <a:fld id="{775F0F54-7921-4F43-832B-7FD3897EB5DC}" type="slidenum">
              <a:rPr lang="en-GB" smtClean="0"/>
              <a:pPr>
                <a:defRPr/>
              </a:pPr>
              <a:t>59</a:t>
            </a:fld>
            <a:endParaRPr lang="en-GB"/>
          </a:p>
        </p:txBody>
      </p:sp>
      <p:grpSp>
        <p:nvGrpSpPr>
          <p:cNvPr id="7" name="Group 6">
            <a:extLst>
              <a:ext uri="{FF2B5EF4-FFF2-40B4-BE49-F238E27FC236}">
                <a16:creationId xmlns:a16="http://schemas.microsoft.com/office/drawing/2014/main" id="{EA285F10-3FE7-E9B6-343D-B6608269F405}"/>
              </a:ext>
            </a:extLst>
          </p:cNvPr>
          <p:cNvGrpSpPr/>
          <p:nvPr/>
        </p:nvGrpSpPr>
        <p:grpSpPr>
          <a:xfrm>
            <a:off x="89693" y="1393807"/>
            <a:ext cx="8964613" cy="4433132"/>
            <a:chOff x="89693" y="1393807"/>
            <a:chExt cx="8964613" cy="4433132"/>
          </a:xfrm>
        </p:grpSpPr>
        <p:pic>
          <p:nvPicPr>
            <p:cNvPr id="5" name="Picture 4">
              <a:extLst>
                <a:ext uri="{FF2B5EF4-FFF2-40B4-BE49-F238E27FC236}">
                  <a16:creationId xmlns:a16="http://schemas.microsoft.com/office/drawing/2014/main" id="{9C500D1D-3DCD-EAEC-F803-1ADE121B7DF8}"/>
                </a:ext>
              </a:extLst>
            </p:cNvPr>
            <p:cNvPicPr>
              <a:picLocks noChangeAspect="1"/>
            </p:cNvPicPr>
            <p:nvPr/>
          </p:nvPicPr>
          <p:blipFill rotWithShape="1">
            <a:blip r:embed="rId2"/>
            <a:srcRect t="14384" b="7787"/>
            <a:stretch/>
          </p:blipFill>
          <p:spPr>
            <a:xfrm>
              <a:off x="89693" y="1393807"/>
              <a:ext cx="8964613" cy="4433132"/>
            </a:xfrm>
            <a:prstGeom prst="rect">
              <a:avLst/>
            </a:prstGeom>
          </p:spPr>
        </p:pic>
        <p:sp>
          <p:nvSpPr>
            <p:cNvPr id="6" name="Rectangle 5">
              <a:extLst>
                <a:ext uri="{FF2B5EF4-FFF2-40B4-BE49-F238E27FC236}">
                  <a16:creationId xmlns:a16="http://schemas.microsoft.com/office/drawing/2014/main" id="{9265A0A2-90BB-34D3-7049-6DBACE45644B}"/>
                </a:ext>
              </a:extLst>
            </p:cNvPr>
            <p:cNvSpPr/>
            <p:nvPr/>
          </p:nvSpPr>
          <p:spPr bwMode="auto">
            <a:xfrm>
              <a:off x="5969285" y="5393933"/>
              <a:ext cx="2003461" cy="3493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3681770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Multiwire</a:t>
            </a:r>
            <a:r>
              <a:rPr lang="en-GB" dirty="0"/>
              <a:t> proportional chamber</a:t>
            </a:r>
          </a:p>
        </p:txBody>
      </p:sp>
      <p:sp>
        <p:nvSpPr>
          <p:cNvPr id="4" name="Footer Placeholder 3"/>
          <p:cNvSpPr>
            <a:spLocks noGrp="1"/>
          </p:cNvSpPr>
          <p:nvPr>
            <p:ph type="ftr" sz="quarter" idx="11"/>
          </p:nvPr>
        </p:nvSpPr>
        <p:spPr/>
        <p:txBody>
          <a:bodyPr/>
          <a:lstStyle/>
          <a:p>
            <a:pPr>
              <a:defRPr/>
            </a:pPr>
            <a:r>
              <a:rPr lang="fr-FR"/>
              <a:t>PPD Lectures 2023 - A Papanestis</a:t>
            </a:r>
            <a:endParaRPr lang="en-GB" dirty="0"/>
          </a:p>
        </p:txBody>
      </p:sp>
      <p:sp>
        <p:nvSpPr>
          <p:cNvPr id="5" name="Slide Number Placeholder 4"/>
          <p:cNvSpPr>
            <a:spLocks noGrp="1"/>
          </p:cNvSpPr>
          <p:nvPr>
            <p:ph type="sldNum" sz="quarter" idx="12"/>
          </p:nvPr>
        </p:nvSpPr>
        <p:spPr/>
        <p:txBody>
          <a:bodyPr/>
          <a:lstStyle/>
          <a:p>
            <a:pPr>
              <a:defRPr/>
            </a:pPr>
            <a:fld id="{75DEEA70-F2A5-4F11-9D2F-52A27AAB522D}" type="slidenum">
              <a:rPr lang="en-GB" smtClean="0"/>
              <a:pPr>
                <a:defRPr/>
              </a:pPr>
              <a:t>6</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527" y="1711022"/>
            <a:ext cx="4189808" cy="3355119"/>
          </a:xfrm>
          <a:prstGeom prst="rect">
            <a:avLst/>
          </a:prstGeom>
        </p:spPr>
      </p:pic>
      <p:sp>
        <p:nvSpPr>
          <p:cNvPr id="7" name="Rectangle 6"/>
          <p:cNvSpPr/>
          <p:nvPr/>
        </p:nvSpPr>
        <p:spPr>
          <a:xfrm>
            <a:off x="179388" y="5119271"/>
            <a:ext cx="3807881" cy="369332"/>
          </a:xfrm>
          <a:prstGeom prst="rect">
            <a:avLst/>
          </a:prstGeom>
        </p:spPr>
        <p:txBody>
          <a:bodyPr wrap="square">
            <a:spAutoFit/>
          </a:bodyPr>
          <a:lstStyle/>
          <a:p>
            <a:r>
              <a:rPr lang="en-GB" sz="900" dirty="0"/>
              <a:t>By Michael </a:t>
            </a:r>
            <a:r>
              <a:rPr lang="en-GB" sz="900" dirty="0" err="1"/>
              <a:t>Schmid</a:t>
            </a:r>
            <a:r>
              <a:rPr lang="en-GB" sz="900" dirty="0"/>
              <a:t> - CC BY-SA 3.0, https://commons.wikimedia.org/w/index.php?curid=442715</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5400" y="1901210"/>
            <a:ext cx="2617599" cy="3491223"/>
          </a:xfrm>
          <a:prstGeom prst="rect">
            <a:avLst/>
          </a:prstGeom>
        </p:spPr>
      </p:pic>
      <p:sp>
        <p:nvSpPr>
          <p:cNvPr id="9" name="Rectangle 8"/>
          <p:cNvSpPr/>
          <p:nvPr/>
        </p:nvSpPr>
        <p:spPr>
          <a:xfrm>
            <a:off x="5029234" y="5635750"/>
            <a:ext cx="3809966" cy="369332"/>
          </a:xfrm>
          <a:prstGeom prst="rect">
            <a:avLst/>
          </a:prstGeom>
        </p:spPr>
        <p:txBody>
          <a:bodyPr wrap="square">
            <a:spAutoFit/>
          </a:bodyPr>
          <a:lstStyle/>
          <a:p>
            <a:r>
              <a:rPr lang="en-GB" sz="900" dirty="0"/>
              <a:t>By </a:t>
            </a:r>
            <a:r>
              <a:rPr lang="en-GB" sz="900" dirty="0" err="1"/>
              <a:t>Wiso</a:t>
            </a:r>
            <a:r>
              <a:rPr lang="en-GB" sz="900" dirty="0"/>
              <a:t> - CC BY-SA 3.0, https://commons.wikimedia.org/w/index.php?curid=2934457</a:t>
            </a:r>
          </a:p>
        </p:txBody>
      </p:sp>
    </p:spTree>
    <p:extLst>
      <p:ext uri="{BB962C8B-B14F-4D97-AF65-F5344CB8AC3E}">
        <p14:creationId xmlns:p14="http://schemas.microsoft.com/office/powerpoint/2010/main" val="223200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DIRC</a:t>
            </a:r>
          </a:p>
        </p:txBody>
      </p:sp>
      <p:sp>
        <p:nvSpPr>
          <p:cNvPr id="3" name="Content Placeholder 2"/>
          <p:cNvSpPr>
            <a:spLocks noGrp="1"/>
          </p:cNvSpPr>
          <p:nvPr>
            <p:ph idx="1"/>
          </p:nvPr>
        </p:nvSpPr>
        <p:spPr/>
        <p:txBody>
          <a:bodyPr/>
          <a:lstStyle/>
          <a:p>
            <a:r>
              <a:rPr lang="en-GB" sz="2000" dirty="0"/>
              <a:t>Direct Internally Reflected Cherenkov light</a:t>
            </a:r>
          </a:p>
          <a:p>
            <a:r>
              <a:rPr lang="en-GB" sz="2000" dirty="0"/>
              <a:t>Detectors outside the “acceptance”</a:t>
            </a:r>
          </a:p>
          <a:p>
            <a:r>
              <a:rPr lang="en-GB" sz="2000" dirty="0"/>
              <a:t>Can fit in a narrow space</a:t>
            </a:r>
          </a:p>
          <a:p>
            <a:endParaRPr lang="en-GB" sz="2000" dirty="0"/>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60</a:t>
            </a:fld>
            <a:endParaRPr lang="en-GB"/>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161" y="4229100"/>
            <a:ext cx="4675188"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8"/>
          <p:cNvSpPr>
            <a:spLocks noChangeArrowheads="1"/>
          </p:cNvSpPr>
          <p:nvPr/>
        </p:nvSpPr>
        <p:spPr bwMode="auto">
          <a:xfrm>
            <a:off x="617537" y="3413873"/>
            <a:ext cx="367188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600" dirty="0">
                <a:latin typeface="Verdana" panose="020B0604030504040204" pitchFamily="34" charset="0"/>
                <a:ea typeface="Verdana" panose="020B0604030504040204" pitchFamily="34" charset="0"/>
                <a:cs typeface="Verdana" panose="020B0604030504040204" pitchFamily="34" charset="0"/>
              </a:rPr>
              <a:t>The standoff region is designed to maximize the transfer efficiency between the radiator and the detector. </a:t>
            </a:r>
          </a:p>
          <a:p>
            <a:pPr eaLnBrk="1" hangingPunct="1"/>
            <a:r>
              <a:rPr lang="en-GB" altLang="en-US" sz="1600" dirty="0">
                <a:latin typeface="Verdana" panose="020B0604030504040204" pitchFamily="34" charset="0"/>
                <a:ea typeface="Verdana" panose="020B0604030504040204" pitchFamily="34" charset="0"/>
                <a:cs typeface="Verdana" panose="020B0604030504040204" pitchFamily="34" charset="0"/>
              </a:rPr>
              <a:t>If this region has the same index of refraction as the radiator, </a:t>
            </a:r>
            <a:r>
              <a:rPr lang="en-GB" altLang="en-US" sz="1600" i="1" dirty="0">
                <a:latin typeface="Verdana" panose="020B0604030504040204" pitchFamily="34" charset="0"/>
                <a:ea typeface="Verdana" panose="020B0604030504040204" pitchFamily="34" charset="0"/>
                <a:cs typeface="Verdana" panose="020B0604030504040204" pitchFamily="34" charset="0"/>
              </a:rPr>
              <a:t>n</a:t>
            </a:r>
            <a:r>
              <a:rPr lang="en-GB" altLang="en-US" sz="1600" baseline="-25000" dirty="0">
                <a:latin typeface="Verdana" panose="020B0604030504040204" pitchFamily="34" charset="0"/>
                <a:ea typeface="Verdana" panose="020B0604030504040204" pitchFamily="34" charset="0"/>
                <a:cs typeface="Verdana" panose="020B0604030504040204" pitchFamily="34" charset="0"/>
              </a:rPr>
              <a:t>1</a:t>
            </a:r>
            <a:r>
              <a:rPr lang="en-GB" altLang="en-US" sz="1600" dirty="0">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a:t>
            </a:r>
            <a:r>
              <a:rPr lang="en-GB" altLang="en-US" sz="1600" i="1" dirty="0">
                <a:latin typeface="Verdana" panose="020B0604030504040204" pitchFamily="34" charset="0"/>
                <a:ea typeface="Verdana" panose="020B0604030504040204" pitchFamily="34" charset="0"/>
                <a:cs typeface="Verdana" panose="020B0604030504040204" pitchFamily="34" charset="0"/>
              </a:rPr>
              <a:t>n</a:t>
            </a:r>
            <a:r>
              <a:rPr lang="en-GB" altLang="en-US" sz="1600" baseline="-25000" dirty="0">
                <a:latin typeface="Verdana" panose="020B0604030504040204" pitchFamily="34" charset="0"/>
                <a:ea typeface="Verdana" panose="020B0604030504040204" pitchFamily="34" charset="0"/>
                <a:cs typeface="Verdana" panose="020B0604030504040204" pitchFamily="34" charset="0"/>
              </a:rPr>
              <a:t>2</a:t>
            </a:r>
            <a:r>
              <a:rPr lang="en-GB" altLang="en-US" sz="1600" dirty="0">
                <a:latin typeface="Verdana" panose="020B0604030504040204" pitchFamily="34" charset="0"/>
                <a:ea typeface="Verdana" panose="020B0604030504040204" pitchFamily="34" charset="0"/>
                <a:cs typeface="Verdana" panose="020B0604030504040204" pitchFamily="34" charset="0"/>
              </a:rPr>
              <a:t>, the transfer efficiency is maximized and the image will emerge without reflection or refraction at the end surface.</a:t>
            </a:r>
          </a:p>
        </p:txBody>
      </p:sp>
      <p:pic>
        <p:nvPicPr>
          <p:cNvPr id="7" name="Picture 9" descr="DIR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161" y="2111829"/>
            <a:ext cx="4420526" cy="196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9"/>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246325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Babar DIRC</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61</a:t>
            </a:fld>
            <a:endParaRPr lang="en-GB"/>
          </a:p>
        </p:txBody>
      </p:sp>
      <p:pic>
        <p:nvPicPr>
          <p:cNvPr id="10" name="Picture 2" descr="DIRC_princi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069731"/>
            <a:ext cx="5185518" cy="376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event_dtc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6204" y="4058890"/>
            <a:ext cx="2623644" cy="262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time_phot_s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507" y="1469219"/>
            <a:ext cx="2911385" cy="23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224097" y="5832901"/>
            <a:ext cx="2917371" cy="830997"/>
          </a:xfrm>
          <a:prstGeom prst="rect">
            <a:avLst/>
          </a:prstGeom>
        </p:spPr>
        <p:txBody>
          <a:bodyPr wrap="square">
            <a:spAutoFit/>
          </a:bodyPr>
          <a:lstStyle/>
          <a:p>
            <a:r>
              <a:rPr lang="en-GB" altLang="en-US" dirty="0">
                <a:solidFill>
                  <a:schemeClr val="accent2"/>
                </a:solidFill>
                <a:latin typeface="Times New Roman" panose="02020603050405020304" pitchFamily="18" charset="0"/>
                <a:sym typeface="Symbol" panose="05050102010706020507" pitchFamily="18" charset="2"/>
              </a:rPr>
              <a:t></a:t>
            </a:r>
            <a:r>
              <a:rPr lang="en-GB" altLang="en-US" dirty="0">
                <a:solidFill>
                  <a:schemeClr val="accent2"/>
                </a:solidFill>
                <a:latin typeface="Times New Roman" panose="02020603050405020304" pitchFamily="18" charset="0"/>
              </a:rPr>
              <a:t> 8 ns </a:t>
            </a:r>
            <a:r>
              <a:rPr lang="en-GB" altLang="en-US" dirty="0">
                <a:solidFill>
                  <a:schemeClr val="accent2"/>
                </a:solidFill>
                <a:latin typeface="Symbol" panose="05050102010706020507" pitchFamily="18" charset="2"/>
              </a:rPr>
              <a:t>D</a:t>
            </a:r>
            <a:r>
              <a:rPr lang="en-GB" altLang="en-US" dirty="0">
                <a:solidFill>
                  <a:schemeClr val="accent2"/>
                </a:solidFill>
                <a:latin typeface="Times New Roman" panose="02020603050405020304" pitchFamily="18" charset="0"/>
              </a:rPr>
              <a:t>t window for background rejection</a:t>
            </a:r>
            <a:endParaRPr lang="en-GB" dirty="0"/>
          </a:p>
        </p:txBody>
      </p:sp>
      <p:sp>
        <p:nvSpPr>
          <p:cNvPr id="6" name="Footer Placeholder 5"/>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2498559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Panda Barrel DIRC</a:t>
            </a:r>
          </a:p>
        </p:txBody>
      </p:sp>
      <p:pic>
        <p:nvPicPr>
          <p:cNvPr id="4" name="Picture 3"/>
          <p:cNvPicPr>
            <a:picLocks noChangeAspect="1"/>
          </p:cNvPicPr>
          <p:nvPr/>
        </p:nvPicPr>
        <p:blipFill>
          <a:blip r:embed="rId2"/>
          <a:stretch>
            <a:fillRect/>
          </a:stretch>
        </p:blipFill>
        <p:spPr>
          <a:xfrm>
            <a:off x="0" y="1141413"/>
            <a:ext cx="3116957" cy="2949040"/>
          </a:xfrm>
          <a:prstGeom prst="rect">
            <a:avLst/>
          </a:prstGeom>
        </p:spPr>
      </p:pic>
      <p:pic>
        <p:nvPicPr>
          <p:cNvPr id="5" name="Picture 4"/>
          <p:cNvPicPr>
            <a:picLocks noChangeAspect="1"/>
          </p:cNvPicPr>
          <p:nvPr/>
        </p:nvPicPr>
        <p:blipFill>
          <a:blip r:embed="rId3">
            <a:clrChange>
              <a:clrFrom>
                <a:srgbClr val="FEFEFE"/>
              </a:clrFrom>
              <a:clrTo>
                <a:srgbClr val="FEFEFE">
                  <a:alpha val="0"/>
                </a:srgbClr>
              </a:clrTo>
            </a:clrChange>
          </a:blip>
          <a:stretch>
            <a:fillRect/>
          </a:stretch>
        </p:blipFill>
        <p:spPr>
          <a:xfrm>
            <a:off x="4077315" y="4193996"/>
            <a:ext cx="4782383" cy="2054404"/>
          </a:xfrm>
          <a:prstGeom prst="rect">
            <a:avLst/>
          </a:prstGeom>
        </p:spPr>
      </p:pic>
      <p:pic>
        <p:nvPicPr>
          <p:cNvPr id="6" name="Picture 5"/>
          <p:cNvPicPr>
            <a:picLocks noChangeAspect="1"/>
          </p:cNvPicPr>
          <p:nvPr/>
        </p:nvPicPr>
        <p:blipFill>
          <a:blip r:embed="rId4"/>
          <a:stretch>
            <a:fillRect/>
          </a:stretch>
        </p:blipFill>
        <p:spPr>
          <a:xfrm>
            <a:off x="2393841" y="3565663"/>
            <a:ext cx="1726183" cy="1122899"/>
          </a:xfrm>
          <a:prstGeom prst="rect">
            <a:avLst/>
          </a:prstGeom>
        </p:spPr>
      </p:pic>
      <p:sp>
        <p:nvSpPr>
          <p:cNvPr id="7" name="TextBox 6"/>
          <p:cNvSpPr txBox="1"/>
          <p:nvPr/>
        </p:nvSpPr>
        <p:spPr>
          <a:xfrm>
            <a:off x="3972526" y="1476375"/>
            <a:ext cx="4991962" cy="2031325"/>
          </a:xfrm>
          <a:prstGeom prst="rect">
            <a:avLst/>
          </a:prstGeom>
          <a:solidFill>
            <a:srgbClr val="D0EAEC"/>
          </a:solidFill>
        </p:spPr>
        <p:txBody>
          <a:bodyPr wrap="square" rtlCol="0">
            <a:spAutoFit/>
          </a:bodyPr>
          <a:lstStyle/>
          <a:p>
            <a:pPr marL="342900" indent="-342900">
              <a:buFont typeface="Wingdings" panose="05000000000000000000" pitchFamily="2" charset="2"/>
              <a:buChar char="q"/>
            </a:pPr>
            <a:r>
              <a:rPr lang="en-GB" sz="1800" dirty="0"/>
              <a:t>DIRC detector following the design principles of the BABAR DIRC</a:t>
            </a:r>
          </a:p>
          <a:p>
            <a:pPr marL="342900" indent="-342900">
              <a:buFont typeface="Wingdings" panose="05000000000000000000" pitchFamily="2" charset="2"/>
              <a:buChar char="q"/>
            </a:pPr>
            <a:r>
              <a:rPr lang="en-GB" sz="1800" dirty="0"/>
              <a:t>Very compact Expansion Volume</a:t>
            </a:r>
          </a:p>
          <a:p>
            <a:pPr marL="342900" indent="-342900">
              <a:buFont typeface="Wingdings" panose="05000000000000000000" pitchFamily="2" charset="2"/>
              <a:buChar char="q"/>
            </a:pPr>
            <a:r>
              <a:rPr lang="en-GB" sz="1800" dirty="0"/>
              <a:t>Focusing optics; NLaK33 ref index 1.786</a:t>
            </a:r>
          </a:p>
          <a:p>
            <a:pPr marL="342900" indent="-342900">
              <a:buFont typeface="Wingdings" panose="05000000000000000000" pitchFamily="2" charset="2"/>
              <a:buChar char="q"/>
            </a:pPr>
            <a:r>
              <a:rPr lang="en-GB" sz="1800" dirty="0"/>
              <a:t>Photon detectors: MCP-PMTs; use of timing information</a:t>
            </a:r>
          </a:p>
        </p:txBody>
      </p:sp>
      <p:pic>
        <p:nvPicPr>
          <p:cNvPr id="8" name="Picture 7"/>
          <p:cNvPicPr>
            <a:picLocks noChangeAspect="1"/>
          </p:cNvPicPr>
          <p:nvPr/>
        </p:nvPicPr>
        <p:blipFill>
          <a:blip r:embed="rId5"/>
          <a:stretch>
            <a:fillRect/>
          </a:stretch>
        </p:blipFill>
        <p:spPr>
          <a:xfrm>
            <a:off x="56731" y="4721856"/>
            <a:ext cx="3200202" cy="1992140"/>
          </a:xfrm>
          <a:prstGeom prst="rect">
            <a:avLst/>
          </a:prstGeom>
        </p:spPr>
      </p:pic>
      <p:sp>
        <p:nvSpPr>
          <p:cNvPr id="9" name="Slide Number Placeholder 8"/>
          <p:cNvSpPr>
            <a:spLocks noGrp="1"/>
          </p:cNvSpPr>
          <p:nvPr>
            <p:ph type="sldNum" sz="quarter" idx="12"/>
          </p:nvPr>
        </p:nvSpPr>
        <p:spPr/>
        <p:txBody>
          <a:bodyPr/>
          <a:lstStyle/>
          <a:p>
            <a:fld id="{9F414D6E-4B69-43BB-8ED4-FA12D2DC06CE}" type="slidenum">
              <a:rPr lang="en-US" altLang="en-US" smtClean="0"/>
              <a:pPr/>
              <a:t>62</a:t>
            </a:fld>
            <a:endParaRPr lang="en-US" altLang="en-US"/>
          </a:p>
        </p:txBody>
      </p:sp>
      <p:sp>
        <p:nvSpPr>
          <p:cNvPr id="3" name="Footer Placeholder 2"/>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182823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TORCH (</a:t>
            </a:r>
            <a:r>
              <a:rPr lang="en-GB" dirty="0" err="1"/>
              <a:t>i</a:t>
            </a:r>
            <a:r>
              <a:rPr lang="en-GB" dirty="0"/>
              <a:t>)</a:t>
            </a:r>
          </a:p>
        </p:txBody>
      </p:sp>
      <p:pic>
        <p:nvPicPr>
          <p:cNvPr id="5" name="Content Placeholder 4"/>
          <p:cNvPicPr>
            <a:picLocks noGrp="1" noChangeAspect="1"/>
          </p:cNvPicPr>
          <p:nvPr>
            <p:ph idx="1"/>
          </p:nvPr>
        </p:nvPicPr>
        <p:blipFill>
          <a:blip r:embed="rId2"/>
          <a:stretch>
            <a:fillRect/>
          </a:stretch>
        </p:blipFill>
        <p:spPr>
          <a:xfrm>
            <a:off x="179388" y="2337635"/>
            <a:ext cx="8785225" cy="3807196"/>
          </a:xfrm>
          <a:prstGeom prst="rect">
            <a:avLst/>
          </a:prstGeom>
        </p:spPr>
      </p:pic>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63</a:t>
            </a:fld>
            <a:endParaRPr lang="en-GB"/>
          </a:p>
        </p:txBody>
      </p:sp>
      <p:sp>
        <p:nvSpPr>
          <p:cNvPr id="6" name="TextBox 5"/>
          <p:cNvSpPr txBox="1"/>
          <p:nvPr/>
        </p:nvSpPr>
        <p:spPr>
          <a:xfrm>
            <a:off x="257068" y="1508691"/>
            <a:ext cx="8629863" cy="461665"/>
          </a:xfrm>
          <a:prstGeom prst="rect">
            <a:avLst/>
          </a:prstGeom>
          <a:solidFill>
            <a:srgbClr val="FFC000"/>
          </a:solidFill>
        </p:spPr>
        <p:txBody>
          <a:bodyPr wrap="none" rtlCol="0">
            <a:spAutoFit/>
          </a:bodyPr>
          <a:lstStyle/>
          <a:p>
            <a:r>
              <a:rPr lang="en-GB" dirty="0"/>
              <a:t>A time of flight detector based on Cherenkov radiation</a:t>
            </a:r>
          </a:p>
        </p:txBody>
      </p:sp>
      <p:sp>
        <p:nvSpPr>
          <p:cNvPr id="8" name="Footer Placeholder 7"/>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5969558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TORCH (ii)</a:t>
            </a:r>
          </a:p>
        </p:txBody>
      </p:sp>
      <p:pic>
        <p:nvPicPr>
          <p:cNvPr id="5" name="Content Placeholder 4"/>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0" y="3317017"/>
            <a:ext cx="8785225" cy="3067160"/>
          </a:xfrm>
          <a:prstGeom prst="rect">
            <a:avLst/>
          </a:prstGeom>
        </p:spPr>
      </p:pic>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64</a:t>
            </a:fld>
            <a:endParaRPr lang="en-GB"/>
          </a:p>
        </p:txBody>
      </p:sp>
      <p:sp>
        <p:nvSpPr>
          <p:cNvPr id="6" name="TextBox 5"/>
          <p:cNvSpPr txBox="1"/>
          <p:nvPr/>
        </p:nvSpPr>
        <p:spPr>
          <a:xfrm>
            <a:off x="318293" y="1285692"/>
            <a:ext cx="4253707" cy="2031325"/>
          </a:xfrm>
          <a:prstGeom prst="rect">
            <a:avLst/>
          </a:prstGeom>
          <a:noFill/>
        </p:spPr>
        <p:txBody>
          <a:bodyPr wrap="square" rtlCol="0">
            <a:spAutoFit/>
          </a:bodyPr>
          <a:lstStyle/>
          <a:p>
            <a:r>
              <a:rPr lang="en-GB" sz="1800" dirty="0"/>
              <a:t>The focusing unit converts angles to positions allowing the measurement of propagation time</a:t>
            </a:r>
          </a:p>
          <a:p>
            <a:endParaRPr lang="en-GB" sz="1800" dirty="0"/>
          </a:p>
          <a:p>
            <a:r>
              <a:rPr lang="en-GB" sz="1800" dirty="0"/>
              <a:t>Multiple photons from the same track can improve the time accuracy</a:t>
            </a:r>
          </a:p>
        </p:txBody>
      </p:sp>
      <p:pic>
        <p:nvPicPr>
          <p:cNvPr id="7" name="Picture 6"/>
          <p:cNvPicPr>
            <a:picLocks noChangeAspect="1"/>
          </p:cNvPicPr>
          <p:nvPr/>
        </p:nvPicPr>
        <p:blipFill>
          <a:blip r:embed="rId3"/>
          <a:stretch>
            <a:fillRect/>
          </a:stretch>
        </p:blipFill>
        <p:spPr>
          <a:xfrm>
            <a:off x="5415983" y="1191861"/>
            <a:ext cx="3036433" cy="2125156"/>
          </a:xfrm>
          <a:prstGeom prst="rect">
            <a:avLst/>
          </a:prstGeom>
        </p:spPr>
      </p:pic>
      <p:sp>
        <p:nvSpPr>
          <p:cNvPr id="9" name="Footer Placeholder 8"/>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679448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D9F24-3098-4E8E-8D12-EBDA764E9278}"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p:cNvSpPr txBox="1"/>
          <p:nvPr/>
        </p:nvSpPr>
        <p:spPr>
          <a:xfrm>
            <a:off x="3048000" y="147705"/>
            <a:ext cx="3374642"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Photonic Crystals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994748"/>
            <a:ext cx="4101944" cy="2735484"/>
          </a:xfrm>
          <a:prstGeom prst="rect">
            <a:avLst/>
          </a:prstGeom>
        </p:spPr>
      </p:pic>
      <p:sp>
        <p:nvSpPr>
          <p:cNvPr id="7" name="TextBox 6"/>
          <p:cNvSpPr txBox="1"/>
          <p:nvPr/>
        </p:nvSpPr>
        <p:spPr>
          <a:xfrm>
            <a:off x="153848" y="3984613"/>
            <a:ext cx="492314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Parrot (scarlet macaw) in a tropical forest </a:t>
            </a:r>
          </a:p>
        </p:txBody>
      </p:sp>
      <p:pic>
        <p:nvPicPr>
          <p:cNvPr id="8" name="Picture 7"/>
          <p:cNvPicPr>
            <a:picLocks noChangeAspect="1"/>
          </p:cNvPicPr>
          <p:nvPr/>
        </p:nvPicPr>
        <p:blipFill>
          <a:blip r:embed="rId4"/>
          <a:stretch>
            <a:fillRect/>
          </a:stretch>
        </p:blipFill>
        <p:spPr>
          <a:xfrm>
            <a:off x="4568036" y="965831"/>
            <a:ext cx="2490706" cy="1986946"/>
          </a:xfrm>
          <a:prstGeom prst="rect">
            <a:avLst/>
          </a:prstGeom>
        </p:spPr>
      </p:pic>
      <p:sp>
        <p:nvSpPr>
          <p:cNvPr id="9" name="TextBox 8"/>
          <p:cNvSpPr txBox="1"/>
          <p:nvPr/>
        </p:nvSpPr>
        <p:spPr>
          <a:xfrm>
            <a:off x="4636816" y="2999287"/>
            <a:ext cx="401210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Optical micrograph of blue feather barbs</a:t>
            </a:r>
          </a:p>
        </p:txBody>
      </p:sp>
      <p:sp>
        <p:nvSpPr>
          <p:cNvPr id="10" name="Rectangle 9"/>
          <p:cNvSpPr/>
          <p:nvPr/>
        </p:nvSpPr>
        <p:spPr>
          <a:xfrm>
            <a:off x="4716744" y="3503504"/>
            <a:ext cx="3838141"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itchFamily="34" charset="0"/>
                <a:ea typeface="+mn-ea"/>
                <a:cs typeface="+mn-cs"/>
              </a:rPr>
              <a:t>www.pnas.org/cgi/doi/10.1073/pnas.1204383109</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701" y="4588737"/>
            <a:ext cx="2837512" cy="2027566"/>
          </a:xfrm>
          <a:prstGeom prst="rect">
            <a:avLst/>
          </a:prstGeom>
        </p:spPr>
      </p:pic>
      <p:sp>
        <p:nvSpPr>
          <p:cNvPr id="12" name="TextBox 11"/>
          <p:cNvSpPr txBox="1"/>
          <p:nvPr/>
        </p:nvSpPr>
        <p:spPr>
          <a:xfrm>
            <a:off x="3437374" y="6125174"/>
            <a:ext cx="3205493"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CERN Courier Aug23, 2005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 Rev.  E 72, 010902  (2005)</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4438637"/>
            <a:ext cx="2992285" cy="1570949"/>
          </a:xfrm>
          <a:prstGeom prst="rect">
            <a:avLst/>
          </a:prstGeom>
        </p:spPr>
      </p:pic>
      <p:sp>
        <p:nvSpPr>
          <p:cNvPr id="14" name="Footer Placeholder 13"/>
          <p:cNvSpPr>
            <a:spLocks noGrp="1"/>
          </p:cNvSpPr>
          <p:nvPr>
            <p:ph type="ftr" sz="quarter" idx="11"/>
          </p:nvPr>
        </p:nvSpPr>
        <p:spPr/>
        <p:txBody>
          <a:bodyPr/>
          <a:lstStyle/>
          <a:p>
            <a:pPr>
              <a:defRPr/>
            </a:pPr>
            <a:r>
              <a:rPr lang="fr-FR"/>
              <a:t>PPD Lectures 2023 - A Papanestis</a:t>
            </a:r>
            <a:endParaRPr lang="en-GB"/>
          </a:p>
        </p:txBody>
      </p:sp>
    </p:spTree>
    <p:extLst>
      <p:ext uri="{BB962C8B-B14F-4D97-AF65-F5344CB8AC3E}">
        <p14:creationId xmlns:p14="http://schemas.microsoft.com/office/powerpoint/2010/main" val="434098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953" y="724549"/>
            <a:ext cx="4496873" cy="1298713"/>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AB541-7F58-4F53-8BE2-3818C34D925F}"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p:cNvSpPr txBox="1"/>
          <p:nvPr/>
        </p:nvSpPr>
        <p:spPr>
          <a:xfrm>
            <a:off x="3298956" y="171399"/>
            <a:ext cx="2276585"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Photonic Crystals</a:t>
            </a:r>
          </a:p>
        </p:txBody>
      </p:sp>
      <p:sp>
        <p:nvSpPr>
          <p:cNvPr id="5" name="TextBox 4"/>
          <p:cNvSpPr txBox="1"/>
          <p:nvPr/>
        </p:nvSpPr>
        <p:spPr>
          <a:xfrm>
            <a:off x="4675825" y="706607"/>
            <a:ext cx="4468175" cy="2031325"/>
          </a:xfrm>
          <a:prstGeom prst="rect">
            <a:avLst/>
          </a:prstGeom>
          <a:noFill/>
        </p:spPr>
        <p:txBody>
          <a:bodyPr wrap="square" rtlCol="0">
            <a:spAutoFit/>
          </a:bodyPr>
          <a:lstStyle/>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Periodic arrangement of  objects with two different refractive indices. </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Lattice constants comparable to 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wavelength of light in the material</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electrons in pure semi-conductor :  similar features to photons in photonic crystal</a:t>
            </a:r>
          </a:p>
        </p:txBody>
      </p:sp>
      <p:sp>
        <p:nvSpPr>
          <p:cNvPr id="7" name="TextBox 6"/>
          <p:cNvSpPr txBox="1"/>
          <p:nvPr/>
        </p:nvSpPr>
        <p:spPr>
          <a:xfrm>
            <a:off x="178953" y="2608184"/>
            <a:ext cx="2658420" cy="369332"/>
          </a:xfrm>
          <a:prstGeom prst="rect">
            <a:avLst/>
          </a:prstGeom>
          <a:noFill/>
        </p:spPr>
        <p:txBody>
          <a:bodyPr wrap="none" rtlCol="0">
            <a:spAutoFit/>
          </a:bodyPr>
          <a:lstStyle/>
          <a:p>
            <a:pPr marL="214313" marR="0" lvl="0" indent="-214313"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Cherenkov radiation: </a:t>
            </a:r>
          </a:p>
        </p:txBody>
      </p:sp>
      <p:sp>
        <p:nvSpPr>
          <p:cNvPr id="8" name="TextBox 7"/>
          <p:cNvSpPr txBox="1"/>
          <p:nvPr/>
        </p:nvSpPr>
        <p:spPr>
          <a:xfrm>
            <a:off x="307940" y="2977516"/>
            <a:ext cx="8485080" cy="2031325"/>
          </a:xfrm>
          <a:prstGeom prst="rect">
            <a:avLst/>
          </a:prstGeom>
          <a:noFill/>
        </p:spPr>
        <p:txBody>
          <a:bodyPr wrap="none" rtlCol="0">
            <a:spAutoFit/>
          </a:bodyPr>
          <a:lstStyle/>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Physical origin is a mixture of conventional Cherenkov radiation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Transition radiation</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Photon propagation in the crystal in the form of Bloch waves </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 the properties can be derived from solving Maxwell’s          </a:t>
            </a:r>
            <a:r>
              <a:rPr kumimoji="0" lang="en-GB" sz="1800" b="0" i="1"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arXiV:0808:3519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equations for periodic lattice</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There is no Cherenkov Threshold</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Cherenkov cone can be forward or backward </a:t>
            </a:r>
          </a:p>
        </p:txBody>
      </p:sp>
      <p:sp>
        <p:nvSpPr>
          <p:cNvPr id="11" name="TextBox 10"/>
          <p:cNvSpPr txBox="1"/>
          <p:nvPr/>
        </p:nvSpPr>
        <p:spPr>
          <a:xfrm>
            <a:off x="178953" y="4983111"/>
            <a:ext cx="24878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a:t>
            </a:r>
          </a:p>
        </p:txBody>
      </p:sp>
      <p:pic>
        <p:nvPicPr>
          <p:cNvPr id="9" name="Picture 8"/>
          <p:cNvPicPr>
            <a:picLocks noChangeAspect="1"/>
          </p:cNvPicPr>
          <p:nvPr/>
        </p:nvPicPr>
        <p:blipFill>
          <a:blip r:embed="rId4"/>
          <a:stretch>
            <a:fillRect/>
          </a:stretch>
        </p:blipFill>
        <p:spPr>
          <a:xfrm>
            <a:off x="6052083" y="5521471"/>
            <a:ext cx="1715657" cy="1152000"/>
          </a:xfrm>
          <a:prstGeom prst="rect">
            <a:avLst/>
          </a:prstGeom>
          <a:ln>
            <a:solidFill>
              <a:schemeClr val="accent1"/>
            </a:solidFill>
          </a:ln>
          <a:effectLst>
            <a:outerShdw blurRad="50800" dist="38100" dir="2700000" sx="1000" sy="1000" algn="tl" rotWithShape="0">
              <a:prstClr val="black"/>
            </a:outerShdw>
            <a:softEdge rad="0"/>
          </a:effectLst>
        </p:spPr>
      </p:pic>
      <p:sp>
        <p:nvSpPr>
          <p:cNvPr id="12" name="TextBox 11"/>
          <p:cNvSpPr txBox="1"/>
          <p:nvPr/>
        </p:nvSpPr>
        <p:spPr>
          <a:xfrm>
            <a:off x="178954" y="5121611"/>
            <a:ext cx="6367769" cy="646331"/>
          </a:xfrm>
          <a:prstGeom prst="rect">
            <a:avLst/>
          </a:prstGeom>
          <a:noFill/>
        </p:spPr>
        <p:txBody>
          <a:bodyPr wrap="none" rtlCol="0">
            <a:spAutoFit/>
          </a:bodyPr>
          <a:lstStyle/>
          <a:p>
            <a:pPr marL="214313" marR="0" lvl="0" indent="-214313"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Starting from two media with refractive indices n</a:t>
            </a:r>
            <a:r>
              <a:rPr kumimoji="0" lang="en-GB"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n</a:t>
            </a:r>
            <a:r>
              <a:rPr kumimoji="0" lang="en-GB"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create a new effective refractive index n</a:t>
            </a:r>
            <a:r>
              <a:rPr kumimoji="0" lang="en-GB" sz="18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3" name="TextBox 12"/>
          <p:cNvSpPr txBox="1"/>
          <p:nvPr/>
        </p:nvSpPr>
        <p:spPr>
          <a:xfrm>
            <a:off x="6859156" y="4892277"/>
            <a:ext cx="2050561"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r=cylinder radius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mn-cs"/>
              </a:rPr>
              <a:t>a= lattice constant</a:t>
            </a:r>
          </a:p>
        </p:txBody>
      </p:sp>
      <p:sp>
        <p:nvSpPr>
          <p:cNvPr id="14" name="Footer Placeholder 13"/>
          <p:cNvSpPr>
            <a:spLocks noGrp="1"/>
          </p:cNvSpPr>
          <p:nvPr>
            <p:ph type="ftr" sz="quarter" idx="11"/>
          </p:nvPr>
        </p:nvSpPr>
        <p:spPr/>
        <p:txBody>
          <a:bodyPr/>
          <a:lstStyle/>
          <a:p>
            <a:pPr>
              <a:defRPr/>
            </a:pPr>
            <a:r>
              <a:rPr lang="fr-FR"/>
              <a:t>PPD Lectures 2023 - A Papanestis</a:t>
            </a:r>
            <a:endParaRPr lang="en-GB"/>
          </a:p>
        </p:txBody>
      </p:sp>
    </p:spTree>
    <p:extLst>
      <p:ext uri="{BB962C8B-B14F-4D97-AF65-F5344CB8AC3E}">
        <p14:creationId xmlns:p14="http://schemas.microsoft.com/office/powerpoint/2010/main" val="2349341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p:txBody>
          <a:bodyPr/>
          <a:lstStyle/>
          <a:p>
            <a:r>
              <a:rPr lang="en-US" sz="1800" dirty="0"/>
              <a:t>The field of Particle Identification Detectors  is an evolving field. </a:t>
            </a:r>
          </a:p>
          <a:p>
            <a:r>
              <a:rPr lang="en-US" sz="1800" dirty="0"/>
              <a:t>They have contributed to some of the important discoveries in High Energy Physics in the last 50 years and they continue to be a crucial part of some of the recent experiments.</a:t>
            </a:r>
          </a:p>
          <a:p>
            <a:r>
              <a:rPr lang="en-US" sz="1800" dirty="0"/>
              <a:t>The RICH detectors offer excellent Particle Identification capability for the hadrons since they can be designed to have very good single photon Cherenkov Angle resolution and large Photoelectron yield. Recent advances in photodetectors enhance the capability of these detectors.</a:t>
            </a:r>
          </a:p>
          <a:p>
            <a:r>
              <a:rPr lang="en-US" sz="1800" dirty="0"/>
              <a:t>The particle ID using </a:t>
            </a:r>
            <a:r>
              <a:rPr lang="en-US" sz="1800" dirty="0" err="1"/>
              <a:t>dE</a:t>
            </a:r>
            <a:r>
              <a:rPr lang="en-US" sz="1800" dirty="0"/>
              <a:t>/dx, time-of-flight and Transition Radiation detectors continue to provide Particle Identification in different experiments.</a:t>
            </a:r>
          </a:p>
          <a:p>
            <a:r>
              <a:rPr lang="en-US" sz="1800" dirty="0"/>
              <a:t>Particle  identification is a crucial part of some of the </a:t>
            </a:r>
            <a:r>
              <a:rPr lang="en-US" sz="1800" dirty="0" err="1"/>
              <a:t>Astroparticle</a:t>
            </a:r>
            <a:r>
              <a:rPr lang="en-US" sz="1800" dirty="0"/>
              <a:t>  physics experiments and long base line neutrino experiments </a:t>
            </a:r>
            <a:endParaRPr lang="en-GB" sz="1800" dirty="0"/>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67</a:t>
            </a:fld>
            <a:endParaRPr lang="en-GB"/>
          </a:p>
        </p:txBody>
      </p:sp>
      <p:sp>
        <p:nvSpPr>
          <p:cNvPr id="7" name="Footer Placeholder 6"/>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2977171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end</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68</a:t>
            </a:fld>
            <a:endParaRPr lang="en-GB"/>
          </a:p>
        </p:txBody>
      </p:sp>
      <p:sp>
        <p:nvSpPr>
          <p:cNvPr id="5" name="Rectangle 4"/>
          <p:cNvSpPr/>
          <p:nvPr/>
        </p:nvSpPr>
        <p:spPr>
          <a:xfrm>
            <a:off x="509830" y="2063820"/>
            <a:ext cx="8124340" cy="3046988"/>
          </a:xfrm>
          <a:prstGeom prst="rect">
            <a:avLst/>
          </a:prstGeom>
          <a:noFill/>
        </p:spPr>
        <p:txBody>
          <a:bodyPr wrap="none" lIns="91440" tIns="45720" rIns="91440" bIns="45720">
            <a:spAutoFit/>
          </a:bodyPr>
          <a:lstStyle/>
          <a:p>
            <a:pPr algn="ctr"/>
            <a:r>
              <a:rPr lang="en-US" sz="4800" b="1" cap="none" spc="0" dirty="0">
                <a:ln w="22225">
                  <a:solidFill>
                    <a:schemeClr val="accent2"/>
                  </a:solidFill>
                  <a:prstDash val="solid"/>
                </a:ln>
                <a:solidFill>
                  <a:schemeClr val="accent2">
                    <a:lumMod val="40000"/>
                    <a:lumOff val="60000"/>
                  </a:schemeClr>
                </a:solidFill>
                <a:effectLst/>
              </a:rPr>
              <a:t>Thank you for</a:t>
            </a:r>
          </a:p>
          <a:p>
            <a:pPr algn="ctr"/>
            <a:r>
              <a:rPr lang="en-US" sz="4800" b="1" dirty="0">
                <a:ln w="22225">
                  <a:solidFill>
                    <a:schemeClr val="accent2"/>
                  </a:solidFill>
                  <a:prstDash val="solid"/>
                </a:ln>
                <a:solidFill>
                  <a:schemeClr val="accent2">
                    <a:lumMod val="40000"/>
                    <a:lumOff val="60000"/>
                  </a:schemeClr>
                </a:solidFill>
              </a:rPr>
              <a:t>your attention</a:t>
            </a:r>
          </a:p>
          <a:p>
            <a:pPr algn="ctr"/>
            <a:endParaRPr lang="en-US" sz="4800" b="1" cap="none" spc="0" dirty="0">
              <a:ln w="22225">
                <a:solidFill>
                  <a:schemeClr val="accent2"/>
                </a:solidFill>
                <a:prstDash val="solid"/>
              </a:ln>
              <a:solidFill>
                <a:schemeClr val="accent2">
                  <a:lumMod val="40000"/>
                  <a:lumOff val="60000"/>
                </a:schemeClr>
              </a:solidFill>
              <a:effectLst/>
            </a:endParaRPr>
          </a:p>
          <a:p>
            <a:pPr algn="ctr"/>
            <a:r>
              <a:rPr lang="en-US" sz="4800" b="1" dirty="0">
                <a:ln w="22225">
                  <a:solidFill>
                    <a:schemeClr val="accent2"/>
                  </a:solidFill>
                  <a:prstDash val="solid"/>
                </a:ln>
                <a:solidFill>
                  <a:schemeClr val="accent2">
                    <a:lumMod val="40000"/>
                    <a:lumOff val="60000"/>
                  </a:schemeClr>
                </a:solidFill>
              </a:rPr>
              <a:t>Any (more) questions?</a:t>
            </a:r>
            <a:endParaRPr lang="en-US" sz="4800" b="1" cap="none" spc="0" dirty="0">
              <a:ln w="22225">
                <a:solidFill>
                  <a:schemeClr val="accent2"/>
                </a:solidFill>
                <a:prstDash val="solid"/>
              </a:ln>
              <a:solidFill>
                <a:schemeClr val="accent2">
                  <a:lumMod val="40000"/>
                  <a:lumOff val="60000"/>
                </a:schemeClr>
              </a:solidFill>
              <a:effectLst/>
            </a:endParaRPr>
          </a:p>
        </p:txBody>
      </p:sp>
      <p:sp>
        <p:nvSpPr>
          <p:cNvPr id="7" name="Footer Placeholder 6"/>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20604042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Features of the PMTs and  HPDs</a:t>
            </a:r>
            <a:endParaRPr lang="en-GB" dirty="0"/>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
        <p:nvSpPr>
          <p:cNvPr id="3277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72420-A243-4B2F-9AB4-A7BA8BA2249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2772" name="Text Box 3"/>
          <p:cNvSpPr txBox="1">
            <a:spLocks noChangeArrowheads="1"/>
          </p:cNvSpPr>
          <p:nvPr/>
        </p:nvSpPr>
        <p:spPr bwMode="auto">
          <a:xfrm>
            <a:off x="279400" y="1361440"/>
            <a:ext cx="8397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PMT: </a:t>
            </a:r>
          </a:p>
        </p:txBody>
      </p:sp>
      <p:sp>
        <p:nvSpPr>
          <p:cNvPr id="32773" name="Text Box 4"/>
          <p:cNvSpPr txBox="1">
            <a:spLocks noChangeArrowheads="1"/>
          </p:cNvSpPr>
          <p:nvPr/>
        </p:nvSpPr>
        <p:spPr bwMode="auto">
          <a:xfrm>
            <a:off x="1193800" y="1361440"/>
            <a:ext cx="614546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Typical Gain of MAPMT 300 K.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Excellent time resolution: 125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ps</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for example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(Ex: used in underwater Cherenkov detectors).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Active area fraction: 40 % : Fraction of effective detection area.</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This can be Improved with a lens, but then one may loose some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photons at the lens surface.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Recent developments: Flat panel </a:t>
            </a:r>
            <a:r>
              <a:rPr kumimoji="0" lang="en-US" alt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pmts</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with 89 % active area fraction.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New photocathodes with &gt;45% QE at 400 nm</a:t>
            </a:r>
          </a:p>
        </p:txBody>
      </p:sp>
      <p:sp>
        <p:nvSpPr>
          <p:cNvPr id="32774" name="Text Box 5"/>
          <p:cNvSpPr txBox="1">
            <a:spLocks noChangeArrowheads="1"/>
          </p:cNvSpPr>
          <p:nvPr/>
        </p:nvSpPr>
        <p:spPr bwMode="auto">
          <a:xfrm>
            <a:off x="279400" y="4485640"/>
            <a:ext cx="9813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HPD: </a:t>
            </a:r>
          </a:p>
        </p:txBody>
      </p:sp>
      <p:sp>
        <p:nvSpPr>
          <p:cNvPr id="32775" name="Text Box 6"/>
          <p:cNvSpPr txBox="1">
            <a:spLocks noChangeArrowheads="1"/>
          </p:cNvSpPr>
          <p:nvPr/>
        </p:nvSpPr>
        <p:spPr bwMode="auto">
          <a:xfrm>
            <a:off x="1193800" y="4561840"/>
            <a:ext cx="53484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Typical gain 5K, but quite uniform across different channels.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Excellent Single photon identification capability.</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Active area fraction: 35</a:t>
            </a: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Wingdings" pitchFamily="2" charset="2"/>
              </a:rPr>
              <a:t> 76 %</a:t>
            </a: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1632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Landau distribution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6413" y="1843881"/>
            <a:ext cx="5591175" cy="3752850"/>
          </a:xfrm>
        </p:spPr>
      </p:pic>
      <p:sp>
        <p:nvSpPr>
          <p:cNvPr id="4" name="Footer Placeholder 3"/>
          <p:cNvSpPr>
            <a:spLocks noGrp="1"/>
          </p:cNvSpPr>
          <p:nvPr>
            <p:ph type="ftr" sz="quarter" idx="11"/>
          </p:nvPr>
        </p:nvSpPr>
        <p:spPr/>
        <p:txBody>
          <a:bodyPr/>
          <a:lstStyle/>
          <a:p>
            <a:pPr>
              <a:defRPr/>
            </a:pPr>
            <a:r>
              <a:rPr lang="fr-FR"/>
              <a:t>PPD Lectures 2023 - A Papanestis</a:t>
            </a:r>
            <a:endParaRPr lang="en-GB" dirty="0"/>
          </a:p>
        </p:txBody>
      </p:sp>
      <p:sp>
        <p:nvSpPr>
          <p:cNvPr id="5" name="Slide Number Placeholder 4"/>
          <p:cNvSpPr>
            <a:spLocks noGrp="1"/>
          </p:cNvSpPr>
          <p:nvPr>
            <p:ph type="sldNum" sz="quarter" idx="12"/>
          </p:nvPr>
        </p:nvSpPr>
        <p:spPr/>
        <p:txBody>
          <a:bodyPr/>
          <a:lstStyle/>
          <a:p>
            <a:pPr>
              <a:defRPr/>
            </a:pPr>
            <a:fld id="{75DEEA70-F2A5-4F11-9D2F-52A27AAB522D}" type="slidenum">
              <a:rPr lang="en-GB" smtClean="0"/>
              <a:pPr>
                <a:defRPr/>
              </a:pPr>
              <a:t>7</a:t>
            </a:fld>
            <a:endParaRPr lang="en-GB"/>
          </a:p>
        </p:txBody>
      </p:sp>
      <p:sp>
        <p:nvSpPr>
          <p:cNvPr id="3" name="TextBox 2">
            <a:extLst>
              <a:ext uri="{FF2B5EF4-FFF2-40B4-BE49-F238E27FC236}">
                <a16:creationId xmlns:a16="http://schemas.microsoft.com/office/drawing/2014/main" id="{D5A97F6B-B609-43A0-C927-723363F85D64}"/>
              </a:ext>
            </a:extLst>
          </p:cNvPr>
          <p:cNvSpPr txBox="1"/>
          <p:nvPr/>
        </p:nvSpPr>
        <p:spPr>
          <a:xfrm>
            <a:off x="794074" y="1382216"/>
            <a:ext cx="4660250" cy="461665"/>
          </a:xfrm>
          <a:prstGeom prst="rect">
            <a:avLst/>
          </a:prstGeom>
          <a:noFill/>
        </p:spPr>
        <p:txBody>
          <a:bodyPr wrap="none" rtlCol="0">
            <a:spAutoFit/>
          </a:bodyPr>
          <a:lstStyle/>
          <a:p>
            <a:r>
              <a:rPr lang="en-GB" dirty="0"/>
              <a:t>Energy loss due to ionisation</a:t>
            </a:r>
          </a:p>
        </p:txBody>
      </p:sp>
    </p:spTree>
    <p:extLst>
      <p:ext uri="{BB962C8B-B14F-4D97-AF65-F5344CB8AC3E}">
        <p14:creationId xmlns:p14="http://schemas.microsoft.com/office/powerpoint/2010/main" val="2487132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421DC-3E56-4841-B084-77E13EC94E7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4755" name="Text Box 2"/>
          <p:cNvSpPr txBox="1">
            <a:spLocks noChangeArrowheads="1"/>
          </p:cNvSpPr>
          <p:nvPr/>
        </p:nvSpPr>
        <p:spPr bwMode="auto">
          <a:xfrm>
            <a:off x="76200" y="838200"/>
            <a:ext cx="8780463"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6486" tIns="43243" rIns="86486" bIns="43243">
            <a:spAutoFit/>
          </a:bodyPr>
          <a:lstStyle>
            <a:lvl1pPr defTabSz="865188" eaLnBrk="0" hangingPunct="0">
              <a:tabLst>
                <a:tab pos="325438" algn="l"/>
                <a:tab pos="708025" algn="l"/>
                <a:tab pos="1511300" algn="l"/>
              </a:tabLst>
              <a:defRPr>
                <a:solidFill>
                  <a:schemeClr val="tx1"/>
                </a:solidFill>
                <a:latin typeface="Arial" pitchFamily="34" charset="0"/>
              </a:defRPr>
            </a:lvl1pPr>
            <a:lvl2pPr marL="742950" indent="-285750" defTabSz="865188" eaLnBrk="0" hangingPunct="0">
              <a:tabLst>
                <a:tab pos="325438" algn="l"/>
                <a:tab pos="708025" algn="l"/>
                <a:tab pos="1511300" algn="l"/>
              </a:tabLst>
              <a:defRPr>
                <a:solidFill>
                  <a:schemeClr val="tx1"/>
                </a:solidFill>
                <a:latin typeface="Arial" pitchFamily="34" charset="0"/>
              </a:defRPr>
            </a:lvl2pPr>
            <a:lvl3pPr marL="1143000" indent="-228600" defTabSz="865188" eaLnBrk="0" hangingPunct="0">
              <a:tabLst>
                <a:tab pos="325438" algn="l"/>
                <a:tab pos="708025" algn="l"/>
                <a:tab pos="1511300" algn="l"/>
              </a:tabLst>
              <a:defRPr>
                <a:solidFill>
                  <a:schemeClr val="tx1"/>
                </a:solidFill>
                <a:latin typeface="Arial" pitchFamily="34" charset="0"/>
              </a:defRPr>
            </a:lvl3pPr>
            <a:lvl4pPr marL="1600200" indent="-228600" defTabSz="865188" eaLnBrk="0" hangingPunct="0">
              <a:tabLst>
                <a:tab pos="325438" algn="l"/>
                <a:tab pos="708025" algn="l"/>
                <a:tab pos="1511300" algn="l"/>
              </a:tabLst>
              <a:defRPr>
                <a:solidFill>
                  <a:schemeClr val="tx1"/>
                </a:solidFill>
                <a:latin typeface="Arial" pitchFamily="34" charset="0"/>
              </a:defRPr>
            </a:lvl4pPr>
            <a:lvl5pPr marL="2057400" indent="-228600" defTabSz="865188" eaLnBrk="0" hangingPunct="0">
              <a:tabLst>
                <a:tab pos="325438" algn="l"/>
                <a:tab pos="708025" algn="l"/>
                <a:tab pos="1511300" algn="l"/>
              </a:tabLst>
              <a:defRPr>
                <a:solidFill>
                  <a:schemeClr val="tx1"/>
                </a:solidFill>
                <a:latin typeface="Arial" pitchFamily="34" charset="0"/>
              </a:defRPr>
            </a:lvl5pPr>
            <a:lvl6pPr marL="2514600" indent="-228600" defTabSz="865188" eaLnBrk="0" fontAlgn="base" hangingPunct="0">
              <a:spcBef>
                <a:spcPct val="0"/>
              </a:spcBef>
              <a:spcAft>
                <a:spcPct val="0"/>
              </a:spcAft>
              <a:tabLst>
                <a:tab pos="325438" algn="l"/>
                <a:tab pos="708025" algn="l"/>
                <a:tab pos="1511300" algn="l"/>
              </a:tabLst>
              <a:defRPr>
                <a:solidFill>
                  <a:schemeClr val="tx1"/>
                </a:solidFill>
                <a:latin typeface="Arial" pitchFamily="34" charset="0"/>
              </a:defRPr>
            </a:lvl6pPr>
            <a:lvl7pPr marL="2971800" indent="-228600" defTabSz="865188" eaLnBrk="0" fontAlgn="base" hangingPunct="0">
              <a:spcBef>
                <a:spcPct val="0"/>
              </a:spcBef>
              <a:spcAft>
                <a:spcPct val="0"/>
              </a:spcAft>
              <a:tabLst>
                <a:tab pos="325438" algn="l"/>
                <a:tab pos="708025" algn="l"/>
                <a:tab pos="1511300" algn="l"/>
              </a:tabLst>
              <a:defRPr>
                <a:solidFill>
                  <a:schemeClr val="tx1"/>
                </a:solidFill>
                <a:latin typeface="Arial" pitchFamily="34" charset="0"/>
              </a:defRPr>
            </a:lvl7pPr>
            <a:lvl8pPr marL="3429000" indent="-228600" defTabSz="865188" eaLnBrk="0" fontAlgn="base" hangingPunct="0">
              <a:spcBef>
                <a:spcPct val="0"/>
              </a:spcBef>
              <a:spcAft>
                <a:spcPct val="0"/>
              </a:spcAft>
              <a:tabLst>
                <a:tab pos="325438" algn="l"/>
                <a:tab pos="708025" algn="l"/>
                <a:tab pos="1511300" algn="l"/>
              </a:tabLst>
              <a:defRPr>
                <a:solidFill>
                  <a:schemeClr val="tx1"/>
                </a:solidFill>
                <a:latin typeface="Arial" pitchFamily="34" charset="0"/>
              </a:defRPr>
            </a:lvl8pPr>
            <a:lvl9pPr marL="3886200" indent="-228600" defTabSz="865188" eaLnBrk="0" fontAlgn="base" hangingPunct="0">
              <a:spcBef>
                <a:spcPct val="0"/>
              </a:spcBef>
              <a:spcAft>
                <a:spcPct val="0"/>
              </a:spcAft>
              <a:tabLst>
                <a:tab pos="325438" algn="l"/>
                <a:tab pos="708025" algn="l"/>
                <a:tab pos="1511300" algn="l"/>
              </a:tabLst>
              <a:defRPr>
                <a:solidFill>
                  <a:schemeClr val="tx1"/>
                </a:solidFill>
                <a:latin typeface="Arial" pitchFamily="34" charset="0"/>
              </a:defRPr>
            </a:lvl9pPr>
          </a:lstStyle>
          <a:p>
            <a:pPr marL="0" marR="0" lvl="0" indent="0" algn="l" defTabSz="865188" rtl="0" eaLnBrk="0" fontAlgn="base" latinLnBrk="0" hangingPunct="0">
              <a:lnSpc>
                <a:spcPct val="100000"/>
              </a:lnSpc>
              <a:spcBef>
                <a:spcPct val="70000"/>
              </a:spcBef>
              <a:spcAft>
                <a:spcPct val="0"/>
              </a:spcAft>
              <a:buClrTx/>
              <a:buSzTx/>
              <a:buFontTx/>
              <a:buNone/>
              <a:tabLst>
                <a:tab pos="325438" algn="l"/>
                <a:tab pos="708025" algn="l"/>
                <a:tab pos="1511300" algn="l"/>
              </a:tabLst>
              <a:defRPr/>
            </a:pPr>
            <a:endPar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865188" rtl="0" eaLnBrk="0" fontAlgn="base" latinLnBrk="0" hangingPunct="0">
              <a:lnSpc>
                <a:spcPct val="100000"/>
              </a:lnSpc>
              <a:spcBef>
                <a:spcPct val="70000"/>
              </a:spcBef>
              <a:spcAft>
                <a:spcPct val="0"/>
              </a:spcAft>
              <a:buClrTx/>
              <a:buSzTx/>
              <a:buFontTx/>
              <a:buChar char="•"/>
              <a:tabLst>
                <a:tab pos="325438" algn="l"/>
                <a:tab pos="708025" algn="l"/>
                <a:tab pos="1511300" algn="l"/>
              </a:tabLst>
              <a:defRPr/>
            </a:pP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If n&gt;</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2 some photons are always </a:t>
            </a:r>
            <a:b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b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a:t>
            </a:r>
            <a:r>
              <a:rPr kumimoji="0" lang="en-US" altLang="en-US" sz="1700" b="0" i="0" u="none" strike="noStrike" kern="1200" cap="none" spc="0" normalizeH="0" baseline="0" noProof="0">
                <a:ln>
                  <a:noFill/>
                </a:ln>
                <a:solidFill>
                  <a:srgbClr val="0000FF"/>
                </a:solidFill>
                <a:effectLst/>
                <a:uLnTx/>
                <a:uFillTx/>
                <a:latin typeface="Times New Roman" pitchFamily="18" charset="0"/>
                <a:ea typeface="+mn-ea"/>
                <a:cs typeface="+mn-cs"/>
                <a:sym typeface="Symbol" pitchFamily="18" charset="2"/>
              </a:rPr>
              <a:t>totally internally reflected</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for </a:t>
            </a:r>
            <a:r>
              <a:rPr kumimoji="0" lang="en-US" altLang="en-US" sz="1700" b="0" i="0" u="none" strike="noStrike" kern="1200" cap="none" spc="0" normalizeH="0" baseline="0" noProof="0">
                <a:ln>
                  <a:noFill/>
                </a:ln>
                <a:solidFill>
                  <a:prstClr val="black"/>
                </a:solidFill>
                <a:effectLst/>
                <a:uLnTx/>
                <a:uFillTx/>
                <a:latin typeface="Symbol" pitchFamily="18" charset="2"/>
                <a:ea typeface="+mn-ea"/>
                <a:cs typeface="+mn-cs"/>
                <a:sym typeface="Symbol" pitchFamily="18" charset="2"/>
              </a:rPr>
              <a:t>b</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1 tracks.</a:t>
            </a:r>
          </a:p>
          <a:p>
            <a:pPr marL="0" marR="0" lvl="0" indent="0" algn="l" defTabSz="865188" rtl="0" eaLnBrk="0" fontAlgn="base" latinLnBrk="0" hangingPunct="0">
              <a:lnSpc>
                <a:spcPct val="100000"/>
              </a:lnSpc>
              <a:spcBef>
                <a:spcPct val="70000"/>
              </a:spcBef>
              <a:spcAft>
                <a:spcPct val="0"/>
              </a:spcAft>
              <a:buClrTx/>
              <a:buSzTx/>
              <a:buFontTx/>
              <a:buChar char="•"/>
              <a:tabLst>
                <a:tab pos="325438" algn="l"/>
                <a:tab pos="708025" algn="l"/>
                <a:tab pos="1511300" algn="l"/>
              </a:tabLst>
              <a:defRPr/>
            </a:pP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a:t>
            </a:r>
            <a:r>
              <a:rPr kumimoji="0" lang="en-US" altLang="en-US" sz="1700" b="0" i="0" u="none" strike="noStrike" kern="1200" cap="none" spc="0" normalizeH="0" baseline="0" noProof="0">
                <a:ln>
                  <a:noFill/>
                </a:ln>
                <a:solidFill>
                  <a:srgbClr val="0000FF"/>
                </a:solidFill>
                <a:effectLst/>
                <a:uLnTx/>
                <a:uFillTx/>
                <a:latin typeface="Times New Roman" pitchFamily="18" charset="0"/>
                <a:ea typeface="+mn-ea"/>
                <a:cs typeface="+mn-cs"/>
                <a:sym typeface="Symbol" pitchFamily="18" charset="2"/>
              </a:rPr>
              <a:t>Radiator and light guide</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Long, rectangular </a:t>
            </a:r>
            <a:b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b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a:t>
            </a:r>
            <a:r>
              <a:rPr kumimoji="0" lang="en-US" altLang="en-US" sz="1700" b="0" i="0" u="none" strike="noStrike" kern="1200" cap="none" spc="0" normalizeH="0" baseline="0" noProof="0">
                <a:ln>
                  <a:noFill/>
                </a:ln>
                <a:solidFill>
                  <a:srgbClr val="99FFCC"/>
                </a:solidFill>
                <a:effectLst/>
                <a:uLnTx/>
                <a:uFillTx/>
                <a:latin typeface="Times New Roman" pitchFamily="18" charset="0"/>
                <a:ea typeface="+mn-ea"/>
                <a:cs typeface="+mn-cs"/>
                <a:sym typeface="Symbol" pitchFamily="18" charset="2"/>
              </a:rPr>
              <a:t>Synthetic Fused Silica</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(“Quartz”) bars </a:t>
            </a:r>
            <a:b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b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a:t>
            </a:r>
            <a:r>
              <a:rPr kumimoji="0" lang="en-US" altLang="en-US" sz="1500" b="0" i="1" u="none" strike="noStrike" kern="1200" cap="none" spc="0" normalizeH="0" baseline="0" noProof="0">
                <a:ln>
                  <a:noFill/>
                </a:ln>
                <a:solidFill>
                  <a:srgbClr val="800080"/>
                </a:solidFill>
                <a:effectLst/>
                <a:uLnTx/>
                <a:uFillTx/>
                <a:latin typeface="Times New Roman" pitchFamily="18" charset="0"/>
                <a:ea typeface="+mn-ea"/>
                <a:cs typeface="+mn-cs"/>
                <a:sym typeface="Symbol" pitchFamily="18" charset="2"/>
              </a:rPr>
              <a:t>Spectrosil</a:t>
            </a:r>
            <a:r>
              <a:rPr kumimoji="0" lang="en-US" altLang="en-US" sz="1500" b="0" i="1"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average &lt;n(</a:t>
            </a:r>
            <a:r>
              <a:rPr kumimoji="0" lang="en-US" altLang="en-US" sz="1300" b="0" i="0" u="none" strike="noStrike" kern="1200" cap="none" spc="0" normalizeH="0" baseline="0" noProof="0">
                <a:ln>
                  <a:noFill/>
                </a:ln>
                <a:solidFill>
                  <a:prstClr val="black"/>
                </a:solidFill>
                <a:effectLst/>
                <a:uLnTx/>
                <a:uFillTx/>
                <a:latin typeface="Symbol" pitchFamily="18" charset="2"/>
                <a:ea typeface="+mn-ea"/>
                <a:cs typeface="+mn-cs"/>
                <a:sym typeface="Symbol" pitchFamily="18" charset="2"/>
              </a:rPr>
              <a:t>l</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)&gt;  1.473, </a:t>
            </a:r>
            <a:r>
              <a:rPr kumimoji="0" lang="en-US" altLang="en-US" sz="1300" b="0" i="0" u="none" strike="noStrike" kern="1200" cap="none" spc="0" normalizeH="0" baseline="30000" noProof="0">
                <a:ln>
                  <a:noFill/>
                </a:ln>
                <a:solidFill>
                  <a:prstClr val="black"/>
                </a:solidFill>
                <a:effectLst/>
                <a:uLnTx/>
                <a:uFillTx/>
                <a:latin typeface="Times New Roman" pitchFamily="18" charset="0"/>
                <a:ea typeface="+mn-ea"/>
                <a:cs typeface="+mn-cs"/>
                <a:sym typeface="Symbol" pitchFamily="18" charset="2"/>
              </a:rPr>
              <a:t> </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rPr>
              <a:t>radiation hard, </a:t>
            </a:r>
            <a:b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rPr>
            </a:b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rPr>
              <a:t>	homogenous, </a:t>
            </a:r>
            <a:r>
              <a:rPr kumimoji="0" lang="en-US" altLang="en-US" sz="1300" b="0" i="0" u="none" strike="noStrike" kern="1200" cap="none" spc="0" normalizeH="0" baseline="0" noProof="0">
                <a:ln>
                  <a:noFill/>
                </a:ln>
                <a:solidFill>
                  <a:srgbClr val="800080"/>
                </a:solidFill>
                <a:effectLst/>
                <a:uLnTx/>
                <a:uFillTx/>
                <a:latin typeface="Times New Roman" pitchFamily="18" charset="0"/>
                <a:ea typeface="+mn-ea"/>
                <a:cs typeface="+mn-cs"/>
              </a:rPr>
              <a:t>low chromatic dispersion</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rPr>
              <a:t>)</a:t>
            </a:r>
          </a:p>
          <a:p>
            <a:pPr marL="0" marR="0" lvl="0" indent="0" algn="l" defTabSz="865188" rtl="0" eaLnBrk="0" fontAlgn="base" latinLnBrk="0" hangingPunct="0">
              <a:lnSpc>
                <a:spcPct val="100000"/>
              </a:lnSpc>
              <a:spcBef>
                <a:spcPct val="70000"/>
              </a:spcBef>
              <a:spcAft>
                <a:spcPct val="0"/>
              </a:spcAft>
              <a:buClrTx/>
              <a:buSzTx/>
              <a:buFontTx/>
              <a:buChar char="•"/>
              <a:tabLst>
                <a:tab pos="325438" algn="l"/>
                <a:tab pos="708025" algn="l"/>
                <a:tab pos="1511300" algn="l"/>
              </a:tabLst>
              <a:defRPr/>
            </a:pP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Photons exit via wedge into </a:t>
            </a:r>
            <a:r>
              <a:rPr kumimoji="0" lang="en-US" altLang="en-US" sz="1700" b="0" i="0" u="none" strike="noStrike" kern="1200" cap="none" spc="0" normalizeH="0" baseline="0" noProof="0">
                <a:ln>
                  <a:noFill/>
                </a:ln>
                <a:solidFill>
                  <a:srgbClr val="800080"/>
                </a:solidFill>
                <a:effectLst/>
                <a:uLnTx/>
                <a:uFillTx/>
                <a:latin typeface="Times New Roman" pitchFamily="18" charset="0"/>
                <a:ea typeface="+mn-ea"/>
                <a:cs typeface="+mn-cs"/>
              </a:rPr>
              <a:t>expansion region</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a:t>
            </a:r>
          </a:p>
          <a:p>
            <a:pPr marL="0" marR="0" lvl="0" indent="0" algn="l" defTabSz="865188" rtl="0" eaLnBrk="0" fontAlgn="base" latinLnBrk="0" hangingPunct="0">
              <a:lnSpc>
                <a:spcPct val="100000"/>
              </a:lnSpc>
              <a:spcBef>
                <a:spcPct val="70000"/>
              </a:spcBef>
              <a:spcAft>
                <a:spcPct val="0"/>
              </a:spcAft>
              <a:buClrTx/>
              <a:buSzTx/>
              <a:buFontTx/>
              <a:buNone/>
              <a:tabLst>
                <a:tab pos="325438" algn="l"/>
                <a:tab pos="708025" algn="l"/>
                <a:tab pos="1511300" algn="l"/>
              </a:tabLst>
              <a:defRPr/>
            </a:pP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(filled with 6m</a:t>
            </a:r>
            <a:r>
              <a:rPr kumimoji="0" lang="en-US" altLang="en-US" sz="1700" b="0" i="0" u="none" strike="noStrike" kern="1200" cap="none" spc="0" normalizeH="0" baseline="30000" noProof="0">
                <a:ln>
                  <a:noFill/>
                </a:ln>
                <a:solidFill>
                  <a:prstClr val="black"/>
                </a:solidFill>
                <a:effectLst/>
                <a:uLnTx/>
                <a:uFillTx/>
                <a:latin typeface="Times New Roman" pitchFamily="18" charset="0"/>
                <a:ea typeface="+mn-ea"/>
                <a:cs typeface="+mn-cs"/>
              </a:rPr>
              <a:t>3</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pure, de-ionized water).	</a:t>
            </a:r>
          </a:p>
          <a:p>
            <a:pPr marL="0" marR="0" lvl="0" indent="0" algn="l" defTabSz="865188" rtl="0" eaLnBrk="0" fontAlgn="base" latinLnBrk="0" hangingPunct="0">
              <a:lnSpc>
                <a:spcPct val="100000"/>
              </a:lnSpc>
              <a:spcBef>
                <a:spcPct val="70000"/>
              </a:spcBef>
              <a:spcAft>
                <a:spcPct val="0"/>
              </a:spcAft>
              <a:buClrTx/>
              <a:buSzTx/>
              <a:buFontTx/>
              <a:buChar char="•"/>
              <a:tabLst>
                <a:tab pos="325438" algn="l"/>
                <a:tab pos="708025" algn="l"/>
                <a:tab pos="1511300" algn="l"/>
              </a:tabLst>
              <a:defRPr/>
            </a:pP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Pinhole imaging on </a:t>
            </a:r>
            <a:r>
              <a:rPr kumimoji="0" lang="en-US" altLang="en-US" sz="1700" b="0" i="0" u="none" strike="noStrike" kern="1200" cap="none" spc="0" normalizeH="0" baseline="0" noProof="0">
                <a:ln>
                  <a:noFill/>
                </a:ln>
                <a:solidFill>
                  <a:srgbClr val="0000FF"/>
                </a:solidFill>
                <a:effectLst/>
                <a:uLnTx/>
                <a:uFillTx/>
                <a:latin typeface="Times New Roman" pitchFamily="18" charset="0"/>
                <a:ea typeface="+mn-ea"/>
                <a:cs typeface="+mn-cs"/>
              </a:rPr>
              <a:t>PMT array</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a:t>
            </a:r>
            <a:r>
              <a:rPr kumimoji="0" lang="en-US" altLang="en-US" sz="1500" b="0" i="0" u="none" strike="noStrike" kern="1200" cap="none" spc="0" normalizeH="0" baseline="0" noProof="0">
                <a:ln>
                  <a:noFill/>
                </a:ln>
                <a:solidFill>
                  <a:prstClr val="black"/>
                </a:solidFill>
                <a:effectLst/>
                <a:uLnTx/>
                <a:uFillTx/>
                <a:latin typeface="Times New Roman" pitchFamily="18" charset="0"/>
                <a:ea typeface="+mn-ea"/>
                <a:cs typeface="+mn-cs"/>
              </a:rPr>
              <a:t>(bar dimension small compared to standoff distance)</a:t>
            </a: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a:t>
            </a:r>
            <a:b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b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rPr>
              <a:t>(</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10,752 </a:t>
            </a:r>
            <a:r>
              <a:rPr kumimoji="0" lang="en-US" altLang="en-US" sz="1300" b="0" i="0" u="none" strike="noStrike" kern="1200" cap="none" spc="0" normalizeH="0" baseline="0" noProof="0">
                <a:ln>
                  <a:noFill/>
                </a:ln>
                <a:solidFill>
                  <a:srgbClr val="99FFCC"/>
                </a:solidFill>
                <a:effectLst/>
                <a:uLnTx/>
                <a:uFillTx/>
                <a:latin typeface="Times New Roman" pitchFamily="18" charset="0"/>
                <a:ea typeface="+mn-ea"/>
                <a:cs typeface="+mn-cs"/>
                <a:sym typeface="Symbol" pitchFamily="18" charset="2"/>
              </a:rPr>
              <a:t>traditional PMTs ETL 9125</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immersed in water, surrounded by hexagonal “light-catcher”,</a:t>
            </a:r>
            <a:b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b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	</a:t>
            </a:r>
            <a:r>
              <a:rPr kumimoji="0" lang="en-US" altLang="en-US" sz="1300" b="0" i="0" u="none" strike="noStrike" kern="1200" cap="none" spc="0" normalizeH="0" baseline="0" noProof="0">
                <a:ln>
                  <a:noFill/>
                </a:ln>
                <a:solidFill>
                  <a:srgbClr val="800080"/>
                </a:solidFill>
                <a:effectLst/>
                <a:uLnTx/>
                <a:uFillTx/>
                <a:latin typeface="Times New Roman" pitchFamily="18" charset="0"/>
                <a:ea typeface="+mn-ea"/>
                <a:cs typeface="+mn-cs"/>
                <a:sym typeface="Symbol" pitchFamily="18" charset="2"/>
              </a:rPr>
              <a:t>transit time spread ~1.5nsec, ~30mm diameter</a:t>
            </a:r>
            <a:r>
              <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sym typeface="Symbol" pitchFamily="18" charset="2"/>
              </a:rPr>
              <a:t>)</a:t>
            </a:r>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l" defTabSz="865188" rtl="0" eaLnBrk="0" fontAlgn="base" latinLnBrk="0" hangingPunct="0">
              <a:lnSpc>
                <a:spcPct val="100000"/>
              </a:lnSpc>
              <a:spcBef>
                <a:spcPct val="70000"/>
              </a:spcBef>
              <a:spcAft>
                <a:spcPct val="0"/>
              </a:spcAft>
              <a:buClrTx/>
              <a:buSzTx/>
              <a:buFontTx/>
              <a:buChar char="•"/>
              <a:tabLst>
                <a:tab pos="325438" algn="l"/>
                <a:tab pos="708025" algn="l"/>
                <a:tab pos="1511300" algn="l"/>
              </a:tabLst>
              <a:defRPr/>
            </a:pPr>
            <a:r>
              <a:rPr kumimoji="0" lang="en-US" altLang="en-US" sz="1700" b="0" i="0" u="none" strike="noStrike" kern="1200" cap="none" spc="0" normalizeH="0" baseline="0" noProof="0">
                <a:ln>
                  <a:noFill/>
                </a:ln>
                <a:solidFill>
                  <a:prstClr val="black"/>
                </a:solidFill>
                <a:effectLst/>
                <a:uLnTx/>
                <a:uFillTx/>
                <a:latin typeface="Times New Roman" pitchFamily="18" charset="0"/>
                <a:ea typeface="+mn-ea"/>
                <a:cs typeface="+mn-cs"/>
              </a:rPr>
              <a:t> </a:t>
            </a:r>
            <a: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sym typeface="Symbol" pitchFamily="18" charset="2"/>
              </a:rPr>
              <a:t>DIRC is a 3-D device</a:t>
            </a: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sym typeface="Symbol" pitchFamily="18" charset="2"/>
              </a:rPr>
              <a:t>, measuring: x, y and </a:t>
            </a:r>
            <a:r>
              <a:rPr kumimoji="0" lang="en-US" altLang="en-US" sz="1900" b="0" i="0" u="sng" strike="noStrike" kern="1200" cap="none" spc="0" normalizeH="0" baseline="0" noProof="0">
                <a:ln>
                  <a:noFill/>
                </a:ln>
                <a:solidFill>
                  <a:srgbClr val="800080"/>
                </a:solidFill>
                <a:effectLst/>
                <a:uLnTx/>
                <a:uFillTx/>
                <a:latin typeface="Times New Roman" pitchFamily="18" charset="0"/>
                <a:ea typeface="+mn-ea"/>
                <a:cs typeface="+mn-cs"/>
                <a:sym typeface="Symbol" pitchFamily="18" charset="2"/>
              </a:rPr>
              <a:t>time</a:t>
            </a: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sym typeface="Symbol" pitchFamily="18" charset="2"/>
              </a:rPr>
              <a:t> of Cherenkov photons,</a:t>
            </a:r>
            <a:br>
              <a:rPr kumimoji="0" lang="en-US" altLang="en-US" sz="1900" b="0" i="0" u="none" strike="noStrike" kern="1200" cap="none" spc="0" normalizeH="0" baseline="0" noProof="0">
                <a:ln>
                  <a:noFill/>
                </a:ln>
                <a:solidFill>
                  <a:prstClr val="black"/>
                </a:solidFill>
                <a:effectLst/>
                <a:uLnTx/>
                <a:uFillTx/>
                <a:latin typeface="Times New Roman" pitchFamily="18" charset="0"/>
                <a:ea typeface="+mn-ea"/>
                <a:cs typeface="+mn-cs"/>
              </a:rPr>
            </a:br>
            <a:r>
              <a:rPr kumimoji="0" lang="en-US" altLang="en-US" sz="1900" b="0" i="0" u="none" strike="noStrike" kern="1200" cap="none" spc="0" normalizeH="0" baseline="0" noProof="0">
                <a:ln>
                  <a:noFill/>
                </a:ln>
                <a:solidFill>
                  <a:prstClr val="black"/>
                </a:solidFill>
                <a:effectLst/>
                <a:uLnTx/>
                <a:uFillTx/>
                <a:latin typeface="Times New Roman" pitchFamily="18" charset="0"/>
                <a:ea typeface="+mn-ea"/>
                <a:cs typeface="+mn-cs"/>
              </a:rPr>
              <a:t>	</a:t>
            </a: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defining </a:t>
            </a:r>
            <a:r>
              <a:rPr kumimoji="0" lang="en-US" altLang="en-US" sz="2300" b="0" i="0" u="none" strike="noStrike" kern="1200" cap="none" spc="0" normalizeH="0" baseline="0" noProof="0">
                <a:ln>
                  <a:noFill/>
                </a:ln>
                <a:solidFill>
                  <a:srgbClr val="99FFCC"/>
                </a:solidFill>
                <a:effectLst/>
                <a:uLnTx/>
                <a:uFillTx/>
                <a:latin typeface="Symbol" pitchFamily="18" charset="2"/>
                <a:ea typeface="+mn-ea"/>
                <a:cs typeface="+mn-cs"/>
              </a:rPr>
              <a:t>q</a:t>
            </a:r>
            <a:r>
              <a:rPr kumimoji="0" lang="en-US" altLang="en-US" sz="2300" b="0" i="0" u="none" strike="noStrike" kern="1200" cap="none" spc="0" normalizeH="0" baseline="-12000" noProof="0">
                <a:ln>
                  <a:noFill/>
                </a:ln>
                <a:solidFill>
                  <a:srgbClr val="99FFCC"/>
                </a:solidFill>
                <a:effectLst/>
                <a:uLnTx/>
                <a:uFillTx/>
                <a:latin typeface="Times New Roman" pitchFamily="18" charset="0"/>
                <a:ea typeface="+mn-ea"/>
                <a:cs typeface="+mn-cs"/>
              </a:rPr>
              <a:t>c</a:t>
            </a:r>
            <a:r>
              <a:rPr kumimoji="0" lang="en-US" altLang="en-US" sz="2300" b="0" i="0" u="none" strike="noStrike" kern="1200" cap="none" spc="0" normalizeH="0" baseline="0" noProof="0">
                <a:ln>
                  <a:noFill/>
                </a:ln>
                <a:solidFill>
                  <a:srgbClr val="99FFCC"/>
                </a:solidFill>
                <a:effectLst/>
                <a:uLnTx/>
                <a:uFillTx/>
                <a:latin typeface="Symbol" pitchFamily="18" charset="2"/>
                <a:ea typeface="+mn-ea"/>
                <a:cs typeface="+mn-cs"/>
              </a:rPr>
              <a:t>, f</a:t>
            </a:r>
            <a:r>
              <a:rPr kumimoji="0" lang="en-US" altLang="en-US" sz="2300" b="0" i="0" u="none" strike="noStrike" kern="1200" cap="none" spc="0" normalizeH="0" baseline="-12000" noProof="0">
                <a:ln>
                  <a:noFill/>
                </a:ln>
                <a:solidFill>
                  <a:srgbClr val="99FFCC"/>
                </a:solidFill>
                <a:effectLst/>
                <a:uLnTx/>
                <a:uFillTx/>
                <a:latin typeface="Times New Roman" pitchFamily="18" charset="0"/>
                <a:ea typeface="+mn-ea"/>
                <a:cs typeface="+mn-cs"/>
              </a:rPr>
              <a:t>c</a:t>
            </a:r>
            <a:r>
              <a:rPr kumimoji="0" lang="en-US" altLang="en-US" sz="2300" b="0" i="0" u="none" strike="noStrike" kern="1200" cap="none" spc="0" normalizeH="0" baseline="0" noProof="0">
                <a:ln>
                  <a:noFill/>
                </a:ln>
                <a:solidFill>
                  <a:srgbClr val="99FFCC"/>
                </a:solidFill>
                <a:effectLst/>
                <a:uLnTx/>
                <a:uFillTx/>
                <a:latin typeface="Symbol" pitchFamily="18" charset="2"/>
                <a:ea typeface="+mn-ea"/>
                <a:cs typeface="+mn-cs"/>
              </a:rPr>
              <a:t>,</a:t>
            </a:r>
            <a:r>
              <a:rPr kumimoji="0" lang="en-US" altLang="en-US" sz="2300" b="0" i="0" u="none" strike="noStrike" kern="1200" cap="none" spc="0" normalizeH="0" baseline="-12000" noProof="0">
                <a:ln>
                  <a:noFill/>
                </a:ln>
                <a:solidFill>
                  <a:srgbClr val="99FFCC"/>
                </a:solidFill>
                <a:effectLst/>
                <a:uLnTx/>
                <a:uFillTx/>
                <a:latin typeface="Times New Roman" pitchFamily="18" charset="0"/>
                <a:ea typeface="+mn-ea"/>
                <a:cs typeface="+mn-cs"/>
              </a:rPr>
              <a:t> </a:t>
            </a:r>
            <a:r>
              <a:rPr kumimoji="0" lang="en-US" altLang="en-US" sz="2300" b="0" i="0" u="none" strike="noStrike" kern="1200" cap="none" spc="0" normalizeH="0" baseline="0" noProof="0">
                <a:ln>
                  <a:noFill/>
                </a:ln>
                <a:solidFill>
                  <a:srgbClr val="99FFCC"/>
                </a:solidFill>
                <a:effectLst/>
                <a:uLnTx/>
                <a:uFillTx/>
                <a:latin typeface="Times New Roman" pitchFamily="18" charset="0"/>
                <a:ea typeface="+mn-ea"/>
                <a:cs typeface="+mn-cs"/>
              </a:rPr>
              <a:t>t</a:t>
            </a:r>
            <a:r>
              <a:rPr kumimoji="0" lang="en-US" altLang="en-US" sz="2300" b="0" i="0" u="none" strike="noStrike" kern="1200" cap="none" spc="0" normalizeH="0" baseline="-12000" noProof="0">
                <a:ln>
                  <a:noFill/>
                </a:ln>
                <a:solidFill>
                  <a:srgbClr val="99FFCC"/>
                </a:solidFill>
                <a:effectLst/>
                <a:uLnTx/>
                <a:uFillTx/>
                <a:latin typeface="Times New Roman" pitchFamily="18" charset="0"/>
                <a:ea typeface="+mn-ea"/>
                <a:cs typeface="+mn-cs"/>
              </a:rPr>
              <a:t>propagation</a:t>
            </a:r>
            <a:r>
              <a:rPr kumimoji="0" lang="en-US" altLang="en-US" sz="2300" b="0" i="0" u="none" strike="noStrike" kern="1200" cap="none" spc="0" normalizeH="0" baseline="-12000" noProof="0">
                <a:ln>
                  <a:noFill/>
                </a:ln>
                <a:solidFill>
                  <a:srgbClr val="800080"/>
                </a:solidFill>
                <a:effectLst/>
                <a:uLnTx/>
                <a:uFillTx/>
                <a:latin typeface="Times New Roman" pitchFamily="18" charset="0"/>
                <a:ea typeface="+mn-ea"/>
                <a:cs typeface="+mn-cs"/>
              </a:rPr>
              <a:t> </a:t>
            </a:r>
            <a:r>
              <a:rPr kumimoji="0" lang="en-US" altLang="en-US" sz="1900" b="0" i="0" u="none" strike="noStrike" kern="1200" cap="none" spc="0" normalizeH="0" baseline="-12000" noProof="0">
                <a:ln>
                  <a:noFill/>
                </a:ln>
                <a:solidFill>
                  <a:srgbClr val="800080"/>
                </a:solidFill>
                <a:effectLst/>
                <a:uLnTx/>
                <a:uFillTx/>
                <a:latin typeface="Times New Roman" pitchFamily="18" charset="0"/>
                <a:ea typeface="+mn-ea"/>
                <a:cs typeface="+mn-cs"/>
              </a:rPr>
              <a:t> </a:t>
            </a: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of photon.</a:t>
            </a:r>
            <a:br>
              <a:rPr kumimoji="0" lang="en-US" altLang="en-US" sz="1700" b="0" i="0" u="none" strike="noStrike" kern="1200" cap="none" spc="0" normalizeH="0" baseline="-12000" noProof="0">
                <a:ln>
                  <a:noFill/>
                </a:ln>
                <a:solidFill>
                  <a:prstClr val="black"/>
                </a:solidFill>
                <a:effectLst/>
                <a:uLnTx/>
                <a:uFillTx/>
                <a:latin typeface="Times New Roman" pitchFamily="18" charset="0"/>
                <a:ea typeface="+mn-ea"/>
                <a:cs typeface="+mn-cs"/>
              </a:rPr>
            </a:br>
            <a:endParaRPr kumimoji="0" lang="en-US" altLang="en-US" sz="1700" b="0" i="0" u="none" strike="noStrike" kern="1200" cap="none" spc="0" normalizeH="0" baseline="-12000" noProof="0">
              <a:ln>
                <a:noFill/>
              </a:ln>
              <a:solidFill>
                <a:prstClr val="black"/>
              </a:solidFill>
              <a:effectLst/>
              <a:uLnTx/>
              <a:uFillTx/>
              <a:latin typeface="Times New Roman" pitchFamily="18" charset="0"/>
              <a:ea typeface="+mn-ea"/>
              <a:cs typeface="+mn-cs"/>
            </a:endParaRPr>
          </a:p>
        </p:txBody>
      </p:sp>
      <p:sp useBgFill="1">
        <p:nvSpPr>
          <p:cNvPr id="74756" name="Rectangle 3"/>
          <p:cNvSpPr>
            <a:spLocks noChangeArrowheads="1"/>
          </p:cNvSpPr>
          <p:nvPr/>
        </p:nvSpPr>
        <p:spPr bwMode="auto">
          <a:xfrm>
            <a:off x="4848225" y="6599238"/>
            <a:ext cx="4210050" cy="22542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4757" name="Line 4"/>
          <p:cNvSpPr>
            <a:spLocks noChangeShapeType="1"/>
          </p:cNvSpPr>
          <p:nvPr/>
        </p:nvSpPr>
        <p:spPr bwMode="auto">
          <a:xfrm>
            <a:off x="838200" y="1295400"/>
            <a:ext cx="144463"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0965" name="Rectangle 5"/>
          <p:cNvSpPr>
            <a:spLocks noChangeArrowheads="1"/>
          </p:cNvSpPr>
          <p:nvPr/>
        </p:nvSpPr>
        <p:spPr bwMode="auto">
          <a:xfrm>
            <a:off x="0" y="-17463"/>
            <a:ext cx="9144000" cy="485776"/>
          </a:xfrm>
          <a:prstGeom prst="rect">
            <a:avLst/>
          </a:prstGeom>
          <a:gradFill rotWithShape="0">
            <a:gsLst>
              <a:gs pos="0">
                <a:srgbClr val="333399"/>
              </a:gs>
              <a:gs pos="50000">
                <a:schemeClr val="tx2"/>
              </a:gs>
              <a:gs pos="100000">
                <a:srgbClr val="333399"/>
              </a:gs>
            </a:gsLst>
            <a:lin ang="0" scaled="1"/>
          </a:gradFill>
          <a:ln w="12700">
            <a:noFill/>
            <a:miter lim="800000"/>
            <a:headEnd/>
            <a:tailEnd/>
          </a:ln>
          <a:effectLst/>
        </p:spPr>
        <p:txBody>
          <a:bodyPr lIns="86493" tIns="43247" rIns="86493" bIns="43247" anchor="ctr" anchorCtr="1">
            <a:spAutoFit/>
          </a:bodyPr>
          <a:lstStyle/>
          <a:p>
            <a:pPr marL="0" marR="0" lvl="0" indent="0" algn="ctr" defTabSz="865188" rtl="0" eaLnBrk="0" fontAlgn="auto" latinLnBrk="0" hangingPunct="0">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DIRC P</a:t>
            </a:r>
            <a:r>
              <a:rPr kumimoji="0" lang="en-US" sz="23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RINCIPLE</a:t>
            </a:r>
            <a:endParaRPr kumimoji="0" lang="en-US" sz="26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endParaRPr>
          </a:p>
        </p:txBody>
      </p:sp>
      <p:pic>
        <p:nvPicPr>
          <p:cNvPr id="40966" name="Picture 6" descr="DIRC_princi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615950"/>
            <a:ext cx="41370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7" descr="pmt_closeu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025" y="5499100"/>
            <a:ext cx="1836738"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8" descr="bar_bou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0163" y="5499100"/>
            <a:ext cx="1906587"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1298476227"/>
      </p:ext>
    </p:extLst>
  </p:cSld>
  <p:clrMapOvr>
    <a:masterClrMapping/>
  </p:clrMapOvr>
  <p:transition advTm="8099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fade">
                                      <p:cBhvr>
                                        <p:cTn id="7" dur="1000"/>
                                        <p:tgtEl>
                                          <p:spTgt spid="40965"/>
                                        </p:tgtEl>
                                      </p:cBhvr>
                                    </p:animEffect>
                                    <p:anim calcmode="lin" valueType="num">
                                      <p:cBhvr>
                                        <p:cTn id="8" dur="1000" fill="hold"/>
                                        <p:tgtEl>
                                          <p:spTgt spid="40965"/>
                                        </p:tgtEl>
                                        <p:attrNameLst>
                                          <p:attrName>ppt_x</p:attrName>
                                        </p:attrNameLst>
                                      </p:cBhvr>
                                      <p:tavLst>
                                        <p:tav tm="0">
                                          <p:val>
                                            <p:strVal val="#ppt_x"/>
                                          </p:val>
                                        </p:tav>
                                        <p:tav tm="100000">
                                          <p:val>
                                            <p:strVal val="#ppt_x"/>
                                          </p:val>
                                        </p:tav>
                                      </p:tavLst>
                                    </p:anim>
                                    <p:anim calcmode="lin" valueType="num">
                                      <p:cBhvr>
                                        <p:cTn id="9" dur="1000" fill="hold"/>
                                        <p:tgtEl>
                                          <p:spTgt spid="40965"/>
                                        </p:tgtEl>
                                        <p:attrNameLst>
                                          <p:attrName>ppt_y</p:attrName>
                                        </p:attrNameLst>
                                      </p:cBhvr>
                                      <p:tavLst>
                                        <p:tav tm="0">
                                          <p:val>
                                            <p:strVal val="#ppt_y-.1"/>
                                          </p:val>
                                        </p:tav>
                                        <p:tav tm="100000">
                                          <p:val>
                                            <p:strVal val="#ppt_y"/>
                                          </p:val>
                                        </p:tav>
                                      </p:tavLst>
                                    </p:anim>
                                  </p:childTnLst>
                                </p:cTn>
                              </p:par>
                              <p:par>
                                <p:cTn id="10" presetID="5" presetClass="entr" presetSubtype="5" fill="hold" nodeType="withEffect">
                                  <p:stCondLst>
                                    <p:cond delay="1000"/>
                                  </p:stCondLst>
                                  <p:childTnLst>
                                    <p:set>
                                      <p:cBhvr>
                                        <p:cTn id="11" dur="1" fill="hold">
                                          <p:stCondLst>
                                            <p:cond delay="0"/>
                                          </p:stCondLst>
                                        </p:cTn>
                                        <p:tgtEl>
                                          <p:spTgt spid="40966"/>
                                        </p:tgtEl>
                                        <p:attrNameLst>
                                          <p:attrName>style.visibility</p:attrName>
                                        </p:attrNameLst>
                                      </p:cBhvr>
                                      <p:to>
                                        <p:strVal val="visible"/>
                                      </p:to>
                                    </p:set>
                                    <p:animEffect transition="in" filter="checkerboard(down)">
                                      <p:cBhvr>
                                        <p:cTn id="12"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9D9A1E-7C87-4106-87BD-DBE1AC75E29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5779" name="Picture 2" descr="nphot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285875"/>
            <a:ext cx="35448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3"/>
          <p:cNvSpPr>
            <a:spLocks noChangeArrowheads="1"/>
          </p:cNvSpPr>
          <p:nvPr/>
        </p:nvSpPr>
        <p:spPr bwMode="auto">
          <a:xfrm>
            <a:off x="73025" y="571500"/>
            <a:ext cx="41243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6486" tIns="43243" rIns="86486" bIns="43243">
            <a:spAutoFit/>
          </a:bodyPr>
          <a:lstStyle>
            <a:lvl1pPr defTabSz="865188" eaLnBrk="0" hangingPunct="0">
              <a:tabLst>
                <a:tab pos="433388" algn="l"/>
              </a:tabLst>
              <a:defRPr>
                <a:solidFill>
                  <a:schemeClr val="tx1"/>
                </a:solidFill>
                <a:latin typeface="Arial" pitchFamily="34" charset="0"/>
              </a:defRPr>
            </a:lvl1pPr>
            <a:lvl2pPr marL="742950" indent="-285750" defTabSz="865188" eaLnBrk="0" hangingPunct="0">
              <a:tabLst>
                <a:tab pos="433388" algn="l"/>
              </a:tabLst>
              <a:defRPr>
                <a:solidFill>
                  <a:schemeClr val="tx1"/>
                </a:solidFill>
                <a:latin typeface="Arial" pitchFamily="34" charset="0"/>
              </a:defRPr>
            </a:lvl2pPr>
            <a:lvl3pPr marL="1143000" indent="-228600" defTabSz="865188" eaLnBrk="0" hangingPunct="0">
              <a:tabLst>
                <a:tab pos="433388" algn="l"/>
              </a:tabLst>
              <a:defRPr>
                <a:solidFill>
                  <a:schemeClr val="tx1"/>
                </a:solidFill>
                <a:latin typeface="Arial" pitchFamily="34" charset="0"/>
              </a:defRPr>
            </a:lvl3pPr>
            <a:lvl4pPr marL="1600200" indent="-228600" defTabSz="865188" eaLnBrk="0" hangingPunct="0">
              <a:tabLst>
                <a:tab pos="433388" algn="l"/>
              </a:tabLst>
              <a:defRPr>
                <a:solidFill>
                  <a:schemeClr val="tx1"/>
                </a:solidFill>
                <a:latin typeface="Arial" pitchFamily="34" charset="0"/>
              </a:defRPr>
            </a:lvl4pPr>
            <a:lvl5pPr marL="2057400" indent="-228600" defTabSz="865188" eaLnBrk="0" hangingPunct="0">
              <a:tabLst>
                <a:tab pos="433388" algn="l"/>
              </a:tabLst>
              <a:defRPr>
                <a:solidFill>
                  <a:schemeClr val="tx1"/>
                </a:solidFill>
                <a:latin typeface="Arial" pitchFamily="34" charset="0"/>
              </a:defRPr>
            </a:lvl5pPr>
            <a:lvl6pPr marL="2514600" indent="-228600" defTabSz="865188" eaLnBrk="0" fontAlgn="base" hangingPunct="0">
              <a:spcBef>
                <a:spcPct val="0"/>
              </a:spcBef>
              <a:spcAft>
                <a:spcPct val="0"/>
              </a:spcAft>
              <a:tabLst>
                <a:tab pos="433388" algn="l"/>
              </a:tabLst>
              <a:defRPr>
                <a:solidFill>
                  <a:schemeClr val="tx1"/>
                </a:solidFill>
                <a:latin typeface="Arial" pitchFamily="34" charset="0"/>
              </a:defRPr>
            </a:lvl6pPr>
            <a:lvl7pPr marL="2971800" indent="-228600" defTabSz="865188" eaLnBrk="0" fontAlgn="base" hangingPunct="0">
              <a:spcBef>
                <a:spcPct val="0"/>
              </a:spcBef>
              <a:spcAft>
                <a:spcPct val="0"/>
              </a:spcAft>
              <a:tabLst>
                <a:tab pos="433388" algn="l"/>
              </a:tabLst>
              <a:defRPr>
                <a:solidFill>
                  <a:schemeClr val="tx1"/>
                </a:solidFill>
                <a:latin typeface="Arial" pitchFamily="34" charset="0"/>
              </a:defRPr>
            </a:lvl7pPr>
            <a:lvl8pPr marL="3429000" indent="-228600" defTabSz="865188" eaLnBrk="0" fontAlgn="base" hangingPunct="0">
              <a:spcBef>
                <a:spcPct val="0"/>
              </a:spcBef>
              <a:spcAft>
                <a:spcPct val="0"/>
              </a:spcAft>
              <a:tabLst>
                <a:tab pos="433388" algn="l"/>
              </a:tabLst>
              <a:defRPr>
                <a:solidFill>
                  <a:schemeClr val="tx1"/>
                </a:solidFill>
                <a:latin typeface="Arial" pitchFamily="34" charset="0"/>
              </a:defRPr>
            </a:lvl8pPr>
            <a:lvl9pPr marL="3886200" indent="-228600" defTabSz="865188" eaLnBrk="0" fontAlgn="base" hangingPunct="0">
              <a:spcBef>
                <a:spcPct val="0"/>
              </a:spcBef>
              <a:spcAft>
                <a:spcPct val="0"/>
              </a:spcAft>
              <a:tabLst>
                <a:tab pos="433388" algn="l"/>
              </a:tabLst>
              <a:defRPr>
                <a:solidFill>
                  <a:schemeClr val="tx1"/>
                </a:solidFill>
                <a:latin typeface="Arial" pitchFamily="34" charset="0"/>
              </a:defRPr>
            </a:lvl9pPr>
          </a:lstStyle>
          <a:p>
            <a:pPr marL="0" marR="0" lvl="0" indent="0" algn="l" defTabSz="865188" rtl="0" eaLnBrk="0" fontAlgn="base" latinLnBrk="0" hangingPunct="0">
              <a:lnSpc>
                <a:spcPct val="100000"/>
              </a:lnSpc>
              <a:spcBef>
                <a:spcPct val="0"/>
              </a:spcBef>
              <a:spcAft>
                <a:spcPct val="0"/>
              </a:spcAft>
              <a:buClrTx/>
              <a:buSzTx/>
              <a:buFontTx/>
              <a:buNone/>
              <a:tabLst>
                <a:tab pos="433388" algn="l"/>
              </a:tabLst>
              <a:defRPr/>
            </a:pP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Number of Cherenkov photons</a:t>
            </a:r>
          </a:p>
          <a:p>
            <a:pPr marL="0" marR="0" lvl="0" indent="0" algn="l" defTabSz="865188" rtl="0" eaLnBrk="0" fontAlgn="base" latinLnBrk="0" hangingPunct="0">
              <a:lnSpc>
                <a:spcPct val="100000"/>
              </a:lnSpc>
              <a:spcBef>
                <a:spcPct val="0"/>
              </a:spcBef>
              <a:spcAft>
                <a:spcPct val="0"/>
              </a:spcAft>
              <a:buClrTx/>
              <a:buSzTx/>
              <a:buFontTx/>
              <a:buNone/>
              <a:tabLst>
                <a:tab pos="433388" algn="l"/>
              </a:tabLst>
              <a:defRPr/>
            </a:pP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	per track (di-muons) </a:t>
            </a:r>
            <a:r>
              <a:rPr kumimoji="0" lang="en-US" altLang="en-US" sz="1900" b="0" i="1" u="none" strike="noStrike" kern="1200" cap="none" spc="0" normalizeH="0" baseline="0" noProof="0">
                <a:ln>
                  <a:noFill/>
                </a:ln>
                <a:solidFill>
                  <a:srgbClr val="800080"/>
                </a:solidFill>
                <a:effectLst/>
                <a:uLnTx/>
                <a:uFillTx/>
                <a:latin typeface="Times New Roman" pitchFamily="18" charset="0"/>
                <a:ea typeface="+mn-ea"/>
                <a:cs typeface="+mn-cs"/>
              </a:rPr>
              <a:t>vs</a:t>
            </a: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 polar angle:</a:t>
            </a:r>
          </a:p>
        </p:txBody>
      </p:sp>
      <p:sp>
        <p:nvSpPr>
          <p:cNvPr id="75781" name="Rectangle 4"/>
          <p:cNvSpPr>
            <a:spLocks noChangeArrowheads="1"/>
          </p:cNvSpPr>
          <p:nvPr/>
        </p:nvSpPr>
        <p:spPr bwMode="auto">
          <a:xfrm>
            <a:off x="4862513" y="571500"/>
            <a:ext cx="3556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6486" tIns="43243" rIns="86486" bIns="43243">
            <a:spAutoFit/>
          </a:bodyPr>
          <a:lstStyle>
            <a:lvl1pPr defTabSz="865188" eaLnBrk="0" hangingPunct="0">
              <a:tabLst>
                <a:tab pos="433388" algn="l"/>
              </a:tabLst>
              <a:defRPr>
                <a:solidFill>
                  <a:schemeClr val="tx1"/>
                </a:solidFill>
                <a:latin typeface="Arial" pitchFamily="34" charset="0"/>
              </a:defRPr>
            </a:lvl1pPr>
            <a:lvl2pPr marL="742950" indent="-285750" defTabSz="865188" eaLnBrk="0" hangingPunct="0">
              <a:tabLst>
                <a:tab pos="433388" algn="l"/>
              </a:tabLst>
              <a:defRPr>
                <a:solidFill>
                  <a:schemeClr val="tx1"/>
                </a:solidFill>
                <a:latin typeface="Arial" pitchFamily="34" charset="0"/>
              </a:defRPr>
            </a:lvl2pPr>
            <a:lvl3pPr marL="1143000" indent="-228600" defTabSz="865188" eaLnBrk="0" hangingPunct="0">
              <a:tabLst>
                <a:tab pos="433388" algn="l"/>
              </a:tabLst>
              <a:defRPr>
                <a:solidFill>
                  <a:schemeClr val="tx1"/>
                </a:solidFill>
                <a:latin typeface="Arial" pitchFamily="34" charset="0"/>
              </a:defRPr>
            </a:lvl3pPr>
            <a:lvl4pPr marL="1600200" indent="-228600" defTabSz="865188" eaLnBrk="0" hangingPunct="0">
              <a:tabLst>
                <a:tab pos="433388" algn="l"/>
              </a:tabLst>
              <a:defRPr>
                <a:solidFill>
                  <a:schemeClr val="tx1"/>
                </a:solidFill>
                <a:latin typeface="Arial" pitchFamily="34" charset="0"/>
              </a:defRPr>
            </a:lvl4pPr>
            <a:lvl5pPr marL="2057400" indent="-228600" defTabSz="865188" eaLnBrk="0" hangingPunct="0">
              <a:tabLst>
                <a:tab pos="433388" algn="l"/>
              </a:tabLst>
              <a:defRPr>
                <a:solidFill>
                  <a:schemeClr val="tx1"/>
                </a:solidFill>
                <a:latin typeface="Arial" pitchFamily="34" charset="0"/>
              </a:defRPr>
            </a:lvl5pPr>
            <a:lvl6pPr marL="2514600" indent="-228600" defTabSz="865188" eaLnBrk="0" fontAlgn="base" hangingPunct="0">
              <a:spcBef>
                <a:spcPct val="0"/>
              </a:spcBef>
              <a:spcAft>
                <a:spcPct val="0"/>
              </a:spcAft>
              <a:tabLst>
                <a:tab pos="433388" algn="l"/>
              </a:tabLst>
              <a:defRPr>
                <a:solidFill>
                  <a:schemeClr val="tx1"/>
                </a:solidFill>
                <a:latin typeface="Arial" pitchFamily="34" charset="0"/>
              </a:defRPr>
            </a:lvl6pPr>
            <a:lvl7pPr marL="2971800" indent="-228600" defTabSz="865188" eaLnBrk="0" fontAlgn="base" hangingPunct="0">
              <a:spcBef>
                <a:spcPct val="0"/>
              </a:spcBef>
              <a:spcAft>
                <a:spcPct val="0"/>
              </a:spcAft>
              <a:tabLst>
                <a:tab pos="433388" algn="l"/>
              </a:tabLst>
              <a:defRPr>
                <a:solidFill>
                  <a:schemeClr val="tx1"/>
                </a:solidFill>
                <a:latin typeface="Arial" pitchFamily="34" charset="0"/>
              </a:defRPr>
            </a:lvl7pPr>
            <a:lvl8pPr marL="3429000" indent="-228600" defTabSz="865188" eaLnBrk="0" fontAlgn="base" hangingPunct="0">
              <a:spcBef>
                <a:spcPct val="0"/>
              </a:spcBef>
              <a:spcAft>
                <a:spcPct val="0"/>
              </a:spcAft>
              <a:tabLst>
                <a:tab pos="433388" algn="l"/>
              </a:tabLst>
              <a:defRPr>
                <a:solidFill>
                  <a:schemeClr val="tx1"/>
                </a:solidFill>
                <a:latin typeface="Arial" pitchFamily="34" charset="0"/>
              </a:defRPr>
            </a:lvl8pPr>
            <a:lvl9pPr marL="3886200" indent="-228600" defTabSz="865188" eaLnBrk="0" fontAlgn="base" hangingPunct="0">
              <a:spcBef>
                <a:spcPct val="0"/>
              </a:spcBef>
              <a:spcAft>
                <a:spcPct val="0"/>
              </a:spcAft>
              <a:tabLst>
                <a:tab pos="433388" algn="l"/>
              </a:tabLst>
              <a:defRPr>
                <a:solidFill>
                  <a:schemeClr val="tx1"/>
                </a:solidFill>
                <a:latin typeface="Arial" pitchFamily="34" charset="0"/>
              </a:defRPr>
            </a:lvl9pPr>
          </a:lstStyle>
          <a:p>
            <a:pPr marL="0" marR="0" lvl="0" indent="0" algn="l" defTabSz="865188" rtl="0" eaLnBrk="0" fontAlgn="base" latinLnBrk="0" hangingPunct="0">
              <a:lnSpc>
                <a:spcPct val="100000"/>
              </a:lnSpc>
              <a:spcBef>
                <a:spcPct val="0"/>
              </a:spcBef>
              <a:spcAft>
                <a:spcPct val="0"/>
              </a:spcAft>
              <a:buClrTx/>
              <a:buSzTx/>
              <a:buFontTx/>
              <a:buNone/>
              <a:tabLst>
                <a:tab pos="433388" algn="l"/>
              </a:tabLst>
              <a:defRPr/>
            </a:pP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Resolution of Cherenkov angle fit</a:t>
            </a:r>
          </a:p>
          <a:p>
            <a:pPr marL="0" marR="0" lvl="0" indent="0" algn="l" defTabSz="865188" rtl="0" eaLnBrk="0" fontAlgn="base" latinLnBrk="0" hangingPunct="0">
              <a:lnSpc>
                <a:spcPct val="100000"/>
              </a:lnSpc>
              <a:spcBef>
                <a:spcPct val="0"/>
              </a:spcBef>
              <a:spcAft>
                <a:spcPct val="0"/>
              </a:spcAft>
              <a:buClrTx/>
              <a:buSzTx/>
              <a:buFontTx/>
              <a:buNone/>
              <a:tabLst>
                <a:tab pos="433388" algn="l"/>
              </a:tabLst>
              <a:defRPr/>
            </a:pPr>
            <a:r>
              <a:rPr kumimoji="0" lang="en-US" altLang="en-US" sz="1900" b="0" i="0" u="none" strike="noStrike" kern="1200" cap="none" spc="0" normalizeH="0" baseline="0" noProof="0">
                <a:ln>
                  <a:noFill/>
                </a:ln>
                <a:solidFill>
                  <a:srgbClr val="800080"/>
                </a:solidFill>
                <a:effectLst/>
                <a:uLnTx/>
                <a:uFillTx/>
                <a:latin typeface="Times New Roman" pitchFamily="18" charset="0"/>
                <a:ea typeface="+mn-ea"/>
                <a:cs typeface="+mn-cs"/>
              </a:rPr>
              <a:t>	per track (di-muons):</a:t>
            </a:r>
          </a:p>
        </p:txBody>
      </p:sp>
      <p:sp>
        <p:nvSpPr>
          <p:cNvPr id="75782" name="Text Box 5"/>
          <p:cNvSpPr txBox="1">
            <a:spLocks noChangeArrowheads="1"/>
          </p:cNvSpPr>
          <p:nvPr/>
        </p:nvSpPr>
        <p:spPr bwMode="auto">
          <a:xfrm>
            <a:off x="5153025" y="4056063"/>
            <a:ext cx="3700463"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6486" tIns="43243" rIns="86486" bIns="43243">
            <a:spAutoFit/>
          </a:bodyPr>
          <a:lstStyle>
            <a:lvl1pPr defTabSz="865188" eaLnBrk="0" hangingPunct="0">
              <a:tabLst>
                <a:tab pos="433388" algn="l"/>
              </a:tabLst>
              <a:defRPr>
                <a:solidFill>
                  <a:schemeClr val="tx1"/>
                </a:solidFill>
                <a:latin typeface="Arial" pitchFamily="34" charset="0"/>
              </a:defRPr>
            </a:lvl1pPr>
            <a:lvl2pPr marL="742950" indent="-285750" defTabSz="865188" eaLnBrk="0" hangingPunct="0">
              <a:tabLst>
                <a:tab pos="433388" algn="l"/>
              </a:tabLst>
              <a:defRPr>
                <a:solidFill>
                  <a:schemeClr val="tx1"/>
                </a:solidFill>
                <a:latin typeface="Arial" pitchFamily="34" charset="0"/>
              </a:defRPr>
            </a:lvl2pPr>
            <a:lvl3pPr marL="1143000" indent="-228600" defTabSz="865188" eaLnBrk="0" hangingPunct="0">
              <a:tabLst>
                <a:tab pos="433388" algn="l"/>
              </a:tabLst>
              <a:defRPr>
                <a:solidFill>
                  <a:schemeClr val="tx1"/>
                </a:solidFill>
                <a:latin typeface="Arial" pitchFamily="34" charset="0"/>
              </a:defRPr>
            </a:lvl3pPr>
            <a:lvl4pPr marL="1600200" indent="-228600" defTabSz="865188" eaLnBrk="0" hangingPunct="0">
              <a:tabLst>
                <a:tab pos="433388" algn="l"/>
              </a:tabLst>
              <a:defRPr>
                <a:solidFill>
                  <a:schemeClr val="tx1"/>
                </a:solidFill>
                <a:latin typeface="Arial" pitchFamily="34" charset="0"/>
              </a:defRPr>
            </a:lvl4pPr>
            <a:lvl5pPr marL="2057400" indent="-228600" defTabSz="865188" eaLnBrk="0" hangingPunct="0">
              <a:tabLst>
                <a:tab pos="433388" algn="l"/>
              </a:tabLst>
              <a:defRPr>
                <a:solidFill>
                  <a:schemeClr val="tx1"/>
                </a:solidFill>
                <a:latin typeface="Arial" pitchFamily="34" charset="0"/>
              </a:defRPr>
            </a:lvl5pPr>
            <a:lvl6pPr marL="2514600" indent="-228600" defTabSz="865188" eaLnBrk="0" fontAlgn="base" hangingPunct="0">
              <a:spcBef>
                <a:spcPct val="0"/>
              </a:spcBef>
              <a:spcAft>
                <a:spcPct val="0"/>
              </a:spcAft>
              <a:tabLst>
                <a:tab pos="433388" algn="l"/>
              </a:tabLst>
              <a:defRPr>
                <a:solidFill>
                  <a:schemeClr val="tx1"/>
                </a:solidFill>
                <a:latin typeface="Arial" pitchFamily="34" charset="0"/>
              </a:defRPr>
            </a:lvl6pPr>
            <a:lvl7pPr marL="2971800" indent="-228600" defTabSz="865188" eaLnBrk="0" fontAlgn="base" hangingPunct="0">
              <a:spcBef>
                <a:spcPct val="0"/>
              </a:spcBef>
              <a:spcAft>
                <a:spcPct val="0"/>
              </a:spcAft>
              <a:tabLst>
                <a:tab pos="433388" algn="l"/>
              </a:tabLst>
              <a:defRPr>
                <a:solidFill>
                  <a:schemeClr val="tx1"/>
                </a:solidFill>
                <a:latin typeface="Arial" pitchFamily="34" charset="0"/>
              </a:defRPr>
            </a:lvl7pPr>
            <a:lvl8pPr marL="3429000" indent="-228600" defTabSz="865188" eaLnBrk="0" fontAlgn="base" hangingPunct="0">
              <a:spcBef>
                <a:spcPct val="0"/>
              </a:spcBef>
              <a:spcAft>
                <a:spcPct val="0"/>
              </a:spcAft>
              <a:tabLst>
                <a:tab pos="433388" algn="l"/>
              </a:tabLst>
              <a:defRPr>
                <a:solidFill>
                  <a:schemeClr val="tx1"/>
                </a:solidFill>
                <a:latin typeface="Arial" pitchFamily="34" charset="0"/>
              </a:defRPr>
            </a:lvl8pPr>
            <a:lvl9pPr marL="3886200" indent="-228600" defTabSz="865188" eaLnBrk="0" fontAlgn="base" hangingPunct="0">
              <a:spcBef>
                <a:spcPct val="0"/>
              </a:spcBef>
              <a:spcAft>
                <a:spcPct val="0"/>
              </a:spcAft>
              <a:tabLst>
                <a:tab pos="433388" algn="l"/>
              </a:tabLst>
              <a:defRPr>
                <a:solidFill>
                  <a:schemeClr val="tx1"/>
                </a:solidFill>
                <a:latin typeface="Arial" pitchFamily="34" charset="0"/>
              </a:defRPr>
            </a:lvl9pPr>
          </a:lstStyle>
          <a:p>
            <a:pPr marL="0" marR="0" lvl="0" indent="0" algn="ctr" defTabSz="865188" rtl="0" eaLnBrk="0" fontAlgn="base" latinLnBrk="0" hangingPunct="0">
              <a:lnSpc>
                <a:spcPct val="100000"/>
              </a:lnSpc>
              <a:spcBef>
                <a:spcPct val="50000"/>
              </a:spcBef>
              <a:spcAft>
                <a:spcPct val="0"/>
              </a:spcAft>
              <a:buClrTx/>
              <a:buSzTx/>
              <a:buFontTx/>
              <a:buNone/>
              <a:tabLst>
                <a:tab pos="433388" algn="l"/>
              </a:tabLst>
              <a:defRPr/>
            </a:pPr>
            <a:r>
              <a:rPr kumimoji="0" lang="en-US" altLang="en-US" sz="2600" b="0" i="0" u="none" strike="noStrike" kern="1200" cap="none" spc="0" normalizeH="0" baseline="0" noProof="0">
                <a:ln>
                  <a:noFill/>
                </a:ln>
                <a:solidFill>
                  <a:srgbClr val="0000FF"/>
                </a:solidFill>
                <a:effectLst/>
                <a:uLnTx/>
                <a:uFillTx/>
                <a:latin typeface="Symbol" pitchFamily="18" charset="2"/>
                <a:ea typeface="+mn-ea"/>
                <a:cs typeface="+mn-cs"/>
              </a:rPr>
              <a:t>s</a:t>
            </a:r>
            <a: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rPr>
              <a:t>(</a:t>
            </a:r>
            <a:r>
              <a:rPr kumimoji="0" lang="en-US" altLang="en-US" sz="1900" b="0" i="0" u="none" strike="noStrike" kern="1200" cap="none" spc="0" normalizeH="0" baseline="0" noProof="0">
                <a:ln>
                  <a:noFill/>
                </a:ln>
                <a:solidFill>
                  <a:srgbClr val="0000FF"/>
                </a:solidFill>
                <a:effectLst/>
                <a:uLnTx/>
                <a:uFillTx/>
                <a:latin typeface="Symbol" pitchFamily="18" charset="2"/>
                <a:ea typeface="+mn-ea"/>
                <a:cs typeface="+mn-cs"/>
              </a:rPr>
              <a:t>D</a:t>
            </a:r>
            <a:r>
              <a:rPr kumimoji="0" lang="en-US" altLang="en-US" sz="2300" b="0" i="0" u="none" strike="noStrike" kern="1200" cap="none" spc="0" normalizeH="0" baseline="0" noProof="0">
                <a:ln>
                  <a:noFill/>
                </a:ln>
                <a:solidFill>
                  <a:srgbClr val="0000FF"/>
                </a:solidFill>
                <a:effectLst/>
                <a:uLnTx/>
                <a:uFillTx/>
                <a:latin typeface="Symbol" pitchFamily="18" charset="2"/>
                <a:ea typeface="+mn-ea"/>
                <a:cs typeface="+mn-cs"/>
              </a:rPr>
              <a:t>q</a:t>
            </a:r>
            <a:r>
              <a:rPr kumimoji="0" lang="en-US" altLang="en-US" sz="1900" b="0" i="0" u="none" strike="noStrike" kern="1200" cap="none" spc="0" normalizeH="0" baseline="-20000" noProof="0">
                <a:ln>
                  <a:noFill/>
                </a:ln>
                <a:solidFill>
                  <a:srgbClr val="0000FF"/>
                </a:solidFill>
                <a:effectLst/>
                <a:uLnTx/>
                <a:uFillTx/>
                <a:latin typeface="Times New Roman" pitchFamily="18" charset="0"/>
                <a:ea typeface="+mn-ea"/>
                <a:cs typeface="+mn-cs"/>
              </a:rPr>
              <a:t>c</a:t>
            </a:r>
            <a: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rPr>
              <a:t>) = 2.4 mrad</a:t>
            </a:r>
            <a:b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rPr>
            </a:br>
            <a:r>
              <a:rPr kumimoji="0" lang="en-US" altLang="en-US" sz="900" b="0" i="0" u="none" strike="noStrike" kern="1200" cap="none" spc="0" normalizeH="0" baseline="0" noProof="0">
                <a:ln>
                  <a:noFill/>
                </a:ln>
                <a:solidFill>
                  <a:srgbClr val="0000FF"/>
                </a:solidFill>
                <a:effectLst/>
                <a:uLnTx/>
                <a:uFillTx/>
                <a:latin typeface="Times New Roman" pitchFamily="18" charset="0"/>
                <a:ea typeface="+mn-ea"/>
                <a:cs typeface="+mn-cs"/>
              </a:rPr>
              <a:t> </a:t>
            </a:r>
            <a:endParaRPr kumimoji="0" lang="en-US" altLang="en-US" sz="900" b="0" i="0" u="none" strike="noStrike" kern="1200" cap="none" spc="0" normalizeH="0" baseline="0" noProof="0">
              <a:ln>
                <a:noFill/>
              </a:ln>
              <a:solidFill>
                <a:prstClr val="black"/>
              </a:solidFill>
              <a:effectLst/>
              <a:uLnTx/>
              <a:uFillTx/>
              <a:latin typeface="Times New Roman" pitchFamily="18" charset="0"/>
              <a:ea typeface="+mn-ea"/>
              <a:cs typeface="+mn-cs"/>
            </a:endParaRPr>
          </a:p>
          <a:p>
            <a:pPr marL="0" marR="0" lvl="0" indent="0" algn="ctr" defTabSz="865188" rtl="0" eaLnBrk="0" fontAlgn="base" latinLnBrk="0" hangingPunct="0">
              <a:lnSpc>
                <a:spcPct val="100000"/>
              </a:lnSpc>
              <a:spcBef>
                <a:spcPct val="50000"/>
              </a:spcBef>
              <a:spcAft>
                <a:spcPct val="0"/>
              </a:spcAft>
              <a:buClrTx/>
              <a:buSzTx/>
              <a:buFontTx/>
              <a:buNone/>
              <a:tabLst>
                <a:tab pos="433388" algn="l"/>
              </a:tabLst>
              <a:defRPr/>
            </a:pPr>
            <a:r>
              <a:rPr kumimoji="0" lang="en-US" altLang="en-US" sz="1900" b="0" i="0" u="none" strike="noStrike" kern="1200" cap="none" spc="0" normalizeH="0" baseline="0" noProof="0">
                <a:ln>
                  <a:noFill/>
                </a:ln>
                <a:solidFill>
                  <a:prstClr val="black"/>
                </a:solidFill>
                <a:effectLst/>
                <a:uLnTx/>
                <a:uFillTx/>
                <a:latin typeface="Times New Roman" pitchFamily="18" charset="0"/>
                <a:ea typeface="+mn-ea"/>
                <a:cs typeface="+mn-cs"/>
              </a:rPr>
              <a:t>Track Cherenkov angle resolution is </a:t>
            </a:r>
            <a:br>
              <a:rPr kumimoji="0" lang="en-US" altLang="en-US" sz="1900" b="0" i="0" u="none" strike="noStrike" kern="1200" cap="none" spc="0" normalizeH="0" baseline="0" noProof="0">
                <a:ln>
                  <a:noFill/>
                </a:ln>
                <a:solidFill>
                  <a:prstClr val="black"/>
                </a:solidFill>
                <a:effectLst/>
                <a:uLnTx/>
                <a:uFillTx/>
                <a:latin typeface="Times New Roman" pitchFamily="18" charset="0"/>
                <a:ea typeface="+mn-ea"/>
                <a:cs typeface="+mn-cs"/>
              </a:rPr>
            </a:br>
            <a:r>
              <a:rPr kumimoji="0" lang="en-US" altLang="en-US" sz="1900" b="0" i="0" u="none" strike="noStrike" kern="1200" cap="none" spc="0" normalizeH="0" baseline="0" noProof="0">
                <a:ln>
                  <a:noFill/>
                </a:ln>
                <a:solidFill>
                  <a:prstClr val="black"/>
                </a:solidFill>
                <a:effectLst/>
                <a:uLnTx/>
                <a:uFillTx/>
                <a:latin typeface="Times New Roman" pitchFamily="18" charset="0"/>
                <a:ea typeface="+mn-ea"/>
                <a:cs typeface="+mn-cs"/>
              </a:rPr>
              <a:t>	within ~10% of design</a:t>
            </a:r>
          </a:p>
        </p:txBody>
      </p:sp>
      <p:pic>
        <p:nvPicPr>
          <p:cNvPr id="75783" name="Picture 6" descr="thetac_muon_we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9488" y="1285875"/>
            <a:ext cx="360521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7"/>
          <p:cNvSpPr>
            <a:spLocks noChangeArrowheads="1"/>
          </p:cNvSpPr>
          <p:nvPr/>
        </p:nvSpPr>
        <p:spPr bwMode="auto">
          <a:xfrm>
            <a:off x="93663" y="4143375"/>
            <a:ext cx="4470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6486" tIns="43243" rIns="86486" bIns="43243">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ctr" defTabSz="865188" rtl="0" eaLnBrk="0" fontAlgn="base" latinLnBrk="0" hangingPunct="0">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rPr>
              <a:t>Between 20 and 60 signal photons per track.</a:t>
            </a:r>
            <a:endParaRPr kumimoji="0" lang="en-US" altLang="en-US" sz="19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1992" name="Rectangle 8"/>
          <p:cNvSpPr>
            <a:spLocks noChangeArrowheads="1"/>
          </p:cNvSpPr>
          <p:nvPr/>
        </p:nvSpPr>
        <p:spPr bwMode="auto">
          <a:xfrm>
            <a:off x="0" y="-17463"/>
            <a:ext cx="9144000" cy="485776"/>
          </a:xfrm>
          <a:prstGeom prst="rect">
            <a:avLst/>
          </a:prstGeom>
          <a:gradFill rotWithShape="0">
            <a:gsLst>
              <a:gs pos="0">
                <a:srgbClr val="333399"/>
              </a:gs>
              <a:gs pos="50000">
                <a:schemeClr val="tx2"/>
              </a:gs>
              <a:gs pos="100000">
                <a:srgbClr val="333399"/>
              </a:gs>
            </a:gsLst>
            <a:lin ang="0" scaled="1"/>
          </a:gradFill>
          <a:ln w="12700">
            <a:noFill/>
            <a:miter lim="800000"/>
            <a:headEnd/>
            <a:tailEnd/>
          </a:ln>
          <a:effectLst/>
        </p:spPr>
        <p:txBody>
          <a:bodyPr lIns="86493" tIns="43247" rIns="86493" bIns="43247" anchor="ctr" anchorCtr="1">
            <a:spAutoFit/>
          </a:bodyPr>
          <a:lstStyle/>
          <a:p>
            <a:pPr marL="0" marR="0" lvl="0" indent="0" algn="ctr" defTabSz="865188" rtl="0" eaLnBrk="0" fontAlgn="auto" latinLnBrk="0" hangingPunct="0">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DIRC P</a:t>
            </a:r>
            <a:r>
              <a:rPr kumimoji="0" lang="en-US" sz="23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ERFORMANCE</a:t>
            </a:r>
            <a:endParaRPr kumimoji="0" lang="en-US" sz="26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endParaRP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1637822619"/>
      </p:ext>
    </p:extLst>
  </p:cSld>
  <p:clrMapOvr>
    <a:masterClrMapping/>
  </p:clrMapOvr>
  <p:transition advTm="6898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fade">
                                      <p:cBhvr>
                                        <p:cTn id="7" dur="1000"/>
                                        <p:tgtEl>
                                          <p:spTgt spid="41992"/>
                                        </p:tgtEl>
                                      </p:cBhvr>
                                    </p:animEffect>
                                    <p:anim calcmode="lin" valueType="num">
                                      <p:cBhvr>
                                        <p:cTn id="8" dur="1000" fill="hold"/>
                                        <p:tgtEl>
                                          <p:spTgt spid="41992"/>
                                        </p:tgtEl>
                                        <p:attrNameLst>
                                          <p:attrName>ppt_x</p:attrName>
                                        </p:attrNameLst>
                                      </p:cBhvr>
                                      <p:tavLst>
                                        <p:tav tm="0">
                                          <p:val>
                                            <p:strVal val="#ppt_x"/>
                                          </p:val>
                                        </p:tav>
                                        <p:tav tm="100000">
                                          <p:val>
                                            <p:strVal val="#ppt_x"/>
                                          </p:val>
                                        </p:tav>
                                      </p:tavLst>
                                    </p:anim>
                                    <p:anim calcmode="lin" valueType="num">
                                      <p:cBhvr>
                                        <p:cTn id="9" dur="1000" fill="hold"/>
                                        <p:tgtEl>
                                          <p:spTgt spid="419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33FDD-0A2A-4A3C-917F-978F82C5DB0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6803" name="Rectangle 2"/>
          <p:cNvSpPr>
            <a:spLocks noChangeArrowheads="1"/>
          </p:cNvSpPr>
          <p:nvPr/>
        </p:nvSpPr>
        <p:spPr bwMode="auto">
          <a:xfrm>
            <a:off x="3721100" y="2730500"/>
            <a:ext cx="5208588" cy="3687763"/>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graphicFrame>
        <p:nvGraphicFramePr>
          <p:cNvPr id="76804" name="Object 3"/>
          <p:cNvGraphicFramePr>
            <a:graphicFrameLocks noChangeAspect="1"/>
          </p:cNvGraphicFramePr>
          <p:nvPr/>
        </p:nvGraphicFramePr>
        <p:xfrm>
          <a:off x="3810000" y="2743200"/>
          <a:ext cx="5118100" cy="1454150"/>
        </p:xfrm>
        <a:graphic>
          <a:graphicData uri="http://schemas.openxmlformats.org/presentationml/2006/ole">
            <mc:AlternateContent xmlns:mc="http://schemas.openxmlformats.org/markup-compatibility/2006">
              <mc:Choice xmlns:v="urn:schemas-microsoft-com:vml" Requires="v">
                <p:oleObj name="Photo Editor Photo" r:id="rId3" imgW="7887801" imgH="2276793" progId="">
                  <p:embed/>
                </p:oleObj>
              </mc:Choice>
              <mc:Fallback>
                <p:oleObj name="Photo Editor Photo" r:id="rId3" imgW="7887801" imgH="2276793" progId="">
                  <p:embed/>
                  <p:pic>
                    <p:nvPicPr>
                      <p:cNvPr id="7680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743200"/>
                        <a:ext cx="5118100"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5" name="Object 4"/>
          <p:cNvGraphicFramePr>
            <a:graphicFrameLocks noChangeAspect="1"/>
          </p:cNvGraphicFramePr>
          <p:nvPr/>
        </p:nvGraphicFramePr>
        <p:xfrm>
          <a:off x="3805238" y="4217988"/>
          <a:ext cx="5092700" cy="2165350"/>
        </p:xfrm>
        <a:graphic>
          <a:graphicData uri="http://schemas.openxmlformats.org/presentationml/2006/ole">
            <mc:AlternateContent xmlns:mc="http://schemas.openxmlformats.org/markup-compatibility/2006">
              <mc:Choice xmlns:v="urn:schemas-microsoft-com:vml" Requires="v">
                <p:oleObj name="Photo Editor Photo" r:id="rId5" imgW="7849696" imgH="3390476" progId="">
                  <p:embed/>
                </p:oleObj>
              </mc:Choice>
              <mc:Fallback>
                <p:oleObj name="Photo Editor Photo" r:id="rId5" imgW="7849696" imgH="3390476" progId="">
                  <p:embed/>
                  <p:pic>
                    <p:nvPicPr>
                      <p:cNvPr id="7680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238" y="4217988"/>
                        <a:ext cx="5092700"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6806" name="Picture 5" descr="thch_vs_p_dstar_k_we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488" y="1144588"/>
            <a:ext cx="2757487"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7" name="Group 6"/>
          <p:cNvGrpSpPr>
            <a:grpSpLocks/>
          </p:cNvGrpSpPr>
          <p:nvPr/>
        </p:nvGrpSpPr>
        <p:grpSpPr bwMode="auto">
          <a:xfrm>
            <a:off x="73025" y="785813"/>
            <a:ext cx="1814513" cy="639762"/>
            <a:chOff x="3600" y="1968"/>
            <a:chExt cx="1200" cy="430"/>
          </a:xfrm>
        </p:grpSpPr>
        <p:sp>
          <p:nvSpPr>
            <p:cNvPr id="76816" name="Text Box 7"/>
            <p:cNvSpPr txBox="1">
              <a:spLocks noChangeArrowheads="1"/>
            </p:cNvSpPr>
            <p:nvPr/>
          </p:nvSpPr>
          <p:spPr bwMode="auto">
            <a:xfrm>
              <a:off x="3600" y="1968"/>
              <a:ext cx="1200" cy="430"/>
            </a:xfrm>
            <a:prstGeom prst="rect">
              <a:avLst/>
            </a:prstGeom>
            <a:solidFill>
              <a:schemeClr val="tx1"/>
            </a:solidFill>
            <a:ln w="12700" cap="sq">
              <a:solidFill>
                <a:srgbClr val="008000"/>
              </a:solidFill>
              <a:miter lim="800000"/>
              <a:headEnd type="none" w="sm" len="sm"/>
              <a:tailEnd type="none" w="sm" len="sm"/>
            </a:ln>
          </p:spPr>
          <p:txBody>
            <a:bodyPr lIns="86486" tIns="43243" rIns="86486" bIns="43243">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l" defTabSz="865188" rtl="0" eaLnBrk="0" fontAlgn="base" latinLnBrk="0" hangingPunct="0">
                <a:lnSpc>
                  <a:spcPct val="70000"/>
                </a:lnSpc>
                <a:spcBef>
                  <a:spcPct val="50000"/>
                </a:spcBef>
                <a:spcAft>
                  <a:spcPct val="0"/>
                </a:spcAft>
                <a:buClrTx/>
                <a:buSzTx/>
                <a:buFontTx/>
                <a:buNone/>
                <a:tabLst/>
                <a:defRPr/>
              </a:pPr>
              <a:r>
                <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rPr>
                <a:t>D</a:t>
              </a:r>
              <a:r>
                <a:rPr kumimoji="0" lang="en-US" altLang="en-US" sz="1900" b="0" i="0" u="none" strike="noStrike" kern="1200" cap="none" spc="0" normalizeH="0" baseline="30000" noProof="0">
                  <a:ln>
                    <a:noFill/>
                  </a:ln>
                  <a:solidFill>
                    <a:srgbClr val="008000"/>
                  </a:solidFill>
                  <a:effectLst/>
                  <a:uLnTx/>
                  <a:uFillTx/>
                  <a:latin typeface="Times New Roman" pitchFamily="18" charset="0"/>
                  <a:ea typeface="+mn-ea"/>
                  <a:cs typeface="+mn-cs"/>
                  <a:sym typeface="Symbol" pitchFamily="18" charset="2"/>
                </a:rPr>
                <a:t>–</a:t>
              </a:r>
              <a:r>
                <a:rPr kumimoji="0" lang="en-US" altLang="en-US" sz="1900" b="0" i="0" u="none" strike="noStrike" kern="1200" cap="none" spc="0" normalizeH="0" baseline="30000" noProof="0">
                  <a:ln>
                    <a:noFill/>
                  </a:ln>
                  <a:solidFill>
                    <a:srgbClr val="008000"/>
                  </a:solidFill>
                  <a:effectLst/>
                  <a:uLnTx/>
                  <a:uFillTx/>
                  <a:latin typeface="Times New Roman" pitchFamily="18" charset="0"/>
                  <a:ea typeface="+mn-ea"/>
                  <a:cs typeface="+mn-cs"/>
                </a:rPr>
                <a:t> </a:t>
              </a:r>
              <a:r>
                <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sym typeface="Symbol" pitchFamily="18" charset="2"/>
                </a:rPr>
                <a:t> </a:t>
              </a:r>
              <a:r>
                <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rPr>
                <a:t>D</a:t>
              </a:r>
              <a:r>
                <a:rPr kumimoji="0" lang="en-US" altLang="en-US" sz="1900" b="0" i="0" u="none" strike="noStrike" kern="1200" cap="none" spc="0" normalizeH="0" baseline="30000" noProof="0">
                  <a:ln>
                    <a:noFill/>
                  </a:ln>
                  <a:solidFill>
                    <a:srgbClr val="008000"/>
                  </a:solidFill>
                  <a:effectLst/>
                  <a:uLnTx/>
                  <a:uFillTx/>
                  <a:latin typeface="Times New Roman" pitchFamily="18" charset="0"/>
                  <a:ea typeface="+mn-ea"/>
                  <a:cs typeface="+mn-cs"/>
                </a:rPr>
                <a:t>0</a:t>
              </a:r>
              <a:r>
                <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rPr>
                <a:t> </a:t>
              </a:r>
              <a:r>
                <a:rPr kumimoji="0" lang="en-US" altLang="en-US" sz="1900" b="0" i="0" u="none" strike="noStrike" kern="1200" cap="none" spc="0" normalizeH="0" baseline="0" noProof="0">
                  <a:ln>
                    <a:noFill/>
                  </a:ln>
                  <a:solidFill>
                    <a:srgbClr val="008000"/>
                  </a:solidFill>
                  <a:effectLst/>
                  <a:uLnTx/>
                  <a:uFillTx/>
                  <a:latin typeface="Symbol" pitchFamily="18" charset="2"/>
                  <a:ea typeface="+mn-ea"/>
                  <a:cs typeface="+mn-cs"/>
                  <a:sym typeface="Symbol" pitchFamily="18" charset="2"/>
                </a:rPr>
                <a:t>p</a:t>
              </a:r>
              <a:r>
                <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sym typeface="Symbol" pitchFamily="18" charset="2"/>
                </a:rPr>
                <a:t> </a:t>
              </a:r>
              <a:r>
                <a:rPr kumimoji="0" lang="en-US" altLang="en-US" sz="1900" b="0" i="0" u="none" strike="noStrike" kern="1200" cap="none" spc="0" normalizeH="0" baseline="30000" noProof="0">
                  <a:ln>
                    <a:noFill/>
                  </a:ln>
                  <a:solidFill>
                    <a:srgbClr val="008000"/>
                  </a:solidFill>
                  <a:effectLst/>
                  <a:uLnTx/>
                  <a:uFillTx/>
                  <a:latin typeface="Times New Roman" pitchFamily="18" charset="0"/>
                  <a:ea typeface="+mn-ea"/>
                  <a:cs typeface="+mn-cs"/>
                  <a:sym typeface="Symbol" pitchFamily="18" charset="2"/>
                </a:rPr>
                <a:t>–</a:t>
              </a:r>
              <a:r>
                <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sym typeface="Symbol" pitchFamily="18" charset="2"/>
                </a:rPr>
                <a:t> </a:t>
              </a:r>
              <a:endParaRPr kumimoji="0" lang="en-US" altLang="en-US" sz="1900" b="0" i="0" u="none" strike="noStrike" kern="1200" cap="none" spc="0" normalizeH="0" baseline="0" noProof="0">
                <a:ln>
                  <a:noFill/>
                </a:ln>
                <a:solidFill>
                  <a:srgbClr val="008000"/>
                </a:solidFill>
                <a:effectLst/>
                <a:uLnTx/>
                <a:uFillTx/>
                <a:latin typeface="Times New Roman" pitchFamily="18" charset="0"/>
                <a:ea typeface="+mn-ea"/>
                <a:cs typeface="+mn-cs"/>
              </a:endParaRPr>
            </a:p>
            <a:p>
              <a:pPr marL="0" marR="0" lvl="0" indent="0" algn="l" defTabSz="865188" rtl="0" eaLnBrk="0" fontAlgn="base" latinLnBrk="0" hangingPunct="0">
                <a:lnSpc>
                  <a:spcPct val="70000"/>
                </a:lnSpc>
                <a:spcBef>
                  <a:spcPct val="50000"/>
                </a:spcBef>
                <a:spcAft>
                  <a:spcPct val="0"/>
                </a:spcAft>
                <a:buClrTx/>
                <a:buSzTx/>
                <a:buFontTx/>
                <a:buNone/>
                <a:tabLst/>
                <a:defRPr/>
              </a:pPr>
              <a:r>
                <a:rPr kumimoji="0" lang="en-US" altLang="en-US" sz="1900" b="0" i="0" u="none" strike="noStrike" kern="1200" cap="none" spc="0" normalizeH="0" baseline="0" noProof="0">
                  <a:ln>
                    <a:noFill/>
                  </a:ln>
                  <a:solidFill>
                    <a:srgbClr val="FF0000"/>
                  </a:solidFill>
                  <a:effectLst/>
                  <a:uLnTx/>
                  <a:uFillTx/>
                  <a:latin typeface="Times New Roman" pitchFamily="18" charset="0"/>
                  <a:ea typeface="+mn-ea"/>
                  <a:cs typeface="+mn-cs"/>
                  <a:sym typeface="Symbol" pitchFamily="18" charset="2"/>
                </a:rPr>
                <a:t>	  K</a:t>
              </a:r>
              <a:r>
                <a:rPr kumimoji="0" lang="en-US" altLang="en-US" sz="1900" b="0" i="0" u="none" strike="noStrike" kern="1200" cap="none" spc="0" normalizeH="0" baseline="30000" noProof="0">
                  <a:ln>
                    <a:noFill/>
                  </a:ln>
                  <a:solidFill>
                    <a:srgbClr val="FF0000"/>
                  </a:solidFill>
                  <a:effectLst/>
                  <a:uLnTx/>
                  <a:uFillTx/>
                  <a:latin typeface="Times New Roman" pitchFamily="18" charset="0"/>
                  <a:ea typeface="+mn-ea"/>
                  <a:cs typeface="+mn-cs"/>
                  <a:sym typeface="Symbol" pitchFamily="18" charset="2"/>
                </a:rPr>
                <a:t>–</a:t>
              </a:r>
              <a:r>
                <a:rPr kumimoji="0" lang="en-US" altLang="en-US" sz="1900" b="0" i="0" u="none" strike="noStrike" kern="1200" cap="none" spc="0" normalizeH="0" baseline="30000" noProof="0">
                  <a:ln>
                    <a:noFill/>
                  </a:ln>
                  <a:solidFill>
                    <a:srgbClr val="C0504D"/>
                  </a:solidFill>
                  <a:effectLst/>
                  <a:uLnTx/>
                  <a:uFillTx/>
                  <a:latin typeface="Times New Roman" pitchFamily="18" charset="0"/>
                  <a:ea typeface="+mn-ea"/>
                  <a:cs typeface="+mn-cs"/>
                  <a:sym typeface="Symbol" pitchFamily="18" charset="2"/>
                </a:rPr>
                <a:t> </a:t>
              </a:r>
              <a:r>
                <a:rPr kumimoji="0" lang="en-US" altLang="en-US" sz="1900" b="0" i="0" u="none" strike="noStrike" kern="1200" cap="none" spc="0" normalizeH="0" baseline="0" noProof="0">
                  <a:ln>
                    <a:noFill/>
                  </a:ln>
                  <a:solidFill>
                    <a:prstClr val="white"/>
                  </a:solidFill>
                  <a:effectLst/>
                  <a:uLnTx/>
                  <a:uFillTx/>
                  <a:latin typeface="Symbol" pitchFamily="18" charset="2"/>
                  <a:ea typeface="+mn-ea"/>
                  <a:cs typeface="+mn-cs"/>
                  <a:sym typeface="Symbol" pitchFamily="18" charset="2"/>
                </a:rPr>
                <a:t>p </a:t>
              </a:r>
              <a:r>
                <a:rPr kumimoji="0" lang="en-US" altLang="en-US" sz="1900" b="0" i="0" u="none" strike="noStrike" kern="1200" cap="none" spc="0" normalizeH="0" baseline="30000" noProof="0">
                  <a:ln>
                    <a:noFill/>
                  </a:ln>
                  <a:solidFill>
                    <a:prstClr val="white"/>
                  </a:solidFill>
                  <a:effectLst/>
                  <a:uLnTx/>
                  <a:uFillTx/>
                  <a:latin typeface="Times New Roman" pitchFamily="18" charset="0"/>
                  <a:ea typeface="+mn-ea"/>
                  <a:cs typeface="+mn-cs"/>
                  <a:sym typeface="Symbol" pitchFamily="18" charset="2"/>
                </a:rPr>
                <a:t>+</a:t>
              </a:r>
              <a:r>
                <a:rPr kumimoji="0" lang="en-US" altLang="en-US" sz="1900" b="0" i="0" u="none" strike="noStrike" kern="1200" cap="none" spc="0" normalizeH="0" baseline="0" noProof="0">
                  <a:ln>
                    <a:noFill/>
                  </a:ln>
                  <a:solidFill>
                    <a:prstClr val="white"/>
                  </a:solidFill>
                  <a:effectLst/>
                  <a:uLnTx/>
                  <a:uFillTx/>
                  <a:latin typeface="Times New Roman" pitchFamily="18" charset="0"/>
                  <a:ea typeface="+mn-ea"/>
                  <a:cs typeface="+mn-cs"/>
                  <a:sym typeface="Symbol" pitchFamily="18" charset="2"/>
                </a:rPr>
                <a:t> </a:t>
              </a:r>
            </a:p>
          </p:txBody>
        </p:sp>
        <p:grpSp>
          <p:nvGrpSpPr>
            <p:cNvPr id="76817" name="Group 8"/>
            <p:cNvGrpSpPr>
              <a:grpSpLocks/>
            </p:cNvGrpSpPr>
            <p:nvPr/>
          </p:nvGrpSpPr>
          <p:grpSpPr bwMode="auto">
            <a:xfrm>
              <a:off x="4128" y="2160"/>
              <a:ext cx="96" cy="96"/>
              <a:chOff x="2976" y="768"/>
              <a:chExt cx="96" cy="96"/>
            </a:xfrm>
          </p:grpSpPr>
          <p:sp>
            <p:nvSpPr>
              <p:cNvPr id="76818" name="Line 9"/>
              <p:cNvSpPr>
                <a:spLocks noChangeShapeType="1"/>
              </p:cNvSpPr>
              <p:nvPr/>
            </p:nvSpPr>
            <p:spPr bwMode="auto">
              <a:xfrm>
                <a:off x="2976" y="768"/>
                <a:ext cx="0" cy="96"/>
              </a:xfrm>
              <a:prstGeom prst="line">
                <a:avLst/>
              </a:prstGeom>
              <a:noFill/>
              <a:ln w="12700" cap="sq">
                <a:solidFill>
                  <a:srgbClr val="008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6819" name="Line 10"/>
              <p:cNvSpPr>
                <a:spLocks noChangeShapeType="1"/>
              </p:cNvSpPr>
              <p:nvPr/>
            </p:nvSpPr>
            <p:spPr bwMode="auto">
              <a:xfrm>
                <a:off x="2976" y="864"/>
                <a:ext cx="96" cy="0"/>
              </a:xfrm>
              <a:prstGeom prst="line">
                <a:avLst/>
              </a:prstGeom>
              <a:noFill/>
              <a:ln w="12700" cap="sq">
                <a:solidFill>
                  <a:srgbClr val="008000"/>
                </a:solidFill>
                <a:round/>
                <a:headEnd type="none" w="sm" len="sm"/>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grpSp>
      </p:grpSp>
      <p:sp>
        <p:nvSpPr>
          <p:cNvPr id="76808" name="Text Box 11"/>
          <p:cNvSpPr txBox="1">
            <a:spLocks noChangeArrowheads="1"/>
          </p:cNvSpPr>
          <p:nvPr/>
        </p:nvSpPr>
        <p:spPr bwMode="auto">
          <a:xfrm>
            <a:off x="762000" y="3505200"/>
            <a:ext cx="2974975" cy="652463"/>
          </a:xfrm>
          <a:prstGeom prst="rect">
            <a:avLst/>
          </a:prstGeom>
          <a:solidFill>
            <a:schemeClr val="tx1"/>
          </a:solidFill>
          <a:ln w="12700" cap="sq">
            <a:solidFill>
              <a:schemeClr val="bg2"/>
            </a:solidFill>
            <a:miter lim="800000"/>
            <a:headEnd type="none" w="sm" len="sm"/>
            <a:tailEnd type="none" w="sm" len="sm"/>
          </a:ln>
          <a:effectLst>
            <a:outerShdw dist="107763" dir="2700000" algn="ctr" rotWithShape="0">
              <a:schemeClr val="bg2">
                <a:alpha val="50000"/>
              </a:schemeClr>
            </a:outerShdw>
          </a:effectLst>
        </p:spPr>
        <p:txBody>
          <a:bodyPr lIns="0" tIns="0" rIns="0" bIns="0">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ctr" defTabSz="865188" rtl="0" eaLnBrk="0" fontAlgn="base" latinLnBrk="0" hangingPunct="0">
              <a:lnSpc>
                <a:spcPct val="100000"/>
              </a:lnSpc>
              <a:spcBef>
                <a:spcPct val="50000"/>
              </a:spcBef>
              <a:spcAft>
                <a:spcPct val="0"/>
              </a:spcAft>
              <a:buClrTx/>
              <a:buSzTx/>
              <a:buFontTx/>
              <a:buNone/>
              <a:tabLst/>
              <a:defRPr/>
            </a:pPr>
            <a:r>
              <a:rPr kumimoji="0" lang="en-US" altLang="en-US" sz="1900" b="0" i="0" u="none" strike="noStrike" kern="1200" cap="none" spc="0" normalizeH="0" baseline="0" noProof="0">
                <a:ln>
                  <a:noFill/>
                </a:ln>
                <a:solidFill>
                  <a:srgbClr val="FF3300"/>
                </a:solidFill>
                <a:effectLst/>
                <a:uLnTx/>
                <a:uFillTx/>
                <a:latin typeface="Times New Roman" pitchFamily="18" charset="0"/>
                <a:ea typeface="+mn-ea"/>
                <a:cs typeface="+mn-cs"/>
              </a:rPr>
              <a:t>Kaon</a:t>
            </a:r>
            <a: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rPr>
              <a:t> </a:t>
            </a:r>
            <a:r>
              <a:rPr kumimoji="0" lang="en-US" altLang="en-US" sz="1900" b="0" i="0" u="none" strike="noStrike" kern="1200" cap="none" spc="0" normalizeH="0" baseline="0" noProof="0">
                <a:ln>
                  <a:noFill/>
                </a:ln>
                <a:solidFill>
                  <a:srgbClr val="EEECE1"/>
                </a:solidFill>
                <a:effectLst/>
                <a:uLnTx/>
                <a:uFillTx/>
                <a:latin typeface="Times New Roman" pitchFamily="18" charset="0"/>
                <a:ea typeface="+mn-ea"/>
                <a:cs typeface="+mn-cs"/>
              </a:rPr>
              <a:t>selection efficiency for</a:t>
            </a:r>
            <a:br>
              <a:rPr kumimoji="0" lang="en-US" altLang="en-US" sz="1900" b="0" i="0" u="none" strike="noStrike" kern="1200" cap="none" spc="0" normalizeH="0" baseline="0" noProof="0">
                <a:ln>
                  <a:noFill/>
                </a:ln>
                <a:solidFill>
                  <a:srgbClr val="0000FF"/>
                </a:solidFill>
                <a:effectLst/>
                <a:uLnTx/>
                <a:uFillTx/>
                <a:latin typeface="Times New Roman" pitchFamily="18" charset="0"/>
                <a:ea typeface="+mn-ea"/>
                <a:cs typeface="+mn-cs"/>
              </a:rPr>
            </a:br>
            <a:r>
              <a:rPr kumimoji="0" lang="en-US" altLang="en-US" sz="2300" b="0" i="0" u="none" strike="noStrike" kern="1200" cap="none" spc="0" normalizeH="0" baseline="0" noProof="0">
                <a:ln>
                  <a:noFill/>
                </a:ln>
                <a:solidFill>
                  <a:srgbClr val="FF0000"/>
                </a:solidFill>
                <a:effectLst/>
                <a:uLnTx/>
                <a:uFillTx/>
                <a:latin typeface="Lucida Calligraphy" pitchFamily="66" charset="0"/>
                <a:ea typeface="+mn-ea"/>
                <a:cs typeface="+mn-cs"/>
              </a:rPr>
              <a:t>L </a:t>
            </a:r>
            <a:r>
              <a:rPr kumimoji="0" lang="en-US" altLang="en-US" sz="1900" b="0" i="0" u="none" strike="noStrike" kern="1200" cap="none" spc="0" normalizeH="0" baseline="30000" noProof="0">
                <a:ln>
                  <a:noFill/>
                </a:ln>
                <a:solidFill>
                  <a:srgbClr val="FF0000"/>
                </a:solidFill>
                <a:effectLst/>
                <a:uLnTx/>
                <a:uFillTx/>
                <a:latin typeface="Times New Roman" pitchFamily="18" charset="0"/>
                <a:ea typeface="+mn-ea"/>
                <a:cs typeface="+mn-cs"/>
              </a:rPr>
              <a:t>K</a:t>
            </a:r>
            <a:r>
              <a:rPr kumimoji="0" lang="en-US" altLang="en-US" sz="2300" b="0" i="0" u="none" strike="noStrike" kern="1200" cap="none" spc="0" normalizeH="0" baseline="0" noProof="0">
                <a:ln>
                  <a:noFill/>
                </a:ln>
                <a:solidFill>
                  <a:prstClr val="black"/>
                </a:solidFill>
                <a:effectLst/>
                <a:uLnTx/>
                <a:uFillTx/>
                <a:latin typeface="Lucida Calligraphy" pitchFamily="66" charset="0"/>
                <a:ea typeface="+mn-ea"/>
                <a:cs typeface="+mn-cs"/>
              </a:rPr>
              <a:t> </a:t>
            </a:r>
            <a:r>
              <a:rPr kumimoji="0" lang="en-US" altLang="en-US" sz="2300" b="0" i="0" u="none" strike="noStrike" kern="1200" cap="none" spc="0" normalizeH="0" baseline="0" noProof="0">
                <a:ln>
                  <a:noFill/>
                </a:ln>
                <a:solidFill>
                  <a:srgbClr val="EEECE1"/>
                </a:solidFill>
                <a:effectLst/>
                <a:uLnTx/>
                <a:uFillTx/>
                <a:latin typeface="Lucida Calligraphy" pitchFamily="66" charset="0"/>
                <a:ea typeface="+mn-ea"/>
                <a:cs typeface="+mn-cs"/>
              </a:rPr>
              <a:t>&gt;</a:t>
            </a:r>
            <a:r>
              <a:rPr kumimoji="0" lang="en-US" altLang="en-US" sz="2300" b="0" i="0" u="none" strike="noStrike" kern="1200" cap="none" spc="0" normalizeH="0" baseline="0" noProof="0">
                <a:ln>
                  <a:noFill/>
                </a:ln>
                <a:solidFill>
                  <a:prstClr val="black"/>
                </a:solidFill>
                <a:effectLst/>
                <a:uLnTx/>
                <a:uFillTx/>
                <a:latin typeface="Lucida Calligraphy" pitchFamily="66" charset="0"/>
                <a:ea typeface="+mn-ea"/>
                <a:cs typeface="+mn-cs"/>
              </a:rPr>
              <a:t> </a:t>
            </a:r>
            <a:r>
              <a:rPr kumimoji="0" lang="en-US" altLang="en-US" sz="2300" b="0" i="0" u="none" strike="noStrike" kern="1200" cap="none" spc="0" normalizeH="0" baseline="0" noProof="0">
                <a:ln>
                  <a:noFill/>
                </a:ln>
                <a:solidFill>
                  <a:srgbClr val="0000FF"/>
                </a:solidFill>
                <a:effectLst/>
                <a:uLnTx/>
                <a:uFillTx/>
                <a:latin typeface="Lucida Calligraphy" pitchFamily="66" charset="0"/>
                <a:ea typeface="+mn-ea"/>
                <a:cs typeface="+mn-cs"/>
              </a:rPr>
              <a:t>L </a:t>
            </a:r>
            <a:r>
              <a:rPr kumimoji="0" lang="en-US" altLang="en-US" sz="1900" b="0" i="0" u="none" strike="noStrike" kern="1200" cap="none" spc="0" normalizeH="0" baseline="30000" noProof="0">
                <a:ln>
                  <a:noFill/>
                </a:ln>
                <a:solidFill>
                  <a:srgbClr val="0000FF"/>
                </a:solidFill>
                <a:effectLst/>
                <a:uLnTx/>
                <a:uFillTx/>
                <a:latin typeface="Symbol" pitchFamily="18" charset="2"/>
                <a:ea typeface="+mn-ea"/>
                <a:cs typeface="+mn-cs"/>
              </a:rPr>
              <a:t>p</a:t>
            </a:r>
            <a:endParaRPr kumimoji="0" lang="en-US" altLang="en-US" sz="1500" b="0" i="0" u="none" strike="noStrike" kern="1200" cap="none" spc="0" normalizeH="0" baseline="0" noProof="0">
              <a:ln>
                <a:noFill/>
              </a:ln>
              <a:solidFill>
                <a:srgbClr val="0000FF"/>
              </a:solidFill>
              <a:effectLst/>
              <a:uLnTx/>
              <a:uFillTx/>
              <a:latin typeface="Times New Roman" pitchFamily="18" charset="0"/>
              <a:ea typeface="+mn-ea"/>
              <a:cs typeface="+mn-cs"/>
            </a:endParaRPr>
          </a:p>
        </p:txBody>
      </p:sp>
      <p:sp>
        <p:nvSpPr>
          <p:cNvPr id="76809" name="Text Box 12"/>
          <p:cNvSpPr txBox="1">
            <a:spLocks noChangeArrowheads="1"/>
          </p:cNvSpPr>
          <p:nvPr/>
        </p:nvSpPr>
        <p:spPr bwMode="auto">
          <a:xfrm>
            <a:off x="4543425" y="4883150"/>
            <a:ext cx="2978150" cy="315913"/>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6486" tIns="43243" rIns="86486" bIns="43243">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l" defTabSz="865188" rtl="0" eaLnBrk="0" fontAlgn="base" latinLnBrk="0" hangingPunct="0">
              <a:lnSpc>
                <a:spcPct val="100000"/>
              </a:lnSpc>
              <a:spcBef>
                <a:spcPct val="50000"/>
              </a:spcBef>
              <a:spcAft>
                <a:spcPct val="0"/>
              </a:spcAft>
              <a:buClrTx/>
              <a:buSzTx/>
              <a:buFontTx/>
              <a:buNone/>
              <a:tabLst/>
              <a:defRPr/>
            </a:pPr>
            <a:r>
              <a:rPr kumimoji="0" lang="en-US" altLang="en-US" sz="1500" b="0" i="0" u="none" strike="noStrike" kern="1200" cap="none" spc="0" normalizeH="0" baseline="0" noProof="0">
                <a:ln>
                  <a:noFill/>
                </a:ln>
                <a:solidFill>
                  <a:srgbClr val="0000FF"/>
                </a:solidFill>
                <a:effectLst/>
                <a:uLnTx/>
                <a:uFillTx/>
                <a:latin typeface="Symbol" pitchFamily="18" charset="2"/>
                <a:ea typeface="+mn-ea"/>
                <a:cs typeface="+mn-cs"/>
              </a:rPr>
              <a:t>p</a:t>
            </a:r>
            <a:r>
              <a:rPr kumimoji="0" lang="en-US" altLang="en-US" sz="1500" b="0" i="0" u="none" strike="noStrike" kern="1200" cap="none" spc="0" normalizeH="0" baseline="0" noProof="0">
                <a:ln>
                  <a:noFill/>
                </a:ln>
                <a:solidFill>
                  <a:srgbClr val="0000FF"/>
                </a:solidFill>
                <a:effectLst/>
                <a:uLnTx/>
                <a:uFillTx/>
                <a:latin typeface="Times New Roman" pitchFamily="18" charset="0"/>
                <a:ea typeface="+mn-ea"/>
                <a:cs typeface="+mn-cs"/>
              </a:rPr>
              <a:t> mis-id as</a:t>
            </a:r>
            <a:r>
              <a:rPr kumimoji="0" lang="en-US" altLang="en-US" sz="1500" b="0" i="0" u="none" strike="noStrike" kern="1200" cap="none" spc="0" normalizeH="0" baseline="0" noProof="0">
                <a:ln>
                  <a:noFill/>
                </a:ln>
                <a:solidFill>
                  <a:srgbClr val="C0504D"/>
                </a:solidFill>
                <a:effectLst/>
                <a:uLnTx/>
                <a:uFillTx/>
                <a:latin typeface="Times New Roman" pitchFamily="18" charset="0"/>
                <a:ea typeface="+mn-ea"/>
                <a:cs typeface="+mn-cs"/>
              </a:rPr>
              <a:t> </a:t>
            </a:r>
            <a:r>
              <a:rPr kumimoji="0" lang="en-US" altLang="en-US" sz="1500" b="0" i="0" u="none" strike="noStrike" kern="1200" cap="none" spc="0" normalizeH="0" baseline="0" noProof="0">
                <a:ln>
                  <a:noFill/>
                </a:ln>
                <a:solidFill>
                  <a:srgbClr val="FF0000"/>
                </a:solidFill>
                <a:effectLst/>
                <a:uLnTx/>
                <a:uFillTx/>
                <a:latin typeface="Times New Roman" pitchFamily="18" charset="0"/>
                <a:ea typeface="+mn-ea"/>
                <a:cs typeface="+mn-cs"/>
              </a:rPr>
              <a:t>K</a:t>
            </a:r>
            <a:endParaRPr kumimoji="0" lang="en-US" altLang="en-US" sz="1300" b="0" i="0" u="none" strike="noStrike" kern="1200" cap="none" spc="0" normalizeH="0" baseline="0" noProof="0">
              <a:ln>
                <a:noFill/>
              </a:ln>
              <a:solidFill>
                <a:srgbClr val="C0504D"/>
              </a:solidFill>
              <a:effectLst/>
              <a:uLnTx/>
              <a:uFillTx/>
              <a:latin typeface="Times New Roman" pitchFamily="18" charset="0"/>
              <a:ea typeface="+mn-ea"/>
              <a:cs typeface="+mn-cs"/>
            </a:endParaRPr>
          </a:p>
        </p:txBody>
      </p:sp>
      <p:sp>
        <p:nvSpPr>
          <p:cNvPr id="76810" name="Text Box 13"/>
          <p:cNvSpPr txBox="1">
            <a:spLocks noChangeArrowheads="1"/>
          </p:cNvSpPr>
          <p:nvPr/>
        </p:nvSpPr>
        <p:spPr bwMode="auto">
          <a:xfrm>
            <a:off x="2012950" y="2428875"/>
            <a:ext cx="117951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6486" tIns="43243" rIns="86486" bIns="43243">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l" defTabSz="865188" rtl="0" eaLnBrk="0" fontAlgn="base" latinLnBrk="0" hangingPunct="0">
              <a:lnSpc>
                <a:spcPct val="100000"/>
              </a:lnSpc>
              <a:spcBef>
                <a:spcPct val="50000"/>
              </a:spcBef>
              <a:spcAft>
                <a:spcPct val="0"/>
              </a:spcAft>
              <a:buClrTx/>
              <a:buSzTx/>
              <a:buFontTx/>
              <a:buNone/>
              <a:tabLst/>
              <a:defRPr/>
            </a:pPr>
            <a:r>
              <a:rPr kumimoji="0" lang="en-US" altLang="en-US" sz="1100" b="0" i="0" u="none" strike="noStrike" kern="1200" cap="none" spc="0" normalizeH="0" baseline="0" noProof="0">
                <a:ln>
                  <a:noFill/>
                </a:ln>
                <a:solidFill>
                  <a:srgbClr val="EEECE1"/>
                </a:solidFill>
                <a:effectLst/>
                <a:uLnTx/>
                <a:uFillTx/>
                <a:latin typeface="Times New Roman" pitchFamily="18" charset="0"/>
                <a:ea typeface="+mn-ea"/>
                <a:cs typeface="+mn-cs"/>
              </a:rPr>
              <a:t>(6% comb.</a:t>
            </a:r>
            <a:br>
              <a:rPr kumimoji="0" lang="en-US" altLang="en-US" sz="1100" b="0" i="0" u="none" strike="noStrike" kern="1200" cap="none" spc="0" normalizeH="0" baseline="0" noProof="0">
                <a:ln>
                  <a:noFill/>
                </a:ln>
                <a:solidFill>
                  <a:srgbClr val="EEECE1"/>
                </a:solidFill>
                <a:effectLst/>
                <a:uLnTx/>
                <a:uFillTx/>
                <a:latin typeface="Times New Roman" pitchFamily="18" charset="0"/>
                <a:ea typeface="+mn-ea"/>
                <a:cs typeface="+mn-cs"/>
              </a:rPr>
            </a:br>
            <a:r>
              <a:rPr kumimoji="0" lang="en-US" altLang="en-US" sz="1100" b="0" i="0" u="none" strike="noStrike" kern="1200" cap="none" spc="0" normalizeH="0" baseline="0" noProof="0">
                <a:ln>
                  <a:noFill/>
                </a:ln>
                <a:solidFill>
                  <a:srgbClr val="EEECE1"/>
                </a:solidFill>
                <a:effectLst/>
                <a:uLnTx/>
                <a:uFillTx/>
                <a:latin typeface="Times New Roman" pitchFamily="18" charset="0"/>
                <a:ea typeface="+mn-ea"/>
                <a:cs typeface="+mn-cs"/>
              </a:rPr>
              <a:t>  background)</a:t>
            </a:r>
          </a:p>
        </p:txBody>
      </p:sp>
      <p:sp>
        <p:nvSpPr>
          <p:cNvPr id="76811" name="Text Box 14"/>
          <p:cNvSpPr txBox="1">
            <a:spLocks noChangeArrowheads="1"/>
          </p:cNvSpPr>
          <p:nvPr/>
        </p:nvSpPr>
        <p:spPr bwMode="auto">
          <a:xfrm>
            <a:off x="5268913" y="3878263"/>
            <a:ext cx="346233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6486" tIns="43243" rIns="86486" bIns="43243">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l" defTabSz="865188" rtl="0" eaLnBrk="0" fontAlgn="base" latinLnBrk="0" hangingPunct="0">
              <a:lnSpc>
                <a:spcPct val="100000"/>
              </a:lnSpc>
              <a:spcBef>
                <a:spcPct val="50000"/>
              </a:spcBef>
              <a:spcAft>
                <a:spcPct val="0"/>
              </a:spcAft>
              <a:buClrTx/>
              <a:buSzTx/>
              <a:buFontTx/>
              <a:buNone/>
              <a:tabLst/>
              <a:defRPr/>
            </a:pPr>
            <a:r>
              <a:rPr kumimoji="0" lang="en-US" altLang="en-US" sz="1100" b="0" i="0" u="none" strike="noStrike" kern="1200" cap="none" spc="0" normalizeH="0" baseline="0" noProof="0">
                <a:ln>
                  <a:noFill/>
                </a:ln>
                <a:solidFill>
                  <a:srgbClr val="EEECE1"/>
                </a:solidFill>
                <a:effectLst/>
                <a:uLnTx/>
                <a:uFillTx/>
                <a:latin typeface="Times New Roman" pitchFamily="18" charset="0"/>
                <a:ea typeface="+mn-ea"/>
                <a:cs typeface="+mn-cs"/>
              </a:rPr>
              <a:t>(track in DIRC fiducial, comb. background corrected)</a:t>
            </a:r>
          </a:p>
        </p:txBody>
      </p:sp>
      <p:sp>
        <p:nvSpPr>
          <p:cNvPr id="76812" name="Rectangle 15"/>
          <p:cNvSpPr>
            <a:spLocks noChangeArrowheads="1"/>
          </p:cNvSpPr>
          <p:nvPr/>
        </p:nvSpPr>
        <p:spPr bwMode="auto">
          <a:xfrm>
            <a:off x="5227638" y="3525838"/>
            <a:ext cx="1219200" cy="395287"/>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6813" name="Text Box 16"/>
          <p:cNvSpPr txBox="1">
            <a:spLocks noChangeArrowheads="1"/>
          </p:cNvSpPr>
          <p:nvPr/>
        </p:nvSpPr>
        <p:spPr bwMode="auto">
          <a:xfrm>
            <a:off x="4419600" y="533400"/>
            <a:ext cx="3194050" cy="15017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6486" tIns="43243" rIns="86486" bIns="43243">
            <a:spAutoFit/>
          </a:bodyPr>
          <a:lstStyle>
            <a:lvl1pPr defTabSz="865188" eaLnBrk="0" hangingPunct="0">
              <a:defRPr>
                <a:solidFill>
                  <a:schemeClr val="tx1"/>
                </a:solidFill>
                <a:latin typeface="Arial" pitchFamily="34" charset="0"/>
              </a:defRPr>
            </a:lvl1pPr>
            <a:lvl2pPr marL="742950" indent="-285750" defTabSz="865188" eaLnBrk="0" hangingPunct="0">
              <a:defRPr>
                <a:solidFill>
                  <a:schemeClr val="tx1"/>
                </a:solidFill>
                <a:latin typeface="Arial" pitchFamily="34" charset="0"/>
              </a:defRPr>
            </a:lvl2pPr>
            <a:lvl3pPr marL="1143000" indent="-228600" defTabSz="865188" eaLnBrk="0" hangingPunct="0">
              <a:defRPr>
                <a:solidFill>
                  <a:schemeClr val="tx1"/>
                </a:solidFill>
                <a:latin typeface="Arial" pitchFamily="34" charset="0"/>
              </a:defRPr>
            </a:lvl3pPr>
            <a:lvl4pPr marL="1600200" indent="-228600" defTabSz="865188" eaLnBrk="0" hangingPunct="0">
              <a:defRPr>
                <a:solidFill>
                  <a:schemeClr val="tx1"/>
                </a:solidFill>
                <a:latin typeface="Arial" pitchFamily="34" charset="0"/>
              </a:defRPr>
            </a:lvl4pPr>
            <a:lvl5pPr marL="2057400" indent="-228600" defTabSz="865188" eaLnBrk="0" hangingPunct="0">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marL="0" marR="0" lvl="0" indent="0" algn="ctr" defTabSz="865188"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prstClr val="black"/>
                </a:solidFill>
                <a:effectLst/>
                <a:uLnTx/>
                <a:uFillTx/>
                <a:latin typeface="Times New Roman" pitchFamily="18" charset="0"/>
                <a:ea typeface="+mn-ea"/>
                <a:cs typeface="+mn-cs"/>
              </a:rPr>
              <a:t>Kaon selection efficiency </a:t>
            </a:r>
            <a:br>
              <a:rPr kumimoji="0" lang="en-US" altLang="en-US" sz="2300" b="0" i="0" u="none" strike="noStrike" kern="1200" cap="none" spc="0" normalizeH="0" baseline="0" noProof="0">
                <a:ln>
                  <a:noFill/>
                </a:ln>
                <a:solidFill>
                  <a:prstClr val="black"/>
                </a:solidFill>
                <a:effectLst/>
                <a:uLnTx/>
                <a:uFillTx/>
                <a:latin typeface="Times New Roman" pitchFamily="18" charset="0"/>
                <a:ea typeface="+mn-ea"/>
                <a:cs typeface="+mn-cs"/>
              </a:rPr>
            </a:br>
            <a:r>
              <a:rPr kumimoji="0" lang="en-US" altLang="en-US" sz="2300" b="0" i="0" u="none" strike="noStrike" kern="1200" cap="none" spc="0" normalizeH="0" baseline="0" noProof="0">
                <a:ln>
                  <a:noFill/>
                </a:ln>
                <a:solidFill>
                  <a:prstClr val="black"/>
                </a:solidFill>
                <a:effectLst/>
                <a:uLnTx/>
                <a:uFillTx/>
                <a:latin typeface="Times New Roman" pitchFamily="18" charset="0"/>
                <a:ea typeface="+mn-ea"/>
                <a:cs typeface="+mn-cs"/>
              </a:rPr>
              <a:t>typically above 95%</a:t>
            </a:r>
          </a:p>
          <a:p>
            <a:pPr marL="0" marR="0" lvl="0" indent="0" algn="ctr" defTabSz="865188"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prstClr val="black"/>
                </a:solidFill>
                <a:effectLst/>
                <a:uLnTx/>
                <a:uFillTx/>
                <a:latin typeface="Times New Roman" pitchFamily="18" charset="0"/>
                <a:ea typeface="+mn-ea"/>
                <a:cs typeface="+mn-cs"/>
              </a:rPr>
              <a:t>with mis-ID of 2-10% </a:t>
            </a:r>
          </a:p>
          <a:p>
            <a:pPr marL="0" marR="0" lvl="0" indent="0" algn="ctr" defTabSz="865188"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prstClr val="black"/>
                </a:solidFill>
                <a:effectLst/>
                <a:uLnTx/>
                <a:uFillTx/>
                <a:latin typeface="Times New Roman" pitchFamily="18" charset="0"/>
                <a:ea typeface="+mn-ea"/>
                <a:cs typeface="+mn-cs"/>
              </a:rPr>
              <a:t>between 0.8-3GeV/c.</a:t>
            </a:r>
          </a:p>
        </p:txBody>
      </p:sp>
      <p:sp>
        <p:nvSpPr>
          <p:cNvPr id="43025" name="Rectangle 17"/>
          <p:cNvSpPr>
            <a:spLocks noChangeArrowheads="1"/>
          </p:cNvSpPr>
          <p:nvPr/>
        </p:nvSpPr>
        <p:spPr bwMode="auto">
          <a:xfrm>
            <a:off x="0" y="-17463"/>
            <a:ext cx="9144000" cy="485776"/>
          </a:xfrm>
          <a:prstGeom prst="rect">
            <a:avLst/>
          </a:prstGeom>
          <a:gradFill rotWithShape="0">
            <a:gsLst>
              <a:gs pos="0">
                <a:srgbClr val="333399"/>
              </a:gs>
              <a:gs pos="50000">
                <a:schemeClr val="tx2"/>
              </a:gs>
              <a:gs pos="100000">
                <a:srgbClr val="333399"/>
              </a:gs>
            </a:gsLst>
            <a:lin ang="0" scaled="1"/>
          </a:gradFill>
          <a:ln w="12700">
            <a:noFill/>
            <a:miter lim="800000"/>
            <a:headEnd/>
            <a:tailEnd/>
          </a:ln>
          <a:effectLst/>
        </p:spPr>
        <p:txBody>
          <a:bodyPr lIns="86493" tIns="43247" rIns="86493" bIns="43247" anchor="ctr" anchorCtr="1">
            <a:spAutoFit/>
          </a:bodyPr>
          <a:lstStyle/>
          <a:p>
            <a:pPr marL="0" marR="0" lvl="0" indent="0" algn="ctr" defTabSz="865188" rtl="0" eaLnBrk="0" fontAlgn="auto" latinLnBrk="0" hangingPunct="0">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DIRC P</a:t>
            </a:r>
            <a:r>
              <a:rPr kumimoji="0" lang="en-US" sz="23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rPr>
              <a:t>ERFORMANCE</a:t>
            </a:r>
            <a:endParaRPr kumimoji="0" lang="en-US" sz="2600" b="0"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mn-cs"/>
            </a:endParaRPr>
          </a:p>
        </p:txBody>
      </p:sp>
      <p:pic>
        <p:nvPicPr>
          <p:cNvPr id="76815" name="Picture 18" descr="mass_dsta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 y="4419600"/>
            <a:ext cx="290195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1208741421"/>
      </p:ext>
    </p:extLst>
  </p:cSld>
  <p:clrMapOvr>
    <a:masterClrMapping/>
  </p:clrMapOvr>
  <p:transition advTm="372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3025"/>
                                        </p:tgtEl>
                                        <p:attrNameLst>
                                          <p:attrName>style.visibility</p:attrName>
                                        </p:attrNameLst>
                                      </p:cBhvr>
                                      <p:to>
                                        <p:strVal val="visible"/>
                                      </p:to>
                                    </p:set>
                                    <p:animEffect transition="in" filter="fade">
                                      <p:cBhvr>
                                        <p:cTn id="7" dur="1000"/>
                                        <p:tgtEl>
                                          <p:spTgt spid="43025"/>
                                        </p:tgtEl>
                                      </p:cBhvr>
                                    </p:animEffect>
                                    <p:anim calcmode="lin" valueType="num">
                                      <p:cBhvr>
                                        <p:cTn id="8" dur="1000" fill="hold"/>
                                        <p:tgtEl>
                                          <p:spTgt spid="43025"/>
                                        </p:tgtEl>
                                        <p:attrNameLst>
                                          <p:attrName>ppt_x</p:attrName>
                                        </p:attrNameLst>
                                      </p:cBhvr>
                                      <p:tavLst>
                                        <p:tav tm="0">
                                          <p:val>
                                            <p:strVal val="#ppt_x"/>
                                          </p:val>
                                        </p:tav>
                                        <p:tav tm="100000">
                                          <p:val>
                                            <p:strVal val="#ppt_x"/>
                                          </p:val>
                                        </p:tav>
                                      </p:tavLst>
                                    </p:anim>
                                    <p:anim calcmode="lin" valueType="num">
                                      <p:cBhvr>
                                        <p:cTn id="9" dur="1000" fill="hold"/>
                                        <p:tgtEl>
                                          <p:spTgt spid="430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E4F7B-EBD0-413F-9028-D7263B10F3D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78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33051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5"/>
          <p:cNvSpPr txBox="1">
            <a:spLocks noChangeArrowheads="1"/>
          </p:cNvSpPr>
          <p:nvPr/>
        </p:nvSpPr>
        <p:spPr bwMode="auto">
          <a:xfrm>
            <a:off x="2286000" y="152400"/>
            <a:ext cx="3851275"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New Development: Focussing DIRC</a:t>
            </a:r>
          </a:p>
        </p:txBody>
      </p:sp>
      <p:pic>
        <p:nvPicPr>
          <p:cNvPr id="778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962400"/>
            <a:ext cx="589915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133600"/>
            <a:ext cx="223996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 Box 10"/>
          <p:cNvSpPr txBox="1">
            <a:spLocks noChangeArrowheads="1"/>
          </p:cNvSpPr>
          <p:nvPr/>
        </p:nvSpPr>
        <p:spPr bwMode="auto">
          <a:xfrm>
            <a:off x="4267200" y="2590800"/>
            <a:ext cx="45053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Red photons arrive before blue photons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Time of Propagation= PathLength/ v </a:t>
            </a:r>
            <a:r>
              <a:rPr kumimoji="0" lang="en-US" altLang="en-US" sz="1800" b="0" i="0" u="none" strike="noStrike" kern="1200" cap="none" spc="0" normalizeH="0" baseline="-25000" noProof="0">
                <a:ln>
                  <a:noFill/>
                </a:ln>
                <a:solidFill>
                  <a:prstClr val="black"/>
                </a:solidFill>
                <a:effectLst/>
                <a:uLnTx/>
                <a:uFillTx/>
                <a:latin typeface="Calibri" pitchFamily="34" charset="0"/>
                <a:ea typeface="+mn-ea"/>
                <a:cs typeface="+mn-cs"/>
              </a:rPr>
              <a:t>group</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Correct for Chromatic error from 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    mesurement of  time of propagation.</a:t>
            </a:r>
          </a:p>
        </p:txBody>
      </p:sp>
      <p:sp>
        <p:nvSpPr>
          <p:cNvPr id="77832" name="TextBox 7"/>
          <p:cNvSpPr txBox="1">
            <a:spLocks noChangeArrowheads="1"/>
          </p:cNvSpPr>
          <p:nvPr/>
        </p:nvSpPr>
        <p:spPr bwMode="auto">
          <a:xfrm>
            <a:off x="6477000" y="4267200"/>
            <a:ext cx="2520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itchFamily="34" charset="0"/>
                <a:ea typeface="+mn-ea"/>
                <a:cs typeface="+mn-cs"/>
              </a:rPr>
              <a:t>Ref: NIMA 595(2008)104-107</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36100949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4F42A-607F-4131-AC6F-0E796CBD1F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784860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3"/>
          <p:cNvSpPr txBox="1">
            <a:spLocks noChangeArrowheads="1"/>
          </p:cNvSpPr>
          <p:nvPr/>
        </p:nvSpPr>
        <p:spPr bwMode="auto">
          <a:xfrm>
            <a:off x="1143000" y="4495800"/>
            <a:ext cx="5365750" cy="346075"/>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Photon Detector of the  CLEO-III  Cherenkov detector</a:t>
            </a:r>
          </a:p>
        </p:txBody>
      </p:sp>
      <p:sp>
        <p:nvSpPr>
          <p:cNvPr id="26629" name="Text Box 4"/>
          <p:cNvSpPr txBox="1">
            <a:spLocks noChangeArrowheads="1"/>
          </p:cNvSpPr>
          <p:nvPr/>
        </p:nvSpPr>
        <p:spPr bwMode="auto">
          <a:xfrm>
            <a:off x="2971800" y="152400"/>
            <a:ext cx="2884488"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Gas Based  Photon Detectors</a:t>
            </a:r>
          </a:p>
        </p:txBody>
      </p:sp>
      <p:sp>
        <p:nvSpPr>
          <p:cNvPr id="26630" name="Text Box 5"/>
          <p:cNvSpPr txBox="1">
            <a:spLocks noChangeArrowheads="1"/>
          </p:cNvSpPr>
          <p:nvPr/>
        </p:nvSpPr>
        <p:spPr bwMode="auto">
          <a:xfrm>
            <a:off x="5943600" y="3581400"/>
            <a:ext cx="30003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QE: 33% at 150 nm</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Spectral Range: 135-165 nm</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TEA: Triethylamine</a:t>
            </a:r>
          </a:p>
        </p:txBody>
      </p:sp>
      <p:sp>
        <p:nvSpPr>
          <p:cNvPr id="26631" name="Text Box 6"/>
          <p:cNvSpPr txBox="1">
            <a:spLocks noChangeArrowheads="1"/>
          </p:cNvSpPr>
          <p:nvPr/>
        </p:nvSpPr>
        <p:spPr bwMode="auto">
          <a:xfrm>
            <a:off x="288925" y="5016500"/>
            <a:ext cx="8737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photon passes through the CaF</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2   </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and  converts to photoelectron by ionizing a TEA molecule.</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The photoelectron drifts towards and avalanches near the anode wires,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theirby  inducing a charge signal on the cathode pads.</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7840309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E0A3C-0E8C-4A9B-B374-6B6DBF24FC3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4800"/>
            <a:ext cx="5276850" cy="62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3"/>
          <p:cNvSpPr txBox="1">
            <a:spLocks noChangeArrowheads="1"/>
          </p:cNvSpPr>
          <p:nvPr/>
        </p:nvSpPr>
        <p:spPr bwMode="auto">
          <a:xfrm>
            <a:off x="228600" y="152400"/>
            <a:ext cx="2000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Balloon Experiment: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RICH detector</a:t>
            </a:r>
          </a:p>
        </p:txBody>
      </p:sp>
      <p:sp>
        <p:nvSpPr>
          <p:cNvPr id="27653" name="Text Box 4"/>
          <p:cNvSpPr txBox="1">
            <a:spLocks noChangeArrowheads="1"/>
          </p:cNvSpPr>
          <p:nvPr/>
        </p:nvSpPr>
        <p:spPr bwMode="auto">
          <a:xfrm>
            <a:off x="5927725" y="139700"/>
            <a:ext cx="216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CAPRICE Experiment</a:t>
            </a:r>
          </a:p>
        </p:txBody>
      </p:sp>
      <p:sp>
        <p:nvSpPr>
          <p:cNvPr id="27654" name="Text Box 5"/>
          <p:cNvSpPr txBox="1">
            <a:spLocks noChangeArrowheads="1"/>
          </p:cNvSpPr>
          <p:nvPr/>
        </p:nvSpPr>
        <p:spPr bwMode="auto">
          <a:xfrm>
            <a:off x="6613525" y="2425700"/>
            <a:ext cx="2352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TMAE: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(tetrakis(dimethylamino)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ethylene)</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1632464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94EEE-71B3-4EEE-AA9E-D782C417DC3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291" name="Text Box 2"/>
          <p:cNvSpPr txBox="1">
            <a:spLocks noChangeArrowheads="1"/>
          </p:cNvSpPr>
          <p:nvPr/>
        </p:nvSpPr>
        <p:spPr bwMode="auto">
          <a:xfrm>
            <a:off x="2590800" y="228600"/>
            <a:ext cx="3605213"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Components of a Cherenkov Detector</a:t>
            </a:r>
          </a:p>
        </p:txBody>
      </p:sp>
      <p:sp>
        <p:nvSpPr>
          <p:cNvPr id="12292" name="Text Box 3"/>
          <p:cNvSpPr txBox="1">
            <a:spLocks noChangeArrowheads="1"/>
          </p:cNvSpPr>
          <p:nvPr/>
        </p:nvSpPr>
        <p:spPr bwMode="auto">
          <a:xfrm>
            <a:off x="152400" y="1066800"/>
            <a:ext cx="2436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20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800" b="0" i="0" u="none" strike="noStrike" kern="1200" cap="none" spc="0" normalizeH="0" baseline="0" noProof="0">
                <a:ln>
                  <a:noFill/>
                </a:ln>
                <a:solidFill>
                  <a:prstClr val="black"/>
                </a:solidFill>
                <a:effectLst/>
                <a:uLnTx/>
                <a:uFillTx/>
                <a:latin typeface="Arial Unicode MS" pitchFamily="34" charset="-128"/>
                <a:ea typeface="+mn-ea"/>
                <a:cs typeface="+mn-cs"/>
              </a:rPr>
              <a:t>Main Components: </a:t>
            </a:r>
          </a:p>
        </p:txBody>
      </p:sp>
      <p:sp>
        <p:nvSpPr>
          <p:cNvPr id="12293" name="Text Box 4"/>
          <p:cNvSpPr txBox="1">
            <a:spLocks noChangeArrowheads="1"/>
          </p:cNvSpPr>
          <p:nvPr/>
        </p:nvSpPr>
        <p:spPr bwMode="auto">
          <a:xfrm>
            <a:off x="2514600" y="1143000"/>
            <a:ext cx="59531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FF3300"/>
              </a:buClr>
              <a:buSzTx/>
              <a:buFont typeface="Wingdings" pitchFamily="2" charset="2"/>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a:ln>
                  <a:noFill/>
                </a:ln>
                <a:solidFill>
                  <a:srgbClr val="FF3300"/>
                </a:solidFill>
                <a:effectLst/>
                <a:uLnTx/>
                <a:uFillTx/>
                <a:latin typeface="Arial Unicode MS" pitchFamily="34" charset="-128"/>
                <a:ea typeface="+mn-ea"/>
                <a:cs typeface="+mn-cs"/>
              </a:rPr>
              <a:t>Radiator               :           To produce photons</a:t>
            </a:r>
          </a:p>
          <a:p>
            <a:pPr marL="0" marR="0" lvl="0" indent="0" algn="l" defTabSz="914400" rtl="0" eaLnBrk="1" fontAlgn="base" latinLnBrk="0" hangingPunct="1">
              <a:lnSpc>
                <a:spcPct val="100000"/>
              </a:lnSpc>
              <a:spcBef>
                <a:spcPct val="0"/>
              </a:spcBef>
              <a:spcAft>
                <a:spcPct val="0"/>
              </a:spcAft>
              <a:buClr>
                <a:srgbClr val="FF3300"/>
              </a:buClr>
              <a:buSzTx/>
              <a:buFont typeface="Wingdings" pitchFamily="2" charset="2"/>
              <a:buChar char="§"/>
              <a:tabLst/>
              <a:defRPr/>
            </a:pPr>
            <a:endParaRPr kumimoji="0" lang="en-US" altLang="en-US" sz="1600" b="0" i="0" u="none" strike="noStrike" kern="1200" cap="none" spc="0" normalizeH="0" baseline="0" noProof="0">
              <a:ln>
                <a:noFill/>
              </a:ln>
              <a:solidFill>
                <a:srgbClr val="FF3300"/>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a:ln>
                  <a:noFill/>
                </a:ln>
                <a:solidFill>
                  <a:srgbClr val="FF3300"/>
                </a:solidFill>
                <a:effectLst/>
                <a:uLnTx/>
                <a:uFillTx/>
                <a:latin typeface="Arial Unicode MS" pitchFamily="34" charset="-128"/>
                <a:ea typeface="+mn-ea"/>
                <a:cs typeface="+mn-cs"/>
              </a:rPr>
              <a:t> Mirror/lens etc.     :           To help with the transport of photons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en-US" altLang="en-US" sz="1600" b="0" i="0" u="none" strike="noStrike" kern="1200" cap="none" spc="0" normalizeH="0" baseline="0" noProof="0">
              <a:ln>
                <a:noFill/>
              </a:ln>
              <a:solidFill>
                <a:srgbClr val="FF3300"/>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0" i="0" u="none" strike="noStrike" kern="1200" cap="none" spc="0" normalizeH="0" baseline="0" noProof="0">
                <a:ln>
                  <a:noFill/>
                </a:ln>
                <a:solidFill>
                  <a:srgbClr val="FF3300"/>
                </a:solidFill>
                <a:effectLst/>
                <a:uLnTx/>
                <a:uFillTx/>
                <a:latin typeface="Arial Unicode MS" pitchFamily="34" charset="-128"/>
                <a:ea typeface="+mn-ea"/>
                <a:cs typeface="+mn-cs"/>
              </a:rPr>
              <a:t> Photodetector       :           To detect the photons</a:t>
            </a:r>
          </a:p>
        </p:txBody>
      </p:sp>
      <p:pic>
        <p:nvPicPr>
          <p:cNvPr id="122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95600"/>
            <a:ext cx="560705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6"/>
          <p:cNvSpPr txBox="1">
            <a:spLocks noChangeArrowheads="1"/>
          </p:cNvSpPr>
          <p:nvPr/>
        </p:nvSpPr>
        <p:spPr bwMode="auto">
          <a:xfrm>
            <a:off x="228600" y="2514600"/>
            <a:ext cx="45831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Radiator: Any medium with a Refractive Index.</a:t>
            </a:r>
          </a:p>
        </p:txBody>
      </p:sp>
      <p:pic>
        <p:nvPicPr>
          <p:cNvPr id="12296" name="Picture 7" descr="Rayleigh_scat2"/>
          <p:cNvPicPr>
            <a:picLocks noChangeAspect="1" noChangeArrowheads="1"/>
          </p:cNvPicPr>
          <p:nvPr/>
        </p:nvPicPr>
        <p:blipFill>
          <a:blip r:embed="rId4">
            <a:extLst>
              <a:ext uri="{28A0092B-C50C-407E-A947-70E740481C1C}">
                <a14:useLocalDpi xmlns:a14="http://schemas.microsoft.com/office/drawing/2010/main" val="0"/>
              </a:ext>
            </a:extLst>
          </a:blip>
          <a:srcRect l="3951" t="3944" r="6573" b="6590"/>
          <a:stretch>
            <a:fillRect/>
          </a:stretch>
        </p:blipFill>
        <p:spPr bwMode="auto">
          <a:xfrm>
            <a:off x="6172200" y="3352800"/>
            <a:ext cx="27432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8"/>
          <p:cNvSpPr txBox="1">
            <a:spLocks noChangeArrowheads="1"/>
          </p:cNvSpPr>
          <p:nvPr/>
        </p:nvSpPr>
        <p:spPr bwMode="auto">
          <a:xfrm>
            <a:off x="6248400" y="2743200"/>
            <a:ext cx="26654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Aerogel: network of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SiO</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nano-crystals</a:t>
            </a:r>
          </a:p>
        </p:txBody>
      </p:sp>
      <p:sp>
        <p:nvSpPr>
          <p:cNvPr id="12298" name="Text Box 9"/>
          <p:cNvSpPr txBox="1">
            <a:spLocks noChangeArrowheads="1"/>
          </p:cNvSpPr>
          <p:nvPr/>
        </p:nvSpPr>
        <p:spPr bwMode="auto">
          <a:xfrm>
            <a:off x="212725" y="6388100"/>
            <a:ext cx="814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The atmosphere, ocean  are the radiators in some Astro Particle Cherenkov Detectors</a:t>
            </a:r>
          </a:p>
        </p:txBody>
      </p:sp>
      <p:sp>
        <p:nvSpPr>
          <p:cNvPr id="12299" name="Text Box 10"/>
          <p:cNvSpPr txBox="1">
            <a:spLocks noChangeArrowheads="1"/>
          </p:cNvSpPr>
          <p:nvPr/>
        </p:nvSpPr>
        <p:spPr bwMode="auto">
          <a:xfrm>
            <a:off x="5791200" y="6019800"/>
            <a:ext cx="1484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g  = 1/</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sqrt</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(1-</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30000" noProof="0">
                <a:ln>
                  <a:noFill/>
                </a:ln>
                <a:solidFill>
                  <a:prstClr val="black"/>
                </a:solidFill>
                <a:effectLst/>
                <a:uLnTx/>
                <a:uFillTx/>
                <a:latin typeface="Symbol" pitchFamily="18" charset="2"/>
                <a:ea typeface="+mn-ea"/>
                <a:cs typeface="+mn-cs"/>
              </a:rPr>
              <a:t>2</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31187263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03CB2-C185-4BF5-BB8E-420359DDEFE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8915" name="Text Box 2"/>
          <p:cNvSpPr txBox="1">
            <a:spLocks noChangeArrowheads="1"/>
          </p:cNvSpPr>
          <p:nvPr/>
        </p:nvSpPr>
        <p:spPr bwMode="auto">
          <a:xfrm>
            <a:off x="1676400" y="152400"/>
            <a:ext cx="2847975"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alibri" pitchFamily="34" charset="0"/>
                <a:ea typeface="+mn-ea"/>
                <a:cs typeface="+mn-cs"/>
              </a:rPr>
              <a:t>LHCb-RICH Design</a:t>
            </a:r>
          </a:p>
        </p:txBody>
      </p:sp>
      <p:sp>
        <p:nvSpPr>
          <p:cNvPr id="38916" name="Text Box 3"/>
          <p:cNvSpPr txBox="1">
            <a:spLocks noChangeArrowheads="1"/>
          </p:cNvSpPr>
          <p:nvPr/>
        </p:nvSpPr>
        <p:spPr bwMode="auto">
          <a:xfrm>
            <a:off x="152400" y="633413"/>
            <a:ext cx="48768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RICH1: Aerogel  L=5cm   </a:t>
            </a:r>
            <a:r>
              <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rPr>
              <a:t>p:2</a:t>
            </a:r>
            <a:r>
              <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sym typeface="Wingdings" pitchFamily="2" charset="2"/>
              </a:rPr>
              <a:t>10 GeV/c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sym typeface="Wingdings" pitchFamily="2" charset="2"/>
              </a:rPr>
              <a:t>                           n=1.03 (nominal at 540 nm)</a:t>
            </a:r>
            <a:endPar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C</a:t>
            </a:r>
            <a:r>
              <a:rPr kumimoji="0" lang="en-US" altLang="en-US" sz="1600" b="1" i="0" u="none" strike="noStrike" kern="1200" cap="none" spc="0" normalizeH="0" baseline="-25000" noProof="0">
                <a:ln>
                  <a:noFill/>
                </a:ln>
                <a:solidFill>
                  <a:srgbClr val="C0504D"/>
                </a:solidFill>
                <a:effectLst/>
                <a:uLnTx/>
                <a:uFillTx/>
                <a:latin typeface="Arial Unicode MS" pitchFamily="34" charset="-128"/>
                <a:ea typeface="+mn-ea"/>
                <a:cs typeface="+mn-cs"/>
              </a:rPr>
              <a:t>4</a:t>
            </a: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F</a:t>
            </a:r>
            <a:r>
              <a:rPr kumimoji="0" lang="en-US" altLang="en-US" sz="1600" b="1" i="0" u="none" strike="noStrike" kern="1200" cap="none" spc="0" normalizeH="0" baseline="-25000" noProof="0">
                <a:ln>
                  <a:noFill/>
                </a:ln>
                <a:solidFill>
                  <a:srgbClr val="C0504D"/>
                </a:solidFill>
                <a:effectLst/>
                <a:uLnTx/>
                <a:uFillTx/>
                <a:latin typeface="Arial Unicode MS" pitchFamily="34" charset="-128"/>
                <a:ea typeface="+mn-ea"/>
                <a:cs typeface="+mn-cs"/>
              </a:rPr>
              <a:t>10</a:t>
            </a: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L=85 cm  </a:t>
            </a:r>
            <a:r>
              <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rPr>
              <a:t>p: &lt; 70 GeV/c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rPr>
              <a:t>                           n=1.0014 (nominal at</a:t>
            </a: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a:t>
            </a:r>
            <a:r>
              <a:rPr kumimoji="0" lang="en-US" altLang="en-US" sz="1600" b="1" i="0" u="none" strike="noStrike" kern="1200" cap="none" spc="0" normalizeH="0" baseline="0" noProof="0">
                <a:ln>
                  <a:noFill/>
                </a:ln>
                <a:solidFill>
                  <a:srgbClr val="FF3300"/>
                </a:solidFill>
                <a:effectLst/>
                <a:uLnTx/>
                <a:uFillTx/>
                <a:latin typeface="Arial Unicode MS" pitchFamily="34" charset="-128"/>
                <a:ea typeface="+mn-ea"/>
                <a:cs typeface="+mn-cs"/>
              </a:rPr>
              <a:t>400 nm)</a:t>
            </a: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Upstream of LHCb Magnet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Acceptance: 25</a:t>
            </a: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sym typeface="Wingdings" pitchFamily="2" charset="2"/>
              </a:rPr>
              <a:t></a:t>
            </a: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250 mrad (vertical)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300 mrad (horizontal)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Arial Unicode MS" pitchFamily="34" charset="-128"/>
                <a:ea typeface="+mn-ea"/>
                <a:cs typeface="+mn-cs"/>
              </a:rPr>
              <a:t> Gas vessel: 2 X 3 X 1  m</a:t>
            </a:r>
            <a:r>
              <a:rPr kumimoji="0" lang="en-US" altLang="en-US" sz="1600" b="1" i="0" u="none" strike="noStrike" kern="1200" cap="none" spc="0" normalizeH="0" baseline="30000" noProof="0">
                <a:ln>
                  <a:noFill/>
                </a:ln>
                <a:solidFill>
                  <a:srgbClr val="C0504D"/>
                </a:solidFill>
                <a:effectLst/>
                <a:uLnTx/>
                <a:uFillTx/>
                <a:latin typeface="Arial Unicode MS" pitchFamily="34" charset="-128"/>
                <a:ea typeface="+mn-ea"/>
                <a:cs typeface="+mn-cs"/>
              </a:rPr>
              <a:t>3</a:t>
            </a:r>
            <a:endParaRPr kumimoji="0" lang="en-US" altLang="en-US" sz="1600" b="1" i="0" u="none" strike="noStrike" kern="1200" cap="none" spc="0" normalizeH="0" baseline="-25000" noProof="0">
              <a:ln>
                <a:noFill/>
              </a:ln>
              <a:solidFill>
                <a:prstClr val="black"/>
              </a:solidFill>
              <a:effectLst/>
              <a:uLnTx/>
              <a:uFillTx/>
              <a:latin typeface="Arial Unicode MS" pitchFamily="34" charset="-128"/>
              <a:ea typeface="+mn-ea"/>
              <a:cs typeface="+mn-cs"/>
            </a:endParaRPr>
          </a:p>
        </p:txBody>
      </p:sp>
      <p:sp>
        <p:nvSpPr>
          <p:cNvPr id="38917" name="Text Box 4"/>
          <p:cNvSpPr txBox="1">
            <a:spLocks noChangeArrowheads="1"/>
          </p:cNvSpPr>
          <p:nvPr/>
        </p:nvSpPr>
        <p:spPr bwMode="auto">
          <a:xfrm>
            <a:off x="228600" y="3276600"/>
            <a:ext cx="42672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99"/>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C0504D"/>
                </a:solidFill>
                <a:effectLst/>
                <a:uLnTx/>
                <a:uFillTx/>
                <a:latin typeface="Calibri" pitchFamily="34" charset="0"/>
                <a:ea typeface="+mn-ea"/>
                <a:cs typeface="+mn-cs"/>
              </a:rPr>
              <a:t>RICH2:  CF</a:t>
            </a:r>
            <a:r>
              <a:rPr kumimoji="0" lang="en-US" altLang="en-US" sz="1600" b="1" i="0" u="none" strike="noStrike" kern="1200" cap="none" spc="0" normalizeH="0" baseline="-25000" noProof="0">
                <a:ln>
                  <a:noFill/>
                </a:ln>
                <a:solidFill>
                  <a:srgbClr val="C0504D"/>
                </a:solidFill>
                <a:effectLst/>
                <a:uLnTx/>
                <a:uFillTx/>
                <a:latin typeface="Calibri" pitchFamily="34" charset="0"/>
                <a:ea typeface="+mn-ea"/>
                <a:cs typeface="+mn-cs"/>
              </a:rPr>
              <a:t>4 </a:t>
            </a:r>
            <a:r>
              <a:rPr kumimoji="0" lang="en-US" altLang="en-US" sz="1600" b="1" i="0" u="none" strike="noStrike" kern="1200" cap="none" spc="0" normalizeH="0" baseline="0" noProof="0">
                <a:ln>
                  <a:noFill/>
                </a:ln>
                <a:solidFill>
                  <a:srgbClr val="C0504D"/>
                </a:solidFill>
                <a:effectLst/>
                <a:uLnTx/>
                <a:uFillTx/>
                <a:latin typeface="Calibri" pitchFamily="34" charset="0"/>
                <a:ea typeface="+mn-ea"/>
                <a:cs typeface="+mn-cs"/>
              </a:rPr>
              <a:t>   L=196 cm  </a:t>
            </a:r>
            <a:r>
              <a:rPr kumimoji="0" lang="en-US" altLang="en-US" sz="1600" b="1" i="0" u="none" strike="noStrike" kern="1200" cap="none" spc="0" normalizeH="0" baseline="0" noProof="0">
                <a:ln>
                  <a:noFill/>
                </a:ln>
                <a:solidFill>
                  <a:srgbClr val="FF3300"/>
                </a:solidFill>
                <a:effectLst/>
                <a:uLnTx/>
                <a:uFillTx/>
                <a:latin typeface="Calibri" pitchFamily="34" charset="0"/>
                <a:ea typeface="+mn-ea"/>
                <a:cs typeface="+mn-cs"/>
              </a:rPr>
              <a:t>p: &lt; 100 GeV/c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3300"/>
                </a:solidFill>
                <a:effectLst/>
                <a:uLnTx/>
                <a:uFillTx/>
                <a:latin typeface="Calibri" pitchFamily="34" charset="0"/>
                <a:ea typeface="+mn-ea"/>
                <a:cs typeface="+mn-cs"/>
              </a:rPr>
              <a:t>              n =1.0005</a:t>
            </a:r>
            <a:r>
              <a:rPr kumimoji="0" lang="en-US" altLang="en-US" sz="1600" b="1" i="0" u="none" strike="noStrike" kern="1200" cap="none" spc="0" normalizeH="0" baseline="0" noProof="0">
                <a:ln>
                  <a:noFill/>
                </a:ln>
                <a:solidFill>
                  <a:prstClr val="black"/>
                </a:solidFill>
                <a:effectLst/>
                <a:uLnTx/>
                <a:uFillTx/>
                <a:latin typeface="Calibri" pitchFamily="34" charset="0"/>
                <a:ea typeface="+mn-ea"/>
                <a:cs typeface="+mn-cs"/>
              </a:rPr>
              <a:t> </a:t>
            </a:r>
            <a:r>
              <a:rPr kumimoji="0" lang="en-US" altLang="en-US" sz="1600" b="1" i="0" u="none" strike="noStrike" kern="1200" cap="none" spc="0" normalizeH="0" baseline="0" noProof="0">
                <a:ln>
                  <a:noFill/>
                </a:ln>
                <a:solidFill>
                  <a:srgbClr val="FF3300"/>
                </a:solidFill>
                <a:effectLst/>
                <a:uLnTx/>
                <a:uFillTx/>
                <a:latin typeface="Calibri" pitchFamily="34" charset="0"/>
                <a:ea typeface="+mn-ea"/>
                <a:cs typeface="+mn-cs"/>
              </a:rPr>
              <a:t>(nominal at 400 nm)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rPr>
              <a:t>Downstream of  LHCb Magnet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rPr>
              <a:t>Acceptance: 15</a:t>
            </a:r>
            <a:r>
              <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sym typeface="Wingdings" pitchFamily="2" charset="2"/>
              </a:rPr>
              <a:t>100 mrad (vertical)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sym typeface="Wingdings" pitchFamily="2" charset="2"/>
              </a:rPr>
              <a:t>                              120 mrad (horizontal)</a:t>
            </a:r>
            <a:endPar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rPr>
              <a:t>Gas vessel : 100 m</a:t>
            </a:r>
            <a:r>
              <a:rPr kumimoji="0" lang="en-US" altLang="en-US" sz="1600" b="1" i="0" u="none" strike="noStrike" kern="1200" cap="none" spc="0" normalizeH="0" baseline="30000" noProof="0">
                <a:ln>
                  <a:noFill/>
                </a:ln>
                <a:solidFill>
                  <a:srgbClr val="000099"/>
                </a:solidFill>
                <a:effectLst/>
                <a:uLnTx/>
                <a:uFillTx/>
                <a:latin typeface="Calibri" pitchFamily="34" charset="0"/>
                <a:ea typeface="+mn-ea"/>
                <a:cs typeface="+mn-cs"/>
              </a:rPr>
              <a:t>3</a:t>
            </a:r>
            <a:r>
              <a:rPr kumimoji="0" lang="en-US" altLang="en-US" sz="1600" b="1" i="0" u="none" strike="noStrike" kern="1200" cap="none" spc="0" normalizeH="0" baseline="0" noProof="0">
                <a:ln>
                  <a:noFill/>
                </a:ln>
                <a:solidFill>
                  <a:srgbClr val="000099"/>
                </a:solidFill>
                <a:effectLst/>
                <a:uLnTx/>
                <a:uFillTx/>
                <a:latin typeface="Calibri" pitchFamily="34" charset="0"/>
                <a:ea typeface="+mn-ea"/>
                <a:cs typeface="+mn-cs"/>
              </a:rPr>
              <a:t> </a:t>
            </a:r>
          </a:p>
        </p:txBody>
      </p:sp>
      <p:pic>
        <p:nvPicPr>
          <p:cNvPr id="389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57200"/>
            <a:ext cx="4343400"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20513137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F84D9-8974-4290-8F94-9E11148D7C0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0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72390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5"/>
          <p:cNvSpPr txBox="1">
            <a:spLocks noChangeArrowheads="1"/>
          </p:cNvSpPr>
          <p:nvPr/>
        </p:nvSpPr>
        <p:spPr bwMode="auto">
          <a:xfrm>
            <a:off x="2133600" y="381000"/>
            <a:ext cx="54102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LHCb</a:t>
            </a:r>
            <a:r>
              <a:rPr kumimoji="0" lang="en-US" alt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RICH Data in  Physics  Analysis</a:t>
            </a:r>
          </a:p>
        </p:txBody>
      </p:sp>
      <p:pic>
        <p:nvPicPr>
          <p:cNvPr id="501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925888"/>
            <a:ext cx="40386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Box 7"/>
          <p:cNvSpPr txBox="1">
            <a:spLocks noChangeArrowheads="1"/>
          </p:cNvSpPr>
          <p:nvPr/>
        </p:nvSpPr>
        <p:spPr bwMode="auto">
          <a:xfrm>
            <a:off x="2743200" y="5105400"/>
            <a:ext cx="1941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rPr>
              <a:t>Status in 2011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rPr>
              <a:t>using RICH data </a:t>
            </a:r>
          </a:p>
        </p:txBody>
      </p:sp>
      <p:sp>
        <p:nvSpPr>
          <p:cNvPr id="50183" name="TextBox 8"/>
          <p:cNvSpPr txBox="1">
            <a:spLocks noChangeArrowheads="1"/>
          </p:cNvSpPr>
          <p:nvPr/>
        </p:nvSpPr>
        <p:spPr bwMode="auto">
          <a:xfrm>
            <a:off x="304800" y="6172200"/>
            <a:ext cx="439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rPr>
              <a:t>RICH  data  has been used in Physics analysis </a:t>
            </a:r>
          </a:p>
        </p:txBody>
      </p:sp>
      <p:sp>
        <p:nvSpPr>
          <p:cNvPr id="50184" name="TextBox 9"/>
          <p:cNvSpPr txBox="1">
            <a:spLocks noChangeArrowheads="1"/>
          </p:cNvSpPr>
          <p:nvPr/>
        </p:nvSpPr>
        <p:spPr bwMode="auto">
          <a:xfrm>
            <a:off x="457200" y="42672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Symbol" pitchFamily="18" charset="2"/>
                <a:ea typeface="+mn-ea"/>
                <a:cs typeface="+mn-cs"/>
              </a:rPr>
              <a:t>f  </a:t>
            </a: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pitchFamily="2" charset="2"/>
              </a:rPr>
              <a:t></a:t>
            </a:r>
            <a:r>
              <a:rPr kumimoji="0" lang="en-US" altLang="en-US" sz="1800" b="0" i="0" u="none" strike="noStrike" kern="1200" cap="none" spc="0" normalizeH="0" baseline="0" noProof="0">
                <a:ln>
                  <a:noFill/>
                </a:ln>
                <a:solidFill>
                  <a:prstClr val="black"/>
                </a:solidFill>
                <a:effectLst/>
                <a:uLnTx/>
                <a:uFillTx/>
                <a:latin typeface="Symbol" pitchFamily="18" charset="2"/>
                <a:ea typeface="+mn-ea"/>
                <a:cs typeface="+mn-cs"/>
                <a:sym typeface="Wingdings" pitchFamily="2" charset="2"/>
              </a:rPr>
              <a:t>  </a:t>
            </a: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pitchFamily="2" charset="2"/>
              </a:rPr>
              <a:t>K </a:t>
            </a:r>
            <a:r>
              <a:rPr kumimoji="0" lang="en-US" altLang="en-US" sz="1800" b="0" i="0" u="none" strike="noStrike" kern="1200" cap="none" spc="0" normalizeH="0" baseline="30000" noProof="0">
                <a:ln>
                  <a:noFill/>
                </a:ln>
                <a:solidFill>
                  <a:prstClr val="black"/>
                </a:solidFill>
                <a:effectLst/>
                <a:uLnTx/>
                <a:uFillTx/>
                <a:latin typeface="Arial" pitchFamily="34" charset="0"/>
                <a:ea typeface="+mn-ea"/>
                <a:cs typeface="Arial" pitchFamily="34" charset="0"/>
                <a:sym typeface="Wingdings" pitchFamily="2" charset="2"/>
              </a:rPr>
              <a:t>+ </a:t>
            </a: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pitchFamily="2" charset="2"/>
              </a:rPr>
              <a:t>K </a:t>
            </a:r>
            <a:r>
              <a:rPr kumimoji="0" lang="en-US" altLang="en-US" sz="1800" b="0" i="0" u="none" strike="noStrike" kern="1200" cap="none" spc="0" normalizeH="0" baseline="30000" noProof="0">
                <a:ln>
                  <a:noFill/>
                </a:ln>
                <a:solidFill>
                  <a:prstClr val="black"/>
                </a:solidFill>
                <a:effectLst/>
                <a:uLnTx/>
                <a:uFillTx/>
                <a:latin typeface="Arial" pitchFamily="34" charset="0"/>
                <a:ea typeface="+mn-ea"/>
                <a:cs typeface="Arial" pitchFamily="34" charset="0"/>
                <a:sym typeface="Wingdings" pitchFamily="2" charset="2"/>
              </a:rPr>
              <a:t>-</a:t>
            </a:r>
            <a:endParaRPr kumimoji="0" lang="en-US" altLang="en-US" sz="1800" b="0" i="0" u="none" strike="noStrike" kern="1200" cap="none" spc="0" normalizeH="0" baseline="0" noProof="0">
              <a:ln>
                <a:noFill/>
              </a:ln>
              <a:solidFill>
                <a:prstClr val="black"/>
              </a:solidFill>
              <a:effectLst/>
              <a:uLnTx/>
              <a:uFillTx/>
              <a:latin typeface="Symbol" pitchFamily="18" charset="2"/>
              <a:ea typeface="+mn-ea"/>
              <a:cs typeface="+mn-cs"/>
            </a:endParaRPr>
          </a:p>
        </p:txBody>
      </p:sp>
      <p:sp>
        <p:nvSpPr>
          <p:cNvPr id="5" name="Footer Placeholder 4"/>
          <p:cNvSpPr>
            <a:spLocks noGrp="1"/>
          </p:cNvSpPr>
          <p:nvPr>
            <p:ph type="ftr" sz="quarter" idx="11"/>
          </p:nvPr>
        </p:nvSpPr>
        <p:spPr/>
        <p:txBody>
          <a:bodyPr/>
          <a:lstStyle/>
          <a:p>
            <a:pPr>
              <a:defRPr/>
            </a:pPr>
            <a:r>
              <a:rPr lang="fr-FR"/>
              <a:t>PPD Lectures 2023 - A Papanestis</a:t>
            </a:r>
            <a:endParaRPr lang="en-GB"/>
          </a:p>
        </p:txBody>
      </p:sp>
    </p:spTree>
    <p:extLst>
      <p:ext uri="{BB962C8B-B14F-4D97-AF65-F5344CB8AC3E}">
        <p14:creationId xmlns:p14="http://schemas.microsoft.com/office/powerpoint/2010/main" val="11377648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E5921-8E2B-4788-8D99-B1D56B7991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5059" name="Text Box 2"/>
          <p:cNvSpPr txBox="1">
            <a:spLocks noChangeArrowheads="1"/>
          </p:cNvSpPr>
          <p:nvPr/>
        </p:nvSpPr>
        <p:spPr bwMode="auto">
          <a:xfrm>
            <a:off x="1600200" y="228600"/>
            <a:ext cx="5878513"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alibri" pitchFamily="34" charset="0"/>
                <a:ea typeface="+mn-ea"/>
                <a:cs typeface="+mn-cs"/>
              </a:rPr>
              <a:t>Example of LHCb-RICH PERFORMANCE</a:t>
            </a:r>
          </a:p>
        </p:txBody>
      </p:sp>
      <p:sp>
        <p:nvSpPr>
          <p:cNvPr id="45060" name="Text Box 3"/>
          <p:cNvSpPr txBox="1">
            <a:spLocks noChangeArrowheads="1"/>
          </p:cNvSpPr>
          <p:nvPr/>
        </p:nvSpPr>
        <p:spPr bwMode="auto">
          <a:xfrm>
            <a:off x="304800" y="1295400"/>
            <a:ext cx="42174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000099"/>
              </a:buClr>
              <a:buSzTx/>
              <a:buFontTx/>
              <a:buChar char="•"/>
              <a:tabLst/>
              <a:defRPr/>
            </a:pP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  Yield: Mean Number of hits per isolated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   saturated track ( </a:t>
            </a:r>
            <a:r>
              <a:rPr kumimoji="0" lang="en-US" altLang="en-US" sz="1800" b="1" i="0" u="none" strike="noStrike" kern="1200" cap="none" spc="0" normalizeH="0" baseline="0" noProof="0" dirty="0">
                <a:ln>
                  <a:noFill/>
                </a:ln>
                <a:solidFill>
                  <a:srgbClr val="000099"/>
                </a:solidFill>
                <a:effectLst/>
                <a:uLnTx/>
                <a:uFillTx/>
                <a:latin typeface="Symbol" panose="05050102010706020507" pitchFamily="18" charset="2"/>
                <a:ea typeface="+mn-ea"/>
                <a:cs typeface="+mn-cs"/>
              </a:rPr>
              <a:t>b</a:t>
            </a:r>
            <a:r>
              <a:rPr kumimoji="0" lang="en-US" altLang="en-US" sz="1800" b="1" i="0" u="none" strike="noStrike" kern="1200" cap="none" spc="0" normalizeH="0" baseline="0" noProof="0" dirty="0">
                <a:ln>
                  <a:noFill/>
                </a:ln>
                <a:solidFill>
                  <a:srgbClr val="000099"/>
                </a:solidFill>
                <a:effectLst/>
                <a:uLnTx/>
                <a:uFillTx/>
                <a:latin typeface="Calibri" pitchFamily="34" charset="0"/>
                <a:ea typeface="+mn-ea"/>
                <a:cs typeface="+mn-cs"/>
              </a:rPr>
              <a:t> ~1).</a:t>
            </a:r>
          </a:p>
        </p:txBody>
      </p:sp>
      <p:sp>
        <p:nvSpPr>
          <p:cNvPr id="45061" name="Text Box 4"/>
          <p:cNvSpPr txBox="1">
            <a:spLocks noChangeArrowheads="1"/>
          </p:cNvSpPr>
          <p:nvPr/>
        </p:nvSpPr>
        <p:spPr bwMode="auto">
          <a:xfrm>
            <a:off x="517525" y="35448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graphicFrame>
        <p:nvGraphicFramePr>
          <p:cNvPr id="35845" name="Group 5"/>
          <p:cNvGraphicFramePr>
            <a:graphicFrameLocks noGrp="1"/>
          </p:cNvGraphicFramePr>
          <p:nvPr/>
        </p:nvGraphicFramePr>
        <p:xfrm>
          <a:off x="5410200" y="1219200"/>
          <a:ext cx="3429000" cy="762000"/>
        </p:xfrm>
        <a:graphic>
          <a:graphicData uri="http://schemas.openxmlformats.org/drawingml/2006/table">
            <a:tbl>
              <a:tblPr/>
              <a:tblGrid>
                <a:gridCol w="12192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Aerogel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Arial" charset="0"/>
                        </a:rPr>
                        <a:t>C4F10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Arial" charset="0"/>
                        </a:rPr>
                        <a:t>CF4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4.6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34.0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99"/>
                          </a:solidFill>
                          <a:effectLst/>
                          <a:latin typeface="Arial" charset="0"/>
                        </a:rPr>
                        <a:t>24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5076" name="Text Box 19"/>
          <p:cNvSpPr txBox="1">
            <a:spLocks noChangeArrowheads="1"/>
          </p:cNvSpPr>
          <p:nvPr/>
        </p:nvSpPr>
        <p:spPr bwMode="auto">
          <a:xfrm>
            <a:off x="609600" y="2438400"/>
            <a:ext cx="3460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Single Photon Cherenkov Angle Resolutions in mrad.</a:t>
            </a:r>
          </a:p>
        </p:txBody>
      </p:sp>
      <p:graphicFrame>
        <p:nvGraphicFramePr>
          <p:cNvPr id="35924" name="Group 84"/>
          <p:cNvGraphicFramePr>
            <a:graphicFrameLocks noGrp="1"/>
          </p:cNvGraphicFramePr>
          <p:nvPr/>
        </p:nvGraphicFramePr>
        <p:xfrm>
          <a:off x="228600" y="3124200"/>
          <a:ext cx="5029200" cy="3414715"/>
        </p:xfrm>
        <a:graphic>
          <a:graphicData uri="http://schemas.openxmlformats.org/drawingml/2006/table">
            <a:tbl>
              <a:tblPr/>
              <a:tblGrid>
                <a:gridCol w="24384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tblGrid>
              <a:tr h="7031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Components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and Overall (</a:t>
                      </a:r>
                      <a:r>
                        <a:rPr kumimoji="0" lang="en-US" sz="1800" b="1" i="0" u="none" strike="noStrike" cap="none" normalizeH="0" baseline="0" dirty="0" err="1">
                          <a:ln>
                            <a:noFill/>
                          </a:ln>
                          <a:solidFill>
                            <a:schemeClr val="tx1"/>
                          </a:solidFill>
                          <a:effectLst/>
                          <a:latin typeface="Arial" charset="0"/>
                        </a:rPr>
                        <a:t>mrad</a:t>
                      </a:r>
                      <a:r>
                        <a:rPr kumimoji="0" lang="en-US" sz="1800" b="1" i="0" u="none" strike="noStrike" cap="none" normalizeH="0" baseline="0" dirty="0">
                          <a:ln>
                            <a:noFill/>
                          </a:ln>
                          <a:solidFill>
                            <a:schemeClr val="tx1"/>
                          </a:solidFill>
                          <a:effectLst/>
                          <a:latin typeface="Arial" charset="0"/>
                        </a:rPr>
                        <a:t>) </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Aerogel</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C</a:t>
                      </a:r>
                      <a:r>
                        <a:rPr kumimoji="0" lang="en-US" sz="1800" b="1" i="0" u="none" strike="noStrike" cap="none" normalizeH="0" baseline="-25000">
                          <a:ln>
                            <a:noFill/>
                          </a:ln>
                          <a:solidFill>
                            <a:schemeClr val="tx1"/>
                          </a:solidFill>
                          <a:effectLst/>
                          <a:latin typeface="Arial" charset="0"/>
                        </a:rPr>
                        <a:t>4</a:t>
                      </a:r>
                      <a:r>
                        <a:rPr kumimoji="0" lang="en-US" sz="1800" b="1" i="0" u="none" strike="noStrike" cap="none" normalizeH="0" baseline="0">
                          <a:ln>
                            <a:noFill/>
                          </a:ln>
                          <a:solidFill>
                            <a:schemeClr val="tx1"/>
                          </a:solidFill>
                          <a:effectLst/>
                          <a:latin typeface="Arial" charset="0"/>
                        </a:rPr>
                        <a:t>F</a:t>
                      </a:r>
                      <a:r>
                        <a:rPr kumimoji="0" lang="en-US" sz="1800" b="1" i="0" u="none" strike="noStrike" cap="none" normalizeH="0" baseline="-25000">
                          <a:ln>
                            <a:noFill/>
                          </a:ln>
                          <a:solidFill>
                            <a:schemeClr val="tx1"/>
                          </a:solidFill>
                          <a:effectLst/>
                          <a:latin typeface="Arial" charset="0"/>
                        </a:rPr>
                        <a:t>10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CF</a:t>
                      </a:r>
                      <a:r>
                        <a:rPr kumimoji="0" lang="en-US" sz="1800" b="1" i="0" u="none" strike="noStrike" cap="none" normalizeH="0" baseline="-25000">
                          <a:ln>
                            <a:noFill/>
                          </a:ln>
                          <a:solidFill>
                            <a:schemeClr val="tx1"/>
                          </a:solidFill>
                          <a:effectLst/>
                          <a:latin typeface="Arial" charset="0"/>
                        </a:rPr>
                        <a:t>4</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96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Chromatic</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2.65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0.84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0.48</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1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Emission Point</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0.34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0.61</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0.27</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Pixel Size</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0.59</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0.6</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0.19</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5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PSF </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0.78</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0.79</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0.29</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5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Overall  RICH</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2.84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1.45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0.65</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77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Overall RICH+Tracks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2.86</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1.50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0.76</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5119" name="Text Box 57"/>
          <p:cNvSpPr txBox="1">
            <a:spLocks noChangeArrowheads="1"/>
          </p:cNvSpPr>
          <p:nvPr/>
        </p:nvSpPr>
        <p:spPr bwMode="auto">
          <a:xfrm>
            <a:off x="5334000" y="3124200"/>
            <a:ext cx="362902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Chromatic: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From the variation 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refractive index</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Emission Point: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Essentially from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tilt of the mirrors.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Pixel Size: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From the granularity of 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Silicon detector pixels in HPD</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PSF (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Point Spread Function):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200" b="0" i="0" u="none" strike="noStrike" kern="1200" cap="none" spc="0" normalizeH="0" baseline="0" noProof="0">
                <a:ln>
                  <a:noFill/>
                </a:ln>
                <a:solidFill>
                  <a:prstClr val="black"/>
                </a:solidFill>
                <a:effectLst/>
                <a:uLnTx/>
                <a:uFillTx/>
                <a:latin typeface="Arial Unicode MS" pitchFamily="34" charset="-128"/>
                <a:ea typeface="+mn-ea"/>
                <a:cs typeface="+mn-cs"/>
              </a:rPr>
              <a:t>From the spread of the Photoelectron direction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Unicode MS" pitchFamily="34" charset="-128"/>
                <a:ea typeface="+mn-ea"/>
                <a:cs typeface="+mn-cs"/>
              </a:rPr>
              <a:t>       as it travells inside the HPD,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Unicode MS" pitchFamily="34" charset="-128"/>
                <a:ea typeface="+mn-ea"/>
                <a:cs typeface="+mn-cs"/>
              </a:rPr>
              <a:t>      (from the cross focussing in the electron optics)</a:t>
            </a: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p:txBody>
      </p:sp>
      <p:sp>
        <p:nvSpPr>
          <p:cNvPr id="45120" name="Text Box 58"/>
          <p:cNvSpPr txBox="1">
            <a:spLocks noChangeArrowheads="1"/>
          </p:cNvSpPr>
          <p:nvPr/>
        </p:nvSpPr>
        <p:spPr bwMode="auto">
          <a:xfrm>
            <a:off x="288925" y="901700"/>
            <a:ext cx="46698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Performance as seen in Simulated Data in 2010</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3833156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Time of flight</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8</a:t>
            </a:fld>
            <a:endParaRPr lang="en-GB"/>
          </a:p>
        </p:txBody>
      </p:sp>
      <mc:AlternateContent xmlns:mc="http://schemas.openxmlformats.org/markup-compatibility/2006" xmlns:a14="http://schemas.microsoft.com/office/drawing/2010/main">
        <mc:Choice Requires="a14">
          <p:sp>
            <p:nvSpPr>
              <p:cNvPr id="5" name="TextBox 4"/>
              <p:cNvSpPr txBox="1"/>
              <p:nvPr/>
            </p:nvSpPr>
            <p:spPr>
              <a:xfrm>
                <a:off x="1071876" y="2071027"/>
                <a:ext cx="7063857" cy="11738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𝐿</m:t>
                          </m:r>
                        </m:num>
                        <m:den>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𝑐</m:t>
                          </m:r>
                        </m:den>
                      </m:f>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𝐿</m:t>
                          </m:r>
                        </m:num>
                        <m:den>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ea typeface="Cambria Math" panose="02040503050406030204" pitchFamily="18" charset="0"/>
                                </a:rPr>
                                <m:t>2</m:t>
                              </m:r>
                            </m:sub>
                          </m:sSub>
                          <m:r>
                            <a:rPr lang="en-GB" b="0" i="1" smtClean="0">
                              <a:latin typeface="Cambria Math" panose="02040503050406030204" pitchFamily="18" charset="0"/>
                              <a:ea typeface="Cambria Math" panose="02040503050406030204" pitchFamily="18" charset="0"/>
                            </a:rPr>
                            <m:t>𝑐</m:t>
                          </m:r>
                        </m:den>
                      </m:f>
                      <m:r>
                        <a:rPr lang="en-GB" b="0" i="1" smtClean="0">
                          <a:latin typeface="Cambria Math" panose="02040503050406030204" pitchFamily="18" charset="0"/>
                          <a:ea typeface="Cambria Math" panose="02040503050406030204" pitchFamily="18" charset="0"/>
                        </a:rPr>
                        <m:t>= </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𝐿</m:t>
                          </m:r>
                        </m:num>
                        <m:den>
                          <m:r>
                            <a:rPr lang="en-GB" b="0" i="1" smtClean="0">
                              <a:latin typeface="Cambria Math" panose="02040503050406030204" pitchFamily="18" charset="0"/>
                              <a:ea typeface="Cambria Math" panose="02040503050406030204" pitchFamily="18" charset="0"/>
                            </a:rPr>
                            <m:t>𝑐</m:t>
                          </m:r>
                        </m:den>
                      </m:f>
                      <m:d>
                        <m:dPr>
                          <m:begChr m:val="["/>
                          <m:endChr m:val="]"/>
                          <m:ctrlPr>
                            <a:rPr lang="en-GB" b="0" i="1" smtClean="0">
                              <a:latin typeface="Cambria Math" panose="02040503050406030204" pitchFamily="18" charset="0"/>
                              <a:ea typeface="Cambria Math" panose="02040503050406030204" pitchFamily="18" charset="0"/>
                            </a:rPr>
                          </m:ctrlPr>
                        </m:dPr>
                        <m:e>
                          <m:rad>
                            <m:radPr>
                              <m:degHide m:val="on"/>
                              <m:ctrlPr>
                                <a:rPr lang="en-GB" b="0" i="1" smtClean="0">
                                  <a:latin typeface="Cambria Math" panose="02040503050406030204" pitchFamily="18" charset="0"/>
                                  <a:ea typeface="Cambria Math" panose="02040503050406030204" pitchFamily="18" charset="0"/>
                                </a:rPr>
                              </m:ctrlPr>
                            </m:radPr>
                            <m:deg/>
                            <m:e>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f>
                                    <m:fPr>
                                      <m:ctrlPr>
                                        <a:rPr lang="en-GB" b="0" i="1" smtClean="0">
                                          <a:latin typeface="Cambria Math" panose="02040503050406030204" pitchFamily="18" charset="0"/>
                                          <a:ea typeface="Cambria Math" panose="02040503050406030204" pitchFamily="18" charset="0"/>
                                        </a:rPr>
                                      </m:ctrlPr>
                                    </m:fPr>
                                    <m:num>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1</m:t>
                                          </m:r>
                                        </m:sub>
                                        <m:sup>
                                          <m:r>
                                            <a:rPr lang="en-GB" b="0" i="1" smtClean="0">
                                              <a:latin typeface="Cambria Math" panose="02040503050406030204" pitchFamily="18" charset="0"/>
                                              <a:ea typeface="Cambria Math" panose="02040503050406030204" pitchFamily="18" charset="0"/>
                                            </a:rPr>
                                            <m:t>2</m:t>
                                          </m:r>
                                        </m:sup>
                                      </m:sSubSup>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𝑐</m:t>
                                          </m:r>
                                        </m:e>
                                        <m:sup>
                                          <m:r>
                                            <a:rPr lang="en-GB" b="0" i="1" smtClean="0">
                                              <a:latin typeface="Cambria Math" panose="02040503050406030204" pitchFamily="18" charset="0"/>
                                              <a:ea typeface="Cambria Math" panose="02040503050406030204" pitchFamily="18" charset="0"/>
                                            </a:rPr>
                                            <m:t>2</m:t>
                                          </m:r>
                                        </m:sup>
                                      </m:sSup>
                                    </m:num>
                                    <m:den>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𝑃</m:t>
                                          </m:r>
                                        </m:e>
                                        <m:sup>
                                          <m:r>
                                            <a:rPr lang="en-GB" b="0" i="1" smtClean="0">
                                              <a:latin typeface="Cambria Math" panose="02040503050406030204" pitchFamily="18" charset="0"/>
                                              <a:ea typeface="Cambria Math" panose="02040503050406030204" pitchFamily="18" charset="0"/>
                                            </a:rPr>
                                            <m:t>2</m:t>
                                          </m:r>
                                        </m:sup>
                                      </m:sSup>
                                    </m:den>
                                  </m:f>
                                </m:e>
                              </m:d>
                            </m:e>
                          </m:rad>
                          <m:r>
                            <a:rPr lang="en-GB" b="0" i="1" smtClean="0">
                              <a:latin typeface="Cambria Math" panose="02040503050406030204" pitchFamily="18" charset="0"/>
                              <a:ea typeface="Cambria Math" panose="02040503050406030204" pitchFamily="18" charset="0"/>
                            </a:rPr>
                            <m:t>−</m:t>
                          </m:r>
                          <m:rad>
                            <m:radPr>
                              <m:degHide m:val="on"/>
                              <m:ctrlPr>
                                <a:rPr lang="en-GB" i="1">
                                  <a:latin typeface="Cambria Math" panose="02040503050406030204" pitchFamily="18" charset="0"/>
                                  <a:ea typeface="Cambria Math" panose="02040503050406030204" pitchFamily="18" charset="0"/>
                                </a:rPr>
                              </m:ctrlPr>
                            </m:radPr>
                            <m:deg/>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f>
                                    <m:fPr>
                                      <m:ctrlPr>
                                        <a:rPr lang="en-GB" i="1">
                                          <a:latin typeface="Cambria Math" panose="02040503050406030204" pitchFamily="18" charset="0"/>
                                          <a:ea typeface="Cambria Math" panose="02040503050406030204" pitchFamily="18" charset="0"/>
                                        </a:rPr>
                                      </m:ctrlPr>
                                    </m:fPr>
                                    <m:num>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𝑚</m:t>
                                          </m:r>
                                        </m:e>
                                        <m:sub>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2</m:t>
                                          </m:r>
                                        </m:sup>
                                      </m:sSubSup>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𝑐</m:t>
                                          </m:r>
                                        </m:e>
                                        <m:sup>
                                          <m:r>
                                            <a:rPr lang="en-GB" i="1">
                                              <a:latin typeface="Cambria Math" panose="02040503050406030204" pitchFamily="18" charset="0"/>
                                              <a:ea typeface="Cambria Math" panose="02040503050406030204" pitchFamily="18" charset="0"/>
                                            </a:rPr>
                                            <m:t>2</m:t>
                                          </m:r>
                                        </m:sup>
                                      </m:sSup>
                                    </m:num>
                                    <m:den>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𝑃</m:t>
                                          </m:r>
                                        </m:e>
                                        <m:sup>
                                          <m:r>
                                            <a:rPr lang="en-GB" i="1">
                                              <a:latin typeface="Cambria Math" panose="02040503050406030204" pitchFamily="18" charset="0"/>
                                              <a:ea typeface="Cambria Math" panose="02040503050406030204" pitchFamily="18" charset="0"/>
                                            </a:rPr>
                                            <m:t>2</m:t>
                                          </m:r>
                                        </m:sup>
                                      </m:sSup>
                                    </m:den>
                                  </m:f>
                                </m:e>
                              </m:d>
                            </m:e>
                          </m:rad>
                          <m:r>
                            <a:rPr lang="en-GB" b="0" i="1" smtClean="0">
                              <a:latin typeface="Cambria Math" panose="02040503050406030204" pitchFamily="18" charset="0"/>
                              <a:ea typeface="Cambria Math" panose="02040503050406030204" pitchFamily="18" charset="0"/>
                            </a:rPr>
                            <m:t> </m:t>
                          </m:r>
                        </m:e>
                      </m:d>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071876" y="2071027"/>
                <a:ext cx="7063857" cy="1173847"/>
              </a:xfrm>
              <a:prstGeom prst="rect">
                <a:avLst/>
              </a:prstGeom>
              <a:blipFill>
                <a:blip r:embed="rId2"/>
                <a:stretch>
                  <a:fillRect/>
                </a:stretch>
              </a:blipFill>
            </p:spPr>
            <p:txBody>
              <a:bodyPr/>
              <a:lstStyle/>
              <a:p>
                <a:r>
                  <a:rPr lang="en-GB">
                    <a:noFill/>
                  </a:rPr>
                  <a:t> </a:t>
                </a:r>
              </a:p>
            </p:txBody>
          </p:sp>
        </mc:Fallback>
      </mc:AlternateContent>
      <p:sp>
        <p:nvSpPr>
          <p:cNvPr id="7" name="TextBox 6"/>
          <p:cNvSpPr txBox="1"/>
          <p:nvPr/>
        </p:nvSpPr>
        <p:spPr>
          <a:xfrm>
            <a:off x="453470" y="1340071"/>
            <a:ext cx="8511144" cy="646331"/>
          </a:xfrm>
          <a:prstGeom prst="rect">
            <a:avLst/>
          </a:prstGeom>
          <a:noFill/>
        </p:spPr>
        <p:txBody>
          <a:bodyPr wrap="square" rtlCol="0">
            <a:spAutoFit/>
          </a:bodyPr>
          <a:lstStyle/>
          <a:p>
            <a:r>
              <a:rPr lang="en-GB" sz="1800" dirty="0"/>
              <a:t>Time difference for two particles with masses m</a:t>
            </a:r>
            <a:r>
              <a:rPr lang="en-GB" sz="1800" baseline="-25000" dirty="0"/>
              <a:t>1</a:t>
            </a:r>
            <a:r>
              <a:rPr lang="en-GB" sz="1800" dirty="0"/>
              <a:t> and m</a:t>
            </a:r>
            <a:r>
              <a:rPr lang="en-GB" sz="1800" baseline="-25000" dirty="0"/>
              <a:t>2</a:t>
            </a:r>
            <a:r>
              <a:rPr lang="en-GB" sz="1800" dirty="0"/>
              <a:t> for length L and momentum P (</a:t>
            </a:r>
            <a:r>
              <a:rPr lang="en-GB" sz="1800" dirty="0">
                <a:solidFill>
                  <a:schemeClr val="accent2">
                    <a:lumMod val="75000"/>
                  </a:schemeClr>
                </a:solidFill>
              </a:rPr>
              <a:t>which is given by the tracking system</a:t>
            </a:r>
            <a:r>
              <a:rPr lang="en-GB" sz="1800" dirty="0"/>
              <a:t>)</a:t>
            </a:r>
          </a:p>
        </p:txBody>
      </p:sp>
      <mc:AlternateContent xmlns:mc="http://schemas.openxmlformats.org/markup-compatibility/2006" xmlns:a14="http://schemas.microsoft.com/office/drawing/2010/main">
        <mc:Choice Requires="a14">
          <p:sp>
            <p:nvSpPr>
              <p:cNvPr id="8" name="TextBox 7"/>
              <p:cNvSpPr txBox="1"/>
              <p:nvPr/>
            </p:nvSpPr>
            <p:spPr>
              <a:xfrm>
                <a:off x="1071876" y="3424149"/>
                <a:ext cx="15995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𝑃</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𝑚</m:t>
                          </m:r>
                        </m:e>
                        <m:sup>
                          <m:r>
                            <a:rPr lang="en-GB" b="0" i="1" smtClean="0">
                              <a:latin typeface="Cambria Math" panose="02040503050406030204" pitchFamily="18" charset="0"/>
                              <a:ea typeface="Cambria Math" panose="02040503050406030204" pitchFamily="18" charset="0"/>
                            </a:rPr>
                            <m:t>2</m:t>
                          </m:r>
                        </m:sup>
                      </m:sSup>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𝑐</m:t>
                          </m:r>
                        </m:e>
                        <m:sup>
                          <m:r>
                            <a:rPr lang="en-GB" b="0" i="1" smtClean="0">
                              <a:latin typeface="Cambria Math" panose="02040503050406030204" pitchFamily="18" charset="0"/>
                              <a:ea typeface="Cambria Math" panose="02040503050406030204" pitchFamily="18" charset="0"/>
                            </a:rPr>
                            <m:t>2</m:t>
                          </m:r>
                        </m:sup>
                      </m:sSup>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1071876" y="3424149"/>
                <a:ext cx="1599540" cy="369332"/>
              </a:xfrm>
              <a:prstGeom prst="rect">
                <a:avLst/>
              </a:prstGeom>
              <a:blipFill>
                <a:blip r:embed="rId3"/>
                <a:stretch>
                  <a:fillRect l="-3053" r="-382"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383438" y="3708898"/>
                <a:ext cx="2440733" cy="7444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𝐿𝑐</m:t>
                          </m:r>
                          <m:r>
                            <a:rPr lang="en-GB" b="0" i="1" smtClean="0">
                              <a:latin typeface="Cambria Math" panose="02040503050406030204" pitchFamily="18" charset="0"/>
                              <a:ea typeface="Cambria Math" panose="02040503050406030204" pitchFamily="18" charset="0"/>
                            </a:rPr>
                            <m:t>(</m:t>
                          </m:r>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1</m:t>
                              </m:r>
                            </m:sub>
                            <m:sup>
                              <m:r>
                                <a:rPr lang="en-GB" b="0" i="1" smtClean="0">
                                  <a:latin typeface="Cambria Math" panose="02040503050406030204" pitchFamily="18" charset="0"/>
                                  <a:ea typeface="Cambria Math" panose="02040503050406030204" pitchFamily="18" charset="0"/>
                                </a:rPr>
                                <m:t>2</m:t>
                              </m:r>
                            </m:sup>
                          </m:sSubSup>
                          <m:r>
                            <a:rPr lang="en-GB" b="0" i="1" smtClean="0">
                              <a:latin typeface="Cambria Math" panose="02040503050406030204" pitchFamily="18" charset="0"/>
                              <a:ea typeface="Cambria Math" panose="02040503050406030204" pitchFamily="18" charset="0"/>
                            </a:rPr>
                            <m:t>−</m:t>
                          </m:r>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2</m:t>
                              </m:r>
                            </m:sub>
                            <m:sup>
                              <m:r>
                                <a:rPr lang="en-GB" b="0" i="1" smtClean="0">
                                  <a:latin typeface="Cambria Math" panose="02040503050406030204" pitchFamily="18" charset="0"/>
                                  <a:ea typeface="Cambria Math" panose="02040503050406030204" pitchFamily="18" charset="0"/>
                                </a:rPr>
                                <m:t>2</m:t>
                              </m:r>
                            </m:sup>
                          </m:sSubSup>
                          <m:r>
                            <a:rPr lang="en-GB" b="0" i="1" smtClean="0">
                              <a:latin typeface="Cambria Math" panose="02040503050406030204" pitchFamily="18" charset="0"/>
                              <a:ea typeface="Cambria Math" panose="02040503050406030204" pitchFamily="18" charset="0"/>
                            </a:rPr>
                            <m:t>)</m:t>
                          </m:r>
                        </m:num>
                        <m:den>
                          <m:r>
                            <a:rPr lang="en-GB" b="0" i="1" smtClean="0">
                              <a:latin typeface="Cambria Math" panose="02040503050406030204" pitchFamily="18" charset="0"/>
                              <a:ea typeface="Cambria Math" panose="02040503050406030204" pitchFamily="18" charset="0"/>
                            </a:rPr>
                            <m:t>2</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𝑃</m:t>
                              </m:r>
                            </m:e>
                            <m:sup>
                              <m:r>
                                <a:rPr lang="en-GB" b="0" i="1" smtClean="0">
                                  <a:latin typeface="Cambria Math" panose="02040503050406030204" pitchFamily="18" charset="0"/>
                                  <a:ea typeface="Cambria Math" panose="02040503050406030204" pitchFamily="18" charset="0"/>
                                </a:rPr>
                                <m:t>2</m:t>
                              </m:r>
                            </m:sup>
                          </m:sSup>
                        </m:den>
                      </m:f>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a:off x="3383438" y="3708898"/>
                <a:ext cx="2440733" cy="744499"/>
              </a:xfrm>
              <a:prstGeom prst="rect">
                <a:avLst/>
              </a:prstGeom>
              <a:blipFill>
                <a:blip r:embed="rId4"/>
                <a:stretch>
                  <a:fillRect/>
                </a:stretch>
              </a:blipFill>
            </p:spPr>
            <p:txBody>
              <a:bodyPr/>
              <a:lstStyle/>
              <a:p>
                <a:r>
                  <a:rPr lang="en-GB">
                    <a:noFill/>
                  </a:rPr>
                  <a:t> </a:t>
                </a:r>
              </a:p>
            </p:txBody>
          </p:sp>
        </mc:Fallback>
      </mc:AlternateContent>
      <p:sp>
        <p:nvSpPr>
          <p:cNvPr id="10" name="TextBox 9"/>
          <p:cNvSpPr txBox="1"/>
          <p:nvPr/>
        </p:nvSpPr>
        <p:spPr>
          <a:xfrm>
            <a:off x="242995" y="4652055"/>
            <a:ext cx="8721618" cy="646331"/>
          </a:xfrm>
          <a:prstGeom prst="rect">
            <a:avLst/>
          </a:prstGeom>
          <a:noFill/>
        </p:spPr>
        <p:txBody>
          <a:bodyPr wrap="none" rtlCol="0">
            <a:spAutoFit/>
          </a:bodyPr>
          <a:lstStyle/>
          <a:p>
            <a:r>
              <a:rPr lang="en-GB" sz="1800" dirty="0"/>
              <a:t>Mass resolution depends on time resolution of detectors and distance L</a:t>
            </a:r>
          </a:p>
          <a:p>
            <a:r>
              <a:rPr lang="en-GB" sz="1800" dirty="0"/>
              <a:t>Typical values: </a:t>
            </a:r>
            <a:r>
              <a:rPr lang="en-US" altLang="en-US" sz="1800" dirty="0">
                <a:latin typeface="Calibri" pitchFamily="34" charset="0"/>
              </a:rPr>
              <a:t>L=3.5 m,  </a:t>
            </a:r>
            <a:r>
              <a:rPr lang="en-US" altLang="en-US" sz="1800" dirty="0">
                <a:latin typeface="Symbol" pitchFamily="18" charset="2"/>
              </a:rPr>
              <a:t>D</a:t>
            </a:r>
            <a:r>
              <a:rPr lang="en-US" altLang="en-US" sz="1800" dirty="0">
                <a:cs typeface="Arial" pitchFamily="34" charset="0"/>
              </a:rPr>
              <a:t>t=100 </a:t>
            </a:r>
            <a:r>
              <a:rPr lang="en-US" altLang="en-US" sz="1800" dirty="0" err="1">
                <a:cs typeface="Arial" pitchFamily="34" charset="0"/>
              </a:rPr>
              <a:t>ps</a:t>
            </a:r>
            <a:r>
              <a:rPr lang="en-US" altLang="en-US" sz="1800" dirty="0">
                <a:cs typeface="Arial" pitchFamily="34" charset="0"/>
              </a:rPr>
              <a:t>, for 3 </a:t>
            </a:r>
            <a:r>
              <a:rPr lang="en-US" altLang="en-US" sz="1800" dirty="0">
                <a:latin typeface="Symbol" pitchFamily="18" charset="2"/>
                <a:cs typeface="Arial" pitchFamily="34" charset="0"/>
              </a:rPr>
              <a:t>s </a:t>
            </a:r>
            <a:r>
              <a:rPr lang="en-US" altLang="en-US" sz="1800" dirty="0">
                <a:cs typeface="Arial" pitchFamily="34" charset="0"/>
              </a:rPr>
              <a:t>separation,  </a:t>
            </a:r>
            <a:r>
              <a:rPr lang="en-US" altLang="en-US" sz="1800" dirty="0" err="1">
                <a:cs typeface="Arial" pitchFamily="34" charset="0"/>
              </a:rPr>
              <a:t>P</a:t>
            </a:r>
            <a:r>
              <a:rPr lang="en-US" altLang="en-US" sz="1800" baseline="-25000" dirty="0" err="1">
                <a:cs typeface="Arial" pitchFamily="34" charset="0"/>
              </a:rPr>
              <a:t>max</a:t>
            </a:r>
            <a:r>
              <a:rPr lang="en-US" altLang="en-US" sz="1800" dirty="0">
                <a:cs typeface="Arial" pitchFamily="34" charset="0"/>
              </a:rPr>
              <a:t>=2.1 GeV/c</a:t>
            </a:r>
            <a:endParaRPr lang="en-GB" sz="1800" dirty="0"/>
          </a:p>
        </p:txBody>
      </p:sp>
      <p:sp>
        <p:nvSpPr>
          <p:cNvPr id="11" name="TextBox 10"/>
          <p:cNvSpPr txBox="1"/>
          <p:nvPr/>
        </p:nvSpPr>
        <p:spPr>
          <a:xfrm>
            <a:off x="594149" y="5509735"/>
            <a:ext cx="8019311" cy="338554"/>
          </a:xfrm>
          <a:prstGeom prst="rect">
            <a:avLst/>
          </a:prstGeom>
          <a:solidFill>
            <a:srgbClr val="FFC000"/>
          </a:solidFill>
        </p:spPr>
        <p:txBody>
          <a:bodyPr wrap="none" rtlCol="0">
            <a:spAutoFit/>
          </a:bodyPr>
          <a:lstStyle/>
          <a:p>
            <a:r>
              <a:rPr lang="en-GB" sz="1600" dirty="0"/>
              <a:t>Requires fast detectors: scintillation, Cherenkov, fast collection of ionisation</a:t>
            </a:r>
          </a:p>
        </p:txBody>
      </p:sp>
      <p:sp>
        <p:nvSpPr>
          <p:cNvPr id="12" name="Footer Placeholder 11"/>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1543790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1FD82-FABD-49EC-9C2B-7897C91F162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459" name="Text Box 2"/>
          <p:cNvSpPr txBox="1">
            <a:spLocks noChangeArrowheads="1"/>
          </p:cNvSpPr>
          <p:nvPr/>
        </p:nvSpPr>
        <p:spPr bwMode="auto">
          <a:xfrm>
            <a:off x="2743200" y="228600"/>
            <a:ext cx="3128963"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Differential Cherenkov Detectors</a:t>
            </a:r>
          </a:p>
        </p:txBody>
      </p:sp>
      <p:sp>
        <p:nvSpPr>
          <p:cNvPr id="19460" name="Text Box 3"/>
          <p:cNvSpPr txBox="1">
            <a:spLocks noChangeArrowheads="1"/>
          </p:cNvSpPr>
          <p:nvPr/>
        </p:nvSpPr>
        <p:spPr bwMode="auto">
          <a:xfrm>
            <a:off x="457200" y="1219200"/>
            <a:ext cx="842645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Very small acceptance in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 </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and direction of the charged particle.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(Narrow range in velocity and direction intervals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From the Cherenkov angle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q</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determine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Mostly used for identifying particles in the beam lines.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Resolution that can be achieved =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D 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(m</a:t>
            </a:r>
            <a:r>
              <a:rPr kumimoji="0" lang="en-US" altLang="en-US" sz="1600" b="0" i="0" u="none" strike="noStrike" kern="1200" cap="none" spc="0" normalizeH="0" baseline="-25000" noProof="0" dirty="0">
                <a:ln>
                  <a:noFill/>
                </a:ln>
                <a:solidFill>
                  <a:prstClr val="black"/>
                </a:solidFill>
                <a:effectLst/>
                <a:uLnTx/>
                <a:uFillTx/>
                <a:latin typeface="Arial Unicode MS" pitchFamily="34" charset="-128"/>
                <a:ea typeface="+mn-ea"/>
                <a:cs typeface="+mn-cs"/>
              </a:rPr>
              <a:t>1</a:t>
            </a:r>
            <a:r>
              <a:rPr kumimoji="0" lang="en-US" altLang="en-US" sz="1600" b="0" i="0" u="none" strike="noStrike" kern="1200" cap="none" spc="0" normalizeH="0" baseline="30000" noProof="0" dirty="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m</a:t>
            </a:r>
            <a:r>
              <a:rPr kumimoji="0" lang="en-US" altLang="en-US" sz="1600" b="0" i="0" u="none" strike="noStrike" kern="1200" cap="none" spc="0" normalizeH="0" baseline="-25000" noProof="0" dirty="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30000" noProof="0" dirty="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/2 p </a:t>
            </a:r>
            <a:r>
              <a:rPr kumimoji="0" lang="en-US" altLang="en-US" sz="1600" b="0" i="0" u="none" strike="noStrike" kern="1200" cap="none" spc="0" normalizeH="0" baseline="30000" noProof="0" dirty="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tan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q    </a:t>
            </a:r>
            <a:r>
              <a:rPr kumimoji="0" lang="en-US" altLang="en-US" sz="1600" b="0" i="0" u="none" strike="noStrike" kern="1200" cap="none" spc="0" normalizeH="0" baseline="0" noProof="0" dirty="0" err="1">
                <a:ln>
                  <a:noFill/>
                </a:ln>
                <a:solidFill>
                  <a:prstClr val="black"/>
                </a:solidFill>
                <a:effectLst/>
                <a:uLnTx/>
                <a:uFillTx/>
                <a:latin typeface="Symbol" pitchFamily="18" charset="2"/>
                <a:ea typeface="+mn-ea"/>
                <a:cs typeface="+mn-cs"/>
              </a:rPr>
              <a:t>Dq</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m</a:t>
            </a:r>
            <a:r>
              <a:rPr kumimoji="0" lang="en-US" altLang="en-US" sz="1600" b="0" i="0" u="none" strike="noStrike" kern="1200" cap="none" spc="0" normalizeH="0" baseline="-25000" noProof="0" dirty="0">
                <a:ln>
                  <a:noFill/>
                </a:ln>
                <a:solidFill>
                  <a:prstClr val="black"/>
                </a:solidFill>
                <a:effectLst/>
                <a:uLnTx/>
                <a:uFillTx/>
                <a:latin typeface="Arial Unicode MS" pitchFamily="34" charset="-128"/>
                <a:ea typeface="+mn-ea"/>
                <a:cs typeface="+mn-cs"/>
              </a:rPr>
              <a:t>1</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,m</a:t>
            </a:r>
            <a:r>
              <a:rPr kumimoji="0" lang="en-US" altLang="en-US" sz="1600" b="0" i="0" u="none" strike="noStrike" kern="1200" cap="none" spc="0" normalizeH="0" baseline="-25000" noProof="0" dirty="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(particle masses )&lt;&lt; p ( momentum)</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high momentum, to get better resolution, use gas radiators which have smaller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refractive index than solid radiators.  Have long enough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radiators to get sufficient signal photons  in the detector.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To compensate for Chromatic dispersion (n (</a:t>
            </a:r>
            <a:r>
              <a:rPr kumimoji="0" lang="en-US" altLang="en-US" sz="1600" b="0" i="0" u="none" strike="noStrike" kern="1200" cap="none" spc="0" normalizeH="0" baseline="0" noProof="0" dirty="0" err="1">
                <a:ln>
                  <a:noFill/>
                </a:ln>
                <a:solidFill>
                  <a:prstClr val="black"/>
                </a:solidFill>
                <a:effectLst/>
                <a:uLnTx/>
                <a:uFillTx/>
                <a:latin typeface="Arial Unicode MS" pitchFamily="34" charset="-128"/>
                <a:ea typeface="+mn-ea"/>
                <a:cs typeface="+mn-cs"/>
              </a:rPr>
              <a:t>E</a:t>
            </a:r>
            <a:r>
              <a:rPr kumimoji="0" lang="en-US" altLang="en-US" sz="1600" b="0" i="0" u="none" strike="noStrike" kern="1200" cap="none" spc="0" normalizeH="0" baseline="-25000" noProof="0" dirty="0" err="1">
                <a:ln>
                  <a:noFill/>
                </a:ln>
                <a:solidFill>
                  <a:prstClr val="black"/>
                </a:solidFill>
                <a:effectLst/>
                <a:uLnTx/>
                <a:uFillTx/>
                <a:latin typeface="Arial Unicode MS" pitchFamily="34" charset="-128"/>
                <a:ea typeface="+mn-ea"/>
                <a:cs typeface="+mn-cs"/>
              </a:rPr>
              <a:t>ph</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 lens used in the path of the photons.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(DISC: Differential Isochronous self- collimating Cherenkov Counter).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400" b="0" i="0" u="none" strike="noStrike" kern="1200" cap="none" spc="0" normalizeH="0" baseline="0" noProof="0" dirty="0">
                <a:ln>
                  <a:noFill/>
                </a:ln>
                <a:solidFill>
                  <a:prstClr val="black"/>
                </a:solidFill>
                <a:effectLst/>
                <a:uLnTx/>
                <a:uFillTx/>
                <a:latin typeface="Symbol" pitchFamily="18" charset="2"/>
                <a:ea typeface="+mn-ea"/>
                <a:cs typeface="+mn-cs"/>
              </a:rPr>
              <a:t>D</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 </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from 0.011 to  4* 10 </a:t>
            </a:r>
            <a:r>
              <a:rPr kumimoji="0" lang="en-US" altLang="en-US" sz="1600" b="0" i="0" u="none" strike="noStrike" kern="1200" cap="none" spc="0" normalizeH="0" baseline="30000" noProof="0" dirty="0">
                <a:ln>
                  <a:noFill/>
                </a:ln>
                <a:solidFill>
                  <a:prstClr val="black"/>
                </a:solidFill>
                <a:effectLst/>
                <a:uLnTx/>
                <a:uFillTx/>
                <a:latin typeface="Arial Unicode MS" pitchFamily="34" charset="-128"/>
                <a:ea typeface="+mn-ea"/>
                <a:cs typeface="+mn-cs"/>
              </a:rPr>
              <a:t>-6</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achieved.</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1589679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89D24-56BF-43CF-8475-3B47375A58D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96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62000"/>
            <a:ext cx="60198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3"/>
          <p:cNvSpPr txBox="1">
            <a:spLocks noChangeArrowheads="1"/>
          </p:cNvSpPr>
          <p:nvPr/>
        </p:nvSpPr>
        <p:spPr bwMode="auto">
          <a:xfrm>
            <a:off x="3048000" y="152400"/>
            <a:ext cx="3128963"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Differential Cherenkov Detectors</a:t>
            </a:r>
          </a:p>
        </p:txBody>
      </p:sp>
      <p:sp>
        <p:nvSpPr>
          <p:cNvPr id="69637" name="Text Box 4"/>
          <p:cNvSpPr txBox="1">
            <a:spLocks noChangeArrowheads="1"/>
          </p:cNvSpPr>
          <p:nvPr/>
        </p:nvSpPr>
        <p:spPr bwMode="auto">
          <a:xfrm>
            <a:off x="3124200" y="2971800"/>
            <a:ext cx="1936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With a Gas radiator</a:t>
            </a:r>
          </a:p>
        </p:txBody>
      </p:sp>
      <p:pic>
        <p:nvPicPr>
          <p:cNvPr id="696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35375"/>
            <a:ext cx="60198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42581008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F48A0-38F9-4C83-8CCD-92EA3DA60BF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1683" name="Text Box 2"/>
          <p:cNvSpPr txBox="1">
            <a:spLocks noChangeArrowheads="1"/>
          </p:cNvSpPr>
          <p:nvPr/>
        </p:nvSpPr>
        <p:spPr bwMode="auto">
          <a:xfrm>
            <a:off x="2743200" y="152400"/>
            <a:ext cx="3060700"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Threshold Cherenkov Detectors</a:t>
            </a:r>
          </a:p>
        </p:txBody>
      </p:sp>
      <p:sp>
        <p:nvSpPr>
          <p:cNvPr id="71684" name="Text Box 3"/>
          <p:cNvSpPr txBox="1">
            <a:spLocks noChangeArrowheads="1"/>
          </p:cNvSpPr>
          <p:nvPr/>
        </p:nvSpPr>
        <p:spPr bwMode="auto">
          <a:xfrm>
            <a:off x="152400" y="685800"/>
            <a:ext cx="8315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Can be used over a large area, for Example : For secondary particles in a fixed target 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Collider experiment.</a:t>
            </a:r>
          </a:p>
        </p:txBody>
      </p:sp>
      <p:pic>
        <p:nvPicPr>
          <p:cNvPr id="716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429000"/>
            <a:ext cx="36576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5"/>
          <p:cNvSpPr txBox="1">
            <a:spLocks noChangeArrowheads="1"/>
          </p:cNvSpPr>
          <p:nvPr/>
        </p:nvSpPr>
        <p:spPr bwMode="auto">
          <a:xfrm>
            <a:off x="228600" y="2819400"/>
            <a:ext cx="83073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BELLE Experiment: To  observe CP ciolation in B-meson decays at an electron-positron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collider. </a:t>
            </a:r>
          </a:p>
        </p:txBody>
      </p:sp>
      <p:sp>
        <p:nvSpPr>
          <p:cNvPr id="71687" name="Text Box 6"/>
          <p:cNvSpPr txBox="1">
            <a:spLocks noChangeArrowheads="1"/>
          </p:cNvSpPr>
          <p:nvPr/>
        </p:nvSpPr>
        <p:spPr bwMode="auto">
          <a:xfrm>
            <a:off x="457200" y="1905000"/>
            <a:ext cx="3641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C0504D"/>
                </a:solidFill>
                <a:effectLst/>
                <a:uLnTx/>
                <a:uFillTx/>
                <a:latin typeface="Symbol" pitchFamily="18" charset="2"/>
                <a:ea typeface="+mn-ea"/>
                <a:cs typeface="+mn-cs"/>
              </a:rPr>
              <a:t>Db/b</a:t>
            </a: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 2.3 * 10</a:t>
            </a:r>
            <a:r>
              <a:rPr kumimoji="0" lang="en-US" altLang="en-US" sz="1600" b="0" i="0" u="none" strike="noStrike" kern="1200" cap="none" spc="0" normalizeH="0" baseline="30000" noProof="0">
                <a:ln>
                  <a:noFill/>
                </a:ln>
                <a:solidFill>
                  <a:srgbClr val="C0504D"/>
                </a:solidFill>
                <a:effectLst/>
                <a:uLnTx/>
                <a:uFillTx/>
                <a:latin typeface="Arial Unicode MS" pitchFamily="34" charset="-128"/>
                <a:ea typeface="+mn-ea"/>
                <a:cs typeface="+mn-cs"/>
              </a:rPr>
              <a:t>-5 </a:t>
            </a: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using gas radiator.</a:t>
            </a:r>
          </a:p>
        </p:txBody>
      </p:sp>
      <p:sp>
        <p:nvSpPr>
          <p:cNvPr id="71688" name="Text Box 7"/>
          <p:cNvSpPr txBox="1">
            <a:spLocks noChangeArrowheads="1"/>
          </p:cNvSpPr>
          <p:nvPr/>
        </p:nvSpPr>
        <p:spPr bwMode="auto">
          <a:xfrm>
            <a:off x="136525" y="1587500"/>
            <a:ext cx="6470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srgbClr val="C0504D"/>
                </a:solidFill>
                <a:effectLst/>
                <a:uLnTx/>
                <a:uFillTx/>
                <a:latin typeface="Arial Unicode MS" pitchFamily="34" charset="-128"/>
                <a:ea typeface="+mn-ea"/>
                <a:cs typeface="+mn-cs"/>
              </a:rPr>
              <a:t> E691 at Fermilab: To study decays of charm particles in the 1980’s </a:t>
            </a:r>
          </a:p>
        </p:txBody>
      </p:sp>
      <p:sp>
        <p:nvSpPr>
          <p:cNvPr id="71689" name="Text Box 8"/>
          <p:cNvSpPr txBox="1">
            <a:spLocks noChangeArrowheads="1"/>
          </p:cNvSpPr>
          <p:nvPr/>
        </p:nvSpPr>
        <p:spPr bwMode="auto">
          <a:xfrm>
            <a:off x="212725" y="4864100"/>
            <a:ext cx="27289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BELLE: Continues to take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Data.</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7726650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E2851-ABC7-4FDB-8CC3-CE711A9327B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2707" name="Text Box 2"/>
          <p:cNvSpPr txBox="1">
            <a:spLocks noChangeArrowheads="1"/>
          </p:cNvSpPr>
          <p:nvPr/>
        </p:nvSpPr>
        <p:spPr bwMode="auto">
          <a:xfrm>
            <a:off x="2133600" y="152400"/>
            <a:ext cx="3862388"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alibri" pitchFamily="34" charset="0"/>
                <a:ea typeface="+mn-ea"/>
                <a:cs typeface="+mn-cs"/>
              </a:rPr>
              <a:t>LHCb-RICH2 SCHEMATIC</a:t>
            </a:r>
          </a:p>
        </p:txBody>
      </p:sp>
      <p:pic>
        <p:nvPicPr>
          <p:cNvPr id="727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29178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4"/>
          <p:cNvSpPr txBox="1">
            <a:spLocks noChangeArrowheads="1"/>
          </p:cNvSpPr>
          <p:nvPr/>
        </p:nvSpPr>
        <p:spPr bwMode="auto">
          <a:xfrm>
            <a:off x="1066800" y="5105400"/>
            <a:ext cx="1652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Beam Axis-</a:t>
            </a: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sym typeface="Wingdings" pitchFamily="2" charset="2"/>
              </a:rPr>
              <a:t></a:t>
            </a:r>
            <a:endPar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endParaRPr>
          </a:p>
        </p:txBody>
      </p:sp>
      <p:pic>
        <p:nvPicPr>
          <p:cNvPr id="72710" name="Picture 5" descr="td-1025-785a"/>
          <p:cNvPicPr>
            <a:picLocks noChangeAspect="1" noChangeArrowheads="1"/>
          </p:cNvPicPr>
          <p:nvPr/>
        </p:nvPicPr>
        <p:blipFill>
          <a:blip r:embed="rId4">
            <a:extLst>
              <a:ext uri="{28A0092B-C50C-407E-A947-70E740481C1C}">
                <a14:useLocalDpi xmlns:a14="http://schemas.microsoft.com/office/drawing/2010/main" val="0"/>
              </a:ext>
            </a:extLst>
          </a:blip>
          <a:srcRect l="19318" r="18182" b="3549"/>
          <a:stretch>
            <a:fillRect/>
          </a:stretch>
        </p:blipFill>
        <p:spPr bwMode="auto">
          <a:xfrm>
            <a:off x="3810000" y="990600"/>
            <a:ext cx="49593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6"/>
          <p:cNvSpPr txBox="1">
            <a:spLocks noChangeArrowheads="1"/>
          </p:cNvSpPr>
          <p:nvPr/>
        </p:nvSpPr>
        <p:spPr bwMode="auto">
          <a:xfrm>
            <a:off x="6902450" y="700088"/>
            <a:ext cx="193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Spherical Mirror</a:t>
            </a:r>
          </a:p>
        </p:txBody>
      </p:sp>
      <p:sp>
        <p:nvSpPr>
          <p:cNvPr id="72712" name="Line 7"/>
          <p:cNvSpPr>
            <a:spLocks noChangeShapeType="1"/>
          </p:cNvSpPr>
          <p:nvPr/>
        </p:nvSpPr>
        <p:spPr bwMode="auto">
          <a:xfrm flipH="1">
            <a:off x="6248400" y="914400"/>
            <a:ext cx="762000" cy="2057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13" name="Text Box 8"/>
          <p:cNvSpPr txBox="1">
            <a:spLocks noChangeArrowheads="1"/>
          </p:cNvSpPr>
          <p:nvPr/>
        </p:nvSpPr>
        <p:spPr bwMode="auto">
          <a:xfrm>
            <a:off x="4267200" y="5486400"/>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Flat Mirror</a:t>
            </a:r>
          </a:p>
        </p:txBody>
      </p:sp>
      <p:sp>
        <p:nvSpPr>
          <p:cNvPr id="72714" name="Text Box 9"/>
          <p:cNvSpPr txBox="1">
            <a:spLocks noChangeArrowheads="1"/>
          </p:cNvSpPr>
          <p:nvPr/>
        </p:nvSpPr>
        <p:spPr bwMode="auto">
          <a:xfrm>
            <a:off x="6261100" y="6324600"/>
            <a:ext cx="288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Photon funnel+Shielding</a:t>
            </a:r>
          </a:p>
        </p:txBody>
      </p:sp>
      <p:sp>
        <p:nvSpPr>
          <p:cNvPr id="72715" name="Line 10"/>
          <p:cNvSpPr>
            <a:spLocks noChangeShapeType="1"/>
          </p:cNvSpPr>
          <p:nvPr/>
        </p:nvSpPr>
        <p:spPr bwMode="auto">
          <a:xfrm flipV="1">
            <a:off x="8077200" y="4724400"/>
            <a:ext cx="76200" cy="1752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16" name="Text Box 11"/>
          <p:cNvSpPr txBox="1">
            <a:spLocks noChangeArrowheads="1"/>
          </p:cNvSpPr>
          <p:nvPr/>
        </p:nvSpPr>
        <p:spPr bwMode="auto">
          <a:xfrm>
            <a:off x="5791200" y="6096000"/>
            <a:ext cx="158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Central Tube</a:t>
            </a:r>
          </a:p>
        </p:txBody>
      </p:sp>
      <p:sp>
        <p:nvSpPr>
          <p:cNvPr id="72717" name="Text Box 12"/>
          <p:cNvSpPr txBox="1">
            <a:spLocks noChangeArrowheads="1"/>
          </p:cNvSpPr>
          <p:nvPr/>
        </p:nvSpPr>
        <p:spPr bwMode="auto">
          <a:xfrm>
            <a:off x="7086600" y="1295400"/>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Support Structure</a:t>
            </a:r>
          </a:p>
        </p:txBody>
      </p:sp>
      <p:sp>
        <p:nvSpPr>
          <p:cNvPr id="72718" name="Line 13"/>
          <p:cNvSpPr>
            <a:spLocks noChangeShapeType="1"/>
          </p:cNvSpPr>
          <p:nvPr/>
        </p:nvSpPr>
        <p:spPr bwMode="auto">
          <a:xfrm>
            <a:off x="7620000" y="1600200"/>
            <a:ext cx="0" cy="457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19" name="Text Box 14"/>
          <p:cNvSpPr txBox="1">
            <a:spLocks noChangeArrowheads="1"/>
          </p:cNvSpPr>
          <p:nvPr/>
        </p:nvSpPr>
        <p:spPr bwMode="auto">
          <a:xfrm>
            <a:off x="6537325" y="188913"/>
            <a:ext cx="245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Mirror Support Panel</a:t>
            </a:r>
          </a:p>
        </p:txBody>
      </p:sp>
      <p:sp>
        <p:nvSpPr>
          <p:cNvPr id="72720" name="Line 15"/>
          <p:cNvSpPr>
            <a:spLocks noChangeShapeType="1"/>
          </p:cNvSpPr>
          <p:nvPr/>
        </p:nvSpPr>
        <p:spPr bwMode="auto">
          <a:xfrm flipH="1">
            <a:off x="5181600" y="457200"/>
            <a:ext cx="1524000" cy="1981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21" name="Text Box 16"/>
          <p:cNvSpPr txBox="1">
            <a:spLocks noChangeArrowheads="1"/>
          </p:cNvSpPr>
          <p:nvPr/>
        </p:nvSpPr>
        <p:spPr bwMode="auto">
          <a:xfrm>
            <a:off x="228600" y="685800"/>
            <a:ext cx="2711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RICH2 Optics Top View</a:t>
            </a:r>
          </a:p>
        </p:txBody>
      </p:sp>
      <p:sp>
        <p:nvSpPr>
          <p:cNvPr id="72722" name="Line 17"/>
          <p:cNvSpPr>
            <a:spLocks noChangeShapeType="1"/>
          </p:cNvSpPr>
          <p:nvPr/>
        </p:nvSpPr>
        <p:spPr bwMode="auto">
          <a:xfrm flipV="1">
            <a:off x="304800" y="48006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23" name="Line 18"/>
          <p:cNvSpPr>
            <a:spLocks noChangeShapeType="1"/>
          </p:cNvSpPr>
          <p:nvPr/>
        </p:nvSpPr>
        <p:spPr bwMode="auto">
          <a:xfrm>
            <a:off x="304800" y="52578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24" name="Text Box 19"/>
          <p:cNvSpPr txBox="1">
            <a:spLocks noChangeArrowheads="1"/>
          </p:cNvSpPr>
          <p:nvPr/>
        </p:nvSpPr>
        <p:spPr bwMode="auto">
          <a:xfrm>
            <a:off x="0" y="48006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X</a:t>
            </a:r>
          </a:p>
        </p:txBody>
      </p:sp>
      <p:sp>
        <p:nvSpPr>
          <p:cNvPr id="72725" name="Text Box 20"/>
          <p:cNvSpPr txBox="1">
            <a:spLocks noChangeArrowheads="1"/>
          </p:cNvSpPr>
          <p:nvPr/>
        </p:nvSpPr>
        <p:spPr bwMode="auto">
          <a:xfrm>
            <a:off x="457200" y="53340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Z</a:t>
            </a:r>
          </a:p>
        </p:txBody>
      </p:sp>
      <p:sp>
        <p:nvSpPr>
          <p:cNvPr id="72726" name="Line 21"/>
          <p:cNvSpPr>
            <a:spLocks noChangeShapeType="1"/>
          </p:cNvSpPr>
          <p:nvPr/>
        </p:nvSpPr>
        <p:spPr bwMode="auto">
          <a:xfrm flipV="1">
            <a:off x="3657600" y="49530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27" name="Text Box 22"/>
          <p:cNvSpPr txBox="1">
            <a:spLocks noChangeArrowheads="1"/>
          </p:cNvSpPr>
          <p:nvPr/>
        </p:nvSpPr>
        <p:spPr bwMode="auto">
          <a:xfrm>
            <a:off x="3886200" y="5029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Z</a:t>
            </a:r>
          </a:p>
        </p:txBody>
      </p:sp>
      <p:sp>
        <p:nvSpPr>
          <p:cNvPr id="72728" name="Line 23"/>
          <p:cNvSpPr>
            <a:spLocks noChangeShapeType="1"/>
          </p:cNvSpPr>
          <p:nvPr/>
        </p:nvSpPr>
        <p:spPr bwMode="auto">
          <a:xfrm flipV="1">
            <a:off x="3657600" y="45720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29" name="Text Box 24"/>
          <p:cNvSpPr txBox="1">
            <a:spLocks noChangeArrowheads="1"/>
          </p:cNvSpPr>
          <p:nvPr/>
        </p:nvSpPr>
        <p:spPr bwMode="auto">
          <a:xfrm>
            <a:off x="3657600" y="44958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Y</a:t>
            </a:r>
          </a:p>
        </p:txBody>
      </p:sp>
      <p:sp>
        <p:nvSpPr>
          <p:cNvPr id="72730" name="Line 25"/>
          <p:cNvSpPr>
            <a:spLocks noChangeShapeType="1"/>
          </p:cNvSpPr>
          <p:nvPr/>
        </p:nvSpPr>
        <p:spPr bwMode="auto">
          <a:xfrm flipH="1" flipV="1">
            <a:off x="3276600" y="4953000"/>
            <a:ext cx="381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31" name="Text Box 26"/>
          <p:cNvSpPr txBox="1">
            <a:spLocks noChangeArrowheads="1"/>
          </p:cNvSpPr>
          <p:nvPr/>
        </p:nvSpPr>
        <p:spPr bwMode="auto">
          <a:xfrm>
            <a:off x="3200400" y="49530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X</a:t>
            </a:r>
          </a:p>
        </p:txBody>
      </p:sp>
      <p:sp>
        <p:nvSpPr>
          <p:cNvPr id="72732" name="Text Box 27"/>
          <p:cNvSpPr txBox="1">
            <a:spLocks noChangeArrowheads="1"/>
          </p:cNvSpPr>
          <p:nvPr/>
        </p:nvSpPr>
        <p:spPr bwMode="auto">
          <a:xfrm>
            <a:off x="60325" y="6208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1"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2733" name="Text Box 28"/>
          <p:cNvSpPr txBox="1">
            <a:spLocks noChangeArrowheads="1"/>
          </p:cNvSpPr>
          <p:nvPr/>
        </p:nvSpPr>
        <p:spPr bwMode="auto">
          <a:xfrm>
            <a:off x="0" y="5867400"/>
            <a:ext cx="53816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000099"/>
              </a:buClr>
              <a:buSzTx/>
              <a:buFont typeface="Wingdings" pitchFamily="2" charset="2"/>
              <a:buChar char="§"/>
              <a:tabLst/>
              <a:defRPr/>
            </a:pPr>
            <a:r>
              <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rPr>
              <a:t> </a:t>
            </a:r>
            <a:r>
              <a:rPr kumimoji="0" lang="en-US" altLang="en-US" sz="1800" b="1" i="0" u="none" strike="noStrike" kern="1200" cap="none" spc="0" normalizeH="0" baseline="0" noProof="0">
                <a:ln>
                  <a:noFill/>
                </a:ln>
                <a:solidFill>
                  <a:srgbClr val="000099"/>
                </a:solidFill>
                <a:effectLst/>
                <a:uLnTx/>
                <a:uFillTx/>
                <a:latin typeface="Calibri" pitchFamily="34" charset="0"/>
                <a:ea typeface="+mn-ea"/>
                <a:cs typeface="+mn-cs"/>
              </a:rPr>
              <a:t>Plane Mirrors to reduce the length of RICH2</a:t>
            </a:r>
          </a:p>
          <a:p>
            <a:pPr marL="0" marR="0" lvl="0" indent="0" algn="l" defTabSz="914400" rtl="0" eaLnBrk="1" fontAlgn="base" latinLnBrk="0" hangingPunct="1">
              <a:lnSpc>
                <a:spcPct val="100000"/>
              </a:lnSpc>
              <a:spcBef>
                <a:spcPct val="0"/>
              </a:spcBef>
              <a:spcAft>
                <a:spcPct val="0"/>
              </a:spcAft>
              <a:buClr>
                <a:srgbClr val="000099"/>
              </a:buClr>
              <a:buSzTx/>
              <a:buFont typeface="Wingdings" pitchFamily="2" charset="2"/>
              <a:buChar char="§"/>
              <a:tabLst/>
              <a:defRPr/>
            </a:pPr>
            <a:r>
              <a:rPr kumimoji="0" lang="en-US" altLang="en-US" sz="1800" b="1" i="0" u="none" strike="noStrike" kern="1200" cap="none" spc="0" normalizeH="0" baseline="0" noProof="0">
                <a:ln>
                  <a:noFill/>
                </a:ln>
                <a:solidFill>
                  <a:srgbClr val="000099"/>
                </a:solidFill>
                <a:effectLst/>
                <a:uLnTx/>
                <a:uFillTx/>
                <a:latin typeface="Calibri" pitchFamily="34" charset="0"/>
                <a:ea typeface="+mn-ea"/>
                <a:cs typeface="+mn-cs"/>
              </a:rPr>
              <a:t> Spherical mirror tilted to keep photodetectors </a:t>
            </a:r>
          </a:p>
          <a:p>
            <a:pPr marL="0" marR="0" lvl="0" indent="0" algn="l"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0" lang="en-US" altLang="en-US" sz="1800" b="1" i="0" u="none" strike="noStrike" kern="1200" cap="none" spc="0" normalizeH="0" baseline="0" noProof="0">
                <a:ln>
                  <a:noFill/>
                </a:ln>
                <a:solidFill>
                  <a:srgbClr val="000099"/>
                </a:solidFill>
                <a:effectLst/>
                <a:uLnTx/>
                <a:uFillTx/>
                <a:latin typeface="Calibri" pitchFamily="34" charset="0"/>
                <a:ea typeface="+mn-ea"/>
                <a:cs typeface="+mn-cs"/>
              </a:rPr>
              <a:t>   outside acceptance.(tilt=0.39 rad)</a:t>
            </a:r>
            <a:endParaRPr kumimoji="0" lang="en-US" altLang="en-US" sz="1800" b="1" i="0" u="none" strike="noStrike" kern="1200" cap="none" spc="0" normalizeH="0" baseline="30000" noProof="0">
              <a:ln>
                <a:noFill/>
              </a:ln>
              <a:solidFill>
                <a:srgbClr val="000099"/>
              </a:solidFill>
              <a:effectLst/>
              <a:uLnTx/>
              <a:uFillTx/>
              <a:latin typeface="Calibri" pitchFamily="34" charset="0"/>
              <a:ea typeface="+mn-ea"/>
              <a:cs typeface="+mn-cs"/>
            </a:endParaRPr>
          </a:p>
        </p:txBody>
      </p:sp>
      <p:sp>
        <p:nvSpPr>
          <p:cNvPr id="72734" name="Line 29"/>
          <p:cNvSpPr>
            <a:spLocks noChangeShapeType="1"/>
          </p:cNvSpPr>
          <p:nvPr/>
        </p:nvSpPr>
        <p:spPr bwMode="auto">
          <a:xfrm flipV="1">
            <a:off x="5257800" y="3886200"/>
            <a:ext cx="228600" cy="1752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2735" name="Line 30"/>
          <p:cNvSpPr>
            <a:spLocks noChangeShapeType="1"/>
          </p:cNvSpPr>
          <p:nvPr/>
        </p:nvSpPr>
        <p:spPr bwMode="auto">
          <a:xfrm flipH="1" flipV="1">
            <a:off x="6248400" y="3657600"/>
            <a:ext cx="533400" cy="2514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38351600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5437C-B479-49D7-8104-C37C73AF5E5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3731" name="Text Box 2"/>
          <p:cNvSpPr txBox="1">
            <a:spLocks noChangeArrowheads="1"/>
          </p:cNvSpPr>
          <p:nvPr/>
        </p:nvSpPr>
        <p:spPr bwMode="auto">
          <a:xfrm>
            <a:off x="1584325" y="1182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pic>
        <p:nvPicPr>
          <p:cNvPr id="73732" name="Picture 3" descr="rich2photo_0014"/>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28600" y="838200"/>
            <a:ext cx="5410200"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4"/>
          <p:cNvSpPr txBox="1">
            <a:spLocks noChangeArrowheads="1"/>
          </p:cNvSpPr>
          <p:nvPr/>
        </p:nvSpPr>
        <p:spPr bwMode="auto">
          <a:xfrm>
            <a:off x="2514600" y="79375"/>
            <a:ext cx="4032250"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Calibri" pitchFamily="34" charset="0"/>
                <a:ea typeface="+mn-ea"/>
                <a:cs typeface="+mn-cs"/>
              </a:rPr>
              <a:t>LHCb- RICH2 STRUCTURE</a:t>
            </a:r>
          </a:p>
        </p:txBody>
      </p:sp>
      <p:sp>
        <p:nvSpPr>
          <p:cNvPr id="73734" name="Text Box 5"/>
          <p:cNvSpPr txBox="1">
            <a:spLocks noChangeArrowheads="1"/>
          </p:cNvSpPr>
          <p:nvPr/>
        </p:nvSpPr>
        <p:spPr bwMode="auto">
          <a:xfrm>
            <a:off x="5638800" y="685800"/>
            <a:ext cx="32956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
                <a:srgbClr val="FF3300"/>
              </a:buClr>
              <a:buSzTx/>
              <a:buFont typeface="Wingdings" pitchFamily="2" charset="2"/>
              <a:buNone/>
              <a:tabLst/>
              <a:defRPr/>
            </a:pPr>
            <a:endParaRPr kumimoji="0" lang="en-US" altLang="en-US" sz="1600" b="1" i="0" u="none" strike="noStrike" kern="1200" cap="none" spc="0" normalizeH="0" baseline="0" noProof="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F3300"/>
              </a:buClr>
              <a:buSzTx/>
              <a:buFontTx/>
              <a:buNone/>
              <a:tabLst/>
              <a:defRPr/>
            </a:pPr>
            <a:r>
              <a:rPr kumimoji="0" lang="en-US" altLang="en-US" sz="1600" b="1" i="0" u="none" strike="noStrike" kern="1200" cap="none" spc="0" normalizeH="0" baseline="0" noProof="0">
                <a:ln>
                  <a:noFill/>
                </a:ln>
                <a:solidFill>
                  <a:prstClr val="black"/>
                </a:solidFill>
                <a:effectLst/>
                <a:uLnTx/>
                <a:uFillTx/>
                <a:latin typeface="Calibri" pitchFamily="34" charset="0"/>
                <a:ea typeface="+mn-ea"/>
                <a:cs typeface="+mn-cs"/>
              </a:rPr>
              <a:t>     </a:t>
            </a:r>
            <a:r>
              <a:rPr kumimoji="0" lang="en-US" altLang="en-US" sz="1800" b="1" i="0" u="none" strike="noStrike" kern="1200" cap="none" spc="0" normalizeH="0" baseline="0" noProof="0">
                <a:ln>
                  <a:noFill/>
                </a:ln>
                <a:solidFill>
                  <a:srgbClr val="FF3300"/>
                </a:solidFill>
                <a:effectLst/>
                <a:uLnTx/>
                <a:uFillTx/>
                <a:latin typeface="Calibri" pitchFamily="34" charset="0"/>
                <a:ea typeface="+mn-ea"/>
                <a:cs typeface="+mn-cs"/>
              </a:rPr>
              <a:t>Entrance Window </a:t>
            </a:r>
          </a:p>
          <a:p>
            <a:pPr marL="0" marR="0" lvl="0" indent="0" algn="l" defTabSz="914400" rtl="0" eaLnBrk="1" fontAlgn="base" latinLnBrk="0" hangingPunct="1">
              <a:lnSpc>
                <a:spcPct val="100000"/>
              </a:lnSpc>
              <a:spcBef>
                <a:spcPct val="0"/>
              </a:spcBef>
              <a:spcAft>
                <a:spcPct val="0"/>
              </a:spcAft>
              <a:buClr>
                <a:srgbClr val="FF3300"/>
              </a:buClr>
              <a:buSzTx/>
              <a:buFontTx/>
              <a:buNone/>
              <a:tabLst/>
              <a:defRPr/>
            </a:pPr>
            <a:r>
              <a:rPr kumimoji="0" lang="en-US" altLang="en-US" sz="1800" b="1" i="0" u="none" strike="noStrike" kern="1200" cap="none" spc="0" normalizeH="0" baseline="0" noProof="0">
                <a:ln>
                  <a:noFill/>
                </a:ln>
                <a:solidFill>
                  <a:srgbClr val="FF3300"/>
                </a:solidFill>
                <a:effectLst/>
                <a:uLnTx/>
                <a:uFillTx/>
                <a:latin typeface="Calibri" pitchFamily="34" charset="0"/>
                <a:ea typeface="+mn-ea"/>
                <a:cs typeface="+mn-cs"/>
              </a:rPr>
              <a:t>   (PMI foam between two </a:t>
            </a:r>
          </a:p>
          <a:p>
            <a:pPr marL="0" marR="0" lvl="0" indent="0" algn="l" defTabSz="914400" rtl="0" eaLnBrk="1" fontAlgn="base" latinLnBrk="0" hangingPunct="1">
              <a:lnSpc>
                <a:spcPct val="100000"/>
              </a:lnSpc>
              <a:spcBef>
                <a:spcPct val="0"/>
              </a:spcBef>
              <a:spcAft>
                <a:spcPct val="0"/>
              </a:spcAft>
              <a:buClr>
                <a:srgbClr val="FF3300"/>
              </a:buClr>
              <a:buSzTx/>
              <a:buFontTx/>
              <a:buNone/>
              <a:tabLst/>
              <a:defRPr/>
            </a:pPr>
            <a:r>
              <a:rPr kumimoji="0" lang="en-US" altLang="en-US" sz="1800" b="1" i="0" u="none" strike="noStrike" kern="1200" cap="none" spc="0" normalizeH="0" baseline="0" noProof="0">
                <a:ln>
                  <a:noFill/>
                </a:ln>
                <a:solidFill>
                  <a:srgbClr val="FF3300"/>
                </a:solidFill>
                <a:effectLst/>
                <a:uLnTx/>
                <a:uFillTx/>
                <a:latin typeface="Calibri" pitchFamily="34" charset="0"/>
                <a:ea typeface="+mn-ea"/>
                <a:cs typeface="+mn-cs"/>
              </a:rPr>
              <a:t>    carbon fibre epoxy Skins) </a:t>
            </a:r>
            <a:endParaRPr kumimoji="0" lang="en-US" altLang="en-US" sz="1800" b="1"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3735" name="Line 6"/>
          <p:cNvSpPr>
            <a:spLocks noChangeShapeType="1"/>
          </p:cNvSpPr>
          <p:nvPr/>
        </p:nvSpPr>
        <p:spPr bwMode="auto">
          <a:xfrm flipH="1">
            <a:off x="4648200" y="1143000"/>
            <a:ext cx="1371600" cy="457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pic>
        <p:nvPicPr>
          <p:cNvPr id="737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124200"/>
            <a:ext cx="246062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TextBox 8"/>
          <p:cNvSpPr txBox="1">
            <a:spLocks noChangeArrowheads="1"/>
          </p:cNvSpPr>
          <p:nvPr/>
        </p:nvSpPr>
        <p:spPr bwMode="auto">
          <a:xfrm>
            <a:off x="4724400" y="56388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mn-cs"/>
              </a:rPr>
              <a:t>RICH2  </a:t>
            </a: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1705538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602FB-2866-447D-AC67-05B549ED3A9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3555" name="Text Box 2"/>
          <p:cNvSpPr txBox="1">
            <a:spLocks noChangeArrowheads="1"/>
          </p:cNvSpPr>
          <p:nvPr/>
        </p:nvSpPr>
        <p:spPr bwMode="auto">
          <a:xfrm>
            <a:off x="3581400" y="152400"/>
            <a:ext cx="1582738" cy="3460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RICH detectors</a:t>
            </a:r>
          </a:p>
        </p:txBody>
      </p:sp>
      <p:sp>
        <p:nvSpPr>
          <p:cNvPr id="23556" name="Text Box 3"/>
          <p:cNvSpPr txBox="1">
            <a:spLocks noChangeArrowheads="1"/>
          </p:cNvSpPr>
          <p:nvPr/>
        </p:nvSpPr>
        <p:spPr bwMode="auto">
          <a:xfrm>
            <a:off x="381000" y="2895600"/>
            <a:ext cx="82042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RICH detectors have better resolution than equivalent Differential and Threshold counters.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Let </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u=  sin</a:t>
            </a:r>
            <a:r>
              <a:rPr kumimoji="0" lang="en-US" altLang="en-US" sz="1600" b="1" i="0" u="none" strike="noStrike" kern="1200" cap="none" spc="0" normalizeH="0" baseline="30000" noProof="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q</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 1- (1/n</a:t>
            </a:r>
            <a:r>
              <a:rPr kumimoji="0" lang="en-US" altLang="en-US" sz="1600" b="0" i="0" u="none" strike="noStrike" kern="1200" cap="none" spc="0" normalizeH="0" baseline="30000" noProof="0">
                <a:ln>
                  <a:noFill/>
                </a:ln>
                <a:solidFill>
                  <a:prstClr val="black"/>
                </a:solidFill>
                <a:effectLst/>
                <a:uLnTx/>
                <a:uFillTx/>
                <a:latin typeface="Arial Unicode MS" pitchFamily="34" charset="-128"/>
                <a:ea typeface="+mn-ea"/>
                <a:cs typeface="+mn-cs"/>
              </a:rPr>
              <a:t>2) </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 (m/p*n) </a:t>
            </a:r>
            <a:r>
              <a:rPr kumimoji="0" lang="en-US" altLang="en-US" sz="1600" b="0" i="0" u="none" strike="noStrike" kern="1200" cap="none" spc="0" normalizeH="0" baseline="30000" noProof="0">
                <a:ln>
                  <a:noFill/>
                </a:ln>
                <a:solidFill>
                  <a:prstClr val="black"/>
                </a:solidFill>
                <a:effectLst/>
                <a:uLnTx/>
                <a:uFillTx/>
                <a:latin typeface="Arial Unicode MS" pitchFamily="34" charset="-128"/>
                <a:ea typeface="+mn-ea"/>
                <a:cs typeface="+mn-cs"/>
              </a:rPr>
              <a:t>2</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3000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Number of standard deviations to discriminate between mass m</a:t>
            </a:r>
            <a:r>
              <a:rPr kumimoji="0" lang="en-US" altLang="en-US" sz="1400" b="0" i="0" u="none" strike="noStrike" kern="1200" cap="none" spc="0" normalizeH="0" baseline="-25000" noProof="0">
                <a:ln>
                  <a:noFill/>
                </a:ln>
                <a:solidFill>
                  <a:prstClr val="black"/>
                </a:solidFill>
                <a:effectLst/>
                <a:uLnTx/>
                <a:uFillTx/>
                <a:latin typeface="Arial Unicode MS" pitchFamily="34" charset="-128"/>
                <a:ea typeface="+mn-ea"/>
                <a:cs typeface="+mn-cs"/>
              </a:rPr>
              <a:t>1</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an m</a:t>
            </a:r>
            <a:r>
              <a:rPr kumimoji="0" lang="en-US" altLang="en-US" sz="1400" b="0" i="0" u="none" strike="noStrike" kern="1200" cap="none" spc="0" normalizeH="0" baseline="-25000" noProof="0">
                <a:ln>
                  <a:noFill/>
                </a:ln>
                <a:solidFill>
                  <a:prstClr val="black"/>
                </a:solidFill>
                <a:effectLst/>
                <a:uLnTx/>
                <a:uFillTx/>
                <a:latin typeface="Arial Unicode MS" pitchFamily="34" charset="-128"/>
                <a:ea typeface="+mn-ea"/>
                <a:cs typeface="+mn-cs"/>
              </a:rPr>
              <a:t>2</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 N </a:t>
            </a:r>
            <a:r>
              <a:rPr kumimoji="0" lang="en-US" altLang="en-US" sz="1600" b="1" i="0" u="none" strike="noStrike" kern="1200" cap="none" spc="0" normalizeH="0" baseline="-25000" noProof="0">
                <a:ln>
                  <a:noFill/>
                </a:ln>
                <a:solidFill>
                  <a:prstClr val="black"/>
                </a:solidFill>
                <a:effectLst/>
                <a:uLnTx/>
                <a:uFillTx/>
                <a:latin typeface="Symbol" pitchFamily="18" charset="2"/>
                <a:ea typeface="+mn-ea"/>
                <a:cs typeface="+mn-cs"/>
              </a:rPr>
              <a:t>s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(u</a:t>
            </a:r>
            <a:r>
              <a:rPr kumimoji="0" lang="en-US" altLang="en-US" sz="1400" b="1" i="0" u="none" strike="noStrike" kern="1200" cap="none" spc="0" normalizeH="0" baseline="-25000" noProof="0">
                <a:ln>
                  <a:noFill/>
                </a:ln>
                <a:solidFill>
                  <a:prstClr val="black"/>
                </a:solidFill>
                <a:effectLst/>
                <a:uLnTx/>
                <a:uFillTx/>
                <a:latin typeface="Arial Unicode MS" pitchFamily="34" charset="-128"/>
                <a:ea typeface="+mn-ea"/>
                <a:cs typeface="+mn-cs"/>
              </a:rPr>
              <a:t>2</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-u</a:t>
            </a:r>
            <a:r>
              <a:rPr kumimoji="0" lang="en-US" altLang="en-US" sz="1400" b="1" i="0" u="none" strike="noStrike" kern="1200" cap="none" spc="0" normalizeH="0" baseline="-25000" noProof="0">
                <a:ln>
                  <a:noFill/>
                </a:ln>
                <a:solidFill>
                  <a:prstClr val="black"/>
                </a:solidFill>
                <a:effectLst/>
                <a:uLnTx/>
                <a:uFillTx/>
                <a:latin typeface="Arial Unicode MS" pitchFamily="34" charset="-128"/>
                <a:ea typeface="+mn-ea"/>
                <a:cs typeface="+mn-cs"/>
              </a:rPr>
              <a:t>1</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 (</a:t>
            </a:r>
            <a:r>
              <a:rPr kumimoji="0" lang="en-US" altLang="en-US" sz="1400" b="1" i="0" u="none" strike="noStrike" kern="1200" cap="none" spc="0" normalizeH="0" baseline="0" noProof="0">
                <a:ln>
                  <a:noFill/>
                </a:ln>
                <a:solidFill>
                  <a:prstClr val="black"/>
                </a:solidFill>
                <a:effectLst/>
                <a:uLnTx/>
                <a:uFillTx/>
                <a:latin typeface="Symbol" pitchFamily="18" charset="2"/>
                <a:ea typeface="+mn-ea"/>
                <a:cs typeface="+mn-cs"/>
              </a:rPr>
              <a:t> s</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400" b="1" i="0" u="none" strike="noStrike" kern="1200" cap="none" spc="0" normalizeH="0" baseline="-25000" noProof="0">
                <a:ln>
                  <a:noFill/>
                </a:ln>
                <a:solidFill>
                  <a:prstClr val="black"/>
                </a:solidFill>
                <a:effectLst/>
                <a:uLnTx/>
                <a:uFillTx/>
                <a:latin typeface="Arial Unicode MS" pitchFamily="34" charset="-128"/>
                <a:ea typeface="+mn-ea"/>
                <a:cs typeface="+mn-cs"/>
              </a:rPr>
              <a:t>u</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 sqrt( N)) </a:t>
            </a:r>
            <a:r>
              <a:rPr kumimoji="0" lang="en-US" altLang="en-US" sz="1600" b="1" i="0" u="none" strike="noStrike" kern="1200" cap="none" spc="0" normalizeH="0" baseline="-25000" noProof="0">
                <a:ln>
                  <a:noFill/>
                </a:ln>
                <a:solidFill>
                  <a:prstClr val="black"/>
                </a:solidFill>
                <a:effectLst/>
                <a:uLnTx/>
                <a:uFillTx/>
                <a:latin typeface="Symbol" pitchFamily="18" charset="2"/>
                <a:ea typeface="+mn-ea"/>
                <a:cs typeface="+mn-cs"/>
              </a:rPr>
              <a:t>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where </a:t>
            </a:r>
            <a:r>
              <a:rPr kumimoji="0" lang="en-US" altLang="en-US" sz="1600" b="1" i="0" u="none" strike="noStrike" kern="1200" cap="none" spc="0" normalizeH="0" baseline="0" noProof="0">
                <a:ln>
                  <a:noFill/>
                </a:ln>
                <a:solidFill>
                  <a:prstClr val="black"/>
                </a:solidFill>
                <a:effectLst/>
                <a:uLnTx/>
                <a:uFillTx/>
                <a:latin typeface="Symbol" pitchFamily="18" charset="2"/>
                <a:ea typeface="+mn-ea"/>
                <a:cs typeface="+mn-cs"/>
              </a:rPr>
              <a:t>s</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r>
              <a:rPr kumimoji="0" lang="en-US" altLang="en-US" sz="1400" b="1" i="0" u="none" strike="noStrike" kern="1200" cap="none" spc="0" normalizeH="0" baseline="-25000" noProof="0">
                <a:ln>
                  <a:noFill/>
                </a:ln>
                <a:solidFill>
                  <a:prstClr val="black"/>
                </a:solidFill>
                <a:effectLst/>
                <a:uLnTx/>
                <a:uFillTx/>
                <a:latin typeface="Arial Unicode MS" pitchFamily="34" charset="-128"/>
                <a:ea typeface="+mn-ea"/>
                <a:cs typeface="+mn-cs"/>
              </a:rPr>
              <a:t>u</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   </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D q</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converted into the parameter u.</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 </a:t>
            </a:r>
            <a:r>
              <a:rPr kumimoji="0" lang="en-US" altLang="en-US" sz="1400" b="1" i="0" u="none" strike="noStrike" kern="1200" cap="none" spc="0" normalizeH="0" baseline="0" noProof="0">
                <a:ln>
                  <a:noFill/>
                </a:ln>
                <a:solidFill>
                  <a:prstClr val="black"/>
                </a:solidFill>
                <a:effectLst/>
                <a:uLnTx/>
                <a:uFillTx/>
                <a:latin typeface="Symbol" pitchFamily="18" charset="2"/>
                <a:ea typeface="+mn-ea"/>
                <a:cs typeface="+mn-cs"/>
              </a:rPr>
              <a:t>D q = </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error in single photon </a:t>
            </a:r>
            <a:r>
              <a:rPr kumimoji="0" lang="en-US" altLang="en-US" sz="1400" b="1" i="0" u="none" strike="noStrike" kern="1200" cap="none" spc="0" normalizeH="0" baseline="0" noProof="0">
                <a:ln>
                  <a:noFill/>
                </a:ln>
                <a:solidFill>
                  <a:prstClr val="black"/>
                </a:solidFill>
                <a:effectLst/>
                <a:uLnTx/>
                <a:uFillTx/>
                <a:latin typeface="Symbol" pitchFamily="18" charset="2"/>
                <a:ea typeface="+mn-ea"/>
                <a:cs typeface="+mn-cs"/>
              </a:rPr>
              <a:t>q</a:t>
            </a:r>
            <a:r>
              <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rPr>
              <a:t> measurement)</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momentum p (=</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E),        p= sqrt((m</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30000" noProof="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-m</a:t>
            </a:r>
            <a:r>
              <a:rPr kumimoji="0" lang="en-US" altLang="en-US" sz="1600" b="0" i="0" u="none" strike="noStrike" kern="1200" cap="none" spc="0" normalizeH="0" baseline="-25000" noProof="0">
                <a:ln>
                  <a:noFill/>
                </a:ln>
                <a:solidFill>
                  <a:prstClr val="black"/>
                </a:solidFill>
                <a:effectLst/>
                <a:uLnTx/>
                <a:uFillTx/>
                <a:latin typeface="Arial Unicode MS" pitchFamily="34" charset="-128"/>
                <a:ea typeface="+mn-ea"/>
                <a:cs typeface="+mn-cs"/>
              </a:rPr>
              <a:t>1</a:t>
            </a:r>
            <a:r>
              <a:rPr kumimoji="0" lang="en-US" altLang="en-US" sz="1600" b="0" i="0" u="none" strike="noStrike" kern="1200" cap="none" spc="0" normalizeH="0" baseline="30000" noProof="0">
                <a:ln>
                  <a:noFill/>
                </a:ln>
                <a:solidFill>
                  <a:prstClr val="black"/>
                </a:solidFill>
                <a:effectLst/>
                <a:uLnTx/>
                <a:uFillTx/>
                <a:latin typeface="Arial Unicode MS" pitchFamily="34" charset="-128"/>
                <a:ea typeface="+mn-ea"/>
                <a:cs typeface="+mn-cs"/>
              </a:rPr>
              <a:t>2</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)/(2* K *  N</a:t>
            </a:r>
            <a:r>
              <a:rPr kumimoji="0" lang="en-US" altLang="en-US" sz="1600" b="0" i="0" u="none" strike="noStrike" kern="1200" cap="none" spc="0" normalizeH="0" baseline="-25000" noProof="0">
                <a:ln>
                  <a:noFill/>
                </a:ln>
                <a:solidFill>
                  <a:prstClr val="black"/>
                </a:solidFill>
                <a:effectLst/>
                <a:uLnTx/>
                <a:uFillTx/>
                <a:latin typeface="Symbol" pitchFamily="18" charset="2"/>
                <a:ea typeface="+mn-ea"/>
                <a:cs typeface="+mn-cs"/>
              </a:rPr>
              <a:t>s</a:t>
            </a: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 ,    for   </a:t>
            </a:r>
            <a:r>
              <a:rPr kumimoji="0" lang="en-US" altLang="en-US" sz="1600" b="0" i="0" u="none" strike="noStrike" kern="1200" cap="none" spc="0" normalizeH="0" baseline="0" noProof="0">
                <a:ln>
                  <a:noFill/>
                </a:ln>
                <a:solidFill>
                  <a:prstClr val="black"/>
                </a:solidFill>
                <a:effectLst/>
                <a:uLnTx/>
                <a:uFillTx/>
                <a:latin typeface="Symbol" pitchFamily="18" charset="2"/>
                <a:ea typeface="+mn-ea"/>
                <a:cs typeface="+mn-cs"/>
              </a:rPr>
              <a:t>b ~1 </a:t>
            </a: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This equation can be used in the design of the RICH detectors.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One the first large size RICH detector:  in DELPHI at LEP.</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rPr>
              <a:t>    </a:t>
            </a:r>
            <a:endParaRPr kumimoji="0" lang="en-US" altLang="en-US" sz="1400" b="0" i="0" u="none" strike="noStrike" kern="1200" cap="none" spc="0" normalizeH="0" baseline="0" noProof="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a:ln>
                <a:noFill/>
              </a:ln>
              <a:solidFill>
                <a:prstClr val="black"/>
              </a:solidFill>
              <a:effectLst/>
              <a:uLnTx/>
              <a:uFillTx/>
              <a:latin typeface="Arial Unicode MS" pitchFamily="34" charset="-128"/>
              <a:ea typeface="+mn-ea"/>
              <a:cs typeface="+mn-cs"/>
            </a:endParaRPr>
          </a:p>
        </p:txBody>
      </p:sp>
      <p:sp>
        <p:nvSpPr>
          <p:cNvPr id="23557" name="Text Box 4"/>
          <p:cNvSpPr txBox="1">
            <a:spLocks noChangeArrowheads="1"/>
          </p:cNvSpPr>
          <p:nvPr/>
        </p:nvSpPr>
        <p:spPr bwMode="auto">
          <a:xfrm>
            <a:off x="279400" y="652409"/>
            <a:ext cx="754062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D</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b </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tan(</a:t>
            </a:r>
            <a:r>
              <a:rPr kumimoji="0" lang="en-US" altLang="en-US" sz="1600" b="0" i="0" u="none" strike="noStrike" kern="1200" cap="none" spc="0" normalizeH="0" baseline="0" noProof="0" dirty="0">
                <a:ln>
                  <a:noFill/>
                </a:ln>
                <a:solidFill>
                  <a:prstClr val="black"/>
                </a:solidFill>
                <a:effectLst/>
                <a:uLnTx/>
                <a:uFillTx/>
                <a:latin typeface="Symbol" pitchFamily="18" charset="2"/>
                <a:ea typeface="+mn-ea"/>
                <a:cs typeface="+mn-cs"/>
              </a:rPr>
              <a:t>q</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a:t>
            </a:r>
            <a:r>
              <a:rPr kumimoji="0" lang="en-US" altLang="en-US" sz="1600" b="0" i="0" u="none" strike="noStrike" kern="1200" cap="none" spc="0" normalizeH="0" baseline="0" noProof="0" dirty="0" err="1">
                <a:ln>
                  <a:noFill/>
                </a:ln>
                <a:solidFill>
                  <a:prstClr val="black"/>
                </a:solidFill>
                <a:effectLst/>
                <a:uLnTx/>
                <a:uFillTx/>
                <a:latin typeface="Symbol" pitchFamily="18" charset="2"/>
                <a:ea typeface="+mn-ea"/>
                <a:cs typeface="+mn-cs"/>
              </a:rPr>
              <a:t>Dq</a:t>
            </a:r>
            <a:r>
              <a:rPr kumimoji="0" lang="en-US" altLang="en-US" sz="1400" b="1" i="0" u="none" strike="noStrike" kern="1200" cap="none" spc="0" normalizeH="0" baseline="-25000" noProof="0" dirty="0" err="1">
                <a:ln>
                  <a:noFill/>
                </a:ln>
                <a:solidFill>
                  <a:prstClr val="black"/>
                </a:solidFill>
                <a:effectLst/>
                <a:uLnTx/>
                <a:uFillTx/>
                <a:latin typeface="Arial Unicode MS" pitchFamily="34" charset="-128"/>
                <a:ea typeface="+mn-ea"/>
                <a:cs typeface="+mn-cs"/>
              </a:rPr>
              <a:t>c</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K   where  </a:t>
            </a:r>
            <a:r>
              <a:rPr kumimoji="0" lang="en-US" altLang="en-US" sz="1400" b="0" i="0" u="none" strike="noStrike" kern="1200" cap="none" spc="0" normalizeH="0" baseline="0" noProof="0" dirty="0" err="1">
                <a:ln>
                  <a:noFill/>
                </a:ln>
                <a:solidFill>
                  <a:prstClr val="black"/>
                </a:solidFill>
                <a:effectLst/>
                <a:uLnTx/>
                <a:uFillTx/>
                <a:latin typeface="Symbol" pitchFamily="18" charset="2"/>
                <a:ea typeface="+mn-ea"/>
                <a:cs typeface="+mn-cs"/>
              </a:rPr>
              <a:t>Dq</a:t>
            </a:r>
            <a:r>
              <a:rPr kumimoji="0" lang="en-US" altLang="en-US" sz="1400" b="0" i="0" u="none" strike="noStrike" kern="1200" cap="none" spc="0" normalizeH="0" baseline="0" noProof="0" dirty="0">
                <a:ln>
                  <a:noFill/>
                </a:ln>
                <a:solidFill>
                  <a:prstClr val="black"/>
                </a:solidFill>
                <a:effectLst/>
                <a:uLnTx/>
                <a:uFillTx/>
                <a:latin typeface="Symbol" pitchFamily="18" charset="2"/>
                <a:ea typeface="+mn-ea"/>
                <a:cs typeface="+mn-cs"/>
              </a:rPr>
              <a:t> </a:t>
            </a:r>
            <a:r>
              <a:rPr kumimoji="0" lang="en-US" altLang="en-US" sz="1400" b="1" i="0" u="none" strike="noStrike" kern="1200" cap="none" spc="0" normalizeH="0" baseline="-25000" noProof="0" dirty="0">
                <a:ln>
                  <a:noFill/>
                </a:ln>
                <a:solidFill>
                  <a:prstClr val="black"/>
                </a:solidFill>
                <a:effectLst/>
                <a:uLnTx/>
                <a:uFillTx/>
                <a:latin typeface="Arial Unicode MS" pitchFamily="34" charset="-128"/>
                <a:ea typeface="+mn-ea"/>
                <a:cs typeface="+mn-cs"/>
              </a:rPr>
              <a:t>c</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  &lt; </a:t>
            </a:r>
            <a:r>
              <a:rPr kumimoji="0" lang="en-US" altLang="en-US" sz="1600" b="0" i="0" u="none" strike="noStrike" kern="1200" cap="none" spc="0" normalizeH="0" baseline="0" noProof="0" dirty="0" err="1">
                <a:ln>
                  <a:noFill/>
                </a:ln>
                <a:solidFill>
                  <a:prstClr val="black"/>
                </a:solidFill>
                <a:effectLst/>
                <a:uLnTx/>
                <a:uFillTx/>
                <a:latin typeface="Symbol" pitchFamily="18" charset="2"/>
                <a:ea typeface="+mn-ea"/>
                <a:cs typeface="+mn-cs"/>
              </a:rPr>
              <a:t>Dq</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&gt; / </a:t>
            </a:r>
            <a:r>
              <a:rPr kumimoji="0" lang="en-US" altLang="en-US" sz="1600" b="0" i="0" u="none" strike="noStrike" kern="1200" cap="none" spc="0" normalizeH="0" baseline="0" noProof="0" dirty="0" err="1">
                <a:ln>
                  <a:noFill/>
                </a:ln>
                <a:solidFill>
                  <a:prstClr val="black"/>
                </a:solidFill>
                <a:effectLst/>
                <a:uLnTx/>
                <a:uFillTx/>
                <a:latin typeface="Arial Unicode MS" pitchFamily="34" charset="-128"/>
                <a:ea typeface="+mn-ea"/>
                <a:cs typeface="+mn-cs"/>
              </a:rPr>
              <a:t>sqrt</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(N </a:t>
            </a:r>
            <a:r>
              <a:rPr kumimoji="0" lang="en-US" altLang="en-US" sz="1400" b="1" i="0" u="none" strike="noStrike" kern="1200" cap="none" spc="0" normalizeH="0" baseline="-25000" noProof="0" dirty="0" err="1">
                <a:ln>
                  <a:noFill/>
                </a:ln>
                <a:solidFill>
                  <a:prstClr val="black"/>
                </a:solidFill>
                <a:effectLst/>
                <a:uLnTx/>
                <a:uFillTx/>
                <a:latin typeface="Arial Unicode MS" pitchFamily="34" charset="-128"/>
                <a:ea typeface="+mn-ea"/>
                <a:cs typeface="+mn-cs"/>
              </a:rPr>
              <a:t>ph</a:t>
            </a:r>
            <a:r>
              <a:rPr kumimoji="0" lang="en-US" altLang="en-US" sz="1400" b="1" i="0" u="none" strike="noStrike" kern="1200" cap="none" spc="0" normalizeH="0" baseline="-25000" noProof="0" dirty="0">
                <a:ln>
                  <a:noFill/>
                </a:ln>
                <a:solidFill>
                  <a:prstClr val="black"/>
                </a:solidFill>
                <a:effectLst/>
                <a:uLnTx/>
                <a:uFillTx/>
                <a:latin typeface="Arial Unicode MS" pitchFamily="34" charset="-128"/>
                <a:ea typeface="+mn-ea"/>
                <a:cs typeface="+mn-cs"/>
              </a:rPr>
              <a:t>  </a:t>
            </a:r>
            <a:r>
              <a:rPr kumimoji="0" lang="en-US" altLang="en-US" sz="1400" b="1" i="0" u="none" strike="noStrike" kern="1200" cap="none" spc="0" normalizeH="0" baseline="0" noProof="0" dirty="0">
                <a:ln>
                  <a:noFill/>
                </a:ln>
                <a:solidFill>
                  <a:prstClr val="black"/>
                </a:solidFill>
                <a:effectLst/>
                <a:uLnTx/>
                <a:uFillTx/>
                <a:latin typeface="Arial Unicode MS" pitchFamily="34" charset="-128"/>
                <a:ea typeface="+mn-ea"/>
                <a:cs typeface="+mn-cs"/>
              </a:rPr>
              <a:t>)</a:t>
            </a:r>
            <a:r>
              <a:rPr kumimoji="0" lang="en-US" altLang="en-US" sz="1400" b="1" i="0" u="none" strike="noStrike" kern="1200" cap="none" spc="0" normalizeH="0" baseline="-25000" noProof="0" dirty="0">
                <a:ln>
                  <a:noFill/>
                </a:ln>
                <a:solidFill>
                  <a:prstClr val="black"/>
                </a:solidFill>
                <a:effectLst/>
                <a:uLnTx/>
                <a:uFillTx/>
                <a:latin typeface="Arial Unicode MS" pitchFamily="34" charset="-128"/>
                <a:ea typeface="+mn-ea"/>
                <a:cs typeface="+mn-cs"/>
              </a:rPr>
              <a:t>  </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C</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where &lt;</a:t>
            </a:r>
            <a:r>
              <a:rPr kumimoji="0" lang="en-US" altLang="en-US" sz="1400" b="0" i="0" u="none" strike="noStrike" kern="1200" cap="none" spc="0" normalizeH="0" baseline="0" noProof="0" dirty="0" err="1">
                <a:ln>
                  <a:noFill/>
                </a:ln>
                <a:solidFill>
                  <a:prstClr val="black"/>
                </a:solidFill>
                <a:effectLst/>
                <a:uLnTx/>
                <a:uFillTx/>
                <a:latin typeface="Symbol" pitchFamily="18" charset="2"/>
                <a:ea typeface="+mn-ea"/>
                <a:cs typeface="+mn-cs"/>
              </a:rPr>
              <a:t>Dq</a:t>
            </a:r>
            <a:r>
              <a:rPr kumimoji="0" lang="en-US" altLang="en-US" sz="1400" b="0" i="0" u="none" strike="noStrike" kern="1200" cap="none" spc="0" normalizeH="0" baseline="0" noProof="0" dirty="0">
                <a:ln>
                  <a:noFill/>
                </a:ln>
                <a:solidFill>
                  <a:prstClr val="black"/>
                </a:solidFill>
                <a:effectLst/>
                <a:uLnTx/>
                <a:uFillTx/>
                <a:latin typeface="Symbol" pitchFamily="18" charset="2"/>
                <a:ea typeface="+mn-ea"/>
                <a:cs typeface="+mn-cs"/>
              </a:rPr>
              <a:t>&gt;  </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is the mean resolution per single photon in a ring and C is the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error contribution from the tracking , alignment etc. </a:t>
            </a:r>
            <a:r>
              <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en-US" altLang="en-US" sz="1400" b="1" i="0" u="none" strike="noStrike" kern="1200" cap="none" spc="0" normalizeH="0" baseline="-2500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For example , for  1.4 m long CF</a:t>
            </a:r>
            <a:r>
              <a:rPr kumimoji="0" lang="en-US" altLang="en-US" sz="1400" b="0" i="0" u="none" strike="noStrike" kern="1200" cap="none" spc="0" normalizeH="0" baseline="-25000" noProof="0" dirty="0">
                <a:ln>
                  <a:noFill/>
                </a:ln>
                <a:solidFill>
                  <a:prstClr val="black"/>
                </a:solidFill>
                <a:effectLst/>
                <a:uLnTx/>
                <a:uFillTx/>
                <a:latin typeface="Arial Unicode MS" pitchFamily="34" charset="-128"/>
                <a:ea typeface="+mn-ea"/>
                <a:cs typeface="+mn-cs"/>
              </a:rPr>
              <a:t>4  </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gas radiator at STP and a detector with N</a:t>
            </a:r>
            <a:r>
              <a:rPr kumimoji="0" lang="en-US" altLang="en-US" sz="1400" b="0" i="0" u="none" strike="noStrike" kern="1200" cap="none" spc="0" normalizeH="0" baseline="-25000" noProof="0" dirty="0">
                <a:ln>
                  <a:noFill/>
                </a:ln>
                <a:solidFill>
                  <a:prstClr val="black"/>
                </a:solidFill>
                <a:effectLst/>
                <a:uLnTx/>
                <a:uFillTx/>
                <a:latin typeface="Arial Unicode MS" pitchFamily="34" charset="-128"/>
                <a:ea typeface="+mn-ea"/>
                <a:cs typeface="+mn-cs"/>
              </a:rPr>
              <a:t>0  </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75 cm</a:t>
            </a:r>
            <a:r>
              <a:rPr kumimoji="0" lang="en-US" altLang="en-US" sz="1400" b="0" i="0" u="none" strike="noStrike" kern="1200" cap="none" spc="0" normalizeH="0" baseline="30000" noProof="0" dirty="0">
                <a:ln>
                  <a:noFill/>
                </a:ln>
                <a:solidFill>
                  <a:prstClr val="black"/>
                </a:solidFill>
                <a:effectLst/>
                <a:uLnTx/>
                <a:uFillTx/>
                <a:latin typeface="Arial Unicode MS" pitchFamily="34" charset="-128"/>
                <a:ea typeface="+mn-ea"/>
                <a:cs typeface="+mn-cs"/>
              </a:rPr>
              <a:t>-1</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K = 1.6 * 10 </a:t>
            </a:r>
            <a:r>
              <a:rPr kumimoji="0" lang="en-US" altLang="en-US" sz="1400" b="0" i="0" u="none" strike="noStrike" kern="1200" cap="none" spc="0" normalizeH="0" baseline="30000" noProof="0" dirty="0">
                <a:ln>
                  <a:noFill/>
                </a:ln>
                <a:solidFill>
                  <a:prstClr val="black"/>
                </a:solidFill>
                <a:effectLst/>
                <a:uLnTx/>
                <a:uFillTx/>
                <a:latin typeface="Arial Unicode MS" pitchFamily="34" charset="-128"/>
                <a:ea typeface="+mn-ea"/>
                <a:cs typeface="+mn-cs"/>
              </a:rPr>
              <a:t>-6</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                                                                             ( E=6.5 eV,  </a:t>
            </a:r>
            <a:r>
              <a:rPr kumimoji="0" lang="en-US" altLang="en-US" sz="1400" b="0" i="0" u="none" strike="noStrike" kern="1200" cap="none" spc="0" normalizeH="0" baseline="0" noProof="0" dirty="0">
                <a:ln>
                  <a:noFill/>
                </a:ln>
                <a:solidFill>
                  <a:prstClr val="black"/>
                </a:solidFill>
                <a:effectLst/>
                <a:uLnTx/>
                <a:uFillTx/>
                <a:latin typeface="Symbol" pitchFamily="18" charset="2"/>
                <a:ea typeface="+mn-ea"/>
                <a:cs typeface="+mn-cs"/>
              </a:rPr>
              <a:t>D</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E = 1 eV)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This is better than similar  Threshold counters by a factor 125.</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This is also better than similar Differential counters by a factor 2.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Reason:   RICH measures both </a:t>
            </a:r>
            <a:r>
              <a:rPr kumimoji="0" lang="en-US" altLang="en-US" sz="1400" b="0" i="0" u="none" strike="noStrike" kern="1200" cap="none" spc="0" normalizeH="0" baseline="0" noProof="0" dirty="0">
                <a:ln>
                  <a:noFill/>
                </a:ln>
                <a:solidFill>
                  <a:prstClr val="black"/>
                </a:solidFill>
                <a:effectLst/>
                <a:uLnTx/>
                <a:uFillTx/>
                <a:latin typeface="Symbol" pitchFamily="18" charset="2"/>
                <a:ea typeface="+mn-ea"/>
                <a:cs typeface="+mn-cs"/>
              </a:rPr>
              <a:t>q </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and </a:t>
            </a:r>
            <a:r>
              <a:rPr kumimoji="0" lang="en-US" altLang="en-US" sz="1400" b="0" i="0" u="none" strike="noStrike" kern="1200" cap="none" spc="0" normalizeH="0" baseline="0" noProof="0" dirty="0" err="1">
                <a:ln>
                  <a:noFill/>
                </a:ln>
                <a:solidFill>
                  <a:prstClr val="black"/>
                </a:solidFill>
                <a:effectLst/>
                <a:uLnTx/>
                <a:uFillTx/>
                <a:latin typeface="Arial Unicode MS" pitchFamily="34" charset="-128"/>
                <a:ea typeface="+mn-ea"/>
                <a:cs typeface="+mn-cs"/>
              </a:rPr>
              <a:t>N</a:t>
            </a:r>
            <a:r>
              <a:rPr kumimoji="0" lang="en-US" altLang="en-US" sz="1400" b="1" i="0" u="none" strike="noStrike" kern="1200" cap="none" spc="0" normalizeH="0" baseline="-25000" noProof="0" dirty="0" err="1">
                <a:ln>
                  <a:noFill/>
                </a:ln>
                <a:solidFill>
                  <a:prstClr val="black"/>
                </a:solidFill>
                <a:effectLst/>
                <a:uLnTx/>
                <a:uFillTx/>
                <a:latin typeface="Arial Unicode MS" pitchFamily="34" charset="-128"/>
                <a:ea typeface="+mn-ea"/>
                <a:cs typeface="+mn-cs"/>
              </a:rPr>
              <a:t>ph</a:t>
            </a: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directly.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Unicode MS" pitchFamily="34" charset="-128"/>
                <a:ea typeface="+mn-ea"/>
                <a:cs typeface="+mn-cs"/>
              </a:rPr>
              <a:t>               </a:t>
            </a: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1600" b="0" i="0" u="none" strike="noStrike" kern="1200" cap="none" spc="0" normalizeH="0" baseline="0" noProof="0" dirty="0">
              <a:ln>
                <a:noFill/>
              </a:ln>
              <a:solidFill>
                <a:prstClr val="black"/>
              </a:solidFill>
              <a:effectLst/>
              <a:uLnTx/>
              <a:uFillTx/>
              <a:latin typeface="Arial Unicode MS" pitchFamily="34" charset="-128"/>
              <a:ea typeface="+mn-ea"/>
              <a:cs typeface="+mn-cs"/>
            </a:endParaRPr>
          </a:p>
        </p:txBody>
      </p:sp>
      <p:sp>
        <p:nvSpPr>
          <p:cNvPr id="4" name="Footer Placeholder 3"/>
          <p:cNvSpPr>
            <a:spLocks noGrp="1"/>
          </p:cNvSpPr>
          <p:nvPr>
            <p:ph type="ftr" sz="quarter" idx="11"/>
          </p:nvPr>
        </p:nvSpPr>
        <p:spPr/>
        <p:txBody>
          <a:bodyPr/>
          <a:lstStyle/>
          <a:p>
            <a:pPr>
              <a:defRPr/>
            </a:pPr>
            <a:r>
              <a:rPr lang="fr-FR"/>
              <a:t>PPD Lectures 2023 - A Papanestis</a:t>
            </a:r>
            <a:endParaRPr lang="en-US"/>
          </a:p>
        </p:txBody>
      </p:sp>
    </p:spTree>
    <p:extLst>
      <p:ext uri="{BB962C8B-B14F-4D97-AF65-F5344CB8AC3E}">
        <p14:creationId xmlns:p14="http://schemas.microsoft.com/office/powerpoint/2010/main" val="21378241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History of Cherenkov radiation</a:t>
            </a:r>
          </a:p>
        </p:txBody>
      </p:sp>
      <p:sp>
        <p:nvSpPr>
          <p:cNvPr id="3" name="Content Placeholder 2"/>
          <p:cNvSpPr>
            <a:spLocks noGrp="1"/>
          </p:cNvSpPr>
          <p:nvPr>
            <p:ph idx="1"/>
          </p:nvPr>
        </p:nvSpPr>
        <p:spPr/>
        <p:txBody>
          <a:bodyPr/>
          <a:lstStyle/>
          <a:p>
            <a:r>
              <a:rPr lang="en-US" altLang="en-US" sz="2000" dirty="0">
                <a:latin typeface="Calibri" pitchFamily="34" charset="0"/>
              </a:rPr>
              <a:t>The formula cos (</a:t>
            </a:r>
            <a:r>
              <a:rPr lang="en-US" altLang="en-US" sz="2000" i="1" dirty="0">
                <a:latin typeface="Symbol" pitchFamily="18" charset="2"/>
              </a:rPr>
              <a:t>q</a:t>
            </a:r>
            <a:r>
              <a:rPr lang="en-US" altLang="en-US" sz="2000" dirty="0">
                <a:latin typeface="Calibri" pitchFamily="34" charset="0"/>
              </a:rPr>
              <a:t> ) =1/(</a:t>
            </a:r>
            <a:r>
              <a:rPr lang="en-US" altLang="en-US" sz="2000" dirty="0" err="1">
                <a:latin typeface="Calibri" pitchFamily="34" charset="0"/>
              </a:rPr>
              <a:t>n</a:t>
            </a:r>
            <a:r>
              <a:rPr lang="en-US" altLang="en-US" sz="2000" i="1" dirty="0" err="1">
                <a:latin typeface="Symbol" pitchFamily="18" charset="2"/>
              </a:rPr>
              <a:t>b</a:t>
            </a:r>
            <a:r>
              <a:rPr lang="en-US" altLang="en-US" sz="2000" i="1" dirty="0">
                <a:latin typeface="Calibri" pitchFamily="34" charset="0"/>
              </a:rPr>
              <a:t>)  </a:t>
            </a:r>
            <a:r>
              <a:rPr lang="en-US" altLang="en-US" sz="2000" dirty="0">
                <a:latin typeface="Calibri" pitchFamily="34" charset="0"/>
              </a:rPr>
              <a:t>was already predicted by Heaviside in 1888</a:t>
            </a:r>
          </a:p>
          <a:p>
            <a:r>
              <a:rPr lang="en-US" altLang="en-US" sz="2000" dirty="0">
                <a:latin typeface="Calibri" pitchFamily="34" charset="0"/>
              </a:rPr>
              <a:t> ~1900: ‘</a:t>
            </a:r>
            <a:r>
              <a:rPr lang="en-US" altLang="en-US" sz="2000" dirty="0">
                <a:solidFill>
                  <a:schemeClr val="accent2"/>
                </a:solidFill>
                <a:latin typeface="Calibri" pitchFamily="34" charset="0"/>
              </a:rPr>
              <a:t>Blue glow</a:t>
            </a:r>
            <a:r>
              <a:rPr lang="en-US" altLang="en-US" sz="2000" dirty="0">
                <a:latin typeface="Calibri" pitchFamily="34" charset="0"/>
              </a:rPr>
              <a:t>’ seen in fluids containing concentrated Radium (Marie &amp; Pierre Curie) </a:t>
            </a:r>
          </a:p>
          <a:p>
            <a:r>
              <a:rPr lang="en-US" altLang="en-US" sz="2000" dirty="0">
                <a:latin typeface="Arial Unicode MS" pitchFamily="34" charset="-128"/>
              </a:rPr>
              <a:t>Pavel  </a:t>
            </a:r>
            <a:r>
              <a:rPr lang="en-US" altLang="en-US" sz="2000" dirty="0" err="1">
                <a:latin typeface="Arial Unicode MS" pitchFamily="34" charset="-128"/>
              </a:rPr>
              <a:t>Alexeevich</a:t>
            </a:r>
            <a:r>
              <a:rPr lang="en-US" altLang="en-US" sz="2000" dirty="0">
                <a:latin typeface="Arial Unicode MS" pitchFamily="34" charset="-128"/>
              </a:rPr>
              <a:t> Cherenkov  (1904-1990):  </a:t>
            </a:r>
            <a:r>
              <a:rPr lang="en-US" altLang="en-US" sz="2000" dirty="0" err="1">
                <a:latin typeface="Arial Unicode MS" pitchFamily="34" charset="-128"/>
              </a:rPr>
              <a:t>Lebedev</a:t>
            </a:r>
            <a:r>
              <a:rPr lang="en-US" altLang="en-US" sz="2000" dirty="0">
                <a:latin typeface="Arial Unicode MS" pitchFamily="34" charset="-128"/>
              </a:rPr>
              <a:t> Physical Institute of the Russian Academy of Sciences.</a:t>
            </a:r>
          </a:p>
          <a:p>
            <a:r>
              <a:rPr lang="en-US" altLang="en-US" sz="2000" dirty="0">
                <a:latin typeface="Arial Unicode MS" pitchFamily="34" charset="-128"/>
              </a:rPr>
              <a:t>Discovery and Validation of Cherenkov Effect : 1934-37</a:t>
            </a:r>
          </a:p>
          <a:p>
            <a:r>
              <a:rPr lang="en-US" altLang="en-US" sz="2000" dirty="0">
                <a:latin typeface="Arial Unicode MS" pitchFamily="34" charset="-128"/>
              </a:rPr>
              <a:t>Full Explanation using Maxwell’s equations:  I.M. Frank and I.E. Tamm in 1937</a:t>
            </a:r>
            <a:endParaRPr lang="en-US" altLang="en-US" sz="1800" dirty="0">
              <a:latin typeface="Arial Unicode MS" pitchFamily="34" charset="-128"/>
            </a:endParaRPr>
          </a:p>
          <a:p>
            <a:r>
              <a:rPr lang="en-US" altLang="en-US" sz="2000" dirty="0">
                <a:latin typeface="Arial Unicode MS" pitchFamily="34" charset="-128"/>
              </a:rPr>
              <a:t>Nobel Prize in 1958: Cherenkov, Frank and Tamm.</a:t>
            </a:r>
          </a:p>
          <a:p>
            <a:endParaRPr lang="en-GB" sz="2000" dirty="0"/>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86</a:t>
            </a:fld>
            <a:endParaRPr lang="en-GB"/>
          </a:p>
        </p:txBody>
      </p:sp>
      <p:sp>
        <p:nvSpPr>
          <p:cNvPr id="7" name="Footer Placeholder 6"/>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31706941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First experiments</a:t>
            </a:r>
          </a:p>
        </p:txBody>
      </p:sp>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87</a:t>
            </a:fld>
            <a:endParaRPr lang="en-GB"/>
          </a:p>
        </p:txBody>
      </p:sp>
      <p:pic>
        <p:nvPicPr>
          <p:cNvPr id="11" name="Picture 5" descr="exFIG3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95" y="1245029"/>
            <a:ext cx="3131618" cy="21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861250" y="2002002"/>
            <a:ext cx="463139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Char char="Ø"/>
            </a:pPr>
            <a:r>
              <a:rPr lang="en-US" altLang="en-US" sz="1100" b="1" dirty="0">
                <a:solidFill>
                  <a:srgbClr val="C0504D"/>
                </a:solidFill>
                <a:latin typeface="+mn-lt"/>
              </a:rPr>
              <a:t> 1: vessel with liquid</a:t>
            </a:r>
          </a:p>
          <a:p>
            <a:pPr eaLnBrk="1" hangingPunct="1">
              <a:buFont typeface="Wingdings" pitchFamily="2" charset="2"/>
              <a:buChar char="Ø"/>
            </a:pPr>
            <a:r>
              <a:rPr lang="en-US" altLang="en-US" sz="1100" b="1" dirty="0">
                <a:solidFill>
                  <a:srgbClr val="C0504D"/>
                </a:solidFill>
                <a:latin typeface="+mn-lt"/>
              </a:rPr>
              <a:t> 2: mirror</a:t>
            </a:r>
          </a:p>
          <a:p>
            <a:pPr eaLnBrk="1" hangingPunct="1">
              <a:buFont typeface="Wingdings" pitchFamily="2" charset="2"/>
              <a:buChar char="Ø"/>
            </a:pPr>
            <a:r>
              <a:rPr lang="en-US" altLang="en-US" sz="1100" b="1" dirty="0">
                <a:solidFill>
                  <a:srgbClr val="C0504D"/>
                </a:solidFill>
                <a:latin typeface="+mn-lt"/>
              </a:rPr>
              <a:t> 3: Cherenkov photons towards the photographic plate</a:t>
            </a:r>
          </a:p>
        </p:txBody>
      </p:sp>
      <p:sp>
        <p:nvSpPr>
          <p:cNvPr id="13" name="Text Box 7"/>
          <p:cNvSpPr txBox="1">
            <a:spLocks noChangeArrowheads="1"/>
          </p:cNvSpPr>
          <p:nvPr/>
        </p:nvSpPr>
        <p:spPr bwMode="auto">
          <a:xfrm>
            <a:off x="320984" y="3426529"/>
            <a:ext cx="763061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100" b="1" dirty="0">
                <a:solidFill>
                  <a:srgbClr val="C0504D"/>
                </a:solidFill>
                <a:latin typeface="+mn-lt"/>
              </a:rPr>
              <a:t>Typical Apparatus used by Cherenkov to study the angular distribution of Cherenkov photons.</a:t>
            </a:r>
          </a:p>
          <a:p>
            <a:pPr eaLnBrk="1" hangingPunct="1"/>
            <a:r>
              <a:rPr lang="en-US" altLang="en-US" sz="1100" b="1" dirty="0">
                <a:solidFill>
                  <a:srgbClr val="C0504D"/>
                </a:solidFill>
                <a:latin typeface="+mn-lt"/>
              </a:rPr>
              <a:t>(Incident </a:t>
            </a:r>
            <a:r>
              <a:rPr lang="en-US" altLang="en-US" sz="1100" b="1" dirty="0">
                <a:solidFill>
                  <a:srgbClr val="C0504D"/>
                </a:solidFill>
                <a:latin typeface="Symbol" panose="05050102010706020507" pitchFamily="18" charset="2"/>
              </a:rPr>
              <a:t>g</a:t>
            </a:r>
            <a:r>
              <a:rPr lang="en-US" altLang="en-US" sz="1100" b="1" dirty="0">
                <a:solidFill>
                  <a:srgbClr val="C0504D"/>
                </a:solidFill>
                <a:latin typeface="+mn-lt"/>
              </a:rPr>
              <a:t> ray produces electrons by Compton scattering  in the liquid).  </a:t>
            </a:r>
          </a:p>
        </p:txBody>
      </p:sp>
      <p:sp>
        <p:nvSpPr>
          <p:cNvPr id="14" name="Text Box 11"/>
          <p:cNvSpPr txBox="1">
            <a:spLocks noChangeArrowheads="1"/>
          </p:cNvSpPr>
          <p:nvPr/>
        </p:nvSpPr>
        <p:spPr bwMode="auto">
          <a:xfrm>
            <a:off x="397184" y="4036129"/>
            <a:ext cx="2552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a:solidFill>
                  <a:prstClr val="black"/>
                </a:solidFill>
                <a:latin typeface="+mn-lt"/>
              </a:rPr>
              <a:t>P. Cherenkov established that:</a:t>
            </a:r>
          </a:p>
        </p:txBody>
      </p:sp>
      <p:sp>
        <p:nvSpPr>
          <p:cNvPr id="15" name="Text Box 14"/>
          <p:cNvSpPr txBox="1">
            <a:spLocks noChangeArrowheads="1"/>
          </p:cNvSpPr>
          <p:nvPr/>
        </p:nvSpPr>
        <p:spPr bwMode="auto">
          <a:xfrm>
            <a:off x="641968" y="4311261"/>
            <a:ext cx="819723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1450" indent="-171450" eaLnBrk="1" hangingPunct="1">
              <a:buFont typeface="Wingdings" panose="05000000000000000000" pitchFamily="2" charset="2"/>
              <a:buChar char="§"/>
            </a:pPr>
            <a:r>
              <a:rPr lang="en-US" altLang="en-US" sz="1100" dirty="0">
                <a:solidFill>
                  <a:prstClr val="black"/>
                </a:solidFill>
                <a:latin typeface="+mn-lt"/>
              </a:rPr>
              <a:t>Light Intensity is proportional to the electron path length in the medium.</a:t>
            </a:r>
          </a:p>
          <a:p>
            <a:pPr marL="171450" indent="-171450" eaLnBrk="1" hangingPunct="1">
              <a:buFont typeface="Wingdings" panose="05000000000000000000" pitchFamily="2" charset="2"/>
              <a:buChar char="§"/>
            </a:pPr>
            <a:endParaRPr lang="en-US" altLang="en-US" sz="1100" dirty="0">
              <a:solidFill>
                <a:prstClr val="black"/>
              </a:solidFill>
              <a:latin typeface="+mn-lt"/>
            </a:endParaRPr>
          </a:p>
          <a:p>
            <a:pPr marL="171450" indent="-171450" eaLnBrk="1" hangingPunct="1">
              <a:buFont typeface="Wingdings" panose="05000000000000000000" pitchFamily="2" charset="2"/>
              <a:buChar char="§"/>
            </a:pPr>
            <a:r>
              <a:rPr lang="en-US" altLang="en-US" sz="1100" dirty="0">
                <a:solidFill>
                  <a:prstClr val="black"/>
                </a:solidFill>
                <a:latin typeface="+mn-lt"/>
              </a:rPr>
              <a:t>Light comes only from the ‘fast’ electrons above a velocity threshold, in his  Apparatus.</a:t>
            </a:r>
          </a:p>
          <a:p>
            <a:pPr marL="171450" indent="-171450" eaLnBrk="1" hangingPunct="1">
              <a:buFont typeface="Wingdings" panose="05000000000000000000" pitchFamily="2" charset="2"/>
              <a:buChar char="§"/>
            </a:pPr>
            <a:endParaRPr lang="en-US" altLang="en-US" sz="1100" dirty="0">
              <a:solidFill>
                <a:prstClr val="black"/>
              </a:solidFill>
              <a:latin typeface="+mn-lt"/>
            </a:endParaRPr>
          </a:p>
          <a:p>
            <a:pPr marL="171450" indent="-171450" eaLnBrk="1" hangingPunct="1">
              <a:buFont typeface="Wingdings" panose="05000000000000000000" pitchFamily="2" charset="2"/>
              <a:buChar char="§"/>
            </a:pPr>
            <a:r>
              <a:rPr lang="en-US" altLang="en-US" sz="1100" dirty="0">
                <a:solidFill>
                  <a:prstClr val="black"/>
                </a:solidFill>
                <a:latin typeface="+mn-lt"/>
              </a:rPr>
              <a:t>Light emission is prompt and the light is polarized.</a:t>
            </a:r>
          </a:p>
          <a:p>
            <a:pPr marL="171450" indent="-171450" eaLnBrk="1" hangingPunct="1">
              <a:buFont typeface="Wingdings" panose="05000000000000000000" pitchFamily="2" charset="2"/>
              <a:buChar char="§"/>
            </a:pPr>
            <a:endParaRPr lang="en-US" altLang="en-US" sz="1100" dirty="0">
              <a:solidFill>
                <a:prstClr val="black"/>
              </a:solidFill>
              <a:latin typeface="+mn-lt"/>
            </a:endParaRPr>
          </a:p>
          <a:p>
            <a:pPr marL="171450" indent="-171450" eaLnBrk="1" hangingPunct="1">
              <a:buFont typeface="Wingdings" panose="05000000000000000000" pitchFamily="2" charset="2"/>
              <a:buChar char="§"/>
            </a:pPr>
            <a:r>
              <a:rPr lang="en-US" altLang="en-US" sz="1100" dirty="0">
                <a:solidFill>
                  <a:prstClr val="black"/>
                </a:solidFill>
                <a:latin typeface="+mn-lt"/>
              </a:rPr>
              <a:t>The wavelength spectrum of the light produced is continuous. No special spectral lines.</a:t>
            </a:r>
          </a:p>
          <a:p>
            <a:pPr marL="171450" indent="-171450" eaLnBrk="1" hangingPunct="1">
              <a:buFont typeface="Wingdings" panose="05000000000000000000" pitchFamily="2" charset="2"/>
              <a:buChar char="§"/>
            </a:pPr>
            <a:endParaRPr lang="en-US" altLang="en-US" sz="1100" dirty="0">
              <a:solidFill>
                <a:prstClr val="black"/>
              </a:solidFill>
              <a:latin typeface="+mn-lt"/>
            </a:endParaRPr>
          </a:p>
          <a:p>
            <a:pPr marL="171450" indent="-171450" eaLnBrk="1" hangingPunct="1">
              <a:buFont typeface="Wingdings" panose="05000000000000000000" pitchFamily="2" charset="2"/>
              <a:buChar char="§"/>
            </a:pPr>
            <a:r>
              <a:rPr lang="en-US" altLang="en-US" sz="1100" dirty="0">
                <a:solidFill>
                  <a:prstClr val="black"/>
                </a:solidFill>
                <a:latin typeface="+mn-lt"/>
              </a:rPr>
              <a:t>The angular distribution of the radiation, its intensity, wavelength spectrum  and its dependence on the refractive index agree with the theory proposed by his colleagues Frank and Tamm. </a:t>
            </a:r>
            <a:endParaRPr lang="en-US" altLang="en-US" sz="1400" dirty="0">
              <a:solidFill>
                <a:prstClr val="black"/>
              </a:solidFill>
              <a:latin typeface="+mn-lt"/>
            </a:endParaRPr>
          </a:p>
        </p:txBody>
      </p:sp>
      <p:sp>
        <p:nvSpPr>
          <p:cNvPr id="6" name="Footer Placeholder 5"/>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469961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PID with TOF</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59852" y="1208612"/>
            <a:ext cx="5079348" cy="5039787"/>
          </a:xfrm>
        </p:spPr>
      </p:pic>
      <p:sp>
        <p:nvSpPr>
          <p:cNvPr id="4" name="Slide Number Placeholder 3"/>
          <p:cNvSpPr>
            <a:spLocks noGrp="1"/>
          </p:cNvSpPr>
          <p:nvPr>
            <p:ph type="sldNum" sz="quarter" idx="12"/>
          </p:nvPr>
        </p:nvSpPr>
        <p:spPr/>
        <p:txBody>
          <a:bodyPr/>
          <a:lstStyle/>
          <a:p>
            <a:pPr>
              <a:defRPr/>
            </a:pPr>
            <a:fld id="{75DEEA70-F2A5-4F11-9D2F-52A27AAB522D}" type="slidenum">
              <a:rPr lang="en-GB" smtClean="0"/>
              <a:pPr>
                <a:defRPr/>
              </a:pPr>
              <a:t>9</a:t>
            </a:fld>
            <a:endParaRPr lang="en-GB"/>
          </a:p>
        </p:txBody>
      </p:sp>
      <p:sp>
        <p:nvSpPr>
          <p:cNvPr id="6" name="TextBox 5"/>
          <p:cNvSpPr txBox="1"/>
          <p:nvPr/>
        </p:nvSpPr>
        <p:spPr>
          <a:xfrm>
            <a:off x="486561" y="1208612"/>
            <a:ext cx="3154261" cy="4401205"/>
          </a:xfrm>
          <a:prstGeom prst="rect">
            <a:avLst/>
          </a:prstGeom>
          <a:noFill/>
        </p:spPr>
        <p:txBody>
          <a:bodyPr wrap="square" rtlCol="0">
            <a:spAutoFit/>
          </a:bodyPr>
          <a:lstStyle/>
          <a:p>
            <a:r>
              <a:rPr lang="en-GB" sz="2000" dirty="0"/>
              <a:t>Expected PID performance for various path lengths and time resolutions</a:t>
            </a:r>
          </a:p>
          <a:p>
            <a:endParaRPr lang="en-GB" sz="2000" dirty="0"/>
          </a:p>
          <a:p>
            <a:r>
              <a:rPr lang="en-GB" sz="2000" dirty="0">
                <a:solidFill>
                  <a:srgbClr val="0070C0"/>
                </a:solidFill>
              </a:rPr>
              <a:t>In 100 </a:t>
            </a:r>
            <a:r>
              <a:rPr lang="en-GB" sz="2000" dirty="0" err="1">
                <a:solidFill>
                  <a:srgbClr val="0070C0"/>
                </a:solidFill>
              </a:rPr>
              <a:t>ps</a:t>
            </a:r>
            <a:r>
              <a:rPr lang="en-GB" sz="2000" dirty="0">
                <a:solidFill>
                  <a:srgbClr val="0070C0"/>
                </a:solidFill>
              </a:rPr>
              <a:t> light travels 3 cm</a:t>
            </a:r>
          </a:p>
          <a:p>
            <a:endParaRPr lang="en-GB" sz="2000" dirty="0"/>
          </a:p>
          <a:p>
            <a:r>
              <a:rPr lang="en-GB" sz="2000" dirty="0"/>
              <a:t>TORCH, a proposed future detector, can push </a:t>
            </a:r>
            <a:r>
              <a:rPr lang="en-GB" sz="2000" dirty="0">
                <a:latin typeface="Symbol" panose="05050102010706020507" pitchFamily="18" charset="2"/>
              </a:rPr>
              <a:t>p</a:t>
            </a:r>
            <a:r>
              <a:rPr lang="en-GB" sz="2000" dirty="0"/>
              <a:t>/K separation to 9 GeV/c with L~10 m and time resolution per track ~ 20 </a:t>
            </a:r>
            <a:r>
              <a:rPr lang="en-GB" sz="2000" dirty="0" err="1"/>
              <a:t>ps</a:t>
            </a:r>
            <a:endParaRPr lang="en-GB" sz="2000" dirty="0"/>
          </a:p>
        </p:txBody>
      </p:sp>
      <p:sp>
        <p:nvSpPr>
          <p:cNvPr id="8" name="Footer Placeholder 7"/>
          <p:cNvSpPr>
            <a:spLocks noGrp="1"/>
          </p:cNvSpPr>
          <p:nvPr>
            <p:ph type="ftr" sz="quarter" idx="11"/>
          </p:nvPr>
        </p:nvSpPr>
        <p:spPr/>
        <p:txBody>
          <a:bodyPr/>
          <a:lstStyle/>
          <a:p>
            <a:pPr>
              <a:defRPr/>
            </a:pPr>
            <a:r>
              <a:rPr lang="fr-FR"/>
              <a:t>PPD Lectures 2023 - A Papanestis</a:t>
            </a:r>
            <a:endParaRPr lang="en-GB" dirty="0"/>
          </a:p>
        </p:txBody>
      </p:sp>
    </p:spTree>
    <p:extLst>
      <p:ext uri="{BB962C8B-B14F-4D97-AF65-F5344CB8AC3E}">
        <p14:creationId xmlns:p14="http://schemas.microsoft.com/office/powerpoint/2010/main" val="1799302208"/>
      </p:ext>
    </p:extLst>
  </p:cSld>
  <p:clrMapOvr>
    <a:masterClrMapping/>
  </p:clrMapOvr>
</p:sld>
</file>

<file path=ppt/theme/theme1.xml><?xml version="1.0" encoding="utf-8"?>
<a:theme xmlns:a="http://schemas.openxmlformats.org/drawingml/2006/main" name="lhcb2">
  <a:themeElements>
    <a:clrScheme name="LHCbR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LHCbRAL">
      <a:majorFont>
        <a:latin typeface="Arial Black"/>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HCbR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HCbR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HCbR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HCbR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HCbR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HCbR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HCbR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lhcb2</Template>
  <TotalTime>16978</TotalTime>
  <Words>6144</Words>
  <Application>Microsoft Office PowerPoint</Application>
  <PresentationFormat>On-screen Show (4:3)</PresentationFormat>
  <Paragraphs>1034</Paragraphs>
  <Slides>87</Slides>
  <Notes>36</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3</vt:i4>
      </vt:variant>
      <vt:variant>
        <vt:lpstr>Slide Titles</vt:lpstr>
      </vt:variant>
      <vt:variant>
        <vt:i4>87</vt:i4>
      </vt:variant>
    </vt:vector>
  </HeadingPairs>
  <TitlesOfParts>
    <vt:vector size="106" baseType="lpstr">
      <vt:lpstr>Arial</vt:lpstr>
      <vt:lpstr>Arial Black</vt:lpstr>
      <vt:lpstr>Arial Rounded MT Bold</vt:lpstr>
      <vt:lpstr>Arial Unicode MS</vt:lpstr>
      <vt:lpstr>Calibri</vt:lpstr>
      <vt:lpstr>Cambria Math</vt:lpstr>
      <vt:lpstr>Comic Sans MS</vt:lpstr>
      <vt:lpstr>Helvetica</vt:lpstr>
      <vt:lpstr>Lucida Calligraphy</vt:lpstr>
      <vt:lpstr>Lucida Grande</vt:lpstr>
      <vt:lpstr>Symbol</vt:lpstr>
      <vt:lpstr>Times New Roman</vt:lpstr>
      <vt:lpstr>Verdana</vt:lpstr>
      <vt:lpstr>Wingdings</vt:lpstr>
      <vt:lpstr>lhcb2</vt:lpstr>
      <vt:lpstr>Office Theme</vt:lpstr>
      <vt:lpstr>Equation</vt:lpstr>
      <vt:lpstr>Photo Editor Photo</vt:lpstr>
      <vt:lpstr>Acrobat Document</vt:lpstr>
      <vt:lpstr>Particle  Identification PPD Lectures 2023 </vt:lpstr>
      <vt:lpstr>Outline</vt:lpstr>
      <vt:lpstr>Introduction (i)</vt:lpstr>
      <vt:lpstr>Introduction (ii)</vt:lpstr>
      <vt:lpstr>Detector technologies</vt:lpstr>
      <vt:lpstr>Multiwire proportional chamber</vt:lpstr>
      <vt:lpstr>Landau distribution</vt:lpstr>
      <vt:lpstr>Time of flight</vt:lpstr>
      <vt:lpstr>PID with TOF</vt:lpstr>
      <vt:lpstr>TOF: ALICE experiment</vt:lpstr>
      <vt:lpstr>Ionisation Measurement (dE/dx)</vt:lpstr>
      <vt:lpstr>dE/dx in silicon</vt:lpstr>
      <vt:lpstr>dE/dx: CMS Si tracker</vt:lpstr>
      <vt:lpstr>Drift chambers</vt:lpstr>
      <vt:lpstr>dE/dx : Drift Chambers</vt:lpstr>
      <vt:lpstr>Combined TOF and dE/dx</vt:lpstr>
      <vt:lpstr>Transition Radiation (TR)</vt:lpstr>
      <vt:lpstr>TR Detection</vt:lpstr>
      <vt:lpstr>TRD Example 1:  HELIOS experiment (NA34)</vt:lpstr>
      <vt:lpstr>TRD Example 2:  ATLAS TRT</vt:lpstr>
      <vt:lpstr>Cherenkov radiation</vt:lpstr>
      <vt:lpstr>Basics of Cherenkov radiation</vt:lpstr>
      <vt:lpstr>Refractive index</vt:lpstr>
      <vt:lpstr>Number of photons</vt:lpstr>
      <vt:lpstr>Detected photons</vt:lpstr>
      <vt:lpstr>A variety of Cherenkov detectors</vt:lpstr>
      <vt:lpstr>Threhold Cherenkov Counters</vt:lpstr>
      <vt:lpstr>PowerPoint Presentation</vt:lpstr>
      <vt:lpstr>PowerPoint Presentation</vt:lpstr>
      <vt:lpstr>RICH Detectors</vt:lpstr>
      <vt:lpstr>Refractive index range</vt:lpstr>
      <vt:lpstr>RICH performance</vt:lpstr>
      <vt:lpstr>Detection of optical photons</vt:lpstr>
      <vt:lpstr>Latest photocathodes</vt:lpstr>
      <vt:lpstr>Detection of photo-electrons</vt:lpstr>
      <vt:lpstr>Gas based detectors</vt:lpstr>
      <vt:lpstr>GEM based gas detectors</vt:lpstr>
      <vt:lpstr>Pixel-HPD description</vt:lpstr>
      <vt:lpstr>Silicon Photo-Multiplier</vt:lpstr>
      <vt:lpstr>SiPM spectrum</vt:lpstr>
      <vt:lpstr>PowerPoint Presentation</vt:lpstr>
      <vt:lpstr>PowerPoint Presentation</vt:lpstr>
      <vt:lpstr>PowerPoint Presentation</vt:lpstr>
      <vt:lpstr>PowerPoint Presentation</vt:lpstr>
      <vt:lpstr>Belle II ARICH (Endcap)</vt:lpstr>
      <vt:lpstr>PowerPoint Presentation</vt:lpstr>
      <vt:lpstr>PowerPoint Presentation</vt:lpstr>
      <vt:lpstr>PowerPoint Presentation</vt:lpstr>
      <vt:lpstr>HPD photocathode position</vt:lpstr>
      <vt:lpstr>Pattern recognition</vt:lpstr>
      <vt:lpstr>Pattern Recognition in Accelerator based Cherenkov Detector</vt:lpstr>
      <vt:lpstr>LHCb RICH: PID performance</vt:lpstr>
      <vt:lpstr>Physics impact of hadron PID</vt:lpstr>
      <vt:lpstr>How to make a better RICH detector</vt:lpstr>
      <vt:lpstr>The LHCb RICH Upgrade (i)</vt:lpstr>
      <vt:lpstr>The LHCb RICH Upgrade (ii)</vt:lpstr>
      <vt:lpstr>Cherenkov angle resolution</vt:lpstr>
      <vt:lpstr>Future (LHCb) Upgrades</vt:lpstr>
      <vt:lpstr>Evolution of the RICH photon detection</vt:lpstr>
      <vt:lpstr>DIRC</vt:lpstr>
      <vt:lpstr>Babar DIRC</vt:lpstr>
      <vt:lpstr>Panda Barrel DIRC</vt:lpstr>
      <vt:lpstr>TORCH (i)</vt:lpstr>
      <vt:lpstr>TORCH (ii)</vt:lpstr>
      <vt:lpstr>PowerPoint Presentation</vt:lpstr>
      <vt:lpstr>PowerPoint Presentation</vt:lpstr>
      <vt:lpstr>Summary</vt:lpstr>
      <vt:lpstr>The end</vt:lpstr>
      <vt:lpstr>Features of the PMTs and  HPDs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of Cherenkov radiation</vt:lpstr>
      <vt:lpstr>First experiments</vt:lpstr>
    </vt:vector>
  </TitlesOfParts>
  <Company>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News</dc:title>
  <dc:creator>ap54</dc:creator>
  <cp:lastModifiedBy>Papanestis, Antonis (STFC,RAL,PPD)</cp:lastModifiedBy>
  <cp:revision>266</cp:revision>
  <dcterms:created xsi:type="dcterms:W3CDTF">2013-06-19T06:16:34Z</dcterms:created>
  <dcterms:modified xsi:type="dcterms:W3CDTF">2023-05-23T14:43:13Z</dcterms:modified>
</cp:coreProperties>
</file>