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58" r:id="rId6"/>
    <p:sldId id="262" r:id="rId7"/>
    <p:sldId id="269" r:id="rId8"/>
    <p:sldId id="268" r:id="rId9"/>
    <p:sldId id="259" r:id="rId10"/>
    <p:sldId id="260" r:id="rId11"/>
    <p:sldId id="271" r:id="rId12"/>
    <p:sldId id="264" r:id="rId13"/>
    <p:sldId id="266" r:id="rId14"/>
    <p:sldId id="26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54">
          <p15:clr>
            <a:srgbClr val="A4A3A4"/>
          </p15:clr>
        </p15:guide>
        <p15:guide id="2" pos="688">
          <p15:clr>
            <a:srgbClr val="A4A3A4"/>
          </p15:clr>
        </p15:guide>
        <p15:guide id="3" orient="horz" pos="3997">
          <p15:clr>
            <a:srgbClr val="A4A3A4"/>
          </p15:clr>
        </p15:guide>
        <p15:guide id="4" pos="7355">
          <p15:clr>
            <a:srgbClr val="A4A3A4"/>
          </p15:clr>
        </p15:guide>
        <p15:guide id="5" pos="3840">
          <p15:clr>
            <a:srgbClr val="A4A3A4"/>
          </p15:clr>
        </p15:guide>
        <p15:guide id="6" orient="horz" pos="4065">
          <p15:clr>
            <a:srgbClr val="A4A3A4"/>
          </p15:clr>
        </p15:guide>
        <p15:guide id="7" pos="1980">
          <p15:clr>
            <a:srgbClr val="A4A3A4"/>
          </p15:clr>
        </p15:guide>
        <p15:guide id="8" orient="horz" pos="686">
          <p15:clr>
            <a:srgbClr val="A4A3A4"/>
          </p15:clr>
        </p15:guide>
        <p15:guide id="9" orient="horz" pos="232">
          <p15:clr>
            <a:srgbClr val="A4A3A4"/>
          </p15:clr>
        </p15:guide>
        <p15:guide id="10" pos="2275">
          <p15:clr>
            <a:srgbClr val="A4A3A4"/>
          </p15:clr>
        </p15:guide>
        <p15:guide id="11" pos="5790">
          <p15:clr>
            <a:srgbClr val="A4A3A4"/>
          </p15:clr>
        </p15:guide>
        <p15:guide id="12" orient="horz" pos="4156">
          <p15:clr>
            <a:srgbClr val="A4A3A4"/>
          </p15:clr>
        </p15:guide>
        <p15:guide id="13" orient="horz" pos="3657">
          <p15:clr>
            <a:srgbClr val="A4A3A4"/>
          </p15:clr>
        </p15:guide>
        <p15:guide id="14" pos="234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FeZ9bPB5pZ+vMpCVUqb0ZtJqU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8B86C-E4DF-1F05-7096-959BE325DBBB}" v="8" dt="2023-05-31T08:13:2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4"/>
    <p:restoredTop sz="88348" autoAdjust="0"/>
  </p:normalViewPr>
  <p:slideViewPr>
    <p:cSldViewPr snapToGrid="0">
      <p:cViewPr varScale="1">
        <p:scale>
          <a:sx n="70" d="100"/>
          <a:sy n="70" d="100"/>
        </p:scale>
        <p:origin x="676" y="64"/>
      </p:cViewPr>
      <p:guideLst>
        <p:guide orient="horz" pos="2954"/>
        <p:guide pos="688"/>
        <p:guide orient="horz" pos="3997"/>
        <p:guide pos="7355"/>
        <p:guide pos="3840"/>
        <p:guide orient="horz" pos="4065"/>
        <p:guide pos="1980"/>
        <p:guide orient="horz" pos="686"/>
        <p:guide orient="horz" pos="232"/>
        <p:guide pos="2275"/>
        <p:guide pos="5790"/>
        <p:guide orient="horz" pos="4156"/>
        <p:guide orient="horz" pos="3657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9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ly, Carl (STFC,RAL,ISIS)" userId="S::carl.jolly@stfc.ac.uk::cbb9279c-8b2e-4ff9-b4a7-ca1affa7c0c6" providerId="AD" clId="Web-{2C38B86C-E4DF-1F05-7096-959BE325DBBB}"/>
    <pc:docChg chg="modSld">
      <pc:chgData name="Jolly, Carl (STFC,RAL,ISIS)" userId="S::carl.jolly@stfc.ac.uk::cbb9279c-8b2e-4ff9-b4a7-ca1affa7c0c6" providerId="AD" clId="Web-{2C38B86C-E4DF-1F05-7096-959BE325DBBB}" dt="2023-05-31T08:13:21.266" v="7"/>
      <pc:docMkLst>
        <pc:docMk/>
      </pc:docMkLst>
      <pc:sldChg chg="delSp modSp">
        <pc:chgData name="Jolly, Carl (STFC,RAL,ISIS)" userId="S::carl.jolly@stfc.ac.uk::cbb9279c-8b2e-4ff9-b4a7-ca1affa7c0c6" providerId="AD" clId="Web-{2C38B86C-E4DF-1F05-7096-959BE325DBBB}" dt="2023-05-31T08:13:21.266" v="7"/>
        <pc:sldMkLst>
          <pc:docMk/>
          <pc:sldMk cId="3039908231" sldId="262"/>
        </pc:sldMkLst>
        <pc:spChg chg="mod">
          <ac:chgData name="Jolly, Carl (STFC,RAL,ISIS)" userId="S::carl.jolly@stfc.ac.uk::cbb9279c-8b2e-4ff9-b4a7-ca1affa7c0c6" providerId="AD" clId="Web-{2C38B86C-E4DF-1F05-7096-959BE325DBBB}" dt="2023-05-31T08:03:24.110" v="6" actId="20577"/>
          <ac:spMkLst>
            <pc:docMk/>
            <pc:sldMk cId="3039908231" sldId="262"/>
            <ac:spMk id="3" creationId="{00000000-0000-0000-0000-000000000000}"/>
          </ac:spMkLst>
        </pc:spChg>
        <pc:picChg chg="mod">
          <ac:chgData name="Jolly, Carl (STFC,RAL,ISIS)" userId="S::carl.jolly@stfc.ac.uk::cbb9279c-8b2e-4ff9-b4a7-ca1affa7c0c6" providerId="AD" clId="Web-{2C38B86C-E4DF-1F05-7096-959BE325DBBB}" dt="2023-05-31T08:03:02.703" v="0" actId="1076"/>
          <ac:picMkLst>
            <pc:docMk/>
            <pc:sldMk cId="3039908231" sldId="262"/>
            <ac:picMk id="5" creationId="{00000000-0000-0000-0000-000000000000}"/>
          </ac:picMkLst>
        </pc:picChg>
        <pc:picChg chg="del mod">
          <ac:chgData name="Jolly, Carl (STFC,RAL,ISIS)" userId="S::carl.jolly@stfc.ac.uk::cbb9279c-8b2e-4ff9-b4a7-ca1affa7c0c6" providerId="AD" clId="Web-{2C38B86C-E4DF-1F05-7096-959BE325DBBB}" dt="2023-05-31T08:13:21.266" v="7"/>
          <ac:picMkLst>
            <pc:docMk/>
            <pc:sldMk cId="3039908231" sldId="262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The abstract pattern can be removed or repositioned if required. Be careful to ‘Send to Back’ so that it does not obscure any important information.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To replace photo with one of your own. </a:t>
            </a:r>
            <a:r>
              <a:rPr lang="en-GB" b="1"/>
              <a:t>1)</a:t>
            </a:r>
            <a:r>
              <a:rPr lang="en-GB"/>
              <a:t> Send the geometric shape overlay to the back – </a:t>
            </a:r>
            <a:r>
              <a:rPr lang="en-GB" i="1"/>
              <a:t>Right-Click &gt; Send to Back &gt; Send to Back</a:t>
            </a:r>
            <a:r>
              <a:rPr lang="en-GB"/>
              <a:t>. </a:t>
            </a:r>
            <a:r>
              <a:rPr lang="en-GB" b="1"/>
              <a:t>2) </a:t>
            </a:r>
            <a:r>
              <a:rPr lang="en-GB"/>
              <a:t>Replace image – use the guides provided to correctly position it. </a:t>
            </a:r>
            <a:r>
              <a:rPr lang="en-GB" b="1"/>
              <a:t>3) </a:t>
            </a:r>
            <a:r>
              <a:rPr lang="en-GB"/>
              <a:t>Send your image to the back so that the geometric overlay re-appears over the image. </a:t>
            </a:r>
            <a:r>
              <a:rPr lang="en-GB" sz="12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remove or amend the image credit if you are using a different image to the one provided.</a:t>
            </a:r>
            <a:endParaRPr/>
          </a:p>
        </p:txBody>
      </p:sp>
      <p:sp>
        <p:nvSpPr>
          <p:cNvPr id="261" name="Google Shape;26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 </a:t>
            </a:r>
            <a:r>
              <a:rPr lang="en-GB" dirty="0" err="1"/>
              <a:t>tanh</a:t>
            </a:r>
            <a:r>
              <a:rPr lang="en-GB" dirty="0"/>
              <a:t> </a:t>
            </a:r>
          </a:p>
          <a:p>
            <a:r>
              <a:rPr lang="en-GB" dirty="0" err="1"/>
              <a:t>Enge</a:t>
            </a:r>
            <a:r>
              <a:rPr lang="en-GB" baseline="0" dirty="0"/>
              <a:t> up to arbitrary order </a:t>
            </a:r>
          </a:p>
          <a:p>
            <a:r>
              <a:rPr lang="en-GB" baseline="0" dirty="0" err="1"/>
              <a:t>Sprial</a:t>
            </a:r>
            <a:r>
              <a:rPr lang="en-GB" baseline="0" dirty="0"/>
              <a:t> magnets </a:t>
            </a:r>
          </a:p>
          <a:p>
            <a:r>
              <a:rPr lang="en-GB" baseline="0" dirty="0"/>
              <a:t>Python interface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77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Set up transition</a:t>
            </a:r>
            <a:r>
              <a:rPr lang="en-GB" baseline="0" dirty="0"/>
              <a:t> to revel equations</a:t>
            </a:r>
            <a:endParaRPr lang="en-GB" dirty="0"/>
          </a:p>
          <a:p>
            <a:r>
              <a:rPr lang="en-GB" dirty="0"/>
              <a:t>Grids up</a:t>
            </a:r>
            <a:r>
              <a:rPr lang="en-GB" baseline="0" dirty="0"/>
              <a:t> the charge </a:t>
            </a:r>
          </a:p>
          <a:p>
            <a:r>
              <a:rPr lang="en-GB" baseline="0" dirty="0"/>
              <a:t>Solves for the scalar potential</a:t>
            </a:r>
            <a:endParaRPr lang="en-GB" dirty="0"/>
          </a:p>
          <a:p>
            <a:r>
              <a:rPr lang="en-GB" dirty="0"/>
              <a:t>Full 3D </a:t>
            </a:r>
          </a:p>
          <a:p>
            <a:r>
              <a:rPr lang="en-GB" dirty="0"/>
              <a:t>A few different types of solvers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81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Set up transition</a:t>
            </a:r>
            <a:r>
              <a:rPr lang="en-GB" baseline="0" dirty="0"/>
              <a:t> to revel equations</a:t>
            </a:r>
            <a:endParaRPr lang="en-GB" dirty="0"/>
          </a:p>
          <a:p>
            <a:r>
              <a:rPr lang="en-GB" dirty="0"/>
              <a:t>Grids up</a:t>
            </a:r>
            <a:r>
              <a:rPr lang="en-GB" baseline="0" dirty="0"/>
              <a:t> the charge </a:t>
            </a:r>
          </a:p>
          <a:p>
            <a:r>
              <a:rPr lang="en-GB" baseline="0" dirty="0"/>
              <a:t>Solves for the scalar potential</a:t>
            </a:r>
            <a:endParaRPr lang="en-GB" dirty="0"/>
          </a:p>
          <a:p>
            <a:r>
              <a:rPr lang="en-GB" dirty="0"/>
              <a:t>Full 3D </a:t>
            </a:r>
          </a:p>
          <a:p>
            <a:r>
              <a:rPr lang="en-GB" dirty="0"/>
              <a:t>A few different types of solvers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13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527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C8C9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C9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9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7200" y="5558400"/>
            <a:ext cx="2352675" cy="12134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3997">
          <p15:clr>
            <a:srgbClr val="F26B43"/>
          </p15:clr>
        </p15:guide>
        <p15:guide id="5" orient="horz" pos="4156">
          <p15:clr>
            <a:srgbClr val="F26B43"/>
          </p15:clr>
        </p15:guide>
        <p15:guide id="6" pos="166">
          <p15:clr>
            <a:srgbClr val="F26B43"/>
          </p15:clr>
        </p15:guide>
        <p15:guide id="7" pos="778">
          <p15:clr>
            <a:srgbClr val="F26B43"/>
          </p15:clr>
        </p15:guide>
        <p15:guide id="8" pos="1504">
          <p15:clr>
            <a:srgbClr val="F26B43"/>
          </p15:clr>
        </p15:guide>
        <p15:guide id="9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hyperlink" Target="http://amas.web.psi.ch/opal/Documentation/master/#chp.fieldsolv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"/>
          <p:cNvSpPr txBox="1"/>
          <p:nvPr/>
        </p:nvSpPr>
        <p:spPr>
          <a:xfrm>
            <a:off x="970992" y="2893266"/>
            <a:ext cx="654480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4800"/>
            </a:pPr>
            <a:r>
              <a:rPr lang="en-GB" sz="4400" b="1" dirty="0">
                <a:solidFill>
                  <a:schemeClr val="tx1"/>
                </a:solidFill>
              </a:rPr>
              <a:t>FFA studies at high intensity</a:t>
            </a:r>
            <a:endParaRPr sz="4400" b="1" i="0" u="none" strike="noStrike" cap="none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255" name="Google Shape;255;p2"/>
          <p:cNvSpPr/>
          <p:nvPr/>
        </p:nvSpPr>
        <p:spPr>
          <a:xfrm>
            <a:off x="970992" y="5002119"/>
            <a:ext cx="621720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 dirty="0">
                <a:solidFill>
                  <a:srgbClr val="626262"/>
                </a:solidFill>
                <a:latin typeface="Arial"/>
                <a:ea typeface="Arial"/>
                <a:cs typeface="Arial"/>
                <a:sym typeface="Arial"/>
              </a:rPr>
              <a:t>Carl Joll</a:t>
            </a:r>
            <a:r>
              <a:rPr lang="en-GB" sz="2400" dirty="0">
                <a:solidFill>
                  <a:srgbClr val="626262"/>
                </a:solidFill>
              </a:rPr>
              <a:t>y – ISIS accelerator physics group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1200" y="140400"/>
            <a:ext cx="361950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progress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OPAL space charge routine is relatively untested with FFA simulations.</a:t>
            </a:r>
          </a:p>
          <a:p>
            <a:endParaRPr lang="en-GB" dirty="0"/>
          </a:p>
          <a:p>
            <a:r>
              <a:rPr lang="en-GB" dirty="0" smtClean="0"/>
              <a:t>Currently running 2D simulations to check it works as expected.</a:t>
            </a:r>
          </a:p>
          <a:p>
            <a:endParaRPr lang="en-GB" dirty="0"/>
          </a:p>
          <a:p>
            <a:r>
              <a:rPr lang="en-GB" dirty="0" smtClean="0"/>
              <a:t>Potentially discovered some issues with OPAL… work in progress.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2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Understand and fix the existing issues with the OPAL </a:t>
            </a:r>
            <a:r>
              <a:rPr lang="en-GB" dirty="0" smtClean="0"/>
              <a:t>solver.</a:t>
            </a:r>
            <a:endParaRPr lang="en-GB" dirty="0"/>
          </a:p>
          <a:p>
            <a:endParaRPr lang="en-GB" dirty="0"/>
          </a:p>
          <a:p>
            <a:r>
              <a:rPr lang="en-GB" dirty="0"/>
              <a:t>Implement a more realistic 3D </a:t>
            </a:r>
            <a:r>
              <a:rPr lang="en-GB" dirty="0" smtClean="0"/>
              <a:t>bunch.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Include the energy loss from the stripping foil.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7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"/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400" b="1" i="0" u="none" strike="noStrike" cap="none" dirty="0">
                <a:solidFill>
                  <a:srgbClr val="2E2D62"/>
                </a:solidFill>
                <a:latin typeface="Arial"/>
                <a:ea typeface="Arial"/>
                <a:cs typeface="Arial"/>
                <a:sym typeface="Arial"/>
              </a:rPr>
              <a:t>Contents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30662" y="1289260"/>
            <a:ext cx="5101814" cy="4114361"/>
            <a:chOff x="423748" y="1380700"/>
            <a:chExt cx="5101814" cy="4114361"/>
          </a:xfrm>
        </p:grpSpPr>
        <p:sp>
          <p:nvSpPr>
            <p:cNvPr id="265" name="Google Shape;265;p3"/>
            <p:cNvSpPr txBox="1"/>
            <p:nvPr/>
          </p:nvSpPr>
          <p:spPr>
            <a:xfrm>
              <a:off x="423748" y="2598279"/>
              <a:ext cx="5101814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2400" b="1" dirty="0">
                  <a:solidFill>
                    <a:srgbClr val="1E5DF8"/>
                  </a:solidFill>
                </a:rPr>
                <a:t>2</a:t>
              </a:r>
              <a:r>
                <a:rPr lang="en-GB" sz="2400" b="1" i="0" u="none" strike="noStrike" cap="none" dirty="0" smtClean="0">
                  <a:solidFill>
                    <a:srgbClr val="2E2D6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2400" b="1" dirty="0" smtClean="0">
                  <a:solidFill>
                    <a:srgbClr val="2E2D62"/>
                  </a:solidFill>
                </a:rPr>
                <a:t>FFAs in OPAL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" name="Google Shape;265;p3"/>
            <p:cNvSpPr txBox="1"/>
            <p:nvPr/>
          </p:nvSpPr>
          <p:spPr>
            <a:xfrm>
              <a:off x="423748" y="3446526"/>
              <a:ext cx="5101814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2400" b="1" dirty="0">
                  <a:solidFill>
                    <a:srgbClr val="1E5DF8"/>
                  </a:solidFill>
                </a:rPr>
                <a:t>3</a:t>
              </a:r>
              <a:r>
                <a:rPr lang="en-GB" sz="2400" b="1" i="0" u="none" strike="noStrike" cap="none" dirty="0" smtClean="0">
                  <a:solidFill>
                    <a:srgbClr val="2E2D6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2400" b="1" dirty="0" smtClean="0">
                  <a:solidFill>
                    <a:srgbClr val="2E2D62"/>
                  </a:solidFill>
                </a:rPr>
                <a:t>Simulating space charge in OPAL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65;p3"/>
            <p:cNvSpPr txBox="1"/>
            <p:nvPr/>
          </p:nvSpPr>
          <p:spPr>
            <a:xfrm>
              <a:off x="423748" y="1380700"/>
              <a:ext cx="5101814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2400" b="1" dirty="0">
                  <a:solidFill>
                    <a:srgbClr val="1E5DF8"/>
                  </a:solidFill>
                </a:rPr>
                <a:t>1</a:t>
              </a:r>
              <a:r>
                <a:rPr lang="en-GB" sz="2400" b="1" i="0" u="none" strike="noStrike" cap="none" dirty="0" smtClean="0">
                  <a:solidFill>
                    <a:srgbClr val="2E2D62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GB" sz="2400" b="1" dirty="0" smtClean="0">
                  <a:solidFill>
                    <a:srgbClr val="2E2D62"/>
                  </a:solidFill>
                </a:rPr>
                <a:t>The effects of space charge in FETS FFA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65;p3"/>
            <p:cNvSpPr txBox="1"/>
            <p:nvPr/>
          </p:nvSpPr>
          <p:spPr>
            <a:xfrm>
              <a:off x="423748" y="4664105"/>
              <a:ext cx="5101814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GB" sz="2400" b="1" dirty="0">
                  <a:solidFill>
                    <a:srgbClr val="1E5DF8"/>
                  </a:solidFill>
                </a:rPr>
                <a:t>4</a:t>
              </a:r>
              <a:r>
                <a:rPr lang="en-GB" sz="2400" b="1" i="0" u="none" strike="noStrike" cap="none" dirty="0" smtClean="0">
                  <a:solidFill>
                    <a:srgbClr val="2E2D62"/>
                  </a:solidFill>
                  <a:latin typeface="Arial"/>
                  <a:ea typeface="Arial"/>
                  <a:cs typeface="Arial"/>
                  <a:sym typeface="Arial"/>
                </a:rPr>
                <a:t> Current progress and next steps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space charge </a:t>
            </a:r>
            <a:r>
              <a:rPr lang="en-GB" dirty="0" smtClean="0"/>
              <a:t>affect </a:t>
            </a:r>
            <a:r>
              <a:rPr lang="en-GB" dirty="0"/>
              <a:t>the dynamics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66928" y="2029968"/>
            <a:ext cx="8836152" cy="2231136"/>
            <a:chOff x="1167384" y="1618488"/>
            <a:chExt cx="8836152" cy="223113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-103" t="27268" r="2848" b="495"/>
            <a:stretch/>
          </p:blipFill>
          <p:spPr>
            <a:xfrm>
              <a:off x="1167384" y="1973087"/>
              <a:ext cx="8744712" cy="133483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084064" y="1618488"/>
              <a:ext cx="4919472" cy="2231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84064" y="2455497"/>
              <a:ext cx="337071" cy="342883"/>
            </a:xfrm>
            <a:prstGeom prst="rect">
              <a:avLst/>
            </a:prstGeom>
          </p:spPr>
        </p:pic>
        <p:sp>
          <p:nvSpPr>
            <p:cNvPr id="11" name="Left Brace 10"/>
            <p:cNvSpPr/>
            <p:nvPr/>
          </p:nvSpPr>
          <p:spPr>
            <a:xfrm rot="16200000">
              <a:off x="4396932" y="2875559"/>
              <a:ext cx="282398" cy="1091866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00984" y="4142232"/>
            <a:ext cx="2221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With no space charge the tune is determined by the beta functions.</a:t>
            </a:r>
            <a:endParaRPr lang="en-GB" sz="1800" dirty="0">
              <a:solidFill>
                <a:srgbClr val="616161"/>
              </a:solidFill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566928" y="2029968"/>
            <a:ext cx="8836152" cy="2231136"/>
            <a:chOff x="1167384" y="1618488"/>
            <a:chExt cx="8836152" cy="2231136"/>
          </a:xfrm>
        </p:grpSpPr>
        <p:pic>
          <p:nvPicPr>
            <p:cNvPr id="3" name="Picture 4"/>
            <p:cNvPicPr>
              <a:picLocks noChangeAspect="1"/>
            </p:cNvPicPr>
            <p:nvPr/>
          </p:nvPicPr>
          <p:blipFill rotWithShape="1">
            <a:blip r:embed="rId2"/>
            <a:srcRect l="-103" t="27268" r="2848" b="495"/>
            <a:stretch/>
          </p:blipFill>
          <p:spPr>
            <a:xfrm>
              <a:off x="1167384" y="1973087"/>
              <a:ext cx="8744712" cy="1334834"/>
            </a:xfrm>
            <a:prstGeom prst="rect">
              <a:avLst/>
            </a:prstGeom>
          </p:spPr>
        </p:pic>
        <p:sp>
          <p:nvSpPr>
            <p:cNvPr id="4" name="Rectangle 7"/>
            <p:cNvSpPr/>
            <p:nvPr/>
          </p:nvSpPr>
          <p:spPr>
            <a:xfrm>
              <a:off x="5084064" y="1618488"/>
              <a:ext cx="4919472" cy="2231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84064" y="2455497"/>
              <a:ext cx="337071" cy="342883"/>
            </a:xfrm>
            <a:prstGeom prst="rect">
              <a:avLst/>
            </a:prstGeom>
          </p:spPr>
        </p:pic>
        <p:sp>
          <p:nvSpPr>
            <p:cNvPr id="7" name="Left Brace 10"/>
            <p:cNvSpPr/>
            <p:nvPr/>
          </p:nvSpPr>
          <p:spPr>
            <a:xfrm rot="16200000">
              <a:off x="4396932" y="2875559"/>
              <a:ext cx="282398" cy="1091866"/>
            </a:xfrm>
            <a:prstGeom prst="lef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371" y="1792963"/>
            <a:ext cx="5533649" cy="4216114"/>
          </a:xfrm>
          <a:prstGeom prst="rect">
            <a:avLst/>
          </a:prstGeom>
        </p:spPr>
      </p:pic>
      <p:sp>
        <p:nvSpPr>
          <p:cNvPr id="17" name="TextBox 14"/>
          <p:cNvSpPr txBox="1"/>
          <p:nvPr/>
        </p:nvSpPr>
        <p:spPr>
          <a:xfrm>
            <a:off x="3300984" y="4142232"/>
            <a:ext cx="2221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With no space charge the tune is determined by the beta functions.</a:t>
            </a:r>
            <a:endParaRPr lang="en-GB" sz="1800" dirty="0">
              <a:solidFill>
                <a:srgbClr val="616161"/>
              </a:solidFill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6260592" y="5931699"/>
            <a:ext cx="509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Horizontal tune = 3.41 and Vertical tune = 3.39</a:t>
            </a:r>
            <a:endParaRPr lang="en-GB" sz="1800" dirty="0">
              <a:solidFill>
                <a:srgbClr val="61616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6680" y="1561051"/>
            <a:ext cx="284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Beta functions over a single cell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9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space </a:t>
            </a:r>
            <a:r>
              <a:rPr lang="en-GB"/>
              <a:t>charge </a:t>
            </a:r>
            <a:r>
              <a:rPr lang="en-GB" smtClean="0"/>
              <a:t>affect </a:t>
            </a:r>
            <a:r>
              <a:rPr lang="en-GB" dirty="0"/>
              <a:t>the dynamics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103" t="27268" r="2848" b="495"/>
          <a:stretch/>
        </p:blipFill>
        <p:spPr>
          <a:xfrm>
            <a:off x="1021922" y="1705389"/>
            <a:ext cx="8744712" cy="1334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674" y="1345811"/>
            <a:ext cx="3013710" cy="476304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 rot="16200000">
            <a:off x="7216624" y="1217877"/>
            <a:ext cx="379351" cy="402404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312664" y="3547872"/>
            <a:ext cx="3959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616161"/>
                </a:solidFill>
              </a:rPr>
              <a:t>This term gives the tune shift due to space charge (KV distribution). </a:t>
            </a:r>
            <a:endParaRPr lang="en-GB" sz="2000" dirty="0">
              <a:solidFill>
                <a:srgbClr val="61616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3704" y="4818888"/>
                <a:ext cx="82021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61616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61616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solidFill>
                          <a:srgbClr val="61616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solidFill>
                              <a:srgbClr val="61616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61616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61616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000" dirty="0" smtClean="0">
                    <a:solidFill>
                      <a:srgbClr val="616161"/>
                    </a:solidFill>
                  </a:rPr>
                  <a:t> particle per bunch, we expect a tune shift of around -0.3</a:t>
                </a:r>
                <a:endParaRPr lang="en-GB" sz="2000" dirty="0">
                  <a:solidFill>
                    <a:srgbClr val="61616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704" y="4818888"/>
                <a:ext cx="8202168" cy="400110"/>
              </a:xfrm>
              <a:prstGeom prst="rect">
                <a:avLst/>
              </a:prstGeom>
              <a:blipFill>
                <a:blip r:embed="rId4"/>
                <a:stretch>
                  <a:fillRect l="-818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24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on dynamic aperture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709" y="1690688"/>
            <a:ext cx="7018211" cy="51041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171" y="1358601"/>
            <a:ext cx="3416078" cy="44099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903976" y="4146752"/>
            <a:ext cx="192024" cy="192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 flipH="1">
            <a:off x="5285232" y="4310655"/>
            <a:ext cx="646865" cy="718545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2"/>
          <p:cNvSpPr/>
          <p:nvPr/>
        </p:nvSpPr>
        <p:spPr>
          <a:xfrm>
            <a:off x="5903976" y="4146752"/>
            <a:ext cx="192024" cy="192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6"/>
          <p:cNvCxnSpPr>
            <a:stCxn id="6" idx="3"/>
          </p:cNvCxnSpPr>
          <p:nvPr/>
        </p:nvCxnSpPr>
        <p:spPr>
          <a:xfrm flipH="1">
            <a:off x="5285232" y="4310655"/>
            <a:ext cx="646865" cy="718545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FFA simulations in OPAL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4895088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616161"/>
                </a:solidFill>
              </a:rPr>
              <a:t>Originally</a:t>
            </a:r>
            <a:r>
              <a:rPr lang="en-GB" dirty="0"/>
              <a:t> a cyclotron simulation code</a:t>
            </a:r>
          </a:p>
          <a:p>
            <a:endParaRPr lang="en-GB" dirty="0"/>
          </a:p>
          <a:p>
            <a:r>
              <a:rPr lang="en-GB" dirty="0"/>
              <a:t>OPAL now has been extended to horizontal and vertical FFAs with the </a:t>
            </a:r>
            <a:r>
              <a:rPr lang="en-GB" dirty="0" err="1"/>
              <a:t>Enge</a:t>
            </a:r>
            <a:r>
              <a:rPr lang="en-GB" dirty="0"/>
              <a:t> fringe field model</a:t>
            </a:r>
          </a:p>
        </p:txBody>
      </p:sp>
      <p:sp>
        <p:nvSpPr>
          <p:cNvPr id="4" name="TextBox 3"/>
          <p:cNvSpPr txBox="1"/>
          <p:nvPr/>
        </p:nvSpPr>
        <p:spPr>
          <a:xfrm rot="18661807">
            <a:off x="6852763" y="2862073"/>
            <a:ext cx="529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Placeholder for plot of FFA field map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" t="6360" r="25104"/>
          <a:stretch/>
        </p:blipFill>
        <p:spPr>
          <a:xfrm>
            <a:off x="6048682" y="1347314"/>
            <a:ext cx="4151376" cy="4109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047" b="87881" l="23449" r="75198">
                        <a14:backgroundMark x1="55313" y1="50625" x2="55313" y2="50625"/>
                        <a14:backgroundMark x1="44375" y1="46458" x2="44375" y2="464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11568" r="18333" b="3640"/>
          <a:stretch/>
        </p:blipFill>
        <p:spPr>
          <a:xfrm rot="21431896">
            <a:off x="6277561" y="1502962"/>
            <a:ext cx="3961500" cy="3894519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" t="6360" r="25104"/>
          <a:stretch/>
        </p:blipFill>
        <p:spPr>
          <a:xfrm>
            <a:off x="6048682" y="1347314"/>
            <a:ext cx="4151376" cy="4109989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047" b="87881" l="23449" r="75198">
                        <a14:backgroundMark x1="55313" y1="50625" x2="55313" y2="50625"/>
                        <a14:backgroundMark x1="44375" y1="46458" x2="44375" y2="464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11568" r="18333" b="3640"/>
          <a:stretch/>
        </p:blipFill>
        <p:spPr>
          <a:xfrm rot="21431896">
            <a:off x="6277561" y="1502962"/>
            <a:ext cx="3961500" cy="389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 charge in OPAL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863" y="1473038"/>
            <a:ext cx="2695463" cy="1602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3896" y="1954182"/>
            <a:ext cx="331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Goal is to solve for the scalar potential, </a:t>
            </a:r>
            <a:endParaRPr lang="en-GB" sz="1800" dirty="0">
              <a:solidFill>
                <a:srgbClr val="61616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175" y="2261365"/>
            <a:ext cx="177809" cy="26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9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 charge in OPAL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863" y="1473038"/>
            <a:ext cx="2695463" cy="1602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0388" y="4943808"/>
            <a:ext cx="3954402" cy="1246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6659" y="3976651"/>
            <a:ext cx="9786890" cy="12360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3896" y="1954182"/>
            <a:ext cx="331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Goal is to solve for the scalar potential, </a:t>
            </a:r>
            <a:endParaRPr lang="en-GB" sz="1800" dirty="0">
              <a:solidFill>
                <a:srgbClr val="61616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5175" y="2261365"/>
            <a:ext cx="177809" cy="2667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3896" y="3477661"/>
            <a:ext cx="508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616161"/>
                </a:solidFill>
              </a:rPr>
              <a:t>The solution is written in terms of the Green’s function for this problem:</a:t>
            </a:r>
            <a:endParaRPr lang="en-GB" sz="1800" dirty="0">
              <a:solidFill>
                <a:srgbClr val="61616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8041" y="5960626"/>
            <a:ext cx="508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616161"/>
                </a:solidFill>
              </a:rPr>
              <a:t>More details in the </a:t>
            </a:r>
            <a:r>
              <a:rPr lang="en-GB" sz="1200" dirty="0">
                <a:solidFill>
                  <a:srgbClr val="616161"/>
                </a:solidFill>
              </a:rPr>
              <a:t>OPAL manual: </a:t>
            </a:r>
            <a:r>
              <a:rPr lang="en-GB" sz="1200" dirty="0">
                <a:solidFill>
                  <a:srgbClr val="616161"/>
                </a:solidFill>
                <a:hlinkClick r:id="rId7"/>
              </a:rPr>
              <a:t>http://amas.web.psi.ch/opal/Documentation/master/#</a:t>
            </a:r>
            <a:r>
              <a:rPr lang="en-GB" sz="1200" dirty="0" smtClean="0">
                <a:solidFill>
                  <a:srgbClr val="616161"/>
                </a:solidFill>
                <a:hlinkClick r:id="rId7"/>
              </a:rPr>
              <a:t>chp.fieldsolvers</a:t>
            </a:r>
            <a:endParaRPr lang="en-GB" sz="1200" dirty="0" smtClean="0">
              <a:solidFill>
                <a:srgbClr val="616161"/>
              </a:solidFill>
            </a:endParaRPr>
          </a:p>
          <a:p>
            <a:endParaRPr lang="en-GB" sz="1200" dirty="0">
              <a:solidFill>
                <a:srgbClr val="616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FFT solver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is the </a:t>
            </a:r>
            <a:r>
              <a:rPr lang="en-GB" dirty="0" smtClean="0"/>
              <a:t>solver actually </a:t>
            </a:r>
            <a:r>
              <a:rPr lang="en-GB" dirty="0"/>
              <a:t>implemented in OPAL?</a:t>
            </a:r>
          </a:p>
          <a:p>
            <a:endParaRPr lang="en-GB" dirty="0" smtClean="0"/>
          </a:p>
          <a:p>
            <a:r>
              <a:rPr lang="en-GB" dirty="0" smtClean="0"/>
              <a:t>The convolution for the scalar potential can be rewritten in terms of FFTs for faster computation: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774" y="3937286"/>
            <a:ext cx="7237739" cy="71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8DED1542C1943A1290884108DB0E9" ma:contentTypeVersion="2" ma:contentTypeDescription="Create a new document." ma:contentTypeScope="" ma:versionID="75948dd912159fd788ffcd9de450d66e">
  <xsd:schema xmlns:xsd="http://www.w3.org/2001/XMLSchema" xmlns:xs="http://www.w3.org/2001/XMLSchema" xmlns:p="http://schemas.microsoft.com/office/2006/metadata/properties" xmlns:ns2="84978530-c7a6-42d8-babd-8b8d2b751aa6" targetNamespace="http://schemas.microsoft.com/office/2006/metadata/properties" ma:root="true" ma:fieldsID="c49709bdc75a7754cac99811eaeb298a" ns2:_="">
    <xsd:import namespace="84978530-c7a6-42d8-babd-8b8d2b751a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78530-c7a6-42d8-babd-8b8d2b751a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40F081-B534-46A2-819D-E57C6B0793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4A9CD3-1715-40A4-A7ED-40D8563902F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84978530-c7a6-42d8-babd-8b8d2b751aa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BFA9FD-3FBA-4858-A828-8FC9E7876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978530-c7a6-42d8-babd-8b8d2b751a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483</Words>
  <Application>Microsoft Office PowerPoint</Application>
  <PresentationFormat>Widescreen</PresentationFormat>
  <Paragraphs>65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Noto Sans Symbols</vt:lpstr>
      <vt:lpstr>Font and logo master</vt:lpstr>
      <vt:lpstr>PowerPoint Presentation</vt:lpstr>
      <vt:lpstr>PowerPoint Presentation</vt:lpstr>
      <vt:lpstr>How will space charge affect the dynamics</vt:lpstr>
      <vt:lpstr>How will space charge affect the dynamics</vt:lpstr>
      <vt:lpstr>Effect on dynamic aperture</vt:lpstr>
      <vt:lpstr>FFA simulations in OPAL</vt:lpstr>
      <vt:lpstr>Space charge in OPAL</vt:lpstr>
      <vt:lpstr>Space charge in OPAL</vt:lpstr>
      <vt:lpstr>FFT solver</vt:lpstr>
      <vt:lpstr>Current progress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Jolly, Carl (STFC,RAL,ISIS)</cp:lastModifiedBy>
  <cp:revision>51</cp:revision>
  <dcterms:created xsi:type="dcterms:W3CDTF">2019-09-17T08:04:08Z</dcterms:created>
  <dcterms:modified xsi:type="dcterms:W3CDTF">2023-06-01T08:55:21Z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0x0101005038DED1542C1943A1290884108DB0E9</vt:lpwstr>
  </property>
  <property fmtid="{D5CDD505-2E9C-101B-9397-08002B2CF9AE}" pid="3" name="_dlc_DocIdItemGuid">
    <vt:lpwstr>7d6dd9f8-2757-4d2f-b6c5-c8fdb553a0d1</vt:lpwstr>
  </property>
</Properties>
</file>