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70" r:id="rId3"/>
    <p:sldId id="287" r:id="rId4"/>
    <p:sldId id="269" r:id="rId5"/>
    <p:sldId id="259" r:id="rId6"/>
    <p:sldId id="263" r:id="rId7"/>
    <p:sldId id="265" r:id="rId8"/>
    <p:sldId id="268" r:id="rId9"/>
    <p:sldId id="261" r:id="rId10"/>
    <p:sldId id="267" r:id="rId11"/>
    <p:sldId id="260" r:id="rId12"/>
    <p:sldId id="272" r:id="rId13"/>
    <p:sldId id="290" r:id="rId14"/>
    <p:sldId id="273" r:id="rId15"/>
    <p:sldId id="274" r:id="rId16"/>
    <p:sldId id="275" r:id="rId17"/>
    <p:sldId id="276" r:id="rId18"/>
    <p:sldId id="277" r:id="rId19"/>
    <p:sldId id="282" r:id="rId20"/>
    <p:sldId id="285" r:id="rId21"/>
    <p:sldId id="278" r:id="rId22"/>
    <p:sldId id="279" r:id="rId23"/>
    <p:sldId id="280" r:id="rId24"/>
    <p:sldId id="281" r:id="rId25"/>
    <p:sldId id="284" r:id="rId26"/>
    <p:sldId id="288" r:id="rId27"/>
    <p:sldId id="289" r:id="rId28"/>
    <p:sldId id="291" r:id="rId29"/>
    <p:sldId id="283" r:id="rId30"/>
    <p:sldId id="264" r:id="rId31"/>
    <p:sldId id="266" r:id="rId32"/>
    <p:sldId id="262" r:id="rId33"/>
    <p:sldId id="27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9641-6538-455D-B298-3939B6074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C8A9-103B-8044-C4F5-22BCAE010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00F55-9F5B-28E4-54A9-E3579E5C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80D76-8399-2A90-ABF9-64C8771B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9D985-24E6-0A54-5461-8D1ED41B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9F40D-2480-E9C9-451A-4B74F53E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16623-8747-8054-EA6A-3AF571401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79A85-B9EB-BB6D-EEBC-81028B3E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CA30F-90DF-0F7C-3DCB-96956A1C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536B8-670B-4230-30E6-6131D6C15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50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F53753-4C39-E218-16E9-9D9973F05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E3AF4A-088A-0013-CF3D-9CE7EF7FE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BE3A8-00DB-100F-6F3B-A3883D1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BED59-D347-E82F-0CB8-D230BBC8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61CAB-1504-1611-CA9F-9A98E599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10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CD360-3CD8-BB7D-B711-A6FAB6CD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52C88-E639-7A85-41E5-7D2EB11B9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5F1A7-E36E-5B6B-73BA-62DA9556F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3FB2E-BFC9-51E2-C163-268758E50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8A16B-B532-F16D-08A2-4DC8C266A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87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DFBE-55B4-7D66-A56B-93945FA8F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CF04A-71B3-513D-8536-74F38B2C9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F49C4-A3EE-C5B3-C70F-3B59D287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2D8E4-B827-FB32-1FF3-2BE18603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21759-BC3D-6CE0-31B8-1E4183EE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29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4CDA-7BE4-717E-4981-2DA8AB6A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75BA3-C11B-E5EC-1E1F-CF42D6976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77B77-97A7-02CD-7393-5B01335CE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BFC94-32AD-970A-7059-65C9B2EF7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20809-E755-CF01-28CE-61A491C67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522B8-7144-8679-8453-91EB8BE9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44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C95F3-5EB5-D5EB-3635-8E7A3163C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E2F55-6BB2-39F7-F73E-BDAE6A8E7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FF056-4DBB-16C1-8AD1-72654367E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2D44D-6BD4-76C5-1EE4-285D7B1A2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347A3-A754-DEB0-1BA0-EC43BF936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09116-9892-07D7-B190-3F3BA9A3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276C5-84B8-C710-1F6A-A62A8A39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BF1E7-383C-A331-1712-60490EC6D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07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C794-9686-5A01-CBE6-1DE696EC7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5A39A-E57F-806C-0EF1-78FAE316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B9735-D9A8-147D-8E4E-81125BCE2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12C28-BBE9-0F61-6106-77CCB8A1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86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7A71C-05C2-6B56-7F4D-A9BB1205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9E2CC-BEE9-22BB-0CD5-21E761623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4D541-1433-E10A-016C-CFFED3E1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07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B36C-D879-EE67-B8F9-64BEFED6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2AFED-B120-8E63-D2C7-3B0D7CD71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6176D-56B2-FC4F-E558-CAC91E0C8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E1953-99C1-2A62-C348-8B3DD74AC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8D45D-77D6-8261-F6D0-B359E5C0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24563-82BE-DCB8-3F0A-9F699DE5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91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971D-B9FF-F3B9-4BA8-30E5DB85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7813AF-A9FA-4AA6-0CA7-8A49598979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6E083-9007-3EC6-3C69-B9562439C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F7494-CAE4-6B2E-68EF-2C25FFE1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5FC5D-2154-07F7-B37C-F871780AC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16A6E-65D5-0B35-5F77-B300A51B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96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027C4-C693-B5BC-72E7-A5F4A2505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D6487-E06B-1DBB-8EE9-B5FE8658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E2672-96F4-EEA1-5FBF-CA119364E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E148E-CD3B-403B-822D-943542D3661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EFA1F-3A06-8158-0731-4AD5115AC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1E650-56AD-E0C5-AFE8-899116768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9D645-1F53-44CE-8B14-3A84FF85E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64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2.emf"/><Relationship Id="rId7" Type="http://schemas.openxmlformats.org/officeDocument/2006/relationships/image" Target="../media/image23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3378B-82FA-CA32-93A9-C0049D54A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NINA at DNPL and John       </a:t>
            </a:r>
            <a:r>
              <a:rPr lang="en-GB" sz="2000" dirty="0"/>
              <a:t>(Terry Sloan 7 July 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91999-0849-C2A5-45EC-C4636B6FE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59" y="1690688"/>
            <a:ext cx="847417" cy="2261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557BE2-7EDF-32D4-3B37-789B71126303}"/>
              </a:ext>
            </a:extLst>
          </p:cNvPr>
          <p:cNvSpPr txBox="1"/>
          <p:nvPr/>
        </p:nvSpPr>
        <p:spPr>
          <a:xfrm>
            <a:off x="4135120" y="2204720"/>
            <a:ext cx="300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John in Daresbury days (1973)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8E63B-6C42-5A9D-4BA2-D9EB0B788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837" y="4386362"/>
            <a:ext cx="1752683" cy="2286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53908B-A7B4-25E6-D366-48C9BB351F2B}"/>
              </a:ext>
            </a:extLst>
          </p:cNvPr>
          <p:cNvSpPr txBox="1"/>
          <p:nvPr/>
        </p:nvSpPr>
        <p:spPr>
          <a:xfrm>
            <a:off x="4612640" y="5537200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Modern John</a:t>
            </a:r>
          </a:p>
        </p:txBody>
      </p:sp>
    </p:spTree>
    <p:extLst>
      <p:ext uri="{BB962C8B-B14F-4D97-AF65-F5344CB8AC3E}">
        <p14:creationId xmlns:p14="http://schemas.microsoft.com/office/powerpoint/2010/main" val="1883453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59629-91C6-CEE0-9129-A2749B765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NINA – Resonance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B8C46-0551-905B-8F54-FD3904FB12AF}"/>
              </a:ext>
            </a:extLst>
          </p:cNvPr>
          <p:cNvSpPr txBox="1"/>
          <p:nvPr/>
        </p:nvSpPr>
        <p:spPr>
          <a:xfrm>
            <a:off x="563335" y="1609045"/>
            <a:ext cx="1079975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With a few exceptions most of the work during this first phase involved a study of the nucleon resonances. </a:t>
            </a:r>
          </a:p>
          <a:p>
            <a:r>
              <a:rPr lang="en-GB" dirty="0"/>
              <a:t>   - using tools such as angular distributions, polarised photons and protons. </a:t>
            </a:r>
          </a:p>
          <a:p>
            <a:endParaRPr lang="en-GB" dirty="0"/>
          </a:p>
          <a:p>
            <a:r>
              <a:rPr lang="en-GB" dirty="0"/>
              <a:t>Before NINA only known excited nucleon states were P33(1236), D13(1518), F15(1688), S11(1550), D15(1680). 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At NINA further states discovered and photoproduction amplitudes of all states measured precisely – </a:t>
            </a:r>
          </a:p>
          <a:p>
            <a:r>
              <a:rPr lang="en-GB" dirty="0">
                <a:solidFill>
                  <a:srgbClr val="FF0000"/>
                </a:solidFill>
              </a:rPr>
              <a:t> S11(1700), D13(1700), S31(1650), D33(1685), P13(1770), F15(1690), P31(1910), P33(1900), F35(1890), f37(1920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Modellers used these amplitudes to determine the properties of the resonances which began to </a:t>
            </a:r>
          </a:p>
          <a:p>
            <a:r>
              <a:rPr lang="en-GB" dirty="0"/>
              <a:t>  interpreted by models (including the quark model). </a:t>
            </a:r>
          </a:p>
          <a:p>
            <a:endParaRPr lang="en-GB" dirty="0"/>
          </a:p>
          <a:p>
            <a:r>
              <a:rPr lang="en-GB" dirty="0"/>
              <a:t>Work done by Glasgow, Liverpool and Sheffield groups plus Orsay group (backward pion). </a:t>
            </a:r>
          </a:p>
          <a:p>
            <a:endParaRPr lang="en-GB" dirty="0"/>
          </a:p>
          <a:p>
            <a:r>
              <a:rPr lang="en-GB" dirty="0"/>
              <a:t>Electroproduction studied by Manchester –Lancaster (</a:t>
            </a:r>
            <a:r>
              <a:rPr lang="en-GB" dirty="0" err="1"/>
              <a:t>Mancaster</a:t>
            </a:r>
            <a:r>
              <a:rPr lang="en-GB" dirty="0"/>
              <a:t>) and PEP (DNPL – Pisa groups) gave further </a:t>
            </a:r>
          </a:p>
          <a:p>
            <a:r>
              <a:rPr lang="en-GB" dirty="0"/>
              <a:t>   information on nucleon excited states.</a:t>
            </a:r>
          </a:p>
        </p:txBody>
      </p:sp>
    </p:spTree>
    <p:extLst>
      <p:ext uri="{BB962C8B-B14F-4D97-AF65-F5344CB8AC3E}">
        <p14:creationId xmlns:p14="http://schemas.microsoft.com/office/powerpoint/2010/main" val="249952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AEC61-B094-D979-2010-EF4FB7840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6999" y="-2268460"/>
            <a:ext cx="6858001" cy="11394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DBB9B3-AB62-2FAC-10FE-94ABA55B2BA4}"/>
              </a:ext>
            </a:extLst>
          </p:cNvPr>
          <p:cNvSpPr txBox="1"/>
          <p:nvPr/>
        </p:nvSpPr>
        <p:spPr>
          <a:xfrm>
            <a:off x="10197193" y="5943601"/>
            <a:ext cx="171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 Phase 2 1972</a:t>
            </a:r>
          </a:p>
          <a:p>
            <a:r>
              <a:rPr lang="en-GB" dirty="0"/>
              <a:t>John joins LAMP</a:t>
            </a:r>
          </a:p>
        </p:txBody>
      </p:sp>
    </p:spTree>
    <p:extLst>
      <p:ext uri="{BB962C8B-B14F-4D97-AF65-F5344CB8AC3E}">
        <p14:creationId xmlns:p14="http://schemas.microsoft.com/office/powerpoint/2010/main" val="585037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3D76-4459-E300-A32E-8C7192C6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1972 Large Angle Meson Production </a:t>
            </a:r>
            <a:br>
              <a:rPr lang="en-GB" dirty="0"/>
            </a:br>
            <a:r>
              <a:rPr lang="en-GB" dirty="0"/>
              <a:t>                  (LAMP Phase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4161E-867F-6B6E-FF71-E476B0ECB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920" y="1845129"/>
            <a:ext cx="8552578" cy="36274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DFAE45-EDA2-1308-6D85-DB633FC60165}"/>
                  </a:ext>
                </a:extLst>
              </p:cNvPr>
              <p:cNvSpPr txBox="1"/>
              <p:nvPr/>
            </p:nvSpPr>
            <p:spPr>
              <a:xfrm>
                <a:off x="1861457" y="5472556"/>
                <a:ext cx="7923836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Spectrometer to detect fast forward protons ejected from the hydrogen target.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Searching for meson production in backward direction in centre of mass frame i.e. 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   reaction with γ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meson</a:t>
                </a:r>
              </a:p>
              <a:p>
                <a:r>
                  <a:rPr lang="en-GB" dirty="0"/>
                  <a:t>Mesons studied ρ, </a:t>
                </a:r>
                <a:r>
                  <a:rPr lang="el-GR" dirty="0"/>
                  <a:t>ω</a:t>
                </a:r>
                <a:r>
                  <a:rPr lang="en-GB" dirty="0"/>
                  <a:t> ,f mesons. </a:t>
                </a:r>
              </a:p>
              <a:p>
                <a:r>
                  <a:rPr lang="en-GB" dirty="0"/>
                  <a:t> 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DFAE45-EDA2-1308-6D85-DB633FC60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457" y="5472556"/>
                <a:ext cx="7923836" cy="1477328"/>
              </a:xfrm>
              <a:prstGeom prst="rect">
                <a:avLst/>
              </a:prstGeom>
              <a:blipFill>
                <a:blip r:embed="rId3"/>
                <a:stretch>
                  <a:fillRect l="-615" t="-24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2575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6351B3C-A6DE-C442-4128-91F13C413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70" y="0"/>
            <a:ext cx="6825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59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53CFF-158F-A9FA-0E99-319DD2B04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16" y="193040"/>
            <a:ext cx="3423729" cy="5304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8CD4B-1CCC-F860-1753-5F5513670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084" y="493408"/>
            <a:ext cx="3940965" cy="5112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FF39C7-E0C6-FAFC-DEC7-F423A9A8350D}"/>
                  </a:ext>
                </a:extLst>
              </p:cNvPr>
              <p:cNvSpPr txBox="1"/>
              <p:nvPr/>
            </p:nvSpPr>
            <p:spPr>
              <a:xfrm>
                <a:off x="1102179" y="5763986"/>
                <a:ext cx="27590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Mass of meson IDENTIFIED </a:t>
                </a:r>
              </a:p>
              <a:p>
                <a:r>
                  <a:rPr lang="en-GB" dirty="0"/>
                  <a:t>  as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NOT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γ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FF39C7-E0C6-FAFC-DEC7-F423A9A83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179" y="5763986"/>
                <a:ext cx="2759089" cy="646331"/>
              </a:xfrm>
              <a:prstGeom prst="rect">
                <a:avLst/>
              </a:prstGeom>
              <a:blipFill>
                <a:blip r:embed="rId4"/>
                <a:stretch>
                  <a:fillRect l="-1991" t="-5660" r="-8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89FE82-8E72-059A-A339-615EB0C34290}"/>
                  </a:ext>
                </a:extLst>
              </p:cNvPr>
              <p:cNvSpPr txBox="1"/>
              <p:nvPr/>
            </p:nvSpPr>
            <p:spPr>
              <a:xfrm>
                <a:off x="6096000" y="5796643"/>
                <a:ext cx="2759089" cy="66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Mass of meson IDENTIFIED </a:t>
                </a:r>
              </a:p>
              <a:p>
                <a:r>
                  <a:rPr lang="en-GB" dirty="0"/>
                  <a:t> 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89FE82-8E72-059A-A339-615EB0C34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796643"/>
                <a:ext cx="2759089" cy="669992"/>
              </a:xfrm>
              <a:prstGeom prst="rect">
                <a:avLst/>
              </a:prstGeom>
              <a:blipFill>
                <a:blip r:embed="rId5"/>
                <a:stretch>
                  <a:fillRect l="-1766" t="-5455" r="-662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286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6BB9C-C81C-56B0-D847-81C533F59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182" y="177245"/>
            <a:ext cx="4117717" cy="484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48C4B-C2F2-4C7E-FCE4-4C5DE51AA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3" y="177245"/>
            <a:ext cx="3641271" cy="5247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E2DC65-9E4C-9A94-7FE1-AC72627B01DA}"/>
                  </a:ext>
                </a:extLst>
              </p:cNvPr>
              <p:cNvSpPr txBox="1"/>
              <p:nvPr/>
            </p:nvSpPr>
            <p:spPr>
              <a:xfrm>
                <a:off x="1545834" y="314099"/>
                <a:ext cx="113742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E2DC65-9E4C-9A94-7FE1-AC72627B0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834" y="314099"/>
                <a:ext cx="1137427" cy="276999"/>
              </a:xfrm>
              <a:prstGeom prst="rect">
                <a:avLst/>
              </a:prstGeom>
              <a:blipFill>
                <a:blip r:embed="rId4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440301-1369-80D4-9FF5-5BDDC545C4B4}"/>
                  </a:ext>
                </a:extLst>
              </p:cNvPr>
              <p:cNvSpPr txBox="1"/>
              <p:nvPr/>
            </p:nvSpPr>
            <p:spPr>
              <a:xfrm>
                <a:off x="1608993" y="2307740"/>
                <a:ext cx="10742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l-GR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l-GR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l-GR" i="1" smtClean="0">
                          <a:latin typeface="Cambria Math" panose="02040503050406030204" pitchFamily="18" charset="0"/>
                        </a:rPr>
                        <m:t>𝑝𝑓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440301-1369-80D4-9FF5-5BDDC545C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993" y="2307740"/>
                <a:ext cx="1074268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255BFA-B948-E72D-2F9F-BE04FE6E3863}"/>
                  </a:ext>
                </a:extLst>
              </p:cNvPr>
              <p:cNvSpPr txBox="1"/>
              <p:nvPr/>
            </p:nvSpPr>
            <p:spPr>
              <a:xfrm>
                <a:off x="5060540" y="439832"/>
                <a:ext cx="11140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255BFA-B948-E72D-2F9F-BE04FE6E3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540" y="439832"/>
                <a:ext cx="1114023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426C160-0BA3-E784-D00A-5389D9B2E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676" y="292287"/>
            <a:ext cx="3436980" cy="4769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0AC9BB-CEEB-57D2-5D43-8AFBD48A7BF9}"/>
                  </a:ext>
                </a:extLst>
              </p:cNvPr>
              <p:cNvSpPr txBox="1"/>
              <p:nvPr/>
            </p:nvSpPr>
            <p:spPr>
              <a:xfrm>
                <a:off x="9304820" y="406432"/>
                <a:ext cx="14618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0AC9BB-CEEB-57D2-5D43-8AFBD48A7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820" y="406432"/>
                <a:ext cx="1461875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8508ED-0D3E-73A9-E782-106D9FA86CB8}"/>
                  </a:ext>
                </a:extLst>
              </p:cNvPr>
              <p:cNvSpPr txBox="1"/>
              <p:nvPr/>
            </p:nvSpPr>
            <p:spPr>
              <a:xfrm>
                <a:off x="768092" y="5539270"/>
                <a:ext cx="1075634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Backward Photoproduction – mixed isospin exchange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dirty="0"/>
                  <a:t>) structure smeared out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dirty="0"/>
                  <a:t> production. </a:t>
                </a:r>
              </a:p>
              <a:p>
                <a:endParaRPr lang="en-GB" dirty="0"/>
              </a:p>
              <a:p>
                <a:r>
                  <a:rPr lang="en-GB" dirty="0"/>
                  <a:t>                                                 - pure isospin structure is present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dirty="0"/>
                  <a:t> production </a:t>
                </a:r>
                <a:r>
                  <a:rPr lang="en-GB" dirty="0">
                    <a:solidFill>
                      <a:srgbClr val="FF0000"/>
                    </a:solidFill>
                  </a:rPr>
                  <a:t>showing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dependence </a:t>
                </a:r>
                <a:r>
                  <a:rPr lang="en-GB" dirty="0"/>
                  <a:t>predicted</a:t>
                </a:r>
              </a:p>
              <a:p>
                <a:r>
                  <a:rPr lang="en-GB" dirty="0"/>
                  <a:t>                                                      by </a:t>
                </a:r>
                <a:r>
                  <a:rPr lang="en-GB" dirty="0" err="1"/>
                  <a:t>Gunion</a:t>
                </a:r>
                <a:r>
                  <a:rPr lang="en-GB" dirty="0"/>
                  <a:t>, Brodsky and </a:t>
                </a:r>
                <a:r>
                  <a:rPr lang="en-GB" dirty="0" err="1"/>
                  <a:t>Blankenbecker</a:t>
                </a:r>
                <a:r>
                  <a:rPr lang="en-GB" dirty="0"/>
                  <a:t>.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8508ED-0D3E-73A9-E782-106D9FA86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92" y="5539270"/>
                <a:ext cx="10756343" cy="1200329"/>
              </a:xfrm>
              <a:prstGeom prst="rect">
                <a:avLst/>
              </a:prstGeom>
              <a:blipFill>
                <a:blip r:embed="rId9"/>
                <a:stretch>
                  <a:fillRect l="-454" t="-3046" r="-113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7026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DCC92-9DCD-84E4-1A04-2BF97B274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48" y="230705"/>
            <a:ext cx="3408592" cy="66272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172691-C091-93DD-DFB3-6964927625B7}"/>
                  </a:ext>
                </a:extLst>
              </p:cNvPr>
              <p:cNvSpPr txBox="1"/>
              <p:nvPr/>
            </p:nvSpPr>
            <p:spPr>
              <a:xfrm>
                <a:off x="4206240" y="406400"/>
                <a:ext cx="7793544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Backward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dirty="0"/>
                  <a:t> photoproduction</a:t>
                </a:r>
              </a:p>
              <a:p>
                <a:endParaRPr lang="en-GB" dirty="0"/>
              </a:p>
              <a:p>
                <a:r>
                  <a:rPr lang="en-GB" dirty="0"/>
                  <a:t>The dip at u=0.15 GeV2 is interpreted as a </a:t>
                </a:r>
                <a:r>
                  <a:rPr lang="en-GB" dirty="0">
                    <a:solidFill>
                      <a:srgbClr val="FF0000"/>
                    </a:solidFill>
                  </a:rPr>
                  <a:t>nonsense wrong signature zero </a:t>
                </a:r>
                <a:r>
                  <a:rPr lang="en-GB" dirty="0"/>
                  <a:t>where </a:t>
                </a:r>
              </a:p>
              <a:p>
                <a:r>
                  <a:rPr lang="en-GB" dirty="0"/>
                  <a:t>  residues of </a:t>
                </a:r>
                <a:r>
                  <a:rPr lang="en-GB" dirty="0" err="1"/>
                  <a:t>Regge</a:t>
                </a:r>
                <a:r>
                  <a:rPr lang="en-GB" dirty="0"/>
                  <a:t> trajectories go to zero. 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dirty="0"/>
                  <a:t> NB steep slope.</a:t>
                </a:r>
              </a:p>
              <a:p>
                <a:r>
                  <a:rPr lang="en-GB" dirty="0"/>
                  <a:t>Residue - </a:t>
                </a:r>
                <a:r>
                  <a:rPr lang="en-GB" dirty="0">
                    <a:solidFill>
                      <a:srgbClr val="FF0000"/>
                    </a:solidFill>
                  </a:rPr>
                  <a:t>photon-quark scattering predicted to go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n-GB" dirty="0"/>
                  <a:t>   (</a:t>
                </a:r>
                <a:r>
                  <a:rPr lang="en-GB" dirty="0" err="1"/>
                  <a:t>Gunion</a:t>
                </a:r>
                <a:r>
                  <a:rPr lang="en-GB" dirty="0"/>
                  <a:t>, Brodsky, </a:t>
                </a:r>
                <a:r>
                  <a:rPr lang="en-GB" dirty="0" err="1"/>
                  <a:t>Blankenbecler</a:t>
                </a:r>
                <a:r>
                  <a:rPr lang="en-GB" dirty="0"/>
                  <a:t>)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172691-C091-93DD-DFB3-696492762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240" y="406400"/>
                <a:ext cx="7793544" cy="3416320"/>
              </a:xfrm>
              <a:prstGeom prst="rect">
                <a:avLst/>
              </a:prstGeom>
              <a:blipFill>
                <a:blip r:embed="rId3"/>
                <a:stretch>
                  <a:fillRect l="-626" t="-1071" b="-19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305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4EA3D-CCE6-071E-BD71-5E969A53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171"/>
            <a:ext cx="5751317" cy="61603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2928D2-8FC3-3D21-FB96-B6490434A905}"/>
                  </a:ext>
                </a:extLst>
              </p:cNvPr>
              <p:cNvSpPr txBox="1"/>
              <p:nvPr/>
            </p:nvSpPr>
            <p:spPr>
              <a:xfrm>
                <a:off x="814548" y="185839"/>
                <a:ext cx="4122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CLAS data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from </a:t>
                </a:r>
                <a:r>
                  <a:rPr lang="en-GB" dirty="0">
                    <a:solidFill>
                      <a:srgbClr val="FF0000"/>
                    </a:solidFill>
                  </a:rPr>
                  <a:t>Jefferson Lab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2928D2-8FC3-3D21-FB96-B6490434A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48" y="185839"/>
                <a:ext cx="4122219" cy="369332"/>
              </a:xfrm>
              <a:prstGeom prst="rect">
                <a:avLst/>
              </a:prstGeom>
              <a:blipFill>
                <a:blip r:embed="rId3"/>
                <a:stretch>
                  <a:fillRect l="-1331" t="-8197" r="-29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F4F4F35-19C8-A60A-117C-086725D2FEF6}"/>
              </a:ext>
            </a:extLst>
          </p:cNvPr>
          <p:cNvSpPr txBox="1"/>
          <p:nvPr/>
        </p:nvSpPr>
        <p:spPr>
          <a:xfrm>
            <a:off x="5600700" y="297996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0B9F3-CD43-DAA8-E017-12F4221FD431}"/>
              </a:ext>
            </a:extLst>
          </p:cNvPr>
          <p:cNvSpPr txBox="1"/>
          <p:nvPr/>
        </p:nvSpPr>
        <p:spPr>
          <a:xfrm>
            <a:off x="7870371" y="1142999"/>
            <a:ext cx="214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Model by </a:t>
            </a:r>
            <a:r>
              <a:rPr lang="en-GB" dirty="0" err="1"/>
              <a:t>Laget</a:t>
            </a:r>
            <a:r>
              <a:rPr lang="en-GB" dirty="0"/>
              <a:t> et al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08D236-2C90-CB15-1801-9E9FF28AF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490" y="1517847"/>
            <a:ext cx="3704194" cy="3822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CAE0EA-5470-F982-99BA-3D609423491F}"/>
              </a:ext>
            </a:extLst>
          </p:cNvPr>
          <p:cNvSpPr txBox="1"/>
          <p:nvPr/>
        </p:nvSpPr>
        <p:spPr>
          <a:xfrm>
            <a:off x="6938365" y="5647268"/>
            <a:ext cx="4670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Model is based on exchanges of quarks </a:t>
            </a:r>
          </a:p>
          <a:p>
            <a:r>
              <a:rPr lang="en-GB" dirty="0"/>
              <a:t>  and gluons and </a:t>
            </a:r>
            <a:r>
              <a:rPr lang="en-GB" dirty="0" err="1"/>
              <a:t>Reggeons</a:t>
            </a:r>
            <a:r>
              <a:rPr lang="en-GB" dirty="0"/>
              <a:t>.</a:t>
            </a:r>
          </a:p>
          <a:p>
            <a:r>
              <a:rPr lang="en-GB" dirty="0">
                <a:solidFill>
                  <a:srgbClr val="FF0000"/>
                </a:solidFill>
              </a:rPr>
              <a:t>No mention of nonsense wrong signature zeros.</a:t>
            </a:r>
          </a:p>
        </p:txBody>
      </p:sp>
    </p:spTree>
    <p:extLst>
      <p:ext uri="{BB962C8B-B14F-4D97-AF65-F5344CB8AC3E}">
        <p14:creationId xmlns:p14="http://schemas.microsoft.com/office/powerpoint/2010/main" val="623256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560D-B02D-EF48-FB3B-A3B65BE6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LAMP Phase 2 (</a:t>
            </a:r>
            <a:r>
              <a:rPr lang="en-GB" sz="4000" dirty="0"/>
              <a:t>Large Aperture Magnet Project</a:t>
            </a:r>
            <a:r>
              <a:rPr lang="en-GB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243FD-9102-5DC2-4514-CD47EB840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81" y="1330423"/>
            <a:ext cx="10693238" cy="4197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EB96D1-9955-E45C-4777-F09B321B3653}"/>
              </a:ext>
            </a:extLst>
          </p:cNvPr>
          <p:cNvSpPr txBox="1"/>
          <p:nvPr/>
        </p:nvSpPr>
        <p:spPr>
          <a:xfrm>
            <a:off x="1347107" y="6082393"/>
            <a:ext cx="733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Large Aperture allows forward produced particles to be measured precisely. </a:t>
            </a:r>
          </a:p>
        </p:txBody>
      </p:sp>
    </p:spTree>
    <p:extLst>
      <p:ext uri="{BB962C8B-B14F-4D97-AF65-F5344CB8AC3E}">
        <p14:creationId xmlns:p14="http://schemas.microsoft.com/office/powerpoint/2010/main" val="3582495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AA651-D2AB-8F78-6C16-DBD3EAB6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879" y="746971"/>
            <a:ext cx="7168242" cy="60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95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C000-B94C-F367-0A56-59712D504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             Brief History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89264-26C7-2222-E494-4E649CA31E05}"/>
              </a:ext>
            </a:extLst>
          </p:cNvPr>
          <p:cNvSpPr txBox="1"/>
          <p:nvPr/>
        </p:nvSpPr>
        <p:spPr>
          <a:xfrm>
            <a:off x="703017" y="1451814"/>
            <a:ext cx="1078596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1940s Hot topic = nuclear physics. Chadwick brings cyclotron to Liverpool.</a:t>
            </a:r>
          </a:p>
          <a:p>
            <a:endParaRPr lang="en-GB" dirty="0"/>
          </a:p>
          <a:p>
            <a:r>
              <a:rPr lang="en-GB" dirty="0"/>
              <a:t>1947 π meson discovered. Pion source needed Chadwick gets a synchrocyclotron in Liverpool.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1950s  Scattering theory and scattering amplitudes were hot topics to explain particle interactions. We were </a:t>
            </a:r>
          </a:p>
          <a:p>
            <a:r>
              <a:rPr lang="en-GB" dirty="0"/>
              <a:t>         trying to understand the forces between particles. </a:t>
            </a:r>
          </a:p>
          <a:p>
            <a:r>
              <a:rPr lang="en-GB" dirty="0"/>
              <a:t>            </a:t>
            </a:r>
            <a:r>
              <a:rPr lang="en-GB" dirty="0" err="1"/>
              <a:t>Nimrod</a:t>
            </a:r>
            <a:r>
              <a:rPr lang="en-GB" dirty="0"/>
              <a:t> built at Rutherford Lab. As a complement Jim Cassels et al proposed an electron machine for </a:t>
            </a:r>
          </a:p>
          <a:p>
            <a:r>
              <a:rPr lang="en-GB" dirty="0"/>
              <a:t>            North of England.  This became NINA (Northern Institute Nuclear Accelerator) 5 GeV electron synchrotron.</a:t>
            </a:r>
          </a:p>
          <a:p>
            <a:r>
              <a:rPr lang="en-GB" dirty="0"/>
              <a:t>1965 NINA comes on air at DNPL (Daresbury Nuclear Physics Lab). </a:t>
            </a:r>
          </a:p>
          <a:p>
            <a:endParaRPr lang="en-GB" dirty="0"/>
          </a:p>
          <a:p>
            <a:r>
              <a:rPr lang="en-GB" dirty="0"/>
              <a:t>Meanwhile Physics moved on –</a:t>
            </a:r>
          </a:p>
          <a:p>
            <a:r>
              <a:rPr lang="en-GB" dirty="0"/>
              <a:t>1959 Tulio </a:t>
            </a:r>
            <a:r>
              <a:rPr lang="en-GB" dirty="0" err="1"/>
              <a:t>Regge</a:t>
            </a:r>
            <a:r>
              <a:rPr lang="en-GB" dirty="0"/>
              <a:t> developed </a:t>
            </a:r>
            <a:r>
              <a:rPr lang="en-GB" dirty="0" err="1"/>
              <a:t>Regge</a:t>
            </a:r>
            <a:r>
              <a:rPr lang="en-GB" dirty="0"/>
              <a:t> theory of scattering amplitudes. </a:t>
            </a:r>
          </a:p>
          <a:p>
            <a:r>
              <a:rPr lang="en-GB" dirty="0"/>
              <a:t>1964 Gellman and Zweig propose quark model of the hadrons.  </a:t>
            </a:r>
          </a:p>
          <a:p>
            <a:r>
              <a:rPr lang="en-GB" dirty="0"/>
              <a:t>1966 NINA came on air and was used to study both these topics </a:t>
            </a:r>
          </a:p>
          <a:p>
            <a:r>
              <a:rPr lang="en-GB" dirty="0"/>
              <a:t>    – the quark model through the excited states of the nucleon (nucleon resonances)</a:t>
            </a:r>
          </a:p>
          <a:p>
            <a:r>
              <a:rPr lang="en-GB" dirty="0"/>
              <a:t>    -  </a:t>
            </a:r>
            <a:r>
              <a:rPr lang="en-GB" dirty="0" err="1"/>
              <a:t>Regge</a:t>
            </a:r>
            <a:r>
              <a:rPr lang="en-GB" dirty="0"/>
              <a:t> theory through the production of mesons. </a:t>
            </a:r>
          </a:p>
          <a:p>
            <a:r>
              <a:rPr lang="en-GB" dirty="0"/>
              <a:t>However, the energy was too low to study the quark structure directly which needed deep inelastic scattering </a:t>
            </a:r>
          </a:p>
          <a:p>
            <a:r>
              <a:rPr lang="en-GB" dirty="0"/>
              <a:t> discovered at SLAC (20 GeV </a:t>
            </a:r>
            <a:r>
              <a:rPr lang="en-GB" dirty="0" err="1"/>
              <a:t>Linac</a:t>
            </a:r>
            <a:r>
              <a:rPr lang="en-GB" dirty="0"/>
              <a:t>) in 1969. </a:t>
            </a:r>
          </a:p>
        </p:txBody>
      </p:sp>
    </p:spTree>
    <p:extLst>
      <p:ext uri="{BB962C8B-B14F-4D97-AF65-F5344CB8AC3E}">
        <p14:creationId xmlns:p14="http://schemas.microsoft.com/office/powerpoint/2010/main" val="1212667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147D5-2DA8-E380-9C31-437ABAEE8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3655122"/>
            <a:ext cx="4589473" cy="3010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0278C-3104-EF1E-9F7A-A89563751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80" y="3604007"/>
            <a:ext cx="4659363" cy="3061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B6F277-38C6-31B5-68BA-CFB957FE9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98" y="447798"/>
            <a:ext cx="4773582" cy="2981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C7FAA9-4D35-19E7-5F23-AA3625C4EE45}"/>
              </a:ext>
            </a:extLst>
          </p:cNvPr>
          <p:cNvSpPr txBox="1"/>
          <p:nvPr/>
        </p:nvSpPr>
        <p:spPr>
          <a:xfrm>
            <a:off x="7010400" y="670560"/>
            <a:ext cx="441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Lunch on Erwin at Old Vic in December 1973.</a:t>
            </a:r>
          </a:p>
        </p:txBody>
      </p:sp>
    </p:spTree>
    <p:extLst>
      <p:ext uri="{BB962C8B-B14F-4D97-AF65-F5344CB8AC3E}">
        <p14:creationId xmlns:p14="http://schemas.microsoft.com/office/powerpoint/2010/main" val="4266762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1EB44-F273-FD98-C4D7-B1F62828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0" y="2526084"/>
            <a:ext cx="10200287" cy="39661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7D4A95-7BCC-93B1-7ECC-83630FE39005}"/>
                  </a:ext>
                </a:extLst>
              </p:cNvPr>
              <p:cNvSpPr txBox="1"/>
              <p:nvPr/>
            </p:nvSpPr>
            <p:spPr>
              <a:xfrm>
                <a:off x="1188720" y="528320"/>
                <a:ext cx="9553897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Precision of the spectrometer demonstrated by studying the reaction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(1520)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/>
              </a:p>
              <a:p>
                <a:r>
                  <a:rPr lang="en-GB" dirty="0"/>
                  <a:t>  NB no particle identification – clean sample identified </a:t>
                </a:r>
                <a:r>
                  <a:rPr lang="en-GB" dirty="0">
                    <a:solidFill>
                      <a:srgbClr val="FF0000"/>
                    </a:solidFill>
                  </a:rPr>
                  <a:t>by kinematic fitting</a:t>
                </a:r>
                <a:r>
                  <a:rPr lang="en-GB" dirty="0"/>
                  <a:t>. </a:t>
                </a:r>
              </a:p>
              <a:p>
                <a:endParaRPr lang="en-GB" dirty="0"/>
              </a:p>
              <a:p>
                <a:r>
                  <a:rPr lang="en-GB" dirty="0"/>
                  <a:t>Mass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(1520)</m:t>
                    </m:r>
                  </m:oMath>
                </a14:m>
                <a:r>
                  <a:rPr lang="en-GB" dirty="0"/>
                  <a:t> determined to be </a:t>
                </a:r>
                <a:r>
                  <a:rPr lang="en-GB" dirty="0">
                    <a:solidFill>
                      <a:srgbClr val="FF0000"/>
                    </a:solidFill>
                  </a:rPr>
                  <a:t>1517.3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1.5 MeV </a:t>
                </a:r>
                <a:r>
                  <a:rPr lang="en-GB" dirty="0"/>
                  <a:t>and 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16.3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±3.3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MeV</a:t>
                </a:r>
                <a:r>
                  <a:rPr lang="en-GB" dirty="0"/>
                  <a:t>, </a:t>
                </a:r>
              </a:p>
              <a:p>
                <a:r>
                  <a:rPr lang="en-GB" dirty="0"/>
                  <a:t>   Spin and parity determined to be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3/2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7D4A95-7BCC-93B1-7ECC-83630FE39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" y="528320"/>
                <a:ext cx="9553897" cy="1477328"/>
              </a:xfrm>
              <a:prstGeom prst="rect">
                <a:avLst/>
              </a:prstGeom>
              <a:blipFill>
                <a:blip r:embed="rId3"/>
                <a:stretch>
                  <a:fillRect l="-511" t="-2479" b="-57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07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E2E48-787F-BB97-1E37-DA8FBC9A8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45" y="1570383"/>
            <a:ext cx="7920917" cy="52876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83019C-45C7-7FD5-915E-13FEB31911F6}"/>
                  </a:ext>
                </a:extLst>
              </p:cNvPr>
              <p:cNvSpPr txBox="1"/>
              <p:nvPr/>
            </p:nvSpPr>
            <p:spPr>
              <a:xfrm>
                <a:off x="1239520" y="335280"/>
                <a:ext cx="919815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Precision spectrometer - the reaction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GB" b="0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   </a:t>
                </a:r>
                <a:r>
                  <a:rPr lang="en-GB" dirty="0">
                    <a:solidFill>
                      <a:srgbClr val="FF0000"/>
                    </a:solidFill>
                  </a:rPr>
                  <a:t>Detect two charged particles in spectrometer and 2 photons reconstructed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in lead glass. 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   Reconstruct the mass of X (missing mass).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83019C-45C7-7FD5-915E-13FEB3191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520" y="335280"/>
                <a:ext cx="9198159" cy="923330"/>
              </a:xfrm>
              <a:prstGeom prst="rect">
                <a:avLst/>
              </a:prstGeom>
              <a:blipFill>
                <a:blip r:embed="rId3"/>
                <a:stretch>
                  <a:fillRect l="-530" t="-3311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0158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D3DEF5-33A2-5797-8F6F-7C2E44E3C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85" y="74749"/>
            <a:ext cx="7051361" cy="6783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DE35E3-87C6-86BF-1DDD-6C0A06F0C55D}"/>
                  </a:ext>
                </a:extLst>
              </p:cNvPr>
              <p:cNvSpPr txBox="1"/>
              <p:nvPr/>
            </p:nvSpPr>
            <p:spPr>
              <a:xfrm>
                <a:off x="7587525" y="717006"/>
                <a:ext cx="4077591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Total cross sections measured by LAMP2. </a:t>
                </a:r>
              </a:p>
              <a:p>
                <a:endParaRPr lang="en-GB" dirty="0"/>
              </a:p>
              <a:p>
                <a:r>
                  <a:rPr lang="en-GB" dirty="0"/>
                  <a:t>Characterised by </a:t>
                </a:r>
                <a:r>
                  <a:rPr lang="en-GB" dirty="0" err="1"/>
                  <a:t>Regge</a:t>
                </a:r>
                <a:r>
                  <a:rPr lang="en-GB" dirty="0"/>
                  <a:t> trajectories</a:t>
                </a:r>
              </a:p>
              <a:p>
                <a:r>
                  <a:rPr lang="en-GB" dirty="0"/>
                  <a:t>  such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exchanges </a:t>
                </a:r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DE35E3-87C6-86BF-1DDD-6C0A06F0C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525" y="717006"/>
                <a:ext cx="4077591" cy="1754326"/>
              </a:xfrm>
              <a:prstGeom prst="rect">
                <a:avLst/>
              </a:prstGeom>
              <a:blipFill>
                <a:blip r:embed="rId3"/>
                <a:stretch>
                  <a:fillRect l="-1345" t="-2091" r="-1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9100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1B792C-1895-A710-B1D5-F9E2F6E13CCD}"/>
                  </a:ext>
                </a:extLst>
              </p:cNvPr>
              <p:cNvSpPr txBox="1"/>
              <p:nvPr/>
            </p:nvSpPr>
            <p:spPr>
              <a:xfrm>
                <a:off x="5923280" y="548640"/>
                <a:ext cx="4143442" cy="2429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Data interpreted in terms of </a:t>
                </a:r>
                <a:r>
                  <a:rPr lang="en-GB" dirty="0" err="1">
                    <a:solidFill>
                      <a:srgbClr val="FF0000"/>
                    </a:solidFill>
                  </a:rPr>
                  <a:t>Regge</a:t>
                </a:r>
                <a:r>
                  <a:rPr lang="en-GB" dirty="0">
                    <a:solidFill>
                      <a:srgbClr val="FF0000"/>
                    </a:solidFill>
                  </a:rPr>
                  <a:t> Theory</a:t>
                </a:r>
              </a:p>
              <a:p>
                <a:endParaRPr lang="en-GB" dirty="0"/>
              </a:p>
              <a:p>
                <a:r>
                  <a:rPr lang="en-GB" dirty="0"/>
                  <a:t>Example – model of Clark and Donnachie </a:t>
                </a:r>
              </a:p>
              <a:p>
                <a:r>
                  <a:rPr lang="en-GB" dirty="0"/>
                  <a:t>  normalised to the data at t=0.02 GeV</a:t>
                </a:r>
                <a:r>
                  <a:rPr lang="en-GB" baseline="30000" dirty="0"/>
                  <a:t>2</a:t>
                </a:r>
              </a:p>
              <a:p>
                <a:r>
                  <a:rPr lang="en-GB" dirty="0"/>
                  <a:t>  model 1 = pi exchange only</a:t>
                </a:r>
              </a:p>
              <a:p>
                <a:r>
                  <a:rPr lang="en-GB" dirty="0"/>
                  <a:t>  model 2 = pi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√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/>
                  <a:t>A2 exchange</a:t>
                </a:r>
              </a:p>
              <a:p>
                <a:r>
                  <a:rPr lang="en-GB" dirty="0"/>
                  <a:t>  model 3 = pi plus full A2 exchange</a:t>
                </a:r>
              </a:p>
              <a:p>
                <a:r>
                  <a:rPr lang="en-GB" dirty="0"/>
                  <a:t>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1B792C-1895-A710-B1D5-F9E2F6E13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280" y="548640"/>
                <a:ext cx="4143442" cy="2429448"/>
              </a:xfrm>
              <a:prstGeom prst="rect">
                <a:avLst/>
              </a:prstGeom>
              <a:blipFill>
                <a:blip r:embed="rId2"/>
                <a:stretch>
                  <a:fillRect l="-1325" t="-1253" r="-4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E5A0C1A-EDD8-1B85-3E32-29BC05F4F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28" y="73536"/>
            <a:ext cx="5007273" cy="67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18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804E0-85C6-1CD3-E835-6570C442D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493" y="0"/>
            <a:ext cx="695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56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4F8CB-671F-EAA4-15AA-D498031BC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9" y="1498113"/>
            <a:ext cx="4287202" cy="53241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6CDEC3-9B0A-D2F2-BF77-AE6BA1F7B48E}"/>
                  </a:ext>
                </a:extLst>
              </p:cNvPr>
              <p:cNvSpPr txBox="1"/>
              <p:nvPr/>
            </p:nvSpPr>
            <p:spPr>
              <a:xfrm>
                <a:off x="381000" y="126165"/>
                <a:ext cx="563519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      Reaction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/>
                  <a:t>   LAMP’s most cited paper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Dominated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photoproduction which was measured.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6CDEC3-9B0A-D2F2-BF77-AE6BA1F7B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6165"/>
                <a:ext cx="5635197" cy="923330"/>
              </a:xfrm>
              <a:prstGeom prst="rect">
                <a:avLst/>
              </a:prstGeom>
              <a:blipFill>
                <a:blip r:embed="rId3"/>
                <a:stretch>
                  <a:fillRect l="-974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AB63FC7-9124-CD6F-6CA7-6F94123B1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881" y="126165"/>
            <a:ext cx="3436641" cy="2807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C4AD84-7BEC-9E18-8D61-6B90BFD55631}"/>
                  </a:ext>
                </a:extLst>
              </p:cNvPr>
              <p:cNvSpPr txBox="1"/>
              <p:nvPr/>
            </p:nvSpPr>
            <p:spPr>
              <a:xfrm>
                <a:off x="1947913" y="2786718"/>
                <a:ext cx="20510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dirty="0"/>
                  <a:t> photoproduction</a:t>
                </a:r>
              </a:p>
              <a:p>
                <a:r>
                  <a:rPr lang="en-GB" dirty="0"/>
                  <a:t>       cross section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C4AD84-7BEC-9E18-8D61-6B90BFD55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913" y="2786718"/>
                <a:ext cx="2051011" cy="646331"/>
              </a:xfrm>
              <a:prstGeom prst="rect">
                <a:avLst/>
              </a:prstGeom>
              <a:blipFill>
                <a:blip r:embed="rId5"/>
                <a:stretch>
                  <a:fillRect t="-4717" r="-238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1B096CC-64D1-9928-B4B0-490A43E6702B}"/>
              </a:ext>
            </a:extLst>
          </p:cNvPr>
          <p:cNvSpPr txBox="1"/>
          <p:nvPr/>
        </p:nvSpPr>
        <p:spPr>
          <a:xfrm>
            <a:off x="6096000" y="3429000"/>
            <a:ext cx="50647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Pomeron exchange is dominant – </a:t>
            </a:r>
          </a:p>
          <a:p>
            <a:r>
              <a:rPr lang="en-GB" dirty="0"/>
              <a:t> but measured </a:t>
            </a:r>
            <a:r>
              <a:rPr lang="en-GB" dirty="0" err="1"/>
              <a:t>Regge</a:t>
            </a:r>
            <a:r>
              <a:rPr lang="en-GB" dirty="0"/>
              <a:t> trajectory seems to be </a:t>
            </a:r>
          </a:p>
          <a:p>
            <a:r>
              <a:rPr lang="en-GB" dirty="0"/>
              <a:t> different from that seen in pp scattering. 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Density matrix elements show deviations from </a:t>
            </a:r>
          </a:p>
          <a:p>
            <a:r>
              <a:rPr lang="en-GB" dirty="0">
                <a:solidFill>
                  <a:srgbClr val="FF0000"/>
                </a:solidFill>
              </a:rPr>
              <a:t>  helicity conservation away from forward direction. </a:t>
            </a:r>
          </a:p>
        </p:txBody>
      </p:sp>
    </p:spTree>
    <p:extLst>
      <p:ext uri="{BB962C8B-B14F-4D97-AF65-F5344CB8AC3E}">
        <p14:creationId xmlns:p14="http://schemas.microsoft.com/office/powerpoint/2010/main" val="356330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26A56B-E782-CC50-794E-101355A3C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              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/>
                  <a:t> (unseen proton)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26A56B-E782-CC50-794E-101355A3C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A84937-7CCA-A24A-4ACB-C6B9B0A64785}"/>
                  </a:ext>
                </a:extLst>
              </p:cNvPr>
              <p:cNvSpPr txBox="1"/>
              <p:nvPr/>
            </p:nvSpPr>
            <p:spPr>
              <a:xfrm>
                <a:off x="1077686" y="1690688"/>
                <a:ext cx="8827096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dirty="0"/>
                  <a:t> meson production observed to be diffraction like.</a:t>
                </a:r>
              </a:p>
              <a:p>
                <a:endParaRPr lang="en-GB" dirty="0"/>
              </a:p>
              <a:p>
                <a:r>
                  <a:rPr lang="en-GB" dirty="0"/>
                  <a:t> </a:t>
                </a:r>
                <a:r>
                  <a:rPr lang="en-GB" dirty="0">
                    <a:solidFill>
                      <a:srgbClr val="FF0000"/>
                    </a:solidFill>
                  </a:rPr>
                  <a:t>Angular distributions of kaons measured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rest frame showed helicity conservation. </a:t>
                </a:r>
              </a:p>
              <a:p>
                <a:endParaRPr lang="en-GB" dirty="0">
                  <a:solidFill>
                    <a:srgbClr val="FF0000"/>
                  </a:solidFill>
                </a:endParaRPr>
              </a:p>
              <a:p>
                <a:r>
                  <a:rPr lang="en-GB" dirty="0"/>
                  <a:t>Pomeron exchange dominant but shrinkage of diffraction peak </a:t>
                </a:r>
              </a:p>
              <a:p>
                <a:r>
                  <a:rPr lang="en-GB" dirty="0"/>
                  <a:t> observed – different kind of pomeron than in hadroproduction. 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Angular distribution indicated presence of a J</a:t>
                </a:r>
                <a:r>
                  <a:rPr lang="en-GB" baseline="30000" dirty="0">
                    <a:solidFill>
                      <a:srgbClr val="FF0000"/>
                    </a:solidFill>
                  </a:rPr>
                  <a:t>P</a:t>
                </a:r>
                <a:r>
                  <a:rPr lang="en-GB" dirty="0">
                    <a:solidFill>
                      <a:srgbClr val="FF0000"/>
                    </a:solidFill>
                  </a:rPr>
                  <a:t>=0</a:t>
                </a:r>
                <a:r>
                  <a:rPr lang="en-GB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GB" dirty="0">
                    <a:solidFill>
                      <a:srgbClr val="FF0000"/>
                    </a:solidFill>
                  </a:rPr>
                  <a:t> state interfering 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   with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meson. Named the S* in the paper.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This could be the more modern a</a:t>
                </a:r>
                <a:r>
                  <a:rPr lang="en-GB" baseline="30000" dirty="0">
                    <a:solidFill>
                      <a:srgbClr val="FF0000"/>
                    </a:solidFill>
                  </a:rPr>
                  <a:t>0</a:t>
                </a:r>
                <a:r>
                  <a:rPr lang="en-GB" dirty="0">
                    <a:solidFill>
                      <a:srgbClr val="FF0000"/>
                    </a:solidFill>
                  </a:rPr>
                  <a:t>(980) which has mass 980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20 MeV 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  and width 50-100 MeV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A84937-7CCA-A24A-4ACB-C6B9B0A64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86" y="1690688"/>
                <a:ext cx="8827096" cy="3139321"/>
              </a:xfrm>
              <a:prstGeom prst="rect">
                <a:avLst/>
              </a:prstGeom>
              <a:blipFill>
                <a:blip r:embed="rId3"/>
                <a:stretch>
                  <a:fillRect l="-622" t="-971" b="-21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04F880E-A42E-3438-7AB9-4FDCD1E2D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361" y="2869043"/>
            <a:ext cx="4145639" cy="3517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D5BDC1-CDDD-334B-1A46-1F229C08E2B6}"/>
              </a:ext>
            </a:extLst>
          </p:cNvPr>
          <p:cNvSpPr txBox="1"/>
          <p:nvPr/>
        </p:nvSpPr>
        <p:spPr>
          <a:xfrm>
            <a:off x="10119180" y="6386740"/>
            <a:ext cx="1066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From J-M </a:t>
            </a:r>
            <a:r>
              <a:rPr lang="en-GB" sz="1100" dirty="0" err="1"/>
              <a:t>Laget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284436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D4BF-042C-0FE7-410E-85DB4E0E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                       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87F86-A5E6-0B85-F174-8120079A4A8C}"/>
              </a:ext>
            </a:extLst>
          </p:cNvPr>
          <p:cNvSpPr txBox="1"/>
          <p:nvPr/>
        </p:nvSpPr>
        <p:spPr>
          <a:xfrm>
            <a:off x="1322614" y="2188029"/>
            <a:ext cx="847167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snapshot of the work at DL in the late 60s and early 70s. 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John and I started to work together 50 years ago on the LAMP2 experiment. </a:t>
            </a:r>
          </a:p>
          <a:p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I look back on those years with fondness and pleasure. We were a very productive group</a:t>
            </a:r>
          </a:p>
          <a:p>
            <a:r>
              <a:rPr lang="en-GB" dirty="0">
                <a:solidFill>
                  <a:srgbClr val="0070C0"/>
                </a:solidFill>
              </a:rPr>
              <a:t>  producing results which are still being cited.</a:t>
            </a:r>
          </a:p>
          <a:p>
            <a:endParaRPr lang="en-GB" dirty="0"/>
          </a:p>
          <a:p>
            <a:r>
              <a:rPr lang="en-GB" dirty="0"/>
              <a:t>From the start John’s enthusiasm and common sense were an influence on us all.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I learned a lot from him.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155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06429-692D-53D5-112C-A24E9256B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08" y="1165513"/>
            <a:ext cx="6476515" cy="434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73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1CD274-9208-C0EF-8512-C35CC1DA7861}"/>
              </a:ext>
            </a:extLst>
          </p:cNvPr>
          <p:cNvSpPr txBox="1"/>
          <p:nvPr/>
        </p:nvSpPr>
        <p:spPr>
          <a:xfrm>
            <a:off x="1420586" y="1069522"/>
            <a:ext cx="452239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NINA</a:t>
            </a:r>
            <a:r>
              <a:rPr lang="en-GB" dirty="0"/>
              <a:t> = Northern Institute Nuclear Accelerator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@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DNPL</a:t>
            </a:r>
            <a:r>
              <a:rPr lang="en-GB" dirty="0"/>
              <a:t> = Daresbury Nuclear Physics Laboratory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Even though our work had little to do with </a:t>
            </a:r>
          </a:p>
          <a:p>
            <a:r>
              <a:rPr lang="en-GB" dirty="0"/>
              <a:t>  nuclear physics. (60s politics Nuclear seen as </a:t>
            </a:r>
          </a:p>
          <a:p>
            <a:r>
              <a:rPr lang="en-GB" dirty="0"/>
              <a:t>  part of the  “White heat of modern </a:t>
            </a:r>
          </a:p>
          <a:p>
            <a:r>
              <a:rPr lang="en-GB" dirty="0"/>
              <a:t>     Technology”  - Harold Wilson).</a:t>
            </a:r>
          </a:p>
        </p:txBody>
      </p:sp>
      <p:pic>
        <p:nvPicPr>
          <p:cNvPr id="4" name="Picture 3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301C312F-6727-91AD-C3CD-8B3753C48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452" y="3647642"/>
            <a:ext cx="4587240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66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87C2C-3EBC-08F8-8543-D88ADBEDD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32" y="1341782"/>
            <a:ext cx="10716535" cy="41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80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DFE31-2683-01EF-EAA8-9F176D42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82" y="1213099"/>
            <a:ext cx="8171706" cy="5726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FF9E7D-0C0E-DC8A-F197-9487D7C6EDD0}"/>
              </a:ext>
            </a:extLst>
          </p:cNvPr>
          <p:cNvSpPr txBox="1"/>
          <p:nvPr/>
        </p:nvSpPr>
        <p:spPr>
          <a:xfrm>
            <a:off x="498021" y="253093"/>
            <a:ext cx="963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σT</a:t>
            </a:r>
            <a:r>
              <a:rPr lang="en-US" dirty="0"/>
              <a:t> Experiment to measure total photoproduction cross sections to hadrons </a:t>
            </a:r>
            <a:r>
              <a:rPr lang="en-GB" dirty="0"/>
              <a:t>Phys. Rev. D5 (1972) 1640</a:t>
            </a:r>
          </a:p>
        </p:txBody>
      </p:sp>
    </p:spTree>
    <p:extLst>
      <p:ext uri="{BB962C8B-B14F-4D97-AF65-F5344CB8AC3E}">
        <p14:creationId xmlns:p14="http://schemas.microsoft.com/office/powerpoint/2010/main" val="2238928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95C272-A5B8-0295-F79D-F52F5CF98006}"/>
              </a:ext>
            </a:extLst>
          </p:cNvPr>
          <p:cNvSpPr txBox="1"/>
          <p:nvPr/>
        </p:nvSpPr>
        <p:spPr>
          <a:xfrm>
            <a:off x="719546" y="377916"/>
            <a:ext cx="721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r>
              <a:rPr lang="en-GB" dirty="0"/>
              <a:t>T Experiment to measure total photoproduction cross sections to hadrons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2E1C8-EFCB-B198-6F23-C7DAFD414F5D}"/>
              </a:ext>
            </a:extLst>
          </p:cNvPr>
          <p:cNvSpPr txBox="1"/>
          <p:nvPr/>
        </p:nvSpPr>
        <p:spPr>
          <a:xfrm>
            <a:off x="8197125" y="377916"/>
            <a:ext cx="2702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T.A. Armstrong et al </a:t>
            </a:r>
          </a:p>
          <a:p>
            <a:r>
              <a:rPr lang="en-GB" dirty="0"/>
              <a:t>  Phys. Rev. D5 (1972) 1640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D10A30-6582-AD04-B990-88EABB54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6" y="1140676"/>
            <a:ext cx="10776128" cy="562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80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EF06A-E7EC-C35E-A124-A83E086A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373" y="2586961"/>
            <a:ext cx="4017612" cy="4072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05D475-F16A-47CA-3DF6-CCB7D0177454}"/>
              </a:ext>
            </a:extLst>
          </p:cNvPr>
          <p:cNvSpPr txBox="1"/>
          <p:nvPr/>
        </p:nvSpPr>
        <p:spPr>
          <a:xfrm>
            <a:off x="8092483" y="1621359"/>
            <a:ext cx="2783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π+production </a:t>
            </a:r>
          </a:p>
          <a:p>
            <a:r>
              <a:rPr lang="fr-FR" dirty="0" err="1"/>
              <a:t>Curve</a:t>
            </a:r>
            <a:r>
              <a:rPr lang="fr-FR" dirty="0"/>
              <a:t> = </a:t>
            </a:r>
            <a:r>
              <a:rPr lang="fr-FR" dirty="0" err="1"/>
              <a:t>photoproduction</a:t>
            </a:r>
            <a:endParaRPr lang="fr-FR" dirty="0"/>
          </a:p>
          <a:p>
            <a:r>
              <a:rPr lang="fr-FR" dirty="0"/>
              <a:t>Points = </a:t>
            </a:r>
            <a:r>
              <a:rPr lang="fr-FR" dirty="0" err="1"/>
              <a:t>electroproduction</a:t>
            </a:r>
            <a:r>
              <a:rPr lang="fr-FR" dirty="0"/>
              <a:t>.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8F417-4141-11BB-493B-BA6C22616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857" y="2748966"/>
            <a:ext cx="2399572" cy="1874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DBFF58-6181-B10E-68D7-9928427B249E}"/>
              </a:ext>
            </a:extLst>
          </p:cNvPr>
          <p:cNvSpPr txBox="1"/>
          <p:nvPr/>
        </p:nvSpPr>
        <p:spPr>
          <a:xfrm>
            <a:off x="2052320" y="455168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21218B-6C8C-BFA4-F824-B34A5C96FDE4}"/>
              </a:ext>
            </a:extLst>
          </p:cNvPr>
          <p:cNvSpPr txBox="1"/>
          <p:nvPr/>
        </p:nvSpPr>
        <p:spPr>
          <a:xfrm>
            <a:off x="3948429" y="3984170"/>
            <a:ext cx="83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Decays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9FA8A7-851D-7EA8-CD3A-E0CDD5DB5241}"/>
              </a:ext>
            </a:extLst>
          </p:cNvPr>
          <p:cNvSpPr txBox="1"/>
          <p:nvPr/>
        </p:nvSpPr>
        <p:spPr>
          <a:xfrm>
            <a:off x="214267" y="324081"/>
            <a:ext cx="6740371" cy="1297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10" dirty="0"/>
              <a:t>Electroproduction – adds in –Q2 taking the </a:t>
            </a:r>
          </a:p>
          <a:p>
            <a:r>
              <a:rPr lang="en-GB" sz="2610" dirty="0"/>
              <a:t> photon away from the vector meson mass</a:t>
            </a:r>
          </a:p>
          <a:p>
            <a:r>
              <a:rPr lang="en-GB" sz="2610" dirty="0"/>
              <a:t>Photon becomes a pure electromagnetic probe. </a:t>
            </a:r>
          </a:p>
        </p:txBody>
      </p:sp>
    </p:spTree>
    <p:extLst>
      <p:ext uri="{BB962C8B-B14F-4D97-AF65-F5344CB8AC3E}">
        <p14:creationId xmlns:p14="http://schemas.microsoft.com/office/powerpoint/2010/main" val="278300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20145D05-EC71-2728-A5B0-6F2042D85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34" y="276622"/>
            <a:ext cx="4841766" cy="1755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38D8FD-063A-C573-1A77-202E3DEBF692}"/>
              </a:ext>
            </a:extLst>
          </p:cNvPr>
          <p:cNvSpPr txBox="1"/>
          <p:nvPr/>
        </p:nvSpPr>
        <p:spPr>
          <a:xfrm>
            <a:off x="761819" y="580753"/>
            <a:ext cx="293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General photon Interactions.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35663-471F-EDD2-5247-AC97CCE23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228" y="2507062"/>
            <a:ext cx="5190577" cy="1843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16D68-C56A-1950-D0FE-6EC9083D50ED}"/>
              </a:ext>
            </a:extLst>
          </p:cNvPr>
          <p:cNvSpPr txBox="1"/>
          <p:nvPr/>
        </p:nvSpPr>
        <p:spPr>
          <a:xfrm>
            <a:off x="914400" y="2672080"/>
            <a:ext cx="240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 channel processes </a:t>
            </a:r>
          </a:p>
          <a:p>
            <a:r>
              <a:rPr lang="en-GB" dirty="0"/>
              <a:t> study of N*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997AD-8572-7324-B280-82D35836E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228" y="4444211"/>
            <a:ext cx="3960459" cy="24137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B19FFF-A367-39C0-321A-804EBBAE7A21}"/>
                  </a:ext>
                </a:extLst>
              </p:cNvPr>
              <p:cNvSpPr txBox="1"/>
              <p:nvPr/>
            </p:nvSpPr>
            <p:spPr>
              <a:xfrm>
                <a:off x="761819" y="4926483"/>
                <a:ext cx="3449662" cy="1449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Diffractive processes dominated  </a:t>
                </a:r>
              </a:p>
              <a:p>
                <a:r>
                  <a:rPr lang="en-GB" dirty="0"/>
                  <a:t> by t channel exchange dominated </a:t>
                </a:r>
              </a:p>
              <a:p>
                <a:r>
                  <a:rPr lang="en-GB" dirty="0"/>
                  <a:t> by </a:t>
                </a:r>
                <a:r>
                  <a:rPr lang="en-GB" dirty="0" err="1"/>
                  <a:t>Regge</a:t>
                </a:r>
                <a:r>
                  <a:rPr lang="en-GB" dirty="0"/>
                  <a:t> Poles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B19FFF-A367-39C0-321A-804EBBAE7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19" y="4926483"/>
                <a:ext cx="3449662" cy="1449243"/>
              </a:xfrm>
              <a:prstGeom prst="rect">
                <a:avLst/>
              </a:prstGeom>
              <a:blipFill>
                <a:blip r:embed="rId5"/>
                <a:stretch>
                  <a:fillRect l="-1590" t="-2101" r="-3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ainting of 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21BC7EC0-CC65-1435-3889-B79DDE00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981" y="4106379"/>
            <a:ext cx="1536358" cy="1927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B8EC6-6817-CAF1-6C58-B5E93EA9D3DF}"/>
              </a:ext>
            </a:extLst>
          </p:cNvPr>
          <p:cNvSpPr txBox="1"/>
          <p:nvPr/>
        </p:nvSpPr>
        <p:spPr>
          <a:xfrm>
            <a:off x="10075768" y="6212910"/>
            <a:ext cx="144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Reginald Pole</a:t>
            </a:r>
          </a:p>
        </p:txBody>
      </p:sp>
    </p:spTree>
    <p:extLst>
      <p:ext uri="{BB962C8B-B14F-4D97-AF65-F5344CB8AC3E}">
        <p14:creationId xmlns:p14="http://schemas.microsoft.com/office/powerpoint/2010/main" val="346564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F105C-EE49-6563-D7B8-3D5622A2A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29503" y="-2408476"/>
            <a:ext cx="6939956" cy="11769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45F6DC-DFD2-8A7A-766F-75AC2817F114}"/>
              </a:ext>
            </a:extLst>
          </p:cNvPr>
          <p:cNvSpPr txBox="1"/>
          <p:nvPr/>
        </p:nvSpPr>
        <p:spPr>
          <a:xfrm>
            <a:off x="3641271" y="6490607"/>
            <a:ext cx="235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Experimental Hall 1969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2B5D7D-5900-88A8-A0EA-C4BD2C5E98B9}"/>
              </a:ext>
            </a:extLst>
          </p:cNvPr>
          <p:cNvSpPr txBox="1"/>
          <p:nvPr/>
        </p:nvSpPr>
        <p:spPr>
          <a:xfrm>
            <a:off x="9976757" y="6302829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Phase 1 1969</a:t>
            </a:r>
          </a:p>
        </p:txBody>
      </p:sp>
    </p:spTree>
    <p:extLst>
      <p:ext uri="{BB962C8B-B14F-4D97-AF65-F5344CB8AC3E}">
        <p14:creationId xmlns:p14="http://schemas.microsoft.com/office/powerpoint/2010/main" val="937037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13681-95B5-867B-732A-CC197B3F3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90" y="1111762"/>
            <a:ext cx="11555220" cy="46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4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C1C2B-547A-405C-B88E-44424211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0"/>
            <a:ext cx="75052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6C045E-52FE-0A59-27AE-87B29C9F39D1}"/>
              </a:ext>
            </a:extLst>
          </p:cNvPr>
          <p:cNvSpPr txBox="1"/>
          <p:nvPr/>
        </p:nvSpPr>
        <p:spPr>
          <a:xfrm>
            <a:off x="8554720" y="1168400"/>
            <a:ext cx="3466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World data on total cross sections. </a:t>
            </a:r>
          </a:p>
          <a:p>
            <a:endParaRPr lang="en-GB" dirty="0"/>
          </a:p>
          <a:p>
            <a:r>
              <a:rPr lang="en-GB" dirty="0"/>
              <a:t>NB Daresbury results. </a:t>
            </a:r>
          </a:p>
        </p:txBody>
      </p:sp>
    </p:spTree>
    <p:extLst>
      <p:ext uri="{BB962C8B-B14F-4D97-AF65-F5344CB8AC3E}">
        <p14:creationId xmlns:p14="http://schemas.microsoft.com/office/powerpoint/2010/main" val="3619088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4F6EBE-A3FC-FE0F-1E7C-AF7BA2316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505" y="1193800"/>
            <a:ext cx="5256290" cy="5778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A4B26-9166-0C04-E6C3-83883432BC54}"/>
              </a:ext>
            </a:extLst>
          </p:cNvPr>
          <p:cNvSpPr txBox="1"/>
          <p:nvPr/>
        </p:nvSpPr>
        <p:spPr>
          <a:xfrm>
            <a:off x="3407441" y="182727"/>
            <a:ext cx="6058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Typical Results on s channel resonances</a:t>
            </a:r>
            <a:r>
              <a:rPr lang="en-GB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C0A21A-9970-50F7-6044-447C6A262569}"/>
                  </a:ext>
                </a:extLst>
              </p:cNvPr>
              <p:cNvSpPr txBox="1"/>
              <p:nvPr/>
            </p:nvSpPr>
            <p:spPr>
              <a:xfrm>
                <a:off x="6925734" y="705947"/>
                <a:ext cx="3243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Mancaster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GB" b="0" i="1" baseline="30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electroproduction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C0A21A-9970-50F7-6044-447C6A262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734" y="705947"/>
                <a:ext cx="3243196" cy="369332"/>
              </a:xfrm>
              <a:prstGeom prst="rect">
                <a:avLst/>
              </a:prstGeom>
              <a:blipFill>
                <a:blip r:embed="rId5"/>
                <a:stretch>
                  <a:fillRect l="-1504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4742A7C-1D1A-B894-33C4-EC32B2788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20959" y="791936"/>
            <a:ext cx="4685912" cy="60660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01941-DD7E-6827-A31F-54E8C9D86BE6}"/>
              </a:ext>
            </a:extLst>
          </p:cNvPr>
          <p:cNvSpPr txBox="1"/>
          <p:nvPr/>
        </p:nvSpPr>
        <p:spPr>
          <a:xfrm>
            <a:off x="755433" y="607270"/>
            <a:ext cx="265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GLS photoproduction data</a:t>
            </a:r>
          </a:p>
        </p:txBody>
      </p:sp>
    </p:spTree>
    <p:extLst>
      <p:ext uri="{BB962C8B-B14F-4D97-AF65-F5344CB8AC3E}">
        <p14:creationId xmlns:p14="http://schemas.microsoft.com/office/powerpoint/2010/main" val="744712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7D048-FD0F-B823-BA37-33DE50B77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0" y="953132"/>
            <a:ext cx="12350250" cy="5904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2371F-AAB5-C335-B9E2-18F7291ECAA5}"/>
              </a:ext>
            </a:extLst>
          </p:cNvPr>
          <p:cNvSpPr txBox="1"/>
          <p:nvPr/>
        </p:nvSpPr>
        <p:spPr>
          <a:xfrm>
            <a:off x="3291840" y="182880"/>
            <a:ext cx="6142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Results from pre-1969 experiments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12BCD-0D13-F171-03AA-328249E7673E}"/>
              </a:ext>
            </a:extLst>
          </p:cNvPr>
          <p:cNvSpPr txBox="1"/>
          <p:nvPr/>
        </p:nvSpPr>
        <p:spPr>
          <a:xfrm>
            <a:off x="2479040" y="2153920"/>
            <a:ext cx="144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WAPP Group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E1F57-4F54-49A0-7CCE-7B090C1E305A}"/>
              </a:ext>
            </a:extLst>
          </p:cNvPr>
          <p:cNvSpPr txBox="1"/>
          <p:nvPr/>
        </p:nvSpPr>
        <p:spPr>
          <a:xfrm>
            <a:off x="8382000" y="1483360"/>
            <a:ext cx="140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Orsay Group </a:t>
            </a:r>
          </a:p>
        </p:txBody>
      </p:sp>
    </p:spTree>
    <p:extLst>
      <p:ext uri="{BB962C8B-B14F-4D97-AF65-F5344CB8AC3E}">
        <p14:creationId xmlns:p14="http://schemas.microsoft.com/office/powerpoint/2010/main" val="2582982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30134</TotalTime>
  <Words>1268</Words>
  <Application>Microsoft Office PowerPoint</Application>
  <PresentationFormat>Widescreen</PresentationFormat>
  <Paragraphs>180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Office Theme</vt:lpstr>
      <vt:lpstr>NINA at DNPL and John       (Terry Sloan 7 July 2023)</vt:lpstr>
      <vt:lpstr>                      Brief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NINA – Resonance work</vt:lpstr>
      <vt:lpstr>PowerPoint Presentation</vt:lpstr>
      <vt:lpstr>1972 Large Angle Meson Production                    (LAMP Phase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LAMP Phase 2 (Large Aperture Magnet Project)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γp→K^+ K^- p (unseen proton)</vt:lpstr>
      <vt:lpstr>                      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JDD Fest 7 July 2023</dc:title>
  <dc:creator>Terry Sloan</dc:creator>
  <cp:lastModifiedBy>Terry Sloan</cp:lastModifiedBy>
  <cp:revision>46</cp:revision>
  <dcterms:created xsi:type="dcterms:W3CDTF">2023-03-29T14:53:26Z</dcterms:created>
  <dcterms:modified xsi:type="dcterms:W3CDTF">2023-07-05T06:35:35Z</dcterms:modified>
</cp:coreProperties>
</file>