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1"/>
  </p:notesMasterIdLst>
  <p:sldIdLst>
    <p:sldId id="269" r:id="rId3"/>
    <p:sldId id="272" r:id="rId4"/>
    <p:sldId id="273" r:id="rId5"/>
    <p:sldId id="282" r:id="rId6"/>
    <p:sldId id="287" r:id="rId7"/>
    <p:sldId id="275" r:id="rId8"/>
    <p:sldId id="294" r:id="rId9"/>
    <p:sldId id="293" r:id="rId10"/>
    <p:sldId id="300" r:id="rId11"/>
    <p:sldId id="288" r:id="rId12"/>
    <p:sldId id="317" r:id="rId13"/>
    <p:sldId id="303" r:id="rId14"/>
    <p:sldId id="281" r:id="rId15"/>
    <p:sldId id="318" r:id="rId16"/>
    <p:sldId id="301" r:id="rId17"/>
    <p:sldId id="307" r:id="rId18"/>
    <p:sldId id="276" r:id="rId19"/>
    <p:sldId id="284" r:id="rId20"/>
    <p:sldId id="298" r:id="rId21"/>
    <p:sldId id="314" r:id="rId22"/>
    <p:sldId id="319" r:id="rId23"/>
    <p:sldId id="320" r:id="rId24"/>
    <p:sldId id="286" r:id="rId25"/>
    <p:sldId id="311" r:id="rId26"/>
    <p:sldId id="309" r:id="rId27"/>
    <p:sldId id="310" r:id="rId28"/>
    <p:sldId id="313" r:id="rId29"/>
    <p:sldId id="315" r:id="rId30"/>
    <p:sldId id="316" r:id="rId31"/>
    <p:sldId id="321" r:id="rId32"/>
    <p:sldId id="327" r:id="rId33"/>
    <p:sldId id="323" r:id="rId34"/>
    <p:sldId id="322" r:id="rId35"/>
    <p:sldId id="324" r:id="rId36"/>
    <p:sldId id="325" r:id="rId37"/>
    <p:sldId id="326" r:id="rId38"/>
    <p:sldId id="283"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7462" autoAdjust="0"/>
  </p:normalViewPr>
  <p:slideViewPr>
    <p:cSldViewPr snapToGrid="0">
      <p:cViewPr varScale="1">
        <p:scale>
          <a:sx n="106" d="100"/>
          <a:sy n="106" d="100"/>
        </p:scale>
        <p:origin x="546"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4B1D3-5260-4340-B76A-FA549BDF9BF3}"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EB952-F7DF-460C-AD7B-8A713ACA4D40}" type="slidenum">
              <a:rPr lang="en-GB" smtClean="0"/>
              <a:t>‹#›</a:t>
            </a:fld>
            <a:endParaRPr lang="en-GB"/>
          </a:p>
        </p:txBody>
      </p:sp>
    </p:spTree>
    <p:extLst>
      <p:ext uri="{BB962C8B-B14F-4D97-AF65-F5344CB8AC3E}">
        <p14:creationId xmlns:p14="http://schemas.microsoft.com/office/powerpoint/2010/main" val="420889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 content with smashing photons into stationary targets…</a:t>
            </a:r>
          </a:p>
          <a:p>
            <a:endParaRPr lang="en-GB" dirty="0"/>
          </a:p>
        </p:txBody>
      </p:sp>
      <p:sp>
        <p:nvSpPr>
          <p:cNvPr id="4" name="Slide Number Placeholder 3"/>
          <p:cNvSpPr>
            <a:spLocks noGrp="1"/>
          </p:cNvSpPr>
          <p:nvPr>
            <p:ph type="sldNum" sz="quarter" idx="5"/>
          </p:nvPr>
        </p:nvSpPr>
        <p:spPr/>
        <p:txBody>
          <a:bodyPr/>
          <a:lstStyle/>
          <a:p>
            <a:fld id="{30DEB952-F7DF-460C-AD7B-8A713ACA4D40}" type="slidenum">
              <a:rPr lang="en-GB" smtClean="0"/>
              <a:t>1</a:t>
            </a:fld>
            <a:endParaRPr lang="en-GB"/>
          </a:p>
        </p:txBody>
      </p:sp>
    </p:spTree>
    <p:extLst>
      <p:ext uri="{BB962C8B-B14F-4D97-AF65-F5344CB8AC3E}">
        <p14:creationId xmlns:p14="http://schemas.microsoft.com/office/powerpoint/2010/main" val="389660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imes New Roman" panose="02020603050405020304" pitchFamily="18" charset="0"/>
                <a:cs typeface="Times New Roman" panose="02020603050405020304" pitchFamily="18" charset="0"/>
              </a:rPr>
              <a:t>† </a:t>
            </a:r>
            <a:r>
              <a:rPr lang="en-GB" dirty="0">
                <a:cs typeface="Times New Roman" panose="02020603050405020304" pitchFamily="18" charset="0"/>
              </a:rPr>
              <a:t>PLUTO almost had a reincarnation as a double </a:t>
            </a:r>
            <a:r>
              <a:rPr lang="en-GB" dirty="0">
                <a:latin typeface="Symbol" panose="05050102010706020507" pitchFamily="18" charset="2"/>
                <a:cs typeface="Times New Roman" panose="02020603050405020304" pitchFamily="18" charset="0"/>
              </a:rPr>
              <a:t>b</a:t>
            </a:r>
            <a:r>
              <a:rPr lang="en-GB" dirty="0">
                <a:cs typeface="Times New Roman" panose="02020603050405020304" pitchFamily="18" charset="0"/>
              </a:rPr>
              <a:t>-decay expt. Would have involved replacing some wires in the drift chamber with Molybdenum(?) and removing background sources. Most significant was the lead in the barrel calorimeter. Physically v. difficult to pull out! but there were plenty of others.  Recall Dick </a:t>
            </a:r>
            <a:r>
              <a:rPr lang="en-GB" dirty="0" err="1">
                <a:cs typeface="Times New Roman" panose="02020603050405020304" pitchFamily="18" charset="0"/>
              </a:rPr>
              <a:t>Kellog</a:t>
            </a:r>
            <a:r>
              <a:rPr lang="en-GB" dirty="0">
                <a:cs typeface="Times New Roman" panose="02020603050405020304" pitchFamily="18" charset="0"/>
              </a:rPr>
              <a:t> phoning up the Hamburg water authorities enquiring about radioactivity of the water. He got an instantaneous and detailed real-time account </a:t>
            </a:r>
            <a:endParaRPr lang="en-GB" dirty="0"/>
          </a:p>
          <a:p>
            <a:endParaRPr lang="en-GB" dirty="0"/>
          </a:p>
        </p:txBody>
      </p:sp>
      <p:sp>
        <p:nvSpPr>
          <p:cNvPr id="4" name="Slide Number Placeholder 3"/>
          <p:cNvSpPr>
            <a:spLocks noGrp="1"/>
          </p:cNvSpPr>
          <p:nvPr>
            <p:ph type="sldNum" sz="quarter" idx="5"/>
          </p:nvPr>
        </p:nvSpPr>
        <p:spPr/>
        <p:txBody>
          <a:bodyPr/>
          <a:lstStyle/>
          <a:p>
            <a:fld id="{30DEB952-F7DF-460C-AD7B-8A713ACA4D40}" type="slidenum">
              <a:rPr lang="en-GB" smtClean="0"/>
              <a:t>29</a:t>
            </a:fld>
            <a:endParaRPr lang="en-GB"/>
          </a:p>
        </p:txBody>
      </p:sp>
    </p:spTree>
    <p:extLst>
      <p:ext uri="{BB962C8B-B14F-4D97-AF65-F5344CB8AC3E}">
        <p14:creationId xmlns:p14="http://schemas.microsoft.com/office/powerpoint/2010/main" val="196704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222D-8051-C8B6-CA45-C0606A2BF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B688EC-B273-9DD8-741E-1E93E2F7C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02198A-8205-B109-7E24-2E5E6362548A}"/>
              </a:ext>
            </a:extLst>
          </p:cNvPr>
          <p:cNvSpPr>
            <a:spLocks noGrp="1"/>
          </p:cNvSpPr>
          <p:nvPr>
            <p:ph type="dt" sz="half" idx="10"/>
          </p:nvPr>
        </p:nvSpPr>
        <p:spPr/>
        <p:txBody>
          <a:bodyPr/>
          <a:lstStyle/>
          <a:p>
            <a:r>
              <a:rPr lang="en-GB"/>
              <a:t>07/07/2023</a:t>
            </a:r>
          </a:p>
        </p:txBody>
      </p:sp>
      <p:sp>
        <p:nvSpPr>
          <p:cNvPr id="5" name="Footer Placeholder 4">
            <a:extLst>
              <a:ext uri="{FF2B5EF4-FFF2-40B4-BE49-F238E27FC236}">
                <a16:creationId xmlns:a16="http://schemas.microsoft.com/office/drawing/2014/main" id="{C68981BA-9AE7-D56A-ECDD-39453B443444}"/>
              </a:ext>
            </a:extLst>
          </p:cNvPr>
          <p:cNvSpPr>
            <a:spLocks noGrp="1"/>
          </p:cNvSpPr>
          <p:nvPr>
            <p:ph type="ftr" sz="quarter" idx="11"/>
          </p:nvPr>
        </p:nvSpPr>
        <p:spPr/>
        <p:txBody>
          <a:bodyPr/>
          <a:lstStyle/>
          <a:p>
            <a:r>
              <a:rPr lang="en-GB"/>
              <a:t>PLUTO at PETRA JBDFest</a:t>
            </a:r>
          </a:p>
        </p:txBody>
      </p:sp>
      <p:sp>
        <p:nvSpPr>
          <p:cNvPr id="6" name="Slide Number Placeholder 5">
            <a:extLst>
              <a:ext uri="{FF2B5EF4-FFF2-40B4-BE49-F238E27FC236}">
                <a16:creationId xmlns:a16="http://schemas.microsoft.com/office/drawing/2014/main" id="{E205F952-C9FB-E379-CBF3-842CFAA8D709}"/>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374720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8F2E-EDAE-8BB4-4BF6-04D5EA72BD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BF6BFE-EE88-16A8-DA32-E7F2A24EF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6F21-37B9-6C8D-E638-0E8AA3056EB8}"/>
              </a:ext>
            </a:extLst>
          </p:cNvPr>
          <p:cNvSpPr>
            <a:spLocks noGrp="1"/>
          </p:cNvSpPr>
          <p:nvPr>
            <p:ph type="dt" sz="half" idx="10"/>
          </p:nvPr>
        </p:nvSpPr>
        <p:spPr/>
        <p:txBody>
          <a:bodyPr/>
          <a:lstStyle/>
          <a:p>
            <a:r>
              <a:rPr lang="en-GB"/>
              <a:t>07/07/2023</a:t>
            </a:r>
          </a:p>
        </p:txBody>
      </p:sp>
      <p:sp>
        <p:nvSpPr>
          <p:cNvPr id="5" name="Footer Placeholder 4">
            <a:extLst>
              <a:ext uri="{FF2B5EF4-FFF2-40B4-BE49-F238E27FC236}">
                <a16:creationId xmlns:a16="http://schemas.microsoft.com/office/drawing/2014/main" id="{170BF491-A3AB-B1B8-356C-40974BF1DF5F}"/>
              </a:ext>
            </a:extLst>
          </p:cNvPr>
          <p:cNvSpPr>
            <a:spLocks noGrp="1"/>
          </p:cNvSpPr>
          <p:nvPr>
            <p:ph type="ftr" sz="quarter" idx="11"/>
          </p:nvPr>
        </p:nvSpPr>
        <p:spPr/>
        <p:txBody>
          <a:bodyPr/>
          <a:lstStyle/>
          <a:p>
            <a:r>
              <a:rPr lang="en-GB"/>
              <a:t>PLUTO at PETRA JBDFest</a:t>
            </a:r>
          </a:p>
        </p:txBody>
      </p:sp>
      <p:sp>
        <p:nvSpPr>
          <p:cNvPr id="6" name="Slide Number Placeholder 5">
            <a:extLst>
              <a:ext uri="{FF2B5EF4-FFF2-40B4-BE49-F238E27FC236}">
                <a16:creationId xmlns:a16="http://schemas.microsoft.com/office/drawing/2014/main" id="{BA1A73FC-8A3C-57E8-594C-7C6C8D535DC3}"/>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142815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804B5A-D698-099D-A858-03DF9AAD95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E5BAAB-F1F3-AC45-0697-80A277CB5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CBA873-2592-5BA3-6455-72A3D6A37B14}"/>
              </a:ext>
            </a:extLst>
          </p:cNvPr>
          <p:cNvSpPr>
            <a:spLocks noGrp="1"/>
          </p:cNvSpPr>
          <p:nvPr>
            <p:ph type="dt" sz="half" idx="10"/>
          </p:nvPr>
        </p:nvSpPr>
        <p:spPr/>
        <p:txBody>
          <a:bodyPr/>
          <a:lstStyle/>
          <a:p>
            <a:r>
              <a:rPr lang="en-GB"/>
              <a:t>07/07/2023</a:t>
            </a:r>
          </a:p>
        </p:txBody>
      </p:sp>
      <p:sp>
        <p:nvSpPr>
          <p:cNvPr id="5" name="Footer Placeholder 4">
            <a:extLst>
              <a:ext uri="{FF2B5EF4-FFF2-40B4-BE49-F238E27FC236}">
                <a16:creationId xmlns:a16="http://schemas.microsoft.com/office/drawing/2014/main" id="{D7AE6987-52B6-CAF0-7888-4A11ACF73144}"/>
              </a:ext>
            </a:extLst>
          </p:cNvPr>
          <p:cNvSpPr>
            <a:spLocks noGrp="1"/>
          </p:cNvSpPr>
          <p:nvPr>
            <p:ph type="ftr" sz="quarter" idx="11"/>
          </p:nvPr>
        </p:nvSpPr>
        <p:spPr/>
        <p:txBody>
          <a:bodyPr/>
          <a:lstStyle/>
          <a:p>
            <a:r>
              <a:rPr lang="en-GB"/>
              <a:t>PLUTO at PETRA JBDFest</a:t>
            </a:r>
          </a:p>
        </p:txBody>
      </p:sp>
      <p:sp>
        <p:nvSpPr>
          <p:cNvPr id="6" name="Slide Number Placeholder 5">
            <a:extLst>
              <a:ext uri="{FF2B5EF4-FFF2-40B4-BE49-F238E27FC236}">
                <a16:creationId xmlns:a16="http://schemas.microsoft.com/office/drawing/2014/main" id="{CE09879D-E613-1180-5DCB-A35327CF4006}"/>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238801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DD4C3-EDC5-C810-B4FD-465BB8229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14997D-763E-AD77-B211-C57210082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6F5215-A588-0834-231D-9C7EF08B6921}"/>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455888D4-B734-DB74-18E7-7DF8BC2527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87DC6A-086C-6138-A137-75862B83D390}"/>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2136204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2096-F9F4-4781-34BB-D0E5F4714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138881-4279-EA2B-EE91-7BE1EE26A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832993-0434-E620-7A04-67983E186E16}"/>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8AC49380-C204-4B97-ABC1-332B85D19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38E62-B6D8-572A-7CF0-9F0B975B60A7}"/>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94745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0827-B218-1601-1FFB-BF31D5C1B7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FE17D2-70F4-0618-8172-2CC245918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8264C-61F0-78F0-48FF-19899A49ED42}"/>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39498C46-BC7B-6FF0-45D1-D07A04F40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6A1C59-AD45-4BA9-C05A-64E78480EF3C}"/>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258259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C844-4AE6-2701-AD48-0B86B13E42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26ECBD-B8BA-1946-76B1-B62C983BA0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57241D-39A0-E193-13EA-7B12B400C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7F36E3-4BE2-700E-615A-3316D9E650BB}"/>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6" name="Footer Placeholder 5">
            <a:extLst>
              <a:ext uri="{FF2B5EF4-FFF2-40B4-BE49-F238E27FC236}">
                <a16:creationId xmlns:a16="http://schemas.microsoft.com/office/drawing/2014/main" id="{1D98E468-B7CC-A8AD-8B57-DB1A0B3BEC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2FB995-190F-A53B-505F-C828A4F13389}"/>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93999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FAFA-3C4E-7AD5-8F11-4FDB812F21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68DC64-62FD-898F-A41F-FAA3D845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31C47-918F-EFF4-5EDB-862B54947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51158E-4CAB-0FA5-1DF2-8637129C3F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2CC8CA-75ED-F94E-77FE-3F8C070F1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281121-B7A1-CFC8-7281-23B28EE35BCF}"/>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8" name="Footer Placeholder 7">
            <a:extLst>
              <a:ext uri="{FF2B5EF4-FFF2-40B4-BE49-F238E27FC236}">
                <a16:creationId xmlns:a16="http://schemas.microsoft.com/office/drawing/2014/main" id="{2D843A06-8971-1214-D552-75C13DE260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D5012D-D148-8C52-9B36-D78551AB465E}"/>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214161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29C2-C9EA-7307-2979-CDA8E9DF16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9574F9-34F6-3269-14F8-765C39178D83}"/>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4" name="Footer Placeholder 3">
            <a:extLst>
              <a:ext uri="{FF2B5EF4-FFF2-40B4-BE49-F238E27FC236}">
                <a16:creationId xmlns:a16="http://schemas.microsoft.com/office/drawing/2014/main" id="{0EB96D7B-67F2-1039-F8AE-8B6A97D6BE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5F19A3-EF05-F6D5-7628-1BD655137933}"/>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346069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992A3-1C14-CAB5-1154-C085B886704C}"/>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3" name="Footer Placeholder 2">
            <a:extLst>
              <a:ext uri="{FF2B5EF4-FFF2-40B4-BE49-F238E27FC236}">
                <a16:creationId xmlns:a16="http://schemas.microsoft.com/office/drawing/2014/main" id="{4390FA9E-CD72-5908-8D5A-D298C5157D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21B1F7-C066-E454-9124-3527799A5309}"/>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2222961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C7F6-51FD-4B1B-05B4-DE419122C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EB973F-8004-2708-2194-7C2668EAD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719611-28C4-6015-FC96-D34CE1C27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D8C9B-0B82-3E44-25F1-78CD248B3AF8}"/>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6" name="Footer Placeholder 5">
            <a:extLst>
              <a:ext uri="{FF2B5EF4-FFF2-40B4-BE49-F238E27FC236}">
                <a16:creationId xmlns:a16="http://schemas.microsoft.com/office/drawing/2014/main" id="{D2EB1613-DF4B-CE4E-5F13-A200779B99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C98BC-0FD8-F548-70D4-AA226C96B4FA}"/>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267474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27A1-4E45-96FF-77E2-2BC2F7B558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C4F954-2845-FDFF-B618-803ACDF1B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EE200B-E9B9-B9DD-2DBB-168F8EAAD03F}"/>
              </a:ext>
            </a:extLst>
          </p:cNvPr>
          <p:cNvSpPr>
            <a:spLocks noGrp="1"/>
          </p:cNvSpPr>
          <p:nvPr>
            <p:ph type="dt" sz="half" idx="10"/>
          </p:nvPr>
        </p:nvSpPr>
        <p:spPr/>
        <p:txBody>
          <a:bodyPr/>
          <a:lstStyle/>
          <a:p>
            <a:r>
              <a:rPr lang="en-GB"/>
              <a:t>07/07/2023</a:t>
            </a:r>
          </a:p>
        </p:txBody>
      </p:sp>
      <p:sp>
        <p:nvSpPr>
          <p:cNvPr id="5" name="Footer Placeholder 4">
            <a:extLst>
              <a:ext uri="{FF2B5EF4-FFF2-40B4-BE49-F238E27FC236}">
                <a16:creationId xmlns:a16="http://schemas.microsoft.com/office/drawing/2014/main" id="{FD9FFE44-12DD-7896-3903-980B3F9FD372}"/>
              </a:ext>
            </a:extLst>
          </p:cNvPr>
          <p:cNvSpPr>
            <a:spLocks noGrp="1"/>
          </p:cNvSpPr>
          <p:nvPr>
            <p:ph type="ftr" sz="quarter" idx="11"/>
          </p:nvPr>
        </p:nvSpPr>
        <p:spPr/>
        <p:txBody>
          <a:bodyPr/>
          <a:lstStyle/>
          <a:p>
            <a:r>
              <a:rPr lang="en-GB"/>
              <a:t>PLUTO at PETRA JBDFest</a:t>
            </a:r>
          </a:p>
        </p:txBody>
      </p:sp>
      <p:sp>
        <p:nvSpPr>
          <p:cNvPr id="6" name="Slide Number Placeholder 5">
            <a:extLst>
              <a:ext uri="{FF2B5EF4-FFF2-40B4-BE49-F238E27FC236}">
                <a16:creationId xmlns:a16="http://schemas.microsoft.com/office/drawing/2014/main" id="{98F28BF2-DE95-4647-7965-FDB2AFF22D5C}"/>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2167606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2B12-E327-1857-3841-F6B3BEDC2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A2274B-91A5-252A-7562-F58D03A07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CA5012-FA7E-3A60-EC48-DC1412B36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FFB4E-3922-2A35-0761-843233869949}"/>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6" name="Footer Placeholder 5">
            <a:extLst>
              <a:ext uri="{FF2B5EF4-FFF2-40B4-BE49-F238E27FC236}">
                <a16:creationId xmlns:a16="http://schemas.microsoft.com/office/drawing/2014/main" id="{94F8C2C6-4CDD-7856-C1C7-D591892FA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3E655-66D1-E001-1D03-28D5AD57C3B8}"/>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59901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804F-558F-027C-D9FA-2D703B3627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67BA4C-BF12-0923-BF00-AF2B59038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0CD4D-2BA8-9107-0207-6FA6D1E7DC73}"/>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CD074948-6F7A-0F10-78D2-217C9CBC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49EE2-0271-7687-CDC2-B6BBB53DE0FD}"/>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1668300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9DCA7-6955-931C-EC78-EEAF4527CF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B11FE1-272E-3F13-9D03-C9863DD295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F436D4-96FE-4362-9D85-C0F8A414E190}"/>
              </a:ext>
            </a:extLst>
          </p:cNvPr>
          <p:cNvSpPr>
            <a:spLocks noGrp="1"/>
          </p:cNvSpPr>
          <p:nvPr>
            <p:ph type="dt" sz="half" idx="10"/>
          </p:nvPr>
        </p:nvSpPr>
        <p:spPr/>
        <p:txBody>
          <a:body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89CD7C87-B6BC-74CC-C957-00F9C349B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BA9863-339F-8C20-F5AB-6B3D2476D8EC}"/>
              </a:ext>
            </a:extLst>
          </p:cNvPr>
          <p:cNvSpPr>
            <a:spLocks noGrp="1"/>
          </p:cNvSpPr>
          <p:nvPr>
            <p:ph type="sldNum" sz="quarter" idx="12"/>
          </p:nvPr>
        </p:nvSpPr>
        <p:spPr/>
        <p:txBody>
          <a:bodyPr/>
          <a:lstStyle/>
          <a:p>
            <a:fld id="{823DC873-DA2E-4072-AA64-398729F430CA}" type="slidenum">
              <a:rPr lang="en-GB" smtClean="0"/>
              <a:t>‹#›</a:t>
            </a:fld>
            <a:endParaRPr lang="en-GB"/>
          </a:p>
        </p:txBody>
      </p:sp>
    </p:spTree>
    <p:extLst>
      <p:ext uri="{BB962C8B-B14F-4D97-AF65-F5344CB8AC3E}">
        <p14:creationId xmlns:p14="http://schemas.microsoft.com/office/powerpoint/2010/main" val="155321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73B9-49C1-A154-E29D-DEA0636FC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1340B8-5DA2-F706-D77A-BA7B36CBC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01801E-79B6-B40C-EB6C-13BF74ADB2D1}"/>
              </a:ext>
            </a:extLst>
          </p:cNvPr>
          <p:cNvSpPr>
            <a:spLocks noGrp="1"/>
          </p:cNvSpPr>
          <p:nvPr>
            <p:ph type="dt" sz="half" idx="10"/>
          </p:nvPr>
        </p:nvSpPr>
        <p:spPr/>
        <p:txBody>
          <a:bodyPr/>
          <a:lstStyle/>
          <a:p>
            <a:r>
              <a:rPr lang="en-GB"/>
              <a:t>07/07/2023</a:t>
            </a:r>
          </a:p>
        </p:txBody>
      </p:sp>
      <p:sp>
        <p:nvSpPr>
          <p:cNvPr id="5" name="Footer Placeholder 4">
            <a:extLst>
              <a:ext uri="{FF2B5EF4-FFF2-40B4-BE49-F238E27FC236}">
                <a16:creationId xmlns:a16="http://schemas.microsoft.com/office/drawing/2014/main" id="{05D38E89-6C08-8CBE-6A21-FD4695CF342B}"/>
              </a:ext>
            </a:extLst>
          </p:cNvPr>
          <p:cNvSpPr>
            <a:spLocks noGrp="1"/>
          </p:cNvSpPr>
          <p:nvPr>
            <p:ph type="ftr" sz="quarter" idx="11"/>
          </p:nvPr>
        </p:nvSpPr>
        <p:spPr/>
        <p:txBody>
          <a:bodyPr/>
          <a:lstStyle/>
          <a:p>
            <a:r>
              <a:rPr lang="en-GB"/>
              <a:t>PLUTO at PETRA JBDFest</a:t>
            </a:r>
          </a:p>
        </p:txBody>
      </p:sp>
      <p:sp>
        <p:nvSpPr>
          <p:cNvPr id="6" name="Slide Number Placeholder 5">
            <a:extLst>
              <a:ext uri="{FF2B5EF4-FFF2-40B4-BE49-F238E27FC236}">
                <a16:creationId xmlns:a16="http://schemas.microsoft.com/office/drawing/2014/main" id="{3B07F4E5-F1C4-BAC8-1B36-58109FCCFBE5}"/>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176760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C8D0-2D3A-0B85-A903-70F6E118F3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8FEBF-A31F-5B1E-8037-F4E58CBC0F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401165-CA9A-8238-8CA2-C3F4757D3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988880-13FE-D1AB-13FA-53525FAFF134}"/>
              </a:ext>
            </a:extLst>
          </p:cNvPr>
          <p:cNvSpPr>
            <a:spLocks noGrp="1"/>
          </p:cNvSpPr>
          <p:nvPr>
            <p:ph type="dt" sz="half" idx="10"/>
          </p:nvPr>
        </p:nvSpPr>
        <p:spPr/>
        <p:txBody>
          <a:bodyPr/>
          <a:lstStyle/>
          <a:p>
            <a:r>
              <a:rPr lang="en-GB"/>
              <a:t>07/07/2023</a:t>
            </a:r>
          </a:p>
        </p:txBody>
      </p:sp>
      <p:sp>
        <p:nvSpPr>
          <p:cNvPr id="6" name="Footer Placeholder 5">
            <a:extLst>
              <a:ext uri="{FF2B5EF4-FFF2-40B4-BE49-F238E27FC236}">
                <a16:creationId xmlns:a16="http://schemas.microsoft.com/office/drawing/2014/main" id="{AC977DEF-2843-F635-AD21-5452F32C2826}"/>
              </a:ext>
            </a:extLst>
          </p:cNvPr>
          <p:cNvSpPr>
            <a:spLocks noGrp="1"/>
          </p:cNvSpPr>
          <p:nvPr>
            <p:ph type="ftr" sz="quarter" idx="11"/>
          </p:nvPr>
        </p:nvSpPr>
        <p:spPr/>
        <p:txBody>
          <a:bodyPr/>
          <a:lstStyle/>
          <a:p>
            <a:r>
              <a:rPr lang="en-GB"/>
              <a:t>PLUTO at PETRA JBDFest</a:t>
            </a:r>
          </a:p>
        </p:txBody>
      </p:sp>
      <p:sp>
        <p:nvSpPr>
          <p:cNvPr id="7" name="Slide Number Placeholder 6">
            <a:extLst>
              <a:ext uri="{FF2B5EF4-FFF2-40B4-BE49-F238E27FC236}">
                <a16:creationId xmlns:a16="http://schemas.microsoft.com/office/drawing/2014/main" id="{B165FED5-32CF-6CB2-E259-EF6DE73C74CA}"/>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279753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EC47-E4EF-CB4B-4D5D-F8EC386F86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FC2FAB-DFDA-5A92-980B-92A37EEA4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49C2C-0067-8D85-E9B7-F0EBDBB88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4DCFD8-5B43-5C95-B328-2BFF56D49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9E24E-B7F7-1592-328A-4445A95BE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7BC020-44D4-A7A4-3EE8-2FCF53694C7C}"/>
              </a:ext>
            </a:extLst>
          </p:cNvPr>
          <p:cNvSpPr>
            <a:spLocks noGrp="1"/>
          </p:cNvSpPr>
          <p:nvPr>
            <p:ph type="dt" sz="half" idx="10"/>
          </p:nvPr>
        </p:nvSpPr>
        <p:spPr/>
        <p:txBody>
          <a:bodyPr/>
          <a:lstStyle/>
          <a:p>
            <a:r>
              <a:rPr lang="en-GB"/>
              <a:t>07/07/2023</a:t>
            </a:r>
          </a:p>
        </p:txBody>
      </p:sp>
      <p:sp>
        <p:nvSpPr>
          <p:cNvPr id="8" name="Footer Placeholder 7">
            <a:extLst>
              <a:ext uri="{FF2B5EF4-FFF2-40B4-BE49-F238E27FC236}">
                <a16:creationId xmlns:a16="http://schemas.microsoft.com/office/drawing/2014/main" id="{5B4214CB-E5F3-0A2E-51BB-E8558D15C3A3}"/>
              </a:ext>
            </a:extLst>
          </p:cNvPr>
          <p:cNvSpPr>
            <a:spLocks noGrp="1"/>
          </p:cNvSpPr>
          <p:nvPr>
            <p:ph type="ftr" sz="quarter" idx="11"/>
          </p:nvPr>
        </p:nvSpPr>
        <p:spPr/>
        <p:txBody>
          <a:bodyPr/>
          <a:lstStyle/>
          <a:p>
            <a:r>
              <a:rPr lang="en-GB"/>
              <a:t>PLUTO at PETRA JBDFest</a:t>
            </a:r>
          </a:p>
        </p:txBody>
      </p:sp>
      <p:sp>
        <p:nvSpPr>
          <p:cNvPr id="9" name="Slide Number Placeholder 8">
            <a:extLst>
              <a:ext uri="{FF2B5EF4-FFF2-40B4-BE49-F238E27FC236}">
                <a16:creationId xmlns:a16="http://schemas.microsoft.com/office/drawing/2014/main" id="{348B0010-1A55-F065-AEA1-0E3E0DCF248A}"/>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27026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9360-0468-4510-DFBA-97CA276EABDD}"/>
              </a:ext>
            </a:extLst>
          </p:cNvPr>
          <p:cNvSpPr>
            <a:spLocks noGrp="1"/>
          </p:cNvSpPr>
          <p:nvPr>
            <p:ph type="title" hasCustomPrompt="1"/>
          </p:nvPr>
        </p:nvSpPr>
        <p:spPr>
          <a:xfrm>
            <a:off x="9982200" y="136525"/>
            <a:ext cx="1915391" cy="365126"/>
          </a:xfrm>
        </p:spPr>
        <p:txBody>
          <a:bodyPr>
            <a:noAutofit/>
          </a:bodyPr>
          <a:lstStyle>
            <a:lvl1pPr>
              <a:defRPr sz="1400" b="1">
                <a:solidFill>
                  <a:srgbClr val="C00000"/>
                </a:solidFill>
                <a:latin typeface="Arial" panose="020B0604020202020204" pitchFamily="34" charset="0"/>
                <a:cs typeface="Arial" panose="020B0604020202020204" pitchFamily="34" charset="0"/>
              </a:defRPr>
            </a:lvl1pPr>
          </a:lstStyle>
          <a:p>
            <a:r>
              <a:rPr lang="en-US" dirty="0"/>
              <a:t>PLUTO at PETRA</a:t>
            </a:r>
            <a:endParaRPr lang="en-GB" dirty="0"/>
          </a:p>
        </p:txBody>
      </p:sp>
      <p:sp>
        <p:nvSpPr>
          <p:cNvPr id="3" name="Date Placeholder 2">
            <a:extLst>
              <a:ext uri="{FF2B5EF4-FFF2-40B4-BE49-F238E27FC236}">
                <a16:creationId xmlns:a16="http://schemas.microsoft.com/office/drawing/2014/main" id="{D1470477-8F02-9B98-C999-70724915ECB1}"/>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3E93EDCC-E5EC-0EB5-61A4-6EADF5899304}"/>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7FCFDE18-6AF0-2FD4-E28E-FC6E64186A1C}"/>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366034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E5754F-C7C2-AB73-E589-7732836310EE}"/>
              </a:ext>
            </a:extLst>
          </p:cNvPr>
          <p:cNvSpPr>
            <a:spLocks noGrp="1"/>
          </p:cNvSpPr>
          <p:nvPr>
            <p:ph type="dt" sz="half" idx="10"/>
          </p:nvPr>
        </p:nvSpPr>
        <p:spPr/>
        <p:txBody>
          <a:bodyPr/>
          <a:lstStyle/>
          <a:p>
            <a:r>
              <a:rPr lang="en-GB"/>
              <a:t>07/07/2023</a:t>
            </a:r>
          </a:p>
        </p:txBody>
      </p:sp>
      <p:sp>
        <p:nvSpPr>
          <p:cNvPr id="3" name="Footer Placeholder 2">
            <a:extLst>
              <a:ext uri="{FF2B5EF4-FFF2-40B4-BE49-F238E27FC236}">
                <a16:creationId xmlns:a16="http://schemas.microsoft.com/office/drawing/2014/main" id="{F9690B41-BCC1-6AA2-FADF-B1A96494D83D}"/>
              </a:ext>
            </a:extLst>
          </p:cNvPr>
          <p:cNvSpPr>
            <a:spLocks noGrp="1"/>
          </p:cNvSpPr>
          <p:nvPr>
            <p:ph type="ftr" sz="quarter" idx="11"/>
          </p:nvPr>
        </p:nvSpPr>
        <p:spPr/>
        <p:txBody>
          <a:bodyPr/>
          <a:lstStyle/>
          <a:p>
            <a:r>
              <a:rPr lang="en-GB"/>
              <a:t>PLUTO at PETRA JBDFest</a:t>
            </a:r>
          </a:p>
        </p:txBody>
      </p:sp>
      <p:sp>
        <p:nvSpPr>
          <p:cNvPr id="4" name="Slide Number Placeholder 3">
            <a:extLst>
              <a:ext uri="{FF2B5EF4-FFF2-40B4-BE49-F238E27FC236}">
                <a16:creationId xmlns:a16="http://schemas.microsoft.com/office/drawing/2014/main" id="{AFAB2EEE-8991-B372-A242-5CE0410DD04C}"/>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342032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1D7E-9CE6-0820-FB87-BB088310C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51F6BF-DFED-CE0D-25D5-A8568A2C6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F44C20-CB1D-018C-73C3-2E9127E0E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BD3DE-FE83-0661-3148-3005E73EBBA6}"/>
              </a:ext>
            </a:extLst>
          </p:cNvPr>
          <p:cNvSpPr>
            <a:spLocks noGrp="1"/>
          </p:cNvSpPr>
          <p:nvPr>
            <p:ph type="dt" sz="half" idx="10"/>
          </p:nvPr>
        </p:nvSpPr>
        <p:spPr/>
        <p:txBody>
          <a:bodyPr/>
          <a:lstStyle/>
          <a:p>
            <a:r>
              <a:rPr lang="en-GB"/>
              <a:t>07/07/2023</a:t>
            </a:r>
          </a:p>
        </p:txBody>
      </p:sp>
      <p:sp>
        <p:nvSpPr>
          <p:cNvPr id="6" name="Footer Placeholder 5">
            <a:extLst>
              <a:ext uri="{FF2B5EF4-FFF2-40B4-BE49-F238E27FC236}">
                <a16:creationId xmlns:a16="http://schemas.microsoft.com/office/drawing/2014/main" id="{9E2A4BE9-3114-B88D-33D8-4F275603B9BC}"/>
              </a:ext>
            </a:extLst>
          </p:cNvPr>
          <p:cNvSpPr>
            <a:spLocks noGrp="1"/>
          </p:cNvSpPr>
          <p:nvPr>
            <p:ph type="ftr" sz="quarter" idx="11"/>
          </p:nvPr>
        </p:nvSpPr>
        <p:spPr/>
        <p:txBody>
          <a:bodyPr/>
          <a:lstStyle/>
          <a:p>
            <a:r>
              <a:rPr lang="en-GB"/>
              <a:t>PLUTO at PETRA JBDFest</a:t>
            </a:r>
          </a:p>
        </p:txBody>
      </p:sp>
      <p:sp>
        <p:nvSpPr>
          <p:cNvPr id="7" name="Slide Number Placeholder 6">
            <a:extLst>
              <a:ext uri="{FF2B5EF4-FFF2-40B4-BE49-F238E27FC236}">
                <a16:creationId xmlns:a16="http://schemas.microsoft.com/office/drawing/2014/main" id="{22F11A76-6F4A-C6F0-A11C-663AF9B4D98B}"/>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371534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E648-7561-9305-0C4F-C173FF072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DF0F79-5EF2-9318-6CBE-54F0D0CC8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406125-2A41-AF70-F2BF-15131BA74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5EE12-67FE-88A5-1947-A0EE5738D9E5}"/>
              </a:ext>
            </a:extLst>
          </p:cNvPr>
          <p:cNvSpPr>
            <a:spLocks noGrp="1"/>
          </p:cNvSpPr>
          <p:nvPr>
            <p:ph type="dt" sz="half" idx="10"/>
          </p:nvPr>
        </p:nvSpPr>
        <p:spPr/>
        <p:txBody>
          <a:bodyPr/>
          <a:lstStyle/>
          <a:p>
            <a:r>
              <a:rPr lang="en-GB"/>
              <a:t>07/07/2023</a:t>
            </a:r>
          </a:p>
        </p:txBody>
      </p:sp>
      <p:sp>
        <p:nvSpPr>
          <p:cNvPr id="6" name="Footer Placeholder 5">
            <a:extLst>
              <a:ext uri="{FF2B5EF4-FFF2-40B4-BE49-F238E27FC236}">
                <a16:creationId xmlns:a16="http://schemas.microsoft.com/office/drawing/2014/main" id="{A01A071C-2A54-4982-D315-118475F9636D}"/>
              </a:ext>
            </a:extLst>
          </p:cNvPr>
          <p:cNvSpPr>
            <a:spLocks noGrp="1"/>
          </p:cNvSpPr>
          <p:nvPr>
            <p:ph type="ftr" sz="quarter" idx="11"/>
          </p:nvPr>
        </p:nvSpPr>
        <p:spPr/>
        <p:txBody>
          <a:bodyPr/>
          <a:lstStyle/>
          <a:p>
            <a:r>
              <a:rPr lang="en-GB"/>
              <a:t>PLUTO at PETRA JBDFest</a:t>
            </a:r>
          </a:p>
        </p:txBody>
      </p:sp>
      <p:sp>
        <p:nvSpPr>
          <p:cNvPr id="7" name="Slide Number Placeholder 6">
            <a:extLst>
              <a:ext uri="{FF2B5EF4-FFF2-40B4-BE49-F238E27FC236}">
                <a16:creationId xmlns:a16="http://schemas.microsoft.com/office/drawing/2014/main" id="{B96C5890-4B05-2F3D-23D2-1628328027A4}"/>
              </a:ext>
            </a:extLst>
          </p:cNvPr>
          <p:cNvSpPr>
            <a:spLocks noGrp="1"/>
          </p:cNvSpPr>
          <p:nvPr>
            <p:ph type="sldNum" sz="quarter" idx="12"/>
          </p:nvPr>
        </p:nvSpPr>
        <p:spPr/>
        <p:txBody>
          <a:bodyPr/>
          <a:lstStyle/>
          <a:p>
            <a:fld id="{32F95436-1E17-44C3-91B0-4538ADA9EC8C}" type="slidenum">
              <a:rPr lang="en-GB" smtClean="0"/>
              <a:t>‹#›</a:t>
            </a:fld>
            <a:endParaRPr lang="en-GB"/>
          </a:p>
        </p:txBody>
      </p:sp>
    </p:spTree>
    <p:extLst>
      <p:ext uri="{BB962C8B-B14F-4D97-AF65-F5344CB8AC3E}">
        <p14:creationId xmlns:p14="http://schemas.microsoft.com/office/powerpoint/2010/main" val="30133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1EE71-1AAE-D72B-9C90-A37C2AEC7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A8D975-7881-43BB-03C0-D3FD7CFE9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68412-6C8F-5EC8-A7B0-0DF788B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07/07/2023</a:t>
            </a:r>
          </a:p>
        </p:txBody>
      </p:sp>
      <p:sp>
        <p:nvSpPr>
          <p:cNvPr id="5" name="Footer Placeholder 4">
            <a:extLst>
              <a:ext uri="{FF2B5EF4-FFF2-40B4-BE49-F238E27FC236}">
                <a16:creationId xmlns:a16="http://schemas.microsoft.com/office/drawing/2014/main" id="{D0A96D00-3479-E9C2-E2FA-768EE8E7C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PLUTO at PETRA JBDFest</a:t>
            </a:r>
          </a:p>
        </p:txBody>
      </p:sp>
      <p:sp>
        <p:nvSpPr>
          <p:cNvPr id="6" name="Slide Number Placeholder 5">
            <a:extLst>
              <a:ext uri="{FF2B5EF4-FFF2-40B4-BE49-F238E27FC236}">
                <a16:creationId xmlns:a16="http://schemas.microsoft.com/office/drawing/2014/main" id="{FA04D1E0-5F3E-AFA2-B96A-794DF11206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95436-1E17-44C3-91B0-4538ADA9EC8C}" type="slidenum">
              <a:rPr lang="en-GB" smtClean="0"/>
              <a:t>‹#›</a:t>
            </a:fld>
            <a:endParaRPr lang="en-GB"/>
          </a:p>
        </p:txBody>
      </p:sp>
    </p:spTree>
    <p:extLst>
      <p:ext uri="{BB962C8B-B14F-4D97-AF65-F5344CB8AC3E}">
        <p14:creationId xmlns:p14="http://schemas.microsoft.com/office/powerpoint/2010/main" val="351482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7275E-9905-B140-E268-12D8D22A6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6F09C-4748-2696-5B88-C6A7A5E668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87885C-F7FB-8F03-7AD4-560FF59C6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594AD-6B4E-47BF-9077-B587078A75B1}" type="datetimeFigureOut">
              <a:rPr lang="en-GB" smtClean="0"/>
              <a:t>07/07/2023</a:t>
            </a:fld>
            <a:endParaRPr lang="en-GB"/>
          </a:p>
        </p:txBody>
      </p:sp>
      <p:sp>
        <p:nvSpPr>
          <p:cNvPr id="5" name="Footer Placeholder 4">
            <a:extLst>
              <a:ext uri="{FF2B5EF4-FFF2-40B4-BE49-F238E27FC236}">
                <a16:creationId xmlns:a16="http://schemas.microsoft.com/office/drawing/2014/main" id="{5549ADE8-6731-6C96-9E74-7DCA3935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B874C1-A154-F4B2-14A3-9238AEA79A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DC873-DA2E-4072-AA64-398729F430CA}" type="slidenum">
              <a:rPr lang="en-GB" smtClean="0"/>
              <a:t>‹#›</a:t>
            </a:fld>
            <a:endParaRPr lang="en-GB"/>
          </a:p>
        </p:txBody>
      </p:sp>
    </p:spTree>
    <p:extLst>
      <p:ext uri="{BB962C8B-B14F-4D97-AF65-F5344CB8AC3E}">
        <p14:creationId xmlns:p14="http://schemas.microsoft.com/office/powerpoint/2010/main" val="25650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9.wmf"/><Relationship Id="rId12" Type="http://schemas.openxmlformats.org/officeDocument/2006/relationships/image" Target="../media/image22.wm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8.png"/><Relationship Id="rId10" Type="http://schemas.openxmlformats.org/officeDocument/2006/relationships/image" Target="../media/image21.wmf"/><Relationship Id="rId4" Type="http://schemas.openxmlformats.org/officeDocument/2006/relationships/image" Target="../media/image17.wmf"/><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inspirehep.net/literature/152291" TargetMode="External"/><Relationship Id="rId13" Type="http://schemas.openxmlformats.org/officeDocument/2006/relationships/hyperlink" Target="https://inspirehep.net/literature/155594" TargetMode="External"/><Relationship Id="rId18" Type="http://schemas.openxmlformats.org/officeDocument/2006/relationships/hyperlink" Target="https://inspirehep.net/literature/164302" TargetMode="External"/><Relationship Id="rId26" Type="http://schemas.openxmlformats.org/officeDocument/2006/relationships/hyperlink" Target="https://inspirehep.net/literature/193285" TargetMode="External"/><Relationship Id="rId39" Type="http://schemas.openxmlformats.org/officeDocument/2006/relationships/hyperlink" Target="https://inspirehep.net/literature/213241" TargetMode="External"/><Relationship Id="rId3" Type="http://schemas.openxmlformats.org/officeDocument/2006/relationships/hyperlink" Target="https://inspirehep.net/literature/142517" TargetMode="External"/><Relationship Id="rId21" Type="http://schemas.openxmlformats.org/officeDocument/2006/relationships/hyperlink" Target="https://inspirehep.net/literature/169193" TargetMode="External"/><Relationship Id="rId34" Type="http://schemas.openxmlformats.org/officeDocument/2006/relationships/hyperlink" Target="https://inspirehep.net/literature/204848" TargetMode="External"/><Relationship Id="rId42" Type="http://schemas.openxmlformats.org/officeDocument/2006/relationships/hyperlink" Target="https://inspirehep.net/literature/221432" TargetMode="External"/><Relationship Id="rId7" Type="http://schemas.openxmlformats.org/officeDocument/2006/relationships/hyperlink" Target="https://inspirehep.net/literature/152289" TargetMode="External"/><Relationship Id="rId12" Type="http://schemas.openxmlformats.org/officeDocument/2006/relationships/hyperlink" Target="https://inspirehep.net/literature/155318" TargetMode="External"/><Relationship Id="rId17" Type="http://schemas.openxmlformats.org/officeDocument/2006/relationships/hyperlink" Target="https://inspirehep.net/literature/156315" TargetMode="External"/><Relationship Id="rId25" Type="http://schemas.openxmlformats.org/officeDocument/2006/relationships/hyperlink" Target="https://inspirehep.net/literature/191161" TargetMode="External"/><Relationship Id="rId33" Type="http://schemas.openxmlformats.org/officeDocument/2006/relationships/hyperlink" Target="https://inspirehep.net/literature/204847" TargetMode="External"/><Relationship Id="rId38" Type="http://schemas.openxmlformats.org/officeDocument/2006/relationships/hyperlink" Target="https://inspirehep.net/literature/207950" TargetMode="External"/><Relationship Id="rId46" Type="http://schemas.openxmlformats.org/officeDocument/2006/relationships/hyperlink" Target="https://inspirehep.net/literature/250982" TargetMode="External"/><Relationship Id="rId2" Type="http://schemas.openxmlformats.org/officeDocument/2006/relationships/hyperlink" Target="https://inspirehep.net/literature/140294" TargetMode="External"/><Relationship Id="rId16" Type="http://schemas.openxmlformats.org/officeDocument/2006/relationships/hyperlink" Target="https://inspirehep.net/literature/156660" TargetMode="External"/><Relationship Id="rId20" Type="http://schemas.openxmlformats.org/officeDocument/2006/relationships/hyperlink" Target="https://inspirehep.net/literature/167681" TargetMode="External"/><Relationship Id="rId29" Type="http://schemas.openxmlformats.org/officeDocument/2006/relationships/hyperlink" Target="https://inspirehep.net/literature/201377" TargetMode="External"/><Relationship Id="rId41" Type="http://schemas.openxmlformats.org/officeDocument/2006/relationships/hyperlink" Target="https://inspirehep.net/literature/220911" TargetMode="External"/><Relationship Id="rId1" Type="http://schemas.openxmlformats.org/officeDocument/2006/relationships/slideLayout" Target="../slideLayouts/slideLayout6.xml"/><Relationship Id="rId6" Type="http://schemas.openxmlformats.org/officeDocument/2006/relationships/hyperlink" Target="https://inspirehep.net/literature/144112" TargetMode="External"/><Relationship Id="rId11" Type="http://schemas.openxmlformats.org/officeDocument/2006/relationships/hyperlink" Target="https://inspirehep.net/literature/154270" TargetMode="External"/><Relationship Id="rId24" Type="http://schemas.openxmlformats.org/officeDocument/2006/relationships/hyperlink" Target="https://inspirehep.net/literature/190810" TargetMode="External"/><Relationship Id="rId32" Type="http://schemas.openxmlformats.org/officeDocument/2006/relationships/hyperlink" Target="https://inspirehep.net/literature/204487" TargetMode="External"/><Relationship Id="rId37" Type="http://schemas.openxmlformats.org/officeDocument/2006/relationships/hyperlink" Target="https://inspirehep.net/literature/205634" TargetMode="External"/><Relationship Id="rId40" Type="http://schemas.openxmlformats.org/officeDocument/2006/relationships/hyperlink" Target="https://inspirehep.net/literature/215869" TargetMode="External"/><Relationship Id="rId45" Type="http://schemas.openxmlformats.org/officeDocument/2006/relationships/hyperlink" Target="https://inspirehep.net/literature/234749" TargetMode="External"/><Relationship Id="rId5" Type="http://schemas.openxmlformats.org/officeDocument/2006/relationships/hyperlink" Target="https://inspirehep.net/literature/142875" TargetMode="External"/><Relationship Id="rId15" Type="http://schemas.openxmlformats.org/officeDocument/2006/relationships/hyperlink" Target="https://inspirehep.net/literature/156511" TargetMode="External"/><Relationship Id="rId23" Type="http://schemas.openxmlformats.org/officeDocument/2006/relationships/hyperlink" Target="https://inspirehep.net/literature/180052" TargetMode="External"/><Relationship Id="rId28" Type="http://schemas.openxmlformats.org/officeDocument/2006/relationships/hyperlink" Target="https://inspirehep.net/literature/201376" TargetMode="External"/><Relationship Id="rId36" Type="http://schemas.openxmlformats.org/officeDocument/2006/relationships/hyperlink" Target="https://inspirehep.net/literature/204850" TargetMode="External"/><Relationship Id="rId10" Type="http://schemas.openxmlformats.org/officeDocument/2006/relationships/hyperlink" Target="https://inspirehep.net/literature/153120" TargetMode="External"/><Relationship Id="rId19" Type="http://schemas.openxmlformats.org/officeDocument/2006/relationships/hyperlink" Target="https://inspirehep.net/literature/165122" TargetMode="External"/><Relationship Id="rId31" Type="http://schemas.openxmlformats.org/officeDocument/2006/relationships/hyperlink" Target="https://inspirehep.net/literature/203794" TargetMode="External"/><Relationship Id="rId44" Type="http://schemas.openxmlformats.org/officeDocument/2006/relationships/hyperlink" Target="https://inspirehep.net/literature/230592" TargetMode="External"/><Relationship Id="rId4" Type="http://schemas.openxmlformats.org/officeDocument/2006/relationships/hyperlink" Target="https://inspirehep.net/literature/142632" TargetMode="External"/><Relationship Id="rId9" Type="http://schemas.openxmlformats.org/officeDocument/2006/relationships/hyperlink" Target="https://inspirehep.net/literature/153119" TargetMode="External"/><Relationship Id="rId14" Type="http://schemas.openxmlformats.org/officeDocument/2006/relationships/hyperlink" Target="https://inspirehep.net/literature/155848" TargetMode="External"/><Relationship Id="rId22" Type="http://schemas.openxmlformats.org/officeDocument/2006/relationships/hyperlink" Target="https://inspirehep.net/literature/176691" TargetMode="External"/><Relationship Id="rId27" Type="http://schemas.openxmlformats.org/officeDocument/2006/relationships/hyperlink" Target="https://inspirehep.net/literature/194772" TargetMode="External"/><Relationship Id="rId30" Type="http://schemas.openxmlformats.org/officeDocument/2006/relationships/hyperlink" Target="https://inspirehep.net/literature/201708" TargetMode="External"/><Relationship Id="rId35" Type="http://schemas.openxmlformats.org/officeDocument/2006/relationships/hyperlink" Target="https://inspirehep.net/literature/204849" TargetMode="External"/><Relationship Id="rId43" Type="http://schemas.openxmlformats.org/officeDocument/2006/relationships/hyperlink" Target="https://inspirehep.net/literature/22260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emf"/><Relationship Id="rId1" Type="http://schemas.openxmlformats.org/officeDocument/2006/relationships/slideLayout" Target="../slideLayouts/slideLayout6.xml"/><Relationship Id="rId5" Type="http://schemas.openxmlformats.org/officeDocument/2006/relationships/image" Target="../media/image34.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wmf"/><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oleObject" Target="../embeddings/oleObject8.bin"/><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hyperlink" Target="https://inspirehep.net/authors/1016663" TargetMode="External"/><Relationship Id="rId7" Type="http://schemas.openxmlformats.org/officeDocument/2006/relationships/image" Target="../media/image41.png"/><Relationship Id="rId2" Type="http://schemas.openxmlformats.org/officeDocument/2006/relationships/hyperlink" Target="https://inspirehep.net/literature/167681" TargetMode="External"/><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43.wmf"/><Relationship Id="rId5" Type="http://schemas.openxmlformats.org/officeDocument/2006/relationships/hyperlink" Target="https://doi.org/10.1016/0370-2693(81)91174-6" TargetMode="External"/><Relationship Id="rId10" Type="http://schemas.openxmlformats.org/officeDocument/2006/relationships/oleObject" Target="../embeddings/oleObject10.bin"/><Relationship Id="rId4" Type="http://schemas.openxmlformats.org/officeDocument/2006/relationships/hyperlink" Target="https://inspirehep.net/institutions/902624" TargetMode="External"/><Relationship Id="rId9" Type="http://schemas.openxmlformats.org/officeDocument/2006/relationships/image" Target="../media/image42.wmf"/></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6.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12.bin"/><Relationship Id="rId1" Type="http://schemas.openxmlformats.org/officeDocument/2006/relationships/slideLayout" Target="../slideLayouts/slideLayout6.xml"/><Relationship Id="rId6" Type="http://schemas.openxmlformats.org/officeDocument/2006/relationships/oleObject" Target="../embeddings/oleObject14.bin"/><Relationship Id="rId5" Type="http://schemas.openxmlformats.org/officeDocument/2006/relationships/image" Target="../media/image48.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15.bin"/><Relationship Id="rId1" Type="http://schemas.openxmlformats.org/officeDocument/2006/relationships/slideLayout" Target="../slideLayouts/slideLayout6.xml"/><Relationship Id="rId6" Type="http://schemas.openxmlformats.org/officeDocument/2006/relationships/oleObject" Target="../embeddings/oleObject17.bin"/><Relationship Id="rId11" Type="http://schemas.openxmlformats.org/officeDocument/2006/relationships/image" Target="../media/image55.emf"/><Relationship Id="rId5" Type="http://schemas.openxmlformats.org/officeDocument/2006/relationships/image" Target="../media/image5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54.wmf"/></Relationships>
</file>

<file path=ppt/slides/_rels/slide28.xml.rels><?xml version="1.0" encoding="UTF-8" standalone="yes"?>
<Relationships xmlns="http://schemas.openxmlformats.org/package/2006/relationships"><Relationship Id="rId3" Type="http://schemas.openxmlformats.org/officeDocument/2006/relationships/hyperlink" Target="https://inspirehep.net/authors/1016663" TargetMode="External"/><Relationship Id="rId2" Type="http://schemas.openxmlformats.org/officeDocument/2006/relationships/hyperlink" Target="https://inspirehep.net/literature/201377" TargetMode="External"/><Relationship Id="rId1" Type="http://schemas.openxmlformats.org/officeDocument/2006/relationships/slideLayout" Target="../slideLayouts/slideLayout6.x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hyperlink" Target="https://inspirehep.net/institutions/902624"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1.wmf"/><Relationship Id="rId5" Type="http://schemas.openxmlformats.org/officeDocument/2006/relationships/oleObject" Target="../embeddings/oleObject20.bin"/><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2.bin"/><Relationship Id="rId1" Type="http://schemas.openxmlformats.org/officeDocument/2006/relationships/slideLayout" Target="../slideLayouts/slideLayout6.xml"/><Relationship Id="rId5" Type="http://schemas.openxmlformats.org/officeDocument/2006/relationships/image" Target="../media/image66.wmf"/><Relationship Id="rId4"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6.xml"/><Relationship Id="rId5" Type="http://schemas.openxmlformats.org/officeDocument/2006/relationships/image" Target="../media/image70.jpg"/><Relationship Id="rId4" Type="http://schemas.openxmlformats.org/officeDocument/2006/relationships/image" Target="../media/image69.jp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AFEE6-A0CB-37F9-1A03-79806300B3C8}"/>
              </a:ext>
            </a:extLst>
          </p:cNvPr>
          <p:cNvPicPr>
            <a:picLocks noChangeAspect="1"/>
          </p:cNvPicPr>
          <p:nvPr/>
        </p:nvPicPr>
        <p:blipFill>
          <a:blip r:embed="rId3"/>
          <a:stretch>
            <a:fillRect/>
          </a:stretch>
        </p:blipFill>
        <p:spPr>
          <a:xfrm>
            <a:off x="431265" y="1878810"/>
            <a:ext cx="4991914" cy="3643228"/>
          </a:xfrm>
          <a:prstGeom prst="rect">
            <a:avLst/>
          </a:prstGeom>
        </p:spPr>
      </p:pic>
      <p:sp>
        <p:nvSpPr>
          <p:cNvPr id="3" name="TextBox 2">
            <a:extLst>
              <a:ext uri="{FF2B5EF4-FFF2-40B4-BE49-F238E27FC236}">
                <a16:creationId xmlns:a16="http://schemas.microsoft.com/office/drawing/2014/main" id="{02B698B5-6873-C52F-25F1-745B258321AE}"/>
              </a:ext>
            </a:extLst>
          </p:cNvPr>
          <p:cNvSpPr txBox="1"/>
          <p:nvPr/>
        </p:nvSpPr>
        <p:spPr>
          <a:xfrm>
            <a:off x="1700645" y="280555"/>
            <a:ext cx="8790709" cy="1569660"/>
          </a:xfrm>
          <a:prstGeom prst="rect">
            <a:avLst/>
          </a:prstGeom>
          <a:noFill/>
        </p:spPr>
        <p:txBody>
          <a:bodyPr wrap="square" rtlCol="0">
            <a:spAutoFit/>
          </a:bodyPr>
          <a:lstStyle/>
          <a:p>
            <a:r>
              <a:rPr lang="en-GB" sz="9600" dirty="0">
                <a:solidFill>
                  <a:schemeClr val="accent1">
                    <a:lumMod val="75000"/>
                  </a:schemeClr>
                </a:solidFill>
              </a:rPr>
              <a:t>PLUTO at PETRA</a:t>
            </a:r>
          </a:p>
        </p:txBody>
      </p:sp>
      <p:pic>
        <p:nvPicPr>
          <p:cNvPr id="4" name="Picture 3">
            <a:extLst>
              <a:ext uri="{FF2B5EF4-FFF2-40B4-BE49-F238E27FC236}">
                <a16:creationId xmlns:a16="http://schemas.microsoft.com/office/drawing/2014/main" id="{7B4F8491-DE67-EA54-14DA-760A410FEB67}"/>
              </a:ext>
            </a:extLst>
          </p:cNvPr>
          <p:cNvPicPr>
            <a:picLocks noChangeAspect="1"/>
          </p:cNvPicPr>
          <p:nvPr/>
        </p:nvPicPr>
        <p:blipFill>
          <a:blip r:embed="rId4"/>
          <a:stretch>
            <a:fillRect/>
          </a:stretch>
        </p:blipFill>
        <p:spPr>
          <a:xfrm>
            <a:off x="6096000" y="2149457"/>
            <a:ext cx="5676900" cy="3991569"/>
          </a:xfrm>
          <a:prstGeom prst="rect">
            <a:avLst/>
          </a:prstGeom>
        </p:spPr>
      </p:pic>
      <p:sp>
        <p:nvSpPr>
          <p:cNvPr id="5" name="Footer Placeholder 4">
            <a:extLst>
              <a:ext uri="{FF2B5EF4-FFF2-40B4-BE49-F238E27FC236}">
                <a16:creationId xmlns:a16="http://schemas.microsoft.com/office/drawing/2014/main" id="{4E0E50A3-494F-D713-D4A0-60D7A82DB064}"/>
              </a:ext>
            </a:extLst>
          </p:cNvPr>
          <p:cNvSpPr>
            <a:spLocks noGrp="1"/>
          </p:cNvSpPr>
          <p:nvPr>
            <p:ph type="ftr" sz="quarter" idx="11"/>
          </p:nvPr>
        </p:nvSpPr>
        <p:spPr/>
        <p:txBody>
          <a:bodyPr/>
          <a:lstStyle/>
          <a:p>
            <a:r>
              <a:rPr lang="en-GB" dirty="0"/>
              <a:t>PLUTO at PETRA </a:t>
            </a:r>
            <a:r>
              <a:rPr lang="en-GB" dirty="0" err="1"/>
              <a:t>JBDFest</a:t>
            </a:r>
            <a:endParaRPr lang="en-GB" dirty="0"/>
          </a:p>
        </p:txBody>
      </p:sp>
      <p:sp>
        <p:nvSpPr>
          <p:cNvPr id="6" name="Slide Number Placeholder 5">
            <a:extLst>
              <a:ext uri="{FF2B5EF4-FFF2-40B4-BE49-F238E27FC236}">
                <a16:creationId xmlns:a16="http://schemas.microsoft.com/office/drawing/2014/main" id="{856C6B2C-70DB-F7E5-B4EE-2930DE037BF9}"/>
              </a:ext>
            </a:extLst>
          </p:cNvPr>
          <p:cNvSpPr>
            <a:spLocks noGrp="1"/>
          </p:cNvSpPr>
          <p:nvPr>
            <p:ph type="sldNum" sz="quarter" idx="12"/>
          </p:nvPr>
        </p:nvSpPr>
        <p:spPr/>
        <p:txBody>
          <a:bodyPr/>
          <a:lstStyle/>
          <a:p>
            <a:fld id="{32F95436-1E17-44C3-91B0-4538ADA9EC8C}" type="slidenum">
              <a:rPr lang="en-GB" smtClean="0"/>
              <a:t>1</a:t>
            </a:fld>
            <a:endParaRPr lang="en-GB"/>
          </a:p>
        </p:txBody>
      </p:sp>
      <p:sp>
        <p:nvSpPr>
          <p:cNvPr id="7" name="Date Placeholder 6">
            <a:extLst>
              <a:ext uri="{FF2B5EF4-FFF2-40B4-BE49-F238E27FC236}">
                <a16:creationId xmlns:a16="http://schemas.microsoft.com/office/drawing/2014/main" id="{8A382718-1413-F6DD-338C-C43A792D764F}"/>
              </a:ext>
            </a:extLst>
          </p:cNvPr>
          <p:cNvSpPr>
            <a:spLocks noGrp="1"/>
          </p:cNvSpPr>
          <p:nvPr>
            <p:ph type="dt" sz="half" idx="10"/>
          </p:nvPr>
        </p:nvSpPr>
        <p:spPr/>
        <p:txBody>
          <a:bodyPr/>
          <a:lstStyle/>
          <a:p>
            <a:r>
              <a:rPr lang="en-GB"/>
              <a:t>07/07/2023</a:t>
            </a:r>
          </a:p>
        </p:txBody>
      </p:sp>
    </p:spTree>
    <p:extLst>
      <p:ext uri="{BB962C8B-B14F-4D97-AF65-F5344CB8AC3E}">
        <p14:creationId xmlns:p14="http://schemas.microsoft.com/office/powerpoint/2010/main" val="333057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98865-8E1C-EBDB-DFBB-6994CD888D4A}"/>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BE8FEFC7-5192-715D-951B-62EE7C59815A}"/>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1614AB6-8FAD-EE94-C29B-28416943DF35}"/>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EBCD2D2C-50FA-D861-F193-47144BCAAF9D}"/>
              </a:ext>
            </a:extLst>
          </p:cNvPr>
          <p:cNvSpPr>
            <a:spLocks noGrp="1"/>
          </p:cNvSpPr>
          <p:nvPr>
            <p:ph type="sldNum" sz="quarter" idx="12"/>
          </p:nvPr>
        </p:nvSpPr>
        <p:spPr/>
        <p:txBody>
          <a:bodyPr/>
          <a:lstStyle/>
          <a:p>
            <a:fld id="{32F95436-1E17-44C3-91B0-4538ADA9EC8C}" type="slidenum">
              <a:rPr lang="en-GB" smtClean="0"/>
              <a:t>10</a:t>
            </a:fld>
            <a:endParaRPr lang="en-GB"/>
          </a:p>
        </p:txBody>
      </p:sp>
      <p:sp>
        <p:nvSpPr>
          <p:cNvPr id="6" name="TextBox 5">
            <a:extLst>
              <a:ext uri="{FF2B5EF4-FFF2-40B4-BE49-F238E27FC236}">
                <a16:creationId xmlns:a16="http://schemas.microsoft.com/office/drawing/2014/main" id="{F26A1F1A-3420-C084-3558-891CAFAD59ED}"/>
              </a:ext>
            </a:extLst>
          </p:cNvPr>
          <p:cNvSpPr txBox="1"/>
          <p:nvPr/>
        </p:nvSpPr>
        <p:spPr>
          <a:xfrm>
            <a:off x="1007918" y="319088"/>
            <a:ext cx="5268191" cy="584775"/>
          </a:xfrm>
          <a:prstGeom prst="rect">
            <a:avLst/>
          </a:prstGeom>
          <a:noFill/>
        </p:spPr>
        <p:txBody>
          <a:bodyPr wrap="square" rtlCol="0">
            <a:spAutoFit/>
          </a:bodyPr>
          <a:lstStyle/>
          <a:p>
            <a:r>
              <a:rPr lang="en-GB" sz="3200" b="1" dirty="0">
                <a:solidFill>
                  <a:srgbClr val="7E0000"/>
                </a:solidFill>
              </a:rPr>
              <a:t>(DORIS DAY(s)</a:t>
            </a:r>
          </a:p>
        </p:txBody>
      </p:sp>
      <p:sp>
        <p:nvSpPr>
          <p:cNvPr id="7" name="TextBox 6">
            <a:extLst>
              <a:ext uri="{FF2B5EF4-FFF2-40B4-BE49-F238E27FC236}">
                <a16:creationId xmlns:a16="http://schemas.microsoft.com/office/drawing/2014/main" id="{C63DCF08-AD7F-49DD-EF7F-01071F8F91A5}"/>
              </a:ext>
            </a:extLst>
          </p:cNvPr>
          <p:cNvSpPr txBox="1"/>
          <p:nvPr/>
        </p:nvSpPr>
        <p:spPr>
          <a:xfrm>
            <a:off x="1007918" y="1068740"/>
            <a:ext cx="6094268" cy="646331"/>
          </a:xfrm>
          <a:prstGeom prst="rect">
            <a:avLst/>
          </a:prstGeom>
          <a:noFill/>
        </p:spPr>
        <p:txBody>
          <a:bodyPr wrap="square">
            <a:spAutoFit/>
          </a:bodyPr>
          <a:lstStyle/>
          <a:p>
            <a:r>
              <a:rPr lang="en-GB" b="1" dirty="0"/>
              <a:t>DORIS continued to run in parallel with PETRA and HERA</a:t>
            </a:r>
          </a:p>
          <a:p>
            <a:r>
              <a:rPr lang="en-GB" b="1" dirty="0"/>
              <a:t>and DORIS III </a:t>
            </a:r>
          </a:p>
        </p:txBody>
      </p:sp>
      <p:pic>
        <p:nvPicPr>
          <p:cNvPr id="9" name="Picture 8">
            <a:extLst>
              <a:ext uri="{FF2B5EF4-FFF2-40B4-BE49-F238E27FC236}">
                <a16:creationId xmlns:a16="http://schemas.microsoft.com/office/drawing/2014/main" id="{46F92249-BFB5-BE78-1905-6959C245BC79}"/>
              </a:ext>
            </a:extLst>
          </p:cNvPr>
          <p:cNvPicPr>
            <a:picLocks noChangeAspect="1"/>
          </p:cNvPicPr>
          <p:nvPr/>
        </p:nvPicPr>
        <p:blipFill>
          <a:blip r:embed="rId2"/>
          <a:stretch>
            <a:fillRect/>
          </a:stretch>
        </p:blipFill>
        <p:spPr>
          <a:xfrm>
            <a:off x="4460458" y="1425496"/>
            <a:ext cx="3915321" cy="2610214"/>
          </a:xfrm>
          <a:prstGeom prst="rect">
            <a:avLst/>
          </a:prstGeom>
        </p:spPr>
      </p:pic>
      <p:sp>
        <p:nvSpPr>
          <p:cNvPr id="10" name="TextBox 9">
            <a:extLst>
              <a:ext uri="{FF2B5EF4-FFF2-40B4-BE49-F238E27FC236}">
                <a16:creationId xmlns:a16="http://schemas.microsoft.com/office/drawing/2014/main" id="{5015733B-8529-029C-8238-92AAC1AE6436}"/>
              </a:ext>
            </a:extLst>
          </p:cNvPr>
          <p:cNvSpPr txBox="1"/>
          <p:nvPr/>
        </p:nvSpPr>
        <p:spPr>
          <a:xfrm>
            <a:off x="1091045" y="2119745"/>
            <a:ext cx="3148446" cy="1477328"/>
          </a:xfrm>
          <a:prstGeom prst="rect">
            <a:avLst/>
          </a:prstGeom>
          <a:noFill/>
        </p:spPr>
        <p:txBody>
          <a:bodyPr wrap="square" rtlCol="0">
            <a:spAutoFit/>
          </a:bodyPr>
          <a:lstStyle/>
          <a:p>
            <a:r>
              <a:rPr lang="en-GB" dirty="0"/>
              <a:t>By 1993, running as a dedicated synchrotron radiation source,</a:t>
            </a:r>
          </a:p>
          <a:p>
            <a:r>
              <a:rPr lang="en-GB" dirty="0"/>
              <a:t>DORIS III.</a:t>
            </a:r>
          </a:p>
          <a:p>
            <a:r>
              <a:rPr lang="en-GB" dirty="0"/>
              <a:t>Continued until 2012</a:t>
            </a:r>
          </a:p>
          <a:p>
            <a:endParaRPr lang="en-GB" b="1" dirty="0"/>
          </a:p>
        </p:txBody>
      </p:sp>
      <p:sp>
        <p:nvSpPr>
          <p:cNvPr id="11" name="TextBox 10">
            <a:extLst>
              <a:ext uri="{FF2B5EF4-FFF2-40B4-BE49-F238E27FC236}">
                <a16:creationId xmlns:a16="http://schemas.microsoft.com/office/drawing/2014/main" id="{F0940698-099D-8F3D-0634-46A04F58F5D7}"/>
              </a:ext>
            </a:extLst>
          </p:cNvPr>
          <p:cNvSpPr txBox="1"/>
          <p:nvPr/>
        </p:nvSpPr>
        <p:spPr>
          <a:xfrm>
            <a:off x="8610600" y="3054927"/>
            <a:ext cx="377536" cy="584775"/>
          </a:xfrm>
          <a:prstGeom prst="rect">
            <a:avLst/>
          </a:prstGeom>
          <a:noFill/>
        </p:spPr>
        <p:txBody>
          <a:bodyPr wrap="square" rtlCol="0">
            <a:spAutoFit/>
          </a:bodyPr>
          <a:lstStyle/>
          <a:p>
            <a:r>
              <a:rPr lang="en-GB" sz="3200" b="1" dirty="0">
                <a:solidFill>
                  <a:srgbClr val="7E0000"/>
                </a:solidFill>
              </a:rPr>
              <a:t>)</a:t>
            </a:r>
            <a:endParaRPr lang="en-GB" sz="3200" dirty="0"/>
          </a:p>
        </p:txBody>
      </p:sp>
      <p:sp>
        <p:nvSpPr>
          <p:cNvPr id="8" name="TextBox 7">
            <a:extLst>
              <a:ext uri="{FF2B5EF4-FFF2-40B4-BE49-F238E27FC236}">
                <a16:creationId xmlns:a16="http://schemas.microsoft.com/office/drawing/2014/main" id="{A53F50AE-3171-9969-7666-EA2C374062AF}"/>
              </a:ext>
            </a:extLst>
          </p:cNvPr>
          <p:cNvSpPr txBox="1"/>
          <p:nvPr/>
        </p:nvSpPr>
        <p:spPr>
          <a:xfrm>
            <a:off x="2235200" y="4699000"/>
            <a:ext cx="7747000" cy="369332"/>
          </a:xfrm>
          <a:prstGeom prst="rect">
            <a:avLst/>
          </a:prstGeom>
          <a:noFill/>
        </p:spPr>
        <p:txBody>
          <a:bodyPr wrap="square" rtlCol="0">
            <a:spAutoFit/>
          </a:bodyPr>
          <a:lstStyle/>
          <a:p>
            <a:r>
              <a:rPr lang="en-GB" dirty="0"/>
              <a:t>…but PLUTO was set to move…</a:t>
            </a:r>
          </a:p>
        </p:txBody>
      </p:sp>
    </p:spTree>
    <p:extLst>
      <p:ext uri="{BB962C8B-B14F-4D97-AF65-F5344CB8AC3E}">
        <p14:creationId xmlns:p14="http://schemas.microsoft.com/office/powerpoint/2010/main" val="237879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C0C6-566E-B46E-8DFF-E1DAF2AEA272}"/>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446A0112-E145-63EE-40A0-8AB014CD0739}"/>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7ECCEEC5-68FC-BB47-4043-8CB21BF4B92D}"/>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8A54ED7B-E9B5-6E5F-6394-2DC6C874C39E}"/>
              </a:ext>
            </a:extLst>
          </p:cNvPr>
          <p:cNvSpPr>
            <a:spLocks noGrp="1"/>
          </p:cNvSpPr>
          <p:nvPr>
            <p:ph type="sldNum" sz="quarter" idx="12"/>
          </p:nvPr>
        </p:nvSpPr>
        <p:spPr/>
        <p:txBody>
          <a:bodyPr/>
          <a:lstStyle/>
          <a:p>
            <a:fld id="{32F95436-1E17-44C3-91B0-4538ADA9EC8C}" type="slidenum">
              <a:rPr lang="en-GB" smtClean="0"/>
              <a:t>11</a:t>
            </a:fld>
            <a:endParaRPr lang="en-GB"/>
          </a:p>
        </p:txBody>
      </p:sp>
      <p:sp>
        <p:nvSpPr>
          <p:cNvPr id="6" name="TextBox 5">
            <a:extLst>
              <a:ext uri="{FF2B5EF4-FFF2-40B4-BE49-F238E27FC236}">
                <a16:creationId xmlns:a16="http://schemas.microsoft.com/office/drawing/2014/main" id="{2904E227-902D-42DA-1A22-0F01F18A16CE}"/>
              </a:ext>
            </a:extLst>
          </p:cNvPr>
          <p:cNvSpPr txBox="1"/>
          <p:nvPr/>
        </p:nvSpPr>
        <p:spPr>
          <a:xfrm>
            <a:off x="4267200" y="1875099"/>
            <a:ext cx="3657600" cy="1446550"/>
          </a:xfrm>
          <a:prstGeom prst="rect">
            <a:avLst/>
          </a:prstGeom>
          <a:noFill/>
        </p:spPr>
        <p:txBody>
          <a:bodyPr wrap="square" rtlCol="0">
            <a:spAutoFit/>
          </a:bodyPr>
          <a:lstStyle/>
          <a:p>
            <a:r>
              <a:rPr lang="en-GB" sz="8800" dirty="0"/>
              <a:t>PART II</a:t>
            </a:r>
          </a:p>
        </p:txBody>
      </p:sp>
    </p:spTree>
    <p:extLst>
      <p:ext uri="{BB962C8B-B14F-4D97-AF65-F5344CB8AC3E}">
        <p14:creationId xmlns:p14="http://schemas.microsoft.com/office/powerpoint/2010/main" val="161629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C188-E3FE-D07C-E94D-A217150CE316}"/>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DF74E366-2B6E-C25E-75DC-39F0E22864E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BD07B5F0-D5DA-B588-38BB-3E8D1805F9E6}"/>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C9C2E02C-956D-8D4E-6C07-5DA6F1967D7E}"/>
              </a:ext>
            </a:extLst>
          </p:cNvPr>
          <p:cNvSpPr>
            <a:spLocks noGrp="1"/>
          </p:cNvSpPr>
          <p:nvPr>
            <p:ph type="sldNum" sz="quarter" idx="12"/>
          </p:nvPr>
        </p:nvSpPr>
        <p:spPr/>
        <p:txBody>
          <a:bodyPr/>
          <a:lstStyle/>
          <a:p>
            <a:fld id="{32F95436-1E17-44C3-91B0-4538ADA9EC8C}" type="slidenum">
              <a:rPr lang="en-GB" smtClean="0"/>
              <a:t>12</a:t>
            </a:fld>
            <a:endParaRPr lang="en-GB"/>
          </a:p>
        </p:txBody>
      </p:sp>
      <p:sp>
        <p:nvSpPr>
          <p:cNvPr id="10" name="TextBox 9">
            <a:extLst>
              <a:ext uri="{FF2B5EF4-FFF2-40B4-BE49-F238E27FC236}">
                <a16:creationId xmlns:a16="http://schemas.microsoft.com/office/drawing/2014/main" id="{0A7CCCFD-7303-1DC6-7724-D75E83635B69}"/>
              </a:ext>
            </a:extLst>
          </p:cNvPr>
          <p:cNvSpPr txBox="1"/>
          <p:nvPr/>
        </p:nvSpPr>
        <p:spPr>
          <a:xfrm>
            <a:off x="568451" y="297879"/>
            <a:ext cx="10682645" cy="584775"/>
          </a:xfrm>
          <a:prstGeom prst="rect">
            <a:avLst/>
          </a:prstGeom>
          <a:noFill/>
        </p:spPr>
        <p:txBody>
          <a:bodyPr wrap="square" rtlCol="0">
            <a:spAutoFit/>
          </a:bodyPr>
          <a:lstStyle/>
          <a:p>
            <a:r>
              <a:rPr lang="en-GB" sz="3200" b="1" dirty="0">
                <a:solidFill>
                  <a:srgbClr val="7E0000"/>
                </a:solidFill>
              </a:rPr>
              <a:t>PLUTO moves to PETRA   </a:t>
            </a:r>
            <a:r>
              <a:rPr lang="en-GB" sz="2400" i="1" dirty="0"/>
              <a:t>Positron </a:t>
            </a:r>
            <a:r>
              <a:rPr lang="en-GB" sz="2400" i="1" dirty="0" err="1"/>
              <a:t>Elektron</a:t>
            </a:r>
            <a:r>
              <a:rPr lang="en-GB" sz="2400" i="1" dirty="0"/>
              <a:t> Tandem Ring Anlage</a:t>
            </a:r>
            <a:endParaRPr lang="en-GB" sz="2400" b="1" i="1" dirty="0"/>
          </a:p>
        </p:txBody>
      </p:sp>
      <p:sp>
        <p:nvSpPr>
          <p:cNvPr id="11" name="TextBox 10">
            <a:extLst>
              <a:ext uri="{FF2B5EF4-FFF2-40B4-BE49-F238E27FC236}">
                <a16:creationId xmlns:a16="http://schemas.microsoft.com/office/drawing/2014/main" id="{B4B5EA44-88D6-0B07-7A63-1F36066AE9D9}"/>
              </a:ext>
            </a:extLst>
          </p:cNvPr>
          <p:cNvSpPr txBox="1"/>
          <p:nvPr/>
        </p:nvSpPr>
        <p:spPr>
          <a:xfrm>
            <a:off x="685800" y="904740"/>
            <a:ext cx="1121179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Designed 1974 (note before charm</a:t>
            </a:r>
            <a:r>
              <a:rPr lang="en-GB" baseline="30000" dirty="0"/>
              <a:t>1</a:t>
            </a:r>
            <a:r>
              <a:rPr lang="en-GB" dirty="0"/>
              <a:t>) for 15GeV beam energy to exceed energies of SPEAR, DORIS</a:t>
            </a:r>
          </a:p>
          <a:p>
            <a:pPr marL="285750" indent="-285750">
              <a:buFont typeface="Arial" panose="020B0604020202020204" pitchFamily="34" charset="0"/>
              <a:buChar char="•"/>
            </a:pPr>
            <a:r>
              <a:rPr lang="en-GB" dirty="0"/>
              <a:t>2.3 km circumference largest that would fit within DESY site</a:t>
            </a:r>
          </a:p>
          <a:p>
            <a:pPr marL="285750" indent="-285750">
              <a:buFont typeface="Arial" panose="020B0604020202020204" pitchFamily="34" charset="0"/>
              <a:buChar char="•"/>
            </a:pPr>
            <a:r>
              <a:rPr lang="en-GB" dirty="0"/>
              <a:t>Authorised and financed in 1975.</a:t>
            </a:r>
            <a:br>
              <a:rPr lang="en-GB" dirty="0"/>
            </a:br>
            <a:r>
              <a:rPr lang="en-GB" dirty="0"/>
              <a:t>Amazingly, took &lt; 3 years to be ready: luminosity runs </a:t>
            </a:r>
            <a:r>
              <a:rPr lang="en-GB" b="1" dirty="0">
                <a:solidFill>
                  <a:srgbClr val="7E0000"/>
                </a:solidFill>
              </a:rPr>
              <a:t>began Nov 1978</a:t>
            </a:r>
            <a:r>
              <a:rPr lang="en-GB" dirty="0"/>
              <a:t>…ahead of schedule and  in under budget</a:t>
            </a:r>
            <a:r>
              <a:rPr lang="en-GB" b="1" baseline="30000" dirty="0">
                <a:solidFill>
                  <a:srgbClr val="FF0000"/>
                </a:solidFill>
                <a:latin typeface="Times New Roman" panose="02020603050405020304" pitchFamily="18" charset="0"/>
                <a:cs typeface="Times New Roman" panose="02020603050405020304" pitchFamily="18" charset="0"/>
              </a:rPr>
              <a:t>†</a:t>
            </a:r>
            <a:r>
              <a:rPr lang="en-GB" dirty="0"/>
              <a:t>!</a:t>
            </a:r>
          </a:p>
          <a:p>
            <a:pPr marL="285750" indent="-285750">
              <a:buFont typeface="Arial" panose="020B0604020202020204" pitchFamily="34" charset="0"/>
              <a:buChar char="•"/>
            </a:pPr>
            <a:endParaRPr lang="en-GB" dirty="0"/>
          </a:p>
        </p:txBody>
      </p:sp>
      <p:sp>
        <p:nvSpPr>
          <p:cNvPr id="12" name="TextBox 11">
            <a:extLst>
              <a:ext uri="{FF2B5EF4-FFF2-40B4-BE49-F238E27FC236}">
                <a16:creationId xmlns:a16="http://schemas.microsoft.com/office/drawing/2014/main" id="{5E30F325-6BD4-F6A5-0790-FC1F5186AA2E}"/>
              </a:ext>
            </a:extLst>
          </p:cNvPr>
          <p:cNvSpPr txBox="1"/>
          <p:nvPr/>
        </p:nvSpPr>
        <p:spPr>
          <a:xfrm>
            <a:off x="387625" y="5814391"/>
            <a:ext cx="6967332" cy="276999"/>
          </a:xfrm>
          <a:prstGeom prst="rect">
            <a:avLst/>
          </a:prstGeom>
          <a:noFill/>
        </p:spPr>
        <p:txBody>
          <a:bodyPr wrap="square" rtlCol="0">
            <a:spAutoFit/>
          </a:bodyPr>
          <a:lstStyle/>
          <a:p>
            <a:r>
              <a:rPr lang="en-GB" sz="1200" b="1" dirty="0">
                <a:solidFill>
                  <a:srgbClr val="FF0000"/>
                </a:solidFill>
                <a:cs typeface="Times New Roman" panose="02020603050405020304" pitchFamily="18" charset="0"/>
              </a:rPr>
              <a:t>† </a:t>
            </a:r>
            <a:r>
              <a:rPr lang="en-GB" sz="1200" i="1" dirty="0">
                <a:cs typeface="Times New Roman" panose="02020603050405020304" pitchFamily="18" charset="0"/>
              </a:rPr>
              <a:t>Kudos to </a:t>
            </a:r>
            <a:r>
              <a:rPr lang="en-GB" sz="1200" i="1" dirty="0" err="1">
                <a:cs typeface="Times New Roman" panose="02020603050405020304" pitchFamily="18" charset="0"/>
              </a:rPr>
              <a:t>Schopper</a:t>
            </a:r>
            <a:r>
              <a:rPr lang="en-GB" sz="1200" i="1" dirty="0">
                <a:cs typeface="Times New Roman" panose="02020603050405020304" pitchFamily="18" charset="0"/>
              </a:rPr>
              <a:t>, </a:t>
            </a:r>
            <a:r>
              <a:rPr lang="en-GB" sz="1200" i="1" dirty="0" err="1">
                <a:cs typeface="Times New Roman" panose="02020603050405020304" pitchFamily="18" charset="0"/>
              </a:rPr>
              <a:t>Soergel</a:t>
            </a:r>
            <a:r>
              <a:rPr lang="en-GB" sz="1200" i="1" dirty="0">
                <a:cs typeface="Times New Roman" panose="02020603050405020304" pitchFamily="18" charset="0"/>
              </a:rPr>
              <a:t>, Paul and Voss and many others</a:t>
            </a:r>
            <a:endParaRPr lang="en-GB" sz="1200" b="1" i="1" dirty="0"/>
          </a:p>
        </p:txBody>
      </p:sp>
      <p:pic>
        <p:nvPicPr>
          <p:cNvPr id="13" name="Picture 12">
            <a:extLst>
              <a:ext uri="{FF2B5EF4-FFF2-40B4-BE49-F238E27FC236}">
                <a16:creationId xmlns:a16="http://schemas.microsoft.com/office/drawing/2014/main" id="{5698250B-1E44-2A85-BEDB-E8ECBEE760B6}"/>
              </a:ext>
            </a:extLst>
          </p:cNvPr>
          <p:cNvPicPr>
            <a:picLocks noChangeAspect="1"/>
          </p:cNvPicPr>
          <p:nvPr/>
        </p:nvPicPr>
        <p:blipFill>
          <a:blip r:embed="rId2"/>
          <a:stretch>
            <a:fillRect/>
          </a:stretch>
        </p:blipFill>
        <p:spPr>
          <a:xfrm>
            <a:off x="387625" y="2385686"/>
            <a:ext cx="4388923" cy="3085962"/>
          </a:xfrm>
          <a:prstGeom prst="rect">
            <a:avLst/>
          </a:prstGeom>
        </p:spPr>
      </p:pic>
      <p:sp>
        <p:nvSpPr>
          <p:cNvPr id="14" name="TextBox 13">
            <a:extLst>
              <a:ext uri="{FF2B5EF4-FFF2-40B4-BE49-F238E27FC236}">
                <a16:creationId xmlns:a16="http://schemas.microsoft.com/office/drawing/2014/main" id="{77EC9799-B911-468F-A091-46076DE87216}"/>
              </a:ext>
            </a:extLst>
          </p:cNvPr>
          <p:cNvSpPr txBox="1"/>
          <p:nvPr/>
        </p:nvSpPr>
        <p:spPr>
          <a:xfrm>
            <a:off x="387625" y="5410931"/>
            <a:ext cx="7176054" cy="461665"/>
          </a:xfrm>
          <a:prstGeom prst="rect">
            <a:avLst/>
          </a:prstGeom>
          <a:noFill/>
        </p:spPr>
        <p:txBody>
          <a:bodyPr wrap="square" rtlCol="0">
            <a:spAutoFit/>
          </a:bodyPr>
          <a:lstStyle/>
          <a:p>
            <a:r>
              <a:rPr lang="en-GB" sz="1200" baseline="30000" dirty="0"/>
              <a:t>1</a:t>
            </a:r>
            <a:r>
              <a:rPr lang="en-GB" sz="1200" dirty="0"/>
              <a:t>existence of quarks in general not regarded as fully confirmed: hadronic cross sections not guaranteed to stay high at these energies!</a:t>
            </a:r>
          </a:p>
        </p:txBody>
      </p:sp>
      <p:pic>
        <p:nvPicPr>
          <p:cNvPr id="16" name="Picture 15">
            <a:extLst>
              <a:ext uri="{FF2B5EF4-FFF2-40B4-BE49-F238E27FC236}">
                <a16:creationId xmlns:a16="http://schemas.microsoft.com/office/drawing/2014/main" id="{8D0D6D24-F7F4-6241-64F2-14E78EF7B786}"/>
              </a:ext>
            </a:extLst>
          </p:cNvPr>
          <p:cNvPicPr>
            <a:picLocks noChangeAspect="1"/>
          </p:cNvPicPr>
          <p:nvPr/>
        </p:nvPicPr>
        <p:blipFill>
          <a:blip r:embed="rId3"/>
          <a:stretch>
            <a:fillRect/>
          </a:stretch>
        </p:blipFill>
        <p:spPr>
          <a:xfrm>
            <a:off x="8603975" y="2864101"/>
            <a:ext cx="3200400" cy="2607547"/>
          </a:xfrm>
          <a:prstGeom prst="rect">
            <a:avLst/>
          </a:prstGeom>
        </p:spPr>
      </p:pic>
      <p:sp>
        <p:nvSpPr>
          <p:cNvPr id="19" name="TextBox 18">
            <a:extLst>
              <a:ext uri="{FF2B5EF4-FFF2-40B4-BE49-F238E27FC236}">
                <a16:creationId xmlns:a16="http://schemas.microsoft.com/office/drawing/2014/main" id="{C683BF18-F8DD-FEBC-5606-9B2533ACE865}"/>
              </a:ext>
            </a:extLst>
          </p:cNvPr>
          <p:cNvSpPr txBox="1"/>
          <p:nvPr/>
        </p:nvSpPr>
        <p:spPr>
          <a:xfrm>
            <a:off x="4574539" y="2860796"/>
            <a:ext cx="3690730" cy="2031325"/>
          </a:xfrm>
          <a:prstGeom prst="rect">
            <a:avLst/>
          </a:prstGeom>
          <a:noFill/>
        </p:spPr>
        <p:txBody>
          <a:bodyPr wrap="square" rtlCol="0">
            <a:spAutoFit/>
          </a:bodyPr>
          <a:lstStyle/>
          <a:p>
            <a:pPr marL="285750" indent="-285750">
              <a:buFont typeface="Arial" panose="020B0604020202020204" pitchFamily="34" charset="0"/>
              <a:buChar char="•"/>
            </a:pPr>
            <a:r>
              <a:rPr lang="en-GB" dirty="0"/>
              <a:t>Ran for eight years as highest energy e</a:t>
            </a:r>
            <a:r>
              <a:rPr lang="en-GB" baseline="30000" dirty="0"/>
              <a:t>+ </a:t>
            </a:r>
            <a:r>
              <a:rPr lang="en-GB" dirty="0"/>
              <a:t>e</a:t>
            </a:r>
            <a:r>
              <a:rPr lang="en-GB" baseline="30000" dirty="0"/>
              <a:t>- </a:t>
            </a:r>
            <a:r>
              <a:rPr lang="en-GB" dirty="0"/>
              <a:t>collider in the world.</a:t>
            </a:r>
          </a:p>
          <a:p>
            <a:pPr marL="285750" indent="-285750">
              <a:buFont typeface="Arial" panose="020B0604020202020204" pitchFamily="34" charset="0"/>
              <a:buChar char="•"/>
            </a:pPr>
            <a:r>
              <a:rPr lang="en-GB" dirty="0"/>
              <a:t>Started at </a:t>
            </a:r>
            <a:r>
              <a:rPr lang="en-GB" sz="1800" b="0" i="0" u="none" strike="noStrike" baseline="0" dirty="0"/>
              <a:t>17 GeV, and raised to</a:t>
            </a:r>
            <a:br>
              <a:rPr lang="en-GB" sz="1800" b="0" i="0" u="none" strike="noStrike" baseline="0" dirty="0"/>
            </a:br>
            <a:r>
              <a:rPr lang="en-GB" sz="1800" b="0" i="0" u="none" strike="noStrike" baseline="0" dirty="0"/>
              <a:t>31.6 GeV in 1979, 36.6 GeV in 1980and ended up with 23GeV beams in 1982(?)</a:t>
            </a:r>
          </a:p>
          <a:p>
            <a:pPr marL="285750" indent="-285750">
              <a:buFont typeface="Arial" panose="020B0604020202020204" pitchFamily="34" charset="0"/>
              <a:buChar char="•"/>
            </a:pPr>
            <a:r>
              <a:rPr lang="en-GB" dirty="0"/>
              <a:t>Luminosities ~ 10</a:t>
            </a:r>
            <a:r>
              <a:rPr lang="en-GB" baseline="30000" dirty="0"/>
              <a:t>31 </a:t>
            </a:r>
            <a:r>
              <a:rPr lang="en-GB" dirty="0"/>
              <a:t>cm</a:t>
            </a:r>
            <a:r>
              <a:rPr lang="en-GB" baseline="30000" dirty="0"/>
              <a:t>-2 </a:t>
            </a:r>
            <a:r>
              <a:rPr lang="en-GB" dirty="0"/>
              <a:t>s</a:t>
            </a:r>
            <a:r>
              <a:rPr lang="en-GB" baseline="30000" dirty="0"/>
              <a:t>-1</a:t>
            </a:r>
            <a:endParaRPr lang="en-GB" dirty="0"/>
          </a:p>
        </p:txBody>
      </p:sp>
    </p:spTree>
    <p:extLst>
      <p:ext uri="{BB962C8B-B14F-4D97-AF65-F5344CB8AC3E}">
        <p14:creationId xmlns:p14="http://schemas.microsoft.com/office/powerpoint/2010/main" val="158422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FF4B-B7B3-5BA0-81B2-769AF406DDDA}"/>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41215BE3-31AC-759B-01B4-8F6790382E0E}"/>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EDC8896-3F35-1E4B-589B-51AC97E83B3D}"/>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55463C6D-AD31-6F13-CF2C-BE7A6F6D1158}"/>
              </a:ext>
            </a:extLst>
          </p:cNvPr>
          <p:cNvSpPr>
            <a:spLocks noGrp="1"/>
          </p:cNvSpPr>
          <p:nvPr>
            <p:ph type="sldNum" sz="quarter" idx="12"/>
          </p:nvPr>
        </p:nvSpPr>
        <p:spPr/>
        <p:txBody>
          <a:bodyPr/>
          <a:lstStyle/>
          <a:p>
            <a:fld id="{32F95436-1E17-44C3-91B0-4538ADA9EC8C}" type="slidenum">
              <a:rPr lang="en-GB" smtClean="0"/>
              <a:t>13</a:t>
            </a:fld>
            <a:endParaRPr lang="en-GB"/>
          </a:p>
        </p:txBody>
      </p:sp>
      <p:sp>
        <p:nvSpPr>
          <p:cNvPr id="6" name="TextBox 5">
            <a:extLst>
              <a:ext uri="{FF2B5EF4-FFF2-40B4-BE49-F238E27FC236}">
                <a16:creationId xmlns:a16="http://schemas.microsoft.com/office/drawing/2014/main" id="{87D590C8-BD48-CAB5-7293-19A7902207A8}"/>
              </a:ext>
            </a:extLst>
          </p:cNvPr>
          <p:cNvSpPr txBox="1"/>
          <p:nvPr/>
        </p:nvSpPr>
        <p:spPr>
          <a:xfrm>
            <a:off x="602673" y="342900"/>
            <a:ext cx="7471063" cy="584775"/>
          </a:xfrm>
          <a:prstGeom prst="rect">
            <a:avLst/>
          </a:prstGeom>
          <a:noFill/>
        </p:spPr>
        <p:txBody>
          <a:bodyPr wrap="square" rtlCol="0">
            <a:spAutoFit/>
          </a:bodyPr>
          <a:lstStyle/>
          <a:p>
            <a:r>
              <a:rPr lang="en-GB" sz="3200" b="1" dirty="0">
                <a:solidFill>
                  <a:srgbClr val="7E0000"/>
                </a:solidFill>
              </a:rPr>
              <a:t>PLUTO moves…</a:t>
            </a:r>
            <a:r>
              <a:rPr lang="en-GB" sz="3200" b="1" dirty="0"/>
              <a:t> </a:t>
            </a:r>
            <a:r>
              <a:rPr lang="en-GB" sz="3200" b="1" dirty="0">
                <a:solidFill>
                  <a:srgbClr val="7E0000"/>
                </a:solidFill>
              </a:rPr>
              <a:t>Five into Four Doesn’t go</a:t>
            </a:r>
          </a:p>
        </p:txBody>
      </p:sp>
      <p:sp>
        <p:nvSpPr>
          <p:cNvPr id="8" name="TextBox 7">
            <a:extLst>
              <a:ext uri="{FF2B5EF4-FFF2-40B4-BE49-F238E27FC236}">
                <a16:creationId xmlns:a16="http://schemas.microsoft.com/office/drawing/2014/main" id="{61668A58-480A-48CB-5B39-C181283499F8}"/>
              </a:ext>
            </a:extLst>
          </p:cNvPr>
          <p:cNvSpPr txBox="1"/>
          <p:nvPr/>
        </p:nvSpPr>
        <p:spPr>
          <a:xfrm>
            <a:off x="602673" y="1121004"/>
            <a:ext cx="10442863" cy="2523768"/>
          </a:xfrm>
          <a:prstGeom prst="rect">
            <a:avLst/>
          </a:prstGeom>
          <a:noFill/>
        </p:spPr>
        <p:txBody>
          <a:bodyPr wrap="square" rtlCol="0">
            <a:spAutoFit/>
          </a:bodyPr>
          <a:lstStyle/>
          <a:p>
            <a:pPr marL="285750" indent="-285750">
              <a:buFont typeface="Arial" panose="020B0604020202020204" pitchFamily="34" charset="0"/>
              <a:buChar char="•"/>
            </a:pPr>
            <a:r>
              <a:rPr lang="en-GB" dirty="0"/>
              <a:t>The new PETRA collider had </a:t>
            </a:r>
            <a:r>
              <a:rPr lang="en-GB" i="1" dirty="0"/>
              <a:t>four</a:t>
            </a:r>
            <a:r>
              <a:rPr lang="en-GB" dirty="0"/>
              <a:t> interaction regions. </a:t>
            </a:r>
          </a:p>
          <a:p>
            <a:pPr marL="285750" indent="-285750">
              <a:buFont typeface="Arial" panose="020B0604020202020204" pitchFamily="34" charset="0"/>
              <a:buChar char="•"/>
            </a:pPr>
            <a:r>
              <a:rPr lang="en-GB" dirty="0"/>
              <a:t>Three of these were occupied by TASSO, MARK J and JADE. </a:t>
            </a:r>
          </a:p>
          <a:p>
            <a:pPr marL="285750" indent="-285750">
              <a:buFont typeface="Arial" panose="020B0604020202020204" pitchFamily="34" charset="0"/>
              <a:buChar char="•"/>
            </a:pPr>
            <a:r>
              <a:rPr lang="en-GB" dirty="0"/>
              <a:t>The NE Halle was to be shared by two detectors in a roll-in roll-out arrangement: CELLO and PLUTO</a:t>
            </a:r>
          </a:p>
          <a:p>
            <a:r>
              <a:rPr lang="en-GB" dirty="0"/>
              <a:t>	</a:t>
            </a:r>
            <a:r>
              <a:rPr lang="en-GB" sz="1600" dirty="0"/>
              <a:t>(In fact it was a requirement on </a:t>
            </a:r>
            <a:r>
              <a:rPr lang="en-GB" sz="1600" i="1" dirty="0"/>
              <a:t>all</a:t>
            </a:r>
            <a:r>
              <a:rPr lang="en-GB" sz="1600" dirty="0"/>
              <a:t> the PETRA detectors that they could be rolled in and out of the beamline for maintenance, repair etc. so that data-taking could continue with the other detectors)</a:t>
            </a:r>
          </a:p>
          <a:p>
            <a:endParaRPr lang="en-GB" dirty="0"/>
          </a:p>
          <a:p>
            <a:r>
              <a:rPr lang="en-GB" dirty="0"/>
              <a:t>The first NE occupant was supposed to be CELLO but they weren’t ready so PLUTO got the first shot at PETRA data.</a:t>
            </a:r>
          </a:p>
          <a:p>
            <a:endParaRPr lang="en-GB" sz="1600" dirty="0"/>
          </a:p>
        </p:txBody>
      </p:sp>
      <p:sp>
        <p:nvSpPr>
          <p:cNvPr id="9" name="TextBox 8">
            <a:extLst>
              <a:ext uri="{FF2B5EF4-FFF2-40B4-BE49-F238E27FC236}">
                <a16:creationId xmlns:a16="http://schemas.microsoft.com/office/drawing/2014/main" id="{25A7C96E-2409-5144-F283-71325F409B9E}"/>
              </a:ext>
            </a:extLst>
          </p:cNvPr>
          <p:cNvSpPr txBox="1"/>
          <p:nvPr/>
        </p:nvSpPr>
        <p:spPr>
          <a:xfrm>
            <a:off x="5233981" y="3397713"/>
            <a:ext cx="5167505" cy="369332"/>
          </a:xfrm>
          <a:prstGeom prst="rect">
            <a:avLst/>
          </a:prstGeom>
          <a:noFill/>
        </p:spPr>
        <p:txBody>
          <a:bodyPr wrap="none" rtlCol="0">
            <a:spAutoFit/>
          </a:bodyPr>
          <a:lstStyle/>
          <a:p>
            <a:r>
              <a:rPr lang="en-GB" dirty="0"/>
              <a:t>PLUTO got More upgrades for its PETRA incarnation…</a:t>
            </a:r>
          </a:p>
        </p:txBody>
      </p:sp>
      <p:grpSp>
        <p:nvGrpSpPr>
          <p:cNvPr id="11" name="Group 10">
            <a:extLst>
              <a:ext uri="{FF2B5EF4-FFF2-40B4-BE49-F238E27FC236}">
                <a16:creationId xmlns:a16="http://schemas.microsoft.com/office/drawing/2014/main" id="{A1254A63-3BCE-BA26-8CB6-836B5A2B8CD8}"/>
              </a:ext>
            </a:extLst>
          </p:cNvPr>
          <p:cNvGrpSpPr/>
          <p:nvPr/>
        </p:nvGrpSpPr>
        <p:grpSpPr>
          <a:xfrm>
            <a:off x="8302336" y="3878257"/>
            <a:ext cx="2743200" cy="2027583"/>
            <a:chOff x="9392478" y="3518452"/>
            <a:chExt cx="2743200" cy="2027583"/>
          </a:xfrm>
        </p:grpSpPr>
        <p:sp>
          <p:nvSpPr>
            <p:cNvPr id="10" name="TextBox 9">
              <a:extLst>
                <a:ext uri="{FF2B5EF4-FFF2-40B4-BE49-F238E27FC236}">
                  <a16:creationId xmlns:a16="http://schemas.microsoft.com/office/drawing/2014/main" id="{2479A5B4-4C3D-4931-5DE3-7F6181D0A29F}"/>
                </a:ext>
              </a:extLst>
            </p:cNvPr>
            <p:cNvSpPr txBox="1"/>
            <p:nvPr/>
          </p:nvSpPr>
          <p:spPr>
            <a:xfrm>
              <a:off x="9438785" y="3644772"/>
              <a:ext cx="2577624" cy="1785104"/>
            </a:xfrm>
            <a:prstGeom prst="rect">
              <a:avLst/>
            </a:prstGeom>
            <a:noFill/>
          </p:spPr>
          <p:txBody>
            <a:bodyPr wrap="square" rtlCol="0">
              <a:spAutoFit/>
            </a:bodyPr>
            <a:lstStyle/>
            <a:p>
              <a:r>
                <a:rPr lang="en-GB" sz="2000" b="1" dirty="0">
                  <a:solidFill>
                    <a:srgbClr val="7E0000"/>
                  </a:solidFill>
                </a:rPr>
                <a:t>PLUTO vs. CELLO</a:t>
              </a:r>
            </a:p>
            <a:p>
              <a:endParaRPr lang="en-GB" dirty="0"/>
            </a:p>
            <a:p>
              <a:r>
                <a:rPr lang="en-GB" dirty="0"/>
                <a:t>1978–79 PLUTO</a:t>
              </a:r>
            </a:p>
            <a:p>
              <a:r>
                <a:rPr lang="en-GB" dirty="0"/>
                <a:t>1979 1981 CELLO</a:t>
              </a:r>
            </a:p>
            <a:p>
              <a:r>
                <a:rPr lang="en-GB" dirty="0"/>
                <a:t> </a:t>
              </a:r>
              <a:r>
                <a:rPr lang="en-GB" b="1" i="1" dirty="0"/>
                <a:t>1981- 1982 PLUTO</a:t>
              </a:r>
            </a:p>
            <a:p>
              <a:r>
                <a:rPr lang="en-GB" dirty="0"/>
                <a:t>1986 end PETRA CELLO</a:t>
              </a:r>
            </a:p>
          </p:txBody>
        </p:sp>
        <p:sp>
          <p:nvSpPr>
            <p:cNvPr id="7" name="Rectangle 6">
              <a:extLst>
                <a:ext uri="{FF2B5EF4-FFF2-40B4-BE49-F238E27FC236}">
                  <a16:creationId xmlns:a16="http://schemas.microsoft.com/office/drawing/2014/main" id="{1961B497-4482-9F6C-6A5F-82F9B87F08F8}"/>
                </a:ext>
              </a:extLst>
            </p:cNvPr>
            <p:cNvSpPr/>
            <p:nvPr/>
          </p:nvSpPr>
          <p:spPr>
            <a:xfrm>
              <a:off x="9392478" y="3518452"/>
              <a:ext cx="2743200" cy="2027583"/>
            </a:xfrm>
            <a:prstGeom prst="rect">
              <a:avLst/>
            </a:prstGeom>
            <a:noFill/>
            <a:ln w="34925">
              <a:solidFill>
                <a:srgbClr val="7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descr="A bicycle next to a machine&#10;&#10;Description automatically generated with low confidence">
            <a:extLst>
              <a:ext uri="{FF2B5EF4-FFF2-40B4-BE49-F238E27FC236}">
                <a16:creationId xmlns:a16="http://schemas.microsoft.com/office/drawing/2014/main" id="{98369AB9-C10B-FD23-CD67-84B404B20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93" y="3520299"/>
            <a:ext cx="4225903" cy="2836051"/>
          </a:xfrm>
          <a:prstGeom prst="rect">
            <a:avLst/>
          </a:prstGeom>
        </p:spPr>
      </p:pic>
      <p:grpSp>
        <p:nvGrpSpPr>
          <p:cNvPr id="17" name="Group 16">
            <a:extLst>
              <a:ext uri="{FF2B5EF4-FFF2-40B4-BE49-F238E27FC236}">
                <a16:creationId xmlns:a16="http://schemas.microsoft.com/office/drawing/2014/main" id="{6D865A27-8EF6-79A9-76FF-2DA63F7C707C}"/>
              </a:ext>
            </a:extLst>
          </p:cNvPr>
          <p:cNvGrpSpPr/>
          <p:nvPr/>
        </p:nvGrpSpPr>
        <p:grpSpPr>
          <a:xfrm>
            <a:off x="6561143" y="4004577"/>
            <a:ext cx="983848" cy="422607"/>
            <a:chOff x="6561143" y="4004577"/>
            <a:chExt cx="983848" cy="422607"/>
          </a:xfrm>
        </p:grpSpPr>
        <p:sp>
          <p:nvSpPr>
            <p:cNvPr id="15" name="Callout: Line 14">
              <a:extLst>
                <a:ext uri="{FF2B5EF4-FFF2-40B4-BE49-F238E27FC236}">
                  <a16:creationId xmlns:a16="http://schemas.microsoft.com/office/drawing/2014/main" id="{65539DCD-4F12-5E23-5259-C5475586B7DD}"/>
                </a:ext>
              </a:extLst>
            </p:cNvPr>
            <p:cNvSpPr/>
            <p:nvPr/>
          </p:nvSpPr>
          <p:spPr>
            <a:xfrm>
              <a:off x="6632294" y="4004577"/>
              <a:ext cx="829912" cy="422607"/>
            </a:xfrm>
            <a:prstGeom prst="borderCallout1">
              <a:avLst>
                <a:gd name="adj1" fmla="val 31075"/>
                <a:gd name="adj2" fmla="val 100944"/>
                <a:gd name="adj3" fmla="val 185081"/>
                <a:gd name="adj4" fmla="val 214098"/>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4CD11EDB-712C-0D6E-4AA7-DE8696E9D2B7}"/>
                </a:ext>
              </a:extLst>
            </p:cNvPr>
            <p:cNvSpPr txBox="1"/>
            <p:nvPr/>
          </p:nvSpPr>
          <p:spPr>
            <a:xfrm>
              <a:off x="6561143" y="4023127"/>
              <a:ext cx="983848" cy="369332"/>
            </a:xfrm>
            <a:prstGeom prst="rect">
              <a:avLst/>
            </a:prstGeom>
            <a:noFill/>
          </p:spPr>
          <p:txBody>
            <a:bodyPr wrap="square" rtlCol="0">
              <a:spAutoFit/>
            </a:bodyPr>
            <a:lstStyle/>
            <a:p>
              <a:r>
                <a:rPr lang="en-GB" dirty="0"/>
                <a:t>Upgrade </a:t>
              </a:r>
            </a:p>
          </p:txBody>
        </p:sp>
      </p:grpSp>
      <p:grpSp>
        <p:nvGrpSpPr>
          <p:cNvPr id="18" name="Group 17">
            <a:extLst>
              <a:ext uri="{FF2B5EF4-FFF2-40B4-BE49-F238E27FC236}">
                <a16:creationId xmlns:a16="http://schemas.microsoft.com/office/drawing/2014/main" id="{1A5C6A53-0CEB-7E84-3D99-F420B4C2A8F5}"/>
              </a:ext>
            </a:extLst>
          </p:cNvPr>
          <p:cNvGrpSpPr/>
          <p:nvPr/>
        </p:nvGrpSpPr>
        <p:grpSpPr>
          <a:xfrm>
            <a:off x="6478358" y="4789257"/>
            <a:ext cx="983848" cy="422607"/>
            <a:chOff x="6561143" y="4004577"/>
            <a:chExt cx="983848" cy="422607"/>
          </a:xfrm>
        </p:grpSpPr>
        <p:sp>
          <p:nvSpPr>
            <p:cNvPr id="19" name="Callout: Line 18">
              <a:extLst>
                <a:ext uri="{FF2B5EF4-FFF2-40B4-BE49-F238E27FC236}">
                  <a16:creationId xmlns:a16="http://schemas.microsoft.com/office/drawing/2014/main" id="{904C6FF5-AC72-3CCE-F36D-53BABFEC1ECC}"/>
                </a:ext>
              </a:extLst>
            </p:cNvPr>
            <p:cNvSpPr/>
            <p:nvPr/>
          </p:nvSpPr>
          <p:spPr>
            <a:xfrm>
              <a:off x="6632294" y="4004577"/>
              <a:ext cx="829912" cy="422607"/>
            </a:xfrm>
            <a:prstGeom prst="borderCallout1">
              <a:avLst>
                <a:gd name="adj1" fmla="val 31075"/>
                <a:gd name="adj2" fmla="val 100944"/>
                <a:gd name="adj3" fmla="val 119348"/>
                <a:gd name="adj4" fmla="val 230835"/>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D2D6E8C7-4C1C-5005-3501-9A804441B014}"/>
                </a:ext>
              </a:extLst>
            </p:cNvPr>
            <p:cNvSpPr txBox="1"/>
            <p:nvPr/>
          </p:nvSpPr>
          <p:spPr>
            <a:xfrm>
              <a:off x="6561143" y="4023127"/>
              <a:ext cx="983848" cy="369332"/>
            </a:xfrm>
            <a:prstGeom prst="rect">
              <a:avLst/>
            </a:prstGeom>
            <a:noFill/>
          </p:spPr>
          <p:txBody>
            <a:bodyPr wrap="square" rtlCol="0">
              <a:spAutoFit/>
            </a:bodyPr>
            <a:lstStyle/>
            <a:p>
              <a:r>
                <a:rPr lang="en-GB" dirty="0"/>
                <a:t>Upgrade </a:t>
              </a:r>
            </a:p>
          </p:txBody>
        </p:sp>
      </p:grpSp>
    </p:spTree>
    <p:extLst>
      <p:ext uri="{BB962C8B-B14F-4D97-AF65-F5344CB8AC3E}">
        <p14:creationId xmlns:p14="http://schemas.microsoft.com/office/powerpoint/2010/main" val="350371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3014-81DE-98FA-4F01-10ACD24A7395}"/>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F030035C-D1F1-179C-FEBE-14623DCAC6B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BF2C4B13-8E4B-50BF-F08D-62FCE9855FBC}"/>
              </a:ext>
            </a:extLst>
          </p:cNvPr>
          <p:cNvSpPr>
            <a:spLocks noGrp="1"/>
          </p:cNvSpPr>
          <p:nvPr>
            <p:ph type="ftr" sz="quarter" idx="11"/>
          </p:nvPr>
        </p:nvSpPr>
        <p:spPr/>
        <p:txBody>
          <a:bodyPr/>
          <a:lstStyle/>
          <a:p>
            <a:r>
              <a:rPr lang="en-GB" dirty="0"/>
              <a:t>PLUTO at PETRA </a:t>
            </a:r>
            <a:r>
              <a:rPr lang="en-GB" dirty="0" err="1"/>
              <a:t>JBDFest</a:t>
            </a:r>
            <a:endParaRPr lang="en-GB" dirty="0"/>
          </a:p>
        </p:txBody>
      </p:sp>
      <p:sp>
        <p:nvSpPr>
          <p:cNvPr id="5" name="Slide Number Placeholder 4">
            <a:extLst>
              <a:ext uri="{FF2B5EF4-FFF2-40B4-BE49-F238E27FC236}">
                <a16:creationId xmlns:a16="http://schemas.microsoft.com/office/drawing/2014/main" id="{5C59A52A-F8B2-4C5E-FE8B-931281D6F8D9}"/>
              </a:ext>
            </a:extLst>
          </p:cNvPr>
          <p:cNvSpPr>
            <a:spLocks noGrp="1"/>
          </p:cNvSpPr>
          <p:nvPr>
            <p:ph type="sldNum" sz="quarter" idx="12"/>
          </p:nvPr>
        </p:nvSpPr>
        <p:spPr/>
        <p:txBody>
          <a:bodyPr/>
          <a:lstStyle/>
          <a:p>
            <a:fld id="{32F95436-1E17-44C3-91B0-4538ADA9EC8C}" type="slidenum">
              <a:rPr lang="en-GB" smtClean="0"/>
              <a:t>14</a:t>
            </a:fld>
            <a:endParaRPr lang="en-GB" dirty="0"/>
          </a:p>
        </p:txBody>
      </p:sp>
      <p:sp>
        <p:nvSpPr>
          <p:cNvPr id="6" name="TextBox 5">
            <a:extLst>
              <a:ext uri="{FF2B5EF4-FFF2-40B4-BE49-F238E27FC236}">
                <a16:creationId xmlns:a16="http://schemas.microsoft.com/office/drawing/2014/main" id="{1EB62B8D-986B-7820-0240-0E2B559720D2}"/>
              </a:ext>
            </a:extLst>
          </p:cNvPr>
          <p:cNvSpPr txBox="1"/>
          <p:nvPr/>
        </p:nvSpPr>
        <p:spPr>
          <a:xfrm>
            <a:off x="485360" y="894521"/>
            <a:ext cx="9496840" cy="461665"/>
          </a:xfrm>
          <a:prstGeom prst="rect">
            <a:avLst/>
          </a:prstGeom>
          <a:noFill/>
        </p:spPr>
        <p:txBody>
          <a:bodyPr wrap="square" rtlCol="0">
            <a:spAutoFit/>
          </a:bodyPr>
          <a:lstStyle/>
          <a:p>
            <a:pPr marL="285750" indent="-285750">
              <a:buFont typeface="Arial" panose="020B0604020202020204" pitchFamily="34" charset="0"/>
              <a:buChar char="•"/>
            </a:pPr>
            <a:r>
              <a:rPr lang="en-GB" dirty="0"/>
              <a:t>Major aim of upgrade was to improve the ability to measure </a:t>
            </a:r>
            <a:r>
              <a:rPr lang="en-GB" sz="2400" b="1" i="1" dirty="0"/>
              <a:t>Two-photon Processes</a:t>
            </a:r>
          </a:p>
        </p:txBody>
      </p:sp>
      <p:sp>
        <p:nvSpPr>
          <p:cNvPr id="7" name="TextBox 6">
            <a:extLst>
              <a:ext uri="{FF2B5EF4-FFF2-40B4-BE49-F238E27FC236}">
                <a16:creationId xmlns:a16="http://schemas.microsoft.com/office/drawing/2014/main" id="{E79C5F9E-D05B-41F9-ADF1-DF64D380A7B7}"/>
              </a:ext>
            </a:extLst>
          </p:cNvPr>
          <p:cNvSpPr txBox="1"/>
          <p:nvPr/>
        </p:nvSpPr>
        <p:spPr>
          <a:xfrm>
            <a:off x="606287" y="1550504"/>
            <a:ext cx="6818243" cy="923330"/>
          </a:xfrm>
          <a:prstGeom prst="rect">
            <a:avLst/>
          </a:prstGeom>
          <a:noFill/>
        </p:spPr>
        <p:txBody>
          <a:bodyPr wrap="square" rtlCol="0">
            <a:spAutoFit/>
          </a:bodyPr>
          <a:lstStyle/>
          <a:p>
            <a:r>
              <a:rPr lang="en-GB" dirty="0"/>
              <a:t>As well as annihilation processes, e</a:t>
            </a:r>
            <a:r>
              <a:rPr lang="en-GB" baseline="30000" dirty="0"/>
              <a:t>+ </a:t>
            </a:r>
            <a:r>
              <a:rPr lang="en-GB" dirty="0"/>
              <a:t>e</a:t>
            </a:r>
            <a:r>
              <a:rPr lang="en-GB" baseline="30000" dirty="0"/>
              <a:t>- </a:t>
            </a:r>
            <a:r>
              <a:rPr lang="en-GB" dirty="0"/>
              <a:t>colliders can produce final states</a:t>
            </a:r>
            <a:br>
              <a:rPr lang="en-GB" dirty="0"/>
            </a:br>
            <a:r>
              <a:rPr lang="en-GB" dirty="0"/>
              <a:t> via so-called two-photon interactions:</a:t>
            </a:r>
          </a:p>
          <a:p>
            <a:endParaRPr lang="en-GB" dirty="0"/>
          </a:p>
        </p:txBody>
      </p:sp>
      <p:sp>
        <p:nvSpPr>
          <p:cNvPr id="21" name="TextBox 20">
            <a:extLst>
              <a:ext uri="{FF2B5EF4-FFF2-40B4-BE49-F238E27FC236}">
                <a16:creationId xmlns:a16="http://schemas.microsoft.com/office/drawing/2014/main" id="{F5345514-816A-6EBA-53BB-313EBA1E165B}"/>
              </a:ext>
            </a:extLst>
          </p:cNvPr>
          <p:cNvSpPr txBox="1"/>
          <p:nvPr/>
        </p:nvSpPr>
        <p:spPr>
          <a:xfrm>
            <a:off x="463205" y="5791410"/>
            <a:ext cx="6097656" cy="338554"/>
          </a:xfrm>
          <a:prstGeom prst="rect">
            <a:avLst/>
          </a:prstGeom>
          <a:noFill/>
        </p:spPr>
        <p:txBody>
          <a:bodyPr wrap="square">
            <a:spAutoFit/>
          </a:bodyPr>
          <a:lstStyle/>
          <a:p>
            <a:r>
              <a:rPr lang="en-GB" sz="1600" b="0" i="1" u="none" strike="noStrike" baseline="30000" dirty="0">
                <a:latin typeface="Times New Roman" panose="02020603050405020304" pitchFamily="18" charset="0"/>
                <a:cs typeface="Times New Roman" panose="02020603050405020304" pitchFamily="18" charset="0"/>
              </a:rPr>
              <a:t>†</a:t>
            </a:r>
            <a:r>
              <a:rPr lang="en-GB" sz="1600" b="0" i="1" u="none" strike="noStrike" baseline="0" dirty="0">
                <a:latin typeface="SFRM1000"/>
              </a:rPr>
              <a:t>L.D. Landau, E.M. </a:t>
            </a:r>
            <a:r>
              <a:rPr lang="en-GB" sz="1600" b="0" i="1" u="none" strike="noStrike" baseline="0" dirty="0" err="1">
                <a:latin typeface="SFRM1000"/>
              </a:rPr>
              <a:t>Lifshitz</a:t>
            </a:r>
            <a:r>
              <a:rPr lang="en-GB" sz="1600" b="0" i="1" u="none" strike="noStrike" baseline="0" dirty="0">
                <a:latin typeface="SFRM1000"/>
              </a:rPr>
              <a:t>, </a:t>
            </a:r>
            <a:r>
              <a:rPr lang="en-GB" sz="1600" b="0" i="1" u="none" strike="noStrike" baseline="0" dirty="0">
                <a:latin typeface="SFTI1000"/>
              </a:rPr>
              <a:t>Sov. Phys. </a:t>
            </a:r>
            <a:r>
              <a:rPr lang="en-GB" sz="1600" b="0" i="1" u="none" strike="noStrike" baseline="0" dirty="0">
                <a:latin typeface="SFBX1000"/>
              </a:rPr>
              <a:t>6</a:t>
            </a:r>
            <a:r>
              <a:rPr lang="en-GB" sz="1600" b="0" i="1" u="none" strike="noStrike" baseline="0" dirty="0">
                <a:latin typeface="SFRM1000"/>
              </a:rPr>
              <a:t>, 244 (1934).</a:t>
            </a:r>
            <a:endParaRPr lang="en-GB" sz="1600" i="1" dirty="0"/>
          </a:p>
        </p:txBody>
      </p:sp>
      <p:sp>
        <p:nvSpPr>
          <p:cNvPr id="22" name="TextBox 21">
            <a:extLst>
              <a:ext uri="{FF2B5EF4-FFF2-40B4-BE49-F238E27FC236}">
                <a16:creationId xmlns:a16="http://schemas.microsoft.com/office/drawing/2014/main" id="{4EF7DE76-0FA5-AC41-D07C-450F5BBAC456}"/>
              </a:ext>
            </a:extLst>
          </p:cNvPr>
          <p:cNvSpPr txBox="1"/>
          <p:nvPr/>
        </p:nvSpPr>
        <p:spPr>
          <a:xfrm>
            <a:off x="485360" y="4823403"/>
            <a:ext cx="7981120" cy="1200329"/>
          </a:xfrm>
          <a:prstGeom prst="rect">
            <a:avLst/>
          </a:prstGeom>
          <a:noFill/>
        </p:spPr>
        <p:txBody>
          <a:bodyPr wrap="square" rtlCol="0">
            <a:spAutoFit/>
          </a:bodyPr>
          <a:lstStyle/>
          <a:p>
            <a:pPr marL="285750" indent="-285750">
              <a:buFont typeface="Arial" panose="020B0604020202020204" pitchFamily="34" charset="0"/>
              <a:buChar char="•"/>
            </a:pPr>
            <a:r>
              <a:rPr lang="en-GB" dirty="0"/>
              <a:t>Long-understood</a:t>
            </a:r>
            <a:r>
              <a:rPr lang="en-GB" baseline="30000" dirty="0">
                <a:latin typeface="Times New Roman" panose="02020603050405020304" pitchFamily="18" charset="0"/>
                <a:cs typeface="Times New Roman" panose="02020603050405020304" pitchFamily="18" charset="0"/>
              </a:rPr>
              <a:t>†</a:t>
            </a:r>
            <a:r>
              <a:rPr lang="en-GB" dirty="0"/>
              <a:t> that 2</a:t>
            </a:r>
            <a:r>
              <a:rPr lang="en-GB" dirty="0">
                <a:latin typeface="Symbol" panose="05050102010706020507" pitchFamily="18" charset="2"/>
              </a:rPr>
              <a:t>g </a:t>
            </a:r>
            <a:r>
              <a:rPr lang="en-GB" dirty="0"/>
              <a:t>processes would come to </a:t>
            </a:r>
            <a:r>
              <a:rPr lang="en-GB" b="1" dirty="0"/>
              <a:t>dominate</a:t>
            </a:r>
            <a:r>
              <a:rPr lang="en-GB" dirty="0"/>
              <a:t> at high energies in colliders.</a:t>
            </a:r>
          </a:p>
          <a:p>
            <a:pPr marL="285750" indent="-285750">
              <a:buFont typeface="Arial" panose="020B0604020202020204" pitchFamily="34" charset="0"/>
              <a:buChar char="•"/>
            </a:pPr>
            <a:r>
              <a:rPr lang="en-GB" dirty="0"/>
              <a:t>Renewed interest with new generation of          machines.</a:t>
            </a:r>
          </a:p>
          <a:p>
            <a:r>
              <a:rPr lang="en-GB" dirty="0"/>
              <a:t> </a:t>
            </a:r>
          </a:p>
        </p:txBody>
      </p:sp>
      <p:pic>
        <p:nvPicPr>
          <p:cNvPr id="10" name="Picture 9">
            <a:extLst>
              <a:ext uri="{FF2B5EF4-FFF2-40B4-BE49-F238E27FC236}">
                <a16:creationId xmlns:a16="http://schemas.microsoft.com/office/drawing/2014/main" id="{1E505C49-AFAF-C12A-00A4-9242870F3773}"/>
              </a:ext>
            </a:extLst>
          </p:cNvPr>
          <p:cNvPicPr>
            <a:picLocks noChangeAspect="1"/>
          </p:cNvPicPr>
          <p:nvPr/>
        </p:nvPicPr>
        <p:blipFill>
          <a:blip r:embed="rId2"/>
          <a:stretch>
            <a:fillRect/>
          </a:stretch>
        </p:blipFill>
        <p:spPr>
          <a:xfrm>
            <a:off x="435302" y="2583858"/>
            <a:ext cx="3146098" cy="1485020"/>
          </a:xfrm>
          <a:prstGeom prst="rect">
            <a:avLst/>
          </a:prstGeom>
        </p:spPr>
      </p:pic>
      <p:graphicFrame>
        <p:nvGraphicFramePr>
          <p:cNvPr id="23" name="Object 22">
            <a:extLst>
              <a:ext uri="{FF2B5EF4-FFF2-40B4-BE49-F238E27FC236}">
                <a16:creationId xmlns:a16="http://schemas.microsoft.com/office/drawing/2014/main" id="{73124341-DA2C-B023-3433-B598748F4FC1}"/>
              </a:ext>
            </a:extLst>
          </p:cNvPr>
          <p:cNvGraphicFramePr>
            <a:graphicFrameLocks noChangeAspect="1"/>
          </p:cNvGraphicFramePr>
          <p:nvPr/>
        </p:nvGraphicFramePr>
        <p:xfrm>
          <a:off x="4646599" y="4185796"/>
          <a:ext cx="1458913" cy="349299"/>
        </p:xfrm>
        <a:graphic>
          <a:graphicData uri="http://schemas.openxmlformats.org/presentationml/2006/ole">
            <mc:AlternateContent xmlns:mc="http://schemas.openxmlformats.org/markup-compatibility/2006">
              <mc:Choice xmlns:v="urn:schemas-microsoft-com:vml" Requires="v">
                <p:oleObj name="Equation" r:id="rId3" imgW="1218960" imgH="291960" progId="Equation.DSMT4">
                  <p:embed/>
                </p:oleObj>
              </mc:Choice>
              <mc:Fallback>
                <p:oleObj name="Equation" r:id="rId3" imgW="1218960" imgH="291960" progId="Equation.DSMT4">
                  <p:embed/>
                  <p:pic>
                    <p:nvPicPr>
                      <p:cNvPr id="23" name="Object 22">
                        <a:extLst>
                          <a:ext uri="{FF2B5EF4-FFF2-40B4-BE49-F238E27FC236}">
                            <a16:creationId xmlns:a16="http://schemas.microsoft.com/office/drawing/2014/main" id="{73124341-DA2C-B023-3433-B598748F4FC1}"/>
                          </a:ext>
                        </a:extLst>
                      </p:cNvPr>
                      <p:cNvPicPr/>
                      <p:nvPr/>
                    </p:nvPicPr>
                    <p:blipFill>
                      <a:blip r:embed="rId4"/>
                      <a:stretch>
                        <a:fillRect/>
                      </a:stretch>
                    </p:blipFill>
                    <p:spPr>
                      <a:xfrm>
                        <a:off x="4646599" y="4185796"/>
                        <a:ext cx="1458913" cy="349299"/>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3382319A-D342-C031-4EBB-2E57C38EDB2E}"/>
              </a:ext>
            </a:extLst>
          </p:cNvPr>
          <p:cNvPicPr>
            <a:picLocks noChangeAspect="1"/>
          </p:cNvPicPr>
          <p:nvPr/>
        </p:nvPicPr>
        <p:blipFill>
          <a:blip r:embed="rId5"/>
          <a:stretch>
            <a:fillRect/>
          </a:stretch>
        </p:blipFill>
        <p:spPr>
          <a:xfrm>
            <a:off x="4283517" y="2390399"/>
            <a:ext cx="2488954" cy="1715077"/>
          </a:xfrm>
          <a:prstGeom prst="rect">
            <a:avLst/>
          </a:prstGeom>
        </p:spPr>
      </p:pic>
      <p:graphicFrame>
        <p:nvGraphicFramePr>
          <p:cNvPr id="13" name="Object 12">
            <a:extLst>
              <a:ext uri="{FF2B5EF4-FFF2-40B4-BE49-F238E27FC236}">
                <a16:creationId xmlns:a16="http://schemas.microsoft.com/office/drawing/2014/main" id="{08EA1F1D-1128-DB27-38B3-7B3E21FDB25D}"/>
              </a:ext>
            </a:extLst>
          </p:cNvPr>
          <p:cNvGraphicFramePr>
            <a:graphicFrameLocks noChangeAspect="1"/>
          </p:cNvGraphicFramePr>
          <p:nvPr/>
        </p:nvGraphicFramePr>
        <p:xfrm>
          <a:off x="1162878" y="4189541"/>
          <a:ext cx="1338048" cy="345554"/>
        </p:xfrm>
        <a:graphic>
          <a:graphicData uri="http://schemas.openxmlformats.org/presentationml/2006/ole">
            <mc:AlternateContent xmlns:mc="http://schemas.openxmlformats.org/markup-compatibility/2006">
              <mc:Choice xmlns:v="urn:schemas-microsoft-com:vml" Requires="v">
                <p:oleObj name="Equation" r:id="rId6" imgW="1130040" imgH="291960" progId="Equation.DSMT4">
                  <p:embed/>
                </p:oleObj>
              </mc:Choice>
              <mc:Fallback>
                <p:oleObj name="Equation" r:id="rId6" imgW="1130040" imgH="291960" progId="Equation.DSMT4">
                  <p:embed/>
                  <p:pic>
                    <p:nvPicPr>
                      <p:cNvPr id="13" name="Object 12">
                        <a:extLst>
                          <a:ext uri="{FF2B5EF4-FFF2-40B4-BE49-F238E27FC236}">
                            <a16:creationId xmlns:a16="http://schemas.microsoft.com/office/drawing/2014/main" id="{08EA1F1D-1128-DB27-38B3-7B3E21FDB25D}"/>
                          </a:ext>
                        </a:extLst>
                      </p:cNvPr>
                      <p:cNvPicPr/>
                      <p:nvPr/>
                    </p:nvPicPr>
                    <p:blipFill>
                      <a:blip r:embed="rId7"/>
                      <a:stretch>
                        <a:fillRect/>
                      </a:stretch>
                    </p:blipFill>
                    <p:spPr>
                      <a:xfrm>
                        <a:off x="1162878" y="4189541"/>
                        <a:ext cx="1338048" cy="345554"/>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394D2386-9941-ABF1-4DCB-45E99A6AF281}"/>
              </a:ext>
            </a:extLst>
          </p:cNvPr>
          <p:cNvPicPr>
            <a:picLocks noChangeAspect="1"/>
          </p:cNvPicPr>
          <p:nvPr/>
        </p:nvPicPr>
        <p:blipFill>
          <a:blip r:embed="rId8"/>
          <a:stretch>
            <a:fillRect/>
          </a:stretch>
        </p:blipFill>
        <p:spPr>
          <a:xfrm>
            <a:off x="8416730" y="1404236"/>
            <a:ext cx="3764686" cy="5030866"/>
          </a:xfrm>
          <a:prstGeom prst="rect">
            <a:avLst/>
          </a:prstGeom>
        </p:spPr>
      </p:pic>
      <p:graphicFrame>
        <p:nvGraphicFramePr>
          <p:cNvPr id="15" name="Object 14">
            <a:extLst>
              <a:ext uri="{FF2B5EF4-FFF2-40B4-BE49-F238E27FC236}">
                <a16:creationId xmlns:a16="http://schemas.microsoft.com/office/drawing/2014/main" id="{8425DE80-3F4A-D37E-08BD-A3C3F8CC7F61}"/>
              </a:ext>
            </a:extLst>
          </p:cNvPr>
          <p:cNvGraphicFramePr>
            <a:graphicFrameLocks noChangeAspect="1"/>
          </p:cNvGraphicFramePr>
          <p:nvPr/>
        </p:nvGraphicFramePr>
        <p:xfrm>
          <a:off x="4751489" y="5382921"/>
          <a:ext cx="419100" cy="279400"/>
        </p:xfrm>
        <a:graphic>
          <a:graphicData uri="http://schemas.openxmlformats.org/presentationml/2006/ole">
            <mc:AlternateContent xmlns:mc="http://schemas.openxmlformats.org/markup-compatibility/2006">
              <mc:Choice xmlns:v="urn:schemas-microsoft-com:vml" Requires="v">
                <p:oleObj name="Equation" r:id="rId9" imgW="419040" imgH="279360" progId="Equation.DSMT4">
                  <p:embed/>
                </p:oleObj>
              </mc:Choice>
              <mc:Fallback>
                <p:oleObj name="Equation" r:id="rId9" imgW="419040" imgH="279360" progId="Equation.DSMT4">
                  <p:embed/>
                  <p:pic>
                    <p:nvPicPr>
                      <p:cNvPr id="15" name="Object 14">
                        <a:extLst>
                          <a:ext uri="{FF2B5EF4-FFF2-40B4-BE49-F238E27FC236}">
                            <a16:creationId xmlns:a16="http://schemas.microsoft.com/office/drawing/2014/main" id="{8425DE80-3F4A-D37E-08BD-A3C3F8CC7F61}"/>
                          </a:ext>
                        </a:extLst>
                      </p:cNvPr>
                      <p:cNvPicPr/>
                      <p:nvPr/>
                    </p:nvPicPr>
                    <p:blipFill>
                      <a:blip r:embed="rId10"/>
                      <a:stretch>
                        <a:fillRect/>
                      </a:stretch>
                    </p:blipFill>
                    <p:spPr>
                      <a:xfrm>
                        <a:off x="4751489" y="5382921"/>
                        <a:ext cx="419100" cy="2794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ABB889B-6A1E-CC9E-773B-431C8CF18479}"/>
              </a:ext>
            </a:extLst>
          </p:cNvPr>
          <p:cNvGraphicFramePr>
            <a:graphicFrameLocks noChangeAspect="1"/>
          </p:cNvGraphicFramePr>
          <p:nvPr/>
        </p:nvGraphicFramePr>
        <p:xfrm>
          <a:off x="9458287" y="876114"/>
          <a:ext cx="1915391" cy="401320"/>
        </p:xfrm>
        <a:graphic>
          <a:graphicData uri="http://schemas.openxmlformats.org/presentationml/2006/ole">
            <mc:AlternateContent xmlns:mc="http://schemas.openxmlformats.org/markup-compatibility/2006">
              <mc:Choice xmlns:v="urn:schemas-microsoft-com:vml" Requires="v">
                <p:oleObj name="Equation" r:id="rId11" imgW="1333440" imgH="279360" progId="Equation.DSMT4">
                  <p:embed/>
                </p:oleObj>
              </mc:Choice>
              <mc:Fallback>
                <p:oleObj name="Equation" r:id="rId11" imgW="1333440" imgH="279360" progId="Equation.DSMT4">
                  <p:embed/>
                  <p:pic>
                    <p:nvPicPr>
                      <p:cNvPr id="16" name="Object 15">
                        <a:extLst>
                          <a:ext uri="{FF2B5EF4-FFF2-40B4-BE49-F238E27FC236}">
                            <a16:creationId xmlns:a16="http://schemas.microsoft.com/office/drawing/2014/main" id="{AABB889B-6A1E-CC9E-773B-431C8CF18479}"/>
                          </a:ext>
                        </a:extLst>
                      </p:cNvPr>
                      <p:cNvPicPr/>
                      <p:nvPr/>
                    </p:nvPicPr>
                    <p:blipFill>
                      <a:blip r:embed="rId12"/>
                      <a:stretch>
                        <a:fillRect/>
                      </a:stretch>
                    </p:blipFill>
                    <p:spPr>
                      <a:xfrm>
                        <a:off x="9458287" y="876114"/>
                        <a:ext cx="1915391" cy="401320"/>
                      </a:xfrm>
                      <a:prstGeom prst="rect">
                        <a:avLst/>
                      </a:prstGeom>
                    </p:spPr>
                  </p:pic>
                </p:oleObj>
              </mc:Fallback>
            </mc:AlternateContent>
          </a:graphicData>
        </a:graphic>
      </p:graphicFrame>
    </p:spTree>
    <p:extLst>
      <p:ext uri="{BB962C8B-B14F-4D97-AF65-F5344CB8AC3E}">
        <p14:creationId xmlns:p14="http://schemas.microsoft.com/office/powerpoint/2010/main" val="62306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F698-E171-C17A-E32F-262941BCE059}"/>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33ACD5C3-38E7-DC6C-1BC3-4953C6AC1C70}"/>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638B04D4-D0EA-F62F-CBF8-88785FD93C4D}"/>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9FC9F00B-50A7-99EE-E0C0-EE39ABC47DE6}"/>
              </a:ext>
            </a:extLst>
          </p:cNvPr>
          <p:cNvSpPr>
            <a:spLocks noGrp="1"/>
          </p:cNvSpPr>
          <p:nvPr>
            <p:ph type="sldNum" sz="quarter" idx="12"/>
          </p:nvPr>
        </p:nvSpPr>
        <p:spPr/>
        <p:txBody>
          <a:bodyPr/>
          <a:lstStyle/>
          <a:p>
            <a:fld id="{32F95436-1E17-44C3-91B0-4538ADA9EC8C}" type="slidenum">
              <a:rPr lang="en-GB" smtClean="0"/>
              <a:t>15</a:t>
            </a:fld>
            <a:endParaRPr lang="en-GB"/>
          </a:p>
        </p:txBody>
      </p:sp>
      <p:sp>
        <p:nvSpPr>
          <p:cNvPr id="10" name="TextBox 9">
            <a:extLst>
              <a:ext uri="{FF2B5EF4-FFF2-40B4-BE49-F238E27FC236}">
                <a16:creationId xmlns:a16="http://schemas.microsoft.com/office/drawing/2014/main" id="{4CE73619-0559-DEE7-36C0-E931294696A7}"/>
              </a:ext>
            </a:extLst>
          </p:cNvPr>
          <p:cNvSpPr txBox="1"/>
          <p:nvPr/>
        </p:nvSpPr>
        <p:spPr>
          <a:xfrm>
            <a:off x="990600" y="707136"/>
            <a:ext cx="6275832" cy="400110"/>
          </a:xfrm>
          <a:prstGeom prst="rect">
            <a:avLst/>
          </a:prstGeom>
          <a:noFill/>
        </p:spPr>
        <p:txBody>
          <a:bodyPr wrap="square" rtlCol="0">
            <a:spAutoFit/>
          </a:bodyPr>
          <a:lstStyle/>
          <a:p>
            <a:r>
              <a:rPr lang="en-GB" sz="2000" b="1" dirty="0">
                <a:solidFill>
                  <a:srgbClr val="7E0000"/>
                </a:solidFill>
              </a:rPr>
              <a:t>Motivations for </a:t>
            </a:r>
            <a:r>
              <a:rPr lang="en-GB" sz="2000" b="1" dirty="0">
                <a:solidFill>
                  <a:srgbClr val="7E0000"/>
                </a:solidFill>
                <a:latin typeface="Symbol" panose="05050102010706020507" pitchFamily="18" charset="2"/>
              </a:rPr>
              <a:t>gg </a:t>
            </a:r>
            <a:r>
              <a:rPr lang="en-GB" sz="2000" b="1" dirty="0">
                <a:solidFill>
                  <a:srgbClr val="7E0000"/>
                </a:solidFill>
              </a:rPr>
              <a:t>physics</a:t>
            </a:r>
          </a:p>
        </p:txBody>
      </p:sp>
      <p:sp>
        <p:nvSpPr>
          <p:cNvPr id="14" name="TextBox 13">
            <a:extLst>
              <a:ext uri="{FF2B5EF4-FFF2-40B4-BE49-F238E27FC236}">
                <a16:creationId xmlns:a16="http://schemas.microsoft.com/office/drawing/2014/main" id="{1B10B96F-FBB1-29C0-53D5-E8E0D0CF2388}"/>
              </a:ext>
            </a:extLst>
          </p:cNvPr>
          <p:cNvSpPr txBox="1"/>
          <p:nvPr/>
        </p:nvSpPr>
        <p:spPr>
          <a:xfrm>
            <a:off x="98900" y="5932758"/>
            <a:ext cx="6097656" cy="461665"/>
          </a:xfrm>
          <a:prstGeom prst="rect">
            <a:avLst/>
          </a:prstGeom>
          <a:noFill/>
        </p:spPr>
        <p:txBody>
          <a:bodyPr wrap="square">
            <a:spAutoFit/>
          </a:bodyPr>
          <a:lstStyle/>
          <a:p>
            <a:r>
              <a:rPr lang="en-GB" baseline="30000" dirty="0">
                <a:latin typeface="Times New Roman" panose="02020603050405020304" pitchFamily="18" charset="0"/>
                <a:cs typeface="Times New Roman" panose="02020603050405020304" pitchFamily="18" charset="0"/>
              </a:rPr>
              <a:t>†</a:t>
            </a:r>
            <a:r>
              <a:rPr lang="en-GB" sz="1200" b="0" i="0" u="none" strike="noStrike" baseline="0" dirty="0" err="1">
                <a:latin typeface="CMR12"/>
              </a:rPr>
              <a:t>Arteage</a:t>
            </a:r>
            <a:r>
              <a:rPr lang="en-GB" sz="1200" b="0" i="0" u="none" strike="noStrike" baseline="0" dirty="0">
                <a:latin typeface="CMR12"/>
              </a:rPr>
              <a:t>-Romero, </a:t>
            </a:r>
            <a:r>
              <a:rPr lang="en-GB" sz="1200" b="0" i="0" u="none" strike="noStrike" baseline="0" dirty="0" err="1">
                <a:latin typeface="CMR12"/>
              </a:rPr>
              <a:t>Jaccarini</a:t>
            </a:r>
            <a:r>
              <a:rPr lang="en-GB" sz="1200" b="0" i="0" u="none" strike="noStrike" baseline="0" dirty="0">
                <a:latin typeface="CMR12"/>
              </a:rPr>
              <a:t>, Kessler and </a:t>
            </a:r>
            <a:r>
              <a:rPr lang="en-GB" sz="1200" b="0" i="0" u="none" strike="noStrike" baseline="0" dirty="0" err="1">
                <a:latin typeface="CMR12"/>
              </a:rPr>
              <a:t>Parisi</a:t>
            </a:r>
            <a:r>
              <a:rPr lang="en-GB" sz="1200" b="0" i="0" u="none" strike="noStrike" baseline="0" dirty="0">
                <a:latin typeface="CMR12"/>
              </a:rPr>
              <a:t> (1970), </a:t>
            </a:r>
            <a:r>
              <a:rPr lang="en-GB" sz="1200" b="0" i="0" u="none" strike="noStrike" baseline="0" dirty="0" err="1">
                <a:latin typeface="CMR12"/>
              </a:rPr>
              <a:t>Balakin</a:t>
            </a:r>
            <a:r>
              <a:rPr lang="en-GB" sz="1200" b="0" i="0" u="none" strike="noStrike" baseline="0" dirty="0">
                <a:latin typeface="CMR12"/>
              </a:rPr>
              <a:t>, </a:t>
            </a:r>
            <a:r>
              <a:rPr lang="en-GB" sz="1200" b="0" i="0" u="none" strike="noStrike" baseline="0" dirty="0" err="1">
                <a:latin typeface="CMR12"/>
              </a:rPr>
              <a:t>Budnev</a:t>
            </a:r>
            <a:r>
              <a:rPr lang="en-GB" sz="1200" b="0" i="0" u="none" strike="noStrike" baseline="0" dirty="0">
                <a:latin typeface="CMR12"/>
              </a:rPr>
              <a:t> and Ginzburg(1971), </a:t>
            </a:r>
            <a:r>
              <a:rPr lang="en-GB" sz="1200" b="0" i="0" u="none" strike="noStrike" baseline="0" dirty="0" err="1">
                <a:latin typeface="CMR12"/>
              </a:rPr>
              <a:t>Brodsky,Kinoshita</a:t>
            </a:r>
            <a:r>
              <a:rPr lang="en-GB" sz="1200" b="0" i="0" u="none" strike="noStrike" baseline="0" dirty="0">
                <a:latin typeface="CMR12"/>
              </a:rPr>
              <a:t> and </a:t>
            </a:r>
            <a:r>
              <a:rPr lang="en-GB" sz="1200" b="0" i="0" u="none" strike="noStrike" baseline="0" dirty="0" err="1">
                <a:latin typeface="CMR12"/>
              </a:rPr>
              <a:t>Terazawa</a:t>
            </a:r>
            <a:r>
              <a:rPr lang="en-GB" sz="1200" b="0" i="0" u="none" strike="noStrike" baseline="0" dirty="0">
                <a:latin typeface="CMR12"/>
              </a:rPr>
              <a:t> (1971).</a:t>
            </a:r>
            <a:endParaRPr lang="en-GB" sz="1200" dirty="0"/>
          </a:p>
        </p:txBody>
      </p:sp>
      <p:grpSp>
        <p:nvGrpSpPr>
          <p:cNvPr id="20" name="Group 19">
            <a:extLst>
              <a:ext uri="{FF2B5EF4-FFF2-40B4-BE49-F238E27FC236}">
                <a16:creationId xmlns:a16="http://schemas.microsoft.com/office/drawing/2014/main" id="{FA3D9420-DB81-5F35-4DBC-C64F0CD4656C}"/>
              </a:ext>
            </a:extLst>
          </p:cNvPr>
          <p:cNvGrpSpPr/>
          <p:nvPr/>
        </p:nvGrpSpPr>
        <p:grpSpPr>
          <a:xfrm>
            <a:off x="673375" y="1190976"/>
            <a:ext cx="8527774" cy="3970318"/>
            <a:chOff x="838200" y="1528046"/>
            <a:chExt cx="8527774" cy="3970318"/>
          </a:xfrm>
        </p:grpSpPr>
        <p:sp>
          <p:nvSpPr>
            <p:cNvPr id="11" name="TextBox 10">
              <a:extLst>
                <a:ext uri="{FF2B5EF4-FFF2-40B4-BE49-F238E27FC236}">
                  <a16:creationId xmlns:a16="http://schemas.microsoft.com/office/drawing/2014/main" id="{650F262B-4D6E-AABF-232E-4A88DC86E433}"/>
                </a:ext>
              </a:extLst>
            </p:cNvPr>
            <p:cNvSpPr txBox="1"/>
            <p:nvPr/>
          </p:nvSpPr>
          <p:spPr>
            <a:xfrm>
              <a:off x="838200" y="1528046"/>
              <a:ext cx="8527774" cy="3970318"/>
            </a:xfrm>
            <a:prstGeom prst="rect">
              <a:avLst/>
            </a:prstGeom>
            <a:noFill/>
          </p:spPr>
          <p:txBody>
            <a:bodyPr wrap="square" rtlCol="0">
              <a:spAutoFit/>
            </a:bodyPr>
            <a:lstStyle/>
            <a:p>
              <a:pPr marL="285750" indent="-285750">
                <a:buFont typeface="Arial" panose="020B0604020202020204" pitchFamily="34" charset="0"/>
                <a:buChar char="•"/>
              </a:pPr>
              <a:r>
                <a:rPr lang="en-GB" dirty="0"/>
                <a:t>Importance for production of hadrons and leptons storage rings recognised ~1970</a:t>
              </a:r>
              <a:r>
                <a:rPr lang="en-GB" baseline="30000" dirty="0">
                  <a:latin typeface="Times New Roman" panose="02020603050405020304" pitchFamily="18" charset="0"/>
                  <a:cs typeface="Times New Roman" panose="02020603050405020304" pitchFamily="18" charset="0"/>
                </a:rPr>
                <a:t>†</a:t>
              </a:r>
              <a:r>
                <a:rPr lang="en-GB" dirty="0"/>
                <a:t> </a:t>
              </a:r>
            </a:p>
            <a:p>
              <a:pPr marL="285750" indent="-285750">
                <a:buFont typeface="Arial" panose="020B0604020202020204" pitchFamily="34" charset="0"/>
                <a:buChar char="•"/>
              </a:pPr>
              <a:r>
                <a:rPr lang="en-GB" dirty="0"/>
                <a:t>…but only a few experimental results</a:t>
              </a:r>
              <a:br>
                <a:rPr lang="en-GB" dirty="0"/>
              </a:br>
              <a:r>
                <a:rPr lang="en-GB" dirty="0"/>
                <a:t>	e.g.                                   1970 Novosibirsk</a:t>
              </a:r>
            </a:p>
            <a:p>
              <a:endParaRPr lang="en-GB" dirty="0"/>
            </a:p>
            <a:p>
              <a:pPr marL="285750" indent="-285750">
                <a:buFont typeface="Arial" panose="020B0604020202020204" pitchFamily="34" charset="0"/>
                <a:buChar char="•"/>
              </a:pPr>
              <a:r>
                <a:rPr lang="en-GB" dirty="0"/>
                <a:t>seen as interesting fundamental process in its own right</a:t>
              </a:r>
              <a:br>
                <a:rPr lang="en-GB" dirty="0"/>
              </a:br>
              <a:endParaRPr lang="en-GB" dirty="0"/>
            </a:p>
            <a:p>
              <a:pPr marL="742950" lvl="1" indent="-285750">
                <a:buFont typeface="Arial" panose="020B0604020202020204" pitchFamily="34" charset="0"/>
                <a:buChar char="•"/>
              </a:pPr>
              <a:r>
                <a:rPr lang="en-GB" dirty="0"/>
                <a:t>QED lepton pair production</a:t>
              </a:r>
            </a:p>
            <a:p>
              <a:pPr marL="742950" lvl="1" indent="-285750">
                <a:buFont typeface="Arial" panose="020B0604020202020204" pitchFamily="34" charset="0"/>
                <a:buChar char="•"/>
              </a:pPr>
              <a:r>
                <a:rPr lang="en-GB" dirty="0"/>
                <a:t>inclusive particle production</a:t>
              </a:r>
            </a:p>
            <a:p>
              <a:pPr marL="742950" lvl="1" indent="-285750">
                <a:buFont typeface="Arial" panose="020B0604020202020204" pitchFamily="34" charset="0"/>
                <a:buChar char="•"/>
              </a:pPr>
              <a:r>
                <a:rPr lang="en-GB" dirty="0"/>
                <a:t>C=+1 resonances</a:t>
              </a:r>
            </a:p>
            <a:p>
              <a:pPr marL="742950" lvl="1" indent="-285750">
                <a:buFont typeface="Arial" panose="020B0604020202020204" pitchFamily="34" charset="0"/>
                <a:buChar char="•"/>
              </a:pPr>
              <a:r>
                <a:rPr lang="en-GB" dirty="0"/>
                <a:t>total crossection </a:t>
              </a:r>
            </a:p>
            <a:p>
              <a:pPr marL="742950" lvl="1" indent="-285750">
                <a:buFont typeface="Arial" panose="020B0604020202020204" pitchFamily="34" charset="0"/>
                <a:buChar char="•"/>
              </a:pPr>
              <a:r>
                <a:rPr lang="en-GB" dirty="0"/>
                <a:t>high-</a:t>
              </a:r>
              <a:r>
                <a:rPr lang="en-GB" dirty="0" err="1"/>
                <a:t>p</a:t>
              </a:r>
              <a:r>
                <a:rPr lang="en-GB" baseline="-25000" dirty="0" err="1"/>
                <a:t>T</a:t>
              </a:r>
              <a:r>
                <a:rPr lang="en-GB" baseline="-25000" dirty="0"/>
                <a:t> </a:t>
              </a:r>
              <a:r>
                <a:rPr lang="en-GB" dirty="0"/>
                <a:t>jet production</a:t>
              </a:r>
            </a:p>
            <a:p>
              <a:pPr marL="742950" lvl="1" indent="-285750">
                <a:buFont typeface="Arial" panose="020B0604020202020204" pitchFamily="34" charset="0"/>
                <a:buChar char="•"/>
              </a:pPr>
              <a:r>
                <a:rPr lang="en-GB" b="1" i="1" dirty="0"/>
                <a:t>tool for investigation of QCD </a:t>
              </a:r>
              <a:br>
                <a:rPr lang="en-GB" dirty="0"/>
              </a:br>
              <a:r>
                <a:rPr lang="en-GB" dirty="0"/>
                <a:t>(recall gluons still in process of being confirmed, QCD little-tested)</a:t>
              </a:r>
            </a:p>
            <a:p>
              <a:r>
                <a:rPr lang="en-GB" dirty="0"/>
                <a:t> </a:t>
              </a:r>
            </a:p>
          </p:txBody>
        </p:sp>
        <p:grpSp>
          <p:nvGrpSpPr>
            <p:cNvPr id="19" name="Group 18">
              <a:extLst>
                <a:ext uri="{FF2B5EF4-FFF2-40B4-BE49-F238E27FC236}">
                  <a16:creationId xmlns:a16="http://schemas.microsoft.com/office/drawing/2014/main" id="{BA9F922E-FD10-105A-2744-5095C1E99315}"/>
                </a:ext>
              </a:extLst>
            </p:cNvPr>
            <p:cNvGrpSpPr/>
            <p:nvPr/>
          </p:nvGrpSpPr>
          <p:grpSpPr>
            <a:xfrm>
              <a:off x="2304223" y="2106376"/>
              <a:ext cx="2316430" cy="2235114"/>
              <a:chOff x="2304223" y="2106376"/>
              <a:chExt cx="2316430" cy="2235114"/>
            </a:xfrm>
          </p:grpSpPr>
          <p:graphicFrame>
            <p:nvGraphicFramePr>
              <p:cNvPr id="12" name="Object 11">
                <a:extLst>
                  <a:ext uri="{FF2B5EF4-FFF2-40B4-BE49-F238E27FC236}">
                    <a16:creationId xmlns:a16="http://schemas.microsoft.com/office/drawing/2014/main" id="{E6FA7C98-AF6D-ECE5-C672-0E105D9FF3E0}"/>
                  </a:ext>
                </a:extLst>
              </p:cNvPr>
              <p:cNvGraphicFramePr>
                <a:graphicFrameLocks noChangeAspect="1"/>
              </p:cNvGraphicFramePr>
              <p:nvPr/>
            </p:nvGraphicFramePr>
            <p:xfrm>
              <a:off x="2304223" y="2106376"/>
              <a:ext cx="1511300" cy="279400"/>
            </p:xfrm>
            <a:graphic>
              <a:graphicData uri="http://schemas.openxmlformats.org/presentationml/2006/ole">
                <mc:AlternateContent xmlns:mc="http://schemas.openxmlformats.org/markup-compatibility/2006">
                  <mc:Choice xmlns:v="urn:schemas-microsoft-com:vml" Requires="v">
                    <p:oleObj name="Equation" r:id="rId2" imgW="1511280" imgH="279360" progId="Equation.DSMT4">
                      <p:embed/>
                    </p:oleObj>
                  </mc:Choice>
                  <mc:Fallback>
                    <p:oleObj name="Equation" r:id="rId2" imgW="1511280" imgH="279360" progId="Equation.DSMT4">
                      <p:embed/>
                      <p:pic>
                        <p:nvPicPr>
                          <p:cNvPr id="12" name="Object 11">
                            <a:extLst>
                              <a:ext uri="{FF2B5EF4-FFF2-40B4-BE49-F238E27FC236}">
                                <a16:creationId xmlns:a16="http://schemas.microsoft.com/office/drawing/2014/main" id="{E6FA7C98-AF6D-ECE5-C672-0E105D9FF3E0}"/>
                              </a:ext>
                            </a:extLst>
                          </p:cNvPr>
                          <p:cNvPicPr/>
                          <p:nvPr/>
                        </p:nvPicPr>
                        <p:blipFill>
                          <a:blip r:embed="rId3"/>
                          <a:stretch>
                            <a:fillRect/>
                          </a:stretch>
                        </p:blipFill>
                        <p:spPr>
                          <a:xfrm>
                            <a:off x="2304223" y="2106376"/>
                            <a:ext cx="15113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BF011D9-E21F-8613-5400-4873A2006C8F}"/>
                  </a:ext>
                </a:extLst>
              </p:cNvPr>
              <p:cNvGraphicFramePr>
                <a:graphicFrameLocks noChangeAspect="1"/>
              </p:cNvGraphicFramePr>
              <p:nvPr/>
            </p:nvGraphicFramePr>
            <p:xfrm>
              <a:off x="3312553" y="4074790"/>
              <a:ext cx="1308100" cy="266700"/>
            </p:xfrm>
            <a:graphic>
              <a:graphicData uri="http://schemas.openxmlformats.org/presentationml/2006/ole">
                <mc:AlternateContent xmlns:mc="http://schemas.openxmlformats.org/markup-compatibility/2006">
                  <mc:Choice xmlns:v="urn:schemas-microsoft-com:vml" Requires="v">
                    <p:oleObj name="Equation" r:id="rId4" imgW="1307880" imgH="266400" progId="Equation.DSMT4">
                      <p:embed/>
                    </p:oleObj>
                  </mc:Choice>
                  <mc:Fallback>
                    <p:oleObj name="Equation" r:id="rId4" imgW="1307880" imgH="266400" progId="Equation.DSMT4">
                      <p:embed/>
                      <p:pic>
                        <p:nvPicPr>
                          <p:cNvPr id="18" name="Object 17">
                            <a:extLst>
                              <a:ext uri="{FF2B5EF4-FFF2-40B4-BE49-F238E27FC236}">
                                <a16:creationId xmlns:a16="http://schemas.microsoft.com/office/drawing/2014/main" id="{DBF011D9-E21F-8613-5400-4873A2006C8F}"/>
                              </a:ext>
                            </a:extLst>
                          </p:cNvPr>
                          <p:cNvPicPr/>
                          <p:nvPr/>
                        </p:nvPicPr>
                        <p:blipFill>
                          <a:blip r:embed="rId5"/>
                          <a:stretch>
                            <a:fillRect/>
                          </a:stretch>
                        </p:blipFill>
                        <p:spPr>
                          <a:xfrm>
                            <a:off x="3312553" y="4074790"/>
                            <a:ext cx="1308100" cy="266700"/>
                          </a:xfrm>
                          <a:prstGeom prst="rect">
                            <a:avLst/>
                          </a:prstGeom>
                        </p:spPr>
                      </p:pic>
                    </p:oleObj>
                  </mc:Fallback>
                </mc:AlternateContent>
              </a:graphicData>
            </a:graphic>
          </p:graphicFrame>
        </p:grpSp>
      </p:grpSp>
    </p:spTree>
    <p:extLst>
      <p:ext uri="{BB962C8B-B14F-4D97-AF65-F5344CB8AC3E}">
        <p14:creationId xmlns:p14="http://schemas.microsoft.com/office/powerpoint/2010/main" val="82335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46D317-F722-E986-3A9A-F9E9160C8030}"/>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C2DB3489-4CBF-116D-E697-EC51A3D703D3}"/>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EA0AC264-2025-63B9-93BB-DFB7E6CF64FD}"/>
              </a:ext>
            </a:extLst>
          </p:cNvPr>
          <p:cNvSpPr>
            <a:spLocks noGrp="1"/>
          </p:cNvSpPr>
          <p:nvPr>
            <p:ph type="sldNum" sz="quarter" idx="12"/>
          </p:nvPr>
        </p:nvSpPr>
        <p:spPr/>
        <p:txBody>
          <a:bodyPr/>
          <a:lstStyle/>
          <a:p>
            <a:fld id="{32F95436-1E17-44C3-91B0-4538ADA9EC8C}" type="slidenum">
              <a:rPr lang="en-GB" smtClean="0"/>
              <a:t>16</a:t>
            </a:fld>
            <a:endParaRPr lang="en-GB"/>
          </a:p>
        </p:txBody>
      </p:sp>
      <p:sp>
        <p:nvSpPr>
          <p:cNvPr id="8" name="TextBox 7">
            <a:extLst>
              <a:ext uri="{FF2B5EF4-FFF2-40B4-BE49-F238E27FC236}">
                <a16:creationId xmlns:a16="http://schemas.microsoft.com/office/drawing/2014/main" id="{2C03CCAB-F9D8-2B35-A03A-DE0576205DBA}"/>
              </a:ext>
            </a:extLst>
          </p:cNvPr>
          <p:cNvSpPr txBox="1"/>
          <p:nvPr/>
        </p:nvSpPr>
        <p:spPr>
          <a:xfrm>
            <a:off x="1804619" y="4273505"/>
            <a:ext cx="6998911" cy="461665"/>
          </a:xfrm>
          <a:prstGeom prst="rect">
            <a:avLst/>
          </a:prstGeom>
          <a:noFill/>
        </p:spPr>
        <p:txBody>
          <a:bodyPr wrap="square">
            <a:spAutoFit/>
          </a:bodyPr>
          <a:lstStyle/>
          <a:p>
            <a:r>
              <a:rPr lang="en-GB" sz="2400" b="1" dirty="0"/>
              <a:t>Needed good detector coverage in forward regions</a:t>
            </a:r>
          </a:p>
        </p:txBody>
      </p:sp>
      <p:sp>
        <p:nvSpPr>
          <p:cNvPr id="2" name="TextBox 1">
            <a:extLst>
              <a:ext uri="{FF2B5EF4-FFF2-40B4-BE49-F238E27FC236}">
                <a16:creationId xmlns:a16="http://schemas.microsoft.com/office/drawing/2014/main" id="{F0832D66-7F40-B1BF-4D59-1BE7770E0A1F}"/>
              </a:ext>
            </a:extLst>
          </p:cNvPr>
          <p:cNvSpPr txBox="1"/>
          <p:nvPr/>
        </p:nvSpPr>
        <p:spPr>
          <a:xfrm>
            <a:off x="2300732" y="805668"/>
            <a:ext cx="4701044" cy="2308324"/>
          </a:xfrm>
          <a:prstGeom prst="rect">
            <a:avLst/>
          </a:prstGeom>
          <a:noFill/>
        </p:spPr>
        <p:txBody>
          <a:bodyPr wrap="square" rtlCol="0">
            <a:spAutoFit/>
          </a:bodyPr>
          <a:lstStyle/>
          <a:p>
            <a:r>
              <a:rPr lang="en-GB" dirty="0"/>
              <a:t>Can measure without detecting outgoing e</a:t>
            </a:r>
            <a:r>
              <a:rPr lang="en-GB" baseline="30000" dirty="0"/>
              <a:t>+ </a:t>
            </a:r>
            <a:r>
              <a:rPr lang="en-GB" dirty="0"/>
              <a:t>e</a:t>
            </a:r>
            <a:r>
              <a:rPr lang="en-GB" baseline="30000" dirty="0"/>
              <a:t>-</a:t>
            </a:r>
            <a:r>
              <a:rPr lang="en-GB" dirty="0"/>
              <a:t>  (lower than </a:t>
            </a:r>
            <a:r>
              <a:rPr lang="en-GB" dirty="0" err="1"/>
              <a:t>cms</a:t>
            </a:r>
            <a:r>
              <a:rPr lang="en-GB" dirty="0"/>
              <a:t> energy in final state) </a:t>
            </a:r>
          </a:p>
          <a:p>
            <a:r>
              <a:rPr lang="en-GB" dirty="0"/>
              <a:t>collision of nearly real photons</a:t>
            </a:r>
          </a:p>
          <a:p>
            <a:endParaRPr lang="en-GB" dirty="0"/>
          </a:p>
          <a:p>
            <a:r>
              <a:rPr lang="en-GB" b="1" i="1" dirty="0"/>
              <a:t>But</a:t>
            </a:r>
            <a:r>
              <a:rPr lang="en-GB" dirty="0"/>
              <a:t> interest in processes where one or both photons off-shell. </a:t>
            </a:r>
          </a:p>
          <a:p>
            <a:r>
              <a:rPr lang="en-GB" dirty="0"/>
              <a:t>Detecting (or ‘tagging’) scattered e</a:t>
            </a:r>
            <a:r>
              <a:rPr lang="en-GB" baseline="30000" dirty="0"/>
              <a:t>+ </a:t>
            </a:r>
            <a:r>
              <a:rPr lang="en-GB" dirty="0"/>
              <a:t>e</a:t>
            </a:r>
            <a:r>
              <a:rPr lang="en-GB" baseline="30000" dirty="0"/>
              <a:t>-</a:t>
            </a:r>
            <a:r>
              <a:rPr lang="en-GB" dirty="0"/>
              <a:t> enables full </a:t>
            </a:r>
            <a:r>
              <a:rPr lang="en-GB" i="1" dirty="0"/>
              <a:t>control over virtuality of the photons</a:t>
            </a:r>
          </a:p>
        </p:txBody>
      </p:sp>
      <p:pic>
        <p:nvPicPr>
          <p:cNvPr id="7" name="Picture 6">
            <a:extLst>
              <a:ext uri="{FF2B5EF4-FFF2-40B4-BE49-F238E27FC236}">
                <a16:creationId xmlns:a16="http://schemas.microsoft.com/office/drawing/2014/main" id="{06CF97AA-31B4-D526-341D-01263D9A6ADF}"/>
              </a:ext>
            </a:extLst>
          </p:cNvPr>
          <p:cNvPicPr>
            <a:picLocks noChangeAspect="1"/>
          </p:cNvPicPr>
          <p:nvPr/>
        </p:nvPicPr>
        <p:blipFill>
          <a:blip r:embed="rId2"/>
          <a:stretch>
            <a:fillRect/>
          </a:stretch>
        </p:blipFill>
        <p:spPr>
          <a:xfrm>
            <a:off x="8089385" y="376089"/>
            <a:ext cx="3264415" cy="2658379"/>
          </a:xfrm>
          <a:prstGeom prst="rect">
            <a:avLst/>
          </a:prstGeom>
        </p:spPr>
      </p:pic>
    </p:spTree>
    <p:extLst>
      <p:ext uri="{BB962C8B-B14F-4D97-AF65-F5344CB8AC3E}">
        <p14:creationId xmlns:p14="http://schemas.microsoft.com/office/powerpoint/2010/main" val="235295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5296-B24C-C6E3-EB2D-F84C28BBBF6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898B1CC6-BFD0-16A5-DE41-42A03DAE629B}"/>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05AEF07F-B9EA-3611-3B84-BB9A44A61273}"/>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80449DCC-2998-7537-38CD-81CD81512C0E}"/>
              </a:ext>
            </a:extLst>
          </p:cNvPr>
          <p:cNvSpPr>
            <a:spLocks noGrp="1"/>
          </p:cNvSpPr>
          <p:nvPr>
            <p:ph type="sldNum" sz="quarter" idx="12"/>
          </p:nvPr>
        </p:nvSpPr>
        <p:spPr/>
        <p:txBody>
          <a:bodyPr/>
          <a:lstStyle/>
          <a:p>
            <a:fld id="{32F95436-1E17-44C3-91B0-4538ADA9EC8C}" type="slidenum">
              <a:rPr lang="en-GB" smtClean="0"/>
              <a:t>17</a:t>
            </a:fld>
            <a:endParaRPr lang="en-GB"/>
          </a:p>
        </p:txBody>
      </p:sp>
      <p:pic>
        <p:nvPicPr>
          <p:cNvPr id="17" name="Picture 16">
            <a:extLst>
              <a:ext uri="{FF2B5EF4-FFF2-40B4-BE49-F238E27FC236}">
                <a16:creationId xmlns:a16="http://schemas.microsoft.com/office/drawing/2014/main" id="{4454BD22-AF44-1F7E-74B5-704B04205944}"/>
              </a:ext>
            </a:extLst>
          </p:cNvPr>
          <p:cNvPicPr>
            <a:picLocks noChangeAspect="1"/>
          </p:cNvPicPr>
          <p:nvPr/>
        </p:nvPicPr>
        <p:blipFill>
          <a:blip r:embed="rId2"/>
          <a:stretch>
            <a:fillRect/>
          </a:stretch>
        </p:blipFill>
        <p:spPr>
          <a:xfrm>
            <a:off x="593725" y="1135670"/>
            <a:ext cx="10089666" cy="5463447"/>
          </a:xfrm>
          <a:prstGeom prst="rect">
            <a:avLst/>
          </a:prstGeom>
        </p:spPr>
      </p:pic>
      <p:sp>
        <p:nvSpPr>
          <p:cNvPr id="9" name="TextBox 8">
            <a:extLst>
              <a:ext uri="{FF2B5EF4-FFF2-40B4-BE49-F238E27FC236}">
                <a16:creationId xmlns:a16="http://schemas.microsoft.com/office/drawing/2014/main" id="{EA740521-3F07-4CEE-2F8A-D77BC301824E}"/>
              </a:ext>
            </a:extLst>
          </p:cNvPr>
          <p:cNvSpPr txBox="1"/>
          <p:nvPr/>
        </p:nvSpPr>
        <p:spPr>
          <a:xfrm>
            <a:off x="359116" y="258883"/>
            <a:ext cx="4208318" cy="1231106"/>
          </a:xfrm>
          <a:prstGeom prst="rect">
            <a:avLst/>
          </a:prstGeom>
          <a:noFill/>
        </p:spPr>
        <p:txBody>
          <a:bodyPr wrap="square" rtlCol="0">
            <a:spAutoFit/>
          </a:bodyPr>
          <a:lstStyle/>
          <a:p>
            <a:r>
              <a:rPr lang="en-GB" sz="2000" b="1" i="1" dirty="0">
                <a:solidFill>
                  <a:srgbClr val="7E0000"/>
                </a:solidFill>
              </a:rPr>
              <a:t>Upgrade 1.</a:t>
            </a:r>
            <a:r>
              <a:rPr lang="en-GB" sz="2000" b="1" dirty="0">
                <a:solidFill>
                  <a:srgbClr val="7E0000"/>
                </a:solidFill>
              </a:rPr>
              <a:t>  First PETRA data</a:t>
            </a:r>
            <a:br>
              <a:rPr lang="en-GB" dirty="0"/>
            </a:br>
            <a:br>
              <a:rPr lang="en-GB" dirty="0"/>
            </a:br>
            <a:r>
              <a:rPr lang="en-GB" dirty="0"/>
              <a:t>Addition of forward spectrometers to facilitate </a:t>
            </a:r>
            <a:r>
              <a:rPr lang="en-GB" b="1" i="1" dirty="0">
                <a:latin typeface="Symbol" panose="05050102010706020507" pitchFamily="18" charset="2"/>
              </a:rPr>
              <a:t>gg </a:t>
            </a:r>
            <a:r>
              <a:rPr lang="en-GB" b="1" i="1" dirty="0"/>
              <a:t>physics </a:t>
            </a:r>
          </a:p>
        </p:txBody>
      </p:sp>
      <p:sp>
        <p:nvSpPr>
          <p:cNvPr id="6" name="TextBox 5">
            <a:extLst>
              <a:ext uri="{FF2B5EF4-FFF2-40B4-BE49-F238E27FC236}">
                <a16:creationId xmlns:a16="http://schemas.microsoft.com/office/drawing/2014/main" id="{C44A8F0D-00DC-583F-CA00-699A44D8FD15}"/>
              </a:ext>
            </a:extLst>
          </p:cNvPr>
          <p:cNvSpPr txBox="1"/>
          <p:nvPr/>
        </p:nvSpPr>
        <p:spPr>
          <a:xfrm>
            <a:off x="9216736" y="5185064"/>
            <a:ext cx="2137064" cy="738664"/>
          </a:xfrm>
          <a:prstGeom prst="rect">
            <a:avLst/>
          </a:prstGeom>
          <a:noFill/>
        </p:spPr>
        <p:txBody>
          <a:bodyPr wrap="square" rtlCol="0">
            <a:spAutoFit/>
          </a:bodyPr>
          <a:lstStyle/>
          <a:p>
            <a:r>
              <a:rPr lang="en-GB" sz="1400" b="1" dirty="0"/>
              <a:t>Note: </a:t>
            </a:r>
            <a:r>
              <a:rPr lang="en-GB" sz="1400" i="1" dirty="0"/>
              <a:t>no momentum measurement in forward spectrometers</a:t>
            </a:r>
          </a:p>
        </p:txBody>
      </p:sp>
      <p:sp>
        <p:nvSpPr>
          <p:cNvPr id="7" name="TextBox 6">
            <a:extLst>
              <a:ext uri="{FF2B5EF4-FFF2-40B4-BE49-F238E27FC236}">
                <a16:creationId xmlns:a16="http://schemas.microsoft.com/office/drawing/2014/main" id="{36D7574D-2989-23E6-A453-64FE7ECE14C1}"/>
              </a:ext>
            </a:extLst>
          </p:cNvPr>
          <p:cNvSpPr txBox="1"/>
          <p:nvPr/>
        </p:nvSpPr>
        <p:spPr>
          <a:xfrm>
            <a:off x="8434137" y="1258028"/>
            <a:ext cx="2743200" cy="307777"/>
          </a:xfrm>
          <a:prstGeom prst="rect">
            <a:avLst/>
          </a:prstGeom>
          <a:noFill/>
        </p:spPr>
        <p:txBody>
          <a:bodyPr wrap="square" rtlCol="0">
            <a:spAutoFit/>
          </a:bodyPr>
          <a:lstStyle/>
          <a:p>
            <a:r>
              <a:rPr lang="en-GB" sz="1400" dirty="0"/>
              <a:t>Forward spectrometer</a:t>
            </a:r>
          </a:p>
        </p:txBody>
      </p:sp>
      <p:sp>
        <p:nvSpPr>
          <p:cNvPr id="12" name="Rectangle 11">
            <a:extLst>
              <a:ext uri="{FF2B5EF4-FFF2-40B4-BE49-F238E27FC236}">
                <a16:creationId xmlns:a16="http://schemas.microsoft.com/office/drawing/2014/main" id="{15124F1D-2450-2D1F-3333-3D13CD75495E}"/>
              </a:ext>
            </a:extLst>
          </p:cNvPr>
          <p:cNvSpPr/>
          <p:nvPr/>
        </p:nvSpPr>
        <p:spPr>
          <a:xfrm>
            <a:off x="8339862" y="1266962"/>
            <a:ext cx="1945406" cy="3077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C82B93A8-E0B7-5EB5-4971-7614B075D7FC}"/>
              </a:ext>
            </a:extLst>
          </p:cNvPr>
          <p:cNvCxnSpPr/>
          <p:nvPr/>
        </p:nvCxnSpPr>
        <p:spPr>
          <a:xfrm flipH="1">
            <a:off x="7640784" y="1623153"/>
            <a:ext cx="1123837" cy="972000"/>
          </a:xfrm>
          <a:prstGeom prst="straightConnector1">
            <a:avLst/>
          </a:prstGeom>
          <a:ln w="28575">
            <a:solidFill>
              <a:srgbClr val="7E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ED4D924-142B-92F6-EBA5-E3C8A49DF547}"/>
              </a:ext>
            </a:extLst>
          </p:cNvPr>
          <p:cNvCxnSpPr/>
          <p:nvPr/>
        </p:nvCxnSpPr>
        <p:spPr>
          <a:xfrm>
            <a:off x="8784077" y="1623153"/>
            <a:ext cx="87549" cy="954677"/>
          </a:xfrm>
          <a:prstGeom prst="straightConnector1">
            <a:avLst/>
          </a:prstGeom>
          <a:ln w="28575">
            <a:solidFill>
              <a:srgbClr val="7E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5E86B81-479A-C488-143F-68F2F31F98B8}"/>
              </a:ext>
            </a:extLst>
          </p:cNvPr>
          <p:cNvCxnSpPr/>
          <p:nvPr/>
        </p:nvCxnSpPr>
        <p:spPr>
          <a:xfrm>
            <a:off x="8784077" y="1623153"/>
            <a:ext cx="1138136" cy="1057948"/>
          </a:xfrm>
          <a:prstGeom prst="straightConnector1">
            <a:avLst/>
          </a:prstGeom>
          <a:ln w="28575">
            <a:solidFill>
              <a:srgbClr val="7E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AACB74C-D098-963E-928A-0379014CBE97}"/>
              </a:ext>
            </a:extLst>
          </p:cNvPr>
          <p:cNvSpPr txBox="1"/>
          <p:nvPr/>
        </p:nvSpPr>
        <p:spPr>
          <a:xfrm>
            <a:off x="1681802" y="2156841"/>
            <a:ext cx="1682885" cy="338554"/>
          </a:xfrm>
          <a:prstGeom prst="rect">
            <a:avLst/>
          </a:prstGeom>
          <a:noFill/>
        </p:spPr>
        <p:txBody>
          <a:bodyPr wrap="square" rtlCol="0">
            <a:spAutoFit/>
          </a:bodyPr>
          <a:lstStyle/>
          <a:p>
            <a:r>
              <a:rPr lang="en-GB" sz="1600" dirty="0"/>
              <a:t>compensating coil</a:t>
            </a:r>
          </a:p>
        </p:txBody>
      </p:sp>
      <p:sp>
        <p:nvSpPr>
          <p:cNvPr id="22" name="Rectangle 21">
            <a:extLst>
              <a:ext uri="{FF2B5EF4-FFF2-40B4-BE49-F238E27FC236}">
                <a16:creationId xmlns:a16="http://schemas.microsoft.com/office/drawing/2014/main" id="{2143CB46-F46F-1EE7-F193-E450198D7431}"/>
              </a:ext>
            </a:extLst>
          </p:cNvPr>
          <p:cNvSpPr/>
          <p:nvPr/>
        </p:nvSpPr>
        <p:spPr>
          <a:xfrm>
            <a:off x="1681802" y="2208178"/>
            <a:ext cx="1682885" cy="25803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Arrow Connector 23">
            <a:extLst>
              <a:ext uri="{FF2B5EF4-FFF2-40B4-BE49-F238E27FC236}">
                <a16:creationId xmlns:a16="http://schemas.microsoft.com/office/drawing/2014/main" id="{B4E99788-3E09-8C83-DEBE-9F20B8D544BE}"/>
              </a:ext>
            </a:extLst>
          </p:cNvPr>
          <p:cNvCxnSpPr>
            <a:cxnSpLocks/>
          </p:cNvCxnSpPr>
          <p:nvPr/>
        </p:nvCxnSpPr>
        <p:spPr>
          <a:xfrm>
            <a:off x="3161489" y="2495395"/>
            <a:ext cx="430304" cy="565315"/>
          </a:xfrm>
          <a:prstGeom prst="straightConnector1">
            <a:avLst/>
          </a:prstGeom>
          <a:ln w="28575">
            <a:solidFill>
              <a:srgbClr val="7E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05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D20FCB-60B7-09A9-4A89-A535C0CCA9E0}"/>
              </a:ext>
            </a:extLst>
          </p:cNvPr>
          <p:cNvPicPr>
            <a:picLocks noChangeAspect="1"/>
          </p:cNvPicPr>
          <p:nvPr/>
        </p:nvPicPr>
        <p:blipFill>
          <a:blip r:embed="rId2"/>
          <a:stretch>
            <a:fillRect/>
          </a:stretch>
        </p:blipFill>
        <p:spPr>
          <a:xfrm>
            <a:off x="504779" y="2052420"/>
            <a:ext cx="6256968" cy="4564660"/>
          </a:xfrm>
          <a:prstGeom prst="rect">
            <a:avLst/>
          </a:prstGeom>
        </p:spPr>
      </p:pic>
      <p:sp>
        <p:nvSpPr>
          <p:cNvPr id="2" name="Title 1">
            <a:extLst>
              <a:ext uri="{FF2B5EF4-FFF2-40B4-BE49-F238E27FC236}">
                <a16:creationId xmlns:a16="http://schemas.microsoft.com/office/drawing/2014/main" id="{F63CA380-D140-41CD-34DF-1067AC98402A}"/>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4EDE36CE-4193-BF84-7F49-713AD7F721E7}"/>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020E854-BE83-DA4D-312B-8C816C4275B3}"/>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A6BFC399-93D9-1C2F-3BE1-B57A7C02D3BE}"/>
              </a:ext>
            </a:extLst>
          </p:cNvPr>
          <p:cNvSpPr>
            <a:spLocks noGrp="1"/>
          </p:cNvSpPr>
          <p:nvPr>
            <p:ph type="sldNum" sz="quarter" idx="12"/>
          </p:nvPr>
        </p:nvSpPr>
        <p:spPr/>
        <p:txBody>
          <a:bodyPr/>
          <a:lstStyle/>
          <a:p>
            <a:fld id="{32F95436-1E17-44C3-91B0-4538ADA9EC8C}" type="slidenum">
              <a:rPr lang="en-GB" smtClean="0"/>
              <a:t>18</a:t>
            </a:fld>
            <a:endParaRPr lang="en-GB"/>
          </a:p>
        </p:txBody>
      </p:sp>
      <p:sp>
        <p:nvSpPr>
          <p:cNvPr id="7" name="TextBox 6">
            <a:extLst>
              <a:ext uri="{FF2B5EF4-FFF2-40B4-BE49-F238E27FC236}">
                <a16:creationId xmlns:a16="http://schemas.microsoft.com/office/drawing/2014/main" id="{529252BB-8D00-3E5B-01B3-94FB8F1E6132}"/>
              </a:ext>
            </a:extLst>
          </p:cNvPr>
          <p:cNvSpPr txBox="1"/>
          <p:nvPr/>
        </p:nvSpPr>
        <p:spPr>
          <a:xfrm>
            <a:off x="342899" y="862445"/>
            <a:ext cx="7371135" cy="1200329"/>
          </a:xfrm>
          <a:prstGeom prst="rect">
            <a:avLst/>
          </a:prstGeom>
          <a:noFill/>
        </p:spPr>
        <p:txBody>
          <a:bodyPr wrap="square" rtlCol="0">
            <a:spAutoFit/>
          </a:bodyPr>
          <a:lstStyle/>
          <a:p>
            <a:r>
              <a:rPr lang="en-GB" dirty="0"/>
              <a:t>Upgrade 2.  1980: introduction of Mini-</a:t>
            </a:r>
            <a:r>
              <a:rPr lang="en-GB" dirty="0">
                <a:latin typeface="Symbol" panose="05050102010706020507" pitchFamily="18" charset="2"/>
              </a:rPr>
              <a:t>b </a:t>
            </a:r>
            <a:r>
              <a:rPr lang="en-GB" dirty="0"/>
              <a:t>optics Interaction region shrunk from 15m to 9m.</a:t>
            </a:r>
            <a:br>
              <a:rPr lang="en-GB" dirty="0"/>
            </a:br>
            <a:br>
              <a:rPr lang="en-GB" dirty="0"/>
            </a:br>
            <a:r>
              <a:rPr lang="en-GB" dirty="0"/>
              <a:t>Further Improvement of forward spectrometers to facilitate </a:t>
            </a:r>
            <a:r>
              <a:rPr lang="en-GB" b="1" i="1" dirty="0">
                <a:latin typeface="Symbol" panose="05050102010706020507" pitchFamily="18" charset="2"/>
              </a:rPr>
              <a:t>gg </a:t>
            </a:r>
            <a:r>
              <a:rPr lang="en-GB" b="1" i="1" dirty="0"/>
              <a:t>physics </a:t>
            </a:r>
          </a:p>
        </p:txBody>
      </p:sp>
      <p:pic>
        <p:nvPicPr>
          <p:cNvPr id="12" name="Picture 11">
            <a:extLst>
              <a:ext uri="{FF2B5EF4-FFF2-40B4-BE49-F238E27FC236}">
                <a16:creationId xmlns:a16="http://schemas.microsoft.com/office/drawing/2014/main" id="{E2B2152F-DF2A-DEF7-2B79-C2FD848B9001}"/>
              </a:ext>
            </a:extLst>
          </p:cNvPr>
          <p:cNvPicPr>
            <a:picLocks noChangeAspect="1"/>
          </p:cNvPicPr>
          <p:nvPr/>
        </p:nvPicPr>
        <p:blipFill>
          <a:blip r:embed="rId3"/>
          <a:stretch>
            <a:fillRect/>
          </a:stretch>
        </p:blipFill>
        <p:spPr>
          <a:xfrm>
            <a:off x="8873046" y="2233708"/>
            <a:ext cx="2845356" cy="3662565"/>
          </a:xfrm>
          <a:prstGeom prst="rect">
            <a:avLst/>
          </a:prstGeom>
        </p:spPr>
      </p:pic>
      <p:sp>
        <p:nvSpPr>
          <p:cNvPr id="8" name="TextBox 7">
            <a:extLst>
              <a:ext uri="{FF2B5EF4-FFF2-40B4-BE49-F238E27FC236}">
                <a16:creationId xmlns:a16="http://schemas.microsoft.com/office/drawing/2014/main" id="{4FB1C9C3-D1A2-440E-CA3C-3A44B63C1D90}"/>
              </a:ext>
            </a:extLst>
          </p:cNvPr>
          <p:cNvSpPr txBox="1"/>
          <p:nvPr/>
        </p:nvSpPr>
        <p:spPr>
          <a:xfrm>
            <a:off x="6361889" y="2910829"/>
            <a:ext cx="2159541" cy="2308324"/>
          </a:xfrm>
          <a:prstGeom prst="rect">
            <a:avLst/>
          </a:prstGeom>
          <a:noFill/>
        </p:spPr>
        <p:txBody>
          <a:bodyPr wrap="square" rtlCol="0">
            <a:spAutoFit/>
          </a:bodyPr>
          <a:lstStyle/>
          <a:p>
            <a:r>
              <a:rPr lang="en-GB" dirty="0"/>
              <a:t>     </a:t>
            </a:r>
            <a:r>
              <a:rPr lang="en-GB" b="1" i="1" dirty="0">
                <a:solidFill>
                  <a:srgbClr val="7E0000"/>
                </a:solidFill>
              </a:rPr>
              <a:t>New</a:t>
            </a:r>
          </a:p>
          <a:p>
            <a:pPr marL="285750" indent="-285750">
              <a:buFont typeface="Arial" panose="020B0604020202020204" pitchFamily="34" charset="0"/>
              <a:buChar char="•"/>
            </a:pPr>
            <a:r>
              <a:rPr lang="en-GB" dirty="0"/>
              <a:t>TOF</a:t>
            </a:r>
          </a:p>
          <a:p>
            <a:pPr marL="285750" indent="-285750">
              <a:buFont typeface="Arial" panose="020B0604020202020204" pitchFamily="34" charset="0"/>
              <a:buChar char="•"/>
            </a:pPr>
            <a:r>
              <a:rPr lang="en-GB" dirty="0"/>
              <a:t>Septum magnets</a:t>
            </a:r>
          </a:p>
          <a:p>
            <a:pPr marL="285750" indent="-285750">
              <a:buFont typeface="Arial" panose="020B0604020202020204" pitchFamily="34" charset="0"/>
              <a:buChar char="•"/>
            </a:pPr>
            <a:r>
              <a:rPr lang="en-GB" dirty="0" err="1"/>
              <a:t>Cerenkovs</a:t>
            </a:r>
            <a:endParaRPr lang="en-GB" dirty="0"/>
          </a:p>
          <a:p>
            <a:pPr marL="285750" indent="-285750">
              <a:buFont typeface="Arial" panose="020B0604020202020204" pitchFamily="34" charset="0"/>
              <a:buChar char="•"/>
            </a:pPr>
            <a:r>
              <a:rPr lang="en-GB" dirty="0"/>
              <a:t>DC’s</a:t>
            </a:r>
          </a:p>
          <a:p>
            <a:pPr marL="285750" indent="-285750">
              <a:buFont typeface="Arial" panose="020B0604020202020204" pitchFamily="34" charset="0"/>
              <a:buChar char="•"/>
            </a:pPr>
            <a:r>
              <a:rPr lang="en-GB" dirty="0"/>
              <a:t>LAT and SAT</a:t>
            </a:r>
          </a:p>
          <a:p>
            <a:pPr marL="285750" indent="-285750">
              <a:buFont typeface="Arial" panose="020B0604020202020204" pitchFamily="34" charset="0"/>
              <a:buChar char="•"/>
            </a:pPr>
            <a:r>
              <a:rPr lang="en-GB" dirty="0"/>
              <a:t>forward muons</a:t>
            </a:r>
          </a:p>
          <a:p>
            <a:pPr marL="285750" indent="-285750">
              <a:buFont typeface="Arial" panose="020B0604020202020204" pitchFamily="34" charset="0"/>
              <a:buChar char="•"/>
            </a:pPr>
            <a:r>
              <a:rPr lang="en-GB" dirty="0"/>
              <a:t>…</a:t>
            </a:r>
          </a:p>
        </p:txBody>
      </p:sp>
      <p:sp>
        <p:nvSpPr>
          <p:cNvPr id="9" name="Rectangle 8">
            <a:extLst>
              <a:ext uri="{FF2B5EF4-FFF2-40B4-BE49-F238E27FC236}">
                <a16:creationId xmlns:a16="http://schemas.microsoft.com/office/drawing/2014/main" id="{BCF58668-8366-368E-016B-C0D988F555FE}"/>
              </a:ext>
            </a:extLst>
          </p:cNvPr>
          <p:cNvSpPr/>
          <p:nvPr/>
        </p:nvSpPr>
        <p:spPr>
          <a:xfrm>
            <a:off x="6361889" y="2835876"/>
            <a:ext cx="2133400" cy="23832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8238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CD49-0146-05A9-27B7-71178DB170F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AF2A034E-7947-F69A-6505-96EB870DD2AF}"/>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AB4B9681-C0FF-74FA-E0DF-B09DC40DF6CD}"/>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3FCD3111-5476-A9C9-312B-B9D92970983B}"/>
              </a:ext>
            </a:extLst>
          </p:cNvPr>
          <p:cNvSpPr>
            <a:spLocks noGrp="1"/>
          </p:cNvSpPr>
          <p:nvPr>
            <p:ph type="sldNum" sz="quarter" idx="12"/>
          </p:nvPr>
        </p:nvSpPr>
        <p:spPr/>
        <p:txBody>
          <a:bodyPr/>
          <a:lstStyle/>
          <a:p>
            <a:fld id="{32F95436-1E17-44C3-91B0-4538ADA9EC8C}" type="slidenum">
              <a:rPr lang="en-GB" smtClean="0"/>
              <a:t>19</a:t>
            </a:fld>
            <a:endParaRPr lang="en-GB"/>
          </a:p>
        </p:txBody>
      </p:sp>
      <p:pic>
        <p:nvPicPr>
          <p:cNvPr id="6" name="Picture 5">
            <a:extLst>
              <a:ext uri="{FF2B5EF4-FFF2-40B4-BE49-F238E27FC236}">
                <a16:creationId xmlns:a16="http://schemas.microsoft.com/office/drawing/2014/main" id="{61A21F0B-4BD1-A906-CDE2-643C9266EA9F}"/>
              </a:ext>
            </a:extLst>
          </p:cNvPr>
          <p:cNvPicPr>
            <a:picLocks noChangeAspect="1"/>
          </p:cNvPicPr>
          <p:nvPr/>
        </p:nvPicPr>
        <p:blipFill>
          <a:blip r:embed="rId2"/>
          <a:stretch>
            <a:fillRect/>
          </a:stretch>
        </p:blipFill>
        <p:spPr>
          <a:xfrm>
            <a:off x="692845" y="1716479"/>
            <a:ext cx="6922654" cy="3621286"/>
          </a:xfrm>
          <a:prstGeom prst="rect">
            <a:avLst/>
          </a:prstGeom>
        </p:spPr>
      </p:pic>
      <p:sp>
        <p:nvSpPr>
          <p:cNvPr id="7" name="TextBox 6">
            <a:extLst>
              <a:ext uri="{FF2B5EF4-FFF2-40B4-BE49-F238E27FC236}">
                <a16:creationId xmlns:a16="http://schemas.microsoft.com/office/drawing/2014/main" id="{8C46013F-3AEE-1637-A2FA-87B815608889}"/>
              </a:ext>
            </a:extLst>
          </p:cNvPr>
          <p:cNvSpPr txBox="1"/>
          <p:nvPr/>
        </p:nvSpPr>
        <p:spPr>
          <a:xfrm>
            <a:off x="7144135" y="761553"/>
            <a:ext cx="4753455" cy="1138773"/>
          </a:xfrm>
          <a:prstGeom prst="rect">
            <a:avLst/>
          </a:prstGeom>
          <a:noFill/>
        </p:spPr>
        <p:txBody>
          <a:bodyPr wrap="square" rtlCol="0">
            <a:spAutoFit/>
          </a:bodyPr>
          <a:lstStyle/>
          <a:p>
            <a:r>
              <a:rPr lang="en-GB" sz="1600" dirty="0"/>
              <a:t>Needed a new SAT. Old one (lead glass blocks)wouldn’t work in fringe field of the septum magnets</a:t>
            </a:r>
            <a:r>
              <a:rPr lang="en-GB" sz="1600" baseline="30000" dirty="0">
                <a:latin typeface="Times New Roman" panose="02020603050405020304" pitchFamily="18" charset="0"/>
                <a:cs typeface="Times New Roman" panose="02020603050405020304" pitchFamily="18" charset="0"/>
              </a:rPr>
              <a:t>†</a:t>
            </a:r>
            <a:r>
              <a:rPr lang="en-GB" sz="1600" dirty="0"/>
              <a:t>:</a:t>
            </a:r>
          </a:p>
          <a:p>
            <a:endParaRPr lang="en-GB" dirty="0"/>
          </a:p>
          <a:p>
            <a:endParaRPr lang="en-GB" dirty="0"/>
          </a:p>
        </p:txBody>
      </p:sp>
      <p:pic>
        <p:nvPicPr>
          <p:cNvPr id="8" name="Picture 7">
            <a:extLst>
              <a:ext uri="{FF2B5EF4-FFF2-40B4-BE49-F238E27FC236}">
                <a16:creationId xmlns:a16="http://schemas.microsoft.com/office/drawing/2014/main" id="{7178B83E-63CB-40BD-8D22-8F79D58AF36F}"/>
              </a:ext>
            </a:extLst>
          </p:cNvPr>
          <p:cNvPicPr>
            <a:picLocks noChangeAspect="1"/>
          </p:cNvPicPr>
          <p:nvPr/>
        </p:nvPicPr>
        <p:blipFill>
          <a:blip r:embed="rId3"/>
          <a:stretch>
            <a:fillRect/>
          </a:stretch>
        </p:blipFill>
        <p:spPr>
          <a:xfrm>
            <a:off x="7587574" y="1329988"/>
            <a:ext cx="2668488" cy="2093791"/>
          </a:xfrm>
          <a:prstGeom prst="rect">
            <a:avLst/>
          </a:prstGeom>
        </p:spPr>
      </p:pic>
      <p:pic>
        <p:nvPicPr>
          <p:cNvPr id="10" name="Picture 9">
            <a:extLst>
              <a:ext uri="{FF2B5EF4-FFF2-40B4-BE49-F238E27FC236}">
                <a16:creationId xmlns:a16="http://schemas.microsoft.com/office/drawing/2014/main" id="{D8BCB531-4DAC-378F-6357-879CDFB768D7}"/>
              </a:ext>
            </a:extLst>
          </p:cNvPr>
          <p:cNvPicPr>
            <a:picLocks noChangeAspect="1"/>
          </p:cNvPicPr>
          <p:nvPr/>
        </p:nvPicPr>
        <p:blipFill>
          <a:blip r:embed="rId4"/>
          <a:stretch>
            <a:fillRect/>
          </a:stretch>
        </p:blipFill>
        <p:spPr>
          <a:xfrm>
            <a:off x="10097311" y="1528088"/>
            <a:ext cx="1740900" cy="802212"/>
          </a:xfrm>
          <a:prstGeom prst="rect">
            <a:avLst/>
          </a:prstGeom>
        </p:spPr>
      </p:pic>
      <p:sp>
        <p:nvSpPr>
          <p:cNvPr id="12" name="TextBox 11">
            <a:extLst>
              <a:ext uri="{FF2B5EF4-FFF2-40B4-BE49-F238E27FC236}">
                <a16:creationId xmlns:a16="http://schemas.microsoft.com/office/drawing/2014/main" id="{EC56A5CF-892A-EEC9-276D-8F279E73AD1D}"/>
              </a:ext>
            </a:extLst>
          </p:cNvPr>
          <p:cNvSpPr txBox="1"/>
          <p:nvPr/>
        </p:nvSpPr>
        <p:spPr>
          <a:xfrm>
            <a:off x="7445104" y="5153917"/>
            <a:ext cx="4640094" cy="1384995"/>
          </a:xfrm>
          <a:prstGeom prst="rect">
            <a:avLst/>
          </a:prstGeom>
          <a:noFill/>
        </p:spPr>
        <p:txBody>
          <a:bodyPr wrap="square" rtlCol="0">
            <a:spAutoFit/>
          </a:bodyPr>
          <a:lstStyle/>
          <a:p>
            <a:r>
              <a:rPr lang="en-GB" baseline="30000" dirty="0">
                <a:latin typeface="Times New Roman" panose="02020603050405020304" pitchFamily="18" charset="0"/>
                <a:cs typeface="Times New Roman" panose="02020603050405020304" pitchFamily="18" charset="0"/>
              </a:rPr>
              <a:t>†</a:t>
            </a:r>
            <a:r>
              <a:rPr lang="en-GB" sz="1200" i="1" dirty="0"/>
              <a:t>This was discerned experimentally by waving around a crystal/pm as the field was wound up eventually killing the signal. It also very nearly killed people:</a:t>
            </a:r>
          </a:p>
          <a:p>
            <a:r>
              <a:rPr lang="en-GB" sz="1200" i="1" dirty="0"/>
              <a:t>Unfortunately, the LAT(?) which was on rails had been unlocked somehow and (spotted by JBD!) started to tip. Test abandoned</a:t>
            </a:r>
            <a:r>
              <a:rPr lang="en-GB" sz="1800" i="1" dirty="0"/>
              <a:t>.</a:t>
            </a:r>
          </a:p>
          <a:p>
            <a:endParaRPr lang="en-GB" dirty="0"/>
          </a:p>
        </p:txBody>
      </p:sp>
      <p:sp>
        <p:nvSpPr>
          <p:cNvPr id="13" name="TextBox 12">
            <a:extLst>
              <a:ext uri="{FF2B5EF4-FFF2-40B4-BE49-F238E27FC236}">
                <a16:creationId xmlns:a16="http://schemas.microsoft.com/office/drawing/2014/main" id="{3A3800F2-BF11-CE26-1AC3-049D9FEC0B37}"/>
              </a:ext>
            </a:extLst>
          </p:cNvPr>
          <p:cNvSpPr txBox="1"/>
          <p:nvPr/>
        </p:nvSpPr>
        <p:spPr>
          <a:xfrm>
            <a:off x="7445104" y="3388786"/>
            <a:ext cx="4245091" cy="1754326"/>
          </a:xfrm>
          <a:prstGeom prst="rect">
            <a:avLst/>
          </a:prstGeom>
          <a:noFill/>
        </p:spPr>
        <p:txBody>
          <a:bodyPr wrap="square" rtlCol="0">
            <a:spAutoFit/>
          </a:bodyPr>
          <a:lstStyle/>
          <a:p>
            <a:r>
              <a:rPr lang="en-GB" dirty="0"/>
              <a:t>[The calorimeter part of the new SAT was designed and built by Maryland. The prop tubes were designed built and installed by Bergen</a:t>
            </a:r>
            <a:r>
              <a:rPr lang="en-GB" i="1" dirty="0"/>
              <a:t>: In a single weekend! (</a:t>
            </a:r>
            <a:r>
              <a:rPr lang="en-GB" dirty="0"/>
              <a:t>aided by much cold beer). They worked immediately and flawlessly.</a:t>
            </a:r>
          </a:p>
        </p:txBody>
      </p:sp>
    </p:spTree>
    <p:extLst>
      <p:ext uri="{BB962C8B-B14F-4D97-AF65-F5344CB8AC3E}">
        <p14:creationId xmlns:p14="http://schemas.microsoft.com/office/powerpoint/2010/main" val="170922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76A0-581A-A458-EDA9-B53EB34593A5}"/>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2793E33-6E21-1C7F-C4EA-C142DB11345C}"/>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514B1AC9-27AE-6B1C-D834-D48D9BA9151F}"/>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45F8E04F-3C8F-1EDF-428F-04C831B98D01}"/>
              </a:ext>
            </a:extLst>
          </p:cNvPr>
          <p:cNvSpPr>
            <a:spLocks noGrp="1"/>
          </p:cNvSpPr>
          <p:nvPr>
            <p:ph type="sldNum" sz="quarter" idx="12"/>
          </p:nvPr>
        </p:nvSpPr>
        <p:spPr/>
        <p:txBody>
          <a:bodyPr/>
          <a:lstStyle/>
          <a:p>
            <a:fld id="{32F95436-1E17-44C3-91B0-4538ADA9EC8C}" type="slidenum">
              <a:rPr lang="en-GB" smtClean="0"/>
              <a:t>2</a:t>
            </a:fld>
            <a:endParaRPr lang="en-GB"/>
          </a:p>
        </p:txBody>
      </p:sp>
      <p:sp>
        <p:nvSpPr>
          <p:cNvPr id="6" name="TextBox 5">
            <a:extLst>
              <a:ext uri="{FF2B5EF4-FFF2-40B4-BE49-F238E27FC236}">
                <a16:creationId xmlns:a16="http://schemas.microsoft.com/office/drawing/2014/main" id="{A1AACD7A-8E8B-0B8D-D0CB-3E26D7779AEB}"/>
              </a:ext>
            </a:extLst>
          </p:cNvPr>
          <p:cNvSpPr txBox="1"/>
          <p:nvPr/>
        </p:nvSpPr>
        <p:spPr>
          <a:xfrm>
            <a:off x="838199" y="772732"/>
            <a:ext cx="2507673" cy="461665"/>
          </a:xfrm>
          <a:prstGeom prst="rect">
            <a:avLst/>
          </a:prstGeom>
          <a:noFill/>
        </p:spPr>
        <p:txBody>
          <a:bodyPr wrap="square" rtlCol="0">
            <a:spAutoFit/>
          </a:bodyPr>
          <a:lstStyle/>
          <a:p>
            <a:r>
              <a:rPr lang="en-GB" sz="2400" b="1" dirty="0">
                <a:solidFill>
                  <a:srgbClr val="7E0000"/>
                </a:solidFill>
              </a:rPr>
              <a:t>INTRODUCTION</a:t>
            </a:r>
          </a:p>
        </p:txBody>
      </p:sp>
      <p:sp>
        <p:nvSpPr>
          <p:cNvPr id="7" name="TextBox 6">
            <a:extLst>
              <a:ext uri="{FF2B5EF4-FFF2-40B4-BE49-F238E27FC236}">
                <a16:creationId xmlns:a16="http://schemas.microsoft.com/office/drawing/2014/main" id="{0B7043DA-D880-9D44-FCAE-D188D8EB0558}"/>
              </a:ext>
            </a:extLst>
          </p:cNvPr>
          <p:cNvSpPr txBox="1"/>
          <p:nvPr/>
        </p:nvSpPr>
        <p:spPr>
          <a:xfrm>
            <a:off x="838199" y="1754160"/>
            <a:ext cx="10515600" cy="400110"/>
          </a:xfrm>
          <a:prstGeom prst="rect">
            <a:avLst/>
          </a:prstGeom>
          <a:noFill/>
        </p:spPr>
        <p:txBody>
          <a:bodyPr wrap="square" rtlCol="0">
            <a:spAutoFit/>
          </a:bodyPr>
          <a:lstStyle/>
          <a:p>
            <a:r>
              <a:rPr lang="en-GB" sz="2000" dirty="0"/>
              <a:t>PLUTO  - General purpose detector that operated between 1974-1982 at the DESY lab in Hamburg</a:t>
            </a:r>
          </a:p>
        </p:txBody>
      </p:sp>
      <p:sp>
        <p:nvSpPr>
          <p:cNvPr id="10" name="TextBox 9">
            <a:extLst>
              <a:ext uri="{FF2B5EF4-FFF2-40B4-BE49-F238E27FC236}">
                <a16:creationId xmlns:a16="http://schemas.microsoft.com/office/drawing/2014/main" id="{13F96941-F4EE-2EE0-0032-6A17F8073406}"/>
              </a:ext>
            </a:extLst>
          </p:cNvPr>
          <p:cNvSpPr txBox="1"/>
          <p:nvPr/>
        </p:nvSpPr>
        <p:spPr>
          <a:xfrm>
            <a:off x="838200" y="3514289"/>
            <a:ext cx="9144000" cy="646331"/>
          </a:xfrm>
          <a:prstGeom prst="rect">
            <a:avLst/>
          </a:prstGeom>
          <a:noFill/>
        </p:spPr>
        <p:txBody>
          <a:bodyPr wrap="square" rtlCol="0">
            <a:spAutoFit/>
          </a:bodyPr>
          <a:lstStyle/>
          <a:p>
            <a:r>
              <a:rPr lang="en-GB" dirty="0"/>
              <a:t>But PLUTO was already a venerable detector by then and it’s worth describing a little ‘pre-history’</a:t>
            </a:r>
          </a:p>
        </p:txBody>
      </p:sp>
      <p:sp>
        <p:nvSpPr>
          <p:cNvPr id="11" name="TextBox 10">
            <a:extLst>
              <a:ext uri="{FF2B5EF4-FFF2-40B4-BE49-F238E27FC236}">
                <a16:creationId xmlns:a16="http://schemas.microsoft.com/office/drawing/2014/main" id="{8691C76C-E404-2513-ED20-422CE71F0B86}"/>
              </a:ext>
            </a:extLst>
          </p:cNvPr>
          <p:cNvSpPr txBox="1"/>
          <p:nvPr/>
        </p:nvSpPr>
        <p:spPr>
          <a:xfrm>
            <a:off x="838199" y="2511114"/>
            <a:ext cx="9798627" cy="646331"/>
          </a:xfrm>
          <a:prstGeom prst="rect">
            <a:avLst/>
          </a:prstGeom>
          <a:noFill/>
        </p:spPr>
        <p:txBody>
          <a:bodyPr wrap="square" rtlCol="0">
            <a:spAutoFit/>
          </a:bodyPr>
          <a:lstStyle/>
          <a:p>
            <a:r>
              <a:rPr lang="en-GB" dirty="0"/>
              <a:t>It had several incarnations and I’ll mostly talk about its final version when it was installed in the PETRA e</a:t>
            </a:r>
            <a:r>
              <a:rPr lang="en-GB" baseline="30000" dirty="0"/>
              <a:t>+</a:t>
            </a:r>
            <a:r>
              <a:rPr lang="en-GB" dirty="0"/>
              <a:t> e</a:t>
            </a:r>
            <a:r>
              <a:rPr lang="en-GB" baseline="30000" dirty="0"/>
              <a:t>- </a:t>
            </a:r>
            <a:r>
              <a:rPr lang="en-GB" dirty="0"/>
              <a:t> storage ring.</a:t>
            </a:r>
          </a:p>
        </p:txBody>
      </p:sp>
    </p:spTree>
    <p:extLst>
      <p:ext uri="{BB962C8B-B14F-4D97-AF65-F5344CB8AC3E}">
        <p14:creationId xmlns:p14="http://schemas.microsoft.com/office/powerpoint/2010/main" val="422689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8E26-E900-BA9C-86F1-F78D20C95B83}"/>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C1AB9729-D27B-CF89-A606-894027ED06BC}"/>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A9F5DF27-E10A-352F-D7A9-40C6C602D6B8}"/>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B3BA279D-E731-5EE1-5342-279E71C13C45}"/>
              </a:ext>
            </a:extLst>
          </p:cNvPr>
          <p:cNvSpPr>
            <a:spLocks noGrp="1"/>
          </p:cNvSpPr>
          <p:nvPr>
            <p:ph type="sldNum" sz="quarter" idx="12"/>
          </p:nvPr>
        </p:nvSpPr>
        <p:spPr/>
        <p:txBody>
          <a:bodyPr/>
          <a:lstStyle/>
          <a:p>
            <a:fld id="{32F95436-1E17-44C3-91B0-4538ADA9EC8C}" type="slidenum">
              <a:rPr lang="en-GB" smtClean="0"/>
              <a:t>20</a:t>
            </a:fld>
            <a:endParaRPr lang="en-GB"/>
          </a:p>
        </p:txBody>
      </p:sp>
      <p:pic>
        <p:nvPicPr>
          <p:cNvPr id="8" name="Picture 7">
            <a:extLst>
              <a:ext uri="{FF2B5EF4-FFF2-40B4-BE49-F238E27FC236}">
                <a16:creationId xmlns:a16="http://schemas.microsoft.com/office/drawing/2014/main" id="{7D1CDABA-1B35-B464-B05E-C36F6FE45027}"/>
              </a:ext>
            </a:extLst>
          </p:cNvPr>
          <p:cNvPicPr>
            <a:picLocks noChangeAspect="1"/>
          </p:cNvPicPr>
          <p:nvPr/>
        </p:nvPicPr>
        <p:blipFill>
          <a:blip r:embed="rId2"/>
          <a:stretch>
            <a:fillRect/>
          </a:stretch>
        </p:blipFill>
        <p:spPr>
          <a:xfrm>
            <a:off x="6696014" y="574175"/>
            <a:ext cx="5051106" cy="3052245"/>
          </a:xfrm>
          <a:prstGeom prst="rect">
            <a:avLst/>
          </a:prstGeom>
        </p:spPr>
      </p:pic>
      <p:sp>
        <p:nvSpPr>
          <p:cNvPr id="6" name="TextBox 5">
            <a:extLst>
              <a:ext uri="{FF2B5EF4-FFF2-40B4-BE49-F238E27FC236}">
                <a16:creationId xmlns:a16="http://schemas.microsoft.com/office/drawing/2014/main" id="{984EA8FD-7642-F654-2D95-6B510F70DF4F}"/>
              </a:ext>
            </a:extLst>
          </p:cNvPr>
          <p:cNvSpPr txBox="1"/>
          <p:nvPr/>
        </p:nvSpPr>
        <p:spPr>
          <a:xfrm>
            <a:off x="838199" y="1183264"/>
            <a:ext cx="6326529" cy="1200329"/>
          </a:xfrm>
          <a:prstGeom prst="rect">
            <a:avLst/>
          </a:prstGeom>
          <a:noFill/>
        </p:spPr>
        <p:txBody>
          <a:bodyPr wrap="square" rtlCol="0">
            <a:spAutoFit/>
          </a:bodyPr>
          <a:lstStyle/>
          <a:p>
            <a:r>
              <a:rPr lang="en-GB" sz="2400" b="1" dirty="0">
                <a:solidFill>
                  <a:srgbClr val="7E0000"/>
                </a:solidFill>
              </a:rPr>
              <a:t>PLUTO’s First (PETRA-driven) hadronic event:</a:t>
            </a:r>
          </a:p>
          <a:p>
            <a:endParaRPr lang="en-GB" sz="2400" dirty="0"/>
          </a:p>
          <a:p>
            <a:r>
              <a:rPr lang="en-GB" sz="2400" dirty="0"/>
              <a:t>                            manifest Jets! </a:t>
            </a:r>
          </a:p>
        </p:txBody>
      </p:sp>
      <p:sp>
        <p:nvSpPr>
          <p:cNvPr id="9" name="TextBox 8">
            <a:extLst>
              <a:ext uri="{FF2B5EF4-FFF2-40B4-BE49-F238E27FC236}">
                <a16:creationId xmlns:a16="http://schemas.microsoft.com/office/drawing/2014/main" id="{324845F5-6F4E-33ED-940B-FD5DB10832B3}"/>
              </a:ext>
            </a:extLst>
          </p:cNvPr>
          <p:cNvSpPr txBox="1"/>
          <p:nvPr/>
        </p:nvSpPr>
        <p:spPr>
          <a:xfrm>
            <a:off x="734026" y="3990757"/>
            <a:ext cx="9447835" cy="1077218"/>
          </a:xfrm>
          <a:prstGeom prst="rect">
            <a:avLst/>
          </a:prstGeom>
          <a:noFill/>
        </p:spPr>
        <p:txBody>
          <a:bodyPr wrap="square">
            <a:spAutoFit/>
          </a:bodyPr>
          <a:lstStyle/>
          <a:p>
            <a:r>
              <a:rPr lang="en-GB" sz="1600" b="1" dirty="0">
                <a:effectLst/>
                <a:latin typeface="Times New Roman" panose="02020603050405020304" pitchFamily="18" charset="0"/>
                <a:ea typeface="Times New Roman" panose="02020603050405020304" pitchFamily="18" charset="0"/>
              </a:rPr>
              <a:t>Evidence for Gluon Bremsstrahlung in e+ e- Annihilations at High-Energies  </a:t>
            </a:r>
            <a:r>
              <a:rPr lang="en-GB" sz="1600" dirty="0" err="1">
                <a:effectLst/>
                <a:latin typeface="Times New Roman" panose="02020603050405020304" pitchFamily="18" charset="0"/>
                <a:ea typeface="Times New Roman" panose="02020603050405020304" pitchFamily="18" charset="0"/>
              </a:rPr>
              <a:t>Phys.Lett.B</a:t>
            </a:r>
            <a:r>
              <a:rPr lang="en-GB" sz="1600" dirty="0">
                <a:effectLst/>
                <a:latin typeface="Times New Roman" panose="02020603050405020304" pitchFamily="18" charset="0"/>
                <a:ea typeface="Times New Roman" panose="02020603050405020304" pitchFamily="18" charset="0"/>
              </a:rPr>
              <a:t> 86 (1979), 418-42</a:t>
            </a:r>
          </a:p>
          <a:p>
            <a:br>
              <a:rPr lang="en-GB" sz="1600" b="1" u="sng" dirty="0">
                <a:solidFill>
                  <a:srgbClr val="0000FF"/>
                </a:solidFill>
                <a:effectLst/>
                <a:latin typeface="Times New Roman" panose="02020603050405020304" pitchFamily="18" charset="0"/>
                <a:ea typeface="Times New Roman" panose="02020603050405020304" pitchFamily="18" charset="0"/>
              </a:rPr>
            </a:br>
            <a:r>
              <a:rPr lang="en-GB" sz="1600" b="1" dirty="0">
                <a:effectLst/>
                <a:latin typeface="Times New Roman" panose="02020603050405020304" pitchFamily="18" charset="0"/>
                <a:ea typeface="Times New Roman" panose="02020603050405020304" pitchFamily="18" charset="0"/>
              </a:rPr>
              <a:t>Hadron Production From Photon - Photon Interactions in the </a:t>
            </a:r>
            <a:r>
              <a:rPr lang="en-GB" sz="1600" b="1" dirty="0" err="1">
                <a:effectLst/>
                <a:latin typeface="Times New Roman" panose="02020603050405020304" pitchFamily="18" charset="0"/>
                <a:ea typeface="Times New Roman" panose="02020603050405020304" pitchFamily="18" charset="0"/>
              </a:rPr>
              <a:t>Center</a:t>
            </a:r>
            <a:r>
              <a:rPr lang="en-GB" sz="1600" b="1" dirty="0">
                <a:effectLst/>
                <a:latin typeface="Times New Roman" panose="02020603050405020304" pitchFamily="18" charset="0"/>
                <a:ea typeface="Times New Roman" panose="02020603050405020304" pitchFamily="18" charset="0"/>
              </a:rPr>
              <a:t>-of-mass Energy Range From 1-{GeV} to 5-{GeV}  </a:t>
            </a:r>
            <a:r>
              <a:rPr lang="en-GB" sz="1600" dirty="0" err="1">
                <a:effectLst/>
                <a:latin typeface="Times New Roman" panose="02020603050405020304" pitchFamily="18" charset="0"/>
                <a:ea typeface="Times New Roman" panose="02020603050405020304" pitchFamily="18" charset="0"/>
              </a:rPr>
              <a:t>Phys.Lett.B</a:t>
            </a:r>
            <a:r>
              <a:rPr lang="en-GB" sz="1600" dirty="0">
                <a:effectLst/>
                <a:latin typeface="Times New Roman" panose="02020603050405020304" pitchFamily="18" charset="0"/>
                <a:ea typeface="Times New Roman" panose="02020603050405020304" pitchFamily="18" charset="0"/>
              </a:rPr>
              <a:t> 89 (1979), 120-124</a:t>
            </a:r>
          </a:p>
        </p:txBody>
      </p:sp>
      <p:sp>
        <p:nvSpPr>
          <p:cNvPr id="13" name="TextBox 12">
            <a:extLst>
              <a:ext uri="{FF2B5EF4-FFF2-40B4-BE49-F238E27FC236}">
                <a16:creationId xmlns:a16="http://schemas.microsoft.com/office/drawing/2014/main" id="{96D355ED-556E-B5E2-591A-1FB004596BE0}"/>
              </a:ext>
            </a:extLst>
          </p:cNvPr>
          <p:cNvSpPr txBox="1"/>
          <p:nvPr/>
        </p:nvSpPr>
        <p:spPr>
          <a:xfrm>
            <a:off x="734026" y="5249063"/>
            <a:ext cx="6824241" cy="584775"/>
          </a:xfrm>
          <a:prstGeom prst="rect">
            <a:avLst/>
          </a:prstGeom>
          <a:noFill/>
        </p:spPr>
        <p:txBody>
          <a:bodyPr wrap="square">
            <a:spAutoFit/>
          </a:bodyPr>
          <a:lstStyle/>
          <a:p>
            <a:r>
              <a:rPr lang="en-GB" sz="1600" b="1" dirty="0">
                <a:effectLst/>
                <a:latin typeface="Times New Roman" panose="02020603050405020304" pitchFamily="18" charset="0"/>
                <a:ea typeface="Times New Roman" panose="02020603050405020304" pitchFamily="18" charset="0"/>
              </a:rPr>
              <a:t>Search for a 'Top' Threshold in Hadronic $e^+ e^-$ Annihilation at Energies Between 22-{GeV} and 31.6-{GeV} </a:t>
            </a:r>
            <a:r>
              <a:rPr lang="en-GB" sz="1600" dirty="0">
                <a:effectLst/>
                <a:latin typeface="Times New Roman" panose="02020603050405020304" pitchFamily="18" charset="0"/>
                <a:ea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rPr>
              <a:t>Phys.Lett.B</a:t>
            </a:r>
            <a:r>
              <a:rPr lang="en-GB" sz="1600" dirty="0">
                <a:effectLst/>
                <a:latin typeface="Times New Roman" panose="02020603050405020304" pitchFamily="18" charset="0"/>
                <a:ea typeface="Times New Roman" panose="02020603050405020304" pitchFamily="18" charset="0"/>
              </a:rPr>
              <a:t> 86 (1979), 413-417</a:t>
            </a:r>
          </a:p>
        </p:txBody>
      </p:sp>
      <p:sp>
        <p:nvSpPr>
          <p:cNvPr id="14" name="TextBox 13">
            <a:extLst>
              <a:ext uri="{FF2B5EF4-FFF2-40B4-BE49-F238E27FC236}">
                <a16:creationId xmlns:a16="http://schemas.microsoft.com/office/drawing/2014/main" id="{E3845DD5-1C1C-A025-08B5-FC62AF549082}"/>
              </a:ext>
            </a:extLst>
          </p:cNvPr>
          <p:cNvSpPr txBox="1"/>
          <p:nvPr/>
        </p:nvSpPr>
        <p:spPr>
          <a:xfrm>
            <a:off x="1097665" y="3533378"/>
            <a:ext cx="3641203" cy="369332"/>
          </a:xfrm>
          <a:prstGeom prst="rect">
            <a:avLst/>
          </a:prstGeom>
          <a:noFill/>
        </p:spPr>
        <p:txBody>
          <a:bodyPr wrap="square" rtlCol="0">
            <a:spAutoFit/>
          </a:bodyPr>
          <a:lstStyle/>
          <a:p>
            <a:r>
              <a:rPr lang="en-GB" dirty="0"/>
              <a:t>Some early publications:</a:t>
            </a:r>
          </a:p>
        </p:txBody>
      </p:sp>
      <p:sp>
        <p:nvSpPr>
          <p:cNvPr id="15" name="TextBox 14">
            <a:extLst>
              <a:ext uri="{FF2B5EF4-FFF2-40B4-BE49-F238E27FC236}">
                <a16:creationId xmlns:a16="http://schemas.microsoft.com/office/drawing/2014/main" id="{2CDE7E73-077C-1B87-0B73-BF72C003FEA2}"/>
              </a:ext>
            </a:extLst>
          </p:cNvPr>
          <p:cNvSpPr txBox="1"/>
          <p:nvPr/>
        </p:nvSpPr>
        <p:spPr>
          <a:xfrm>
            <a:off x="7780006" y="5329231"/>
            <a:ext cx="3159889" cy="369332"/>
          </a:xfrm>
          <a:prstGeom prst="rect">
            <a:avLst/>
          </a:prstGeom>
          <a:noFill/>
        </p:spPr>
        <p:txBody>
          <a:bodyPr wrap="square" rtlCol="0">
            <a:spAutoFit/>
          </a:bodyPr>
          <a:lstStyle/>
          <a:p>
            <a:r>
              <a:rPr lang="en-GB" dirty="0"/>
              <a:t>…by now mandatory.</a:t>
            </a:r>
          </a:p>
        </p:txBody>
      </p:sp>
    </p:spTree>
    <p:extLst>
      <p:ext uri="{BB962C8B-B14F-4D97-AF65-F5344CB8AC3E}">
        <p14:creationId xmlns:p14="http://schemas.microsoft.com/office/powerpoint/2010/main" val="377158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41D8-4D81-345A-9F8B-1A775C29DEA7}"/>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81A8BEF2-1275-1F6D-49B1-39E735C275F1}"/>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1116475C-65CE-BE21-7414-540D1F14008A}"/>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1B67C44D-0156-1F65-965B-9A092BD372E0}"/>
              </a:ext>
            </a:extLst>
          </p:cNvPr>
          <p:cNvSpPr>
            <a:spLocks noGrp="1"/>
          </p:cNvSpPr>
          <p:nvPr>
            <p:ph type="sldNum" sz="quarter" idx="12"/>
          </p:nvPr>
        </p:nvSpPr>
        <p:spPr/>
        <p:txBody>
          <a:bodyPr/>
          <a:lstStyle/>
          <a:p>
            <a:fld id="{32F95436-1E17-44C3-91B0-4538ADA9EC8C}" type="slidenum">
              <a:rPr lang="en-GB" smtClean="0"/>
              <a:t>21</a:t>
            </a:fld>
            <a:endParaRPr lang="en-GB"/>
          </a:p>
        </p:txBody>
      </p:sp>
      <p:sp>
        <p:nvSpPr>
          <p:cNvPr id="9" name="TextBox 8">
            <a:extLst>
              <a:ext uri="{FF2B5EF4-FFF2-40B4-BE49-F238E27FC236}">
                <a16:creationId xmlns:a16="http://schemas.microsoft.com/office/drawing/2014/main" id="{2A9C1A5E-447C-7C6B-C51A-8830F2E3E473}"/>
              </a:ext>
            </a:extLst>
          </p:cNvPr>
          <p:cNvSpPr txBox="1"/>
          <p:nvPr/>
        </p:nvSpPr>
        <p:spPr>
          <a:xfrm>
            <a:off x="619247" y="866776"/>
            <a:ext cx="11572753" cy="5789662"/>
          </a:xfrm>
          <a:prstGeom prst="rect">
            <a:avLst/>
          </a:prstGeom>
          <a:noFill/>
        </p:spPr>
        <p:txBody>
          <a:bodyPr wrap="square">
            <a:spAutoFit/>
          </a:bodyPr>
          <a:lstStyle/>
          <a:p>
            <a:r>
              <a:rPr lang="en-GB" sz="800" b="1" u="sng" dirty="0">
                <a:solidFill>
                  <a:srgbClr val="0000FF"/>
                </a:solidFill>
                <a:effectLst/>
                <a:latin typeface="Times New Roman" panose="02020603050405020304" pitchFamily="18" charset="0"/>
                <a:ea typeface="Times New Roman" panose="02020603050405020304" pitchFamily="18" charset="0"/>
                <a:hlinkClick r:id="rId2"/>
              </a:rPr>
              <a:t>Cross-Sections and Event Topologies in e+ e- Annihilation at 13-GeV and 17-GeV Observed with the PLUTO Detector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81 (1979), 410-415</a:t>
            </a:r>
          </a:p>
          <a:p>
            <a:r>
              <a:rPr lang="en-GB" sz="800" b="1" u="sng" dirty="0">
                <a:solidFill>
                  <a:srgbClr val="0000FF"/>
                </a:solidFill>
                <a:effectLst/>
                <a:latin typeface="Times New Roman" panose="02020603050405020304" pitchFamily="18" charset="0"/>
                <a:ea typeface="Times New Roman" panose="02020603050405020304" pitchFamily="18" charset="0"/>
                <a:hlinkClick r:id="rId3"/>
              </a:rPr>
              <a:t>Search for a 'Top' Threshold in Hadronic $e^+ e^-$ Annihilation at Energies Between 22-{GeV} and 31.6-{GeV}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86 (1979), 413-417</a:t>
            </a:r>
          </a:p>
          <a:p>
            <a:r>
              <a:rPr lang="en-GB" sz="800" b="1" u="sng" dirty="0">
                <a:solidFill>
                  <a:srgbClr val="0000FF"/>
                </a:solidFill>
                <a:effectLst/>
                <a:latin typeface="Times New Roman" panose="02020603050405020304" pitchFamily="18" charset="0"/>
                <a:ea typeface="Times New Roman" panose="02020603050405020304" pitchFamily="18" charset="0"/>
                <a:hlinkClick r:id="rId4"/>
              </a:rPr>
              <a:t>Evidence for Gluon Bremsstrahlung in e+ e- Annihilations at High-Energies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86 (1979), 418-42</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5"/>
              </a:rPr>
              <a:t>Hadron Production From Photon - Photon Interactions in the </a:t>
            </a:r>
            <a:r>
              <a:rPr lang="en-GB" sz="800" b="1" u="sng" dirty="0" err="1">
                <a:solidFill>
                  <a:srgbClr val="0000FF"/>
                </a:solidFill>
                <a:effectLst/>
                <a:highlight>
                  <a:srgbClr val="FFFF00"/>
                </a:highlight>
                <a:latin typeface="Times New Roman" panose="02020603050405020304" pitchFamily="18" charset="0"/>
                <a:ea typeface="Times New Roman" panose="02020603050405020304" pitchFamily="18" charset="0"/>
                <a:hlinkClick r:id="rId5"/>
              </a:rPr>
              <a:t>Center</a:t>
            </a:r>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5"/>
              </a:rPr>
              <a:t>-of-mass Energy Range From 1-{GeV} to 5-{GeV}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89 (1979), 120-124</a:t>
            </a:r>
          </a:p>
          <a:p>
            <a:r>
              <a:rPr lang="en-GB" sz="800" b="1" u="sng" dirty="0">
                <a:solidFill>
                  <a:srgbClr val="0000FF"/>
                </a:solidFill>
                <a:effectLst/>
                <a:latin typeface="Times New Roman" panose="02020603050405020304" pitchFamily="18" charset="0"/>
                <a:ea typeface="Times New Roman" panose="02020603050405020304" pitchFamily="18" charset="0"/>
                <a:hlinkClick r:id="rId6"/>
              </a:rPr>
              <a:t>Two Particle Correlations in $e^+ e^-$ Annihilation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90 (1980), 312, Phys.Lett.B90 (1980) 312-316</a:t>
            </a:r>
          </a:p>
          <a:p>
            <a:r>
              <a:rPr lang="en-GB" sz="800" b="1" u="sng" dirty="0">
                <a:solidFill>
                  <a:srgbClr val="0000FF"/>
                </a:solidFill>
                <a:effectLst/>
                <a:latin typeface="Times New Roman" panose="02020603050405020304" pitchFamily="18" charset="0"/>
                <a:ea typeface="Times New Roman" panose="02020603050405020304" pitchFamily="18" charset="0"/>
                <a:hlinkClick r:id="rId7"/>
              </a:rPr>
              <a:t>Test of {QED} in the Reactions $e^+ e^- \to e^+ e^-$ and $e^+ e^- \to \mu^+ \mu^-$ at {CMS} Energies From 9.4-{GeV} to 31.6-{GeV}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4 (1980), 269</a:t>
            </a:r>
          </a:p>
          <a:p>
            <a:r>
              <a:rPr lang="en-GB" sz="800" b="1" u="sng" dirty="0">
                <a:solidFill>
                  <a:srgbClr val="0000FF"/>
                </a:solidFill>
                <a:effectLst/>
                <a:latin typeface="Times New Roman" panose="02020603050405020304" pitchFamily="18" charset="0"/>
                <a:ea typeface="Times New Roman" panose="02020603050405020304" pitchFamily="18" charset="0"/>
                <a:hlinkClick r:id="rId8"/>
              </a:rPr>
              <a:t>Search for Narrow Resonances in $e^+ e^-$ Annihilation at {PETRA}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91 (1980), 148-151</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9"/>
              </a:rPr>
              <a:t>Lepton and Hadron Pair Production in Two Photon Reactions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94 (1980), 254-258</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0"/>
              </a:rPr>
              <a:t>Measurement of the Reaction $e^+ e^- \to \gamma \gamma$ at {CMS} Energies From 9.4-{GeV} to 31.6-{GeV}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94 (1980), 87-90</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1"/>
              </a:rPr>
              <a:t>Multiplicity Distributions in e+ e- Annihilations at PETRA Energies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95 (1980), 313-317</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2"/>
              </a:rPr>
              <a:t>A Study of Multi-Jet Events in e+ e- Annihilation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97 (1980), 459-464</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13"/>
              </a:rPr>
              <a:t>INELASTIC ELECTRON PHOTON SCATTERING AT MODERATE FOUR MOMENTUM TRANSFERS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99 (1981), 287-291</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4"/>
              </a:rPr>
              <a:t>A Cluster Algorithm for Jet Studies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8 (1981), 167</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5"/>
              </a:rPr>
              <a:t>Observation of {QCD} Effects in Transverse Momenta of $e^+ e^-$ Jets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100 (1981), 351-356</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6"/>
              </a:rPr>
              <a:t>Experimental Test of Electroweak Effects at {PETRA} Energies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7 (1981), 289</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7"/>
              </a:rPr>
              <a:t>Energy-energy Correlations in $e^+ e^-$ Annihilation Into Hadrons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99 (1981), 292</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8"/>
              </a:rPr>
              <a:t>Lepton Pair Production and Search for a New Heavy Lepton in $e^+ e^-$ Annihilation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99 (1981), 489-494</a:t>
            </a:r>
          </a:p>
          <a:p>
            <a:r>
              <a:rPr lang="en-GB" sz="800" b="1" u="sng" dirty="0">
                <a:solidFill>
                  <a:srgbClr val="0000FF"/>
                </a:solidFill>
                <a:effectLst/>
                <a:latin typeface="Times New Roman" panose="02020603050405020304" pitchFamily="18" charset="0"/>
                <a:ea typeface="Times New Roman" panose="02020603050405020304" pitchFamily="18" charset="0"/>
                <a:hlinkClick r:id="rId19"/>
              </a:rPr>
              <a:t>Inclusive $K^0$ Production in $e^+ e^-$ Annihilation for 9.3-{GeV} $&lt;\sqrt{s}&lt;$ 31.6-{GeV}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Phys.Lett.B</a:t>
            </a:r>
            <a:r>
              <a:rPr lang="en-GB" sz="800" dirty="0">
                <a:effectLst/>
                <a:latin typeface="Times New Roman" panose="02020603050405020304" pitchFamily="18" charset="0"/>
                <a:ea typeface="Times New Roman" panose="02020603050405020304" pitchFamily="18" charset="0"/>
              </a:rPr>
              <a:t> 104 (1981), 79-8</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20"/>
              </a:rPr>
              <a:t>First Measurement of the Photon Structure Function F2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107 (1981), 168-172</a:t>
            </a:r>
          </a:p>
          <a:p>
            <a:r>
              <a:rPr lang="en-GB" sz="800" b="1" u="sng" dirty="0">
                <a:solidFill>
                  <a:srgbClr val="0000FF"/>
                </a:solidFill>
                <a:effectLst/>
                <a:latin typeface="Times New Roman" panose="02020603050405020304" pitchFamily="18" charset="0"/>
                <a:ea typeface="Times New Roman" panose="02020603050405020304" pitchFamily="18" charset="0"/>
                <a:hlinkClick r:id="rId21"/>
              </a:rPr>
              <a:t>Energy Dependence of Jet Measures in $e^+ e^-$ Annihilation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12 (1982), 297</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22"/>
              </a:rPr>
              <a:t>A Study of Two Photon Production of Two-body Final States With Invariant Mass Greater Than 2.0-{GeV} </a:t>
            </a:r>
            <a:r>
              <a:rPr lang="en-GB" sz="800" dirty="0" err="1">
                <a:effectLst/>
                <a:highlight>
                  <a:srgbClr val="FFFF00"/>
                </a:highlight>
                <a:latin typeface="Times New Roman" panose="02020603050405020304" pitchFamily="18" charset="0"/>
                <a:ea typeface="Times New Roman" panose="02020603050405020304" pitchFamily="18" charset="0"/>
              </a:rPr>
              <a:t>Nucl.Phys.B</a:t>
            </a:r>
            <a:r>
              <a:rPr lang="en-GB" sz="800" dirty="0">
                <a:effectLst/>
                <a:highlight>
                  <a:srgbClr val="FFFF00"/>
                </a:highlight>
                <a:latin typeface="Times New Roman" panose="02020603050405020304" pitchFamily="18" charset="0"/>
                <a:ea typeface="Times New Roman" panose="02020603050405020304" pitchFamily="18" charset="0"/>
              </a:rPr>
              <a:t> 202 (1982), 189-200</a:t>
            </a:r>
          </a:p>
          <a:p>
            <a:r>
              <a:rPr lang="en-GB" sz="800" b="1" u="sng" dirty="0">
                <a:solidFill>
                  <a:srgbClr val="0000FF"/>
                </a:solidFill>
                <a:effectLst/>
                <a:latin typeface="Times New Roman" panose="02020603050405020304" pitchFamily="18" charset="0"/>
                <a:ea typeface="Times New Roman" panose="02020603050405020304" pitchFamily="18" charset="0"/>
                <a:hlinkClick r:id="rId23"/>
              </a:rPr>
              <a:t>A Measurement of Charge Properties of Quark Jets at {PETRA}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Nucl.Phys.B</a:t>
            </a:r>
            <a:r>
              <a:rPr lang="en-GB" sz="800" dirty="0">
                <a:effectLst/>
                <a:latin typeface="Times New Roman" panose="02020603050405020304" pitchFamily="18" charset="0"/>
                <a:ea typeface="Times New Roman" panose="02020603050405020304" pitchFamily="18" charset="0"/>
              </a:rPr>
              <a:t> 214 (1983), 189-200</a:t>
            </a:r>
          </a:p>
          <a:p>
            <a:r>
              <a:rPr lang="en-GB" sz="800" b="1" u="sng" dirty="0">
                <a:solidFill>
                  <a:srgbClr val="0000FF"/>
                </a:solidFill>
                <a:effectLst/>
                <a:latin typeface="Times New Roman" panose="02020603050405020304" pitchFamily="18" charset="0"/>
                <a:ea typeface="Times New Roman" panose="02020603050405020304" pitchFamily="18" charset="0"/>
                <a:hlinkClick r:id="rId24"/>
              </a:rPr>
              <a:t>ENERGY MOMENTS FOR QUARK JETS AT PETRA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19 (1983), 205,</a:t>
            </a:r>
          </a:p>
          <a:p>
            <a:r>
              <a:rPr lang="en-GB" sz="800" b="1" u="sng" dirty="0">
                <a:solidFill>
                  <a:srgbClr val="0000FF"/>
                </a:solidFill>
                <a:effectLst/>
                <a:latin typeface="Times New Roman" panose="02020603050405020304" pitchFamily="18" charset="0"/>
                <a:ea typeface="Times New Roman" panose="02020603050405020304" pitchFamily="18" charset="0"/>
                <a:hlinkClick r:id="rId25"/>
              </a:rPr>
              <a:t>Measurement of Transverse Momenta in $e^+ e^-$ Annihilation Jets at {PETRA}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22 (1984), 103,</a:t>
            </a:r>
          </a:p>
          <a:p>
            <a:r>
              <a:rPr lang="en-GB" sz="800" b="1" u="sng" dirty="0">
                <a:solidFill>
                  <a:srgbClr val="0000FF"/>
                </a:solidFill>
                <a:effectLst/>
                <a:latin typeface="Times New Roman" panose="02020603050405020304" pitchFamily="18" charset="0"/>
                <a:ea typeface="Times New Roman" panose="02020603050405020304" pitchFamily="18" charset="0"/>
                <a:hlinkClick r:id="rId26"/>
              </a:rPr>
              <a:t>Measurement of the Muon Pair Asymmetry in $e^+ e^-$ Annihilation at $\sqrt{s}=34$.7-{GeV}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21 (1983), 53</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27"/>
              </a:rPr>
              <a:t>Exclusive Production of Hadron Pairs at Large Momentum Transfer in Photon-photon Interactions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137 (1984), 267-271</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28"/>
              </a:rPr>
              <a:t>Measurement of the Photon Structure Function F2 (x, Q**2)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142 (1984), 111-118</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29"/>
              </a:rPr>
              <a:t>Measurement of Deep Inelastic Electron Scattering Off Virtual Photons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142 (1984), 119</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0"/>
              </a:rPr>
              <a:t>Measurement of Exclusive $\eta^\prime$ Production in $\gamma \gamma$ Reactions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142 (1984), 125-129</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1"/>
              </a:rPr>
              <a:t>The $Q^2$ and Transverse Momentum Dependence of Jet Production in Photon-photon Interactions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26 (1984), 191</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2"/>
              </a:rPr>
              <a:t>Pion Pair Production in Photon-photon Interactions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26 (1984), 199</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3"/>
              </a:rPr>
              <a:t>Formation of the Tensor Mesons A2 (1320) in Photon-photon Interactions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149 (1984), 427-432</a:t>
            </a:r>
          </a:p>
          <a:p>
            <a:r>
              <a:rPr lang="en-GB" sz="800" b="1" u="sng" dirty="0">
                <a:solidFill>
                  <a:srgbClr val="0000FF"/>
                </a:solidFill>
                <a:effectLst/>
                <a:latin typeface="Times New Roman" panose="02020603050405020304" pitchFamily="18" charset="0"/>
                <a:ea typeface="Times New Roman" panose="02020603050405020304" pitchFamily="18" charset="0"/>
                <a:hlinkClick r:id="rId34"/>
              </a:rPr>
              <a:t>STERMAN-WEINBERG JETS AND ENERGY FLOW IN e+ e- ANNIHILATION AT </a:t>
            </a:r>
            <a:r>
              <a:rPr lang="en-GB" sz="800" b="1" u="sng" dirty="0" err="1">
                <a:solidFill>
                  <a:srgbClr val="0000FF"/>
                </a:solidFill>
                <a:effectLst/>
                <a:latin typeface="Times New Roman" panose="02020603050405020304" pitchFamily="18" charset="0"/>
                <a:ea typeface="Times New Roman" panose="02020603050405020304" pitchFamily="18" charset="0"/>
                <a:hlinkClick r:id="rId34"/>
              </a:rPr>
              <a:t>center</a:t>
            </a:r>
            <a:r>
              <a:rPr lang="en-GB" sz="800" b="1" u="sng" dirty="0">
                <a:solidFill>
                  <a:srgbClr val="0000FF"/>
                </a:solidFill>
                <a:effectLst/>
                <a:latin typeface="Times New Roman" panose="02020603050405020304" pitchFamily="18" charset="0"/>
                <a:ea typeface="Times New Roman" panose="02020603050405020304" pitchFamily="18" charset="0"/>
                <a:hlinkClick r:id="rId34"/>
              </a:rPr>
              <a:t>-of-mass ENERGIES BETWEEN 9.4-GeV AND 35-GeV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27 (1985), 167</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5"/>
              </a:rPr>
              <a:t>A Measurement of the $Q^2$ and $W$ Dependence of the $\gamma \gamma$ Total Cross-section for Hadron Production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26 (1984), 353</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6"/>
              </a:rPr>
              <a:t>Measurement of the Total Photon-photon Cross-section for the Production of Hadrons at Small $Q^2$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149 (1984), 421-426</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37"/>
              </a:rPr>
              <a:t>Tagged Two Photon Production of Muon Pairs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27 (1985), 249</a:t>
            </a:r>
          </a:p>
          <a:p>
            <a:r>
              <a:rPr lang="en-GB" sz="800" b="1" u="sng" dirty="0">
                <a:solidFill>
                  <a:srgbClr val="0000FF"/>
                </a:solidFill>
                <a:effectLst/>
                <a:latin typeface="Times New Roman" panose="02020603050405020304" pitchFamily="18" charset="0"/>
                <a:ea typeface="Times New Roman" panose="02020603050405020304" pitchFamily="18" charset="0"/>
                <a:hlinkClick r:id="rId38"/>
              </a:rPr>
              <a:t>Tests of the Standard Model With Lepton Pair Production in $e^+ e^-$ Reactions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27 (1985), 341</a:t>
            </a:r>
          </a:p>
          <a:p>
            <a:r>
              <a:rPr lang="en-GB" sz="800" b="1" u="sng" dirty="0">
                <a:solidFill>
                  <a:srgbClr val="0000FF"/>
                </a:solidFill>
                <a:effectLst/>
                <a:latin typeface="Times New Roman" panose="02020603050405020304" pitchFamily="18" charset="0"/>
                <a:ea typeface="Times New Roman" panose="02020603050405020304" pitchFamily="18" charset="0"/>
                <a:hlinkClick r:id="rId39"/>
              </a:rPr>
              <a:t>Measurements of Tau Lepton Production and Decay </a:t>
            </a:r>
            <a:r>
              <a:rPr lang="en-GB" sz="800"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28 (1985), 1</a:t>
            </a:r>
          </a:p>
          <a:p>
            <a:r>
              <a:rPr lang="en-GB" sz="800" b="1" u="sng" dirty="0">
                <a:solidFill>
                  <a:srgbClr val="0000FF"/>
                </a:solidFill>
                <a:effectLst/>
                <a:latin typeface="Times New Roman" panose="02020603050405020304" pitchFamily="18" charset="0"/>
                <a:ea typeface="Times New Roman" panose="02020603050405020304" pitchFamily="18" charset="0"/>
                <a:hlinkClick r:id="rId40"/>
              </a:rPr>
              <a:t>A Study of Energy-energy Correlations in $e^+ e^-$ Annihilations at $\sqrt{s}=34$.6-{GeV} </a:t>
            </a:r>
            <a:r>
              <a:rPr lang="en-GB" sz="800" b="1" dirty="0">
                <a:effectLst/>
                <a:latin typeface="Times New Roman" panose="02020603050405020304" pitchFamily="18" charset="0"/>
                <a:ea typeface="Times New Roman" panose="02020603050405020304" pitchFamily="18" charset="0"/>
              </a:rPr>
              <a:t> </a:t>
            </a:r>
            <a:r>
              <a:rPr lang="en-GB" sz="800" dirty="0" err="1">
                <a:effectLst/>
                <a:latin typeface="Times New Roman" panose="02020603050405020304" pitchFamily="18" charset="0"/>
                <a:ea typeface="Times New Roman" panose="02020603050405020304" pitchFamily="18" charset="0"/>
              </a:rPr>
              <a:t>Z.Phys.C</a:t>
            </a:r>
            <a:r>
              <a:rPr lang="en-GB" sz="800" dirty="0">
                <a:effectLst/>
                <a:latin typeface="Times New Roman" panose="02020603050405020304" pitchFamily="18" charset="0"/>
                <a:ea typeface="Times New Roman" panose="02020603050405020304" pitchFamily="18" charset="0"/>
              </a:rPr>
              <a:t> 28 (1985), 365</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1"/>
              </a:rPr>
              <a:t>Study of the Reaction $\gamma \gamma \to 2 \pi^+ 2 \pi^- \pi^0$ and Upper Limits on the Production of $\gamma \gamma \to \omega \omega$ and $\gamma \gamma \to \rho^0 \omega$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29 (1985), 183, Z. Phys. C29 ( 1985) 183-187</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2"/>
              </a:rPr>
              <a:t>Jet Production at High Transverse Momenta by Interactions of Two </a:t>
            </a:r>
            <a:r>
              <a:rPr lang="en-GB" sz="800" b="1" u="sng" dirty="0" err="1">
                <a:solidFill>
                  <a:srgbClr val="0000FF"/>
                </a:solidFill>
                <a:effectLst/>
                <a:highlight>
                  <a:srgbClr val="FFFF00"/>
                </a:highlight>
                <a:latin typeface="Times New Roman" panose="02020603050405020304" pitchFamily="18" charset="0"/>
                <a:ea typeface="Times New Roman" panose="02020603050405020304" pitchFamily="18" charset="0"/>
                <a:hlinkClick r:id="rId42"/>
              </a:rPr>
              <a:t>Quasireal</a:t>
            </a:r>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2"/>
              </a:rPr>
              <a:t> Photons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29 (1985), 499, Hamburg </a:t>
            </a:r>
            <a:r>
              <a:rPr lang="en-GB" sz="800" dirty="0" err="1">
                <a:effectLst/>
                <a:highlight>
                  <a:srgbClr val="FFFF00"/>
                </a:highlight>
                <a:latin typeface="Times New Roman" panose="02020603050405020304" pitchFamily="18" charset="0"/>
                <a:ea typeface="Times New Roman" panose="02020603050405020304" pitchFamily="18" charset="0"/>
              </a:rPr>
              <a:t>Desy</a:t>
            </a:r>
            <a:r>
              <a:rPr lang="en-GB" sz="800" dirty="0">
                <a:effectLst/>
                <a:highlight>
                  <a:srgbClr val="FFFF00"/>
                </a:highlight>
                <a:latin typeface="Times New Roman" panose="02020603050405020304" pitchFamily="18" charset="0"/>
                <a:ea typeface="Times New Roman" panose="02020603050405020304" pitchFamily="18" charset="0"/>
              </a:rPr>
              <a:t> - DESY 85-100 (85,REC.OCT.) 12p </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3"/>
              </a:rPr>
              <a:t>Evidence for Exclusive $\</a:t>
            </a:r>
            <a:r>
              <a:rPr lang="en-GB" sz="800" b="1" u="sng" dirty="0" err="1">
                <a:solidFill>
                  <a:srgbClr val="0000FF"/>
                </a:solidFill>
                <a:effectLst/>
                <a:highlight>
                  <a:srgbClr val="FFFF00"/>
                </a:highlight>
                <a:latin typeface="Times New Roman" panose="02020603050405020304" pitchFamily="18" charset="0"/>
                <a:ea typeface="Times New Roman" panose="02020603050405020304" pitchFamily="18" charset="0"/>
                <a:hlinkClick r:id="rId43"/>
              </a:rPr>
              <a:t>eta_c</a:t>
            </a:r>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3"/>
              </a:rPr>
              <a:t>$ Production in $\gamma \gamma$ Interactions </a:t>
            </a:r>
            <a:r>
              <a:rPr lang="en-GB" sz="800" dirty="0" err="1">
                <a:effectLst/>
                <a:highlight>
                  <a:srgbClr val="FFFF00"/>
                </a:highlight>
                <a:latin typeface="Times New Roman" panose="02020603050405020304" pitchFamily="18" charset="0"/>
                <a:ea typeface="Times New Roman" panose="02020603050405020304" pitchFamily="18" charset="0"/>
              </a:rPr>
              <a:t>Phys.Lett.B</a:t>
            </a:r>
            <a:r>
              <a:rPr lang="en-GB" sz="800" dirty="0">
                <a:effectLst/>
                <a:highlight>
                  <a:srgbClr val="FFFF00"/>
                </a:highlight>
                <a:latin typeface="Times New Roman" panose="02020603050405020304" pitchFamily="18" charset="0"/>
                <a:ea typeface="Times New Roman" panose="02020603050405020304" pitchFamily="18" charset="0"/>
              </a:rPr>
              <a:t> 167 (1986), 120-126, Phys. Lett. B167 ( 1986) 120-126 </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4"/>
              </a:rPr>
              <a:t>Measurement and QCD Analysis of the Photon Structure Function F2 (x, Q**2) </a:t>
            </a:r>
            <a:r>
              <a:rPr lang="en-GB" sz="800" dirty="0" err="1">
                <a:effectLst/>
                <a:highlight>
                  <a:srgbClr val="FFFF00"/>
                </a:highlight>
                <a:latin typeface="Times New Roman" panose="02020603050405020304" pitchFamily="18" charset="0"/>
                <a:ea typeface="Times New Roman" panose="02020603050405020304" pitchFamily="18" charset="0"/>
              </a:rPr>
              <a:t>Nucl.Phys.B</a:t>
            </a:r>
            <a:r>
              <a:rPr lang="en-GB" sz="800" dirty="0">
                <a:effectLst/>
                <a:highlight>
                  <a:srgbClr val="FFFF00"/>
                </a:highlight>
                <a:latin typeface="Times New Roman" panose="02020603050405020304" pitchFamily="18" charset="0"/>
                <a:ea typeface="Times New Roman" panose="02020603050405020304" pitchFamily="18" charset="0"/>
              </a:rPr>
              <a:t> 281 (1987), 365,</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5"/>
              </a:rPr>
              <a:t>Jet Production in Photon-photon Interactions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33 (1987), 351</a:t>
            </a:r>
          </a:p>
          <a:p>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6"/>
              </a:rPr>
              <a:t>Tensor Meson Excitation in the Reaction $\gamma \gamma \to K^0_S </a:t>
            </a:r>
            <a:r>
              <a:rPr lang="en-GB" sz="800" b="1" u="sng" dirty="0" err="1">
                <a:solidFill>
                  <a:srgbClr val="0000FF"/>
                </a:solidFill>
                <a:effectLst/>
                <a:highlight>
                  <a:srgbClr val="FFFF00"/>
                </a:highlight>
                <a:latin typeface="Times New Roman" panose="02020603050405020304" pitchFamily="18" charset="0"/>
                <a:ea typeface="Times New Roman" panose="02020603050405020304" pitchFamily="18" charset="0"/>
                <a:hlinkClick r:id="rId46"/>
              </a:rPr>
              <a:t>K^0_S</a:t>
            </a:r>
            <a:r>
              <a:rPr lang="en-GB" sz="800" b="1" u="sng" dirty="0">
                <a:solidFill>
                  <a:srgbClr val="0000FF"/>
                </a:solidFill>
                <a:effectLst/>
                <a:highlight>
                  <a:srgbClr val="FFFF00"/>
                </a:highlight>
                <a:latin typeface="Times New Roman" panose="02020603050405020304" pitchFamily="18" charset="0"/>
                <a:ea typeface="Times New Roman" panose="02020603050405020304" pitchFamily="18" charset="0"/>
                <a:hlinkClick r:id="rId46"/>
              </a:rPr>
              <a:t>$ </a:t>
            </a:r>
            <a:r>
              <a:rPr lang="en-GB" sz="800" dirty="0">
                <a:effectLst/>
                <a:highlight>
                  <a:srgbClr val="FFFF00"/>
                </a:highlight>
                <a:latin typeface="Times New Roman" panose="02020603050405020304" pitchFamily="18" charset="0"/>
                <a:ea typeface="Times New Roman" panose="02020603050405020304" pitchFamily="18" charset="0"/>
              </a:rPr>
              <a:t> </a:t>
            </a:r>
            <a:r>
              <a:rPr lang="en-GB" sz="800" dirty="0" err="1">
                <a:effectLst/>
                <a:highlight>
                  <a:srgbClr val="FFFF00"/>
                </a:highlight>
                <a:latin typeface="Times New Roman" panose="02020603050405020304" pitchFamily="18" charset="0"/>
                <a:ea typeface="Times New Roman" panose="02020603050405020304" pitchFamily="18" charset="0"/>
              </a:rPr>
              <a:t>Z.Phys.C</a:t>
            </a:r>
            <a:r>
              <a:rPr lang="en-GB" sz="800" dirty="0">
                <a:effectLst/>
                <a:highlight>
                  <a:srgbClr val="FFFF00"/>
                </a:highlight>
                <a:latin typeface="Times New Roman" panose="02020603050405020304" pitchFamily="18" charset="0"/>
                <a:ea typeface="Times New Roman" panose="02020603050405020304" pitchFamily="18" charset="0"/>
              </a:rPr>
              <a:t> 37 (1988), 329</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8494EA-1C77-4E3B-8A11-B5D9FA2A87FC}"/>
              </a:ext>
            </a:extLst>
          </p:cNvPr>
          <p:cNvSpPr txBox="1"/>
          <p:nvPr/>
        </p:nvSpPr>
        <p:spPr>
          <a:xfrm>
            <a:off x="8963145" y="2705570"/>
            <a:ext cx="2038109" cy="523220"/>
          </a:xfrm>
          <a:prstGeom prst="rect">
            <a:avLst/>
          </a:prstGeom>
          <a:noFill/>
        </p:spPr>
        <p:txBody>
          <a:bodyPr wrap="square" rtlCol="0">
            <a:spAutoFit/>
          </a:bodyPr>
          <a:lstStyle/>
          <a:p>
            <a:r>
              <a:rPr lang="en-GB" sz="2800" dirty="0">
                <a:sym typeface="Symbol" panose="05050102010706020507" pitchFamily="18" charset="2"/>
              </a:rPr>
              <a:t> Half 2</a:t>
            </a:r>
            <a:r>
              <a:rPr lang="en-GB" sz="2800" dirty="0">
                <a:latin typeface="Symbol" panose="05050102010706020507" pitchFamily="18" charset="2"/>
                <a:sym typeface="Symbol" panose="05050102010706020507" pitchFamily="18" charset="2"/>
              </a:rPr>
              <a:t>g</a:t>
            </a:r>
            <a:endParaRPr lang="en-GB" sz="2800" dirty="0"/>
          </a:p>
        </p:txBody>
      </p:sp>
      <p:sp>
        <p:nvSpPr>
          <p:cNvPr id="7" name="TextBox 6">
            <a:extLst>
              <a:ext uri="{FF2B5EF4-FFF2-40B4-BE49-F238E27FC236}">
                <a16:creationId xmlns:a16="http://schemas.microsoft.com/office/drawing/2014/main" id="{A3BDF89E-B711-24BB-1C20-E270E1671DF4}"/>
              </a:ext>
            </a:extLst>
          </p:cNvPr>
          <p:cNvSpPr txBox="1"/>
          <p:nvPr/>
        </p:nvSpPr>
        <p:spPr>
          <a:xfrm>
            <a:off x="619247" y="319088"/>
            <a:ext cx="6661229" cy="461665"/>
          </a:xfrm>
          <a:prstGeom prst="rect">
            <a:avLst/>
          </a:prstGeom>
          <a:noFill/>
        </p:spPr>
        <p:txBody>
          <a:bodyPr wrap="square" rtlCol="0">
            <a:spAutoFit/>
          </a:bodyPr>
          <a:lstStyle/>
          <a:p>
            <a:r>
              <a:rPr lang="en-GB" sz="2400" b="1" dirty="0">
                <a:solidFill>
                  <a:srgbClr val="7E0000"/>
                </a:solidFill>
              </a:rPr>
              <a:t>PLUTO@PETRA publications</a:t>
            </a:r>
          </a:p>
        </p:txBody>
      </p:sp>
    </p:spTree>
    <p:extLst>
      <p:ext uri="{BB962C8B-B14F-4D97-AF65-F5344CB8AC3E}">
        <p14:creationId xmlns:p14="http://schemas.microsoft.com/office/powerpoint/2010/main" val="284815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CDB9-C2D1-472F-4C94-2620A803C2CD}"/>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DD967698-22B5-9EE0-6577-8A98A4F1AF20}"/>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7BF42FF-4089-6DCD-FE98-8A37DF31BDD4}"/>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12ED8DCD-E4F2-65CD-270E-979883358612}"/>
              </a:ext>
            </a:extLst>
          </p:cNvPr>
          <p:cNvSpPr>
            <a:spLocks noGrp="1"/>
          </p:cNvSpPr>
          <p:nvPr>
            <p:ph type="sldNum" sz="quarter" idx="12"/>
          </p:nvPr>
        </p:nvSpPr>
        <p:spPr/>
        <p:txBody>
          <a:bodyPr/>
          <a:lstStyle/>
          <a:p>
            <a:fld id="{32F95436-1E17-44C3-91B0-4538ADA9EC8C}" type="slidenum">
              <a:rPr lang="en-GB" smtClean="0"/>
              <a:t>22</a:t>
            </a:fld>
            <a:endParaRPr lang="en-GB"/>
          </a:p>
        </p:txBody>
      </p:sp>
      <p:grpSp>
        <p:nvGrpSpPr>
          <p:cNvPr id="10" name="Group 9">
            <a:extLst>
              <a:ext uri="{FF2B5EF4-FFF2-40B4-BE49-F238E27FC236}">
                <a16:creationId xmlns:a16="http://schemas.microsoft.com/office/drawing/2014/main" id="{E7D1C9DE-A137-F58C-5277-3A68108B0DC0}"/>
              </a:ext>
            </a:extLst>
          </p:cNvPr>
          <p:cNvGrpSpPr/>
          <p:nvPr/>
        </p:nvGrpSpPr>
        <p:grpSpPr>
          <a:xfrm>
            <a:off x="7782791" y="687384"/>
            <a:ext cx="4114800" cy="2648751"/>
            <a:chOff x="6211957" y="1709530"/>
            <a:chExt cx="5261112" cy="3225248"/>
          </a:xfrm>
        </p:grpSpPr>
        <p:pic>
          <p:nvPicPr>
            <p:cNvPr id="7" name="Picture 6">
              <a:extLst>
                <a:ext uri="{FF2B5EF4-FFF2-40B4-BE49-F238E27FC236}">
                  <a16:creationId xmlns:a16="http://schemas.microsoft.com/office/drawing/2014/main" id="{4FAC8E8E-B077-D34A-CC4A-2187518A8447}"/>
                </a:ext>
              </a:extLst>
            </p:cNvPr>
            <p:cNvPicPr>
              <a:picLocks noChangeAspect="1"/>
            </p:cNvPicPr>
            <p:nvPr/>
          </p:nvPicPr>
          <p:blipFill>
            <a:blip r:embed="rId2"/>
            <a:stretch>
              <a:fillRect/>
            </a:stretch>
          </p:blipFill>
          <p:spPr>
            <a:xfrm>
              <a:off x="6251714" y="1776469"/>
              <a:ext cx="5102086" cy="3091369"/>
            </a:xfrm>
            <a:prstGeom prst="rect">
              <a:avLst/>
            </a:prstGeom>
          </p:spPr>
        </p:pic>
        <p:sp>
          <p:nvSpPr>
            <p:cNvPr id="8" name="TextBox 7">
              <a:extLst>
                <a:ext uri="{FF2B5EF4-FFF2-40B4-BE49-F238E27FC236}">
                  <a16:creationId xmlns:a16="http://schemas.microsoft.com/office/drawing/2014/main" id="{BAE9F484-840F-3093-6B76-020AD885E90A}"/>
                </a:ext>
              </a:extLst>
            </p:cNvPr>
            <p:cNvSpPr txBox="1"/>
            <p:nvPr/>
          </p:nvSpPr>
          <p:spPr>
            <a:xfrm>
              <a:off x="7911546" y="3202448"/>
              <a:ext cx="2670347" cy="787004"/>
            </a:xfrm>
            <a:prstGeom prst="rect">
              <a:avLst/>
            </a:prstGeom>
            <a:noFill/>
          </p:spPr>
          <p:txBody>
            <a:bodyPr wrap="square" rtlCol="0">
              <a:spAutoFit/>
            </a:bodyPr>
            <a:lstStyle/>
            <a:p>
              <a:r>
                <a:rPr lang="en-GB" dirty="0">
                  <a:solidFill>
                    <a:srgbClr val="7E0000"/>
                  </a:solidFill>
                </a:rPr>
                <a:t>JBD: </a:t>
              </a:r>
              <a:r>
                <a:rPr lang="en-GB" i="1" dirty="0">
                  <a:solidFill>
                    <a:srgbClr val="7E0000"/>
                  </a:solidFill>
                </a:rPr>
                <a:t>Everything is in here somewhere</a:t>
              </a:r>
            </a:p>
          </p:txBody>
        </p:sp>
        <p:sp>
          <p:nvSpPr>
            <p:cNvPr id="9" name="Rectangle 8">
              <a:extLst>
                <a:ext uri="{FF2B5EF4-FFF2-40B4-BE49-F238E27FC236}">
                  <a16:creationId xmlns:a16="http://schemas.microsoft.com/office/drawing/2014/main" id="{5E8A99EB-55D9-63B3-41E3-2B0D061844A4}"/>
                </a:ext>
              </a:extLst>
            </p:cNvPr>
            <p:cNvSpPr/>
            <p:nvPr/>
          </p:nvSpPr>
          <p:spPr>
            <a:xfrm>
              <a:off x="6211957" y="1709530"/>
              <a:ext cx="5261112" cy="3225248"/>
            </a:xfrm>
            <a:prstGeom prst="rect">
              <a:avLst/>
            </a:prstGeom>
            <a:noFill/>
            <a:ln w="31750">
              <a:solidFill>
                <a:srgbClr val="7E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77354719-35F3-0FBE-CD6A-9E9820F8F2E1}"/>
              </a:ext>
            </a:extLst>
          </p:cNvPr>
          <p:cNvSpPr txBox="1"/>
          <p:nvPr/>
        </p:nvSpPr>
        <p:spPr>
          <a:xfrm>
            <a:off x="387691" y="1448062"/>
            <a:ext cx="4770783" cy="369332"/>
          </a:xfrm>
          <a:prstGeom prst="rect">
            <a:avLst/>
          </a:prstGeom>
          <a:noFill/>
        </p:spPr>
        <p:txBody>
          <a:bodyPr wrap="square" rtlCol="0">
            <a:spAutoFit/>
          </a:bodyPr>
          <a:lstStyle/>
          <a:p>
            <a:r>
              <a:rPr lang="en-GB" dirty="0"/>
              <a:t>“…the condensation of light into matter…”  B </a:t>
            </a:r>
            <a:r>
              <a:rPr lang="en-GB" i="1" dirty="0" err="1"/>
              <a:t>etal</a:t>
            </a:r>
            <a:endParaRPr lang="en-GB" i="1" dirty="0"/>
          </a:p>
        </p:txBody>
      </p:sp>
      <p:pic>
        <p:nvPicPr>
          <p:cNvPr id="14" name="Picture 13">
            <a:extLst>
              <a:ext uri="{FF2B5EF4-FFF2-40B4-BE49-F238E27FC236}">
                <a16:creationId xmlns:a16="http://schemas.microsoft.com/office/drawing/2014/main" id="{650473DA-0CEB-6E7B-B27A-E0F3F5AEB1C8}"/>
              </a:ext>
            </a:extLst>
          </p:cNvPr>
          <p:cNvPicPr>
            <a:picLocks noChangeAspect="1"/>
          </p:cNvPicPr>
          <p:nvPr/>
        </p:nvPicPr>
        <p:blipFill>
          <a:blip r:embed="rId3"/>
          <a:stretch>
            <a:fillRect/>
          </a:stretch>
        </p:blipFill>
        <p:spPr>
          <a:xfrm>
            <a:off x="577592" y="1951970"/>
            <a:ext cx="3264415" cy="2658379"/>
          </a:xfrm>
          <a:prstGeom prst="rect">
            <a:avLst/>
          </a:prstGeom>
        </p:spPr>
      </p:pic>
      <p:sp>
        <p:nvSpPr>
          <p:cNvPr id="16" name="TextBox 15">
            <a:extLst>
              <a:ext uri="{FF2B5EF4-FFF2-40B4-BE49-F238E27FC236}">
                <a16:creationId xmlns:a16="http://schemas.microsoft.com/office/drawing/2014/main" id="{61E322FD-ECCA-2585-367F-F07268894B3F}"/>
              </a:ext>
            </a:extLst>
          </p:cNvPr>
          <p:cNvSpPr txBox="1"/>
          <p:nvPr/>
        </p:nvSpPr>
        <p:spPr>
          <a:xfrm>
            <a:off x="4484595" y="4295669"/>
            <a:ext cx="6094378" cy="646331"/>
          </a:xfrm>
          <a:prstGeom prst="rect">
            <a:avLst/>
          </a:prstGeom>
          <a:noFill/>
        </p:spPr>
        <p:txBody>
          <a:bodyPr wrap="square">
            <a:spAutoFit/>
          </a:bodyPr>
          <a:lstStyle/>
          <a:p>
            <a:r>
              <a:rPr lang="en-GB" dirty="0"/>
              <a:t>Opens up possibility of measuring </a:t>
            </a:r>
            <a:r>
              <a:rPr lang="en-GB" b="1" i="1" dirty="0">
                <a:solidFill>
                  <a:srgbClr val="7E0000"/>
                </a:solidFill>
              </a:rPr>
              <a:t>Photon Structure Function</a:t>
            </a:r>
            <a:r>
              <a:rPr lang="en-GB" dirty="0"/>
              <a:t>: DIS of electrons off photon target</a:t>
            </a:r>
          </a:p>
        </p:txBody>
      </p:sp>
      <p:sp>
        <p:nvSpPr>
          <p:cNvPr id="17" name="TextBox 16">
            <a:extLst>
              <a:ext uri="{FF2B5EF4-FFF2-40B4-BE49-F238E27FC236}">
                <a16:creationId xmlns:a16="http://schemas.microsoft.com/office/drawing/2014/main" id="{1A57EA62-8F4A-66F4-780B-E3BCDF99EAC4}"/>
              </a:ext>
            </a:extLst>
          </p:cNvPr>
          <p:cNvSpPr txBox="1"/>
          <p:nvPr/>
        </p:nvSpPr>
        <p:spPr>
          <a:xfrm>
            <a:off x="387691" y="556625"/>
            <a:ext cx="6431398" cy="646331"/>
          </a:xfrm>
          <a:prstGeom prst="rect">
            <a:avLst/>
          </a:prstGeom>
          <a:noFill/>
        </p:spPr>
        <p:txBody>
          <a:bodyPr wrap="square" rtlCol="0">
            <a:spAutoFit/>
          </a:bodyPr>
          <a:lstStyle/>
          <a:p>
            <a:r>
              <a:rPr lang="en-GB" sz="3600" b="1" dirty="0">
                <a:solidFill>
                  <a:srgbClr val="7E0000"/>
                </a:solidFill>
                <a:latin typeface="Symbol" panose="05050102010706020507" pitchFamily="18" charset="2"/>
              </a:rPr>
              <a:t>gg-</a:t>
            </a:r>
            <a:r>
              <a:rPr lang="en-GB" sz="3600" b="1" dirty="0">
                <a:solidFill>
                  <a:srgbClr val="7E0000"/>
                </a:solidFill>
              </a:rPr>
              <a:t>physics</a:t>
            </a:r>
            <a:endParaRPr lang="en-GB" sz="3600" b="1" dirty="0">
              <a:solidFill>
                <a:srgbClr val="7E0000"/>
              </a:solidFill>
              <a:latin typeface="Symbol" panose="05050102010706020507" pitchFamily="18" charset="2"/>
            </a:endParaRPr>
          </a:p>
        </p:txBody>
      </p:sp>
      <p:sp>
        <p:nvSpPr>
          <p:cNvPr id="18" name="TextBox 17">
            <a:extLst>
              <a:ext uri="{FF2B5EF4-FFF2-40B4-BE49-F238E27FC236}">
                <a16:creationId xmlns:a16="http://schemas.microsoft.com/office/drawing/2014/main" id="{D2719F46-B6ED-D2EC-D9C0-C9139BCDBA51}"/>
              </a:ext>
            </a:extLst>
          </p:cNvPr>
          <p:cNvSpPr txBox="1"/>
          <p:nvPr/>
        </p:nvSpPr>
        <p:spPr>
          <a:xfrm>
            <a:off x="11275943" y="3014988"/>
            <a:ext cx="652743" cy="369332"/>
          </a:xfrm>
          <a:prstGeom prst="rect">
            <a:avLst/>
          </a:prstGeom>
          <a:noFill/>
        </p:spPr>
        <p:txBody>
          <a:bodyPr wrap="none" rtlCol="0">
            <a:spAutoFit/>
          </a:bodyPr>
          <a:lstStyle/>
          <a:p>
            <a:r>
              <a:rPr lang="en-GB" dirty="0"/>
              <a:t>1975</a:t>
            </a:r>
          </a:p>
        </p:txBody>
      </p:sp>
      <p:graphicFrame>
        <p:nvGraphicFramePr>
          <p:cNvPr id="20" name="Object 19">
            <a:extLst>
              <a:ext uri="{FF2B5EF4-FFF2-40B4-BE49-F238E27FC236}">
                <a16:creationId xmlns:a16="http://schemas.microsoft.com/office/drawing/2014/main" id="{5D6AD589-1CD0-8A7D-2460-BB0D31EC2D0A}"/>
              </a:ext>
            </a:extLst>
          </p:cNvPr>
          <p:cNvGraphicFramePr>
            <a:graphicFrameLocks noChangeAspect="1"/>
          </p:cNvGraphicFramePr>
          <p:nvPr/>
        </p:nvGraphicFramePr>
        <p:xfrm>
          <a:off x="4575175" y="2609850"/>
          <a:ext cx="1663700" cy="1181100"/>
        </p:xfrm>
        <a:graphic>
          <a:graphicData uri="http://schemas.openxmlformats.org/presentationml/2006/ole">
            <mc:AlternateContent xmlns:mc="http://schemas.openxmlformats.org/markup-compatibility/2006">
              <mc:Choice xmlns:v="urn:schemas-microsoft-com:vml" Requires="v">
                <p:oleObj name="Equation" r:id="rId4" imgW="1663560" imgH="1180800" progId="Equation.DSMT4">
                  <p:embed/>
                </p:oleObj>
              </mc:Choice>
              <mc:Fallback>
                <p:oleObj name="Equation" r:id="rId4" imgW="1663560" imgH="1180800" progId="Equation.DSMT4">
                  <p:embed/>
                  <p:pic>
                    <p:nvPicPr>
                      <p:cNvPr id="20" name="Object 19">
                        <a:extLst>
                          <a:ext uri="{FF2B5EF4-FFF2-40B4-BE49-F238E27FC236}">
                            <a16:creationId xmlns:a16="http://schemas.microsoft.com/office/drawing/2014/main" id="{5D6AD589-1CD0-8A7D-2460-BB0D31EC2D0A}"/>
                          </a:ext>
                        </a:extLst>
                      </p:cNvPr>
                      <p:cNvPicPr/>
                      <p:nvPr/>
                    </p:nvPicPr>
                    <p:blipFill>
                      <a:blip r:embed="rId5"/>
                      <a:stretch>
                        <a:fillRect/>
                      </a:stretch>
                    </p:blipFill>
                    <p:spPr>
                      <a:xfrm>
                        <a:off x="4575175" y="2609850"/>
                        <a:ext cx="1663700" cy="1181100"/>
                      </a:xfrm>
                      <a:prstGeom prst="rect">
                        <a:avLst/>
                      </a:prstGeom>
                    </p:spPr>
                  </p:pic>
                </p:oleObj>
              </mc:Fallback>
            </mc:AlternateContent>
          </a:graphicData>
        </a:graphic>
      </p:graphicFrame>
    </p:spTree>
    <p:extLst>
      <p:ext uri="{BB962C8B-B14F-4D97-AF65-F5344CB8AC3E}">
        <p14:creationId xmlns:p14="http://schemas.microsoft.com/office/powerpoint/2010/main" val="1068679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C891-1C03-D23F-ADE1-9398C871FFE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72C6F5A0-4419-F3AF-8EDD-7A7FEAF182FB}"/>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507B6F9A-182A-08D3-A1B9-AB98B230EFE5}"/>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51C55504-0851-7F5D-37B7-F5BACB60DA8A}"/>
              </a:ext>
            </a:extLst>
          </p:cNvPr>
          <p:cNvSpPr>
            <a:spLocks noGrp="1"/>
          </p:cNvSpPr>
          <p:nvPr>
            <p:ph type="sldNum" sz="quarter" idx="12"/>
          </p:nvPr>
        </p:nvSpPr>
        <p:spPr/>
        <p:txBody>
          <a:bodyPr/>
          <a:lstStyle/>
          <a:p>
            <a:fld id="{32F95436-1E17-44C3-91B0-4538ADA9EC8C}" type="slidenum">
              <a:rPr lang="en-GB" smtClean="0"/>
              <a:t>23</a:t>
            </a:fld>
            <a:endParaRPr lang="en-GB"/>
          </a:p>
        </p:txBody>
      </p:sp>
      <p:sp>
        <p:nvSpPr>
          <p:cNvPr id="8" name="TextBox 7">
            <a:extLst>
              <a:ext uri="{FF2B5EF4-FFF2-40B4-BE49-F238E27FC236}">
                <a16:creationId xmlns:a16="http://schemas.microsoft.com/office/drawing/2014/main" id="{6C4EFE41-D2D7-9ADB-607E-C8572EA8A66B}"/>
              </a:ext>
            </a:extLst>
          </p:cNvPr>
          <p:cNvSpPr txBox="1"/>
          <p:nvPr/>
        </p:nvSpPr>
        <p:spPr>
          <a:xfrm>
            <a:off x="962227" y="1013193"/>
            <a:ext cx="9115627" cy="923330"/>
          </a:xfrm>
          <a:prstGeom prst="rect">
            <a:avLst/>
          </a:prstGeom>
          <a:noFill/>
        </p:spPr>
        <p:txBody>
          <a:bodyPr wrap="square">
            <a:spAutoFit/>
          </a:bodyPr>
          <a:lstStyle/>
          <a:p>
            <a:r>
              <a:rPr lang="en-GB" dirty="0"/>
              <a:t>Photon develops structure, including hadronic structure, through fluctuation into quark pairs and ‘subsequent’ gluon emissions in higher order.</a:t>
            </a:r>
          </a:p>
          <a:p>
            <a:endParaRPr lang="en-GB" dirty="0"/>
          </a:p>
        </p:txBody>
      </p:sp>
      <p:sp>
        <p:nvSpPr>
          <p:cNvPr id="7" name="TextBox 6">
            <a:extLst>
              <a:ext uri="{FF2B5EF4-FFF2-40B4-BE49-F238E27FC236}">
                <a16:creationId xmlns:a16="http://schemas.microsoft.com/office/drawing/2014/main" id="{767FA270-E8BA-865F-E7EF-FB4A0F0DF44C}"/>
              </a:ext>
            </a:extLst>
          </p:cNvPr>
          <p:cNvSpPr txBox="1"/>
          <p:nvPr/>
        </p:nvSpPr>
        <p:spPr>
          <a:xfrm>
            <a:off x="963724" y="629885"/>
            <a:ext cx="3270447" cy="369332"/>
          </a:xfrm>
          <a:prstGeom prst="rect">
            <a:avLst/>
          </a:prstGeom>
          <a:noFill/>
        </p:spPr>
        <p:txBody>
          <a:bodyPr wrap="none" rtlCol="0">
            <a:spAutoFit/>
          </a:bodyPr>
          <a:lstStyle/>
          <a:p>
            <a:r>
              <a:rPr lang="en-GB" b="1" dirty="0">
                <a:solidFill>
                  <a:srgbClr val="7E0000"/>
                </a:solidFill>
              </a:rPr>
              <a:t>PHOTON STRUCTURE FUNCTION</a:t>
            </a:r>
          </a:p>
        </p:txBody>
      </p:sp>
      <p:pic>
        <p:nvPicPr>
          <p:cNvPr id="10" name="Picture 9" descr="A picture containing diagram, line, text&#10;&#10;Description automatically generated">
            <a:extLst>
              <a:ext uri="{FF2B5EF4-FFF2-40B4-BE49-F238E27FC236}">
                <a16:creationId xmlns:a16="http://schemas.microsoft.com/office/drawing/2014/main" id="{ABDDF430-C3CF-1D56-876D-C3485D8D2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255" y="2486612"/>
            <a:ext cx="2861801" cy="2434866"/>
          </a:xfrm>
          <a:prstGeom prst="rect">
            <a:avLst/>
          </a:prstGeom>
        </p:spPr>
      </p:pic>
      <p:pic>
        <p:nvPicPr>
          <p:cNvPr id="17" name="Picture 16">
            <a:extLst>
              <a:ext uri="{FF2B5EF4-FFF2-40B4-BE49-F238E27FC236}">
                <a16:creationId xmlns:a16="http://schemas.microsoft.com/office/drawing/2014/main" id="{B553E787-C586-9482-8357-B6D098D8EB4E}"/>
              </a:ext>
            </a:extLst>
          </p:cNvPr>
          <p:cNvPicPr>
            <a:picLocks noChangeAspect="1"/>
          </p:cNvPicPr>
          <p:nvPr/>
        </p:nvPicPr>
        <p:blipFill>
          <a:blip r:embed="rId3"/>
          <a:stretch>
            <a:fillRect/>
          </a:stretch>
        </p:blipFill>
        <p:spPr>
          <a:xfrm>
            <a:off x="3947065" y="1727909"/>
            <a:ext cx="1616845" cy="534850"/>
          </a:xfrm>
          <a:prstGeom prst="rect">
            <a:avLst/>
          </a:prstGeom>
        </p:spPr>
      </p:pic>
      <p:pic>
        <p:nvPicPr>
          <p:cNvPr id="19" name="Picture 18">
            <a:extLst>
              <a:ext uri="{FF2B5EF4-FFF2-40B4-BE49-F238E27FC236}">
                <a16:creationId xmlns:a16="http://schemas.microsoft.com/office/drawing/2014/main" id="{87DDAAA0-4500-9275-F3CC-9F8B7E3D48E3}"/>
              </a:ext>
            </a:extLst>
          </p:cNvPr>
          <p:cNvPicPr>
            <a:picLocks noChangeAspect="1"/>
          </p:cNvPicPr>
          <p:nvPr/>
        </p:nvPicPr>
        <p:blipFill>
          <a:blip r:embed="rId4"/>
          <a:stretch>
            <a:fillRect/>
          </a:stretch>
        </p:blipFill>
        <p:spPr>
          <a:xfrm>
            <a:off x="5688730" y="1680318"/>
            <a:ext cx="1685448" cy="626719"/>
          </a:xfrm>
          <a:prstGeom prst="rect">
            <a:avLst/>
          </a:prstGeom>
        </p:spPr>
      </p:pic>
      <p:pic>
        <p:nvPicPr>
          <p:cNvPr id="21" name="Picture 20">
            <a:extLst>
              <a:ext uri="{FF2B5EF4-FFF2-40B4-BE49-F238E27FC236}">
                <a16:creationId xmlns:a16="http://schemas.microsoft.com/office/drawing/2014/main" id="{5177B9DD-691C-211A-5B89-5A040C389D5D}"/>
              </a:ext>
            </a:extLst>
          </p:cNvPr>
          <p:cNvPicPr>
            <a:picLocks noChangeAspect="1"/>
          </p:cNvPicPr>
          <p:nvPr/>
        </p:nvPicPr>
        <p:blipFill>
          <a:blip r:embed="rId5"/>
          <a:stretch>
            <a:fillRect/>
          </a:stretch>
        </p:blipFill>
        <p:spPr>
          <a:xfrm>
            <a:off x="962227" y="1937600"/>
            <a:ext cx="2969782" cy="245906"/>
          </a:xfrm>
          <a:prstGeom prst="rect">
            <a:avLst/>
          </a:prstGeom>
        </p:spPr>
      </p:pic>
      <p:sp>
        <p:nvSpPr>
          <p:cNvPr id="23" name="TextBox 22">
            <a:extLst>
              <a:ext uri="{FF2B5EF4-FFF2-40B4-BE49-F238E27FC236}">
                <a16:creationId xmlns:a16="http://schemas.microsoft.com/office/drawing/2014/main" id="{65DB5F60-FCC9-76D6-96B3-47019A9C93EB}"/>
              </a:ext>
            </a:extLst>
          </p:cNvPr>
          <p:cNvSpPr txBox="1"/>
          <p:nvPr/>
        </p:nvSpPr>
        <p:spPr>
          <a:xfrm>
            <a:off x="940638" y="3098393"/>
            <a:ext cx="6094378" cy="646331"/>
          </a:xfrm>
          <a:prstGeom prst="rect">
            <a:avLst/>
          </a:prstGeom>
          <a:noFill/>
        </p:spPr>
        <p:txBody>
          <a:bodyPr wrap="square">
            <a:spAutoFit/>
          </a:bodyPr>
          <a:lstStyle/>
          <a:p>
            <a:r>
              <a:rPr lang="en-GB" dirty="0"/>
              <a:t>Hadronic structure can be ‘probed’ as in DIS</a:t>
            </a:r>
          </a:p>
          <a:p>
            <a:r>
              <a:rPr lang="en-GB" dirty="0"/>
              <a:t>‘Single tag’ mode: DIS off quasi-real photon</a:t>
            </a:r>
          </a:p>
        </p:txBody>
      </p:sp>
      <p:sp>
        <p:nvSpPr>
          <p:cNvPr id="24" name="TextBox 23">
            <a:extLst>
              <a:ext uri="{FF2B5EF4-FFF2-40B4-BE49-F238E27FC236}">
                <a16:creationId xmlns:a16="http://schemas.microsoft.com/office/drawing/2014/main" id="{6FD04140-A003-8F86-EAA7-9A2DA4221768}"/>
              </a:ext>
            </a:extLst>
          </p:cNvPr>
          <p:cNvSpPr txBox="1"/>
          <p:nvPr/>
        </p:nvSpPr>
        <p:spPr>
          <a:xfrm>
            <a:off x="1194291" y="2320176"/>
            <a:ext cx="965249" cy="369332"/>
          </a:xfrm>
          <a:prstGeom prst="rect">
            <a:avLst/>
          </a:prstGeom>
          <a:noFill/>
        </p:spPr>
        <p:txBody>
          <a:bodyPr wrap="square" rtlCol="0">
            <a:spAutoFit/>
          </a:bodyPr>
          <a:lstStyle/>
          <a:p>
            <a:r>
              <a:rPr lang="en-GB" dirty="0"/>
              <a:t>VDM</a:t>
            </a:r>
          </a:p>
        </p:txBody>
      </p:sp>
      <p:sp>
        <p:nvSpPr>
          <p:cNvPr id="25" name="TextBox 24">
            <a:extLst>
              <a:ext uri="{FF2B5EF4-FFF2-40B4-BE49-F238E27FC236}">
                <a16:creationId xmlns:a16="http://schemas.microsoft.com/office/drawing/2014/main" id="{3ADEC443-5A22-E6DD-29E4-A8FF503EE27D}"/>
              </a:ext>
            </a:extLst>
          </p:cNvPr>
          <p:cNvSpPr txBox="1"/>
          <p:nvPr/>
        </p:nvSpPr>
        <p:spPr>
          <a:xfrm>
            <a:off x="4017011" y="2320176"/>
            <a:ext cx="1253247" cy="369332"/>
          </a:xfrm>
          <a:prstGeom prst="rect">
            <a:avLst/>
          </a:prstGeom>
          <a:noFill/>
        </p:spPr>
        <p:txBody>
          <a:bodyPr wrap="square" rtlCol="0">
            <a:spAutoFit/>
          </a:bodyPr>
          <a:lstStyle/>
          <a:p>
            <a:r>
              <a:rPr lang="en-GB" dirty="0"/>
              <a:t>point-like</a:t>
            </a:r>
          </a:p>
        </p:txBody>
      </p:sp>
      <p:sp>
        <p:nvSpPr>
          <p:cNvPr id="26" name="TextBox 25">
            <a:extLst>
              <a:ext uri="{FF2B5EF4-FFF2-40B4-BE49-F238E27FC236}">
                <a16:creationId xmlns:a16="http://schemas.microsoft.com/office/drawing/2014/main" id="{DD363BD4-8E76-2454-758D-7DE5C44F8A4F}"/>
              </a:ext>
            </a:extLst>
          </p:cNvPr>
          <p:cNvSpPr txBox="1"/>
          <p:nvPr/>
        </p:nvSpPr>
        <p:spPr>
          <a:xfrm>
            <a:off x="5982382" y="2320176"/>
            <a:ext cx="1138137" cy="369332"/>
          </a:xfrm>
          <a:prstGeom prst="rect">
            <a:avLst/>
          </a:prstGeom>
          <a:noFill/>
        </p:spPr>
        <p:txBody>
          <a:bodyPr wrap="square" rtlCol="0">
            <a:spAutoFit/>
          </a:bodyPr>
          <a:lstStyle/>
          <a:p>
            <a:r>
              <a:rPr lang="en-GB" dirty="0"/>
              <a:t>QCD</a:t>
            </a:r>
          </a:p>
        </p:txBody>
      </p:sp>
      <p:sp>
        <p:nvSpPr>
          <p:cNvPr id="27" name="Rectangle 26">
            <a:extLst>
              <a:ext uri="{FF2B5EF4-FFF2-40B4-BE49-F238E27FC236}">
                <a16:creationId xmlns:a16="http://schemas.microsoft.com/office/drawing/2014/main" id="{6E381CBC-E54A-C59C-E232-0154A2161317}"/>
              </a:ext>
            </a:extLst>
          </p:cNvPr>
          <p:cNvSpPr/>
          <p:nvPr/>
        </p:nvSpPr>
        <p:spPr>
          <a:xfrm>
            <a:off x="8959174" y="3481517"/>
            <a:ext cx="515566" cy="292815"/>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5D603913-EA0E-1DC9-B8DA-322579FEA0BC}"/>
              </a:ext>
            </a:extLst>
          </p:cNvPr>
          <p:cNvSpPr/>
          <p:nvPr/>
        </p:nvSpPr>
        <p:spPr>
          <a:xfrm>
            <a:off x="8377306" y="4163306"/>
            <a:ext cx="515566" cy="292815"/>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80B9E758-3C01-8601-9F52-D672E2BDD271}"/>
              </a:ext>
            </a:extLst>
          </p:cNvPr>
          <p:cNvSpPr txBox="1"/>
          <p:nvPr/>
        </p:nvSpPr>
        <p:spPr>
          <a:xfrm>
            <a:off x="7911921" y="3481517"/>
            <a:ext cx="1397358" cy="307777"/>
          </a:xfrm>
          <a:prstGeom prst="rect">
            <a:avLst/>
          </a:prstGeom>
          <a:noFill/>
        </p:spPr>
        <p:txBody>
          <a:bodyPr wrap="square" rtlCol="0">
            <a:spAutoFit/>
          </a:bodyPr>
          <a:lstStyle/>
          <a:p>
            <a:r>
              <a:rPr lang="en-GB" sz="1400" dirty="0"/>
              <a:t>‘Probe’ Q</a:t>
            </a:r>
            <a:r>
              <a:rPr lang="en-GB" sz="1400" baseline="30000" dirty="0"/>
              <a:t>2</a:t>
            </a:r>
            <a:endParaRPr lang="en-GB" sz="1400" dirty="0"/>
          </a:p>
        </p:txBody>
      </p:sp>
      <p:sp>
        <p:nvSpPr>
          <p:cNvPr id="30" name="TextBox 29">
            <a:extLst>
              <a:ext uri="{FF2B5EF4-FFF2-40B4-BE49-F238E27FC236}">
                <a16:creationId xmlns:a16="http://schemas.microsoft.com/office/drawing/2014/main" id="{937D8171-6C45-0BE2-423D-98005F511FB0}"/>
              </a:ext>
            </a:extLst>
          </p:cNvPr>
          <p:cNvSpPr txBox="1"/>
          <p:nvPr/>
        </p:nvSpPr>
        <p:spPr>
          <a:xfrm>
            <a:off x="7936410" y="4237616"/>
            <a:ext cx="1397358" cy="307777"/>
          </a:xfrm>
          <a:prstGeom prst="rect">
            <a:avLst/>
          </a:prstGeom>
          <a:noFill/>
        </p:spPr>
        <p:txBody>
          <a:bodyPr wrap="square" rtlCol="0">
            <a:spAutoFit/>
          </a:bodyPr>
          <a:lstStyle/>
          <a:p>
            <a:r>
              <a:rPr lang="en-GB" sz="1400" dirty="0"/>
              <a:t>‘Target’ P</a:t>
            </a:r>
            <a:r>
              <a:rPr lang="en-GB" sz="1400" baseline="30000" dirty="0"/>
              <a:t>2</a:t>
            </a:r>
            <a:endParaRPr lang="en-GB" sz="1400" dirty="0"/>
          </a:p>
        </p:txBody>
      </p:sp>
      <p:graphicFrame>
        <p:nvGraphicFramePr>
          <p:cNvPr id="11" name="Object 10">
            <a:extLst>
              <a:ext uri="{FF2B5EF4-FFF2-40B4-BE49-F238E27FC236}">
                <a16:creationId xmlns:a16="http://schemas.microsoft.com/office/drawing/2014/main" id="{0137A9E0-1021-AC06-D339-3E9A3EEA123F}"/>
              </a:ext>
            </a:extLst>
          </p:cNvPr>
          <p:cNvGraphicFramePr>
            <a:graphicFrameLocks noChangeAspect="1"/>
          </p:cNvGraphicFramePr>
          <p:nvPr/>
        </p:nvGraphicFramePr>
        <p:xfrm>
          <a:off x="940638" y="4447251"/>
          <a:ext cx="5499100" cy="723900"/>
        </p:xfrm>
        <a:graphic>
          <a:graphicData uri="http://schemas.openxmlformats.org/presentationml/2006/ole">
            <mc:AlternateContent xmlns:mc="http://schemas.openxmlformats.org/markup-compatibility/2006">
              <mc:Choice xmlns:v="urn:schemas-microsoft-com:vml" Requires="v">
                <p:oleObj name="Equation" r:id="rId6" imgW="5499000" imgH="723600" progId="Equation.DSMT4">
                  <p:embed/>
                </p:oleObj>
              </mc:Choice>
              <mc:Fallback>
                <p:oleObj name="Equation" r:id="rId6" imgW="5499000" imgH="723600" progId="Equation.DSMT4">
                  <p:embed/>
                  <p:pic>
                    <p:nvPicPr>
                      <p:cNvPr id="11" name="Object 10">
                        <a:extLst>
                          <a:ext uri="{FF2B5EF4-FFF2-40B4-BE49-F238E27FC236}">
                            <a16:creationId xmlns:a16="http://schemas.microsoft.com/office/drawing/2014/main" id="{0137A9E0-1021-AC06-D339-3E9A3EEA123F}"/>
                          </a:ext>
                        </a:extLst>
                      </p:cNvPr>
                      <p:cNvPicPr/>
                      <p:nvPr/>
                    </p:nvPicPr>
                    <p:blipFill>
                      <a:blip r:embed="rId7"/>
                      <a:stretch>
                        <a:fillRect/>
                      </a:stretch>
                    </p:blipFill>
                    <p:spPr>
                      <a:xfrm>
                        <a:off x="940638" y="4447251"/>
                        <a:ext cx="5499100" cy="723900"/>
                      </a:xfrm>
                      <a:prstGeom prst="rect">
                        <a:avLst/>
                      </a:prstGeom>
                    </p:spPr>
                  </p:pic>
                </p:oleObj>
              </mc:Fallback>
            </mc:AlternateContent>
          </a:graphicData>
        </a:graphic>
      </p:graphicFrame>
    </p:spTree>
    <p:extLst>
      <p:ext uri="{BB962C8B-B14F-4D97-AF65-F5344CB8AC3E}">
        <p14:creationId xmlns:p14="http://schemas.microsoft.com/office/powerpoint/2010/main" val="367709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EC5A-5666-090A-AC82-AA9BF344EA1D}"/>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D529E824-7806-1907-1A3E-DF37E8F64DE7}"/>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52BDD2C5-2890-FFF7-702D-D943BA93A2FA}"/>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25452F61-162D-8348-129E-5A03549E97B8}"/>
              </a:ext>
            </a:extLst>
          </p:cNvPr>
          <p:cNvSpPr>
            <a:spLocks noGrp="1"/>
          </p:cNvSpPr>
          <p:nvPr>
            <p:ph type="sldNum" sz="quarter" idx="12"/>
          </p:nvPr>
        </p:nvSpPr>
        <p:spPr/>
        <p:txBody>
          <a:bodyPr/>
          <a:lstStyle/>
          <a:p>
            <a:fld id="{32F95436-1E17-44C3-91B0-4538ADA9EC8C}" type="slidenum">
              <a:rPr lang="en-GB" smtClean="0"/>
              <a:t>24</a:t>
            </a:fld>
            <a:endParaRPr lang="en-GB"/>
          </a:p>
        </p:txBody>
      </p:sp>
      <p:sp>
        <p:nvSpPr>
          <p:cNvPr id="9" name="TextBox 8">
            <a:extLst>
              <a:ext uri="{FF2B5EF4-FFF2-40B4-BE49-F238E27FC236}">
                <a16:creationId xmlns:a16="http://schemas.microsoft.com/office/drawing/2014/main" id="{AFDC3923-093E-651B-63CA-397E86CD2ED5}"/>
              </a:ext>
            </a:extLst>
          </p:cNvPr>
          <p:cNvSpPr txBox="1"/>
          <p:nvPr/>
        </p:nvSpPr>
        <p:spPr>
          <a:xfrm>
            <a:off x="7294798" y="1296902"/>
            <a:ext cx="6094378" cy="1115755"/>
          </a:xfrm>
          <a:prstGeom prst="rect">
            <a:avLst/>
          </a:prstGeom>
          <a:noFill/>
        </p:spPr>
        <p:txBody>
          <a:bodyPr wrap="square">
            <a:spAutoFit/>
          </a:bodyPr>
          <a:lstStyle/>
          <a:p>
            <a:pPr>
              <a:lnSpc>
                <a:spcPct val="107000"/>
              </a:lnSpc>
              <a:spcAft>
                <a:spcPts val="800"/>
              </a:spcAft>
            </a:pPr>
            <a:r>
              <a:rPr lang="en-GB" sz="1100" b="1"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First Measurement of the Photon Structure Function F2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PLUTO Collaboration • </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Christoph Berger</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Aachen, Tech. </a:t>
            </a:r>
            <a:r>
              <a:rPr lang="en-GB" sz="1100" u="sng" kern="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Hochsch</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et 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DOI: </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10.1016/0370-2693(81)91174-6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Published in: </a:t>
            </a:r>
            <a:r>
              <a:rPr lang="en-GB" sz="11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107 (1981), 168-172</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6A3C543-7379-3CB9-5C2C-1388DEB20C2E}"/>
              </a:ext>
            </a:extLst>
          </p:cNvPr>
          <p:cNvPicPr>
            <a:picLocks noChangeAspect="1"/>
          </p:cNvPicPr>
          <p:nvPr/>
        </p:nvPicPr>
        <p:blipFill>
          <a:blip r:embed="rId6"/>
          <a:stretch>
            <a:fillRect/>
          </a:stretch>
        </p:blipFill>
        <p:spPr>
          <a:xfrm>
            <a:off x="8999078" y="3220751"/>
            <a:ext cx="2881158" cy="2636531"/>
          </a:xfrm>
          <a:prstGeom prst="rect">
            <a:avLst/>
          </a:prstGeom>
        </p:spPr>
      </p:pic>
      <p:pic>
        <p:nvPicPr>
          <p:cNvPr id="13" name="Picture 12">
            <a:extLst>
              <a:ext uri="{FF2B5EF4-FFF2-40B4-BE49-F238E27FC236}">
                <a16:creationId xmlns:a16="http://schemas.microsoft.com/office/drawing/2014/main" id="{4A62F317-88A6-9AF4-3536-2843238C64FC}"/>
              </a:ext>
            </a:extLst>
          </p:cNvPr>
          <p:cNvPicPr>
            <a:picLocks noChangeAspect="1"/>
          </p:cNvPicPr>
          <p:nvPr/>
        </p:nvPicPr>
        <p:blipFill>
          <a:blip r:embed="rId7"/>
          <a:stretch>
            <a:fillRect/>
          </a:stretch>
        </p:blipFill>
        <p:spPr>
          <a:xfrm>
            <a:off x="5917474" y="3195881"/>
            <a:ext cx="3005557" cy="2919820"/>
          </a:xfrm>
          <a:prstGeom prst="rect">
            <a:avLst/>
          </a:prstGeom>
        </p:spPr>
      </p:pic>
      <p:sp>
        <p:nvSpPr>
          <p:cNvPr id="7" name="TextBox 6">
            <a:extLst>
              <a:ext uri="{FF2B5EF4-FFF2-40B4-BE49-F238E27FC236}">
                <a16:creationId xmlns:a16="http://schemas.microsoft.com/office/drawing/2014/main" id="{E1370BF5-44A4-FDDD-9273-CECDF01D6F2F}"/>
              </a:ext>
            </a:extLst>
          </p:cNvPr>
          <p:cNvSpPr txBox="1"/>
          <p:nvPr/>
        </p:nvSpPr>
        <p:spPr>
          <a:xfrm>
            <a:off x="2679584" y="723167"/>
            <a:ext cx="1381757" cy="307777"/>
          </a:xfrm>
          <a:prstGeom prst="rect">
            <a:avLst/>
          </a:prstGeom>
          <a:noFill/>
        </p:spPr>
        <p:txBody>
          <a:bodyPr wrap="square" rtlCol="0">
            <a:spAutoFit/>
          </a:bodyPr>
          <a:lstStyle/>
          <a:p>
            <a:r>
              <a:rPr lang="en-GB" sz="1400" i="1" dirty="0"/>
              <a:t>LO Witten 1977</a:t>
            </a:r>
          </a:p>
        </p:txBody>
      </p:sp>
      <p:sp>
        <p:nvSpPr>
          <p:cNvPr id="8" name="TextBox 7">
            <a:extLst>
              <a:ext uri="{FF2B5EF4-FFF2-40B4-BE49-F238E27FC236}">
                <a16:creationId xmlns:a16="http://schemas.microsoft.com/office/drawing/2014/main" id="{73D7B198-5597-9BDA-7A23-476C29A94CED}"/>
              </a:ext>
            </a:extLst>
          </p:cNvPr>
          <p:cNvSpPr txBox="1"/>
          <p:nvPr/>
        </p:nvSpPr>
        <p:spPr>
          <a:xfrm>
            <a:off x="4445352" y="578754"/>
            <a:ext cx="3005557" cy="523220"/>
          </a:xfrm>
          <a:prstGeom prst="rect">
            <a:avLst/>
          </a:prstGeom>
          <a:noFill/>
        </p:spPr>
        <p:txBody>
          <a:bodyPr wrap="square" rtlCol="0">
            <a:spAutoFit/>
          </a:bodyPr>
          <a:lstStyle/>
          <a:p>
            <a:r>
              <a:rPr lang="en-GB" sz="1400" i="1" dirty="0"/>
              <a:t>NLO Bardeen and Buras 1979, 1980 Duke and Owens</a:t>
            </a:r>
          </a:p>
        </p:txBody>
      </p:sp>
      <p:sp>
        <p:nvSpPr>
          <p:cNvPr id="12" name="TextBox 11">
            <a:extLst>
              <a:ext uri="{FF2B5EF4-FFF2-40B4-BE49-F238E27FC236}">
                <a16:creationId xmlns:a16="http://schemas.microsoft.com/office/drawing/2014/main" id="{531188E4-B2FC-A058-4FCC-3E7FB1D932A4}"/>
              </a:ext>
            </a:extLst>
          </p:cNvPr>
          <p:cNvSpPr txBox="1"/>
          <p:nvPr/>
        </p:nvSpPr>
        <p:spPr>
          <a:xfrm>
            <a:off x="387235" y="1767030"/>
            <a:ext cx="5019472" cy="2308324"/>
          </a:xfrm>
          <a:prstGeom prst="rect">
            <a:avLst/>
          </a:prstGeom>
          <a:noFill/>
        </p:spPr>
        <p:txBody>
          <a:bodyPr wrap="square" rtlCol="0">
            <a:spAutoFit/>
          </a:bodyPr>
          <a:lstStyle/>
          <a:p>
            <a:r>
              <a:rPr lang="en-GB" dirty="0"/>
              <a:t>Striking features:</a:t>
            </a:r>
          </a:p>
          <a:p>
            <a:endParaRPr lang="en-GB" dirty="0"/>
          </a:p>
          <a:p>
            <a:pPr marL="285750" indent="-285750">
              <a:buFont typeface="Arial" panose="020B0604020202020204" pitchFamily="34" charset="0"/>
              <a:buChar char="•"/>
            </a:pPr>
            <a:r>
              <a:rPr lang="en-GB" i="1" dirty="0"/>
              <a:t>rising x-shape </a:t>
            </a:r>
            <a:r>
              <a:rPr lang="en-GB" dirty="0"/>
              <a:t>in sharp contrast to (1-x)-</a:t>
            </a:r>
            <a:r>
              <a:rPr lang="en-GB" dirty="0" err="1"/>
              <a:t>ish</a:t>
            </a:r>
            <a:r>
              <a:rPr lang="en-GB" dirty="0"/>
              <a:t> hadrons</a:t>
            </a:r>
            <a:br>
              <a:rPr lang="en-GB" dirty="0"/>
            </a:br>
            <a:endParaRPr lang="en-GB" dirty="0"/>
          </a:p>
          <a:p>
            <a:pPr marL="285750" indent="-285750">
              <a:buFont typeface="Arial" panose="020B0604020202020204" pitchFamily="34" charset="0"/>
              <a:buChar char="•"/>
            </a:pPr>
            <a:r>
              <a:rPr lang="en-GB" dirty="0"/>
              <a:t>Proportional to 4</a:t>
            </a:r>
            <a:r>
              <a:rPr lang="en-GB" baseline="30000" dirty="0"/>
              <a:t>th</a:t>
            </a:r>
            <a:r>
              <a:rPr lang="en-GB" dirty="0"/>
              <a:t> power of quark charges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i="1" dirty="0"/>
              <a:t>Strong scaling violations. </a:t>
            </a:r>
            <a:endParaRPr lang="en-GB" dirty="0"/>
          </a:p>
        </p:txBody>
      </p:sp>
      <p:graphicFrame>
        <p:nvGraphicFramePr>
          <p:cNvPr id="14" name="Object 13">
            <a:extLst>
              <a:ext uri="{FF2B5EF4-FFF2-40B4-BE49-F238E27FC236}">
                <a16:creationId xmlns:a16="http://schemas.microsoft.com/office/drawing/2014/main" id="{62DFA360-75AC-EA73-B7D4-7A56FA715DC1}"/>
              </a:ext>
            </a:extLst>
          </p:cNvPr>
          <p:cNvGraphicFramePr>
            <a:graphicFrameLocks noChangeAspect="1"/>
          </p:cNvGraphicFramePr>
          <p:nvPr/>
        </p:nvGraphicFramePr>
        <p:xfrm>
          <a:off x="3144586" y="3600178"/>
          <a:ext cx="977900" cy="685800"/>
        </p:xfrm>
        <a:graphic>
          <a:graphicData uri="http://schemas.openxmlformats.org/presentationml/2006/ole">
            <mc:AlternateContent xmlns:mc="http://schemas.openxmlformats.org/markup-compatibility/2006">
              <mc:Choice xmlns:v="urn:schemas-microsoft-com:vml" Requires="v">
                <p:oleObj name="Equation" r:id="rId8" imgW="977760" imgH="685800" progId="Equation.DSMT4">
                  <p:embed/>
                </p:oleObj>
              </mc:Choice>
              <mc:Fallback>
                <p:oleObj name="Equation" r:id="rId8" imgW="977760" imgH="685800" progId="Equation.DSMT4">
                  <p:embed/>
                  <p:pic>
                    <p:nvPicPr>
                      <p:cNvPr id="14" name="Object 13">
                        <a:extLst>
                          <a:ext uri="{FF2B5EF4-FFF2-40B4-BE49-F238E27FC236}">
                            <a16:creationId xmlns:a16="http://schemas.microsoft.com/office/drawing/2014/main" id="{62DFA360-75AC-EA73-B7D4-7A56FA715DC1}"/>
                          </a:ext>
                        </a:extLst>
                      </p:cNvPr>
                      <p:cNvPicPr/>
                      <p:nvPr/>
                    </p:nvPicPr>
                    <p:blipFill>
                      <a:blip r:embed="rId9"/>
                      <a:stretch>
                        <a:fillRect/>
                      </a:stretch>
                    </p:blipFill>
                    <p:spPr>
                      <a:xfrm>
                        <a:off x="3144586" y="3600178"/>
                        <a:ext cx="977900" cy="6858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0D536D9E-DCD3-241E-6F2E-43D1259CF236}"/>
              </a:ext>
            </a:extLst>
          </p:cNvPr>
          <p:cNvSpPr txBox="1"/>
          <p:nvPr/>
        </p:nvSpPr>
        <p:spPr>
          <a:xfrm>
            <a:off x="445312" y="4496602"/>
            <a:ext cx="2451659" cy="369332"/>
          </a:xfrm>
          <a:prstGeom prst="rect">
            <a:avLst/>
          </a:prstGeom>
          <a:noFill/>
        </p:spPr>
        <p:txBody>
          <a:bodyPr wrap="square" rtlCol="0">
            <a:spAutoFit/>
          </a:bodyPr>
          <a:lstStyle/>
          <a:p>
            <a:r>
              <a:rPr lang="en-GB" b="1" i="1" dirty="0"/>
              <a:t>Calculable in </a:t>
            </a:r>
            <a:r>
              <a:rPr lang="en-GB" b="1" i="1" dirty="0" err="1"/>
              <a:t>pQCD</a:t>
            </a:r>
            <a:endParaRPr lang="en-GB" b="1" i="1" dirty="0"/>
          </a:p>
        </p:txBody>
      </p:sp>
      <p:sp>
        <p:nvSpPr>
          <p:cNvPr id="17" name="TextBox 16">
            <a:extLst>
              <a:ext uri="{FF2B5EF4-FFF2-40B4-BE49-F238E27FC236}">
                <a16:creationId xmlns:a16="http://schemas.microsoft.com/office/drawing/2014/main" id="{F3B91BAC-9A07-889A-9F9A-AF7E51E4D2B9}"/>
              </a:ext>
            </a:extLst>
          </p:cNvPr>
          <p:cNvSpPr txBox="1"/>
          <p:nvPr/>
        </p:nvSpPr>
        <p:spPr>
          <a:xfrm>
            <a:off x="460553" y="4926795"/>
            <a:ext cx="4202349" cy="646331"/>
          </a:xfrm>
          <a:prstGeom prst="rect">
            <a:avLst/>
          </a:prstGeom>
          <a:noFill/>
        </p:spPr>
        <p:txBody>
          <a:bodyPr wrap="square" rtlCol="0">
            <a:spAutoFit/>
          </a:bodyPr>
          <a:lstStyle/>
          <a:p>
            <a:r>
              <a:rPr lang="en-GB" dirty="0"/>
              <a:t>Powerful test of QCD </a:t>
            </a:r>
          </a:p>
          <a:p>
            <a:r>
              <a:rPr lang="en-GB" dirty="0"/>
              <a:t>Possibility of precision determination of </a:t>
            </a:r>
            <a:r>
              <a:rPr lang="en-GB" dirty="0" err="1">
                <a:latin typeface="Symbol" panose="05050102010706020507" pitchFamily="18" charset="2"/>
              </a:rPr>
              <a:t>a</a:t>
            </a:r>
            <a:r>
              <a:rPr lang="en-GB" baseline="-25000" dirty="0" err="1"/>
              <a:t>S</a:t>
            </a:r>
            <a:endParaRPr lang="en-GB" dirty="0"/>
          </a:p>
        </p:txBody>
      </p:sp>
      <p:sp>
        <p:nvSpPr>
          <p:cNvPr id="10" name="TextBox 9">
            <a:extLst>
              <a:ext uri="{FF2B5EF4-FFF2-40B4-BE49-F238E27FC236}">
                <a16:creationId xmlns:a16="http://schemas.microsoft.com/office/drawing/2014/main" id="{44FD61C0-23AA-54E0-1228-6C9D5A35A3D3}"/>
              </a:ext>
            </a:extLst>
          </p:cNvPr>
          <p:cNvSpPr txBox="1"/>
          <p:nvPr/>
        </p:nvSpPr>
        <p:spPr>
          <a:xfrm>
            <a:off x="7222961" y="1064239"/>
            <a:ext cx="4717702" cy="369332"/>
          </a:xfrm>
          <a:prstGeom prst="rect">
            <a:avLst/>
          </a:prstGeom>
          <a:noFill/>
        </p:spPr>
        <p:txBody>
          <a:bodyPr wrap="none" rtlCol="0">
            <a:spAutoFit/>
          </a:bodyPr>
          <a:lstStyle/>
          <a:p>
            <a:r>
              <a:rPr lang="en-GB" dirty="0"/>
              <a:t>1981: Point-like photon structure demonstrated </a:t>
            </a:r>
          </a:p>
        </p:txBody>
      </p:sp>
      <p:grpSp>
        <p:nvGrpSpPr>
          <p:cNvPr id="18" name="Group 17">
            <a:extLst>
              <a:ext uri="{FF2B5EF4-FFF2-40B4-BE49-F238E27FC236}">
                <a16:creationId xmlns:a16="http://schemas.microsoft.com/office/drawing/2014/main" id="{37736104-FD48-AA24-9A84-0E3AA336F4FD}"/>
              </a:ext>
            </a:extLst>
          </p:cNvPr>
          <p:cNvGrpSpPr/>
          <p:nvPr/>
        </p:nvGrpSpPr>
        <p:grpSpPr>
          <a:xfrm>
            <a:off x="323850" y="1077869"/>
            <a:ext cx="6515100" cy="595312"/>
            <a:chOff x="323850" y="833438"/>
            <a:chExt cx="6515100" cy="595312"/>
          </a:xfrm>
        </p:grpSpPr>
        <p:graphicFrame>
          <p:nvGraphicFramePr>
            <p:cNvPr id="6" name="Object 5">
              <a:extLst>
                <a:ext uri="{FF2B5EF4-FFF2-40B4-BE49-F238E27FC236}">
                  <a16:creationId xmlns:a16="http://schemas.microsoft.com/office/drawing/2014/main" id="{9CCACD7D-FBC8-0140-AE71-19E05DC6DF80}"/>
                </a:ext>
              </a:extLst>
            </p:cNvPr>
            <p:cNvGraphicFramePr>
              <a:graphicFrameLocks noChangeAspect="1"/>
            </p:cNvGraphicFramePr>
            <p:nvPr>
              <p:extLst>
                <p:ext uri="{D42A27DB-BD31-4B8C-83A1-F6EECF244321}">
                  <p14:modId xmlns:p14="http://schemas.microsoft.com/office/powerpoint/2010/main" val="2274960070"/>
                </p:ext>
              </p:extLst>
            </p:nvPr>
          </p:nvGraphicFramePr>
          <p:xfrm>
            <a:off x="323850" y="833438"/>
            <a:ext cx="6515100" cy="595312"/>
          </p:xfrm>
          <a:graphic>
            <a:graphicData uri="http://schemas.openxmlformats.org/presentationml/2006/ole">
              <mc:AlternateContent xmlns:mc="http://schemas.openxmlformats.org/markup-compatibility/2006">
                <mc:Choice xmlns:v="urn:schemas-microsoft-com:vml" Requires="v">
                  <p:oleObj name="Equation" r:id="rId10" imgW="6514920" imgH="672840" progId="Equation.DSMT4">
                    <p:embed/>
                  </p:oleObj>
                </mc:Choice>
                <mc:Fallback>
                  <p:oleObj name="Equation" r:id="rId10" imgW="6514920" imgH="672840" progId="Equation.DSMT4">
                    <p:embed/>
                    <p:pic>
                      <p:nvPicPr>
                        <p:cNvPr id="6" name="Object 5">
                          <a:extLst>
                            <a:ext uri="{FF2B5EF4-FFF2-40B4-BE49-F238E27FC236}">
                              <a16:creationId xmlns:a16="http://schemas.microsoft.com/office/drawing/2014/main" id="{9CCACD7D-FBC8-0140-AE71-19E05DC6DF80}"/>
                            </a:ext>
                          </a:extLst>
                        </p:cNvPr>
                        <p:cNvPicPr/>
                        <p:nvPr/>
                      </p:nvPicPr>
                      <p:blipFill>
                        <a:blip r:embed="rId11"/>
                        <a:stretch>
                          <a:fillRect/>
                        </a:stretch>
                      </p:blipFill>
                      <p:spPr>
                        <a:xfrm>
                          <a:off x="323850" y="833438"/>
                          <a:ext cx="6515100" cy="595312"/>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973A02F9-4DC9-0A09-4C51-586E32452BA9}"/>
                </a:ext>
              </a:extLst>
            </p:cNvPr>
            <p:cNvSpPr/>
            <p:nvPr/>
          </p:nvSpPr>
          <p:spPr>
            <a:xfrm>
              <a:off x="2342545" y="857543"/>
              <a:ext cx="2055836" cy="567018"/>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0D4BFC7-CE96-79D5-22A5-949FDB6050CF}"/>
                </a:ext>
              </a:extLst>
            </p:cNvPr>
            <p:cNvSpPr/>
            <p:nvPr/>
          </p:nvSpPr>
          <p:spPr>
            <a:xfrm>
              <a:off x="4550276" y="866553"/>
              <a:ext cx="507861" cy="558008"/>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83151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1C34-157A-6C37-03E5-43027287A6A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CA61AE2D-9F6A-10D7-D0EB-58C8E1181A3F}"/>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6424F58E-2222-EE9E-E93D-CC452CE0572E}"/>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D43684EB-34A8-8198-03A0-6185B9E8C3EF}"/>
              </a:ext>
            </a:extLst>
          </p:cNvPr>
          <p:cNvSpPr>
            <a:spLocks noGrp="1"/>
          </p:cNvSpPr>
          <p:nvPr>
            <p:ph type="sldNum" sz="quarter" idx="12"/>
          </p:nvPr>
        </p:nvSpPr>
        <p:spPr/>
        <p:txBody>
          <a:bodyPr/>
          <a:lstStyle/>
          <a:p>
            <a:fld id="{32F95436-1E17-44C3-91B0-4538ADA9EC8C}" type="slidenum">
              <a:rPr lang="en-GB" smtClean="0"/>
              <a:t>25</a:t>
            </a:fld>
            <a:endParaRPr lang="en-GB"/>
          </a:p>
        </p:txBody>
      </p:sp>
      <p:pic>
        <p:nvPicPr>
          <p:cNvPr id="6" name="Picture 5">
            <a:extLst>
              <a:ext uri="{FF2B5EF4-FFF2-40B4-BE49-F238E27FC236}">
                <a16:creationId xmlns:a16="http://schemas.microsoft.com/office/drawing/2014/main" id="{664A4D2C-3936-8835-8343-D7EEFE0009A5}"/>
              </a:ext>
            </a:extLst>
          </p:cNvPr>
          <p:cNvPicPr>
            <a:picLocks noChangeAspect="1"/>
          </p:cNvPicPr>
          <p:nvPr/>
        </p:nvPicPr>
        <p:blipFill>
          <a:blip r:embed="rId2"/>
          <a:stretch>
            <a:fillRect/>
          </a:stretch>
        </p:blipFill>
        <p:spPr>
          <a:xfrm>
            <a:off x="82370" y="2458916"/>
            <a:ext cx="8748409" cy="3085096"/>
          </a:xfrm>
          <a:prstGeom prst="rect">
            <a:avLst/>
          </a:prstGeom>
        </p:spPr>
      </p:pic>
      <p:pic>
        <p:nvPicPr>
          <p:cNvPr id="8" name="Picture 7">
            <a:extLst>
              <a:ext uri="{FF2B5EF4-FFF2-40B4-BE49-F238E27FC236}">
                <a16:creationId xmlns:a16="http://schemas.microsoft.com/office/drawing/2014/main" id="{E61738CD-8EB6-D01A-976B-D09EECA7E6FF}"/>
              </a:ext>
            </a:extLst>
          </p:cNvPr>
          <p:cNvPicPr>
            <a:picLocks noChangeAspect="1"/>
          </p:cNvPicPr>
          <p:nvPr/>
        </p:nvPicPr>
        <p:blipFill>
          <a:blip r:embed="rId3"/>
          <a:stretch>
            <a:fillRect/>
          </a:stretch>
        </p:blipFill>
        <p:spPr>
          <a:xfrm>
            <a:off x="7924768" y="5711698"/>
            <a:ext cx="5739384" cy="644652"/>
          </a:xfrm>
          <a:prstGeom prst="rect">
            <a:avLst/>
          </a:prstGeom>
        </p:spPr>
      </p:pic>
      <p:sp>
        <p:nvSpPr>
          <p:cNvPr id="12" name="TextBox 11">
            <a:extLst>
              <a:ext uri="{FF2B5EF4-FFF2-40B4-BE49-F238E27FC236}">
                <a16:creationId xmlns:a16="http://schemas.microsoft.com/office/drawing/2014/main" id="{C705520D-E55D-3908-B569-2A2210299C4F}"/>
              </a:ext>
            </a:extLst>
          </p:cNvPr>
          <p:cNvSpPr txBox="1"/>
          <p:nvPr/>
        </p:nvSpPr>
        <p:spPr>
          <a:xfrm>
            <a:off x="658791" y="627557"/>
            <a:ext cx="7107821" cy="2308324"/>
          </a:xfrm>
          <a:prstGeom prst="rect">
            <a:avLst/>
          </a:prstGeom>
          <a:noFill/>
        </p:spPr>
        <p:txBody>
          <a:bodyPr wrap="square" rtlCol="0">
            <a:spAutoFit/>
          </a:bodyPr>
          <a:lstStyle/>
          <a:p>
            <a:r>
              <a:rPr lang="en-GB" dirty="0"/>
              <a:t>1984 With improved forward spectrometer</a:t>
            </a: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1417 hadronic events in ‘tag’+’</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antitag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configuration integrated luminosity 34.2pb-1</a:t>
            </a:r>
          </a:p>
          <a:p>
            <a:endParaRPr lang="en-GB" dirty="0">
              <a:solidFill>
                <a:prstClr val="black"/>
              </a:solidFill>
              <a:latin typeface="Calibri" panose="020F0502020204030204"/>
            </a:endParaRPr>
          </a:p>
          <a:p>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Confirmed basic properties,</a:t>
            </a:r>
          </a:p>
          <a:p>
            <a:r>
              <a:rPr lang="en-GB" dirty="0">
                <a:solidFill>
                  <a:prstClr val="black"/>
                </a:solidFill>
                <a:latin typeface="Calibri" panose="020F0502020204030204"/>
              </a:rPr>
              <a:t>Measured </a:t>
            </a:r>
            <a:r>
              <a:rPr lang="en-GB" dirty="0"/>
              <a:t>QCD scale parameter of 65 &lt;           &lt; 575 MeV</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 </a:t>
            </a:r>
          </a:p>
          <a:p>
            <a:endParaRPr lang="en-GB" dirty="0"/>
          </a:p>
        </p:txBody>
      </p:sp>
      <p:graphicFrame>
        <p:nvGraphicFramePr>
          <p:cNvPr id="17" name="Object 16">
            <a:extLst>
              <a:ext uri="{FF2B5EF4-FFF2-40B4-BE49-F238E27FC236}">
                <a16:creationId xmlns:a16="http://schemas.microsoft.com/office/drawing/2014/main" id="{AD05D1FE-4682-608E-4806-F485BB34B61D}"/>
              </a:ext>
            </a:extLst>
          </p:cNvPr>
          <p:cNvGraphicFramePr>
            <a:graphicFrameLocks noChangeAspect="1"/>
          </p:cNvGraphicFramePr>
          <p:nvPr/>
        </p:nvGraphicFramePr>
        <p:xfrm>
          <a:off x="4456575" y="2025739"/>
          <a:ext cx="506397" cy="347071"/>
        </p:xfrm>
        <a:graphic>
          <a:graphicData uri="http://schemas.openxmlformats.org/presentationml/2006/ole">
            <mc:AlternateContent xmlns:mc="http://schemas.openxmlformats.org/markup-compatibility/2006">
              <mc:Choice xmlns:v="urn:schemas-microsoft-com:vml" Requires="v">
                <p:oleObj name="Equation" r:id="rId4" imgW="406080" imgH="317160" progId="Equation.DSMT4">
                  <p:embed/>
                </p:oleObj>
              </mc:Choice>
              <mc:Fallback>
                <p:oleObj name="Equation" r:id="rId4" imgW="406080" imgH="317160" progId="Equation.DSMT4">
                  <p:embed/>
                  <p:pic>
                    <p:nvPicPr>
                      <p:cNvPr id="17" name="Object 16">
                        <a:extLst>
                          <a:ext uri="{FF2B5EF4-FFF2-40B4-BE49-F238E27FC236}">
                            <a16:creationId xmlns:a16="http://schemas.microsoft.com/office/drawing/2014/main" id="{AD05D1FE-4682-608E-4806-F485BB34B61D}"/>
                          </a:ext>
                        </a:extLst>
                      </p:cNvPr>
                      <p:cNvPicPr/>
                      <p:nvPr/>
                    </p:nvPicPr>
                    <p:blipFill>
                      <a:blip r:embed="rId5"/>
                      <a:stretch>
                        <a:fillRect/>
                      </a:stretch>
                    </p:blipFill>
                    <p:spPr>
                      <a:xfrm>
                        <a:off x="4456575" y="2025739"/>
                        <a:ext cx="506397" cy="347071"/>
                      </a:xfrm>
                      <a:prstGeom prst="rect">
                        <a:avLst/>
                      </a:prstGeom>
                    </p:spPr>
                  </p:pic>
                </p:oleObj>
              </mc:Fallback>
            </mc:AlternateContent>
          </a:graphicData>
        </a:graphic>
      </p:graphicFrame>
    </p:spTree>
    <p:extLst>
      <p:ext uri="{BB962C8B-B14F-4D97-AF65-F5344CB8AC3E}">
        <p14:creationId xmlns:p14="http://schemas.microsoft.com/office/powerpoint/2010/main" val="3494626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DBCC-40BF-5FAC-CD27-277EC4EE632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65678739-7CD1-F9E9-8BFF-178D8C5C9F2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40D58D18-85A3-FD8C-7E92-FB882EA4DFB2}"/>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3F21EBE7-B53F-404C-0FAE-B463292EBBB2}"/>
              </a:ext>
            </a:extLst>
          </p:cNvPr>
          <p:cNvSpPr>
            <a:spLocks noGrp="1"/>
          </p:cNvSpPr>
          <p:nvPr>
            <p:ph type="sldNum" sz="quarter" idx="12"/>
          </p:nvPr>
        </p:nvSpPr>
        <p:spPr/>
        <p:txBody>
          <a:bodyPr/>
          <a:lstStyle/>
          <a:p>
            <a:fld id="{32F95436-1E17-44C3-91B0-4538ADA9EC8C}" type="slidenum">
              <a:rPr lang="en-GB" smtClean="0"/>
              <a:t>26</a:t>
            </a:fld>
            <a:endParaRPr lang="en-GB"/>
          </a:p>
        </p:txBody>
      </p:sp>
      <p:sp>
        <p:nvSpPr>
          <p:cNvPr id="7" name="TextBox 6">
            <a:extLst>
              <a:ext uri="{FF2B5EF4-FFF2-40B4-BE49-F238E27FC236}">
                <a16:creationId xmlns:a16="http://schemas.microsoft.com/office/drawing/2014/main" id="{DC61109B-4E42-3DED-DD36-11203C69BE0F}"/>
              </a:ext>
            </a:extLst>
          </p:cNvPr>
          <p:cNvSpPr txBox="1"/>
          <p:nvPr/>
        </p:nvSpPr>
        <p:spPr>
          <a:xfrm>
            <a:off x="381965" y="601884"/>
            <a:ext cx="9444941" cy="2308324"/>
          </a:xfrm>
          <a:prstGeom prst="rect">
            <a:avLst/>
          </a:prstGeom>
          <a:noFill/>
        </p:spPr>
        <p:txBody>
          <a:bodyPr wrap="square" rtlCol="0">
            <a:spAutoFit/>
          </a:bodyPr>
          <a:lstStyle/>
          <a:p>
            <a:r>
              <a:rPr lang="en-GB" dirty="0"/>
              <a:t>But…</a:t>
            </a:r>
          </a:p>
          <a:p>
            <a:r>
              <a:rPr lang="en-GB" dirty="0"/>
              <a:t>All not quite as it seemed with HO QCD calculations. </a:t>
            </a:r>
          </a:p>
          <a:p>
            <a:r>
              <a:rPr lang="en-GB" dirty="0"/>
              <a:t>	Predicted negative </a:t>
            </a:r>
            <a:r>
              <a:rPr lang="en-GB" i="1" dirty="0">
                <a:latin typeface="Times New Roman" panose="02020603050405020304" pitchFamily="18" charset="0"/>
                <a:cs typeface="Times New Roman" panose="02020603050405020304" pitchFamily="18" charset="0"/>
              </a:rPr>
              <a:t>F</a:t>
            </a:r>
            <a:r>
              <a:rPr lang="en-GB" baseline="-25000" dirty="0">
                <a:latin typeface="Times New Roman" panose="02020603050405020304" pitchFamily="18" charset="0"/>
                <a:cs typeface="Times New Roman" panose="02020603050405020304" pitchFamily="18" charset="0"/>
              </a:rPr>
              <a:t>2 </a:t>
            </a:r>
            <a:r>
              <a:rPr lang="en-GB" dirty="0">
                <a:cs typeface="Times New Roman" panose="02020603050405020304" pitchFamily="18" charset="0"/>
              </a:rPr>
              <a:t>at low x!</a:t>
            </a:r>
            <a:endParaRPr lang="en-GB" baseline="-25000" dirty="0"/>
          </a:p>
          <a:p>
            <a:r>
              <a:rPr lang="en-GB" baseline="-25000" dirty="0"/>
              <a:t>	</a:t>
            </a:r>
            <a:r>
              <a:rPr lang="en-GB" dirty="0"/>
              <a:t>perturbatively incalculable ‘hadronic’ terms remain</a:t>
            </a:r>
          </a:p>
          <a:p>
            <a:r>
              <a:rPr lang="en-GB" dirty="0"/>
              <a:t>	Asymptotically dominant point-like term </a:t>
            </a:r>
            <a:r>
              <a:rPr lang="en-GB" i="1" dirty="0"/>
              <a:t>is</a:t>
            </a:r>
            <a:r>
              <a:rPr lang="en-GB" dirty="0"/>
              <a:t> calculable but separating this out from the full 	expression causes issues: splits previously well-behaved terms into parts that are 	individually singular (poles in the moments). Higher order, more poles</a:t>
            </a:r>
          </a:p>
          <a:p>
            <a:r>
              <a:rPr lang="en-GB" dirty="0"/>
              <a:t>	</a:t>
            </a:r>
          </a:p>
        </p:txBody>
      </p:sp>
      <p:graphicFrame>
        <p:nvGraphicFramePr>
          <p:cNvPr id="8" name="Object 7">
            <a:extLst>
              <a:ext uri="{FF2B5EF4-FFF2-40B4-BE49-F238E27FC236}">
                <a16:creationId xmlns:a16="http://schemas.microsoft.com/office/drawing/2014/main" id="{54CCA206-6F62-646D-A306-DC96DF1EC9FC}"/>
              </a:ext>
            </a:extLst>
          </p:cNvPr>
          <p:cNvGraphicFramePr>
            <a:graphicFrameLocks noChangeAspect="1"/>
          </p:cNvGraphicFramePr>
          <p:nvPr/>
        </p:nvGraphicFramePr>
        <p:xfrm>
          <a:off x="9982200" y="1124626"/>
          <a:ext cx="1579863" cy="932217"/>
        </p:xfrm>
        <a:graphic>
          <a:graphicData uri="http://schemas.openxmlformats.org/presentationml/2006/ole">
            <mc:AlternateContent xmlns:mc="http://schemas.openxmlformats.org/markup-compatibility/2006">
              <mc:Choice xmlns:v="urn:schemas-microsoft-com:vml" Requires="v">
                <p:oleObj name="Equation" r:id="rId2" imgW="2044440" imgH="1206360" progId="Equation.DSMT4">
                  <p:embed/>
                </p:oleObj>
              </mc:Choice>
              <mc:Fallback>
                <p:oleObj name="Equation" r:id="rId2" imgW="2044440" imgH="1206360" progId="Equation.DSMT4">
                  <p:embed/>
                  <p:pic>
                    <p:nvPicPr>
                      <p:cNvPr id="8" name="Object 7">
                        <a:extLst>
                          <a:ext uri="{FF2B5EF4-FFF2-40B4-BE49-F238E27FC236}">
                            <a16:creationId xmlns:a16="http://schemas.microsoft.com/office/drawing/2014/main" id="{54CCA206-6F62-646D-A306-DC96DF1EC9FC}"/>
                          </a:ext>
                        </a:extLst>
                      </p:cNvPr>
                      <p:cNvPicPr/>
                      <p:nvPr/>
                    </p:nvPicPr>
                    <p:blipFill>
                      <a:blip r:embed="rId3"/>
                      <a:stretch>
                        <a:fillRect/>
                      </a:stretch>
                    </p:blipFill>
                    <p:spPr>
                      <a:xfrm>
                        <a:off x="9982200" y="1124626"/>
                        <a:ext cx="1579863" cy="93221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CCDD637-057E-5CCE-DDA4-1FA4BC0D3D5C}"/>
              </a:ext>
            </a:extLst>
          </p:cNvPr>
          <p:cNvGraphicFramePr>
            <a:graphicFrameLocks noChangeAspect="1"/>
          </p:cNvGraphicFramePr>
          <p:nvPr/>
        </p:nvGraphicFramePr>
        <p:xfrm>
          <a:off x="515834" y="4037636"/>
          <a:ext cx="2743200" cy="1733111"/>
        </p:xfrm>
        <a:graphic>
          <a:graphicData uri="http://schemas.openxmlformats.org/presentationml/2006/ole">
            <mc:AlternateContent xmlns:mc="http://schemas.openxmlformats.org/markup-compatibility/2006">
              <mc:Choice xmlns:v="urn:schemas-microsoft-com:vml" Requires="v">
                <p:oleObj name="Equation" r:id="rId4" imgW="2654280" imgH="1676160" progId="Equation.DSMT4">
                  <p:embed/>
                </p:oleObj>
              </mc:Choice>
              <mc:Fallback>
                <p:oleObj name="Equation" r:id="rId4" imgW="2654280" imgH="1676160" progId="Equation.DSMT4">
                  <p:embed/>
                  <p:pic>
                    <p:nvPicPr>
                      <p:cNvPr id="9" name="Object 8">
                        <a:extLst>
                          <a:ext uri="{FF2B5EF4-FFF2-40B4-BE49-F238E27FC236}">
                            <a16:creationId xmlns:a16="http://schemas.microsoft.com/office/drawing/2014/main" id="{3CCDD637-057E-5CCE-DDA4-1FA4BC0D3D5C}"/>
                          </a:ext>
                        </a:extLst>
                      </p:cNvPr>
                      <p:cNvPicPr/>
                      <p:nvPr/>
                    </p:nvPicPr>
                    <p:blipFill>
                      <a:blip r:embed="rId5"/>
                      <a:stretch>
                        <a:fillRect/>
                      </a:stretch>
                    </p:blipFill>
                    <p:spPr>
                      <a:xfrm>
                        <a:off x="515834" y="4037636"/>
                        <a:ext cx="2743200" cy="1733111"/>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EEEC780-F95C-B6A2-C043-D27F46B6DF56}"/>
              </a:ext>
            </a:extLst>
          </p:cNvPr>
          <p:cNvSpPr txBox="1"/>
          <p:nvPr/>
        </p:nvSpPr>
        <p:spPr>
          <a:xfrm>
            <a:off x="3514627" y="3575158"/>
            <a:ext cx="4638773" cy="2031325"/>
          </a:xfrm>
          <a:prstGeom prst="rect">
            <a:avLst/>
          </a:prstGeom>
          <a:noFill/>
        </p:spPr>
        <p:txBody>
          <a:bodyPr wrap="square" rtlCol="0">
            <a:spAutoFit/>
          </a:bodyPr>
          <a:lstStyle/>
          <a:p>
            <a:r>
              <a:rPr lang="en-GB" dirty="0"/>
              <a:t>Impact on higher x region depends on residuals. In principle calculable but had only been done to second order</a:t>
            </a:r>
          </a:p>
          <a:p>
            <a:r>
              <a:rPr lang="en-GB" dirty="0"/>
              <a:t>Instead various </a:t>
            </a:r>
            <a:r>
              <a:rPr lang="en-GB" i="1" dirty="0"/>
              <a:t>regularisation schemes </a:t>
            </a:r>
            <a:r>
              <a:rPr lang="en-GB" dirty="0"/>
              <a:t>were tried.</a:t>
            </a:r>
          </a:p>
          <a:p>
            <a:r>
              <a:rPr lang="en-GB" dirty="0"/>
              <a:t>e.g. Antoniadis and Grunberg. Additional parameter to be fitted.</a:t>
            </a:r>
          </a:p>
        </p:txBody>
      </p:sp>
      <p:graphicFrame>
        <p:nvGraphicFramePr>
          <p:cNvPr id="11" name="Object 10">
            <a:extLst>
              <a:ext uri="{FF2B5EF4-FFF2-40B4-BE49-F238E27FC236}">
                <a16:creationId xmlns:a16="http://schemas.microsoft.com/office/drawing/2014/main" id="{0EE924B1-42F3-1BCE-26D6-04E57DD2D70F}"/>
              </a:ext>
            </a:extLst>
          </p:cNvPr>
          <p:cNvGraphicFramePr>
            <a:graphicFrameLocks noChangeAspect="1"/>
          </p:cNvGraphicFramePr>
          <p:nvPr>
            <p:extLst>
              <p:ext uri="{D42A27DB-BD31-4B8C-83A1-F6EECF244321}">
                <p14:modId xmlns:p14="http://schemas.microsoft.com/office/powerpoint/2010/main" val="2879381086"/>
              </p:ext>
            </p:extLst>
          </p:nvPr>
        </p:nvGraphicFramePr>
        <p:xfrm>
          <a:off x="2360152" y="2690477"/>
          <a:ext cx="5676900" cy="685800"/>
        </p:xfrm>
        <a:graphic>
          <a:graphicData uri="http://schemas.openxmlformats.org/presentationml/2006/ole">
            <mc:AlternateContent xmlns:mc="http://schemas.openxmlformats.org/markup-compatibility/2006">
              <mc:Choice xmlns:v="urn:schemas-microsoft-com:vml" Requires="v">
                <p:oleObj name="Equation" r:id="rId6" imgW="5676840" imgH="685800" progId="Equation.DSMT4">
                  <p:embed/>
                </p:oleObj>
              </mc:Choice>
              <mc:Fallback>
                <p:oleObj name="Equation" r:id="rId6" imgW="5676840" imgH="685800" progId="Equation.DSMT4">
                  <p:embed/>
                  <p:pic>
                    <p:nvPicPr>
                      <p:cNvPr id="11" name="Object 10">
                        <a:extLst>
                          <a:ext uri="{FF2B5EF4-FFF2-40B4-BE49-F238E27FC236}">
                            <a16:creationId xmlns:a16="http://schemas.microsoft.com/office/drawing/2014/main" id="{0EE924B1-42F3-1BCE-26D6-04E57DD2D70F}"/>
                          </a:ext>
                        </a:extLst>
                      </p:cNvPr>
                      <p:cNvPicPr/>
                      <p:nvPr/>
                    </p:nvPicPr>
                    <p:blipFill>
                      <a:blip r:embed="rId7"/>
                      <a:stretch>
                        <a:fillRect/>
                      </a:stretch>
                    </p:blipFill>
                    <p:spPr>
                      <a:xfrm>
                        <a:off x="2360152" y="2690477"/>
                        <a:ext cx="5676900" cy="6858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84071D4-0360-F4E0-6E72-1088C953B8F4}"/>
              </a:ext>
            </a:extLst>
          </p:cNvPr>
          <p:cNvSpPr txBox="1"/>
          <p:nvPr/>
        </p:nvSpPr>
        <p:spPr>
          <a:xfrm>
            <a:off x="211999" y="3561560"/>
            <a:ext cx="6094070" cy="369332"/>
          </a:xfrm>
          <a:prstGeom prst="rect">
            <a:avLst/>
          </a:prstGeom>
          <a:noFill/>
        </p:spPr>
        <p:txBody>
          <a:bodyPr wrap="square">
            <a:spAutoFit/>
          </a:bodyPr>
          <a:lstStyle/>
          <a:p>
            <a:r>
              <a:rPr lang="en-GB" dirty="0"/>
              <a:t>Leads to singular x behaviour: </a:t>
            </a:r>
          </a:p>
        </p:txBody>
      </p:sp>
      <p:pic>
        <p:nvPicPr>
          <p:cNvPr id="15" name="Picture 14">
            <a:extLst>
              <a:ext uri="{FF2B5EF4-FFF2-40B4-BE49-F238E27FC236}">
                <a16:creationId xmlns:a16="http://schemas.microsoft.com/office/drawing/2014/main" id="{6B8FDAB1-75FC-B9FD-C938-813318E3910F}"/>
              </a:ext>
            </a:extLst>
          </p:cNvPr>
          <p:cNvPicPr>
            <a:picLocks noChangeAspect="1"/>
          </p:cNvPicPr>
          <p:nvPr/>
        </p:nvPicPr>
        <p:blipFill>
          <a:blip r:embed="rId8"/>
          <a:stretch>
            <a:fillRect/>
          </a:stretch>
        </p:blipFill>
        <p:spPr>
          <a:xfrm>
            <a:off x="8037052" y="3383076"/>
            <a:ext cx="3316748" cy="2690854"/>
          </a:xfrm>
          <a:prstGeom prst="rect">
            <a:avLst/>
          </a:prstGeom>
        </p:spPr>
      </p:pic>
    </p:spTree>
    <p:extLst>
      <p:ext uri="{BB962C8B-B14F-4D97-AF65-F5344CB8AC3E}">
        <p14:creationId xmlns:p14="http://schemas.microsoft.com/office/powerpoint/2010/main" val="2693318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E273-DFF7-758E-B13E-0EEC65FDF576}"/>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090A52F5-9BBA-6EF6-687B-DEE6C53B2527}"/>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8DFB3A7A-C86F-11D1-A5F8-C82DE13BB9A5}"/>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F83E5425-DB83-4748-03CA-A2CC7FE09158}"/>
              </a:ext>
            </a:extLst>
          </p:cNvPr>
          <p:cNvSpPr>
            <a:spLocks noGrp="1"/>
          </p:cNvSpPr>
          <p:nvPr>
            <p:ph type="sldNum" sz="quarter" idx="12"/>
          </p:nvPr>
        </p:nvSpPr>
        <p:spPr/>
        <p:txBody>
          <a:bodyPr/>
          <a:lstStyle/>
          <a:p>
            <a:fld id="{32F95436-1E17-44C3-91B0-4538ADA9EC8C}" type="slidenum">
              <a:rPr lang="en-GB" smtClean="0"/>
              <a:t>27</a:t>
            </a:fld>
            <a:endParaRPr lang="en-GB"/>
          </a:p>
        </p:txBody>
      </p:sp>
      <p:sp>
        <p:nvSpPr>
          <p:cNvPr id="7" name="TextBox 6">
            <a:extLst>
              <a:ext uri="{FF2B5EF4-FFF2-40B4-BE49-F238E27FC236}">
                <a16:creationId xmlns:a16="http://schemas.microsoft.com/office/drawing/2014/main" id="{CA1346E7-3405-5757-2A77-EB924F76A0A9}"/>
              </a:ext>
            </a:extLst>
          </p:cNvPr>
          <p:cNvSpPr txBox="1"/>
          <p:nvPr/>
        </p:nvSpPr>
        <p:spPr>
          <a:xfrm>
            <a:off x="965522" y="1313053"/>
            <a:ext cx="8727311" cy="400110"/>
          </a:xfrm>
          <a:prstGeom prst="rect">
            <a:avLst/>
          </a:prstGeom>
          <a:noFill/>
        </p:spPr>
        <p:txBody>
          <a:bodyPr wrap="square" rtlCol="0">
            <a:spAutoFit/>
          </a:bodyPr>
          <a:lstStyle/>
          <a:p>
            <a:r>
              <a:rPr lang="en-GB" sz="2000" dirty="0"/>
              <a:t>There is another way…</a:t>
            </a:r>
            <a:endParaRPr lang="en-GB" dirty="0"/>
          </a:p>
        </p:txBody>
      </p:sp>
      <p:sp>
        <p:nvSpPr>
          <p:cNvPr id="8" name="TextBox 7">
            <a:extLst>
              <a:ext uri="{FF2B5EF4-FFF2-40B4-BE49-F238E27FC236}">
                <a16:creationId xmlns:a16="http://schemas.microsoft.com/office/drawing/2014/main" id="{769FFE62-FAAA-C8F4-B280-99EFFF7D0A89}"/>
              </a:ext>
            </a:extLst>
          </p:cNvPr>
          <p:cNvSpPr txBox="1"/>
          <p:nvPr/>
        </p:nvSpPr>
        <p:spPr>
          <a:xfrm>
            <a:off x="937550" y="501651"/>
            <a:ext cx="10521387" cy="646331"/>
          </a:xfrm>
          <a:prstGeom prst="rect">
            <a:avLst/>
          </a:prstGeom>
          <a:noFill/>
        </p:spPr>
        <p:txBody>
          <a:bodyPr wrap="square" rtlCol="0">
            <a:spAutoFit/>
          </a:bodyPr>
          <a:lstStyle/>
          <a:p>
            <a:r>
              <a:rPr lang="en-GB" dirty="0"/>
              <a:t>Lessened interest somewhat and attention switched to Q</a:t>
            </a:r>
            <a:r>
              <a:rPr lang="en-GB" baseline="30000" dirty="0"/>
              <a:t>2 </a:t>
            </a:r>
            <a:r>
              <a:rPr lang="en-GB" dirty="0"/>
              <a:t>evolution of structure function </a:t>
            </a:r>
            <a:r>
              <a:rPr lang="en-GB" dirty="0">
                <a:latin typeface="Times New Roman" panose="02020603050405020304" pitchFamily="18" charset="0"/>
                <a:cs typeface="Times New Roman" panose="02020603050405020304" pitchFamily="18" charset="0"/>
              </a:rPr>
              <a:t>à la conventional hadron structure with various pdf’s being measured etc. </a:t>
            </a:r>
            <a:endParaRPr lang="en-GB" dirty="0"/>
          </a:p>
        </p:txBody>
      </p:sp>
      <p:sp>
        <p:nvSpPr>
          <p:cNvPr id="9" name="TextBox 8">
            <a:extLst>
              <a:ext uri="{FF2B5EF4-FFF2-40B4-BE49-F238E27FC236}">
                <a16:creationId xmlns:a16="http://schemas.microsoft.com/office/drawing/2014/main" id="{EFFF7BCC-8686-1882-CBF4-D8E407386A0F}"/>
              </a:ext>
            </a:extLst>
          </p:cNvPr>
          <p:cNvSpPr txBox="1"/>
          <p:nvPr/>
        </p:nvSpPr>
        <p:spPr>
          <a:xfrm>
            <a:off x="1016643" y="1898248"/>
            <a:ext cx="8965557" cy="400110"/>
          </a:xfrm>
          <a:prstGeom prst="rect">
            <a:avLst/>
          </a:prstGeom>
          <a:noFill/>
        </p:spPr>
        <p:txBody>
          <a:bodyPr wrap="square" rtlCol="0">
            <a:spAutoFit/>
          </a:bodyPr>
          <a:lstStyle/>
          <a:p>
            <a:r>
              <a:rPr lang="en-GB" sz="2000" b="1" dirty="0">
                <a:solidFill>
                  <a:srgbClr val="7E0000"/>
                </a:solidFill>
              </a:rPr>
              <a:t>Virtual Photon Structure</a:t>
            </a:r>
          </a:p>
        </p:txBody>
      </p:sp>
      <p:grpSp>
        <p:nvGrpSpPr>
          <p:cNvPr id="14" name="Group 13">
            <a:extLst>
              <a:ext uri="{FF2B5EF4-FFF2-40B4-BE49-F238E27FC236}">
                <a16:creationId xmlns:a16="http://schemas.microsoft.com/office/drawing/2014/main" id="{1D1190C5-5602-6029-B8F1-E00091B4111E}"/>
              </a:ext>
            </a:extLst>
          </p:cNvPr>
          <p:cNvGrpSpPr/>
          <p:nvPr/>
        </p:nvGrpSpPr>
        <p:grpSpPr>
          <a:xfrm>
            <a:off x="1186952" y="3585710"/>
            <a:ext cx="10588557" cy="595313"/>
            <a:chOff x="1186952" y="3830141"/>
            <a:chExt cx="10588557" cy="595313"/>
          </a:xfrm>
        </p:grpSpPr>
        <p:sp>
          <p:nvSpPr>
            <p:cNvPr id="13" name="TextBox 12">
              <a:extLst>
                <a:ext uri="{FF2B5EF4-FFF2-40B4-BE49-F238E27FC236}">
                  <a16:creationId xmlns:a16="http://schemas.microsoft.com/office/drawing/2014/main" id="{D4E52C7F-F525-6E34-C7A4-EF47525C249E}"/>
                </a:ext>
              </a:extLst>
            </p:cNvPr>
            <p:cNvSpPr txBox="1"/>
            <p:nvPr/>
          </p:nvSpPr>
          <p:spPr>
            <a:xfrm>
              <a:off x="8845052" y="3916146"/>
              <a:ext cx="2930457" cy="369332"/>
            </a:xfrm>
            <a:prstGeom prst="rect">
              <a:avLst/>
            </a:prstGeom>
            <a:noFill/>
          </p:spPr>
          <p:txBody>
            <a:bodyPr wrap="square">
              <a:spAutoFit/>
            </a:bodyPr>
            <a:lstStyle/>
            <a:p>
              <a:r>
                <a:rPr lang="en-GB" dirty="0"/>
                <a:t>Uematsu-Walsh (1981,1982)</a:t>
              </a:r>
            </a:p>
          </p:txBody>
        </p:sp>
        <p:graphicFrame>
          <p:nvGraphicFramePr>
            <p:cNvPr id="12" name="Object 11">
              <a:extLst>
                <a:ext uri="{FF2B5EF4-FFF2-40B4-BE49-F238E27FC236}">
                  <a16:creationId xmlns:a16="http://schemas.microsoft.com/office/drawing/2014/main" id="{B6534F83-37C6-879D-8E5F-CA8BF4275413}"/>
                </a:ext>
              </a:extLst>
            </p:cNvPr>
            <p:cNvGraphicFramePr>
              <a:graphicFrameLocks noChangeAspect="1"/>
            </p:cNvGraphicFramePr>
            <p:nvPr>
              <p:extLst>
                <p:ext uri="{D42A27DB-BD31-4B8C-83A1-F6EECF244321}">
                  <p14:modId xmlns:p14="http://schemas.microsoft.com/office/powerpoint/2010/main" val="1435104620"/>
                </p:ext>
              </p:extLst>
            </p:nvPr>
          </p:nvGraphicFramePr>
          <p:xfrm>
            <a:off x="1186952" y="3830141"/>
            <a:ext cx="7658100" cy="595313"/>
          </p:xfrm>
          <a:graphic>
            <a:graphicData uri="http://schemas.openxmlformats.org/presentationml/2006/ole">
              <mc:AlternateContent xmlns:mc="http://schemas.openxmlformats.org/markup-compatibility/2006">
                <mc:Choice xmlns:v="urn:schemas-microsoft-com:vml" Requires="v">
                  <p:oleObj name="Equation" r:id="rId2" imgW="7657920" imgH="672840" progId="Equation.DSMT4">
                    <p:embed/>
                  </p:oleObj>
                </mc:Choice>
                <mc:Fallback>
                  <p:oleObj name="Equation" r:id="rId2" imgW="7657920" imgH="672840" progId="Equation.DSMT4">
                    <p:embed/>
                    <p:pic>
                      <p:nvPicPr>
                        <p:cNvPr id="12" name="Object 11">
                          <a:extLst>
                            <a:ext uri="{FF2B5EF4-FFF2-40B4-BE49-F238E27FC236}">
                              <a16:creationId xmlns:a16="http://schemas.microsoft.com/office/drawing/2014/main" id="{B6534F83-37C6-879D-8E5F-CA8BF4275413}"/>
                            </a:ext>
                          </a:extLst>
                        </p:cNvPr>
                        <p:cNvPicPr/>
                        <p:nvPr/>
                      </p:nvPicPr>
                      <p:blipFill>
                        <a:blip r:embed="rId3"/>
                        <a:stretch>
                          <a:fillRect/>
                        </a:stretch>
                      </p:blipFill>
                      <p:spPr>
                        <a:xfrm>
                          <a:off x="1186952" y="3830141"/>
                          <a:ext cx="7658100" cy="595313"/>
                        </a:xfrm>
                        <a:prstGeom prst="rect">
                          <a:avLst/>
                        </a:prstGeom>
                      </p:spPr>
                    </p:pic>
                  </p:oleObj>
                </mc:Fallback>
              </mc:AlternateContent>
            </a:graphicData>
          </a:graphic>
        </p:graphicFrame>
      </p:grpSp>
      <p:grpSp>
        <p:nvGrpSpPr>
          <p:cNvPr id="6" name="Group 5">
            <a:extLst>
              <a:ext uri="{FF2B5EF4-FFF2-40B4-BE49-F238E27FC236}">
                <a16:creationId xmlns:a16="http://schemas.microsoft.com/office/drawing/2014/main" id="{3C0E3D01-753D-36AF-E97E-09A4C46993DB}"/>
              </a:ext>
            </a:extLst>
          </p:cNvPr>
          <p:cNvGrpSpPr/>
          <p:nvPr/>
        </p:nvGrpSpPr>
        <p:grpSpPr>
          <a:xfrm>
            <a:off x="1046764" y="2179255"/>
            <a:ext cx="9694763" cy="1428062"/>
            <a:chOff x="1064870" y="2405580"/>
            <a:chExt cx="9694763" cy="1428062"/>
          </a:xfrm>
        </p:grpSpPr>
        <p:sp>
          <p:nvSpPr>
            <p:cNvPr id="10" name="TextBox 9">
              <a:extLst>
                <a:ext uri="{FF2B5EF4-FFF2-40B4-BE49-F238E27FC236}">
                  <a16:creationId xmlns:a16="http://schemas.microsoft.com/office/drawing/2014/main" id="{C3AD7E72-01CE-5781-8593-D1FA3DD7BA9D}"/>
                </a:ext>
              </a:extLst>
            </p:cNvPr>
            <p:cNvSpPr txBox="1"/>
            <p:nvPr/>
          </p:nvSpPr>
          <p:spPr>
            <a:xfrm>
              <a:off x="1064870" y="2511262"/>
              <a:ext cx="9097701" cy="1200329"/>
            </a:xfrm>
            <a:prstGeom prst="rect">
              <a:avLst/>
            </a:prstGeom>
            <a:noFill/>
          </p:spPr>
          <p:txBody>
            <a:bodyPr wrap="square" rtlCol="0">
              <a:spAutoFit/>
            </a:bodyPr>
            <a:lstStyle/>
            <a:p>
              <a:r>
                <a:rPr lang="en-GB" dirty="0"/>
                <a:t>If target photon goes off-shell, its mass provides a lower cutoff, also expect suppression of ‘VDM’   </a:t>
              </a:r>
              <a:br>
                <a:rPr lang="en-GB" dirty="0"/>
              </a:br>
              <a:br>
                <a:rPr lang="en-GB" dirty="0"/>
              </a:br>
              <a:r>
                <a:rPr lang="en-GB" dirty="0"/>
                <a:t>for                              leading part of  </a:t>
              </a:r>
            </a:p>
          </p:txBody>
        </p:sp>
        <p:graphicFrame>
          <p:nvGraphicFramePr>
            <p:cNvPr id="11" name="Object 10">
              <a:extLst>
                <a:ext uri="{FF2B5EF4-FFF2-40B4-BE49-F238E27FC236}">
                  <a16:creationId xmlns:a16="http://schemas.microsoft.com/office/drawing/2014/main" id="{0585DE44-2855-4297-1FEB-BA33D4DB3D8B}"/>
                </a:ext>
              </a:extLst>
            </p:cNvPr>
            <p:cNvGraphicFramePr>
              <a:graphicFrameLocks noChangeAspect="1"/>
            </p:cNvGraphicFramePr>
            <p:nvPr>
              <p:extLst>
                <p:ext uri="{D42A27DB-BD31-4B8C-83A1-F6EECF244321}">
                  <p14:modId xmlns:p14="http://schemas.microsoft.com/office/powerpoint/2010/main" val="4048987948"/>
                </p:ext>
              </p:extLst>
            </p:nvPr>
          </p:nvGraphicFramePr>
          <p:xfrm>
            <a:off x="4417803" y="3187312"/>
            <a:ext cx="1196398" cy="646330"/>
          </p:xfrm>
          <a:graphic>
            <a:graphicData uri="http://schemas.openxmlformats.org/presentationml/2006/ole">
              <mc:AlternateContent xmlns:mc="http://schemas.openxmlformats.org/markup-compatibility/2006">
                <mc:Choice xmlns:v="urn:schemas-microsoft-com:vml" Requires="v">
                  <p:oleObj name="Equation" r:id="rId4" imgW="1104840" imgH="596880" progId="Equation.DSMT4">
                    <p:embed/>
                  </p:oleObj>
                </mc:Choice>
                <mc:Fallback>
                  <p:oleObj name="Equation" r:id="rId4" imgW="1104840" imgH="596880" progId="Equation.DSMT4">
                    <p:embed/>
                    <p:pic>
                      <p:nvPicPr>
                        <p:cNvPr id="11" name="Object 10">
                          <a:extLst>
                            <a:ext uri="{FF2B5EF4-FFF2-40B4-BE49-F238E27FC236}">
                              <a16:creationId xmlns:a16="http://schemas.microsoft.com/office/drawing/2014/main" id="{0585DE44-2855-4297-1FEB-BA33D4DB3D8B}"/>
                            </a:ext>
                          </a:extLst>
                        </p:cNvPr>
                        <p:cNvPicPr/>
                        <p:nvPr/>
                      </p:nvPicPr>
                      <p:blipFill>
                        <a:blip r:embed="rId5"/>
                        <a:stretch>
                          <a:fillRect/>
                        </a:stretch>
                      </p:blipFill>
                      <p:spPr>
                        <a:xfrm>
                          <a:off x="4417803" y="3187312"/>
                          <a:ext cx="1196398" cy="64633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95BD744-086D-4369-4EBE-D40BD10C79C4}"/>
                </a:ext>
              </a:extLst>
            </p:cNvPr>
            <p:cNvGraphicFramePr>
              <a:graphicFrameLocks noChangeAspect="1"/>
            </p:cNvGraphicFramePr>
            <p:nvPr>
              <p:extLst>
                <p:ext uri="{D42A27DB-BD31-4B8C-83A1-F6EECF244321}">
                  <p14:modId xmlns:p14="http://schemas.microsoft.com/office/powerpoint/2010/main" val="2599745248"/>
                </p:ext>
              </p:extLst>
            </p:nvPr>
          </p:nvGraphicFramePr>
          <p:xfrm>
            <a:off x="1477784" y="3336460"/>
            <a:ext cx="1371600" cy="317500"/>
          </p:xfrm>
          <a:graphic>
            <a:graphicData uri="http://schemas.openxmlformats.org/presentationml/2006/ole">
              <mc:AlternateContent xmlns:mc="http://schemas.openxmlformats.org/markup-compatibility/2006">
                <mc:Choice xmlns:v="urn:schemas-microsoft-com:vml" Requires="v">
                  <p:oleObj name="Equation" r:id="rId6" imgW="1371600" imgH="317160" progId="Equation.DSMT4">
                    <p:embed/>
                  </p:oleObj>
                </mc:Choice>
                <mc:Fallback>
                  <p:oleObj name="Equation" r:id="rId6" imgW="1371600" imgH="317160" progId="Equation.DSMT4">
                    <p:embed/>
                    <p:pic>
                      <p:nvPicPr>
                        <p:cNvPr id="15" name="Object 14">
                          <a:extLst>
                            <a:ext uri="{FF2B5EF4-FFF2-40B4-BE49-F238E27FC236}">
                              <a16:creationId xmlns:a16="http://schemas.microsoft.com/office/drawing/2014/main" id="{E95BD744-086D-4369-4EBE-D40BD10C79C4}"/>
                            </a:ext>
                          </a:extLst>
                        </p:cNvPr>
                        <p:cNvPicPr/>
                        <p:nvPr/>
                      </p:nvPicPr>
                      <p:blipFill>
                        <a:blip r:embed="rId7"/>
                        <a:stretch>
                          <a:fillRect/>
                        </a:stretch>
                      </p:blipFill>
                      <p:spPr>
                        <a:xfrm>
                          <a:off x="1477784" y="3336460"/>
                          <a:ext cx="1371600" cy="3175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BDFA03F-D94C-1C3A-DE35-14EA01371EB1}"/>
                </a:ext>
              </a:extLst>
            </p:cNvPr>
            <p:cNvGraphicFramePr>
              <a:graphicFrameLocks noChangeAspect="1"/>
            </p:cNvGraphicFramePr>
            <p:nvPr>
              <p:extLst>
                <p:ext uri="{D42A27DB-BD31-4B8C-83A1-F6EECF244321}">
                  <p14:modId xmlns:p14="http://schemas.microsoft.com/office/powerpoint/2010/main" val="215445913"/>
                </p:ext>
              </p:extLst>
            </p:nvPr>
          </p:nvGraphicFramePr>
          <p:xfrm>
            <a:off x="9692833" y="2405580"/>
            <a:ext cx="1066800" cy="622300"/>
          </p:xfrm>
          <a:graphic>
            <a:graphicData uri="http://schemas.openxmlformats.org/presentationml/2006/ole">
              <mc:AlternateContent xmlns:mc="http://schemas.openxmlformats.org/markup-compatibility/2006">
                <mc:Choice xmlns:v="urn:schemas-microsoft-com:vml" Requires="v">
                  <p:oleObj name="Equation" r:id="rId8" imgW="1066680" imgH="622080" progId="Equation.DSMT4">
                    <p:embed/>
                  </p:oleObj>
                </mc:Choice>
                <mc:Fallback>
                  <p:oleObj name="Equation" r:id="rId8" imgW="1066680" imgH="622080" progId="Equation.DSMT4">
                    <p:embed/>
                    <p:pic>
                      <p:nvPicPr>
                        <p:cNvPr id="16" name="Object 15">
                          <a:extLst>
                            <a:ext uri="{FF2B5EF4-FFF2-40B4-BE49-F238E27FC236}">
                              <a16:creationId xmlns:a16="http://schemas.microsoft.com/office/drawing/2014/main" id="{EBDFA03F-D94C-1C3A-DE35-14EA01371EB1}"/>
                            </a:ext>
                          </a:extLst>
                        </p:cNvPr>
                        <p:cNvPicPr/>
                        <p:nvPr/>
                      </p:nvPicPr>
                      <p:blipFill>
                        <a:blip r:embed="rId9"/>
                        <a:stretch>
                          <a:fillRect/>
                        </a:stretch>
                      </p:blipFill>
                      <p:spPr>
                        <a:xfrm>
                          <a:off x="9692833" y="2405580"/>
                          <a:ext cx="1066800" cy="6223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99A38CA0-7D2F-1CF7-A7DC-E4F5D080BAE5}"/>
              </a:ext>
            </a:extLst>
          </p:cNvPr>
          <p:cNvGrpSpPr/>
          <p:nvPr/>
        </p:nvGrpSpPr>
        <p:grpSpPr>
          <a:xfrm>
            <a:off x="1132634" y="4339483"/>
            <a:ext cx="10491904" cy="2031325"/>
            <a:chOff x="1132634" y="4339483"/>
            <a:chExt cx="10491904" cy="2031325"/>
          </a:xfrm>
        </p:grpSpPr>
        <p:sp>
          <p:nvSpPr>
            <p:cNvPr id="17" name="TextBox 16">
              <a:extLst>
                <a:ext uri="{FF2B5EF4-FFF2-40B4-BE49-F238E27FC236}">
                  <a16:creationId xmlns:a16="http://schemas.microsoft.com/office/drawing/2014/main" id="{C962512B-E75D-3710-06D8-9136DDA7432E}"/>
                </a:ext>
              </a:extLst>
            </p:cNvPr>
            <p:cNvSpPr txBox="1"/>
            <p:nvPr/>
          </p:nvSpPr>
          <p:spPr>
            <a:xfrm>
              <a:off x="1132634" y="4339483"/>
              <a:ext cx="10491904" cy="2031325"/>
            </a:xfrm>
            <a:prstGeom prst="rect">
              <a:avLst/>
            </a:prstGeom>
            <a:noFill/>
          </p:spPr>
          <p:txBody>
            <a:bodyPr wrap="square" rtlCol="0">
              <a:spAutoFit/>
            </a:bodyPr>
            <a:lstStyle/>
            <a:p>
              <a:r>
                <a:rPr lang="en-GB" dirty="0"/>
                <a:t>Sacrifice sensitivity to QCD scale factor but fully calculable in </a:t>
              </a:r>
              <a:r>
                <a:rPr lang="en-GB" dirty="0" err="1"/>
                <a:t>pQCD</a:t>
              </a:r>
              <a:r>
                <a:rPr lang="en-GB" dirty="0"/>
                <a:t>.</a:t>
              </a:r>
            </a:p>
            <a:p>
              <a:endParaRPr lang="en-GB" dirty="0"/>
            </a:p>
            <a:p>
              <a:r>
                <a:rPr lang="en-GB" dirty="0"/>
                <a:t>Could this be measured by PLUTO? Rate for double-tagged events low. Not clear would be enough data. Also,   with &lt;Q</a:t>
              </a:r>
              <a:r>
                <a:rPr lang="en-GB" baseline="30000" dirty="0"/>
                <a:t>2</a:t>
              </a:r>
              <a:r>
                <a:rPr lang="en-GB" dirty="0"/>
                <a:t> &gt; ~ 5GeV</a:t>
              </a:r>
              <a:r>
                <a:rPr lang="en-GB" baseline="30000" dirty="0"/>
                <a:t>2</a:t>
              </a:r>
              <a:r>
                <a:rPr lang="en-GB" dirty="0"/>
                <a:t>  and &lt;P</a:t>
              </a:r>
              <a:r>
                <a:rPr lang="en-GB" baseline="30000" dirty="0"/>
                <a:t>2</a:t>
              </a:r>
              <a:r>
                <a:rPr lang="en-GB" dirty="0"/>
                <a:t> &gt; ~ 0.35GeV</a:t>
              </a:r>
              <a:r>
                <a:rPr lang="en-GB" baseline="30000" dirty="0"/>
                <a:t>2</a:t>
              </a:r>
              <a:r>
                <a:rPr lang="en-GB" dirty="0"/>
                <a:t>                            condition barely met.</a:t>
              </a:r>
            </a:p>
            <a:p>
              <a:br>
                <a:rPr lang="en-GB" b="1" i="1" dirty="0">
                  <a:solidFill>
                    <a:srgbClr val="7E0000"/>
                  </a:solidFill>
                </a:rPr>
              </a:br>
              <a:r>
                <a:rPr lang="en-GB" b="1" i="1" dirty="0">
                  <a:solidFill>
                    <a:srgbClr val="7E0000"/>
                  </a:solidFill>
                </a:rPr>
                <a:t>                                    Nevertheless, with strong encouragement from JBD…</a:t>
              </a:r>
            </a:p>
            <a:p>
              <a:endParaRPr lang="en-GB" dirty="0"/>
            </a:p>
          </p:txBody>
        </p:sp>
        <p:graphicFrame>
          <p:nvGraphicFramePr>
            <p:cNvPr id="18" name="Object 17">
              <a:extLst>
                <a:ext uri="{FF2B5EF4-FFF2-40B4-BE49-F238E27FC236}">
                  <a16:creationId xmlns:a16="http://schemas.microsoft.com/office/drawing/2014/main" id="{DEA5F7A3-B970-E304-21BB-7A847C0277E9}"/>
                </a:ext>
              </a:extLst>
            </p:cNvPr>
            <p:cNvGraphicFramePr>
              <a:graphicFrameLocks noChangeAspect="1"/>
            </p:cNvGraphicFramePr>
            <p:nvPr>
              <p:extLst>
                <p:ext uri="{D42A27DB-BD31-4B8C-83A1-F6EECF244321}">
                  <p14:modId xmlns:p14="http://schemas.microsoft.com/office/powerpoint/2010/main" val="4159410310"/>
                </p:ext>
              </p:extLst>
            </p:nvPr>
          </p:nvGraphicFramePr>
          <p:xfrm>
            <a:off x="5163340" y="5168442"/>
            <a:ext cx="1371600" cy="319087"/>
          </p:xfrm>
          <a:graphic>
            <a:graphicData uri="http://schemas.openxmlformats.org/presentationml/2006/ole">
              <mc:AlternateContent xmlns:mc="http://schemas.openxmlformats.org/markup-compatibility/2006">
                <mc:Choice xmlns:v="urn:schemas-microsoft-com:vml" Requires="v">
                  <p:oleObj name="Equation" r:id="rId10" imgW="1371702" imgH="318611" progId="Equation.DSMT4">
                    <p:embed/>
                  </p:oleObj>
                </mc:Choice>
                <mc:Fallback>
                  <p:oleObj name="Equation" r:id="rId10" imgW="1371702" imgH="318611" progId="Equation.DSMT4">
                    <p:embed/>
                    <p:pic>
                      <p:nvPicPr>
                        <p:cNvPr id="18" name="Object 17">
                          <a:extLst>
                            <a:ext uri="{FF2B5EF4-FFF2-40B4-BE49-F238E27FC236}">
                              <a16:creationId xmlns:a16="http://schemas.microsoft.com/office/drawing/2014/main" id="{DEA5F7A3-B970-E304-21BB-7A847C0277E9}"/>
                            </a:ext>
                          </a:extLst>
                        </p:cNvPr>
                        <p:cNvPicPr/>
                        <p:nvPr/>
                      </p:nvPicPr>
                      <p:blipFill>
                        <a:blip r:embed="rId11"/>
                        <a:stretch>
                          <a:fillRect/>
                        </a:stretch>
                      </p:blipFill>
                      <p:spPr>
                        <a:xfrm>
                          <a:off x="5163340" y="5168442"/>
                          <a:ext cx="1371600" cy="319087"/>
                        </a:xfrm>
                        <a:prstGeom prst="rect">
                          <a:avLst/>
                        </a:prstGeom>
                      </p:spPr>
                    </p:pic>
                  </p:oleObj>
                </mc:Fallback>
              </mc:AlternateContent>
            </a:graphicData>
          </a:graphic>
        </p:graphicFrame>
      </p:grpSp>
    </p:spTree>
    <p:extLst>
      <p:ext uri="{BB962C8B-B14F-4D97-AF65-F5344CB8AC3E}">
        <p14:creationId xmlns:p14="http://schemas.microsoft.com/office/powerpoint/2010/main" val="3395975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1EC-6EF7-9DB7-FF0B-9563E8C9500D}"/>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72C6BA83-B848-0E36-92E3-9D064466AB4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E9B984D9-3EF4-E907-E337-307AE85F7F76}"/>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2CD67905-1D8A-6D00-FA5C-6D44BD1886BD}"/>
              </a:ext>
            </a:extLst>
          </p:cNvPr>
          <p:cNvSpPr>
            <a:spLocks noGrp="1"/>
          </p:cNvSpPr>
          <p:nvPr>
            <p:ph type="sldNum" sz="quarter" idx="12"/>
          </p:nvPr>
        </p:nvSpPr>
        <p:spPr/>
        <p:txBody>
          <a:bodyPr/>
          <a:lstStyle/>
          <a:p>
            <a:fld id="{32F95436-1E17-44C3-91B0-4538ADA9EC8C}" type="slidenum">
              <a:rPr lang="en-GB" smtClean="0"/>
              <a:t>28</a:t>
            </a:fld>
            <a:endParaRPr lang="en-GB"/>
          </a:p>
        </p:txBody>
      </p:sp>
      <p:sp>
        <p:nvSpPr>
          <p:cNvPr id="7" name="TextBox 6">
            <a:extLst>
              <a:ext uri="{FF2B5EF4-FFF2-40B4-BE49-F238E27FC236}">
                <a16:creationId xmlns:a16="http://schemas.microsoft.com/office/drawing/2014/main" id="{8938A029-062D-E3DC-C3F7-BB14736E0047}"/>
              </a:ext>
            </a:extLst>
          </p:cNvPr>
          <p:cNvSpPr txBox="1"/>
          <p:nvPr/>
        </p:nvSpPr>
        <p:spPr>
          <a:xfrm>
            <a:off x="6304345" y="659757"/>
            <a:ext cx="5049455" cy="832023"/>
          </a:xfrm>
          <a:prstGeom prst="rect">
            <a:avLst/>
          </a:prstGeom>
          <a:noFill/>
        </p:spPr>
        <p:txBody>
          <a:bodyPr wrap="square">
            <a:spAutoFit/>
          </a:bodyPr>
          <a:lstStyle/>
          <a:p>
            <a:pPr>
              <a:lnSpc>
                <a:spcPct val="107000"/>
              </a:lnSpc>
              <a:spcAft>
                <a:spcPts val="800"/>
              </a:spcAft>
            </a:pPr>
            <a:r>
              <a:rPr lang="en-GB" sz="1100" b="1"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Measurement of Deep Inelastic Electron Scattering Off Virtual Photons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PLUTO Collaboration • </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Christoph Berger</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Aachen, Tech. </a:t>
            </a:r>
            <a:r>
              <a:rPr lang="en-GB" sz="1100" u="sng" kern="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Hochsch</a:t>
            </a:r>
            <a:r>
              <a:rPr lang="en-GB" sz="11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et 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Published in: </a:t>
            </a:r>
            <a:r>
              <a:rPr lang="en-GB" sz="11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100" kern="0" dirty="0">
                <a:effectLst/>
                <a:latin typeface="Times New Roman" panose="02020603050405020304" pitchFamily="18" charset="0"/>
                <a:ea typeface="Times New Roman" panose="02020603050405020304" pitchFamily="18" charset="0"/>
                <a:cs typeface="Times New Roman" panose="02020603050405020304" pitchFamily="18" charset="0"/>
              </a:rPr>
              <a:t> 142 (1984), 119</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ABF508A-9387-BA4B-AD62-54BCF2D1973B}"/>
              </a:ext>
            </a:extLst>
          </p:cNvPr>
          <p:cNvPicPr>
            <a:picLocks noChangeAspect="1"/>
          </p:cNvPicPr>
          <p:nvPr/>
        </p:nvPicPr>
        <p:blipFill>
          <a:blip r:embed="rId5"/>
          <a:stretch>
            <a:fillRect/>
          </a:stretch>
        </p:blipFill>
        <p:spPr>
          <a:xfrm>
            <a:off x="7552481" y="1453321"/>
            <a:ext cx="3801319" cy="2671557"/>
          </a:xfrm>
          <a:prstGeom prst="rect">
            <a:avLst/>
          </a:prstGeom>
        </p:spPr>
      </p:pic>
      <p:pic>
        <p:nvPicPr>
          <p:cNvPr id="11" name="Picture 10">
            <a:extLst>
              <a:ext uri="{FF2B5EF4-FFF2-40B4-BE49-F238E27FC236}">
                <a16:creationId xmlns:a16="http://schemas.microsoft.com/office/drawing/2014/main" id="{97C3F78E-AAA1-1189-7593-46C013EC8119}"/>
              </a:ext>
            </a:extLst>
          </p:cNvPr>
          <p:cNvPicPr>
            <a:picLocks noChangeAspect="1"/>
          </p:cNvPicPr>
          <p:nvPr/>
        </p:nvPicPr>
        <p:blipFill>
          <a:blip r:embed="rId6"/>
          <a:stretch>
            <a:fillRect/>
          </a:stretch>
        </p:blipFill>
        <p:spPr>
          <a:xfrm>
            <a:off x="7500876" y="4069016"/>
            <a:ext cx="3801319" cy="2671325"/>
          </a:xfrm>
          <a:prstGeom prst="rect">
            <a:avLst/>
          </a:prstGeom>
        </p:spPr>
      </p:pic>
      <p:sp>
        <p:nvSpPr>
          <p:cNvPr id="12" name="TextBox 11">
            <a:extLst>
              <a:ext uri="{FF2B5EF4-FFF2-40B4-BE49-F238E27FC236}">
                <a16:creationId xmlns:a16="http://schemas.microsoft.com/office/drawing/2014/main" id="{0963F3E3-C83F-ADA9-A3EE-F50B247F776B}"/>
              </a:ext>
            </a:extLst>
          </p:cNvPr>
          <p:cNvSpPr txBox="1"/>
          <p:nvPr/>
        </p:nvSpPr>
        <p:spPr>
          <a:xfrm>
            <a:off x="370390" y="659757"/>
            <a:ext cx="5725610" cy="4524315"/>
          </a:xfrm>
          <a:prstGeom prst="rect">
            <a:avLst/>
          </a:prstGeom>
          <a:noFill/>
        </p:spPr>
        <p:txBody>
          <a:bodyPr wrap="square" rtlCol="0">
            <a:spAutoFit/>
          </a:bodyPr>
          <a:lstStyle/>
          <a:p>
            <a:r>
              <a:rPr lang="en-GB" dirty="0"/>
              <a:t>…Yes. </a:t>
            </a:r>
            <a:br>
              <a:rPr lang="en-GB" dirty="0"/>
            </a:br>
            <a:endParaRPr lang="en-GB" dirty="0"/>
          </a:p>
          <a:p>
            <a:r>
              <a:rPr lang="en-GB" dirty="0"/>
              <a:t>Only ~70 events after selection in LAT-SAT configuration.</a:t>
            </a:r>
          </a:p>
          <a:p>
            <a:endParaRPr lang="en-GB" dirty="0"/>
          </a:p>
          <a:p>
            <a:r>
              <a:rPr lang="en-GB" dirty="0"/>
              <a:t>‘Ambitious’ use of unfolding techniques needed:</a:t>
            </a:r>
          </a:p>
          <a:p>
            <a:r>
              <a:rPr lang="en-GB" dirty="0"/>
              <a:t>needed unfolding in 3 variables x, Q</a:t>
            </a:r>
            <a:r>
              <a:rPr lang="en-GB" baseline="30000" dirty="0"/>
              <a:t>2 </a:t>
            </a:r>
            <a:r>
              <a:rPr lang="en-GB" dirty="0"/>
              <a:t>and P</a:t>
            </a:r>
            <a:r>
              <a:rPr lang="en-GB" baseline="30000" dirty="0"/>
              <a:t>2</a:t>
            </a:r>
          </a:p>
          <a:p>
            <a:endParaRPr lang="en-GB" dirty="0"/>
          </a:p>
          <a:p>
            <a:r>
              <a:rPr lang="en-GB" dirty="0"/>
              <a:t>Testament to unfolding software (V. </a:t>
            </a:r>
            <a:r>
              <a:rPr lang="en-GB" dirty="0" err="1"/>
              <a:t>Blobel</a:t>
            </a:r>
            <a:r>
              <a:rPr lang="en-GB" dirty="0"/>
              <a:t>) that this actually worked!</a:t>
            </a:r>
          </a:p>
          <a:p>
            <a:endParaRPr lang="en-GB" dirty="0"/>
          </a:p>
          <a:p>
            <a:r>
              <a:rPr lang="en-GB" dirty="0"/>
              <a:t>First measurement of virtual photon structure function</a:t>
            </a:r>
            <a:br>
              <a:rPr lang="en-GB" dirty="0"/>
            </a:br>
            <a:r>
              <a:rPr lang="en-GB" dirty="0"/>
              <a:t>Demonstration of principle</a:t>
            </a:r>
          </a:p>
          <a:p>
            <a:r>
              <a:rPr lang="en-GB" dirty="0"/>
              <a:t>See evolution of photon from quasi-real  photoproduction to virtual. </a:t>
            </a:r>
          </a:p>
          <a:p>
            <a:endParaRPr lang="en-GB" dirty="0"/>
          </a:p>
          <a:p>
            <a:r>
              <a:rPr lang="en-GB" dirty="0"/>
              <a:t>There might have been more but…</a:t>
            </a:r>
          </a:p>
        </p:txBody>
      </p:sp>
    </p:spTree>
    <p:extLst>
      <p:ext uri="{BB962C8B-B14F-4D97-AF65-F5344CB8AC3E}">
        <p14:creationId xmlns:p14="http://schemas.microsoft.com/office/powerpoint/2010/main" val="1383193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54F5-5441-8A48-4592-CE7202F7242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8637C86-86CE-CEDB-564E-000B1A09138C}"/>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82D0CF9E-753B-0D43-040A-8E627F52A927}"/>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636FAFBB-9110-89F8-3C39-0D67EC4D613B}"/>
              </a:ext>
            </a:extLst>
          </p:cNvPr>
          <p:cNvSpPr>
            <a:spLocks noGrp="1"/>
          </p:cNvSpPr>
          <p:nvPr>
            <p:ph type="sldNum" sz="quarter" idx="12"/>
          </p:nvPr>
        </p:nvSpPr>
        <p:spPr/>
        <p:txBody>
          <a:bodyPr/>
          <a:lstStyle/>
          <a:p>
            <a:fld id="{32F95436-1E17-44C3-91B0-4538ADA9EC8C}" type="slidenum">
              <a:rPr lang="en-GB" smtClean="0"/>
              <a:t>29</a:t>
            </a:fld>
            <a:endParaRPr lang="en-GB"/>
          </a:p>
        </p:txBody>
      </p:sp>
      <p:sp>
        <p:nvSpPr>
          <p:cNvPr id="9" name="TextBox 8">
            <a:extLst>
              <a:ext uri="{FF2B5EF4-FFF2-40B4-BE49-F238E27FC236}">
                <a16:creationId xmlns:a16="http://schemas.microsoft.com/office/drawing/2014/main" id="{92033BA5-06C7-C40A-C64F-737BF5B6E2F3}"/>
              </a:ext>
            </a:extLst>
          </p:cNvPr>
          <p:cNvSpPr txBox="1"/>
          <p:nvPr/>
        </p:nvSpPr>
        <p:spPr>
          <a:xfrm>
            <a:off x="475351" y="476003"/>
            <a:ext cx="7471063" cy="584775"/>
          </a:xfrm>
          <a:prstGeom prst="rect">
            <a:avLst/>
          </a:prstGeom>
          <a:noFill/>
        </p:spPr>
        <p:txBody>
          <a:bodyPr wrap="square" rtlCol="0">
            <a:spAutoFit/>
          </a:bodyPr>
          <a:lstStyle/>
          <a:p>
            <a:r>
              <a:rPr lang="en-GB" sz="3200" b="1" dirty="0">
                <a:solidFill>
                  <a:srgbClr val="7E0000"/>
                </a:solidFill>
              </a:rPr>
              <a:t>PLUTO , the end, Five into Four Doesn’t go</a:t>
            </a:r>
          </a:p>
        </p:txBody>
      </p:sp>
      <p:sp>
        <p:nvSpPr>
          <p:cNvPr id="10" name="TextBox 9">
            <a:extLst>
              <a:ext uri="{FF2B5EF4-FFF2-40B4-BE49-F238E27FC236}">
                <a16:creationId xmlns:a16="http://schemas.microsoft.com/office/drawing/2014/main" id="{165ECAA5-B090-6071-ABE4-673616262B6F}"/>
              </a:ext>
            </a:extLst>
          </p:cNvPr>
          <p:cNvSpPr txBox="1"/>
          <p:nvPr/>
        </p:nvSpPr>
        <p:spPr>
          <a:xfrm>
            <a:off x="475351" y="1180618"/>
            <a:ext cx="10636345" cy="3970318"/>
          </a:xfrm>
          <a:prstGeom prst="rect">
            <a:avLst/>
          </a:prstGeom>
          <a:noFill/>
        </p:spPr>
        <p:txBody>
          <a:bodyPr wrap="square" rtlCol="0">
            <a:spAutoFit/>
          </a:bodyPr>
          <a:lstStyle/>
          <a:p>
            <a:r>
              <a:rPr lang="en-GB" dirty="0"/>
              <a:t>In August 1982, PLUTO gave way to CELLO and was taken out of the beam never to return.</a:t>
            </a:r>
          </a:p>
          <a:p>
            <a:r>
              <a:rPr lang="en-GB" dirty="0"/>
              <a:t>This was disappointing for the PLUTO collaboration who decided to celebrate the event by conducting a funeral</a:t>
            </a:r>
          </a:p>
          <a:p>
            <a:r>
              <a:rPr lang="en-GB" dirty="0"/>
              <a:t>with sombre eulogies and a procession from the NE Hall to the DESY directorates office carrying a  coffin with a model of the PLUTO detector on top…</a:t>
            </a:r>
          </a:p>
          <a:p>
            <a:r>
              <a:rPr lang="en-GB" dirty="0"/>
              <a:t>…there was also a Wake</a:t>
            </a:r>
          </a:p>
          <a:p>
            <a:r>
              <a:rPr lang="en-GB" dirty="0"/>
              <a:t>…with lots of alcohol.</a:t>
            </a:r>
          </a:p>
          <a:p>
            <a:endParaRPr lang="en-GB" dirty="0"/>
          </a:p>
          <a:p>
            <a:r>
              <a:rPr lang="en-GB" dirty="0"/>
              <a:t>Much to celebrate:</a:t>
            </a:r>
            <a:br>
              <a:rPr lang="en-GB" dirty="0"/>
            </a:br>
            <a:r>
              <a:rPr lang="en-GB" dirty="0"/>
              <a:t>PLUTO had taken data at three different storage rings at energies ranging 3 to 32 GeV over ~8 years</a:t>
            </a:r>
          </a:p>
          <a:p>
            <a:r>
              <a:rPr lang="en-GB" dirty="0"/>
              <a:t>with multiple upgrades. Collaboration grew from 15 to ~80 members. Multi-national (Germany, UK, Israel, USA, Norway)</a:t>
            </a:r>
          </a:p>
          <a:p>
            <a:r>
              <a:rPr lang="en-GB" dirty="0"/>
              <a:t>It was a pioneering detector,  exploration of new resonances, QCD: gluons,  jets, 2-gamma physics and photon structure function.</a:t>
            </a:r>
          </a:p>
          <a:p>
            <a:endParaRPr lang="en-GB" dirty="0"/>
          </a:p>
        </p:txBody>
      </p:sp>
      <p:sp>
        <p:nvSpPr>
          <p:cNvPr id="12" name="TextBox 11">
            <a:extLst>
              <a:ext uri="{FF2B5EF4-FFF2-40B4-BE49-F238E27FC236}">
                <a16:creationId xmlns:a16="http://schemas.microsoft.com/office/drawing/2014/main" id="{61C986B2-C003-8D4B-B736-E4906D20C272}"/>
              </a:ext>
            </a:extLst>
          </p:cNvPr>
          <p:cNvSpPr txBox="1"/>
          <p:nvPr/>
        </p:nvSpPr>
        <p:spPr>
          <a:xfrm>
            <a:off x="578559" y="5150936"/>
            <a:ext cx="10775241" cy="954107"/>
          </a:xfrm>
          <a:prstGeom prst="rect">
            <a:avLst/>
          </a:prstGeom>
          <a:noFill/>
        </p:spPr>
        <p:txBody>
          <a:bodyPr wrap="square" rtlCol="0">
            <a:spAutoFit/>
          </a:bodyPr>
          <a:lstStyle/>
          <a:p>
            <a:r>
              <a:rPr lang="en-GB" sz="1400" dirty="0">
                <a:latin typeface="Times New Roman" panose="02020603050405020304" pitchFamily="18" charset="0"/>
                <a:cs typeface="Times New Roman" panose="02020603050405020304" pitchFamily="18" charset="0"/>
              </a:rPr>
              <a:t>† </a:t>
            </a:r>
            <a:r>
              <a:rPr lang="en-GB" sz="1400" dirty="0">
                <a:cs typeface="Times New Roman" panose="02020603050405020304" pitchFamily="18" charset="0"/>
              </a:rPr>
              <a:t>PLUTO almost had yet another incarnation as a double </a:t>
            </a:r>
            <a:r>
              <a:rPr lang="en-GB" sz="1400" dirty="0">
                <a:latin typeface="Symbol" panose="05050102010706020507" pitchFamily="18" charset="2"/>
                <a:cs typeface="Times New Roman" panose="02020603050405020304" pitchFamily="18" charset="0"/>
              </a:rPr>
              <a:t>b</a:t>
            </a:r>
            <a:r>
              <a:rPr lang="en-GB" sz="1400" dirty="0">
                <a:cs typeface="Times New Roman" panose="02020603050405020304" pitchFamily="18" charset="0"/>
              </a:rPr>
              <a:t>-decay expt. Would have involved replacing some wires in the drift chamber with Molybdenum(?) and removing background sources. Most significant was the lead in the barrel calorimeter. Physically v. difficult to pull out!  Recall Dick </a:t>
            </a:r>
            <a:r>
              <a:rPr lang="en-GB" sz="1400" dirty="0" err="1">
                <a:cs typeface="Times New Roman" panose="02020603050405020304" pitchFamily="18" charset="0"/>
              </a:rPr>
              <a:t>Kellog</a:t>
            </a:r>
            <a:r>
              <a:rPr lang="en-GB" sz="1400" dirty="0">
                <a:cs typeface="Times New Roman" panose="02020603050405020304" pitchFamily="18" charset="0"/>
              </a:rPr>
              <a:t> phoning up the Hamburg water authorities enquiring about radioactivity of the water. He got instantaneous and detailed real-time information. </a:t>
            </a:r>
            <a:endParaRPr lang="en-GB" sz="1400" dirty="0"/>
          </a:p>
        </p:txBody>
      </p:sp>
    </p:spTree>
    <p:extLst>
      <p:ext uri="{BB962C8B-B14F-4D97-AF65-F5344CB8AC3E}">
        <p14:creationId xmlns:p14="http://schemas.microsoft.com/office/powerpoint/2010/main" val="425877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80B-50B9-4EEE-B8B7-8C39C56BC3DD}"/>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9798CF6D-F507-C2E3-1D87-D63DCF767FE1}"/>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0976BB51-9C0E-4C75-72C6-490B2A4D8412}"/>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0FDB583D-749D-62B7-3F13-8BAD5D015D08}"/>
              </a:ext>
            </a:extLst>
          </p:cNvPr>
          <p:cNvSpPr>
            <a:spLocks noGrp="1"/>
          </p:cNvSpPr>
          <p:nvPr>
            <p:ph type="sldNum" sz="quarter" idx="12"/>
          </p:nvPr>
        </p:nvSpPr>
        <p:spPr/>
        <p:txBody>
          <a:bodyPr/>
          <a:lstStyle/>
          <a:p>
            <a:fld id="{32F95436-1E17-44C3-91B0-4538ADA9EC8C}" type="slidenum">
              <a:rPr lang="en-GB" smtClean="0"/>
              <a:t>3</a:t>
            </a:fld>
            <a:endParaRPr lang="en-GB"/>
          </a:p>
        </p:txBody>
      </p:sp>
      <p:sp>
        <p:nvSpPr>
          <p:cNvPr id="6" name="TextBox 5">
            <a:extLst>
              <a:ext uri="{FF2B5EF4-FFF2-40B4-BE49-F238E27FC236}">
                <a16:creationId xmlns:a16="http://schemas.microsoft.com/office/drawing/2014/main" id="{315BC81A-D319-3E8F-C13A-BB84DB5FE025}"/>
              </a:ext>
            </a:extLst>
          </p:cNvPr>
          <p:cNvSpPr txBox="1"/>
          <p:nvPr/>
        </p:nvSpPr>
        <p:spPr>
          <a:xfrm>
            <a:off x="734291" y="588773"/>
            <a:ext cx="10061864" cy="4308872"/>
          </a:xfrm>
          <a:prstGeom prst="rect">
            <a:avLst/>
          </a:prstGeom>
          <a:noFill/>
        </p:spPr>
        <p:txBody>
          <a:bodyPr wrap="square" rtlCol="0">
            <a:spAutoFit/>
          </a:bodyPr>
          <a:lstStyle/>
          <a:p>
            <a:r>
              <a:rPr lang="en-GB" sz="2000" b="1" dirty="0">
                <a:solidFill>
                  <a:srgbClr val="C00000"/>
                </a:solidFill>
              </a:rPr>
              <a:t>A reminder of context:</a:t>
            </a:r>
            <a:br>
              <a:rPr lang="en-GB" sz="2000" b="1" dirty="0">
                <a:solidFill>
                  <a:srgbClr val="C00000"/>
                </a:solidFill>
              </a:rPr>
            </a:br>
            <a:endParaRPr lang="en-GB" sz="2000" b="1" dirty="0">
              <a:solidFill>
                <a:srgbClr val="C00000"/>
              </a:solidFill>
            </a:endParaRPr>
          </a:p>
          <a:p>
            <a:r>
              <a:rPr lang="en-GB" dirty="0"/>
              <a:t>Mid ’70’s were an exciting time:</a:t>
            </a:r>
          </a:p>
          <a:p>
            <a:r>
              <a:rPr lang="en-GB" dirty="0"/>
              <a:t>The contents of the standard model (J/Psi 1974,  tau 1976, upsilon 1977…) were being discovered one-by-one in quick succession at SLAC, Brookhaven, Fermilab etc.</a:t>
            </a:r>
          </a:p>
          <a:p>
            <a:r>
              <a:rPr lang="en-GB" dirty="0"/>
              <a:t>Quarks were real, hadronization into jets established ‘statistically’ in ’75 (SPEAR, SLAC)</a:t>
            </a:r>
          </a:p>
          <a:p>
            <a:br>
              <a:rPr lang="en-GB" b="1" i="1" dirty="0"/>
            </a:br>
            <a:r>
              <a:rPr lang="en-GB" b="1" i="1" dirty="0"/>
              <a:t>e</a:t>
            </a:r>
            <a:r>
              <a:rPr lang="en-GB" b="1" i="1" baseline="30000" dirty="0"/>
              <a:t>+ </a:t>
            </a:r>
            <a:r>
              <a:rPr lang="en-GB" b="1" i="1" dirty="0"/>
              <a:t>e</a:t>
            </a:r>
            <a:r>
              <a:rPr lang="en-GB" b="1" i="1" baseline="30000" dirty="0"/>
              <a:t>- </a:t>
            </a:r>
            <a:r>
              <a:rPr lang="en-GB" b="1" i="1" dirty="0"/>
              <a:t> storage rings at height of fashion</a:t>
            </a:r>
            <a:r>
              <a:rPr lang="en-GB" i="1" dirty="0"/>
              <a:t>. </a:t>
            </a:r>
          </a:p>
          <a:p>
            <a:endParaRPr lang="en-GB" i="1" dirty="0"/>
          </a:p>
          <a:p>
            <a:r>
              <a:rPr lang="en-GB" dirty="0"/>
              <a:t>In 1969, D.E.S.Y lab decided to build its own:</a:t>
            </a:r>
            <a:br>
              <a:rPr lang="en-GB" dirty="0"/>
            </a:br>
            <a:endParaRPr lang="en-GB" dirty="0"/>
          </a:p>
          <a:p>
            <a:r>
              <a:rPr lang="en-GB" b="1" dirty="0"/>
              <a:t>DORIS </a:t>
            </a:r>
            <a:r>
              <a:rPr lang="en-GB" sz="1800" b="1" i="0" u="none" strike="noStrike" baseline="0" dirty="0">
                <a:latin typeface="Arial-BoldMT"/>
              </a:rPr>
              <a:t>Do</a:t>
            </a:r>
            <a:r>
              <a:rPr lang="en-GB" sz="1800" b="0" i="0" u="none" strike="noStrike" baseline="0" dirty="0">
                <a:latin typeface="Arial" panose="020B0604020202020204" pitchFamily="34" charset="0"/>
              </a:rPr>
              <a:t>ppel-</a:t>
            </a:r>
            <a:r>
              <a:rPr lang="en-GB" sz="1800" b="1" i="0" u="none" strike="noStrike" baseline="0" dirty="0">
                <a:latin typeface="Arial-BoldMT"/>
              </a:rPr>
              <a:t>Ri</a:t>
            </a:r>
            <a:r>
              <a:rPr lang="en-GB" sz="1800" b="0" i="0" u="none" strike="noStrike" baseline="0" dirty="0">
                <a:latin typeface="Arial" panose="020B0604020202020204" pitchFamily="34" charset="0"/>
              </a:rPr>
              <a:t>ng-</a:t>
            </a:r>
            <a:r>
              <a:rPr lang="en-GB" sz="1800" b="1" i="0" u="none" strike="noStrike" baseline="0" dirty="0">
                <a:latin typeface="Arial-BoldMT"/>
              </a:rPr>
              <a:t>S</a:t>
            </a:r>
            <a:r>
              <a:rPr lang="en-GB" sz="1800" b="0" i="0" u="none" strike="noStrike" baseline="0" dirty="0">
                <a:latin typeface="Arial" panose="020B0604020202020204" pitchFamily="34" charset="0"/>
              </a:rPr>
              <a:t>peicher</a:t>
            </a:r>
          </a:p>
          <a:p>
            <a:r>
              <a:rPr lang="en-GB" dirty="0"/>
              <a:t>came online in 1974. (~3–5 GeV) in 1974–1976</a:t>
            </a:r>
          </a:p>
          <a:p>
            <a:endParaRPr lang="en-GB" dirty="0"/>
          </a:p>
          <a:p>
            <a:endParaRPr lang="en-GB" dirty="0"/>
          </a:p>
        </p:txBody>
      </p:sp>
      <p:pic>
        <p:nvPicPr>
          <p:cNvPr id="7" name="Picture 6">
            <a:extLst>
              <a:ext uri="{FF2B5EF4-FFF2-40B4-BE49-F238E27FC236}">
                <a16:creationId xmlns:a16="http://schemas.microsoft.com/office/drawing/2014/main" id="{E7B8667C-D648-B392-A8BF-C611FA3F532C}"/>
              </a:ext>
            </a:extLst>
          </p:cNvPr>
          <p:cNvPicPr>
            <a:picLocks noChangeAspect="1"/>
          </p:cNvPicPr>
          <p:nvPr/>
        </p:nvPicPr>
        <p:blipFill>
          <a:blip r:embed="rId2"/>
          <a:stretch>
            <a:fillRect/>
          </a:stretch>
        </p:blipFill>
        <p:spPr>
          <a:xfrm>
            <a:off x="6828559" y="2441076"/>
            <a:ext cx="4789506" cy="3391215"/>
          </a:xfrm>
          <a:prstGeom prst="rect">
            <a:avLst/>
          </a:prstGeom>
        </p:spPr>
      </p:pic>
      <p:sp>
        <p:nvSpPr>
          <p:cNvPr id="8" name="TextBox 7">
            <a:extLst>
              <a:ext uri="{FF2B5EF4-FFF2-40B4-BE49-F238E27FC236}">
                <a16:creationId xmlns:a16="http://schemas.microsoft.com/office/drawing/2014/main" id="{1624D4A5-C734-7CC2-6137-947FA15E8A67}"/>
              </a:ext>
            </a:extLst>
          </p:cNvPr>
          <p:cNvSpPr txBox="1"/>
          <p:nvPr/>
        </p:nvSpPr>
        <p:spPr>
          <a:xfrm>
            <a:off x="9261409" y="5727258"/>
            <a:ext cx="2878282" cy="861774"/>
          </a:xfrm>
          <a:prstGeom prst="rect">
            <a:avLst/>
          </a:prstGeom>
          <a:noFill/>
        </p:spPr>
        <p:txBody>
          <a:bodyPr wrap="square" rtlCol="0">
            <a:spAutoFit/>
          </a:bodyPr>
          <a:lstStyle/>
          <a:p>
            <a:r>
              <a:rPr lang="en-GB" sz="1600" b="1" dirty="0">
                <a:solidFill>
                  <a:srgbClr val="C00000"/>
                </a:solidFill>
              </a:rPr>
              <a:t>Note, double-ring: beams separated except at interaction regions</a:t>
            </a:r>
            <a:r>
              <a:rPr lang="en-GB" b="1" dirty="0">
                <a:solidFill>
                  <a:srgbClr val="C00000"/>
                </a:solidFill>
              </a:rPr>
              <a:t>.</a:t>
            </a:r>
          </a:p>
        </p:txBody>
      </p:sp>
      <p:sp>
        <p:nvSpPr>
          <p:cNvPr id="10" name="TextBox 9">
            <a:extLst>
              <a:ext uri="{FF2B5EF4-FFF2-40B4-BE49-F238E27FC236}">
                <a16:creationId xmlns:a16="http://schemas.microsoft.com/office/drawing/2014/main" id="{ECB4E7B8-E478-B94D-DF17-AA5D5BD05B3A}"/>
              </a:ext>
            </a:extLst>
          </p:cNvPr>
          <p:cNvSpPr txBox="1"/>
          <p:nvPr/>
        </p:nvSpPr>
        <p:spPr>
          <a:xfrm>
            <a:off x="679896" y="4430769"/>
            <a:ext cx="6094268" cy="646331"/>
          </a:xfrm>
          <a:prstGeom prst="rect">
            <a:avLst/>
          </a:prstGeom>
          <a:noFill/>
        </p:spPr>
        <p:txBody>
          <a:bodyPr wrap="square">
            <a:spAutoFit/>
          </a:bodyPr>
          <a:lstStyle/>
          <a:p>
            <a:r>
              <a:rPr lang="en-GB" b="1" dirty="0">
                <a:solidFill>
                  <a:srgbClr val="7E0000"/>
                </a:solidFill>
              </a:rPr>
              <a:t>PLUTO began as a general-purpose detector at one of the two interaction regions in DORIS.</a:t>
            </a:r>
          </a:p>
        </p:txBody>
      </p:sp>
    </p:spTree>
    <p:extLst>
      <p:ext uri="{BB962C8B-B14F-4D97-AF65-F5344CB8AC3E}">
        <p14:creationId xmlns:p14="http://schemas.microsoft.com/office/powerpoint/2010/main" val="210380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5A8D-ABBF-3AF5-5B99-F3613C09FA46}"/>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474C1E5-6140-BF40-9845-2728B5A18DD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180CE546-33B1-495D-FCB0-3A3C07DE1F79}"/>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0BA6EFF8-FBA8-FB67-4A7E-7CC08D8DDDAB}"/>
              </a:ext>
            </a:extLst>
          </p:cNvPr>
          <p:cNvSpPr>
            <a:spLocks noGrp="1"/>
          </p:cNvSpPr>
          <p:nvPr>
            <p:ph type="sldNum" sz="quarter" idx="12"/>
          </p:nvPr>
        </p:nvSpPr>
        <p:spPr/>
        <p:txBody>
          <a:bodyPr/>
          <a:lstStyle/>
          <a:p>
            <a:fld id="{32F95436-1E17-44C3-91B0-4538ADA9EC8C}" type="slidenum">
              <a:rPr lang="en-GB" smtClean="0"/>
              <a:t>30</a:t>
            </a:fld>
            <a:endParaRPr lang="en-GB"/>
          </a:p>
        </p:txBody>
      </p:sp>
      <p:sp>
        <p:nvSpPr>
          <p:cNvPr id="6" name="TextBox 5">
            <a:extLst>
              <a:ext uri="{FF2B5EF4-FFF2-40B4-BE49-F238E27FC236}">
                <a16:creationId xmlns:a16="http://schemas.microsoft.com/office/drawing/2014/main" id="{9689E9CB-1317-8495-2CA3-342D24905897}"/>
              </a:ext>
            </a:extLst>
          </p:cNvPr>
          <p:cNvSpPr txBox="1"/>
          <p:nvPr/>
        </p:nvSpPr>
        <p:spPr>
          <a:xfrm>
            <a:off x="543045" y="353812"/>
            <a:ext cx="6076709" cy="523220"/>
          </a:xfrm>
          <a:prstGeom prst="rect">
            <a:avLst/>
          </a:prstGeom>
          <a:noFill/>
        </p:spPr>
        <p:txBody>
          <a:bodyPr wrap="square" rtlCol="0">
            <a:spAutoFit/>
          </a:bodyPr>
          <a:lstStyle/>
          <a:p>
            <a:r>
              <a:rPr lang="en-GB" sz="2800" b="1" dirty="0">
                <a:solidFill>
                  <a:srgbClr val="7E0000"/>
                </a:solidFill>
              </a:rPr>
              <a:t>POST-SCRIPT on PHOTON STRUCTURE</a:t>
            </a:r>
          </a:p>
        </p:txBody>
      </p:sp>
      <p:sp>
        <p:nvSpPr>
          <p:cNvPr id="8" name="TextBox 7">
            <a:extLst>
              <a:ext uri="{FF2B5EF4-FFF2-40B4-BE49-F238E27FC236}">
                <a16:creationId xmlns:a16="http://schemas.microsoft.com/office/drawing/2014/main" id="{5ABEAB26-012A-6C26-E26A-9DB8B6AC9232}"/>
              </a:ext>
            </a:extLst>
          </p:cNvPr>
          <p:cNvSpPr txBox="1"/>
          <p:nvPr/>
        </p:nvSpPr>
        <p:spPr>
          <a:xfrm>
            <a:off x="626286" y="983011"/>
            <a:ext cx="7431298" cy="646331"/>
          </a:xfrm>
          <a:prstGeom prst="rect">
            <a:avLst/>
          </a:prstGeom>
          <a:noFill/>
        </p:spPr>
        <p:txBody>
          <a:bodyPr wrap="square" rtlCol="0">
            <a:spAutoFit/>
          </a:bodyPr>
          <a:lstStyle/>
          <a:p>
            <a:r>
              <a:rPr lang="en-GB" dirty="0"/>
              <a:t>2</a:t>
            </a:r>
            <a:r>
              <a:rPr lang="en-GB" dirty="0">
                <a:latin typeface="Symbol" panose="05050102010706020507" pitchFamily="18" charset="2"/>
              </a:rPr>
              <a:t>g </a:t>
            </a:r>
            <a:r>
              <a:rPr lang="en-GB" dirty="0"/>
              <a:t>Physics continues into the 1990’s and early 2000’s at LEP, PEP and TRISTAN and at HERA, LHC. Even heavy ions – high Z compensates for mass </a:t>
            </a:r>
          </a:p>
        </p:txBody>
      </p:sp>
      <p:sp>
        <p:nvSpPr>
          <p:cNvPr id="11" name="TextBox 10">
            <a:extLst>
              <a:ext uri="{FF2B5EF4-FFF2-40B4-BE49-F238E27FC236}">
                <a16:creationId xmlns:a16="http://schemas.microsoft.com/office/drawing/2014/main" id="{9988DF81-98CA-CDF5-1946-6777E1CF3906}"/>
              </a:ext>
            </a:extLst>
          </p:cNvPr>
          <p:cNvSpPr txBox="1"/>
          <p:nvPr/>
        </p:nvSpPr>
        <p:spPr>
          <a:xfrm>
            <a:off x="599538" y="2185406"/>
            <a:ext cx="6076709" cy="2031325"/>
          </a:xfrm>
          <a:prstGeom prst="rect">
            <a:avLst/>
          </a:prstGeom>
          <a:noFill/>
        </p:spPr>
        <p:txBody>
          <a:bodyPr wrap="square" rtlCol="0">
            <a:spAutoFit/>
          </a:bodyPr>
          <a:lstStyle/>
          <a:p>
            <a:r>
              <a:rPr lang="en-GB" dirty="0"/>
              <a:t>A respectable </a:t>
            </a:r>
            <a:r>
              <a:rPr lang="en-GB" dirty="0" err="1">
                <a:latin typeface="Symbol" panose="05050102010706020507" pitchFamily="18" charset="2"/>
              </a:rPr>
              <a:t>a</a:t>
            </a:r>
            <a:r>
              <a:rPr lang="en-GB" baseline="-25000" dirty="0" err="1"/>
              <a:t>S</a:t>
            </a:r>
            <a:r>
              <a:rPr lang="en-GB" baseline="-25000" dirty="0"/>
              <a:t> </a:t>
            </a:r>
            <a:r>
              <a:rPr lang="en-GB" dirty="0"/>
              <a:t>was eventually extracted from combined F</a:t>
            </a:r>
            <a:r>
              <a:rPr lang="en-GB" baseline="-25000" dirty="0"/>
              <a:t>2</a:t>
            </a:r>
            <a:r>
              <a:rPr lang="en-GB" baseline="30000" dirty="0">
                <a:latin typeface="Symbol" panose="05050102010706020507" pitchFamily="18" charset="2"/>
              </a:rPr>
              <a:t>g</a:t>
            </a:r>
            <a:r>
              <a:rPr lang="en-GB" dirty="0"/>
              <a:t> data</a:t>
            </a:r>
          </a:p>
          <a:p>
            <a:endParaRPr lang="en-GB" dirty="0"/>
          </a:p>
          <a:p>
            <a:r>
              <a:rPr lang="en-GB" dirty="0"/>
              <a:t>Theoretical developments: </a:t>
            </a:r>
            <a:br>
              <a:rPr lang="en-GB" dirty="0"/>
            </a:br>
            <a:r>
              <a:rPr lang="en-GB" dirty="0"/>
              <a:t>Clarification of point-like/hadronic contributions and  NNLO calculations (</a:t>
            </a:r>
            <a:r>
              <a:rPr lang="en-GB" sz="1400" dirty="0" err="1"/>
              <a:t>Moch</a:t>
            </a:r>
            <a:r>
              <a:rPr lang="en-GB" sz="1400" dirty="0"/>
              <a:t>, </a:t>
            </a:r>
            <a:r>
              <a:rPr lang="en-GB" sz="1400" dirty="0" err="1"/>
              <a:t>Vermaseren</a:t>
            </a:r>
            <a:r>
              <a:rPr lang="en-GB" sz="1400" dirty="0"/>
              <a:t>, Vogt 2002, Ueda, Sasaki, Uematsu Phys. Rev. D 75, 114009 2007</a:t>
            </a:r>
            <a:r>
              <a:rPr lang="en-GB" dirty="0"/>
              <a:t>)</a:t>
            </a:r>
          </a:p>
        </p:txBody>
      </p:sp>
      <p:pic>
        <p:nvPicPr>
          <p:cNvPr id="13" name="Picture 12">
            <a:extLst>
              <a:ext uri="{FF2B5EF4-FFF2-40B4-BE49-F238E27FC236}">
                <a16:creationId xmlns:a16="http://schemas.microsoft.com/office/drawing/2014/main" id="{7EFDEA7E-3582-E34E-2672-BF5A445321FD}"/>
              </a:ext>
            </a:extLst>
          </p:cNvPr>
          <p:cNvPicPr>
            <a:picLocks noChangeAspect="1"/>
          </p:cNvPicPr>
          <p:nvPr/>
        </p:nvPicPr>
        <p:blipFill>
          <a:blip r:embed="rId2"/>
          <a:stretch>
            <a:fillRect/>
          </a:stretch>
        </p:blipFill>
        <p:spPr>
          <a:xfrm>
            <a:off x="1390946" y="2516293"/>
            <a:ext cx="2460098" cy="264117"/>
          </a:xfrm>
          <a:prstGeom prst="rect">
            <a:avLst/>
          </a:prstGeom>
        </p:spPr>
      </p:pic>
      <p:sp>
        <p:nvSpPr>
          <p:cNvPr id="14" name="TextBox 13">
            <a:extLst>
              <a:ext uri="{FF2B5EF4-FFF2-40B4-BE49-F238E27FC236}">
                <a16:creationId xmlns:a16="http://schemas.microsoft.com/office/drawing/2014/main" id="{527378E0-21A8-D0DE-3FC0-AE7F5CC4C202}"/>
              </a:ext>
            </a:extLst>
          </p:cNvPr>
          <p:cNvSpPr txBox="1"/>
          <p:nvPr/>
        </p:nvSpPr>
        <p:spPr>
          <a:xfrm>
            <a:off x="626286" y="4628342"/>
            <a:ext cx="5469713" cy="646331"/>
          </a:xfrm>
          <a:prstGeom prst="rect">
            <a:avLst/>
          </a:prstGeom>
          <a:noFill/>
        </p:spPr>
        <p:txBody>
          <a:bodyPr wrap="square" rtlCol="0">
            <a:spAutoFit/>
          </a:bodyPr>
          <a:lstStyle/>
          <a:p>
            <a:r>
              <a:rPr lang="en-GB" b="1" i="1" dirty="0"/>
              <a:t>Strong resurgence of interest with prospect of FCC-</a:t>
            </a:r>
            <a:r>
              <a:rPr lang="en-GB" b="1" i="1" dirty="0" err="1"/>
              <a:t>ee</a:t>
            </a:r>
            <a:r>
              <a:rPr lang="en-GB" b="1" i="1" dirty="0"/>
              <a:t> and CEPC. </a:t>
            </a:r>
          </a:p>
        </p:txBody>
      </p:sp>
      <p:pic>
        <p:nvPicPr>
          <p:cNvPr id="19" name="Picture 18">
            <a:extLst>
              <a:ext uri="{FF2B5EF4-FFF2-40B4-BE49-F238E27FC236}">
                <a16:creationId xmlns:a16="http://schemas.microsoft.com/office/drawing/2014/main" id="{C4605FB2-C0DA-9F57-7471-98AC134530BB}"/>
              </a:ext>
            </a:extLst>
          </p:cNvPr>
          <p:cNvPicPr>
            <a:picLocks noChangeAspect="1"/>
          </p:cNvPicPr>
          <p:nvPr/>
        </p:nvPicPr>
        <p:blipFill>
          <a:blip r:embed="rId3"/>
          <a:stretch>
            <a:fillRect/>
          </a:stretch>
        </p:blipFill>
        <p:spPr>
          <a:xfrm>
            <a:off x="7957208" y="1047880"/>
            <a:ext cx="3018367" cy="1584757"/>
          </a:xfrm>
          <a:prstGeom prst="rect">
            <a:avLst/>
          </a:prstGeom>
        </p:spPr>
      </p:pic>
      <p:pic>
        <p:nvPicPr>
          <p:cNvPr id="23" name="Picture 22">
            <a:extLst>
              <a:ext uri="{FF2B5EF4-FFF2-40B4-BE49-F238E27FC236}">
                <a16:creationId xmlns:a16="http://schemas.microsoft.com/office/drawing/2014/main" id="{AD14AAAE-B765-7ED3-EB01-D7F2D160BF87}"/>
              </a:ext>
            </a:extLst>
          </p:cNvPr>
          <p:cNvPicPr>
            <a:picLocks noChangeAspect="1"/>
          </p:cNvPicPr>
          <p:nvPr/>
        </p:nvPicPr>
        <p:blipFill>
          <a:blip r:embed="rId4"/>
          <a:stretch>
            <a:fillRect/>
          </a:stretch>
        </p:blipFill>
        <p:spPr>
          <a:xfrm>
            <a:off x="6877917" y="2788190"/>
            <a:ext cx="4097658" cy="2857082"/>
          </a:xfrm>
          <a:prstGeom prst="rect">
            <a:avLst/>
          </a:prstGeom>
        </p:spPr>
      </p:pic>
      <p:graphicFrame>
        <p:nvGraphicFramePr>
          <p:cNvPr id="24" name="Object 23">
            <a:extLst>
              <a:ext uri="{FF2B5EF4-FFF2-40B4-BE49-F238E27FC236}">
                <a16:creationId xmlns:a16="http://schemas.microsoft.com/office/drawing/2014/main" id="{58B19744-076D-1C95-8572-38631CB3916A}"/>
              </a:ext>
            </a:extLst>
          </p:cNvPr>
          <p:cNvGraphicFramePr>
            <a:graphicFrameLocks noChangeAspect="1"/>
          </p:cNvGraphicFramePr>
          <p:nvPr>
            <p:extLst>
              <p:ext uri="{D42A27DB-BD31-4B8C-83A1-F6EECF244321}">
                <p14:modId xmlns:p14="http://schemas.microsoft.com/office/powerpoint/2010/main" val="2803324581"/>
              </p:ext>
            </p:extLst>
          </p:nvPr>
        </p:nvGraphicFramePr>
        <p:xfrm>
          <a:off x="1815975" y="5109573"/>
          <a:ext cx="4203700" cy="330200"/>
        </p:xfrm>
        <a:graphic>
          <a:graphicData uri="http://schemas.openxmlformats.org/presentationml/2006/ole">
            <mc:AlternateContent xmlns:mc="http://schemas.openxmlformats.org/markup-compatibility/2006">
              <mc:Choice xmlns:v="urn:schemas-microsoft-com:vml" Requires="v">
                <p:oleObj name="Equation" r:id="rId5" imgW="4203360" imgH="330120" progId="Equation.DSMT4">
                  <p:embed/>
                </p:oleObj>
              </mc:Choice>
              <mc:Fallback>
                <p:oleObj name="Equation" r:id="rId5" imgW="4203360" imgH="330120" progId="Equation.DSMT4">
                  <p:embed/>
                  <p:pic>
                    <p:nvPicPr>
                      <p:cNvPr id="24" name="Object 23">
                        <a:extLst>
                          <a:ext uri="{FF2B5EF4-FFF2-40B4-BE49-F238E27FC236}">
                            <a16:creationId xmlns:a16="http://schemas.microsoft.com/office/drawing/2014/main" id="{58B19744-076D-1C95-8572-38631CB3916A}"/>
                          </a:ext>
                        </a:extLst>
                      </p:cNvPr>
                      <p:cNvPicPr/>
                      <p:nvPr/>
                    </p:nvPicPr>
                    <p:blipFill>
                      <a:blip r:embed="rId6"/>
                      <a:stretch>
                        <a:fillRect/>
                      </a:stretch>
                    </p:blipFill>
                    <p:spPr>
                      <a:xfrm>
                        <a:off x="1815975" y="5109573"/>
                        <a:ext cx="4203700" cy="330200"/>
                      </a:xfrm>
                      <a:prstGeom prst="rect">
                        <a:avLst/>
                      </a:prstGeom>
                    </p:spPr>
                  </p:pic>
                </p:oleObj>
              </mc:Fallback>
            </mc:AlternateContent>
          </a:graphicData>
        </a:graphic>
      </p:graphicFrame>
    </p:spTree>
    <p:extLst>
      <p:ext uri="{BB962C8B-B14F-4D97-AF65-F5344CB8AC3E}">
        <p14:creationId xmlns:p14="http://schemas.microsoft.com/office/powerpoint/2010/main" val="1994981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EDC0-B454-95CB-B321-4FE0038C82E6}"/>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0923E8D3-5C1C-EB6C-4922-40FBF3918556}"/>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741332B-33CE-ED59-B7DB-5878CAF24B6B}"/>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38AFB009-F58E-B7F4-601B-61632D221816}"/>
              </a:ext>
            </a:extLst>
          </p:cNvPr>
          <p:cNvSpPr>
            <a:spLocks noGrp="1"/>
          </p:cNvSpPr>
          <p:nvPr>
            <p:ph type="sldNum" sz="quarter" idx="12"/>
          </p:nvPr>
        </p:nvSpPr>
        <p:spPr/>
        <p:txBody>
          <a:bodyPr/>
          <a:lstStyle/>
          <a:p>
            <a:fld id="{32F95436-1E17-44C3-91B0-4538ADA9EC8C}" type="slidenum">
              <a:rPr lang="en-GB" smtClean="0"/>
              <a:t>31</a:t>
            </a:fld>
            <a:endParaRPr lang="en-GB"/>
          </a:p>
        </p:txBody>
      </p:sp>
      <p:sp>
        <p:nvSpPr>
          <p:cNvPr id="6" name="TextBox 5">
            <a:extLst>
              <a:ext uri="{FF2B5EF4-FFF2-40B4-BE49-F238E27FC236}">
                <a16:creationId xmlns:a16="http://schemas.microsoft.com/office/drawing/2014/main" id="{820C4068-8342-DCE6-F8D6-11AF069F6C32}"/>
              </a:ext>
            </a:extLst>
          </p:cNvPr>
          <p:cNvSpPr txBox="1"/>
          <p:nvPr/>
        </p:nvSpPr>
        <p:spPr>
          <a:xfrm>
            <a:off x="760491" y="398352"/>
            <a:ext cx="5875699" cy="523220"/>
          </a:xfrm>
          <a:prstGeom prst="rect">
            <a:avLst/>
          </a:prstGeom>
          <a:noFill/>
        </p:spPr>
        <p:txBody>
          <a:bodyPr wrap="square" rtlCol="0">
            <a:spAutoFit/>
          </a:bodyPr>
          <a:lstStyle/>
          <a:p>
            <a:r>
              <a:rPr lang="en-GB" sz="2800" b="1" dirty="0">
                <a:solidFill>
                  <a:srgbClr val="7E0000"/>
                </a:solidFill>
              </a:rPr>
              <a:t>The PLUTO Collaboration:</a:t>
            </a:r>
          </a:p>
        </p:txBody>
      </p:sp>
      <p:pic>
        <p:nvPicPr>
          <p:cNvPr id="9" name="Picture 8">
            <a:extLst>
              <a:ext uri="{FF2B5EF4-FFF2-40B4-BE49-F238E27FC236}">
                <a16:creationId xmlns:a16="http://schemas.microsoft.com/office/drawing/2014/main" id="{95AF4013-E4EA-B5D9-51B9-5DDE33DE2FF6}"/>
              </a:ext>
            </a:extLst>
          </p:cNvPr>
          <p:cNvPicPr>
            <a:picLocks noChangeAspect="1"/>
          </p:cNvPicPr>
          <p:nvPr/>
        </p:nvPicPr>
        <p:blipFill>
          <a:blip r:embed="rId2"/>
          <a:stretch>
            <a:fillRect/>
          </a:stretch>
        </p:blipFill>
        <p:spPr>
          <a:xfrm>
            <a:off x="2375669" y="1381120"/>
            <a:ext cx="5230981" cy="654803"/>
          </a:xfrm>
          <a:prstGeom prst="rect">
            <a:avLst/>
          </a:prstGeom>
        </p:spPr>
      </p:pic>
      <p:sp>
        <p:nvSpPr>
          <p:cNvPr id="10" name="TextBox 9">
            <a:extLst>
              <a:ext uri="{FF2B5EF4-FFF2-40B4-BE49-F238E27FC236}">
                <a16:creationId xmlns:a16="http://schemas.microsoft.com/office/drawing/2014/main" id="{88BF2B89-B59C-DBFF-E2F6-1B7FACECF134}"/>
              </a:ext>
            </a:extLst>
          </p:cNvPr>
          <p:cNvSpPr txBox="1"/>
          <p:nvPr/>
        </p:nvSpPr>
        <p:spPr>
          <a:xfrm>
            <a:off x="1068309" y="1339190"/>
            <a:ext cx="2408222" cy="369332"/>
          </a:xfrm>
          <a:prstGeom prst="rect">
            <a:avLst/>
          </a:prstGeom>
          <a:noFill/>
        </p:spPr>
        <p:txBody>
          <a:bodyPr wrap="square" rtlCol="0">
            <a:spAutoFit/>
          </a:bodyPr>
          <a:lstStyle/>
          <a:p>
            <a:r>
              <a:rPr lang="en-GB" dirty="0"/>
              <a:t>1974:  15</a:t>
            </a:r>
          </a:p>
        </p:txBody>
      </p:sp>
      <p:sp>
        <p:nvSpPr>
          <p:cNvPr id="11" name="TextBox 10">
            <a:extLst>
              <a:ext uri="{FF2B5EF4-FFF2-40B4-BE49-F238E27FC236}">
                <a16:creationId xmlns:a16="http://schemas.microsoft.com/office/drawing/2014/main" id="{66A11F89-4DDD-25F5-990F-A1FF162F5F23}"/>
              </a:ext>
            </a:extLst>
          </p:cNvPr>
          <p:cNvSpPr txBox="1"/>
          <p:nvPr/>
        </p:nvSpPr>
        <p:spPr>
          <a:xfrm>
            <a:off x="7885568" y="1523856"/>
            <a:ext cx="1855961" cy="369332"/>
          </a:xfrm>
          <a:prstGeom prst="rect">
            <a:avLst/>
          </a:prstGeom>
          <a:noFill/>
        </p:spPr>
        <p:txBody>
          <a:bodyPr wrap="square" rtlCol="0">
            <a:spAutoFit/>
          </a:bodyPr>
          <a:lstStyle/>
          <a:p>
            <a:r>
              <a:rPr lang="en-GB" dirty="0"/>
              <a:t>Confirmation of</a:t>
            </a:r>
          </a:p>
        </p:txBody>
      </p:sp>
      <p:graphicFrame>
        <p:nvGraphicFramePr>
          <p:cNvPr id="12" name="Object 11">
            <a:extLst>
              <a:ext uri="{FF2B5EF4-FFF2-40B4-BE49-F238E27FC236}">
                <a16:creationId xmlns:a16="http://schemas.microsoft.com/office/drawing/2014/main" id="{A34AC6C8-1812-B1FC-AAAD-513A66A3AA6C}"/>
              </a:ext>
            </a:extLst>
          </p:cNvPr>
          <p:cNvGraphicFramePr>
            <a:graphicFrameLocks noChangeAspect="1"/>
          </p:cNvGraphicFramePr>
          <p:nvPr>
            <p:extLst>
              <p:ext uri="{D42A27DB-BD31-4B8C-83A1-F6EECF244321}">
                <p14:modId xmlns:p14="http://schemas.microsoft.com/office/powerpoint/2010/main" val="2626884530"/>
              </p:ext>
            </p:extLst>
          </p:nvPr>
        </p:nvGraphicFramePr>
        <p:xfrm>
          <a:off x="9506327" y="1523856"/>
          <a:ext cx="1155700" cy="317500"/>
        </p:xfrm>
        <a:graphic>
          <a:graphicData uri="http://schemas.openxmlformats.org/presentationml/2006/ole">
            <mc:AlternateContent xmlns:mc="http://schemas.openxmlformats.org/markup-compatibility/2006">
              <mc:Choice xmlns:v="urn:schemas-microsoft-com:vml" Requires="v">
                <p:oleObj name="Equation" r:id="rId3" imgW="1155600" imgH="317160" progId="Equation.DSMT4">
                  <p:embed/>
                </p:oleObj>
              </mc:Choice>
              <mc:Fallback>
                <p:oleObj name="Equation" r:id="rId3" imgW="1155600" imgH="317160" progId="Equation.DSMT4">
                  <p:embed/>
                  <p:pic>
                    <p:nvPicPr>
                      <p:cNvPr id="0" name=""/>
                      <p:cNvPicPr/>
                      <p:nvPr/>
                    </p:nvPicPr>
                    <p:blipFill>
                      <a:blip r:embed="rId4"/>
                      <a:stretch>
                        <a:fillRect/>
                      </a:stretch>
                    </p:blipFill>
                    <p:spPr>
                      <a:xfrm>
                        <a:off x="9506327" y="1523856"/>
                        <a:ext cx="1155700" cy="317500"/>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F5B7A4E5-6BA8-697E-CA5D-7901906992F0}"/>
              </a:ext>
            </a:extLst>
          </p:cNvPr>
          <p:cNvPicPr>
            <a:picLocks noChangeAspect="1"/>
          </p:cNvPicPr>
          <p:nvPr/>
        </p:nvPicPr>
        <p:blipFill>
          <a:blip r:embed="rId5"/>
          <a:stretch>
            <a:fillRect/>
          </a:stretch>
        </p:blipFill>
        <p:spPr>
          <a:xfrm>
            <a:off x="5700436" y="2112933"/>
            <a:ext cx="4629796" cy="4191585"/>
          </a:xfrm>
          <a:prstGeom prst="rect">
            <a:avLst/>
          </a:prstGeom>
        </p:spPr>
      </p:pic>
      <p:sp>
        <p:nvSpPr>
          <p:cNvPr id="23" name="TextBox 22">
            <a:extLst>
              <a:ext uri="{FF2B5EF4-FFF2-40B4-BE49-F238E27FC236}">
                <a16:creationId xmlns:a16="http://schemas.microsoft.com/office/drawing/2014/main" id="{B47B4C38-3BB5-FCEE-3D12-91AB3072FF93}"/>
              </a:ext>
            </a:extLst>
          </p:cNvPr>
          <p:cNvSpPr txBox="1"/>
          <p:nvPr/>
        </p:nvSpPr>
        <p:spPr>
          <a:xfrm>
            <a:off x="1520982" y="3649363"/>
            <a:ext cx="3032911" cy="369332"/>
          </a:xfrm>
          <a:prstGeom prst="rect">
            <a:avLst/>
          </a:prstGeom>
          <a:noFill/>
        </p:spPr>
        <p:txBody>
          <a:bodyPr wrap="square" rtlCol="0">
            <a:spAutoFit/>
          </a:bodyPr>
          <a:lstStyle/>
          <a:p>
            <a:r>
              <a:rPr lang="en-GB" dirty="0"/>
              <a:t>1984: 78</a:t>
            </a:r>
          </a:p>
        </p:txBody>
      </p:sp>
    </p:spTree>
    <p:extLst>
      <p:ext uri="{BB962C8B-B14F-4D97-AF65-F5344CB8AC3E}">
        <p14:creationId xmlns:p14="http://schemas.microsoft.com/office/powerpoint/2010/main" val="399871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2B4-8747-0DCF-2676-FC3DE82595A4}"/>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0BA7DF24-3056-7BE2-F666-BFFB913EB484}"/>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CBB886F4-89F8-E29D-A64E-D2FB6DECE2CE}"/>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0D27F62D-C9A8-9560-BBBF-97689786F023}"/>
              </a:ext>
            </a:extLst>
          </p:cNvPr>
          <p:cNvSpPr>
            <a:spLocks noGrp="1"/>
          </p:cNvSpPr>
          <p:nvPr>
            <p:ph type="sldNum" sz="quarter" idx="12"/>
          </p:nvPr>
        </p:nvSpPr>
        <p:spPr/>
        <p:txBody>
          <a:bodyPr/>
          <a:lstStyle/>
          <a:p>
            <a:fld id="{32F95436-1E17-44C3-91B0-4538ADA9EC8C}" type="slidenum">
              <a:rPr lang="en-GB" smtClean="0"/>
              <a:t>32</a:t>
            </a:fld>
            <a:endParaRPr lang="en-GB"/>
          </a:p>
        </p:txBody>
      </p:sp>
      <p:sp>
        <p:nvSpPr>
          <p:cNvPr id="6" name="TextBox 5">
            <a:extLst>
              <a:ext uri="{FF2B5EF4-FFF2-40B4-BE49-F238E27FC236}">
                <a16:creationId xmlns:a16="http://schemas.microsoft.com/office/drawing/2014/main" id="{3E5C9C83-374B-01B2-2E74-41121B50C812}"/>
              </a:ext>
            </a:extLst>
          </p:cNvPr>
          <p:cNvSpPr txBox="1"/>
          <p:nvPr/>
        </p:nvSpPr>
        <p:spPr>
          <a:xfrm>
            <a:off x="5024674" y="2462543"/>
            <a:ext cx="1865014" cy="1107996"/>
          </a:xfrm>
          <a:prstGeom prst="rect">
            <a:avLst/>
          </a:prstGeom>
          <a:noFill/>
        </p:spPr>
        <p:txBody>
          <a:bodyPr wrap="square" rtlCol="0">
            <a:spAutoFit/>
          </a:bodyPr>
          <a:lstStyle/>
          <a:p>
            <a:r>
              <a:rPr lang="en-GB" sz="6600" b="1" dirty="0">
                <a:solidFill>
                  <a:srgbClr val="7E0000"/>
                </a:solidFill>
              </a:rPr>
              <a:t>END</a:t>
            </a:r>
          </a:p>
        </p:txBody>
      </p:sp>
    </p:spTree>
    <p:extLst>
      <p:ext uri="{BB962C8B-B14F-4D97-AF65-F5344CB8AC3E}">
        <p14:creationId xmlns:p14="http://schemas.microsoft.com/office/powerpoint/2010/main" val="169188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B7DD-BE24-63AF-97E1-E112D769C50F}"/>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3EB89866-D7D9-AFF9-4A75-C1D61C6F9E78}"/>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593630AE-3D9B-B201-AE1B-A83B5D7C570C}"/>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6F00F95E-A9DF-AD37-02B4-BA973778C5D6}"/>
              </a:ext>
            </a:extLst>
          </p:cNvPr>
          <p:cNvSpPr>
            <a:spLocks noGrp="1"/>
          </p:cNvSpPr>
          <p:nvPr>
            <p:ph type="sldNum" sz="quarter" idx="12"/>
          </p:nvPr>
        </p:nvSpPr>
        <p:spPr/>
        <p:txBody>
          <a:bodyPr/>
          <a:lstStyle/>
          <a:p>
            <a:fld id="{32F95436-1E17-44C3-91B0-4538ADA9EC8C}" type="slidenum">
              <a:rPr lang="en-GB" smtClean="0"/>
              <a:t>33</a:t>
            </a:fld>
            <a:endParaRPr lang="en-GB"/>
          </a:p>
        </p:txBody>
      </p:sp>
      <p:sp>
        <p:nvSpPr>
          <p:cNvPr id="7" name="TextBox 6">
            <a:extLst>
              <a:ext uri="{FF2B5EF4-FFF2-40B4-BE49-F238E27FC236}">
                <a16:creationId xmlns:a16="http://schemas.microsoft.com/office/drawing/2014/main" id="{88251449-5B13-029F-9575-BF25F18FCF01}"/>
              </a:ext>
            </a:extLst>
          </p:cNvPr>
          <p:cNvSpPr txBox="1"/>
          <p:nvPr/>
        </p:nvSpPr>
        <p:spPr>
          <a:xfrm>
            <a:off x="1231900" y="501651"/>
            <a:ext cx="4864100" cy="369332"/>
          </a:xfrm>
          <a:prstGeom prst="rect">
            <a:avLst/>
          </a:prstGeom>
          <a:noFill/>
        </p:spPr>
        <p:txBody>
          <a:bodyPr wrap="square" rtlCol="0">
            <a:spAutoFit/>
          </a:bodyPr>
          <a:lstStyle/>
          <a:p>
            <a:r>
              <a:rPr lang="en-GB" i="1" dirty="0"/>
              <a:t>Personal Note:</a:t>
            </a:r>
          </a:p>
        </p:txBody>
      </p:sp>
      <p:grpSp>
        <p:nvGrpSpPr>
          <p:cNvPr id="15" name="Group 14">
            <a:extLst>
              <a:ext uri="{FF2B5EF4-FFF2-40B4-BE49-F238E27FC236}">
                <a16:creationId xmlns:a16="http://schemas.microsoft.com/office/drawing/2014/main" id="{8DD16118-2414-F0FB-F8D5-76CFD2DBF854}"/>
              </a:ext>
            </a:extLst>
          </p:cNvPr>
          <p:cNvGrpSpPr/>
          <p:nvPr/>
        </p:nvGrpSpPr>
        <p:grpSpPr>
          <a:xfrm>
            <a:off x="566304" y="2124080"/>
            <a:ext cx="11692088" cy="1477328"/>
            <a:chOff x="566304" y="1648857"/>
            <a:chExt cx="10373591" cy="1477328"/>
          </a:xfrm>
        </p:grpSpPr>
        <p:sp>
          <p:nvSpPr>
            <p:cNvPr id="6" name="TextBox 5">
              <a:extLst>
                <a:ext uri="{FF2B5EF4-FFF2-40B4-BE49-F238E27FC236}">
                  <a16:creationId xmlns:a16="http://schemas.microsoft.com/office/drawing/2014/main" id="{86554E2A-6021-648B-95DF-4C072A534A97}"/>
                </a:ext>
              </a:extLst>
            </p:cNvPr>
            <p:cNvSpPr txBox="1"/>
            <p:nvPr/>
          </p:nvSpPr>
          <p:spPr>
            <a:xfrm>
              <a:off x="566304" y="1648857"/>
              <a:ext cx="10373591" cy="1477328"/>
            </a:xfrm>
            <a:prstGeom prst="rect">
              <a:avLst/>
            </a:prstGeom>
            <a:noFill/>
          </p:spPr>
          <p:txBody>
            <a:bodyPr wrap="square" rtlCol="0">
              <a:spAutoFit/>
            </a:bodyPr>
            <a:lstStyle/>
            <a:p>
              <a:r>
                <a:rPr lang="en-GB" dirty="0"/>
                <a:t>			PEP TPC/2-gamma more </a:t>
              </a:r>
            </a:p>
            <a:p>
              <a:r>
                <a:rPr lang="en-GB" dirty="0"/>
                <a:t>	 		HERA:  H1 direct and resolved photons (losing one e-beam didn’t do it)</a:t>
              </a:r>
            </a:p>
            <a:p>
              <a:r>
                <a:rPr lang="en-GB" dirty="0"/>
                <a:t>			LHC ATLAS:   Search for extra dimensions graviton              at least they’d shifted sides</a:t>
              </a:r>
            </a:p>
            <a:p>
              <a:r>
                <a:rPr lang="en-GB" dirty="0"/>
                <a:t>		</a:t>
              </a:r>
            </a:p>
            <a:p>
              <a:r>
                <a:rPr lang="en-GB" dirty="0"/>
                <a:t>		finally…    FNAL g-2. At last!...nope - Light-by-light </a:t>
              </a:r>
            </a:p>
          </p:txBody>
        </p:sp>
        <p:graphicFrame>
          <p:nvGraphicFramePr>
            <p:cNvPr id="8" name="Object 7">
              <a:extLst>
                <a:ext uri="{FF2B5EF4-FFF2-40B4-BE49-F238E27FC236}">
                  <a16:creationId xmlns:a16="http://schemas.microsoft.com/office/drawing/2014/main" id="{C3C795CB-476F-FDC0-5E74-62489294BE14}"/>
                </a:ext>
              </a:extLst>
            </p:cNvPr>
            <p:cNvGraphicFramePr>
              <a:graphicFrameLocks noChangeAspect="1"/>
            </p:cNvGraphicFramePr>
            <p:nvPr>
              <p:extLst>
                <p:ext uri="{D42A27DB-BD31-4B8C-83A1-F6EECF244321}">
                  <p14:modId xmlns:p14="http://schemas.microsoft.com/office/powerpoint/2010/main" val="431751617"/>
                </p:ext>
              </p:extLst>
            </p:nvPr>
          </p:nvGraphicFramePr>
          <p:xfrm>
            <a:off x="5118529" y="1648857"/>
            <a:ext cx="292100" cy="330200"/>
          </p:xfrm>
          <a:graphic>
            <a:graphicData uri="http://schemas.openxmlformats.org/presentationml/2006/ole">
              <mc:AlternateContent xmlns:mc="http://schemas.openxmlformats.org/markup-compatibility/2006">
                <mc:Choice xmlns:v="urn:schemas-microsoft-com:vml" Requires="v">
                  <p:oleObj name="Equation" r:id="rId2" imgW="291960" imgH="330120" progId="Equation.DSMT4">
                    <p:embed/>
                  </p:oleObj>
                </mc:Choice>
                <mc:Fallback>
                  <p:oleObj name="Equation" r:id="rId2" imgW="291960" imgH="330120" progId="Equation.DSMT4">
                    <p:embed/>
                    <p:pic>
                      <p:nvPicPr>
                        <p:cNvPr id="0" name=""/>
                        <p:cNvPicPr/>
                        <p:nvPr/>
                      </p:nvPicPr>
                      <p:blipFill>
                        <a:blip r:embed="rId3"/>
                        <a:stretch>
                          <a:fillRect/>
                        </a:stretch>
                      </p:blipFill>
                      <p:spPr>
                        <a:xfrm>
                          <a:off x="5118529" y="1648857"/>
                          <a:ext cx="292100" cy="330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165DF85-950F-DB1B-40D9-40C7CCC7AE48}"/>
                </a:ext>
              </a:extLst>
            </p:cNvPr>
            <p:cNvGraphicFramePr>
              <a:graphicFrameLocks noChangeAspect="1"/>
            </p:cNvGraphicFramePr>
            <p:nvPr>
              <p:extLst>
                <p:ext uri="{D42A27DB-BD31-4B8C-83A1-F6EECF244321}">
                  <p14:modId xmlns:p14="http://schemas.microsoft.com/office/powerpoint/2010/main" val="1741077144"/>
                </p:ext>
              </p:extLst>
            </p:nvPr>
          </p:nvGraphicFramePr>
          <p:xfrm>
            <a:off x="7195459" y="2310120"/>
            <a:ext cx="508000" cy="215900"/>
          </p:xfrm>
          <a:graphic>
            <a:graphicData uri="http://schemas.openxmlformats.org/presentationml/2006/ole">
              <mc:AlternateContent xmlns:mc="http://schemas.openxmlformats.org/markup-compatibility/2006">
                <mc:Choice xmlns:v="urn:schemas-microsoft-com:vml" Requires="v">
                  <p:oleObj name="Equation" r:id="rId4" imgW="507960" imgH="215640" progId="Equation.DSMT4">
                    <p:embed/>
                  </p:oleObj>
                </mc:Choice>
                <mc:Fallback>
                  <p:oleObj name="Equation" r:id="rId4" imgW="507960" imgH="215640" progId="Equation.DSMT4">
                    <p:embed/>
                    <p:pic>
                      <p:nvPicPr>
                        <p:cNvPr id="0" name=""/>
                        <p:cNvPicPr/>
                        <p:nvPr/>
                      </p:nvPicPr>
                      <p:blipFill>
                        <a:blip r:embed="rId5"/>
                        <a:stretch>
                          <a:fillRect/>
                        </a:stretch>
                      </p:blipFill>
                      <p:spPr>
                        <a:xfrm>
                          <a:off x="7195459" y="2310120"/>
                          <a:ext cx="508000" cy="215900"/>
                        </a:xfrm>
                        <a:prstGeom prst="rect">
                          <a:avLst/>
                        </a:prstGeom>
                      </p:spPr>
                    </p:pic>
                  </p:oleObj>
                </mc:Fallback>
              </mc:AlternateContent>
            </a:graphicData>
          </a:graphic>
        </p:graphicFrame>
      </p:grpSp>
      <p:sp>
        <p:nvSpPr>
          <p:cNvPr id="10" name="TextBox 9">
            <a:extLst>
              <a:ext uri="{FF2B5EF4-FFF2-40B4-BE49-F238E27FC236}">
                <a16:creationId xmlns:a16="http://schemas.microsoft.com/office/drawing/2014/main" id="{5A0D8454-59CF-5F02-BFCD-D5618D0FF2A3}"/>
              </a:ext>
            </a:extLst>
          </p:cNvPr>
          <p:cNvSpPr txBox="1"/>
          <p:nvPr/>
        </p:nvSpPr>
        <p:spPr>
          <a:xfrm>
            <a:off x="1435100" y="4052668"/>
            <a:ext cx="8394700" cy="1231106"/>
          </a:xfrm>
          <a:prstGeom prst="rect">
            <a:avLst/>
          </a:prstGeom>
          <a:noFill/>
        </p:spPr>
        <p:txBody>
          <a:bodyPr wrap="square" rtlCol="0">
            <a:spAutoFit/>
          </a:bodyPr>
          <a:lstStyle/>
          <a:p>
            <a:pPr algn="ctr"/>
            <a:r>
              <a:rPr lang="en-GB" dirty="0"/>
              <a:t>…Nevertheless, </a:t>
            </a:r>
          </a:p>
          <a:p>
            <a:pPr algn="ctr"/>
            <a:endParaRPr lang="en-GB" sz="2800" dirty="0"/>
          </a:p>
          <a:p>
            <a:pPr algn="ctr"/>
            <a:r>
              <a:rPr lang="en-GB" sz="2800" dirty="0"/>
              <a:t>Thank you,  John</a:t>
            </a:r>
          </a:p>
        </p:txBody>
      </p:sp>
      <p:sp>
        <p:nvSpPr>
          <p:cNvPr id="12" name="TextBox 11">
            <a:extLst>
              <a:ext uri="{FF2B5EF4-FFF2-40B4-BE49-F238E27FC236}">
                <a16:creationId xmlns:a16="http://schemas.microsoft.com/office/drawing/2014/main" id="{944E92B8-5E35-BAD0-EA78-7D10D4BA25B8}"/>
              </a:ext>
            </a:extLst>
          </p:cNvPr>
          <p:cNvSpPr txBox="1"/>
          <p:nvPr/>
        </p:nvSpPr>
        <p:spPr>
          <a:xfrm>
            <a:off x="1231900" y="870983"/>
            <a:ext cx="9461500" cy="646331"/>
          </a:xfrm>
          <a:prstGeom prst="rect">
            <a:avLst/>
          </a:prstGeom>
          <a:noFill/>
        </p:spPr>
        <p:txBody>
          <a:bodyPr wrap="square">
            <a:spAutoFit/>
          </a:bodyPr>
          <a:lstStyle/>
          <a:p>
            <a:r>
              <a:rPr lang="en-GB" dirty="0"/>
              <a:t>Many thanks JBD for introducing me to the joy (curse?) of two-photon physics. </a:t>
            </a:r>
            <a:br>
              <a:rPr lang="en-GB" dirty="0"/>
            </a:br>
            <a:r>
              <a:rPr lang="en-GB" dirty="0"/>
              <a:t>After that there was no escape:</a:t>
            </a:r>
          </a:p>
        </p:txBody>
      </p:sp>
      <p:sp>
        <p:nvSpPr>
          <p:cNvPr id="14" name="TextBox 13">
            <a:extLst>
              <a:ext uri="{FF2B5EF4-FFF2-40B4-BE49-F238E27FC236}">
                <a16:creationId xmlns:a16="http://schemas.microsoft.com/office/drawing/2014/main" id="{B52F8E9C-1D73-0C14-2E26-EA07DC8FFF28}"/>
              </a:ext>
            </a:extLst>
          </p:cNvPr>
          <p:cNvSpPr txBox="1"/>
          <p:nvPr/>
        </p:nvSpPr>
        <p:spPr>
          <a:xfrm>
            <a:off x="1231900" y="1670050"/>
            <a:ext cx="6096000" cy="369332"/>
          </a:xfrm>
          <a:prstGeom prst="rect">
            <a:avLst/>
          </a:prstGeom>
          <a:noFill/>
        </p:spPr>
        <p:txBody>
          <a:bodyPr wrap="square">
            <a:spAutoFit/>
          </a:bodyPr>
          <a:lstStyle/>
          <a:p>
            <a:r>
              <a:rPr lang="en-GB" dirty="0"/>
              <a:t>My subsequent career : </a:t>
            </a:r>
          </a:p>
        </p:txBody>
      </p:sp>
    </p:spTree>
    <p:extLst>
      <p:ext uri="{BB962C8B-B14F-4D97-AF65-F5344CB8AC3E}">
        <p14:creationId xmlns:p14="http://schemas.microsoft.com/office/powerpoint/2010/main" val="221737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F074-F069-C083-6072-9039A614FA49}"/>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D94D37E0-89DB-8DCB-D299-6AB67E58C3E1}"/>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C8636AA1-D166-822E-289B-4A5989013A35}"/>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0F4DB0FF-B47B-A827-64B4-EE8F89CBF570}"/>
              </a:ext>
            </a:extLst>
          </p:cNvPr>
          <p:cNvSpPr>
            <a:spLocks noGrp="1"/>
          </p:cNvSpPr>
          <p:nvPr>
            <p:ph type="sldNum" sz="quarter" idx="12"/>
          </p:nvPr>
        </p:nvSpPr>
        <p:spPr/>
        <p:txBody>
          <a:bodyPr/>
          <a:lstStyle/>
          <a:p>
            <a:fld id="{32F95436-1E17-44C3-91B0-4538ADA9EC8C}" type="slidenum">
              <a:rPr lang="en-GB" smtClean="0"/>
              <a:t>34</a:t>
            </a:fld>
            <a:endParaRPr lang="en-GB"/>
          </a:p>
        </p:txBody>
      </p:sp>
      <p:sp>
        <p:nvSpPr>
          <p:cNvPr id="6" name="TextBox 5">
            <a:extLst>
              <a:ext uri="{FF2B5EF4-FFF2-40B4-BE49-F238E27FC236}">
                <a16:creationId xmlns:a16="http://schemas.microsoft.com/office/drawing/2014/main" id="{E54F974E-A9A6-4F29-B355-A1C66D6A54B0}"/>
              </a:ext>
            </a:extLst>
          </p:cNvPr>
          <p:cNvSpPr txBox="1"/>
          <p:nvPr/>
        </p:nvSpPr>
        <p:spPr>
          <a:xfrm>
            <a:off x="4003141" y="1855960"/>
            <a:ext cx="2335794" cy="1015663"/>
          </a:xfrm>
          <a:prstGeom prst="rect">
            <a:avLst/>
          </a:prstGeom>
          <a:noFill/>
        </p:spPr>
        <p:txBody>
          <a:bodyPr wrap="square" rtlCol="0">
            <a:spAutoFit/>
          </a:bodyPr>
          <a:lstStyle/>
          <a:p>
            <a:r>
              <a:rPr lang="en-GB" sz="6000" dirty="0"/>
              <a:t>NOTES</a:t>
            </a:r>
          </a:p>
        </p:txBody>
      </p:sp>
    </p:spTree>
    <p:extLst>
      <p:ext uri="{BB962C8B-B14F-4D97-AF65-F5344CB8AC3E}">
        <p14:creationId xmlns:p14="http://schemas.microsoft.com/office/powerpoint/2010/main" val="265603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CE3C-A41A-D506-348E-12294B66B3B4}"/>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ADD03865-59CE-ED98-7591-C703B0005533}"/>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31CEF655-7229-CD97-6EE9-A6414496102B}"/>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1354AEFD-28F4-92FB-4762-C3EF23A18169}"/>
              </a:ext>
            </a:extLst>
          </p:cNvPr>
          <p:cNvSpPr>
            <a:spLocks noGrp="1"/>
          </p:cNvSpPr>
          <p:nvPr>
            <p:ph type="sldNum" sz="quarter" idx="12"/>
          </p:nvPr>
        </p:nvSpPr>
        <p:spPr/>
        <p:txBody>
          <a:bodyPr/>
          <a:lstStyle/>
          <a:p>
            <a:fld id="{32F95436-1E17-44C3-91B0-4538ADA9EC8C}" type="slidenum">
              <a:rPr lang="en-GB" smtClean="0"/>
              <a:t>35</a:t>
            </a:fld>
            <a:endParaRPr lang="en-GB"/>
          </a:p>
        </p:txBody>
      </p:sp>
      <p:sp>
        <p:nvSpPr>
          <p:cNvPr id="6" name="TextBox 5">
            <a:extLst>
              <a:ext uri="{FF2B5EF4-FFF2-40B4-BE49-F238E27FC236}">
                <a16:creationId xmlns:a16="http://schemas.microsoft.com/office/drawing/2014/main" id="{123CB797-5630-260F-CE88-01E8D1EED712}"/>
              </a:ext>
            </a:extLst>
          </p:cNvPr>
          <p:cNvSpPr txBox="1"/>
          <p:nvPr/>
        </p:nvSpPr>
        <p:spPr>
          <a:xfrm>
            <a:off x="838200" y="272403"/>
            <a:ext cx="8097570" cy="2031325"/>
          </a:xfrm>
          <a:prstGeom prst="rect">
            <a:avLst/>
          </a:prstGeom>
          <a:noFill/>
        </p:spPr>
        <p:txBody>
          <a:bodyPr wrap="square" rtlCol="0">
            <a:spAutoFit/>
          </a:bodyPr>
          <a:lstStyle/>
          <a:p>
            <a:r>
              <a:rPr lang="en-GB" sz="2400" b="1" dirty="0">
                <a:solidFill>
                  <a:srgbClr val="7E0000"/>
                </a:solidFill>
              </a:rPr>
              <a:t>ChatGPT on PLUTO:</a:t>
            </a:r>
          </a:p>
          <a:p>
            <a:endParaRPr lang="en-GB" sz="2400" dirty="0">
              <a:solidFill>
                <a:srgbClr val="7E0000"/>
              </a:solidFill>
            </a:endParaRPr>
          </a:p>
          <a:p>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PLUTO stood for "</a:t>
            </a:r>
            <a:r>
              <a:rPr lang="en-GB"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PLUon</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TOdetector</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kern="0" dirty="0">
                <a:effectLst/>
                <a:latin typeface="Times New Roman" panose="02020603050405020304" pitchFamily="18" charset="0"/>
                <a:ea typeface="Times New Roman" panose="02020603050405020304" pitchFamily="18" charset="0"/>
                <a:cs typeface="Times New Roman" panose="02020603050405020304" pitchFamily="18" charset="0"/>
              </a:rPr>
              <a:t>and it was designed to study the properties of the subatomic particles known as hadrons. Hadrons are particles that are made up of quarks, which are the building blocks of matter. The PLUTO detector was specifically designed to study the production and decay of hadrons, with a particular focus on the properties of the so-called "strange" hadrons.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TextBox 6">
            <a:extLst>
              <a:ext uri="{FF2B5EF4-FFF2-40B4-BE49-F238E27FC236}">
                <a16:creationId xmlns:a16="http://schemas.microsoft.com/office/drawing/2014/main" id="{9D37E0B2-F1A2-88E1-D42C-3F29AC3C2BBB}"/>
              </a:ext>
            </a:extLst>
          </p:cNvPr>
          <p:cNvSpPr txBox="1"/>
          <p:nvPr/>
        </p:nvSpPr>
        <p:spPr>
          <a:xfrm>
            <a:off x="838200" y="2097982"/>
            <a:ext cx="9542353" cy="3941848"/>
          </a:xfrm>
          <a:prstGeom prst="rect">
            <a:avLst/>
          </a:prstGeom>
          <a:noFill/>
        </p:spPr>
        <p:txBody>
          <a:bodyPr wrap="square" rtlCol="0">
            <a:spAutoFit/>
          </a:bodyPr>
          <a:lstStyle/>
          <a:p>
            <a:pPr>
              <a:lnSpc>
                <a:spcPct val="107000"/>
              </a:lnSpc>
              <a:spcAft>
                <a:spcPts val="800"/>
              </a:spcAft>
            </a:pPr>
            <a:r>
              <a:rPr lang="en-GB" sz="1800" b="1" i="1" kern="0" dirty="0">
                <a:effectLst/>
                <a:latin typeface="Times New Roman" panose="02020603050405020304" pitchFamily="18" charset="0"/>
                <a:ea typeface="Times New Roman" panose="02020603050405020304" pitchFamily="18" charset="0"/>
                <a:cs typeface="Times New Roman" panose="02020603050405020304" pitchFamily="18" charset="0"/>
              </a:rPr>
              <a:t>On two photon physics: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Two-photon physics was an important area of research at the PLUTO detector at PETRA. In this type of physics, two photons (particles of light) are used to create other particles through a process known as "photon-photon scattering."</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At the PETRA accelerator, high-energy electron and positron beams were collided to produce a high-energy photon beam, which was then directed onto a target made of heavy elements. When the photon beam collided with the target, some of the photons interacted with the target's atomic nuclei, producing a second photon beam.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two photon beams were then brought into collision with each other in the PLUTO detector, producing a range of particles, including electron-positron pairs, muon-antimuon pairs, and hadrons. The PLUTO detector was able to detect and measure the properties of these particles, allowing scientists to study the underlying physics of the process.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17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313C-BA5A-2F92-822A-8D965FFB0F0E}"/>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77F59CD1-ED25-4A36-27C9-CA25377A7E6F}"/>
              </a:ext>
            </a:extLst>
          </p:cNvPr>
          <p:cNvSpPr>
            <a:spLocks noGrp="1"/>
          </p:cNvSpPr>
          <p:nvPr>
            <p:ph type="dt" sz="half" idx="10"/>
          </p:nvPr>
        </p:nvSpPr>
        <p:spPr/>
        <p:txBody>
          <a:bodyPr/>
          <a:lstStyle/>
          <a:p>
            <a:r>
              <a:rPr lang="en-GB"/>
              <a:t>07/07/2023</a:t>
            </a:r>
          </a:p>
        </p:txBody>
      </p:sp>
      <p:sp>
        <p:nvSpPr>
          <p:cNvPr id="5" name="Slide Number Placeholder 4">
            <a:extLst>
              <a:ext uri="{FF2B5EF4-FFF2-40B4-BE49-F238E27FC236}">
                <a16:creationId xmlns:a16="http://schemas.microsoft.com/office/drawing/2014/main" id="{0EC72993-4E45-1ABF-CDFF-8643FFBE9821}"/>
              </a:ext>
            </a:extLst>
          </p:cNvPr>
          <p:cNvSpPr>
            <a:spLocks noGrp="1"/>
          </p:cNvSpPr>
          <p:nvPr>
            <p:ph type="sldNum" sz="quarter" idx="12"/>
          </p:nvPr>
        </p:nvSpPr>
        <p:spPr/>
        <p:txBody>
          <a:bodyPr/>
          <a:lstStyle/>
          <a:p>
            <a:fld id="{32F95436-1E17-44C3-91B0-4538ADA9EC8C}" type="slidenum">
              <a:rPr lang="en-GB" smtClean="0"/>
              <a:t>36</a:t>
            </a:fld>
            <a:endParaRPr lang="en-GB"/>
          </a:p>
        </p:txBody>
      </p:sp>
      <p:pic>
        <p:nvPicPr>
          <p:cNvPr id="7" name="Picture 6" descr="A large black and white computer cart&#10;&#10;Description automatically generated">
            <a:extLst>
              <a:ext uri="{FF2B5EF4-FFF2-40B4-BE49-F238E27FC236}">
                <a16:creationId xmlns:a16="http://schemas.microsoft.com/office/drawing/2014/main" id="{2992629F-5379-3D8B-F31C-B8486C6F5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700" y="669956"/>
            <a:ext cx="4267891" cy="4882128"/>
          </a:xfrm>
          <a:prstGeom prst="rect">
            <a:avLst/>
          </a:prstGeom>
        </p:spPr>
      </p:pic>
      <p:pic>
        <p:nvPicPr>
          <p:cNvPr id="9" name="Picture 8" descr="A close-up of a machine&#10;&#10;Description automatically generated">
            <a:extLst>
              <a:ext uri="{FF2B5EF4-FFF2-40B4-BE49-F238E27FC236}">
                <a16:creationId xmlns:a16="http://schemas.microsoft.com/office/drawing/2014/main" id="{729CDA67-8102-F3F3-6C07-AEB8FB419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120257"/>
            <a:ext cx="3511801" cy="1854416"/>
          </a:xfrm>
          <a:prstGeom prst="rect">
            <a:avLst/>
          </a:prstGeom>
        </p:spPr>
      </p:pic>
      <p:sp>
        <p:nvSpPr>
          <p:cNvPr id="11" name="TextBox 10">
            <a:extLst>
              <a:ext uri="{FF2B5EF4-FFF2-40B4-BE49-F238E27FC236}">
                <a16:creationId xmlns:a16="http://schemas.microsoft.com/office/drawing/2014/main" id="{218ED3EF-44FA-68DA-34D5-F2542E1C9DBF}"/>
              </a:ext>
            </a:extLst>
          </p:cNvPr>
          <p:cNvSpPr txBox="1"/>
          <p:nvPr/>
        </p:nvSpPr>
        <p:spPr>
          <a:xfrm>
            <a:off x="746619" y="1483629"/>
            <a:ext cx="6527549" cy="1569660"/>
          </a:xfrm>
          <a:prstGeom prst="rect">
            <a:avLst/>
          </a:prstGeom>
          <a:noFill/>
        </p:spPr>
        <p:txBody>
          <a:bodyPr wrap="square">
            <a:spAutoFit/>
          </a:bodyPr>
          <a:lstStyle/>
          <a:p>
            <a:r>
              <a:rPr lang="en-GB" sz="1600" i="1" dirty="0"/>
              <a:t>The PDP-11/45 was an excellent choice.</a:t>
            </a:r>
          </a:p>
          <a:p>
            <a:r>
              <a:rPr lang="en-GB" sz="1600" i="1" dirty="0"/>
              <a:t>They were used by London Terminal Control Centre air-traffic control between 1980 and 2005. Never suffered a major failure.</a:t>
            </a:r>
          </a:p>
          <a:p>
            <a:r>
              <a:rPr lang="en-GB" sz="1600" b="1" i="1" dirty="0"/>
              <a:t>Still in use today </a:t>
            </a:r>
            <a:r>
              <a:rPr lang="en-GB" sz="1600" i="1" dirty="0"/>
              <a:t>Nuclear Power Plants, US Navy…!</a:t>
            </a:r>
          </a:p>
          <a:p>
            <a:endParaRPr lang="en-GB" sz="1600" i="1" dirty="0"/>
          </a:p>
          <a:p>
            <a:r>
              <a:rPr lang="en-GB" sz="1600" i="1" dirty="0"/>
              <a:t>More importantly, it had a really, really cool looking console!</a:t>
            </a:r>
          </a:p>
        </p:txBody>
      </p:sp>
      <p:sp>
        <p:nvSpPr>
          <p:cNvPr id="14" name="TextBox 13">
            <a:extLst>
              <a:ext uri="{FF2B5EF4-FFF2-40B4-BE49-F238E27FC236}">
                <a16:creationId xmlns:a16="http://schemas.microsoft.com/office/drawing/2014/main" id="{9A23ACE2-A0DB-4C57-BB14-919D80FA15D1}"/>
              </a:ext>
            </a:extLst>
          </p:cNvPr>
          <p:cNvSpPr txBox="1"/>
          <p:nvPr/>
        </p:nvSpPr>
        <p:spPr>
          <a:xfrm>
            <a:off x="746619" y="430094"/>
            <a:ext cx="5669561" cy="1015663"/>
          </a:xfrm>
          <a:prstGeom prst="rect">
            <a:avLst/>
          </a:prstGeom>
          <a:noFill/>
        </p:spPr>
        <p:txBody>
          <a:bodyPr wrap="square" rtlCol="0">
            <a:spAutoFit/>
          </a:bodyPr>
          <a:lstStyle/>
          <a:p>
            <a:r>
              <a:rPr lang="en-GB" dirty="0"/>
              <a:t>PLUTO data acquisition:</a:t>
            </a:r>
          </a:p>
          <a:p>
            <a:r>
              <a:rPr lang="en-GB" sz="1400" dirty="0"/>
              <a:t>Controlled by PDP-11/45</a:t>
            </a:r>
          </a:p>
          <a:p>
            <a:r>
              <a:rPr lang="en-GB" sz="1400" dirty="0"/>
              <a:t>data sent by fast link to DESY IBM for further processing and writing to tape.</a:t>
            </a:r>
          </a:p>
          <a:p>
            <a:r>
              <a:rPr lang="en-GB" sz="1400" dirty="0"/>
              <a:t>128k memory</a:t>
            </a:r>
          </a:p>
        </p:txBody>
      </p:sp>
      <p:pic>
        <p:nvPicPr>
          <p:cNvPr id="16" name="Picture 15" descr="A close-up of a calculator&#10;&#10;Description automatically generated">
            <a:extLst>
              <a:ext uri="{FF2B5EF4-FFF2-40B4-BE49-F238E27FC236}">
                <a16:creationId xmlns:a16="http://schemas.microsoft.com/office/drawing/2014/main" id="{7750B524-C649-2B06-0AD6-876A5EDB7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712" y="5036172"/>
            <a:ext cx="1646222" cy="1123089"/>
          </a:xfrm>
          <a:prstGeom prst="rect">
            <a:avLst/>
          </a:prstGeom>
        </p:spPr>
      </p:pic>
      <p:pic>
        <p:nvPicPr>
          <p:cNvPr id="18" name="Picture 17" descr="A close-up of a calculator&#10;&#10;Description automatically generated">
            <a:extLst>
              <a:ext uri="{FF2B5EF4-FFF2-40B4-BE49-F238E27FC236}">
                <a16:creationId xmlns:a16="http://schemas.microsoft.com/office/drawing/2014/main" id="{D555F46A-7C24-4857-877F-F7F7BC14A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449" y="5041641"/>
            <a:ext cx="1347668" cy="1179210"/>
          </a:xfrm>
          <a:prstGeom prst="rect">
            <a:avLst/>
          </a:prstGeom>
        </p:spPr>
      </p:pic>
      <p:sp>
        <p:nvSpPr>
          <p:cNvPr id="19" name="TextBox 18">
            <a:extLst>
              <a:ext uri="{FF2B5EF4-FFF2-40B4-BE49-F238E27FC236}">
                <a16:creationId xmlns:a16="http://schemas.microsoft.com/office/drawing/2014/main" id="{28A83704-22A7-3EAB-4378-C51D79CDB366}"/>
              </a:ext>
            </a:extLst>
          </p:cNvPr>
          <p:cNvSpPr txBox="1"/>
          <p:nvPr/>
        </p:nvSpPr>
        <p:spPr>
          <a:xfrm>
            <a:off x="545850" y="5305330"/>
            <a:ext cx="3664011" cy="584775"/>
          </a:xfrm>
          <a:prstGeom prst="rect">
            <a:avLst/>
          </a:prstGeom>
          <a:noFill/>
        </p:spPr>
        <p:txBody>
          <a:bodyPr wrap="square" rtlCol="0">
            <a:spAutoFit/>
          </a:bodyPr>
          <a:lstStyle/>
          <a:p>
            <a:r>
              <a:rPr lang="en-GB" sz="1600" dirty="0"/>
              <a:t>Also, I’m pretty sure there was one of these in the PLUTO control room</a:t>
            </a:r>
          </a:p>
        </p:txBody>
      </p:sp>
    </p:spTree>
    <p:extLst>
      <p:ext uri="{BB962C8B-B14F-4D97-AF65-F5344CB8AC3E}">
        <p14:creationId xmlns:p14="http://schemas.microsoft.com/office/powerpoint/2010/main" val="2991701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F308-79DB-E5DD-777C-47E9FAC72F84}"/>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7FBCCE44-56C5-FA17-E35F-F8F48B63D57D}"/>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AE7322C9-0EF3-65D5-89B9-4656400F48CB}"/>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1D1FC67D-20BD-A119-DB5C-B350156191F8}"/>
              </a:ext>
            </a:extLst>
          </p:cNvPr>
          <p:cNvSpPr>
            <a:spLocks noGrp="1"/>
          </p:cNvSpPr>
          <p:nvPr>
            <p:ph type="sldNum" sz="quarter" idx="12"/>
          </p:nvPr>
        </p:nvSpPr>
        <p:spPr/>
        <p:txBody>
          <a:bodyPr/>
          <a:lstStyle/>
          <a:p>
            <a:fld id="{32F95436-1E17-44C3-91B0-4538ADA9EC8C}" type="slidenum">
              <a:rPr lang="en-GB" smtClean="0"/>
              <a:t>37</a:t>
            </a:fld>
            <a:endParaRPr lang="en-GB"/>
          </a:p>
        </p:txBody>
      </p:sp>
      <p:pic>
        <p:nvPicPr>
          <p:cNvPr id="7" name="Picture 6">
            <a:extLst>
              <a:ext uri="{FF2B5EF4-FFF2-40B4-BE49-F238E27FC236}">
                <a16:creationId xmlns:a16="http://schemas.microsoft.com/office/drawing/2014/main" id="{51D32CD5-31AC-F502-87A2-FA8AAC036D7C}"/>
              </a:ext>
            </a:extLst>
          </p:cNvPr>
          <p:cNvPicPr>
            <a:picLocks noChangeAspect="1"/>
          </p:cNvPicPr>
          <p:nvPr/>
        </p:nvPicPr>
        <p:blipFill>
          <a:blip r:embed="rId2"/>
          <a:stretch>
            <a:fillRect/>
          </a:stretch>
        </p:blipFill>
        <p:spPr>
          <a:xfrm>
            <a:off x="6096000" y="935918"/>
            <a:ext cx="5607728" cy="5095484"/>
          </a:xfrm>
          <a:prstGeom prst="rect">
            <a:avLst/>
          </a:prstGeom>
        </p:spPr>
      </p:pic>
      <p:sp>
        <p:nvSpPr>
          <p:cNvPr id="8" name="TextBox 7">
            <a:extLst>
              <a:ext uri="{FF2B5EF4-FFF2-40B4-BE49-F238E27FC236}">
                <a16:creationId xmlns:a16="http://schemas.microsoft.com/office/drawing/2014/main" id="{69119D31-3585-2823-BF28-4FC6B9AD46A4}"/>
              </a:ext>
            </a:extLst>
          </p:cNvPr>
          <p:cNvSpPr txBox="1"/>
          <p:nvPr/>
        </p:nvSpPr>
        <p:spPr>
          <a:xfrm>
            <a:off x="381000" y="238991"/>
            <a:ext cx="9386455" cy="523220"/>
          </a:xfrm>
          <a:prstGeom prst="rect">
            <a:avLst/>
          </a:prstGeom>
          <a:noFill/>
        </p:spPr>
        <p:txBody>
          <a:bodyPr wrap="square" rtlCol="0">
            <a:spAutoFit/>
          </a:bodyPr>
          <a:lstStyle/>
          <a:p>
            <a:r>
              <a:rPr lang="en-GB" sz="2800" b="1" dirty="0">
                <a:solidFill>
                  <a:srgbClr val="7E0000"/>
                </a:solidFill>
              </a:rPr>
              <a:t>Two Photon Physics and the photon structure function</a:t>
            </a:r>
          </a:p>
        </p:txBody>
      </p:sp>
      <p:sp>
        <p:nvSpPr>
          <p:cNvPr id="10" name="TextBox 9">
            <a:extLst>
              <a:ext uri="{FF2B5EF4-FFF2-40B4-BE49-F238E27FC236}">
                <a16:creationId xmlns:a16="http://schemas.microsoft.com/office/drawing/2014/main" id="{1F94394E-BD50-2BB4-0825-BC600F5F00B2}"/>
              </a:ext>
            </a:extLst>
          </p:cNvPr>
          <p:cNvSpPr txBox="1"/>
          <p:nvPr/>
        </p:nvSpPr>
        <p:spPr>
          <a:xfrm>
            <a:off x="1060010" y="2162481"/>
            <a:ext cx="3339974" cy="461665"/>
          </a:xfrm>
          <a:prstGeom prst="rect">
            <a:avLst/>
          </a:prstGeom>
          <a:noFill/>
        </p:spPr>
        <p:txBody>
          <a:bodyPr wrap="square">
            <a:spAutoFit/>
          </a:bodyPr>
          <a:lstStyle/>
          <a:p>
            <a:r>
              <a:rPr lang="en-GB" sz="1200" b="0" i="0" u="none" strike="noStrike" baseline="0" dirty="0" err="1">
                <a:latin typeface="Calibri" panose="020F0502020204030204" pitchFamily="34" charset="0"/>
              </a:rPr>
              <a:t>H.Kolanoski</a:t>
            </a:r>
            <a:r>
              <a:rPr lang="en-GB" sz="1200" b="0" i="0" u="none" strike="noStrike" baseline="0" dirty="0">
                <a:latin typeface="Calibri" panose="020F0502020204030204" pitchFamily="34" charset="0"/>
              </a:rPr>
              <a:t> –Two-Photon Physics in the 1980ies </a:t>
            </a:r>
            <a:br>
              <a:rPr lang="en-GB" sz="1200" b="0" i="0" u="none" strike="noStrike" baseline="0" dirty="0">
                <a:latin typeface="Calibri" panose="020F0502020204030204" pitchFamily="34" charset="0"/>
              </a:rPr>
            </a:br>
            <a:r>
              <a:rPr lang="en-GB" sz="1200" dirty="0">
                <a:latin typeface="Calibri" panose="020F0502020204030204" pitchFamily="34" charset="0"/>
              </a:rPr>
              <a:t>Photon'15 Novosibirsk 15-19-Jun-15 </a:t>
            </a:r>
            <a:endParaRPr lang="en-GB" sz="1200" dirty="0"/>
          </a:p>
        </p:txBody>
      </p:sp>
      <p:pic>
        <p:nvPicPr>
          <p:cNvPr id="9" name="Picture 8">
            <a:extLst>
              <a:ext uri="{FF2B5EF4-FFF2-40B4-BE49-F238E27FC236}">
                <a16:creationId xmlns:a16="http://schemas.microsoft.com/office/drawing/2014/main" id="{BDBD40B7-A288-4D4F-4F07-877828C5F2AF}"/>
              </a:ext>
            </a:extLst>
          </p:cNvPr>
          <p:cNvPicPr>
            <a:picLocks noChangeAspect="1"/>
          </p:cNvPicPr>
          <p:nvPr/>
        </p:nvPicPr>
        <p:blipFill>
          <a:blip r:embed="rId3"/>
          <a:stretch>
            <a:fillRect/>
          </a:stretch>
        </p:blipFill>
        <p:spPr>
          <a:xfrm>
            <a:off x="452672" y="3657351"/>
            <a:ext cx="5393823" cy="1900008"/>
          </a:xfrm>
          <a:prstGeom prst="rect">
            <a:avLst/>
          </a:prstGeom>
        </p:spPr>
      </p:pic>
    </p:spTree>
    <p:extLst>
      <p:ext uri="{BB962C8B-B14F-4D97-AF65-F5344CB8AC3E}">
        <p14:creationId xmlns:p14="http://schemas.microsoft.com/office/powerpoint/2010/main" val="164261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5E2D-3F0B-F224-80D2-90D1AF082C80}"/>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EF378A39-4A11-E13F-39DC-6BFF9E48512B}"/>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4907F6B9-2B47-BB0B-619E-193AEADD9908}"/>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7365D93D-128C-DFDB-7F5F-10B549FACD21}"/>
              </a:ext>
            </a:extLst>
          </p:cNvPr>
          <p:cNvSpPr>
            <a:spLocks noGrp="1"/>
          </p:cNvSpPr>
          <p:nvPr>
            <p:ph type="sldNum" sz="quarter" idx="12"/>
          </p:nvPr>
        </p:nvSpPr>
        <p:spPr/>
        <p:txBody>
          <a:bodyPr/>
          <a:lstStyle/>
          <a:p>
            <a:fld id="{32F95436-1E17-44C3-91B0-4538ADA9EC8C}" type="slidenum">
              <a:rPr lang="en-GB" smtClean="0"/>
              <a:t>38</a:t>
            </a:fld>
            <a:endParaRPr lang="en-GB"/>
          </a:p>
        </p:txBody>
      </p:sp>
      <p:pic>
        <p:nvPicPr>
          <p:cNvPr id="17" name="Picture 16">
            <a:extLst>
              <a:ext uri="{FF2B5EF4-FFF2-40B4-BE49-F238E27FC236}">
                <a16:creationId xmlns:a16="http://schemas.microsoft.com/office/drawing/2014/main" id="{68071E2C-AFE7-C9B7-6F09-4BFA95AE5800}"/>
              </a:ext>
            </a:extLst>
          </p:cNvPr>
          <p:cNvPicPr>
            <a:picLocks noChangeAspect="1"/>
          </p:cNvPicPr>
          <p:nvPr/>
        </p:nvPicPr>
        <p:blipFill>
          <a:blip r:embed="rId2"/>
          <a:stretch>
            <a:fillRect/>
          </a:stretch>
        </p:blipFill>
        <p:spPr>
          <a:xfrm>
            <a:off x="712304" y="1368701"/>
            <a:ext cx="6957391" cy="4711148"/>
          </a:xfrm>
          <a:prstGeom prst="rect">
            <a:avLst/>
          </a:prstGeom>
        </p:spPr>
      </p:pic>
      <p:sp>
        <p:nvSpPr>
          <p:cNvPr id="18" name="TextBox 17">
            <a:extLst>
              <a:ext uri="{FF2B5EF4-FFF2-40B4-BE49-F238E27FC236}">
                <a16:creationId xmlns:a16="http://schemas.microsoft.com/office/drawing/2014/main" id="{BF8E3059-A61B-7AB7-B83C-4C568AE16E5F}"/>
              </a:ext>
            </a:extLst>
          </p:cNvPr>
          <p:cNvSpPr txBox="1"/>
          <p:nvPr/>
        </p:nvSpPr>
        <p:spPr>
          <a:xfrm>
            <a:off x="619125" y="319088"/>
            <a:ext cx="6105525" cy="369332"/>
          </a:xfrm>
          <a:prstGeom prst="rect">
            <a:avLst/>
          </a:prstGeom>
          <a:noFill/>
        </p:spPr>
        <p:txBody>
          <a:bodyPr wrap="square" rtlCol="0">
            <a:spAutoFit/>
          </a:bodyPr>
          <a:lstStyle/>
          <a:p>
            <a:r>
              <a:rPr lang="en-GB" dirty="0"/>
              <a:t>1981      </a:t>
            </a:r>
            <a:r>
              <a:rPr lang="en-GB" sz="1800" b="1" i="0" u="none" strike="noStrike" baseline="0" dirty="0" err="1">
                <a:latin typeface="Arial-BoldMT"/>
              </a:rPr>
              <a:t>Schopper</a:t>
            </a:r>
            <a:r>
              <a:rPr lang="en-GB" sz="1800" b="1" i="0" u="none" strike="noStrike" baseline="0" dirty="0">
                <a:latin typeface="Arial-BoldMT"/>
              </a:rPr>
              <a:t>                      </a:t>
            </a:r>
            <a:r>
              <a:rPr lang="en-GB" sz="1800" b="1" i="0" u="none" strike="noStrike" baseline="0" dirty="0" err="1">
                <a:latin typeface="Arial-BoldMT"/>
              </a:rPr>
              <a:t>Soergel</a:t>
            </a:r>
            <a:endParaRPr lang="en-GB" dirty="0"/>
          </a:p>
        </p:txBody>
      </p:sp>
      <p:sp>
        <p:nvSpPr>
          <p:cNvPr id="19" name="Arrow: Notched Right 18">
            <a:extLst>
              <a:ext uri="{FF2B5EF4-FFF2-40B4-BE49-F238E27FC236}">
                <a16:creationId xmlns:a16="http://schemas.microsoft.com/office/drawing/2014/main" id="{E2B5E971-85A3-F16C-6F3E-7624EBB7851A}"/>
              </a:ext>
            </a:extLst>
          </p:cNvPr>
          <p:cNvSpPr/>
          <p:nvPr/>
        </p:nvSpPr>
        <p:spPr>
          <a:xfrm>
            <a:off x="2981325" y="319087"/>
            <a:ext cx="776312" cy="424879"/>
          </a:xfrm>
          <a:prstGeom prst="notched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1">
            <a:extLst>
              <a:ext uri="{FF2B5EF4-FFF2-40B4-BE49-F238E27FC236}">
                <a16:creationId xmlns:a16="http://schemas.microsoft.com/office/drawing/2014/main" id="{6A0B75F7-4B54-5B20-AA23-54B07E84DB84}"/>
              </a:ext>
            </a:extLst>
          </p:cNvPr>
          <p:cNvSpPr>
            <a:spLocks noChangeArrowheads="1"/>
          </p:cNvSpPr>
          <p:nvPr/>
        </p:nvSpPr>
        <p:spPr bwMode="auto">
          <a:xfrm>
            <a:off x="7669695" y="2044005"/>
            <a:ext cx="4895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Arial" panose="020B0604020202020204" pitchFamily="34" charset="0"/>
              </a:rPr>
              <a:t>1973 to 1980: Herwig </a:t>
            </a:r>
            <a:r>
              <a:rPr kumimoji="0" lang="en-US" altLang="en-US" sz="1200" b="0" i="0" u="none" strike="noStrike" cap="none" normalizeH="0" baseline="0" dirty="0" err="1">
                <a:ln>
                  <a:noFill/>
                </a:ln>
                <a:solidFill>
                  <a:schemeClr val="tx1"/>
                </a:solidFill>
                <a:effectLst/>
                <a:latin typeface="Arial" panose="020B0604020202020204" pitchFamily="34" charset="0"/>
              </a:rPr>
              <a:t>Schopper</a:t>
            </a:r>
            <a:r>
              <a:rPr kumimoji="0" lang="en-US" altLang="en-US" sz="1200" b="0" i="0" u="none" strike="noStrike" cap="none" normalizeH="0" baseline="0" dirty="0">
                <a:ln>
                  <a:noFill/>
                </a:ln>
                <a:solidFill>
                  <a:schemeClr val="tx1"/>
                </a:solidFill>
                <a:effectLst/>
                <a:latin typeface="Arial" panose="020B0604020202020204" pitchFamily="34" charset="0"/>
              </a:rPr>
              <a:t> </a:t>
            </a:r>
          </a:p>
          <a:p>
            <a:pPr eaLnBrk="0" fontAlgn="base" hangingPunct="0">
              <a:spcBef>
                <a:spcPct val="0"/>
              </a:spcBef>
              <a:spcAft>
                <a:spcPct val="0"/>
              </a:spcAft>
              <a:buFontTx/>
              <a:buChar char="•"/>
            </a:pPr>
            <a:r>
              <a:rPr kumimoji="0" lang="en-US" altLang="en-US" sz="1200" b="0" i="0" u="none" strike="noStrike" cap="none" normalizeH="0" baseline="0" dirty="0">
                <a:ln>
                  <a:noFill/>
                </a:ln>
                <a:solidFill>
                  <a:schemeClr val="tx1"/>
                </a:solidFill>
                <a:effectLst/>
                <a:latin typeface="Arial" panose="020B0604020202020204" pitchFamily="34" charset="0"/>
              </a:rPr>
              <a:t>1981 to 1993: Volker </a:t>
            </a:r>
            <a:r>
              <a:rPr kumimoji="0" lang="en-US" altLang="en-US" sz="1200" b="0" i="0" u="none" strike="noStrike" cap="none" normalizeH="0" baseline="0" dirty="0" err="1">
                <a:ln>
                  <a:noFill/>
                </a:ln>
                <a:solidFill>
                  <a:schemeClr val="tx1"/>
                </a:solidFill>
                <a:effectLst/>
                <a:latin typeface="Arial" panose="020B0604020202020204" pitchFamily="34" charset="0"/>
              </a:rPr>
              <a:t>Soergel</a:t>
            </a:r>
            <a:r>
              <a:rPr kumimoji="0" lang="en-US" altLang="en-US" sz="1200" b="0" i="0" u="none" strike="noStrike" cap="none" normalizeH="0" baseline="0" dirty="0">
                <a:ln>
                  <a:noFill/>
                </a:ln>
                <a:solidFill>
                  <a:schemeClr val="tx1"/>
                </a:solidFill>
                <a:effectLst/>
                <a:latin typeface="Arial" panose="020B0604020202020204" pitchFamily="34" charset="0"/>
              </a:rPr>
              <a:t> </a:t>
            </a:r>
            <a:r>
              <a:rPr lang="en-GB" sz="1200" dirty="0"/>
              <a:t>(1931 – 2022)</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C762F2FB-1924-A46C-67DD-9260689F6F8E}"/>
              </a:ext>
            </a:extLst>
          </p:cNvPr>
          <p:cNvPicPr>
            <a:picLocks noChangeAspect="1"/>
          </p:cNvPicPr>
          <p:nvPr/>
        </p:nvPicPr>
        <p:blipFill>
          <a:blip r:embed="rId3"/>
          <a:stretch>
            <a:fillRect/>
          </a:stretch>
        </p:blipFill>
        <p:spPr>
          <a:xfrm>
            <a:off x="7867655" y="3235046"/>
            <a:ext cx="3072240" cy="2500661"/>
          </a:xfrm>
          <a:prstGeom prst="rect">
            <a:avLst/>
          </a:prstGeom>
        </p:spPr>
      </p:pic>
    </p:spTree>
    <p:extLst>
      <p:ext uri="{BB962C8B-B14F-4D97-AF65-F5344CB8AC3E}">
        <p14:creationId xmlns:p14="http://schemas.microsoft.com/office/powerpoint/2010/main" val="354331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6CF4-3C06-3E3D-ACAE-0F6A17F6DB7D}"/>
              </a:ext>
            </a:extLst>
          </p:cNvPr>
          <p:cNvSpPr>
            <a:spLocks noGrp="1"/>
          </p:cNvSpPr>
          <p:nvPr>
            <p:ph type="title"/>
          </p:nvPr>
        </p:nvSpPr>
        <p:spPr>
          <a:xfrm>
            <a:off x="9954491" y="322118"/>
            <a:ext cx="1915391" cy="365126"/>
          </a:xfrm>
        </p:spPr>
        <p:txBody>
          <a:bodyPr/>
          <a:lstStyle/>
          <a:p>
            <a:endParaRPr lang="en-GB" dirty="0"/>
          </a:p>
        </p:txBody>
      </p:sp>
      <p:sp>
        <p:nvSpPr>
          <p:cNvPr id="3" name="Date Placeholder 2">
            <a:extLst>
              <a:ext uri="{FF2B5EF4-FFF2-40B4-BE49-F238E27FC236}">
                <a16:creationId xmlns:a16="http://schemas.microsoft.com/office/drawing/2014/main" id="{9600E6A7-B673-DF17-18A0-C085D7FB5A3C}"/>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39074794-07D7-9B4C-6E3C-568C547F6400}"/>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3626EB05-7381-EA24-00A3-C5C1034F535B}"/>
              </a:ext>
            </a:extLst>
          </p:cNvPr>
          <p:cNvSpPr>
            <a:spLocks noGrp="1"/>
          </p:cNvSpPr>
          <p:nvPr>
            <p:ph type="sldNum" sz="quarter" idx="12"/>
          </p:nvPr>
        </p:nvSpPr>
        <p:spPr/>
        <p:txBody>
          <a:bodyPr/>
          <a:lstStyle/>
          <a:p>
            <a:fld id="{32F95436-1E17-44C3-91B0-4538ADA9EC8C}" type="slidenum">
              <a:rPr lang="en-GB" smtClean="0"/>
              <a:t>4</a:t>
            </a:fld>
            <a:endParaRPr lang="en-GB"/>
          </a:p>
        </p:txBody>
      </p:sp>
      <p:sp>
        <p:nvSpPr>
          <p:cNvPr id="6" name="TextBox 5">
            <a:extLst>
              <a:ext uri="{FF2B5EF4-FFF2-40B4-BE49-F238E27FC236}">
                <a16:creationId xmlns:a16="http://schemas.microsoft.com/office/drawing/2014/main" id="{ED529FBB-F721-0EEE-5170-BC77BF4A8402}"/>
              </a:ext>
            </a:extLst>
          </p:cNvPr>
          <p:cNvSpPr txBox="1"/>
          <p:nvPr/>
        </p:nvSpPr>
        <p:spPr>
          <a:xfrm>
            <a:off x="322118" y="322118"/>
            <a:ext cx="9279082" cy="523220"/>
          </a:xfrm>
          <a:prstGeom prst="rect">
            <a:avLst/>
          </a:prstGeom>
          <a:noFill/>
        </p:spPr>
        <p:txBody>
          <a:bodyPr wrap="square" rtlCol="0">
            <a:spAutoFit/>
          </a:bodyPr>
          <a:lstStyle/>
          <a:p>
            <a:r>
              <a:rPr lang="en-GB" sz="2800" b="1" dirty="0">
                <a:solidFill>
                  <a:srgbClr val="7E0000"/>
                </a:solidFill>
              </a:rPr>
              <a:t>The PLUTO detector</a:t>
            </a:r>
          </a:p>
        </p:txBody>
      </p:sp>
      <p:pic>
        <p:nvPicPr>
          <p:cNvPr id="7" name="Picture 6">
            <a:extLst>
              <a:ext uri="{FF2B5EF4-FFF2-40B4-BE49-F238E27FC236}">
                <a16:creationId xmlns:a16="http://schemas.microsoft.com/office/drawing/2014/main" id="{01F32A93-76C7-9853-F371-C5723877139A}"/>
              </a:ext>
            </a:extLst>
          </p:cNvPr>
          <p:cNvPicPr>
            <a:picLocks noChangeAspect="1"/>
          </p:cNvPicPr>
          <p:nvPr/>
        </p:nvPicPr>
        <p:blipFill>
          <a:blip r:embed="rId2"/>
          <a:stretch>
            <a:fillRect/>
          </a:stretch>
        </p:blipFill>
        <p:spPr>
          <a:xfrm>
            <a:off x="4792878" y="1293668"/>
            <a:ext cx="6721044" cy="4270664"/>
          </a:xfrm>
          <a:prstGeom prst="rect">
            <a:avLst/>
          </a:prstGeom>
        </p:spPr>
      </p:pic>
      <p:sp>
        <p:nvSpPr>
          <p:cNvPr id="9" name="TextBox 8">
            <a:extLst>
              <a:ext uri="{FF2B5EF4-FFF2-40B4-BE49-F238E27FC236}">
                <a16:creationId xmlns:a16="http://schemas.microsoft.com/office/drawing/2014/main" id="{3107DB68-C90C-E11A-3C81-1D4BF50B8B0A}"/>
              </a:ext>
            </a:extLst>
          </p:cNvPr>
          <p:cNvSpPr txBox="1"/>
          <p:nvPr/>
        </p:nvSpPr>
        <p:spPr>
          <a:xfrm>
            <a:off x="322118" y="1080655"/>
            <a:ext cx="4707082" cy="1754326"/>
          </a:xfrm>
          <a:prstGeom prst="rect">
            <a:avLst/>
          </a:prstGeom>
          <a:noFill/>
        </p:spPr>
        <p:txBody>
          <a:bodyPr wrap="square" rtlCol="0">
            <a:spAutoFit/>
          </a:bodyPr>
          <a:lstStyle/>
          <a:p>
            <a:r>
              <a:rPr lang="en-GB" dirty="0"/>
              <a:t>Already a  </a:t>
            </a:r>
            <a:r>
              <a:rPr lang="en-GB" b="1" i="1" dirty="0"/>
              <a:t>Pioneering detector</a:t>
            </a:r>
            <a:r>
              <a:rPr lang="en-GB" dirty="0"/>
              <a:t>…</a:t>
            </a:r>
          </a:p>
          <a:p>
            <a:endParaRPr lang="en-GB" dirty="0"/>
          </a:p>
          <a:p>
            <a:r>
              <a:rPr lang="en-GB" b="1" i="1" dirty="0"/>
              <a:t>The first detector to make use of a large Superconducting 1.65T solenoid.</a:t>
            </a:r>
          </a:p>
          <a:p>
            <a:r>
              <a:rPr lang="en-GB" dirty="0"/>
              <a:t>Big enough to contain tracking and shower counters…</a:t>
            </a:r>
          </a:p>
        </p:txBody>
      </p:sp>
      <p:pic>
        <p:nvPicPr>
          <p:cNvPr id="10" name="Picture 9">
            <a:extLst>
              <a:ext uri="{FF2B5EF4-FFF2-40B4-BE49-F238E27FC236}">
                <a16:creationId xmlns:a16="http://schemas.microsoft.com/office/drawing/2014/main" id="{CF8D0CF0-3563-BB82-4A99-11AB9E290FFA}"/>
              </a:ext>
            </a:extLst>
          </p:cNvPr>
          <p:cNvPicPr>
            <a:picLocks noChangeAspect="1"/>
          </p:cNvPicPr>
          <p:nvPr/>
        </p:nvPicPr>
        <p:blipFill>
          <a:blip r:embed="rId3"/>
          <a:stretch>
            <a:fillRect/>
          </a:stretch>
        </p:blipFill>
        <p:spPr>
          <a:xfrm>
            <a:off x="457201" y="3070298"/>
            <a:ext cx="3660788" cy="2625882"/>
          </a:xfrm>
          <a:prstGeom prst="rect">
            <a:avLst/>
          </a:prstGeom>
        </p:spPr>
      </p:pic>
      <p:sp>
        <p:nvSpPr>
          <p:cNvPr id="8" name="TextBox 7">
            <a:extLst>
              <a:ext uri="{FF2B5EF4-FFF2-40B4-BE49-F238E27FC236}">
                <a16:creationId xmlns:a16="http://schemas.microsoft.com/office/drawing/2014/main" id="{51A9104D-6BB5-7B43-6595-373C88F2293C}"/>
              </a:ext>
            </a:extLst>
          </p:cNvPr>
          <p:cNvSpPr txBox="1"/>
          <p:nvPr/>
        </p:nvSpPr>
        <p:spPr>
          <a:xfrm>
            <a:off x="9030866" y="5511514"/>
            <a:ext cx="2839016" cy="369332"/>
          </a:xfrm>
          <a:prstGeom prst="rect">
            <a:avLst/>
          </a:prstGeom>
          <a:noFill/>
        </p:spPr>
        <p:txBody>
          <a:bodyPr wrap="square" rtlCol="0">
            <a:spAutoFit/>
          </a:bodyPr>
          <a:lstStyle/>
          <a:p>
            <a:r>
              <a:rPr lang="en-GB" b="1" dirty="0">
                <a:solidFill>
                  <a:srgbClr val="7E0000"/>
                </a:solidFill>
              </a:rPr>
              <a:t>1977  version</a:t>
            </a:r>
          </a:p>
        </p:txBody>
      </p:sp>
    </p:spTree>
    <p:extLst>
      <p:ext uri="{BB962C8B-B14F-4D97-AF65-F5344CB8AC3E}">
        <p14:creationId xmlns:p14="http://schemas.microsoft.com/office/powerpoint/2010/main" val="165674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2B94-51E3-1309-8702-53408B83316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A06BF2B1-335A-F644-AF4F-A4F260DC95E7}"/>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42FAE2DC-0957-A60D-CD70-1701F32B17DE}"/>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8D5AB58B-39F2-9726-CF60-749FD95214BB}"/>
              </a:ext>
            </a:extLst>
          </p:cNvPr>
          <p:cNvSpPr>
            <a:spLocks noGrp="1"/>
          </p:cNvSpPr>
          <p:nvPr>
            <p:ph type="sldNum" sz="quarter" idx="12"/>
          </p:nvPr>
        </p:nvSpPr>
        <p:spPr/>
        <p:txBody>
          <a:bodyPr/>
          <a:lstStyle/>
          <a:p>
            <a:fld id="{32F95436-1E17-44C3-91B0-4538ADA9EC8C}" type="slidenum">
              <a:rPr lang="en-GB" smtClean="0"/>
              <a:t>5</a:t>
            </a:fld>
            <a:endParaRPr lang="en-GB"/>
          </a:p>
        </p:txBody>
      </p:sp>
      <p:sp>
        <p:nvSpPr>
          <p:cNvPr id="8" name="TextBox 7">
            <a:extLst>
              <a:ext uri="{FF2B5EF4-FFF2-40B4-BE49-F238E27FC236}">
                <a16:creationId xmlns:a16="http://schemas.microsoft.com/office/drawing/2014/main" id="{AFFCA2CC-2E05-ABFC-6101-492A672E7E36}"/>
              </a:ext>
            </a:extLst>
          </p:cNvPr>
          <p:cNvSpPr txBox="1"/>
          <p:nvPr/>
        </p:nvSpPr>
        <p:spPr>
          <a:xfrm>
            <a:off x="671945" y="1215737"/>
            <a:ext cx="6733309" cy="4247317"/>
          </a:xfrm>
          <a:prstGeom prst="rect">
            <a:avLst/>
          </a:prstGeom>
          <a:noFill/>
        </p:spPr>
        <p:txBody>
          <a:bodyPr wrap="square" rtlCol="0">
            <a:spAutoFit/>
          </a:bodyPr>
          <a:lstStyle/>
          <a:p>
            <a:endParaRPr lang="en-GB" dirty="0"/>
          </a:p>
          <a:p>
            <a:r>
              <a:rPr lang="en-GB" dirty="0"/>
              <a:t>DORIS underwent several upgrades in response to developments:</a:t>
            </a:r>
            <a:br>
              <a:rPr lang="en-GB" dirty="0"/>
            </a:br>
            <a:r>
              <a:rPr lang="en-GB" dirty="0"/>
              <a:t>DORIS II (~7–10 </a:t>
            </a:r>
            <a:r>
              <a:rPr lang="en-GB" dirty="0" err="1"/>
              <a:t>Gev</a:t>
            </a:r>
            <a:r>
              <a:rPr lang="en-GB" dirty="0"/>
              <a:t>) in 1978</a:t>
            </a:r>
          </a:p>
          <a:p>
            <a:endParaRPr lang="en-GB" dirty="0"/>
          </a:p>
          <a:p>
            <a:pPr marL="285750" indent="-285750">
              <a:buFont typeface="Arial" panose="020B0604020202020204" pitchFamily="34" charset="0"/>
              <a:buChar char="•"/>
            </a:pPr>
            <a:r>
              <a:rPr lang="en-GB" dirty="0"/>
              <a:t>1977 PLUTO proposal to up energy to 8.6 GeV cm for tau, excited charm studies. </a:t>
            </a:r>
          </a:p>
          <a:p>
            <a:pPr marL="285750" indent="-285750">
              <a:buFont typeface="Arial" panose="020B0604020202020204" pitchFamily="34" charset="0"/>
              <a:buChar char="•"/>
            </a:pPr>
            <a:r>
              <a:rPr lang="en-GB" dirty="0"/>
              <a:t>Accepted by </a:t>
            </a:r>
            <a:r>
              <a:rPr lang="en-GB" sz="1800" dirty="0" err="1"/>
              <a:t>Forschungskollegium</a:t>
            </a:r>
            <a:r>
              <a:rPr lang="en-GB" sz="1800" dirty="0"/>
              <a:t> 30/06/77 </a:t>
            </a:r>
          </a:p>
          <a:p>
            <a:pPr marL="742950" lvl="1" indent="-285750">
              <a:buFont typeface="Arial" panose="020B0604020202020204" pitchFamily="34" charset="0"/>
              <a:buChar char="•"/>
            </a:pPr>
            <a:r>
              <a:rPr lang="en-GB" i="1" dirty="0"/>
              <a:t>Same day as Upsilon announced!</a:t>
            </a:r>
          </a:p>
          <a:p>
            <a:pPr marL="285750" indent="-285750">
              <a:buFont typeface="Arial" panose="020B0604020202020204" pitchFamily="34" charset="0"/>
              <a:buChar char="•"/>
            </a:pPr>
            <a:r>
              <a:rPr lang="en-GB" dirty="0"/>
              <a:t>Just a week later PLUTO proposed upgrade to 10GeV  by  switching to single ring (at lower luminosity) </a:t>
            </a:r>
            <a:r>
              <a:rPr lang="en-GB" b="1" dirty="0"/>
              <a:t>and</a:t>
            </a:r>
            <a:r>
              <a:rPr lang="en-GB" dirty="0"/>
              <a:t> </a:t>
            </a:r>
            <a:r>
              <a:rPr lang="en-GB" b="1" dirty="0"/>
              <a:t>using PETRA cavities</a:t>
            </a:r>
            <a:r>
              <a:rPr lang="en-GB" dirty="0"/>
              <a:t>.</a:t>
            </a:r>
          </a:p>
          <a:p>
            <a:pPr marL="285750" indent="-285750">
              <a:buFont typeface="Arial" panose="020B0604020202020204" pitchFamily="34" charset="0"/>
              <a:buChar char="•"/>
            </a:pPr>
            <a:r>
              <a:rPr lang="en-GB" dirty="0"/>
              <a:t>Upgrade approved end of 77 even  though Petra due to start in 78! </a:t>
            </a:r>
          </a:p>
          <a:p>
            <a:pPr marL="285750" indent="-285750">
              <a:buFont typeface="Arial" panose="020B0604020202020204" pitchFamily="34" charset="0"/>
              <a:buChar char="•"/>
            </a:pPr>
            <a:r>
              <a:rPr lang="en-GB" dirty="0"/>
              <a:t>Started running just two months later!</a:t>
            </a:r>
            <a:br>
              <a:rPr lang="en-GB" dirty="0"/>
            </a:br>
            <a:endParaRPr lang="en-GB" dirty="0"/>
          </a:p>
          <a:p>
            <a:pPr marL="285750" indent="-285750">
              <a:buFont typeface="Arial" panose="020B0604020202020204" pitchFamily="34" charset="0"/>
              <a:buChar char="•"/>
            </a:pPr>
            <a:r>
              <a:rPr lang="en-GB" i="1" dirty="0"/>
              <a:t>PLUTO and DASP confirm FNAL evidence of Upsilon April 78</a:t>
            </a:r>
            <a:r>
              <a:rPr lang="en-GB" dirty="0"/>
              <a:t>.</a:t>
            </a:r>
          </a:p>
          <a:p>
            <a:pPr algn="l"/>
            <a:r>
              <a:rPr lang="en-GB" dirty="0"/>
              <a:t> </a:t>
            </a:r>
          </a:p>
        </p:txBody>
      </p:sp>
      <p:sp>
        <p:nvSpPr>
          <p:cNvPr id="14" name="TextBox 13">
            <a:extLst>
              <a:ext uri="{FF2B5EF4-FFF2-40B4-BE49-F238E27FC236}">
                <a16:creationId xmlns:a16="http://schemas.microsoft.com/office/drawing/2014/main" id="{7C386422-36B6-A8FF-FE7D-BB7286294196}"/>
              </a:ext>
            </a:extLst>
          </p:cNvPr>
          <p:cNvSpPr txBox="1"/>
          <p:nvPr/>
        </p:nvSpPr>
        <p:spPr>
          <a:xfrm>
            <a:off x="1007918" y="319088"/>
            <a:ext cx="5268191" cy="584775"/>
          </a:xfrm>
          <a:prstGeom prst="rect">
            <a:avLst/>
          </a:prstGeom>
          <a:noFill/>
        </p:spPr>
        <p:txBody>
          <a:bodyPr wrap="square" rtlCol="0">
            <a:spAutoFit/>
          </a:bodyPr>
          <a:lstStyle/>
          <a:p>
            <a:r>
              <a:rPr lang="en-GB" sz="3200" b="1">
                <a:solidFill>
                  <a:srgbClr val="7E0000"/>
                </a:solidFill>
              </a:rPr>
              <a:t>DORIS DAY(s)</a:t>
            </a:r>
            <a:endParaRPr lang="en-GB" sz="3200" b="1" dirty="0">
              <a:solidFill>
                <a:srgbClr val="7E0000"/>
              </a:solidFill>
            </a:endParaRPr>
          </a:p>
        </p:txBody>
      </p:sp>
      <p:sp>
        <p:nvSpPr>
          <p:cNvPr id="11" name="TextBox 10">
            <a:extLst>
              <a:ext uri="{FF2B5EF4-FFF2-40B4-BE49-F238E27FC236}">
                <a16:creationId xmlns:a16="http://schemas.microsoft.com/office/drawing/2014/main" id="{20C57806-29EA-1F28-D9D1-F395DB43CC53}"/>
              </a:ext>
            </a:extLst>
          </p:cNvPr>
          <p:cNvSpPr txBox="1"/>
          <p:nvPr/>
        </p:nvSpPr>
        <p:spPr>
          <a:xfrm>
            <a:off x="8615881" y="5311766"/>
            <a:ext cx="3403600" cy="772519"/>
          </a:xfrm>
          <a:prstGeom prst="rect">
            <a:avLst/>
          </a:prstGeom>
          <a:noFill/>
        </p:spPr>
        <p:txBody>
          <a:bodyPr wrap="square">
            <a:spAutoFit/>
          </a:bodyPr>
          <a:lstStyle/>
          <a:p>
            <a:pPr>
              <a:lnSpc>
                <a:spcPct val="107000"/>
              </a:lnSpc>
              <a:spcAft>
                <a:spcPts val="800"/>
              </a:spcAft>
            </a:pPr>
            <a:r>
              <a:rPr lang="en-GB" sz="1400" b="1" kern="0" dirty="0">
                <a:effectLst/>
                <a:latin typeface="Times New Roman" panose="02020603050405020304" pitchFamily="18" charset="0"/>
                <a:ea typeface="Times New Roman" panose="02020603050405020304" pitchFamily="18" charset="0"/>
                <a:cs typeface="Times New Roman" panose="02020603050405020304" pitchFamily="18" charset="0"/>
              </a:rPr>
              <a:t>Observation of a Narrow Resonance Formed in e+ e- Annihilation at 9.46-GeV </a:t>
            </a:r>
            <a:r>
              <a:rPr lang="en-GB" sz="1400" kern="0" dirty="0" err="1">
                <a:effectLst/>
                <a:latin typeface="Times New Roman" panose="02020603050405020304" pitchFamily="18" charset="0"/>
                <a:ea typeface="Times New Roman" panose="02020603050405020304" pitchFamily="18" charset="0"/>
              </a:rPr>
              <a:t>Phys.Lett.B</a:t>
            </a:r>
            <a:r>
              <a:rPr lang="en-GB" sz="1400" kern="0" dirty="0">
                <a:effectLst/>
                <a:latin typeface="Times New Roman" panose="02020603050405020304" pitchFamily="18" charset="0"/>
                <a:ea typeface="Times New Roman" panose="02020603050405020304" pitchFamily="18" charset="0"/>
              </a:rPr>
              <a:t> 76 (1978), 243-245          </a:t>
            </a:r>
            <a:endParaRPr lang="en-GB" sz="1400" dirty="0"/>
          </a:p>
        </p:txBody>
      </p:sp>
      <p:pic>
        <p:nvPicPr>
          <p:cNvPr id="15" name="Picture 14">
            <a:extLst>
              <a:ext uri="{FF2B5EF4-FFF2-40B4-BE49-F238E27FC236}">
                <a16:creationId xmlns:a16="http://schemas.microsoft.com/office/drawing/2014/main" id="{2AE8C17C-67D4-DE01-6E6B-BB4C721F0553}"/>
              </a:ext>
            </a:extLst>
          </p:cNvPr>
          <p:cNvPicPr>
            <a:picLocks noChangeAspect="1"/>
          </p:cNvPicPr>
          <p:nvPr/>
        </p:nvPicPr>
        <p:blipFill>
          <a:blip r:embed="rId2"/>
          <a:stretch>
            <a:fillRect/>
          </a:stretch>
        </p:blipFill>
        <p:spPr>
          <a:xfrm>
            <a:off x="8167256" y="3097659"/>
            <a:ext cx="3403600" cy="2214107"/>
          </a:xfrm>
          <a:prstGeom prst="rect">
            <a:avLst/>
          </a:prstGeom>
        </p:spPr>
      </p:pic>
      <p:sp>
        <p:nvSpPr>
          <p:cNvPr id="16" name="TextBox 15">
            <a:extLst>
              <a:ext uri="{FF2B5EF4-FFF2-40B4-BE49-F238E27FC236}">
                <a16:creationId xmlns:a16="http://schemas.microsoft.com/office/drawing/2014/main" id="{8F08ECBC-5363-D068-00D0-2B1DF7FDDAEE}"/>
              </a:ext>
            </a:extLst>
          </p:cNvPr>
          <p:cNvSpPr txBox="1"/>
          <p:nvPr/>
        </p:nvSpPr>
        <p:spPr>
          <a:xfrm>
            <a:off x="838200" y="5127239"/>
            <a:ext cx="7162801" cy="923330"/>
          </a:xfrm>
          <a:prstGeom prst="rect">
            <a:avLst/>
          </a:prstGeom>
          <a:noFill/>
        </p:spPr>
        <p:txBody>
          <a:bodyPr wrap="square" rtlCol="0">
            <a:spAutoFit/>
          </a:bodyPr>
          <a:lstStyle/>
          <a:p>
            <a:r>
              <a:rPr lang="en-GB" dirty="0"/>
              <a:t>Width (brought down to DORIS resolution 8MeV)  and electronic width determination confirming interpretation as narrow quark-antiquark bound state of charged -1/3 quarks,</a:t>
            </a:r>
          </a:p>
        </p:txBody>
      </p:sp>
      <p:sp>
        <p:nvSpPr>
          <p:cNvPr id="7" name="TextBox 6">
            <a:extLst>
              <a:ext uri="{FF2B5EF4-FFF2-40B4-BE49-F238E27FC236}">
                <a16:creationId xmlns:a16="http://schemas.microsoft.com/office/drawing/2014/main" id="{A84A0D02-81BB-F99C-8EC4-0B95470A76DA}"/>
              </a:ext>
            </a:extLst>
          </p:cNvPr>
          <p:cNvSpPr txBox="1"/>
          <p:nvPr/>
        </p:nvSpPr>
        <p:spPr>
          <a:xfrm>
            <a:off x="643278" y="926708"/>
            <a:ext cx="1566522" cy="369332"/>
          </a:xfrm>
          <a:prstGeom prst="rect">
            <a:avLst/>
          </a:prstGeom>
          <a:noFill/>
        </p:spPr>
        <p:txBody>
          <a:bodyPr wrap="square" rtlCol="0">
            <a:spAutoFit/>
          </a:bodyPr>
          <a:lstStyle/>
          <a:p>
            <a:r>
              <a:rPr lang="en-GB" b="1" i="1" dirty="0">
                <a:solidFill>
                  <a:srgbClr val="7E0000"/>
                </a:solidFill>
              </a:rPr>
              <a:t>1</a:t>
            </a:r>
            <a:r>
              <a:rPr lang="en-GB" b="1" i="1" baseline="30000" dirty="0">
                <a:solidFill>
                  <a:srgbClr val="7E0000"/>
                </a:solidFill>
              </a:rPr>
              <a:t>st</a:t>
            </a:r>
            <a:r>
              <a:rPr lang="en-GB" b="1" i="1" dirty="0">
                <a:solidFill>
                  <a:srgbClr val="7E0000"/>
                </a:solidFill>
              </a:rPr>
              <a:t> Publication</a:t>
            </a:r>
          </a:p>
        </p:txBody>
      </p:sp>
      <p:pic>
        <p:nvPicPr>
          <p:cNvPr id="9" name="Picture 8">
            <a:extLst>
              <a:ext uri="{FF2B5EF4-FFF2-40B4-BE49-F238E27FC236}">
                <a16:creationId xmlns:a16="http://schemas.microsoft.com/office/drawing/2014/main" id="{C747315D-7EF8-995B-8A25-DA328E8F8E5B}"/>
              </a:ext>
            </a:extLst>
          </p:cNvPr>
          <p:cNvPicPr>
            <a:picLocks noChangeAspect="1"/>
          </p:cNvPicPr>
          <p:nvPr/>
        </p:nvPicPr>
        <p:blipFill>
          <a:blip r:embed="rId3"/>
          <a:stretch>
            <a:fillRect/>
          </a:stretch>
        </p:blipFill>
        <p:spPr>
          <a:xfrm>
            <a:off x="8884681" y="773715"/>
            <a:ext cx="2469119" cy="1497886"/>
          </a:xfrm>
          <a:prstGeom prst="rect">
            <a:avLst/>
          </a:prstGeom>
        </p:spPr>
      </p:pic>
      <p:sp>
        <p:nvSpPr>
          <p:cNvPr id="12" name="TextBox 11">
            <a:extLst>
              <a:ext uri="{FF2B5EF4-FFF2-40B4-BE49-F238E27FC236}">
                <a16:creationId xmlns:a16="http://schemas.microsoft.com/office/drawing/2014/main" id="{C66D9AF6-7488-0A1C-7DDE-BDD21F43BF2E}"/>
              </a:ext>
            </a:extLst>
          </p:cNvPr>
          <p:cNvSpPr txBox="1"/>
          <p:nvPr/>
        </p:nvSpPr>
        <p:spPr>
          <a:xfrm>
            <a:off x="9094001" y="2266666"/>
            <a:ext cx="2259799" cy="276999"/>
          </a:xfrm>
          <a:prstGeom prst="rect">
            <a:avLst/>
          </a:prstGeom>
          <a:noFill/>
        </p:spPr>
        <p:txBody>
          <a:bodyPr wrap="square">
            <a:spAutoFit/>
          </a:bodyPr>
          <a:lstStyle/>
          <a:p>
            <a:pPr>
              <a:buFont typeface="Arial" panose="020B0604020202020204" pitchFamily="34" charset="0"/>
              <a:buChar char="•"/>
            </a:pPr>
            <a:r>
              <a:rPr lang="en-GB" sz="1200" i="1" dirty="0" err="1"/>
              <a:t>Phys.Lett.B</a:t>
            </a:r>
            <a:r>
              <a:rPr lang="en-GB" sz="1200" dirty="0"/>
              <a:t> 53 (1975) 489-490</a:t>
            </a:r>
          </a:p>
        </p:txBody>
      </p:sp>
      <p:sp>
        <p:nvSpPr>
          <p:cNvPr id="17" name="TextBox 16">
            <a:extLst>
              <a:ext uri="{FF2B5EF4-FFF2-40B4-BE49-F238E27FC236}">
                <a16:creationId xmlns:a16="http://schemas.microsoft.com/office/drawing/2014/main" id="{71D02AF1-D9B7-EC37-2053-419F1D6E3F4C}"/>
              </a:ext>
            </a:extLst>
          </p:cNvPr>
          <p:cNvSpPr txBox="1"/>
          <p:nvPr/>
        </p:nvSpPr>
        <p:spPr>
          <a:xfrm>
            <a:off x="2203285" y="922493"/>
            <a:ext cx="6097508" cy="584775"/>
          </a:xfrm>
          <a:prstGeom prst="rect">
            <a:avLst/>
          </a:prstGeom>
          <a:noFill/>
        </p:spPr>
        <p:txBody>
          <a:bodyPr wrap="square">
            <a:spAutoFit/>
          </a:bodyPr>
          <a:lstStyle/>
          <a:p>
            <a:r>
              <a:rPr lang="en-GB" sz="1600" dirty="0"/>
              <a:t>Confirmation of the new 3700-MeV narrow resonance in </a:t>
            </a:r>
            <a:r>
              <a:rPr lang="en-GB" sz="1600" dirty="0" err="1"/>
              <a:t>e+e−e</a:t>
            </a:r>
            <a:r>
              <a:rPr lang="en-GB" sz="1600" dirty="0" err="1">
                <a:effectLst/>
              </a:rPr>
              <a:t>+</a:t>
            </a:r>
            <a:r>
              <a:rPr lang="en-GB" sz="1600" dirty="0" err="1"/>
              <a:t>e</a:t>
            </a:r>
            <a:r>
              <a:rPr lang="en-GB" sz="1600" dirty="0">
                <a:effectLst/>
              </a:rPr>
              <a:t>−</a:t>
            </a:r>
            <a:r>
              <a:rPr lang="en-GB" sz="1600" dirty="0"/>
              <a:t> - collisions</a:t>
            </a:r>
          </a:p>
        </p:txBody>
      </p:sp>
    </p:spTree>
    <p:extLst>
      <p:ext uri="{BB962C8B-B14F-4D97-AF65-F5344CB8AC3E}">
        <p14:creationId xmlns:p14="http://schemas.microsoft.com/office/powerpoint/2010/main" val="345737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7591-7BC1-DBBB-21CC-BD93E0E1E8FD}"/>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D26FA4A9-1AF1-4C95-19A0-48A66FA773E8}"/>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FCC896CF-7E07-0895-1864-BEA0DFB2C7BE}"/>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0FB16DD2-3BA3-5288-10AB-F588561CE00D}"/>
              </a:ext>
            </a:extLst>
          </p:cNvPr>
          <p:cNvSpPr>
            <a:spLocks noGrp="1"/>
          </p:cNvSpPr>
          <p:nvPr>
            <p:ph type="sldNum" sz="quarter" idx="12"/>
          </p:nvPr>
        </p:nvSpPr>
        <p:spPr/>
        <p:txBody>
          <a:bodyPr/>
          <a:lstStyle/>
          <a:p>
            <a:fld id="{32F95436-1E17-44C3-91B0-4538ADA9EC8C}" type="slidenum">
              <a:rPr lang="en-GB" smtClean="0"/>
              <a:t>6</a:t>
            </a:fld>
            <a:endParaRPr lang="en-GB"/>
          </a:p>
        </p:txBody>
      </p:sp>
      <p:sp>
        <p:nvSpPr>
          <p:cNvPr id="7" name="TextBox 6">
            <a:extLst>
              <a:ext uri="{FF2B5EF4-FFF2-40B4-BE49-F238E27FC236}">
                <a16:creationId xmlns:a16="http://schemas.microsoft.com/office/drawing/2014/main" id="{7E0BC9F3-5861-B738-4323-0B6CE53FD17D}"/>
              </a:ext>
            </a:extLst>
          </p:cNvPr>
          <p:cNvSpPr txBox="1"/>
          <p:nvPr/>
        </p:nvSpPr>
        <p:spPr>
          <a:xfrm>
            <a:off x="1007918" y="319088"/>
            <a:ext cx="5268191" cy="584775"/>
          </a:xfrm>
          <a:prstGeom prst="rect">
            <a:avLst/>
          </a:prstGeom>
          <a:noFill/>
        </p:spPr>
        <p:txBody>
          <a:bodyPr wrap="square" rtlCol="0">
            <a:spAutoFit/>
          </a:bodyPr>
          <a:lstStyle/>
          <a:p>
            <a:r>
              <a:rPr lang="en-GB" sz="3200" b="1" dirty="0">
                <a:solidFill>
                  <a:srgbClr val="7E0000"/>
                </a:solidFill>
              </a:rPr>
              <a:t>DORIS DAY(s)</a:t>
            </a:r>
          </a:p>
        </p:txBody>
      </p:sp>
      <p:pic>
        <p:nvPicPr>
          <p:cNvPr id="10" name="Picture 9">
            <a:extLst>
              <a:ext uri="{FF2B5EF4-FFF2-40B4-BE49-F238E27FC236}">
                <a16:creationId xmlns:a16="http://schemas.microsoft.com/office/drawing/2014/main" id="{0E6D0AD1-A8C9-3A51-9456-801C991D3A9C}"/>
              </a:ext>
            </a:extLst>
          </p:cNvPr>
          <p:cNvPicPr>
            <a:picLocks noChangeAspect="1"/>
          </p:cNvPicPr>
          <p:nvPr/>
        </p:nvPicPr>
        <p:blipFill>
          <a:blip r:embed="rId2"/>
          <a:stretch>
            <a:fillRect/>
          </a:stretch>
        </p:blipFill>
        <p:spPr>
          <a:xfrm>
            <a:off x="9560054" y="882874"/>
            <a:ext cx="2456887" cy="2915057"/>
          </a:xfrm>
          <a:prstGeom prst="rect">
            <a:avLst/>
          </a:prstGeom>
        </p:spPr>
      </p:pic>
      <p:sp>
        <p:nvSpPr>
          <p:cNvPr id="11" name="TextBox 10">
            <a:extLst>
              <a:ext uri="{FF2B5EF4-FFF2-40B4-BE49-F238E27FC236}">
                <a16:creationId xmlns:a16="http://schemas.microsoft.com/office/drawing/2014/main" id="{5FB0EB3F-624A-89F5-1F34-692A9A72C29D}"/>
              </a:ext>
            </a:extLst>
          </p:cNvPr>
          <p:cNvSpPr txBox="1"/>
          <p:nvPr/>
        </p:nvSpPr>
        <p:spPr>
          <a:xfrm>
            <a:off x="978016" y="945620"/>
            <a:ext cx="7175383" cy="646331"/>
          </a:xfrm>
          <a:prstGeom prst="rect">
            <a:avLst/>
          </a:prstGeom>
          <a:noFill/>
        </p:spPr>
        <p:txBody>
          <a:bodyPr wrap="square" rtlCol="0">
            <a:spAutoFit/>
          </a:bodyPr>
          <a:lstStyle/>
          <a:p>
            <a:pPr algn="l"/>
            <a:r>
              <a:rPr lang="en-GB" dirty="0"/>
              <a:t>Published data on total hadronic cross-sections, K</a:t>
            </a:r>
            <a:r>
              <a:rPr lang="en-GB" baseline="-25000" dirty="0"/>
              <a:t>0 </a:t>
            </a:r>
            <a:r>
              <a:rPr lang="en-GB" dirty="0"/>
              <a:t>production,</a:t>
            </a:r>
            <a:r>
              <a:rPr lang="en-GB" baseline="-25000" dirty="0"/>
              <a:t> </a:t>
            </a:r>
            <a:r>
              <a:rPr lang="en-GB" dirty="0"/>
              <a:t>J/</a:t>
            </a:r>
            <a:r>
              <a:rPr lang="en-GB" dirty="0">
                <a:latin typeface="Symbol" panose="05050102010706020507" pitchFamily="18" charset="2"/>
              </a:rPr>
              <a:t>Y</a:t>
            </a:r>
            <a:r>
              <a:rPr lang="en-GB" dirty="0"/>
              <a:t> decays,</a:t>
            </a:r>
            <a:r>
              <a:rPr lang="en-GB" dirty="0">
                <a:latin typeface="Symbol" panose="05050102010706020507" pitchFamily="18" charset="2"/>
              </a:rPr>
              <a:t> Y</a:t>
            </a:r>
            <a:r>
              <a:rPr lang="en-GB" dirty="0"/>
              <a:t>’,  v</a:t>
            </a:r>
            <a:r>
              <a:rPr lang="en-GB" sz="1800" b="0" i="0" u="none" strike="noStrike" dirty="0"/>
              <a:t>arious papers confirming </a:t>
            </a:r>
            <a:r>
              <a:rPr lang="en-GB" sz="1800" b="0" i="0" u="none" strike="noStrike" dirty="0">
                <a:latin typeface="Symbol" panose="05050102010706020507" pitchFamily="18" charset="2"/>
              </a:rPr>
              <a:t>t.</a:t>
            </a:r>
            <a:endParaRPr lang="en-GB" sz="1800" b="0" i="0" u="none" strike="noStrike" dirty="0"/>
          </a:p>
        </p:txBody>
      </p:sp>
      <p:sp>
        <p:nvSpPr>
          <p:cNvPr id="23" name="TextBox 22">
            <a:extLst>
              <a:ext uri="{FF2B5EF4-FFF2-40B4-BE49-F238E27FC236}">
                <a16:creationId xmlns:a16="http://schemas.microsoft.com/office/drawing/2014/main" id="{E309CEF1-F378-C4A6-1A9A-D590033EC9BA}"/>
              </a:ext>
            </a:extLst>
          </p:cNvPr>
          <p:cNvSpPr txBox="1"/>
          <p:nvPr/>
        </p:nvSpPr>
        <p:spPr>
          <a:xfrm>
            <a:off x="978016" y="2193471"/>
            <a:ext cx="7602682" cy="3639779"/>
          </a:xfrm>
          <a:prstGeom prst="rect">
            <a:avLst/>
          </a:prstGeom>
          <a:noFill/>
        </p:spPr>
        <p:txBody>
          <a:bodyPr wrap="square">
            <a:spAutoFit/>
          </a:bodyPr>
          <a:lstStyle/>
          <a:p>
            <a:pPr>
              <a:lnSpc>
                <a:spcPct val="107000"/>
              </a:lnSpc>
              <a:spcAft>
                <a:spcPts val="800"/>
              </a:spcAft>
            </a:pP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Observation of Associated K0(s) electron Production in e+ e- Annihilation </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64 (1976), 369-372 </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 Total Hadronic Cross-Section for e+ e- Annihilation Between 3.1-GeV and 4.8-GeV </a:t>
            </a:r>
            <a:r>
              <a:rPr lang="en-GB" sz="12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Center</a:t>
            </a: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-Of-Mass Energy </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66 (1977), 395-400</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Inclusive K0(s) Production in e+ e- Annihilation at Energies of 3.6-GeV to 5.0-GeV</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67 (1977), 367-370</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Inclusive J/psi Production in e+ e- Annihilation in the Energy Range from 4.0-GeV to 5.0-GeV </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68 (1977), 283, Physics Letters B68 (1977) 283-286  </a:t>
            </a: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Evidence for Heavy Leptons from Anomalous mu e Production in e+ e- Annihilation </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68 (1977), 301-304</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Anomalous Muon Production in e+ e- Annihilation as Evidence for Heavy Leptons </a:t>
            </a:r>
            <a:br>
              <a:rPr lang="en-GB" sz="1200" b="1" kern="100" dirty="0">
                <a:latin typeface="Calibri" panose="020F0502020204030204" pitchFamily="34"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68 (1977), 297, Physics Letters B68 (1977) 297-300</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Measurement of the Branching Ratios for the Decays J/psi (3.1) --&gt; f omega and J/psi (3.1) --&gt; B pi </a:t>
            </a:r>
            <a:b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72 (1977), 135, Physics Letters B72 (1977) 135-138    </a:t>
            </a:r>
            <a:br>
              <a:rPr lang="en-GB" sz="1200" kern="0" dirty="0">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Measurement of the J/psi Radiative Decay Into F0 (1270) gamma </a:t>
            </a:r>
            <a:r>
              <a:rPr lang="en-GB" sz="1200" b="1" kern="100" dirty="0">
                <a:latin typeface="Calibri" panose="020F0502020204030204" pitchFamily="34" charset="0"/>
                <a:ea typeface="Times New Roman" panose="02020603050405020304" pitchFamily="18" charset="0"/>
                <a:cs typeface="Times New Roman" panose="02020603050405020304" pitchFamily="18" charset="0"/>
              </a:rPr>
              <a:t> </a:t>
            </a:r>
            <a:br>
              <a:rPr lang="en-GB" sz="1200" b="1" kern="100" dirty="0">
                <a:latin typeface="Calibri" panose="020F0502020204030204" pitchFamily="34"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72 (1978), 493, Physics Letters B72 (1978) 493-496</a:t>
            </a:r>
            <a:b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Evidence for the tau --&gt; Neutrino rho pi Decay Mode </a:t>
            </a:r>
            <a:r>
              <a:rPr lang="en-GB" sz="1200" b="1" kern="100" dirty="0">
                <a:latin typeface="Calibri" panose="020F0502020204030204" pitchFamily="34" charset="0"/>
                <a:ea typeface="Times New Roman" panose="02020603050405020304" pitchFamily="18" charset="0"/>
                <a:cs typeface="Times New Roman" panose="02020603050405020304" pitchFamily="18" charset="0"/>
              </a:rPr>
              <a:t> </a:t>
            </a:r>
            <a:br>
              <a:rPr lang="en-GB" sz="1200" b="1" kern="100" dirty="0">
                <a:latin typeface="Calibri" panose="020F0502020204030204" pitchFamily="34" charset="0"/>
                <a:ea typeface="Times New Roman" panose="02020603050405020304" pitchFamily="18" charset="0"/>
                <a:cs typeface="Times New Roman" panose="02020603050405020304" pitchFamily="18" charset="0"/>
              </a:rPr>
            </a:br>
            <a:r>
              <a:rPr lang="en-GB" sz="1200" kern="0" dirty="0" err="1">
                <a:effectLst/>
                <a:latin typeface="Times New Roman" panose="02020603050405020304" pitchFamily="18" charset="0"/>
                <a:ea typeface="Times New Roman" panose="02020603050405020304" pitchFamily="18" charset="0"/>
                <a:cs typeface="Times New Roman" panose="02020603050405020304" pitchFamily="18" charset="0"/>
              </a:rPr>
              <a:t>Phys.Lett.B</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73 (1978), 99-104</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4AD003C-E72D-51DF-794C-16E8285D3231}"/>
              </a:ext>
            </a:extLst>
          </p:cNvPr>
          <p:cNvPicPr>
            <a:picLocks noChangeAspect="1"/>
          </p:cNvPicPr>
          <p:nvPr/>
        </p:nvPicPr>
        <p:blipFill>
          <a:blip r:embed="rId3"/>
          <a:stretch>
            <a:fillRect/>
          </a:stretch>
        </p:blipFill>
        <p:spPr>
          <a:xfrm>
            <a:off x="8732144" y="3781018"/>
            <a:ext cx="3615242" cy="2915057"/>
          </a:xfrm>
          <a:prstGeom prst="rect">
            <a:avLst/>
          </a:prstGeom>
        </p:spPr>
      </p:pic>
    </p:spTree>
    <p:extLst>
      <p:ext uri="{BB962C8B-B14F-4D97-AF65-F5344CB8AC3E}">
        <p14:creationId xmlns:p14="http://schemas.microsoft.com/office/powerpoint/2010/main" val="271554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9FA3-EA02-2FC6-FDA0-AD9C302FBD50}"/>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4007909E-7B52-DA8F-9D03-883DC27EC0FF}"/>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4399461B-BE77-CBA3-5F01-070C1457C1C2}"/>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CAE5A848-D5BE-37C0-D082-AEB05CE33F33}"/>
              </a:ext>
            </a:extLst>
          </p:cNvPr>
          <p:cNvSpPr>
            <a:spLocks noGrp="1"/>
          </p:cNvSpPr>
          <p:nvPr>
            <p:ph type="sldNum" sz="quarter" idx="12"/>
          </p:nvPr>
        </p:nvSpPr>
        <p:spPr/>
        <p:txBody>
          <a:bodyPr/>
          <a:lstStyle/>
          <a:p>
            <a:fld id="{32F95436-1E17-44C3-91B0-4538ADA9EC8C}" type="slidenum">
              <a:rPr lang="en-GB" smtClean="0"/>
              <a:t>7</a:t>
            </a:fld>
            <a:endParaRPr lang="en-GB"/>
          </a:p>
        </p:txBody>
      </p:sp>
      <p:sp>
        <p:nvSpPr>
          <p:cNvPr id="7" name="TextBox 6">
            <a:extLst>
              <a:ext uri="{FF2B5EF4-FFF2-40B4-BE49-F238E27FC236}">
                <a16:creationId xmlns:a16="http://schemas.microsoft.com/office/drawing/2014/main" id="{8E2317AF-251A-56D5-9BF4-6C708997DFB2}"/>
              </a:ext>
            </a:extLst>
          </p:cNvPr>
          <p:cNvSpPr txBox="1"/>
          <p:nvPr/>
        </p:nvSpPr>
        <p:spPr>
          <a:xfrm>
            <a:off x="838200" y="4397307"/>
            <a:ext cx="9822873" cy="1754326"/>
          </a:xfrm>
          <a:prstGeom prst="rect">
            <a:avLst/>
          </a:prstGeom>
          <a:noFill/>
        </p:spPr>
        <p:txBody>
          <a:bodyPr wrap="square">
            <a:spAutoFit/>
          </a:bodyPr>
          <a:lstStyle/>
          <a:p>
            <a:r>
              <a:rPr lang="en-GB" i="1" dirty="0"/>
              <a:t>“The most welcomed confirmation, because it came from an experiment at the DORIS </a:t>
            </a:r>
            <a:r>
              <a:rPr lang="en-GB" i="1" dirty="0" err="1"/>
              <a:t>e+e</a:t>
            </a:r>
            <a:r>
              <a:rPr lang="en-GB" i="1" dirty="0"/>
              <a:t>- storage ring, was from the PLUTO experiment. In 1977 the PLUTO Collaboration published (</a:t>
            </a:r>
            <a:r>
              <a:rPr lang="en-GB" i="1" dirty="0" err="1"/>
              <a:t>Burmester</a:t>
            </a:r>
            <a:r>
              <a:rPr lang="en-GB" i="1" dirty="0"/>
              <a:t> et al. 1977) A paper entitled “Anomalous Muon Production in </a:t>
            </a:r>
            <a:r>
              <a:rPr lang="en-GB" i="1" dirty="0" err="1"/>
              <a:t>e+e</a:t>
            </a:r>
            <a:r>
              <a:rPr lang="en-GB" i="1" dirty="0"/>
              <a:t>- Annihilation as Evidence for Heavy Leptons”. PLUTO was also a large-solid-angle detector and so for the first time we could fully discuss the art and technology of </a:t>
            </a:r>
            <a:r>
              <a:rPr lang="en-GB" i="1" dirty="0">
                <a:latin typeface="Symbol" panose="05050102010706020507" pitchFamily="18" charset="2"/>
              </a:rPr>
              <a:t>t </a:t>
            </a:r>
            <a:r>
              <a:rPr lang="en-GB" i="1" dirty="0"/>
              <a:t>research with an independent set of experimenters, with our friends Hinrich Meyer and Eric </a:t>
            </a:r>
            <a:r>
              <a:rPr lang="en-GB" i="1" dirty="0" err="1"/>
              <a:t>Lohrman</a:t>
            </a:r>
            <a:r>
              <a:rPr lang="en-GB" i="1" dirty="0"/>
              <a:t> of the PLUTO Collaboration.” </a:t>
            </a:r>
            <a:r>
              <a:rPr lang="en-GB" b="1" dirty="0"/>
              <a:t>Martin Perl reflecting in 1992</a:t>
            </a:r>
          </a:p>
        </p:txBody>
      </p:sp>
      <p:sp>
        <p:nvSpPr>
          <p:cNvPr id="8" name="TextBox 7">
            <a:extLst>
              <a:ext uri="{FF2B5EF4-FFF2-40B4-BE49-F238E27FC236}">
                <a16:creationId xmlns:a16="http://schemas.microsoft.com/office/drawing/2014/main" id="{C6200958-A703-D474-D29E-362C8638D2CE}"/>
              </a:ext>
            </a:extLst>
          </p:cNvPr>
          <p:cNvSpPr txBox="1"/>
          <p:nvPr/>
        </p:nvSpPr>
        <p:spPr>
          <a:xfrm>
            <a:off x="533400" y="798933"/>
            <a:ext cx="8255000" cy="369332"/>
          </a:xfrm>
          <a:prstGeom prst="rect">
            <a:avLst/>
          </a:prstGeom>
          <a:noFill/>
        </p:spPr>
        <p:txBody>
          <a:bodyPr wrap="square" rtlCol="0">
            <a:spAutoFit/>
          </a:bodyPr>
          <a:lstStyle/>
          <a:p>
            <a:r>
              <a:rPr lang="en-GB" dirty="0"/>
              <a:t>Comment: Far from ‘mere’ follow ups. Early discoveries by no means certain. </a:t>
            </a:r>
            <a:r>
              <a:rPr lang="en-GB" dirty="0" err="1"/>
              <a:t>e,g</a:t>
            </a:r>
            <a:r>
              <a:rPr lang="en-GB" dirty="0"/>
              <a:t>. Tau:</a:t>
            </a:r>
          </a:p>
        </p:txBody>
      </p:sp>
      <p:sp>
        <p:nvSpPr>
          <p:cNvPr id="9" name="TextBox 8">
            <a:extLst>
              <a:ext uri="{FF2B5EF4-FFF2-40B4-BE49-F238E27FC236}">
                <a16:creationId xmlns:a16="http://schemas.microsoft.com/office/drawing/2014/main" id="{D42A91FD-03F8-41DC-1F28-E7EE423E5BE3}"/>
              </a:ext>
            </a:extLst>
          </p:cNvPr>
          <p:cNvSpPr txBox="1"/>
          <p:nvPr/>
        </p:nvSpPr>
        <p:spPr>
          <a:xfrm>
            <a:off x="838200" y="1638045"/>
            <a:ext cx="10994449" cy="2554545"/>
          </a:xfrm>
          <a:prstGeom prst="rect">
            <a:avLst/>
          </a:prstGeom>
          <a:noFill/>
        </p:spPr>
        <p:txBody>
          <a:bodyPr wrap="square" rtlCol="0">
            <a:spAutoFit/>
          </a:bodyPr>
          <a:lstStyle/>
          <a:p>
            <a:r>
              <a:rPr lang="en-GB" sz="1600" i="1" dirty="0"/>
              <a:t>“Our first publication was followed by several years of confusion and uncertainty about</a:t>
            </a:r>
          </a:p>
          <a:p>
            <a:r>
              <a:rPr lang="en-GB" sz="1600" i="1" dirty="0"/>
              <a:t>the validity of our data and its interpretation [ …]There were several reasons for the uncertainties of that period. It was hard to believe that both a new quark, charm, and a new lepton, tau, would be found in the same narrow range of energies. And, while the existence of a fourth quark was required by theory, there was no such requirement for a third charged lepton. So there were claims that the </a:t>
            </a:r>
            <a:r>
              <a:rPr lang="en-GB" sz="1600" i="1" dirty="0" err="1"/>
              <a:t>e</a:t>
            </a:r>
            <a:r>
              <a:rPr lang="en-GB" sz="1600" i="1" dirty="0" err="1">
                <a:latin typeface="Symbol" panose="05050102010706020507" pitchFamily="18" charset="2"/>
              </a:rPr>
              <a:t>m</a:t>
            </a:r>
            <a:r>
              <a:rPr lang="en-GB" sz="1600" i="1" dirty="0"/>
              <a:t> events were the complicated result of the decays of charm quarks. There were claims that the other predicted decay modes of tau pairs such as e-hadron and </a:t>
            </a:r>
            <a:r>
              <a:rPr lang="en-GB" sz="1600" i="1" dirty="0">
                <a:latin typeface="Symbol" panose="05050102010706020507" pitchFamily="18" charset="2"/>
              </a:rPr>
              <a:t>m</a:t>
            </a:r>
            <a:r>
              <a:rPr lang="en-GB" sz="1600" i="1" dirty="0"/>
              <a:t>-hadron events could not be found. Indeed finding such events was just at the limit of the particle identification capability of the detectors of the mid-1970’s. It was a difficult time. </a:t>
            </a:r>
            <a:r>
              <a:rPr lang="en-GB" sz="1600" i="1" dirty="0" err="1"/>
              <a:t>Rumors</a:t>
            </a:r>
            <a:r>
              <a:rPr lang="en-GB" sz="1600" i="1" dirty="0"/>
              <a:t> kept arriving of definitive evidence against the </a:t>
            </a:r>
            <a:r>
              <a:rPr lang="en-GB" sz="1600" i="1" dirty="0">
                <a:latin typeface="Symbol" panose="05050102010706020507" pitchFamily="18" charset="2"/>
              </a:rPr>
              <a:t>t</a:t>
            </a:r>
            <a:r>
              <a:rPr lang="en-GB" sz="1600" i="1" dirty="0"/>
              <a:t>: </a:t>
            </a:r>
            <a:r>
              <a:rPr lang="en-GB" sz="1600" i="1" dirty="0" err="1"/>
              <a:t>e</a:t>
            </a:r>
            <a:r>
              <a:rPr lang="en-GB" sz="1600" i="1" dirty="0" err="1">
                <a:latin typeface="Symbol" panose="05050102010706020507" pitchFamily="18" charset="2"/>
              </a:rPr>
              <a:t>m</a:t>
            </a:r>
            <a:r>
              <a:rPr lang="en-GB" sz="1600" i="1" dirty="0"/>
              <a:t> events not seen, the </a:t>
            </a:r>
            <a:r>
              <a:rPr lang="en-GB" sz="1600" i="1" dirty="0">
                <a:latin typeface="Symbol" panose="05050102010706020507" pitchFamily="18" charset="2"/>
              </a:rPr>
              <a:t>t </a:t>
            </a:r>
            <a:r>
              <a:rPr lang="en-GB" sz="1600" i="1" dirty="0">
                <a:latin typeface="Calibri" panose="020F0502020204030204" pitchFamily="34" charset="0"/>
                <a:cs typeface="Calibri" panose="020F0502020204030204" pitchFamily="34" charset="0"/>
              </a:rPr>
              <a:t>→ </a:t>
            </a:r>
            <a:r>
              <a:rPr lang="en-GB" sz="1600" i="1" dirty="0">
                <a:latin typeface="Symbol" panose="05050102010706020507" pitchFamily="18" charset="2"/>
                <a:cs typeface="Calibri" panose="020F0502020204030204" pitchFamily="34" charset="0"/>
              </a:rPr>
              <a:t>pm </a:t>
            </a:r>
            <a:r>
              <a:rPr lang="en-GB" sz="1600" i="1" dirty="0"/>
              <a:t>decay not seen, theoretical problems with momentum spectra or angular distribution. With colleagues such as G. Feldman I kept going over our data again and again. Had we gone wrong somewhere in our data analysis?”    […]</a:t>
            </a:r>
          </a:p>
        </p:txBody>
      </p:sp>
      <p:sp>
        <p:nvSpPr>
          <p:cNvPr id="6" name="TextBox 5">
            <a:extLst>
              <a:ext uri="{FF2B5EF4-FFF2-40B4-BE49-F238E27FC236}">
                <a16:creationId xmlns:a16="http://schemas.microsoft.com/office/drawing/2014/main" id="{07525C82-F145-103F-FEE5-9CAD2256EAA4}"/>
              </a:ext>
            </a:extLst>
          </p:cNvPr>
          <p:cNvSpPr txBox="1"/>
          <p:nvPr/>
        </p:nvSpPr>
        <p:spPr>
          <a:xfrm>
            <a:off x="533400" y="1188316"/>
            <a:ext cx="6350000" cy="369332"/>
          </a:xfrm>
          <a:prstGeom prst="rect">
            <a:avLst/>
          </a:prstGeom>
          <a:noFill/>
        </p:spPr>
        <p:txBody>
          <a:bodyPr wrap="square" rtlCol="0">
            <a:spAutoFit/>
          </a:bodyPr>
          <a:lstStyle/>
          <a:p>
            <a:r>
              <a:rPr lang="en-GB" dirty="0"/>
              <a:t>Charm ‘expected’ but what was 3</a:t>
            </a:r>
            <a:r>
              <a:rPr lang="en-GB" baseline="30000" dirty="0"/>
              <a:t>rd</a:t>
            </a:r>
            <a:r>
              <a:rPr lang="en-GB" dirty="0"/>
              <a:t> lepton thing?</a:t>
            </a:r>
          </a:p>
        </p:txBody>
      </p:sp>
    </p:spTree>
    <p:extLst>
      <p:ext uri="{BB962C8B-B14F-4D97-AF65-F5344CB8AC3E}">
        <p14:creationId xmlns:p14="http://schemas.microsoft.com/office/powerpoint/2010/main" val="323554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95A1-E1F5-B7F8-3FD8-E89D51B9219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171738B6-048E-0441-0B92-10A4D6845695}"/>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976C5FEE-03CF-FA18-D70D-438BFAD33B96}"/>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60DE3307-867F-F523-19A7-5C292E46BBA4}"/>
              </a:ext>
            </a:extLst>
          </p:cNvPr>
          <p:cNvSpPr>
            <a:spLocks noGrp="1"/>
          </p:cNvSpPr>
          <p:nvPr>
            <p:ph type="sldNum" sz="quarter" idx="12"/>
          </p:nvPr>
        </p:nvSpPr>
        <p:spPr/>
        <p:txBody>
          <a:bodyPr/>
          <a:lstStyle/>
          <a:p>
            <a:fld id="{32F95436-1E17-44C3-91B0-4538ADA9EC8C}" type="slidenum">
              <a:rPr lang="en-GB" smtClean="0"/>
              <a:t>8</a:t>
            </a:fld>
            <a:endParaRPr lang="en-GB"/>
          </a:p>
        </p:txBody>
      </p:sp>
      <p:sp>
        <p:nvSpPr>
          <p:cNvPr id="6" name="TextBox 5">
            <a:extLst>
              <a:ext uri="{FF2B5EF4-FFF2-40B4-BE49-F238E27FC236}">
                <a16:creationId xmlns:a16="http://schemas.microsoft.com/office/drawing/2014/main" id="{A93A7BAC-A64C-AFCD-F493-9266F405406B}"/>
              </a:ext>
            </a:extLst>
          </p:cNvPr>
          <p:cNvSpPr txBox="1"/>
          <p:nvPr/>
        </p:nvSpPr>
        <p:spPr>
          <a:xfrm>
            <a:off x="698500" y="136525"/>
            <a:ext cx="8559800" cy="461665"/>
          </a:xfrm>
          <a:prstGeom prst="rect">
            <a:avLst/>
          </a:prstGeom>
          <a:noFill/>
        </p:spPr>
        <p:txBody>
          <a:bodyPr wrap="square" rtlCol="0">
            <a:spAutoFit/>
          </a:bodyPr>
          <a:lstStyle/>
          <a:p>
            <a:r>
              <a:rPr lang="en-GB" sz="2400" b="1" dirty="0">
                <a:solidFill>
                  <a:srgbClr val="7E0000"/>
                </a:solidFill>
              </a:rPr>
              <a:t>PLUTO and the GLUON</a:t>
            </a:r>
          </a:p>
        </p:txBody>
      </p:sp>
      <p:sp>
        <p:nvSpPr>
          <p:cNvPr id="8" name="TextBox 7">
            <a:extLst>
              <a:ext uri="{FF2B5EF4-FFF2-40B4-BE49-F238E27FC236}">
                <a16:creationId xmlns:a16="http://schemas.microsoft.com/office/drawing/2014/main" id="{80CDF8D8-789D-E5C4-E3B6-2AFB852C333E}"/>
              </a:ext>
            </a:extLst>
          </p:cNvPr>
          <p:cNvSpPr txBox="1"/>
          <p:nvPr/>
        </p:nvSpPr>
        <p:spPr>
          <a:xfrm>
            <a:off x="609600" y="764947"/>
            <a:ext cx="9652000" cy="1200329"/>
          </a:xfrm>
          <a:prstGeom prst="rect">
            <a:avLst/>
          </a:prstGeom>
          <a:noFill/>
        </p:spPr>
        <p:txBody>
          <a:bodyPr wrap="square" rtlCol="0">
            <a:spAutoFit/>
          </a:bodyPr>
          <a:lstStyle/>
          <a:p>
            <a:r>
              <a:rPr lang="en-GB" dirty="0"/>
              <a:t>In contrast to the discoveries of the narrow resonances, evidence for the existence of gluons, made by the DESY-based experiments was an extended process that accumulated evidence from DORIS and PETRA detectors. </a:t>
            </a:r>
          </a:p>
          <a:p>
            <a:r>
              <a:rPr lang="en-GB" dirty="0"/>
              <a:t>Controversial and intriguing story! </a:t>
            </a:r>
          </a:p>
        </p:txBody>
      </p:sp>
      <p:sp>
        <p:nvSpPr>
          <p:cNvPr id="10" name="TextBox 9">
            <a:extLst>
              <a:ext uri="{FF2B5EF4-FFF2-40B4-BE49-F238E27FC236}">
                <a16:creationId xmlns:a16="http://schemas.microsoft.com/office/drawing/2014/main" id="{2AE8CC94-DEE1-88A1-A06F-BD977B21A466}"/>
              </a:ext>
            </a:extLst>
          </p:cNvPr>
          <p:cNvSpPr txBox="1"/>
          <p:nvPr/>
        </p:nvSpPr>
        <p:spPr>
          <a:xfrm>
            <a:off x="5257800" y="1636484"/>
            <a:ext cx="6096000" cy="1600438"/>
          </a:xfrm>
          <a:prstGeom prst="rect">
            <a:avLst/>
          </a:prstGeom>
          <a:noFill/>
        </p:spPr>
        <p:txBody>
          <a:bodyPr wrap="square">
            <a:spAutoFit/>
          </a:bodyPr>
          <a:lstStyle/>
          <a:p>
            <a:r>
              <a:rPr lang="en-GB" sz="1600" dirty="0"/>
              <a:t>See e.g. </a:t>
            </a:r>
          </a:p>
          <a:p>
            <a:pPr marL="285750" indent="-285750">
              <a:buFont typeface="Arial" panose="020B0604020202020204" pitchFamily="34" charset="0"/>
              <a:buChar char="•"/>
            </a:pPr>
            <a:r>
              <a:rPr lang="en-GB" sz="1600" dirty="0"/>
              <a:t>The Hunting of the Quark: A True Story of Modern Physics . Michael Riordan,. First published 1987</a:t>
            </a:r>
          </a:p>
          <a:p>
            <a:pPr marL="285750" indent="-285750">
              <a:buFont typeface="Arial" panose="020B0604020202020204" pitchFamily="34" charset="0"/>
              <a:buChar char="•"/>
            </a:pPr>
            <a:r>
              <a:rPr lang="en-GB" sz="1600" b="0" i="0" u="none" strike="noStrike" baseline="0" dirty="0">
                <a:solidFill>
                  <a:srgbClr val="131313"/>
                </a:solidFill>
                <a:latin typeface="CMR10"/>
              </a:rPr>
              <a:t>P. </a:t>
            </a:r>
            <a:r>
              <a:rPr lang="en-GB" sz="1600" b="0" i="0" u="none" strike="noStrike" baseline="0" dirty="0" err="1">
                <a:solidFill>
                  <a:srgbClr val="131313"/>
                </a:solidFill>
                <a:latin typeface="CMR10"/>
              </a:rPr>
              <a:t>Söding</a:t>
            </a:r>
            <a:r>
              <a:rPr lang="en-GB" sz="1600" dirty="0">
                <a:solidFill>
                  <a:srgbClr val="0000FF"/>
                </a:solidFill>
                <a:latin typeface="CMR7"/>
              </a:rPr>
              <a:t>  </a:t>
            </a:r>
            <a:r>
              <a:rPr lang="en-GB" sz="1600" b="0" i="0" u="none" strike="noStrike" baseline="0" dirty="0">
                <a:solidFill>
                  <a:srgbClr val="0000FF"/>
                </a:solidFill>
                <a:latin typeface="CMR7"/>
              </a:rPr>
              <a:t> </a:t>
            </a:r>
            <a:r>
              <a:rPr lang="fr-FR" sz="1600" b="0" i="0" u="none" strike="noStrike" baseline="0" dirty="0" err="1">
                <a:solidFill>
                  <a:srgbClr val="0000FF"/>
                </a:solidFill>
                <a:latin typeface="CMR9"/>
              </a:rPr>
              <a:t>Eur</a:t>
            </a:r>
            <a:r>
              <a:rPr lang="fr-FR" sz="1600" b="0" i="0" u="none" strike="noStrike" baseline="0" dirty="0">
                <a:solidFill>
                  <a:srgbClr val="0000FF"/>
                </a:solidFill>
                <a:latin typeface="CMR9"/>
              </a:rPr>
              <a:t>. Phys. J. H </a:t>
            </a:r>
            <a:r>
              <a:rPr lang="fr-FR" sz="1600" b="1" i="0" u="none" strike="noStrike" baseline="0" dirty="0">
                <a:solidFill>
                  <a:srgbClr val="131313"/>
                </a:solidFill>
                <a:latin typeface="CMBX9"/>
              </a:rPr>
              <a:t>35</a:t>
            </a:r>
            <a:r>
              <a:rPr lang="fr-FR" sz="1600" b="0" i="0" u="none" strike="noStrike" baseline="0" dirty="0">
                <a:solidFill>
                  <a:srgbClr val="131313"/>
                </a:solidFill>
                <a:latin typeface="CMR9"/>
              </a:rPr>
              <a:t>, 3–28 (2010)</a:t>
            </a:r>
            <a:endParaRPr lang="en-GB" sz="1600" dirty="0"/>
          </a:p>
          <a:p>
            <a:pPr marL="285750" indent="-285750">
              <a:buFont typeface="Arial" panose="020B0604020202020204" pitchFamily="34" charset="0"/>
              <a:buChar char="•"/>
            </a:pPr>
            <a:r>
              <a:rPr lang="fr-FR" sz="1600" b="0" i="0" u="none" strike="noStrike" baseline="0" dirty="0">
                <a:latin typeface="CMR9"/>
              </a:rPr>
              <a:t>Stella and Meyer </a:t>
            </a:r>
            <a:r>
              <a:rPr lang="fr-FR" sz="1600" b="0" i="0" u="none" strike="noStrike" baseline="0" dirty="0" err="1">
                <a:solidFill>
                  <a:srgbClr val="0000FF"/>
                </a:solidFill>
                <a:latin typeface="CMR9"/>
              </a:rPr>
              <a:t>Eur</a:t>
            </a:r>
            <a:r>
              <a:rPr lang="fr-FR" sz="1600" b="0" i="0" u="none" strike="noStrike" baseline="0" dirty="0">
                <a:solidFill>
                  <a:srgbClr val="0000FF"/>
                </a:solidFill>
                <a:latin typeface="CMR9"/>
              </a:rPr>
              <a:t>. Phys. J. H </a:t>
            </a:r>
            <a:r>
              <a:rPr lang="fr-FR" sz="1600" b="1" i="0" u="none" strike="noStrike" baseline="0" dirty="0">
                <a:solidFill>
                  <a:srgbClr val="131413"/>
                </a:solidFill>
                <a:latin typeface="CMBX9"/>
              </a:rPr>
              <a:t>36</a:t>
            </a:r>
            <a:r>
              <a:rPr lang="fr-FR" sz="1600" b="0" i="0" u="none" strike="noStrike" baseline="0" dirty="0">
                <a:solidFill>
                  <a:srgbClr val="131413"/>
                </a:solidFill>
                <a:latin typeface="CMR9"/>
              </a:rPr>
              <a:t>, 203–243 (2011)</a:t>
            </a:r>
            <a:endParaRPr lang="en-GB" sz="1600" dirty="0"/>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1B041C89-35DC-C687-7583-07B14583BA0B}"/>
              </a:ext>
            </a:extLst>
          </p:cNvPr>
          <p:cNvSpPr txBox="1"/>
          <p:nvPr/>
        </p:nvSpPr>
        <p:spPr>
          <a:xfrm>
            <a:off x="698500" y="2298700"/>
            <a:ext cx="4965700" cy="369332"/>
          </a:xfrm>
          <a:prstGeom prst="rect">
            <a:avLst/>
          </a:prstGeom>
          <a:noFill/>
        </p:spPr>
        <p:txBody>
          <a:bodyPr wrap="square" rtlCol="0">
            <a:spAutoFit/>
          </a:bodyPr>
          <a:lstStyle/>
          <a:p>
            <a:r>
              <a:rPr lang="en-GB" dirty="0"/>
              <a:t>Not enough time here…</a:t>
            </a:r>
          </a:p>
        </p:txBody>
      </p:sp>
      <p:pic>
        <p:nvPicPr>
          <p:cNvPr id="16" name="Picture 15">
            <a:extLst>
              <a:ext uri="{FF2B5EF4-FFF2-40B4-BE49-F238E27FC236}">
                <a16:creationId xmlns:a16="http://schemas.microsoft.com/office/drawing/2014/main" id="{2C45E922-DA95-A0CA-22E5-C584DF5F0151}"/>
              </a:ext>
            </a:extLst>
          </p:cNvPr>
          <p:cNvPicPr>
            <a:picLocks noChangeAspect="1"/>
          </p:cNvPicPr>
          <p:nvPr/>
        </p:nvPicPr>
        <p:blipFill>
          <a:blip r:embed="rId2"/>
          <a:stretch>
            <a:fillRect/>
          </a:stretch>
        </p:blipFill>
        <p:spPr>
          <a:xfrm>
            <a:off x="8582057" y="2986719"/>
            <a:ext cx="2142036" cy="2822869"/>
          </a:xfrm>
          <a:prstGeom prst="rect">
            <a:avLst/>
          </a:prstGeom>
        </p:spPr>
      </p:pic>
      <p:sp>
        <p:nvSpPr>
          <p:cNvPr id="20" name="TextBox 19">
            <a:extLst>
              <a:ext uri="{FF2B5EF4-FFF2-40B4-BE49-F238E27FC236}">
                <a16:creationId xmlns:a16="http://schemas.microsoft.com/office/drawing/2014/main" id="{4F70DE18-F96E-AE17-488E-076E84B32C96}"/>
              </a:ext>
            </a:extLst>
          </p:cNvPr>
          <p:cNvSpPr txBox="1"/>
          <p:nvPr/>
        </p:nvSpPr>
        <p:spPr>
          <a:xfrm>
            <a:off x="586108" y="5527084"/>
            <a:ext cx="6496275" cy="28027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Jet Analysis of the $\Upsilon$ (9.46) Decay Into Charged Hadrons </a:t>
            </a:r>
            <a:r>
              <a:rPr kumimoji="0" lang="en-GB" sz="1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Phys.Lett.B</a:t>
            </a:r>
            <a:r>
              <a:rPr kumimoji="0" lang="en-GB"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82 (1979), 449-455</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67671308-CE82-F6E0-CE66-3BBB3A4E8EC5}"/>
              </a:ext>
            </a:extLst>
          </p:cNvPr>
          <p:cNvSpPr txBox="1"/>
          <p:nvPr/>
        </p:nvSpPr>
        <p:spPr>
          <a:xfrm>
            <a:off x="586108" y="5811822"/>
            <a:ext cx="8746250" cy="281231"/>
          </a:xfrm>
          <a:prstGeom prst="rect">
            <a:avLst/>
          </a:prstGeom>
          <a:noFill/>
        </p:spPr>
        <p:txBody>
          <a:bodyPr wrap="square">
            <a:spAutoFit/>
          </a:bodyPr>
          <a:lstStyle/>
          <a:p>
            <a:pPr>
              <a:lnSpc>
                <a:spcPct val="107000"/>
              </a:lnSpc>
              <a:spcAft>
                <a:spcPts val="800"/>
              </a:spcAft>
            </a:pPr>
            <a:r>
              <a:rPr lang="en-GB" sz="1200" b="1" kern="0" dirty="0">
                <a:effectLst/>
                <a:ea typeface="Times New Roman" panose="02020603050405020304" pitchFamily="18" charset="0"/>
                <a:cs typeface="Times New Roman" panose="02020603050405020304" pitchFamily="18" charset="0"/>
              </a:rPr>
              <a:t>A Study of Jets in electron Positron Annihilation Into Hadrons in the Energy Range 3.1-GeV to 9.5-GeV </a:t>
            </a:r>
            <a:r>
              <a:rPr lang="en-GB" sz="1200" kern="0" dirty="0" err="1">
                <a:effectLst/>
                <a:ea typeface="Times New Roman" panose="02020603050405020304" pitchFamily="18" charset="0"/>
              </a:rPr>
              <a:t>Phys.Lett.B</a:t>
            </a:r>
            <a:r>
              <a:rPr lang="en-GB" sz="1200" kern="0" dirty="0">
                <a:effectLst/>
                <a:ea typeface="Times New Roman" panose="02020603050405020304" pitchFamily="18" charset="0"/>
              </a:rPr>
              <a:t> 78 (1978), 176-182</a:t>
            </a:r>
            <a:endParaRPr lang="en-GB" sz="1200" kern="100"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C1C6CD5A-7B8A-5661-3468-05883B019F3D}"/>
              </a:ext>
            </a:extLst>
          </p:cNvPr>
          <p:cNvSpPr txBox="1"/>
          <p:nvPr/>
        </p:nvSpPr>
        <p:spPr>
          <a:xfrm>
            <a:off x="1467907" y="3805811"/>
            <a:ext cx="5679007" cy="646331"/>
          </a:xfrm>
          <a:prstGeom prst="rect">
            <a:avLst/>
          </a:prstGeom>
          <a:noFill/>
        </p:spPr>
        <p:txBody>
          <a:bodyPr wrap="square" rtlCol="0">
            <a:spAutoFit/>
          </a:bodyPr>
          <a:lstStyle/>
          <a:p>
            <a:r>
              <a:rPr lang="en-GB" dirty="0"/>
              <a:t>Event topology (thrust, sphericity changes at resonance. Consistent with 3gluon decay</a:t>
            </a:r>
          </a:p>
        </p:txBody>
      </p:sp>
      <p:sp>
        <p:nvSpPr>
          <p:cNvPr id="23" name="TextBox 22">
            <a:extLst>
              <a:ext uri="{FF2B5EF4-FFF2-40B4-BE49-F238E27FC236}">
                <a16:creationId xmlns:a16="http://schemas.microsoft.com/office/drawing/2014/main" id="{635F4109-9D02-B26A-4E55-3B2A71E048AC}"/>
              </a:ext>
            </a:extLst>
          </p:cNvPr>
          <p:cNvSpPr txBox="1"/>
          <p:nvPr/>
        </p:nvSpPr>
        <p:spPr>
          <a:xfrm>
            <a:off x="1138780" y="3173182"/>
            <a:ext cx="2899819" cy="369332"/>
          </a:xfrm>
          <a:prstGeom prst="rect">
            <a:avLst/>
          </a:prstGeom>
          <a:noFill/>
        </p:spPr>
        <p:txBody>
          <a:bodyPr wrap="square" rtlCol="0">
            <a:spAutoFit/>
          </a:bodyPr>
          <a:lstStyle/>
          <a:p>
            <a:r>
              <a:rPr lang="en-GB" dirty="0"/>
              <a:t>But already at DORIS…</a:t>
            </a:r>
          </a:p>
        </p:txBody>
      </p:sp>
    </p:spTree>
    <p:extLst>
      <p:ext uri="{BB962C8B-B14F-4D97-AF65-F5344CB8AC3E}">
        <p14:creationId xmlns:p14="http://schemas.microsoft.com/office/powerpoint/2010/main" val="210538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EDB7-00E0-9D8E-5BFF-0DD280CE0FD7}"/>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1757093F-D455-417C-2EE6-F6793E40D108}"/>
              </a:ext>
            </a:extLst>
          </p:cNvPr>
          <p:cNvSpPr>
            <a:spLocks noGrp="1"/>
          </p:cNvSpPr>
          <p:nvPr>
            <p:ph type="dt" sz="half" idx="10"/>
          </p:nvPr>
        </p:nvSpPr>
        <p:spPr/>
        <p:txBody>
          <a:bodyPr/>
          <a:lstStyle/>
          <a:p>
            <a:r>
              <a:rPr lang="en-GB"/>
              <a:t>07/07/2023</a:t>
            </a:r>
          </a:p>
        </p:txBody>
      </p:sp>
      <p:sp>
        <p:nvSpPr>
          <p:cNvPr id="4" name="Footer Placeholder 3">
            <a:extLst>
              <a:ext uri="{FF2B5EF4-FFF2-40B4-BE49-F238E27FC236}">
                <a16:creationId xmlns:a16="http://schemas.microsoft.com/office/drawing/2014/main" id="{20205331-A114-CA97-1C6A-84D0F5C5AA0A}"/>
              </a:ext>
            </a:extLst>
          </p:cNvPr>
          <p:cNvSpPr>
            <a:spLocks noGrp="1"/>
          </p:cNvSpPr>
          <p:nvPr>
            <p:ph type="ftr" sz="quarter" idx="11"/>
          </p:nvPr>
        </p:nvSpPr>
        <p:spPr/>
        <p:txBody>
          <a:bodyPr/>
          <a:lstStyle/>
          <a:p>
            <a:r>
              <a:rPr lang="en-GB"/>
              <a:t>PLUTO at PETRA JBDFest</a:t>
            </a:r>
          </a:p>
        </p:txBody>
      </p:sp>
      <p:sp>
        <p:nvSpPr>
          <p:cNvPr id="5" name="Slide Number Placeholder 4">
            <a:extLst>
              <a:ext uri="{FF2B5EF4-FFF2-40B4-BE49-F238E27FC236}">
                <a16:creationId xmlns:a16="http://schemas.microsoft.com/office/drawing/2014/main" id="{ABD9B288-2361-D3C1-BC82-1980041E233D}"/>
              </a:ext>
            </a:extLst>
          </p:cNvPr>
          <p:cNvSpPr>
            <a:spLocks noGrp="1"/>
          </p:cNvSpPr>
          <p:nvPr>
            <p:ph type="sldNum" sz="quarter" idx="12"/>
          </p:nvPr>
        </p:nvSpPr>
        <p:spPr/>
        <p:txBody>
          <a:bodyPr/>
          <a:lstStyle/>
          <a:p>
            <a:fld id="{32F95436-1E17-44C3-91B0-4538ADA9EC8C}" type="slidenum">
              <a:rPr lang="en-GB" smtClean="0"/>
              <a:t>9</a:t>
            </a:fld>
            <a:endParaRPr lang="en-GB"/>
          </a:p>
        </p:txBody>
      </p:sp>
      <p:pic>
        <p:nvPicPr>
          <p:cNvPr id="10" name="Picture 9">
            <a:extLst>
              <a:ext uri="{FF2B5EF4-FFF2-40B4-BE49-F238E27FC236}">
                <a16:creationId xmlns:a16="http://schemas.microsoft.com/office/drawing/2014/main" id="{3ECC87A2-1D37-4479-F60D-24E3B36CCFEC}"/>
              </a:ext>
            </a:extLst>
          </p:cNvPr>
          <p:cNvPicPr>
            <a:picLocks noChangeAspect="1"/>
          </p:cNvPicPr>
          <p:nvPr/>
        </p:nvPicPr>
        <p:blipFill>
          <a:blip r:embed="rId2"/>
          <a:stretch>
            <a:fillRect/>
          </a:stretch>
        </p:blipFill>
        <p:spPr>
          <a:xfrm>
            <a:off x="7937500" y="501652"/>
            <a:ext cx="2895600" cy="2759930"/>
          </a:xfrm>
          <a:prstGeom prst="rect">
            <a:avLst/>
          </a:prstGeom>
        </p:spPr>
      </p:pic>
      <p:pic>
        <p:nvPicPr>
          <p:cNvPr id="12" name="Picture 11">
            <a:extLst>
              <a:ext uri="{FF2B5EF4-FFF2-40B4-BE49-F238E27FC236}">
                <a16:creationId xmlns:a16="http://schemas.microsoft.com/office/drawing/2014/main" id="{33AC3AB7-2ED3-8AFA-4191-9326FE0D4C44}"/>
              </a:ext>
            </a:extLst>
          </p:cNvPr>
          <p:cNvPicPr>
            <a:picLocks noChangeAspect="1"/>
          </p:cNvPicPr>
          <p:nvPr/>
        </p:nvPicPr>
        <p:blipFill>
          <a:blip r:embed="rId3"/>
          <a:stretch>
            <a:fillRect/>
          </a:stretch>
        </p:blipFill>
        <p:spPr>
          <a:xfrm>
            <a:off x="7313619" y="3429000"/>
            <a:ext cx="3938581" cy="2793205"/>
          </a:xfrm>
          <a:prstGeom prst="rect">
            <a:avLst/>
          </a:prstGeom>
        </p:spPr>
      </p:pic>
      <p:sp>
        <p:nvSpPr>
          <p:cNvPr id="13" name="TextBox 12">
            <a:extLst>
              <a:ext uri="{FF2B5EF4-FFF2-40B4-BE49-F238E27FC236}">
                <a16:creationId xmlns:a16="http://schemas.microsoft.com/office/drawing/2014/main" id="{7C6AE0ED-F63B-E18F-8389-2D40A8998F39}"/>
              </a:ext>
            </a:extLst>
          </p:cNvPr>
          <p:cNvSpPr txBox="1"/>
          <p:nvPr/>
        </p:nvSpPr>
        <p:spPr>
          <a:xfrm>
            <a:off x="485775" y="3094941"/>
            <a:ext cx="6191250" cy="2308324"/>
          </a:xfrm>
          <a:prstGeom prst="rect">
            <a:avLst/>
          </a:prstGeom>
          <a:noFill/>
        </p:spPr>
        <p:txBody>
          <a:bodyPr wrap="square">
            <a:spAutoFit/>
          </a:bodyPr>
          <a:lstStyle/>
          <a:p>
            <a:r>
              <a:rPr lang="en-GB" dirty="0"/>
              <a:t>July 1995, EPS, Prize for High Energy and Particle Physics to TASSO Collaboration: (Paul </a:t>
            </a:r>
            <a:r>
              <a:rPr lang="en-GB" dirty="0" err="1"/>
              <a:t>Söding</a:t>
            </a:r>
            <a:r>
              <a:rPr lang="en-GB" dirty="0"/>
              <a:t>, </a:t>
            </a:r>
            <a:r>
              <a:rPr lang="en-GB" dirty="0" err="1"/>
              <a:t>Bjørn</a:t>
            </a:r>
            <a:r>
              <a:rPr lang="en-GB" dirty="0"/>
              <a:t> </a:t>
            </a:r>
            <a:r>
              <a:rPr lang="en-GB" dirty="0" err="1"/>
              <a:t>Wiik</a:t>
            </a:r>
            <a:r>
              <a:rPr lang="en-GB" dirty="0"/>
              <a:t>, Günter Wolf and Sau Lan Wu) . </a:t>
            </a:r>
            <a:br>
              <a:rPr lang="en-GB" dirty="0"/>
            </a:br>
            <a:br>
              <a:rPr lang="en-GB" dirty="0"/>
            </a:br>
            <a:r>
              <a:rPr lang="en-GB" dirty="0"/>
              <a:t>Complementary prize to  four collaborations in recognition of their combined work  “definite existence (of the gluon) emerged gradually from the results of the TASSO Collaboration and the other experiments working at PETRA, JADE, MARK J and PLUTO”.</a:t>
            </a:r>
          </a:p>
        </p:txBody>
      </p:sp>
      <p:sp>
        <p:nvSpPr>
          <p:cNvPr id="14" name="TextBox 13">
            <a:extLst>
              <a:ext uri="{FF2B5EF4-FFF2-40B4-BE49-F238E27FC236}">
                <a16:creationId xmlns:a16="http://schemas.microsoft.com/office/drawing/2014/main" id="{2183BD2D-BF48-27A0-0F0F-8FF129932B68}"/>
              </a:ext>
            </a:extLst>
          </p:cNvPr>
          <p:cNvSpPr txBox="1"/>
          <p:nvPr/>
        </p:nvSpPr>
        <p:spPr>
          <a:xfrm>
            <a:off x="678378" y="995829"/>
            <a:ext cx="6954321" cy="646331"/>
          </a:xfrm>
          <a:prstGeom prst="rect">
            <a:avLst/>
          </a:prstGeom>
          <a:noFill/>
        </p:spPr>
        <p:txBody>
          <a:bodyPr wrap="square" rtlCol="0">
            <a:spAutoFit/>
          </a:bodyPr>
          <a:lstStyle/>
          <a:p>
            <a:r>
              <a:rPr lang="en-GB" dirty="0"/>
              <a:t>Confirmation at PETRA from gluon bremsstrahlung.</a:t>
            </a:r>
          </a:p>
          <a:p>
            <a:r>
              <a:rPr lang="en-GB" dirty="0"/>
              <a:t>Enough energy to see 3 jets. (first by TASSO – see refs last page(!))</a:t>
            </a:r>
          </a:p>
        </p:txBody>
      </p:sp>
      <p:sp>
        <p:nvSpPr>
          <p:cNvPr id="15" name="TextBox 14">
            <a:extLst>
              <a:ext uri="{FF2B5EF4-FFF2-40B4-BE49-F238E27FC236}">
                <a16:creationId xmlns:a16="http://schemas.microsoft.com/office/drawing/2014/main" id="{E31847D4-4964-E780-3470-AACC5B20689D}"/>
              </a:ext>
            </a:extLst>
          </p:cNvPr>
          <p:cNvSpPr txBox="1"/>
          <p:nvPr/>
        </p:nvSpPr>
        <p:spPr>
          <a:xfrm>
            <a:off x="673100" y="2082800"/>
            <a:ext cx="6311900" cy="646331"/>
          </a:xfrm>
          <a:prstGeom prst="rect">
            <a:avLst/>
          </a:prstGeom>
          <a:noFill/>
        </p:spPr>
        <p:txBody>
          <a:bodyPr wrap="square" rtlCol="0">
            <a:spAutoFit/>
          </a:bodyPr>
          <a:lstStyle/>
          <a:p>
            <a:r>
              <a:rPr lang="en-GB" dirty="0"/>
              <a:t>Some of PLUTO’s contributions to the story. Clear 3-jet topology and spin-1</a:t>
            </a:r>
          </a:p>
        </p:txBody>
      </p:sp>
    </p:spTree>
    <p:extLst>
      <p:ext uri="{BB962C8B-B14F-4D97-AF65-F5344CB8AC3E}">
        <p14:creationId xmlns:p14="http://schemas.microsoft.com/office/powerpoint/2010/main" val="4241437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5187</Words>
  <Application>Microsoft Office PowerPoint</Application>
  <PresentationFormat>Widescreen</PresentationFormat>
  <Paragraphs>439</Paragraphs>
  <Slides>38</Slides>
  <Notes>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5" baseType="lpstr">
      <vt:lpstr>Arial</vt:lpstr>
      <vt:lpstr>Arial-BoldMT</vt:lpstr>
      <vt:lpstr>Calibri</vt:lpstr>
      <vt:lpstr>Calibri Light</vt:lpstr>
      <vt:lpstr>CMBX9</vt:lpstr>
      <vt:lpstr>CMR10</vt:lpstr>
      <vt:lpstr>CMR12</vt:lpstr>
      <vt:lpstr>CMR7</vt:lpstr>
      <vt:lpstr>CMR9</vt:lpstr>
      <vt:lpstr>SFBX1000</vt:lpstr>
      <vt:lpstr>SFRM1000</vt:lpstr>
      <vt:lpstr>SFTI1000</vt:lpstr>
      <vt:lpstr>Symbol</vt:lpstr>
      <vt:lpstr>Times New Roman</vt:lpstr>
      <vt:lpstr>Office Theme</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Maxfield</dc:creator>
  <cp:lastModifiedBy>Maxfield, Stephen</cp:lastModifiedBy>
  <cp:revision>51</cp:revision>
  <dcterms:created xsi:type="dcterms:W3CDTF">2023-03-14T11:13:08Z</dcterms:created>
  <dcterms:modified xsi:type="dcterms:W3CDTF">2023-07-07T06:35:07Z</dcterms:modified>
</cp:coreProperties>
</file>