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4"/>
    <p:sldMasterId id="2147483700" r:id="rId5"/>
  </p:sldMasterIdLst>
  <p:notesMasterIdLst>
    <p:notesMasterId r:id="rId71"/>
  </p:notesMasterIdLst>
  <p:sldIdLst>
    <p:sldId id="257" r:id="rId6"/>
    <p:sldId id="274" r:id="rId7"/>
    <p:sldId id="258" r:id="rId8"/>
    <p:sldId id="283" r:id="rId9"/>
    <p:sldId id="260" r:id="rId10"/>
    <p:sldId id="284" r:id="rId11"/>
    <p:sldId id="285" r:id="rId12"/>
    <p:sldId id="286" r:id="rId13"/>
    <p:sldId id="287" r:id="rId14"/>
    <p:sldId id="291" r:id="rId15"/>
    <p:sldId id="292" r:id="rId16"/>
    <p:sldId id="294" r:id="rId17"/>
    <p:sldId id="296" r:id="rId18"/>
    <p:sldId id="295" r:id="rId19"/>
    <p:sldId id="297" r:id="rId20"/>
    <p:sldId id="289" r:id="rId21"/>
    <p:sldId id="298" r:id="rId22"/>
    <p:sldId id="299" r:id="rId23"/>
    <p:sldId id="301" r:id="rId24"/>
    <p:sldId id="341" r:id="rId25"/>
    <p:sldId id="303" r:id="rId26"/>
    <p:sldId id="304" r:id="rId27"/>
    <p:sldId id="305" r:id="rId28"/>
    <p:sldId id="309" r:id="rId29"/>
    <p:sldId id="342" r:id="rId30"/>
    <p:sldId id="308" r:id="rId31"/>
    <p:sldId id="323" r:id="rId32"/>
    <p:sldId id="324" r:id="rId33"/>
    <p:sldId id="328" r:id="rId34"/>
    <p:sldId id="325" r:id="rId35"/>
    <p:sldId id="326" r:id="rId36"/>
    <p:sldId id="327" r:id="rId37"/>
    <p:sldId id="346" r:id="rId38"/>
    <p:sldId id="345" r:id="rId39"/>
    <p:sldId id="329" r:id="rId40"/>
    <p:sldId id="330" r:id="rId41"/>
    <p:sldId id="347" r:id="rId42"/>
    <p:sldId id="331" r:id="rId43"/>
    <p:sldId id="348" r:id="rId44"/>
    <p:sldId id="332" r:id="rId45"/>
    <p:sldId id="349" r:id="rId46"/>
    <p:sldId id="334" r:id="rId47"/>
    <p:sldId id="335" r:id="rId48"/>
    <p:sldId id="336" r:id="rId49"/>
    <p:sldId id="354" r:id="rId50"/>
    <p:sldId id="337" r:id="rId51"/>
    <p:sldId id="355" r:id="rId52"/>
    <p:sldId id="338" r:id="rId53"/>
    <p:sldId id="339" r:id="rId54"/>
    <p:sldId id="350" r:id="rId55"/>
    <p:sldId id="351" r:id="rId56"/>
    <p:sldId id="352" r:id="rId57"/>
    <p:sldId id="353" r:id="rId58"/>
    <p:sldId id="340" r:id="rId59"/>
    <p:sldId id="343" r:id="rId60"/>
    <p:sldId id="307" r:id="rId61"/>
    <p:sldId id="315" r:id="rId62"/>
    <p:sldId id="311" r:id="rId63"/>
    <p:sldId id="317" r:id="rId64"/>
    <p:sldId id="344" r:id="rId65"/>
    <p:sldId id="320" r:id="rId66"/>
    <p:sldId id="319" r:id="rId67"/>
    <p:sldId id="313" r:id="rId68"/>
    <p:sldId id="272" r:id="rId69"/>
    <p:sldId id="273"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 userDrawn="1">
          <p15:clr>
            <a:srgbClr val="A4A3A4"/>
          </p15:clr>
        </p15:guide>
        <p15:guide id="2" pos="325" userDrawn="1">
          <p15:clr>
            <a:srgbClr val="A4A3A4"/>
          </p15:clr>
        </p15:guide>
        <p15:guide id="3" orient="horz" pos="3974" userDrawn="1">
          <p15:clr>
            <a:srgbClr val="A4A3A4"/>
          </p15:clr>
        </p15:guide>
        <p15:guide id="4" pos="7355" userDrawn="1">
          <p15:clr>
            <a:srgbClr val="A4A3A4"/>
          </p15:clr>
        </p15:guide>
        <p15:guide id="5" pos="3840" userDrawn="1">
          <p15:clr>
            <a:srgbClr val="A4A3A4"/>
          </p15:clr>
        </p15:guide>
        <p15:guide id="6" orient="horz" pos="867" userDrawn="1">
          <p15:clr>
            <a:srgbClr val="A4A3A4"/>
          </p15:clr>
        </p15:guide>
        <p15:guide id="7" orient="horz" pos="3634" userDrawn="1">
          <p15:clr>
            <a:srgbClr val="A4A3A4"/>
          </p15:clr>
        </p15:guide>
        <p15:guide id="8" pos="86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626262"/>
    <a:srgbClr val="003088"/>
    <a:srgbClr val="F08900"/>
    <a:srgbClr val="FF6900"/>
    <a:srgbClr val="1E5DF8"/>
    <a:srgbClr val="FFFFFF"/>
    <a:srgbClr val="00BED5"/>
    <a:srgbClr val="C13D33"/>
    <a:srgbClr val="E94D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43"/>
    <p:restoredTop sz="88752"/>
  </p:normalViewPr>
  <p:slideViewPr>
    <p:cSldViewPr snapToGrid="0" snapToObjects="1">
      <p:cViewPr>
        <p:scale>
          <a:sx n="110" d="100"/>
          <a:sy n="110" d="100"/>
        </p:scale>
        <p:origin x="952" y="8"/>
      </p:cViewPr>
      <p:guideLst>
        <p:guide orient="horz" pos="323"/>
        <p:guide pos="325"/>
        <p:guide orient="horz" pos="3974"/>
        <p:guide pos="7355"/>
        <p:guide pos="3840"/>
        <p:guide orient="horz" pos="867"/>
        <p:guide orient="horz" pos="3634"/>
        <p:guide pos="86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a:defRPr>
            </a:lvl1pPr>
          </a:lstStyle>
          <a:p>
            <a:fld id="{48FE9A4A-3203-D544-A0F2-9B4A7A1B021E}" type="datetimeFigureOut">
              <a:rPr lang="en-US" smtClean="0"/>
              <a:pPr/>
              <a:t>3/6/23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a:defRPr>
            </a:lvl1pPr>
          </a:lstStyle>
          <a:p>
            <a:fld id="{C0F3BA1D-A00F-DB41-84DA-BE26C4853B35}" type="slidenum">
              <a:rPr lang="en-US" smtClean="0"/>
              <a:pPr/>
              <a:t>‹#›</a:t>
            </a:fld>
            <a:endParaRPr lang="en-US" dirty="0"/>
          </a:p>
        </p:txBody>
      </p:sp>
    </p:spTree>
    <p:extLst>
      <p:ext uri="{BB962C8B-B14F-4D97-AF65-F5344CB8AC3E}">
        <p14:creationId xmlns:p14="http://schemas.microsoft.com/office/powerpoint/2010/main" val="66186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b="0" i="0" kern="1200">
        <a:solidFill>
          <a:schemeClr val="tx1"/>
        </a:solidFill>
        <a:latin typeface="Arial Regular"/>
        <a:ea typeface="+mn-ea"/>
        <a:cs typeface="+mn-cs"/>
      </a:defRPr>
    </a:lvl2pPr>
    <a:lvl3pPr marL="914400" algn="l" defTabSz="914400" rtl="0" eaLnBrk="1" latinLnBrk="0" hangingPunct="1">
      <a:defRPr sz="1200" b="0" i="0" kern="1200">
        <a:solidFill>
          <a:schemeClr val="tx1"/>
        </a:solidFill>
        <a:latin typeface="Arial Regular"/>
        <a:ea typeface="+mn-ea"/>
        <a:cs typeface="+mn-cs"/>
      </a:defRPr>
    </a:lvl3pPr>
    <a:lvl4pPr marL="1371600" algn="l" defTabSz="914400" rtl="0" eaLnBrk="1" latinLnBrk="0" hangingPunct="1">
      <a:defRPr sz="1200" b="0" i="0" kern="1200">
        <a:solidFill>
          <a:schemeClr val="tx1"/>
        </a:solidFill>
        <a:latin typeface="Arial Regular"/>
        <a:ea typeface="+mn-ea"/>
        <a:cs typeface="+mn-cs"/>
      </a:defRPr>
    </a:lvl4pPr>
    <a:lvl5pPr marL="1828800" algn="l" defTabSz="914400" rtl="0" eaLnBrk="1" latinLnBrk="0" hangingPunct="1">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abstract pattern can be removed or repositioned if required. Be careful to ‘Send to Back’ so that it does not obscure any important information.</a:t>
            </a:r>
          </a:p>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1</a:t>
            </a:fld>
            <a:endParaRPr lang="en-US"/>
          </a:p>
        </p:txBody>
      </p:sp>
    </p:spTree>
    <p:extLst>
      <p:ext uri="{BB962C8B-B14F-4D97-AF65-F5344CB8AC3E}">
        <p14:creationId xmlns:p14="http://schemas.microsoft.com/office/powerpoint/2010/main" val="792672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effectLst/>
                <a:latin typeface="Helvetica" pitchFamily="2" charset="0"/>
              </a:rPr>
              <a:t>Or, potentially,</a:t>
            </a:r>
            <a:r>
              <a:rPr lang="en-GB" i="0" dirty="0">
                <a:effectLst/>
                <a:latin typeface="Helvetica" pitchFamily="2" charset="0"/>
              </a:rPr>
              <a:t> </a:t>
            </a:r>
            <a:r>
              <a:rPr lang="en-GB" i="1" dirty="0">
                <a:effectLst/>
                <a:latin typeface="Helvetica" pitchFamily="2" charset="0"/>
              </a:rPr>
              <a:t>a trusted 3rd party like a government, bank or organisation specialised in identity vetting</a:t>
            </a:r>
            <a:endParaRPr lang="en-GB" dirty="0">
              <a:effectLst/>
              <a:latin typeface="Helvetica" pitchFamily="2" charset="0"/>
            </a:endParaRPr>
          </a:p>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pPr/>
              <a:t>18</a:t>
            </a:fld>
            <a:endParaRPr lang="en-US" dirty="0"/>
          </a:p>
        </p:txBody>
      </p:sp>
    </p:spTree>
    <p:extLst>
      <p:ext uri="{BB962C8B-B14F-4D97-AF65-F5344CB8AC3E}">
        <p14:creationId xmlns:p14="http://schemas.microsoft.com/office/powerpoint/2010/main" val="2550571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abstract pattern can be removed or repositioned if required. Be careful to ‘Send to Back’ so that it does not obscure any important information.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1313722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sz="1200" dirty="0">
                <a:solidFill>
                  <a:srgbClr val="626262"/>
                </a:solidFill>
                <a:latin typeface="Arial" panose="020B0604020202020204" pitchFamily="34" charset="0"/>
                <a:cs typeface="Arial" panose="020B0604020202020204" pitchFamily="34" charset="0"/>
              </a:rPr>
              <a:t>The user registers at the CERN User Office and with their experiment secretariat, has their identity verified and proves their affiliation to an experiment. The user is entered into the CERN HR database.</a:t>
            </a:r>
          </a:p>
          <a:p>
            <a:pPr marL="342900" indent="-342900">
              <a:buFont typeface="Arial" panose="020B0604020202020204" pitchFamily="34" charset="0"/>
              <a:buChar char="•"/>
            </a:pPr>
            <a:r>
              <a:rPr lang="en-GB" sz="1200" dirty="0">
                <a:solidFill>
                  <a:srgbClr val="626262"/>
                </a:solidFill>
                <a:latin typeface="Arial" panose="020B0604020202020204" pitchFamily="34" charset="0"/>
                <a:cs typeface="Arial" panose="020B0604020202020204" pitchFamily="34" charset="0"/>
              </a:rPr>
              <a:t>The user gets a certificate from any eligible Certificate Authority</a:t>
            </a:r>
          </a:p>
          <a:p>
            <a:pPr marL="342900" indent="-342900">
              <a:buFont typeface="Arial" panose="020B0604020202020204" pitchFamily="34" charset="0"/>
              <a:buChar char="•"/>
            </a:pPr>
            <a:r>
              <a:rPr lang="en-GB" sz="1200" dirty="0">
                <a:solidFill>
                  <a:srgbClr val="626262"/>
                </a:solidFill>
                <a:latin typeface="Arial" panose="020B0604020202020204" pitchFamily="34" charset="0"/>
                <a:cs typeface="Arial" panose="020B0604020202020204" pitchFamily="34" charset="0"/>
              </a:rPr>
              <a:t>The user registers with VOMS Admin for their VO and presents their certificate to authenticate. Their email address is matched with their record in the CERN HR database to confirm that their identity has been verified. The VO manager approves the registration. From that time on, the HR ID is used as the unique ID in the VOMS DB, allowing the e-mail address to be changed independently at either end.</a:t>
            </a:r>
          </a:p>
          <a:p>
            <a:pPr marL="342900" indent="-342900">
              <a:buFont typeface="Arial" panose="020B0604020202020204" pitchFamily="34" charset="0"/>
              <a:buChar char="•"/>
            </a:pPr>
            <a:r>
              <a:rPr lang="en-GB" sz="1200" dirty="0">
                <a:solidFill>
                  <a:srgbClr val="626262"/>
                </a:solidFill>
                <a:latin typeface="Arial" panose="020B0604020202020204" pitchFamily="34" charset="0"/>
                <a:cs typeface="Arial" panose="020B0604020202020204" pitchFamily="34" charset="0"/>
              </a:rPr>
              <a:t>VOMS attributes, such as groups and roles, are maintained by VO Managers.</a:t>
            </a:r>
          </a:p>
          <a:p>
            <a:pPr marL="342900" indent="-342900">
              <a:buFont typeface="Arial" panose="020B0604020202020204" pitchFamily="34" charset="0"/>
              <a:buChar char="•"/>
            </a:pPr>
            <a:r>
              <a:rPr lang="en-GB" sz="1200" dirty="0">
                <a:solidFill>
                  <a:srgbClr val="626262"/>
                </a:solidFill>
                <a:latin typeface="Arial" panose="020B0604020202020204" pitchFamily="34" charset="0"/>
                <a:cs typeface="Arial" panose="020B0604020202020204" pitchFamily="34" charset="0"/>
              </a:rPr>
              <a:t>The user can submit jobs to the grid or access data on the grid by saving their User Certificate locally, running </a:t>
            </a:r>
            <a:r>
              <a:rPr lang="en-GB" sz="1200" dirty="0" err="1">
                <a:solidFill>
                  <a:srgbClr val="626262"/>
                </a:solidFill>
                <a:latin typeface="Arial" panose="020B0604020202020204" pitchFamily="34" charset="0"/>
                <a:cs typeface="Arial" panose="020B0604020202020204" pitchFamily="34" charset="0"/>
              </a:rPr>
              <a:t>voms</a:t>
            </a:r>
            <a:r>
              <a:rPr lang="en-GB" sz="1200" dirty="0">
                <a:solidFill>
                  <a:srgbClr val="626262"/>
                </a:solidFill>
                <a:latin typeface="Arial" panose="020B0604020202020204" pitchFamily="34" charset="0"/>
                <a:cs typeface="Arial" panose="020B0604020202020204" pitchFamily="34" charset="0"/>
              </a:rPr>
              <a:t>-proxy-</a:t>
            </a:r>
            <a:r>
              <a:rPr lang="en-GB" sz="1200" dirty="0" err="1">
                <a:solidFill>
                  <a:srgbClr val="626262"/>
                </a:solidFill>
                <a:latin typeface="Arial" panose="020B0604020202020204" pitchFamily="34" charset="0"/>
                <a:cs typeface="Arial" panose="020B0604020202020204" pitchFamily="34" charset="0"/>
              </a:rPr>
              <a:t>init</a:t>
            </a:r>
            <a:r>
              <a:rPr lang="en-GB" sz="1200" dirty="0">
                <a:solidFill>
                  <a:srgbClr val="626262"/>
                </a:solidFill>
                <a:latin typeface="Arial" panose="020B0604020202020204" pitchFamily="34" charset="0"/>
                <a:cs typeface="Arial" panose="020B0604020202020204" pitchFamily="34" charset="0"/>
              </a:rPr>
              <a:t> to generate the VOMS proxy, and running the relevant grid command; their proxy will get delegated to grid services as needed.</a:t>
            </a:r>
          </a:p>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pPr/>
              <a:t>23</a:t>
            </a:fld>
            <a:endParaRPr lang="en-US" dirty="0"/>
          </a:p>
        </p:txBody>
      </p:sp>
    </p:spTree>
    <p:extLst>
      <p:ext uri="{BB962C8B-B14F-4D97-AF65-F5344CB8AC3E}">
        <p14:creationId xmlns:p14="http://schemas.microsoft.com/office/powerpoint/2010/main" val="2448317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sz="1200" dirty="0">
                <a:solidFill>
                  <a:srgbClr val="626262"/>
                </a:solidFill>
                <a:latin typeface="Arial" panose="020B0604020202020204" pitchFamily="34" charset="0"/>
                <a:cs typeface="Arial" panose="020B0604020202020204" pitchFamily="34" charset="0"/>
              </a:rPr>
              <a:t>The user registers at the CERN User Office and with their experiment secretariat, has their identity verified and proves their affiliation to an experiment. The user is entered into the CERN HR database.</a:t>
            </a:r>
          </a:p>
          <a:p>
            <a:pPr marL="342900" indent="-342900">
              <a:buFont typeface="Arial" panose="020B0604020202020204" pitchFamily="34" charset="0"/>
              <a:buChar char="•"/>
            </a:pPr>
            <a:r>
              <a:rPr lang="en-GB" sz="1200" dirty="0">
                <a:solidFill>
                  <a:srgbClr val="626262"/>
                </a:solidFill>
                <a:latin typeface="Arial" panose="020B0604020202020204" pitchFamily="34" charset="0"/>
                <a:cs typeface="Arial" panose="020B0604020202020204" pitchFamily="34" charset="0"/>
              </a:rPr>
              <a:t>The user gets a certificate from any eligible Certificate Authority</a:t>
            </a:r>
          </a:p>
          <a:p>
            <a:pPr marL="342900" indent="-342900">
              <a:buFont typeface="Arial" panose="020B0604020202020204" pitchFamily="34" charset="0"/>
              <a:buChar char="•"/>
            </a:pPr>
            <a:r>
              <a:rPr lang="en-GB" sz="1200" dirty="0">
                <a:solidFill>
                  <a:srgbClr val="626262"/>
                </a:solidFill>
                <a:latin typeface="Arial" panose="020B0604020202020204" pitchFamily="34" charset="0"/>
                <a:cs typeface="Arial" panose="020B0604020202020204" pitchFamily="34" charset="0"/>
              </a:rPr>
              <a:t>The user registers with VOMS Admin for their VO and presents their certificate to authenticate. Their email address is matched with their record in the CERN HR database to confirm that their identity has been verified. The VO manager approves the registration. From that time on, the HR ID is used as the unique ID in the VOMS DB, allowing the e-mail address to be changed independently at either end.</a:t>
            </a:r>
          </a:p>
          <a:p>
            <a:pPr marL="342900" indent="-342900">
              <a:buFont typeface="Arial" panose="020B0604020202020204" pitchFamily="34" charset="0"/>
              <a:buChar char="•"/>
            </a:pPr>
            <a:r>
              <a:rPr lang="en-GB" sz="1200" dirty="0">
                <a:solidFill>
                  <a:srgbClr val="626262"/>
                </a:solidFill>
                <a:latin typeface="Arial" panose="020B0604020202020204" pitchFamily="34" charset="0"/>
                <a:cs typeface="Arial" panose="020B0604020202020204" pitchFamily="34" charset="0"/>
              </a:rPr>
              <a:t>VOMS attributes, such as groups and roles, are maintained by VO Managers.</a:t>
            </a:r>
          </a:p>
          <a:p>
            <a:pPr marL="342900" indent="-342900">
              <a:buFont typeface="Arial" panose="020B0604020202020204" pitchFamily="34" charset="0"/>
              <a:buChar char="•"/>
            </a:pPr>
            <a:r>
              <a:rPr lang="en-GB" sz="1200" dirty="0">
                <a:solidFill>
                  <a:srgbClr val="626262"/>
                </a:solidFill>
                <a:latin typeface="Arial" panose="020B0604020202020204" pitchFamily="34" charset="0"/>
                <a:cs typeface="Arial" panose="020B0604020202020204" pitchFamily="34" charset="0"/>
              </a:rPr>
              <a:t>The user can submit jobs to the grid or access data on the grid by saving their User Certificate locally, running </a:t>
            </a:r>
            <a:r>
              <a:rPr lang="en-GB" sz="1200" dirty="0" err="1">
                <a:solidFill>
                  <a:srgbClr val="626262"/>
                </a:solidFill>
                <a:latin typeface="Arial" panose="020B0604020202020204" pitchFamily="34" charset="0"/>
                <a:cs typeface="Arial" panose="020B0604020202020204" pitchFamily="34" charset="0"/>
              </a:rPr>
              <a:t>voms</a:t>
            </a:r>
            <a:r>
              <a:rPr lang="en-GB" sz="1200" dirty="0">
                <a:solidFill>
                  <a:srgbClr val="626262"/>
                </a:solidFill>
                <a:latin typeface="Arial" panose="020B0604020202020204" pitchFamily="34" charset="0"/>
                <a:cs typeface="Arial" panose="020B0604020202020204" pitchFamily="34" charset="0"/>
              </a:rPr>
              <a:t>-proxy-</a:t>
            </a:r>
            <a:r>
              <a:rPr lang="en-GB" sz="1200" dirty="0" err="1">
                <a:solidFill>
                  <a:srgbClr val="626262"/>
                </a:solidFill>
                <a:latin typeface="Arial" panose="020B0604020202020204" pitchFamily="34" charset="0"/>
                <a:cs typeface="Arial" panose="020B0604020202020204" pitchFamily="34" charset="0"/>
              </a:rPr>
              <a:t>init</a:t>
            </a:r>
            <a:r>
              <a:rPr lang="en-GB" sz="1200" dirty="0">
                <a:solidFill>
                  <a:srgbClr val="626262"/>
                </a:solidFill>
                <a:latin typeface="Arial" panose="020B0604020202020204" pitchFamily="34" charset="0"/>
                <a:cs typeface="Arial" panose="020B0604020202020204" pitchFamily="34" charset="0"/>
              </a:rPr>
              <a:t> to generate the VOMS proxy, and running the relevant grid command; their proxy will get delegated to grid services as needed.</a:t>
            </a:r>
          </a:p>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pPr/>
              <a:t>24</a:t>
            </a:fld>
            <a:endParaRPr lang="en-US" dirty="0"/>
          </a:p>
        </p:txBody>
      </p:sp>
    </p:spTree>
    <p:extLst>
      <p:ext uri="{BB962C8B-B14F-4D97-AF65-F5344CB8AC3E}">
        <p14:creationId xmlns:p14="http://schemas.microsoft.com/office/powerpoint/2010/main" val="2995591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abstract pattern can be removed or repositioned if required. Be careful to ‘Send to Back’ so that it does not obscure any important information.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3739752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pPr/>
              <a:t>28</a:t>
            </a:fld>
            <a:endParaRPr lang="en-US" dirty="0"/>
          </a:p>
        </p:txBody>
      </p:sp>
    </p:spTree>
    <p:extLst>
      <p:ext uri="{BB962C8B-B14F-4D97-AF65-F5344CB8AC3E}">
        <p14:creationId xmlns:p14="http://schemas.microsoft.com/office/powerpoint/2010/main" val="3105642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pPr/>
              <a:t>29</a:t>
            </a:fld>
            <a:endParaRPr lang="en-US" dirty="0"/>
          </a:p>
        </p:txBody>
      </p:sp>
    </p:spTree>
    <p:extLst>
      <p:ext uri="{BB962C8B-B14F-4D97-AF65-F5344CB8AC3E}">
        <p14:creationId xmlns:p14="http://schemas.microsoft.com/office/powerpoint/2010/main" val="173162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pPr/>
              <a:t>31</a:t>
            </a:fld>
            <a:endParaRPr lang="en-US" dirty="0"/>
          </a:p>
        </p:txBody>
      </p:sp>
    </p:spTree>
    <p:extLst>
      <p:ext uri="{BB962C8B-B14F-4D97-AF65-F5344CB8AC3E}">
        <p14:creationId xmlns:p14="http://schemas.microsoft.com/office/powerpoint/2010/main" val="3187062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pPr/>
              <a:t>32</a:t>
            </a:fld>
            <a:endParaRPr lang="en-US" dirty="0"/>
          </a:p>
        </p:txBody>
      </p:sp>
    </p:spTree>
    <p:extLst>
      <p:ext uri="{BB962C8B-B14F-4D97-AF65-F5344CB8AC3E}">
        <p14:creationId xmlns:p14="http://schemas.microsoft.com/office/powerpoint/2010/main" val="1837625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pPr/>
              <a:t>33</a:t>
            </a:fld>
            <a:endParaRPr lang="en-US" dirty="0"/>
          </a:p>
        </p:txBody>
      </p:sp>
    </p:spTree>
    <p:extLst>
      <p:ext uri="{BB962C8B-B14F-4D97-AF65-F5344CB8AC3E}">
        <p14:creationId xmlns:p14="http://schemas.microsoft.com/office/powerpoint/2010/main" val="1782319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replace photo of presenter with a portrait of your own. </a:t>
            </a:r>
            <a:r>
              <a:rPr lang="en-US" b="1" dirty="0"/>
              <a:t>1)</a:t>
            </a:r>
            <a:r>
              <a:rPr lang="en-US" dirty="0"/>
              <a:t> Send the geometric shape overlay to the back – </a:t>
            </a:r>
            <a:r>
              <a:rPr lang="en-US" i="1" dirty="0"/>
              <a:t>Right-Click &gt; Send to Back &gt; Send to Back</a:t>
            </a:r>
            <a:r>
              <a:rPr lang="en-US" dirty="0"/>
              <a:t>. </a:t>
            </a:r>
            <a:r>
              <a:rPr lang="en-US" b="1" dirty="0"/>
              <a:t>2) </a:t>
            </a:r>
            <a:r>
              <a:rPr lang="en-US" dirty="0"/>
              <a:t>Replace image – use the guides provided to correctly position it. </a:t>
            </a:r>
            <a:r>
              <a:rPr lang="en-US" b="1" dirty="0"/>
              <a:t>3) </a:t>
            </a:r>
            <a:r>
              <a:rPr lang="en-US" dirty="0"/>
              <a:t>Send your portrait to the back so that the geometric overlay re-appears over the portrait.</a:t>
            </a:r>
          </a:p>
        </p:txBody>
      </p:sp>
      <p:sp>
        <p:nvSpPr>
          <p:cNvPr id="4" name="Slide Number Placeholder 3"/>
          <p:cNvSpPr>
            <a:spLocks noGrp="1"/>
          </p:cNvSpPr>
          <p:nvPr>
            <p:ph type="sldNum" sz="quarter" idx="5"/>
          </p:nvPr>
        </p:nvSpPr>
        <p:spPr/>
        <p:txBody>
          <a:bodyPr/>
          <a:lstStyle/>
          <a:p>
            <a:fld id="{C0F3BA1D-A00F-DB41-84DA-BE26C4853B35}" type="slidenum">
              <a:rPr lang="en-US" smtClean="0"/>
              <a:t>2</a:t>
            </a:fld>
            <a:endParaRPr lang="en-US"/>
          </a:p>
        </p:txBody>
      </p:sp>
    </p:spTree>
    <p:extLst>
      <p:ext uri="{BB962C8B-B14F-4D97-AF65-F5344CB8AC3E}">
        <p14:creationId xmlns:p14="http://schemas.microsoft.com/office/powerpoint/2010/main" val="1789505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pPr/>
              <a:t>34</a:t>
            </a:fld>
            <a:endParaRPr lang="en-US" dirty="0"/>
          </a:p>
        </p:txBody>
      </p:sp>
    </p:spTree>
    <p:extLst>
      <p:ext uri="{BB962C8B-B14F-4D97-AF65-F5344CB8AC3E}">
        <p14:creationId xmlns:p14="http://schemas.microsoft.com/office/powerpoint/2010/main" val="1111380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Code challenge and method sent with </a:t>
            </a:r>
            <a:r>
              <a:rPr lang="en-GB" dirty="0" err="1"/>
              <a:t>AuthZ</a:t>
            </a:r>
            <a:r>
              <a:rPr lang="en-GB" dirty="0"/>
              <a:t> request</a:t>
            </a:r>
            <a:br>
              <a:rPr lang="en-GB" dirty="0"/>
            </a:br>
            <a:r>
              <a:rPr lang="en-GB" dirty="0"/>
              <a:t>Code verifier sent with </a:t>
            </a:r>
            <a:r>
              <a:rPr lang="en-GB" dirty="0" err="1"/>
              <a:t>AuthZ</a:t>
            </a:r>
            <a:r>
              <a:rPr lang="en-GB" dirty="0"/>
              <a:t> Code to the Token endpoint</a:t>
            </a:r>
          </a:p>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pPr/>
              <a:t>35</a:t>
            </a:fld>
            <a:endParaRPr lang="en-US" dirty="0"/>
          </a:p>
        </p:txBody>
      </p:sp>
    </p:spTree>
    <p:extLst>
      <p:ext uri="{BB962C8B-B14F-4D97-AF65-F5344CB8AC3E}">
        <p14:creationId xmlns:p14="http://schemas.microsoft.com/office/powerpoint/2010/main" val="35956146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Code challenge and method sent with </a:t>
            </a:r>
            <a:r>
              <a:rPr lang="en-GB" dirty="0" err="1"/>
              <a:t>AuthZ</a:t>
            </a:r>
            <a:r>
              <a:rPr lang="en-GB" dirty="0"/>
              <a:t> request</a:t>
            </a:r>
            <a:br>
              <a:rPr lang="en-GB" dirty="0"/>
            </a:br>
            <a:r>
              <a:rPr lang="en-GB" dirty="0"/>
              <a:t>Code verifier sent with </a:t>
            </a:r>
            <a:r>
              <a:rPr lang="en-GB" dirty="0" err="1"/>
              <a:t>AuthZ</a:t>
            </a:r>
            <a:r>
              <a:rPr lang="en-GB" dirty="0"/>
              <a:t> Code to the Token endpoint</a:t>
            </a:r>
          </a:p>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pPr/>
              <a:t>36</a:t>
            </a:fld>
            <a:endParaRPr lang="en-US" dirty="0"/>
          </a:p>
        </p:txBody>
      </p:sp>
    </p:spTree>
    <p:extLst>
      <p:ext uri="{BB962C8B-B14F-4D97-AF65-F5344CB8AC3E}">
        <p14:creationId xmlns:p14="http://schemas.microsoft.com/office/powerpoint/2010/main" val="3064566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Code challenge and method sent with </a:t>
            </a:r>
            <a:r>
              <a:rPr lang="en-GB" dirty="0" err="1"/>
              <a:t>AuthZ</a:t>
            </a:r>
            <a:r>
              <a:rPr lang="en-GB" dirty="0"/>
              <a:t> request</a:t>
            </a:r>
            <a:br>
              <a:rPr lang="en-GB" dirty="0"/>
            </a:br>
            <a:r>
              <a:rPr lang="en-GB" dirty="0"/>
              <a:t>Code verifier sent with </a:t>
            </a:r>
            <a:r>
              <a:rPr lang="en-GB" dirty="0" err="1"/>
              <a:t>AuthZ</a:t>
            </a:r>
            <a:r>
              <a:rPr lang="en-GB" dirty="0"/>
              <a:t> Code to the Token endpoint</a:t>
            </a:r>
          </a:p>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pPr/>
              <a:t>37</a:t>
            </a:fld>
            <a:endParaRPr lang="en-US" dirty="0"/>
          </a:p>
        </p:txBody>
      </p:sp>
    </p:spTree>
    <p:extLst>
      <p:ext uri="{BB962C8B-B14F-4D97-AF65-F5344CB8AC3E}">
        <p14:creationId xmlns:p14="http://schemas.microsoft.com/office/powerpoint/2010/main" val="21120653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pPr/>
              <a:t>38</a:t>
            </a:fld>
            <a:endParaRPr lang="en-US" dirty="0"/>
          </a:p>
        </p:txBody>
      </p:sp>
    </p:spTree>
    <p:extLst>
      <p:ext uri="{BB962C8B-B14F-4D97-AF65-F5344CB8AC3E}">
        <p14:creationId xmlns:p14="http://schemas.microsoft.com/office/powerpoint/2010/main" val="15405457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pPr/>
              <a:t>39</a:t>
            </a:fld>
            <a:endParaRPr lang="en-US" dirty="0"/>
          </a:p>
        </p:txBody>
      </p:sp>
    </p:spTree>
    <p:extLst>
      <p:ext uri="{BB962C8B-B14F-4D97-AF65-F5344CB8AC3E}">
        <p14:creationId xmlns:p14="http://schemas.microsoft.com/office/powerpoint/2010/main" val="18637599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pPr/>
              <a:t>40</a:t>
            </a:fld>
            <a:endParaRPr lang="en-US" dirty="0"/>
          </a:p>
        </p:txBody>
      </p:sp>
    </p:spTree>
    <p:extLst>
      <p:ext uri="{BB962C8B-B14F-4D97-AF65-F5344CB8AC3E}">
        <p14:creationId xmlns:p14="http://schemas.microsoft.com/office/powerpoint/2010/main" val="13948595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pPr/>
              <a:t>41</a:t>
            </a:fld>
            <a:endParaRPr lang="en-US" dirty="0"/>
          </a:p>
        </p:txBody>
      </p:sp>
    </p:spTree>
    <p:extLst>
      <p:ext uri="{BB962C8B-B14F-4D97-AF65-F5344CB8AC3E}">
        <p14:creationId xmlns:p14="http://schemas.microsoft.com/office/powerpoint/2010/main" val="34584578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pPr/>
              <a:t>45</a:t>
            </a:fld>
            <a:endParaRPr lang="en-US" dirty="0"/>
          </a:p>
        </p:txBody>
      </p:sp>
    </p:spTree>
    <p:extLst>
      <p:ext uri="{BB962C8B-B14F-4D97-AF65-F5344CB8AC3E}">
        <p14:creationId xmlns:p14="http://schemas.microsoft.com/office/powerpoint/2010/main" val="30335583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pPr/>
              <a:t>46</a:t>
            </a:fld>
            <a:endParaRPr lang="en-US" dirty="0"/>
          </a:p>
        </p:txBody>
      </p:sp>
    </p:spTree>
    <p:extLst>
      <p:ext uri="{BB962C8B-B14F-4D97-AF65-F5344CB8AC3E}">
        <p14:creationId xmlns:p14="http://schemas.microsoft.com/office/powerpoint/2010/main" val="2350648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replace photo with one of your own. </a:t>
            </a:r>
            <a:r>
              <a:rPr lang="en-US" b="1" dirty="0"/>
              <a:t>1)</a:t>
            </a:r>
            <a:r>
              <a:rPr lang="en-US" dirty="0"/>
              <a:t> Send the geometric shape overlay to the back – </a:t>
            </a:r>
            <a:r>
              <a:rPr lang="en-US" i="1" dirty="0"/>
              <a:t>Right-Click &gt; Send to Back &gt; Send to Back</a:t>
            </a:r>
            <a:r>
              <a:rPr lang="en-US" dirty="0"/>
              <a:t>. </a:t>
            </a:r>
            <a:r>
              <a:rPr lang="en-US" b="1" dirty="0"/>
              <a:t>2) </a:t>
            </a:r>
            <a:r>
              <a:rPr lang="en-US" dirty="0"/>
              <a:t>Replace image – use the guides provided to correctly position it. </a:t>
            </a:r>
            <a:r>
              <a:rPr lang="en-US" b="1" dirty="0"/>
              <a:t>3) </a:t>
            </a:r>
            <a:r>
              <a:rPr lang="en-US" dirty="0"/>
              <a:t>Send your image to the back so that the geometric overlay re-appears over the image. Remember to delete the image credit if using your own image.</a:t>
            </a:r>
          </a:p>
        </p:txBody>
      </p:sp>
      <p:sp>
        <p:nvSpPr>
          <p:cNvPr id="4" name="Slide Number Placeholder 3"/>
          <p:cNvSpPr>
            <a:spLocks noGrp="1"/>
          </p:cNvSpPr>
          <p:nvPr>
            <p:ph type="sldNum" sz="quarter" idx="5"/>
          </p:nvPr>
        </p:nvSpPr>
        <p:spPr/>
        <p:txBody>
          <a:bodyPr/>
          <a:lstStyle/>
          <a:p>
            <a:fld id="{C0F3BA1D-A00F-DB41-84DA-BE26C4853B35}" type="slidenum">
              <a:rPr lang="en-US" smtClean="0"/>
              <a:t>3</a:t>
            </a:fld>
            <a:endParaRPr lang="en-US"/>
          </a:p>
        </p:txBody>
      </p:sp>
    </p:spTree>
    <p:extLst>
      <p:ext uri="{BB962C8B-B14F-4D97-AF65-F5344CB8AC3E}">
        <p14:creationId xmlns:p14="http://schemas.microsoft.com/office/powerpoint/2010/main" val="7240206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pPr/>
              <a:t>47</a:t>
            </a:fld>
            <a:endParaRPr lang="en-US" dirty="0"/>
          </a:p>
        </p:txBody>
      </p:sp>
    </p:spTree>
    <p:extLst>
      <p:ext uri="{BB962C8B-B14F-4D97-AF65-F5344CB8AC3E}">
        <p14:creationId xmlns:p14="http://schemas.microsoft.com/office/powerpoint/2010/main" val="39163685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pPr/>
              <a:t>48</a:t>
            </a:fld>
            <a:endParaRPr lang="en-US" dirty="0"/>
          </a:p>
        </p:txBody>
      </p:sp>
    </p:spTree>
    <p:extLst>
      <p:ext uri="{BB962C8B-B14F-4D97-AF65-F5344CB8AC3E}">
        <p14:creationId xmlns:p14="http://schemas.microsoft.com/office/powerpoint/2010/main" val="40461138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pPr/>
              <a:t>50</a:t>
            </a:fld>
            <a:endParaRPr lang="en-US" dirty="0"/>
          </a:p>
        </p:txBody>
      </p:sp>
    </p:spTree>
    <p:extLst>
      <p:ext uri="{BB962C8B-B14F-4D97-AF65-F5344CB8AC3E}">
        <p14:creationId xmlns:p14="http://schemas.microsoft.com/office/powerpoint/2010/main" val="1761136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pPr/>
              <a:t>52</a:t>
            </a:fld>
            <a:endParaRPr lang="en-US" dirty="0"/>
          </a:p>
        </p:txBody>
      </p:sp>
    </p:spTree>
    <p:extLst>
      <p:ext uri="{BB962C8B-B14F-4D97-AF65-F5344CB8AC3E}">
        <p14:creationId xmlns:p14="http://schemas.microsoft.com/office/powerpoint/2010/main" val="11254854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pPr/>
              <a:t>53</a:t>
            </a:fld>
            <a:endParaRPr lang="en-US" dirty="0"/>
          </a:p>
        </p:txBody>
      </p:sp>
    </p:spTree>
    <p:extLst>
      <p:ext uri="{BB962C8B-B14F-4D97-AF65-F5344CB8AC3E}">
        <p14:creationId xmlns:p14="http://schemas.microsoft.com/office/powerpoint/2010/main" val="10435979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abstract pattern can be removed or repositioned if required. Be careful to ‘Send to Back’ so that it does not obscure any important information.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24758762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pPr/>
              <a:t>62</a:t>
            </a:fld>
            <a:endParaRPr lang="en-US" dirty="0"/>
          </a:p>
        </p:txBody>
      </p:sp>
    </p:spTree>
    <p:extLst>
      <p:ext uri="{BB962C8B-B14F-4D97-AF65-F5344CB8AC3E}">
        <p14:creationId xmlns:p14="http://schemas.microsoft.com/office/powerpoint/2010/main" val="3147824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pPr/>
              <a:t>63</a:t>
            </a:fld>
            <a:endParaRPr lang="en-US" dirty="0"/>
          </a:p>
        </p:txBody>
      </p:sp>
    </p:spTree>
    <p:extLst>
      <p:ext uri="{BB962C8B-B14F-4D97-AF65-F5344CB8AC3E}">
        <p14:creationId xmlns:p14="http://schemas.microsoft.com/office/powerpoint/2010/main" val="1939458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abstract pattern can be removed or repositioned if required. Be careful to ‘Send to Back’ so that it does not obscure any important information.</a:t>
            </a:r>
          </a:p>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64</a:t>
            </a:fld>
            <a:endParaRPr lang="en-US"/>
          </a:p>
        </p:txBody>
      </p:sp>
    </p:spTree>
    <p:extLst>
      <p:ext uri="{BB962C8B-B14F-4D97-AF65-F5344CB8AC3E}">
        <p14:creationId xmlns:p14="http://schemas.microsoft.com/office/powerpoint/2010/main" val="25004638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abstract pattern can be removed or repositioned if required. Be careful to ‘Send to Back’ so that it does not obscure any important information.</a:t>
            </a:r>
          </a:p>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65</a:t>
            </a:fld>
            <a:endParaRPr lang="en-US"/>
          </a:p>
        </p:txBody>
      </p:sp>
    </p:spTree>
    <p:extLst>
      <p:ext uri="{BB962C8B-B14F-4D97-AF65-F5344CB8AC3E}">
        <p14:creationId xmlns:p14="http://schemas.microsoft.com/office/powerpoint/2010/main" val="337591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abstract pattern can be removed or repositioned if required. Be careful to ‘Send to Back’ so that it does not obscure any important information.</a:t>
            </a:r>
          </a:p>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5</a:t>
            </a:fld>
            <a:endParaRPr lang="en-US"/>
          </a:p>
        </p:txBody>
      </p:sp>
    </p:spTree>
    <p:extLst>
      <p:ext uri="{BB962C8B-B14F-4D97-AF65-F5344CB8AC3E}">
        <p14:creationId xmlns:p14="http://schemas.microsoft.com/office/powerpoint/2010/main" val="3836229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pPr/>
              <a:t>6</a:t>
            </a:fld>
            <a:endParaRPr lang="en-US" dirty="0"/>
          </a:p>
        </p:txBody>
      </p:sp>
    </p:spTree>
    <p:extLst>
      <p:ext uri="{BB962C8B-B14F-4D97-AF65-F5344CB8AC3E}">
        <p14:creationId xmlns:p14="http://schemas.microsoft.com/office/powerpoint/2010/main" val="1509866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pPr/>
              <a:t>12</a:t>
            </a:fld>
            <a:endParaRPr lang="en-US" dirty="0"/>
          </a:p>
        </p:txBody>
      </p:sp>
    </p:spTree>
    <p:extLst>
      <p:ext uri="{BB962C8B-B14F-4D97-AF65-F5344CB8AC3E}">
        <p14:creationId xmlns:p14="http://schemas.microsoft.com/office/powerpoint/2010/main" val="3023201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pPr/>
              <a:t>14</a:t>
            </a:fld>
            <a:endParaRPr lang="en-US" dirty="0"/>
          </a:p>
        </p:txBody>
      </p:sp>
    </p:spTree>
    <p:extLst>
      <p:ext uri="{BB962C8B-B14F-4D97-AF65-F5344CB8AC3E}">
        <p14:creationId xmlns:p14="http://schemas.microsoft.com/office/powerpoint/2010/main" val="3436636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abstract pattern can be removed or repositioned if required. Be careful to ‘Send to Back’ so that it does not obscure any important information.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375851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effectLst/>
                <a:latin typeface="Helvetica" pitchFamily="2" charset="0"/>
              </a:rPr>
              <a:t>Or, potentially,</a:t>
            </a:r>
            <a:r>
              <a:rPr lang="en-GB" i="0" dirty="0">
                <a:effectLst/>
                <a:latin typeface="Helvetica" pitchFamily="2" charset="0"/>
              </a:rPr>
              <a:t> </a:t>
            </a:r>
            <a:r>
              <a:rPr lang="en-GB" i="1" dirty="0">
                <a:effectLst/>
                <a:latin typeface="Helvetica" pitchFamily="2" charset="0"/>
              </a:rPr>
              <a:t>a trusted 3rd party like a government, bank or organisation specialised in identity vetting</a:t>
            </a:r>
            <a:endParaRPr lang="en-GB" dirty="0">
              <a:effectLst/>
              <a:latin typeface="Helvetica" pitchFamily="2" charset="0"/>
            </a:endParaRPr>
          </a:p>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pPr/>
              <a:t>17</a:t>
            </a:fld>
            <a:endParaRPr lang="en-US" dirty="0"/>
          </a:p>
        </p:txBody>
      </p:sp>
    </p:spTree>
    <p:extLst>
      <p:ext uri="{BB962C8B-B14F-4D97-AF65-F5344CB8AC3E}">
        <p14:creationId xmlns:p14="http://schemas.microsoft.com/office/powerpoint/2010/main" val="3526561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14BD68BC-1AD8-B640-8B1E-602BF3073AFD}" type="datetimeFigureOut">
              <a:rPr lang="en-US" smtClean="0"/>
              <a:t>3/6/23</a:t>
            </a:fld>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29370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14BD68BC-1AD8-B640-8B1E-602BF3073AFD}" type="datetimeFigureOut">
              <a:rPr lang="en-US" smtClean="0"/>
              <a:t>3/6/23</a:t>
            </a:fld>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749145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14BD68BC-1AD8-B640-8B1E-602BF3073AFD}" type="datetimeFigureOut">
              <a:rPr lang="en-US" smtClean="0"/>
              <a:t>3/6/23</a:t>
            </a:fld>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600670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0161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14BD68BC-1AD8-B640-8B1E-602BF3073AFD}" type="datetimeFigureOut">
              <a:rPr lang="en-US" smtClean="0"/>
              <a:t>3/6/23</a:t>
            </a:fld>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636370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14BD68BC-1AD8-B640-8B1E-602BF3073AFD}" type="datetimeFigureOut">
              <a:rPr lang="en-US" smtClean="0"/>
              <a:t>3/6/23</a:t>
            </a:fld>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45374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14BD68BC-1AD8-B640-8B1E-602BF3073AFD}" type="datetimeFigureOut">
              <a:rPr lang="en-US" smtClean="0"/>
              <a:t>3/6/23</a:t>
            </a:fld>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391499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14BD68BC-1AD8-B640-8B1E-602BF3073AFD}" type="datetimeFigureOut">
              <a:rPr lang="en-US" smtClean="0"/>
              <a:t>3/6/23</a:t>
            </a:fld>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171661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14BD68BC-1AD8-B640-8B1E-602BF3073AFD}" type="datetimeFigureOut">
              <a:rPr lang="en-US" smtClean="0"/>
              <a:t>3/6/23</a:t>
            </a:fld>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981509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14BD68BC-1AD8-B640-8B1E-602BF3073AFD}" type="datetimeFigureOut">
              <a:rPr lang="en-US" smtClean="0"/>
              <a:t>3/6/23</a:t>
            </a:fld>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075958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14BD68BC-1AD8-B640-8B1E-602BF3073AFD}" type="datetimeFigureOut">
              <a:rPr lang="en-US" smtClean="0"/>
              <a:t>3/6/23</a:t>
            </a:fld>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967384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14BD68BC-1AD8-B640-8B1E-602BF3073AFD}" type="datetimeFigureOut">
              <a:rPr lang="en-US" smtClean="0"/>
              <a:t>3/6/23</a:t>
            </a:fld>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023929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14BD68BC-1AD8-B640-8B1E-602BF3073AFD}" type="datetimeFigureOut">
              <a:rPr lang="en-US" smtClean="0"/>
              <a:t>3/6/23</a:t>
            </a:fld>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940919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14BD68BC-1AD8-B640-8B1E-602BF3073AFD}" type="datetimeFigureOut">
              <a:rPr lang="en-US" smtClean="0"/>
              <a:t>3/6/23</a:t>
            </a:fld>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7314143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14BD68BC-1AD8-B640-8B1E-602BF3073AFD}" type="datetimeFigureOut">
              <a:rPr lang="en-US" smtClean="0"/>
              <a:t>3/6/23</a:t>
            </a:fld>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636969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14BD68BC-1AD8-B640-8B1E-602BF3073AFD}" type="datetimeFigureOut">
              <a:rPr lang="en-US" smtClean="0"/>
              <a:t>3/6/23</a:t>
            </a:fld>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613356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72286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380670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4548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14BD68BC-1AD8-B640-8B1E-602BF3073AFD}" type="datetimeFigureOut">
              <a:rPr lang="en-US" smtClean="0"/>
              <a:t>3/6/23</a:t>
            </a:fld>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4118998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14BD68BC-1AD8-B640-8B1E-602BF3073AFD}" type="datetimeFigureOut">
              <a:rPr lang="en-US" smtClean="0"/>
              <a:t>3/6/23</a:t>
            </a:fld>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594672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14BD68BC-1AD8-B640-8B1E-602BF3073AFD}" type="datetimeFigureOut">
              <a:rPr lang="en-US" smtClean="0"/>
              <a:t>3/6/23</a:t>
            </a:fld>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84870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14BD68BC-1AD8-B640-8B1E-602BF3073AFD}" type="datetimeFigureOut">
              <a:rPr lang="en-US" smtClean="0"/>
              <a:t>3/6/23</a:t>
            </a:fld>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918961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14BD68BC-1AD8-B640-8B1E-602BF3073AFD}" type="datetimeFigureOut">
              <a:rPr lang="en-US" smtClean="0"/>
              <a:t>3/6/23</a:t>
            </a:fld>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995455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14BD68BC-1AD8-B640-8B1E-602BF3073AFD}" type="datetimeFigureOut">
              <a:rPr lang="en-US" smtClean="0"/>
              <a:t>3/6/23</a:t>
            </a:fld>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818596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14BD68BC-1AD8-B640-8B1E-602BF3073AFD}" type="datetimeFigureOut">
              <a:rPr lang="en-US" smtClean="0"/>
              <a:t>3/6/23</a:t>
            </a:fld>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985277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D68BC-1AD8-B640-8B1E-602BF3073AFD}" type="datetimeFigureOut">
              <a:rPr lang="en-US" smtClean="0"/>
              <a:t>3/6/23</a:t>
            </a:fld>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pic>
        <p:nvPicPr>
          <p:cNvPr id="7" name="Picture 6">
            <a:extLst>
              <a:ext uri="{FF2B5EF4-FFF2-40B4-BE49-F238E27FC236}">
                <a16:creationId xmlns:a16="http://schemas.microsoft.com/office/drawing/2014/main" id="{87733AA2-E8FC-2540-AA49-4AA124C76F24}"/>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515940" y="5802305"/>
            <a:ext cx="2111379" cy="539751"/>
          </a:xfrm>
          <a:prstGeom prst="rect">
            <a:avLst/>
          </a:prstGeom>
        </p:spPr>
      </p:pic>
    </p:spTree>
    <p:extLst>
      <p:ext uri="{BB962C8B-B14F-4D97-AF65-F5344CB8AC3E}">
        <p14:creationId xmlns:p14="http://schemas.microsoft.com/office/powerpoint/2010/main" val="96768518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9" r:id="rId12"/>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D68BC-1AD8-B640-8B1E-602BF3073AFD}" type="datetimeFigureOut">
              <a:rPr lang="en-US" smtClean="0"/>
              <a:t>3/6/23</a:t>
            </a:fld>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spTree>
    <p:extLst>
      <p:ext uri="{BB962C8B-B14F-4D97-AF65-F5344CB8AC3E}">
        <p14:creationId xmlns:p14="http://schemas.microsoft.com/office/powerpoint/2010/main" val="314338042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s://nedroidcomics.tumblr.com/post/41879001445/the-interne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mailto:thomas.dack@stfc.ac.uk" TargetMode="Externa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hyperlink" Target="https://jwt.io/introduction/" TargetMode="Externa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oauth.net/" TargetMode="External"/><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20.png"/><Relationship Id="rId7" Type="http://schemas.openxmlformats.org/officeDocument/2006/relationships/image" Target="../media/image19.png"/><Relationship Id="rId12" Type="http://schemas.openxmlformats.org/officeDocument/2006/relationships/image" Target="../media/image28.png"/><Relationship Id="rId2" Type="http://schemas.openxmlformats.org/officeDocument/2006/relationships/notesSlide" Target="../notesSlides/notesSlide15.xml"/><Relationship Id="rId16" Type="http://schemas.openxmlformats.org/officeDocument/2006/relationships/image" Target="../media/image32.svg"/><Relationship Id="rId1" Type="http://schemas.openxmlformats.org/officeDocument/2006/relationships/slideLayout" Target="../slideLayouts/slideLayout12.xml"/><Relationship Id="rId6" Type="http://schemas.openxmlformats.org/officeDocument/2006/relationships/image" Target="../media/image23.svg"/><Relationship Id="rId11" Type="http://schemas.openxmlformats.org/officeDocument/2006/relationships/image" Target="../media/image27.svg"/><Relationship Id="rId5" Type="http://schemas.openxmlformats.org/officeDocument/2006/relationships/image" Target="../media/image22.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1.svg"/><Relationship Id="rId9" Type="http://schemas.openxmlformats.org/officeDocument/2006/relationships/image" Target="../media/image25.svg"/><Relationship Id="rId14" Type="http://schemas.openxmlformats.org/officeDocument/2006/relationships/image" Target="../media/image30.svg"/></Relationships>
</file>

<file path=ppt/slides/_rels/slide2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20.png"/><Relationship Id="rId7" Type="http://schemas.openxmlformats.org/officeDocument/2006/relationships/image" Target="../media/image19.png"/><Relationship Id="rId12" Type="http://schemas.openxmlformats.org/officeDocument/2006/relationships/image" Target="../media/image28.png"/><Relationship Id="rId2" Type="http://schemas.openxmlformats.org/officeDocument/2006/relationships/notesSlide" Target="../notesSlides/notesSlide16.xml"/><Relationship Id="rId16" Type="http://schemas.openxmlformats.org/officeDocument/2006/relationships/image" Target="../media/image32.svg"/><Relationship Id="rId1" Type="http://schemas.openxmlformats.org/officeDocument/2006/relationships/slideLayout" Target="../slideLayouts/slideLayout12.xml"/><Relationship Id="rId6" Type="http://schemas.openxmlformats.org/officeDocument/2006/relationships/image" Target="../media/image23.svg"/><Relationship Id="rId11" Type="http://schemas.openxmlformats.org/officeDocument/2006/relationships/image" Target="../media/image27.svg"/><Relationship Id="rId5" Type="http://schemas.openxmlformats.org/officeDocument/2006/relationships/image" Target="../media/image22.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1.svg"/><Relationship Id="rId9" Type="http://schemas.openxmlformats.org/officeDocument/2006/relationships/image" Target="../media/image25.svg"/><Relationship Id="rId14" Type="http://schemas.openxmlformats.org/officeDocument/2006/relationships/image" Target="../media/image30.sv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2.svg"/><Relationship Id="rId3" Type="http://schemas.openxmlformats.org/officeDocument/2006/relationships/image" Target="../media/image27.svg"/><Relationship Id="rId7" Type="http://schemas.openxmlformats.org/officeDocument/2006/relationships/image" Target="../media/image23.svg"/><Relationship Id="rId12" Type="http://schemas.openxmlformats.org/officeDocument/2006/relationships/image" Target="../media/image31.png"/><Relationship Id="rId17" Type="http://schemas.openxmlformats.org/officeDocument/2006/relationships/image" Target="../media/image19.png"/><Relationship Id="rId2" Type="http://schemas.openxmlformats.org/officeDocument/2006/relationships/image" Target="../media/image26.png"/><Relationship Id="rId16" Type="http://schemas.openxmlformats.org/officeDocument/2006/relationships/image" Target="../media/image29.svg"/><Relationship Id="rId1" Type="http://schemas.openxmlformats.org/officeDocument/2006/relationships/slideLayout" Target="../slideLayouts/slideLayout12.xml"/><Relationship Id="rId6" Type="http://schemas.openxmlformats.org/officeDocument/2006/relationships/image" Target="../media/image22.png"/><Relationship Id="rId11" Type="http://schemas.openxmlformats.org/officeDocument/2006/relationships/image" Target="../media/image34.svg"/><Relationship Id="rId5" Type="http://schemas.openxmlformats.org/officeDocument/2006/relationships/image" Target="../media/image21.svg"/><Relationship Id="rId1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sv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hyperlink" Target="https://openid.net/connect/" TargetMode="External"/><Relationship Id="rId2" Type="http://schemas.openxmlformats.org/officeDocument/2006/relationships/image" Target="../media/image36.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hyperlink" Target="https://jwt.io/" TargetMode="External"/><Relationship Id="rId4" Type="http://schemas.openxmlformats.org/officeDocument/2006/relationships/image" Target="../media/image37.png"/></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hyperlink" Target="https://wlcg.cloud.cnaf.infn.it/.well-known/openid-configuration" TargetMode="External"/><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hyperlink" Target="https://wlcg.cloud.cnaf.infn.it/jwk" TargetMode="External"/><Relationship Id="rId5" Type="http://schemas.openxmlformats.org/officeDocument/2006/relationships/image" Target="../media/image38.png"/><Relationship Id="rId4" Type="http://schemas.openxmlformats.org/officeDocument/2006/relationships/image" Target="../media/image37.png"/></Relationships>
</file>

<file path=ppt/slides/_rels/slide5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1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hyperlink" Target="https://zenodo.org/record/3460258#.Y-YqUxPMLVs" TargetMode="External"/><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png"/><Relationship Id="rId4" Type="http://schemas.openxmlformats.org/officeDocument/2006/relationships/image" Target="../media/image42.png"/></Relationships>
</file>

<file path=ppt/slides/_rels/slide6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4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460467-1FF7-C745-9E17-03FC0ADFFE4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905460" y="0"/>
            <a:ext cx="3286539" cy="6858000"/>
          </a:xfrm>
          <a:prstGeom prst="rect">
            <a:avLst/>
          </a:prstGeom>
        </p:spPr>
      </p:pic>
      <p:sp>
        <p:nvSpPr>
          <p:cNvPr id="3" name="TextBox 2">
            <a:extLst>
              <a:ext uri="{FF2B5EF4-FFF2-40B4-BE49-F238E27FC236}">
                <a16:creationId xmlns:a16="http://schemas.microsoft.com/office/drawing/2014/main" id="{78DB0FE0-A4AF-D848-8925-91A37993D74D}"/>
              </a:ext>
            </a:extLst>
          </p:cNvPr>
          <p:cNvSpPr txBox="1"/>
          <p:nvPr/>
        </p:nvSpPr>
        <p:spPr>
          <a:xfrm>
            <a:off x="1255197" y="2160730"/>
            <a:ext cx="4564836" cy="1938992"/>
          </a:xfrm>
          <a:prstGeom prst="rect">
            <a:avLst/>
          </a:prstGeom>
          <a:noFill/>
        </p:spPr>
        <p:txBody>
          <a:bodyPr wrap="square" rtlCol="0" anchor="t">
            <a:spAutoFit/>
          </a:bodyPr>
          <a:lstStyle/>
          <a:p>
            <a:r>
              <a:rPr lang="en-US" sz="4000" b="1" spc="-150" dirty="0">
                <a:solidFill>
                  <a:srgbClr val="002060"/>
                </a:solidFill>
                <a:latin typeface="Arial" panose="020B0604020202020204" pitchFamily="34" charset="0"/>
                <a:cs typeface="Arial" panose="020B0604020202020204" pitchFamily="34" charset="0"/>
              </a:rPr>
              <a:t>Authentication and </a:t>
            </a:r>
            <a:r>
              <a:rPr lang="en-US" sz="4000" b="1" spc="-150" dirty="0" err="1">
                <a:solidFill>
                  <a:srgbClr val="002060"/>
                </a:solidFill>
                <a:latin typeface="Arial" panose="020B0604020202020204" pitchFamily="34" charset="0"/>
                <a:cs typeface="Arial" panose="020B0604020202020204" pitchFamily="34" charset="0"/>
              </a:rPr>
              <a:t>Authorisation</a:t>
            </a:r>
            <a:r>
              <a:rPr lang="en-US" sz="4000" b="1" spc="-150" dirty="0">
                <a:solidFill>
                  <a:srgbClr val="002060"/>
                </a:solidFill>
                <a:latin typeface="Arial" panose="020B0604020202020204" pitchFamily="34" charset="0"/>
                <a:cs typeface="Arial" panose="020B0604020202020204" pitchFamily="34" charset="0"/>
              </a:rPr>
              <a:t> for the WLCG</a:t>
            </a:r>
          </a:p>
        </p:txBody>
      </p:sp>
      <p:sp>
        <p:nvSpPr>
          <p:cNvPr id="5" name="Rectangle 4">
            <a:extLst>
              <a:ext uri="{FF2B5EF4-FFF2-40B4-BE49-F238E27FC236}">
                <a16:creationId xmlns:a16="http://schemas.microsoft.com/office/drawing/2014/main" id="{0BEB0AE4-391E-6F41-84C6-D4EEDF519A31}"/>
              </a:ext>
            </a:extLst>
          </p:cNvPr>
          <p:cNvSpPr/>
          <p:nvPr/>
        </p:nvSpPr>
        <p:spPr>
          <a:xfrm>
            <a:off x="1255197" y="4099722"/>
            <a:ext cx="5745669" cy="830997"/>
          </a:xfrm>
          <a:prstGeom prst="rect">
            <a:avLst/>
          </a:prstGeom>
        </p:spPr>
        <p:txBody>
          <a:bodyPr wrap="square">
            <a:spAutoFit/>
          </a:bodyPr>
          <a:lstStyle/>
          <a:p>
            <a:r>
              <a:rPr lang="en-GB" sz="2400" dirty="0">
                <a:solidFill>
                  <a:srgbClr val="626262"/>
                </a:solidFill>
                <a:latin typeface="Arial" panose="020B0604020202020204" pitchFamily="34" charset="0"/>
                <a:cs typeface="Arial" panose="020B0604020202020204" pitchFamily="34" charset="0"/>
              </a:rPr>
              <a:t>An introduction to the key concepts, and how they fit within the WLCG Space</a:t>
            </a:r>
          </a:p>
        </p:txBody>
      </p:sp>
      <p:pic>
        <p:nvPicPr>
          <p:cNvPr id="6" name="Picture 5">
            <a:extLst>
              <a:ext uri="{FF2B5EF4-FFF2-40B4-BE49-F238E27FC236}">
                <a16:creationId xmlns:a16="http://schemas.microsoft.com/office/drawing/2014/main" id="{E201A9D8-A541-934F-8FC4-9439FCBF676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938" y="412403"/>
            <a:ext cx="3770785" cy="963960"/>
          </a:xfrm>
          <a:prstGeom prst="rect">
            <a:avLst/>
          </a:prstGeom>
        </p:spPr>
      </p:pic>
    </p:spTree>
    <p:extLst>
      <p:ext uri="{BB962C8B-B14F-4D97-AF65-F5344CB8AC3E}">
        <p14:creationId xmlns:p14="http://schemas.microsoft.com/office/powerpoint/2010/main" val="3224382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170C8-0946-4FF5-D8E8-4D41DB828E47}"/>
              </a:ext>
            </a:extLst>
          </p:cNvPr>
          <p:cNvSpPr txBox="1"/>
          <p:nvPr/>
        </p:nvSpPr>
        <p:spPr>
          <a:xfrm>
            <a:off x="403341" y="345182"/>
            <a:ext cx="11699616" cy="707886"/>
          </a:xfrm>
          <a:prstGeom prst="rect">
            <a:avLst/>
          </a:prstGeom>
          <a:noFill/>
        </p:spPr>
        <p:txBody>
          <a:bodyPr wrap="square" rtlCol="0" anchor="t">
            <a:spAutoFit/>
          </a:bodyPr>
          <a:lstStyle/>
          <a:p>
            <a:r>
              <a:rPr lang="en-US" sz="4000" b="1" spc="-150" dirty="0">
                <a:solidFill>
                  <a:srgbClr val="2E2D62"/>
                </a:solidFill>
                <a:latin typeface="Arial" panose="020B0604020202020204" pitchFamily="34" charset="0"/>
                <a:cs typeface="Arial" panose="020B0604020202020204" pitchFamily="34" charset="0"/>
              </a:rPr>
              <a:t>What makes AAI important for research?</a:t>
            </a:r>
          </a:p>
        </p:txBody>
      </p:sp>
      <p:sp>
        <p:nvSpPr>
          <p:cNvPr id="3" name="Rectangle 2">
            <a:extLst>
              <a:ext uri="{FF2B5EF4-FFF2-40B4-BE49-F238E27FC236}">
                <a16:creationId xmlns:a16="http://schemas.microsoft.com/office/drawing/2014/main" id="{D263CB44-DAAB-E0CB-DFDA-BC3F7A9037DA}"/>
              </a:ext>
            </a:extLst>
          </p:cNvPr>
          <p:cNvSpPr/>
          <p:nvPr/>
        </p:nvSpPr>
        <p:spPr>
          <a:xfrm>
            <a:off x="403341" y="2090172"/>
            <a:ext cx="10719460" cy="2677656"/>
          </a:xfrm>
          <a:prstGeom prst="rect">
            <a:avLst/>
          </a:prstGeom>
        </p:spPr>
        <p:txBody>
          <a:bodyPr wrap="square">
            <a:spAutoFit/>
          </a:bodyPr>
          <a:lstStyle/>
          <a:p>
            <a:r>
              <a:rPr lang="en-GB" sz="2400" dirty="0">
                <a:solidFill>
                  <a:srgbClr val="626262"/>
                </a:solidFill>
                <a:latin typeface="Arial" panose="020B0604020202020204" pitchFamily="34" charset="0"/>
                <a:cs typeface="Arial" panose="020B0604020202020204" pitchFamily="34" charset="0"/>
              </a:rPr>
              <a:t>A couple of key concepts underpin the use of identity in research:</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Confidentiality</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Traceability</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Suspension</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Attribution</a:t>
            </a:r>
          </a:p>
          <a:p>
            <a:endParaRPr lang="en-GB" sz="2400" dirty="0">
              <a:solidFill>
                <a:srgbClr val="626262"/>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170C8-0946-4FF5-D8E8-4D41DB828E47}"/>
              </a:ext>
            </a:extLst>
          </p:cNvPr>
          <p:cNvSpPr txBox="1"/>
          <p:nvPr/>
        </p:nvSpPr>
        <p:spPr>
          <a:xfrm>
            <a:off x="403341" y="345182"/>
            <a:ext cx="11699616" cy="707886"/>
          </a:xfrm>
          <a:prstGeom prst="rect">
            <a:avLst/>
          </a:prstGeom>
          <a:noFill/>
        </p:spPr>
        <p:txBody>
          <a:bodyPr wrap="square" rtlCol="0" anchor="t">
            <a:spAutoFit/>
          </a:bodyPr>
          <a:lstStyle/>
          <a:p>
            <a:r>
              <a:rPr lang="en-US" sz="4000" b="1" spc="-150" dirty="0">
                <a:solidFill>
                  <a:srgbClr val="2E2D62"/>
                </a:solidFill>
                <a:latin typeface="Arial" panose="020B0604020202020204" pitchFamily="34" charset="0"/>
                <a:cs typeface="Arial" panose="020B0604020202020204" pitchFamily="34" charset="0"/>
              </a:rPr>
              <a:t>What makes this important for research?</a:t>
            </a:r>
          </a:p>
        </p:txBody>
      </p:sp>
      <p:sp>
        <p:nvSpPr>
          <p:cNvPr id="3" name="Rectangle 2">
            <a:extLst>
              <a:ext uri="{FF2B5EF4-FFF2-40B4-BE49-F238E27FC236}">
                <a16:creationId xmlns:a16="http://schemas.microsoft.com/office/drawing/2014/main" id="{D263CB44-DAAB-E0CB-DFDA-BC3F7A9037DA}"/>
              </a:ext>
            </a:extLst>
          </p:cNvPr>
          <p:cNvSpPr/>
          <p:nvPr/>
        </p:nvSpPr>
        <p:spPr>
          <a:xfrm>
            <a:off x="403341" y="1257079"/>
            <a:ext cx="10719460" cy="2308324"/>
          </a:xfrm>
          <a:prstGeom prst="rect">
            <a:avLst/>
          </a:prstGeom>
        </p:spPr>
        <p:txBody>
          <a:bodyPr wrap="square">
            <a:spAutoFit/>
          </a:bodyPr>
          <a:lstStyle/>
          <a:p>
            <a:r>
              <a:rPr lang="en-GB" sz="2400" dirty="0">
                <a:solidFill>
                  <a:srgbClr val="626262"/>
                </a:solidFill>
                <a:latin typeface="Arial" panose="020B0604020202020204" pitchFamily="34" charset="0"/>
                <a:cs typeface="Arial" panose="020B0604020202020204" pitchFamily="34" charset="0"/>
              </a:rPr>
              <a:t>A couple of key concepts underpin this:</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Confidentiality</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Traceability</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Suspension</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Attribution</a:t>
            </a:r>
          </a:p>
          <a:p>
            <a:pPr marL="800100" lvl="1" indent="-342900">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33821D0-F71F-F4EA-972F-6B92257814D8}"/>
              </a:ext>
            </a:extLst>
          </p:cNvPr>
          <p:cNvSpPr/>
          <p:nvPr/>
        </p:nvSpPr>
        <p:spPr>
          <a:xfrm>
            <a:off x="5120640" y="2292096"/>
            <a:ext cx="6766560" cy="427939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2400" b="1" dirty="0"/>
              <a:t>Confidentiality</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Whilst final research outputs are public, maintaining confidentiality before this point is important</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Particularly important for fields handling personal and medical data</a:t>
            </a:r>
          </a:p>
          <a:p>
            <a:pPr marL="342900" indent="-342900">
              <a:buFont typeface="Arial" panose="020B0604020202020204" pitchFamily="34" charset="0"/>
              <a:buChar char="•"/>
            </a:pPr>
            <a:endParaRPr lang="en-GB" sz="2400" dirty="0"/>
          </a:p>
        </p:txBody>
      </p:sp>
      <p:cxnSp>
        <p:nvCxnSpPr>
          <p:cNvPr id="6" name="Straight Arrow Connector 5">
            <a:extLst>
              <a:ext uri="{FF2B5EF4-FFF2-40B4-BE49-F238E27FC236}">
                <a16:creationId xmlns:a16="http://schemas.microsoft.com/office/drawing/2014/main" id="{B591BF5A-6786-F0EF-80AF-200A6396EC2E}"/>
              </a:ext>
            </a:extLst>
          </p:cNvPr>
          <p:cNvCxnSpPr>
            <a:cxnSpLocks/>
          </p:cNvCxnSpPr>
          <p:nvPr/>
        </p:nvCxnSpPr>
        <p:spPr>
          <a:xfrm>
            <a:off x="2866768" y="1882400"/>
            <a:ext cx="2168528" cy="111683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170" name="Picture 2" descr="All Right Then, Keep Your Secrets - Meming Wiki">
            <a:extLst>
              <a:ext uri="{FF2B5EF4-FFF2-40B4-BE49-F238E27FC236}">
                <a16:creationId xmlns:a16="http://schemas.microsoft.com/office/drawing/2014/main" id="{0A881555-E641-369D-DB09-36BCF76210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341" y="3266747"/>
            <a:ext cx="4415794" cy="3308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606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299752-ACB6-E812-D3C0-53D465F9F95D}"/>
              </a:ext>
            </a:extLst>
          </p:cNvPr>
          <p:cNvSpPr/>
          <p:nvPr/>
        </p:nvSpPr>
        <p:spPr>
          <a:xfrm>
            <a:off x="403341" y="5722070"/>
            <a:ext cx="2394664" cy="70701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 name="TextBox 1">
            <a:extLst>
              <a:ext uri="{FF2B5EF4-FFF2-40B4-BE49-F238E27FC236}">
                <a16:creationId xmlns:a16="http://schemas.microsoft.com/office/drawing/2014/main" id="{4C7170C8-0946-4FF5-D8E8-4D41DB828E47}"/>
              </a:ext>
            </a:extLst>
          </p:cNvPr>
          <p:cNvSpPr txBox="1"/>
          <p:nvPr/>
        </p:nvSpPr>
        <p:spPr>
          <a:xfrm>
            <a:off x="403341" y="345182"/>
            <a:ext cx="11699616" cy="707886"/>
          </a:xfrm>
          <a:prstGeom prst="rect">
            <a:avLst/>
          </a:prstGeom>
          <a:noFill/>
        </p:spPr>
        <p:txBody>
          <a:bodyPr wrap="square" rtlCol="0" anchor="t">
            <a:spAutoFit/>
          </a:bodyPr>
          <a:lstStyle/>
          <a:p>
            <a:r>
              <a:rPr lang="en-US" sz="4000" b="1" spc="-150" dirty="0">
                <a:solidFill>
                  <a:srgbClr val="2E2D62"/>
                </a:solidFill>
                <a:latin typeface="Arial" panose="020B0604020202020204" pitchFamily="34" charset="0"/>
                <a:cs typeface="Arial" panose="020B0604020202020204" pitchFamily="34" charset="0"/>
              </a:rPr>
              <a:t>What makes this important for research?</a:t>
            </a:r>
          </a:p>
        </p:txBody>
      </p:sp>
      <p:sp>
        <p:nvSpPr>
          <p:cNvPr id="3" name="Rectangle 2">
            <a:extLst>
              <a:ext uri="{FF2B5EF4-FFF2-40B4-BE49-F238E27FC236}">
                <a16:creationId xmlns:a16="http://schemas.microsoft.com/office/drawing/2014/main" id="{D263CB44-DAAB-E0CB-DFDA-BC3F7A9037DA}"/>
              </a:ext>
            </a:extLst>
          </p:cNvPr>
          <p:cNvSpPr/>
          <p:nvPr/>
        </p:nvSpPr>
        <p:spPr>
          <a:xfrm>
            <a:off x="403341" y="1257079"/>
            <a:ext cx="10719460" cy="2308324"/>
          </a:xfrm>
          <a:prstGeom prst="rect">
            <a:avLst/>
          </a:prstGeom>
        </p:spPr>
        <p:txBody>
          <a:bodyPr wrap="square">
            <a:spAutoFit/>
          </a:bodyPr>
          <a:lstStyle/>
          <a:p>
            <a:r>
              <a:rPr lang="en-GB" sz="2400" dirty="0">
                <a:solidFill>
                  <a:srgbClr val="626262"/>
                </a:solidFill>
                <a:latin typeface="Arial" panose="020B0604020202020204" pitchFamily="34" charset="0"/>
                <a:cs typeface="Arial" panose="020B0604020202020204" pitchFamily="34" charset="0"/>
              </a:rPr>
              <a:t>A couple of key concepts underpin this:</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Confidentiality</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Traceability</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Suspension</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Attribution</a:t>
            </a:r>
          </a:p>
          <a:p>
            <a:pPr marL="800100" lvl="1" indent="-342900">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33821D0-F71F-F4EA-972F-6B92257814D8}"/>
              </a:ext>
            </a:extLst>
          </p:cNvPr>
          <p:cNvSpPr/>
          <p:nvPr/>
        </p:nvSpPr>
        <p:spPr>
          <a:xfrm>
            <a:off x="5120640" y="2292096"/>
            <a:ext cx="6766560" cy="427939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2400" b="1" dirty="0"/>
              <a:t>Traceability</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If something goes wrong – accidentally or maliciously – service owners need to be able to trace where this happened</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Knowing which account caused an issues is important for both support or suspension</a:t>
            </a:r>
          </a:p>
          <a:p>
            <a:pPr marL="342900" indent="-342900">
              <a:buFont typeface="Arial" panose="020B0604020202020204" pitchFamily="34" charset="0"/>
              <a:buChar char="•"/>
            </a:pPr>
            <a:endParaRPr lang="en-GB" sz="2400" dirty="0"/>
          </a:p>
        </p:txBody>
      </p:sp>
      <p:cxnSp>
        <p:nvCxnSpPr>
          <p:cNvPr id="6" name="Straight Arrow Connector 5">
            <a:extLst>
              <a:ext uri="{FF2B5EF4-FFF2-40B4-BE49-F238E27FC236}">
                <a16:creationId xmlns:a16="http://schemas.microsoft.com/office/drawing/2014/main" id="{B591BF5A-6786-F0EF-80AF-200A6396EC2E}"/>
              </a:ext>
            </a:extLst>
          </p:cNvPr>
          <p:cNvCxnSpPr>
            <a:cxnSpLocks/>
          </p:cNvCxnSpPr>
          <p:nvPr/>
        </p:nvCxnSpPr>
        <p:spPr>
          <a:xfrm>
            <a:off x="2499360" y="2194560"/>
            <a:ext cx="2535936" cy="80467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218" name="Picture 2" descr="In The Emperor's New Groove, Kronk and Yzma beat Pacha and Kuzco back to  the lab by literally falling into a plot hole. This is explained when Kronk  pulls up the map,">
            <a:extLst>
              <a:ext uri="{FF2B5EF4-FFF2-40B4-BE49-F238E27FC236}">
                <a16:creationId xmlns:a16="http://schemas.microsoft.com/office/drawing/2014/main" id="{C39D1BD6-6D93-7AE0-38CA-10873481D1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341" y="3308729"/>
            <a:ext cx="4510035" cy="2536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785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170C8-0946-4FF5-D8E8-4D41DB828E47}"/>
              </a:ext>
            </a:extLst>
          </p:cNvPr>
          <p:cNvSpPr txBox="1"/>
          <p:nvPr/>
        </p:nvSpPr>
        <p:spPr>
          <a:xfrm>
            <a:off x="403341" y="345182"/>
            <a:ext cx="11699616" cy="707886"/>
          </a:xfrm>
          <a:prstGeom prst="rect">
            <a:avLst/>
          </a:prstGeom>
          <a:noFill/>
        </p:spPr>
        <p:txBody>
          <a:bodyPr wrap="square" rtlCol="0" anchor="t">
            <a:spAutoFit/>
          </a:bodyPr>
          <a:lstStyle/>
          <a:p>
            <a:r>
              <a:rPr lang="en-US" sz="4000" b="1" spc="-150" dirty="0">
                <a:solidFill>
                  <a:srgbClr val="2E2D62"/>
                </a:solidFill>
                <a:latin typeface="Arial" panose="020B0604020202020204" pitchFamily="34" charset="0"/>
                <a:cs typeface="Arial" panose="020B0604020202020204" pitchFamily="34" charset="0"/>
              </a:rPr>
              <a:t>What makes this important for research?</a:t>
            </a:r>
          </a:p>
        </p:txBody>
      </p:sp>
      <p:sp>
        <p:nvSpPr>
          <p:cNvPr id="3" name="Rectangle 2">
            <a:extLst>
              <a:ext uri="{FF2B5EF4-FFF2-40B4-BE49-F238E27FC236}">
                <a16:creationId xmlns:a16="http://schemas.microsoft.com/office/drawing/2014/main" id="{D263CB44-DAAB-E0CB-DFDA-BC3F7A9037DA}"/>
              </a:ext>
            </a:extLst>
          </p:cNvPr>
          <p:cNvSpPr/>
          <p:nvPr/>
        </p:nvSpPr>
        <p:spPr>
          <a:xfrm>
            <a:off x="403341" y="1257079"/>
            <a:ext cx="10719460" cy="2308324"/>
          </a:xfrm>
          <a:prstGeom prst="rect">
            <a:avLst/>
          </a:prstGeom>
        </p:spPr>
        <p:txBody>
          <a:bodyPr wrap="square">
            <a:spAutoFit/>
          </a:bodyPr>
          <a:lstStyle/>
          <a:p>
            <a:r>
              <a:rPr lang="en-GB" sz="2400" dirty="0">
                <a:solidFill>
                  <a:srgbClr val="626262"/>
                </a:solidFill>
                <a:latin typeface="Arial" panose="020B0604020202020204" pitchFamily="34" charset="0"/>
                <a:cs typeface="Arial" panose="020B0604020202020204" pitchFamily="34" charset="0"/>
              </a:rPr>
              <a:t>A couple of key concepts underpin this:</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Confidentiality</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Traceability</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Suspension</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Attribution</a:t>
            </a:r>
          </a:p>
          <a:p>
            <a:pPr marL="800100" lvl="1" indent="-342900">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33821D0-F71F-F4EA-972F-6B92257814D8}"/>
              </a:ext>
            </a:extLst>
          </p:cNvPr>
          <p:cNvSpPr/>
          <p:nvPr/>
        </p:nvSpPr>
        <p:spPr>
          <a:xfrm>
            <a:off x="5120640" y="2292096"/>
            <a:ext cx="6766560" cy="427939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2400" b="1" dirty="0"/>
              <a:t>Suspension</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Processes to suspend an individual user account in case of compromise or malicious activity</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Avoids downtime caused by stopping an entire service or resource, by isolating the problematic identity</a:t>
            </a:r>
          </a:p>
          <a:p>
            <a:pPr marL="342900" indent="-342900">
              <a:buFont typeface="Arial" panose="020B0604020202020204" pitchFamily="34" charset="0"/>
              <a:buChar char="•"/>
            </a:pPr>
            <a:endParaRPr lang="en-GB" sz="2400" dirty="0"/>
          </a:p>
        </p:txBody>
      </p:sp>
      <p:cxnSp>
        <p:nvCxnSpPr>
          <p:cNvPr id="6" name="Straight Arrow Connector 5">
            <a:extLst>
              <a:ext uri="{FF2B5EF4-FFF2-40B4-BE49-F238E27FC236}">
                <a16:creationId xmlns:a16="http://schemas.microsoft.com/office/drawing/2014/main" id="{B591BF5A-6786-F0EF-80AF-200A6396EC2E}"/>
              </a:ext>
            </a:extLst>
          </p:cNvPr>
          <p:cNvCxnSpPr>
            <a:cxnSpLocks/>
          </p:cNvCxnSpPr>
          <p:nvPr/>
        </p:nvCxnSpPr>
        <p:spPr>
          <a:xfrm>
            <a:off x="2572512" y="2633472"/>
            <a:ext cx="2462784" cy="36576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170" name="Picture 2">
            <a:extLst>
              <a:ext uri="{FF2B5EF4-FFF2-40B4-BE49-F238E27FC236}">
                <a16:creationId xmlns:a16="http://schemas.microsoft.com/office/drawing/2014/main" id="{0A881555-E641-369D-DB09-36BCF7621014}"/>
              </a:ext>
            </a:extLst>
          </p:cNvPr>
          <p:cNvPicPr>
            <a:picLocks noChangeAspect="1" noChangeArrowheads="1"/>
          </p:cNvPicPr>
          <p:nvPr/>
        </p:nvPicPr>
        <p:blipFill>
          <a:blip r:embed="rId2"/>
          <a:srcRect/>
          <a:stretch/>
        </p:blipFill>
        <p:spPr bwMode="auto">
          <a:xfrm>
            <a:off x="403341" y="3263286"/>
            <a:ext cx="3255058" cy="3308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660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170C8-0946-4FF5-D8E8-4D41DB828E47}"/>
              </a:ext>
            </a:extLst>
          </p:cNvPr>
          <p:cNvSpPr txBox="1"/>
          <p:nvPr/>
        </p:nvSpPr>
        <p:spPr>
          <a:xfrm>
            <a:off x="403341" y="345182"/>
            <a:ext cx="11699616" cy="707886"/>
          </a:xfrm>
          <a:prstGeom prst="rect">
            <a:avLst/>
          </a:prstGeom>
          <a:noFill/>
        </p:spPr>
        <p:txBody>
          <a:bodyPr wrap="square" rtlCol="0" anchor="t">
            <a:spAutoFit/>
          </a:bodyPr>
          <a:lstStyle/>
          <a:p>
            <a:r>
              <a:rPr lang="en-US" sz="4000" b="1" spc="-150" dirty="0">
                <a:solidFill>
                  <a:srgbClr val="2E2D62"/>
                </a:solidFill>
                <a:latin typeface="Arial" panose="020B0604020202020204" pitchFamily="34" charset="0"/>
                <a:cs typeface="Arial" panose="020B0604020202020204" pitchFamily="34" charset="0"/>
              </a:rPr>
              <a:t>What makes this important for research?</a:t>
            </a:r>
          </a:p>
        </p:txBody>
      </p:sp>
      <p:sp>
        <p:nvSpPr>
          <p:cNvPr id="3" name="Rectangle 2">
            <a:extLst>
              <a:ext uri="{FF2B5EF4-FFF2-40B4-BE49-F238E27FC236}">
                <a16:creationId xmlns:a16="http://schemas.microsoft.com/office/drawing/2014/main" id="{D263CB44-DAAB-E0CB-DFDA-BC3F7A9037DA}"/>
              </a:ext>
            </a:extLst>
          </p:cNvPr>
          <p:cNvSpPr/>
          <p:nvPr/>
        </p:nvSpPr>
        <p:spPr>
          <a:xfrm>
            <a:off x="403341" y="1257079"/>
            <a:ext cx="10719460" cy="2308324"/>
          </a:xfrm>
          <a:prstGeom prst="rect">
            <a:avLst/>
          </a:prstGeom>
        </p:spPr>
        <p:txBody>
          <a:bodyPr wrap="square">
            <a:spAutoFit/>
          </a:bodyPr>
          <a:lstStyle/>
          <a:p>
            <a:r>
              <a:rPr lang="en-GB" sz="2400" dirty="0">
                <a:solidFill>
                  <a:srgbClr val="626262"/>
                </a:solidFill>
                <a:latin typeface="Arial" panose="020B0604020202020204" pitchFamily="34" charset="0"/>
                <a:cs typeface="Arial" panose="020B0604020202020204" pitchFamily="34" charset="0"/>
              </a:rPr>
              <a:t>A couple of key concepts underpin this:</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Confidentiality</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Traceability</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Suspension</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Attribution</a:t>
            </a:r>
          </a:p>
          <a:p>
            <a:pPr marL="800100" lvl="1" indent="-342900">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33821D0-F71F-F4EA-972F-6B92257814D8}"/>
              </a:ext>
            </a:extLst>
          </p:cNvPr>
          <p:cNvSpPr/>
          <p:nvPr/>
        </p:nvSpPr>
        <p:spPr>
          <a:xfrm>
            <a:off x="5120640" y="2292096"/>
            <a:ext cx="6766560" cy="427939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2400" b="1" dirty="0"/>
              <a:t>Attribution</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A single central identity provides a mechanism through which research can be attributed</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ORCID is an example of this – life-long identifiers for researchers, which can be attached to publications, grant requests, etc</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Identity changes can present problems – name changes from marriage, gender transition, etc</a:t>
            </a:r>
          </a:p>
          <a:p>
            <a:pPr marL="342900" indent="-342900">
              <a:buFont typeface="Arial" panose="020B0604020202020204" pitchFamily="34" charset="0"/>
              <a:buChar char="•"/>
            </a:pPr>
            <a:endParaRPr lang="en-GB" sz="2400" dirty="0"/>
          </a:p>
        </p:txBody>
      </p:sp>
      <p:cxnSp>
        <p:nvCxnSpPr>
          <p:cNvPr id="6" name="Straight Arrow Connector 5">
            <a:extLst>
              <a:ext uri="{FF2B5EF4-FFF2-40B4-BE49-F238E27FC236}">
                <a16:creationId xmlns:a16="http://schemas.microsoft.com/office/drawing/2014/main" id="{B591BF5A-6786-F0EF-80AF-200A6396EC2E}"/>
              </a:ext>
            </a:extLst>
          </p:cNvPr>
          <p:cNvCxnSpPr>
            <a:cxnSpLocks/>
          </p:cNvCxnSpPr>
          <p:nvPr/>
        </p:nvCxnSpPr>
        <p:spPr>
          <a:xfrm>
            <a:off x="2304288" y="2999232"/>
            <a:ext cx="273100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A572C107-FA78-9E15-1DBB-F8BB66A9BB77}"/>
              </a:ext>
            </a:extLst>
          </p:cNvPr>
          <p:cNvGrpSpPr/>
          <p:nvPr/>
        </p:nvGrpSpPr>
        <p:grpSpPr>
          <a:xfrm>
            <a:off x="304800" y="3460830"/>
            <a:ext cx="4760917" cy="2168230"/>
            <a:chOff x="304800" y="4431792"/>
            <a:chExt cx="4760917" cy="2168230"/>
          </a:xfrm>
        </p:grpSpPr>
        <p:grpSp>
          <p:nvGrpSpPr>
            <p:cNvPr id="10" name="Group 9">
              <a:extLst>
                <a:ext uri="{FF2B5EF4-FFF2-40B4-BE49-F238E27FC236}">
                  <a16:creationId xmlns:a16="http://schemas.microsoft.com/office/drawing/2014/main" id="{65DFFEE9-8A6E-FFF4-EC71-DBBBDB3DAFFB}"/>
                </a:ext>
              </a:extLst>
            </p:cNvPr>
            <p:cNvGrpSpPr/>
            <p:nvPr/>
          </p:nvGrpSpPr>
          <p:grpSpPr>
            <a:xfrm>
              <a:off x="304800" y="4431792"/>
              <a:ext cx="4760917" cy="2023131"/>
              <a:chOff x="1091243" y="2417434"/>
              <a:chExt cx="4760917" cy="2023131"/>
            </a:xfrm>
          </p:grpSpPr>
          <p:pic>
            <p:nvPicPr>
              <p:cNvPr id="11" name="Picture 2" descr="Image">
                <a:extLst>
                  <a:ext uri="{FF2B5EF4-FFF2-40B4-BE49-F238E27FC236}">
                    <a16:creationId xmlns:a16="http://schemas.microsoft.com/office/drawing/2014/main" id="{E5BEC8A2-4F41-97E4-84C8-12C8EC4B75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8756"/>
              <a:stretch/>
            </p:blipFill>
            <p:spPr bwMode="auto">
              <a:xfrm>
                <a:off x="1091243" y="2417434"/>
                <a:ext cx="2249365" cy="20231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Image">
                <a:extLst>
                  <a:ext uri="{FF2B5EF4-FFF2-40B4-BE49-F238E27FC236}">
                    <a16:creationId xmlns:a16="http://schemas.microsoft.com/office/drawing/2014/main" id="{6879E1A0-E86F-3316-C490-0C58DBEF77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706" t="40711" r="7754" b="29867"/>
              <a:stretch/>
            </p:blipFill>
            <p:spPr bwMode="auto">
              <a:xfrm>
                <a:off x="3048000" y="3121387"/>
                <a:ext cx="1072896" cy="117592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a:extLst>
                  <a:ext uri="{FF2B5EF4-FFF2-40B4-BE49-F238E27FC236}">
                    <a16:creationId xmlns:a16="http://schemas.microsoft.com/office/drawing/2014/main" id="{7C25D13B-A5C9-17DF-D03C-20EC4055FC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85" t="70578"/>
              <a:stretch/>
            </p:blipFill>
            <p:spPr bwMode="auto">
              <a:xfrm>
                <a:off x="3986784" y="2967695"/>
                <a:ext cx="1865376" cy="1329614"/>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5FEF1F14-675F-35A9-9969-43C8D5DE258F}"/>
                </a:ext>
              </a:extLst>
            </p:cNvPr>
            <p:cNvSpPr txBox="1"/>
            <p:nvPr/>
          </p:nvSpPr>
          <p:spPr>
            <a:xfrm>
              <a:off x="310837" y="6384578"/>
              <a:ext cx="2980885" cy="215444"/>
            </a:xfrm>
            <a:prstGeom prst="rect">
              <a:avLst/>
            </a:prstGeom>
            <a:noFill/>
          </p:spPr>
          <p:txBody>
            <a:bodyPr wrap="square" rtlCol="0">
              <a:spAutoFit/>
            </a:bodyPr>
            <a:lstStyle/>
            <a:p>
              <a:r>
                <a:rPr lang="en-GB" sz="800" dirty="0"/>
                <a:t>Tumblr – </a:t>
              </a:r>
              <a:r>
                <a:rPr lang="en-GB" sz="800" dirty="0">
                  <a:hlinkClick r:id="rId4"/>
                </a:rPr>
                <a:t>The Internet by Nedroid</a:t>
              </a:r>
              <a:r>
                <a:rPr lang="en-GB" sz="800" dirty="0"/>
                <a:t> / January 30th, 2013</a:t>
              </a:r>
            </a:p>
          </p:txBody>
        </p:sp>
      </p:grpSp>
      <p:sp>
        <p:nvSpPr>
          <p:cNvPr id="16" name="Rectangle 15">
            <a:extLst>
              <a:ext uri="{FF2B5EF4-FFF2-40B4-BE49-F238E27FC236}">
                <a16:creationId xmlns:a16="http://schemas.microsoft.com/office/drawing/2014/main" id="{D09A6A81-3BED-C99A-29C5-5ADB7BA8D79A}"/>
              </a:ext>
            </a:extLst>
          </p:cNvPr>
          <p:cNvSpPr/>
          <p:nvPr/>
        </p:nvSpPr>
        <p:spPr>
          <a:xfrm>
            <a:off x="403341" y="5722070"/>
            <a:ext cx="2394664" cy="70701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4079266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59E85F-170D-B94D-BA35-E3F2E3C164E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24146" y="4127252"/>
            <a:ext cx="8567854" cy="2730748"/>
          </a:xfrm>
          <a:prstGeom prst="rect">
            <a:avLst/>
          </a:prstGeom>
        </p:spPr>
      </p:pic>
      <p:sp>
        <p:nvSpPr>
          <p:cNvPr id="8" name="TextBox 7">
            <a:extLst>
              <a:ext uri="{FF2B5EF4-FFF2-40B4-BE49-F238E27FC236}">
                <a16:creationId xmlns:a16="http://schemas.microsoft.com/office/drawing/2014/main" id="{A1A39C34-E01A-FD49-8603-2E8AE6BB5606}"/>
              </a:ext>
            </a:extLst>
          </p:cNvPr>
          <p:cNvSpPr txBox="1"/>
          <p:nvPr/>
        </p:nvSpPr>
        <p:spPr>
          <a:xfrm>
            <a:off x="1266345" y="2160730"/>
            <a:ext cx="8316591" cy="1472198"/>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4400" b="1" i="0" u="none" strike="noStrike" kern="1200" cap="none" spc="-100" normalizeH="0" baseline="0" noProof="0" dirty="0" err="1">
                <a:ln>
                  <a:noFill/>
                </a:ln>
                <a:solidFill>
                  <a:srgbClr val="2E2D62"/>
                </a:solidFill>
                <a:effectLst/>
                <a:uLnTx/>
                <a:uFillTx/>
                <a:latin typeface="Arial" panose="020B0604020202020204" pitchFamily="34" charset="0"/>
                <a:ea typeface="+mn-ea"/>
                <a:cs typeface="Arial" panose="020B0604020202020204" pitchFamily="34" charset="0"/>
              </a:rPr>
              <a:t>AuthN</a:t>
            </a:r>
            <a:r>
              <a:rPr kumimoji="0" lang="en-US" sz="4400" b="1" i="0" u="none" strike="noStrike" kern="1200" cap="none" spc="-10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 &amp; </a:t>
            </a:r>
            <a:r>
              <a:rPr kumimoji="0" lang="en-US" sz="4400" b="1" i="0" u="none" strike="noStrike" kern="1200" cap="none" spc="-100" normalizeH="0" baseline="0" noProof="0" dirty="0" err="1">
                <a:ln>
                  <a:noFill/>
                </a:ln>
                <a:solidFill>
                  <a:srgbClr val="2E2D62"/>
                </a:solidFill>
                <a:effectLst/>
                <a:uLnTx/>
                <a:uFillTx/>
                <a:latin typeface="Arial" panose="020B0604020202020204" pitchFamily="34" charset="0"/>
                <a:ea typeface="+mn-ea"/>
                <a:cs typeface="Arial" panose="020B0604020202020204" pitchFamily="34" charset="0"/>
              </a:rPr>
              <a:t>AuthZ</a:t>
            </a:r>
            <a:endParaRPr lang="en-US" sz="4400" b="1" spc="-100" dirty="0">
              <a:solidFill>
                <a:srgbClr val="2E2D62"/>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r>
              <a:rPr lang="en-US" sz="4400" b="1" spc="-100" dirty="0">
                <a:solidFill>
                  <a:srgbClr val="2E2D62"/>
                </a:solidFill>
                <a:latin typeface="Arial" panose="020B0604020202020204" pitchFamily="34" charset="0"/>
                <a:cs typeface="Arial" panose="020B0604020202020204" pitchFamily="34" charset="0"/>
              </a:rPr>
              <a:t>For the WLCG</a:t>
            </a:r>
          </a:p>
        </p:txBody>
      </p:sp>
      <p:pic>
        <p:nvPicPr>
          <p:cNvPr id="7" name="Picture 6">
            <a:extLst>
              <a:ext uri="{FF2B5EF4-FFF2-40B4-BE49-F238E27FC236}">
                <a16:creationId xmlns:a16="http://schemas.microsoft.com/office/drawing/2014/main" id="{CE9DA41C-8BD1-2C47-A5C2-2F23DC884D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938" y="412403"/>
            <a:ext cx="3770785" cy="963960"/>
          </a:xfrm>
          <a:prstGeom prst="rect">
            <a:avLst/>
          </a:prstGeom>
        </p:spPr>
      </p:pic>
    </p:spTree>
    <p:extLst>
      <p:ext uri="{BB962C8B-B14F-4D97-AF65-F5344CB8AC3E}">
        <p14:creationId xmlns:p14="http://schemas.microsoft.com/office/powerpoint/2010/main" val="3914617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170C8-0946-4FF5-D8E8-4D41DB828E47}"/>
              </a:ext>
            </a:extLst>
          </p:cNvPr>
          <p:cNvSpPr txBox="1"/>
          <p:nvPr/>
        </p:nvSpPr>
        <p:spPr>
          <a:xfrm>
            <a:off x="403341" y="345182"/>
            <a:ext cx="11699616"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4000" b="1" i="0" u="none" strike="noStrike" kern="1200" cap="none" spc="-100" normalizeH="0" baseline="0" noProof="0" dirty="0" err="1">
                <a:ln>
                  <a:noFill/>
                </a:ln>
                <a:solidFill>
                  <a:srgbClr val="2E2D62"/>
                </a:solidFill>
                <a:effectLst/>
                <a:uLnTx/>
                <a:uFillTx/>
                <a:latin typeface="Arial" panose="020B0604020202020204" pitchFamily="34" charset="0"/>
                <a:ea typeface="+mn-ea"/>
                <a:cs typeface="Arial" panose="020B0604020202020204" pitchFamily="34" charset="0"/>
              </a:rPr>
              <a:t>AuthN</a:t>
            </a:r>
            <a:r>
              <a:rPr kumimoji="0" lang="en-US" sz="4000" b="1" i="0" u="none" strike="noStrike" kern="1200" cap="none" spc="-10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 &amp; </a:t>
            </a:r>
            <a:r>
              <a:rPr kumimoji="0" lang="en-US" sz="4000" b="1" i="0" u="none" strike="noStrike" kern="1200" cap="none" spc="-100" normalizeH="0" baseline="0" noProof="0" dirty="0" err="1">
                <a:ln>
                  <a:noFill/>
                </a:ln>
                <a:solidFill>
                  <a:srgbClr val="2E2D62"/>
                </a:solidFill>
                <a:effectLst/>
                <a:uLnTx/>
                <a:uFillTx/>
                <a:latin typeface="Arial" panose="020B0604020202020204" pitchFamily="34" charset="0"/>
                <a:ea typeface="+mn-ea"/>
                <a:cs typeface="Arial" panose="020B0604020202020204" pitchFamily="34" charset="0"/>
              </a:rPr>
              <a:t>AuthZ</a:t>
            </a:r>
            <a:r>
              <a:rPr kumimoji="0" lang="en-US" sz="4000" b="1" i="0" u="none" strike="noStrike" kern="1200" cap="none" spc="-10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 </a:t>
            </a:r>
            <a:r>
              <a:rPr lang="en-US" sz="4000" b="1" spc="-100" dirty="0">
                <a:solidFill>
                  <a:srgbClr val="2E2D62"/>
                </a:solidFill>
                <a:latin typeface="Arial" panose="020B0604020202020204" pitchFamily="34" charset="0"/>
                <a:cs typeface="Arial" panose="020B0604020202020204" pitchFamily="34" charset="0"/>
              </a:rPr>
              <a:t>for the WLCG</a:t>
            </a:r>
          </a:p>
        </p:txBody>
      </p:sp>
      <p:sp>
        <p:nvSpPr>
          <p:cNvPr id="3" name="Rectangle 2">
            <a:extLst>
              <a:ext uri="{FF2B5EF4-FFF2-40B4-BE49-F238E27FC236}">
                <a16:creationId xmlns:a16="http://schemas.microsoft.com/office/drawing/2014/main" id="{D263CB44-DAAB-E0CB-DFDA-BC3F7A9037DA}"/>
              </a:ext>
            </a:extLst>
          </p:cNvPr>
          <p:cNvSpPr/>
          <p:nvPr/>
        </p:nvSpPr>
        <p:spPr>
          <a:xfrm>
            <a:off x="403341" y="1720840"/>
            <a:ext cx="10719460" cy="3416320"/>
          </a:xfrm>
          <a:prstGeom prst="rect">
            <a:avLst/>
          </a:prstGeom>
        </p:spPr>
        <p:txBody>
          <a:bodyPr wrap="square">
            <a:spAutoFit/>
          </a:bodyPr>
          <a:lstStyle/>
          <a:p>
            <a:r>
              <a:rPr lang="en-GB" sz="2400" dirty="0">
                <a:solidFill>
                  <a:srgbClr val="626262"/>
                </a:solidFill>
                <a:latin typeface="Arial" panose="020B0604020202020204" pitchFamily="34" charset="0"/>
                <a:cs typeface="Arial" panose="020B0604020202020204" pitchFamily="34" charset="0"/>
              </a:rPr>
              <a:t>Providing global access to computing resources – not easy!</a:t>
            </a:r>
          </a:p>
          <a:p>
            <a:endParaRPr lang="en-GB" sz="2400" dirty="0">
              <a:solidFill>
                <a:srgbClr val="62626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Global user community, with many members</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Distributed single infrastructure</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Not guaranteed that users know each other</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Not guaranteed that users will ever meet</a:t>
            </a:r>
          </a:p>
          <a:p>
            <a:pPr marL="342900" indent="-342900">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a:p>
            <a:r>
              <a:rPr lang="en-GB" sz="2400" dirty="0">
                <a:solidFill>
                  <a:srgbClr val="626262"/>
                </a:solidFill>
                <a:latin typeface="Arial" panose="020B0604020202020204" pitchFamily="34" charset="0"/>
                <a:cs typeface="Arial" panose="020B0604020202020204" pitchFamily="34" charset="0"/>
              </a:rPr>
              <a:t>Need a system for provisioning access, to be trusted across the grid</a:t>
            </a:r>
          </a:p>
          <a:p>
            <a:pPr marL="800100" lvl="1" indent="-342900">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9015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170C8-0946-4FF5-D8E8-4D41DB828E47}"/>
              </a:ext>
            </a:extLst>
          </p:cNvPr>
          <p:cNvSpPr txBox="1"/>
          <p:nvPr/>
        </p:nvSpPr>
        <p:spPr>
          <a:xfrm>
            <a:off x="403341" y="345182"/>
            <a:ext cx="11699616" cy="707886"/>
          </a:xfrm>
          <a:prstGeom prst="rect">
            <a:avLst/>
          </a:prstGeom>
          <a:noFill/>
        </p:spPr>
        <p:txBody>
          <a:bodyPr wrap="square" rtlCol="0" anchor="t">
            <a:spAutoFit/>
          </a:bodyPr>
          <a:lstStyle/>
          <a:p>
            <a:pPr marL="571500" marR="0" lvl="0" indent="-5715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4000" b="1" i="1" u="none" strike="noStrike" kern="1200" cap="none" spc="-10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Not guaranteed that users know each other</a:t>
            </a:r>
          </a:p>
        </p:txBody>
      </p:sp>
      <p:sp>
        <p:nvSpPr>
          <p:cNvPr id="3" name="Rectangle 2">
            <a:extLst>
              <a:ext uri="{FF2B5EF4-FFF2-40B4-BE49-F238E27FC236}">
                <a16:creationId xmlns:a16="http://schemas.microsoft.com/office/drawing/2014/main" id="{D263CB44-DAAB-E0CB-DFDA-BC3F7A9037DA}"/>
              </a:ext>
            </a:extLst>
          </p:cNvPr>
          <p:cNvSpPr/>
          <p:nvPr/>
        </p:nvSpPr>
        <p:spPr>
          <a:xfrm>
            <a:off x="403341" y="1566952"/>
            <a:ext cx="10719460" cy="3724096"/>
          </a:xfrm>
          <a:prstGeom prst="rect">
            <a:avLst/>
          </a:prstGeom>
        </p:spPr>
        <p:txBody>
          <a:bodyPr wrap="square">
            <a:spAutoFit/>
          </a:bodyPr>
          <a:lstStyle/>
          <a:p>
            <a:r>
              <a:rPr lang="en-GB" sz="2400" dirty="0">
                <a:solidFill>
                  <a:srgbClr val="626262"/>
                </a:solidFill>
                <a:latin typeface="Arial" panose="020B0604020202020204" pitchFamily="34" charset="0"/>
                <a:cs typeface="Arial" panose="020B0604020202020204" pitchFamily="34" charset="0"/>
              </a:rPr>
              <a:t>Who can you trust to know the users, in order to </a:t>
            </a:r>
            <a:r>
              <a:rPr lang="en-GB" sz="2400" b="1" dirty="0">
                <a:solidFill>
                  <a:srgbClr val="626262"/>
                </a:solidFill>
                <a:latin typeface="Arial" panose="020B0604020202020204" pitchFamily="34" charset="0"/>
                <a:cs typeface="Arial" panose="020B0604020202020204" pitchFamily="34" charset="0"/>
              </a:rPr>
              <a:t>authenticate</a:t>
            </a:r>
            <a:r>
              <a:rPr lang="en-GB" sz="2400" dirty="0">
                <a:solidFill>
                  <a:srgbClr val="626262"/>
                </a:solidFill>
                <a:latin typeface="Arial" panose="020B0604020202020204" pitchFamily="34" charset="0"/>
                <a:cs typeface="Arial" panose="020B0604020202020204" pitchFamily="34" charset="0"/>
              </a:rPr>
              <a:t> them?</a:t>
            </a:r>
          </a:p>
          <a:p>
            <a:endParaRPr lang="en-GB" sz="2400" dirty="0">
              <a:solidFill>
                <a:srgbClr val="626262"/>
              </a:solidFill>
              <a:latin typeface="Arial" panose="020B0604020202020204" pitchFamily="34" charset="0"/>
              <a:cs typeface="Arial" panose="020B0604020202020204" pitchFamily="34" charset="0"/>
            </a:endParaRPr>
          </a:p>
          <a:p>
            <a:r>
              <a:rPr lang="en-GB" sz="2400" dirty="0">
                <a:solidFill>
                  <a:srgbClr val="626262"/>
                </a:solidFill>
                <a:latin typeface="Arial" panose="020B0604020202020204" pitchFamily="34" charset="0"/>
                <a:cs typeface="Arial" panose="020B0604020202020204" pitchFamily="34" charset="0"/>
              </a:rPr>
              <a:t>Many options, including:</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The Infrastructure</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The Experimental Group or Research Community</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The Home Organisations</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A trusted Third Party</a:t>
            </a:r>
          </a:p>
          <a:p>
            <a:pPr marL="342900" indent="-342900">
              <a:buFont typeface="Arial" panose="020B0604020202020204" pitchFamily="34" charset="0"/>
              <a:buChar char="•"/>
            </a:pPr>
            <a:endParaRPr lang="en-GB" sz="2000" dirty="0">
              <a:solidFill>
                <a:srgbClr val="626262"/>
              </a:solidFill>
              <a:latin typeface="Arial" panose="020B0604020202020204" pitchFamily="34" charset="0"/>
              <a:cs typeface="Arial" panose="020B0604020202020204" pitchFamily="34" charset="0"/>
            </a:endParaRPr>
          </a:p>
          <a:p>
            <a:r>
              <a:rPr lang="en-GB" sz="2400" dirty="0">
                <a:solidFill>
                  <a:srgbClr val="626262"/>
                </a:solidFill>
                <a:latin typeface="Arial" panose="020B0604020202020204" pitchFamily="34" charset="0"/>
                <a:cs typeface="Arial" panose="020B0604020202020204" pitchFamily="34" charset="0"/>
              </a:rPr>
              <a:t>In most cases, a user’s </a:t>
            </a:r>
            <a:r>
              <a:rPr lang="en-GB" sz="2400" b="1" dirty="0">
                <a:solidFill>
                  <a:srgbClr val="626262"/>
                </a:solidFill>
                <a:latin typeface="Arial" panose="020B0604020202020204" pitchFamily="34" charset="0"/>
                <a:cs typeface="Arial" panose="020B0604020202020204" pitchFamily="34" charset="0"/>
              </a:rPr>
              <a:t>Home Organisation</a:t>
            </a:r>
            <a:r>
              <a:rPr lang="en-GB" sz="2400" dirty="0">
                <a:solidFill>
                  <a:srgbClr val="626262"/>
                </a:solidFill>
                <a:latin typeface="Arial" panose="020B0604020202020204" pitchFamily="34" charset="0"/>
                <a:cs typeface="Arial" panose="020B0604020202020204" pitchFamily="34" charset="0"/>
              </a:rPr>
              <a:t> may have the most current information – especially if their access is a function of their affiliation.</a:t>
            </a:r>
          </a:p>
        </p:txBody>
      </p:sp>
    </p:spTree>
    <p:extLst>
      <p:ext uri="{BB962C8B-B14F-4D97-AF65-F5344CB8AC3E}">
        <p14:creationId xmlns:p14="http://schemas.microsoft.com/office/powerpoint/2010/main" val="1028480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170C8-0946-4FF5-D8E8-4D41DB828E47}"/>
              </a:ext>
            </a:extLst>
          </p:cNvPr>
          <p:cNvSpPr txBox="1"/>
          <p:nvPr/>
        </p:nvSpPr>
        <p:spPr>
          <a:xfrm>
            <a:off x="403341" y="345182"/>
            <a:ext cx="11699616" cy="707886"/>
          </a:xfrm>
          <a:prstGeom prst="rect">
            <a:avLst/>
          </a:prstGeom>
          <a:noFill/>
        </p:spPr>
        <p:txBody>
          <a:bodyPr wrap="square" rtlCol="0" anchor="t">
            <a:spAutoFit/>
          </a:bodyPr>
          <a:lstStyle/>
          <a:p>
            <a:pPr marL="571500" marR="0" lvl="0" indent="-5715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4000" b="1" i="1" u="none" strike="noStrike" kern="1200" cap="none" spc="-10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Not guaranteed that users will ever meet</a:t>
            </a:r>
          </a:p>
        </p:txBody>
      </p:sp>
      <p:sp>
        <p:nvSpPr>
          <p:cNvPr id="3" name="Rectangle 2">
            <a:extLst>
              <a:ext uri="{FF2B5EF4-FFF2-40B4-BE49-F238E27FC236}">
                <a16:creationId xmlns:a16="http://schemas.microsoft.com/office/drawing/2014/main" id="{D263CB44-DAAB-E0CB-DFDA-BC3F7A9037DA}"/>
              </a:ext>
            </a:extLst>
          </p:cNvPr>
          <p:cNvSpPr/>
          <p:nvPr/>
        </p:nvSpPr>
        <p:spPr>
          <a:xfrm>
            <a:off x="403341" y="1782395"/>
            <a:ext cx="10719460" cy="3293209"/>
          </a:xfrm>
          <a:prstGeom prst="rect">
            <a:avLst/>
          </a:prstGeom>
        </p:spPr>
        <p:txBody>
          <a:bodyPr wrap="square">
            <a:spAutoFit/>
          </a:bodyPr>
          <a:lstStyle/>
          <a:p>
            <a:r>
              <a:rPr lang="en-GB" sz="2400" dirty="0">
                <a:solidFill>
                  <a:srgbClr val="626262"/>
                </a:solidFill>
                <a:latin typeface="Arial" panose="020B0604020202020204" pitchFamily="34" charset="0"/>
                <a:cs typeface="Arial" panose="020B0604020202020204" pitchFamily="34" charset="0"/>
              </a:rPr>
              <a:t>But! A user’s </a:t>
            </a:r>
            <a:r>
              <a:rPr lang="en-GB" sz="2400" b="1" dirty="0">
                <a:solidFill>
                  <a:srgbClr val="626262"/>
                </a:solidFill>
                <a:latin typeface="Arial" panose="020B0604020202020204" pitchFamily="34" charset="0"/>
                <a:cs typeface="Arial" panose="020B0604020202020204" pitchFamily="34" charset="0"/>
              </a:rPr>
              <a:t>Experimental Group or Research Community </a:t>
            </a:r>
            <a:r>
              <a:rPr lang="en-GB" sz="2400" dirty="0">
                <a:solidFill>
                  <a:srgbClr val="626262"/>
                </a:solidFill>
                <a:latin typeface="Arial" panose="020B0604020202020204" pitchFamily="34" charset="0"/>
                <a:cs typeface="Arial" panose="020B0604020202020204" pitchFamily="34" charset="0"/>
              </a:rPr>
              <a:t>may be better placed to tell you…</a:t>
            </a:r>
          </a:p>
          <a:p>
            <a:endParaRPr lang="en-GB" sz="2400" dirty="0">
              <a:solidFill>
                <a:srgbClr val="62626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Which group the user belongs to</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What roles (permissions) they should have </a:t>
            </a:r>
          </a:p>
          <a:p>
            <a:pPr marL="800100" lvl="1" indent="-342900">
              <a:buFont typeface="Arial" panose="020B0604020202020204" pitchFamily="34" charset="0"/>
              <a:buChar char="•"/>
            </a:pPr>
            <a:r>
              <a:rPr lang="en-GB" sz="2000" i="1" dirty="0">
                <a:solidFill>
                  <a:srgbClr val="626262"/>
                </a:solidFill>
                <a:latin typeface="Arial" panose="020B0604020202020204" pitchFamily="34" charset="0"/>
                <a:cs typeface="Arial" panose="020B0604020202020204" pitchFamily="34" charset="0"/>
              </a:rPr>
              <a:t>what are they </a:t>
            </a:r>
            <a:r>
              <a:rPr lang="en-GB" sz="2000" b="1" i="1" dirty="0">
                <a:solidFill>
                  <a:srgbClr val="626262"/>
                </a:solidFill>
                <a:latin typeface="Arial" panose="020B0604020202020204" pitchFamily="34" charset="0"/>
                <a:cs typeface="Arial" panose="020B0604020202020204" pitchFamily="34" charset="0"/>
              </a:rPr>
              <a:t>authorised </a:t>
            </a:r>
            <a:r>
              <a:rPr lang="en-GB" sz="2000" i="1" dirty="0">
                <a:solidFill>
                  <a:srgbClr val="626262"/>
                </a:solidFill>
                <a:latin typeface="Arial" panose="020B0604020202020204" pitchFamily="34" charset="0"/>
                <a:cs typeface="Arial" panose="020B0604020202020204" pitchFamily="34" charset="0"/>
              </a:rPr>
              <a:t>to do</a:t>
            </a:r>
          </a:p>
          <a:p>
            <a:pPr marL="800100" lvl="1" indent="-342900">
              <a:buFont typeface="Arial" panose="020B0604020202020204" pitchFamily="34" charset="0"/>
              <a:buChar char="•"/>
            </a:pPr>
            <a:r>
              <a:rPr lang="en-GB" sz="2000" i="1" dirty="0">
                <a:solidFill>
                  <a:srgbClr val="626262"/>
                </a:solidFill>
                <a:latin typeface="Arial" panose="020B0604020202020204" pitchFamily="34" charset="0"/>
                <a:cs typeface="Arial" panose="020B0604020202020204" pitchFamily="34" charset="0"/>
              </a:rPr>
              <a:t>Are they a user, an admin, a super-user, etc?</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The status of a user’s policy acceptance – e.g. whether they have accepted the latest acceptable usage policy</a:t>
            </a:r>
            <a:endParaRPr lang="en-GB" sz="2000" dirty="0">
              <a:solidFill>
                <a:srgbClr val="6262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4647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170C8-0946-4FF5-D8E8-4D41DB828E47}"/>
              </a:ext>
            </a:extLst>
          </p:cNvPr>
          <p:cNvSpPr txBox="1"/>
          <p:nvPr/>
        </p:nvSpPr>
        <p:spPr>
          <a:xfrm>
            <a:off x="403341" y="345182"/>
            <a:ext cx="11699616"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4000" b="1" i="0" u="none" strike="noStrike" kern="1200" cap="none" spc="-100" normalizeH="0" baseline="0" noProof="0" dirty="0" err="1">
                <a:ln>
                  <a:noFill/>
                </a:ln>
                <a:solidFill>
                  <a:srgbClr val="2E2D62"/>
                </a:solidFill>
                <a:effectLst/>
                <a:uLnTx/>
                <a:uFillTx/>
                <a:latin typeface="Arial" panose="020B0604020202020204" pitchFamily="34" charset="0"/>
                <a:ea typeface="+mn-ea"/>
                <a:cs typeface="Arial" panose="020B0604020202020204" pitchFamily="34" charset="0"/>
              </a:rPr>
              <a:t>AuthN</a:t>
            </a:r>
            <a:r>
              <a:rPr kumimoji="0" lang="en-US" sz="4000" b="1" i="0" u="none" strike="noStrike" kern="1200" cap="none" spc="-10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 &amp; </a:t>
            </a:r>
            <a:r>
              <a:rPr kumimoji="0" lang="en-US" sz="4000" b="1" i="0" u="none" strike="noStrike" kern="1200" cap="none" spc="-100" normalizeH="0" baseline="0" noProof="0" dirty="0" err="1">
                <a:ln>
                  <a:noFill/>
                </a:ln>
                <a:solidFill>
                  <a:srgbClr val="2E2D62"/>
                </a:solidFill>
                <a:effectLst/>
                <a:uLnTx/>
                <a:uFillTx/>
                <a:latin typeface="Arial" panose="020B0604020202020204" pitchFamily="34" charset="0"/>
                <a:ea typeface="+mn-ea"/>
                <a:cs typeface="Arial" panose="020B0604020202020204" pitchFamily="34" charset="0"/>
              </a:rPr>
              <a:t>AuthZ</a:t>
            </a:r>
            <a:r>
              <a:rPr kumimoji="0" lang="en-US" sz="4000" b="1" i="0" u="none" strike="noStrike" kern="1200" cap="none" spc="-10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 </a:t>
            </a:r>
            <a:r>
              <a:rPr lang="en-US" sz="4000" b="1" spc="-100" dirty="0">
                <a:solidFill>
                  <a:srgbClr val="2E2D62"/>
                </a:solidFill>
                <a:latin typeface="Arial" panose="020B0604020202020204" pitchFamily="34" charset="0"/>
                <a:cs typeface="Arial" panose="020B0604020202020204" pitchFamily="34" charset="0"/>
              </a:rPr>
              <a:t>for the WLCG</a:t>
            </a:r>
          </a:p>
        </p:txBody>
      </p:sp>
      <p:sp>
        <p:nvSpPr>
          <p:cNvPr id="3" name="Rectangle 2">
            <a:extLst>
              <a:ext uri="{FF2B5EF4-FFF2-40B4-BE49-F238E27FC236}">
                <a16:creationId xmlns:a16="http://schemas.microsoft.com/office/drawing/2014/main" id="{D263CB44-DAAB-E0CB-DFDA-BC3F7A9037DA}"/>
              </a:ext>
            </a:extLst>
          </p:cNvPr>
          <p:cNvSpPr/>
          <p:nvPr/>
        </p:nvSpPr>
        <p:spPr>
          <a:xfrm>
            <a:off x="403341" y="1720840"/>
            <a:ext cx="10719460" cy="2677656"/>
          </a:xfrm>
          <a:prstGeom prst="rect">
            <a:avLst/>
          </a:prstGeom>
        </p:spPr>
        <p:txBody>
          <a:bodyPr wrap="square">
            <a:spAutoFit/>
          </a:bodyPr>
          <a:lstStyle/>
          <a:p>
            <a:r>
              <a:rPr lang="en-GB" sz="2400" dirty="0">
                <a:solidFill>
                  <a:srgbClr val="626262"/>
                </a:solidFill>
                <a:latin typeface="Arial" panose="020B0604020202020204" pitchFamily="34" charset="0"/>
                <a:cs typeface="Arial" panose="020B0604020202020204" pitchFamily="34" charset="0"/>
              </a:rPr>
              <a:t>Need to bring these concepts together in order to control access to the grid</a:t>
            </a:r>
          </a:p>
          <a:p>
            <a:endParaRPr lang="en-GB" sz="2400" dirty="0">
              <a:solidFill>
                <a:srgbClr val="626262"/>
              </a:solidFill>
              <a:latin typeface="Arial" panose="020B0604020202020204" pitchFamily="34" charset="0"/>
              <a:cs typeface="Arial" panose="020B0604020202020204" pitchFamily="34" charset="0"/>
            </a:endParaRPr>
          </a:p>
          <a:p>
            <a:r>
              <a:rPr lang="en-GB" sz="2400" dirty="0">
                <a:solidFill>
                  <a:srgbClr val="626262"/>
                </a:solidFill>
                <a:latin typeface="Arial" panose="020B0604020202020204" pitchFamily="34" charset="0"/>
                <a:cs typeface="Arial" panose="020B0604020202020204" pitchFamily="34" charset="0"/>
              </a:rPr>
              <a:t>We’ll look at an overview of how this is done for the WLCG, looking at both the current system and the intended migration infrastructure:</a:t>
            </a:r>
          </a:p>
          <a:p>
            <a:endParaRPr lang="en-GB" sz="2400" dirty="0">
              <a:solidFill>
                <a:srgbClr val="626262"/>
              </a:solidFill>
              <a:latin typeface="Arial" panose="020B0604020202020204" pitchFamily="34" charset="0"/>
              <a:cs typeface="Arial" panose="020B0604020202020204" pitchFamily="34" charset="0"/>
            </a:endParaRPr>
          </a:p>
          <a:p>
            <a:endParaRPr lang="en-GB" sz="2400" dirty="0">
              <a:solidFill>
                <a:srgbClr val="626262"/>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p:txBody>
      </p:sp>
      <p:graphicFrame>
        <p:nvGraphicFramePr>
          <p:cNvPr id="4" name="Table 4">
            <a:extLst>
              <a:ext uri="{FF2B5EF4-FFF2-40B4-BE49-F238E27FC236}">
                <a16:creationId xmlns:a16="http://schemas.microsoft.com/office/drawing/2014/main" id="{8012D538-D562-DB11-4FE4-9DEA09E398C3}"/>
              </a:ext>
            </a:extLst>
          </p:cNvPr>
          <p:cNvGraphicFramePr>
            <a:graphicFrameLocks noGrp="1"/>
          </p:cNvGraphicFramePr>
          <p:nvPr>
            <p:extLst>
              <p:ext uri="{D42A27DB-BD31-4B8C-83A1-F6EECF244321}">
                <p14:modId xmlns:p14="http://schemas.microsoft.com/office/powerpoint/2010/main" val="2227051952"/>
              </p:ext>
            </p:extLst>
          </p:nvPr>
        </p:nvGraphicFramePr>
        <p:xfrm>
          <a:off x="1311651" y="3611551"/>
          <a:ext cx="8902840" cy="1280160"/>
        </p:xfrm>
        <a:graphic>
          <a:graphicData uri="http://schemas.openxmlformats.org/drawingml/2006/table">
            <a:tbl>
              <a:tblPr firstRow="1" bandRow="1">
                <a:tableStyleId>{5C22544A-7EE6-4342-B048-85BDC9FD1C3A}</a:tableStyleId>
              </a:tblPr>
              <a:tblGrid>
                <a:gridCol w="4451420">
                  <a:extLst>
                    <a:ext uri="{9D8B030D-6E8A-4147-A177-3AD203B41FA5}">
                      <a16:colId xmlns:a16="http://schemas.microsoft.com/office/drawing/2014/main" val="279054146"/>
                    </a:ext>
                  </a:extLst>
                </a:gridCol>
                <a:gridCol w="4451420">
                  <a:extLst>
                    <a:ext uri="{9D8B030D-6E8A-4147-A177-3AD203B41FA5}">
                      <a16:colId xmlns:a16="http://schemas.microsoft.com/office/drawing/2014/main" val="1015829129"/>
                    </a:ext>
                  </a:extLst>
                </a:gridCol>
              </a:tblGrid>
              <a:tr h="370840">
                <a:tc>
                  <a:txBody>
                    <a:bodyPr/>
                    <a:lstStyle/>
                    <a:p>
                      <a:pPr algn="ctr"/>
                      <a:r>
                        <a:rPr lang="en-GB" sz="3600" dirty="0"/>
                        <a:t>Current:</a:t>
                      </a:r>
                    </a:p>
                  </a:txBody>
                  <a:tcPr/>
                </a:tc>
                <a:tc>
                  <a:txBody>
                    <a:bodyPr/>
                    <a:lstStyle/>
                    <a:p>
                      <a:pPr algn="ctr"/>
                      <a:r>
                        <a:rPr lang="en-GB" sz="3600" dirty="0"/>
                        <a:t>Future:</a:t>
                      </a:r>
                    </a:p>
                  </a:txBody>
                  <a:tcPr/>
                </a:tc>
                <a:extLst>
                  <a:ext uri="{0D108BD9-81ED-4DB2-BD59-A6C34878D82A}">
                    <a16:rowId xmlns:a16="http://schemas.microsoft.com/office/drawing/2014/main" val="3801543460"/>
                  </a:ext>
                </a:extLst>
              </a:tr>
              <a:tr h="370840">
                <a:tc>
                  <a:txBody>
                    <a:bodyPr/>
                    <a:lstStyle/>
                    <a:p>
                      <a:pPr algn="ctr"/>
                      <a:r>
                        <a:rPr lang="en-GB" sz="3600" dirty="0"/>
                        <a:t>Certificates &amp; VOMS</a:t>
                      </a:r>
                    </a:p>
                  </a:txBody>
                  <a:tcPr/>
                </a:tc>
                <a:tc>
                  <a:txBody>
                    <a:bodyPr/>
                    <a:lstStyle/>
                    <a:p>
                      <a:pPr algn="ctr"/>
                      <a:r>
                        <a:rPr lang="en-GB" sz="3600" dirty="0"/>
                        <a:t>Tokens &amp; IAM</a:t>
                      </a:r>
                    </a:p>
                  </a:txBody>
                  <a:tcPr/>
                </a:tc>
                <a:extLst>
                  <a:ext uri="{0D108BD9-81ED-4DB2-BD59-A6C34878D82A}">
                    <a16:rowId xmlns:a16="http://schemas.microsoft.com/office/drawing/2014/main" val="3718347116"/>
                  </a:ext>
                </a:extLst>
              </a:tr>
            </a:tbl>
          </a:graphicData>
        </a:graphic>
      </p:graphicFrame>
    </p:spTree>
    <p:extLst>
      <p:ext uri="{BB962C8B-B14F-4D97-AF65-F5344CB8AC3E}">
        <p14:creationId xmlns:p14="http://schemas.microsoft.com/office/powerpoint/2010/main" val="1683379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74F7AA-AAA9-1C4C-86A5-79C52DC86179}"/>
              </a:ext>
            </a:extLst>
          </p:cNvPr>
          <p:cNvPicPr>
            <a:picLocks noChangeAspect="1"/>
          </p:cNvPicPr>
          <p:nvPr/>
        </p:nvPicPr>
        <p:blipFill>
          <a:blip r:embed="rId3"/>
          <a:srcRect/>
          <a:stretch/>
        </p:blipFill>
        <p:spPr>
          <a:xfrm>
            <a:off x="7051011" y="0"/>
            <a:ext cx="5140989" cy="6858000"/>
          </a:xfrm>
          <a:prstGeom prst="rect">
            <a:avLst/>
          </a:prstGeom>
        </p:spPr>
      </p:pic>
      <p:pic>
        <p:nvPicPr>
          <p:cNvPr id="9" name="Picture 8">
            <a:extLst>
              <a:ext uri="{FF2B5EF4-FFF2-40B4-BE49-F238E27FC236}">
                <a16:creationId xmlns:a16="http://schemas.microsoft.com/office/drawing/2014/main" id="{856AFA98-6E08-DB42-9784-F9518A9920B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51413" y="0"/>
            <a:ext cx="6586330" cy="6858000"/>
          </a:xfrm>
          <a:prstGeom prst="rect">
            <a:avLst/>
          </a:prstGeom>
        </p:spPr>
      </p:pic>
      <p:sp>
        <p:nvSpPr>
          <p:cNvPr id="6" name="TextBox 5">
            <a:extLst>
              <a:ext uri="{FF2B5EF4-FFF2-40B4-BE49-F238E27FC236}">
                <a16:creationId xmlns:a16="http://schemas.microsoft.com/office/drawing/2014/main" id="{D7BE17AB-FEAE-1A42-84B8-5376345F5709}"/>
              </a:ext>
            </a:extLst>
          </p:cNvPr>
          <p:cNvSpPr txBox="1"/>
          <p:nvPr/>
        </p:nvSpPr>
        <p:spPr>
          <a:xfrm>
            <a:off x="403341" y="345182"/>
            <a:ext cx="6356456" cy="769441"/>
          </a:xfrm>
          <a:prstGeom prst="rect">
            <a:avLst/>
          </a:prstGeom>
          <a:noFill/>
        </p:spPr>
        <p:txBody>
          <a:bodyPr wrap="square" rtlCol="0" anchor="t">
            <a:spAutoFit/>
          </a:bodyPr>
          <a:lstStyle/>
          <a:p>
            <a:r>
              <a:rPr lang="en-US" sz="4400" b="1" spc="-160" dirty="0">
                <a:solidFill>
                  <a:srgbClr val="2E2D62"/>
                </a:solidFill>
                <a:latin typeface="Arial" panose="020B0604020202020204" pitchFamily="34" charset="0"/>
                <a:cs typeface="Arial" panose="020B0604020202020204" pitchFamily="34" charset="0"/>
              </a:rPr>
              <a:t>Who am I?</a:t>
            </a:r>
          </a:p>
        </p:txBody>
      </p:sp>
      <p:sp>
        <p:nvSpPr>
          <p:cNvPr id="7" name="Rectangle 6">
            <a:extLst>
              <a:ext uri="{FF2B5EF4-FFF2-40B4-BE49-F238E27FC236}">
                <a16:creationId xmlns:a16="http://schemas.microsoft.com/office/drawing/2014/main" id="{2422DBB9-7747-7041-8E78-C517CE8075C9}"/>
              </a:ext>
            </a:extLst>
          </p:cNvPr>
          <p:cNvSpPr/>
          <p:nvPr/>
        </p:nvSpPr>
        <p:spPr>
          <a:xfrm>
            <a:off x="420797" y="1393952"/>
            <a:ext cx="6356456" cy="4093428"/>
          </a:xfrm>
          <a:prstGeom prst="rect">
            <a:avLst/>
          </a:prstGeom>
        </p:spPr>
        <p:txBody>
          <a:bodyPr wrap="square">
            <a:spAutoFit/>
          </a:bodyPr>
          <a:lstStyle/>
          <a:p>
            <a:r>
              <a:rPr lang="en-GB" sz="2000" dirty="0">
                <a:solidFill>
                  <a:srgbClr val="626262"/>
                </a:solidFill>
                <a:latin typeface="Arial" panose="020B0604020202020204" pitchFamily="34" charset="0"/>
                <a:cs typeface="Arial" panose="020B0604020202020204" pitchFamily="34" charset="0"/>
              </a:rPr>
              <a:t>I currently wear multiple Authentication and Authorisation hats…</a:t>
            </a:r>
          </a:p>
          <a:p>
            <a:pPr marL="285750" indent="-28575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Service Manager for the Identity and Access Management service for the U.K. IRIS Collaboration</a:t>
            </a:r>
          </a:p>
          <a:p>
            <a:pPr marL="285750" indent="-28575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Current Authorisation Working Group Chair for the WLCG</a:t>
            </a:r>
          </a:p>
          <a:p>
            <a:pPr marL="285750" indent="-28575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Scrum master for the SKA agile team working on Authentication and Authorisation Infrastructure (AAI)</a:t>
            </a:r>
          </a:p>
          <a:p>
            <a:r>
              <a:rPr lang="en-GB" sz="2000" dirty="0">
                <a:solidFill>
                  <a:srgbClr val="626262"/>
                </a:solidFill>
                <a:latin typeface="Arial" panose="020B0604020202020204" pitchFamily="34" charset="0"/>
                <a:cs typeface="Arial" panose="020B0604020202020204" pitchFamily="34" charset="0"/>
              </a:rPr>
              <a:t>Working to ensure that all these communities (and others!) can interoperate</a:t>
            </a:r>
          </a:p>
          <a:p>
            <a:endParaRPr lang="en-GB" sz="2000" dirty="0">
              <a:solidFill>
                <a:srgbClr val="626262"/>
              </a:solidFill>
              <a:latin typeface="Arial" panose="020B0604020202020204" pitchFamily="34" charset="0"/>
              <a:cs typeface="Arial" panose="020B0604020202020204" pitchFamily="34" charset="0"/>
            </a:endParaRPr>
          </a:p>
          <a:p>
            <a:r>
              <a:rPr lang="en-GB" sz="2000" dirty="0">
                <a:solidFill>
                  <a:srgbClr val="626262"/>
                </a:solidFill>
                <a:latin typeface="Arial" panose="020B0604020202020204" pitchFamily="34" charset="0"/>
                <a:cs typeface="Arial" panose="020B0604020202020204" pitchFamily="34" charset="0"/>
              </a:rPr>
              <a:t>Questions? Feel free to contact at:</a:t>
            </a:r>
          </a:p>
          <a:p>
            <a:r>
              <a:rPr lang="en-GB" sz="2000" dirty="0">
                <a:solidFill>
                  <a:srgbClr val="626262"/>
                </a:solidFill>
                <a:latin typeface="Arial" panose="020B0604020202020204" pitchFamily="34" charset="0"/>
                <a:cs typeface="Arial" panose="020B0604020202020204" pitchFamily="34" charset="0"/>
                <a:hlinkClick r:id="rId5"/>
              </a:rPr>
              <a:t>thomas.dack@stfc.ac.uk</a:t>
            </a:r>
            <a:r>
              <a:rPr lang="en-GB" sz="2000" dirty="0">
                <a:solidFill>
                  <a:srgbClr val="626262"/>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54713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59E85F-170D-B94D-BA35-E3F2E3C164E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24146" y="4127252"/>
            <a:ext cx="8567854" cy="2730748"/>
          </a:xfrm>
          <a:prstGeom prst="rect">
            <a:avLst/>
          </a:prstGeom>
        </p:spPr>
      </p:pic>
      <p:sp>
        <p:nvSpPr>
          <p:cNvPr id="8" name="TextBox 7">
            <a:extLst>
              <a:ext uri="{FF2B5EF4-FFF2-40B4-BE49-F238E27FC236}">
                <a16:creationId xmlns:a16="http://schemas.microsoft.com/office/drawing/2014/main" id="{A1A39C34-E01A-FD49-8603-2E8AE6BB5606}"/>
              </a:ext>
            </a:extLst>
          </p:cNvPr>
          <p:cNvSpPr txBox="1"/>
          <p:nvPr/>
        </p:nvSpPr>
        <p:spPr>
          <a:xfrm>
            <a:off x="1266345" y="2160730"/>
            <a:ext cx="8316591" cy="1472198"/>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4400" b="1" i="0" u="none" strike="noStrike" kern="1200" cap="none" spc="-100" normalizeH="0" baseline="0" noProof="0" dirty="0" err="1">
                <a:ln>
                  <a:noFill/>
                </a:ln>
                <a:solidFill>
                  <a:srgbClr val="2E2D62"/>
                </a:solidFill>
                <a:effectLst/>
                <a:uLnTx/>
                <a:uFillTx/>
                <a:latin typeface="Arial" panose="020B0604020202020204" pitchFamily="34" charset="0"/>
                <a:ea typeface="+mn-ea"/>
                <a:cs typeface="Arial" panose="020B0604020202020204" pitchFamily="34" charset="0"/>
              </a:rPr>
              <a:t>AuthN</a:t>
            </a:r>
            <a:r>
              <a:rPr kumimoji="0" lang="en-US" sz="4400" b="1" i="0" u="none" strike="noStrike" kern="1200" cap="none" spc="-10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 &amp; </a:t>
            </a:r>
            <a:r>
              <a:rPr kumimoji="0" lang="en-US" sz="4400" b="1" i="0" u="none" strike="noStrike" kern="1200" cap="none" spc="-100" normalizeH="0" baseline="0" noProof="0" dirty="0" err="1">
                <a:ln>
                  <a:noFill/>
                </a:ln>
                <a:solidFill>
                  <a:srgbClr val="2E2D62"/>
                </a:solidFill>
                <a:effectLst/>
                <a:uLnTx/>
                <a:uFillTx/>
                <a:latin typeface="Arial" panose="020B0604020202020204" pitchFamily="34" charset="0"/>
                <a:ea typeface="+mn-ea"/>
                <a:cs typeface="Arial" panose="020B0604020202020204" pitchFamily="34" charset="0"/>
              </a:rPr>
              <a:t>AuthZ</a:t>
            </a:r>
            <a:r>
              <a:rPr kumimoji="0" lang="en-US" sz="4400" b="1" i="0" u="none" strike="noStrike" kern="1200" cap="none" spc="-10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4400" b="1" i="0" u="none" strike="noStrike" kern="1200" cap="none" spc="-10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Certificates &amp; VOMS</a:t>
            </a:r>
          </a:p>
        </p:txBody>
      </p:sp>
      <p:pic>
        <p:nvPicPr>
          <p:cNvPr id="7" name="Picture 6">
            <a:extLst>
              <a:ext uri="{FF2B5EF4-FFF2-40B4-BE49-F238E27FC236}">
                <a16:creationId xmlns:a16="http://schemas.microsoft.com/office/drawing/2014/main" id="{CE9DA41C-8BD1-2C47-A5C2-2F23DC884D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938" y="412403"/>
            <a:ext cx="3770785" cy="963960"/>
          </a:xfrm>
          <a:prstGeom prst="rect">
            <a:avLst/>
          </a:prstGeom>
        </p:spPr>
      </p:pic>
    </p:spTree>
    <p:extLst>
      <p:ext uri="{BB962C8B-B14F-4D97-AF65-F5344CB8AC3E}">
        <p14:creationId xmlns:p14="http://schemas.microsoft.com/office/powerpoint/2010/main" val="839938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170C8-0946-4FF5-D8E8-4D41DB828E47}"/>
              </a:ext>
            </a:extLst>
          </p:cNvPr>
          <p:cNvSpPr txBox="1"/>
          <p:nvPr/>
        </p:nvSpPr>
        <p:spPr>
          <a:xfrm>
            <a:off x="403341" y="345182"/>
            <a:ext cx="11699616"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4000" b="1" i="0" u="none" strike="noStrike" kern="1200" cap="none" spc="-10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X.509 – a Recap</a:t>
            </a:r>
            <a:endParaRPr lang="en-US" sz="4000" b="1" spc="-100" dirty="0">
              <a:solidFill>
                <a:srgbClr val="2E2D62"/>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D263CB44-DAAB-E0CB-DFDA-BC3F7A9037DA}"/>
              </a:ext>
            </a:extLst>
          </p:cNvPr>
          <p:cNvSpPr/>
          <p:nvPr/>
        </p:nvSpPr>
        <p:spPr>
          <a:xfrm>
            <a:off x="403341" y="1659285"/>
            <a:ext cx="10719460" cy="3539430"/>
          </a:xfrm>
          <a:prstGeom prst="rect">
            <a:avLst/>
          </a:prstGeom>
        </p:spPr>
        <p:txBody>
          <a:bodyPr wrap="square">
            <a:spAutoFit/>
          </a:bodyPr>
          <a:lstStyle/>
          <a:p>
            <a:r>
              <a:rPr lang="en-GB" sz="2400" dirty="0">
                <a:solidFill>
                  <a:srgbClr val="626262"/>
                </a:solidFill>
                <a:latin typeface="Arial" panose="020B0604020202020204" pitchFamily="34" charset="0"/>
                <a:cs typeface="Arial" panose="020B0604020202020204" pitchFamily="34" charset="0"/>
              </a:rPr>
              <a:t>A Certificate is…</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A digital identity, representing an entity</a:t>
            </a:r>
          </a:p>
          <a:p>
            <a:pPr marL="800100" lvl="1"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could be a service/website, a machine, or a human individual</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Signed by a Certificate Authority (CA)</a:t>
            </a:r>
          </a:p>
          <a:p>
            <a:pPr marL="800100" lvl="1"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Self-signed certificates do exist but are not useful for authentication purposes!</a:t>
            </a:r>
          </a:p>
          <a:p>
            <a:pPr marL="800100" lvl="1"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Signed by taking a hash of the certificate, which is then encrypted with the CA’s private key</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Long lived – typically a grid certificate will last a year</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User keeps an accompanying private key and password</a:t>
            </a:r>
          </a:p>
          <a:p>
            <a:pPr marL="800100" lvl="1" indent="-342900">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8300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170C8-0946-4FF5-D8E8-4D41DB828E47}"/>
              </a:ext>
            </a:extLst>
          </p:cNvPr>
          <p:cNvSpPr txBox="1"/>
          <p:nvPr/>
        </p:nvSpPr>
        <p:spPr>
          <a:xfrm>
            <a:off x="403341" y="345182"/>
            <a:ext cx="11699616" cy="707886"/>
          </a:xfrm>
          <a:prstGeom prst="rect">
            <a:avLst/>
          </a:prstGeom>
          <a:noFill/>
        </p:spPr>
        <p:txBody>
          <a:bodyPr wrap="square" rtlCol="0" anchor="t">
            <a:spAutoFit/>
          </a:bodyPr>
          <a:lstStyle/>
          <a:p>
            <a:pPr>
              <a:spcAft>
                <a:spcPts val="200"/>
              </a:spcAft>
              <a:defRPr/>
            </a:pPr>
            <a:r>
              <a:rPr kumimoji="0" lang="en-US" sz="4000" b="1" i="0" u="none" strike="noStrike" kern="1200" cap="none" spc="-10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VOMS - Virtual Organization Membership Service </a:t>
            </a:r>
            <a:endParaRPr lang="en-US" sz="4000" b="1" spc="-100" dirty="0">
              <a:solidFill>
                <a:srgbClr val="2E2D62"/>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D263CB44-DAAB-E0CB-DFDA-BC3F7A9037DA}"/>
              </a:ext>
            </a:extLst>
          </p:cNvPr>
          <p:cNvSpPr/>
          <p:nvPr/>
        </p:nvSpPr>
        <p:spPr>
          <a:xfrm>
            <a:off x="403341" y="2274838"/>
            <a:ext cx="10719460" cy="2308324"/>
          </a:xfrm>
          <a:prstGeom prst="rect">
            <a:avLst/>
          </a:prstGeom>
        </p:spPr>
        <p:txBody>
          <a:bodyPr wrap="square">
            <a:spAutoFit/>
          </a:bodyPr>
          <a:lstStyle/>
          <a:p>
            <a:r>
              <a:rPr lang="en-GB" sz="2400" dirty="0">
                <a:solidFill>
                  <a:srgbClr val="626262"/>
                </a:solidFill>
                <a:latin typeface="Arial" panose="020B0604020202020204" pitchFamily="34" charset="0"/>
                <a:cs typeface="Arial" panose="020B0604020202020204" pitchFamily="34" charset="0"/>
              </a:rPr>
              <a:t>VOMS is the certificate-based AAI for the WLCG</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A central attribute authority, and central repository for VO user information</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Enables sorting of users into group hierarchies, storing roles and other attributes</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This is used to issue trusted attribute certificates which can then be used in the Grid environment for authorisation purposes.</a:t>
            </a:r>
          </a:p>
        </p:txBody>
      </p:sp>
    </p:spTree>
    <p:extLst>
      <p:ext uri="{BB962C8B-B14F-4D97-AF65-F5344CB8AC3E}">
        <p14:creationId xmlns:p14="http://schemas.microsoft.com/office/powerpoint/2010/main" val="1230237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170C8-0946-4FF5-D8E8-4D41DB828E47}"/>
              </a:ext>
            </a:extLst>
          </p:cNvPr>
          <p:cNvSpPr txBox="1"/>
          <p:nvPr/>
        </p:nvSpPr>
        <p:spPr>
          <a:xfrm>
            <a:off x="403341" y="345182"/>
            <a:ext cx="11699616" cy="707886"/>
          </a:xfrm>
          <a:prstGeom prst="rect">
            <a:avLst/>
          </a:prstGeom>
          <a:noFill/>
        </p:spPr>
        <p:txBody>
          <a:bodyPr wrap="square" rtlCol="0" anchor="t">
            <a:spAutoFit/>
          </a:bodyPr>
          <a:lstStyle/>
          <a:p>
            <a:pPr>
              <a:spcAft>
                <a:spcPts val="200"/>
              </a:spcAft>
              <a:defRPr/>
            </a:pPr>
            <a:r>
              <a:rPr kumimoji="0" lang="en-US" sz="4000" b="1" i="0" u="none" strike="noStrike" kern="1200" cap="none" spc="-10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VOMS - Virtual Organization Membership Service </a:t>
            </a:r>
            <a:endParaRPr lang="en-US" sz="4000" b="1" spc="-100" dirty="0">
              <a:solidFill>
                <a:srgbClr val="2E2D62"/>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D263CB44-DAAB-E0CB-DFDA-BC3F7A9037DA}"/>
              </a:ext>
            </a:extLst>
          </p:cNvPr>
          <p:cNvSpPr/>
          <p:nvPr/>
        </p:nvSpPr>
        <p:spPr>
          <a:xfrm>
            <a:off x="403341" y="1351508"/>
            <a:ext cx="10719460" cy="4154984"/>
          </a:xfrm>
          <a:prstGeom prst="rect">
            <a:avLst/>
          </a:prstGeom>
        </p:spPr>
        <p:txBody>
          <a:bodyPr wrap="square">
            <a:spAutoFit/>
          </a:bodyPr>
          <a:lstStyle/>
          <a:p>
            <a:r>
              <a:rPr lang="en-GB" sz="2400" dirty="0">
                <a:solidFill>
                  <a:srgbClr val="626262"/>
                </a:solidFill>
                <a:latin typeface="Arial" panose="020B0604020202020204" pitchFamily="34" charset="0"/>
                <a:cs typeface="Arial" panose="020B0604020202020204" pitchFamily="34" charset="0"/>
              </a:rPr>
              <a:t>The typical VOMS user flow is as follows</a:t>
            </a:r>
          </a:p>
          <a:p>
            <a:pPr marL="342900"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The user registers at the CERN User Office and with their experiment secretariat, and the user is entered into the CERN HR database.</a:t>
            </a:r>
          </a:p>
          <a:p>
            <a:pPr marL="342900"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The user gets a certificate from any eligible Certificate Authority</a:t>
            </a:r>
          </a:p>
          <a:p>
            <a:pPr marL="342900"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The user registers with VOMS Admin for their VO and presents their certificate to authenticate. Their email address is matched with their record in the CERN HR database to confirm that their identity has been verified. The VO manager approves the registration. From that time on, the HR ID is used as the unique ID in the VOMS DB, allowing the e-mail address to be changed independently at either end.</a:t>
            </a:r>
          </a:p>
          <a:p>
            <a:pPr marL="342900"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VOMS attributes, such as groups and roles, are maintained by VO Managers.</a:t>
            </a:r>
          </a:p>
          <a:p>
            <a:pPr marL="342900"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The user can submit jobs to the grid or access data on the grid by saving their User Certificate locally, running </a:t>
            </a:r>
            <a:r>
              <a:rPr lang="en-GB" sz="2000" dirty="0" err="1">
                <a:solidFill>
                  <a:srgbClr val="626262"/>
                </a:solidFill>
                <a:latin typeface="Arial" panose="020B0604020202020204" pitchFamily="34" charset="0"/>
                <a:cs typeface="Arial" panose="020B0604020202020204" pitchFamily="34" charset="0"/>
              </a:rPr>
              <a:t>voms</a:t>
            </a:r>
            <a:r>
              <a:rPr lang="en-GB" sz="2000" dirty="0">
                <a:solidFill>
                  <a:srgbClr val="626262"/>
                </a:solidFill>
                <a:latin typeface="Arial" panose="020B0604020202020204" pitchFamily="34" charset="0"/>
                <a:cs typeface="Arial" panose="020B0604020202020204" pitchFamily="34" charset="0"/>
              </a:rPr>
              <a:t>-proxy-</a:t>
            </a:r>
            <a:r>
              <a:rPr lang="en-GB" sz="2000" dirty="0" err="1">
                <a:solidFill>
                  <a:srgbClr val="626262"/>
                </a:solidFill>
                <a:latin typeface="Arial" panose="020B0604020202020204" pitchFamily="34" charset="0"/>
                <a:cs typeface="Arial" panose="020B0604020202020204" pitchFamily="34" charset="0"/>
              </a:rPr>
              <a:t>init</a:t>
            </a:r>
            <a:r>
              <a:rPr lang="en-GB" sz="2000" dirty="0">
                <a:solidFill>
                  <a:srgbClr val="626262"/>
                </a:solidFill>
                <a:latin typeface="Arial" panose="020B0604020202020204" pitchFamily="34" charset="0"/>
                <a:cs typeface="Arial" panose="020B0604020202020204" pitchFamily="34" charset="0"/>
              </a:rPr>
              <a:t> to generate the VOMS proxy, and running the relevant grid command; their proxy will get delegated to grid services as needed.</a:t>
            </a:r>
          </a:p>
        </p:txBody>
      </p:sp>
    </p:spTree>
    <p:extLst>
      <p:ext uri="{BB962C8B-B14F-4D97-AF65-F5344CB8AC3E}">
        <p14:creationId xmlns:p14="http://schemas.microsoft.com/office/powerpoint/2010/main" val="3467755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170C8-0946-4FF5-D8E8-4D41DB828E47}"/>
              </a:ext>
            </a:extLst>
          </p:cNvPr>
          <p:cNvSpPr txBox="1"/>
          <p:nvPr/>
        </p:nvSpPr>
        <p:spPr>
          <a:xfrm>
            <a:off x="403341" y="345182"/>
            <a:ext cx="11699616" cy="707886"/>
          </a:xfrm>
          <a:prstGeom prst="rect">
            <a:avLst/>
          </a:prstGeom>
          <a:noFill/>
        </p:spPr>
        <p:txBody>
          <a:bodyPr wrap="square" rtlCol="0" anchor="t">
            <a:spAutoFit/>
          </a:bodyPr>
          <a:lstStyle/>
          <a:p>
            <a:pPr>
              <a:spcAft>
                <a:spcPts val="200"/>
              </a:spcAft>
              <a:defRPr/>
            </a:pPr>
            <a:r>
              <a:rPr kumimoji="0" lang="en-US" sz="4000" b="1" i="0" u="none" strike="noStrike" kern="1200" cap="none" spc="-10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Proxy Certificates?</a:t>
            </a:r>
            <a:endParaRPr lang="en-US" sz="4000" b="1" spc="-100" dirty="0">
              <a:solidFill>
                <a:srgbClr val="2E2D62"/>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D263CB44-DAAB-E0CB-DFDA-BC3F7A9037DA}"/>
              </a:ext>
            </a:extLst>
          </p:cNvPr>
          <p:cNvSpPr/>
          <p:nvPr/>
        </p:nvSpPr>
        <p:spPr>
          <a:xfrm>
            <a:off x="403341" y="1074509"/>
            <a:ext cx="5210059" cy="4708981"/>
          </a:xfrm>
          <a:prstGeom prst="rect">
            <a:avLst/>
          </a:prstGeom>
        </p:spPr>
        <p:txBody>
          <a:bodyPr wrap="square">
            <a:spAutoFit/>
          </a:bodyPr>
          <a:lstStyle/>
          <a:p>
            <a:r>
              <a:rPr lang="en-GB" sz="2000" dirty="0">
                <a:solidFill>
                  <a:srgbClr val="626262"/>
                </a:solidFill>
                <a:latin typeface="Arial" panose="020B0604020202020204" pitchFamily="34" charset="0"/>
                <a:cs typeface="Arial" panose="020B0604020202020204" pitchFamily="34" charset="0"/>
              </a:rPr>
              <a:t>A Proxy Certificate is generated and signed using a user’s certificate</a:t>
            </a:r>
          </a:p>
          <a:p>
            <a:pPr marL="342900"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As it is signed by the user, the proxy certificate acts as a proof of identity – can be used for </a:t>
            </a:r>
            <a:r>
              <a:rPr lang="en-GB" sz="2000" b="1" dirty="0">
                <a:solidFill>
                  <a:srgbClr val="626262"/>
                </a:solidFill>
                <a:latin typeface="Arial" panose="020B0604020202020204" pitchFamily="34" charset="0"/>
                <a:cs typeface="Arial" panose="020B0604020202020204" pitchFamily="34" charset="0"/>
              </a:rPr>
              <a:t>authentication</a:t>
            </a:r>
            <a:endParaRPr lang="en-GB" sz="2000" dirty="0">
              <a:solidFill>
                <a:srgbClr val="626262"/>
              </a:solidFill>
              <a:latin typeface="Arial" panose="020B0604020202020204" pitchFamily="34" charset="0"/>
              <a:cs typeface="Arial" panose="020B0604020202020204" pitchFamily="34" charset="0"/>
            </a:endParaRPr>
          </a:p>
          <a:p>
            <a:endParaRPr lang="en-GB" sz="2000" dirty="0">
              <a:solidFill>
                <a:srgbClr val="626262"/>
              </a:solidFill>
              <a:latin typeface="Arial" panose="020B0604020202020204" pitchFamily="34" charset="0"/>
              <a:cs typeface="Arial" panose="020B0604020202020204" pitchFamily="34" charset="0"/>
            </a:endParaRPr>
          </a:p>
          <a:p>
            <a:r>
              <a:rPr lang="en-GB" sz="2000" dirty="0">
                <a:solidFill>
                  <a:srgbClr val="626262"/>
                </a:solidFill>
                <a:latin typeface="Arial" panose="020B0604020202020204" pitchFamily="34" charset="0"/>
                <a:cs typeface="Arial" panose="020B0604020202020204" pitchFamily="34" charset="0"/>
              </a:rPr>
              <a:t>A VOMS Proxy adds extra, VO specific, information to the proxy – such as roles</a:t>
            </a:r>
          </a:p>
          <a:p>
            <a:pPr marL="342900"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This adds </a:t>
            </a:r>
            <a:r>
              <a:rPr lang="en-GB" sz="2000" b="1" dirty="0">
                <a:solidFill>
                  <a:srgbClr val="626262"/>
                </a:solidFill>
                <a:latin typeface="Arial" panose="020B0604020202020204" pitchFamily="34" charset="0"/>
                <a:cs typeface="Arial" panose="020B0604020202020204" pitchFamily="34" charset="0"/>
              </a:rPr>
              <a:t>authorisation</a:t>
            </a:r>
            <a:r>
              <a:rPr lang="en-GB" sz="2000" dirty="0">
                <a:solidFill>
                  <a:srgbClr val="626262"/>
                </a:solidFill>
                <a:latin typeface="Arial" panose="020B0604020202020204" pitchFamily="34" charset="0"/>
                <a:cs typeface="Arial" panose="020B0604020202020204" pitchFamily="34" charset="0"/>
              </a:rPr>
              <a:t> information to the proxy</a:t>
            </a:r>
          </a:p>
          <a:p>
            <a:pPr marL="342900" indent="-342900">
              <a:buFont typeface="Arial" panose="020B0604020202020204" pitchFamily="34" charset="0"/>
              <a:buChar char="•"/>
            </a:pPr>
            <a:endParaRPr lang="en-GB" sz="2000" dirty="0">
              <a:solidFill>
                <a:srgbClr val="626262"/>
              </a:solidFill>
              <a:latin typeface="Arial" panose="020B0604020202020204" pitchFamily="34" charset="0"/>
              <a:cs typeface="Arial" panose="020B0604020202020204" pitchFamily="34" charset="0"/>
            </a:endParaRPr>
          </a:p>
          <a:p>
            <a:r>
              <a:rPr lang="en-GB" sz="2000" dirty="0">
                <a:solidFill>
                  <a:srgbClr val="626262"/>
                </a:solidFill>
                <a:latin typeface="Arial" panose="020B0604020202020204" pitchFamily="34" charset="0"/>
                <a:cs typeface="Arial" panose="020B0604020202020204" pitchFamily="34" charset="0"/>
              </a:rPr>
              <a:t>Proxy certificates are short lived, and can be used to in turn sign further proxies – therefore allowing for delegated access on behalf of the user</a:t>
            </a:r>
          </a:p>
        </p:txBody>
      </p:sp>
      <p:pic>
        <p:nvPicPr>
          <p:cNvPr id="4" name="Picture 3">
            <a:extLst>
              <a:ext uri="{FF2B5EF4-FFF2-40B4-BE49-F238E27FC236}">
                <a16:creationId xmlns:a16="http://schemas.microsoft.com/office/drawing/2014/main" id="{49864419-FFBE-BFF3-3DF4-60663CCA0D91}"/>
              </a:ext>
            </a:extLst>
          </p:cNvPr>
          <p:cNvPicPr>
            <a:picLocks noChangeAspect="1"/>
          </p:cNvPicPr>
          <p:nvPr/>
        </p:nvPicPr>
        <p:blipFill>
          <a:blip r:embed="rId3"/>
          <a:stretch>
            <a:fillRect/>
          </a:stretch>
        </p:blipFill>
        <p:spPr>
          <a:xfrm>
            <a:off x="5956157" y="2260599"/>
            <a:ext cx="6146800" cy="2336800"/>
          </a:xfrm>
          <a:prstGeom prst="rect">
            <a:avLst/>
          </a:prstGeom>
        </p:spPr>
      </p:pic>
    </p:spTree>
    <p:extLst>
      <p:ext uri="{BB962C8B-B14F-4D97-AF65-F5344CB8AC3E}">
        <p14:creationId xmlns:p14="http://schemas.microsoft.com/office/powerpoint/2010/main" val="950773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59E85F-170D-B94D-BA35-E3F2E3C164E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24146" y="4127252"/>
            <a:ext cx="8567854" cy="2730748"/>
          </a:xfrm>
          <a:prstGeom prst="rect">
            <a:avLst/>
          </a:prstGeom>
        </p:spPr>
      </p:pic>
      <p:sp>
        <p:nvSpPr>
          <p:cNvPr id="8" name="TextBox 7">
            <a:extLst>
              <a:ext uri="{FF2B5EF4-FFF2-40B4-BE49-F238E27FC236}">
                <a16:creationId xmlns:a16="http://schemas.microsoft.com/office/drawing/2014/main" id="{A1A39C34-E01A-FD49-8603-2E8AE6BB5606}"/>
              </a:ext>
            </a:extLst>
          </p:cNvPr>
          <p:cNvSpPr txBox="1"/>
          <p:nvPr/>
        </p:nvSpPr>
        <p:spPr>
          <a:xfrm>
            <a:off x="1266345" y="2160730"/>
            <a:ext cx="8316591" cy="1472198"/>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4400" b="1" i="0" u="none" strike="noStrike" kern="1200" cap="none" spc="-100" normalizeH="0" baseline="0" noProof="0" dirty="0" err="1">
                <a:ln>
                  <a:noFill/>
                </a:ln>
                <a:solidFill>
                  <a:srgbClr val="2E2D62"/>
                </a:solidFill>
                <a:effectLst/>
                <a:uLnTx/>
                <a:uFillTx/>
                <a:latin typeface="Arial" panose="020B0604020202020204" pitchFamily="34" charset="0"/>
                <a:ea typeface="+mn-ea"/>
                <a:cs typeface="Arial" panose="020B0604020202020204" pitchFamily="34" charset="0"/>
              </a:rPr>
              <a:t>AuthN</a:t>
            </a:r>
            <a:r>
              <a:rPr kumimoji="0" lang="en-US" sz="4400" b="1" i="0" u="none" strike="noStrike" kern="1200" cap="none" spc="-10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 &amp; </a:t>
            </a:r>
            <a:r>
              <a:rPr kumimoji="0" lang="en-US" sz="4400" b="1" i="0" u="none" strike="noStrike" kern="1200" cap="none" spc="-100" normalizeH="0" baseline="0" noProof="0" dirty="0" err="1">
                <a:ln>
                  <a:noFill/>
                </a:ln>
                <a:solidFill>
                  <a:srgbClr val="2E2D62"/>
                </a:solidFill>
                <a:effectLst/>
                <a:uLnTx/>
                <a:uFillTx/>
                <a:latin typeface="Arial" panose="020B0604020202020204" pitchFamily="34" charset="0"/>
                <a:ea typeface="+mn-ea"/>
                <a:cs typeface="Arial" panose="020B0604020202020204" pitchFamily="34" charset="0"/>
              </a:rPr>
              <a:t>AuthZ</a:t>
            </a:r>
            <a:r>
              <a:rPr kumimoji="0" lang="en-US" sz="4400" b="1" i="0" u="none" strike="noStrike" kern="1200" cap="none" spc="-10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4400" b="1" i="0" u="none" strike="noStrike" kern="1200" cap="none" spc="-10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Tokens</a:t>
            </a:r>
          </a:p>
        </p:txBody>
      </p:sp>
      <p:pic>
        <p:nvPicPr>
          <p:cNvPr id="7" name="Picture 6">
            <a:extLst>
              <a:ext uri="{FF2B5EF4-FFF2-40B4-BE49-F238E27FC236}">
                <a16:creationId xmlns:a16="http://schemas.microsoft.com/office/drawing/2014/main" id="{CE9DA41C-8BD1-2C47-A5C2-2F23DC884D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938" y="412403"/>
            <a:ext cx="3770785" cy="963960"/>
          </a:xfrm>
          <a:prstGeom prst="rect">
            <a:avLst/>
          </a:prstGeom>
        </p:spPr>
      </p:pic>
    </p:spTree>
    <p:extLst>
      <p:ext uri="{BB962C8B-B14F-4D97-AF65-F5344CB8AC3E}">
        <p14:creationId xmlns:p14="http://schemas.microsoft.com/office/powerpoint/2010/main" val="2843647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170C8-0946-4FF5-D8E8-4D41DB828E47}"/>
              </a:ext>
            </a:extLst>
          </p:cNvPr>
          <p:cNvSpPr txBox="1"/>
          <p:nvPr/>
        </p:nvSpPr>
        <p:spPr>
          <a:xfrm>
            <a:off x="403341" y="345182"/>
            <a:ext cx="11699616"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4000" b="1" i="0" u="none" strike="noStrike" kern="1200" cap="none" spc="-10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a:t>
            </a:r>
            <a:r>
              <a:rPr lang="en-US" sz="4000" b="1" spc="-100" dirty="0">
                <a:solidFill>
                  <a:srgbClr val="2E2D62"/>
                </a:solidFill>
                <a:latin typeface="Arial" panose="020B0604020202020204" pitchFamily="34" charset="0"/>
                <a:cs typeface="Arial" panose="020B0604020202020204" pitchFamily="34" charset="0"/>
              </a:rPr>
              <a:t>Tokens? </a:t>
            </a:r>
          </a:p>
        </p:txBody>
      </p:sp>
      <p:sp>
        <p:nvSpPr>
          <p:cNvPr id="3" name="Rectangle 2">
            <a:extLst>
              <a:ext uri="{FF2B5EF4-FFF2-40B4-BE49-F238E27FC236}">
                <a16:creationId xmlns:a16="http://schemas.microsoft.com/office/drawing/2014/main" id="{D263CB44-DAAB-E0CB-DFDA-BC3F7A9037DA}"/>
              </a:ext>
            </a:extLst>
          </p:cNvPr>
          <p:cNvSpPr/>
          <p:nvPr/>
        </p:nvSpPr>
        <p:spPr>
          <a:xfrm>
            <a:off x="403341" y="1313008"/>
            <a:ext cx="10719460" cy="3170099"/>
          </a:xfrm>
          <a:prstGeom prst="rect">
            <a:avLst/>
          </a:prstGeom>
        </p:spPr>
        <p:txBody>
          <a:bodyPr wrap="square">
            <a:spAutoFit/>
          </a:bodyPr>
          <a:lstStyle/>
          <a:p>
            <a:r>
              <a:rPr lang="en-GB" sz="2400" dirty="0">
                <a:solidFill>
                  <a:srgbClr val="626262"/>
                </a:solidFill>
                <a:latin typeface="Arial" panose="020B0604020202020204" pitchFamily="34" charset="0"/>
                <a:cs typeface="Arial" panose="020B0604020202020204" pitchFamily="34" charset="0"/>
              </a:rPr>
              <a:t>There are a few components in a token flow. Key to this, a token is…</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a JSON Web Token </a:t>
            </a:r>
          </a:p>
          <a:p>
            <a:pPr marL="800100" lvl="1"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“JWTs are an open, industry standard RFC 7519 method for representing claims securely between two parties.” </a:t>
            </a:r>
            <a:r>
              <a:rPr lang="en-GB" sz="2000" dirty="0">
                <a:solidFill>
                  <a:srgbClr val="626262"/>
                </a:solidFill>
                <a:latin typeface="Arial" panose="020B0604020202020204" pitchFamily="34" charset="0"/>
                <a:cs typeface="Arial" panose="020B0604020202020204" pitchFamily="34" charset="0"/>
                <a:hlinkClick r:id="rId2"/>
              </a:rPr>
              <a:t>https://jwt.io/introduction/</a:t>
            </a:r>
            <a:r>
              <a:rPr lang="en-GB" sz="2000" dirty="0">
                <a:solidFill>
                  <a:srgbClr val="626262"/>
                </a:solidFill>
                <a:latin typeface="Arial" panose="020B0604020202020204" pitchFamily="34" charset="0"/>
                <a:cs typeface="Arial" panose="020B0604020202020204" pitchFamily="34" charset="0"/>
              </a:rPr>
              <a:t> </a:t>
            </a:r>
          </a:p>
          <a:p>
            <a:pPr marL="800100" lvl="1"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Tokens are encoded strings of data, issued by an issuer with which the client (receiver) has a trusted relationship. </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In this context, JWTs are used to communicate authentication and authorization information using the </a:t>
            </a:r>
            <a:r>
              <a:rPr lang="en-GB" sz="2400" b="1" dirty="0">
                <a:solidFill>
                  <a:srgbClr val="626262"/>
                </a:solidFill>
                <a:latin typeface="Arial" panose="020B0604020202020204" pitchFamily="34" charset="0"/>
                <a:cs typeface="Arial" panose="020B0604020202020204" pitchFamily="34" charset="0"/>
              </a:rPr>
              <a:t>OAuth 2.0 </a:t>
            </a:r>
            <a:r>
              <a:rPr lang="en-GB" sz="2400" dirty="0">
                <a:solidFill>
                  <a:srgbClr val="626262"/>
                </a:solidFill>
                <a:latin typeface="Arial" panose="020B0604020202020204" pitchFamily="34" charset="0"/>
                <a:cs typeface="Arial" panose="020B0604020202020204" pitchFamily="34" charset="0"/>
              </a:rPr>
              <a:t>and </a:t>
            </a:r>
            <a:r>
              <a:rPr lang="en-GB" sz="2400" b="1" dirty="0">
                <a:solidFill>
                  <a:srgbClr val="626262"/>
                </a:solidFill>
                <a:latin typeface="Arial" panose="020B0604020202020204" pitchFamily="34" charset="0"/>
                <a:cs typeface="Arial" panose="020B0604020202020204" pitchFamily="34" charset="0"/>
              </a:rPr>
              <a:t>OIDC </a:t>
            </a:r>
            <a:r>
              <a:rPr lang="en-GB" sz="2400" dirty="0">
                <a:solidFill>
                  <a:srgbClr val="626262"/>
                </a:solidFill>
                <a:latin typeface="Arial" panose="020B0604020202020204" pitchFamily="34" charset="0"/>
                <a:cs typeface="Arial" panose="020B0604020202020204" pitchFamily="34" charset="0"/>
              </a:rPr>
              <a:t>protocols</a:t>
            </a:r>
          </a:p>
          <a:p>
            <a:pPr marL="800100" lvl="1" indent="-342900">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p:txBody>
      </p:sp>
      <p:graphicFrame>
        <p:nvGraphicFramePr>
          <p:cNvPr id="4" name="Table 4">
            <a:extLst>
              <a:ext uri="{FF2B5EF4-FFF2-40B4-BE49-F238E27FC236}">
                <a16:creationId xmlns:a16="http://schemas.microsoft.com/office/drawing/2014/main" id="{79A2ECC9-F69E-C6E7-A770-3CCA24850FC4}"/>
              </a:ext>
            </a:extLst>
          </p:cNvPr>
          <p:cNvGraphicFramePr>
            <a:graphicFrameLocks noGrp="1"/>
          </p:cNvGraphicFramePr>
          <p:nvPr>
            <p:extLst>
              <p:ext uri="{D42A27DB-BD31-4B8C-83A1-F6EECF244321}">
                <p14:modId xmlns:p14="http://schemas.microsoft.com/office/powerpoint/2010/main" val="556164127"/>
              </p:ext>
            </p:extLst>
          </p:nvPr>
        </p:nvGraphicFramePr>
        <p:xfrm>
          <a:off x="1644580" y="4264832"/>
          <a:ext cx="8902840" cy="1280160"/>
        </p:xfrm>
        <a:graphic>
          <a:graphicData uri="http://schemas.openxmlformats.org/drawingml/2006/table">
            <a:tbl>
              <a:tblPr firstRow="1" bandRow="1">
                <a:tableStyleId>{5C22544A-7EE6-4342-B048-85BDC9FD1C3A}</a:tableStyleId>
              </a:tblPr>
              <a:tblGrid>
                <a:gridCol w="4451420">
                  <a:extLst>
                    <a:ext uri="{9D8B030D-6E8A-4147-A177-3AD203B41FA5}">
                      <a16:colId xmlns:a16="http://schemas.microsoft.com/office/drawing/2014/main" val="279054146"/>
                    </a:ext>
                  </a:extLst>
                </a:gridCol>
                <a:gridCol w="4451420">
                  <a:extLst>
                    <a:ext uri="{9D8B030D-6E8A-4147-A177-3AD203B41FA5}">
                      <a16:colId xmlns:a16="http://schemas.microsoft.com/office/drawing/2014/main" val="1015829129"/>
                    </a:ext>
                  </a:extLst>
                </a:gridCol>
              </a:tblGrid>
              <a:tr h="370840">
                <a:tc>
                  <a:txBody>
                    <a:bodyPr/>
                    <a:lstStyle/>
                    <a:p>
                      <a:pPr algn="ctr"/>
                      <a:r>
                        <a:rPr lang="en-GB" sz="3600" dirty="0"/>
                        <a:t>OAuth 2.0</a:t>
                      </a:r>
                    </a:p>
                  </a:txBody>
                  <a:tcPr/>
                </a:tc>
                <a:tc>
                  <a:txBody>
                    <a:bodyPr/>
                    <a:lstStyle/>
                    <a:p>
                      <a:pPr algn="ctr"/>
                      <a:r>
                        <a:rPr lang="en-GB" sz="3600" dirty="0"/>
                        <a:t>OIDC</a:t>
                      </a:r>
                    </a:p>
                  </a:txBody>
                  <a:tcPr/>
                </a:tc>
                <a:extLst>
                  <a:ext uri="{0D108BD9-81ED-4DB2-BD59-A6C34878D82A}">
                    <a16:rowId xmlns:a16="http://schemas.microsoft.com/office/drawing/2014/main" val="3801543460"/>
                  </a:ext>
                </a:extLst>
              </a:tr>
              <a:tr h="370840">
                <a:tc>
                  <a:txBody>
                    <a:bodyPr/>
                    <a:lstStyle/>
                    <a:p>
                      <a:pPr marL="0" indent="0" algn="ctr">
                        <a:buFont typeface="Arial" panose="020B0604020202020204" pitchFamily="34" charset="0"/>
                        <a:buNone/>
                      </a:pPr>
                      <a:r>
                        <a:rPr lang="en-GB" sz="3600" b="1" dirty="0"/>
                        <a:t>O</a:t>
                      </a:r>
                      <a:r>
                        <a:rPr lang="en-GB" sz="3600" dirty="0"/>
                        <a:t>pen </a:t>
                      </a:r>
                      <a:r>
                        <a:rPr lang="en-GB" sz="3600" b="1" dirty="0"/>
                        <a:t>Auth</a:t>
                      </a:r>
                      <a:r>
                        <a:rPr lang="en-GB" sz="3600" dirty="0"/>
                        <a:t>orization</a:t>
                      </a:r>
                    </a:p>
                  </a:txBody>
                  <a:tcPr/>
                </a:tc>
                <a:tc>
                  <a:txBody>
                    <a:bodyPr/>
                    <a:lstStyle/>
                    <a:p>
                      <a:pPr algn="ctr"/>
                      <a:r>
                        <a:rPr lang="en-GB" sz="3600" b="1" dirty="0"/>
                        <a:t>O</a:t>
                      </a:r>
                      <a:r>
                        <a:rPr lang="en-GB" sz="3600" dirty="0"/>
                        <a:t>pen </a:t>
                      </a:r>
                      <a:r>
                        <a:rPr lang="en-GB" sz="3600" b="1" dirty="0"/>
                        <a:t>ID</a:t>
                      </a:r>
                      <a:r>
                        <a:rPr lang="en-GB" sz="3600" dirty="0"/>
                        <a:t> </a:t>
                      </a:r>
                      <a:r>
                        <a:rPr lang="en-GB" sz="3600" b="1" dirty="0"/>
                        <a:t>C</a:t>
                      </a:r>
                      <a:r>
                        <a:rPr lang="en-GB" sz="3600" dirty="0"/>
                        <a:t>onnect</a:t>
                      </a:r>
                    </a:p>
                  </a:txBody>
                  <a:tcPr/>
                </a:tc>
                <a:extLst>
                  <a:ext uri="{0D108BD9-81ED-4DB2-BD59-A6C34878D82A}">
                    <a16:rowId xmlns:a16="http://schemas.microsoft.com/office/drawing/2014/main" val="3718347116"/>
                  </a:ext>
                </a:extLst>
              </a:tr>
            </a:tbl>
          </a:graphicData>
        </a:graphic>
      </p:graphicFrame>
    </p:spTree>
    <p:extLst>
      <p:ext uri="{BB962C8B-B14F-4D97-AF65-F5344CB8AC3E}">
        <p14:creationId xmlns:p14="http://schemas.microsoft.com/office/powerpoint/2010/main" val="3343937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170C8-0946-4FF5-D8E8-4D41DB828E47}"/>
              </a:ext>
            </a:extLst>
          </p:cNvPr>
          <p:cNvSpPr txBox="1"/>
          <p:nvPr/>
        </p:nvSpPr>
        <p:spPr>
          <a:xfrm>
            <a:off x="403341" y="345182"/>
            <a:ext cx="11699616"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4000" b="1" i="0" u="none" strike="noStrike" kern="1200" cap="none" spc="-100" normalizeH="0" baseline="0" noProof="0" dirty="0" err="1">
                <a:ln>
                  <a:noFill/>
                </a:ln>
                <a:solidFill>
                  <a:srgbClr val="2E2D62"/>
                </a:solidFill>
                <a:effectLst/>
                <a:uLnTx/>
                <a:uFillTx/>
                <a:latin typeface="Arial" panose="020B0604020202020204" pitchFamily="34" charset="0"/>
                <a:ea typeface="+mn-ea"/>
                <a:cs typeface="Arial" panose="020B0604020202020204" pitchFamily="34" charset="0"/>
              </a:rPr>
              <a:t>Oauth</a:t>
            </a:r>
            <a:r>
              <a:rPr kumimoji="0" lang="en-US" sz="4000" b="1" i="0" u="none" strike="noStrike" kern="1200" cap="none" spc="-10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 2.0 – the Access Token</a:t>
            </a:r>
            <a:endParaRPr lang="en-US" sz="4000" b="1" spc="-100" dirty="0">
              <a:solidFill>
                <a:srgbClr val="2E2D62"/>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1712D65-3594-7BB9-3214-C6E0CB31D035}"/>
              </a:ext>
            </a:extLst>
          </p:cNvPr>
          <p:cNvSpPr/>
          <p:nvPr/>
        </p:nvSpPr>
        <p:spPr>
          <a:xfrm>
            <a:off x="403341" y="1671493"/>
            <a:ext cx="10719460" cy="3293209"/>
          </a:xfrm>
          <a:prstGeom prst="rect">
            <a:avLst/>
          </a:prstGeom>
        </p:spPr>
        <p:txBody>
          <a:bodyPr wrap="square">
            <a:spAutoFit/>
          </a:bodyPr>
          <a:lstStyle/>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An open standard for access delegation, and most often used for allowing users to grant a website access to their information on another website, without giving them their password</a:t>
            </a:r>
          </a:p>
          <a:p>
            <a:pPr marL="800100" lvl="1"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Examples include signing into a third-party website using your Google, GitHub, or </a:t>
            </a:r>
            <a:r>
              <a:rPr lang="en-GB" sz="2000" dirty="0" err="1">
                <a:solidFill>
                  <a:srgbClr val="626262"/>
                </a:solidFill>
                <a:latin typeface="Arial" panose="020B0604020202020204" pitchFamily="34" charset="0"/>
                <a:cs typeface="Arial" panose="020B0604020202020204" pitchFamily="34" charset="0"/>
              </a:rPr>
              <a:t>Orcid</a:t>
            </a:r>
            <a:r>
              <a:rPr lang="en-GB" sz="2000" dirty="0">
                <a:solidFill>
                  <a:srgbClr val="626262"/>
                </a:solidFill>
                <a:latin typeface="Arial" panose="020B0604020202020204" pitchFamily="34" charset="0"/>
                <a:cs typeface="Arial" panose="020B0604020202020204" pitchFamily="34" charset="0"/>
              </a:rPr>
              <a:t> account</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An access token is provided to the third party, from whichever service is acting as the Authorization Server, which it can then use to retrieve a protected resource</a:t>
            </a:r>
          </a:p>
          <a:p>
            <a:pPr marL="342900" indent="-342900">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p:txBody>
      </p:sp>
      <p:pic>
        <p:nvPicPr>
          <p:cNvPr id="22530" name="Picture 2">
            <a:extLst>
              <a:ext uri="{FF2B5EF4-FFF2-40B4-BE49-F238E27FC236}">
                <a16:creationId xmlns:a16="http://schemas.microsoft.com/office/drawing/2014/main" id="{46FC3516-C70A-F824-3377-DEFF57EE4C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7226" y="0"/>
            <a:ext cx="1661433" cy="16714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411A344-EEF2-9B36-303B-AB150606BE43}"/>
              </a:ext>
            </a:extLst>
          </p:cNvPr>
          <p:cNvSpPr txBox="1"/>
          <p:nvPr/>
        </p:nvSpPr>
        <p:spPr>
          <a:xfrm>
            <a:off x="7118430" y="5818632"/>
            <a:ext cx="4984527" cy="923330"/>
          </a:xfrm>
          <a:prstGeom prst="rect">
            <a:avLst/>
          </a:prstGeom>
          <a:solidFill>
            <a:schemeClr val="bg1"/>
          </a:solidFill>
          <a:ln w="38100">
            <a:solidFill>
              <a:schemeClr val="tx1"/>
            </a:solidFill>
          </a:ln>
        </p:spPr>
        <p:txBody>
          <a:bodyPr wrap="square">
            <a:spAutoFit/>
          </a:bodyPr>
          <a:lstStyle/>
          <a:p>
            <a:r>
              <a:rPr lang="en-GB" dirty="0"/>
              <a:t>Want to know more about OAuth after the lecture?</a:t>
            </a:r>
          </a:p>
          <a:p>
            <a:endParaRPr lang="en-GB" dirty="0"/>
          </a:p>
          <a:p>
            <a:pPr algn="ctr"/>
            <a:r>
              <a:rPr lang="en-GB" dirty="0">
                <a:hlinkClick r:id="rId3"/>
              </a:rPr>
              <a:t>https://oauth.net/</a:t>
            </a:r>
            <a:r>
              <a:rPr lang="en-GB" dirty="0"/>
              <a:t> </a:t>
            </a:r>
          </a:p>
        </p:txBody>
      </p:sp>
    </p:spTree>
    <p:extLst>
      <p:ext uri="{BB962C8B-B14F-4D97-AF65-F5344CB8AC3E}">
        <p14:creationId xmlns:p14="http://schemas.microsoft.com/office/powerpoint/2010/main" val="941054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3142DD1-61E9-0B33-04E7-95574D45282E}"/>
              </a:ext>
            </a:extLst>
          </p:cNvPr>
          <p:cNvGrpSpPr/>
          <p:nvPr/>
        </p:nvGrpSpPr>
        <p:grpSpPr>
          <a:xfrm>
            <a:off x="10665601" y="3994355"/>
            <a:ext cx="1441289" cy="914400"/>
            <a:chOff x="8697421" y="4869427"/>
            <a:chExt cx="1441289" cy="914400"/>
          </a:xfrm>
        </p:grpSpPr>
        <p:pic>
          <p:nvPicPr>
            <p:cNvPr id="22" name="Graphic 21" descr="Database outline">
              <a:extLst>
                <a:ext uri="{FF2B5EF4-FFF2-40B4-BE49-F238E27FC236}">
                  <a16:creationId xmlns:a16="http://schemas.microsoft.com/office/drawing/2014/main" id="{FB9A51DF-B668-EFAF-9603-6C8B343045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97421" y="4869427"/>
              <a:ext cx="914400" cy="914400"/>
            </a:xfrm>
            <a:prstGeom prst="rect">
              <a:avLst/>
            </a:prstGeom>
          </p:spPr>
        </p:pic>
        <p:sp>
          <p:nvSpPr>
            <p:cNvPr id="23" name="TextBox 22">
              <a:extLst>
                <a:ext uri="{FF2B5EF4-FFF2-40B4-BE49-F238E27FC236}">
                  <a16:creationId xmlns:a16="http://schemas.microsoft.com/office/drawing/2014/main" id="{DB4B933E-466D-E65E-3BE2-C40DAC5C180E}"/>
                </a:ext>
              </a:extLst>
            </p:cNvPr>
            <p:cNvSpPr txBox="1"/>
            <p:nvPr/>
          </p:nvSpPr>
          <p:spPr>
            <a:xfrm>
              <a:off x="9364479" y="4930257"/>
              <a:ext cx="774231" cy="369332"/>
            </a:xfrm>
            <a:prstGeom prst="rect">
              <a:avLst/>
            </a:prstGeom>
            <a:noFill/>
          </p:spPr>
          <p:txBody>
            <a:bodyPr wrap="square" rtlCol="0">
              <a:spAutoFit/>
            </a:bodyPr>
            <a:lstStyle/>
            <a:p>
              <a:pPr algn="ctr"/>
              <a:r>
                <a:rPr lang="en-GB" dirty="0" err="1">
                  <a:solidFill>
                    <a:schemeClr val="tx1">
                      <a:lumMod val="50000"/>
                    </a:schemeClr>
                  </a:solidFill>
                </a:rPr>
                <a:t>AuthZ</a:t>
              </a:r>
              <a:endParaRPr lang="en-GB" dirty="0">
                <a:solidFill>
                  <a:schemeClr val="tx1">
                    <a:lumMod val="50000"/>
                  </a:schemeClr>
                </a:solidFill>
              </a:endParaRPr>
            </a:p>
          </p:txBody>
        </p:sp>
        <p:pic>
          <p:nvPicPr>
            <p:cNvPr id="24" name="Graphic 23" descr="Key outline">
              <a:extLst>
                <a:ext uri="{FF2B5EF4-FFF2-40B4-BE49-F238E27FC236}">
                  <a16:creationId xmlns:a16="http://schemas.microsoft.com/office/drawing/2014/main" id="{17D65067-2356-2665-C01E-61B3BACD5C1D}"/>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468550" y="5162259"/>
              <a:ext cx="567814" cy="567814"/>
            </a:xfrm>
            <a:prstGeom prst="rect">
              <a:avLst/>
            </a:prstGeom>
          </p:spPr>
        </p:pic>
      </p:grpSp>
      <p:sp>
        <p:nvSpPr>
          <p:cNvPr id="2" name="TextBox 1">
            <a:extLst>
              <a:ext uri="{FF2B5EF4-FFF2-40B4-BE49-F238E27FC236}">
                <a16:creationId xmlns:a16="http://schemas.microsoft.com/office/drawing/2014/main" id="{4C7170C8-0946-4FF5-D8E8-4D41DB828E47}"/>
              </a:ext>
            </a:extLst>
          </p:cNvPr>
          <p:cNvSpPr txBox="1"/>
          <p:nvPr/>
        </p:nvSpPr>
        <p:spPr>
          <a:xfrm>
            <a:off x="403341" y="345182"/>
            <a:ext cx="11699616"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4000" b="1" i="0" u="none" strike="noStrike" kern="1200" cap="none" spc="-100" normalizeH="0" baseline="0" noProof="0" dirty="0" err="1">
                <a:ln>
                  <a:noFill/>
                </a:ln>
                <a:solidFill>
                  <a:srgbClr val="2E2D62"/>
                </a:solidFill>
                <a:effectLst/>
                <a:uLnTx/>
                <a:uFillTx/>
                <a:latin typeface="Arial" panose="020B0604020202020204" pitchFamily="34" charset="0"/>
                <a:ea typeface="+mn-ea"/>
                <a:cs typeface="Arial" panose="020B0604020202020204" pitchFamily="34" charset="0"/>
              </a:rPr>
              <a:t>Oauth</a:t>
            </a:r>
            <a:r>
              <a:rPr kumimoji="0" lang="en-US" sz="4000" b="1" i="0" u="none" strike="noStrike" kern="1200" cap="none" spc="-10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 2.0 – </a:t>
            </a:r>
            <a:r>
              <a:rPr lang="en-US" sz="4000" b="1" spc="-100" dirty="0">
                <a:solidFill>
                  <a:srgbClr val="2E2D62"/>
                </a:solidFill>
                <a:latin typeface="Arial" panose="020B0604020202020204" pitchFamily="34" charset="0"/>
                <a:cs typeface="Arial" panose="020B0604020202020204" pitchFamily="34" charset="0"/>
              </a:rPr>
              <a:t>Terminology</a:t>
            </a:r>
          </a:p>
        </p:txBody>
      </p:sp>
      <p:sp>
        <p:nvSpPr>
          <p:cNvPr id="5" name="Rectangle 4">
            <a:extLst>
              <a:ext uri="{FF2B5EF4-FFF2-40B4-BE49-F238E27FC236}">
                <a16:creationId xmlns:a16="http://schemas.microsoft.com/office/drawing/2014/main" id="{31712D65-3594-7BB9-3214-C6E0CB31D035}"/>
              </a:ext>
            </a:extLst>
          </p:cNvPr>
          <p:cNvSpPr/>
          <p:nvPr/>
        </p:nvSpPr>
        <p:spPr>
          <a:xfrm>
            <a:off x="403341" y="1072742"/>
            <a:ext cx="10719460" cy="5016758"/>
          </a:xfrm>
          <a:prstGeom prst="rect">
            <a:avLst/>
          </a:prstGeom>
        </p:spPr>
        <p:txBody>
          <a:bodyPr wrap="square">
            <a:spAutoFit/>
          </a:bodyPr>
          <a:lstStyle/>
          <a:p>
            <a:pPr marL="342900" indent="-342900">
              <a:buFont typeface="Arial" panose="020B0604020202020204" pitchFamily="34" charset="0"/>
              <a:buChar char="•"/>
            </a:pPr>
            <a:r>
              <a:rPr lang="en-GB" sz="2000" b="1" dirty="0">
                <a:solidFill>
                  <a:srgbClr val="626262"/>
                </a:solidFill>
                <a:latin typeface="Arial" panose="020B0604020202020204" pitchFamily="34" charset="0"/>
                <a:cs typeface="Arial" panose="020B0604020202020204" pitchFamily="34" charset="0"/>
              </a:rPr>
              <a:t>Protected Resource</a:t>
            </a:r>
          </a:p>
          <a:p>
            <a:pPr marL="800100" lvl="1" indent="-342900">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The identity or data which is to be shared</a:t>
            </a:r>
          </a:p>
          <a:p>
            <a:pPr marL="800100" lvl="1" indent="-342900">
              <a:buFont typeface="Arial" panose="020B0604020202020204" pitchFamily="34" charset="0"/>
              <a:buChar char="•"/>
            </a:pPr>
            <a:r>
              <a:rPr lang="en-GB" i="1" dirty="0" err="1">
                <a:solidFill>
                  <a:srgbClr val="626262"/>
                </a:solidFill>
                <a:latin typeface="Arial" panose="020B0604020202020204" pitchFamily="34" charset="0"/>
                <a:cs typeface="Arial" panose="020B0604020202020204" pitchFamily="34" charset="0"/>
              </a:rPr>
              <a:t>eg</a:t>
            </a:r>
            <a:r>
              <a:rPr lang="en-GB" i="1" dirty="0">
                <a:solidFill>
                  <a:srgbClr val="626262"/>
                </a:solidFill>
                <a:latin typeface="Arial" panose="020B0604020202020204" pitchFamily="34" charset="0"/>
                <a:cs typeface="Arial" panose="020B0604020202020204" pitchFamily="34" charset="0"/>
              </a:rPr>
              <a:t>: your email address, or the ability to post to your Twitter</a:t>
            </a:r>
          </a:p>
          <a:p>
            <a:pPr marL="342900" indent="-342900">
              <a:buFont typeface="Arial" panose="020B0604020202020204" pitchFamily="34" charset="0"/>
              <a:buChar char="•"/>
            </a:pPr>
            <a:r>
              <a:rPr lang="en-GB" sz="2000" b="1" dirty="0">
                <a:solidFill>
                  <a:srgbClr val="626262"/>
                </a:solidFill>
                <a:latin typeface="Arial" panose="020B0604020202020204" pitchFamily="34" charset="0"/>
                <a:cs typeface="Arial" panose="020B0604020202020204" pitchFamily="34" charset="0"/>
              </a:rPr>
              <a:t>Resource Owner</a:t>
            </a:r>
          </a:p>
          <a:p>
            <a:pPr marL="800100" lvl="1" indent="-342900">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The user who owns the </a:t>
            </a:r>
            <a:r>
              <a:rPr lang="en-GB" b="1" dirty="0">
                <a:solidFill>
                  <a:srgbClr val="626262"/>
                </a:solidFill>
                <a:latin typeface="Arial" panose="020B0604020202020204" pitchFamily="34" charset="0"/>
                <a:cs typeface="Arial" panose="020B0604020202020204" pitchFamily="34" charset="0"/>
              </a:rPr>
              <a:t>Protected Resource</a:t>
            </a:r>
          </a:p>
          <a:p>
            <a:pPr marL="800100" lvl="1" indent="-342900">
              <a:buFont typeface="Arial" panose="020B0604020202020204" pitchFamily="34" charset="0"/>
              <a:buChar char="•"/>
            </a:pPr>
            <a:r>
              <a:rPr lang="en-GB" i="1" dirty="0" err="1">
                <a:solidFill>
                  <a:srgbClr val="626262"/>
                </a:solidFill>
                <a:latin typeface="Arial" panose="020B0604020202020204" pitchFamily="34" charset="0"/>
                <a:cs typeface="Arial" panose="020B0604020202020204" pitchFamily="34" charset="0"/>
              </a:rPr>
              <a:t>eg</a:t>
            </a:r>
            <a:r>
              <a:rPr lang="en-GB" i="1" dirty="0">
                <a:solidFill>
                  <a:srgbClr val="626262"/>
                </a:solidFill>
                <a:latin typeface="Arial" panose="020B0604020202020204" pitchFamily="34" charset="0"/>
                <a:cs typeface="Arial" panose="020B0604020202020204" pitchFamily="34" charset="0"/>
              </a:rPr>
              <a:t>: you!</a:t>
            </a:r>
          </a:p>
          <a:p>
            <a:pPr marL="342900" indent="-342900">
              <a:buFont typeface="Arial" panose="020B0604020202020204" pitchFamily="34" charset="0"/>
              <a:buChar char="•"/>
            </a:pPr>
            <a:r>
              <a:rPr lang="en-GB" sz="2000" b="1" dirty="0">
                <a:solidFill>
                  <a:srgbClr val="626262"/>
                </a:solidFill>
                <a:latin typeface="Arial" panose="020B0604020202020204" pitchFamily="34" charset="0"/>
                <a:cs typeface="Arial" panose="020B0604020202020204" pitchFamily="34" charset="0"/>
              </a:rPr>
              <a:t>Client</a:t>
            </a:r>
          </a:p>
          <a:p>
            <a:pPr marL="800100" lvl="1" indent="-342900">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The application that wants access on behalf of the </a:t>
            </a:r>
            <a:r>
              <a:rPr lang="en-GB" b="1" dirty="0">
                <a:solidFill>
                  <a:srgbClr val="626262"/>
                </a:solidFill>
                <a:latin typeface="Arial" panose="020B0604020202020204" pitchFamily="34" charset="0"/>
                <a:cs typeface="Arial" panose="020B0604020202020204" pitchFamily="34" charset="0"/>
              </a:rPr>
              <a:t>Resource Owner</a:t>
            </a:r>
          </a:p>
          <a:p>
            <a:pPr marL="800100" lvl="1" indent="-342900">
              <a:buFont typeface="Arial" panose="020B0604020202020204" pitchFamily="34" charset="0"/>
              <a:buChar char="•"/>
            </a:pPr>
            <a:r>
              <a:rPr lang="en-GB" i="1" dirty="0" err="1">
                <a:solidFill>
                  <a:srgbClr val="626262"/>
                </a:solidFill>
                <a:latin typeface="Arial" panose="020B0604020202020204" pitchFamily="34" charset="0"/>
                <a:cs typeface="Arial" panose="020B0604020202020204" pitchFamily="34" charset="0"/>
              </a:rPr>
              <a:t>eg</a:t>
            </a:r>
            <a:r>
              <a:rPr lang="en-GB" i="1" dirty="0">
                <a:solidFill>
                  <a:srgbClr val="626262"/>
                </a:solidFill>
                <a:latin typeface="Arial" panose="020B0604020202020204" pitchFamily="34" charset="0"/>
                <a:cs typeface="Arial" panose="020B0604020202020204" pitchFamily="34" charset="0"/>
              </a:rPr>
              <a:t>: the website you want to register with using your Google identity</a:t>
            </a:r>
          </a:p>
          <a:p>
            <a:pPr marL="342900" indent="-342900">
              <a:buFont typeface="Arial" panose="020B0604020202020204" pitchFamily="34" charset="0"/>
              <a:buChar char="•"/>
            </a:pPr>
            <a:r>
              <a:rPr lang="en-GB" sz="2000" b="1" dirty="0">
                <a:solidFill>
                  <a:srgbClr val="626262"/>
                </a:solidFill>
                <a:latin typeface="Arial" panose="020B0604020202020204" pitchFamily="34" charset="0"/>
                <a:cs typeface="Arial" panose="020B0604020202020204" pitchFamily="34" charset="0"/>
              </a:rPr>
              <a:t>Authorisation Server</a:t>
            </a:r>
          </a:p>
          <a:p>
            <a:pPr marL="800100" lvl="1" indent="-342900">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The application which knows the </a:t>
            </a:r>
            <a:r>
              <a:rPr lang="en-GB" b="1" dirty="0">
                <a:solidFill>
                  <a:srgbClr val="626262"/>
                </a:solidFill>
                <a:latin typeface="Arial" panose="020B0604020202020204" pitchFamily="34" charset="0"/>
                <a:cs typeface="Arial" panose="020B0604020202020204" pitchFamily="34" charset="0"/>
              </a:rPr>
              <a:t>Resource Owner</a:t>
            </a:r>
            <a:r>
              <a:rPr lang="en-GB" dirty="0">
                <a:solidFill>
                  <a:srgbClr val="626262"/>
                </a:solidFill>
                <a:latin typeface="Arial" panose="020B0604020202020204" pitchFamily="34" charset="0"/>
                <a:cs typeface="Arial" panose="020B0604020202020204" pitchFamily="34" charset="0"/>
              </a:rPr>
              <a:t>, and where the </a:t>
            </a:r>
            <a:r>
              <a:rPr lang="en-GB" b="1" dirty="0">
                <a:solidFill>
                  <a:srgbClr val="626262"/>
                </a:solidFill>
                <a:latin typeface="Arial" panose="020B0604020202020204" pitchFamily="34" charset="0"/>
                <a:cs typeface="Arial" panose="020B0604020202020204" pitchFamily="34" charset="0"/>
              </a:rPr>
              <a:t>Resource Owner </a:t>
            </a:r>
            <a:r>
              <a:rPr lang="en-GB" dirty="0">
                <a:solidFill>
                  <a:srgbClr val="626262"/>
                </a:solidFill>
                <a:latin typeface="Arial" panose="020B0604020202020204" pitchFamily="34" charset="0"/>
                <a:cs typeface="Arial" panose="020B0604020202020204" pitchFamily="34" charset="0"/>
              </a:rPr>
              <a:t>already has an account</a:t>
            </a:r>
          </a:p>
          <a:p>
            <a:pPr marL="800100" lvl="1" indent="-342900">
              <a:buFont typeface="Arial" panose="020B0604020202020204" pitchFamily="34" charset="0"/>
              <a:buChar char="•"/>
            </a:pPr>
            <a:r>
              <a:rPr lang="en-GB" sz="1600" i="1" dirty="0" err="1">
                <a:solidFill>
                  <a:srgbClr val="626262"/>
                </a:solidFill>
                <a:latin typeface="Arial" panose="020B0604020202020204" pitchFamily="34" charset="0"/>
                <a:cs typeface="Arial" panose="020B0604020202020204" pitchFamily="34" charset="0"/>
              </a:rPr>
              <a:t>eg</a:t>
            </a:r>
            <a:r>
              <a:rPr lang="en-GB" sz="1600" i="1" dirty="0">
                <a:solidFill>
                  <a:srgbClr val="626262"/>
                </a:solidFill>
                <a:latin typeface="Arial" panose="020B0604020202020204" pitchFamily="34" charset="0"/>
                <a:cs typeface="Arial" panose="020B0604020202020204" pitchFamily="34" charset="0"/>
              </a:rPr>
              <a:t>: The Google, Twitters, </a:t>
            </a:r>
            <a:r>
              <a:rPr lang="en-GB" sz="1600" i="1" dirty="0" err="1">
                <a:solidFill>
                  <a:srgbClr val="626262"/>
                </a:solidFill>
                <a:latin typeface="Arial" panose="020B0604020202020204" pitchFamily="34" charset="0"/>
                <a:cs typeface="Arial" panose="020B0604020202020204" pitchFamily="34" charset="0"/>
              </a:rPr>
              <a:t>Orcids</a:t>
            </a:r>
            <a:r>
              <a:rPr lang="en-GB" sz="1600" i="1" dirty="0">
                <a:solidFill>
                  <a:srgbClr val="626262"/>
                </a:solidFill>
                <a:latin typeface="Arial" panose="020B0604020202020204" pitchFamily="34" charset="0"/>
                <a:cs typeface="Arial" panose="020B0604020202020204" pitchFamily="34" charset="0"/>
              </a:rPr>
              <a:t> of the world</a:t>
            </a:r>
          </a:p>
          <a:p>
            <a:pPr marL="342900" indent="-342900">
              <a:buFont typeface="Arial" panose="020B0604020202020204" pitchFamily="34" charset="0"/>
              <a:buChar char="•"/>
            </a:pPr>
            <a:r>
              <a:rPr lang="en-GB" sz="2000" b="1" dirty="0">
                <a:solidFill>
                  <a:srgbClr val="626262"/>
                </a:solidFill>
                <a:latin typeface="Arial" panose="020B0604020202020204" pitchFamily="34" charset="0"/>
                <a:cs typeface="Arial" panose="020B0604020202020204" pitchFamily="34" charset="0"/>
              </a:rPr>
              <a:t>Resource Server</a:t>
            </a:r>
          </a:p>
          <a:p>
            <a:pPr marL="800100" lvl="1" indent="-342900">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Where </a:t>
            </a:r>
            <a:r>
              <a:rPr lang="en-GB" b="1" dirty="0">
                <a:solidFill>
                  <a:srgbClr val="626262"/>
                </a:solidFill>
                <a:latin typeface="Arial" panose="020B0604020202020204" pitchFamily="34" charset="0"/>
                <a:cs typeface="Arial" panose="020B0604020202020204" pitchFamily="34" charset="0"/>
              </a:rPr>
              <a:t>the Protected Resource </a:t>
            </a:r>
            <a:r>
              <a:rPr lang="en-GB" dirty="0">
                <a:solidFill>
                  <a:srgbClr val="626262"/>
                </a:solidFill>
                <a:latin typeface="Arial" panose="020B0604020202020204" pitchFamily="34" charset="0"/>
                <a:cs typeface="Arial" panose="020B0604020202020204" pitchFamily="34" charset="0"/>
              </a:rPr>
              <a:t>lives, and what the</a:t>
            </a:r>
            <a:r>
              <a:rPr lang="en-GB" b="1" dirty="0">
                <a:solidFill>
                  <a:srgbClr val="626262"/>
                </a:solidFill>
                <a:latin typeface="Arial" panose="020B0604020202020204" pitchFamily="34" charset="0"/>
                <a:cs typeface="Arial" panose="020B0604020202020204" pitchFamily="34" charset="0"/>
              </a:rPr>
              <a:t> Client </a:t>
            </a:r>
            <a:r>
              <a:rPr lang="en-GB" dirty="0">
                <a:solidFill>
                  <a:srgbClr val="626262"/>
                </a:solidFill>
                <a:latin typeface="Arial" panose="020B0604020202020204" pitchFamily="34" charset="0"/>
                <a:cs typeface="Arial" panose="020B0604020202020204" pitchFamily="34" charset="0"/>
              </a:rPr>
              <a:t>wants to use</a:t>
            </a:r>
          </a:p>
          <a:p>
            <a:pPr marL="800100" lvl="1" indent="-342900">
              <a:buFont typeface="Arial" panose="020B0604020202020204" pitchFamily="34" charset="0"/>
              <a:buChar char="•"/>
            </a:pPr>
            <a:r>
              <a:rPr lang="en-GB" i="1" dirty="0" err="1">
                <a:solidFill>
                  <a:srgbClr val="626262"/>
                </a:solidFill>
                <a:latin typeface="Arial" panose="020B0604020202020204" pitchFamily="34" charset="0"/>
                <a:cs typeface="Arial" panose="020B0604020202020204" pitchFamily="34" charset="0"/>
              </a:rPr>
              <a:t>eg</a:t>
            </a:r>
            <a:r>
              <a:rPr lang="en-GB" i="1" dirty="0">
                <a:solidFill>
                  <a:srgbClr val="626262"/>
                </a:solidFill>
                <a:latin typeface="Arial" panose="020B0604020202020204" pitchFamily="34" charset="0"/>
                <a:cs typeface="Arial" panose="020B0604020202020204" pitchFamily="34" charset="0"/>
              </a:rPr>
              <a:t>: the API from which the </a:t>
            </a:r>
            <a:r>
              <a:rPr lang="en-GB" b="1" i="1" dirty="0">
                <a:solidFill>
                  <a:srgbClr val="626262"/>
                </a:solidFill>
                <a:latin typeface="Arial" panose="020B0604020202020204" pitchFamily="34" charset="0"/>
                <a:cs typeface="Arial" panose="020B0604020202020204" pitchFamily="34" charset="0"/>
              </a:rPr>
              <a:t>Client</a:t>
            </a:r>
            <a:r>
              <a:rPr lang="en-GB" i="1" dirty="0">
                <a:solidFill>
                  <a:srgbClr val="626262"/>
                </a:solidFill>
                <a:latin typeface="Arial" panose="020B0604020202020204" pitchFamily="34" charset="0"/>
                <a:cs typeface="Arial" panose="020B0604020202020204" pitchFamily="34" charset="0"/>
              </a:rPr>
              <a:t> can access the </a:t>
            </a:r>
            <a:r>
              <a:rPr lang="en-GB" b="1" i="1" dirty="0">
                <a:solidFill>
                  <a:srgbClr val="626262"/>
                </a:solidFill>
                <a:latin typeface="Arial" panose="020B0604020202020204" pitchFamily="34" charset="0"/>
                <a:cs typeface="Arial" panose="020B0604020202020204" pitchFamily="34" charset="0"/>
              </a:rPr>
              <a:t>Protected Resource</a:t>
            </a:r>
          </a:p>
          <a:p>
            <a:pPr marL="342900" indent="-342900">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p:txBody>
      </p:sp>
      <p:pic>
        <p:nvPicPr>
          <p:cNvPr id="22530" name="Picture 2">
            <a:extLst>
              <a:ext uri="{FF2B5EF4-FFF2-40B4-BE49-F238E27FC236}">
                <a16:creationId xmlns:a16="http://schemas.microsoft.com/office/drawing/2014/main" id="{46FC3516-C70A-F824-3377-DEFF57EE4C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27226" y="0"/>
            <a:ext cx="1661433" cy="1671493"/>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B6D262F9-B560-E552-3C92-5B02CF63089A}"/>
              </a:ext>
            </a:extLst>
          </p:cNvPr>
          <p:cNvGrpSpPr/>
          <p:nvPr/>
        </p:nvGrpSpPr>
        <p:grpSpPr>
          <a:xfrm>
            <a:off x="9553065" y="4870860"/>
            <a:ext cx="1441289" cy="914400"/>
            <a:chOff x="8697421" y="4869427"/>
            <a:chExt cx="1441289" cy="914400"/>
          </a:xfrm>
        </p:grpSpPr>
        <p:pic>
          <p:nvPicPr>
            <p:cNvPr id="13" name="Graphic 12" descr="Database outline">
              <a:extLst>
                <a:ext uri="{FF2B5EF4-FFF2-40B4-BE49-F238E27FC236}">
                  <a16:creationId xmlns:a16="http://schemas.microsoft.com/office/drawing/2014/main" id="{8794F9FA-9E06-DA02-A159-020424CD2F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97421" y="4869427"/>
              <a:ext cx="914400" cy="914400"/>
            </a:xfrm>
            <a:prstGeom prst="rect">
              <a:avLst/>
            </a:prstGeom>
          </p:spPr>
        </p:pic>
        <p:sp>
          <p:nvSpPr>
            <p:cNvPr id="14" name="TextBox 13">
              <a:extLst>
                <a:ext uri="{FF2B5EF4-FFF2-40B4-BE49-F238E27FC236}">
                  <a16:creationId xmlns:a16="http://schemas.microsoft.com/office/drawing/2014/main" id="{3343147E-4067-268D-026A-2FD7A9311B64}"/>
                </a:ext>
              </a:extLst>
            </p:cNvPr>
            <p:cNvSpPr txBox="1"/>
            <p:nvPr/>
          </p:nvSpPr>
          <p:spPr>
            <a:xfrm>
              <a:off x="9364479" y="4930257"/>
              <a:ext cx="774231" cy="369332"/>
            </a:xfrm>
            <a:prstGeom prst="rect">
              <a:avLst/>
            </a:prstGeom>
            <a:noFill/>
          </p:spPr>
          <p:txBody>
            <a:bodyPr wrap="square" rtlCol="0">
              <a:spAutoFit/>
            </a:bodyPr>
            <a:lstStyle/>
            <a:p>
              <a:pPr algn="ctr"/>
              <a:r>
                <a:rPr lang="en-GB" dirty="0" err="1">
                  <a:solidFill>
                    <a:schemeClr val="tx1">
                      <a:lumMod val="50000"/>
                    </a:schemeClr>
                  </a:solidFill>
                </a:rPr>
                <a:t>Resc</a:t>
              </a:r>
              <a:endParaRPr lang="en-GB" dirty="0">
                <a:solidFill>
                  <a:schemeClr val="tx1">
                    <a:lumMod val="50000"/>
                  </a:schemeClr>
                </a:solidFill>
              </a:endParaRPr>
            </a:p>
          </p:txBody>
        </p:sp>
        <p:pic>
          <p:nvPicPr>
            <p:cNvPr id="15" name="Graphic 14" descr="Employee badge outline">
              <a:extLst>
                <a:ext uri="{FF2B5EF4-FFF2-40B4-BE49-F238E27FC236}">
                  <a16:creationId xmlns:a16="http://schemas.microsoft.com/office/drawing/2014/main" id="{C60F5FD1-E9A1-75D3-D597-213583B88EDF}"/>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9468550" y="5162259"/>
              <a:ext cx="567814" cy="567814"/>
            </a:xfrm>
            <a:prstGeom prst="rect">
              <a:avLst/>
            </a:prstGeom>
          </p:spPr>
        </p:pic>
      </p:grpSp>
      <p:grpSp>
        <p:nvGrpSpPr>
          <p:cNvPr id="29" name="Group 28">
            <a:extLst>
              <a:ext uri="{FF2B5EF4-FFF2-40B4-BE49-F238E27FC236}">
                <a16:creationId xmlns:a16="http://schemas.microsoft.com/office/drawing/2014/main" id="{9AEB2228-35FA-0A3A-6163-B8E38B5D16F6}"/>
              </a:ext>
            </a:extLst>
          </p:cNvPr>
          <p:cNvGrpSpPr/>
          <p:nvPr/>
        </p:nvGrpSpPr>
        <p:grpSpPr>
          <a:xfrm>
            <a:off x="10443528" y="2971800"/>
            <a:ext cx="1460031" cy="914400"/>
            <a:chOff x="10437001" y="2966096"/>
            <a:chExt cx="1460031" cy="914400"/>
          </a:xfrm>
        </p:grpSpPr>
        <p:pic>
          <p:nvPicPr>
            <p:cNvPr id="27" name="Graphic 26" descr="Internet outline">
              <a:extLst>
                <a:ext uri="{FF2B5EF4-FFF2-40B4-BE49-F238E27FC236}">
                  <a16:creationId xmlns:a16="http://schemas.microsoft.com/office/drawing/2014/main" id="{42FC51F5-2B0A-C98B-CE2E-BFAF38D575C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437001" y="2966096"/>
              <a:ext cx="914400" cy="914400"/>
            </a:xfrm>
            <a:prstGeom prst="rect">
              <a:avLst/>
            </a:prstGeom>
          </p:spPr>
        </p:pic>
        <p:sp>
          <p:nvSpPr>
            <p:cNvPr id="28" name="TextBox 27">
              <a:extLst>
                <a:ext uri="{FF2B5EF4-FFF2-40B4-BE49-F238E27FC236}">
                  <a16:creationId xmlns:a16="http://schemas.microsoft.com/office/drawing/2014/main" id="{BB6FBBC6-B910-DA71-64D6-7878C3CFAC7A}"/>
                </a:ext>
              </a:extLst>
            </p:cNvPr>
            <p:cNvSpPr txBox="1"/>
            <p:nvPr/>
          </p:nvSpPr>
          <p:spPr>
            <a:xfrm>
              <a:off x="11122801" y="3067428"/>
              <a:ext cx="774231" cy="369332"/>
            </a:xfrm>
            <a:prstGeom prst="rect">
              <a:avLst/>
            </a:prstGeom>
            <a:noFill/>
          </p:spPr>
          <p:txBody>
            <a:bodyPr wrap="square" rtlCol="0">
              <a:spAutoFit/>
            </a:bodyPr>
            <a:lstStyle/>
            <a:p>
              <a:pPr algn="ctr"/>
              <a:r>
                <a:rPr lang="en-GB" dirty="0">
                  <a:solidFill>
                    <a:schemeClr val="tx1">
                      <a:lumMod val="50000"/>
                    </a:schemeClr>
                  </a:solidFill>
                </a:rPr>
                <a:t>Client</a:t>
              </a:r>
            </a:p>
          </p:txBody>
        </p:sp>
      </p:grpSp>
      <p:grpSp>
        <p:nvGrpSpPr>
          <p:cNvPr id="33" name="Group 32">
            <a:extLst>
              <a:ext uri="{FF2B5EF4-FFF2-40B4-BE49-F238E27FC236}">
                <a16:creationId xmlns:a16="http://schemas.microsoft.com/office/drawing/2014/main" id="{1D36C004-8C0F-AA54-FFAD-01F78747C602}"/>
              </a:ext>
            </a:extLst>
          </p:cNvPr>
          <p:cNvGrpSpPr/>
          <p:nvPr/>
        </p:nvGrpSpPr>
        <p:grpSpPr>
          <a:xfrm>
            <a:off x="9698946" y="1921088"/>
            <a:ext cx="1489164" cy="914400"/>
            <a:chOff x="5795949" y="1959077"/>
            <a:chExt cx="1489164" cy="914400"/>
          </a:xfrm>
        </p:grpSpPr>
        <p:pic>
          <p:nvPicPr>
            <p:cNvPr id="31" name="Graphic 30" descr="User outline">
              <a:extLst>
                <a:ext uri="{FF2B5EF4-FFF2-40B4-BE49-F238E27FC236}">
                  <a16:creationId xmlns:a16="http://schemas.microsoft.com/office/drawing/2014/main" id="{8AB9AC1D-6634-9798-D3A4-CA27077635D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795949" y="1959077"/>
              <a:ext cx="914400" cy="914400"/>
            </a:xfrm>
            <a:prstGeom prst="rect">
              <a:avLst/>
            </a:prstGeom>
          </p:spPr>
        </p:pic>
        <p:sp>
          <p:nvSpPr>
            <p:cNvPr id="32" name="TextBox 31">
              <a:extLst>
                <a:ext uri="{FF2B5EF4-FFF2-40B4-BE49-F238E27FC236}">
                  <a16:creationId xmlns:a16="http://schemas.microsoft.com/office/drawing/2014/main" id="{85813B6E-49E9-0DBC-80C4-3CF580CEA33C}"/>
                </a:ext>
              </a:extLst>
            </p:cNvPr>
            <p:cNvSpPr txBox="1"/>
            <p:nvPr/>
          </p:nvSpPr>
          <p:spPr>
            <a:xfrm>
              <a:off x="6370713" y="2107081"/>
              <a:ext cx="914400" cy="369332"/>
            </a:xfrm>
            <a:prstGeom prst="rect">
              <a:avLst/>
            </a:prstGeom>
            <a:noFill/>
          </p:spPr>
          <p:txBody>
            <a:bodyPr wrap="square" rtlCol="0">
              <a:spAutoFit/>
            </a:bodyPr>
            <a:lstStyle/>
            <a:p>
              <a:pPr algn="ctr"/>
              <a:r>
                <a:rPr lang="en-GB" dirty="0">
                  <a:solidFill>
                    <a:schemeClr val="tx1">
                      <a:lumMod val="50000"/>
                    </a:schemeClr>
                  </a:solidFill>
                </a:rPr>
                <a:t>Owner</a:t>
              </a:r>
            </a:p>
          </p:txBody>
        </p:sp>
      </p:grpSp>
      <p:grpSp>
        <p:nvGrpSpPr>
          <p:cNvPr id="38" name="Group 37">
            <a:extLst>
              <a:ext uri="{FF2B5EF4-FFF2-40B4-BE49-F238E27FC236}">
                <a16:creationId xmlns:a16="http://schemas.microsoft.com/office/drawing/2014/main" id="{D065F2E5-9B25-DE90-09CF-15A566A4B044}"/>
              </a:ext>
            </a:extLst>
          </p:cNvPr>
          <p:cNvGrpSpPr/>
          <p:nvPr/>
        </p:nvGrpSpPr>
        <p:grpSpPr>
          <a:xfrm>
            <a:off x="8447251" y="965172"/>
            <a:ext cx="1298837" cy="965703"/>
            <a:chOff x="7285113" y="1053086"/>
            <a:chExt cx="1298837" cy="965703"/>
          </a:xfrm>
        </p:grpSpPr>
        <p:pic>
          <p:nvPicPr>
            <p:cNvPr id="35" name="Graphic 34" descr="Employee badge outline">
              <a:extLst>
                <a:ext uri="{FF2B5EF4-FFF2-40B4-BE49-F238E27FC236}">
                  <a16:creationId xmlns:a16="http://schemas.microsoft.com/office/drawing/2014/main" id="{CD936514-198A-B88E-87CD-05E9951DF7E2}"/>
                </a:ext>
              </a:extLst>
            </p:cNvPr>
            <p:cNvPicPr>
              <a:picLocks noChangeAspect="1"/>
            </p:cNvPicPr>
            <p:nvPr/>
          </p:nvPicPr>
          <p:blipFill>
            <a:blip r:embed="rId8">
              <a:extLst>
                <a:ext uri="{96DAC541-7B7A-43D3-8B79-37D633B846F1}">
                  <asvg:svgBlip xmlns:asvg="http://schemas.microsoft.com/office/drawing/2016/SVG/main" r:embed="rId14"/>
                </a:ext>
              </a:extLst>
            </a:blip>
            <a:stretch>
              <a:fillRect/>
            </a:stretch>
          </p:blipFill>
          <p:spPr>
            <a:xfrm>
              <a:off x="7285113" y="1104389"/>
              <a:ext cx="914400" cy="914400"/>
            </a:xfrm>
            <a:prstGeom prst="rect">
              <a:avLst/>
            </a:prstGeom>
          </p:spPr>
        </p:pic>
        <p:pic>
          <p:nvPicPr>
            <p:cNvPr id="37" name="Graphic 36" descr="Lock with solid fill">
              <a:extLst>
                <a:ext uri="{FF2B5EF4-FFF2-40B4-BE49-F238E27FC236}">
                  <a16:creationId xmlns:a16="http://schemas.microsoft.com/office/drawing/2014/main" id="{7E2F0CCB-E19D-CC63-6709-8999878B595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815076" y="1053086"/>
              <a:ext cx="768874" cy="768874"/>
            </a:xfrm>
            <a:prstGeom prst="rect">
              <a:avLst/>
            </a:prstGeom>
          </p:spPr>
        </p:pic>
      </p:grpSp>
    </p:spTree>
    <p:extLst>
      <p:ext uri="{BB962C8B-B14F-4D97-AF65-F5344CB8AC3E}">
        <p14:creationId xmlns:p14="http://schemas.microsoft.com/office/powerpoint/2010/main" val="2788661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3142DD1-61E9-0B33-04E7-95574D45282E}"/>
              </a:ext>
            </a:extLst>
          </p:cNvPr>
          <p:cNvGrpSpPr/>
          <p:nvPr/>
        </p:nvGrpSpPr>
        <p:grpSpPr>
          <a:xfrm>
            <a:off x="10665601" y="3994355"/>
            <a:ext cx="1441289" cy="914400"/>
            <a:chOff x="8697421" y="4869427"/>
            <a:chExt cx="1441289" cy="914400"/>
          </a:xfrm>
        </p:grpSpPr>
        <p:pic>
          <p:nvPicPr>
            <p:cNvPr id="22" name="Graphic 21" descr="Database outline">
              <a:extLst>
                <a:ext uri="{FF2B5EF4-FFF2-40B4-BE49-F238E27FC236}">
                  <a16:creationId xmlns:a16="http://schemas.microsoft.com/office/drawing/2014/main" id="{FB9A51DF-B668-EFAF-9603-6C8B343045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97421" y="4869427"/>
              <a:ext cx="914400" cy="914400"/>
            </a:xfrm>
            <a:prstGeom prst="rect">
              <a:avLst/>
            </a:prstGeom>
          </p:spPr>
        </p:pic>
        <p:sp>
          <p:nvSpPr>
            <p:cNvPr id="23" name="TextBox 22">
              <a:extLst>
                <a:ext uri="{FF2B5EF4-FFF2-40B4-BE49-F238E27FC236}">
                  <a16:creationId xmlns:a16="http://schemas.microsoft.com/office/drawing/2014/main" id="{DB4B933E-466D-E65E-3BE2-C40DAC5C180E}"/>
                </a:ext>
              </a:extLst>
            </p:cNvPr>
            <p:cNvSpPr txBox="1"/>
            <p:nvPr/>
          </p:nvSpPr>
          <p:spPr>
            <a:xfrm>
              <a:off x="9364479" y="4930257"/>
              <a:ext cx="774231" cy="369332"/>
            </a:xfrm>
            <a:prstGeom prst="rect">
              <a:avLst/>
            </a:prstGeom>
            <a:noFill/>
          </p:spPr>
          <p:txBody>
            <a:bodyPr wrap="square" rtlCol="0">
              <a:spAutoFit/>
            </a:bodyPr>
            <a:lstStyle/>
            <a:p>
              <a:pPr algn="ctr"/>
              <a:r>
                <a:rPr lang="en-GB" dirty="0" err="1">
                  <a:solidFill>
                    <a:schemeClr val="tx1">
                      <a:lumMod val="50000"/>
                    </a:schemeClr>
                  </a:solidFill>
                </a:rPr>
                <a:t>AuthZ</a:t>
              </a:r>
              <a:endParaRPr lang="en-GB" dirty="0">
                <a:solidFill>
                  <a:schemeClr val="tx1">
                    <a:lumMod val="50000"/>
                  </a:schemeClr>
                </a:solidFill>
              </a:endParaRPr>
            </a:p>
          </p:txBody>
        </p:sp>
        <p:pic>
          <p:nvPicPr>
            <p:cNvPr id="24" name="Graphic 23" descr="Key outline">
              <a:extLst>
                <a:ext uri="{FF2B5EF4-FFF2-40B4-BE49-F238E27FC236}">
                  <a16:creationId xmlns:a16="http://schemas.microsoft.com/office/drawing/2014/main" id="{17D65067-2356-2665-C01E-61B3BACD5C1D}"/>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468550" y="5162259"/>
              <a:ext cx="567814" cy="567814"/>
            </a:xfrm>
            <a:prstGeom prst="rect">
              <a:avLst/>
            </a:prstGeom>
          </p:spPr>
        </p:pic>
      </p:grpSp>
      <p:sp>
        <p:nvSpPr>
          <p:cNvPr id="2" name="TextBox 1">
            <a:extLst>
              <a:ext uri="{FF2B5EF4-FFF2-40B4-BE49-F238E27FC236}">
                <a16:creationId xmlns:a16="http://schemas.microsoft.com/office/drawing/2014/main" id="{4C7170C8-0946-4FF5-D8E8-4D41DB828E47}"/>
              </a:ext>
            </a:extLst>
          </p:cNvPr>
          <p:cNvSpPr txBox="1"/>
          <p:nvPr/>
        </p:nvSpPr>
        <p:spPr>
          <a:xfrm>
            <a:off x="403341" y="345182"/>
            <a:ext cx="11699616"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4000" b="1" i="0" u="none" strike="noStrike" kern="1200" cap="none" spc="-100" normalizeH="0" baseline="0" noProof="0" dirty="0" err="1">
                <a:ln>
                  <a:noFill/>
                </a:ln>
                <a:solidFill>
                  <a:srgbClr val="2E2D62"/>
                </a:solidFill>
                <a:effectLst/>
                <a:uLnTx/>
                <a:uFillTx/>
                <a:latin typeface="Arial" panose="020B0604020202020204" pitchFamily="34" charset="0"/>
                <a:ea typeface="+mn-ea"/>
                <a:cs typeface="Arial" panose="020B0604020202020204" pitchFamily="34" charset="0"/>
              </a:rPr>
              <a:t>Oauth</a:t>
            </a:r>
            <a:r>
              <a:rPr kumimoji="0" lang="en-US" sz="4000" b="1" i="0" u="none" strike="noStrike" kern="1200" cap="none" spc="-10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 2.0 – </a:t>
            </a:r>
            <a:r>
              <a:rPr lang="en-US" sz="4000" b="1" spc="-100" dirty="0">
                <a:solidFill>
                  <a:srgbClr val="2E2D62"/>
                </a:solidFill>
                <a:latin typeface="Arial" panose="020B0604020202020204" pitchFamily="34" charset="0"/>
                <a:cs typeface="Arial" panose="020B0604020202020204" pitchFamily="34" charset="0"/>
              </a:rPr>
              <a:t>Terminology</a:t>
            </a:r>
          </a:p>
        </p:txBody>
      </p:sp>
      <p:sp>
        <p:nvSpPr>
          <p:cNvPr id="5" name="Rectangle 4">
            <a:extLst>
              <a:ext uri="{FF2B5EF4-FFF2-40B4-BE49-F238E27FC236}">
                <a16:creationId xmlns:a16="http://schemas.microsoft.com/office/drawing/2014/main" id="{31712D65-3594-7BB9-3214-C6E0CB31D035}"/>
              </a:ext>
            </a:extLst>
          </p:cNvPr>
          <p:cNvSpPr/>
          <p:nvPr/>
        </p:nvSpPr>
        <p:spPr>
          <a:xfrm>
            <a:off x="403341" y="1072742"/>
            <a:ext cx="10719460" cy="5016758"/>
          </a:xfrm>
          <a:prstGeom prst="rect">
            <a:avLst/>
          </a:prstGeom>
        </p:spPr>
        <p:txBody>
          <a:bodyPr wrap="square">
            <a:spAutoFit/>
          </a:bodyPr>
          <a:lstStyle/>
          <a:p>
            <a:pPr marL="342900" indent="-342900">
              <a:buFont typeface="Arial" panose="020B0604020202020204" pitchFamily="34" charset="0"/>
              <a:buChar char="•"/>
            </a:pPr>
            <a:r>
              <a:rPr lang="en-GB" sz="2000" b="1" dirty="0">
                <a:solidFill>
                  <a:srgbClr val="626262"/>
                </a:solidFill>
                <a:latin typeface="Arial" panose="020B0604020202020204" pitchFamily="34" charset="0"/>
                <a:cs typeface="Arial" panose="020B0604020202020204" pitchFamily="34" charset="0"/>
              </a:rPr>
              <a:t>Protected Resource</a:t>
            </a:r>
          </a:p>
          <a:p>
            <a:pPr marL="800100" lvl="1" indent="-342900">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The identity or data which is to be shared</a:t>
            </a:r>
          </a:p>
          <a:p>
            <a:pPr marL="800100" lvl="1" indent="-342900">
              <a:buFont typeface="Arial" panose="020B0604020202020204" pitchFamily="34" charset="0"/>
              <a:buChar char="•"/>
            </a:pPr>
            <a:r>
              <a:rPr lang="en-GB" i="1" dirty="0" err="1">
                <a:solidFill>
                  <a:srgbClr val="626262"/>
                </a:solidFill>
                <a:latin typeface="Arial" panose="020B0604020202020204" pitchFamily="34" charset="0"/>
                <a:cs typeface="Arial" panose="020B0604020202020204" pitchFamily="34" charset="0"/>
              </a:rPr>
              <a:t>eg</a:t>
            </a:r>
            <a:r>
              <a:rPr lang="en-GB" i="1" dirty="0">
                <a:solidFill>
                  <a:srgbClr val="626262"/>
                </a:solidFill>
                <a:latin typeface="Arial" panose="020B0604020202020204" pitchFamily="34" charset="0"/>
                <a:cs typeface="Arial" panose="020B0604020202020204" pitchFamily="34" charset="0"/>
              </a:rPr>
              <a:t>: your email address, or the ability to post to your Twitter</a:t>
            </a:r>
          </a:p>
          <a:p>
            <a:pPr marL="342900" indent="-342900">
              <a:buFont typeface="Arial" panose="020B0604020202020204" pitchFamily="34" charset="0"/>
              <a:buChar char="•"/>
            </a:pPr>
            <a:r>
              <a:rPr lang="en-GB" sz="2000" b="1" dirty="0">
                <a:solidFill>
                  <a:srgbClr val="626262"/>
                </a:solidFill>
                <a:latin typeface="Arial" panose="020B0604020202020204" pitchFamily="34" charset="0"/>
                <a:cs typeface="Arial" panose="020B0604020202020204" pitchFamily="34" charset="0"/>
              </a:rPr>
              <a:t>Resource Owner</a:t>
            </a:r>
          </a:p>
          <a:p>
            <a:pPr marL="800100" lvl="1" indent="-342900">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The user who owns the </a:t>
            </a:r>
            <a:r>
              <a:rPr lang="en-GB" b="1" dirty="0">
                <a:solidFill>
                  <a:srgbClr val="626262"/>
                </a:solidFill>
                <a:latin typeface="Arial" panose="020B0604020202020204" pitchFamily="34" charset="0"/>
                <a:cs typeface="Arial" panose="020B0604020202020204" pitchFamily="34" charset="0"/>
              </a:rPr>
              <a:t>Protected Resource</a:t>
            </a:r>
          </a:p>
          <a:p>
            <a:pPr marL="800100" lvl="1" indent="-342900">
              <a:buFont typeface="Arial" panose="020B0604020202020204" pitchFamily="34" charset="0"/>
              <a:buChar char="•"/>
            </a:pPr>
            <a:r>
              <a:rPr lang="en-GB" i="1" dirty="0" err="1">
                <a:solidFill>
                  <a:srgbClr val="626262"/>
                </a:solidFill>
                <a:latin typeface="Arial" panose="020B0604020202020204" pitchFamily="34" charset="0"/>
                <a:cs typeface="Arial" panose="020B0604020202020204" pitchFamily="34" charset="0"/>
              </a:rPr>
              <a:t>eg</a:t>
            </a:r>
            <a:r>
              <a:rPr lang="en-GB" i="1" dirty="0">
                <a:solidFill>
                  <a:srgbClr val="626262"/>
                </a:solidFill>
                <a:latin typeface="Arial" panose="020B0604020202020204" pitchFamily="34" charset="0"/>
                <a:cs typeface="Arial" panose="020B0604020202020204" pitchFamily="34" charset="0"/>
              </a:rPr>
              <a:t>: you!</a:t>
            </a:r>
          </a:p>
          <a:p>
            <a:pPr marL="342900" indent="-342900">
              <a:buFont typeface="Arial" panose="020B0604020202020204" pitchFamily="34" charset="0"/>
              <a:buChar char="•"/>
            </a:pPr>
            <a:r>
              <a:rPr lang="en-GB" sz="2000" b="1" dirty="0">
                <a:solidFill>
                  <a:srgbClr val="626262"/>
                </a:solidFill>
                <a:latin typeface="Arial" panose="020B0604020202020204" pitchFamily="34" charset="0"/>
                <a:cs typeface="Arial" panose="020B0604020202020204" pitchFamily="34" charset="0"/>
              </a:rPr>
              <a:t>Client</a:t>
            </a:r>
          </a:p>
          <a:p>
            <a:pPr marL="800100" lvl="1" indent="-342900">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The application that wants access on behalf of the </a:t>
            </a:r>
            <a:r>
              <a:rPr lang="en-GB" b="1" dirty="0">
                <a:solidFill>
                  <a:srgbClr val="626262"/>
                </a:solidFill>
                <a:latin typeface="Arial" panose="020B0604020202020204" pitchFamily="34" charset="0"/>
                <a:cs typeface="Arial" panose="020B0604020202020204" pitchFamily="34" charset="0"/>
              </a:rPr>
              <a:t>Resource Owner</a:t>
            </a:r>
          </a:p>
          <a:p>
            <a:pPr marL="800100" lvl="1" indent="-342900">
              <a:buFont typeface="Arial" panose="020B0604020202020204" pitchFamily="34" charset="0"/>
              <a:buChar char="•"/>
            </a:pPr>
            <a:r>
              <a:rPr lang="en-GB" i="1" dirty="0" err="1">
                <a:solidFill>
                  <a:srgbClr val="626262"/>
                </a:solidFill>
                <a:latin typeface="Arial" panose="020B0604020202020204" pitchFamily="34" charset="0"/>
                <a:cs typeface="Arial" panose="020B0604020202020204" pitchFamily="34" charset="0"/>
              </a:rPr>
              <a:t>eg</a:t>
            </a:r>
            <a:r>
              <a:rPr lang="en-GB" i="1" dirty="0">
                <a:solidFill>
                  <a:srgbClr val="626262"/>
                </a:solidFill>
                <a:latin typeface="Arial" panose="020B0604020202020204" pitchFamily="34" charset="0"/>
                <a:cs typeface="Arial" panose="020B0604020202020204" pitchFamily="34" charset="0"/>
              </a:rPr>
              <a:t>: the website you want to register with using your Google identity</a:t>
            </a:r>
          </a:p>
          <a:p>
            <a:pPr marL="342900" indent="-342900">
              <a:buFont typeface="Arial" panose="020B0604020202020204" pitchFamily="34" charset="0"/>
              <a:buChar char="•"/>
            </a:pPr>
            <a:r>
              <a:rPr lang="en-GB" sz="2000" b="1" dirty="0">
                <a:solidFill>
                  <a:srgbClr val="626262"/>
                </a:solidFill>
                <a:latin typeface="Arial" panose="020B0604020202020204" pitchFamily="34" charset="0"/>
                <a:cs typeface="Arial" panose="020B0604020202020204" pitchFamily="34" charset="0"/>
              </a:rPr>
              <a:t>Authorisation Server</a:t>
            </a:r>
          </a:p>
          <a:p>
            <a:pPr marL="800100" lvl="1" indent="-342900">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The application which knows the </a:t>
            </a:r>
            <a:r>
              <a:rPr lang="en-GB" b="1" dirty="0">
                <a:solidFill>
                  <a:srgbClr val="626262"/>
                </a:solidFill>
                <a:latin typeface="Arial" panose="020B0604020202020204" pitchFamily="34" charset="0"/>
                <a:cs typeface="Arial" panose="020B0604020202020204" pitchFamily="34" charset="0"/>
              </a:rPr>
              <a:t>Resource Owner</a:t>
            </a:r>
            <a:r>
              <a:rPr lang="en-GB" dirty="0">
                <a:solidFill>
                  <a:srgbClr val="626262"/>
                </a:solidFill>
                <a:latin typeface="Arial" panose="020B0604020202020204" pitchFamily="34" charset="0"/>
                <a:cs typeface="Arial" panose="020B0604020202020204" pitchFamily="34" charset="0"/>
              </a:rPr>
              <a:t>, and where the </a:t>
            </a:r>
            <a:r>
              <a:rPr lang="en-GB" b="1" dirty="0">
                <a:solidFill>
                  <a:srgbClr val="626262"/>
                </a:solidFill>
                <a:latin typeface="Arial" panose="020B0604020202020204" pitchFamily="34" charset="0"/>
                <a:cs typeface="Arial" panose="020B0604020202020204" pitchFamily="34" charset="0"/>
              </a:rPr>
              <a:t>Resource Owner </a:t>
            </a:r>
            <a:r>
              <a:rPr lang="en-GB" dirty="0">
                <a:solidFill>
                  <a:srgbClr val="626262"/>
                </a:solidFill>
                <a:latin typeface="Arial" panose="020B0604020202020204" pitchFamily="34" charset="0"/>
                <a:cs typeface="Arial" panose="020B0604020202020204" pitchFamily="34" charset="0"/>
              </a:rPr>
              <a:t>already has an account</a:t>
            </a:r>
          </a:p>
          <a:p>
            <a:pPr marL="800100" lvl="1" indent="-342900">
              <a:buFont typeface="Arial" panose="020B0604020202020204" pitchFamily="34" charset="0"/>
              <a:buChar char="•"/>
            </a:pPr>
            <a:r>
              <a:rPr lang="en-GB" sz="1600" i="1" dirty="0" err="1">
                <a:solidFill>
                  <a:srgbClr val="626262"/>
                </a:solidFill>
                <a:latin typeface="Arial" panose="020B0604020202020204" pitchFamily="34" charset="0"/>
                <a:cs typeface="Arial" panose="020B0604020202020204" pitchFamily="34" charset="0"/>
              </a:rPr>
              <a:t>eg</a:t>
            </a:r>
            <a:r>
              <a:rPr lang="en-GB" sz="1600" i="1" dirty="0">
                <a:solidFill>
                  <a:srgbClr val="626262"/>
                </a:solidFill>
                <a:latin typeface="Arial" panose="020B0604020202020204" pitchFamily="34" charset="0"/>
                <a:cs typeface="Arial" panose="020B0604020202020204" pitchFamily="34" charset="0"/>
              </a:rPr>
              <a:t>: The Google, Twitters, </a:t>
            </a:r>
            <a:r>
              <a:rPr lang="en-GB" sz="1600" i="1" dirty="0" err="1">
                <a:solidFill>
                  <a:srgbClr val="626262"/>
                </a:solidFill>
                <a:latin typeface="Arial" panose="020B0604020202020204" pitchFamily="34" charset="0"/>
                <a:cs typeface="Arial" panose="020B0604020202020204" pitchFamily="34" charset="0"/>
              </a:rPr>
              <a:t>Orcids</a:t>
            </a:r>
            <a:r>
              <a:rPr lang="en-GB" sz="1600" i="1" dirty="0">
                <a:solidFill>
                  <a:srgbClr val="626262"/>
                </a:solidFill>
                <a:latin typeface="Arial" panose="020B0604020202020204" pitchFamily="34" charset="0"/>
                <a:cs typeface="Arial" panose="020B0604020202020204" pitchFamily="34" charset="0"/>
              </a:rPr>
              <a:t> of the world</a:t>
            </a:r>
          </a:p>
          <a:p>
            <a:pPr marL="342900" indent="-342900">
              <a:buFont typeface="Arial" panose="020B0604020202020204" pitchFamily="34" charset="0"/>
              <a:buChar char="•"/>
            </a:pPr>
            <a:r>
              <a:rPr lang="en-GB" sz="2000" b="1" dirty="0">
                <a:solidFill>
                  <a:srgbClr val="626262"/>
                </a:solidFill>
                <a:latin typeface="Arial" panose="020B0604020202020204" pitchFamily="34" charset="0"/>
                <a:cs typeface="Arial" panose="020B0604020202020204" pitchFamily="34" charset="0"/>
              </a:rPr>
              <a:t>Resource Server</a:t>
            </a:r>
          </a:p>
          <a:p>
            <a:pPr marL="800100" lvl="1" indent="-342900">
              <a:buFont typeface="Arial" panose="020B0604020202020204" pitchFamily="34" charset="0"/>
              <a:buChar char="•"/>
            </a:pPr>
            <a:r>
              <a:rPr lang="en-GB" dirty="0">
                <a:solidFill>
                  <a:srgbClr val="626262"/>
                </a:solidFill>
                <a:latin typeface="Arial" panose="020B0604020202020204" pitchFamily="34" charset="0"/>
                <a:cs typeface="Arial" panose="020B0604020202020204" pitchFamily="34" charset="0"/>
              </a:rPr>
              <a:t>Where </a:t>
            </a:r>
            <a:r>
              <a:rPr lang="en-GB" b="1" dirty="0">
                <a:solidFill>
                  <a:srgbClr val="626262"/>
                </a:solidFill>
                <a:latin typeface="Arial" panose="020B0604020202020204" pitchFamily="34" charset="0"/>
                <a:cs typeface="Arial" panose="020B0604020202020204" pitchFamily="34" charset="0"/>
              </a:rPr>
              <a:t>the Protected Resource </a:t>
            </a:r>
            <a:r>
              <a:rPr lang="en-GB" dirty="0">
                <a:solidFill>
                  <a:srgbClr val="626262"/>
                </a:solidFill>
                <a:latin typeface="Arial" panose="020B0604020202020204" pitchFamily="34" charset="0"/>
                <a:cs typeface="Arial" panose="020B0604020202020204" pitchFamily="34" charset="0"/>
              </a:rPr>
              <a:t>lives, and what the</a:t>
            </a:r>
            <a:r>
              <a:rPr lang="en-GB" b="1" dirty="0">
                <a:solidFill>
                  <a:srgbClr val="626262"/>
                </a:solidFill>
                <a:latin typeface="Arial" panose="020B0604020202020204" pitchFamily="34" charset="0"/>
                <a:cs typeface="Arial" panose="020B0604020202020204" pitchFamily="34" charset="0"/>
              </a:rPr>
              <a:t> Client </a:t>
            </a:r>
            <a:r>
              <a:rPr lang="en-GB" dirty="0">
                <a:solidFill>
                  <a:srgbClr val="626262"/>
                </a:solidFill>
                <a:latin typeface="Arial" panose="020B0604020202020204" pitchFamily="34" charset="0"/>
                <a:cs typeface="Arial" panose="020B0604020202020204" pitchFamily="34" charset="0"/>
              </a:rPr>
              <a:t>wants to use</a:t>
            </a:r>
          </a:p>
          <a:p>
            <a:pPr marL="800100" lvl="1" indent="-342900">
              <a:buFont typeface="Arial" panose="020B0604020202020204" pitchFamily="34" charset="0"/>
              <a:buChar char="•"/>
            </a:pPr>
            <a:r>
              <a:rPr lang="en-GB" i="1" dirty="0" err="1">
                <a:solidFill>
                  <a:srgbClr val="626262"/>
                </a:solidFill>
                <a:latin typeface="Arial" panose="020B0604020202020204" pitchFamily="34" charset="0"/>
                <a:cs typeface="Arial" panose="020B0604020202020204" pitchFamily="34" charset="0"/>
              </a:rPr>
              <a:t>eg</a:t>
            </a:r>
            <a:r>
              <a:rPr lang="en-GB" i="1" dirty="0">
                <a:solidFill>
                  <a:srgbClr val="626262"/>
                </a:solidFill>
                <a:latin typeface="Arial" panose="020B0604020202020204" pitchFamily="34" charset="0"/>
                <a:cs typeface="Arial" panose="020B0604020202020204" pitchFamily="34" charset="0"/>
              </a:rPr>
              <a:t>: the API from which the </a:t>
            </a:r>
            <a:r>
              <a:rPr lang="en-GB" b="1" i="1" dirty="0">
                <a:solidFill>
                  <a:srgbClr val="626262"/>
                </a:solidFill>
                <a:latin typeface="Arial" panose="020B0604020202020204" pitchFamily="34" charset="0"/>
                <a:cs typeface="Arial" panose="020B0604020202020204" pitchFamily="34" charset="0"/>
              </a:rPr>
              <a:t>Client</a:t>
            </a:r>
            <a:r>
              <a:rPr lang="en-GB" i="1" dirty="0">
                <a:solidFill>
                  <a:srgbClr val="626262"/>
                </a:solidFill>
                <a:latin typeface="Arial" panose="020B0604020202020204" pitchFamily="34" charset="0"/>
                <a:cs typeface="Arial" panose="020B0604020202020204" pitchFamily="34" charset="0"/>
              </a:rPr>
              <a:t> can access the </a:t>
            </a:r>
            <a:r>
              <a:rPr lang="en-GB" b="1" i="1" dirty="0">
                <a:solidFill>
                  <a:srgbClr val="626262"/>
                </a:solidFill>
                <a:latin typeface="Arial" panose="020B0604020202020204" pitchFamily="34" charset="0"/>
                <a:cs typeface="Arial" panose="020B0604020202020204" pitchFamily="34" charset="0"/>
              </a:rPr>
              <a:t>Protected Resource</a:t>
            </a:r>
          </a:p>
          <a:p>
            <a:pPr marL="342900" indent="-342900">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p:txBody>
      </p:sp>
      <p:pic>
        <p:nvPicPr>
          <p:cNvPr id="22530" name="Picture 2">
            <a:extLst>
              <a:ext uri="{FF2B5EF4-FFF2-40B4-BE49-F238E27FC236}">
                <a16:creationId xmlns:a16="http://schemas.microsoft.com/office/drawing/2014/main" id="{46FC3516-C70A-F824-3377-DEFF57EE4C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27226" y="0"/>
            <a:ext cx="1661433" cy="1671493"/>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B6D262F9-B560-E552-3C92-5B02CF63089A}"/>
              </a:ext>
            </a:extLst>
          </p:cNvPr>
          <p:cNvGrpSpPr/>
          <p:nvPr/>
        </p:nvGrpSpPr>
        <p:grpSpPr>
          <a:xfrm>
            <a:off x="9553065" y="4870860"/>
            <a:ext cx="1441289" cy="914400"/>
            <a:chOff x="8697421" y="4869427"/>
            <a:chExt cx="1441289" cy="914400"/>
          </a:xfrm>
        </p:grpSpPr>
        <p:pic>
          <p:nvPicPr>
            <p:cNvPr id="13" name="Graphic 12" descr="Database outline">
              <a:extLst>
                <a:ext uri="{FF2B5EF4-FFF2-40B4-BE49-F238E27FC236}">
                  <a16:creationId xmlns:a16="http://schemas.microsoft.com/office/drawing/2014/main" id="{8794F9FA-9E06-DA02-A159-020424CD2F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97421" y="4869427"/>
              <a:ext cx="914400" cy="914400"/>
            </a:xfrm>
            <a:prstGeom prst="rect">
              <a:avLst/>
            </a:prstGeom>
          </p:spPr>
        </p:pic>
        <p:sp>
          <p:nvSpPr>
            <p:cNvPr id="14" name="TextBox 13">
              <a:extLst>
                <a:ext uri="{FF2B5EF4-FFF2-40B4-BE49-F238E27FC236}">
                  <a16:creationId xmlns:a16="http://schemas.microsoft.com/office/drawing/2014/main" id="{3343147E-4067-268D-026A-2FD7A9311B64}"/>
                </a:ext>
              </a:extLst>
            </p:cNvPr>
            <p:cNvSpPr txBox="1"/>
            <p:nvPr/>
          </p:nvSpPr>
          <p:spPr>
            <a:xfrm>
              <a:off x="9364479" y="4930257"/>
              <a:ext cx="774231" cy="369332"/>
            </a:xfrm>
            <a:prstGeom prst="rect">
              <a:avLst/>
            </a:prstGeom>
            <a:noFill/>
          </p:spPr>
          <p:txBody>
            <a:bodyPr wrap="square" rtlCol="0">
              <a:spAutoFit/>
            </a:bodyPr>
            <a:lstStyle/>
            <a:p>
              <a:pPr algn="ctr"/>
              <a:r>
                <a:rPr lang="en-GB" dirty="0" err="1">
                  <a:solidFill>
                    <a:schemeClr val="tx1">
                      <a:lumMod val="50000"/>
                    </a:schemeClr>
                  </a:solidFill>
                </a:rPr>
                <a:t>Resc</a:t>
              </a:r>
              <a:endParaRPr lang="en-GB" dirty="0">
                <a:solidFill>
                  <a:schemeClr val="tx1">
                    <a:lumMod val="50000"/>
                  </a:schemeClr>
                </a:solidFill>
              </a:endParaRPr>
            </a:p>
          </p:txBody>
        </p:sp>
        <p:pic>
          <p:nvPicPr>
            <p:cNvPr id="15" name="Graphic 14" descr="Employee badge outline">
              <a:extLst>
                <a:ext uri="{FF2B5EF4-FFF2-40B4-BE49-F238E27FC236}">
                  <a16:creationId xmlns:a16="http://schemas.microsoft.com/office/drawing/2014/main" id="{C60F5FD1-E9A1-75D3-D597-213583B88EDF}"/>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9468550" y="5162259"/>
              <a:ext cx="567814" cy="567814"/>
            </a:xfrm>
            <a:prstGeom prst="rect">
              <a:avLst/>
            </a:prstGeom>
          </p:spPr>
        </p:pic>
      </p:grpSp>
      <p:grpSp>
        <p:nvGrpSpPr>
          <p:cNvPr id="29" name="Group 28">
            <a:extLst>
              <a:ext uri="{FF2B5EF4-FFF2-40B4-BE49-F238E27FC236}">
                <a16:creationId xmlns:a16="http://schemas.microsoft.com/office/drawing/2014/main" id="{9AEB2228-35FA-0A3A-6163-B8E38B5D16F6}"/>
              </a:ext>
            </a:extLst>
          </p:cNvPr>
          <p:cNvGrpSpPr/>
          <p:nvPr/>
        </p:nvGrpSpPr>
        <p:grpSpPr>
          <a:xfrm>
            <a:off x="10443528" y="2971800"/>
            <a:ext cx="1460031" cy="914400"/>
            <a:chOff x="10437001" y="2966096"/>
            <a:chExt cx="1460031" cy="914400"/>
          </a:xfrm>
        </p:grpSpPr>
        <p:pic>
          <p:nvPicPr>
            <p:cNvPr id="27" name="Graphic 26" descr="Internet outline">
              <a:extLst>
                <a:ext uri="{FF2B5EF4-FFF2-40B4-BE49-F238E27FC236}">
                  <a16:creationId xmlns:a16="http://schemas.microsoft.com/office/drawing/2014/main" id="{42FC51F5-2B0A-C98B-CE2E-BFAF38D575C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437001" y="2966096"/>
              <a:ext cx="914400" cy="914400"/>
            </a:xfrm>
            <a:prstGeom prst="rect">
              <a:avLst/>
            </a:prstGeom>
          </p:spPr>
        </p:pic>
        <p:sp>
          <p:nvSpPr>
            <p:cNvPr id="28" name="TextBox 27">
              <a:extLst>
                <a:ext uri="{FF2B5EF4-FFF2-40B4-BE49-F238E27FC236}">
                  <a16:creationId xmlns:a16="http://schemas.microsoft.com/office/drawing/2014/main" id="{BB6FBBC6-B910-DA71-64D6-7878C3CFAC7A}"/>
                </a:ext>
              </a:extLst>
            </p:cNvPr>
            <p:cNvSpPr txBox="1"/>
            <p:nvPr/>
          </p:nvSpPr>
          <p:spPr>
            <a:xfrm>
              <a:off x="11122801" y="3067428"/>
              <a:ext cx="774231" cy="369332"/>
            </a:xfrm>
            <a:prstGeom prst="rect">
              <a:avLst/>
            </a:prstGeom>
            <a:noFill/>
          </p:spPr>
          <p:txBody>
            <a:bodyPr wrap="square" rtlCol="0">
              <a:spAutoFit/>
            </a:bodyPr>
            <a:lstStyle/>
            <a:p>
              <a:pPr algn="ctr"/>
              <a:r>
                <a:rPr lang="en-GB" dirty="0">
                  <a:solidFill>
                    <a:schemeClr val="tx1">
                      <a:lumMod val="50000"/>
                    </a:schemeClr>
                  </a:solidFill>
                </a:rPr>
                <a:t>Client</a:t>
              </a:r>
            </a:p>
          </p:txBody>
        </p:sp>
      </p:grpSp>
      <p:grpSp>
        <p:nvGrpSpPr>
          <p:cNvPr id="33" name="Group 32">
            <a:extLst>
              <a:ext uri="{FF2B5EF4-FFF2-40B4-BE49-F238E27FC236}">
                <a16:creationId xmlns:a16="http://schemas.microsoft.com/office/drawing/2014/main" id="{1D36C004-8C0F-AA54-FFAD-01F78747C602}"/>
              </a:ext>
            </a:extLst>
          </p:cNvPr>
          <p:cNvGrpSpPr/>
          <p:nvPr/>
        </p:nvGrpSpPr>
        <p:grpSpPr>
          <a:xfrm>
            <a:off x="9698946" y="1921088"/>
            <a:ext cx="1489164" cy="914400"/>
            <a:chOff x="5795949" y="1959077"/>
            <a:chExt cx="1489164" cy="914400"/>
          </a:xfrm>
        </p:grpSpPr>
        <p:pic>
          <p:nvPicPr>
            <p:cNvPr id="31" name="Graphic 30" descr="User outline">
              <a:extLst>
                <a:ext uri="{FF2B5EF4-FFF2-40B4-BE49-F238E27FC236}">
                  <a16:creationId xmlns:a16="http://schemas.microsoft.com/office/drawing/2014/main" id="{8AB9AC1D-6634-9798-D3A4-CA27077635D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795949" y="1959077"/>
              <a:ext cx="914400" cy="914400"/>
            </a:xfrm>
            <a:prstGeom prst="rect">
              <a:avLst/>
            </a:prstGeom>
          </p:spPr>
        </p:pic>
        <p:sp>
          <p:nvSpPr>
            <p:cNvPr id="32" name="TextBox 31">
              <a:extLst>
                <a:ext uri="{FF2B5EF4-FFF2-40B4-BE49-F238E27FC236}">
                  <a16:creationId xmlns:a16="http://schemas.microsoft.com/office/drawing/2014/main" id="{85813B6E-49E9-0DBC-80C4-3CF580CEA33C}"/>
                </a:ext>
              </a:extLst>
            </p:cNvPr>
            <p:cNvSpPr txBox="1"/>
            <p:nvPr/>
          </p:nvSpPr>
          <p:spPr>
            <a:xfrm>
              <a:off x="6370713" y="2107081"/>
              <a:ext cx="914400" cy="369332"/>
            </a:xfrm>
            <a:prstGeom prst="rect">
              <a:avLst/>
            </a:prstGeom>
            <a:noFill/>
          </p:spPr>
          <p:txBody>
            <a:bodyPr wrap="square" rtlCol="0">
              <a:spAutoFit/>
            </a:bodyPr>
            <a:lstStyle/>
            <a:p>
              <a:pPr algn="ctr"/>
              <a:r>
                <a:rPr lang="en-GB" dirty="0">
                  <a:solidFill>
                    <a:schemeClr val="tx1">
                      <a:lumMod val="50000"/>
                    </a:schemeClr>
                  </a:solidFill>
                </a:rPr>
                <a:t>Owner</a:t>
              </a:r>
            </a:p>
          </p:txBody>
        </p:sp>
      </p:grpSp>
      <p:grpSp>
        <p:nvGrpSpPr>
          <p:cNvPr id="38" name="Group 37">
            <a:extLst>
              <a:ext uri="{FF2B5EF4-FFF2-40B4-BE49-F238E27FC236}">
                <a16:creationId xmlns:a16="http://schemas.microsoft.com/office/drawing/2014/main" id="{D065F2E5-9B25-DE90-09CF-15A566A4B044}"/>
              </a:ext>
            </a:extLst>
          </p:cNvPr>
          <p:cNvGrpSpPr/>
          <p:nvPr/>
        </p:nvGrpSpPr>
        <p:grpSpPr>
          <a:xfrm>
            <a:off x="8447251" y="965172"/>
            <a:ext cx="1298837" cy="965703"/>
            <a:chOff x="7285113" y="1053086"/>
            <a:chExt cx="1298837" cy="965703"/>
          </a:xfrm>
        </p:grpSpPr>
        <p:pic>
          <p:nvPicPr>
            <p:cNvPr id="35" name="Graphic 34" descr="Employee badge outline">
              <a:extLst>
                <a:ext uri="{FF2B5EF4-FFF2-40B4-BE49-F238E27FC236}">
                  <a16:creationId xmlns:a16="http://schemas.microsoft.com/office/drawing/2014/main" id="{CD936514-198A-B88E-87CD-05E9951DF7E2}"/>
                </a:ext>
              </a:extLst>
            </p:cNvPr>
            <p:cNvPicPr>
              <a:picLocks noChangeAspect="1"/>
            </p:cNvPicPr>
            <p:nvPr/>
          </p:nvPicPr>
          <p:blipFill>
            <a:blip r:embed="rId8">
              <a:extLst>
                <a:ext uri="{96DAC541-7B7A-43D3-8B79-37D633B846F1}">
                  <asvg:svgBlip xmlns:asvg="http://schemas.microsoft.com/office/drawing/2016/SVG/main" r:embed="rId14"/>
                </a:ext>
              </a:extLst>
            </a:blip>
            <a:stretch>
              <a:fillRect/>
            </a:stretch>
          </p:blipFill>
          <p:spPr>
            <a:xfrm>
              <a:off x="7285113" y="1104389"/>
              <a:ext cx="914400" cy="914400"/>
            </a:xfrm>
            <a:prstGeom prst="rect">
              <a:avLst/>
            </a:prstGeom>
          </p:spPr>
        </p:pic>
        <p:pic>
          <p:nvPicPr>
            <p:cNvPr id="37" name="Graphic 36" descr="Lock with solid fill">
              <a:extLst>
                <a:ext uri="{FF2B5EF4-FFF2-40B4-BE49-F238E27FC236}">
                  <a16:creationId xmlns:a16="http://schemas.microsoft.com/office/drawing/2014/main" id="{7E2F0CCB-E19D-CC63-6709-8999878B595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815076" y="1053086"/>
              <a:ext cx="768874" cy="768874"/>
            </a:xfrm>
            <a:prstGeom prst="rect">
              <a:avLst/>
            </a:prstGeom>
          </p:spPr>
        </p:pic>
      </p:grpSp>
      <p:sp>
        <p:nvSpPr>
          <p:cNvPr id="3" name="Rectangle 2">
            <a:extLst>
              <a:ext uri="{FF2B5EF4-FFF2-40B4-BE49-F238E27FC236}">
                <a16:creationId xmlns:a16="http://schemas.microsoft.com/office/drawing/2014/main" id="{7C066496-EED4-4306-FC7E-F20D45F45626}"/>
              </a:ext>
            </a:extLst>
          </p:cNvPr>
          <p:cNvSpPr/>
          <p:nvPr/>
        </p:nvSpPr>
        <p:spPr>
          <a:xfrm>
            <a:off x="3155182" y="1691167"/>
            <a:ext cx="8947775" cy="506802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2800" dirty="0"/>
              <a:t>A quick aside…</a:t>
            </a:r>
            <a:br>
              <a:rPr lang="en-GB" sz="2800" dirty="0"/>
            </a:br>
            <a:r>
              <a:rPr lang="en-GB" sz="2800" dirty="0"/>
              <a:t>OAuth 2.0 defines two types of clients:</a:t>
            </a:r>
            <a:br>
              <a:rPr lang="en-GB" sz="2800" dirty="0"/>
            </a:br>
            <a:r>
              <a:rPr lang="en-GB" sz="2800" b="1" dirty="0"/>
              <a:t>Confidential </a:t>
            </a:r>
            <a:r>
              <a:rPr lang="en-GB" sz="2800" dirty="0"/>
              <a:t>and </a:t>
            </a:r>
            <a:r>
              <a:rPr lang="en-GB" sz="2800" b="1" dirty="0"/>
              <a:t>Public Clients</a:t>
            </a:r>
          </a:p>
          <a:p>
            <a:endParaRPr lang="en-GB" sz="2800" b="1" dirty="0"/>
          </a:p>
          <a:p>
            <a:pPr marL="342900" indent="-342900">
              <a:buFont typeface="Arial" panose="020B0604020202020204" pitchFamily="34" charset="0"/>
              <a:buChar char="•"/>
            </a:pPr>
            <a:r>
              <a:rPr lang="en-GB" sz="2400" dirty="0"/>
              <a:t>Confidential applications can hold credentials with which they use to authenticate themselves to the </a:t>
            </a:r>
            <a:r>
              <a:rPr lang="en-GB" sz="2400" dirty="0" err="1"/>
              <a:t>AuthZ</a:t>
            </a:r>
            <a:r>
              <a:rPr lang="en-GB" sz="2400" dirty="0"/>
              <a:t> Server in a secure way. They require a trusted backend server to store the secret(s).</a:t>
            </a:r>
          </a:p>
          <a:p>
            <a:pPr marL="342900" indent="-342900">
              <a:buFont typeface="Arial" panose="020B0604020202020204" pitchFamily="34" charset="0"/>
              <a:buChar char="•"/>
            </a:pPr>
            <a:r>
              <a:rPr lang="en-GB" sz="2400" i="1" dirty="0" err="1"/>
              <a:t>eg</a:t>
            </a:r>
            <a:r>
              <a:rPr lang="en-GB" sz="2400" i="1" dirty="0"/>
              <a:t> – a web application with a secure backend</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Public clients </a:t>
            </a:r>
            <a:r>
              <a:rPr lang="en-GB" sz="2400" b="1" dirty="0"/>
              <a:t>cannot</a:t>
            </a:r>
            <a:r>
              <a:rPr lang="en-GB" sz="2400" dirty="0"/>
              <a:t> hold credentials securely.</a:t>
            </a:r>
          </a:p>
          <a:p>
            <a:pPr marL="342900" indent="-342900">
              <a:buFont typeface="Arial" panose="020B0604020202020204" pitchFamily="34" charset="0"/>
              <a:buChar char="•"/>
            </a:pPr>
            <a:r>
              <a:rPr lang="en-GB" sz="2400" i="1" dirty="0" err="1"/>
              <a:t>eg</a:t>
            </a:r>
            <a:r>
              <a:rPr lang="en-GB" sz="2400" i="1" dirty="0"/>
              <a:t> – a native desktop or mobile application, or a JavaScript-based client-side web application (single-page app)</a:t>
            </a:r>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583717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163E93-8ADA-7849-A1F1-A16817F4E1F8}"/>
              </a:ext>
            </a:extLst>
          </p:cNvPr>
          <p:cNvPicPr>
            <a:picLocks noChangeAspect="1"/>
          </p:cNvPicPr>
          <p:nvPr/>
        </p:nvPicPr>
        <p:blipFill rotWithShape="1">
          <a:blip r:embed="rId3"/>
          <a:srcRect l="28931"/>
          <a:stretch/>
        </p:blipFill>
        <p:spPr>
          <a:xfrm>
            <a:off x="6096000" y="0"/>
            <a:ext cx="6096000" cy="6858000"/>
          </a:xfrm>
          <a:prstGeom prst="rect">
            <a:avLst/>
          </a:prstGeom>
        </p:spPr>
      </p:pic>
      <p:pic>
        <p:nvPicPr>
          <p:cNvPr id="9" name="Picture 8">
            <a:extLst>
              <a:ext uri="{FF2B5EF4-FFF2-40B4-BE49-F238E27FC236}">
                <a16:creationId xmlns:a16="http://schemas.microsoft.com/office/drawing/2014/main" id="{9E6DE168-6938-B747-BEE8-8CC9B28012DE}"/>
              </a:ext>
            </a:extLst>
          </p:cNvPr>
          <p:cNvPicPr>
            <a:picLocks noChangeAspect="1"/>
          </p:cNvPicPr>
          <p:nvPr/>
        </p:nvPicPr>
        <p:blipFill rotWithShape="1">
          <a:blip r:embed="rId4"/>
          <a:srcRect l="47007"/>
          <a:stretch/>
        </p:blipFill>
        <p:spPr>
          <a:xfrm>
            <a:off x="5731098" y="0"/>
            <a:ext cx="6460901" cy="6858000"/>
          </a:xfrm>
          <a:prstGeom prst="rect">
            <a:avLst/>
          </a:prstGeom>
        </p:spPr>
      </p:pic>
      <p:sp>
        <p:nvSpPr>
          <p:cNvPr id="3" name="TextBox 2">
            <a:extLst>
              <a:ext uri="{FF2B5EF4-FFF2-40B4-BE49-F238E27FC236}">
                <a16:creationId xmlns:a16="http://schemas.microsoft.com/office/drawing/2014/main" id="{C8B66DC9-76C9-5140-A7C4-B9B833C488D1}"/>
              </a:ext>
            </a:extLst>
          </p:cNvPr>
          <p:cNvSpPr txBox="1"/>
          <p:nvPr/>
        </p:nvSpPr>
        <p:spPr>
          <a:xfrm>
            <a:off x="423748" y="1380700"/>
            <a:ext cx="5101814" cy="702756"/>
          </a:xfrm>
          <a:prstGeom prst="rect">
            <a:avLst/>
          </a:prstGeom>
          <a:noFill/>
        </p:spPr>
        <p:txBody>
          <a:bodyPr wrap="square" rtlCol="0" anchor="t">
            <a:spAutoFit/>
          </a:bodyPr>
          <a:lstStyle/>
          <a:p>
            <a:pPr>
              <a:spcAft>
                <a:spcPts val="200"/>
              </a:spcAft>
            </a:pPr>
            <a:r>
              <a:rPr lang="en-US" sz="2400" b="1" spc="-100" dirty="0">
                <a:solidFill>
                  <a:srgbClr val="1E5DF8"/>
                </a:solidFill>
                <a:latin typeface="Arial" panose="020B0604020202020204" pitchFamily="34" charset="0"/>
                <a:cs typeface="Arial" panose="020B0604020202020204" pitchFamily="34" charset="0"/>
              </a:rPr>
              <a:t>1</a:t>
            </a:r>
            <a:r>
              <a:rPr lang="en-US" sz="2400" b="1" spc="-100" dirty="0">
                <a:solidFill>
                  <a:srgbClr val="2E2D62"/>
                </a:solidFill>
                <a:latin typeface="Arial" panose="020B0604020202020204" pitchFamily="34" charset="0"/>
                <a:cs typeface="Arial" panose="020B0604020202020204" pitchFamily="34" charset="0"/>
              </a:rPr>
              <a:t> Introduction to </a:t>
            </a:r>
            <a:r>
              <a:rPr lang="en-US" sz="2400" b="1" spc="-100" dirty="0" err="1">
                <a:solidFill>
                  <a:srgbClr val="2E2D62"/>
                </a:solidFill>
                <a:latin typeface="Arial" panose="020B0604020202020204" pitchFamily="34" charset="0"/>
                <a:cs typeface="Arial" panose="020B0604020202020204" pitchFamily="34" charset="0"/>
              </a:rPr>
              <a:t>AuthN</a:t>
            </a:r>
            <a:r>
              <a:rPr lang="en-US" sz="2400" b="1" spc="-100" dirty="0">
                <a:solidFill>
                  <a:srgbClr val="2E2D62"/>
                </a:solidFill>
                <a:latin typeface="Arial" panose="020B0604020202020204" pitchFamily="34" charset="0"/>
                <a:cs typeface="Arial" panose="020B0604020202020204" pitchFamily="34" charset="0"/>
              </a:rPr>
              <a:t> &amp; </a:t>
            </a:r>
            <a:r>
              <a:rPr lang="en-US" sz="2400" b="1" spc="-100" dirty="0" err="1">
                <a:solidFill>
                  <a:srgbClr val="2E2D62"/>
                </a:solidFill>
                <a:latin typeface="Arial" panose="020B0604020202020204" pitchFamily="34" charset="0"/>
                <a:cs typeface="Arial" panose="020B0604020202020204" pitchFamily="34" charset="0"/>
              </a:rPr>
              <a:t>AuthZ</a:t>
            </a:r>
            <a:endParaRPr lang="en-US" sz="2400" b="1" spc="-100" dirty="0">
              <a:solidFill>
                <a:srgbClr val="2E2D62"/>
              </a:solidFill>
              <a:latin typeface="Arial" panose="020B0604020202020204" pitchFamily="34" charset="0"/>
              <a:cs typeface="Arial" panose="020B0604020202020204" pitchFamily="34" charset="0"/>
            </a:endParaRPr>
          </a:p>
          <a:p>
            <a:r>
              <a:rPr lang="en-GB" sz="1400" dirty="0">
                <a:solidFill>
                  <a:srgbClr val="626262"/>
                </a:solidFill>
                <a:latin typeface="Arial" panose="020B0604020202020204" pitchFamily="34" charset="0"/>
                <a:cs typeface="Arial" panose="020B0604020202020204" pitchFamily="34" charset="0"/>
              </a:rPr>
              <a:t>…and why does it matter anyway </a:t>
            </a:r>
          </a:p>
        </p:txBody>
      </p:sp>
      <p:sp>
        <p:nvSpPr>
          <p:cNvPr id="4" name="TextBox 3">
            <a:extLst>
              <a:ext uri="{FF2B5EF4-FFF2-40B4-BE49-F238E27FC236}">
                <a16:creationId xmlns:a16="http://schemas.microsoft.com/office/drawing/2014/main" id="{A6EBDC0C-5E44-914B-85A5-07AF5BC1B9B6}"/>
              </a:ext>
            </a:extLst>
          </p:cNvPr>
          <p:cNvSpPr txBox="1"/>
          <p:nvPr/>
        </p:nvSpPr>
        <p:spPr>
          <a:xfrm>
            <a:off x="423748" y="2405100"/>
            <a:ext cx="5101814" cy="461665"/>
          </a:xfrm>
          <a:prstGeom prst="rect">
            <a:avLst/>
          </a:prstGeom>
          <a:noFill/>
        </p:spPr>
        <p:txBody>
          <a:bodyPr wrap="square" rtlCol="0" anchor="t">
            <a:spAutoFit/>
          </a:bodyPr>
          <a:lstStyle/>
          <a:p>
            <a:pPr>
              <a:spcAft>
                <a:spcPts val="200"/>
              </a:spcAft>
            </a:pPr>
            <a:r>
              <a:rPr lang="en-US" sz="2400" b="1" spc="-100" dirty="0">
                <a:solidFill>
                  <a:srgbClr val="1E5DF8"/>
                </a:solidFill>
                <a:latin typeface="Arial" panose="020B0604020202020204" pitchFamily="34" charset="0"/>
                <a:cs typeface="Arial" panose="020B0604020202020204" pitchFamily="34" charset="0"/>
              </a:rPr>
              <a:t>2</a:t>
            </a:r>
            <a:r>
              <a:rPr lang="en-US" sz="2400" b="1" spc="-100" dirty="0">
                <a:solidFill>
                  <a:srgbClr val="2E2D62"/>
                </a:solidFill>
                <a:latin typeface="Arial" panose="020B0604020202020204" pitchFamily="34" charset="0"/>
                <a:cs typeface="Arial" panose="020B0604020202020204" pitchFamily="34" charset="0"/>
              </a:rPr>
              <a:t> </a:t>
            </a:r>
            <a:r>
              <a:rPr lang="en-US" sz="2400" b="1" spc="-100" dirty="0" err="1">
                <a:solidFill>
                  <a:srgbClr val="2E2D62"/>
                </a:solidFill>
                <a:latin typeface="Arial" panose="020B0604020202020204" pitchFamily="34" charset="0"/>
                <a:cs typeface="Arial" panose="020B0604020202020204" pitchFamily="34" charset="0"/>
              </a:rPr>
              <a:t>AuthN</a:t>
            </a:r>
            <a:r>
              <a:rPr lang="en-US" sz="2400" b="1" spc="-100" dirty="0">
                <a:solidFill>
                  <a:srgbClr val="2E2D62"/>
                </a:solidFill>
                <a:latin typeface="Arial" panose="020B0604020202020204" pitchFamily="34" charset="0"/>
                <a:cs typeface="Arial" panose="020B0604020202020204" pitchFamily="34" charset="0"/>
              </a:rPr>
              <a:t> &amp; </a:t>
            </a:r>
            <a:r>
              <a:rPr lang="en-US" sz="2400" b="1" spc="-100" dirty="0" err="1">
                <a:solidFill>
                  <a:srgbClr val="2E2D62"/>
                </a:solidFill>
                <a:latin typeface="Arial" panose="020B0604020202020204" pitchFamily="34" charset="0"/>
                <a:cs typeface="Arial" panose="020B0604020202020204" pitchFamily="34" charset="0"/>
              </a:rPr>
              <a:t>AuthZ</a:t>
            </a:r>
            <a:r>
              <a:rPr lang="en-US" sz="2400" b="1" spc="-100" dirty="0">
                <a:solidFill>
                  <a:srgbClr val="2E2D62"/>
                </a:solidFill>
                <a:latin typeface="Arial" panose="020B0604020202020204" pitchFamily="34" charset="0"/>
                <a:cs typeface="Arial" panose="020B0604020202020204" pitchFamily="34" charset="0"/>
              </a:rPr>
              <a:t> For the WLCG</a:t>
            </a:r>
          </a:p>
        </p:txBody>
      </p:sp>
      <p:sp>
        <p:nvSpPr>
          <p:cNvPr id="6" name="TextBox 5">
            <a:extLst>
              <a:ext uri="{FF2B5EF4-FFF2-40B4-BE49-F238E27FC236}">
                <a16:creationId xmlns:a16="http://schemas.microsoft.com/office/drawing/2014/main" id="{1FFD7155-AB0C-D84C-8261-743120695688}"/>
              </a:ext>
            </a:extLst>
          </p:cNvPr>
          <p:cNvSpPr txBox="1"/>
          <p:nvPr/>
        </p:nvSpPr>
        <p:spPr>
          <a:xfrm>
            <a:off x="423748" y="3188409"/>
            <a:ext cx="5101814" cy="830997"/>
          </a:xfrm>
          <a:prstGeom prst="rect">
            <a:avLst/>
          </a:prstGeom>
          <a:noFill/>
        </p:spPr>
        <p:txBody>
          <a:bodyPr wrap="square" rtlCol="0" anchor="t">
            <a:spAutoFit/>
          </a:bodyPr>
          <a:lstStyle/>
          <a:p>
            <a:pPr>
              <a:spcAft>
                <a:spcPts val="200"/>
              </a:spcAft>
            </a:pPr>
            <a:r>
              <a:rPr lang="en-US" sz="2400" b="1" spc="-100" dirty="0">
                <a:solidFill>
                  <a:srgbClr val="1E5DF8"/>
                </a:solidFill>
                <a:latin typeface="Arial" panose="020B0604020202020204" pitchFamily="34" charset="0"/>
                <a:cs typeface="Arial" panose="020B0604020202020204" pitchFamily="34" charset="0"/>
              </a:rPr>
              <a:t>3</a:t>
            </a:r>
            <a:r>
              <a:rPr lang="en-US" sz="2400" b="1" spc="-100" dirty="0">
                <a:solidFill>
                  <a:srgbClr val="2E2D62"/>
                </a:solidFill>
                <a:latin typeface="Arial" panose="020B0604020202020204" pitchFamily="34" charset="0"/>
                <a:cs typeface="Arial" panose="020B0604020202020204" pitchFamily="34" charset="0"/>
              </a:rPr>
              <a:t> </a:t>
            </a:r>
            <a:r>
              <a:rPr lang="en-US" sz="2400" b="1" spc="-100" dirty="0" err="1">
                <a:solidFill>
                  <a:srgbClr val="2E2D62"/>
                </a:solidFill>
                <a:latin typeface="Arial" panose="020B0604020202020204" pitchFamily="34" charset="0"/>
                <a:cs typeface="Arial" panose="020B0604020202020204" pitchFamily="34" charset="0"/>
              </a:rPr>
              <a:t>AuthN</a:t>
            </a:r>
            <a:r>
              <a:rPr lang="en-US" sz="2400" b="1" spc="-100" dirty="0">
                <a:solidFill>
                  <a:srgbClr val="2E2D62"/>
                </a:solidFill>
                <a:latin typeface="Arial" panose="020B0604020202020204" pitchFamily="34" charset="0"/>
                <a:cs typeface="Arial" panose="020B0604020202020204" pitchFamily="34" charset="0"/>
              </a:rPr>
              <a:t> &amp; </a:t>
            </a:r>
            <a:r>
              <a:rPr lang="en-US" sz="2400" b="1" spc="-100" dirty="0" err="1">
                <a:solidFill>
                  <a:srgbClr val="2E2D62"/>
                </a:solidFill>
                <a:latin typeface="Arial" panose="020B0604020202020204" pitchFamily="34" charset="0"/>
                <a:cs typeface="Arial" panose="020B0604020202020204" pitchFamily="34" charset="0"/>
              </a:rPr>
              <a:t>AuthZ</a:t>
            </a:r>
            <a:r>
              <a:rPr lang="en-US" sz="2400" b="1" spc="-100" dirty="0">
                <a:solidFill>
                  <a:srgbClr val="2E2D62"/>
                </a:solidFill>
                <a:latin typeface="Arial" panose="020B0604020202020204" pitchFamily="34" charset="0"/>
                <a:cs typeface="Arial" panose="020B0604020202020204" pitchFamily="34" charset="0"/>
              </a:rPr>
              <a:t>: Certificates &amp; VOMS</a:t>
            </a:r>
          </a:p>
        </p:txBody>
      </p:sp>
      <p:sp>
        <p:nvSpPr>
          <p:cNvPr id="7" name="TextBox 6">
            <a:extLst>
              <a:ext uri="{FF2B5EF4-FFF2-40B4-BE49-F238E27FC236}">
                <a16:creationId xmlns:a16="http://schemas.microsoft.com/office/drawing/2014/main" id="{FC4031FC-5C47-AB47-A1A8-0701484C0E42}"/>
              </a:ext>
            </a:extLst>
          </p:cNvPr>
          <p:cNvSpPr txBox="1"/>
          <p:nvPr/>
        </p:nvSpPr>
        <p:spPr>
          <a:xfrm>
            <a:off x="423748" y="4341050"/>
            <a:ext cx="5101814" cy="46166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lang="en-US" sz="2400" b="1" spc="-100" dirty="0">
                <a:solidFill>
                  <a:srgbClr val="1E5DF8"/>
                </a:solidFill>
                <a:latin typeface="Arial" panose="020B0604020202020204" pitchFamily="34" charset="0"/>
                <a:cs typeface="Arial" panose="020B0604020202020204" pitchFamily="34" charset="0"/>
              </a:rPr>
              <a:t>4</a:t>
            </a:r>
            <a:r>
              <a:rPr lang="en-US" sz="2400" b="1" spc="-100" dirty="0">
                <a:solidFill>
                  <a:srgbClr val="2E2D62"/>
                </a:solidFill>
                <a:latin typeface="Arial" panose="020B0604020202020204" pitchFamily="34" charset="0"/>
                <a:cs typeface="Arial" panose="020B0604020202020204" pitchFamily="34" charset="0"/>
              </a:rPr>
              <a:t> </a:t>
            </a:r>
            <a:r>
              <a:rPr kumimoji="0" lang="en-US" sz="2400" b="1" i="0" u="none" strike="noStrike" kern="1200" cap="none" spc="-100" normalizeH="0" baseline="0" noProof="0" dirty="0" err="1">
                <a:ln>
                  <a:noFill/>
                </a:ln>
                <a:solidFill>
                  <a:srgbClr val="2E2D62"/>
                </a:solidFill>
                <a:effectLst/>
                <a:uLnTx/>
                <a:uFillTx/>
                <a:latin typeface="Arial" panose="020B0604020202020204" pitchFamily="34" charset="0"/>
                <a:ea typeface="+mn-ea"/>
                <a:cs typeface="Arial" panose="020B0604020202020204" pitchFamily="34" charset="0"/>
              </a:rPr>
              <a:t>AuthN</a:t>
            </a:r>
            <a:r>
              <a:rPr kumimoji="0" lang="en-US" sz="2400" b="1" i="0" u="none" strike="noStrike" kern="1200" cap="none" spc="-10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 &amp; </a:t>
            </a:r>
            <a:r>
              <a:rPr kumimoji="0" lang="en-US" sz="2400" b="1" i="0" u="none" strike="noStrike" kern="1200" cap="none" spc="-100" normalizeH="0" baseline="0" noProof="0" dirty="0" err="1">
                <a:ln>
                  <a:noFill/>
                </a:ln>
                <a:solidFill>
                  <a:srgbClr val="2E2D62"/>
                </a:solidFill>
                <a:effectLst/>
                <a:uLnTx/>
                <a:uFillTx/>
                <a:latin typeface="Arial" panose="020B0604020202020204" pitchFamily="34" charset="0"/>
                <a:ea typeface="+mn-ea"/>
                <a:cs typeface="Arial" panose="020B0604020202020204" pitchFamily="34" charset="0"/>
              </a:rPr>
              <a:t>AuthZ</a:t>
            </a:r>
            <a:r>
              <a:rPr kumimoji="0" lang="en-US" sz="2400" b="1" i="0" u="none" strike="noStrike" kern="1200" cap="none" spc="-10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 Tokens</a:t>
            </a:r>
          </a:p>
        </p:txBody>
      </p:sp>
      <p:sp>
        <p:nvSpPr>
          <p:cNvPr id="13" name="TextBox 12">
            <a:extLst>
              <a:ext uri="{FF2B5EF4-FFF2-40B4-BE49-F238E27FC236}">
                <a16:creationId xmlns:a16="http://schemas.microsoft.com/office/drawing/2014/main" id="{001E8603-51D4-7C45-829A-9AE25E5A2E4F}"/>
              </a:ext>
            </a:extLst>
          </p:cNvPr>
          <p:cNvSpPr txBox="1"/>
          <p:nvPr/>
        </p:nvSpPr>
        <p:spPr>
          <a:xfrm>
            <a:off x="403341" y="345182"/>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Agenda</a:t>
            </a:r>
          </a:p>
        </p:txBody>
      </p:sp>
      <p:sp>
        <p:nvSpPr>
          <p:cNvPr id="11" name="TextBox 10">
            <a:extLst>
              <a:ext uri="{FF2B5EF4-FFF2-40B4-BE49-F238E27FC236}">
                <a16:creationId xmlns:a16="http://schemas.microsoft.com/office/drawing/2014/main" id="{C8338B96-DB54-A843-B2A0-83FB422A5475}"/>
              </a:ext>
            </a:extLst>
          </p:cNvPr>
          <p:cNvSpPr txBox="1"/>
          <p:nvPr/>
        </p:nvSpPr>
        <p:spPr>
          <a:xfrm rot="16200000">
            <a:off x="10705611" y="4816820"/>
            <a:ext cx="1859272" cy="215444"/>
          </a:xfrm>
          <a:prstGeom prst="rect">
            <a:avLst/>
          </a:prstGeom>
          <a:noFill/>
        </p:spPr>
        <p:txBody>
          <a:bodyPr wrap="square" rtlCol="0">
            <a:spAutoFit/>
          </a:bodyPr>
          <a:lstStyle/>
          <a:p>
            <a:r>
              <a:rPr lang="en-US" sz="800" dirty="0">
                <a:solidFill>
                  <a:schemeClr val="bg1"/>
                </a:solidFill>
                <a:latin typeface="Arial" panose="020B0604020202020204" pitchFamily="34" charset="0"/>
                <a:cs typeface="Arial" panose="020B0604020202020204" pitchFamily="34" charset="0"/>
              </a:rPr>
              <a:t>Image © STFC Alan Ford </a:t>
            </a:r>
          </a:p>
        </p:txBody>
      </p:sp>
      <p:sp>
        <p:nvSpPr>
          <p:cNvPr id="2" name="TextBox 1">
            <a:extLst>
              <a:ext uri="{FF2B5EF4-FFF2-40B4-BE49-F238E27FC236}">
                <a16:creationId xmlns:a16="http://schemas.microsoft.com/office/drawing/2014/main" id="{10F583BD-ADCA-7698-B140-5766D39F5541}"/>
              </a:ext>
            </a:extLst>
          </p:cNvPr>
          <p:cNvSpPr txBox="1"/>
          <p:nvPr/>
        </p:nvSpPr>
        <p:spPr>
          <a:xfrm>
            <a:off x="449031" y="5124358"/>
            <a:ext cx="5101814" cy="85664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lang="en-US" sz="2400" b="1" spc="-100" dirty="0">
                <a:solidFill>
                  <a:srgbClr val="1E5DF8"/>
                </a:solidFill>
                <a:latin typeface="Arial" panose="020B0604020202020204" pitchFamily="34" charset="0"/>
                <a:cs typeface="Arial" panose="020B0604020202020204" pitchFamily="34" charset="0"/>
              </a:rPr>
              <a:t>5</a:t>
            </a:r>
            <a:r>
              <a:rPr lang="en-US" sz="2400" b="1" spc="-100" dirty="0">
                <a:solidFill>
                  <a:srgbClr val="2E2D62"/>
                </a:solidFill>
                <a:latin typeface="Arial" panose="020B0604020202020204" pitchFamily="34" charset="0"/>
                <a:cs typeface="Arial" panose="020B0604020202020204" pitchFamily="34" charset="0"/>
              </a:rPr>
              <a:t> </a:t>
            </a:r>
            <a:r>
              <a:rPr kumimoji="0" lang="en-US" sz="2400" b="1" i="0" u="none" strike="noStrike" kern="1200" cap="none" spc="-10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Towards Tokens for WLCG</a:t>
            </a: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US" sz="2400" b="1" i="0" u="none" strike="noStrike" kern="1200" cap="none" spc="-10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85692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170C8-0946-4FF5-D8E8-4D41DB828E47}"/>
              </a:ext>
            </a:extLst>
          </p:cNvPr>
          <p:cNvSpPr txBox="1"/>
          <p:nvPr/>
        </p:nvSpPr>
        <p:spPr>
          <a:xfrm>
            <a:off x="403341" y="345182"/>
            <a:ext cx="11699616"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4000" b="1" i="0" u="none" strike="noStrike" kern="1200" cap="none" spc="-10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OAuth 2.0 – </a:t>
            </a:r>
            <a:r>
              <a:rPr lang="en-US" sz="4000" b="1" spc="-100" dirty="0">
                <a:solidFill>
                  <a:srgbClr val="2E2D62"/>
                </a:solidFill>
                <a:latin typeface="Arial" panose="020B0604020202020204" pitchFamily="34" charset="0"/>
                <a:cs typeface="Arial" panose="020B0604020202020204" pitchFamily="34" charset="0"/>
              </a:rPr>
              <a:t>How things work</a:t>
            </a:r>
          </a:p>
        </p:txBody>
      </p:sp>
      <p:sp>
        <p:nvSpPr>
          <p:cNvPr id="22533" name="Rectangle 22532">
            <a:extLst>
              <a:ext uri="{FF2B5EF4-FFF2-40B4-BE49-F238E27FC236}">
                <a16:creationId xmlns:a16="http://schemas.microsoft.com/office/drawing/2014/main" id="{6B59C842-F788-2ACA-6906-7081A403C7FF}"/>
              </a:ext>
            </a:extLst>
          </p:cNvPr>
          <p:cNvSpPr/>
          <p:nvPr/>
        </p:nvSpPr>
        <p:spPr>
          <a:xfrm>
            <a:off x="403341" y="5587373"/>
            <a:ext cx="2420881" cy="10796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 name="Rounded Rectangle 2">
            <a:extLst>
              <a:ext uri="{FF2B5EF4-FFF2-40B4-BE49-F238E27FC236}">
                <a16:creationId xmlns:a16="http://schemas.microsoft.com/office/drawing/2014/main" id="{0743F06B-2DE8-4D67-BB79-028692D03DF4}"/>
              </a:ext>
            </a:extLst>
          </p:cNvPr>
          <p:cNvSpPr/>
          <p:nvPr/>
        </p:nvSpPr>
        <p:spPr>
          <a:xfrm>
            <a:off x="779241" y="1180617"/>
            <a:ext cx="2013995" cy="5332201"/>
          </a:xfrm>
          <a:prstGeom prst="round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 name="Rounded Rectangle 3">
            <a:extLst>
              <a:ext uri="{FF2B5EF4-FFF2-40B4-BE49-F238E27FC236}">
                <a16:creationId xmlns:a16="http://schemas.microsoft.com/office/drawing/2014/main" id="{7922E562-4D08-6FC8-656F-7F941A1AAD7B}"/>
              </a:ext>
            </a:extLst>
          </p:cNvPr>
          <p:cNvSpPr/>
          <p:nvPr/>
        </p:nvSpPr>
        <p:spPr>
          <a:xfrm>
            <a:off x="7039949" y="1180617"/>
            <a:ext cx="2013995" cy="2882098"/>
          </a:xfrm>
          <a:prstGeom prst="round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 name="Rounded Rectangle 5">
            <a:extLst>
              <a:ext uri="{FF2B5EF4-FFF2-40B4-BE49-F238E27FC236}">
                <a16:creationId xmlns:a16="http://schemas.microsoft.com/office/drawing/2014/main" id="{5A035C39-44E8-94FD-E1A8-F9BD11332379}"/>
              </a:ext>
            </a:extLst>
          </p:cNvPr>
          <p:cNvSpPr/>
          <p:nvPr/>
        </p:nvSpPr>
        <p:spPr>
          <a:xfrm>
            <a:off x="7039948" y="4190264"/>
            <a:ext cx="2013995" cy="2322554"/>
          </a:xfrm>
          <a:prstGeom prst="round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grpSp>
        <p:nvGrpSpPr>
          <p:cNvPr id="7" name="Group 6">
            <a:extLst>
              <a:ext uri="{FF2B5EF4-FFF2-40B4-BE49-F238E27FC236}">
                <a16:creationId xmlns:a16="http://schemas.microsoft.com/office/drawing/2014/main" id="{162AE8A1-8836-40CD-E653-C3B842AC79D5}"/>
              </a:ext>
            </a:extLst>
          </p:cNvPr>
          <p:cNvGrpSpPr/>
          <p:nvPr/>
        </p:nvGrpSpPr>
        <p:grpSpPr>
          <a:xfrm>
            <a:off x="1056222" y="1894637"/>
            <a:ext cx="1460031" cy="914400"/>
            <a:chOff x="10437001" y="2966096"/>
            <a:chExt cx="1460031" cy="914400"/>
          </a:xfrm>
        </p:grpSpPr>
        <p:pic>
          <p:nvPicPr>
            <p:cNvPr id="8" name="Graphic 7" descr="Internet outline">
              <a:extLst>
                <a:ext uri="{FF2B5EF4-FFF2-40B4-BE49-F238E27FC236}">
                  <a16:creationId xmlns:a16="http://schemas.microsoft.com/office/drawing/2014/main" id="{A307EC3A-2E2C-4C0D-1EFD-E91855FFCED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37001" y="2966096"/>
              <a:ext cx="914400" cy="914400"/>
            </a:xfrm>
            <a:prstGeom prst="rect">
              <a:avLst/>
            </a:prstGeom>
          </p:spPr>
        </p:pic>
        <p:sp>
          <p:nvSpPr>
            <p:cNvPr id="9" name="TextBox 8">
              <a:extLst>
                <a:ext uri="{FF2B5EF4-FFF2-40B4-BE49-F238E27FC236}">
                  <a16:creationId xmlns:a16="http://schemas.microsoft.com/office/drawing/2014/main" id="{1C6ADFF1-027F-3EDA-902C-166356FE68C2}"/>
                </a:ext>
              </a:extLst>
            </p:cNvPr>
            <p:cNvSpPr txBox="1"/>
            <p:nvPr/>
          </p:nvSpPr>
          <p:spPr>
            <a:xfrm>
              <a:off x="11122801" y="3067428"/>
              <a:ext cx="774231" cy="369332"/>
            </a:xfrm>
            <a:prstGeom prst="rect">
              <a:avLst/>
            </a:prstGeom>
            <a:noFill/>
          </p:spPr>
          <p:txBody>
            <a:bodyPr wrap="square" rtlCol="0">
              <a:spAutoFit/>
            </a:bodyPr>
            <a:lstStyle/>
            <a:p>
              <a:pPr algn="ctr"/>
              <a:r>
                <a:rPr lang="en-GB" dirty="0">
                  <a:solidFill>
                    <a:schemeClr val="tx1">
                      <a:lumMod val="50000"/>
                    </a:schemeClr>
                  </a:solidFill>
                </a:rPr>
                <a:t>Client</a:t>
              </a:r>
            </a:p>
          </p:txBody>
        </p:sp>
      </p:grpSp>
      <p:grpSp>
        <p:nvGrpSpPr>
          <p:cNvPr id="10" name="Group 9">
            <a:extLst>
              <a:ext uri="{FF2B5EF4-FFF2-40B4-BE49-F238E27FC236}">
                <a16:creationId xmlns:a16="http://schemas.microsoft.com/office/drawing/2014/main" id="{B4007BEF-AEEB-0534-7CF4-AF0CE655570A}"/>
              </a:ext>
            </a:extLst>
          </p:cNvPr>
          <p:cNvGrpSpPr/>
          <p:nvPr/>
        </p:nvGrpSpPr>
        <p:grpSpPr>
          <a:xfrm>
            <a:off x="7376784" y="2353085"/>
            <a:ext cx="1441289" cy="914400"/>
            <a:chOff x="8697421" y="4869427"/>
            <a:chExt cx="1441289" cy="914400"/>
          </a:xfrm>
        </p:grpSpPr>
        <p:pic>
          <p:nvPicPr>
            <p:cNvPr id="11" name="Graphic 10" descr="Database outline">
              <a:extLst>
                <a:ext uri="{FF2B5EF4-FFF2-40B4-BE49-F238E27FC236}">
                  <a16:creationId xmlns:a16="http://schemas.microsoft.com/office/drawing/2014/main" id="{E17F6B75-FCB4-1CF3-026E-16E54E8AC8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97421" y="4869427"/>
              <a:ext cx="914400" cy="914400"/>
            </a:xfrm>
            <a:prstGeom prst="rect">
              <a:avLst/>
            </a:prstGeom>
          </p:spPr>
        </p:pic>
        <p:sp>
          <p:nvSpPr>
            <p:cNvPr id="12" name="TextBox 11">
              <a:extLst>
                <a:ext uri="{FF2B5EF4-FFF2-40B4-BE49-F238E27FC236}">
                  <a16:creationId xmlns:a16="http://schemas.microsoft.com/office/drawing/2014/main" id="{DCE1DDD9-1136-4E41-495D-667E0ECC2D96}"/>
                </a:ext>
              </a:extLst>
            </p:cNvPr>
            <p:cNvSpPr txBox="1"/>
            <p:nvPr/>
          </p:nvSpPr>
          <p:spPr>
            <a:xfrm>
              <a:off x="9364479" y="4930257"/>
              <a:ext cx="774231" cy="369332"/>
            </a:xfrm>
            <a:prstGeom prst="rect">
              <a:avLst/>
            </a:prstGeom>
            <a:noFill/>
          </p:spPr>
          <p:txBody>
            <a:bodyPr wrap="square" rtlCol="0">
              <a:spAutoFit/>
            </a:bodyPr>
            <a:lstStyle/>
            <a:p>
              <a:pPr algn="ctr"/>
              <a:r>
                <a:rPr lang="en-GB" dirty="0" err="1">
                  <a:solidFill>
                    <a:schemeClr val="tx1">
                      <a:lumMod val="50000"/>
                    </a:schemeClr>
                  </a:solidFill>
                </a:rPr>
                <a:t>AuthZ</a:t>
              </a:r>
              <a:endParaRPr lang="en-GB" dirty="0">
                <a:solidFill>
                  <a:schemeClr val="tx1">
                    <a:lumMod val="50000"/>
                  </a:schemeClr>
                </a:solidFill>
              </a:endParaRPr>
            </a:p>
          </p:txBody>
        </p:sp>
        <p:pic>
          <p:nvPicPr>
            <p:cNvPr id="13" name="Graphic 12" descr="Key outline">
              <a:extLst>
                <a:ext uri="{FF2B5EF4-FFF2-40B4-BE49-F238E27FC236}">
                  <a16:creationId xmlns:a16="http://schemas.microsoft.com/office/drawing/2014/main" id="{1318B0EE-1253-7618-4176-BCD6D167D8FE}"/>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9468550" y="5162259"/>
              <a:ext cx="567814" cy="567814"/>
            </a:xfrm>
            <a:prstGeom prst="rect">
              <a:avLst/>
            </a:prstGeom>
          </p:spPr>
        </p:pic>
      </p:grpSp>
      <p:grpSp>
        <p:nvGrpSpPr>
          <p:cNvPr id="14" name="Group 13">
            <a:extLst>
              <a:ext uri="{FF2B5EF4-FFF2-40B4-BE49-F238E27FC236}">
                <a16:creationId xmlns:a16="http://schemas.microsoft.com/office/drawing/2014/main" id="{618C8041-4956-A3CC-27F2-4A088AC89253}"/>
              </a:ext>
            </a:extLst>
          </p:cNvPr>
          <p:cNvGrpSpPr/>
          <p:nvPr/>
        </p:nvGrpSpPr>
        <p:grpSpPr>
          <a:xfrm>
            <a:off x="7321865" y="5066689"/>
            <a:ext cx="1441289" cy="914400"/>
            <a:chOff x="8697421" y="4869427"/>
            <a:chExt cx="1441289" cy="914400"/>
          </a:xfrm>
        </p:grpSpPr>
        <p:pic>
          <p:nvPicPr>
            <p:cNvPr id="15" name="Graphic 14" descr="Database outline">
              <a:extLst>
                <a:ext uri="{FF2B5EF4-FFF2-40B4-BE49-F238E27FC236}">
                  <a16:creationId xmlns:a16="http://schemas.microsoft.com/office/drawing/2014/main" id="{7538B882-05AD-F895-5F1A-2C55AF4802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97421" y="4869427"/>
              <a:ext cx="914400" cy="914400"/>
            </a:xfrm>
            <a:prstGeom prst="rect">
              <a:avLst/>
            </a:prstGeom>
          </p:spPr>
        </p:pic>
        <p:sp>
          <p:nvSpPr>
            <p:cNvPr id="16" name="TextBox 15">
              <a:extLst>
                <a:ext uri="{FF2B5EF4-FFF2-40B4-BE49-F238E27FC236}">
                  <a16:creationId xmlns:a16="http://schemas.microsoft.com/office/drawing/2014/main" id="{FC31267E-5400-AFC4-82F7-FBF4F235E33B}"/>
                </a:ext>
              </a:extLst>
            </p:cNvPr>
            <p:cNvSpPr txBox="1"/>
            <p:nvPr/>
          </p:nvSpPr>
          <p:spPr>
            <a:xfrm>
              <a:off x="9364479" y="4930257"/>
              <a:ext cx="774231" cy="369332"/>
            </a:xfrm>
            <a:prstGeom prst="rect">
              <a:avLst/>
            </a:prstGeom>
            <a:noFill/>
          </p:spPr>
          <p:txBody>
            <a:bodyPr wrap="square" rtlCol="0">
              <a:spAutoFit/>
            </a:bodyPr>
            <a:lstStyle/>
            <a:p>
              <a:pPr algn="ctr"/>
              <a:r>
                <a:rPr lang="en-GB" dirty="0" err="1">
                  <a:solidFill>
                    <a:schemeClr val="tx1">
                      <a:lumMod val="50000"/>
                    </a:schemeClr>
                  </a:solidFill>
                </a:rPr>
                <a:t>Resc</a:t>
              </a:r>
              <a:endParaRPr lang="en-GB" dirty="0">
                <a:solidFill>
                  <a:schemeClr val="tx1">
                    <a:lumMod val="50000"/>
                  </a:schemeClr>
                </a:solidFill>
              </a:endParaRPr>
            </a:p>
          </p:txBody>
        </p:sp>
        <p:pic>
          <p:nvPicPr>
            <p:cNvPr id="17" name="Graphic 16" descr="Employee badge outline">
              <a:extLst>
                <a:ext uri="{FF2B5EF4-FFF2-40B4-BE49-F238E27FC236}">
                  <a16:creationId xmlns:a16="http://schemas.microsoft.com/office/drawing/2014/main" id="{557E8FCC-5658-B404-08DB-1CDAC7EABDAB}"/>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9468550" y="5162259"/>
              <a:ext cx="567814" cy="567814"/>
            </a:xfrm>
            <a:prstGeom prst="rect">
              <a:avLst/>
            </a:prstGeom>
          </p:spPr>
        </p:pic>
      </p:grpSp>
      <p:grpSp>
        <p:nvGrpSpPr>
          <p:cNvPr id="29" name="Group 28">
            <a:extLst>
              <a:ext uri="{FF2B5EF4-FFF2-40B4-BE49-F238E27FC236}">
                <a16:creationId xmlns:a16="http://schemas.microsoft.com/office/drawing/2014/main" id="{E25C693A-F351-CEEC-0D79-A0BFB7ACB5C4}"/>
              </a:ext>
            </a:extLst>
          </p:cNvPr>
          <p:cNvGrpSpPr/>
          <p:nvPr/>
        </p:nvGrpSpPr>
        <p:grpSpPr>
          <a:xfrm>
            <a:off x="2935914" y="1583183"/>
            <a:ext cx="3961355" cy="369332"/>
            <a:chOff x="4115322" y="2104224"/>
            <a:chExt cx="3961355" cy="369332"/>
          </a:xfrm>
        </p:grpSpPr>
        <p:cxnSp>
          <p:nvCxnSpPr>
            <p:cNvPr id="30" name="Straight Arrow Connector 29">
              <a:extLst>
                <a:ext uri="{FF2B5EF4-FFF2-40B4-BE49-F238E27FC236}">
                  <a16:creationId xmlns:a16="http://schemas.microsoft.com/office/drawing/2014/main" id="{E87CCBD8-C982-F6A6-5BB8-1765ECC3AE39}"/>
                </a:ext>
              </a:extLst>
            </p:cNvPr>
            <p:cNvCxnSpPr>
              <a:cxnSpLocks/>
            </p:cNvCxnSpPr>
            <p:nvPr/>
          </p:nvCxnSpPr>
          <p:spPr>
            <a:xfrm>
              <a:off x="4115322" y="2415678"/>
              <a:ext cx="3961355"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5CD00BF2-1C49-DCF3-533E-7D206DBF91CE}"/>
                </a:ext>
              </a:extLst>
            </p:cNvPr>
            <p:cNvSpPr txBox="1"/>
            <p:nvPr/>
          </p:nvSpPr>
          <p:spPr>
            <a:xfrm>
              <a:off x="4901764" y="2104224"/>
              <a:ext cx="2388471" cy="369332"/>
            </a:xfrm>
            <a:prstGeom prst="rect">
              <a:avLst/>
            </a:prstGeom>
            <a:noFill/>
          </p:spPr>
          <p:txBody>
            <a:bodyPr wrap="square" rtlCol="0">
              <a:spAutoFit/>
            </a:bodyPr>
            <a:lstStyle/>
            <a:p>
              <a:pPr algn="ctr"/>
              <a:r>
                <a:rPr lang="en-GB" dirty="0">
                  <a:solidFill>
                    <a:schemeClr val="accent1"/>
                  </a:solidFill>
                </a:rPr>
                <a:t>Authorisation Request</a:t>
              </a:r>
            </a:p>
          </p:txBody>
        </p:sp>
      </p:grpSp>
      <p:grpSp>
        <p:nvGrpSpPr>
          <p:cNvPr id="32" name="Group 31">
            <a:extLst>
              <a:ext uri="{FF2B5EF4-FFF2-40B4-BE49-F238E27FC236}">
                <a16:creationId xmlns:a16="http://schemas.microsoft.com/office/drawing/2014/main" id="{1814B556-C431-65D0-D054-0AFF91909968}"/>
              </a:ext>
            </a:extLst>
          </p:cNvPr>
          <p:cNvGrpSpPr/>
          <p:nvPr/>
        </p:nvGrpSpPr>
        <p:grpSpPr>
          <a:xfrm>
            <a:off x="2935914" y="2126052"/>
            <a:ext cx="3961355" cy="369332"/>
            <a:chOff x="4115322" y="4840202"/>
            <a:chExt cx="3961355" cy="369332"/>
          </a:xfrm>
        </p:grpSpPr>
        <p:sp>
          <p:nvSpPr>
            <p:cNvPr id="33" name="TextBox 32">
              <a:extLst>
                <a:ext uri="{FF2B5EF4-FFF2-40B4-BE49-F238E27FC236}">
                  <a16:creationId xmlns:a16="http://schemas.microsoft.com/office/drawing/2014/main" id="{010B3E70-763E-2251-F7AB-8498931D7D46}"/>
                </a:ext>
              </a:extLst>
            </p:cNvPr>
            <p:cNvSpPr txBox="1"/>
            <p:nvPr/>
          </p:nvSpPr>
          <p:spPr>
            <a:xfrm>
              <a:off x="4901764" y="4840202"/>
              <a:ext cx="2388471" cy="369332"/>
            </a:xfrm>
            <a:prstGeom prst="rect">
              <a:avLst/>
            </a:prstGeom>
            <a:noFill/>
          </p:spPr>
          <p:txBody>
            <a:bodyPr wrap="square" rtlCol="0">
              <a:spAutoFit/>
            </a:bodyPr>
            <a:lstStyle/>
            <a:p>
              <a:pPr algn="ctr"/>
              <a:r>
                <a:rPr lang="en-GB" dirty="0">
                  <a:solidFill>
                    <a:schemeClr val="accent3"/>
                  </a:solidFill>
                </a:rPr>
                <a:t>Authorisation Grant</a:t>
              </a:r>
            </a:p>
          </p:txBody>
        </p:sp>
        <p:cxnSp>
          <p:nvCxnSpPr>
            <p:cNvPr id="34" name="Straight Arrow Connector 33">
              <a:extLst>
                <a:ext uri="{FF2B5EF4-FFF2-40B4-BE49-F238E27FC236}">
                  <a16:creationId xmlns:a16="http://schemas.microsoft.com/office/drawing/2014/main" id="{326D0FB1-DCAF-D944-F74D-5A0297B91BFC}"/>
                </a:ext>
              </a:extLst>
            </p:cNvPr>
            <p:cNvCxnSpPr>
              <a:cxnSpLocks/>
            </p:cNvCxnSpPr>
            <p:nvPr/>
          </p:nvCxnSpPr>
          <p:spPr>
            <a:xfrm flipH="1">
              <a:off x="4115322" y="5151661"/>
              <a:ext cx="3961355" cy="0"/>
            </a:xfrm>
            <a:prstGeom prst="straightConnector1">
              <a:avLst/>
            </a:prstGeom>
            <a:ln w="28575">
              <a:tailEnd type="triangle"/>
            </a:ln>
          </p:spPr>
          <p:style>
            <a:lnRef idx="3">
              <a:schemeClr val="accent3"/>
            </a:lnRef>
            <a:fillRef idx="0">
              <a:schemeClr val="accent3"/>
            </a:fillRef>
            <a:effectRef idx="2">
              <a:schemeClr val="accent3"/>
            </a:effectRef>
            <a:fontRef idx="minor">
              <a:schemeClr val="tx1"/>
            </a:fontRef>
          </p:style>
        </p:cxnSp>
      </p:grpSp>
      <p:grpSp>
        <p:nvGrpSpPr>
          <p:cNvPr id="35" name="Group 34">
            <a:extLst>
              <a:ext uri="{FF2B5EF4-FFF2-40B4-BE49-F238E27FC236}">
                <a16:creationId xmlns:a16="http://schemas.microsoft.com/office/drawing/2014/main" id="{F96C7858-67E4-57B4-0325-1E14DBE5E674}"/>
              </a:ext>
            </a:extLst>
          </p:cNvPr>
          <p:cNvGrpSpPr/>
          <p:nvPr/>
        </p:nvGrpSpPr>
        <p:grpSpPr>
          <a:xfrm>
            <a:off x="2935914" y="2668917"/>
            <a:ext cx="3961355" cy="369332"/>
            <a:chOff x="4115322" y="2104220"/>
            <a:chExt cx="3961355" cy="369332"/>
          </a:xfrm>
        </p:grpSpPr>
        <p:cxnSp>
          <p:nvCxnSpPr>
            <p:cNvPr id="36" name="Straight Arrow Connector 35">
              <a:extLst>
                <a:ext uri="{FF2B5EF4-FFF2-40B4-BE49-F238E27FC236}">
                  <a16:creationId xmlns:a16="http://schemas.microsoft.com/office/drawing/2014/main" id="{60885610-0278-FD03-04C9-5EFA879CA71F}"/>
                </a:ext>
              </a:extLst>
            </p:cNvPr>
            <p:cNvCxnSpPr>
              <a:cxnSpLocks/>
            </p:cNvCxnSpPr>
            <p:nvPr/>
          </p:nvCxnSpPr>
          <p:spPr>
            <a:xfrm>
              <a:off x="4115322" y="2415678"/>
              <a:ext cx="3961355"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81D384E0-99F1-ECB7-6693-E4BCECBEEBCF}"/>
                </a:ext>
              </a:extLst>
            </p:cNvPr>
            <p:cNvSpPr txBox="1"/>
            <p:nvPr/>
          </p:nvSpPr>
          <p:spPr>
            <a:xfrm>
              <a:off x="4271468" y="2104220"/>
              <a:ext cx="3649064" cy="369332"/>
            </a:xfrm>
            <a:prstGeom prst="rect">
              <a:avLst/>
            </a:prstGeom>
            <a:noFill/>
          </p:spPr>
          <p:txBody>
            <a:bodyPr wrap="square" rtlCol="0">
              <a:spAutoFit/>
            </a:bodyPr>
            <a:lstStyle/>
            <a:p>
              <a:pPr algn="ctr"/>
              <a:r>
                <a:rPr lang="en-GB" dirty="0">
                  <a:solidFill>
                    <a:schemeClr val="accent1"/>
                  </a:solidFill>
                </a:rPr>
                <a:t>Access Token Request w </a:t>
              </a:r>
              <a:r>
                <a:rPr lang="en-GB" dirty="0" err="1">
                  <a:solidFill>
                    <a:schemeClr val="accent1"/>
                  </a:solidFill>
                </a:rPr>
                <a:t>AuthZ</a:t>
              </a:r>
              <a:r>
                <a:rPr lang="en-GB" dirty="0">
                  <a:solidFill>
                    <a:schemeClr val="accent1"/>
                  </a:solidFill>
                </a:rPr>
                <a:t> Grant</a:t>
              </a:r>
            </a:p>
          </p:txBody>
        </p:sp>
      </p:grpSp>
      <p:grpSp>
        <p:nvGrpSpPr>
          <p:cNvPr id="39" name="Group 38">
            <a:extLst>
              <a:ext uri="{FF2B5EF4-FFF2-40B4-BE49-F238E27FC236}">
                <a16:creationId xmlns:a16="http://schemas.microsoft.com/office/drawing/2014/main" id="{882B50C4-0C99-9E11-8152-68632D98A2F3}"/>
              </a:ext>
            </a:extLst>
          </p:cNvPr>
          <p:cNvGrpSpPr/>
          <p:nvPr/>
        </p:nvGrpSpPr>
        <p:grpSpPr>
          <a:xfrm>
            <a:off x="2935914" y="3211789"/>
            <a:ext cx="3961355" cy="369332"/>
            <a:chOff x="4115322" y="4840202"/>
            <a:chExt cx="3961355" cy="369332"/>
          </a:xfrm>
        </p:grpSpPr>
        <p:sp>
          <p:nvSpPr>
            <p:cNvPr id="40" name="TextBox 39">
              <a:extLst>
                <a:ext uri="{FF2B5EF4-FFF2-40B4-BE49-F238E27FC236}">
                  <a16:creationId xmlns:a16="http://schemas.microsoft.com/office/drawing/2014/main" id="{4315F658-4B67-E0F2-C01F-7BF5C2DC725B}"/>
                </a:ext>
              </a:extLst>
            </p:cNvPr>
            <p:cNvSpPr txBox="1"/>
            <p:nvPr/>
          </p:nvSpPr>
          <p:spPr>
            <a:xfrm>
              <a:off x="4901764" y="4840202"/>
              <a:ext cx="2388471" cy="369332"/>
            </a:xfrm>
            <a:prstGeom prst="rect">
              <a:avLst/>
            </a:prstGeom>
            <a:noFill/>
          </p:spPr>
          <p:txBody>
            <a:bodyPr wrap="square" rtlCol="0">
              <a:spAutoFit/>
            </a:bodyPr>
            <a:lstStyle/>
            <a:p>
              <a:pPr algn="ctr"/>
              <a:r>
                <a:rPr lang="en-GB" dirty="0">
                  <a:solidFill>
                    <a:schemeClr val="accent3"/>
                  </a:solidFill>
                </a:rPr>
                <a:t>Access Token</a:t>
              </a:r>
            </a:p>
          </p:txBody>
        </p:sp>
        <p:cxnSp>
          <p:nvCxnSpPr>
            <p:cNvPr id="41" name="Straight Arrow Connector 40">
              <a:extLst>
                <a:ext uri="{FF2B5EF4-FFF2-40B4-BE49-F238E27FC236}">
                  <a16:creationId xmlns:a16="http://schemas.microsoft.com/office/drawing/2014/main" id="{0C25EA73-F122-4C53-2604-054C1AD443E9}"/>
                </a:ext>
              </a:extLst>
            </p:cNvPr>
            <p:cNvCxnSpPr>
              <a:cxnSpLocks/>
            </p:cNvCxnSpPr>
            <p:nvPr/>
          </p:nvCxnSpPr>
          <p:spPr>
            <a:xfrm flipH="1">
              <a:off x="4115322" y="5151661"/>
              <a:ext cx="3961355" cy="0"/>
            </a:xfrm>
            <a:prstGeom prst="straightConnector1">
              <a:avLst/>
            </a:prstGeom>
            <a:ln w="28575">
              <a:tailEnd type="triangle"/>
            </a:ln>
          </p:spPr>
          <p:style>
            <a:lnRef idx="3">
              <a:schemeClr val="accent3"/>
            </a:lnRef>
            <a:fillRef idx="0">
              <a:schemeClr val="accent3"/>
            </a:fillRef>
            <a:effectRef idx="2">
              <a:schemeClr val="accent3"/>
            </a:effectRef>
            <a:fontRef idx="minor">
              <a:schemeClr val="tx1"/>
            </a:fontRef>
          </p:style>
        </p:cxnSp>
      </p:grpSp>
      <p:grpSp>
        <p:nvGrpSpPr>
          <p:cNvPr id="48" name="Group 47">
            <a:extLst>
              <a:ext uri="{FF2B5EF4-FFF2-40B4-BE49-F238E27FC236}">
                <a16:creationId xmlns:a16="http://schemas.microsoft.com/office/drawing/2014/main" id="{53C8DA42-D123-FF89-2741-CA0F95C296FD}"/>
              </a:ext>
            </a:extLst>
          </p:cNvPr>
          <p:cNvGrpSpPr/>
          <p:nvPr/>
        </p:nvGrpSpPr>
        <p:grpSpPr>
          <a:xfrm>
            <a:off x="6297187" y="3176360"/>
            <a:ext cx="360000" cy="360000"/>
            <a:chOff x="4651825" y="4781182"/>
            <a:chExt cx="914400" cy="914400"/>
          </a:xfrm>
        </p:grpSpPr>
        <p:pic>
          <p:nvPicPr>
            <p:cNvPr id="45" name="Graphic 44" descr="Harvey Balls 0% with solid fill">
              <a:extLst>
                <a:ext uri="{FF2B5EF4-FFF2-40B4-BE49-F238E27FC236}">
                  <a16:creationId xmlns:a16="http://schemas.microsoft.com/office/drawing/2014/main" id="{7E579EF9-F33E-FA9F-5044-B98851E25CB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651825" y="4781182"/>
              <a:ext cx="914400" cy="914400"/>
            </a:xfrm>
            <a:prstGeom prst="rect">
              <a:avLst/>
            </a:prstGeom>
          </p:spPr>
        </p:pic>
        <p:pic>
          <p:nvPicPr>
            <p:cNvPr id="47" name="Graphic 46" descr="Lock with solid fill">
              <a:extLst>
                <a:ext uri="{FF2B5EF4-FFF2-40B4-BE49-F238E27FC236}">
                  <a16:creationId xmlns:a16="http://schemas.microsoft.com/office/drawing/2014/main" id="{DEDF404E-916B-5252-AA5A-E254120CDA8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816025" y="4945382"/>
              <a:ext cx="586000" cy="586000"/>
            </a:xfrm>
            <a:prstGeom prst="rect">
              <a:avLst/>
            </a:prstGeom>
          </p:spPr>
        </p:pic>
      </p:grpSp>
      <p:grpSp>
        <p:nvGrpSpPr>
          <p:cNvPr id="49" name="Group 48">
            <a:extLst>
              <a:ext uri="{FF2B5EF4-FFF2-40B4-BE49-F238E27FC236}">
                <a16:creationId xmlns:a16="http://schemas.microsoft.com/office/drawing/2014/main" id="{BF015DF3-06FF-7764-7C35-BD2990CF73E6}"/>
              </a:ext>
            </a:extLst>
          </p:cNvPr>
          <p:cNvGrpSpPr/>
          <p:nvPr/>
        </p:nvGrpSpPr>
        <p:grpSpPr>
          <a:xfrm>
            <a:off x="2935914" y="4802722"/>
            <a:ext cx="3961355" cy="369332"/>
            <a:chOff x="4115322" y="2104224"/>
            <a:chExt cx="3961355" cy="369332"/>
          </a:xfrm>
        </p:grpSpPr>
        <p:cxnSp>
          <p:nvCxnSpPr>
            <p:cNvPr id="50" name="Straight Arrow Connector 49">
              <a:extLst>
                <a:ext uri="{FF2B5EF4-FFF2-40B4-BE49-F238E27FC236}">
                  <a16:creationId xmlns:a16="http://schemas.microsoft.com/office/drawing/2014/main" id="{9FB8BAFB-D9CB-26B0-66F5-57A2E1A294FA}"/>
                </a:ext>
              </a:extLst>
            </p:cNvPr>
            <p:cNvCxnSpPr>
              <a:cxnSpLocks/>
            </p:cNvCxnSpPr>
            <p:nvPr/>
          </p:nvCxnSpPr>
          <p:spPr>
            <a:xfrm>
              <a:off x="4115322" y="2415678"/>
              <a:ext cx="3961355"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D40E0848-EF9B-F54E-B53D-8D0E7CDC2831}"/>
                </a:ext>
              </a:extLst>
            </p:cNvPr>
            <p:cNvSpPr txBox="1"/>
            <p:nvPr/>
          </p:nvSpPr>
          <p:spPr>
            <a:xfrm>
              <a:off x="4306736" y="2104224"/>
              <a:ext cx="3578526" cy="369332"/>
            </a:xfrm>
            <a:prstGeom prst="rect">
              <a:avLst/>
            </a:prstGeom>
            <a:noFill/>
          </p:spPr>
          <p:txBody>
            <a:bodyPr wrap="square" rtlCol="0">
              <a:spAutoFit/>
            </a:bodyPr>
            <a:lstStyle/>
            <a:p>
              <a:pPr algn="ctr"/>
              <a:r>
                <a:rPr lang="en-GB" dirty="0">
                  <a:solidFill>
                    <a:schemeClr val="accent1"/>
                  </a:solidFill>
                </a:rPr>
                <a:t>Resource Request with Access Token</a:t>
              </a:r>
            </a:p>
          </p:txBody>
        </p:sp>
      </p:grpSp>
      <p:grpSp>
        <p:nvGrpSpPr>
          <p:cNvPr id="52" name="Group 51">
            <a:extLst>
              <a:ext uri="{FF2B5EF4-FFF2-40B4-BE49-F238E27FC236}">
                <a16:creationId xmlns:a16="http://schemas.microsoft.com/office/drawing/2014/main" id="{08E3991C-26A8-3C60-CF3E-50EB025EE71F}"/>
              </a:ext>
            </a:extLst>
          </p:cNvPr>
          <p:cNvGrpSpPr/>
          <p:nvPr/>
        </p:nvGrpSpPr>
        <p:grpSpPr>
          <a:xfrm>
            <a:off x="2935914" y="5345590"/>
            <a:ext cx="3961355" cy="369332"/>
            <a:chOff x="4115322" y="4840202"/>
            <a:chExt cx="3961355" cy="369332"/>
          </a:xfrm>
        </p:grpSpPr>
        <p:sp>
          <p:nvSpPr>
            <p:cNvPr id="53" name="TextBox 52">
              <a:extLst>
                <a:ext uri="{FF2B5EF4-FFF2-40B4-BE49-F238E27FC236}">
                  <a16:creationId xmlns:a16="http://schemas.microsoft.com/office/drawing/2014/main" id="{E426F82F-09A5-BE08-0C81-68FBD45C2E98}"/>
                </a:ext>
              </a:extLst>
            </p:cNvPr>
            <p:cNvSpPr txBox="1"/>
            <p:nvPr/>
          </p:nvSpPr>
          <p:spPr>
            <a:xfrm>
              <a:off x="4901764" y="4840202"/>
              <a:ext cx="2388471" cy="369332"/>
            </a:xfrm>
            <a:prstGeom prst="rect">
              <a:avLst/>
            </a:prstGeom>
            <a:noFill/>
          </p:spPr>
          <p:txBody>
            <a:bodyPr wrap="square" rtlCol="0">
              <a:spAutoFit/>
            </a:bodyPr>
            <a:lstStyle/>
            <a:p>
              <a:pPr algn="ctr"/>
              <a:r>
                <a:rPr lang="en-GB" dirty="0">
                  <a:solidFill>
                    <a:schemeClr val="accent3"/>
                  </a:solidFill>
                </a:rPr>
                <a:t>Protected Resource</a:t>
              </a:r>
            </a:p>
          </p:txBody>
        </p:sp>
        <p:cxnSp>
          <p:nvCxnSpPr>
            <p:cNvPr id="54" name="Straight Arrow Connector 53">
              <a:extLst>
                <a:ext uri="{FF2B5EF4-FFF2-40B4-BE49-F238E27FC236}">
                  <a16:creationId xmlns:a16="http://schemas.microsoft.com/office/drawing/2014/main" id="{5EB2F609-31A6-0E3D-26FC-2D2E69321B89}"/>
                </a:ext>
              </a:extLst>
            </p:cNvPr>
            <p:cNvCxnSpPr>
              <a:cxnSpLocks/>
            </p:cNvCxnSpPr>
            <p:nvPr/>
          </p:nvCxnSpPr>
          <p:spPr>
            <a:xfrm flipH="1">
              <a:off x="4115322" y="5151661"/>
              <a:ext cx="3961355" cy="0"/>
            </a:xfrm>
            <a:prstGeom prst="straightConnector1">
              <a:avLst/>
            </a:prstGeom>
            <a:ln w="28575">
              <a:tailEnd type="triangle"/>
            </a:ln>
          </p:spPr>
          <p:style>
            <a:lnRef idx="3">
              <a:schemeClr val="accent3"/>
            </a:lnRef>
            <a:fillRef idx="0">
              <a:schemeClr val="accent3"/>
            </a:fillRef>
            <a:effectRef idx="2">
              <a:schemeClr val="accent3"/>
            </a:effectRef>
            <a:fontRef idx="minor">
              <a:schemeClr val="tx1"/>
            </a:fontRef>
          </p:style>
        </p:cxnSp>
      </p:grpSp>
      <p:grpSp>
        <p:nvGrpSpPr>
          <p:cNvPr id="55" name="Group 54">
            <a:extLst>
              <a:ext uri="{FF2B5EF4-FFF2-40B4-BE49-F238E27FC236}">
                <a16:creationId xmlns:a16="http://schemas.microsoft.com/office/drawing/2014/main" id="{EF641593-F681-DE51-5297-5A3FDA26E5E7}"/>
              </a:ext>
            </a:extLst>
          </p:cNvPr>
          <p:cNvGrpSpPr/>
          <p:nvPr/>
        </p:nvGrpSpPr>
        <p:grpSpPr>
          <a:xfrm>
            <a:off x="2864414" y="4765238"/>
            <a:ext cx="360000" cy="360000"/>
            <a:chOff x="4651825" y="4781182"/>
            <a:chExt cx="914400" cy="914400"/>
          </a:xfrm>
        </p:grpSpPr>
        <p:pic>
          <p:nvPicPr>
            <p:cNvPr id="56" name="Graphic 55" descr="Harvey Balls 0% with solid fill">
              <a:extLst>
                <a:ext uri="{FF2B5EF4-FFF2-40B4-BE49-F238E27FC236}">
                  <a16:creationId xmlns:a16="http://schemas.microsoft.com/office/drawing/2014/main" id="{BFB4BC5A-6C46-2469-3EF4-ACC7795814F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651825" y="4781182"/>
              <a:ext cx="914400" cy="914400"/>
            </a:xfrm>
            <a:prstGeom prst="rect">
              <a:avLst/>
            </a:prstGeom>
          </p:spPr>
        </p:pic>
        <p:pic>
          <p:nvPicPr>
            <p:cNvPr id="57" name="Graphic 56" descr="Lock with solid fill">
              <a:extLst>
                <a:ext uri="{FF2B5EF4-FFF2-40B4-BE49-F238E27FC236}">
                  <a16:creationId xmlns:a16="http://schemas.microsoft.com/office/drawing/2014/main" id="{E49BC61D-4F32-4343-D4D6-68030576B5D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816025" y="4945382"/>
              <a:ext cx="586000" cy="586000"/>
            </a:xfrm>
            <a:prstGeom prst="rect">
              <a:avLst/>
            </a:prstGeom>
          </p:spPr>
        </p:pic>
      </p:grpSp>
      <p:sp>
        <p:nvSpPr>
          <p:cNvPr id="58" name="TextBox 57">
            <a:extLst>
              <a:ext uri="{FF2B5EF4-FFF2-40B4-BE49-F238E27FC236}">
                <a16:creationId xmlns:a16="http://schemas.microsoft.com/office/drawing/2014/main" id="{4788560E-9889-6BBE-B27A-236E66531028}"/>
              </a:ext>
            </a:extLst>
          </p:cNvPr>
          <p:cNvSpPr txBox="1"/>
          <p:nvPr/>
        </p:nvSpPr>
        <p:spPr>
          <a:xfrm>
            <a:off x="988042" y="1305269"/>
            <a:ext cx="1460031" cy="707886"/>
          </a:xfrm>
          <a:prstGeom prst="rect">
            <a:avLst/>
          </a:prstGeom>
          <a:noFill/>
        </p:spPr>
        <p:txBody>
          <a:bodyPr wrap="square" rtlCol="0">
            <a:spAutoFit/>
          </a:bodyPr>
          <a:lstStyle/>
          <a:p>
            <a:pPr algn="ctr"/>
            <a:r>
              <a:rPr lang="en-GB" sz="4000" dirty="0"/>
              <a:t>Client</a:t>
            </a:r>
          </a:p>
        </p:txBody>
      </p:sp>
      <p:sp>
        <p:nvSpPr>
          <p:cNvPr id="61" name="TextBox 60">
            <a:extLst>
              <a:ext uri="{FF2B5EF4-FFF2-40B4-BE49-F238E27FC236}">
                <a16:creationId xmlns:a16="http://schemas.microsoft.com/office/drawing/2014/main" id="{8CE66E1F-7B00-F6E9-E055-4359E7007285}"/>
              </a:ext>
            </a:extLst>
          </p:cNvPr>
          <p:cNvSpPr txBox="1"/>
          <p:nvPr/>
        </p:nvSpPr>
        <p:spPr>
          <a:xfrm>
            <a:off x="7267647" y="1305269"/>
            <a:ext cx="1460031" cy="1200329"/>
          </a:xfrm>
          <a:prstGeom prst="rect">
            <a:avLst/>
          </a:prstGeom>
          <a:noFill/>
        </p:spPr>
        <p:txBody>
          <a:bodyPr wrap="square" rtlCol="0">
            <a:spAutoFit/>
          </a:bodyPr>
          <a:lstStyle/>
          <a:p>
            <a:pPr algn="ctr"/>
            <a:r>
              <a:rPr lang="en-GB" sz="3600" dirty="0" err="1"/>
              <a:t>AuthZ</a:t>
            </a:r>
            <a:endParaRPr lang="en-GB" sz="3600" dirty="0"/>
          </a:p>
          <a:p>
            <a:pPr algn="ctr"/>
            <a:r>
              <a:rPr lang="en-GB" sz="3600" dirty="0"/>
              <a:t>Server</a:t>
            </a:r>
          </a:p>
        </p:txBody>
      </p:sp>
      <p:sp>
        <p:nvSpPr>
          <p:cNvPr id="62" name="TextBox 61">
            <a:extLst>
              <a:ext uri="{FF2B5EF4-FFF2-40B4-BE49-F238E27FC236}">
                <a16:creationId xmlns:a16="http://schemas.microsoft.com/office/drawing/2014/main" id="{02936C5B-921F-90BA-3B0C-79F8F1318CB8}"/>
              </a:ext>
            </a:extLst>
          </p:cNvPr>
          <p:cNvSpPr txBox="1"/>
          <p:nvPr/>
        </p:nvSpPr>
        <p:spPr>
          <a:xfrm>
            <a:off x="7326300" y="4317464"/>
            <a:ext cx="1460031" cy="830997"/>
          </a:xfrm>
          <a:prstGeom prst="rect">
            <a:avLst/>
          </a:prstGeom>
          <a:noFill/>
        </p:spPr>
        <p:txBody>
          <a:bodyPr wrap="square" rtlCol="0">
            <a:spAutoFit/>
          </a:bodyPr>
          <a:lstStyle/>
          <a:p>
            <a:pPr algn="ctr"/>
            <a:r>
              <a:rPr lang="en-GB" sz="2400" dirty="0"/>
              <a:t>Resource</a:t>
            </a:r>
          </a:p>
          <a:p>
            <a:pPr algn="ctr"/>
            <a:r>
              <a:rPr lang="en-GB" sz="2400" dirty="0"/>
              <a:t>Server</a:t>
            </a:r>
          </a:p>
        </p:txBody>
      </p:sp>
      <p:grpSp>
        <p:nvGrpSpPr>
          <p:cNvPr id="63" name="Group 62">
            <a:extLst>
              <a:ext uri="{FF2B5EF4-FFF2-40B4-BE49-F238E27FC236}">
                <a16:creationId xmlns:a16="http://schemas.microsoft.com/office/drawing/2014/main" id="{CAE0E9D4-0114-99B3-675C-B177292356CE}"/>
              </a:ext>
            </a:extLst>
          </p:cNvPr>
          <p:cNvGrpSpPr>
            <a:grpSpLocks noChangeAspect="1"/>
          </p:cNvGrpSpPr>
          <p:nvPr/>
        </p:nvGrpSpPr>
        <p:grpSpPr>
          <a:xfrm>
            <a:off x="6235093" y="5312185"/>
            <a:ext cx="484188" cy="360000"/>
            <a:chOff x="7285113" y="1053086"/>
            <a:chExt cx="1298837" cy="965703"/>
          </a:xfrm>
        </p:grpSpPr>
        <p:pic>
          <p:nvPicPr>
            <p:cNvPr id="22528" name="Graphic 22527" descr="Employee badge outline">
              <a:extLst>
                <a:ext uri="{FF2B5EF4-FFF2-40B4-BE49-F238E27FC236}">
                  <a16:creationId xmlns:a16="http://schemas.microsoft.com/office/drawing/2014/main" id="{F38E68DE-63E6-41FD-F163-9AC6B004DBBD}"/>
                </a:ext>
              </a:extLst>
            </p:cNvPr>
            <p:cNvPicPr>
              <a:picLocks noChangeAspect="1"/>
            </p:cNvPicPr>
            <p:nvPr/>
          </p:nvPicPr>
          <p:blipFill>
            <a:blip r:embed="rId8">
              <a:extLst>
                <a:ext uri="{96DAC541-7B7A-43D3-8B79-37D633B846F1}">
                  <asvg:svgBlip xmlns:asvg="http://schemas.microsoft.com/office/drawing/2016/SVG/main" r:embed="rId14"/>
                </a:ext>
              </a:extLst>
            </a:blip>
            <a:stretch>
              <a:fillRect/>
            </a:stretch>
          </p:blipFill>
          <p:spPr>
            <a:xfrm>
              <a:off x="7285113" y="1104389"/>
              <a:ext cx="914400" cy="914400"/>
            </a:xfrm>
            <a:prstGeom prst="rect">
              <a:avLst/>
            </a:prstGeom>
          </p:spPr>
        </p:pic>
        <p:pic>
          <p:nvPicPr>
            <p:cNvPr id="22529" name="Graphic 22528" descr="Lock with solid fill">
              <a:extLst>
                <a:ext uri="{FF2B5EF4-FFF2-40B4-BE49-F238E27FC236}">
                  <a16:creationId xmlns:a16="http://schemas.microsoft.com/office/drawing/2014/main" id="{3D857D8E-2FAA-5840-2A0A-E6E41ABA123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815076" y="1053086"/>
              <a:ext cx="768874" cy="768874"/>
            </a:xfrm>
            <a:prstGeom prst="rect">
              <a:avLst/>
            </a:prstGeom>
          </p:spPr>
        </p:pic>
      </p:grpSp>
      <p:grpSp>
        <p:nvGrpSpPr>
          <p:cNvPr id="22572" name="Group 22571">
            <a:extLst>
              <a:ext uri="{FF2B5EF4-FFF2-40B4-BE49-F238E27FC236}">
                <a16:creationId xmlns:a16="http://schemas.microsoft.com/office/drawing/2014/main" id="{CD4E70A7-B7FC-C709-C5A6-00E86A2C4CC9}"/>
              </a:ext>
            </a:extLst>
          </p:cNvPr>
          <p:cNvGrpSpPr/>
          <p:nvPr/>
        </p:nvGrpSpPr>
        <p:grpSpPr>
          <a:xfrm>
            <a:off x="9024287" y="1583183"/>
            <a:ext cx="2388471" cy="864032"/>
            <a:chOff x="9024287" y="1583183"/>
            <a:chExt cx="2388471" cy="864032"/>
          </a:xfrm>
        </p:grpSpPr>
        <p:grpSp>
          <p:nvGrpSpPr>
            <p:cNvPr id="18" name="Group 17">
              <a:extLst>
                <a:ext uri="{FF2B5EF4-FFF2-40B4-BE49-F238E27FC236}">
                  <a16:creationId xmlns:a16="http://schemas.microsoft.com/office/drawing/2014/main" id="{0C1E9AC4-379B-B089-3721-61D485638A7C}"/>
                </a:ext>
              </a:extLst>
            </p:cNvPr>
            <p:cNvGrpSpPr/>
            <p:nvPr/>
          </p:nvGrpSpPr>
          <p:grpSpPr>
            <a:xfrm>
              <a:off x="9736025" y="1884929"/>
              <a:ext cx="854312" cy="552582"/>
              <a:chOff x="5795949" y="2035457"/>
              <a:chExt cx="1489164" cy="838020"/>
            </a:xfrm>
          </p:grpSpPr>
          <p:pic>
            <p:nvPicPr>
              <p:cNvPr id="19" name="Graphic 18" descr="User outline">
                <a:extLst>
                  <a:ext uri="{FF2B5EF4-FFF2-40B4-BE49-F238E27FC236}">
                    <a16:creationId xmlns:a16="http://schemas.microsoft.com/office/drawing/2014/main" id="{A2E5A7FB-6B8B-0513-FB3B-4E755BC8608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795949" y="2035457"/>
                <a:ext cx="914400" cy="838020"/>
              </a:xfrm>
              <a:prstGeom prst="rect">
                <a:avLst/>
              </a:prstGeom>
            </p:spPr>
          </p:pic>
          <p:sp>
            <p:nvSpPr>
              <p:cNvPr id="20" name="TextBox 19">
                <a:extLst>
                  <a:ext uri="{FF2B5EF4-FFF2-40B4-BE49-F238E27FC236}">
                    <a16:creationId xmlns:a16="http://schemas.microsoft.com/office/drawing/2014/main" id="{98411E44-FC4D-5AC0-BB9E-63E03DE9B92B}"/>
                  </a:ext>
                </a:extLst>
              </p:cNvPr>
              <p:cNvSpPr txBox="1"/>
              <p:nvPr/>
            </p:nvSpPr>
            <p:spPr>
              <a:xfrm>
                <a:off x="6370713" y="2107081"/>
                <a:ext cx="914400" cy="350069"/>
              </a:xfrm>
              <a:prstGeom prst="rect">
                <a:avLst/>
              </a:prstGeom>
              <a:noFill/>
            </p:spPr>
            <p:txBody>
              <a:bodyPr wrap="square" rtlCol="0">
                <a:spAutoFit/>
              </a:bodyPr>
              <a:lstStyle/>
              <a:p>
                <a:pPr algn="ctr"/>
                <a:r>
                  <a:rPr lang="en-GB" sz="900" dirty="0">
                    <a:solidFill>
                      <a:schemeClr val="tx1">
                        <a:lumMod val="50000"/>
                      </a:schemeClr>
                    </a:solidFill>
                  </a:rPr>
                  <a:t>Owner</a:t>
                </a:r>
                <a:endParaRPr lang="en-GB" dirty="0">
                  <a:solidFill>
                    <a:schemeClr val="tx1">
                      <a:lumMod val="50000"/>
                    </a:schemeClr>
                  </a:solidFill>
                </a:endParaRPr>
              </a:p>
            </p:txBody>
          </p:sp>
        </p:grpSp>
        <p:grpSp>
          <p:nvGrpSpPr>
            <p:cNvPr id="22561" name="Group 22560">
              <a:extLst>
                <a:ext uri="{FF2B5EF4-FFF2-40B4-BE49-F238E27FC236}">
                  <a16:creationId xmlns:a16="http://schemas.microsoft.com/office/drawing/2014/main" id="{9C7D03DF-1E50-B5A1-B191-77D8B9D4E867}"/>
                </a:ext>
              </a:extLst>
            </p:cNvPr>
            <p:cNvGrpSpPr/>
            <p:nvPr/>
          </p:nvGrpSpPr>
          <p:grpSpPr>
            <a:xfrm>
              <a:off x="9140044" y="1894636"/>
              <a:ext cx="598828" cy="552579"/>
              <a:chOff x="4541763" y="1894637"/>
              <a:chExt cx="361720" cy="360000"/>
            </a:xfrm>
          </p:grpSpPr>
          <p:cxnSp>
            <p:nvCxnSpPr>
              <p:cNvPr id="22562" name="Straight Connector 22561">
                <a:extLst>
                  <a:ext uri="{FF2B5EF4-FFF2-40B4-BE49-F238E27FC236}">
                    <a16:creationId xmlns:a16="http://schemas.microsoft.com/office/drawing/2014/main" id="{A895A8FD-01F4-CD05-55A3-E4107239A625}"/>
                  </a:ext>
                </a:extLst>
              </p:cNvPr>
              <p:cNvCxnSpPr>
                <a:cxnSpLocks/>
              </p:cNvCxnSpPr>
              <p:nvPr/>
            </p:nvCxnSpPr>
            <p:spPr>
              <a:xfrm>
                <a:off x="4541763" y="1902910"/>
                <a:ext cx="360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563" name="Straight Connector 22562">
                <a:extLst>
                  <a:ext uri="{FF2B5EF4-FFF2-40B4-BE49-F238E27FC236}">
                    <a16:creationId xmlns:a16="http://schemas.microsoft.com/office/drawing/2014/main" id="{67C88DCC-E6D3-6E45-AAC1-13F208EC3DB3}"/>
                  </a:ext>
                </a:extLst>
              </p:cNvPr>
              <p:cNvCxnSpPr>
                <a:cxnSpLocks/>
              </p:cNvCxnSpPr>
              <p:nvPr/>
            </p:nvCxnSpPr>
            <p:spPr>
              <a:xfrm>
                <a:off x="4896467" y="1894637"/>
                <a:ext cx="0" cy="360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564" name="Straight Arrow Connector 22563">
                <a:extLst>
                  <a:ext uri="{FF2B5EF4-FFF2-40B4-BE49-F238E27FC236}">
                    <a16:creationId xmlns:a16="http://schemas.microsoft.com/office/drawing/2014/main" id="{D75B2130-2711-8CBC-8633-BE38C220246A}"/>
                  </a:ext>
                </a:extLst>
              </p:cNvPr>
              <p:cNvCxnSpPr/>
              <p:nvPr/>
            </p:nvCxnSpPr>
            <p:spPr>
              <a:xfrm flipH="1">
                <a:off x="4543483" y="2249037"/>
                <a:ext cx="3600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2566" name="TextBox 22565">
              <a:extLst>
                <a:ext uri="{FF2B5EF4-FFF2-40B4-BE49-F238E27FC236}">
                  <a16:creationId xmlns:a16="http://schemas.microsoft.com/office/drawing/2014/main" id="{ED7C46F4-41C0-6318-F7E2-5DC56BE18C94}"/>
                </a:ext>
              </a:extLst>
            </p:cNvPr>
            <p:cNvSpPr txBox="1"/>
            <p:nvPr/>
          </p:nvSpPr>
          <p:spPr>
            <a:xfrm>
              <a:off x="9024287" y="1583183"/>
              <a:ext cx="2388471" cy="369332"/>
            </a:xfrm>
            <a:prstGeom prst="rect">
              <a:avLst/>
            </a:prstGeom>
            <a:noFill/>
          </p:spPr>
          <p:txBody>
            <a:bodyPr wrap="square" rtlCol="0">
              <a:spAutoFit/>
            </a:bodyPr>
            <a:lstStyle/>
            <a:p>
              <a:pPr algn="ctr"/>
              <a:r>
                <a:rPr lang="en-GB" dirty="0">
                  <a:solidFill>
                    <a:schemeClr val="accent1"/>
                  </a:solidFill>
                </a:rPr>
                <a:t>Owner Authorisation</a:t>
              </a:r>
            </a:p>
          </p:txBody>
        </p:sp>
      </p:grpSp>
      <p:grpSp>
        <p:nvGrpSpPr>
          <p:cNvPr id="22568" name="Group 22567">
            <a:extLst>
              <a:ext uri="{FF2B5EF4-FFF2-40B4-BE49-F238E27FC236}">
                <a16:creationId xmlns:a16="http://schemas.microsoft.com/office/drawing/2014/main" id="{F479C308-0AA8-9334-1D2E-4083E88D7566}"/>
              </a:ext>
            </a:extLst>
          </p:cNvPr>
          <p:cNvGrpSpPr/>
          <p:nvPr/>
        </p:nvGrpSpPr>
        <p:grpSpPr>
          <a:xfrm>
            <a:off x="997440" y="2709989"/>
            <a:ext cx="1489164" cy="914400"/>
            <a:chOff x="5795949" y="1959077"/>
            <a:chExt cx="1489164" cy="914400"/>
          </a:xfrm>
        </p:grpSpPr>
        <p:pic>
          <p:nvPicPr>
            <p:cNvPr id="22569" name="Graphic 22568" descr="User outline">
              <a:extLst>
                <a:ext uri="{FF2B5EF4-FFF2-40B4-BE49-F238E27FC236}">
                  <a16:creationId xmlns:a16="http://schemas.microsoft.com/office/drawing/2014/main" id="{5DD555B1-3F43-1B89-DFE1-080C7928443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795949" y="1959077"/>
              <a:ext cx="914400" cy="914400"/>
            </a:xfrm>
            <a:prstGeom prst="rect">
              <a:avLst/>
            </a:prstGeom>
          </p:spPr>
        </p:pic>
        <p:sp>
          <p:nvSpPr>
            <p:cNvPr id="22570" name="TextBox 22569">
              <a:extLst>
                <a:ext uri="{FF2B5EF4-FFF2-40B4-BE49-F238E27FC236}">
                  <a16:creationId xmlns:a16="http://schemas.microsoft.com/office/drawing/2014/main" id="{1F77E656-6779-5C3C-E9B4-BF2A718D1D4A}"/>
                </a:ext>
              </a:extLst>
            </p:cNvPr>
            <p:cNvSpPr txBox="1"/>
            <p:nvPr/>
          </p:nvSpPr>
          <p:spPr>
            <a:xfrm>
              <a:off x="6370713" y="2107081"/>
              <a:ext cx="914400" cy="369332"/>
            </a:xfrm>
            <a:prstGeom prst="rect">
              <a:avLst/>
            </a:prstGeom>
            <a:noFill/>
          </p:spPr>
          <p:txBody>
            <a:bodyPr wrap="square" rtlCol="0">
              <a:spAutoFit/>
            </a:bodyPr>
            <a:lstStyle/>
            <a:p>
              <a:pPr algn="ctr"/>
              <a:r>
                <a:rPr lang="en-GB" dirty="0">
                  <a:solidFill>
                    <a:schemeClr val="tx1">
                      <a:lumMod val="50000"/>
                    </a:schemeClr>
                  </a:solidFill>
                </a:rPr>
                <a:t>Owner</a:t>
              </a:r>
            </a:p>
          </p:txBody>
        </p:sp>
      </p:grpSp>
      <p:pic>
        <p:nvPicPr>
          <p:cNvPr id="22582" name="Picture 2">
            <a:extLst>
              <a:ext uri="{FF2B5EF4-FFF2-40B4-BE49-F238E27FC236}">
                <a16:creationId xmlns:a16="http://schemas.microsoft.com/office/drawing/2014/main" id="{61F35576-B2C6-108C-414E-1EFCBE82925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127226" y="0"/>
            <a:ext cx="1661433" cy="1671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810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170C8-0946-4FF5-D8E8-4D41DB828E47}"/>
              </a:ext>
            </a:extLst>
          </p:cNvPr>
          <p:cNvSpPr txBox="1"/>
          <p:nvPr/>
        </p:nvSpPr>
        <p:spPr>
          <a:xfrm>
            <a:off x="403341" y="345182"/>
            <a:ext cx="11699616"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4000" b="1" i="0" u="none" strike="noStrike" kern="1200" cap="none" spc="-10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OAuth 2.0 – </a:t>
            </a:r>
            <a:r>
              <a:rPr lang="en-US" sz="4000" b="1" spc="-100" dirty="0" err="1">
                <a:solidFill>
                  <a:srgbClr val="2E2D62"/>
                </a:solidFill>
                <a:latin typeface="Arial" panose="020B0604020202020204" pitchFamily="34" charset="0"/>
                <a:cs typeface="Arial" panose="020B0604020202020204" pitchFamily="34" charset="0"/>
              </a:rPr>
              <a:t>Authorisation</a:t>
            </a:r>
            <a:r>
              <a:rPr lang="en-US" sz="4000" b="1" spc="-100" dirty="0">
                <a:solidFill>
                  <a:srgbClr val="2E2D62"/>
                </a:solidFill>
                <a:latin typeface="Arial" panose="020B0604020202020204" pitchFamily="34" charset="0"/>
                <a:cs typeface="Arial" panose="020B0604020202020204" pitchFamily="34" charset="0"/>
              </a:rPr>
              <a:t> Grants</a:t>
            </a:r>
          </a:p>
        </p:txBody>
      </p:sp>
      <p:pic>
        <p:nvPicPr>
          <p:cNvPr id="22530" name="Picture 2">
            <a:extLst>
              <a:ext uri="{FF2B5EF4-FFF2-40B4-BE49-F238E27FC236}">
                <a16:creationId xmlns:a16="http://schemas.microsoft.com/office/drawing/2014/main" id="{46FC3516-C70A-F824-3377-DEFF57EE4C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7226" y="0"/>
            <a:ext cx="1661433" cy="16714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6E26130-24A3-E212-E466-E20A0D109D12}"/>
              </a:ext>
            </a:extLst>
          </p:cNvPr>
          <p:cNvSpPr/>
          <p:nvPr/>
        </p:nvSpPr>
        <p:spPr>
          <a:xfrm>
            <a:off x="403341" y="1671493"/>
            <a:ext cx="10719460" cy="3416320"/>
          </a:xfrm>
          <a:prstGeom prst="rect">
            <a:avLst/>
          </a:prstGeom>
        </p:spPr>
        <p:txBody>
          <a:bodyPr wrap="square">
            <a:spAutoFit/>
          </a:bodyPr>
          <a:lstStyle/>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The OAuth 2.0 framework specifies several different methods through which a </a:t>
            </a:r>
            <a:r>
              <a:rPr lang="en-GB" sz="2400" b="1" dirty="0">
                <a:solidFill>
                  <a:srgbClr val="626262"/>
                </a:solidFill>
                <a:latin typeface="Arial" panose="020B0604020202020204" pitchFamily="34" charset="0"/>
                <a:cs typeface="Arial" panose="020B0604020202020204" pitchFamily="34" charset="0"/>
              </a:rPr>
              <a:t>Client</a:t>
            </a:r>
            <a:r>
              <a:rPr lang="en-GB" sz="2400" dirty="0">
                <a:solidFill>
                  <a:srgbClr val="626262"/>
                </a:solidFill>
                <a:latin typeface="Arial" panose="020B0604020202020204" pitchFamily="34" charset="0"/>
                <a:cs typeface="Arial" panose="020B0604020202020204" pitchFamily="34" charset="0"/>
              </a:rPr>
              <a:t> can verify itself to the </a:t>
            </a:r>
            <a:r>
              <a:rPr lang="en-GB" sz="2400" b="1" dirty="0">
                <a:solidFill>
                  <a:srgbClr val="626262"/>
                </a:solidFill>
                <a:latin typeface="Arial" panose="020B0604020202020204" pitchFamily="34" charset="0"/>
                <a:cs typeface="Arial" panose="020B0604020202020204" pitchFamily="34" charset="0"/>
              </a:rPr>
              <a:t>Authorisation Server </a:t>
            </a:r>
            <a:r>
              <a:rPr lang="en-GB" sz="2400" dirty="0">
                <a:solidFill>
                  <a:srgbClr val="626262"/>
                </a:solidFill>
                <a:latin typeface="Arial" panose="020B0604020202020204" pitchFamily="34" charset="0"/>
                <a:cs typeface="Arial" panose="020B0604020202020204" pitchFamily="34" charset="0"/>
              </a:rPr>
              <a:t> - these are known as Authorisation Grants</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Authorisation Code</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PKCE</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Client Credentials</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Device Code</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Refresh Token</a:t>
            </a:r>
          </a:p>
          <a:p>
            <a:pPr marL="342900" indent="-342900">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E0B48209-6F3A-31F6-274D-D237B9294BA7}"/>
              </a:ext>
            </a:extLst>
          </p:cNvPr>
          <p:cNvSpPr/>
          <p:nvPr/>
        </p:nvSpPr>
        <p:spPr>
          <a:xfrm>
            <a:off x="5120640" y="2999232"/>
            <a:ext cx="6766560" cy="357225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2400" b="1" dirty="0"/>
              <a:t>Key Authorisation Grant Concepts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Redirect URL – a URL at the client which the </a:t>
            </a:r>
            <a:r>
              <a:rPr lang="en-GB" sz="2400" dirty="0" err="1"/>
              <a:t>AuthZ</a:t>
            </a:r>
            <a:r>
              <a:rPr lang="en-GB" sz="2400" dirty="0"/>
              <a:t> server will deliver an issued token to</a:t>
            </a:r>
          </a:p>
          <a:p>
            <a:pPr marL="342900" indent="-342900">
              <a:buFont typeface="Arial" panose="020B0604020202020204" pitchFamily="34" charset="0"/>
              <a:buChar char="•"/>
            </a:pPr>
            <a:r>
              <a:rPr lang="en-GB" sz="2400" dirty="0"/>
              <a:t>ClientID – the “username” of the client</a:t>
            </a:r>
          </a:p>
          <a:p>
            <a:pPr marL="342900" indent="-342900">
              <a:buFont typeface="Arial" panose="020B0604020202020204" pitchFamily="34" charset="0"/>
              <a:buChar char="•"/>
            </a:pPr>
            <a:r>
              <a:rPr lang="en-GB" sz="2400" dirty="0" err="1"/>
              <a:t>ClientSecret</a:t>
            </a:r>
            <a:r>
              <a:rPr lang="en-GB" sz="2400" dirty="0"/>
              <a:t> – the “password” of the client</a:t>
            </a:r>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3546431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170C8-0946-4FF5-D8E8-4D41DB828E47}"/>
              </a:ext>
            </a:extLst>
          </p:cNvPr>
          <p:cNvSpPr txBox="1"/>
          <p:nvPr/>
        </p:nvSpPr>
        <p:spPr>
          <a:xfrm>
            <a:off x="403341" y="345182"/>
            <a:ext cx="11699616"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4000" b="1" i="0" u="none" strike="noStrike" kern="1200" cap="none" spc="-10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OAuth 2.0 – </a:t>
            </a:r>
            <a:r>
              <a:rPr lang="en-US" sz="4000" b="1" spc="-100" dirty="0" err="1">
                <a:solidFill>
                  <a:srgbClr val="2E2D62"/>
                </a:solidFill>
                <a:latin typeface="Arial" panose="020B0604020202020204" pitchFamily="34" charset="0"/>
                <a:cs typeface="Arial" panose="020B0604020202020204" pitchFamily="34" charset="0"/>
              </a:rPr>
              <a:t>Authorisation</a:t>
            </a:r>
            <a:r>
              <a:rPr lang="en-US" sz="4000" b="1" spc="-100" dirty="0">
                <a:solidFill>
                  <a:srgbClr val="2E2D62"/>
                </a:solidFill>
                <a:latin typeface="Arial" panose="020B0604020202020204" pitchFamily="34" charset="0"/>
                <a:cs typeface="Arial" panose="020B0604020202020204" pitchFamily="34" charset="0"/>
              </a:rPr>
              <a:t> Grants</a:t>
            </a:r>
          </a:p>
        </p:txBody>
      </p:sp>
      <p:pic>
        <p:nvPicPr>
          <p:cNvPr id="22530" name="Picture 2">
            <a:extLst>
              <a:ext uri="{FF2B5EF4-FFF2-40B4-BE49-F238E27FC236}">
                <a16:creationId xmlns:a16="http://schemas.microsoft.com/office/drawing/2014/main" id="{46FC3516-C70A-F824-3377-DEFF57EE4C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7226" y="0"/>
            <a:ext cx="1661433" cy="16714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6E26130-24A3-E212-E466-E20A0D109D12}"/>
              </a:ext>
            </a:extLst>
          </p:cNvPr>
          <p:cNvSpPr/>
          <p:nvPr/>
        </p:nvSpPr>
        <p:spPr>
          <a:xfrm>
            <a:off x="403341" y="1671493"/>
            <a:ext cx="10719460" cy="3416320"/>
          </a:xfrm>
          <a:prstGeom prst="rect">
            <a:avLst/>
          </a:prstGeom>
        </p:spPr>
        <p:txBody>
          <a:bodyPr wrap="square">
            <a:spAutoFit/>
          </a:bodyPr>
          <a:lstStyle/>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The OAuth 2.0 framework specifies several different methods through which a </a:t>
            </a:r>
            <a:r>
              <a:rPr lang="en-GB" sz="2400" b="1" dirty="0">
                <a:solidFill>
                  <a:srgbClr val="626262"/>
                </a:solidFill>
                <a:latin typeface="Arial" panose="020B0604020202020204" pitchFamily="34" charset="0"/>
                <a:cs typeface="Arial" panose="020B0604020202020204" pitchFamily="34" charset="0"/>
              </a:rPr>
              <a:t>Client</a:t>
            </a:r>
            <a:r>
              <a:rPr lang="en-GB" sz="2400" dirty="0">
                <a:solidFill>
                  <a:srgbClr val="626262"/>
                </a:solidFill>
                <a:latin typeface="Arial" panose="020B0604020202020204" pitchFamily="34" charset="0"/>
                <a:cs typeface="Arial" panose="020B0604020202020204" pitchFamily="34" charset="0"/>
              </a:rPr>
              <a:t> can verify itself to the </a:t>
            </a:r>
            <a:r>
              <a:rPr lang="en-GB" sz="2400" b="1" dirty="0">
                <a:solidFill>
                  <a:srgbClr val="626262"/>
                </a:solidFill>
                <a:latin typeface="Arial" panose="020B0604020202020204" pitchFamily="34" charset="0"/>
                <a:cs typeface="Arial" panose="020B0604020202020204" pitchFamily="34" charset="0"/>
              </a:rPr>
              <a:t>Authorisation Server </a:t>
            </a:r>
            <a:r>
              <a:rPr lang="en-GB" sz="2400" dirty="0">
                <a:solidFill>
                  <a:srgbClr val="626262"/>
                </a:solidFill>
                <a:latin typeface="Arial" panose="020B0604020202020204" pitchFamily="34" charset="0"/>
                <a:cs typeface="Arial" panose="020B0604020202020204" pitchFamily="34" charset="0"/>
              </a:rPr>
              <a:t> - these are known as Authorisation Grants</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Authorisation Code</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PKCE</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Client Credentials</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Device Code</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Refresh Token</a:t>
            </a:r>
          </a:p>
          <a:p>
            <a:pPr marL="342900" indent="-342900">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D1C3513-5E77-50B1-E18C-8DC3DCE2C725}"/>
              </a:ext>
            </a:extLst>
          </p:cNvPr>
          <p:cNvSpPr/>
          <p:nvPr/>
        </p:nvSpPr>
        <p:spPr>
          <a:xfrm>
            <a:off x="5120640" y="2999232"/>
            <a:ext cx="6766560" cy="357225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2400" b="1" dirty="0"/>
              <a:t>Authorisation Code</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Used by both confidential and public clients</a:t>
            </a:r>
          </a:p>
          <a:p>
            <a:pPr marL="342900" indent="-342900">
              <a:buFont typeface="Arial" panose="020B0604020202020204" pitchFamily="34" charset="0"/>
              <a:buChar char="•"/>
            </a:pPr>
            <a:r>
              <a:rPr lang="en-GB" sz="2400" dirty="0"/>
              <a:t>An authorisation code is exchanged for an access token</a:t>
            </a:r>
          </a:p>
          <a:p>
            <a:pPr marL="342900" indent="-342900">
              <a:buFont typeface="Arial" panose="020B0604020202020204" pitchFamily="34" charset="0"/>
              <a:buChar char="•"/>
            </a:pPr>
            <a:r>
              <a:rPr lang="en-GB" sz="2400" dirty="0"/>
              <a:t>When the user returns to the client via the Redirect URL, the Authorisation Code is extracted from the URL and used to obtain the Access Token</a:t>
            </a:r>
          </a:p>
          <a:p>
            <a:pPr marL="342900" indent="-342900">
              <a:buFont typeface="Arial" panose="020B0604020202020204" pitchFamily="34" charset="0"/>
              <a:buChar char="•"/>
            </a:pPr>
            <a:endParaRPr lang="en-GB" sz="2400" dirty="0"/>
          </a:p>
        </p:txBody>
      </p:sp>
      <p:cxnSp>
        <p:nvCxnSpPr>
          <p:cNvPr id="5" name="Straight Arrow Connector 4">
            <a:extLst>
              <a:ext uri="{FF2B5EF4-FFF2-40B4-BE49-F238E27FC236}">
                <a16:creationId xmlns:a16="http://schemas.microsoft.com/office/drawing/2014/main" id="{219C1620-112C-4B9E-FDC9-279AF94D3144}"/>
              </a:ext>
            </a:extLst>
          </p:cNvPr>
          <p:cNvCxnSpPr>
            <a:cxnSpLocks/>
          </p:cNvCxnSpPr>
          <p:nvPr/>
        </p:nvCxnSpPr>
        <p:spPr>
          <a:xfrm>
            <a:off x="4009292" y="2999232"/>
            <a:ext cx="1034981" cy="32677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62616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170C8-0946-4FF5-D8E8-4D41DB828E47}"/>
              </a:ext>
            </a:extLst>
          </p:cNvPr>
          <p:cNvSpPr txBox="1"/>
          <p:nvPr/>
        </p:nvSpPr>
        <p:spPr>
          <a:xfrm>
            <a:off x="403341" y="345182"/>
            <a:ext cx="11699616"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4000" b="1" i="0" u="none" strike="noStrike" kern="1200" cap="none" spc="-10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OAuth 2.0 – </a:t>
            </a:r>
            <a:r>
              <a:rPr lang="en-US" sz="4000" b="1" spc="-100" dirty="0" err="1">
                <a:solidFill>
                  <a:srgbClr val="2E2D62"/>
                </a:solidFill>
                <a:latin typeface="Arial" panose="020B0604020202020204" pitchFamily="34" charset="0"/>
                <a:cs typeface="Arial" panose="020B0604020202020204" pitchFamily="34" charset="0"/>
              </a:rPr>
              <a:t>Authorisation</a:t>
            </a:r>
            <a:r>
              <a:rPr lang="en-US" sz="4000" b="1" spc="-100" dirty="0">
                <a:solidFill>
                  <a:srgbClr val="2E2D62"/>
                </a:solidFill>
                <a:latin typeface="Arial" panose="020B0604020202020204" pitchFamily="34" charset="0"/>
                <a:cs typeface="Arial" panose="020B0604020202020204" pitchFamily="34" charset="0"/>
              </a:rPr>
              <a:t> Grants</a:t>
            </a:r>
          </a:p>
        </p:txBody>
      </p:sp>
      <p:pic>
        <p:nvPicPr>
          <p:cNvPr id="22530" name="Picture 2">
            <a:extLst>
              <a:ext uri="{FF2B5EF4-FFF2-40B4-BE49-F238E27FC236}">
                <a16:creationId xmlns:a16="http://schemas.microsoft.com/office/drawing/2014/main" id="{46FC3516-C70A-F824-3377-DEFF57EE4C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7226" y="0"/>
            <a:ext cx="1661433" cy="16714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6E26130-24A3-E212-E466-E20A0D109D12}"/>
              </a:ext>
            </a:extLst>
          </p:cNvPr>
          <p:cNvSpPr/>
          <p:nvPr/>
        </p:nvSpPr>
        <p:spPr>
          <a:xfrm>
            <a:off x="403341" y="1671493"/>
            <a:ext cx="10719460" cy="3416320"/>
          </a:xfrm>
          <a:prstGeom prst="rect">
            <a:avLst/>
          </a:prstGeom>
        </p:spPr>
        <p:txBody>
          <a:bodyPr wrap="square">
            <a:spAutoFit/>
          </a:bodyPr>
          <a:lstStyle/>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The OAuth 2.0 framework specifies several different methods through which a </a:t>
            </a:r>
            <a:r>
              <a:rPr lang="en-GB" sz="2400" b="1" dirty="0">
                <a:solidFill>
                  <a:srgbClr val="626262"/>
                </a:solidFill>
                <a:latin typeface="Arial" panose="020B0604020202020204" pitchFamily="34" charset="0"/>
                <a:cs typeface="Arial" panose="020B0604020202020204" pitchFamily="34" charset="0"/>
              </a:rPr>
              <a:t>Client</a:t>
            </a:r>
            <a:r>
              <a:rPr lang="en-GB" sz="2400" dirty="0">
                <a:solidFill>
                  <a:srgbClr val="626262"/>
                </a:solidFill>
                <a:latin typeface="Arial" panose="020B0604020202020204" pitchFamily="34" charset="0"/>
                <a:cs typeface="Arial" panose="020B0604020202020204" pitchFamily="34" charset="0"/>
              </a:rPr>
              <a:t> can verify itself to the </a:t>
            </a:r>
            <a:r>
              <a:rPr lang="en-GB" sz="2400" b="1" dirty="0">
                <a:solidFill>
                  <a:srgbClr val="626262"/>
                </a:solidFill>
                <a:latin typeface="Arial" panose="020B0604020202020204" pitchFamily="34" charset="0"/>
                <a:cs typeface="Arial" panose="020B0604020202020204" pitchFamily="34" charset="0"/>
              </a:rPr>
              <a:t>Authorisation Server </a:t>
            </a:r>
            <a:r>
              <a:rPr lang="en-GB" sz="2400" dirty="0">
                <a:solidFill>
                  <a:srgbClr val="626262"/>
                </a:solidFill>
                <a:latin typeface="Arial" panose="020B0604020202020204" pitchFamily="34" charset="0"/>
                <a:cs typeface="Arial" panose="020B0604020202020204" pitchFamily="34" charset="0"/>
              </a:rPr>
              <a:t> - these are known as Authorisation Grants</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Authorisation Code</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PKCE</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Client Credentials</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Device Code</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Refresh Token</a:t>
            </a:r>
          </a:p>
          <a:p>
            <a:pPr marL="342900" indent="-342900">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D1C3513-5E77-50B1-E18C-8DC3DCE2C725}"/>
              </a:ext>
            </a:extLst>
          </p:cNvPr>
          <p:cNvSpPr/>
          <p:nvPr/>
        </p:nvSpPr>
        <p:spPr>
          <a:xfrm>
            <a:off x="5120640" y="2999232"/>
            <a:ext cx="6766560" cy="357225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2400" b="1" dirty="0"/>
              <a:t>Authorisation Code</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Used by both confidential and public clients</a:t>
            </a:r>
          </a:p>
          <a:p>
            <a:pPr marL="342900" indent="-342900">
              <a:buFont typeface="Arial" panose="020B0604020202020204" pitchFamily="34" charset="0"/>
              <a:buChar char="•"/>
            </a:pPr>
            <a:r>
              <a:rPr lang="en-GB" sz="2400" dirty="0"/>
              <a:t>An authorisation code is exchanged for an access token</a:t>
            </a:r>
          </a:p>
          <a:p>
            <a:pPr marL="342900" indent="-342900">
              <a:buFont typeface="Arial" panose="020B0604020202020204" pitchFamily="34" charset="0"/>
              <a:buChar char="•"/>
            </a:pPr>
            <a:r>
              <a:rPr lang="en-GB" sz="2400" dirty="0"/>
              <a:t>When the user returns to the client via the Redirect URL, the Authorisation Code is extracted from the URL and used to obtain the Access Token</a:t>
            </a:r>
          </a:p>
          <a:p>
            <a:pPr marL="342900" indent="-342900">
              <a:buFont typeface="Arial" panose="020B0604020202020204" pitchFamily="34" charset="0"/>
              <a:buChar char="•"/>
            </a:pPr>
            <a:endParaRPr lang="en-GB" sz="2400" dirty="0"/>
          </a:p>
        </p:txBody>
      </p:sp>
      <p:cxnSp>
        <p:nvCxnSpPr>
          <p:cNvPr id="5" name="Straight Arrow Connector 4">
            <a:extLst>
              <a:ext uri="{FF2B5EF4-FFF2-40B4-BE49-F238E27FC236}">
                <a16:creationId xmlns:a16="http://schemas.microsoft.com/office/drawing/2014/main" id="{219C1620-112C-4B9E-FDC9-279AF94D3144}"/>
              </a:ext>
            </a:extLst>
          </p:cNvPr>
          <p:cNvCxnSpPr>
            <a:cxnSpLocks/>
          </p:cNvCxnSpPr>
          <p:nvPr/>
        </p:nvCxnSpPr>
        <p:spPr>
          <a:xfrm>
            <a:off x="4009292" y="2999232"/>
            <a:ext cx="1034981" cy="32677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9C91343-C80B-B82B-C0DF-1EF401E229C2}"/>
              </a:ext>
            </a:extLst>
          </p:cNvPr>
          <p:cNvSpPr txBox="1"/>
          <p:nvPr/>
        </p:nvSpPr>
        <p:spPr>
          <a:xfrm>
            <a:off x="2538548" y="2459504"/>
            <a:ext cx="7114903" cy="1938992"/>
          </a:xfrm>
          <a:prstGeom prst="rect">
            <a:avLst/>
          </a:prstGeom>
          <a:solidFill>
            <a:schemeClr val="bg1"/>
          </a:solidFill>
          <a:ln w="38100">
            <a:solidFill>
              <a:schemeClr val="dk1">
                <a:shade val="50000"/>
              </a:schemeClr>
            </a:solidFill>
          </a:ln>
        </p:spPr>
        <p:txBody>
          <a:bodyPr wrap="square" rtlCol="0">
            <a:spAutoFit/>
          </a:bodyPr>
          <a:lstStyle/>
          <a:p>
            <a:r>
              <a:rPr lang="en-GB" sz="2400" dirty="0">
                <a:latin typeface="Simplified Arabic Fixed" panose="02070309020205020404" pitchFamily="49" charset="-78"/>
                <a:cs typeface="Simplified Arabic Fixed" panose="02070309020205020404" pitchFamily="49" charset="-78"/>
              </a:rPr>
              <a:t>https://</a:t>
            </a:r>
            <a:r>
              <a:rPr lang="en-GB" sz="2400" dirty="0" err="1">
                <a:latin typeface="Simplified Arabic Fixed" panose="02070309020205020404" pitchFamily="49" charset="-78"/>
                <a:cs typeface="Simplified Arabic Fixed" panose="02070309020205020404" pitchFamily="49" charset="-78"/>
              </a:rPr>
              <a:t>example.com</a:t>
            </a:r>
            <a:r>
              <a:rPr lang="en-GB" sz="2400" dirty="0">
                <a:latin typeface="Simplified Arabic Fixed" panose="02070309020205020404" pitchFamily="49" charset="-78"/>
                <a:cs typeface="Simplified Arabic Fixed" panose="02070309020205020404" pitchFamily="49" charset="-78"/>
              </a:rPr>
              <a:t>/</a:t>
            </a:r>
            <a:r>
              <a:rPr lang="en-GB" sz="2400" dirty="0" err="1">
                <a:latin typeface="Simplified Arabic Fixed" panose="02070309020205020404" pitchFamily="49" charset="-78"/>
                <a:cs typeface="Simplified Arabic Fixed" panose="02070309020205020404" pitchFamily="49" charset="-78"/>
              </a:rPr>
              <a:t>oauth</a:t>
            </a:r>
            <a:r>
              <a:rPr lang="en-GB" sz="2400" dirty="0">
                <a:latin typeface="Simplified Arabic Fixed" panose="02070309020205020404" pitchFamily="49" charset="-78"/>
                <a:cs typeface="Simplified Arabic Fixed" panose="02070309020205020404" pitchFamily="49" charset="-78"/>
              </a:rPr>
              <a:t>/auth?</a:t>
            </a:r>
          </a:p>
          <a:p>
            <a:r>
              <a:rPr lang="en-GB" sz="2400" dirty="0">
                <a:latin typeface="Simplified Arabic Fixed" panose="02070309020205020404" pitchFamily="49" charset="-78"/>
                <a:cs typeface="Simplified Arabic Fixed" panose="02070309020205020404" pitchFamily="49" charset="-78"/>
              </a:rPr>
              <a:t>   </a:t>
            </a:r>
            <a:r>
              <a:rPr lang="en-GB" sz="2400" dirty="0" err="1">
                <a:highlight>
                  <a:srgbClr val="FFFF00"/>
                </a:highlight>
                <a:latin typeface="Simplified Arabic Fixed" panose="02070309020205020404" pitchFamily="49" charset="-78"/>
                <a:cs typeface="Simplified Arabic Fixed" panose="02070309020205020404" pitchFamily="49" charset="-78"/>
              </a:rPr>
              <a:t>response_type</a:t>
            </a:r>
            <a:r>
              <a:rPr lang="en-GB" sz="2400" dirty="0">
                <a:highlight>
                  <a:srgbClr val="FFFF00"/>
                </a:highlight>
                <a:latin typeface="Simplified Arabic Fixed" panose="02070309020205020404" pitchFamily="49" charset="-78"/>
                <a:cs typeface="Simplified Arabic Fixed" panose="02070309020205020404" pitchFamily="49" charset="-78"/>
              </a:rPr>
              <a:t>=code</a:t>
            </a:r>
          </a:p>
          <a:p>
            <a:r>
              <a:rPr lang="en-GB" sz="2400" dirty="0">
                <a:latin typeface="Simplified Arabic Fixed" panose="02070309020205020404" pitchFamily="49" charset="-78"/>
                <a:cs typeface="Simplified Arabic Fixed" panose="02070309020205020404" pitchFamily="49" charset="-78"/>
              </a:rPr>
              <a:t>   &amp;scope=EXAMPLE_REQUESTED_SCOPES</a:t>
            </a:r>
          </a:p>
          <a:p>
            <a:r>
              <a:rPr lang="en-GB" sz="2400" dirty="0">
                <a:latin typeface="Simplified Arabic Fixed" panose="02070309020205020404" pitchFamily="49" charset="-78"/>
                <a:cs typeface="Simplified Arabic Fixed" panose="02070309020205020404" pitchFamily="49" charset="-78"/>
              </a:rPr>
              <a:t>   &amp;</a:t>
            </a:r>
            <a:r>
              <a:rPr lang="en-GB" sz="2400" dirty="0" err="1">
                <a:latin typeface="Simplified Arabic Fixed" panose="02070309020205020404" pitchFamily="49" charset="-78"/>
                <a:cs typeface="Simplified Arabic Fixed" panose="02070309020205020404" pitchFamily="49" charset="-78"/>
              </a:rPr>
              <a:t>client_id</a:t>
            </a:r>
            <a:r>
              <a:rPr lang="en-GB" sz="2400" dirty="0">
                <a:latin typeface="Simplified Arabic Fixed" panose="02070309020205020404" pitchFamily="49" charset="-78"/>
                <a:cs typeface="Simplified Arabic Fixed" panose="02070309020205020404" pitchFamily="49" charset="-78"/>
              </a:rPr>
              <a:t>=EXAMPLE_CLIENTID</a:t>
            </a:r>
          </a:p>
          <a:p>
            <a:r>
              <a:rPr lang="en-GB" sz="2400" dirty="0">
                <a:latin typeface="Simplified Arabic Fixed" panose="02070309020205020404" pitchFamily="49" charset="-78"/>
                <a:cs typeface="Simplified Arabic Fixed" panose="02070309020205020404" pitchFamily="49" charset="-78"/>
              </a:rPr>
              <a:t>   &amp;</a:t>
            </a:r>
            <a:r>
              <a:rPr lang="en-GB" sz="2400" dirty="0" err="1">
                <a:latin typeface="Simplified Arabic Fixed" panose="02070309020205020404" pitchFamily="49" charset="-78"/>
                <a:cs typeface="Simplified Arabic Fixed" panose="02070309020205020404" pitchFamily="49" charset="-78"/>
              </a:rPr>
              <a:t>redirect_uri</a:t>
            </a:r>
            <a:r>
              <a:rPr lang="en-GB" sz="2400" dirty="0">
                <a:latin typeface="Simplified Arabic Fixed" panose="02070309020205020404" pitchFamily="49" charset="-78"/>
                <a:cs typeface="Simplified Arabic Fixed" panose="02070309020205020404" pitchFamily="49" charset="-78"/>
              </a:rPr>
              <a:t>=EXAMPLE_REDIRECT_URI</a:t>
            </a:r>
          </a:p>
        </p:txBody>
      </p:sp>
    </p:spTree>
    <p:extLst>
      <p:ext uri="{BB962C8B-B14F-4D97-AF65-F5344CB8AC3E}">
        <p14:creationId xmlns:p14="http://schemas.microsoft.com/office/powerpoint/2010/main" val="2073943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170C8-0946-4FF5-D8E8-4D41DB828E47}"/>
              </a:ext>
            </a:extLst>
          </p:cNvPr>
          <p:cNvSpPr txBox="1"/>
          <p:nvPr/>
        </p:nvSpPr>
        <p:spPr>
          <a:xfrm>
            <a:off x="403341" y="345182"/>
            <a:ext cx="11699616"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4000" b="1" i="0" u="none" strike="noStrike" kern="1200" cap="none" spc="-10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OAuth 2.0 – </a:t>
            </a:r>
            <a:r>
              <a:rPr lang="en-US" sz="4000" b="1" spc="-100" dirty="0" err="1">
                <a:solidFill>
                  <a:srgbClr val="2E2D62"/>
                </a:solidFill>
                <a:latin typeface="Arial" panose="020B0604020202020204" pitchFamily="34" charset="0"/>
                <a:cs typeface="Arial" panose="020B0604020202020204" pitchFamily="34" charset="0"/>
              </a:rPr>
              <a:t>Authorisation</a:t>
            </a:r>
            <a:r>
              <a:rPr lang="en-US" sz="4000" b="1" spc="-100" dirty="0">
                <a:solidFill>
                  <a:srgbClr val="2E2D62"/>
                </a:solidFill>
                <a:latin typeface="Arial" panose="020B0604020202020204" pitchFamily="34" charset="0"/>
                <a:cs typeface="Arial" panose="020B0604020202020204" pitchFamily="34" charset="0"/>
              </a:rPr>
              <a:t> Grants</a:t>
            </a:r>
          </a:p>
        </p:txBody>
      </p:sp>
      <p:pic>
        <p:nvPicPr>
          <p:cNvPr id="22530" name="Picture 2">
            <a:extLst>
              <a:ext uri="{FF2B5EF4-FFF2-40B4-BE49-F238E27FC236}">
                <a16:creationId xmlns:a16="http://schemas.microsoft.com/office/drawing/2014/main" id="{46FC3516-C70A-F824-3377-DEFF57EE4C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7226" y="0"/>
            <a:ext cx="1661433" cy="16714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6E26130-24A3-E212-E466-E20A0D109D12}"/>
              </a:ext>
            </a:extLst>
          </p:cNvPr>
          <p:cNvSpPr/>
          <p:nvPr/>
        </p:nvSpPr>
        <p:spPr>
          <a:xfrm>
            <a:off x="403341" y="1671493"/>
            <a:ext cx="10719460" cy="3416320"/>
          </a:xfrm>
          <a:prstGeom prst="rect">
            <a:avLst/>
          </a:prstGeom>
        </p:spPr>
        <p:txBody>
          <a:bodyPr wrap="square">
            <a:spAutoFit/>
          </a:bodyPr>
          <a:lstStyle/>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The OAuth 2.0 framework specifies several different methods through which a </a:t>
            </a:r>
            <a:r>
              <a:rPr lang="en-GB" sz="2400" b="1" dirty="0">
                <a:solidFill>
                  <a:srgbClr val="626262"/>
                </a:solidFill>
                <a:latin typeface="Arial" panose="020B0604020202020204" pitchFamily="34" charset="0"/>
                <a:cs typeface="Arial" panose="020B0604020202020204" pitchFamily="34" charset="0"/>
              </a:rPr>
              <a:t>Client</a:t>
            </a:r>
            <a:r>
              <a:rPr lang="en-GB" sz="2400" dirty="0">
                <a:solidFill>
                  <a:srgbClr val="626262"/>
                </a:solidFill>
                <a:latin typeface="Arial" panose="020B0604020202020204" pitchFamily="34" charset="0"/>
                <a:cs typeface="Arial" panose="020B0604020202020204" pitchFamily="34" charset="0"/>
              </a:rPr>
              <a:t> can verify itself to the </a:t>
            </a:r>
            <a:r>
              <a:rPr lang="en-GB" sz="2400" b="1" dirty="0">
                <a:solidFill>
                  <a:srgbClr val="626262"/>
                </a:solidFill>
                <a:latin typeface="Arial" panose="020B0604020202020204" pitchFamily="34" charset="0"/>
                <a:cs typeface="Arial" panose="020B0604020202020204" pitchFamily="34" charset="0"/>
              </a:rPr>
              <a:t>Authorisation Server </a:t>
            </a:r>
            <a:r>
              <a:rPr lang="en-GB" sz="2400" dirty="0">
                <a:solidFill>
                  <a:srgbClr val="626262"/>
                </a:solidFill>
                <a:latin typeface="Arial" panose="020B0604020202020204" pitchFamily="34" charset="0"/>
                <a:cs typeface="Arial" panose="020B0604020202020204" pitchFamily="34" charset="0"/>
              </a:rPr>
              <a:t> - these are known as Authorisation Grants</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Authorisation Code</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PKCE</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Client Credentials</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Device Code</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Refresh Token</a:t>
            </a:r>
          </a:p>
          <a:p>
            <a:pPr marL="342900" indent="-342900">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D1C3513-5E77-50B1-E18C-8DC3DCE2C725}"/>
              </a:ext>
            </a:extLst>
          </p:cNvPr>
          <p:cNvSpPr/>
          <p:nvPr/>
        </p:nvSpPr>
        <p:spPr>
          <a:xfrm>
            <a:off x="5120640" y="2999232"/>
            <a:ext cx="6766560" cy="357225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2400" b="1" dirty="0"/>
              <a:t>Authorisation Code</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Used by both confidential and public clients</a:t>
            </a:r>
          </a:p>
          <a:p>
            <a:pPr marL="342900" indent="-342900">
              <a:buFont typeface="Arial" panose="020B0604020202020204" pitchFamily="34" charset="0"/>
              <a:buChar char="•"/>
            </a:pPr>
            <a:r>
              <a:rPr lang="en-GB" sz="2400" dirty="0"/>
              <a:t>An authorisation code is exchanged for an access token</a:t>
            </a:r>
          </a:p>
          <a:p>
            <a:pPr marL="342900" indent="-342900">
              <a:buFont typeface="Arial" panose="020B0604020202020204" pitchFamily="34" charset="0"/>
              <a:buChar char="•"/>
            </a:pPr>
            <a:r>
              <a:rPr lang="en-GB" sz="2400" dirty="0"/>
              <a:t>When the user returns to the client via the Redirect URL, the Authorisation Code is extracted from the URL and used to obtain the Access Token</a:t>
            </a:r>
          </a:p>
          <a:p>
            <a:pPr marL="342900" indent="-342900">
              <a:buFont typeface="Arial" panose="020B0604020202020204" pitchFamily="34" charset="0"/>
              <a:buChar char="•"/>
            </a:pPr>
            <a:endParaRPr lang="en-GB" sz="2400" dirty="0"/>
          </a:p>
        </p:txBody>
      </p:sp>
      <p:cxnSp>
        <p:nvCxnSpPr>
          <p:cNvPr id="5" name="Straight Arrow Connector 4">
            <a:extLst>
              <a:ext uri="{FF2B5EF4-FFF2-40B4-BE49-F238E27FC236}">
                <a16:creationId xmlns:a16="http://schemas.microsoft.com/office/drawing/2014/main" id="{219C1620-112C-4B9E-FDC9-279AF94D3144}"/>
              </a:ext>
            </a:extLst>
          </p:cNvPr>
          <p:cNvCxnSpPr>
            <a:cxnSpLocks/>
          </p:cNvCxnSpPr>
          <p:nvPr/>
        </p:nvCxnSpPr>
        <p:spPr>
          <a:xfrm>
            <a:off x="4009292" y="2999232"/>
            <a:ext cx="1034981" cy="32677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9C91343-C80B-B82B-C0DF-1EF401E229C2}"/>
              </a:ext>
            </a:extLst>
          </p:cNvPr>
          <p:cNvSpPr txBox="1"/>
          <p:nvPr/>
        </p:nvSpPr>
        <p:spPr>
          <a:xfrm>
            <a:off x="1069200" y="2828835"/>
            <a:ext cx="10719459" cy="1200329"/>
          </a:xfrm>
          <a:prstGeom prst="rect">
            <a:avLst/>
          </a:prstGeom>
          <a:solidFill>
            <a:schemeClr val="bg1"/>
          </a:solidFill>
          <a:ln w="38100">
            <a:solidFill>
              <a:schemeClr val="dk1">
                <a:shade val="50000"/>
              </a:schemeClr>
            </a:solidFill>
          </a:ln>
        </p:spPr>
        <p:txBody>
          <a:bodyPr wrap="square" rtlCol="0">
            <a:spAutoFit/>
          </a:bodyPr>
          <a:lstStyle/>
          <a:p>
            <a:r>
              <a:rPr lang="en-GB" sz="2400" dirty="0">
                <a:latin typeface="Simplified Arabic Fixed" panose="02070309020205020404" pitchFamily="49" charset="-78"/>
                <a:cs typeface="Simplified Arabic Fixed" panose="02070309020205020404" pitchFamily="49" charset="-78"/>
              </a:rPr>
              <a:t>curl --header "Authorization: Basic EXAMPLE_SECRET"</a:t>
            </a:r>
          </a:p>
          <a:p>
            <a:r>
              <a:rPr lang="en-GB" sz="2400" dirty="0">
                <a:latin typeface="Simplified Arabic Fixed" panose="02070309020205020404" pitchFamily="49" charset="-78"/>
                <a:cs typeface="Simplified Arabic Fixed" panose="02070309020205020404" pitchFamily="49" charset="-78"/>
              </a:rPr>
              <a:t>--data </a:t>
            </a:r>
            <a:r>
              <a:rPr lang="en-GB" sz="2400" dirty="0">
                <a:highlight>
                  <a:srgbClr val="FFFF00"/>
                </a:highlight>
                <a:latin typeface="Simplified Arabic Fixed" panose="02070309020205020404" pitchFamily="49" charset="-78"/>
                <a:cs typeface="Simplified Arabic Fixed" panose="02070309020205020404" pitchFamily="49" charset="-78"/>
              </a:rPr>
              <a:t>"</a:t>
            </a:r>
            <a:r>
              <a:rPr lang="en-GB" sz="2400" dirty="0" err="1">
                <a:highlight>
                  <a:srgbClr val="FFFF00"/>
                </a:highlight>
                <a:latin typeface="Simplified Arabic Fixed" panose="02070309020205020404" pitchFamily="49" charset="-78"/>
                <a:cs typeface="Simplified Arabic Fixed" panose="02070309020205020404" pitchFamily="49" charset="-78"/>
              </a:rPr>
              <a:t>grant_type</a:t>
            </a:r>
            <a:r>
              <a:rPr lang="en-GB" sz="2400" dirty="0">
                <a:highlight>
                  <a:srgbClr val="FFFF00"/>
                </a:highlight>
                <a:latin typeface="Simplified Arabic Fixed" panose="02070309020205020404" pitchFamily="49" charset="-78"/>
                <a:cs typeface="Simplified Arabic Fixed" panose="02070309020205020404" pitchFamily="49" charset="-78"/>
              </a:rPr>
              <a:t>=</a:t>
            </a:r>
            <a:r>
              <a:rPr lang="en-GB" sz="2400" dirty="0" err="1">
                <a:highlight>
                  <a:srgbClr val="FFFF00"/>
                </a:highlight>
                <a:latin typeface="Simplified Arabic Fixed" panose="02070309020205020404" pitchFamily="49" charset="-78"/>
                <a:cs typeface="Simplified Arabic Fixed" panose="02070309020205020404" pitchFamily="49" charset="-78"/>
              </a:rPr>
              <a:t>authorization_code&amp;code</a:t>
            </a:r>
            <a:r>
              <a:rPr lang="en-GB" sz="2400" dirty="0">
                <a:highlight>
                  <a:srgbClr val="FFFF00"/>
                </a:highlight>
                <a:latin typeface="Simplified Arabic Fixed" panose="02070309020205020404" pitchFamily="49" charset="-78"/>
                <a:cs typeface="Simplified Arabic Fixed" panose="02070309020205020404" pitchFamily="49" charset="-78"/>
              </a:rPr>
              <a:t>=EXAMPLE_CODE"</a:t>
            </a:r>
          </a:p>
          <a:p>
            <a:r>
              <a:rPr lang="en-GB" sz="2400" dirty="0">
                <a:latin typeface="Simplified Arabic Fixed" panose="02070309020205020404" pitchFamily="49" charset="-78"/>
                <a:cs typeface="Simplified Arabic Fixed" panose="02070309020205020404" pitchFamily="49" charset="-78"/>
              </a:rPr>
              <a:t>--request POST https://</a:t>
            </a:r>
            <a:r>
              <a:rPr lang="en-GB" sz="2400" dirty="0" err="1">
                <a:latin typeface="Simplified Arabic Fixed" panose="02070309020205020404" pitchFamily="49" charset="-78"/>
                <a:cs typeface="Simplified Arabic Fixed" panose="02070309020205020404" pitchFamily="49" charset="-78"/>
              </a:rPr>
              <a:t>example.com</a:t>
            </a:r>
            <a:r>
              <a:rPr lang="en-GB" sz="2400" dirty="0">
                <a:latin typeface="Simplified Arabic Fixed" panose="02070309020205020404" pitchFamily="49" charset="-78"/>
                <a:cs typeface="Simplified Arabic Fixed" panose="02070309020205020404" pitchFamily="49" charset="-78"/>
              </a:rPr>
              <a:t>/</a:t>
            </a:r>
            <a:r>
              <a:rPr lang="en-GB" sz="2400" dirty="0" err="1">
                <a:latin typeface="Simplified Arabic Fixed" panose="02070309020205020404" pitchFamily="49" charset="-78"/>
                <a:cs typeface="Simplified Arabic Fixed" panose="02070309020205020404" pitchFamily="49" charset="-78"/>
              </a:rPr>
              <a:t>oauth</a:t>
            </a:r>
            <a:r>
              <a:rPr lang="en-GB" sz="2400" dirty="0">
                <a:latin typeface="Simplified Arabic Fixed" panose="02070309020205020404" pitchFamily="49" charset="-78"/>
                <a:cs typeface="Simplified Arabic Fixed" panose="02070309020205020404" pitchFamily="49" charset="-78"/>
              </a:rPr>
              <a:t>/token</a:t>
            </a:r>
          </a:p>
        </p:txBody>
      </p:sp>
    </p:spTree>
    <p:extLst>
      <p:ext uri="{BB962C8B-B14F-4D97-AF65-F5344CB8AC3E}">
        <p14:creationId xmlns:p14="http://schemas.microsoft.com/office/powerpoint/2010/main" val="34732609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170C8-0946-4FF5-D8E8-4D41DB828E47}"/>
              </a:ext>
            </a:extLst>
          </p:cNvPr>
          <p:cNvSpPr txBox="1"/>
          <p:nvPr/>
        </p:nvSpPr>
        <p:spPr>
          <a:xfrm>
            <a:off x="403341" y="345182"/>
            <a:ext cx="11699616"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4000" b="1" i="0" u="none" strike="noStrike" kern="1200" cap="none" spc="-10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OAuth 2.0 – </a:t>
            </a:r>
            <a:r>
              <a:rPr lang="en-US" sz="4000" b="1" spc="-100" dirty="0" err="1">
                <a:solidFill>
                  <a:srgbClr val="2E2D62"/>
                </a:solidFill>
                <a:latin typeface="Arial" panose="020B0604020202020204" pitchFamily="34" charset="0"/>
                <a:cs typeface="Arial" panose="020B0604020202020204" pitchFamily="34" charset="0"/>
              </a:rPr>
              <a:t>Authorisation</a:t>
            </a:r>
            <a:r>
              <a:rPr lang="en-US" sz="4000" b="1" spc="-100" dirty="0">
                <a:solidFill>
                  <a:srgbClr val="2E2D62"/>
                </a:solidFill>
                <a:latin typeface="Arial" panose="020B0604020202020204" pitchFamily="34" charset="0"/>
                <a:cs typeface="Arial" panose="020B0604020202020204" pitchFamily="34" charset="0"/>
              </a:rPr>
              <a:t> Grants</a:t>
            </a:r>
          </a:p>
        </p:txBody>
      </p:sp>
      <p:pic>
        <p:nvPicPr>
          <p:cNvPr id="22530" name="Picture 2">
            <a:extLst>
              <a:ext uri="{FF2B5EF4-FFF2-40B4-BE49-F238E27FC236}">
                <a16:creationId xmlns:a16="http://schemas.microsoft.com/office/drawing/2014/main" id="{46FC3516-C70A-F824-3377-DEFF57EE4C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7226" y="0"/>
            <a:ext cx="1661433" cy="16714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6E26130-24A3-E212-E466-E20A0D109D12}"/>
              </a:ext>
            </a:extLst>
          </p:cNvPr>
          <p:cNvSpPr/>
          <p:nvPr/>
        </p:nvSpPr>
        <p:spPr>
          <a:xfrm>
            <a:off x="403341" y="1671493"/>
            <a:ext cx="10719460" cy="3416320"/>
          </a:xfrm>
          <a:prstGeom prst="rect">
            <a:avLst/>
          </a:prstGeom>
        </p:spPr>
        <p:txBody>
          <a:bodyPr wrap="square">
            <a:spAutoFit/>
          </a:bodyPr>
          <a:lstStyle/>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The OAuth 2.0 framework specifies several different methods through which a </a:t>
            </a:r>
            <a:r>
              <a:rPr lang="en-GB" sz="2400" b="1" dirty="0">
                <a:solidFill>
                  <a:srgbClr val="626262"/>
                </a:solidFill>
                <a:latin typeface="Arial" panose="020B0604020202020204" pitchFamily="34" charset="0"/>
                <a:cs typeface="Arial" panose="020B0604020202020204" pitchFamily="34" charset="0"/>
              </a:rPr>
              <a:t>Client</a:t>
            </a:r>
            <a:r>
              <a:rPr lang="en-GB" sz="2400" dirty="0">
                <a:solidFill>
                  <a:srgbClr val="626262"/>
                </a:solidFill>
                <a:latin typeface="Arial" panose="020B0604020202020204" pitchFamily="34" charset="0"/>
                <a:cs typeface="Arial" panose="020B0604020202020204" pitchFamily="34" charset="0"/>
              </a:rPr>
              <a:t> can verify itself to the </a:t>
            </a:r>
            <a:r>
              <a:rPr lang="en-GB" sz="2400" b="1" dirty="0">
                <a:solidFill>
                  <a:srgbClr val="626262"/>
                </a:solidFill>
                <a:latin typeface="Arial" panose="020B0604020202020204" pitchFamily="34" charset="0"/>
                <a:cs typeface="Arial" panose="020B0604020202020204" pitchFamily="34" charset="0"/>
              </a:rPr>
              <a:t>Authorisation Server </a:t>
            </a:r>
            <a:r>
              <a:rPr lang="en-GB" sz="2400" dirty="0">
                <a:solidFill>
                  <a:srgbClr val="626262"/>
                </a:solidFill>
                <a:latin typeface="Arial" panose="020B0604020202020204" pitchFamily="34" charset="0"/>
                <a:cs typeface="Arial" panose="020B0604020202020204" pitchFamily="34" charset="0"/>
              </a:rPr>
              <a:t> - these are known as Authorisation Grants</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Authorisation Code</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PKCE</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Client Credentials</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Device Code</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Refresh Token</a:t>
            </a:r>
          </a:p>
          <a:p>
            <a:pPr marL="342900" indent="-342900">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D1C3513-5E77-50B1-E18C-8DC3DCE2C725}"/>
              </a:ext>
            </a:extLst>
          </p:cNvPr>
          <p:cNvSpPr/>
          <p:nvPr/>
        </p:nvSpPr>
        <p:spPr>
          <a:xfrm>
            <a:off x="5120640" y="2999232"/>
            <a:ext cx="6766560" cy="357225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2400" b="1" dirty="0"/>
              <a:t>PKCE: </a:t>
            </a:r>
            <a:r>
              <a:rPr lang="en-GB" sz="2400" b="1" i="1" dirty="0"/>
              <a:t>Proof Key for Code Exchange</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An extension to Authorisation Code, which aims to prevent Cross Site Request Forgery (CSRF) and authorisation code injection attacks</a:t>
            </a:r>
          </a:p>
          <a:p>
            <a:pPr marL="342900" indent="-342900">
              <a:buFont typeface="Arial" panose="020B0604020202020204" pitchFamily="34" charset="0"/>
              <a:buChar char="•"/>
            </a:pPr>
            <a:r>
              <a:rPr lang="en-GB" sz="2400" dirty="0"/>
              <a:t>Not a replacement for a </a:t>
            </a:r>
            <a:r>
              <a:rPr lang="en-GB" sz="2400" dirty="0" err="1"/>
              <a:t>ClientSecret</a:t>
            </a:r>
            <a:r>
              <a:rPr lang="en-GB" sz="2400" dirty="0"/>
              <a:t>, and therefore does not enable treating a Public Client as Confidential</a:t>
            </a:r>
          </a:p>
          <a:p>
            <a:pPr marL="342900" indent="-342900">
              <a:buFont typeface="Arial" panose="020B0604020202020204" pitchFamily="34" charset="0"/>
              <a:buChar char="•"/>
            </a:pPr>
            <a:endParaRPr lang="en-GB" sz="2400" dirty="0"/>
          </a:p>
        </p:txBody>
      </p:sp>
      <p:cxnSp>
        <p:nvCxnSpPr>
          <p:cNvPr id="5" name="Straight Arrow Connector 4">
            <a:extLst>
              <a:ext uri="{FF2B5EF4-FFF2-40B4-BE49-F238E27FC236}">
                <a16:creationId xmlns:a16="http://schemas.microsoft.com/office/drawing/2014/main" id="{219C1620-112C-4B9E-FDC9-279AF94D3144}"/>
              </a:ext>
            </a:extLst>
          </p:cNvPr>
          <p:cNvCxnSpPr>
            <a:cxnSpLocks/>
          </p:cNvCxnSpPr>
          <p:nvPr/>
        </p:nvCxnSpPr>
        <p:spPr>
          <a:xfrm>
            <a:off x="3991232" y="3326004"/>
            <a:ext cx="1053041"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1883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170C8-0946-4FF5-D8E8-4D41DB828E47}"/>
              </a:ext>
            </a:extLst>
          </p:cNvPr>
          <p:cNvSpPr txBox="1"/>
          <p:nvPr/>
        </p:nvSpPr>
        <p:spPr>
          <a:xfrm>
            <a:off x="403341" y="345182"/>
            <a:ext cx="11699616"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4000" b="1" i="0" u="none" strike="noStrike" kern="1200" cap="none" spc="-10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OAuth 2.0 – </a:t>
            </a:r>
            <a:r>
              <a:rPr lang="en-US" sz="4000" b="1" spc="-100" dirty="0" err="1">
                <a:solidFill>
                  <a:srgbClr val="2E2D62"/>
                </a:solidFill>
                <a:latin typeface="Arial" panose="020B0604020202020204" pitchFamily="34" charset="0"/>
                <a:cs typeface="Arial" panose="020B0604020202020204" pitchFamily="34" charset="0"/>
              </a:rPr>
              <a:t>Authorisation</a:t>
            </a:r>
            <a:r>
              <a:rPr lang="en-US" sz="4000" b="1" spc="-100" dirty="0">
                <a:solidFill>
                  <a:srgbClr val="2E2D62"/>
                </a:solidFill>
                <a:latin typeface="Arial" panose="020B0604020202020204" pitchFamily="34" charset="0"/>
                <a:cs typeface="Arial" panose="020B0604020202020204" pitchFamily="34" charset="0"/>
              </a:rPr>
              <a:t> Grants</a:t>
            </a:r>
          </a:p>
        </p:txBody>
      </p:sp>
      <p:pic>
        <p:nvPicPr>
          <p:cNvPr id="22530" name="Picture 2">
            <a:extLst>
              <a:ext uri="{FF2B5EF4-FFF2-40B4-BE49-F238E27FC236}">
                <a16:creationId xmlns:a16="http://schemas.microsoft.com/office/drawing/2014/main" id="{46FC3516-C70A-F824-3377-DEFF57EE4C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7226" y="0"/>
            <a:ext cx="1661433" cy="16714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6E26130-24A3-E212-E466-E20A0D109D12}"/>
              </a:ext>
            </a:extLst>
          </p:cNvPr>
          <p:cNvSpPr/>
          <p:nvPr/>
        </p:nvSpPr>
        <p:spPr>
          <a:xfrm>
            <a:off x="403341" y="1671493"/>
            <a:ext cx="10719460" cy="3416320"/>
          </a:xfrm>
          <a:prstGeom prst="rect">
            <a:avLst/>
          </a:prstGeom>
        </p:spPr>
        <p:txBody>
          <a:bodyPr wrap="square">
            <a:spAutoFit/>
          </a:bodyPr>
          <a:lstStyle/>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The OAuth 2.0 framework specifies several different methods through which a </a:t>
            </a:r>
            <a:r>
              <a:rPr lang="en-GB" sz="2400" b="1" dirty="0">
                <a:solidFill>
                  <a:srgbClr val="626262"/>
                </a:solidFill>
                <a:latin typeface="Arial" panose="020B0604020202020204" pitchFamily="34" charset="0"/>
                <a:cs typeface="Arial" panose="020B0604020202020204" pitchFamily="34" charset="0"/>
              </a:rPr>
              <a:t>Client</a:t>
            </a:r>
            <a:r>
              <a:rPr lang="en-GB" sz="2400" dirty="0">
                <a:solidFill>
                  <a:srgbClr val="626262"/>
                </a:solidFill>
                <a:latin typeface="Arial" panose="020B0604020202020204" pitchFamily="34" charset="0"/>
                <a:cs typeface="Arial" panose="020B0604020202020204" pitchFamily="34" charset="0"/>
              </a:rPr>
              <a:t> can verify itself to the </a:t>
            </a:r>
            <a:r>
              <a:rPr lang="en-GB" sz="2400" b="1" dirty="0">
                <a:solidFill>
                  <a:srgbClr val="626262"/>
                </a:solidFill>
                <a:latin typeface="Arial" panose="020B0604020202020204" pitchFamily="34" charset="0"/>
                <a:cs typeface="Arial" panose="020B0604020202020204" pitchFamily="34" charset="0"/>
              </a:rPr>
              <a:t>Authorisation Server </a:t>
            </a:r>
            <a:r>
              <a:rPr lang="en-GB" sz="2400" dirty="0">
                <a:solidFill>
                  <a:srgbClr val="626262"/>
                </a:solidFill>
                <a:latin typeface="Arial" panose="020B0604020202020204" pitchFamily="34" charset="0"/>
                <a:cs typeface="Arial" panose="020B0604020202020204" pitchFamily="34" charset="0"/>
              </a:rPr>
              <a:t> - these are known as Authorisation Grants</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Authorisation Code</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PKCE</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Client Credentials</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Device Code</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Refresh Token</a:t>
            </a:r>
          </a:p>
          <a:p>
            <a:pPr marL="342900" indent="-342900">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D1C3513-5E77-50B1-E18C-8DC3DCE2C725}"/>
              </a:ext>
            </a:extLst>
          </p:cNvPr>
          <p:cNvSpPr/>
          <p:nvPr/>
        </p:nvSpPr>
        <p:spPr>
          <a:xfrm>
            <a:off x="5120640" y="2999232"/>
            <a:ext cx="6766560" cy="357225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2400" b="1" dirty="0"/>
              <a:t>Client Credentials</a:t>
            </a:r>
            <a:endParaRPr lang="en-GB" sz="2400" b="1" i="1"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000" dirty="0"/>
              <a:t>Must ONLY be used by Confidential Clients</a:t>
            </a:r>
          </a:p>
          <a:p>
            <a:pPr marL="342900" indent="-342900">
              <a:buFont typeface="Arial" panose="020B0604020202020204" pitchFamily="34" charset="0"/>
              <a:buChar char="•"/>
            </a:pPr>
            <a:r>
              <a:rPr lang="en-GB" sz="2000" dirty="0"/>
              <a:t>The Client authenticates itself directly with the Authorization Server, for example using it’s ClientID and </a:t>
            </a:r>
            <a:r>
              <a:rPr lang="en-GB" sz="2000" dirty="0" err="1"/>
              <a:t>ClientSecret</a:t>
            </a:r>
            <a:r>
              <a:rPr lang="en-GB" sz="2000" dirty="0"/>
              <a:t> pair or with an public/private key pair</a:t>
            </a:r>
          </a:p>
          <a:p>
            <a:pPr marL="342900" indent="-342900">
              <a:buFont typeface="Arial" panose="020B0604020202020204" pitchFamily="34" charset="0"/>
              <a:buChar char="•"/>
            </a:pPr>
            <a:r>
              <a:rPr lang="en-GB" sz="2000" dirty="0"/>
              <a:t>As Client Authentication is used as the Authorisation grant, no further </a:t>
            </a:r>
            <a:r>
              <a:rPr lang="en-GB" sz="2000" dirty="0" err="1"/>
              <a:t>AuthZ</a:t>
            </a:r>
            <a:r>
              <a:rPr lang="en-GB" sz="2000" dirty="0"/>
              <a:t> is required</a:t>
            </a:r>
          </a:p>
          <a:p>
            <a:pPr marL="342900" indent="-342900">
              <a:buFont typeface="Arial" panose="020B0604020202020204" pitchFamily="34" charset="0"/>
              <a:buChar char="•"/>
            </a:pPr>
            <a:r>
              <a:rPr lang="en-GB" sz="2000" dirty="0"/>
              <a:t>Often used for a client to obtain information about itself </a:t>
            </a:r>
          </a:p>
          <a:p>
            <a:pPr marL="342900" indent="-342900">
              <a:buFont typeface="Arial" panose="020B0604020202020204" pitchFamily="34" charset="0"/>
              <a:buChar char="•"/>
            </a:pPr>
            <a:endParaRPr lang="en-GB" sz="2400" dirty="0"/>
          </a:p>
        </p:txBody>
      </p:sp>
      <p:cxnSp>
        <p:nvCxnSpPr>
          <p:cNvPr id="5" name="Straight Arrow Connector 4">
            <a:extLst>
              <a:ext uri="{FF2B5EF4-FFF2-40B4-BE49-F238E27FC236}">
                <a16:creationId xmlns:a16="http://schemas.microsoft.com/office/drawing/2014/main" id="{219C1620-112C-4B9E-FDC9-279AF94D3144}"/>
              </a:ext>
            </a:extLst>
          </p:cNvPr>
          <p:cNvCxnSpPr>
            <a:cxnSpLocks/>
          </p:cNvCxnSpPr>
          <p:nvPr/>
        </p:nvCxnSpPr>
        <p:spPr>
          <a:xfrm flipV="1">
            <a:off x="3867665" y="3326004"/>
            <a:ext cx="1176608" cy="41809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57476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170C8-0946-4FF5-D8E8-4D41DB828E47}"/>
              </a:ext>
            </a:extLst>
          </p:cNvPr>
          <p:cNvSpPr txBox="1"/>
          <p:nvPr/>
        </p:nvSpPr>
        <p:spPr>
          <a:xfrm>
            <a:off x="403341" y="345182"/>
            <a:ext cx="11699616"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4000" b="1" i="0" u="none" strike="noStrike" kern="1200" cap="none" spc="-10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OAuth 2.0 – </a:t>
            </a:r>
            <a:r>
              <a:rPr lang="en-US" sz="4000" b="1" spc="-100" dirty="0" err="1">
                <a:solidFill>
                  <a:srgbClr val="2E2D62"/>
                </a:solidFill>
                <a:latin typeface="Arial" panose="020B0604020202020204" pitchFamily="34" charset="0"/>
                <a:cs typeface="Arial" panose="020B0604020202020204" pitchFamily="34" charset="0"/>
              </a:rPr>
              <a:t>Authorisation</a:t>
            </a:r>
            <a:r>
              <a:rPr lang="en-US" sz="4000" b="1" spc="-100" dirty="0">
                <a:solidFill>
                  <a:srgbClr val="2E2D62"/>
                </a:solidFill>
                <a:latin typeface="Arial" panose="020B0604020202020204" pitchFamily="34" charset="0"/>
                <a:cs typeface="Arial" panose="020B0604020202020204" pitchFamily="34" charset="0"/>
              </a:rPr>
              <a:t> Grants</a:t>
            </a:r>
          </a:p>
        </p:txBody>
      </p:sp>
      <p:pic>
        <p:nvPicPr>
          <p:cNvPr id="22530" name="Picture 2">
            <a:extLst>
              <a:ext uri="{FF2B5EF4-FFF2-40B4-BE49-F238E27FC236}">
                <a16:creationId xmlns:a16="http://schemas.microsoft.com/office/drawing/2014/main" id="{46FC3516-C70A-F824-3377-DEFF57EE4C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7226" y="0"/>
            <a:ext cx="1661433" cy="16714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6E26130-24A3-E212-E466-E20A0D109D12}"/>
              </a:ext>
            </a:extLst>
          </p:cNvPr>
          <p:cNvSpPr/>
          <p:nvPr/>
        </p:nvSpPr>
        <p:spPr>
          <a:xfrm>
            <a:off x="403341" y="1671493"/>
            <a:ext cx="10719460" cy="3416320"/>
          </a:xfrm>
          <a:prstGeom prst="rect">
            <a:avLst/>
          </a:prstGeom>
        </p:spPr>
        <p:txBody>
          <a:bodyPr wrap="square">
            <a:spAutoFit/>
          </a:bodyPr>
          <a:lstStyle/>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The OAuth 2.0 framework specifies several different methods through which a </a:t>
            </a:r>
            <a:r>
              <a:rPr lang="en-GB" sz="2400" b="1" dirty="0">
                <a:solidFill>
                  <a:srgbClr val="626262"/>
                </a:solidFill>
                <a:latin typeface="Arial" panose="020B0604020202020204" pitchFamily="34" charset="0"/>
                <a:cs typeface="Arial" panose="020B0604020202020204" pitchFamily="34" charset="0"/>
              </a:rPr>
              <a:t>Client</a:t>
            </a:r>
            <a:r>
              <a:rPr lang="en-GB" sz="2400" dirty="0">
                <a:solidFill>
                  <a:srgbClr val="626262"/>
                </a:solidFill>
                <a:latin typeface="Arial" panose="020B0604020202020204" pitchFamily="34" charset="0"/>
                <a:cs typeface="Arial" panose="020B0604020202020204" pitchFamily="34" charset="0"/>
              </a:rPr>
              <a:t> can verify itself to the </a:t>
            </a:r>
            <a:r>
              <a:rPr lang="en-GB" sz="2400" b="1" dirty="0">
                <a:solidFill>
                  <a:srgbClr val="626262"/>
                </a:solidFill>
                <a:latin typeface="Arial" panose="020B0604020202020204" pitchFamily="34" charset="0"/>
                <a:cs typeface="Arial" panose="020B0604020202020204" pitchFamily="34" charset="0"/>
              </a:rPr>
              <a:t>Authorisation Server </a:t>
            </a:r>
            <a:r>
              <a:rPr lang="en-GB" sz="2400" dirty="0">
                <a:solidFill>
                  <a:srgbClr val="626262"/>
                </a:solidFill>
                <a:latin typeface="Arial" panose="020B0604020202020204" pitchFamily="34" charset="0"/>
                <a:cs typeface="Arial" panose="020B0604020202020204" pitchFamily="34" charset="0"/>
              </a:rPr>
              <a:t> - these are known as Authorisation Grants</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Authorisation Code</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PKCE</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Client Credentials</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Device Code</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Refresh Token</a:t>
            </a:r>
          </a:p>
          <a:p>
            <a:pPr marL="342900" indent="-342900">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D1C3513-5E77-50B1-E18C-8DC3DCE2C725}"/>
              </a:ext>
            </a:extLst>
          </p:cNvPr>
          <p:cNvSpPr/>
          <p:nvPr/>
        </p:nvSpPr>
        <p:spPr>
          <a:xfrm>
            <a:off x="5120640" y="2999232"/>
            <a:ext cx="6766560" cy="357225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2400" b="1" dirty="0"/>
              <a:t>Client Credentials</a:t>
            </a:r>
            <a:endParaRPr lang="en-GB" sz="2400" b="1" i="1"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000" dirty="0"/>
              <a:t>Must ONLY be used by Confidential Clients</a:t>
            </a:r>
          </a:p>
          <a:p>
            <a:pPr marL="342900" indent="-342900">
              <a:buFont typeface="Arial" panose="020B0604020202020204" pitchFamily="34" charset="0"/>
              <a:buChar char="•"/>
            </a:pPr>
            <a:r>
              <a:rPr lang="en-GB" sz="2000" dirty="0"/>
              <a:t>The Client authenticates itself directly with the Authorization Server, for example using it’s ClientID and </a:t>
            </a:r>
            <a:r>
              <a:rPr lang="en-GB" sz="2000" dirty="0" err="1"/>
              <a:t>ClientSecret</a:t>
            </a:r>
            <a:r>
              <a:rPr lang="en-GB" sz="2000" dirty="0"/>
              <a:t> pair or with an public/private key pair</a:t>
            </a:r>
          </a:p>
          <a:p>
            <a:pPr marL="342900" indent="-342900">
              <a:buFont typeface="Arial" panose="020B0604020202020204" pitchFamily="34" charset="0"/>
              <a:buChar char="•"/>
            </a:pPr>
            <a:r>
              <a:rPr lang="en-GB" sz="2000" dirty="0"/>
              <a:t>As Client Authentication is used as the Authorisation grant, no further </a:t>
            </a:r>
            <a:r>
              <a:rPr lang="en-GB" sz="2000" dirty="0" err="1"/>
              <a:t>AuthZ</a:t>
            </a:r>
            <a:r>
              <a:rPr lang="en-GB" sz="2000" dirty="0"/>
              <a:t> is required</a:t>
            </a:r>
          </a:p>
          <a:p>
            <a:pPr marL="342900" indent="-342900">
              <a:buFont typeface="Arial" panose="020B0604020202020204" pitchFamily="34" charset="0"/>
              <a:buChar char="•"/>
            </a:pPr>
            <a:r>
              <a:rPr lang="en-GB" sz="2000" dirty="0"/>
              <a:t>Often used for a client to obtain information about itself </a:t>
            </a:r>
          </a:p>
          <a:p>
            <a:pPr marL="342900" indent="-342900">
              <a:buFont typeface="Arial" panose="020B0604020202020204" pitchFamily="34" charset="0"/>
              <a:buChar char="•"/>
            </a:pPr>
            <a:endParaRPr lang="en-GB" sz="2400" dirty="0"/>
          </a:p>
        </p:txBody>
      </p:sp>
      <p:cxnSp>
        <p:nvCxnSpPr>
          <p:cNvPr id="5" name="Straight Arrow Connector 4">
            <a:extLst>
              <a:ext uri="{FF2B5EF4-FFF2-40B4-BE49-F238E27FC236}">
                <a16:creationId xmlns:a16="http://schemas.microsoft.com/office/drawing/2014/main" id="{219C1620-112C-4B9E-FDC9-279AF94D3144}"/>
              </a:ext>
            </a:extLst>
          </p:cNvPr>
          <p:cNvCxnSpPr>
            <a:cxnSpLocks/>
          </p:cNvCxnSpPr>
          <p:nvPr/>
        </p:nvCxnSpPr>
        <p:spPr>
          <a:xfrm flipV="1">
            <a:off x="3867665" y="3326004"/>
            <a:ext cx="1176608" cy="41809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A4D8EAC-CC68-AB15-E380-3C25CFB0629C}"/>
              </a:ext>
            </a:extLst>
          </p:cNvPr>
          <p:cNvSpPr txBox="1"/>
          <p:nvPr/>
        </p:nvSpPr>
        <p:spPr>
          <a:xfrm>
            <a:off x="196921" y="2196222"/>
            <a:ext cx="11798157" cy="2677656"/>
          </a:xfrm>
          <a:prstGeom prst="rect">
            <a:avLst/>
          </a:prstGeom>
          <a:solidFill>
            <a:schemeClr val="bg1"/>
          </a:solidFill>
          <a:ln w="38100">
            <a:solidFill>
              <a:schemeClr val="dk1">
                <a:shade val="50000"/>
              </a:schemeClr>
            </a:solidFill>
          </a:ln>
        </p:spPr>
        <p:txBody>
          <a:bodyPr wrap="square" rtlCol="0">
            <a:spAutoFit/>
          </a:bodyPr>
          <a:lstStyle/>
          <a:p>
            <a:r>
              <a:rPr lang="en-GB" sz="2400" dirty="0">
                <a:latin typeface="Simplified Arabic Fixed" panose="02070309020205020404" pitchFamily="49" charset="-78"/>
                <a:cs typeface="Simplified Arabic Fixed" panose="02070309020205020404" pitchFamily="49" charset="-78"/>
              </a:rPr>
              <a:t>curl --request POST \</a:t>
            </a:r>
          </a:p>
          <a:p>
            <a:r>
              <a:rPr lang="en-GB" sz="2400" dirty="0">
                <a:latin typeface="Simplified Arabic Fixed" panose="02070309020205020404" pitchFamily="49" charset="-78"/>
                <a:cs typeface="Simplified Arabic Fixed" panose="02070309020205020404" pitchFamily="49" charset="-78"/>
              </a:rPr>
              <a:t> --</a:t>
            </a:r>
            <a:r>
              <a:rPr lang="en-GB" sz="2400" dirty="0" err="1">
                <a:latin typeface="Simplified Arabic Fixed" panose="02070309020205020404" pitchFamily="49" charset="-78"/>
                <a:cs typeface="Simplified Arabic Fixed" panose="02070309020205020404" pitchFamily="49" charset="-78"/>
              </a:rPr>
              <a:t>url</a:t>
            </a:r>
            <a:r>
              <a:rPr lang="en-GB" sz="2400" dirty="0">
                <a:latin typeface="Simplified Arabic Fixed" panose="02070309020205020404" pitchFamily="49" charset="-78"/>
                <a:cs typeface="Simplified Arabic Fixed" panose="02070309020205020404" pitchFamily="49" charset="-78"/>
              </a:rPr>
              <a:t> 'https://EXAMPLE/</a:t>
            </a:r>
            <a:r>
              <a:rPr lang="en-GB" sz="2400" dirty="0" err="1">
                <a:latin typeface="Simplified Arabic Fixed" panose="02070309020205020404" pitchFamily="49" charset="-78"/>
                <a:cs typeface="Simplified Arabic Fixed" panose="02070309020205020404" pitchFamily="49" charset="-78"/>
              </a:rPr>
              <a:t>oauth</a:t>
            </a:r>
            <a:r>
              <a:rPr lang="en-GB" sz="2400" dirty="0">
                <a:latin typeface="Simplified Arabic Fixed" panose="02070309020205020404" pitchFamily="49" charset="-78"/>
                <a:cs typeface="Simplified Arabic Fixed" panose="02070309020205020404" pitchFamily="49" charset="-78"/>
              </a:rPr>
              <a:t>/token’ \</a:t>
            </a:r>
          </a:p>
          <a:p>
            <a:r>
              <a:rPr lang="en-GB" sz="2400" dirty="0">
                <a:latin typeface="Simplified Arabic Fixed" panose="02070309020205020404" pitchFamily="49" charset="-78"/>
                <a:cs typeface="Simplified Arabic Fixed" panose="02070309020205020404" pitchFamily="49" charset="-78"/>
              </a:rPr>
              <a:t> --header 'content-type: application/x-www-form-</a:t>
            </a:r>
            <a:r>
              <a:rPr lang="en-GB" sz="2400" dirty="0" err="1">
                <a:latin typeface="Simplified Arabic Fixed" panose="02070309020205020404" pitchFamily="49" charset="-78"/>
                <a:cs typeface="Simplified Arabic Fixed" panose="02070309020205020404" pitchFamily="49" charset="-78"/>
              </a:rPr>
              <a:t>urlencoded</a:t>
            </a:r>
            <a:r>
              <a:rPr lang="en-GB" sz="2400" dirty="0">
                <a:latin typeface="Simplified Arabic Fixed" panose="02070309020205020404" pitchFamily="49" charset="-78"/>
                <a:cs typeface="Simplified Arabic Fixed" panose="02070309020205020404" pitchFamily="49" charset="-78"/>
              </a:rPr>
              <a:t>’ \</a:t>
            </a:r>
          </a:p>
          <a:p>
            <a:r>
              <a:rPr lang="en-GB" sz="2400" dirty="0">
                <a:latin typeface="Simplified Arabic Fixed" panose="02070309020205020404" pitchFamily="49" charset="-78"/>
                <a:cs typeface="Simplified Arabic Fixed" panose="02070309020205020404" pitchFamily="49" charset="-78"/>
              </a:rPr>
              <a:t> </a:t>
            </a:r>
            <a:r>
              <a:rPr lang="en-GB" sz="2400" dirty="0">
                <a:highlight>
                  <a:srgbClr val="FFFF00"/>
                </a:highlight>
                <a:latin typeface="Simplified Arabic Fixed" panose="02070309020205020404" pitchFamily="49" charset="-78"/>
                <a:cs typeface="Simplified Arabic Fixed" panose="02070309020205020404" pitchFamily="49" charset="-78"/>
              </a:rPr>
              <a:t>--data </a:t>
            </a:r>
            <a:r>
              <a:rPr lang="en-GB" sz="2400" dirty="0" err="1">
                <a:highlight>
                  <a:srgbClr val="FFFF00"/>
                </a:highlight>
                <a:latin typeface="Simplified Arabic Fixed" panose="02070309020205020404" pitchFamily="49" charset="-78"/>
                <a:cs typeface="Simplified Arabic Fixed" panose="02070309020205020404" pitchFamily="49" charset="-78"/>
              </a:rPr>
              <a:t>grant_type</a:t>
            </a:r>
            <a:r>
              <a:rPr lang="en-GB" sz="2400" dirty="0">
                <a:highlight>
                  <a:srgbClr val="FFFF00"/>
                </a:highlight>
                <a:latin typeface="Simplified Arabic Fixed" panose="02070309020205020404" pitchFamily="49" charset="-78"/>
                <a:cs typeface="Simplified Arabic Fixed" panose="02070309020205020404" pitchFamily="49" charset="-78"/>
              </a:rPr>
              <a:t>=</a:t>
            </a:r>
            <a:r>
              <a:rPr lang="en-GB" sz="2400" dirty="0" err="1">
                <a:highlight>
                  <a:srgbClr val="FFFF00"/>
                </a:highlight>
                <a:latin typeface="Simplified Arabic Fixed" panose="02070309020205020404" pitchFamily="49" charset="-78"/>
                <a:cs typeface="Simplified Arabic Fixed" panose="02070309020205020404" pitchFamily="49" charset="-78"/>
              </a:rPr>
              <a:t>client_credentials</a:t>
            </a:r>
            <a:r>
              <a:rPr lang="en-GB" sz="2400" dirty="0">
                <a:highlight>
                  <a:srgbClr val="FFFF00"/>
                </a:highlight>
                <a:latin typeface="Simplified Arabic Fixed" panose="02070309020205020404" pitchFamily="49" charset="-78"/>
                <a:cs typeface="Simplified Arabic Fixed" panose="02070309020205020404" pitchFamily="49" charset="-78"/>
              </a:rPr>
              <a:t> </a:t>
            </a:r>
            <a:r>
              <a:rPr lang="en-GB" sz="2400" dirty="0">
                <a:latin typeface="Simplified Arabic Fixed" panose="02070309020205020404" pitchFamily="49" charset="-78"/>
                <a:cs typeface="Simplified Arabic Fixed" panose="02070309020205020404" pitchFamily="49" charset="-78"/>
              </a:rPr>
              <a:t>\</a:t>
            </a:r>
          </a:p>
          <a:p>
            <a:r>
              <a:rPr lang="en-GB" sz="2400" dirty="0">
                <a:latin typeface="Simplified Arabic Fixed" panose="02070309020205020404" pitchFamily="49" charset="-78"/>
                <a:cs typeface="Simplified Arabic Fixed" panose="02070309020205020404" pitchFamily="49" charset="-78"/>
              </a:rPr>
              <a:t> --data </a:t>
            </a:r>
            <a:r>
              <a:rPr lang="en-GB" sz="2400" dirty="0" err="1">
                <a:latin typeface="Simplified Arabic Fixed" panose="02070309020205020404" pitchFamily="49" charset="-78"/>
                <a:cs typeface="Simplified Arabic Fixed" panose="02070309020205020404" pitchFamily="49" charset="-78"/>
              </a:rPr>
              <a:t>client_id</a:t>
            </a:r>
            <a:r>
              <a:rPr lang="en-GB" sz="2400" dirty="0">
                <a:latin typeface="Simplified Arabic Fixed" panose="02070309020205020404" pitchFamily="49" charset="-78"/>
                <a:cs typeface="Simplified Arabic Fixed" panose="02070309020205020404" pitchFamily="49" charset="-78"/>
              </a:rPr>
              <a:t>=EXAMPLE_CLIENT_ID \</a:t>
            </a:r>
          </a:p>
          <a:p>
            <a:r>
              <a:rPr lang="en-GB" sz="2400" dirty="0">
                <a:latin typeface="Simplified Arabic Fixed" panose="02070309020205020404" pitchFamily="49" charset="-78"/>
                <a:cs typeface="Simplified Arabic Fixed" panose="02070309020205020404" pitchFamily="49" charset="-78"/>
              </a:rPr>
              <a:t> --data </a:t>
            </a:r>
            <a:r>
              <a:rPr lang="en-GB" sz="2400" dirty="0" err="1">
                <a:latin typeface="Simplified Arabic Fixed" panose="02070309020205020404" pitchFamily="49" charset="-78"/>
                <a:cs typeface="Simplified Arabic Fixed" panose="02070309020205020404" pitchFamily="49" charset="-78"/>
              </a:rPr>
              <a:t>client_secret</a:t>
            </a:r>
            <a:r>
              <a:rPr lang="en-GB" sz="2400" dirty="0">
                <a:latin typeface="Simplified Arabic Fixed" panose="02070309020205020404" pitchFamily="49" charset="-78"/>
                <a:cs typeface="Simplified Arabic Fixed" panose="02070309020205020404" pitchFamily="49" charset="-78"/>
              </a:rPr>
              <a:t>=EXAMPLE_CLIENT_SECRET \</a:t>
            </a:r>
          </a:p>
          <a:p>
            <a:r>
              <a:rPr lang="en-GB" sz="2400" dirty="0">
                <a:latin typeface="Simplified Arabic Fixed" panose="02070309020205020404" pitchFamily="49" charset="-78"/>
                <a:cs typeface="Simplified Arabic Fixed" panose="02070309020205020404" pitchFamily="49" charset="-78"/>
              </a:rPr>
              <a:t> --data audience=EXAMPLE_AUDIENCE</a:t>
            </a:r>
          </a:p>
        </p:txBody>
      </p:sp>
    </p:spTree>
    <p:extLst>
      <p:ext uri="{BB962C8B-B14F-4D97-AF65-F5344CB8AC3E}">
        <p14:creationId xmlns:p14="http://schemas.microsoft.com/office/powerpoint/2010/main" val="26903243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170C8-0946-4FF5-D8E8-4D41DB828E47}"/>
              </a:ext>
            </a:extLst>
          </p:cNvPr>
          <p:cNvSpPr txBox="1"/>
          <p:nvPr/>
        </p:nvSpPr>
        <p:spPr>
          <a:xfrm>
            <a:off x="403341" y="345182"/>
            <a:ext cx="11699616"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4000" b="1" i="0" u="none" strike="noStrike" kern="1200" cap="none" spc="-10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OAuth 2.0 – </a:t>
            </a:r>
            <a:r>
              <a:rPr lang="en-US" sz="4000" b="1" spc="-100" dirty="0" err="1">
                <a:solidFill>
                  <a:srgbClr val="2E2D62"/>
                </a:solidFill>
                <a:latin typeface="Arial" panose="020B0604020202020204" pitchFamily="34" charset="0"/>
                <a:cs typeface="Arial" panose="020B0604020202020204" pitchFamily="34" charset="0"/>
              </a:rPr>
              <a:t>Authorisation</a:t>
            </a:r>
            <a:r>
              <a:rPr lang="en-US" sz="4000" b="1" spc="-100" dirty="0">
                <a:solidFill>
                  <a:srgbClr val="2E2D62"/>
                </a:solidFill>
                <a:latin typeface="Arial" panose="020B0604020202020204" pitchFamily="34" charset="0"/>
                <a:cs typeface="Arial" panose="020B0604020202020204" pitchFamily="34" charset="0"/>
              </a:rPr>
              <a:t> Grants</a:t>
            </a:r>
          </a:p>
        </p:txBody>
      </p:sp>
      <p:pic>
        <p:nvPicPr>
          <p:cNvPr id="22530" name="Picture 2">
            <a:extLst>
              <a:ext uri="{FF2B5EF4-FFF2-40B4-BE49-F238E27FC236}">
                <a16:creationId xmlns:a16="http://schemas.microsoft.com/office/drawing/2014/main" id="{46FC3516-C70A-F824-3377-DEFF57EE4C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7226" y="0"/>
            <a:ext cx="1661433" cy="16714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6E26130-24A3-E212-E466-E20A0D109D12}"/>
              </a:ext>
            </a:extLst>
          </p:cNvPr>
          <p:cNvSpPr/>
          <p:nvPr/>
        </p:nvSpPr>
        <p:spPr>
          <a:xfrm>
            <a:off x="403341" y="1671493"/>
            <a:ext cx="10719460" cy="3416320"/>
          </a:xfrm>
          <a:prstGeom prst="rect">
            <a:avLst/>
          </a:prstGeom>
        </p:spPr>
        <p:txBody>
          <a:bodyPr wrap="square">
            <a:spAutoFit/>
          </a:bodyPr>
          <a:lstStyle/>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The OAuth 2.0 framework specifies several different methods through which a </a:t>
            </a:r>
            <a:r>
              <a:rPr lang="en-GB" sz="2400" b="1" dirty="0">
                <a:solidFill>
                  <a:srgbClr val="626262"/>
                </a:solidFill>
                <a:latin typeface="Arial" panose="020B0604020202020204" pitchFamily="34" charset="0"/>
                <a:cs typeface="Arial" panose="020B0604020202020204" pitchFamily="34" charset="0"/>
              </a:rPr>
              <a:t>Client</a:t>
            </a:r>
            <a:r>
              <a:rPr lang="en-GB" sz="2400" dirty="0">
                <a:solidFill>
                  <a:srgbClr val="626262"/>
                </a:solidFill>
                <a:latin typeface="Arial" panose="020B0604020202020204" pitchFamily="34" charset="0"/>
                <a:cs typeface="Arial" panose="020B0604020202020204" pitchFamily="34" charset="0"/>
              </a:rPr>
              <a:t> can verify itself to the </a:t>
            </a:r>
            <a:r>
              <a:rPr lang="en-GB" sz="2400" b="1" dirty="0">
                <a:solidFill>
                  <a:srgbClr val="626262"/>
                </a:solidFill>
                <a:latin typeface="Arial" panose="020B0604020202020204" pitchFamily="34" charset="0"/>
                <a:cs typeface="Arial" panose="020B0604020202020204" pitchFamily="34" charset="0"/>
              </a:rPr>
              <a:t>Authorisation Server </a:t>
            </a:r>
            <a:r>
              <a:rPr lang="en-GB" sz="2400" dirty="0">
                <a:solidFill>
                  <a:srgbClr val="626262"/>
                </a:solidFill>
                <a:latin typeface="Arial" panose="020B0604020202020204" pitchFamily="34" charset="0"/>
                <a:cs typeface="Arial" panose="020B0604020202020204" pitchFamily="34" charset="0"/>
              </a:rPr>
              <a:t> - these are known as Authorisation Grants</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Authorisation Code</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PKCE</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Client Credentials</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Device Code</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Refresh Token</a:t>
            </a:r>
          </a:p>
          <a:p>
            <a:pPr marL="342900" indent="-342900">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D1C3513-5E77-50B1-E18C-8DC3DCE2C725}"/>
              </a:ext>
            </a:extLst>
          </p:cNvPr>
          <p:cNvSpPr/>
          <p:nvPr/>
        </p:nvSpPr>
        <p:spPr>
          <a:xfrm>
            <a:off x="5120640" y="2999232"/>
            <a:ext cx="6766560" cy="357225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2400" b="1" dirty="0"/>
              <a:t>Device Code</a:t>
            </a:r>
            <a:endParaRPr lang="en-GB" sz="2400" b="1" i="1"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000" dirty="0"/>
              <a:t>This flow is intended for use by </a:t>
            </a:r>
            <a:r>
              <a:rPr lang="en-GB" sz="2000" dirty="0" err="1"/>
              <a:t>browserless</a:t>
            </a:r>
            <a:r>
              <a:rPr lang="en-GB" sz="2000" dirty="0"/>
              <a:t> or input constrained clients – such as command line</a:t>
            </a:r>
          </a:p>
          <a:p>
            <a:pPr marL="342900" indent="-342900">
              <a:buFont typeface="Arial" panose="020B0604020202020204" pitchFamily="34" charset="0"/>
              <a:buChar char="•"/>
            </a:pPr>
            <a:r>
              <a:rPr lang="en-GB" sz="2000" dirty="0"/>
              <a:t>The user is directed to visit a URL at the </a:t>
            </a:r>
            <a:r>
              <a:rPr lang="en-GB" sz="2000" dirty="0" err="1"/>
              <a:t>AuthZ</a:t>
            </a:r>
            <a:r>
              <a:rPr lang="en-GB" sz="2000" dirty="0"/>
              <a:t> Server in a separate browser, along with a user code to identify the device</a:t>
            </a:r>
          </a:p>
          <a:p>
            <a:pPr marL="342900" indent="-342900">
              <a:buFont typeface="Arial" panose="020B0604020202020204" pitchFamily="34" charset="0"/>
              <a:buChar char="•"/>
            </a:pPr>
            <a:r>
              <a:rPr lang="en-GB" sz="2000" dirty="0"/>
              <a:t>The original device continuously polls the </a:t>
            </a:r>
            <a:r>
              <a:rPr lang="en-GB" sz="2000" dirty="0" err="1"/>
              <a:t>AuthZ</a:t>
            </a:r>
            <a:r>
              <a:rPr lang="en-GB" sz="2000" dirty="0"/>
              <a:t> server with the generated device code until the user completes the interaction, the code expires, or another error occurs </a:t>
            </a:r>
          </a:p>
          <a:p>
            <a:pPr marL="342900" indent="-342900">
              <a:buFont typeface="Arial" panose="020B0604020202020204" pitchFamily="34" charset="0"/>
              <a:buChar char="•"/>
            </a:pPr>
            <a:endParaRPr lang="en-GB" sz="2400" dirty="0"/>
          </a:p>
        </p:txBody>
      </p:sp>
      <p:cxnSp>
        <p:nvCxnSpPr>
          <p:cNvPr id="5" name="Straight Arrow Connector 4">
            <a:extLst>
              <a:ext uri="{FF2B5EF4-FFF2-40B4-BE49-F238E27FC236}">
                <a16:creationId xmlns:a16="http://schemas.microsoft.com/office/drawing/2014/main" id="{219C1620-112C-4B9E-FDC9-279AF94D3144}"/>
              </a:ext>
            </a:extLst>
          </p:cNvPr>
          <p:cNvCxnSpPr>
            <a:cxnSpLocks/>
          </p:cNvCxnSpPr>
          <p:nvPr/>
        </p:nvCxnSpPr>
        <p:spPr>
          <a:xfrm flipV="1">
            <a:off x="3682314" y="3326004"/>
            <a:ext cx="1361959" cy="80115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04128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170C8-0946-4FF5-D8E8-4D41DB828E47}"/>
              </a:ext>
            </a:extLst>
          </p:cNvPr>
          <p:cNvSpPr txBox="1"/>
          <p:nvPr/>
        </p:nvSpPr>
        <p:spPr>
          <a:xfrm>
            <a:off x="403341" y="345182"/>
            <a:ext cx="11699616"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4000" b="1" i="0" u="none" strike="noStrike" kern="1200" cap="none" spc="-10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OAuth 2.0 – </a:t>
            </a:r>
            <a:r>
              <a:rPr lang="en-US" sz="4000" b="1" spc="-100" dirty="0" err="1">
                <a:solidFill>
                  <a:srgbClr val="2E2D62"/>
                </a:solidFill>
                <a:latin typeface="Arial" panose="020B0604020202020204" pitchFamily="34" charset="0"/>
                <a:cs typeface="Arial" panose="020B0604020202020204" pitchFamily="34" charset="0"/>
              </a:rPr>
              <a:t>Authorisation</a:t>
            </a:r>
            <a:r>
              <a:rPr lang="en-US" sz="4000" b="1" spc="-100" dirty="0">
                <a:solidFill>
                  <a:srgbClr val="2E2D62"/>
                </a:solidFill>
                <a:latin typeface="Arial" panose="020B0604020202020204" pitchFamily="34" charset="0"/>
                <a:cs typeface="Arial" panose="020B0604020202020204" pitchFamily="34" charset="0"/>
              </a:rPr>
              <a:t> Grants</a:t>
            </a:r>
          </a:p>
        </p:txBody>
      </p:sp>
      <p:pic>
        <p:nvPicPr>
          <p:cNvPr id="22530" name="Picture 2">
            <a:extLst>
              <a:ext uri="{FF2B5EF4-FFF2-40B4-BE49-F238E27FC236}">
                <a16:creationId xmlns:a16="http://schemas.microsoft.com/office/drawing/2014/main" id="{46FC3516-C70A-F824-3377-DEFF57EE4C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7226" y="0"/>
            <a:ext cx="1661433" cy="16714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6E26130-24A3-E212-E466-E20A0D109D12}"/>
              </a:ext>
            </a:extLst>
          </p:cNvPr>
          <p:cNvSpPr/>
          <p:nvPr/>
        </p:nvSpPr>
        <p:spPr>
          <a:xfrm>
            <a:off x="403341" y="1671493"/>
            <a:ext cx="10719460" cy="3416320"/>
          </a:xfrm>
          <a:prstGeom prst="rect">
            <a:avLst/>
          </a:prstGeom>
        </p:spPr>
        <p:txBody>
          <a:bodyPr wrap="square">
            <a:spAutoFit/>
          </a:bodyPr>
          <a:lstStyle/>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The OAuth 2.0 framework specifies several different methods through which a </a:t>
            </a:r>
            <a:r>
              <a:rPr lang="en-GB" sz="2400" b="1" dirty="0">
                <a:solidFill>
                  <a:srgbClr val="626262"/>
                </a:solidFill>
                <a:latin typeface="Arial" panose="020B0604020202020204" pitchFamily="34" charset="0"/>
                <a:cs typeface="Arial" panose="020B0604020202020204" pitchFamily="34" charset="0"/>
              </a:rPr>
              <a:t>Client</a:t>
            </a:r>
            <a:r>
              <a:rPr lang="en-GB" sz="2400" dirty="0">
                <a:solidFill>
                  <a:srgbClr val="626262"/>
                </a:solidFill>
                <a:latin typeface="Arial" panose="020B0604020202020204" pitchFamily="34" charset="0"/>
                <a:cs typeface="Arial" panose="020B0604020202020204" pitchFamily="34" charset="0"/>
              </a:rPr>
              <a:t> can verify itself to the </a:t>
            </a:r>
            <a:r>
              <a:rPr lang="en-GB" sz="2400" b="1" dirty="0">
                <a:solidFill>
                  <a:srgbClr val="626262"/>
                </a:solidFill>
                <a:latin typeface="Arial" panose="020B0604020202020204" pitchFamily="34" charset="0"/>
                <a:cs typeface="Arial" panose="020B0604020202020204" pitchFamily="34" charset="0"/>
              </a:rPr>
              <a:t>Authorisation Server </a:t>
            </a:r>
            <a:r>
              <a:rPr lang="en-GB" sz="2400" dirty="0">
                <a:solidFill>
                  <a:srgbClr val="626262"/>
                </a:solidFill>
                <a:latin typeface="Arial" panose="020B0604020202020204" pitchFamily="34" charset="0"/>
                <a:cs typeface="Arial" panose="020B0604020202020204" pitchFamily="34" charset="0"/>
              </a:rPr>
              <a:t> - these are known as Authorisation Grants</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Authorisation Code</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PKCE</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Client Credentials</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Device Code</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Refresh Token</a:t>
            </a:r>
          </a:p>
          <a:p>
            <a:pPr marL="342900" indent="-342900">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D1C3513-5E77-50B1-E18C-8DC3DCE2C725}"/>
              </a:ext>
            </a:extLst>
          </p:cNvPr>
          <p:cNvSpPr/>
          <p:nvPr/>
        </p:nvSpPr>
        <p:spPr>
          <a:xfrm>
            <a:off x="5120640" y="2999232"/>
            <a:ext cx="6766560" cy="357225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2400" b="1" dirty="0"/>
              <a:t>Device Code</a:t>
            </a:r>
            <a:endParaRPr lang="en-GB" sz="2400" b="1" i="1"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000" dirty="0"/>
              <a:t>This flow is intended for use by </a:t>
            </a:r>
            <a:r>
              <a:rPr lang="en-GB" sz="2000" dirty="0" err="1"/>
              <a:t>browserless</a:t>
            </a:r>
            <a:r>
              <a:rPr lang="en-GB" sz="2000" dirty="0"/>
              <a:t> or input constrained clients – such as command line</a:t>
            </a:r>
          </a:p>
          <a:p>
            <a:pPr marL="342900" indent="-342900">
              <a:buFont typeface="Arial" panose="020B0604020202020204" pitchFamily="34" charset="0"/>
              <a:buChar char="•"/>
            </a:pPr>
            <a:r>
              <a:rPr lang="en-GB" sz="2000" dirty="0"/>
              <a:t>The user is directed to visit a URL at the </a:t>
            </a:r>
            <a:r>
              <a:rPr lang="en-GB" sz="2000" dirty="0" err="1"/>
              <a:t>AuthZ</a:t>
            </a:r>
            <a:r>
              <a:rPr lang="en-GB" sz="2000" dirty="0"/>
              <a:t> Server in a separate browser, along with a user code to identify the device</a:t>
            </a:r>
          </a:p>
          <a:p>
            <a:pPr marL="342900" indent="-342900">
              <a:buFont typeface="Arial" panose="020B0604020202020204" pitchFamily="34" charset="0"/>
              <a:buChar char="•"/>
            </a:pPr>
            <a:r>
              <a:rPr lang="en-GB" sz="2000" dirty="0"/>
              <a:t>The original device continuously polls the </a:t>
            </a:r>
            <a:r>
              <a:rPr lang="en-GB" sz="2000" dirty="0" err="1"/>
              <a:t>AuthZ</a:t>
            </a:r>
            <a:r>
              <a:rPr lang="en-GB" sz="2000" dirty="0"/>
              <a:t> server with the generated device code until the user completes the interaction, the code expires, or another error occurs </a:t>
            </a:r>
          </a:p>
          <a:p>
            <a:pPr marL="342900" indent="-342900">
              <a:buFont typeface="Arial" panose="020B0604020202020204" pitchFamily="34" charset="0"/>
              <a:buChar char="•"/>
            </a:pPr>
            <a:endParaRPr lang="en-GB" sz="2400" dirty="0"/>
          </a:p>
        </p:txBody>
      </p:sp>
      <p:cxnSp>
        <p:nvCxnSpPr>
          <p:cNvPr id="5" name="Straight Arrow Connector 4">
            <a:extLst>
              <a:ext uri="{FF2B5EF4-FFF2-40B4-BE49-F238E27FC236}">
                <a16:creationId xmlns:a16="http://schemas.microsoft.com/office/drawing/2014/main" id="{219C1620-112C-4B9E-FDC9-279AF94D3144}"/>
              </a:ext>
            </a:extLst>
          </p:cNvPr>
          <p:cNvCxnSpPr>
            <a:cxnSpLocks/>
          </p:cNvCxnSpPr>
          <p:nvPr/>
        </p:nvCxnSpPr>
        <p:spPr>
          <a:xfrm flipV="1">
            <a:off x="3682314" y="3326004"/>
            <a:ext cx="1361959" cy="80115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Watch YouTube on Smart TV - Activate App | Samsung Malaysia">
            <a:extLst>
              <a:ext uri="{FF2B5EF4-FFF2-40B4-BE49-F238E27FC236}">
                <a16:creationId xmlns:a16="http://schemas.microsoft.com/office/drawing/2014/main" id="{BE33E248-FF4D-4901-CD0C-0CC42B37DBF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028" b="9575"/>
          <a:stretch/>
        </p:blipFill>
        <p:spPr bwMode="auto">
          <a:xfrm>
            <a:off x="1546773" y="835746"/>
            <a:ext cx="9098454" cy="5179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164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7BFE5A-7C82-E244-83C3-A634D5C30E22}"/>
              </a:ext>
            </a:extLst>
          </p:cNvPr>
          <p:cNvSpPr/>
          <p:nvPr/>
        </p:nvSpPr>
        <p:spPr>
          <a:xfrm>
            <a:off x="416314" y="1387942"/>
            <a:ext cx="10719460" cy="3108543"/>
          </a:xfrm>
          <a:prstGeom prst="rect">
            <a:avLst/>
          </a:prstGeom>
        </p:spPr>
        <p:txBody>
          <a:bodyPr wrap="square">
            <a:spAutoFit/>
          </a:bodyPr>
          <a:lstStyle/>
          <a:p>
            <a:pPr marL="342900" indent="-342900">
              <a:buFont typeface="Arial" panose="020B0604020202020204" pitchFamily="34" charset="0"/>
              <a:buChar char="•"/>
            </a:pPr>
            <a:r>
              <a:rPr lang="en-GB" sz="2800" dirty="0">
                <a:solidFill>
                  <a:srgbClr val="626262"/>
                </a:solidFill>
                <a:latin typeface="Arial" panose="020B0604020202020204" pitchFamily="34" charset="0"/>
                <a:cs typeface="Arial" panose="020B0604020202020204" pitchFamily="34" charset="0"/>
              </a:rPr>
              <a:t>What is the difference between Authentication and Authorisation</a:t>
            </a:r>
          </a:p>
          <a:p>
            <a:pPr marL="342900" indent="-342900">
              <a:buFont typeface="Arial" panose="020B0604020202020204" pitchFamily="34" charset="0"/>
              <a:buChar char="•"/>
            </a:pPr>
            <a:r>
              <a:rPr lang="en-GB" sz="2800" dirty="0">
                <a:solidFill>
                  <a:srgbClr val="626262"/>
                </a:solidFill>
                <a:latin typeface="Arial" panose="020B0604020202020204" pitchFamily="34" charset="0"/>
                <a:cs typeface="Arial" panose="020B0604020202020204" pitchFamily="34" charset="0"/>
              </a:rPr>
              <a:t>An understanding of why this is important for research</a:t>
            </a:r>
          </a:p>
          <a:p>
            <a:pPr marL="342900" indent="-342900">
              <a:buFont typeface="Arial" panose="020B0604020202020204" pitchFamily="34" charset="0"/>
              <a:buChar char="•"/>
            </a:pPr>
            <a:r>
              <a:rPr lang="en-GB" sz="2800" dirty="0">
                <a:solidFill>
                  <a:srgbClr val="626262"/>
                </a:solidFill>
                <a:latin typeface="Arial" panose="020B0604020202020204" pitchFamily="34" charset="0"/>
                <a:cs typeface="Arial" panose="020B0604020202020204" pitchFamily="34" charset="0"/>
              </a:rPr>
              <a:t>A basic understanding of the existing Certificate and VOMs infrastructure</a:t>
            </a:r>
          </a:p>
          <a:p>
            <a:pPr marL="342900" indent="-342900">
              <a:buFont typeface="Arial" panose="020B0604020202020204" pitchFamily="34" charset="0"/>
              <a:buChar char="•"/>
            </a:pPr>
            <a:r>
              <a:rPr lang="en-GB" sz="2800" dirty="0">
                <a:solidFill>
                  <a:srgbClr val="626262"/>
                </a:solidFill>
                <a:latin typeface="Arial" panose="020B0604020202020204" pitchFamily="34" charset="0"/>
                <a:cs typeface="Arial" panose="020B0604020202020204" pitchFamily="34" charset="0"/>
              </a:rPr>
              <a:t>A more in-depth understanding of the OAuth and OIDC protocols</a:t>
            </a:r>
          </a:p>
          <a:p>
            <a:pPr marL="342900" indent="-342900">
              <a:buFont typeface="Arial" panose="020B0604020202020204" pitchFamily="34" charset="0"/>
              <a:buChar char="•"/>
            </a:pPr>
            <a:r>
              <a:rPr lang="en-GB" sz="2800" dirty="0">
                <a:solidFill>
                  <a:srgbClr val="626262"/>
                </a:solidFill>
                <a:latin typeface="Arial" panose="020B0604020202020204" pitchFamily="34" charset="0"/>
                <a:cs typeface="Arial" panose="020B0604020202020204" pitchFamily="34" charset="0"/>
              </a:rPr>
              <a:t>A brief overview of the planned token transition for WLCG</a:t>
            </a:r>
          </a:p>
        </p:txBody>
      </p:sp>
      <p:sp>
        <p:nvSpPr>
          <p:cNvPr id="7" name="TextBox 6">
            <a:extLst>
              <a:ext uri="{FF2B5EF4-FFF2-40B4-BE49-F238E27FC236}">
                <a16:creationId xmlns:a16="http://schemas.microsoft.com/office/drawing/2014/main" id="{67B54F19-1212-9345-95FF-9D2815FD6E96}"/>
              </a:ext>
            </a:extLst>
          </p:cNvPr>
          <p:cNvSpPr txBox="1"/>
          <p:nvPr/>
        </p:nvSpPr>
        <p:spPr>
          <a:xfrm>
            <a:off x="403341" y="345182"/>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Take Aways</a:t>
            </a:r>
          </a:p>
        </p:txBody>
      </p:sp>
    </p:spTree>
    <p:extLst>
      <p:ext uri="{BB962C8B-B14F-4D97-AF65-F5344CB8AC3E}">
        <p14:creationId xmlns:p14="http://schemas.microsoft.com/office/powerpoint/2010/main" val="27822360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170C8-0946-4FF5-D8E8-4D41DB828E47}"/>
              </a:ext>
            </a:extLst>
          </p:cNvPr>
          <p:cNvSpPr txBox="1"/>
          <p:nvPr/>
        </p:nvSpPr>
        <p:spPr>
          <a:xfrm>
            <a:off x="403341" y="345182"/>
            <a:ext cx="11699616"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4000" b="1" i="0" u="none" strike="noStrike" kern="1200" cap="none" spc="-10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OAuth 2.0 – </a:t>
            </a:r>
            <a:r>
              <a:rPr lang="en-US" sz="4000" b="1" spc="-100" dirty="0" err="1">
                <a:solidFill>
                  <a:srgbClr val="2E2D62"/>
                </a:solidFill>
                <a:latin typeface="Arial" panose="020B0604020202020204" pitchFamily="34" charset="0"/>
                <a:cs typeface="Arial" panose="020B0604020202020204" pitchFamily="34" charset="0"/>
              </a:rPr>
              <a:t>Authorisation</a:t>
            </a:r>
            <a:r>
              <a:rPr lang="en-US" sz="4000" b="1" spc="-100" dirty="0">
                <a:solidFill>
                  <a:srgbClr val="2E2D62"/>
                </a:solidFill>
                <a:latin typeface="Arial" panose="020B0604020202020204" pitchFamily="34" charset="0"/>
                <a:cs typeface="Arial" panose="020B0604020202020204" pitchFamily="34" charset="0"/>
              </a:rPr>
              <a:t> Grants</a:t>
            </a:r>
          </a:p>
        </p:txBody>
      </p:sp>
      <p:pic>
        <p:nvPicPr>
          <p:cNvPr id="22530" name="Picture 2">
            <a:extLst>
              <a:ext uri="{FF2B5EF4-FFF2-40B4-BE49-F238E27FC236}">
                <a16:creationId xmlns:a16="http://schemas.microsoft.com/office/drawing/2014/main" id="{46FC3516-C70A-F824-3377-DEFF57EE4C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7226" y="0"/>
            <a:ext cx="1661433" cy="16714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6E26130-24A3-E212-E466-E20A0D109D12}"/>
              </a:ext>
            </a:extLst>
          </p:cNvPr>
          <p:cNvSpPr/>
          <p:nvPr/>
        </p:nvSpPr>
        <p:spPr>
          <a:xfrm>
            <a:off x="403341" y="1671493"/>
            <a:ext cx="10719460" cy="3416320"/>
          </a:xfrm>
          <a:prstGeom prst="rect">
            <a:avLst/>
          </a:prstGeom>
        </p:spPr>
        <p:txBody>
          <a:bodyPr wrap="square">
            <a:spAutoFit/>
          </a:bodyPr>
          <a:lstStyle/>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The OAuth 2.0 framework specifies several different methods through which a </a:t>
            </a:r>
            <a:r>
              <a:rPr lang="en-GB" sz="2400" b="1" dirty="0">
                <a:solidFill>
                  <a:srgbClr val="626262"/>
                </a:solidFill>
                <a:latin typeface="Arial" panose="020B0604020202020204" pitchFamily="34" charset="0"/>
                <a:cs typeface="Arial" panose="020B0604020202020204" pitchFamily="34" charset="0"/>
              </a:rPr>
              <a:t>Client</a:t>
            </a:r>
            <a:r>
              <a:rPr lang="en-GB" sz="2400" dirty="0">
                <a:solidFill>
                  <a:srgbClr val="626262"/>
                </a:solidFill>
                <a:latin typeface="Arial" panose="020B0604020202020204" pitchFamily="34" charset="0"/>
                <a:cs typeface="Arial" panose="020B0604020202020204" pitchFamily="34" charset="0"/>
              </a:rPr>
              <a:t> can verify itself to the </a:t>
            </a:r>
            <a:r>
              <a:rPr lang="en-GB" sz="2400" b="1" dirty="0">
                <a:solidFill>
                  <a:srgbClr val="626262"/>
                </a:solidFill>
                <a:latin typeface="Arial" panose="020B0604020202020204" pitchFamily="34" charset="0"/>
                <a:cs typeface="Arial" panose="020B0604020202020204" pitchFamily="34" charset="0"/>
              </a:rPr>
              <a:t>Authorisation Server </a:t>
            </a:r>
            <a:r>
              <a:rPr lang="en-GB" sz="2400" dirty="0">
                <a:solidFill>
                  <a:srgbClr val="626262"/>
                </a:solidFill>
                <a:latin typeface="Arial" panose="020B0604020202020204" pitchFamily="34" charset="0"/>
                <a:cs typeface="Arial" panose="020B0604020202020204" pitchFamily="34" charset="0"/>
              </a:rPr>
              <a:t> - these are known as Authorisation Grants</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Authorisation Code</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PKCE</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Client Credentials</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Device Code</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Refresh Token</a:t>
            </a:r>
          </a:p>
          <a:p>
            <a:pPr marL="342900" indent="-342900">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D1C3513-5E77-50B1-E18C-8DC3DCE2C725}"/>
              </a:ext>
            </a:extLst>
          </p:cNvPr>
          <p:cNvSpPr/>
          <p:nvPr/>
        </p:nvSpPr>
        <p:spPr>
          <a:xfrm>
            <a:off x="5120640" y="2999232"/>
            <a:ext cx="6766560" cy="357225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2400" b="1" dirty="0"/>
              <a:t>Refresh Token</a:t>
            </a:r>
            <a:endParaRPr lang="en-GB" sz="2400" b="1" i="1"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This is a mechanism for allowing a client to get a new Access Token after an initial one has expired, without further user interaction</a:t>
            </a:r>
          </a:p>
          <a:p>
            <a:pPr marL="342900" indent="-342900">
              <a:buFont typeface="Arial" panose="020B0604020202020204" pitchFamily="34" charset="0"/>
              <a:buChar char="•"/>
            </a:pPr>
            <a:r>
              <a:rPr lang="en-GB" sz="2400" dirty="0"/>
              <a:t>Not a replacement for a </a:t>
            </a:r>
            <a:r>
              <a:rPr lang="en-GB" sz="2400" dirty="0" err="1"/>
              <a:t>ClientSecret</a:t>
            </a:r>
            <a:r>
              <a:rPr lang="en-GB" sz="2400" dirty="0"/>
              <a:t>, and therefore does not enable treating a Public Client as Confidential</a:t>
            </a:r>
          </a:p>
          <a:p>
            <a:pPr marL="342900" indent="-342900">
              <a:buFont typeface="Arial" panose="020B0604020202020204" pitchFamily="34" charset="0"/>
              <a:buChar char="•"/>
            </a:pPr>
            <a:endParaRPr lang="en-GB" sz="2400" dirty="0"/>
          </a:p>
        </p:txBody>
      </p:sp>
      <p:cxnSp>
        <p:nvCxnSpPr>
          <p:cNvPr id="5" name="Straight Arrow Connector 4">
            <a:extLst>
              <a:ext uri="{FF2B5EF4-FFF2-40B4-BE49-F238E27FC236}">
                <a16:creationId xmlns:a16="http://schemas.microsoft.com/office/drawing/2014/main" id="{219C1620-112C-4B9E-FDC9-279AF94D3144}"/>
              </a:ext>
            </a:extLst>
          </p:cNvPr>
          <p:cNvCxnSpPr>
            <a:cxnSpLocks/>
          </p:cNvCxnSpPr>
          <p:nvPr/>
        </p:nvCxnSpPr>
        <p:spPr>
          <a:xfrm flipV="1">
            <a:off x="3422822" y="3326004"/>
            <a:ext cx="1621451" cy="117185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91729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170C8-0946-4FF5-D8E8-4D41DB828E47}"/>
              </a:ext>
            </a:extLst>
          </p:cNvPr>
          <p:cNvSpPr txBox="1"/>
          <p:nvPr/>
        </p:nvSpPr>
        <p:spPr>
          <a:xfrm>
            <a:off x="403341" y="345182"/>
            <a:ext cx="11699616"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4000" b="1" i="0" u="none" strike="noStrike" kern="1200" cap="none" spc="-10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OAuth 2.0 – </a:t>
            </a:r>
            <a:r>
              <a:rPr lang="en-US" sz="4000" b="1" spc="-100" dirty="0" err="1">
                <a:solidFill>
                  <a:srgbClr val="2E2D62"/>
                </a:solidFill>
                <a:latin typeface="Arial" panose="020B0604020202020204" pitchFamily="34" charset="0"/>
                <a:cs typeface="Arial" panose="020B0604020202020204" pitchFamily="34" charset="0"/>
              </a:rPr>
              <a:t>Authorisation</a:t>
            </a:r>
            <a:r>
              <a:rPr lang="en-US" sz="4000" b="1" spc="-100" dirty="0">
                <a:solidFill>
                  <a:srgbClr val="2E2D62"/>
                </a:solidFill>
                <a:latin typeface="Arial" panose="020B0604020202020204" pitchFamily="34" charset="0"/>
                <a:cs typeface="Arial" panose="020B0604020202020204" pitchFamily="34" charset="0"/>
              </a:rPr>
              <a:t> Grants</a:t>
            </a:r>
          </a:p>
        </p:txBody>
      </p:sp>
      <p:pic>
        <p:nvPicPr>
          <p:cNvPr id="22530" name="Picture 2">
            <a:extLst>
              <a:ext uri="{FF2B5EF4-FFF2-40B4-BE49-F238E27FC236}">
                <a16:creationId xmlns:a16="http://schemas.microsoft.com/office/drawing/2014/main" id="{46FC3516-C70A-F824-3377-DEFF57EE4C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7226" y="0"/>
            <a:ext cx="1661433" cy="16714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6E26130-24A3-E212-E466-E20A0D109D12}"/>
              </a:ext>
            </a:extLst>
          </p:cNvPr>
          <p:cNvSpPr/>
          <p:nvPr/>
        </p:nvSpPr>
        <p:spPr>
          <a:xfrm>
            <a:off x="403341" y="1671493"/>
            <a:ext cx="10719460" cy="3416320"/>
          </a:xfrm>
          <a:prstGeom prst="rect">
            <a:avLst/>
          </a:prstGeom>
        </p:spPr>
        <p:txBody>
          <a:bodyPr wrap="square">
            <a:spAutoFit/>
          </a:bodyPr>
          <a:lstStyle/>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The OAuth 2.0 framework specifies several different methods through which a </a:t>
            </a:r>
            <a:r>
              <a:rPr lang="en-GB" sz="2400" b="1" dirty="0">
                <a:solidFill>
                  <a:srgbClr val="626262"/>
                </a:solidFill>
                <a:latin typeface="Arial" panose="020B0604020202020204" pitchFamily="34" charset="0"/>
                <a:cs typeface="Arial" panose="020B0604020202020204" pitchFamily="34" charset="0"/>
              </a:rPr>
              <a:t>Client</a:t>
            </a:r>
            <a:r>
              <a:rPr lang="en-GB" sz="2400" dirty="0">
                <a:solidFill>
                  <a:srgbClr val="626262"/>
                </a:solidFill>
                <a:latin typeface="Arial" panose="020B0604020202020204" pitchFamily="34" charset="0"/>
                <a:cs typeface="Arial" panose="020B0604020202020204" pitchFamily="34" charset="0"/>
              </a:rPr>
              <a:t> can verify itself to the </a:t>
            </a:r>
            <a:r>
              <a:rPr lang="en-GB" sz="2400" b="1" dirty="0">
                <a:solidFill>
                  <a:srgbClr val="626262"/>
                </a:solidFill>
                <a:latin typeface="Arial" panose="020B0604020202020204" pitchFamily="34" charset="0"/>
                <a:cs typeface="Arial" panose="020B0604020202020204" pitchFamily="34" charset="0"/>
              </a:rPr>
              <a:t>Authorisation Server </a:t>
            </a:r>
            <a:r>
              <a:rPr lang="en-GB" sz="2400" dirty="0">
                <a:solidFill>
                  <a:srgbClr val="626262"/>
                </a:solidFill>
                <a:latin typeface="Arial" panose="020B0604020202020204" pitchFamily="34" charset="0"/>
                <a:cs typeface="Arial" panose="020B0604020202020204" pitchFamily="34" charset="0"/>
              </a:rPr>
              <a:t> - these are known as Authorisation Grants</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Authorisation Code</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PKCE</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Client Credentials</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Device Code</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Refresh Token</a:t>
            </a:r>
          </a:p>
          <a:p>
            <a:pPr marL="342900" indent="-342900">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D1C3513-5E77-50B1-E18C-8DC3DCE2C725}"/>
              </a:ext>
            </a:extLst>
          </p:cNvPr>
          <p:cNvSpPr/>
          <p:nvPr/>
        </p:nvSpPr>
        <p:spPr>
          <a:xfrm>
            <a:off x="5120640" y="2999232"/>
            <a:ext cx="6766560" cy="357225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GB" sz="2400" b="1" dirty="0"/>
              <a:t>Refresh Token</a:t>
            </a:r>
            <a:endParaRPr lang="en-GB" sz="2400" b="1" i="1"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This is a mechanism for allowing a client to get a new Access Token after an initial one has expired, without further user interaction</a:t>
            </a:r>
          </a:p>
          <a:p>
            <a:pPr marL="342900" indent="-342900">
              <a:buFont typeface="Arial" panose="020B0604020202020204" pitchFamily="34" charset="0"/>
              <a:buChar char="•"/>
            </a:pPr>
            <a:r>
              <a:rPr lang="en-GB" sz="2400" dirty="0"/>
              <a:t>Not a replacement for a </a:t>
            </a:r>
            <a:r>
              <a:rPr lang="en-GB" sz="2400" dirty="0" err="1"/>
              <a:t>ClientSecret</a:t>
            </a:r>
            <a:r>
              <a:rPr lang="en-GB" sz="2400" dirty="0"/>
              <a:t>, and therefore does not enable treating a Public Client as Confidential</a:t>
            </a:r>
          </a:p>
          <a:p>
            <a:pPr marL="342900" indent="-342900">
              <a:buFont typeface="Arial" panose="020B0604020202020204" pitchFamily="34" charset="0"/>
              <a:buChar char="•"/>
            </a:pPr>
            <a:endParaRPr lang="en-GB" sz="2400" dirty="0"/>
          </a:p>
        </p:txBody>
      </p:sp>
      <p:cxnSp>
        <p:nvCxnSpPr>
          <p:cNvPr id="5" name="Straight Arrow Connector 4">
            <a:extLst>
              <a:ext uri="{FF2B5EF4-FFF2-40B4-BE49-F238E27FC236}">
                <a16:creationId xmlns:a16="http://schemas.microsoft.com/office/drawing/2014/main" id="{219C1620-112C-4B9E-FDC9-279AF94D3144}"/>
              </a:ext>
            </a:extLst>
          </p:cNvPr>
          <p:cNvCxnSpPr>
            <a:cxnSpLocks/>
          </p:cNvCxnSpPr>
          <p:nvPr/>
        </p:nvCxnSpPr>
        <p:spPr>
          <a:xfrm flipV="1">
            <a:off x="3422822" y="3326004"/>
            <a:ext cx="1621451" cy="117185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9EE764B-554E-268B-7D86-E291C2BB168C}"/>
              </a:ext>
            </a:extLst>
          </p:cNvPr>
          <p:cNvSpPr txBox="1"/>
          <p:nvPr/>
        </p:nvSpPr>
        <p:spPr>
          <a:xfrm>
            <a:off x="196921" y="1536174"/>
            <a:ext cx="11798157" cy="3785652"/>
          </a:xfrm>
          <a:prstGeom prst="rect">
            <a:avLst/>
          </a:prstGeom>
          <a:solidFill>
            <a:schemeClr val="bg1"/>
          </a:solidFill>
          <a:ln w="38100">
            <a:solidFill>
              <a:schemeClr val="dk1">
                <a:shade val="50000"/>
              </a:schemeClr>
            </a:solidFill>
          </a:ln>
        </p:spPr>
        <p:txBody>
          <a:bodyPr wrap="square" rtlCol="0">
            <a:spAutoFit/>
          </a:bodyPr>
          <a:lstStyle/>
          <a:p>
            <a:r>
              <a:rPr lang="en-GB" sz="2400" dirty="0">
                <a:latin typeface="Simplified Arabic Fixed" panose="02070309020205020404" pitchFamily="49" charset="-78"/>
                <a:cs typeface="Simplified Arabic Fixed" panose="02070309020205020404" pitchFamily="49" charset="-78"/>
              </a:rPr>
              <a:t>To get a Refresh token, the client needs to request the scope:</a:t>
            </a:r>
          </a:p>
          <a:p>
            <a:r>
              <a:rPr lang="en-GB" sz="2400" dirty="0">
                <a:latin typeface="Simplified Arabic Fixed" panose="02070309020205020404" pitchFamily="49" charset="-78"/>
                <a:cs typeface="Simplified Arabic Fixed" panose="02070309020205020404" pitchFamily="49" charset="-78"/>
              </a:rPr>
              <a:t>	</a:t>
            </a:r>
            <a:r>
              <a:rPr lang="en-GB" sz="2400" dirty="0">
                <a:highlight>
                  <a:srgbClr val="FFFF00"/>
                </a:highlight>
                <a:latin typeface="Simplified Arabic Fixed" panose="02070309020205020404" pitchFamily="49" charset="-78"/>
                <a:cs typeface="Simplified Arabic Fixed" panose="02070309020205020404" pitchFamily="49" charset="-78"/>
              </a:rPr>
              <a:t>scope=</a:t>
            </a:r>
            <a:r>
              <a:rPr lang="en-GB" sz="2400" dirty="0" err="1">
                <a:highlight>
                  <a:srgbClr val="FFFF00"/>
                </a:highlight>
                <a:latin typeface="Simplified Arabic Fixed" panose="02070309020205020404" pitchFamily="49" charset="-78"/>
                <a:cs typeface="Simplified Arabic Fixed" panose="02070309020205020404" pitchFamily="49" charset="-78"/>
              </a:rPr>
              <a:t>offline_access</a:t>
            </a:r>
            <a:r>
              <a:rPr lang="en-GB" sz="2400" dirty="0">
                <a:highlight>
                  <a:srgbClr val="FFFF00"/>
                </a:highlight>
                <a:latin typeface="Simplified Arabic Fixed" panose="02070309020205020404" pitchFamily="49" charset="-78"/>
                <a:cs typeface="Simplified Arabic Fixed" panose="02070309020205020404" pitchFamily="49" charset="-78"/>
              </a:rPr>
              <a:t>&amp;</a:t>
            </a:r>
          </a:p>
          <a:p>
            <a:endParaRPr lang="en-GB" sz="2400" dirty="0">
              <a:latin typeface="Simplified Arabic Fixed" panose="02070309020205020404" pitchFamily="49" charset="-78"/>
              <a:cs typeface="Simplified Arabic Fixed" panose="02070309020205020404" pitchFamily="49" charset="-78"/>
            </a:endParaRPr>
          </a:p>
          <a:p>
            <a:r>
              <a:rPr lang="en-GB" sz="2400" dirty="0">
                <a:latin typeface="Simplified Arabic Fixed" panose="02070309020205020404" pitchFamily="49" charset="-78"/>
                <a:cs typeface="Simplified Arabic Fixed" panose="02070309020205020404" pitchFamily="49" charset="-78"/>
              </a:rPr>
              <a:t>curl --request POST \</a:t>
            </a:r>
          </a:p>
          <a:p>
            <a:r>
              <a:rPr lang="en-GB" sz="2400" dirty="0">
                <a:latin typeface="Simplified Arabic Fixed" panose="02070309020205020404" pitchFamily="49" charset="-78"/>
                <a:cs typeface="Simplified Arabic Fixed" panose="02070309020205020404" pitchFamily="49" charset="-78"/>
              </a:rPr>
              <a:t> --</a:t>
            </a:r>
            <a:r>
              <a:rPr lang="en-GB" sz="2400" dirty="0" err="1">
                <a:latin typeface="Simplified Arabic Fixed" panose="02070309020205020404" pitchFamily="49" charset="-78"/>
                <a:cs typeface="Simplified Arabic Fixed" panose="02070309020205020404" pitchFamily="49" charset="-78"/>
              </a:rPr>
              <a:t>url</a:t>
            </a:r>
            <a:r>
              <a:rPr lang="en-GB" sz="2400" dirty="0">
                <a:latin typeface="Simplified Arabic Fixed" panose="02070309020205020404" pitchFamily="49" charset="-78"/>
                <a:cs typeface="Simplified Arabic Fixed" panose="02070309020205020404" pitchFamily="49" charset="-78"/>
              </a:rPr>
              <a:t> 'https://{</a:t>
            </a:r>
            <a:r>
              <a:rPr lang="en-GB" sz="2400" dirty="0" err="1">
                <a:latin typeface="Simplified Arabic Fixed" panose="02070309020205020404" pitchFamily="49" charset="-78"/>
                <a:cs typeface="Simplified Arabic Fixed" panose="02070309020205020404" pitchFamily="49" charset="-78"/>
              </a:rPr>
              <a:t>yourDomain</a:t>
            </a:r>
            <a:r>
              <a:rPr lang="en-GB" sz="2400" dirty="0">
                <a:latin typeface="Simplified Arabic Fixed" panose="02070309020205020404" pitchFamily="49" charset="-78"/>
                <a:cs typeface="Simplified Arabic Fixed" panose="02070309020205020404" pitchFamily="49" charset="-78"/>
              </a:rPr>
              <a:t>}/</a:t>
            </a:r>
            <a:r>
              <a:rPr lang="en-GB" sz="2400" dirty="0" err="1">
                <a:latin typeface="Simplified Arabic Fixed" panose="02070309020205020404" pitchFamily="49" charset="-78"/>
                <a:cs typeface="Simplified Arabic Fixed" panose="02070309020205020404" pitchFamily="49" charset="-78"/>
              </a:rPr>
              <a:t>oauth</a:t>
            </a:r>
            <a:r>
              <a:rPr lang="en-GB" sz="2400" dirty="0">
                <a:latin typeface="Simplified Arabic Fixed" panose="02070309020205020404" pitchFamily="49" charset="-78"/>
                <a:cs typeface="Simplified Arabic Fixed" panose="02070309020205020404" pitchFamily="49" charset="-78"/>
              </a:rPr>
              <a:t>/token’ \</a:t>
            </a:r>
          </a:p>
          <a:p>
            <a:r>
              <a:rPr lang="en-GB" sz="2400" dirty="0">
                <a:latin typeface="Simplified Arabic Fixed" panose="02070309020205020404" pitchFamily="49" charset="-78"/>
                <a:cs typeface="Simplified Arabic Fixed" panose="02070309020205020404" pitchFamily="49" charset="-78"/>
              </a:rPr>
              <a:t> --header 'authorization: Basic {</a:t>
            </a:r>
            <a:r>
              <a:rPr lang="en-GB" sz="2400" dirty="0" err="1">
                <a:latin typeface="Simplified Arabic Fixed" panose="02070309020205020404" pitchFamily="49" charset="-78"/>
                <a:cs typeface="Simplified Arabic Fixed" panose="02070309020205020404" pitchFamily="49" charset="-78"/>
              </a:rPr>
              <a:t>yourApplicationCredentials</a:t>
            </a:r>
            <a:r>
              <a:rPr lang="en-GB" sz="2400" dirty="0">
                <a:latin typeface="Simplified Arabic Fixed" panose="02070309020205020404" pitchFamily="49" charset="-78"/>
                <a:cs typeface="Simplified Arabic Fixed" panose="02070309020205020404" pitchFamily="49" charset="-78"/>
              </a:rPr>
              <a:t>}’ \</a:t>
            </a:r>
          </a:p>
          <a:p>
            <a:r>
              <a:rPr lang="en-GB" sz="2400" dirty="0">
                <a:latin typeface="Simplified Arabic Fixed" panose="02070309020205020404" pitchFamily="49" charset="-78"/>
                <a:cs typeface="Simplified Arabic Fixed" panose="02070309020205020404" pitchFamily="49" charset="-78"/>
              </a:rPr>
              <a:t> --header 'content-type: application/x-www-form-</a:t>
            </a:r>
            <a:r>
              <a:rPr lang="en-GB" sz="2400" dirty="0" err="1">
                <a:latin typeface="Simplified Arabic Fixed" panose="02070309020205020404" pitchFamily="49" charset="-78"/>
                <a:cs typeface="Simplified Arabic Fixed" panose="02070309020205020404" pitchFamily="49" charset="-78"/>
              </a:rPr>
              <a:t>urlencoded</a:t>
            </a:r>
            <a:r>
              <a:rPr lang="en-GB" sz="2400" dirty="0">
                <a:latin typeface="Simplified Arabic Fixed" panose="02070309020205020404" pitchFamily="49" charset="-78"/>
                <a:cs typeface="Simplified Arabic Fixed" panose="02070309020205020404" pitchFamily="49" charset="-78"/>
              </a:rPr>
              <a:t>’ \</a:t>
            </a:r>
          </a:p>
          <a:p>
            <a:r>
              <a:rPr lang="en-GB" sz="2400" dirty="0">
                <a:highlight>
                  <a:srgbClr val="FFFF00"/>
                </a:highlight>
                <a:latin typeface="Simplified Arabic Fixed" panose="02070309020205020404" pitchFamily="49" charset="-78"/>
                <a:cs typeface="Simplified Arabic Fixed" panose="02070309020205020404" pitchFamily="49" charset="-78"/>
              </a:rPr>
              <a:t> --data </a:t>
            </a:r>
            <a:r>
              <a:rPr lang="en-GB" sz="2400" dirty="0" err="1">
                <a:highlight>
                  <a:srgbClr val="FFFF00"/>
                </a:highlight>
                <a:latin typeface="Simplified Arabic Fixed" panose="02070309020205020404" pitchFamily="49" charset="-78"/>
                <a:cs typeface="Simplified Arabic Fixed" panose="02070309020205020404" pitchFamily="49" charset="-78"/>
              </a:rPr>
              <a:t>grant_type</a:t>
            </a:r>
            <a:r>
              <a:rPr lang="en-GB" sz="2400" dirty="0">
                <a:highlight>
                  <a:srgbClr val="FFFF00"/>
                </a:highlight>
                <a:latin typeface="Simplified Arabic Fixed" panose="02070309020205020404" pitchFamily="49" charset="-78"/>
                <a:cs typeface="Simplified Arabic Fixed" panose="02070309020205020404" pitchFamily="49" charset="-78"/>
              </a:rPr>
              <a:t>=</a:t>
            </a:r>
            <a:r>
              <a:rPr lang="en-GB" sz="2400" dirty="0" err="1">
                <a:highlight>
                  <a:srgbClr val="FFFF00"/>
                </a:highlight>
                <a:latin typeface="Simplified Arabic Fixed" panose="02070309020205020404" pitchFamily="49" charset="-78"/>
                <a:cs typeface="Simplified Arabic Fixed" panose="02070309020205020404" pitchFamily="49" charset="-78"/>
              </a:rPr>
              <a:t>refresh_token</a:t>
            </a:r>
            <a:r>
              <a:rPr lang="en-GB" sz="2400" dirty="0">
                <a:highlight>
                  <a:srgbClr val="FFFF00"/>
                </a:highlight>
                <a:latin typeface="Simplified Arabic Fixed" panose="02070309020205020404" pitchFamily="49" charset="-78"/>
                <a:cs typeface="Simplified Arabic Fixed" panose="02070309020205020404" pitchFamily="49" charset="-78"/>
              </a:rPr>
              <a:t> \</a:t>
            </a:r>
          </a:p>
          <a:p>
            <a:r>
              <a:rPr lang="en-GB" sz="2400" dirty="0">
                <a:latin typeface="Simplified Arabic Fixed" panose="02070309020205020404" pitchFamily="49" charset="-78"/>
                <a:cs typeface="Simplified Arabic Fixed" panose="02070309020205020404" pitchFamily="49" charset="-78"/>
              </a:rPr>
              <a:t> --data '</a:t>
            </a:r>
            <a:r>
              <a:rPr lang="en-GB" sz="2400" dirty="0" err="1">
                <a:latin typeface="Simplified Arabic Fixed" panose="02070309020205020404" pitchFamily="49" charset="-78"/>
                <a:cs typeface="Simplified Arabic Fixed" panose="02070309020205020404" pitchFamily="49" charset="-78"/>
              </a:rPr>
              <a:t>client_id</a:t>
            </a:r>
            <a:r>
              <a:rPr lang="en-GB" sz="2400" dirty="0">
                <a:latin typeface="Simplified Arabic Fixed" panose="02070309020205020404" pitchFamily="49" charset="-78"/>
                <a:cs typeface="Simplified Arabic Fixed" panose="02070309020205020404" pitchFamily="49" charset="-78"/>
              </a:rPr>
              <a:t>={</a:t>
            </a:r>
            <a:r>
              <a:rPr lang="en-GB" sz="2400" dirty="0" err="1">
                <a:latin typeface="Simplified Arabic Fixed" panose="02070309020205020404" pitchFamily="49" charset="-78"/>
                <a:cs typeface="Simplified Arabic Fixed" panose="02070309020205020404" pitchFamily="49" charset="-78"/>
              </a:rPr>
              <a:t>yourClientId</a:t>
            </a:r>
            <a:r>
              <a:rPr lang="en-GB" sz="2400" dirty="0">
                <a:latin typeface="Simplified Arabic Fixed" panose="02070309020205020404" pitchFamily="49" charset="-78"/>
                <a:cs typeface="Simplified Arabic Fixed" panose="02070309020205020404" pitchFamily="49" charset="-78"/>
              </a:rPr>
              <a:t>}’ \</a:t>
            </a:r>
          </a:p>
          <a:p>
            <a:r>
              <a:rPr lang="en-GB" sz="2400" dirty="0">
                <a:highlight>
                  <a:srgbClr val="FFFF00"/>
                </a:highlight>
                <a:latin typeface="Simplified Arabic Fixed" panose="02070309020205020404" pitchFamily="49" charset="-78"/>
                <a:cs typeface="Simplified Arabic Fixed" panose="02070309020205020404" pitchFamily="49" charset="-78"/>
              </a:rPr>
              <a:t> --data '</a:t>
            </a:r>
            <a:r>
              <a:rPr lang="en-GB" sz="2400" dirty="0" err="1">
                <a:highlight>
                  <a:srgbClr val="FFFF00"/>
                </a:highlight>
                <a:latin typeface="Simplified Arabic Fixed" panose="02070309020205020404" pitchFamily="49" charset="-78"/>
                <a:cs typeface="Simplified Arabic Fixed" panose="02070309020205020404" pitchFamily="49" charset="-78"/>
              </a:rPr>
              <a:t>refresh_token</a:t>
            </a:r>
            <a:r>
              <a:rPr lang="en-GB" sz="2400" dirty="0">
                <a:highlight>
                  <a:srgbClr val="FFFF00"/>
                </a:highlight>
                <a:latin typeface="Simplified Arabic Fixed" panose="02070309020205020404" pitchFamily="49" charset="-78"/>
                <a:cs typeface="Simplified Arabic Fixed" panose="02070309020205020404" pitchFamily="49" charset="-78"/>
              </a:rPr>
              <a:t>={</a:t>
            </a:r>
            <a:r>
              <a:rPr lang="en-GB" sz="2400" dirty="0" err="1">
                <a:highlight>
                  <a:srgbClr val="FFFF00"/>
                </a:highlight>
                <a:latin typeface="Simplified Arabic Fixed" panose="02070309020205020404" pitchFamily="49" charset="-78"/>
                <a:cs typeface="Simplified Arabic Fixed" panose="02070309020205020404" pitchFamily="49" charset="-78"/>
              </a:rPr>
              <a:t>yourRefreshToken</a:t>
            </a:r>
            <a:r>
              <a:rPr lang="en-GB" sz="2400" dirty="0">
                <a:highlight>
                  <a:srgbClr val="FFFF00"/>
                </a:highlight>
                <a:latin typeface="Simplified Arabic Fixed" panose="02070309020205020404" pitchFamily="49" charset="-78"/>
                <a:cs typeface="Simplified Arabic Fixed" panose="02070309020205020404" pitchFamily="49" charset="-78"/>
              </a:rPr>
              <a:t>}</a:t>
            </a:r>
          </a:p>
        </p:txBody>
      </p:sp>
    </p:spTree>
    <p:extLst>
      <p:ext uri="{BB962C8B-B14F-4D97-AF65-F5344CB8AC3E}">
        <p14:creationId xmlns:p14="http://schemas.microsoft.com/office/powerpoint/2010/main" val="41924916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170C8-0946-4FF5-D8E8-4D41DB828E47}"/>
              </a:ext>
            </a:extLst>
          </p:cNvPr>
          <p:cNvSpPr txBox="1"/>
          <p:nvPr/>
        </p:nvSpPr>
        <p:spPr>
          <a:xfrm>
            <a:off x="403341" y="345182"/>
            <a:ext cx="11699616"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4000" b="1" i="0" u="none" strike="noStrike" kern="1200" cap="none" spc="-100" normalizeH="0" baseline="0" noProof="0" dirty="0" err="1">
                <a:ln>
                  <a:noFill/>
                </a:ln>
                <a:solidFill>
                  <a:srgbClr val="2E2D62"/>
                </a:solidFill>
                <a:effectLst/>
                <a:uLnTx/>
                <a:uFillTx/>
                <a:latin typeface="Arial" panose="020B0604020202020204" pitchFamily="34" charset="0"/>
                <a:ea typeface="+mn-ea"/>
                <a:cs typeface="Arial" panose="020B0604020202020204" pitchFamily="34" charset="0"/>
              </a:rPr>
              <a:t>Oauth</a:t>
            </a:r>
            <a:r>
              <a:rPr kumimoji="0" lang="en-US" sz="4000" b="1" i="0" u="none" strike="noStrike" kern="1200" cap="none" spc="-10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 2.0 – the Access Token</a:t>
            </a:r>
            <a:endParaRPr lang="en-US" sz="4000" b="1" spc="-100" dirty="0">
              <a:solidFill>
                <a:srgbClr val="2E2D62"/>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1712D65-3594-7BB9-3214-C6E0CB31D035}"/>
              </a:ext>
            </a:extLst>
          </p:cNvPr>
          <p:cNvSpPr/>
          <p:nvPr/>
        </p:nvSpPr>
        <p:spPr>
          <a:xfrm>
            <a:off x="403341" y="1671493"/>
            <a:ext cx="10719460" cy="2062103"/>
          </a:xfrm>
          <a:prstGeom prst="rect">
            <a:avLst/>
          </a:prstGeom>
        </p:spPr>
        <p:txBody>
          <a:bodyPr wrap="square">
            <a:spAutoFit/>
          </a:bodyPr>
          <a:lstStyle/>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OAuth is an </a:t>
            </a:r>
            <a:r>
              <a:rPr lang="en-GB" sz="2400" b="1" dirty="0">
                <a:solidFill>
                  <a:srgbClr val="626262"/>
                </a:solidFill>
                <a:latin typeface="Arial" panose="020B0604020202020204" pitchFamily="34" charset="0"/>
                <a:cs typeface="Arial" panose="020B0604020202020204" pitchFamily="34" charset="0"/>
              </a:rPr>
              <a:t>Authorisation</a:t>
            </a:r>
            <a:r>
              <a:rPr lang="en-GB" sz="2400" dirty="0">
                <a:solidFill>
                  <a:srgbClr val="626262"/>
                </a:solidFill>
                <a:latin typeface="Arial" panose="020B0604020202020204" pitchFamily="34" charset="0"/>
                <a:cs typeface="Arial" panose="020B0604020202020204" pitchFamily="34" charset="0"/>
              </a:rPr>
              <a:t> flow – does not have a method for user </a:t>
            </a:r>
            <a:r>
              <a:rPr lang="en-GB" sz="2400" b="1" dirty="0">
                <a:solidFill>
                  <a:srgbClr val="626262"/>
                </a:solidFill>
                <a:latin typeface="Arial" panose="020B0604020202020204" pitchFamily="34" charset="0"/>
                <a:cs typeface="Arial" panose="020B0604020202020204" pitchFamily="34" charset="0"/>
              </a:rPr>
              <a:t>Authentication</a:t>
            </a:r>
            <a:endParaRPr lang="en-GB" sz="2000" dirty="0">
              <a:solidFill>
                <a:srgbClr val="62626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Enter…</a:t>
            </a:r>
          </a:p>
          <a:p>
            <a:pPr algn="ctr"/>
            <a:r>
              <a:rPr lang="en-GB" sz="3200" b="1" dirty="0">
                <a:solidFill>
                  <a:srgbClr val="626262"/>
                </a:solidFill>
                <a:latin typeface="Arial" panose="020B0604020202020204" pitchFamily="34" charset="0"/>
                <a:cs typeface="Arial" panose="020B0604020202020204" pitchFamily="34" charset="0"/>
              </a:rPr>
              <a:t>OpenID Connect: OIDC</a:t>
            </a:r>
          </a:p>
        </p:txBody>
      </p:sp>
      <p:pic>
        <p:nvPicPr>
          <p:cNvPr id="22530" name="Picture 2">
            <a:extLst>
              <a:ext uri="{FF2B5EF4-FFF2-40B4-BE49-F238E27FC236}">
                <a16:creationId xmlns:a16="http://schemas.microsoft.com/office/drawing/2014/main" id="{46FC3516-C70A-F824-3377-DEFF57EE4C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7226" y="0"/>
            <a:ext cx="1661433" cy="1671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850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170C8-0946-4FF5-D8E8-4D41DB828E47}"/>
              </a:ext>
            </a:extLst>
          </p:cNvPr>
          <p:cNvSpPr txBox="1"/>
          <p:nvPr/>
        </p:nvSpPr>
        <p:spPr>
          <a:xfrm>
            <a:off x="403341" y="345182"/>
            <a:ext cx="11699616"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lang="en-US" sz="4000" b="1" spc="-100" dirty="0">
                <a:solidFill>
                  <a:srgbClr val="2E2D62"/>
                </a:solidFill>
                <a:latin typeface="Arial" panose="020B0604020202020204" pitchFamily="34" charset="0"/>
                <a:cs typeface="Arial" panose="020B0604020202020204" pitchFamily="34" charset="0"/>
              </a:rPr>
              <a:t>OIDC: The ID Token</a:t>
            </a:r>
          </a:p>
        </p:txBody>
      </p:sp>
      <p:sp>
        <p:nvSpPr>
          <p:cNvPr id="5" name="Rectangle 4">
            <a:extLst>
              <a:ext uri="{FF2B5EF4-FFF2-40B4-BE49-F238E27FC236}">
                <a16:creationId xmlns:a16="http://schemas.microsoft.com/office/drawing/2014/main" id="{31712D65-3594-7BB9-3214-C6E0CB31D035}"/>
              </a:ext>
            </a:extLst>
          </p:cNvPr>
          <p:cNvSpPr/>
          <p:nvPr/>
        </p:nvSpPr>
        <p:spPr>
          <a:xfrm>
            <a:off x="403341" y="1519093"/>
            <a:ext cx="10719460" cy="4154984"/>
          </a:xfrm>
          <a:prstGeom prst="rect">
            <a:avLst/>
          </a:prstGeom>
        </p:spPr>
        <p:txBody>
          <a:bodyPr wrap="square">
            <a:spAutoFit/>
          </a:bodyPr>
          <a:lstStyle/>
          <a:p>
            <a:pPr marL="342900" indent="-342900">
              <a:buFont typeface="Arial" panose="020B0604020202020204" pitchFamily="34" charset="0"/>
              <a:buChar char="•"/>
            </a:pPr>
            <a:r>
              <a:rPr lang="en-GB" sz="2400" b="1" dirty="0">
                <a:solidFill>
                  <a:srgbClr val="626262"/>
                </a:solidFill>
                <a:latin typeface="Arial" panose="020B0604020202020204" pitchFamily="34" charset="0"/>
                <a:cs typeface="Arial" panose="020B0604020202020204" pitchFamily="34" charset="0"/>
              </a:rPr>
              <a:t>OpenID Connect (OIDC) </a:t>
            </a:r>
            <a:r>
              <a:rPr lang="en-GB" sz="2400" dirty="0">
                <a:solidFill>
                  <a:srgbClr val="626262"/>
                </a:solidFill>
                <a:latin typeface="Arial" panose="020B0604020202020204" pitchFamily="34" charset="0"/>
                <a:cs typeface="Arial" panose="020B0604020202020204" pitchFamily="34" charset="0"/>
              </a:rPr>
              <a:t>is an identity layer on top of the base OAuth 2.0 protocol</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OIDC provides the ability for app and web developers to authenticate users without the need to directly store credential sets</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OIDC enables the Authorisation Server to act as an </a:t>
            </a:r>
            <a:r>
              <a:rPr lang="en-GB" sz="2400" b="1" dirty="0">
                <a:solidFill>
                  <a:srgbClr val="626262"/>
                </a:solidFill>
                <a:latin typeface="Arial" panose="020B0604020202020204" pitchFamily="34" charset="0"/>
                <a:cs typeface="Arial" panose="020B0604020202020204" pitchFamily="34" charset="0"/>
              </a:rPr>
              <a:t>Identity Provider (IdP)</a:t>
            </a:r>
            <a:r>
              <a:rPr lang="en-GB" sz="2400" dirty="0">
                <a:solidFill>
                  <a:srgbClr val="626262"/>
                </a:solidFill>
                <a:latin typeface="Arial" panose="020B0604020202020204" pitchFamily="34" charset="0"/>
                <a:cs typeface="Arial" panose="020B0604020202020204" pitchFamily="34" charset="0"/>
              </a:rPr>
              <a:t>. An OAuth 2.0 Authorisation Server implementing OIDC is also referred to as an </a:t>
            </a:r>
            <a:r>
              <a:rPr lang="en-GB" sz="2400" b="1" dirty="0">
                <a:solidFill>
                  <a:srgbClr val="626262"/>
                </a:solidFill>
                <a:latin typeface="Arial" panose="020B0604020202020204" pitchFamily="34" charset="0"/>
                <a:cs typeface="Arial" panose="020B0604020202020204" pitchFamily="34" charset="0"/>
              </a:rPr>
              <a:t>OpenID Provider (OPs).</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A client which uses an OP for authentication is a </a:t>
            </a:r>
            <a:r>
              <a:rPr lang="en-GB" sz="2400" b="1" dirty="0">
                <a:solidFill>
                  <a:srgbClr val="626262"/>
                </a:solidFill>
                <a:latin typeface="Arial" panose="020B0604020202020204" pitchFamily="34" charset="0"/>
                <a:cs typeface="Arial" panose="020B0604020202020204" pitchFamily="34" charset="0"/>
              </a:rPr>
              <a:t>Relying Party (RPs)</a:t>
            </a:r>
            <a:r>
              <a:rPr lang="en-GB" sz="2400" dirty="0">
                <a:solidFill>
                  <a:srgbClr val="626262"/>
                </a:solidFill>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OIDC identifies a set of personal attributes that can be exchanged between Identity Providers and the apps that use them, and includes an approval step so that users can consent (or deny) the sharing of this information</a:t>
            </a:r>
          </a:p>
        </p:txBody>
      </p:sp>
      <p:pic>
        <p:nvPicPr>
          <p:cNvPr id="22530" name="Picture 2">
            <a:extLst>
              <a:ext uri="{FF2B5EF4-FFF2-40B4-BE49-F238E27FC236}">
                <a16:creationId xmlns:a16="http://schemas.microsoft.com/office/drawing/2014/main" id="{46FC3516-C70A-F824-3377-DEFF57EE4C8D}"/>
              </a:ext>
            </a:extLst>
          </p:cNvPr>
          <p:cNvPicPr>
            <a:picLocks noChangeAspect="1" noChangeArrowheads="1"/>
          </p:cNvPicPr>
          <p:nvPr/>
        </p:nvPicPr>
        <p:blipFill>
          <a:blip r:embed="rId2"/>
          <a:srcRect/>
          <a:stretch/>
        </p:blipFill>
        <p:spPr bwMode="auto">
          <a:xfrm>
            <a:off x="9391136" y="110488"/>
            <a:ext cx="2397524" cy="11097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43927D4-A5B5-06DE-21A1-4132CD5CC4EB}"/>
              </a:ext>
            </a:extLst>
          </p:cNvPr>
          <p:cNvSpPr txBox="1"/>
          <p:nvPr/>
        </p:nvSpPr>
        <p:spPr>
          <a:xfrm>
            <a:off x="6759614" y="5824182"/>
            <a:ext cx="5343343" cy="923330"/>
          </a:xfrm>
          <a:prstGeom prst="rect">
            <a:avLst/>
          </a:prstGeom>
          <a:solidFill>
            <a:schemeClr val="bg1"/>
          </a:solidFill>
          <a:ln w="38100">
            <a:solidFill>
              <a:schemeClr val="tx1"/>
            </a:solidFill>
          </a:ln>
        </p:spPr>
        <p:txBody>
          <a:bodyPr wrap="square">
            <a:spAutoFit/>
          </a:bodyPr>
          <a:lstStyle/>
          <a:p>
            <a:r>
              <a:rPr lang="en-GB" dirty="0"/>
              <a:t>Want to know more about OIDC after the lecture</a:t>
            </a:r>
          </a:p>
          <a:p>
            <a:endParaRPr lang="en-GB" dirty="0"/>
          </a:p>
          <a:p>
            <a:pPr algn="ctr"/>
            <a:r>
              <a:rPr lang="en-GB" dirty="0">
                <a:hlinkClick r:id="rId3"/>
              </a:rPr>
              <a:t>https://openid.net/connect/</a:t>
            </a:r>
            <a:r>
              <a:rPr lang="en-GB" dirty="0"/>
              <a:t> </a:t>
            </a:r>
          </a:p>
        </p:txBody>
      </p:sp>
    </p:spTree>
    <p:extLst>
      <p:ext uri="{BB962C8B-B14F-4D97-AF65-F5344CB8AC3E}">
        <p14:creationId xmlns:p14="http://schemas.microsoft.com/office/powerpoint/2010/main" val="9910336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170C8-0946-4FF5-D8E8-4D41DB828E47}"/>
              </a:ext>
            </a:extLst>
          </p:cNvPr>
          <p:cNvSpPr txBox="1"/>
          <p:nvPr/>
        </p:nvSpPr>
        <p:spPr>
          <a:xfrm>
            <a:off x="403341" y="345182"/>
            <a:ext cx="11699616"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lang="en-US" sz="4000" b="1" spc="-100" dirty="0">
                <a:solidFill>
                  <a:srgbClr val="2E2D62"/>
                </a:solidFill>
                <a:latin typeface="Arial" panose="020B0604020202020204" pitchFamily="34" charset="0"/>
                <a:cs typeface="Arial" panose="020B0604020202020204" pitchFamily="34" charset="0"/>
              </a:rPr>
              <a:t>OIDC: The ID Token</a:t>
            </a:r>
          </a:p>
        </p:txBody>
      </p:sp>
      <p:sp>
        <p:nvSpPr>
          <p:cNvPr id="5" name="Rectangle 4">
            <a:extLst>
              <a:ext uri="{FF2B5EF4-FFF2-40B4-BE49-F238E27FC236}">
                <a16:creationId xmlns:a16="http://schemas.microsoft.com/office/drawing/2014/main" id="{31712D65-3594-7BB9-3214-C6E0CB31D035}"/>
              </a:ext>
            </a:extLst>
          </p:cNvPr>
          <p:cNvSpPr/>
          <p:nvPr/>
        </p:nvSpPr>
        <p:spPr>
          <a:xfrm>
            <a:off x="403341" y="1671493"/>
            <a:ext cx="10719460" cy="3785652"/>
          </a:xfrm>
          <a:prstGeom prst="rect">
            <a:avLst/>
          </a:prstGeom>
        </p:spPr>
        <p:txBody>
          <a:bodyPr wrap="square">
            <a:spAutoFit/>
          </a:bodyPr>
          <a:lstStyle/>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In OAuth flows involving a user, the user will authenticate with the Authorisation Server before providing consent for the server to release information to the client. OpenID Connect utilises this process to authenticate to the client</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The Token Endpoint will provide two separate tokens: a standard OAuth Access Token, and the OIDC ID Token.</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The ID Token will contain information about the user pertaining to what the client has requested</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When the client receives the ID Token, it may then read off requested claims</a:t>
            </a:r>
          </a:p>
        </p:txBody>
      </p:sp>
      <p:pic>
        <p:nvPicPr>
          <p:cNvPr id="22530" name="Picture 2">
            <a:extLst>
              <a:ext uri="{FF2B5EF4-FFF2-40B4-BE49-F238E27FC236}">
                <a16:creationId xmlns:a16="http://schemas.microsoft.com/office/drawing/2014/main" id="{46FC3516-C70A-F824-3377-DEFF57EE4C8D}"/>
              </a:ext>
            </a:extLst>
          </p:cNvPr>
          <p:cNvPicPr>
            <a:picLocks noChangeAspect="1" noChangeArrowheads="1"/>
          </p:cNvPicPr>
          <p:nvPr/>
        </p:nvPicPr>
        <p:blipFill>
          <a:blip r:embed="rId2"/>
          <a:srcRect/>
          <a:stretch/>
        </p:blipFill>
        <p:spPr bwMode="auto">
          <a:xfrm>
            <a:off x="9391136" y="110488"/>
            <a:ext cx="2397524" cy="1109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4462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170C8-0946-4FF5-D8E8-4D41DB828E47}"/>
              </a:ext>
            </a:extLst>
          </p:cNvPr>
          <p:cNvSpPr txBox="1"/>
          <p:nvPr/>
        </p:nvSpPr>
        <p:spPr>
          <a:xfrm>
            <a:off x="403341" y="345182"/>
            <a:ext cx="11699616"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lang="en-US" sz="4000" b="1" spc="-100" dirty="0">
                <a:solidFill>
                  <a:srgbClr val="2E2D62"/>
                </a:solidFill>
                <a:latin typeface="Arial" panose="020B0604020202020204" pitchFamily="34" charset="0"/>
                <a:cs typeface="Arial" panose="020B0604020202020204" pitchFamily="34" charset="0"/>
              </a:rPr>
              <a:t>OIDC: Requesting Info with Scopes</a:t>
            </a:r>
          </a:p>
        </p:txBody>
      </p:sp>
      <p:sp>
        <p:nvSpPr>
          <p:cNvPr id="5" name="Rectangle 4">
            <a:extLst>
              <a:ext uri="{FF2B5EF4-FFF2-40B4-BE49-F238E27FC236}">
                <a16:creationId xmlns:a16="http://schemas.microsoft.com/office/drawing/2014/main" id="{31712D65-3594-7BB9-3214-C6E0CB31D035}"/>
              </a:ext>
            </a:extLst>
          </p:cNvPr>
          <p:cNvSpPr/>
          <p:nvPr/>
        </p:nvSpPr>
        <p:spPr>
          <a:xfrm>
            <a:off x="403341" y="1671493"/>
            <a:ext cx="10719460" cy="3046988"/>
          </a:xfrm>
          <a:prstGeom prst="rect">
            <a:avLst/>
          </a:prstGeom>
        </p:spPr>
        <p:txBody>
          <a:bodyPr wrap="square">
            <a:spAutoFit/>
          </a:bodyPr>
          <a:lstStyle/>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When the client makes its token request, it must use </a:t>
            </a:r>
            <a:r>
              <a:rPr lang="en-GB" sz="2400" b="1" dirty="0">
                <a:solidFill>
                  <a:srgbClr val="626262"/>
                </a:solidFill>
                <a:latin typeface="Arial" panose="020B0604020202020204" pitchFamily="34" charset="0"/>
                <a:cs typeface="Arial" panose="020B0604020202020204" pitchFamily="34" charset="0"/>
              </a:rPr>
              <a:t>Scopes</a:t>
            </a:r>
            <a:r>
              <a:rPr lang="en-GB" sz="2400" dirty="0">
                <a:solidFill>
                  <a:srgbClr val="626262"/>
                </a:solidFill>
                <a:latin typeface="Arial" panose="020B0604020202020204" pitchFamily="34" charset="0"/>
                <a:cs typeface="Arial" panose="020B0604020202020204" pitchFamily="34" charset="0"/>
              </a:rPr>
              <a:t> to specify which privileges are being requested in the token</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In OAuth 2.0, Scopes correspond to what resources are available when a protected resource is accessed</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In OIDC, Scopes correspond to the specific sets of information to be made available as Claim Values</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OIDC defines a set of standard Scopes, but does allow additional Scope values to be defined and used</a:t>
            </a:r>
          </a:p>
        </p:txBody>
      </p:sp>
      <p:pic>
        <p:nvPicPr>
          <p:cNvPr id="22530" name="Picture 2">
            <a:extLst>
              <a:ext uri="{FF2B5EF4-FFF2-40B4-BE49-F238E27FC236}">
                <a16:creationId xmlns:a16="http://schemas.microsoft.com/office/drawing/2014/main" id="{46FC3516-C70A-F824-3377-DEFF57EE4C8D}"/>
              </a:ext>
            </a:extLst>
          </p:cNvPr>
          <p:cNvPicPr>
            <a:picLocks noChangeAspect="1" noChangeArrowheads="1"/>
          </p:cNvPicPr>
          <p:nvPr/>
        </p:nvPicPr>
        <p:blipFill>
          <a:blip r:embed="rId3"/>
          <a:srcRect/>
          <a:stretch/>
        </p:blipFill>
        <p:spPr bwMode="auto">
          <a:xfrm>
            <a:off x="9391136" y="110488"/>
            <a:ext cx="2397524" cy="11097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488FCA2-4FCA-D646-A803-87FA5930DA5B}"/>
              </a:ext>
            </a:extLst>
          </p:cNvPr>
          <p:cNvSpPr txBox="1"/>
          <p:nvPr/>
        </p:nvSpPr>
        <p:spPr>
          <a:xfrm>
            <a:off x="4673756" y="4718481"/>
            <a:ext cx="7114903" cy="1938992"/>
          </a:xfrm>
          <a:prstGeom prst="rect">
            <a:avLst/>
          </a:prstGeom>
          <a:solidFill>
            <a:schemeClr val="bg1"/>
          </a:solidFill>
          <a:ln w="38100">
            <a:solidFill>
              <a:schemeClr val="dk1">
                <a:shade val="50000"/>
              </a:schemeClr>
            </a:solidFill>
          </a:ln>
        </p:spPr>
        <p:txBody>
          <a:bodyPr wrap="square" rtlCol="0">
            <a:spAutoFit/>
          </a:bodyPr>
          <a:lstStyle/>
          <a:p>
            <a:r>
              <a:rPr lang="en-GB" sz="2400" dirty="0">
                <a:latin typeface="Simplified Arabic Fixed" panose="02070309020205020404" pitchFamily="49" charset="-78"/>
                <a:cs typeface="Simplified Arabic Fixed" panose="02070309020205020404" pitchFamily="49" charset="-78"/>
              </a:rPr>
              <a:t>https://</a:t>
            </a:r>
            <a:r>
              <a:rPr lang="en-GB" sz="2400" dirty="0" err="1">
                <a:latin typeface="Simplified Arabic Fixed" panose="02070309020205020404" pitchFamily="49" charset="-78"/>
                <a:cs typeface="Simplified Arabic Fixed" panose="02070309020205020404" pitchFamily="49" charset="-78"/>
              </a:rPr>
              <a:t>example.com</a:t>
            </a:r>
            <a:r>
              <a:rPr lang="en-GB" sz="2400" dirty="0">
                <a:latin typeface="Simplified Arabic Fixed" panose="02070309020205020404" pitchFamily="49" charset="-78"/>
                <a:cs typeface="Simplified Arabic Fixed" panose="02070309020205020404" pitchFamily="49" charset="-78"/>
              </a:rPr>
              <a:t>/</a:t>
            </a:r>
            <a:r>
              <a:rPr lang="en-GB" sz="2400" dirty="0" err="1">
                <a:latin typeface="Simplified Arabic Fixed" panose="02070309020205020404" pitchFamily="49" charset="-78"/>
                <a:cs typeface="Simplified Arabic Fixed" panose="02070309020205020404" pitchFamily="49" charset="-78"/>
              </a:rPr>
              <a:t>oauth</a:t>
            </a:r>
            <a:r>
              <a:rPr lang="en-GB" sz="2400" dirty="0">
                <a:latin typeface="Simplified Arabic Fixed" panose="02070309020205020404" pitchFamily="49" charset="-78"/>
                <a:cs typeface="Simplified Arabic Fixed" panose="02070309020205020404" pitchFamily="49" charset="-78"/>
              </a:rPr>
              <a:t>/auth?</a:t>
            </a:r>
          </a:p>
          <a:p>
            <a:r>
              <a:rPr lang="en-GB" sz="2400" dirty="0">
                <a:latin typeface="Simplified Arabic Fixed" panose="02070309020205020404" pitchFamily="49" charset="-78"/>
                <a:cs typeface="Simplified Arabic Fixed" panose="02070309020205020404" pitchFamily="49" charset="-78"/>
              </a:rPr>
              <a:t>   </a:t>
            </a:r>
            <a:r>
              <a:rPr lang="en-GB" sz="2400" dirty="0" err="1">
                <a:latin typeface="Simplified Arabic Fixed" panose="02070309020205020404" pitchFamily="49" charset="-78"/>
                <a:cs typeface="Simplified Arabic Fixed" panose="02070309020205020404" pitchFamily="49" charset="-78"/>
              </a:rPr>
              <a:t>response_type</a:t>
            </a:r>
            <a:r>
              <a:rPr lang="en-GB" sz="2400" dirty="0">
                <a:latin typeface="Simplified Arabic Fixed" panose="02070309020205020404" pitchFamily="49" charset="-78"/>
                <a:cs typeface="Simplified Arabic Fixed" panose="02070309020205020404" pitchFamily="49" charset="-78"/>
              </a:rPr>
              <a:t>=code</a:t>
            </a:r>
          </a:p>
          <a:p>
            <a:r>
              <a:rPr lang="en-GB" sz="2400" dirty="0">
                <a:latin typeface="Simplified Arabic Fixed" panose="02070309020205020404" pitchFamily="49" charset="-78"/>
                <a:cs typeface="Simplified Arabic Fixed" panose="02070309020205020404" pitchFamily="49" charset="-78"/>
              </a:rPr>
              <a:t>   </a:t>
            </a:r>
            <a:r>
              <a:rPr lang="en-GB" sz="2400" dirty="0">
                <a:highlight>
                  <a:srgbClr val="FFFF00"/>
                </a:highlight>
                <a:latin typeface="Simplified Arabic Fixed" panose="02070309020205020404" pitchFamily="49" charset="-78"/>
                <a:cs typeface="Simplified Arabic Fixed" panose="02070309020205020404" pitchFamily="49" charset="-78"/>
              </a:rPr>
              <a:t>&amp;scope=openid%20profile%20email</a:t>
            </a:r>
          </a:p>
          <a:p>
            <a:r>
              <a:rPr lang="en-GB" sz="2400" dirty="0">
                <a:latin typeface="Simplified Arabic Fixed" panose="02070309020205020404" pitchFamily="49" charset="-78"/>
                <a:cs typeface="Simplified Arabic Fixed" panose="02070309020205020404" pitchFamily="49" charset="-78"/>
              </a:rPr>
              <a:t>   &amp;</a:t>
            </a:r>
            <a:r>
              <a:rPr lang="en-GB" sz="2400" dirty="0" err="1">
                <a:latin typeface="Simplified Arabic Fixed" panose="02070309020205020404" pitchFamily="49" charset="-78"/>
                <a:cs typeface="Simplified Arabic Fixed" panose="02070309020205020404" pitchFamily="49" charset="-78"/>
              </a:rPr>
              <a:t>client_id</a:t>
            </a:r>
            <a:r>
              <a:rPr lang="en-GB" sz="2400" dirty="0">
                <a:latin typeface="Simplified Arabic Fixed" panose="02070309020205020404" pitchFamily="49" charset="-78"/>
                <a:cs typeface="Simplified Arabic Fixed" panose="02070309020205020404" pitchFamily="49" charset="-78"/>
              </a:rPr>
              <a:t>=EXAMPLE_CLIENTID</a:t>
            </a:r>
          </a:p>
          <a:p>
            <a:r>
              <a:rPr lang="en-GB" sz="2400" dirty="0">
                <a:latin typeface="Simplified Arabic Fixed" panose="02070309020205020404" pitchFamily="49" charset="-78"/>
                <a:cs typeface="Simplified Arabic Fixed" panose="02070309020205020404" pitchFamily="49" charset="-78"/>
              </a:rPr>
              <a:t>   &amp;</a:t>
            </a:r>
            <a:r>
              <a:rPr lang="en-GB" sz="2400" dirty="0" err="1">
                <a:latin typeface="Simplified Arabic Fixed" panose="02070309020205020404" pitchFamily="49" charset="-78"/>
                <a:cs typeface="Simplified Arabic Fixed" panose="02070309020205020404" pitchFamily="49" charset="-78"/>
              </a:rPr>
              <a:t>redirect_uri</a:t>
            </a:r>
            <a:r>
              <a:rPr lang="en-GB" sz="2400" dirty="0">
                <a:latin typeface="Simplified Arabic Fixed" panose="02070309020205020404" pitchFamily="49" charset="-78"/>
                <a:cs typeface="Simplified Arabic Fixed" panose="02070309020205020404" pitchFamily="49" charset="-78"/>
              </a:rPr>
              <a:t>=EXAMPLE_REDIRECT_URI</a:t>
            </a:r>
          </a:p>
        </p:txBody>
      </p:sp>
    </p:spTree>
    <p:extLst>
      <p:ext uri="{BB962C8B-B14F-4D97-AF65-F5344CB8AC3E}">
        <p14:creationId xmlns:p14="http://schemas.microsoft.com/office/powerpoint/2010/main" val="25233001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170C8-0946-4FF5-D8E8-4D41DB828E47}"/>
              </a:ext>
            </a:extLst>
          </p:cNvPr>
          <p:cNvSpPr txBox="1"/>
          <p:nvPr/>
        </p:nvSpPr>
        <p:spPr>
          <a:xfrm>
            <a:off x="403341" y="345182"/>
            <a:ext cx="8987795" cy="1744067"/>
          </a:xfrm>
          <a:prstGeom prst="rect">
            <a:avLst/>
          </a:prstGeom>
          <a:noFill/>
        </p:spPr>
        <p:txBody>
          <a:bodyPr wrap="square" rtlCol="0" anchor="t">
            <a:spAutoFit/>
          </a:bodyPr>
          <a:lstStyle/>
          <a:p>
            <a:pPr marL="0" marR="0" lvl="0" indent="0" defTabSz="914400" rtl="0" eaLnBrk="1" fontAlgn="auto" latinLnBrk="0" hangingPunct="1">
              <a:lnSpc>
                <a:spcPct val="100000"/>
              </a:lnSpc>
              <a:spcBef>
                <a:spcPts val="0"/>
              </a:spcBef>
              <a:spcAft>
                <a:spcPts val="200"/>
              </a:spcAft>
              <a:buClrTx/>
              <a:buSzTx/>
              <a:buFontTx/>
              <a:buNone/>
              <a:tabLst/>
              <a:defRPr/>
            </a:pPr>
            <a:r>
              <a:rPr lang="en-US" sz="4000" b="1" spc="-100" dirty="0">
                <a:solidFill>
                  <a:srgbClr val="2E2D62"/>
                </a:solidFill>
                <a:latin typeface="Arial" panose="020B0604020202020204" pitchFamily="34" charset="0"/>
                <a:cs typeface="Arial" panose="020B0604020202020204" pitchFamily="34" charset="0"/>
              </a:rPr>
              <a:t>OIDC: Default Scopes</a:t>
            </a:r>
          </a:p>
          <a:p>
            <a:pPr marL="0" marR="0" lvl="0" indent="0" algn="r" defTabSz="914400" rtl="0" eaLnBrk="1" fontAlgn="auto" latinLnBrk="0" hangingPunct="1">
              <a:lnSpc>
                <a:spcPct val="100000"/>
              </a:lnSpc>
              <a:spcBef>
                <a:spcPts val="0"/>
              </a:spcBef>
              <a:spcAft>
                <a:spcPts val="200"/>
              </a:spcAft>
              <a:buClrTx/>
              <a:buSzTx/>
              <a:buFontTx/>
              <a:buNone/>
              <a:tabLst/>
              <a:defRPr/>
            </a:pPr>
            <a:r>
              <a:rPr kumimoji="0" lang="en-US" sz="2400" b="1" i="1" u="none" strike="noStrike" kern="1200" cap="none" spc="-10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as defined by OIDC Core</a:t>
            </a:r>
          </a:p>
          <a:p>
            <a:pPr>
              <a:spcAft>
                <a:spcPts val="200"/>
              </a:spcAft>
              <a:defRPr/>
            </a:pPr>
            <a:endParaRPr lang="en-US" sz="4000" b="1" spc="-100" dirty="0">
              <a:solidFill>
                <a:srgbClr val="2E2D62"/>
              </a:solidFill>
              <a:latin typeface="Arial" panose="020B0604020202020204" pitchFamily="34" charset="0"/>
              <a:cs typeface="Arial" panose="020B0604020202020204" pitchFamily="34" charset="0"/>
            </a:endParaRPr>
          </a:p>
        </p:txBody>
      </p:sp>
      <p:pic>
        <p:nvPicPr>
          <p:cNvPr id="22530" name="Picture 2">
            <a:extLst>
              <a:ext uri="{FF2B5EF4-FFF2-40B4-BE49-F238E27FC236}">
                <a16:creationId xmlns:a16="http://schemas.microsoft.com/office/drawing/2014/main" id="{46FC3516-C70A-F824-3377-DEFF57EE4C8D}"/>
              </a:ext>
            </a:extLst>
          </p:cNvPr>
          <p:cNvPicPr>
            <a:picLocks noChangeAspect="1" noChangeArrowheads="1"/>
          </p:cNvPicPr>
          <p:nvPr/>
        </p:nvPicPr>
        <p:blipFill>
          <a:blip r:embed="rId3"/>
          <a:srcRect/>
          <a:stretch/>
        </p:blipFill>
        <p:spPr bwMode="auto">
          <a:xfrm>
            <a:off x="9391136" y="110488"/>
            <a:ext cx="2397524" cy="11097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3">
            <a:extLst>
              <a:ext uri="{FF2B5EF4-FFF2-40B4-BE49-F238E27FC236}">
                <a16:creationId xmlns:a16="http://schemas.microsoft.com/office/drawing/2014/main" id="{95DD747D-05F1-5B97-42C0-B88E2C11F038}"/>
              </a:ext>
            </a:extLst>
          </p:cNvPr>
          <p:cNvGraphicFramePr>
            <a:graphicFrameLocks noGrp="1"/>
          </p:cNvGraphicFramePr>
          <p:nvPr>
            <p:extLst>
              <p:ext uri="{D42A27DB-BD31-4B8C-83A1-F6EECF244321}">
                <p14:modId xmlns:p14="http://schemas.microsoft.com/office/powerpoint/2010/main" val="1783686910"/>
              </p:ext>
            </p:extLst>
          </p:nvPr>
        </p:nvGraphicFramePr>
        <p:xfrm>
          <a:off x="403341" y="1401184"/>
          <a:ext cx="11385319" cy="4935765"/>
        </p:xfrm>
        <a:graphic>
          <a:graphicData uri="http://schemas.openxmlformats.org/drawingml/2006/table">
            <a:tbl>
              <a:tblPr firstRow="1" bandRow="1">
                <a:tableStyleId>{5C22544A-7EE6-4342-B048-85BDC9FD1C3A}</a:tableStyleId>
              </a:tblPr>
              <a:tblGrid>
                <a:gridCol w="2116373">
                  <a:extLst>
                    <a:ext uri="{9D8B030D-6E8A-4147-A177-3AD203B41FA5}">
                      <a16:colId xmlns:a16="http://schemas.microsoft.com/office/drawing/2014/main" val="4010851427"/>
                    </a:ext>
                  </a:extLst>
                </a:gridCol>
                <a:gridCol w="9268946">
                  <a:extLst>
                    <a:ext uri="{9D8B030D-6E8A-4147-A177-3AD203B41FA5}">
                      <a16:colId xmlns:a16="http://schemas.microsoft.com/office/drawing/2014/main" val="2325207397"/>
                    </a:ext>
                  </a:extLst>
                </a:gridCol>
              </a:tblGrid>
              <a:tr h="517351">
                <a:tc>
                  <a:txBody>
                    <a:bodyPr/>
                    <a:lstStyle/>
                    <a:p>
                      <a:r>
                        <a:rPr lang="en-GB" dirty="0"/>
                        <a:t>Claim</a:t>
                      </a:r>
                    </a:p>
                  </a:txBody>
                  <a:tcPr/>
                </a:tc>
                <a:tc>
                  <a:txBody>
                    <a:bodyPr/>
                    <a:lstStyle/>
                    <a:p>
                      <a:r>
                        <a:rPr lang="en-GB" dirty="0"/>
                        <a:t>Summary</a:t>
                      </a:r>
                    </a:p>
                  </a:txBody>
                  <a:tcPr/>
                </a:tc>
                <a:extLst>
                  <a:ext uri="{0D108BD9-81ED-4DB2-BD59-A6C34878D82A}">
                    <a16:rowId xmlns:a16="http://schemas.microsoft.com/office/drawing/2014/main" val="1220656995"/>
                  </a:ext>
                </a:extLst>
              </a:tr>
              <a:tr h="6960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err="1">
                          <a:latin typeface="Simplified Arabic Fixed" panose="02070309020205020404" pitchFamily="49" charset="-78"/>
                          <a:cs typeface="Simplified Arabic Fixed" panose="02070309020205020404" pitchFamily="49" charset="-78"/>
                        </a:rPr>
                        <a:t>openid</a:t>
                      </a:r>
                      <a:endParaRPr lang="en-GB" dirty="0">
                        <a:latin typeface="Simplified Arabic Fixed" panose="02070309020205020404" pitchFamily="49" charset="-78"/>
                        <a:cs typeface="Simplified Arabic Fixed" panose="02070309020205020404" pitchFamily="49" charset="-78"/>
                      </a:endParaRPr>
                    </a:p>
                  </a:txBody>
                  <a:tcPr/>
                </a:tc>
                <a:tc>
                  <a:txBody>
                    <a:bodyPr/>
                    <a:lstStyle/>
                    <a:p>
                      <a:r>
                        <a:rPr lang="en-GB" dirty="0"/>
                        <a:t>REQUIRED. Informs the Authorization Server that the Client is making an OpenID Connect request. If the </a:t>
                      </a:r>
                      <a:r>
                        <a:rPr lang="en-GB" dirty="0" err="1">
                          <a:latin typeface="Simplified Arabic Fixed" panose="02070309020205020404" pitchFamily="49" charset="-78"/>
                          <a:cs typeface="Simplified Arabic Fixed" panose="02070309020205020404" pitchFamily="49" charset="-78"/>
                        </a:rPr>
                        <a:t>openid</a:t>
                      </a:r>
                      <a:r>
                        <a:rPr lang="en-GB" dirty="0"/>
                        <a:t> scope value is not present, the behaviour is entirely unspecified. </a:t>
                      </a:r>
                    </a:p>
                  </a:txBody>
                  <a:tcPr/>
                </a:tc>
                <a:extLst>
                  <a:ext uri="{0D108BD9-81ED-4DB2-BD59-A6C34878D82A}">
                    <a16:rowId xmlns:a16="http://schemas.microsoft.com/office/drawing/2014/main" val="2304754068"/>
                  </a:ext>
                </a:extLst>
              </a:tr>
              <a:tr h="994374">
                <a:tc>
                  <a:txBody>
                    <a:bodyPr/>
                    <a:lstStyle/>
                    <a:p>
                      <a:pPr algn="ctr"/>
                      <a:r>
                        <a:rPr lang="en-GB" dirty="0">
                          <a:latin typeface="Simplified Arabic Fixed" panose="02070309020205020404" pitchFamily="49" charset="-78"/>
                          <a:cs typeface="Simplified Arabic Fixed" panose="02070309020205020404" pitchFamily="49" charset="-78"/>
                        </a:rPr>
                        <a:t>profile</a:t>
                      </a:r>
                    </a:p>
                  </a:txBody>
                  <a:tcPr/>
                </a:tc>
                <a:tc>
                  <a:txBody>
                    <a:bodyPr/>
                    <a:lstStyle/>
                    <a:p>
                      <a:r>
                        <a:rPr lang="en-GB" dirty="0"/>
                        <a:t>OPTIONAL. This scope value requests access to the End-User's default profile Claims, which are: </a:t>
                      </a:r>
                    </a:p>
                    <a:p>
                      <a:r>
                        <a:rPr lang="en-GB" dirty="0">
                          <a:latin typeface="Simplified Arabic Fixed" panose="02070309020205020404" pitchFamily="49" charset="-78"/>
                          <a:cs typeface="Simplified Arabic Fixed" panose="02070309020205020404" pitchFamily="49" charset="-78"/>
                        </a:rPr>
                        <a:t>name</a:t>
                      </a:r>
                      <a:r>
                        <a:rPr lang="en-GB" dirty="0"/>
                        <a:t>, </a:t>
                      </a:r>
                      <a:r>
                        <a:rPr lang="en-GB" dirty="0" err="1">
                          <a:latin typeface="Simplified Arabic Fixed" panose="02070309020205020404" pitchFamily="49" charset="-78"/>
                          <a:cs typeface="Simplified Arabic Fixed" panose="02070309020205020404" pitchFamily="49" charset="-78"/>
                        </a:rPr>
                        <a:t>family_name</a:t>
                      </a:r>
                      <a:r>
                        <a:rPr lang="en-GB" dirty="0"/>
                        <a:t>, </a:t>
                      </a:r>
                      <a:r>
                        <a:rPr lang="en-GB" dirty="0" err="1">
                          <a:latin typeface="Simplified Arabic Fixed" panose="02070309020205020404" pitchFamily="49" charset="-78"/>
                          <a:cs typeface="Simplified Arabic Fixed" panose="02070309020205020404" pitchFamily="49" charset="-78"/>
                        </a:rPr>
                        <a:t>given_name</a:t>
                      </a:r>
                      <a:r>
                        <a:rPr lang="en-GB" dirty="0"/>
                        <a:t>, </a:t>
                      </a:r>
                      <a:r>
                        <a:rPr lang="en-GB" dirty="0" err="1">
                          <a:latin typeface="Simplified Arabic Fixed" panose="02070309020205020404" pitchFamily="49" charset="-78"/>
                          <a:cs typeface="Simplified Arabic Fixed" panose="02070309020205020404" pitchFamily="49" charset="-78"/>
                        </a:rPr>
                        <a:t>middle_name</a:t>
                      </a:r>
                      <a:r>
                        <a:rPr lang="en-GB" dirty="0"/>
                        <a:t>, </a:t>
                      </a:r>
                      <a:r>
                        <a:rPr lang="en-GB" dirty="0">
                          <a:latin typeface="Simplified Arabic Fixed" panose="02070309020205020404" pitchFamily="49" charset="-78"/>
                          <a:cs typeface="Simplified Arabic Fixed" panose="02070309020205020404" pitchFamily="49" charset="-78"/>
                        </a:rPr>
                        <a:t>nickname</a:t>
                      </a:r>
                      <a:r>
                        <a:rPr lang="en-GB" dirty="0"/>
                        <a:t>, </a:t>
                      </a:r>
                      <a:r>
                        <a:rPr lang="en-GB" dirty="0" err="1">
                          <a:latin typeface="Simplified Arabic Fixed" panose="02070309020205020404" pitchFamily="49" charset="-78"/>
                          <a:cs typeface="Simplified Arabic Fixed" panose="02070309020205020404" pitchFamily="49" charset="-78"/>
                        </a:rPr>
                        <a:t>preferred_username</a:t>
                      </a:r>
                      <a:r>
                        <a:rPr lang="en-GB" dirty="0"/>
                        <a:t>, </a:t>
                      </a:r>
                      <a:r>
                        <a:rPr lang="en-GB" dirty="0">
                          <a:latin typeface="Simplified Arabic Fixed" panose="02070309020205020404" pitchFamily="49" charset="-78"/>
                          <a:cs typeface="Simplified Arabic Fixed" panose="02070309020205020404" pitchFamily="49" charset="-78"/>
                        </a:rPr>
                        <a:t>profile</a:t>
                      </a:r>
                      <a:r>
                        <a:rPr lang="en-GB" dirty="0"/>
                        <a:t>, </a:t>
                      </a:r>
                      <a:r>
                        <a:rPr lang="en-GB" dirty="0">
                          <a:latin typeface="Simplified Arabic Fixed" panose="02070309020205020404" pitchFamily="49" charset="-78"/>
                          <a:cs typeface="Simplified Arabic Fixed" panose="02070309020205020404" pitchFamily="49" charset="-78"/>
                        </a:rPr>
                        <a:t>picture</a:t>
                      </a:r>
                      <a:r>
                        <a:rPr lang="en-GB" dirty="0"/>
                        <a:t>, </a:t>
                      </a:r>
                      <a:r>
                        <a:rPr lang="en-GB" dirty="0">
                          <a:latin typeface="Simplified Arabic Fixed" panose="02070309020205020404" pitchFamily="49" charset="-78"/>
                          <a:cs typeface="Simplified Arabic Fixed" panose="02070309020205020404" pitchFamily="49" charset="-78"/>
                        </a:rPr>
                        <a:t>website</a:t>
                      </a:r>
                      <a:r>
                        <a:rPr lang="en-GB" dirty="0"/>
                        <a:t>, </a:t>
                      </a:r>
                      <a:r>
                        <a:rPr lang="en-GB" dirty="0">
                          <a:latin typeface="Simplified Arabic Fixed" panose="02070309020205020404" pitchFamily="49" charset="-78"/>
                          <a:cs typeface="Simplified Arabic Fixed" panose="02070309020205020404" pitchFamily="49" charset="-78"/>
                        </a:rPr>
                        <a:t>gender</a:t>
                      </a:r>
                      <a:r>
                        <a:rPr lang="en-GB" dirty="0"/>
                        <a:t>, </a:t>
                      </a:r>
                      <a:r>
                        <a:rPr lang="en-GB" dirty="0">
                          <a:latin typeface="Simplified Arabic Fixed" panose="02070309020205020404" pitchFamily="49" charset="-78"/>
                          <a:cs typeface="Simplified Arabic Fixed" panose="02070309020205020404" pitchFamily="49" charset="-78"/>
                        </a:rPr>
                        <a:t>birthdate</a:t>
                      </a:r>
                      <a:r>
                        <a:rPr lang="en-GB" dirty="0"/>
                        <a:t>, </a:t>
                      </a:r>
                      <a:r>
                        <a:rPr lang="en-GB" dirty="0" err="1">
                          <a:latin typeface="Simplified Arabic Fixed" panose="02070309020205020404" pitchFamily="49" charset="-78"/>
                          <a:cs typeface="Simplified Arabic Fixed" panose="02070309020205020404" pitchFamily="49" charset="-78"/>
                        </a:rPr>
                        <a:t>zoneinfo</a:t>
                      </a:r>
                      <a:r>
                        <a:rPr lang="en-GB" dirty="0"/>
                        <a:t>, </a:t>
                      </a:r>
                      <a:r>
                        <a:rPr lang="en-GB" dirty="0">
                          <a:latin typeface="Simplified Arabic Fixed" panose="02070309020205020404" pitchFamily="49" charset="-78"/>
                          <a:cs typeface="Simplified Arabic Fixed" panose="02070309020205020404" pitchFamily="49" charset="-78"/>
                        </a:rPr>
                        <a:t>locale</a:t>
                      </a:r>
                      <a:r>
                        <a:rPr lang="en-GB" dirty="0"/>
                        <a:t>, and </a:t>
                      </a:r>
                      <a:r>
                        <a:rPr lang="en-GB" dirty="0" err="1">
                          <a:latin typeface="Simplified Arabic Fixed" panose="02070309020205020404" pitchFamily="49" charset="-78"/>
                          <a:cs typeface="Simplified Arabic Fixed" panose="02070309020205020404" pitchFamily="49" charset="-78"/>
                        </a:rPr>
                        <a:t>updated_at</a:t>
                      </a:r>
                      <a:r>
                        <a:rPr lang="en-GB" dirty="0"/>
                        <a:t>.</a:t>
                      </a:r>
                    </a:p>
                  </a:txBody>
                  <a:tcPr/>
                </a:tc>
                <a:extLst>
                  <a:ext uri="{0D108BD9-81ED-4DB2-BD59-A6C34878D82A}">
                    <a16:rowId xmlns:a16="http://schemas.microsoft.com/office/drawing/2014/main" val="2009698697"/>
                  </a:ext>
                </a:extLst>
              </a:tr>
              <a:tr h="444592">
                <a:tc>
                  <a:txBody>
                    <a:bodyPr/>
                    <a:lstStyle/>
                    <a:p>
                      <a:pPr algn="ctr"/>
                      <a:r>
                        <a:rPr lang="en-GB" dirty="0">
                          <a:latin typeface="Simplified Arabic Fixed" panose="02070309020205020404" pitchFamily="49" charset="-78"/>
                          <a:cs typeface="Simplified Arabic Fixed" panose="02070309020205020404" pitchFamily="49" charset="-78"/>
                        </a:rPr>
                        <a:t>email</a:t>
                      </a:r>
                    </a:p>
                  </a:txBody>
                  <a:tcPr/>
                </a:tc>
                <a:tc>
                  <a:txBody>
                    <a:bodyPr/>
                    <a:lstStyle/>
                    <a:p>
                      <a:r>
                        <a:rPr lang="en-GB" dirty="0"/>
                        <a:t>OPTIONAL. This scope value requests access to the </a:t>
                      </a:r>
                      <a:r>
                        <a:rPr lang="en-GB" dirty="0">
                          <a:latin typeface="Simplified Arabic Fixed" panose="02070309020205020404" pitchFamily="49" charset="-78"/>
                          <a:cs typeface="Simplified Arabic Fixed" panose="02070309020205020404" pitchFamily="49" charset="-78"/>
                        </a:rPr>
                        <a:t>email</a:t>
                      </a:r>
                      <a:r>
                        <a:rPr lang="en-GB" dirty="0"/>
                        <a:t> and </a:t>
                      </a:r>
                      <a:r>
                        <a:rPr lang="en-GB" dirty="0" err="1">
                          <a:latin typeface="Simplified Arabic Fixed" panose="02070309020205020404" pitchFamily="49" charset="-78"/>
                          <a:cs typeface="Simplified Arabic Fixed" panose="02070309020205020404" pitchFamily="49" charset="-78"/>
                        </a:rPr>
                        <a:t>email_verified</a:t>
                      </a:r>
                      <a:r>
                        <a:rPr lang="en-GB" dirty="0">
                          <a:latin typeface="Simplified Arabic Fixed" panose="02070309020205020404" pitchFamily="49" charset="-78"/>
                          <a:cs typeface="Simplified Arabic Fixed" panose="02070309020205020404" pitchFamily="49" charset="-78"/>
                        </a:rPr>
                        <a:t> </a:t>
                      </a:r>
                      <a:r>
                        <a:rPr lang="en-GB" dirty="0"/>
                        <a:t>Claims.</a:t>
                      </a:r>
                    </a:p>
                  </a:txBody>
                  <a:tcPr/>
                </a:tc>
                <a:extLst>
                  <a:ext uri="{0D108BD9-81ED-4DB2-BD59-A6C34878D82A}">
                    <a16:rowId xmlns:a16="http://schemas.microsoft.com/office/drawing/2014/main" val="1426085258"/>
                  </a:ext>
                </a:extLst>
              </a:tr>
              <a:tr h="454586">
                <a:tc>
                  <a:txBody>
                    <a:bodyPr/>
                    <a:lstStyle/>
                    <a:p>
                      <a:pPr algn="ctr"/>
                      <a:r>
                        <a:rPr lang="en-GB" dirty="0">
                          <a:latin typeface="Simplified Arabic Fixed" panose="02070309020205020404" pitchFamily="49" charset="-78"/>
                          <a:cs typeface="Simplified Arabic Fixed" panose="02070309020205020404" pitchFamily="49" charset="-78"/>
                        </a:rPr>
                        <a:t>address</a:t>
                      </a:r>
                    </a:p>
                  </a:txBody>
                  <a:tcPr/>
                </a:tc>
                <a:tc>
                  <a:txBody>
                    <a:bodyPr/>
                    <a:lstStyle/>
                    <a:p>
                      <a:r>
                        <a:rPr lang="en-GB" dirty="0"/>
                        <a:t>OPTIONAL. This scope value requests access to the </a:t>
                      </a:r>
                      <a:r>
                        <a:rPr lang="en-GB" dirty="0">
                          <a:latin typeface="Simplified Arabic Fixed" panose="02070309020205020404" pitchFamily="49" charset="-78"/>
                          <a:cs typeface="Simplified Arabic Fixed" panose="02070309020205020404" pitchFamily="49" charset="-78"/>
                        </a:rPr>
                        <a:t>address</a:t>
                      </a:r>
                      <a:r>
                        <a:rPr lang="en-GB" dirty="0"/>
                        <a:t> Claim</a:t>
                      </a:r>
                    </a:p>
                  </a:txBody>
                  <a:tcPr/>
                </a:tc>
                <a:extLst>
                  <a:ext uri="{0D108BD9-81ED-4DB2-BD59-A6C34878D82A}">
                    <a16:rowId xmlns:a16="http://schemas.microsoft.com/office/drawing/2014/main" val="1447738511"/>
                  </a:ext>
                </a:extLst>
              </a:tr>
              <a:tr h="517351">
                <a:tc>
                  <a:txBody>
                    <a:bodyPr/>
                    <a:lstStyle/>
                    <a:p>
                      <a:pPr algn="ctr"/>
                      <a:r>
                        <a:rPr lang="en-GB" dirty="0">
                          <a:latin typeface="Simplified Arabic Fixed" panose="02070309020205020404" pitchFamily="49" charset="-78"/>
                          <a:cs typeface="Simplified Arabic Fixed" panose="02070309020205020404" pitchFamily="49" charset="-78"/>
                        </a:rPr>
                        <a:t>phone</a:t>
                      </a:r>
                    </a:p>
                  </a:txBody>
                  <a:tcPr/>
                </a:tc>
                <a:tc>
                  <a:txBody>
                    <a:bodyPr/>
                    <a:lstStyle/>
                    <a:p>
                      <a:r>
                        <a:rPr lang="en-GB" dirty="0"/>
                        <a:t>OPTIONAL. This scope value requests access to the </a:t>
                      </a:r>
                      <a:r>
                        <a:rPr lang="en-GB" dirty="0" err="1">
                          <a:latin typeface="Simplified Arabic Fixed" panose="02070309020205020404" pitchFamily="49" charset="-78"/>
                          <a:cs typeface="Simplified Arabic Fixed" panose="02070309020205020404" pitchFamily="49" charset="-78"/>
                        </a:rPr>
                        <a:t>phone_number</a:t>
                      </a:r>
                      <a:r>
                        <a:rPr lang="en-GB" dirty="0"/>
                        <a:t> and </a:t>
                      </a:r>
                      <a:r>
                        <a:rPr lang="en-GB" dirty="0" err="1">
                          <a:latin typeface="Simplified Arabic Fixed" panose="02070309020205020404" pitchFamily="49" charset="-78"/>
                          <a:cs typeface="Simplified Arabic Fixed" panose="02070309020205020404" pitchFamily="49" charset="-78"/>
                        </a:rPr>
                        <a:t>phone_number_verified</a:t>
                      </a:r>
                      <a:r>
                        <a:rPr lang="en-GB" dirty="0">
                          <a:latin typeface="Simplified Arabic Fixed" panose="02070309020205020404" pitchFamily="49" charset="-78"/>
                          <a:cs typeface="Simplified Arabic Fixed" panose="02070309020205020404" pitchFamily="49" charset="-78"/>
                        </a:rPr>
                        <a:t> </a:t>
                      </a:r>
                      <a:r>
                        <a:rPr lang="en-GB" dirty="0"/>
                        <a:t>Claims.</a:t>
                      </a:r>
                    </a:p>
                  </a:txBody>
                  <a:tcPr/>
                </a:tc>
                <a:extLst>
                  <a:ext uri="{0D108BD9-81ED-4DB2-BD59-A6C34878D82A}">
                    <a16:rowId xmlns:a16="http://schemas.microsoft.com/office/drawing/2014/main" val="1886988237"/>
                  </a:ext>
                </a:extLst>
              </a:tr>
              <a:tr h="994374">
                <a:tc>
                  <a:txBody>
                    <a:bodyPr/>
                    <a:lstStyle/>
                    <a:p>
                      <a:pPr algn="ctr"/>
                      <a:r>
                        <a:rPr lang="en-GB" dirty="0" err="1">
                          <a:latin typeface="Simplified Arabic Fixed" panose="02070309020205020404" pitchFamily="49" charset="-78"/>
                          <a:cs typeface="Simplified Arabic Fixed" panose="02070309020205020404" pitchFamily="49" charset="-78"/>
                        </a:rPr>
                        <a:t>offline_access</a:t>
                      </a:r>
                      <a:endParaRPr lang="en-GB" dirty="0">
                        <a:latin typeface="Simplified Arabic Fixed" panose="02070309020205020404" pitchFamily="49" charset="-78"/>
                        <a:cs typeface="Simplified Arabic Fixed" panose="02070309020205020404" pitchFamily="49" charset="-78"/>
                      </a:endParaRPr>
                    </a:p>
                  </a:txBody>
                  <a:tcPr/>
                </a:tc>
                <a:tc>
                  <a:txBody>
                    <a:bodyPr/>
                    <a:lstStyle/>
                    <a:p>
                      <a:r>
                        <a:rPr lang="en-GB" dirty="0"/>
                        <a:t>OPTIONAL. This scope value requests that an OAuth 2.0 Refresh Token be issued that can be used to obtain an Access Token that grants access to the End-User's </a:t>
                      </a:r>
                      <a:r>
                        <a:rPr lang="en-GB" dirty="0" err="1"/>
                        <a:t>UserInfo</a:t>
                      </a:r>
                      <a:r>
                        <a:rPr lang="en-GB" dirty="0"/>
                        <a:t> Endpoint even when the End-User is not present (not logged in). </a:t>
                      </a:r>
                    </a:p>
                  </a:txBody>
                  <a:tcPr/>
                </a:tc>
                <a:extLst>
                  <a:ext uri="{0D108BD9-81ED-4DB2-BD59-A6C34878D82A}">
                    <a16:rowId xmlns:a16="http://schemas.microsoft.com/office/drawing/2014/main" val="1296335994"/>
                  </a:ext>
                </a:extLst>
              </a:tr>
            </a:tbl>
          </a:graphicData>
        </a:graphic>
      </p:graphicFrame>
    </p:spTree>
    <p:extLst>
      <p:ext uri="{BB962C8B-B14F-4D97-AF65-F5344CB8AC3E}">
        <p14:creationId xmlns:p14="http://schemas.microsoft.com/office/powerpoint/2010/main" val="1429137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170C8-0946-4FF5-D8E8-4D41DB828E47}"/>
              </a:ext>
            </a:extLst>
          </p:cNvPr>
          <p:cNvSpPr txBox="1"/>
          <p:nvPr/>
        </p:nvSpPr>
        <p:spPr>
          <a:xfrm>
            <a:off x="403341" y="345182"/>
            <a:ext cx="8987795" cy="1744067"/>
          </a:xfrm>
          <a:prstGeom prst="rect">
            <a:avLst/>
          </a:prstGeom>
          <a:noFill/>
        </p:spPr>
        <p:txBody>
          <a:bodyPr wrap="square" rtlCol="0" anchor="t">
            <a:spAutoFit/>
          </a:bodyPr>
          <a:lstStyle/>
          <a:p>
            <a:pPr marL="0" marR="0" lvl="0" indent="0" defTabSz="914400" rtl="0" eaLnBrk="1" fontAlgn="auto" latinLnBrk="0" hangingPunct="1">
              <a:lnSpc>
                <a:spcPct val="100000"/>
              </a:lnSpc>
              <a:spcBef>
                <a:spcPts val="0"/>
              </a:spcBef>
              <a:spcAft>
                <a:spcPts val="200"/>
              </a:spcAft>
              <a:buClrTx/>
              <a:buSzTx/>
              <a:buFontTx/>
              <a:buNone/>
              <a:tabLst/>
              <a:defRPr/>
            </a:pPr>
            <a:r>
              <a:rPr lang="en-US" sz="4000" b="1" spc="-100" dirty="0">
                <a:solidFill>
                  <a:srgbClr val="2E2D62"/>
                </a:solidFill>
                <a:latin typeface="Arial" panose="020B0604020202020204" pitchFamily="34" charset="0"/>
                <a:cs typeface="Arial" panose="020B0604020202020204" pitchFamily="34" charset="0"/>
              </a:rPr>
              <a:t>OIDC: Default Token Required Claims</a:t>
            </a:r>
          </a:p>
          <a:p>
            <a:pPr marL="0" marR="0" lvl="0" indent="0" algn="r" defTabSz="914400" rtl="0" eaLnBrk="1" fontAlgn="auto" latinLnBrk="0" hangingPunct="1">
              <a:lnSpc>
                <a:spcPct val="100000"/>
              </a:lnSpc>
              <a:spcBef>
                <a:spcPts val="0"/>
              </a:spcBef>
              <a:spcAft>
                <a:spcPts val="200"/>
              </a:spcAft>
              <a:buClrTx/>
              <a:buSzTx/>
              <a:buFontTx/>
              <a:buNone/>
              <a:tabLst/>
              <a:defRPr/>
            </a:pPr>
            <a:r>
              <a:rPr kumimoji="0" lang="en-US" sz="2400" b="1" i="1" u="none" strike="noStrike" kern="1200" cap="none" spc="-10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as defined by OIDC Core</a:t>
            </a:r>
          </a:p>
          <a:p>
            <a:pPr>
              <a:spcAft>
                <a:spcPts val="200"/>
              </a:spcAft>
              <a:defRPr/>
            </a:pPr>
            <a:endParaRPr lang="en-US" sz="4000" b="1" spc="-100" dirty="0">
              <a:solidFill>
                <a:srgbClr val="2E2D62"/>
              </a:solidFill>
              <a:latin typeface="Arial" panose="020B0604020202020204" pitchFamily="34" charset="0"/>
              <a:cs typeface="Arial" panose="020B0604020202020204" pitchFamily="34" charset="0"/>
            </a:endParaRPr>
          </a:p>
        </p:txBody>
      </p:sp>
      <p:pic>
        <p:nvPicPr>
          <p:cNvPr id="22530" name="Picture 2">
            <a:extLst>
              <a:ext uri="{FF2B5EF4-FFF2-40B4-BE49-F238E27FC236}">
                <a16:creationId xmlns:a16="http://schemas.microsoft.com/office/drawing/2014/main" id="{46FC3516-C70A-F824-3377-DEFF57EE4C8D}"/>
              </a:ext>
            </a:extLst>
          </p:cNvPr>
          <p:cNvPicPr>
            <a:picLocks noChangeAspect="1" noChangeArrowheads="1"/>
          </p:cNvPicPr>
          <p:nvPr/>
        </p:nvPicPr>
        <p:blipFill>
          <a:blip r:embed="rId3"/>
          <a:srcRect/>
          <a:stretch/>
        </p:blipFill>
        <p:spPr bwMode="auto">
          <a:xfrm>
            <a:off x="9391136" y="110488"/>
            <a:ext cx="2397524" cy="11097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3">
            <a:extLst>
              <a:ext uri="{FF2B5EF4-FFF2-40B4-BE49-F238E27FC236}">
                <a16:creationId xmlns:a16="http://schemas.microsoft.com/office/drawing/2014/main" id="{95DD747D-05F1-5B97-42C0-B88E2C11F038}"/>
              </a:ext>
            </a:extLst>
          </p:cNvPr>
          <p:cNvGraphicFramePr>
            <a:graphicFrameLocks noGrp="1"/>
          </p:cNvGraphicFramePr>
          <p:nvPr/>
        </p:nvGraphicFramePr>
        <p:xfrm>
          <a:off x="4114800" y="1401184"/>
          <a:ext cx="7673860" cy="5111636"/>
        </p:xfrm>
        <a:graphic>
          <a:graphicData uri="http://schemas.openxmlformats.org/drawingml/2006/table">
            <a:tbl>
              <a:tblPr firstRow="1" bandRow="1">
                <a:tableStyleId>{5C22544A-7EE6-4342-B048-85BDC9FD1C3A}</a:tableStyleId>
              </a:tblPr>
              <a:tblGrid>
                <a:gridCol w="1426464">
                  <a:extLst>
                    <a:ext uri="{9D8B030D-6E8A-4147-A177-3AD203B41FA5}">
                      <a16:colId xmlns:a16="http://schemas.microsoft.com/office/drawing/2014/main" val="4010851427"/>
                    </a:ext>
                  </a:extLst>
                </a:gridCol>
                <a:gridCol w="6247396">
                  <a:extLst>
                    <a:ext uri="{9D8B030D-6E8A-4147-A177-3AD203B41FA5}">
                      <a16:colId xmlns:a16="http://schemas.microsoft.com/office/drawing/2014/main" val="2325207397"/>
                    </a:ext>
                  </a:extLst>
                </a:gridCol>
              </a:tblGrid>
              <a:tr h="517351">
                <a:tc>
                  <a:txBody>
                    <a:bodyPr/>
                    <a:lstStyle/>
                    <a:p>
                      <a:r>
                        <a:rPr lang="en-GB" dirty="0"/>
                        <a:t>Claim</a:t>
                      </a:r>
                    </a:p>
                  </a:txBody>
                  <a:tcPr/>
                </a:tc>
                <a:tc>
                  <a:txBody>
                    <a:bodyPr/>
                    <a:lstStyle/>
                    <a:p>
                      <a:r>
                        <a:rPr lang="en-GB" dirty="0"/>
                        <a:t>Summary</a:t>
                      </a:r>
                    </a:p>
                  </a:txBody>
                  <a:tcPr/>
                </a:tc>
                <a:extLst>
                  <a:ext uri="{0D108BD9-81ED-4DB2-BD59-A6C34878D82A}">
                    <a16:rowId xmlns:a16="http://schemas.microsoft.com/office/drawing/2014/main" val="1220656995"/>
                  </a:ext>
                </a:extLst>
              </a:tr>
              <a:tr h="696062">
                <a:tc>
                  <a:txBody>
                    <a:bodyPr/>
                    <a:lstStyle/>
                    <a:p>
                      <a:pPr algn="ctr"/>
                      <a:r>
                        <a:rPr lang="en-GB" dirty="0" err="1">
                          <a:latin typeface="Simplified Arabic Fixed" panose="02070309020205020404" pitchFamily="49" charset="-78"/>
                          <a:cs typeface="Simplified Arabic Fixed" panose="02070309020205020404" pitchFamily="49" charset="-78"/>
                        </a:rPr>
                        <a:t>iss</a:t>
                      </a:r>
                      <a:endParaRPr lang="en-GB" dirty="0">
                        <a:latin typeface="Simplified Arabic Fixed" panose="02070309020205020404" pitchFamily="49" charset="-78"/>
                        <a:cs typeface="Simplified Arabic Fixed" panose="02070309020205020404" pitchFamily="49" charset="-78"/>
                      </a:endParaRPr>
                    </a:p>
                  </a:txBody>
                  <a:tcPr/>
                </a:tc>
                <a:tc>
                  <a:txBody>
                    <a:bodyPr/>
                    <a:lstStyle/>
                    <a:p>
                      <a:r>
                        <a:rPr lang="en-GB" dirty="0"/>
                        <a:t>REQUIRED: Issuer identifier for who issued the response. This is a case sensitive URL</a:t>
                      </a:r>
                    </a:p>
                  </a:txBody>
                  <a:tcPr/>
                </a:tc>
                <a:extLst>
                  <a:ext uri="{0D108BD9-81ED-4DB2-BD59-A6C34878D82A}">
                    <a16:rowId xmlns:a16="http://schemas.microsoft.com/office/drawing/2014/main" val="2304754068"/>
                  </a:ext>
                </a:extLst>
              </a:tr>
              <a:tr h="994374">
                <a:tc>
                  <a:txBody>
                    <a:bodyPr/>
                    <a:lstStyle/>
                    <a:p>
                      <a:pPr algn="ctr"/>
                      <a:r>
                        <a:rPr lang="en-GB" dirty="0">
                          <a:latin typeface="Simplified Arabic Fixed" panose="02070309020205020404" pitchFamily="49" charset="-78"/>
                          <a:cs typeface="Simplified Arabic Fixed" panose="02070309020205020404" pitchFamily="49" charset="-78"/>
                        </a:rPr>
                        <a:t>sub</a:t>
                      </a:r>
                    </a:p>
                  </a:txBody>
                  <a:tcPr/>
                </a:tc>
                <a:tc>
                  <a:txBody>
                    <a:bodyPr/>
                    <a:lstStyle/>
                    <a:p>
                      <a:r>
                        <a:rPr lang="en-GB" dirty="0"/>
                        <a:t>REQUIRED: Subject identifier. A locally unique identifier which must never be reassigned, this identifies the user within the issuer. A case sensitive string ≤ 255 ASCII characters in length</a:t>
                      </a:r>
                    </a:p>
                  </a:txBody>
                  <a:tcPr/>
                </a:tc>
                <a:extLst>
                  <a:ext uri="{0D108BD9-81ED-4DB2-BD59-A6C34878D82A}">
                    <a16:rowId xmlns:a16="http://schemas.microsoft.com/office/drawing/2014/main" val="2009698697"/>
                  </a:ext>
                </a:extLst>
              </a:tr>
              <a:tr h="696062">
                <a:tc>
                  <a:txBody>
                    <a:bodyPr/>
                    <a:lstStyle/>
                    <a:p>
                      <a:pPr algn="ctr"/>
                      <a:r>
                        <a:rPr lang="en-GB" dirty="0" err="1">
                          <a:latin typeface="Simplified Arabic Fixed" panose="02070309020205020404" pitchFamily="49" charset="-78"/>
                          <a:cs typeface="Simplified Arabic Fixed" panose="02070309020205020404" pitchFamily="49" charset="-78"/>
                        </a:rPr>
                        <a:t>aud</a:t>
                      </a:r>
                      <a:endParaRPr lang="en-GB" dirty="0">
                        <a:latin typeface="Simplified Arabic Fixed" panose="02070309020205020404" pitchFamily="49" charset="-78"/>
                        <a:cs typeface="Simplified Arabic Fixed" panose="02070309020205020404" pitchFamily="49" charset="-78"/>
                      </a:endParaRPr>
                    </a:p>
                  </a:txBody>
                  <a:tcPr/>
                </a:tc>
                <a:tc>
                  <a:txBody>
                    <a:bodyPr/>
                    <a:lstStyle/>
                    <a:p>
                      <a:r>
                        <a:rPr lang="en-GB" dirty="0"/>
                        <a:t>REQUIRED: Audiences that this token is intended for, using the Client ID as its identifying value.</a:t>
                      </a:r>
                    </a:p>
                  </a:txBody>
                  <a:tcPr/>
                </a:tc>
                <a:extLst>
                  <a:ext uri="{0D108BD9-81ED-4DB2-BD59-A6C34878D82A}">
                    <a16:rowId xmlns:a16="http://schemas.microsoft.com/office/drawing/2014/main" val="1426085258"/>
                  </a:ext>
                </a:extLst>
              </a:tr>
              <a:tr h="696062">
                <a:tc>
                  <a:txBody>
                    <a:bodyPr/>
                    <a:lstStyle/>
                    <a:p>
                      <a:pPr algn="ctr"/>
                      <a:r>
                        <a:rPr lang="en-GB" dirty="0">
                          <a:latin typeface="Simplified Arabic Fixed" panose="02070309020205020404" pitchFamily="49" charset="-78"/>
                          <a:cs typeface="Simplified Arabic Fixed" panose="02070309020205020404" pitchFamily="49" charset="-78"/>
                        </a:rPr>
                        <a:t>exp</a:t>
                      </a:r>
                    </a:p>
                  </a:txBody>
                  <a:tcPr/>
                </a:tc>
                <a:tc>
                  <a:txBody>
                    <a:bodyPr/>
                    <a:lstStyle/>
                    <a:p>
                      <a:r>
                        <a:rPr lang="en-GB" dirty="0"/>
                        <a:t>REQUIRED: Expiration time for the token, after which it MUST NOT be used for processing.</a:t>
                      </a:r>
                    </a:p>
                  </a:txBody>
                  <a:tcPr/>
                </a:tc>
                <a:extLst>
                  <a:ext uri="{0D108BD9-81ED-4DB2-BD59-A6C34878D82A}">
                    <a16:rowId xmlns:a16="http://schemas.microsoft.com/office/drawing/2014/main" val="1447738511"/>
                  </a:ext>
                </a:extLst>
              </a:tr>
              <a:tr h="517351">
                <a:tc>
                  <a:txBody>
                    <a:bodyPr/>
                    <a:lstStyle/>
                    <a:p>
                      <a:pPr algn="ctr"/>
                      <a:r>
                        <a:rPr lang="en-GB" dirty="0" err="1">
                          <a:latin typeface="Simplified Arabic Fixed" panose="02070309020205020404" pitchFamily="49" charset="-78"/>
                          <a:cs typeface="Simplified Arabic Fixed" panose="02070309020205020404" pitchFamily="49" charset="-78"/>
                        </a:rPr>
                        <a:t>iat</a:t>
                      </a:r>
                      <a:endParaRPr lang="en-GB" dirty="0">
                        <a:latin typeface="Simplified Arabic Fixed" panose="02070309020205020404" pitchFamily="49" charset="-78"/>
                        <a:cs typeface="Simplified Arabic Fixed" panose="02070309020205020404" pitchFamily="49" charset="-78"/>
                      </a:endParaRPr>
                    </a:p>
                  </a:txBody>
                  <a:tcPr/>
                </a:tc>
                <a:tc>
                  <a:txBody>
                    <a:bodyPr/>
                    <a:lstStyle/>
                    <a:p>
                      <a:r>
                        <a:rPr lang="en-GB" dirty="0"/>
                        <a:t>REQUIRED: Time at which the JWT was issued</a:t>
                      </a:r>
                    </a:p>
                  </a:txBody>
                  <a:tcPr/>
                </a:tc>
                <a:extLst>
                  <a:ext uri="{0D108BD9-81ED-4DB2-BD59-A6C34878D82A}">
                    <a16:rowId xmlns:a16="http://schemas.microsoft.com/office/drawing/2014/main" val="1886988237"/>
                  </a:ext>
                </a:extLst>
              </a:tr>
              <a:tr h="994374">
                <a:tc>
                  <a:txBody>
                    <a:bodyPr/>
                    <a:lstStyle/>
                    <a:p>
                      <a:pPr algn="ctr"/>
                      <a:r>
                        <a:rPr lang="en-GB" dirty="0" err="1">
                          <a:latin typeface="Simplified Arabic Fixed" panose="02070309020205020404" pitchFamily="49" charset="-78"/>
                          <a:cs typeface="Simplified Arabic Fixed" panose="02070309020205020404" pitchFamily="49" charset="-78"/>
                        </a:rPr>
                        <a:t>auth_time</a:t>
                      </a:r>
                      <a:endParaRPr lang="en-GB" dirty="0">
                        <a:latin typeface="Simplified Arabic Fixed" panose="02070309020205020404" pitchFamily="49" charset="-78"/>
                        <a:cs typeface="Simplified Arabic Fixed" panose="02070309020205020404" pitchFamily="49" charset="-78"/>
                      </a:endParaRPr>
                    </a:p>
                  </a:txBody>
                  <a:tcPr/>
                </a:tc>
                <a:tc>
                  <a:txBody>
                    <a:bodyPr/>
                    <a:lstStyle/>
                    <a:p>
                      <a:r>
                        <a:rPr lang="en-GB" dirty="0"/>
                        <a:t>Time when end-user authentication occurred. If a </a:t>
                      </a:r>
                      <a:r>
                        <a:rPr lang="en-GB" dirty="0" err="1">
                          <a:latin typeface="Simplified Arabic Fixed" panose="02070309020205020404" pitchFamily="49" charset="-78"/>
                          <a:cs typeface="Simplified Arabic Fixed" panose="02070309020205020404" pitchFamily="49" charset="-78"/>
                        </a:rPr>
                        <a:t>max_age</a:t>
                      </a:r>
                      <a:r>
                        <a:rPr lang="en-GB" dirty="0">
                          <a:latin typeface="Simplified Arabic Fixed" panose="02070309020205020404" pitchFamily="49" charset="-78"/>
                          <a:cs typeface="Simplified Arabic Fixed" panose="02070309020205020404" pitchFamily="49" charset="-78"/>
                        </a:rPr>
                        <a:t> </a:t>
                      </a:r>
                      <a:r>
                        <a:rPr lang="en-GB" dirty="0"/>
                        <a:t>request is made or </a:t>
                      </a:r>
                      <a:r>
                        <a:rPr lang="en-GB" dirty="0" err="1">
                          <a:latin typeface="Simplified Arabic Fixed" panose="02070309020205020404" pitchFamily="49" charset="-78"/>
                          <a:cs typeface="Simplified Arabic Fixed" panose="02070309020205020404" pitchFamily="49" charset="-78"/>
                        </a:rPr>
                        <a:t>auth_time</a:t>
                      </a:r>
                      <a:r>
                        <a:rPr lang="en-GB" dirty="0">
                          <a:latin typeface="Simplified Arabic Fixed" panose="02070309020205020404" pitchFamily="49" charset="-78"/>
                          <a:cs typeface="Simplified Arabic Fixed" panose="02070309020205020404" pitchFamily="49" charset="-78"/>
                        </a:rPr>
                        <a:t> </a:t>
                      </a:r>
                      <a:r>
                        <a:rPr lang="en-GB" dirty="0"/>
                        <a:t>is requested as an essential claim, this is REQUIRED – otherwise it is OPTIONAL</a:t>
                      </a:r>
                    </a:p>
                  </a:txBody>
                  <a:tcPr/>
                </a:tc>
                <a:extLst>
                  <a:ext uri="{0D108BD9-81ED-4DB2-BD59-A6C34878D82A}">
                    <a16:rowId xmlns:a16="http://schemas.microsoft.com/office/drawing/2014/main" val="1296335994"/>
                  </a:ext>
                </a:extLst>
              </a:tr>
            </a:tbl>
          </a:graphicData>
        </a:graphic>
      </p:graphicFrame>
      <p:sp>
        <p:nvSpPr>
          <p:cNvPr id="6" name="TextBox 5">
            <a:extLst>
              <a:ext uri="{FF2B5EF4-FFF2-40B4-BE49-F238E27FC236}">
                <a16:creationId xmlns:a16="http://schemas.microsoft.com/office/drawing/2014/main" id="{F7BD2AEA-F038-0A6C-8DAE-16AFA4B2287F}"/>
              </a:ext>
            </a:extLst>
          </p:cNvPr>
          <p:cNvSpPr txBox="1"/>
          <p:nvPr/>
        </p:nvSpPr>
        <p:spPr>
          <a:xfrm>
            <a:off x="116958" y="2397948"/>
            <a:ext cx="3997842" cy="2062103"/>
          </a:xfrm>
          <a:prstGeom prst="rect">
            <a:avLst/>
          </a:prstGeom>
          <a:noFill/>
        </p:spPr>
        <p:txBody>
          <a:bodyPr wrap="square" rtlCol="0">
            <a:spAutoFit/>
          </a:bodyPr>
          <a:lstStyle/>
          <a:p>
            <a:r>
              <a:rPr lang="en-GB" sz="1600" dirty="0">
                <a:latin typeface="Simplified Arabic Fixed" panose="02070309020205020404" pitchFamily="49" charset="-78"/>
                <a:cs typeface="Simplified Arabic Fixed" panose="02070309020205020404" pitchFamily="49" charset="-78"/>
              </a:rPr>
              <a:t>{ "</a:t>
            </a:r>
            <a:r>
              <a:rPr lang="en-GB" sz="1600" dirty="0" err="1">
                <a:latin typeface="Simplified Arabic Fixed" panose="02070309020205020404" pitchFamily="49" charset="-78"/>
                <a:cs typeface="Simplified Arabic Fixed" panose="02070309020205020404" pitchFamily="49" charset="-78"/>
              </a:rPr>
              <a:t>iss</a:t>
            </a:r>
            <a:r>
              <a:rPr lang="en-GB" sz="1600" dirty="0">
                <a:latin typeface="Simplified Arabic Fixed" panose="02070309020205020404" pitchFamily="49" charset="-78"/>
                <a:cs typeface="Simplified Arabic Fixed" panose="02070309020205020404" pitchFamily="49" charset="-78"/>
              </a:rPr>
              <a:t>":</a:t>
            </a:r>
          </a:p>
          <a:p>
            <a:r>
              <a:rPr lang="en-GB" sz="1600" dirty="0">
                <a:latin typeface="Simplified Arabic Fixed" panose="02070309020205020404" pitchFamily="49" charset="-78"/>
                <a:cs typeface="Simplified Arabic Fixed" panose="02070309020205020404" pitchFamily="49" charset="-78"/>
              </a:rPr>
              <a:t> "https://</a:t>
            </a:r>
            <a:r>
              <a:rPr lang="en-GB" sz="1600" dirty="0" err="1">
                <a:latin typeface="Simplified Arabic Fixed" panose="02070309020205020404" pitchFamily="49" charset="-78"/>
                <a:cs typeface="Simplified Arabic Fixed" panose="02070309020205020404" pitchFamily="49" charset="-78"/>
              </a:rPr>
              <a:t>server.example.com</a:t>
            </a:r>
            <a:r>
              <a:rPr lang="en-GB" sz="1600" dirty="0">
                <a:latin typeface="Simplified Arabic Fixed" panose="02070309020205020404" pitchFamily="49" charset="-78"/>
                <a:cs typeface="Simplified Arabic Fixed" panose="02070309020205020404" pitchFamily="49" charset="-78"/>
              </a:rPr>
              <a:t>",</a:t>
            </a:r>
          </a:p>
          <a:p>
            <a:r>
              <a:rPr lang="en-GB" sz="1600" dirty="0">
                <a:latin typeface="Simplified Arabic Fixed" panose="02070309020205020404" pitchFamily="49" charset="-78"/>
                <a:cs typeface="Simplified Arabic Fixed" panose="02070309020205020404" pitchFamily="49" charset="-78"/>
              </a:rPr>
              <a:t> "sub": ”24400320",</a:t>
            </a:r>
          </a:p>
          <a:p>
            <a:r>
              <a:rPr lang="en-GB" sz="1600" dirty="0">
                <a:latin typeface="Simplified Arabic Fixed" panose="02070309020205020404" pitchFamily="49" charset="-78"/>
                <a:cs typeface="Simplified Arabic Fixed" panose="02070309020205020404" pitchFamily="49" charset="-78"/>
              </a:rPr>
              <a:t> "</a:t>
            </a:r>
            <a:r>
              <a:rPr lang="en-GB" sz="1600" dirty="0" err="1">
                <a:latin typeface="Simplified Arabic Fixed" panose="02070309020205020404" pitchFamily="49" charset="-78"/>
                <a:cs typeface="Simplified Arabic Fixed" panose="02070309020205020404" pitchFamily="49" charset="-78"/>
              </a:rPr>
              <a:t>aud</a:t>
            </a:r>
            <a:r>
              <a:rPr lang="en-GB" sz="1600" dirty="0">
                <a:latin typeface="Simplified Arabic Fixed" panose="02070309020205020404" pitchFamily="49" charset="-78"/>
                <a:cs typeface="Simplified Arabic Fixed" panose="02070309020205020404" pitchFamily="49" charset="-78"/>
              </a:rPr>
              <a:t>": "s6BhdRkqt3”,</a:t>
            </a:r>
          </a:p>
          <a:p>
            <a:r>
              <a:rPr lang="en-GB" sz="1600" dirty="0">
                <a:latin typeface="Simplified Arabic Fixed" panose="02070309020205020404" pitchFamily="49" charset="-78"/>
                <a:cs typeface="Simplified Arabic Fixed" panose="02070309020205020404" pitchFamily="49" charset="-78"/>
              </a:rPr>
              <a:t> "exp": 1311281970,</a:t>
            </a:r>
          </a:p>
          <a:p>
            <a:r>
              <a:rPr lang="en-GB" sz="1600" dirty="0">
                <a:latin typeface="Simplified Arabic Fixed" panose="02070309020205020404" pitchFamily="49" charset="-78"/>
                <a:cs typeface="Simplified Arabic Fixed" panose="02070309020205020404" pitchFamily="49" charset="-78"/>
              </a:rPr>
              <a:t> "</a:t>
            </a:r>
            <a:r>
              <a:rPr lang="en-GB" sz="1600" dirty="0" err="1">
                <a:latin typeface="Simplified Arabic Fixed" panose="02070309020205020404" pitchFamily="49" charset="-78"/>
                <a:cs typeface="Simplified Arabic Fixed" panose="02070309020205020404" pitchFamily="49" charset="-78"/>
              </a:rPr>
              <a:t>iat</a:t>
            </a:r>
            <a:r>
              <a:rPr lang="en-GB" sz="1600" dirty="0">
                <a:latin typeface="Simplified Arabic Fixed" panose="02070309020205020404" pitchFamily="49" charset="-78"/>
                <a:cs typeface="Simplified Arabic Fixed" panose="02070309020205020404" pitchFamily="49" charset="-78"/>
              </a:rPr>
              <a:t>": 1311280970,</a:t>
            </a:r>
          </a:p>
          <a:p>
            <a:r>
              <a:rPr lang="en-GB" sz="1600" dirty="0">
                <a:latin typeface="Simplified Arabic Fixed" panose="02070309020205020404" pitchFamily="49" charset="-78"/>
                <a:cs typeface="Simplified Arabic Fixed" panose="02070309020205020404" pitchFamily="49" charset="-78"/>
              </a:rPr>
              <a:t> "</a:t>
            </a:r>
            <a:r>
              <a:rPr lang="en-GB" sz="1600" dirty="0" err="1">
                <a:latin typeface="Simplified Arabic Fixed" panose="02070309020205020404" pitchFamily="49" charset="-78"/>
                <a:cs typeface="Simplified Arabic Fixed" panose="02070309020205020404" pitchFamily="49" charset="-78"/>
              </a:rPr>
              <a:t>auth_time</a:t>
            </a:r>
            <a:r>
              <a:rPr lang="en-GB" sz="1600" dirty="0">
                <a:latin typeface="Simplified Arabic Fixed" panose="02070309020205020404" pitchFamily="49" charset="-78"/>
                <a:cs typeface="Simplified Arabic Fixed" panose="02070309020205020404" pitchFamily="49" charset="-78"/>
              </a:rPr>
              <a:t>": 1311280969”</a:t>
            </a:r>
          </a:p>
          <a:p>
            <a:r>
              <a:rPr lang="en-GB" sz="1600" dirty="0">
                <a:latin typeface="Simplified Arabic Fixed" panose="02070309020205020404" pitchFamily="49" charset="-78"/>
                <a:cs typeface="Simplified Arabic Fixed" panose="02070309020205020404" pitchFamily="49" charset="-78"/>
              </a:rPr>
              <a:t>} </a:t>
            </a:r>
          </a:p>
        </p:txBody>
      </p:sp>
    </p:spTree>
    <p:extLst>
      <p:ext uri="{BB962C8B-B14F-4D97-AF65-F5344CB8AC3E}">
        <p14:creationId xmlns:p14="http://schemas.microsoft.com/office/powerpoint/2010/main" val="7777919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170C8-0946-4FF5-D8E8-4D41DB828E47}"/>
              </a:ext>
            </a:extLst>
          </p:cNvPr>
          <p:cNvSpPr txBox="1"/>
          <p:nvPr/>
        </p:nvSpPr>
        <p:spPr>
          <a:xfrm>
            <a:off x="403341" y="345182"/>
            <a:ext cx="8987795" cy="110286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lang="en-US" sz="4000" b="1" spc="-100" dirty="0">
                <a:solidFill>
                  <a:srgbClr val="2E2D62"/>
                </a:solidFill>
                <a:latin typeface="Arial" panose="020B0604020202020204" pitchFamily="34" charset="0"/>
                <a:cs typeface="Arial" panose="020B0604020202020204" pitchFamily="34" charset="0"/>
              </a:rPr>
              <a:t>OIDC: Standard Identity Claims</a:t>
            </a:r>
          </a:p>
          <a:p>
            <a:pPr marL="0" marR="0" lvl="0" indent="0" algn="r" defTabSz="914400" rtl="0" eaLnBrk="1" fontAlgn="auto" latinLnBrk="0" hangingPunct="1">
              <a:lnSpc>
                <a:spcPct val="100000"/>
              </a:lnSpc>
              <a:spcBef>
                <a:spcPts val="0"/>
              </a:spcBef>
              <a:spcAft>
                <a:spcPts val="200"/>
              </a:spcAft>
              <a:buClrTx/>
              <a:buSzTx/>
              <a:buFontTx/>
              <a:buNone/>
              <a:tabLst/>
              <a:defRPr/>
            </a:pPr>
            <a:r>
              <a:rPr lang="en-US" sz="2400" b="1" i="1" spc="-100" dirty="0">
                <a:solidFill>
                  <a:srgbClr val="2E2D62"/>
                </a:solidFill>
                <a:latin typeface="Arial" panose="020B0604020202020204" pitchFamily="34" charset="0"/>
                <a:cs typeface="Arial" panose="020B0604020202020204" pitchFamily="34" charset="0"/>
              </a:rPr>
              <a:t>as defined by OIDC Core</a:t>
            </a:r>
          </a:p>
        </p:txBody>
      </p:sp>
      <p:pic>
        <p:nvPicPr>
          <p:cNvPr id="22530" name="Picture 2">
            <a:extLst>
              <a:ext uri="{FF2B5EF4-FFF2-40B4-BE49-F238E27FC236}">
                <a16:creationId xmlns:a16="http://schemas.microsoft.com/office/drawing/2014/main" id="{46FC3516-C70A-F824-3377-DEFF57EE4C8D}"/>
              </a:ext>
            </a:extLst>
          </p:cNvPr>
          <p:cNvPicPr>
            <a:picLocks noChangeAspect="1" noChangeArrowheads="1"/>
          </p:cNvPicPr>
          <p:nvPr/>
        </p:nvPicPr>
        <p:blipFill>
          <a:blip r:embed="rId3"/>
          <a:srcRect/>
          <a:stretch/>
        </p:blipFill>
        <p:spPr bwMode="auto">
          <a:xfrm>
            <a:off x="9391136" y="110488"/>
            <a:ext cx="2397524" cy="11097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3">
            <a:extLst>
              <a:ext uri="{FF2B5EF4-FFF2-40B4-BE49-F238E27FC236}">
                <a16:creationId xmlns:a16="http://schemas.microsoft.com/office/drawing/2014/main" id="{95DD747D-05F1-5B97-42C0-B88E2C11F038}"/>
              </a:ext>
            </a:extLst>
          </p:cNvPr>
          <p:cNvGraphicFramePr>
            <a:graphicFrameLocks noGrp="1"/>
          </p:cNvGraphicFramePr>
          <p:nvPr>
            <p:extLst>
              <p:ext uri="{D42A27DB-BD31-4B8C-83A1-F6EECF244321}">
                <p14:modId xmlns:p14="http://schemas.microsoft.com/office/powerpoint/2010/main" val="2806829857"/>
              </p:ext>
            </p:extLst>
          </p:nvPr>
        </p:nvGraphicFramePr>
        <p:xfrm>
          <a:off x="403341" y="1401185"/>
          <a:ext cx="11385319" cy="5272362"/>
        </p:xfrm>
        <a:graphic>
          <a:graphicData uri="http://schemas.openxmlformats.org/drawingml/2006/table">
            <a:tbl>
              <a:tblPr firstRow="1" bandRow="1">
                <a:tableStyleId>{5C22544A-7EE6-4342-B048-85BDC9FD1C3A}</a:tableStyleId>
              </a:tblPr>
              <a:tblGrid>
                <a:gridCol w="2116373">
                  <a:extLst>
                    <a:ext uri="{9D8B030D-6E8A-4147-A177-3AD203B41FA5}">
                      <a16:colId xmlns:a16="http://schemas.microsoft.com/office/drawing/2014/main" val="4010851427"/>
                    </a:ext>
                  </a:extLst>
                </a:gridCol>
                <a:gridCol w="9268946">
                  <a:extLst>
                    <a:ext uri="{9D8B030D-6E8A-4147-A177-3AD203B41FA5}">
                      <a16:colId xmlns:a16="http://schemas.microsoft.com/office/drawing/2014/main" val="2325207397"/>
                    </a:ext>
                  </a:extLst>
                </a:gridCol>
              </a:tblGrid>
              <a:tr h="410709">
                <a:tc>
                  <a:txBody>
                    <a:bodyPr/>
                    <a:lstStyle/>
                    <a:p>
                      <a:r>
                        <a:rPr lang="en-GB" dirty="0"/>
                        <a:t>Claim</a:t>
                      </a:r>
                    </a:p>
                  </a:txBody>
                  <a:tcPr/>
                </a:tc>
                <a:tc>
                  <a:txBody>
                    <a:bodyPr/>
                    <a:lstStyle/>
                    <a:p>
                      <a:r>
                        <a:rPr lang="en-GB" dirty="0"/>
                        <a:t>Summary</a:t>
                      </a:r>
                    </a:p>
                  </a:txBody>
                  <a:tcPr/>
                </a:tc>
                <a:extLst>
                  <a:ext uri="{0D108BD9-81ED-4DB2-BD59-A6C34878D82A}">
                    <a16:rowId xmlns:a16="http://schemas.microsoft.com/office/drawing/2014/main" val="1220656995"/>
                  </a:ext>
                </a:extLst>
              </a:tr>
              <a:tr h="606989">
                <a:tc>
                  <a:txBody>
                    <a:bodyPr/>
                    <a:lstStyle/>
                    <a:p>
                      <a:pPr algn="ctr"/>
                      <a:r>
                        <a:rPr lang="en-GB" dirty="0">
                          <a:latin typeface="Simplified Arabic Fixed" panose="02070309020205020404" pitchFamily="49" charset="-78"/>
                          <a:cs typeface="Simplified Arabic Fixed" panose="02070309020205020404" pitchFamily="49" charset="-78"/>
                        </a:rPr>
                        <a:t>name</a:t>
                      </a:r>
                    </a:p>
                  </a:txBody>
                  <a:tcPr/>
                </a:tc>
                <a:tc>
                  <a:txBody>
                    <a:bodyPr/>
                    <a:lstStyle/>
                    <a:p>
                      <a:r>
                        <a:rPr lang="en-GB" dirty="0"/>
                        <a:t>The end-user’s full name, including all name parts. </a:t>
                      </a:r>
                      <a:r>
                        <a:rPr lang="en-GB" dirty="0" err="1">
                          <a:latin typeface="Simplified Arabic Fixed" panose="02070309020205020404" pitchFamily="49" charset="-78"/>
                          <a:cs typeface="Simplified Arabic Fixed" panose="02070309020205020404" pitchFamily="49" charset="-78"/>
                        </a:rPr>
                        <a:t>given_name</a:t>
                      </a:r>
                      <a:r>
                        <a:rPr lang="en-GB" dirty="0"/>
                        <a:t>, </a:t>
                      </a:r>
                      <a:r>
                        <a:rPr lang="en-GB" dirty="0" err="1">
                          <a:latin typeface="Simplified Arabic Fixed" panose="02070309020205020404" pitchFamily="49" charset="-78"/>
                          <a:cs typeface="Simplified Arabic Fixed" panose="02070309020205020404" pitchFamily="49" charset="-78"/>
                        </a:rPr>
                        <a:t>family_name</a:t>
                      </a:r>
                      <a:r>
                        <a:rPr lang="en-GB" dirty="0">
                          <a:latin typeface="+mn-lt"/>
                          <a:cs typeface="Simplified Arabic Fixed" panose="02070309020205020404" pitchFamily="49" charset="-78"/>
                        </a:rPr>
                        <a:t>,</a:t>
                      </a:r>
                      <a:r>
                        <a:rPr lang="en-GB" dirty="0">
                          <a:latin typeface="Simplified Arabic Fixed" panose="02070309020205020404" pitchFamily="49" charset="-78"/>
                          <a:cs typeface="Simplified Arabic Fixed" panose="02070309020205020404" pitchFamily="49" charset="-78"/>
                        </a:rPr>
                        <a:t> </a:t>
                      </a:r>
                      <a:r>
                        <a:rPr lang="en-GB" dirty="0" err="1">
                          <a:latin typeface="Simplified Arabic Fixed" panose="02070309020205020404" pitchFamily="49" charset="-78"/>
                          <a:cs typeface="Simplified Arabic Fixed" panose="02070309020205020404" pitchFamily="49" charset="-78"/>
                        </a:rPr>
                        <a:t>middle_name</a:t>
                      </a:r>
                      <a:r>
                        <a:rPr lang="en-GB" dirty="0"/>
                        <a:t> and </a:t>
                      </a:r>
                      <a:r>
                        <a:rPr lang="en-GB" dirty="0">
                          <a:latin typeface="Simplified Arabic Fixed" panose="02070309020205020404" pitchFamily="49" charset="-78"/>
                          <a:cs typeface="Simplified Arabic Fixed" panose="02070309020205020404" pitchFamily="49" charset="-78"/>
                        </a:rPr>
                        <a:t>nickname</a:t>
                      </a:r>
                      <a:r>
                        <a:rPr lang="en-GB" dirty="0"/>
                        <a:t> may also be used.</a:t>
                      </a:r>
                    </a:p>
                  </a:txBody>
                  <a:tcPr/>
                </a:tc>
                <a:extLst>
                  <a:ext uri="{0D108BD9-81ED-4DB2-BD59-A6C34878D82A}">
                    <a16:rowId xmlns:a16="http://schemas.microsoft.com/office/drawing/2014/main" val="2304754068"/>
                  </a:ext>
                </a:extLst>
              </a:tr>
              <a:tr h="867127">
                <a:tc>
                  <a:txBody>
                    <a:bodyPr/>
                    <a:lstStyle/>
                    <a:p>
                      <a:pPr algn="ctr"/>
                      <a:r>
                        <a:rPr lang="en-GB" sz="1400" dirty="0" err="1">
                          <a:latin typeface="Simplified Arabic Fixed" panose="02070309020205020404" pitchFamily="49" charset="-78"/>
                          <a:cs typeface="Simplified Arabic Fixed" panose="02070309020205020404" pitchFamily="49" charset="-78"/>
                        </a:rPr>
                        <a:t>preferred_username</a:t>
                      </a:r>
                      <a:endParaRPr lang="en-GB" sz="1400" dirty="0">
                        <a:latin typeface="Simplified Arabic Fixed" panose="02070309020205020404" pitchFamily="49" charset="-78"/>
                        <a:cs typeface="Simplified Arabic Fixed" panose="02070309020205020404" pitchFamily="49" charset="-78"/>
                      </a:endParaRPr>
                    </a:p>
                  </a:txBody>
                  <a:tcPr/>
                </a:tc>
                <a:tc>
                  <a:txBody>
                    <a:bodyPr/>
                    <a:lstStyle/>
                    <a:p>
                      <a:r>
                        <a:rPr lang="en-GB" dirty="0"/>
                        <a:t>A shorthand name by which the user wishes to be referred to by at the RP. This MAY be any valid JSON string – including special characters such as @, /, or whitespace. The RP MUST NOT rely on this value being unique.</a:t>
                      </a:r>
                    </a:p>
                  </a:txBody>
                  <a:tcPr/>
                </a:tc>
                <a:extLst>
                  <a:ext uri="{0D108BD9-81ED-4DB2-BD59-A6C34878D82A}">
                    <a16:rowId xmlns:a16="http://schemas.microsoft.com/office/drawing/2014/main" val="2009698697"/>
                  </a:ext>
                </a:extLst>
              </a:tr>
              <a:tr h="606989">
                <a:tc>
                  <a:txBody>
                    <a:bodyPr/>
                    <a:lstStyle/>
                    <a:p>
                      <a:pPr algn="ctr"/>
                      <a:r>
                        <a:rPr lang="en-GB" dirty="0">
                          <a:latin typeface="Simplified Arabic Fixed" panose="02070309020205020404" pitchFamily="49" charset="-78"/>
                          <a:cs typeface="Simplified Arabic Fixed" panose="02070309020205020404" pitchFamily="49" charset="-78"/>
                        </a:rPr>
                        <a:t>email</a:t>
                      </a:r>
                    </a:p>
                  </a:txBody>
                  <a:tcPr/>
                </a:tc>
                <a:tc>
                  <a:txBody>
                    <a:bodyPr/>
                    <a:lstStyle/>
                    <a:p>
                      <a:r>
                        <a:rPr lang="en-GB" dirty="0"/>
                        <a:t>End-User's preferred e-mail address. Its value MUST conform to the RFC 5322 </a:t>
                      </a:r>
                      <a:r>
                        <a:rPr lang="en-GB" dirty="0" err="1"/>
                        <a:t>addr</a:t>
                      </a:r>
                      <a:r>
                        <a:rPr lang="en-GB" dirty="0"/>
                        <a:t>-spec syntax. The RP MUST NOT rely upon this value being unique.</a:t>
                      </a:r>
                    </a:p>
                  </a:txBody>
                  <a:tcPr/>
                </a:tc>
                <a:extLst>
                  <a:ext uri="{0D108BD9-81ED-4DB2-BD59-A6C34878D82A}">
                    <a16:rowId xmlns:a16="http://schemas.microsoft.com/office/drawing/2014/main" val="1426085258"/>
                  </a:ext>
                </a:extLst>
              </a:tr>
              <a:tr h="552582">
                <a:tc>
                  <a:txBody>
                    <a:bodyPr/>
                    <a:lstStyle/>
                    <a:p>
                      <a:pPr algn="ctr"/>
                      <a:r>
                        <a:rPr lang="en-GB" dirty="0" err="1">
                          <a:latin typeface="Simplified Arabic Fixed" panose="02070309020205020404" pitchFamily="49" charset="-78"/>
                          <a:cs typeface="Simplified Arabic Fixed" panose="02070309020205020404" pitchFamily="49" charset="-78"/>
                        </a:rPr>
                        <a:t>phone_number</a:t>
                      </a:r>
                      <a:endParaRPr lang="en-GB" dirty="0">
                        <a:latin typeface="Simplified Arabic Fixed" panose="02070309020205020404" pitchFamily="49" charset="-78"/>
                        <a:cs typeface="Simplified Arabic Fixed" panose="02070309020205020404" pitchFamily="49" charset="-78"/>
                      </a:endParaRPr>
                    </a:p>
                  </a:txBody>
                  <a:tcPr/>
                </a:tc>
                <a:tc>
                  <a:txBody>
                    <a:bodyPr/>
                    <a:lstStyle/>
                    <a:p>
                      <a:r>
                        <a:rPr lang="en-GB" dirty="0"/>
                        <a:t>End-user’s preferred telephone number.</a:t>
                      </a:r>
                    </a:p>
                  </a:txBody>
                  <a:tcPr/>
                </a:tc>
                <a:extLst>
                  <a:ext uri="{0D108BD9-81ED-4DB2-BD59-A6C34878D82A}">
                    <a16:rowId xmlns:a16="http://schemas.microsoft.com/office/drawing/2014/main" val="1447738511"/>
                  </a:ext>
                </a:extLst>
              </a:tr>
              <a:tr h="410709">
                <a:tc>
                  <a:txBody>
                    <a:bodyPr/>
                    <a:lstStyle/>
                    <a:p>
                      <a:pPr algn="ctr"/>
                      <a:r>
                        <a:rPr lang="en-GB" dirty="0">
                          <a:latin typeface="Simplified Arabic Fixed" panose="02070309020205020404" pitchFamily="49" charset="-78"/>
                          <a:cs typeface="Simplified Arabic Fixed" panose="02070309020205020404" pitchFamily="49" charset="-78"/>
                        </a:rPr>
                        <a:t>address</a:t>
                      </a:r>
                    </a:p>
                  </a:txBody>
                  <a:tcPr/>
                </a:tc>
                <a:tc>
                  <a:txBody>
                    <a:bodyPr/>
                    <a:lstStyle/>
                    <a:p>
                      <a:r>
                        <a:rPr lang="en-GB" dirty="0"/>
                        <a:t>End-User's preferred postal address.</a:t>
                      </a:r>
                    </a:p>
                  </a:txBody>
                  <a:tcPr/>
                </a:tc>
                <a:extLst>
                  <a:ext uri="{0D108BD9-81ED-4DB2-BD59-A6C34878D82A}">
                    <a16:rowId xmlns:a16="http://schemas.microsoft.com/office/drawing/2014/main" val="1886988237"/>
                  </a:ext>
                </a:extLst>
              </a:tr>
              <a:tr h="789402">
                <a:tc>
                  <a:txBody>
                    <a:bodyPr/>
                    <a:lstStyle/>
                    <a:p>
                      <a:pPr algn="ctr"/>
                      <a:r>
                        <a:rPr lang="en-GB" dirty="0">
                          <a:latin typeface="Simplified Arabic Fixed" panose="02070309020205020404" pitchFamily="49" charset="-78"/>
                          <a:cs typeface="Simplified Arabic Fixed" panose="02070309020205020404" pitchFamily="49" charset="-78"/>
                        </a:rPr>
                        <a:t>profile</a:t>
                      </a:r>
                    </a:p>
                  </a:txBody>
                  <a:tcPr/>
                </a:tc>
                <a:tc>
                  <a:txBody>
                    <a:bodyPr/>
                    <a:lstStyle/>
                    <a:p>
                      <a:r>
                        <a:rPr lang="en-GB" dirty="0"/>
                        <a:t>URL of the End-User's profile page. The contents of this Web page SHOULD be about the End-User.</a:t>
                      </a:r>
                    </a:p>
                  </a:txBody>
                  <a:tcPr/>
                </a:tc>
                <a:extLst>
                  <a:ext uri="{0D108BD9-81ED-4DB2-BD59-A6C34878D82A}">
                    <a16:rowId xmlns:a16="http://schemas.microsoft.com/office/drawing/2014/main" val="1296335994"/>
                  </a:ext>
                </a:extLst>
              </a:tr>
              <a:tr h="867127">
                <a:tc>
                  <a:txBody>
                    <a:bodyPr/>
                    <a:lstStyle/>
                    <a:p>
                      <a:pPr algn="ctr"/>
                      <a:r>
                        <a:rPr lang="en-GB" dirty="0">
                          <a:latin typeface="+mn-lt"/>
                          <a:cs typeface="Simplified Arabic Fixed" panose="02070309020205020404" pitchFamily="49" charset="-78"/>
                        </a:rPr>
                        <a:t>... And others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Simplified Arabic Fixed" panose="02070309020205020404" pitchFamily="49" charset="-78"/>
                          <a:cs typeface="Simplified Arabic Fixed" panose="02070309020205020404" pitchFamily="49" charset="-78"/>
                        </a:rPr>
                        <a:t>picture, website, </a:t>
                      </a:r>
                      <a:r>
                        <a:rPr lang="en-GB" dirty="0" err="1">
                          <a:latin typeface="Simplified Arabic Fixed" panose="02070309020205020404" pitchFamily="49" charset="-78"/>
                          <a:cs typeface="Simplified Arabic Fixed" panose="02070309020205020404" pitchFamily="49" charset="-78"/>
                        </a:rPr>
                        <a:t>email_verified</a:t>
                      </a:r>
                      <a:r>
                        <a:rPr lang="en-GB" dirty="0">
                          <a:latin typeface="Simplified Arabic Fixed" panose="02070309020205020404" pitchFamily="49" charset="-78"/>
                          <a:cs typeface="Simplified Arabic Fixed" panose="02070309020205020404" pitchFamily="49" charset="-78"/>
                        </a:rPr>
                        <a:t>, gender, birthdate, </a:t>
                      </a:r>
                      <a:r>
                        <a:rPr lang="en-GB" dirty="0" err="1">
                          <a:latin typeface="Simplified Arabic Fixed" panose="02070309020205020404" pitchFamily="49" charset="-78"/>
                          <a:cs typeface="Simplified Arabic Fixed" panose="02070309020205020404" pitchFamily="49" charset="-78"/>
                        </a:rPr>
                        <a:t>zoneinfo</a:t>
                      </a:r>
                      <a:r>
                        <a:rPr lang="en-GB" dirty="0">
                          <a:latin typeface="Simplified Arabic Fixed" panose="02070309020205020404" pitchFamily="49" charset="-78"/>
                          <a:cs typeface="Simplified Arabic Fixed" panose="02070309020205020404" pitchFamily="49" charset="-78"/>
                        </a:rPr>
                        <a:t>, locale, </a:t>
                      </a:r>
                      <a:r>
                        <a:rPr lang="en-GB" dirty="0" err="1">
                          <a:latin typeface="Simplified Arabic Fixed" panose="02070309020205020404" pitchFamily="49" charset="-78"/>
                          <a:cs typeface="Simplified Arabic Fixed" panose="02070309020205020404" pitchFamily="49" charset="-78"/>
                        </a:rPr>
                        <a:t>phone_number_verified</a:t>
                      </a:r>
                      <a:r>
                        <a:rPr lang="en-GB" dirty="0">
                          <a:latin typeface="Simplified Arabic Fixed" panose="02070309020205020404" pitchFamily="49" charset="-78"/>
                          <a:cs typeface="Simplified Arabic Fixed" panose="02070309020205020404" pitchFamily="49" charset="-78"/>
                        </a:rPr>
                        <a:t>, </a:t>
                      </a:r>
                      <a:r>
                        <a:rPr lang="en-GB" dirty="0" err="1">
                          <a:latin typeface="Simplified Arabic Fixed" panose="02070309020205020404" pitchFamily="49" charset="-78"/>
                          <a:cs typeface="Simplified Arabic Fixed" panose="02070309020205020404" pitchFamily="49" charset="-78"/>
                        </a:rPr>
                        <a:t>updated_at</a:t>
                      </a:r>
                      <a:endParaRPr lang="en-GB" dirty="0">
                        <a:latin typeface="Simplified Arabic Fixed" panose="02070309020205020404" pitchFamily="49" charset="-78"/>
                        <a:cs typeface="Simplified Arabic Fixed" panose="02070309020205020404" pitchFamily="49" charset="-78"/>
                      </a:endParaRPr>
                    </a:p>
                    <a:p>
                      <a:endParaRPr lang="en-GB" dirty="0"/>
                    </a:p>
                  </a:txBody>
                  <a:tcPr/>
                </a:tc>
                <a:extLst>
                  <a:ext uri="{0D108BD9-81ED-4DB2-BD59-A6C34878D82A}">
                    <a16:rowId xmlns:a16="http://schemas.microsoft.com/office/drawing/2014/main" val="3100561081"/>
                  </a:ext>
                </a:extLst>
              </a:tr>
            </a:tbl>
          </a:graphicData>
        </a:graphic>
      </p:graphicFrame>
    </p:spTree>
    <p:extLst>
      <p:ext uri="{BB962C8B-B14F-4D97-AF65-F5344CB8AC3E}">
        <p14:creationId xmlns:p14="http://schemas.microsoft.com/office/powerpoint/2010/main" val="5581851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170C8-0946-4FF5-D8E8-4D41DB828E47}"/>
              </a:ext>
            </a:extLst>
          </p:cNvPr>
          <p:cNvSpPr txBox="1"/>
          <p:nvPr/>
        </p:nvSpPr>
        <p:spPr>
          <a:xfrm>
            <a:off x="403341" y="345182"/>
            <a:ext cx="11699616"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lang="en-US" sz="4000" b="1" spc="-100" dirty="0">
                <a:solidFill>
                  <a:srgbClr val="2E2D62"/>
                </a:solidFill>
                <a:latin typeface="Arial" panose="020B0604020202020204" pitchFamily="34" charset="0"/>
                <a:cs typeface="Arial" panose="020B0604020202020204" pitchFamily="34" charset="0"/>
              </a:rPr>
              <a:t>OIDC: Additional Claims</a:t>
            </a:r>
          </a:p>
        </p:txBody>
      </p:sp>
      <p:sp>
        <p:nvSpPr>
          <p:cNvPr id="5" name="Rectangle 4">
            <a:extLst>
              <a:ext uri="{FF2B5EF4-FFF2-40B4-BE49-F238E27FC236}">
                <a16:creationId xmlns:a16="http://schemas.microsoft.com/office/drawing/2014/main" id="{31712D65-3594-7BB9-3214-C6E0CB31D035}"/>
              </a:ext>
            </a:extLst>
          </p:cNvPr>
          <p:cNvSpPr/>
          <p:nvPr/>
        </p:nvSpPr>
        <p:spPr>
          <a:xfrm>
            <a:off x="403341" y="1671493"/>
            <a:ext cx="10719460" cy="3785652"/>
          </a:xfrm>
          <a:prstGeom prst="rect">
            <a:avLst/>
          </a:prstGeom>
        </p:spPr>
        <p:txBody>
          <a:bodyPr wrap="square">
            <a:spAutoFit/>
          </a:bodyPr>
          <a:lstStyle/>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The OpenID Connect Core specification only defines the previous small set of claims as standard</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However, OP’s MAY provide additional claims about the End-User</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A typical example includes </a:t>
            </a:r>
            <a:r>
              <a:rPr lang="en-GB" sz="2400" dirty="0">
                <a:solidFill>
                  <a:srgbClr val="626262"/>
                </a:solidFill>
                <a:latin typeface="Simplified Arabic Fixed" panose="02070309020205020404" pitchFamily="49" charset="-78"/>
                <a:cs typeface="Simplified Arabic Fixed" panose="02070309020205020404" pitchFamily="49" charset="-78"/>
              </a:rPr>
              <a:t>groups</a:t>
            </a:r>
            <a:r>
              <a:rPr lang="en-GB" sz="2400" dirty="0">
                <a:solidFill>
                  <a:srgbClr val="626262"/>
                </a:solidFill>
                <a:latin typeface="Arial" panose="020B0604020202020204" pitchFamily="34" charset="0"/>
                <a:cs typeface="Arial" panose="020B0604020202020204" pitchFamily="34" charset="0"/>
              </a:rPr>
              <a:t>, a list of groups the user is registered with at the OP</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Any additional Claim will need to have a corresponding Scope, to allow it to be requested</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Alternatively, extra claims could be included within the </a:t>
            </a:r>
            <a:r>
              <a:rPr lang="en-GB" sz="2400" dirty="0">
                <a:solidFill>
                  <a:srgbClr val="626262"/>
                </a:solidFill>
                <a:latin typeface="Simplified Arabic Fixed" panose="02070309020205020404" pitchFamily="49" charset="-78"/>
                <a:cs typeface="Simplified Arabic Fixed" panose="02070309020205020404" pitchFamily="49" charset="-78"/>
              </a:rPr>
              <a:t>profile</a:t>
            </a:r>
            <a:r>
              <a:rPr lang="en-GB" sz="2400" dirty="0">
                <a:solidFill>
                  <a:srgbClr val="626262"/>
                </a:solidFill>
                <a:latin typeface="Arial" panose="020B0604020202020204" pitchFamily="34" charset="0"/>
                <a:cs typeface="Arial" panose="020B0604020202020204" pitchFamily="34" charset="0"/>
              </a:rPr>
              <a:t> scope – this is how the OP to be used within the exercises provides its </a:t>
            </a:r>
            <a:r>
              <a:rPr lang="en-GB" sz="2400" dirty="0">
                <a:solidFill>
                  <a:srgbClr val="626262"/>
                </a:solidFill>
                <a:latin typeface="Simplified Arabic Fixed" panose="02070309020205020404" pitchFamily="49" charset="-78"/>
                <a:cs typeface="Simplified Arabic Fixed" panose="02070309020205020404" pitchFamily="49" charset="-78"/>
              </a:rPr>
              <a:t>groups</a:t>
            </a:r>
            <a:r>
              <a:rPr lang="en-GB" sz="2400" dirty="0">
                <a:solidFill>
                  <a:srgbClr val="626262"/>
                </a:solidFill>
                <a:latin typeface="Arial" panose="020B0604020202020204" pitchFamily="34" charset="0"/>
                <a:cs typeface="Arial" panose="020B0604020202020204" pitchFamily="34" charset="0"/>
              </a:rPr>
              <a:t> claim</a:t>
            </a:r>
          </a:p>
        </p:txBody>
      </p:sp>
      <p:pic>
        <p:nvPicPr>
          <p:cNvPr id="22530" name="Picture 2">
            <a:extLst>
              <a:ext uri="{FF2B5EF4-FFF2-40B4-BE49-F238E27FC236}">
                <a16:creationId xmlns:a16="http://schemas.microsoft.com/office/drawing/2014/main" id="{46FC3516-C70A-F824-3377-DEFF57EE4C8D}"/>
              </a:ext>
            </a:extLst>
          </p:cNvPr>
          <p:cNvPicPr>
            <a:picLocks noChangeAspect="1" noChangeArrowheads="1"/>
          </p:cNvPicPr>
          <p:nvPr/>
        </p:nvPicPr>
        <p:blipFill>
          <a:blip r:embed="rId2"/>
          <a:srcRect/>
          <a:stretch/>
        </p:blipFill>
        <p:spPr bwMode="auto">
          <a:xfrm>
            <a:off x="9391136" y="110488"/>
            <a:ext cx="2397524" cy="1109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517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59E85F-170D-B94D-BA35-E3F2E3C164E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24146" y="4127252"/>
            <a:ext cx="8567854" cy="2730748"/>
          </a:xfrm>
          <a:prstGeom prst="rect">
            <a:avLst/>
          </a:prstGeom>
        </p:spPr>
      </p:pic>
      <p:sp>
        <p:nvSpPr>
          <p:cNvPr id="8" name="TextBox 7">
            <a:extLst>
              <a:ext uri="{FF2B5EF4-FFF2-40B4-BE49-F238E27FC236}">
                <a16:creationId xmlns:a16="http://schemas.microsoft.com/office/drawing/2014/main" id="{A1A39C34-E01A-FD49-8603-2E8AE6BB5606}"/>
              </a:ext>
            </a:extLst>
          </p:cNvPr>
          <p:cNvSpPr txBox="1"/>
          <p:nvPr/>
        </p:nvSpPr>
        <p:spPr>
          <a:xfrm>
            <a:off x="1266345" y="1643271"/>
            <a:ext cx="8316591" cy="2174954"/>
          </a:xfrm>
          <a:prstGeom prst="rect">
            <a:avLst/>
          </a:prstGeom>
          <a:noFill/>
        </p:spPr>
        <p:txBody>
          <a:bodyPr wrap="square" rtlCol="0" anchor="t">
            <a:spAutoFit/>
          </a:bodyPr>
          <a:lstStyle/>
          <a:p>
            <a:pPr>
              <a:spcAft>
                <a:spcPts val="200"/>
              </a:spcAft>
            </a:pPr>
            <a:r>
              <a:rPr lang="en-US" sz="4400" b="1" spc="-100" dirty="0">
                <a:solidFill>
                  <a:srgbClr val="2E2D62"/>
                </a:solidFill>
                <a:latin typeface="Arial" panose="020B0604020202020204" pitchFamily="34" charset="0"/>
                <a:cs typeface="Arial" panose="020B0604020202020204" pitchFamily="34" charset="0"/>
              </a:rPr>
              <a:t>Introduction to </a:t>
            </a:r>
          </a:p>
          <a:p>
            <a:pPr>
              <a:spcAft>
                <a:spcPts val="200"/>
              </a:spcAft>
            </a:pPr>
            <a:r>
              <a:rPr lang="en-US" sz="4400" b="1" spc="-100" dirty="0">
                <a:solidFill>
                  <a:srgbClr val="2E2D62"/>
                </a:solidFill>
                <a:latin typeface="Arial" panose="020B0604020202020204" pitchFamily="34" charset="0"/>
                <a:cs typeface="Arial" panose="020B0604020202020204" pitchFamily="34" charset="0"/>
              </a:rPr>
              <a:t>Authentication &amp; </a:t>
            </a:r>
          </a:p>
          <a:p>
            <a:pPr>
              <a:spcAft>
                <a:spcPts val="200"/>
              </a:spcAft>
            </a:pPr>
            <a:r>
              <a:rPr lang="en-US" sz="4400" b="1" spc="-100" dirty="0" err="1">
                <a:solidFill>
                  <a:srgbClr val="2E2D62"/>
                </a:solidFill>
                <a:latin typeface="Arial" panose="020B0604020202020204" pitchFamily="34" charset="0"/>
                <a:cs typeface="Arial" panose="020B0604020202020204" pitchFamily="34" charset="0"/>
              </a:rPr>
              <a:t>Authorisation</a:t>
            </a:r>
            <a:endParaRPr lang="en-US" sz="4400" b="1" spc="-100" dirty="0">
              <a:solidFill>
                <a:srgbClr val="2E2D62"/>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1CBAF2C3-EC07-3149-9606-B755707208BA}"/>
              </a:ext>
            </a:extLst>
          </p:cNvPr>
          <p:cNvSpPr/>
          <p:nvPr/>
        </p:nvSpPr>
        <p:spPr>
          <a:xfrm>
            <a:off x="1266345" y="3632928"/>
            <a:ext cx="5745669" cy="461665"/>
          </a:xfrm>
          <a:prstGeom prst="rect">
            <a:avLst/>
          </a:prstGeom>
        </p:spPr>
        <p:txBody>
          <a:bodyPr wrap="square">
            <a:spAutoFit/>
          </a:bodyPr>
          <a:lstStyle/>
          <a:p>
            <a:r>
              <a:rPr lang="en-GB" sz="2400" dirty="0">
                <a:solidFill>
                  <a:srgbClr val="626262"/>
                </a:solidFill>
                <a:latin typeface="Arial" panose="020B0604020202020204" pitchFamily="34" charset="0"/>
                <a:cs typeface="Arial" panose="020B0604020202020204" pitchFamily="34" charset="0"/>
              </a:rPr>
              <a:t>…and why does it matter anyway </a:t>
            </a:r>
          </a:p>
        </p:txBody>
      </p:sp>
      <p:pic>
        <p:nvPicPr>
          <p:cNvPr id="7" name="Picture 6">
            <a:extLst>
              <a:ext uri="{FF2B5EF4-FFF2-40B4-BE49-F238E27FC236}">
                <a16:creationId xmlns:a16="http://schemas.microsoft.com/office/drawing/2014/main" id="{CE9DA41C-8BD1-2C47-A5C2-2F23DC884D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938" y="412403"/>
            <a:ext cx="3770785" cy="963960"/>
          </a:xfrm>
          <a:prstGeom prst="rect">
            <a:avLst/>
          </a:prstGeom>
        </p:spPr>
      </p:pic>
    </p:spTree>
    <p:extLst>
      <p:ext uri="{BB962C8B-B14F-4D97-AF65-F5344CB8AC3E}">
        <p14:creationId xmlns:p14="http://schemas.microsoft.com/office/powerpoint/2010/main" val="31881454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170C8-0946-4FF5-D8E8-4D41DB828E47}"/>
              </a:ext>
            </a:extLst>
          </p:cNvPr>
          <p:cNvSpPr txBox="1"/>
          <p:nvPr/>
        </p:nvSpPr>
        <p:spPr>
          <a:xfrm>
            <a:off x="403341" y="345182"/>
            <a:ext cx="11699616"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lang="en-US" sz="4000" b="1" spc="-100" dirty="0">
                <a:solidFill>
                  <a:srgbClr val="2E2D62"/>
                </a:solidFill>
                <a:latin typeface="Arial" panose="020B0604020202020204" pitchFamily="34" charset="0"/>
                <a:cs typeface="Arial" panose="020B0604020202020204" pitchFamily="34" charset="0"/>
              </a:rPr>
              <a:t>OIDC: Putting this together…</a:t>
            </a:r>
          </a:p>
        </p:txBody>
      </p:sp>
      <p:pic>
        <p:nvPicPr>
          <p:cNvPr id="22530" name="Picture 2">
            <a:extLst>
              <a:ext uri="{FF2B5EF4-FFF2-40B4-BE49-F238E27FC236}">
                <a16:creationId xmlns:a16="http://schemas.microsoft.com/office/drawing/2014/main" id="{46FC3516-C70A-F824-3377-DEFF57EE4C8D}"/>
              </a:ext>
            </a:extLst>
          </p:cNvPr>
          <p:cNvPicPr>
            <a:picLocks noChangeAspect="1" noChangeArrowheads="1"/>
          </p:cNvPicPr>
          <p:nvPr/>
        </p:nvPicPr>
        <p:blipFill>
          <a:blip r:embed="rId3"/>
          <a:srcRect/>
          <a:stretch/>
        </p:blipFill>
        <p:spPr bwMode="auto">
          <a:xfrm>
            <a:off x="9391136" y="110488"/>
            <a:ext cx="2397524" cy="110979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D700740-76BF-C815-CCB3-EA40DC02508F}"/>
              </a:ext>
            </a:extLst>
          </p:cNvPr>
          <p:cNvPicPr>
            <a:picLocks noChangeAspect="1"/>
          </p:cNvPicPr>
          <p:nvPr/>
        </p:nvPicPr>
        <p:blipFill>
          <a:blip r:embed="rId4"/>
          <a:stretch>
            <a:fillRect/>
          </a:stretch>
        </p:blipFill>
        <p:spPr>
          <a:xfrm>
            <a:off x="2209800" y="1287762"/>
            <a:ext cx="7772400" cy="5340949"/>
          </a:xfrm>
          <a:prstGeom prst="rect">
            <a:avLst/>
          </a:prstGeom>
          <a:ln w="38100">
            <a:solidFill>
              <a:schemeClr val="tx1"/>
            </a:solidFill>
          </a:ln>
        </p:spPr>
      </p:pic>
      <p:sp>
        <p:nvSpPr>
          <p:cNvPr id="8" name="Rectangular Callout 7">
            <a:extLst>
              <a:ext uri="{FF2B5EF4-FFF2-40B4-BE49-F238E27FC236}">
                <a16:creationId xmlns:a16="http://schemas.microsoft.com/office/drawing/2014/main" id="{6E29B52D-086E-3D4A-3C3D-75C1ACDA263C}"/>
              </a:ext>
            </a:extLst>
          </p:cNvPr>
          <p:cNvSpPr/>
          <p:nvPr/>
        </p:nvSpPr>
        <p:spPr>
          <a:xfrm>
            <a:off x="109547" y="1957420"/>
            <a:ext cx="1927597" cy="3318278"/>
          </a:xfrm>
          <a:prstGeom prst="wedgeRectCallout">
            <a:avLst>
              <a:gd name="adj1" fmla="val 65572"/>
              <a:gd name="adj2" fmla="val -35758"/>
            </a:avLst>
          </a:prstGeom>
          <a:solidFill>
            <a:schemeClr val="bg1"/>
          </a:solidFill>
          <a:ln w="444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lumMod val="50000"/>
                  </a:schemeClr>
                </a:solidFill>
              </a:rPr>
              <a:t>The token is three Base64-URL strings separated by dots that can be easily passed in HTML and HTTP environments</a:t>
            </a:r>
          </a:p>
        </p:txBody>
      </p:sp>
      <p:sp>
        <p:nvSpPr>
          <p:cNvPr id="10" name="TextBox 9">
            <a:extLst>
              <a:ext uri="{FF2B5EF4-FFF2-40B4-BE49-F238E27FC236}">
                <a16:creationId xmlns:a16="http://schemas.microsoft.com/office/drawing/2014/main" id="{F1CD3AB7-813C-C3AD-B70A-2216BDCD319B}"/>
              </a:ext>
            </a:extLst>
          </p:cNvPr>
          <p:cNvSpPr txBox="1"/>
          <p:nvPr/>
        </p:nvSpPr>
        <p:spPr>
          <a:xfrm>
            <a:off x="10154856" y="4043388"/>
            <a:ext cx="1916784" cy="2585323"/>
          </a:xfrm>
          <a:prstGeom prst="rect">
            <a:avLst/>
          </a:prstGeom>
          <a:solidFill>
            <a:schemeClr val="bg1"/>
          </a:solidFill>
          <a:ln w="38100">
            <a:solidFill>
              <a:schemeClr val="tx1"/>
            </a:solidFill>
          </a:ln>
        </p:spPr>
        <p:txBody>
          <a:bodyPr wrap="square">
            <a:spAutoFit/>
          </a:bodyPr>
          <a:lstStyle/>
          <a:p>
            <a:r>
              <a:rPr lang="en-GB" dirty="0"/>
              <a:t>Handy token decoding taken from: </a:t>
            </a:r>
            <a:r>
              <a:rPr lang="en-GB" dirty="0">
                <a:hlinkClick r:id="rId5"/>
              </a:rPr>
              <a:t>https://jwt.io/</a:t>
            </a:r>
            <a:r>
              <a:rPr lang="en-GB" dirty="0"/>
              <a:t> </a:t>
            </a:r>
          </a:p>
          <a:p>
            <a:endParaRPr lang="en-GB" dirty="0"/>
          </a:p>
          <a:p>
            <a:r>
              <a:rPr lang="en-GB" dirty="0"/>
              <a:t>Check it out for more info on JWTs or when using them yourself!</a:t>
            </a:r>
          </a:p>
        </p:txBody>
      </p:sp>
    </p:spTree>
    <p:extLst>
      <p:ext uri="{BB962C8B-B14F-4D97-AF65-F5344CB8AC3E}">
        <p14:creationId xmlns:p14="http://schemas.microsoft.com/office/powerpoint/2010/main" val="37505231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170C8-0946-4FF5-D8E8-4D41DB828E47}"/>
              </a:ext>
            </a:extLst>
          </p:cNvPr>
          <p:cNvSpPr txBox="1"/>
          <p:nvPr/>
        </p:nvSpPr>
        <p:spPr>
          <a:xfrm>
            <a:off x="403341" y="345182"/>
            <a:ext cx="11699616"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lang="en-US" sz="4000" b="1" spc="-100" dirty="0">
                <a:solidFill>
                  <a:srgbClr val="2E2D62"/>
                </a:solidFill>
                <a:latin typeface="Arial" panose="020B0604020202020204" pitchFamily="34" charset="0"/>
                <a:cs typeface="Arial" panose="020B0604020202020204" pitchFamily="34" charset="0"/>
              </a:rPr>
              <a:t>OIDC: Putting this together…</a:t>
            </a:r>
          </a:p>
        </p:txBody>
      </p:sp>
      <p:pic>
        <p:nvPicPr>
          <p:cNvPr id="22530" name="Picture 2">
            <a:extLst>
              <a:ext uri="{FF2B5EF4-FFF2-40B4-BE49-F238E27FC236}">
                <a16:creationId xmlns:a16="http://schemas.microsoft.com/office/drawing/2014/main" id="{46FC3516-C70A-F824-3377-DEFF57EE4C8D}"/>
              </a:ext>
            </a:extLst>
          </p:cNvPr>
          <p:cNvPicPr>
            <a:picLocks noChangeAspect="1" noChangeArrowheads="1"/>
          </p:cNvPicPr>
          <p:nvPr/>
        </p:nvPicPr>
        <p:blipFill>
          <a:blip r:embed="rId2"/>
          <a:srcRect/>
          <a:stretch/>
        </p:blipFill>
        <p:spPr bwMode="auto">
          <a:xfrm>
            <a:off x="9391136" y="110488"/>
            <a:ext cx="2397524" cy="110979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D700740-76BF-C815-CCB3-EA40DC02508F}"/>
              </a:ext>
            </a:extLst>
          </p:cNvPr>
          <p:cNvPicPr>
            <a:picLocks noChangeAspect="1"/>
          </p:cNvPicPr>
          <p:nvPr/>
        </p:nvPicPr>
        <p:blipFill>
          <a:blip r:embed="rId3"/>
          <a:stretch>
            <a:fillRect/>
          </a:stretch>
        </p:blipFill>
        <p:spPr>
          <a:xfrm>
            <a:off x="2209800" y="1287762"/>
            <a:ext cx="7772400" cy="5340949"/>
          </a:xfrm>
          <a:prstGeom prst="rect">
            <a:avLst/>
          </a:prstGeom>
          <a:ln w="38100">
            <a:solidFill>
              <a:schemeClr val="tx1"/>
            </a:solidFill>
          </a:ln>
        </p:spPr>
      </p:pic>
      <p:pic>
        <p:nvPicPr>
          <p:cNvPr id="4" name="Picture 3">
            <a:extLst>
              <a:ext uri="{FF2B5EF4-FFF2-40B4-BE49-F238E27FC236}">
                <a16:creationId xmlns:a16="http://schemas.microsoft.com/office/drawing/2014/main" id="{19B4583F-750A-D31C-7068-962F67CABFBA}"/>
              </a:ext>
            </a:extLst>
          </p:cNvPr>
          <p:cNvPicPr>
            <a:picLocks noChangeAspect="1"/>
          </p:cNvPicPr>
          <p:nvPr/>
        </p:nvPicPr>
        <p:blipFill rotWithShape="1">
          <a:blip r:embed="rId3"/>
          <a:srcRect l="1920" t="10238" r="56667" b="85425"/>
          <a:stretch/>
        </p:blipFill>
        <p:spPr>
          <a:xfrm>
            <a:off x="166838" y="2157984"/>
            <a:ext cx="5929162" cy="426720"/>
          </a:xfrm>
          <a:prstGeom prst="rect">
            <a:avLst/>
          </a:prstGeom>
          <a:ln w="38100">
            <a:solidFill>
              <a:schemeClr val="tx1"/>
            </a:solidFill>
          </a:ln>
        </p:spPr>
      </p:pic>
      <p:pic>
        <p:nvPicPr>
          <p:cNvPr id="5" name="Picture 4">
            <a:extLst>
              <a:ext uri="{FF2B5EF4-FFF2-40B4-BE49-F238E27FC236}">
                <a16:creationId xmlns:a16="http://schemas.microsoft.com/office/drawing/2014/main" id="{4A2F56AB-7C2C-E0A9-BEBD-5CF43B787828}"/>
              </a:ext>
            </a:extLst>
          </p:cNvPr>
          <p:cNvPicPr>
            <a:picLocks noChangeAspect="1"/>
          </p:cNvPicPr>
          <p:nvPr/>
        </p:nvPicPr>
        <p:blipFill rotWithShape="1">
          <a:blip r:embed="rId3"/>
          <a:srcRect l="52044" t="12000" r="34174" b="73129"/>
          <a:stretch/>
        </p:blipFill>
        <p:spPr>
          <a:xfrm>
            <a:off x="6253149" y="2660904"/>
            <a:ext cx="4841331" cy="3589672"/>
          </a:xfrm>
          <a:prstGeom prst="rect">
            <a:avLst/>
          </a:prstGeom>
          <a:ln w="38100">
            <a:solidFill>
              <a:schemeClr val="tx1"/>
            </a:solidFill>
          </a:ln>
        </p:spPr>
      </p:pic>
    </p:spTree>
    <p:extLst>
      <p:ext uri="{BB962C8B-B14F-4D97-AF65-F5344CB8AC3E}">
        <p14:creationId xmlns:p14="http://schemas.microsoft.com/office/powerpoint/2010/main" val="11350307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170C8-0946-4FF5-D8E8-4D41DB828E47}"/>
              </a:ext>
            </a:extLst>
          </p:cNvPr>
          <p:cNvSpPr txBox="1"/>
          <p:nvPr/>
        </p:nvSpPr>
        <p:spPr>
          <a:xfrm>
            <a:off x="403341" y="345182"/>
            <a:ext cx="11699616"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lang="en-US" sz="4000" b="1" spc="-100" dirty="0">
                <a:solidFill>
                  <a:srgbClr val="2E2D62"/>
                </a:solidFill>
                <a:latin typeface="Arial" panose="020B0604020202020204" pitchFamily="34" charset="0"/>
                <a:cs typeface="Arial" panose="020B0604020202020204" pitchFamily="34" charset="0"/>
              </a:rPr>
              <a:t>OIDC: Putting this together…</a:t>
            </a:r>
          </a:p>
        </p:txBody>
      </p:sp>
      <p:pic>
        <p:nvPicPr>
          <p:cNvPr id="22530" name="Picture 2">
            <a:extLst>
              <a:ext uri="{FF2B5EF4-FFF2-40B4-BE49-F238E27FC236}">
                <a16:creationId xmlns:a16="http://schemas.microsoft.com/office/drawing/2014/main" id="{46FC3516-C70A-F824-3377-DEFF57EE4C8D}"/>
              </a:ext>
            </a:extLst>
          </p:cNvPr>
          <p:cNvPicPr>
            <a:picLocks noChangeAspect="1" noChangeArrowheads="1"/>
          </p:cNvPicPr>
          <p:nvPr/>
        </p:nvPicPr>
        <p:blipFill>
          <a:blip r:embed="rId3"/>
          <a:srcRect/>
          <a:stretch/>
        </p:blipFill>
        <p:spPr bwMode="auto">
          <a:xfrm>
            <a:off x="9391136" y="110488"/>
            <a:ext cx="2397524" cy="110979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D700740-76BF-C815-CCB3-EA40DC02508F}"/>
              </a:ext>
            </a:extLst>
          </p:cNvPr>
          <p:cNvPicPr>
            <a:picLocks noChangeAspect="1"/>
          </p:cNvPicPr>
          <p:nvPr/>
        </p:nvPicPr>
        <p:blipFill>
          <a:blip r:embed="rId4"/>
          <a:stretch>
            <a:fillRect/>
          </a:stretch>
        </p:blipFill>
        <p:spPr>
          <a:xfrm>
            <a:off x="2209800" y="1287762"/>
            <a:ext cx="7772400" cy="5340949"/>
          </a:xfrm>
          <a:prstGeom prst="rect">
            <a:avLst/>
          </a:prstGeom>
        </p:spPr>
      </p:pic>
      <p:pic>
        <p:nvPicPr>
          <p:cNvPr id="4" name="Picture 3">
            <a:extLst>
              <a:ext uri="{FF2B5EF4-FFF2-40B4-BE49-F238E27FC236}">
                <a16:creationId xmlns:a16="http://schemas.microsoft.com/office/drawing/2014/main" id="{45ADE750-F7CF-4D6E-D217-B907BC1CC3FB}"/>
              </a:ext>
            </a:extLst>
          </p:cNvPr>
          <p:cNvPicPr>
            <a:picLocks noChangeAspect="1"/>
          </p:cNvPicPr>
          <p:nvPr/>
        </p:nvPicPr>
        <p:blipFill rotWithShape="1">
          <a:blip r:embed="rId4"/>
          <a:srcRect l="2078" t="14353" r="56196" b="33372"/>
          <a:stretch/>
        </p:blipFill>
        <p:spPr>
          <a:xfrm>
            <a:off x="560831" y="1120552"/>
            <a:ext cx="5254931" cy="4523982"/>
          </a:xfrm>
          <a:prstGeom prst="rect">
            <a:avLst/>
          </a:prstGeom>
          <a:ln w="38100">
            <a:solidFill>
              <a:schemeClr val="tx1"/>
            </a:solidFill>
          </a:ln>
        </p:spPr>
      </p:pic>
      <p:sp>
        <p:nvSpPr>
          <p:cNvPr id="5" name="Rectangle 4">
            <a:extLst>
              <a:ext uri="{FF2B5EF4-FFF2-40B4-BE49-F238E27FC236}">
                <a16:creationId xmlns:a16="http://schemas.microsoft.com/office/drawing/2014/main" id="{3F4FA34F-E36B-8C28-B32F-398082EAAA97}"/>
              </a:ext>
            </a:extLst>
          </p:cNvPr>
          <p:cNvSpPr/>
          <p:nvPr/>
        </p:nvSpPr>
        <p:spPr>
          <a:xfrm>
            <a:off x="2209800" y="5230368"/>
            <a:ext cx="2654808" cy="304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6" name="Picture 5">
            <a:extLst>
              <a:ext uri="{FF2B5EF4-FFF2-40B4-BE49-F238E27FC236}">
                <a16:creationId xmlns:a16="http://schemas.microsoft.com/office/drawing/2014/main" id="{A6286396-502F-EA32-FBC7-70CE54893B12}"/>
              </a:ext>
            </a:extLst>
          </p:cNvPr>
          <p:cNvPicPr>
            <a:picLocks noChangeAspect="1"/>
          </p:cNvPicPr>
          <p:nvPr/>
        </p:nvPicPr>
        <p:blipFill rotWithShape="1">
          <a:blip r:embed="rId4"/>
          <a:srcRect l="51645" t="33300" r="7098" b="18306"/>
          <a:stretch/>
        </p:blipFill>
        <p:spPr>
          <a:xfrm>
            <a:off x="6096000" y="1833049"/>
            <a:ext cx="5805881" cy="4679769"/>
          </a:xfrm>
          <a:prstGeom prst="rect">
            <a:avLst/>
          </a:prstGeom>
          <a:ln w="38100">
            <a:solidFill>
              <a:schemeClr val="tx1"/>
            </a:solidFill>
          </a:ln>
        </p:spPr>
      </p:pic>
      <p:sp>
        <p:nvSpPr>
          <p:cNvPr id="7" name="Rectangle 6">
            <a:extLst>
              <a:ext uri="{FF2B5EF4-FFF2-40B4-BE49-F238E27FC236}">
                <a16:creationId xmlns:a16="http://schemas.microsoft.com/office/drawing/2014/main" id="{B56CF669-3238-45B8-A179-0F1737948571}"/>
              </a:ext>
            </a:extLst>
          </p:cNvPr>
          <p:cNvSpPr/>
          <p:nvPr/>
        </p:nvSpPr>
        <p:spPr>
          <a:xfrm>
            <a:off x="7327392" y="5907024"/>
            <a:ext cx="2654808" cy="304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GB" dirty="0"/>
              <a:t>🙂</a:t>
            </a:r>
          </a:p>
        </p:txBody>
      </p:sp>
    </p:spTree>
    <p:extLst>
      <p:ext uri="{BB962C8B-B14F-4D97-AF65-F5344CB8AC3E}">
        <p14:creationId xmlns:p14="http://schemas.microsoft.com/office/powerpoint/2010/main" val="20826453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170C8-0946-4FF5-D8E8-4D41DB828E47}"/>
              </a:ext>
            </a:extLst>
          </p:cNvPr>
          <p:cNvSpPr txBox="1"/>
          <p:nvPr/>
        </p:nvSpPr>
        <p:spPr>
          <a:xfrm>
            <a:off x="403341" y="345182"/>
            <a:ext cx="11699616"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lang="en-US" sz="4000" b="1" spc="-100" dirty="0">
                <a:solidFill>
                  <a:srgbClr val="2E2D62"/>
                </a:solidFill>
                <a:latin typeface="Arial" panose="020B0604020202020204" pitchFamily="34" charset="0"/>
                <a:cs typeface="Arial" panose="020B0604020202020204" pitchFamily="34" charset="0"/>
              </a:rPr>
              <a:t>OIDC: Putting this together…</a:t>
            </a:r>
          </a:p>
        </p:txBody>
      </p:sp>
      <p:pic>
        <p:nvPicPr>
          <p:cNvPr id="22530" name="Picture 2">
            <a:extLst>
              <a:ext uri="{FF2B5EF4-FFF2-40B4-BE49-F238E27FC236}">
                <a16:creationId xmlns:a16="http://schemas.microsoft.com/office/drawing/2014/main" id="{46FC3516-C70A-F824-3377-DEFF57EE4C8D}"/>
              </a:ext>
            </a:extLst>
          </p:cNvPr>
          <p:cNvPicPr>
            <a:picLocks noChangeAspect="1" noChangeArrowheads="1"/>
          </p:cNvPicPr>
          <p:nvPr/>
        </p:nvPicPr>
        <p:blipFill>
          <a:blip r:embed="rId3"/>
          <a:srcRect/>
          <a:stretch/>
        </p:blipFill>
        <p:spPr bwMode="auto">
          <a:xfrm>
            <a:off x="9391136" y="110488"/>
            <a:ext cx="2397524" cy="110979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D700740-76BF-C815-CCB3-EA40DC02508F}"/>
              </a:ext>
            </a:extLst>
          </p:cNvPr>
          <p:cNvPicPr>
            <a:picLocks noChangeAspect="1"/>
          </p:cNvPicPr>
          <p:nvPr/>
        </p:nvPicPr>
        <p:blipFill>
          <a:blip r:embed="rId4"/>
          <a:stretch>
            <a:fillRect/>
          </a:stretch>
        </p:blipFill>
        <p:spPr>
          <a:xfrm>
            <a:off x="2209800" y="1287762"/>
            <a:ext cx="7772400" cy="5340949"/>
          </a:xfrm>
          <a:prstGeom prst="rect">
            <a:avLst/>
          </a:prstGeom>
          <a:ln w="38100">
            <a:solidFill>
              <a:schemeClr val="tx1"/>
            </a:solidFill>
          </a:ln>
        </p:spPr>
      </p:pic>
      <p:pic>
        <p:nvPicPr>
          <p:cNvPr id="4" name="Picture 3">
            <a:extLst>
              <a:ext uri="{FF2B5EF4-FFF2-40B4-BE49-F238E27FC236}">
                <a16:creationId xmlns:a16="http://schemas.microsoft.com/office/drawing/2014/main" id="{7B8C9BB2-8751-46B0-D0E5-3858712310F0}"/>
              </a:ext>
            </a:extLst>
          </p:cNvPr>
          <p:cNvPicPr>
            <a:picLocks noChangeAspect="1"/>
          </p:cNvPicPr>
          <p:nvPr/>
        </p:nvPicPr>
        <p:blipFill rotWithShape="1">
          <a:blip r:embed="rId4"/>
          <a:srcRect l="2044" t="61573" r="55772"/>
          <a:stretch/>
        </p:blipFill>
        <p:spPr>
          <a:xfrm>
            <a:off x="67673" y="1053068"/>
            <a:ext cx="5494350" cy="3439197"/>
          </a:xfrm>
          <a:prstGeom prst="rect">
            <a:avLst/>
          </a:prstGeom>
          <a:ln w="38100">
            <a:solidFill>
              <a:schemeClr val="tx1"/>
            </a:solidFill>
          </a:ln>
        </p:spPr>
      </p:pic>
      <p:sp>
        <p:nvSpPr>
          <p:cNvPr id="5" name="Rectangle 4">
            <a:extLst>
              <a:ext uri="{FF2B5EF4-FFF2-40B4-BE49-F238E27FC236}">
                <a16:creationId xmlns:a16="http://schemas.microsoft.com/office/drawing/2014/main" id="{DF3595A7-20B9-0A1C-E0A2-2E42CAFF9021}"/>
              </a:ext>
            </a:extLst>
          </p:cNvPr>
          <p:cNvSpPr/>
          <p:nvPr/>
        </p:nvSpPr>
        <p:spPr>
          <a:xfrm>
            <a:off x="121979" y="1135362"/>
            <a:ext cx="1503780" cy="304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7" name="Picture 6">
            <a:extLst>
              <a:ext uri="{FF2B5EF4-FFF2-40B4-BE49-F238E27FC236}">
                <a16:creationId xmlns:a16="http://schemas.microsoft.com/office/drawing/2014/main" id="{ECD570A8-9180-F966-D4B3-9FC22E0D97AD}"/>
              </a:ext>
            </a:extLst>
          </p:cNvPr>
          <p:cNvPicPr>
            <a:picLocks noChangeAspect="1"/>
          </p:cNvPicPr>
          <p:nvPr/>
        </p:nvPicPr>
        <p:blipFill>
          <a:blip r:embed="rId5"/>
          <a:stretch>
            <a:fillRect/>
          </a:stretch>
        </p:blipFill>
        <p:spPr>
          <a:xfrm>
            <a:off x="2021975" y="4927696"/>
            <a:ext cx="10080982" cy="1850157"/>
          </a:xfrm>
          <a:prstGeom prst="rect">
            <a:avLst/>
          </a:prstGeom>
          <a:ln w="38100">
            <a:solidFill>
              <a:schemeClr val="tx1"/>
            </a:solidFill>
          </a:ln>
        </p:spPr>
      </p:pic>
      <p:sp>
        <p:nvSpPr>
          <p:cNvPr id="8" name="TextBox 7">
            <a:extLst>
              <a:ext uri="{FF2B5EF4-FFF2-40B4-BE49-F238E27FC236}">
                <a16:creationId xmlns:a16="http://schemas.microsoft.com/office/drawing/2014/main" id="{D16BDFA6-8386-93A4-DB9F-F7EE1D562DFB}"/>
              </a:ext>
            </a:extLst>
          </p:cNvPr>
          <p:cNvSpPr txBox="1"/>
          <p:nvPr/>
        </p:nvSpPr>
        <p:spPr>
          <a:xfrm>
            <a:off x="5685252" y="1385163"/>
            <a:ext cx="5979750" cy="3447098"/>
          </a:xfrm>
          <a:prstGeom prst="rect">
            <a:avLst/>
          </a:prstGeom>
          <a:solidFill>
            <a:schemeClr val="bg1"/>
          </a:solidFill>
          <a:ln w="38100">
            <a:solidFill>
              <a:schemeClr val="tx1"/>
            </a:solidFill>
          </a:ln>
        </p:spPr>
        <p:txBody>
          <a:bodyPr wrap="square" rtlCol="0">
            <a:spAutoFit/>
          </a:bodyPr>
          <a:lstStyle/>
          <a:p>
            <a:r>
              <a:rPr lang="en-GB" sz="2475" dirty="0"/>
              <a:t>JWK signing key published at a URL at the OP, such as: </a:t>
            </a:r>
          </a:p>
          <a:p>
            <a:r>
              <a:rPr lang="en-GB" sz="2475" dirty="0">
                <a:hlinkClick r:id="rId6"/>
              </a:rPr>
              <a:t>https://wlcg.cloud.cnaf.infn.it/jwk</a:t>
            </a:r>
            <a:endParaRPr lang="en-GB" sz="2475" dirty="0"/>
          </a:p>
          <a:p>
            <a:r>
              <a:rPr lang="en-GB" sz="2475" dirty="0"/>
              <a:t>The specific URL is detailed in the OP metadata, found at:</a:t>
            </a:r>
          </a:p>
          <a:p>
            <a:r>
              <a:rPr lang="en-GB" sz="2000" dirty="0">
                <a:latin typeface="Simplified Arabic Fixed" panose="02070309020205020404" pitchFamily="49" charset="-78"/>
                <a:cs typeface="Simplified Arabic Fixed" panose="02070309020205020404" pitchFamily="49" charset="-78"/>
              </a:rPr>
              <a:t> .well-known/</a:t>
            </a:r>
            <a:r>
              <a:rPr lang="en-GB" sz="2000" dirty="0" err="1">
                <a:latin typeface="Simplified Arabic Fixed" panose="02070309020205020404" pitchFamily="49" charset="-78"/>
                <a:cs typeface="Simplified Arabic Fixed" panose="02070309020205020404" pitchFamily="49" charset="-78"/>
              </a:rPr>
              <a:t>openid</a:t>
            </a:r>
            <a:r>
              <a:rPr lang="en-GB" sz="2000" dirty="0">
                <a:latin typeface="Simplified Arabic Fixed" panose="02070309020205020404" pitchFamily="49" charset="-78"/>
                <a:cs typeface="Simplified Arabic Fixed" panose="02070309020205020404" pitchFamily="49" charset="-78"/>
              </a:rPr>
              <a:t>-configuration</a:t>
            </a:r>
          </a:p>
          <a:p>
            <a:r>
              <a:rPr lang="en-GB" sz="2475" dirty="0"/>
              <a:t>For Example:</a:t>
            </a:r>
            <a:endParaRPr lang="en-GB" sz="2475" dirty="0">
              <a:hlinkClick r:id="rId7"/>
            </a:endParaRPr>
          </a:p>
          <a:p>
            <a:r>
              <a:rPr lang="en-GB" sz="2475" dirty="0">
                <a:hlinkClick r:id="rId7"/>
              </a:rPr>
              <a:t>https://wlcg.cloud.cnaf.infn.it/.well-known/openid-configuration</a:t>
            </a:r>
            <a:r>
              <a:rPr lang="en-GB" sz="2475" dirty="0"/>
              <a:t> </a:t>
            </a:r>
          </a:p>
        </p:txBody>
      </p:sp>
    </p:spTree>
    <p:extLst>
      <p:ext uri="{BB962C8B-B14F-4D97-AF65-F5344CB8AC3E}">
        <p14:creationId xmlns:p14="http://schemas.microsoft.com/office/powerpoint/2010/main" val="518886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170C8-0946-4FF5-D8E8-4D41DB828E47}"/>
              </a:ext>
            </a:extLst>
          </p:cNvPr>
          <p:cNvSpPr txBox="1"/>
          <p:nvPr/>
        </p:nvSpPr>
        <p:spPr>
          <a:xfrm>
            <a:off x="403341" y="345182"/>
            <a:ext cx="11699616"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lang="en-US" sz="4000" b="1" spc="-100" dirty="0">
                <a:solidFill>
                  <a:srgbClr val="2E2D62"/>
                </a:solidFill>
                <a:latin typeface="Arial" panose="020B0604020202020204" pitchFamily="34" charset="0"/>
                <a:cs typeface="Arial" panose="020B0604020202020204" pitchFamily="34" charset="0"/>
              </a:rPr>
              <a:t>OIDC: </a:t>
            </a:r>
            <a:r>
              <a:rPr lang="en-US" sz="4000" b="1" spc="-100" dirty="0" err="1">
                <a:solidFill>
                  <a:srgbClr val="2E2D62"/>
                </a:solidFill>
                <a:latin typeface="Arial" panose="020B0604020202020204" pitchFamily="34" charset="0"/>
                <a:cs typeface="Arial" panose="020B0604020202020204" pitchFamily="34" charset="0"/>
              </a:rPr>
              <a:t>UserInfo</a:t>
            </a:r>
            <a:r>
              <a:rPr lang="en-US" sz="4000" b="1" spc="-100" dirty="0">
                <a:solidFill>
                  <a:srgbClr val="2E2D62"/>
                </a:solidFill>
                <a:latin typeface="Arial" panose="020B0604020202020204" pitchFamily="34" charset="0"/>
                <a:cs typeface="Arial" panose="020B0604020202020204" pitchFamily="34" charset="0"/>
              </a:rPr>
              <a:t> Endpoint</a:t>
            </a:r>
          </a:p>
        </p:txBody>
      </p:sp>
      <p:sp>
        <p:nvSpPr>
          <p:cNvPr id="5" name="Rectangle 4">
            <a:extLst>
              <a:ext uri="{FF2B5EF4-FFF2-40B4-BE49-F238E27FC236}">
                <a16:creationId xmlns:a16="http://schemas.microsoft.com/office/drawing/2014/main" id="{31712D65-3594-7BB9-3214-C6E0CB31D035}"/>
              </a:ext>
            </a:extLst>
          </p:cNvPr>
          <p:cNvSpPr/>
          <p:nvPr/>
        </p:nvSpPr>
        <p:spPr>
          <a:xfrm>
            <a:off x="403341" y="1671493"/>
            <a:ext cx="10719460" cy="3046988"/>
          </a:xfrm>
          <a:prstGeom prst="rect">
            <a:avLst/>
          </a:prstGeom>
        </p:spPr>
        <p:txBody>
          <a:bodyPr wrap="square">
            <a:spAutoFit/>
          </a:bodyPr>
          <a:lstStyle/>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The ID token is not the only way for a RP to get information about a user – it can also make a request to the Ops </a:t>
            </a:r>
            <a:r>
              <a:rPr lang="en-GB" sz="2400" dirty="0" err="1">
                <a:solidFill>
                  <a:srgbClr val="626262"/>
                </a:solidFill>
                <a:latin typeface="Simplified Arabic Fixed" panose="02070309020205020404" pitchFamily="49" charset="-78"/>
                <a:cs typeface="Simplified Arabic Fixed" panose="02070309020205020404" pitchFamily="49" charset="-78"/>
              </a:rPr>
              <a:t>UserInfo</a:t>
            </a:r>
            <a:r>
              <a:rPr lang="en-GB" sz="2400" dirty="0">
                <a:solidFill>
                  <a:srgbClr val="626262"/>
                </a:solidFill>
                <a:latin typeface="Arial" panose="020B0604020202020204" pitchFamily="34" charset="0"/>
                <a:cs typeface="Arial" panose="020B0604020202020204" pitchFamily="34" charset="0"/>
              </a:rPr>
              <a:t> endpoint</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A </a:t>
            </a:r>
            <a:r>
              <a:rPr lang="en-GB" sz="2400" dirty="0" err="1">
                <a:solidFill>
                  <a:srgbClr val="626262"/>
                </a:solidFill>
                <a:latin typeface="Arial" panose="020B0604020202020204" pitchFamily="34" charset="0"/>
                <a:cs typeface="Arial" panose="020B0604020202020204" pitchFamily="34" charset="0"/>
              </a:rPr>
              <a:t>UserInfo</a:t>
            </a:r>
            <a:r>
              <a:rPr lang="en-GB" sz="2400" dirty="0">
                <a:solidFill>
                  <a:srgbClr val="626262"/>
                </a:solidFill>
                <a:latin typeface="Arial" panose="020B0604020202020204" pitchFamily="34" charset="0"/>
                <a:cs typeface="Arial" panose="020B0604020202020204" pitchFamily="34" charset="0"/>
              </a:rPr>
              <a:t> Request is made by the client using either a HTTP </a:t>
            </a:r>
            <a:r>
              <a:rPr lang="en-GB" sz="2400" dirty="0">
                <a:solidFill>
                  <a:srgbClr val="626262"/>
                </a:solidFill>
                <a:latin typeface="Simplified Arabic Fixed" panose="02070309020205020404" pitchFamily="49" charset="-78"/>
                <a:cs typeface="Simplified Arabic Fixed" panose="02070309020205020404" pitchFamily="49" charset="-78"/>
              </a:rPr>
              <a:t>GET</a:t>
            </a:r>
            <a:r>
              <a:rPr lang="en-GB" sz="2400" dirty="0">
                <a:solidFill>
                  <a:srgbClr val="626262"/>
                </a:solidFill>
                <a:latin typeface="Arial" panose="020B0604020202020204" pitchFamily="34" charset="0"/>
                <a:cs typeface="Arial" panose="020B0604020202020204" pitchFamily="34" charset="0"/>
              </a:rPr>
              <a:t> or HTTP </a:t>
            </a:r>
            <a:r>
              <a:rPr lang="en-GB" sz="2400" dirty="0">
                <a:solidFill>
                  <a:srgbClr val="626262"/>
                </a:solidFill>
                <a:latin typeface="Simplified Arabic Fixed" panose="02070309020205020404" pitchFamily="49" charset="-78"/>
                <a:cs typeface="Simplified Arabic Fixed" panose="02070309020205020404" pitchFamily="49" charset="-78"/>
              </a:rPr>
              <a:t>POST</a:t>
            </a:r>
            <a:r>
              <a:rPr lang="en-GB" sz="2400" dirty="0">
                <a:solidFill>
                  <a:srgbClr val="626262"/>
                </a:solidFill>
                <a:latin typeface="Arial" panose="020B0604020202020204" pitchFamily="34" charset="0"/>
                <a:cs typeface="Arial" panose="020B0604020202020204" pitchFamily="34" charset="0"/>
              </a:rPr>
              <a:t>. The Access Token previously obtained from an OIDC Authentication request MUST be included as a Bearer Token</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The OIDC Core recommendation is that the request uses the HTTP </a:t>
            </a:r>
            <a:r>
              <a:rPr lang="en-GB" sz="2400" dirty="0">
                <a:solidFill>
                  <a:srgbClr val="626262"/>
                </a:solidFill>
                <a:latin typeface="Simplified Arabic Fixed" panose="02070309020205020404" pitchFamily="49" charset="-78"/>
                <a:cs typeface="Simplified Arabic Fixed" panose="02070309020205020404" pitchFamily="49" charset="-78"/>
              </a:rPr>
              <a:t>GET</a:t>
            </a:r>
            <a:r>
              <a:rPr lang="en-GB" sz="2400" dirty="0">
                <a:solidFill>
                  <a:srgbClr val="626262"/>
                </a:solidFill>
                <a:latin typeface="Arial" panose="020B0604020202020204" pitchFamily="34" charset="0"/>
                <a:cs typeface="Arial" panose="020B0604020202020204" pitchFamily="34" charset="0"/>
              </a:rPr>
              <a:t> method, with the Access Token sent using the </a:t>
            </a:r>
            <a:r>
              <a:rPr lang="en-GB" sz="2400" dirty="0">
                <a:solidFill>
                  <a:srgbClr val="626262"/>
                </a:solidFill>
                <a:latin typeface="Simplified Arabic Fixed" panose="02070309020205020404" pitchFamily="49" charset="-78"/>
                <a:cs typeface="Simplified Arabic Fixed" panose="02070309020205020404" pitchFamily="49" charset="-78"/>
              </a:rPr>
              <a:t>Authorization</a:t>
            </a:r>
            <a:r>
              <a:rPr lang="en-GB" sz="2400" dirty="0">
                <a:solidFill>
                  <a:srgbClr val="626262"/>
                </a:solidFill>
                <a:latin typeface="Arial" panose="020B0604020202020204" pitchFamily="34" charset="0"/>
                <a:cs typeface="Arial" panose="020B0604020202020204" pitchFamily="34" charset="0"/>
              </a:rPr>
              <a:t> header field</a:t>
            </a:r>
          </a:p>
        </p:txBody>
      </p:sp>
      <p:pic>
        <p:nvPicPr>
          <p:cNvPr id="22530" name="Picture 2">
            <a:extLst>
              <a:ext uri="{FF2B5EF4-FFF2-40B4-BE49-F238E27FC236}">
                <a16:creationId xmlns:a16="http://schemas.microsoft.com/office/drawing/2014/main" id="{46FC3516-C70A-F824-3377-DEFF57EE4C8D}"/>
              </a:ext>
            </a:extLst>
          </p:cNvPr>
          <p:cNvPicPr>
            <a:picLocks noChangeAspect="1" noChangeArrowheads="1"/>
          </p:cNvPicPr>
          <p:nvPr/>
        </p:nvPicPr>
        <p:blipFill>
          <a:blip r:embed="rId2"/>
          <a:srcRect/>
          <a:stretch/>
        </p:blipFill>
        <p:spPr bwMode="auto">
          <a:xfrm>
            <a:off x="9391136" y="110488"/>
            <a:ext cx="2397524" cy="11097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15A784B-D5B4-2D12-F993-CEFC7852C5F4}"/>
              </a:ext>
            </a:extLst>
          </p:cNvPr>
          <p:cNvSpPr txBox="1"/>
          <p:nvPr/>
        </p:nvSpPr>
        <p:spPr>
          <a:xfrm>
            <a:off x="5808862" y="4724842"/>
            <a:ext cx="4781036" cy="923330"/>
          </a:xfrm>
          <a:prstGeom prst="rect">
            <a:avLst/>
          </a:prstGeom>
          <a:noFill/>
        </p:spPr>
        <p:txBody>
          <a:bodyPr wrap="square" rtlCol="0">
            <a:spAutoFit/>
          </a:bodyPr>
          <a:lstStyle/>
          <a:p>
            <a:r>
              <a:rPr lang="en-GB" dirty="0">
                <a:latin typeface="Simplified Arabic Fixed" panose="02070309020205020404" pitchFamily="49" charset="-78"/>
                <a:cs typeface="Simplified Arabic Fixed" panose="02070309020205020404" pitchFamily="49" charset="-78"/>
              </a:rPr>
              <a:t>GET /</a:t>
            </a:r>
            <a:r>
              <a:rPr lang="en-GB" dirty="0" err="1">
                <a:latin typeface="Simplified Arabic Fixed" panose="02070309020205020404" pitchFamily="49" charset="-78"/>
                <a:cs typeface="Simplified Arabic Fixed" panose="02070309020205020404" pitchFamily="49" charset="-78"/>
              </a:rPr>
              <a:t>userinfo</a:t>
            </a:r>
            <a:r>
              <a:rPr lang="en-GB" dirty="0">
                <a:latin typeface="Simplified Arabic Fixed" panose="02070309020205020404" pitchFamily="49" charset="-78"/>
                <a:cs typeface="Simplified Arabic Fixed" panose="02070309020205020404" pitchFamily="49" charset="-78"/>
              </a:rPr>
              <a:t> HTTP/1.1 </a:t>
            </a:r>
          </a:p>
          <a:p>
            <a:r>
              <a:rPr lang="en-GB" dirty="0">
                <a:latin typeface="Simplified Arabic Fixed" panose="02070309020205020404" pitchFamily="49" charset="-78"/>
                <a:cs typeface="Simplified Arabic Fixed" panose="02070309020205020404" pitchFamily="49" charset="-78"/>
              </a:rPr>
              <a:t>Host: </a:t>
            </a:r>
            <a:r>
              <a:rPr lang="en-GB" dirty="0" err="1">
                <a:latin typeface="Simplified Arabic Fixed" panose="02070309020205020404" pitchFamily="49" charset="-78"/>
                <a:cs typeface="Simplified Arabic Fixed" panose="02070309020205020404" pitchFamily="49" charset="-78"/>
              </a:rPr>
              <a:t>server.example.com</a:t>
            </a:r>
            <a:r>
              <a:rPr lang="en-GB" dirty="0">
                <a:latin typeface="Simplified Arabic Fixed" panose="02070309020205020404" pitchFamily="49" charset="-78"/>
                <a:cs typeface="Simplified Arabic Fixed" panose="02070309020205020404" pitchFamily="49" charset="-78"/>
              </a:rPr>
              <a:t> Authorization: Bearer SlAV32hkKG </a:t>
            </a:r>
          </a:p>
        </p:txBody>
      </p:sp>
      <p:sp>
        <p:nvSpPr>
          <p:cNvPr id="6" name="TextBox 5">
            <a:extLst>
              <a:ext uri="{FF2B5EF4-FFF2-40B4-BE49-F238E27FC236}">
                <a16:creationId xmlns:a16="http://schemas.microsoft.com/office/drawing/2014/main" id="{2EB34780-5E98-A714-D546-17ABBBCED6F1}"/>
              </a:ext>
            </a:extLst>
          </p:cNvPr>
          <p:cNvSpPr txBox="1"/>
          <p:nvPr/>
        </p:nvSpPr>
        <p:spPr>
          <a:xfrm>
            <a:off x="2925962" y="4718481"/>
            <a:ext cx="2882900"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 non-normative example of a </a:t>
            </a:r>
            <a:r>
              <a:rPr lang="en-GB" dirty="0" err="1">
                <a:latin typeface="Arial" panose="020B0604020202020204" pitchFamily="34" charset="0"/>
                <a:cs typeface="Arial" panose="020B0604020202020204" pitchFamily="34" charset="0"/>
              </a:rPr>
              <a:t>UserInfo</a:t>
            </a:r>
            <a:r>
              <a:rPr lang="en-GB" dirty="0">
                <a:latin typeface="Arial" panose="020B0604020202020204" pitchFamily="34" charset="0"/>
                <a:cs typeface="Arial" panose="020B0604020202020204" pitchFamily="34" charset="0"/>
              </a:rPr>
              <a:t> Request:</a:t>
            </a:r>
          </a:p>
        </p:txBody>
      </p:sp>
    </p:spTree>
    <p:extLst>
      <p:ext uri="{BB962C8B-B14F-4D97-AF65-F5344CB8AC3E}">
        <p14:creationId xmlns:p14="http://schemas.microsoft.com/office/powerpoint/2010/main" val="5061532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59E85F-170D-B94D-BA35-E3F2E3C164E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24146" y="4127252"/>
            <a:ext cx="8567854" cy="2730748"/>
          </a:xfrm>
          <a:prstGeom prst="rect">
            <a:avLst/>
          </a:prstGeom>
        </p:spPr>
      </p:pic>
      <p:sp>
        <p:nvSpPr>
          <p:cNvPr id="8" name="TextBox 7">
            <a:extLst>
              <a:ext uri="{FF2B5EF4-FFF2-40B4-BE49-F238E27FC236}">
                <a16:creationId xmlns:a16="http://schemas.microsoft.com/office/drawing/2014/main" id="{A1A39C34-E01A-FD49-8603-2E8AE6BB5606}"/>
              </a:ext>
            </a:extLst>
          </p:cNvPr>
          <p:cNvSpPr txBox="1"/>
          <p:nvPr/>
        </p:nvSpPr>
        <p:spPr>
          <a:xfrm>
            <a:off x="1266345" y="2160730"/>
            <a:ext cx="8316591" cy="1472198"/>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4400" b="1" i="0" u="none" strike="noStrike" kern="1200" cap="none" spc="-10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Towards Tokens </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4400" b="1" i="0" u="none" strike="noStrike" kern="1200" cap="none" spc="-10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for WLCG</a:t>
            </a:r>
          </a:p>
        </p:txBody>
      </p:sp>
      <p:pic>
        <p:nvPicPr>
          <p:cNvPr id="7" name="Picture 6">
            <a:extLst>
              <a:ext uri="{FF2B5EF4-FFF2-40B4-BE49-F238E27FC236}">
                <a16:creationId xmlns:a16="http://schemas.microsoft.com/office/drawing/2014/main" id="{CE9DA41C-8BD1-2C47-A5C2-2F23DC884D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938" y="412403"/>
            <a:ext cx="3770785" cy="963960"/>
          </a:xfrm>
          <a:prstGeom prst="rect">
            <a:avLst/>
          </a:prstGeom>
        </p:spPr>
      </p:pic>
    </p:spTree>
    <p:extLst>
      <p:ext uri="{BB962C8B-B14F-4D97-AF65-F5344CB8AC3E}">
        <p14:creationId xmlns:p14="http://schemas.microsoft.com/office/powerpoint/2010/main" val="35674054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170C8-0946-4FF5-D8E8-4D41DB828E47}"/>
              </a:ext>
            </a:extLst>
          </p:cNvPr>
          <p:cNvSpPr txBox="1"/>
          <p:nvPr/>
        </p:nvSpPr>
        <p:spPr>
          <a:xfrm>
            <a:off x="403341" y="345182"/>
            <a:ext cx="11699616" cy="707886"/>
          </a:xfrm>
          <a:prstGeom prst="rect">
            <a:avLst/>
          </a:prstGeom>
          <a:noFill/>
        </p:spPr>
        <p:txBody>
          <a:bodyPr wrap="square" rtlCol="0" anchor="t">
            <a:spAutoFit/>
          </a:bodyPr>
          <a:lstStyle/>
          <a:p>
            <a:pPr>
              <a:spcAft>
                <a:spcPts val="200"/>
              </a:spcAft>
              <a:defRPr/>
            </a:pPr>
            <a:r>
              <a:rPr kumimoji="0" lang="en-US" sz="4000" b="1" i="0" u="none" strike="noStrike" kern="1200" cap="none" spc="-10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Transition to Tokens - Motivations</a:t>
            </a:r>
            <a:endParaRPr lang="en-US" sz="4000" b="1" spc="-100" dirty="0">
              <a:solidFill>
                <a:srgbClr val="2E2D62"/>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D263CB44-DAAB-E0CB-DFDA-BC3F7A9037DA}"/>
              </a:ext>
            </a:extLst>
          </p:cNvPr>
          <p:cNvSpPr/>
          <p:nvPr/>
        </p:nvSpPr>
        <p:spPr>
          <a:xfrm>
            <a:off x="403341" y="1351508"/>
            <a:ext cx="10719460" cy="2554545"/>
          </a:xfrm>
          <a:prstGeom prst="rect">
            <a:avLst/>
          </a:prstGeom>
        </p:spPr>
        <p:txBody>
          <a:bodyPr wrap="square">
            <a:spAutoFit/>
          </a:bodyPr>
          <a:lstStyle/>
          <a:p>
            <a:pPr marL="342900"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OAuth and OIDC protocols have been adopted by a wide range of software and systems, thanks to their prevalence in industry – in particular within the social identity space</a:t>
            </a:r>
          </a:p>
          <a:p>
            <a:pPr marL="800100" lvl="1"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This prevalence enables developers to utilise developed libraries, and facilitates integration and interoperability</a:t>
            </a:r>
          </a:p>
          <a:p>
            <a:pPr marL="342900" indent="-342900">
              <a:buFont typeface="Arial" panose="020B0604020202020204" pitchFamily="34" charset="0"/>
              <a:buChar char="•"/>
            </a:pPr>
            <a:endParaRPr lang="en-GB" sz="2000" dirty="0">
              <a:solidFill>
                <a:srgbClr val="62626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Certificates, whilst established within WLCG, are not familiar outside this context - and are often viewed as unintuitive. Conversely, Token-based flows are becoming increasingly commonplace, and can lead to a better user experience as a result</a:t>
            </a:r>
          </a:p>
        </p:txBody>
      </p:sp>
    </p:spTree>
    <p:extLst>
      <p:ext uri="{BB962C8B-B14F-4D97-AF65-F5344CB8AC3E}">
        <p14:creationId xmlns:p14="http://schemas.microsoft.com/office/powerpoint/2010/main" val="10658758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170C8-0946-4FF5-D8E8-4D41DB828E47}"/>
              </a:ext>
            </a:extLst>
          </p:cNvPr>
          <p:cNvSpPr txBox="1"/>
          <p:nvPr/>
        </p:nvSpPr>
        <p:spPr>
          <a:xfrm>
            <a:off x="403341" y="345182"/>
            <a:ext cx="11699616" cy="1323439"/>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4000" b="1" i="0" u="none" strike="noStrike" kern="1200" cap="none" spc="-10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Token Authentication and </a:t>
            </a:r>
            <a:r>
              <a:rPr kumimoji="0" lang="en-US" sz="4000" b="1" i="0" u="none" strike="noStrike" kern="1200" cap="none" spc="-100" normalizeH="0" baseline="0" noProof="0" dirty="0" err="1">
                <a:ln>
                  <a:noFill/>
                </a:ln>
                <a:solidFill>
                  <a:srgbClr val="2E2D62"/>
                </a:solidFill>
                <a:effectLst/>
                <a:uLnTx/>
                <a:uFillTx/>
                <a:latin typeface="Arial" panose="020B0604020202020204" pitchFamily="34" charset="0"/>
                <a:ea typeface="+mn-ea"/>
                <a:cs typeface="Arial" panose="020B0604020202020204" pitchFamily="34" charset="0"/>
              </a:rPr>
              <a:t>Authorisation</a:t>
            </a:r>
            <a:r>
              <a:rPr kumimoji="0" lang="en-US" sz="4000" b="1" i="0" u="none" strike="noStrike" kern="1200" cap="none" spc="-10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 Infrastructure</a:t>
            </a:r>
            <a:endParaRPr lang="en-US" sz="4000" b="1" spc="-100" dirty="0">
              <a:solidFill>
                <a:srgbClr val="2E2D62"/>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D263CB44-DAAB-E0CB-DFDA-BC3F7A9037DA}"/>
              </a:ext>
            </a:extLst>
          </p:cNvPr>
          <p:cNvSpPr/>
          <p:nvPr/>
        </p:nvSpPr>
        <p:spPr>
          <a:xfrm>
            <a:off x="403341" y="1934589"/>
            <a:ext cx="10719460" cy="3416320"/>
          </a:xfrm>
          <a:prstGeom prst="rect">
            <a:avLst/>
          </a:prstGeom>
        </p:spPr>
        <p:txBody>
          <a:bodyPr wrap="square">
            <a:spAutoFit/>
          </a:bodyPr>
          <a:lstStyle/>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In the planned WLCG infrastructure, there will be an OP per VO, which users may access using their CERN Account</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This model unifies the IdP and Research community, with both being represented by the Token Issuer</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The Infrastructure design has been informed by the </a:t>
            </a:r>
            <a:r>
              <a:rPr lang="en-GB" sz="2400" b="1" dirty="0">
                <a:solidFill>
                  <a:srgbClr val="626262"/>
                </a:solidFill>
                <a:latin typeface="Arial" panose="020B0604020202020204" pitchFamily="34" charset="0"/>
                <a:cs typeface="Arial" panose="020B0604020202020204" pitchFamily="34" charset="0"/>
              </a:rPr>
              <a:t>AARC Blueprint architecture</a:t>
            </a:r>
            <a:r>
              <a:rPr lang="en-GB" sz="2400" dirty="0">
                <a:solidFill>
                  <a:srgbClr val="626262"/>
                </a:solidFill>
                <a:latin typeface="Arial" panose="020B0604020202020204" pitchFamily="34" charset="0"/>
                <a:cs typeface="Arial" panose="020B0604020202020204" pitchFamily="34" charset="0"/>
              </a:rPr>
              <a:t> - a set of software building blocks that can be used to implement federated access management solutions for international research collaborations</a:t>
            </a:r>
            <a:endParaRPr lang="en-GB" sz="2400" b="1" dirty="0">
              <a:solidFill>
                <a:srgbClr val="62626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85068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170C8-0946-4FF5-D8E8-4D41DB828E47}"/>
              </a:ext>
            </a:extLst>
          </p:cNvPr>
          <p:cNvSpPr txBox="1"/>
          <p:nvPr/>
        </p:nvSpPr>
        <p:spPr>
          <a:xfrm>
            <a:off x="255857" y="364847"/>
            <a:ext cx="2600094" cy="1323439"/>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4000" b="1" i="0" u="none" strike="noStrike" kern="1200" cap="none" spc="-10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The AARC Blueprint</a:t>
            </a:r>
            <a:endParaRPr lang="en-US" sz="4000" b="1" spc="-100" dirty="0">
              <a:solidFill>
                <a:srgbClr val="2E2D62"/>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6BC03B74-C528-08BD-B9D3-2D8D0B70EF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3435" y="0"/>
            <a:ext cx="87852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9217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170C8-0946-4FF5-D8E8-4D41DB828E47}"/>
              </a:ext>
            </a:extLst>
          </p:cNvPr>
          <p:cNvSpPr txBox="1"/>
          <p:nvPr/>
        </p:nvSpPr>
        <p:spPr>
          <a:xfrm>
            <a:off x="403341" y="345182"/>
            <a:ext cx="11699616"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4000" b="1" i="0" u="none" strike="noStrike" kern="1200" cap="none" spc="-10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WLCG Token Infrastructure Design</a:t>
            </a:r>
            <a:endParaRPr lang="en-US" sz="4000" b="1" spc="-100" dirty="0">
              <a:solidFill>
                <a:srgbClr val="2E2D62"/>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03DDF61-5280-5FA6-7A06-E7ED33DC82AA}"/>
              </a:ext>
            </a:extLst>
          </p:cNvPr>
          <p:cNvPicPr>
            <a:picLocks noChangeAspect="1"/>
          </p:cNvPicPr>
          <p:nvPr/>
        </p:nvPicPr>
        <p:blipFill>
          <a:blip r:embed="rId2"/>
          <a:stretch>
            <a:fillRect/>
          </a:stretch>
        </p:blipFill>
        <p:spPr>
          <a:xfrm>
            <a:off x="2209800" y="979940"/>
            <a:ext cx="7772400" cy="5836365"/>
          </a:xfrm>
          <a:prstGeom prst="rect">
            <a:avLst/>
          </a:prstGeom>
        </p:spPr>
      </p:pic>
      <p:sp>
        <p:nvSpPr>
          <p:cNvPr id="5" name="&quot;No&quot; Symbol 4">
            <a:extLst>
              <a:ext uri="{FF2B5EF4-FFF2-40B4-BE49-F238E27FC236}">
                <a16:creationId xmlns:a16="http://schemas.microsoft.com/office/drawing/2014/main" id="{A124638A-CE57-AFE7-5776-695F8AE94D9B}"/>
              </a:ext>
            </a:extLst>
          </p:cNvPr>
          <p:cNvSpPr/>
          <p:nvPr/>
        </p:nvSpPr>
        <p:spPr>
          <a:xfrm>
            <a:off x="5010589" y="1334040"/>
            <a:ext cx="751115" cy="707571"/>
          </a:xfrm>
          <a:prstGeom prst="noSmoking">
            <a:avLst>
              <a:gd name="adj" fmla="val 954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quot;No&quot; Symbol 5">
            <a:extLst>
              <a:ext uri="{FF2B5EF4-FFF2-40B4-BE49-F238E27FC236}">
                <a16:creationId xmlns:a16="http://schemas.microsoft.com/office/drawing/2014/main" id="{30BC5A66-7969-D468-4B26-88543E62032D}"/>
              </a:ext>
            </a:extLst>
          </p:cNvPr>
          <p:cNvSpPr/>
          <p:nvPr/>
        </p:nvSpPr>
        <p:spPr>
          <a:xfrm>
            <a:off x="3948705" y="1334040"/>
            <a:ext cx="751115" cy="707571"/>
          </a:xfrm>
          <a:prstGeom prst="noSmoking">
            <a:avLst>
              <a:gd name="adj" fmla="val 954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3" name="Picture 2">
            <a:extLst>
              <a:ext uri="{FF2B5EF4-FFF2-40B4-BE49-F238E27FC236}">
                <a16:creationId xmlns:a16="http://schemas.microsoft.com/office/drawing/2014/main" id="{CD688E6F-9BF8-6F00-5FEA-678591A03403}"/>
              </a:ext>
            </a:extLst>
          </p:cNvPr>
          <p:cNvPicPr>
            <a:picLocks noChangeAspect="1" noChangeArrowheads="1"/>
          </p:cNvPicPr>
          <p:nvPr/>
        </p:nvPicPr>
        <p:blipFill>
          <a:blip r:embed="rId3">
            <a:alphaModFix amt="43000"/>
            <a:extLst>
              <a:ext uri="{28A0092B-C50C-407E-A947-70E740481C1C}">
                <a14:useLocalDpi xmlns:a14="http://schemas.microsoft.com/office/drawing/2010/main" val="0"/>
              </a:ext>
            </a:extLst>
          </a:blip>
          <a:srcRect/>
          <a:stretch>
            <a:fillRect/>
          </a:stretch>
        </p:blipFill>
        <p:spPr bwMode="auto">
          <a:xfrm>
            <a:off x="2832100" y="345181"/>
            <a:ext cx="6654800" cy="6406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980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7BFE5A-7C82-E244-83C3-A634D5C30E22}"/>
              </a:ext>
            </a:extLst>
          </p:cNvPr>
          <p:cNvSpPr/>
          <p:nvPr/>
        </p:nvSpPr>
        <p:spPr>
          <a:xfrm>
            <a:off x="403341" y="1552329"/>
            <a:ext cx="5355094" cy="4154984"/>
          </a:xfrm>
          <a:prstGeom prst="rect">
            <a:avLst/>
          </a:prstGeom>
        </p:spPr>
        <p:txBody>
          <a:bodyPr wrap="square">
            <a:spAutoFit/>
          </a:bodyPr>
          <a:lstStyle/>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Letting everyone access everything is often </a:t>
            </a:r>
            <a:r>
              <a:rPr lang="en-GB" sz="2400" i="1" dirty="0">
                <a:solidFill>
                  <a:srgbClr val="626262"/>
                </a:solidFill>
                <a:latin typeface="Arial" panose="020B0604020202020204" pitchFamily="34" charset="0"/>
                <a:cs typeface="Arial" panose="020B0604020202020204" pitchFamily="34" charset="0"/>
              </a:rPr>
              <a:t>a bad idea</a:t>
            </a:r>
          </a:p>
          <a:p>
            <a:pPr marL="342900" indent="-342900">
              <a:buFont typeface="Arial" panose="020B0604020202020204" pitchFamily="34" charset="0"/>
              <a:buChar char="•"/>
            </a:pPr>
            <a:endParaRPr lang="en-GB" sz="2400" i="1" dirty="0">
              <a:solidFill>
                <a:srgbClr val="62626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Though this is not always true – the level of access control required involves considering the risks</a:t>
            </a:r>
          </a:p>
          <a:p>
            <a:pPr marL="342900" indent="-342900">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In the contest of research, we probably don’t want anyone and everyone online being able to get in…</a:t>
            </a:r>
          </a:p>
        </p:txBody>
      </p:sp>
      <p:sp>
        <p:nvSpPr>
          <p:cNvPr id="7" name="TextBox 6">
            <a:extLst>
              <a:ext uri="{FF2B5EF4-FFF2-40B4-BE49-F238E27FC236}">
                <a16:creationId xmlns:a16="http://schemas.microsoft.com/office/drawing/2014/main" id="{67B54F19-1212-9345-95FF-9D2815FD6E96}"/>
              </a:ext>
            </a:extLst>
          </p:cNvPr>
          <p:cNvSpPr txBox="1"/>
          <p:nvPr/>
        </p:nvSpPr>
        <p:spPr>
          <a:xfrm>
            <a:off x="403341" y="190240"/>
            <a:ext cx="11699616" cy="1323439"/>
          </a:xfrm>
          <a:prstGeom prst="rect">
            <a:avLst/>
          </a:prstGeom>
          <a:noFill/>
        </p:spPr>
        <p:txBody>
          <a:bodyPr wrap="square" rtlCol="0" anchor="t">
            <a:spAutoFit/>
          </a:bodyPr>
          <a:lstStyle/>
          <a:p>
            <a:r>
              <a:rPr lang="en-US" sz="4000" b="1" spc="-150" dirty="0">
                <a:solidFill>
                  <a:srgbClr val="2E2D62"/>
                </a:solidFill>
                <a:latin typeface="Arial" panose="020B0604020202020204" pitchFamily="34" charset="0"/>
                <a:cs typeface="Arial" panose="020B0604020202020204" pitchFamily="34" charset="0"/>
              </a:rPr>
              <a:t>Authentication and </a:t>
            </a:r>
            <a:r>
              <a:rPr lang="en-US" sz="4000" b="1" spc="-150" dirty="0" err="1">
                <a:solidFill>
                  <a:srgbClr val="2E2D62"/>
                </a:solidFill>
                <a:latin typeface="Arial" panose="020B0604020202020204" pitchFamily="34" charset="0"/>
                <a:cs typeface="Arial" panose="020B0604020202020204" pitchFamily="34" charset="0"/>
              </a:rPr>
              <a:t>Authorisation</a:t>
            </a:r>
            <a:r>
              <a:rPr lang="en-US" sz="4000" b="1" spc="-150" dirty="0">
                <a:solidFill>
                  <a:srgbClr val="2E2D62"/>
                </a:solidFill>
                <a:latin typeface="Arial" panose="020B0604020202020204" pitchFamily="34" charset="0"/>
                <a:cs typeface="Arial" panose="020B0604020202020204" pitchFamily="34" charset="0"/>
              </a:rPr>
              <a:t> </a:t>
            </a:r>
            <a:br>
              <a:rPr lang="en-US" sz="4000" b="1" spc="-150" dirty="0">
                <a:solidFill>
                  <a:srgbClr val="2E2D62"/>
                </a:solidFill>
                <a:latin typeface="Arial" panose="020B0604020202020204" pitchFamily="34" charset="0"/>
                <a:cs typeface="Arial" panose="020B0604020202020204" pitchFamily="34" charset="0"/>
              </a:rPr>
            </a:br>
            <a:r>
              <a:rPr lang="en-US" sz="4000" b="1" i="1" spc="-150" dirty="0">
                <a:solidFill>
                  <a:srgbClr val="2E2D62"/>
                </a:solidFill>
                <a:latin typeface="Arial" panose="020B0604020202020204" pitchFamily="34" charset="0"/>
                <a:cs typeface="Arial" panose="020B0604020202020204" pitchFamily="34" charset="0"/>
              </a:rPr>
              <a:t>Or, Not letting everyone in</a:t>
            </a:r>
          </a:p>
        </p:txBody>
      </p:sp>
      <p:pic>
        <p:nvPicPr>
          <p:cNvPr id="3" name="Picture 2" descr="A man yelling furiously at a fence to be let in">
            <a:extLst>
              <a:ext uri="{FF2B5EF4-FFF2-40B4-BE49-F238E27FC236}">
                <a16:creationId xmlns:a16="http://schemas.microsoft.com/office/drawing/2014/main" id="{86CADF5B-37F8-8751-490A-9FF89B1FB37E}"/>
              </a:ext>
            </a:extLst>
          </p:cNvPr>
          <p:cNvPicPr>
            <a:picLocks noChangeAspect="1"/>
          </p:cNvPicPr>
          <p:nvPr/>
        </p:nvPicPr>
        <p:blipFill>
          <a:blip r:embed="rId3"/>
          <a:stretch>
            <a:fillRect/>
          </a:stretch>
        </p:blipFill>
        <p:spPr>
          <a:xfrm>
            <a:off x="5882696" y="1915321"/>
            <a:ext cx="6096000" cy="3429000"/>
          </a:xfrm>
          <a:prstGeom prst="rect">
            <a:avLst/>
          </a:prstGeom>
        </p:spPr>
      </p:pic>
    </p:spTree>
    <p:extLst>
      <p:ext uri="{BB962C8B-B14F-4D97-AF65-F5344CB8AC3E}">
        <p14:creationId xmlns:p14="http://schemas.microsoft.com/office/powerpoint/2010/main" val="8897769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170C8-0946-4FF5-D8E8-4D41DB828E47}"/>
              </a:ext>
            </a:extLst>
          </p:cNvPr>
          <p:cNvSpPr txBox="1"/>
          <p:nvPr/>
        </p:nvSpPr>
        <p:spPr>
          <a:xfrm>
            <a:off x="403341" y="345182"/>
            <a:ext cx="11699616"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4000" b="1" i="0" u="none" strike="noStrike" kern="1200" cap="none" spc="-10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WLCG Token Infrastructure Design</a:t>
            </a:r>
            <a:endParaRPr lang="en-US" sz="4000" b="1" spc="-100" dirty="0">
              <a:solidFill>
                <a:srgbClr val="2E2D62"/>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03DDF61-5280-5FA6-7A06-E7ED33DC82AA}"/>
              </a:ext>
            </a:extLst>
          </p:cNvPr>
          <p:cNvPicPr>
            <a:picLocks noChangeAspect="1"/>
          </p:cNvPicPr>
          <p:nvPr/>
        </p:nvPicPr>
        <p:blipFill>
          <a:blip r:embed="rId2"/>
          <a:stretch>
            <a:fillRect/>
          </a:stretch>
        </p:blipFill>
        <p:spPr>
          <a:xfrm>
            <a:off x="2209800" y="979940"/>
            <a:ext cx="7772400" cy="5836365"/>
          </a:xfrm>
          <a:prstGeom prst="rect">
            <a:avLst/>
          </a:prstGeom>
        </p:spPr>
      </p:pic>
      <p:sp>
        <p:nvSpPr>
          <p:cNvPr id="5" name="&quot;No&quot; Symbol 4">
            <a:extLst>
              <a:ext uri="{FF2B5EF4-FFF2-40B4-BE49-F238E27FC236}">
                <a16:creationId xmlns:a16="http://schemas.microsoft.com/office/drawing/2014/main" id="{A124638A-CE57-AFE7-5776-695F8AE94D9B}"/>
              </a:ext>
            </a:extLst>
          </p:cNvPr>
          <p:cNvSpPr/>
          <p:nvPr/>
        </p:nvSpPr>
        <p:spPr>
          <a:xfrm>
            <a:off x="5010589" y="1334040"/>
            <a:ext cx="751115" cy="707571"/>
          </a:xfrm>
          <a:prstGeom prst="noSmoking">
            <a:avLst>
              <a:gd name="adj" fmla="val 954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quot;No&quot; Symbol 5">
            <a:extLst>
              <a:ext uri="{FF2B5EF4-FFF2-40B4-BE49-F238E27FC236}">
                <a16:creationId xmlns:a16="http://schemas.microsoft.com/office/drawing/2014/main" id="{30BC5A66-7969-D468-4B26-88543E62032D}"/>
              </a:ext>
            </a:extLst>
          </p:cNvPr>
          <p:cNvSpPr/>
          <p:nvPr/>
        </p:nvSpPr>
        <p:spPr>
          <a:xfrm>
            <a:off x="3948705" y="1334040"/>
            <a:ext cx="751115" cy="707571"/>
          </a:xfrm>
          <a:prstGeom prst="noSmoking">
            <a:avLst>
              <a:gd name="adj" fmla="val 954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2800080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170C8-0946-4FF5-D8E8-4D41DB828E47}"/>
              </a:ext>
            </a:extLst>
          </p:cNvPr>
          <p:cNvSpPr txBox="1"/>
          <p:nvPr/>
        </p:nvSpPr>
        <p:spPr>
          <a:xfrm>
            <a:off x="403341" y="345182"/>
            <a:ext cx="11699616"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4000" b="1" i="0" u="none" strike="noStrike" kern="1200" cap="none" spc="-10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WLCG Token Infrastructure Design</a:t>
            </a:r>
            <a:endParaRPr lang="en-US" sz="4000" b="1" spc="-100" dirty="0">
              <a:solidFill>
                <a:srgbClr val="2E2D62"/>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03DDF61-5280-5FA6-7A06-E7ED33DC82AA}"/>
              </a:ext>
            </a:extLst>
          </p:cNvPr>
          <p:cNvPicPr>
            <a:picLocks noChangeAspect="1"/>
          </p:cNvPicPr>
          <p:nvPr/>
        </p:nvPicPr>
        <p:blipFill>
          <a:blip r:embed="rId2"/>
          <a:stretch>
            <a:fillRect/>
          </a:stretch>
        </p:blipFill>
        <p:spPr>
          <a:xfrm>
            <a:off x="2209800" y="979940"/>
            <a:ext cx="7772400" cy="5836365"/>
          </a:xfrm>
          <a:prstGeom prst="rect">
            <a:avLst/>
          </a:prstGeom>
        </p:spPr>
      </p:pic>
      <p:sp>
        <p:nvSpPr>
          <p:cNvPr id="5" name="&quot;No&quot; Symbol 4">
            <a:extLst>
              <a:ext uri="{FF2B5EF4-FFF2-40B4-BE49-F238E27FC236}">
                <a16:creationId xmlns:a16="http://schemas.microsoft.com/office/drawing/2014/main" id="{A124638A-CE57-AFE7-5776-695F8AE94D9B}"/>
              </a:ext>
            </a:extLst>
          </p:cNvPr>
          <p:cNvSpPr/>
          <p:nvPr/>
        </p:nvSpPr>
        <p:spPr>
          <a:xfrm>
            <a:off x="5010589" y="1334040"/>
            <a:ext cx="751115" cy="707571"/>
          </a:xfrm>
          <a:prstGeom prst="noSmoking">
            <a:avLst>
              <a:gd name="adj" fmla="val 954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quot;No&quot; Symbol 5">
            <a:extLst>
              <a:ext uri="{FF2B5EF4-FFF2-40B4-BE49-F238E27FC236}">
                <a16:creationId xmlns:a16="http://schemas.microsoft.com/office/drawing/2014/main" id="{30BC5A66-7969-D468-4B26-88543E62032D}"/>
              </a:ext>
            </a:extLst>
          </p:cNvPr>
          <p:cNvSpPr/>
          <p:nvPr/>
        </p:nvSpPr>
        <p:spPr>
          <a:xfrm>
            <a:off x="3948705" y="1334040"/>
            <a:ext cx="751115" cy="707571"/>
          </a:xfrm>
          <a:prstGeom prst="noSmoking">
            <a:avLst>
              <a:gd name="adj" fmla="val 954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Rectangular Callout 6">
            <a:extLst>
              <a:ext uri="{FF2B5EF4-FFF2-40B4-BE49-F238E27FC236}">
                <a16:creationId xmlns:a16="http://schemas.microsoft.com/office/drawing/2014/main" id="{5CA67EA8-8B77-4E61-EF8E-B978234B8B8E}"/>
              </a:ext>
            </a:extLst>
          </p:cNvPr>
          <p:cNvSpPr/>
          <p:nvPr/>
        </p:nvSpPr>
        <p:spPr>
          <a:xfrm>
            <a:off x="896624" y="1166911"/>
            <a:ext cx="3799115" cy="4524177"/>
          </a:xfrm>
          <a:prstGeom prst="wedgeRectCallout">
            <a:avLst>
              <a:gd name="adj1" fmla="val 97397"/>
              <a:gd name="adj2" fmla="val -37153"/>
            </a:avLst>
          </a:prstGeom>
          <a:solidFill>
            <a:schemeClr val="bg1"/>
          </a:solidFill>
          <a:ln w="444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lumMod val="50000"/>
                  </a:schemeClr>
                </a:solidFill>
              </a:rPr>
              <a:t>CERN SSO releases:</a:t>
            </a:r>
          </a:p>
          <a:p>
            <a:br>
              <a:rPr lang="en-GB" sz="2000" dirty="0">
                <a:solidFill>
                  <a:schemeClr val="tx1">
                    <a:lumMod val="50000"/>
                  </a:schemeClr>
                </a:solidFill>
              </a:rPr>
            </a:br>
            <a:r>
              <a:rPr lang="en-GB" sz="2000" dirty="0">
                <a:solidFill>
                  <a:schemeClr val="tx1">
                    <a:lumMod val="50000"/>
                  </a:schemeClr>
                </a:solidFill>
              </a:rPr>
              <a:t>● Name,</a:t>
            </a:r>
            <a:br>
              <a:rPr lang="en-GB" sz="2000" dirty="0">
                <a:solidFill>
                  <a:schemeClr val="tx1">
                    <a:lumMod val="50000"/>
                  </a:schemeClr>
                </a:solidFill>
              </a:rPr>
            </a:br>
            <a:r>
              <a:rPr lang="en-GB" sz="2000" dirty="0">
                <a:solidFill>
                  <a:schemeClr val="tx1">
                    <a:lumMod val="50000"/>
                  </a:schemeClr>
                </a:solidFill>
              </a:rPr>
              <a:t>● Email,</a:t>
            </a:r>
            <a:br>
              <a:rPr lang="en-GB" sz="2000" dirty="0">
                <a:solidFill>
                  <a:schemeClr val="tx1">
                    <a:lumMod val="50000"/>
                  </a:schemeClr>
                </a:solidFill>
              </a:rPr>
            </a:br>
            <a:r>
              <a:rPr lang="en-GB" sz="2000" dirty="0">
                <a:solidFill>
                  <a:schemeClr val="tx1">
                    <a:lumMod val="50000"/>
                  </a:schemeClr>
                </a:solidFill>
              </a:rPr>
              <a:t>● CERN Person ID (indicates</a:t>
            </a:r>
            <a:br>
              <a:rPr lang="en-GB" sz="2000" dirty="0">
                <a:solidFill>
                  <a:schemeClr val="tx1">
                    <a:lumMod val="50000"/>
                  </a:schemeClr>
                </a:solidFill>
              </a:rPr>
            </a:br>
            <a:r>
              <a:rPr lang="en-GB" sz="2000" dirty="0">
                <a:solidFill>
                  <a:schemeClr val="tx1">
                    <a:lumMod val="50000"/>
                  </a:schemeClr>
                </a:solidFill>
              </a:rPr>
              <a:t>HR has performed ID check),</a:t>
            </a:r>
            <a:br>
              <a:rPr lang="en-GB" sz="2000" dirty="0">
                <a:solidFill>
                  <a:schemeClr val="tx1">
                    <a:lumMod val="50000"/>
                  </a:schemeClr>
                </a:solidFill>
              </a:rPr>
            </a:br>
            <a:r>
              <a:rPr lang="en-GB" sz="2000" dirty="0">
                <a:solidFill>
                  <a:schemeClr val="tx1">
                    <a:lumMod val="50000"/>
                  </a:schemeClr>
                </a:solidFill>
              </a:rPr>
              <a:t>● CERN Kerberos Principal</a:t>
            </a:r>
            <a:br>
              <a:rPr lang="en-GB" sz="2000" dirty="0">
                <a:solidFill>
                  <a:schemeClr val="tx1">
                    <a:lumMod val="50000"/>
                  </a:schemeClr>
                </a:solidFill>
              </a:rPr>
            </a:br>
            <a:r>
              <a:rPr lang="en-GB" sz="2000" dirty="0">
                <a:solidFill>
                  <a:schemeClr val="tx1">
                    <a:lumMod val="50000"/>
                  </a:schemeClr>
                </a:solidFill>
              </a:rPr>
              <a:t>● ...</a:t>
            </a:r>
          </a:p>
          <a:p>
            <a:br>
              <a:rPr lang="en-GB" sz="2000" dirty="0">
                <a:solidFill>
                  <a:schemeClr val="tx1">
                    <a:lumMod val="50000"/>
                  </a:schemeClr>
                </a:solidFill>
              </a:rPr>
            </a:br>
            <a:r>
              <a:rPr lang="en-GB" sz="2000" dirty="0">
                <a:solidFill>
                  <a:schemeClr val="tx1">
                    <a:lumMod val="50000"/>
                  </a:schemeClr>
                </a:solidFill>
              </a:rPr>
              <a:t>Currently all researchers have</a:t>
            </a:r>
            <a:br>
              <a:rPr lang="en-GB" sz="2000" dirty="0">
                <a:solidFill>
                  <a:schemeClr val="tx1">
                    <a:lumMod val="50000"/>
                  </a:schemeClr>
                </a:solidFill>
              </a:rPr>
            </a:br>
            <a:r>
              <a:rPr lang="en-GB" sz="2000" dirty="0">
                <a:solidFill>
                  <a:schemeClr val="tx1">
                    <a:lumMod val="50000"/>
                  </a:schemeClr>
                </a:solidFill>
              </a:rPr>
              <a:t>CERN accounts but aim is to work</a:t>
            </a:r>
            <a:br>
              <a:rPr lang="en-GB" sz="2000" dirty="0">
                <a:solidFill>
                  <a:schemeClr val="tx1">
                    <a:lumMod val="50000"/>
                  </a:schemeClr>
                </a:solidFill>
              </a:rPr>
            </a:br>
            <a:r>
              <a:rPr lang="en-GB" sz="2000" dirty="0">
                <a:solidFill>
                  <a:schemeClr val="tx1">
                    <a:lumMod val="50000"/>
                  </a:schemeClr>
                </a:solidFill>
              </a:rPr>
              <a:t>towards removing this need in</a:t>
            </a:r>
            <a:br>
              <a:rPr lang="en-GB" sz="2000" dirty="0">
                <a:solidFill>
                  <a:schemeClr val="tx1">
                    <a:lumMod val="50000"/>
                  </a:schemeClr>
                </a:solidFill>
              </a:rPr>
            </a:br>
            <a:r>
              <a:rPr lang="en-GB" sz="2000" dirty="0">
                <a:solidFill>
                  <a:schemeClr val="tx1">
                    <a:lumMod val="50000"/>
                  </a:schemeClr>
                </a:solidFill>
              </a:rPr>
              <a:t>future</a:t>
            </a:r>
          </a:p>
        </p:txBody>
      </p:sp>
      <p:sp>
        <p:nvSpPr>
          <p:cNvPr id="8" name="Rectangular Callout 7">
            <a:extLst>
              <a:ext uri="{FF2B5EF4-FFF2-40B4-BE49-F238E27FC236}">
                <a16:creationId xmlns:a16="http://schemas.microsoft.com/office/drawing/2014/main" id="{5B38C27C-9B1D-B7D4-4B08-EFF61EB20DE0}"/>
              </a:ext>
            </a:extLst>
          </p:cNvPr>
          <p:cNvSpPr/>
          <p:nvPr/>
        </p:nvSpPr>
        <p:spPr>
          <a:xfrm>
            <a:off x="9172066" y="345182"/>
            <a:ext cx="2833121" cy="3251423"/>
          </a:xfrm>
          <a:prstGeom prst="wedgeRectCallout">
            <a:avLst>
              <a:gd name="adj1" fmla="val -38636"/>
              <a:gd name="adj2" fmla="val 65005"/>
            </a:avLst>
          </a:prstGeom>
          <a:solidFill>
            <a:schemeClr val="bg1"/>
          </a:solidFill>
          <a:ln w="444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lumMod val="50000"/>
                  </a:schemeClr>
                </a:solidFill>
                <a:effectLst/>
              </a:rPr>
              <a:t>CERN Person ID is checked against CERN HR DB. Affiliation with Virtual Organisation (experiment) is verified, as well as end dates.</a:t>
            </a:r>
            <a:br>
              <a:rPr lang="en-GB" sz="2000" dirty="0">
                <a:solidFill>
                  <a:schemeClr val="tx1">
                    <a:lumMod val="50000"/>
                  </a:schemeClr>
                </a:solidFill>
              </a:rPr>
            </a:br>
            <a:r>
              <a:rPr lang="en-GB" sz="2000" dirty="0">
                <a:solidFill>
                  <a:schemeClr val="tx1">
                    <a:lumMod val="50000"/>
                  </a:schemeClr>
                </a:solidFill>
                <a:effectLst/>
              </a:rPr>
              <a:t>If the check is OK, the membership</a:t>
            </a:r>
            <a:br>
              <a:rPr lang="en-GB" sz="2000" dirty="0">
                <a:solidFill>
                  <a:schemeClr val="tx1">
                    <a:lumMod val="50000"/>
                  </a:schemeClr>
                </a:solidFill>
              </a:rPr>
            </a:br>
            <a:r>
              <a:rPr lang="en-GB" sz="2000" dirty="0">
                <a:solidFill>
                  <a:schemeClr val="tx1">
                    <a:lumMod val="50000"/>
                  </a:schemeClr>
                </a:solidFill>
                <a:effectLst/>
              </a:rPr>
              <a:t>is approved.</a:t>
            </a:r>
            <a:endParaRPr lang="en-GB" sz="2000" dirty="0">
              <a:solidFill>
                <a:schemeClr val="tx1">
                  <a:lumMod val="50000"/>
                </a:schemeClr>
              </a:solidFill>
            </a:endParaRPr>
          </a:p>
        </p:txBody>
      </p:sp>
    </p:spTree>
    <p:extLst>
      <p:ext uri="{BB962C8B-B14F-4D97-AF65-F5344CB8AC3E}">
        <p14:creationId xmlns:p14="http://schemas.microsoft.com/office/powerpoint/2010/main" val="12101942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170C8-0946-4FF5-D8E8-4D41DB828E47}"/>
              </a:ext>
            </a:extLst>
          </p:cNvPr>
          <p:cNvSpPr txBox="1"/>
          <p:nvPr/>
        </p:nvSpPr>
        <p:spPr>
          <a:xfrm>
            <a:off x="403341" y="345182"/>
            <a:ext cx="11699616"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4000" b="1" i="0" u="none" strike="noStrike" kern="1200" cap="none" spc="-10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WLCG Token Infrastructure Design</a:t>
            </a:r>
            <a:endParaRPr lang="en-US" sz="4000" b="1" spc="-100" dirty="0">
              <a:solidFill>
                <a:srgbClr val="2E2D62"/>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03DDF61-5280-5FA6-7A06-E7ED33DC82AA}"/>
              </a:ext>
            </a:extLst>
          </p:cNvPr>
          <p:cNvPicPr>
            <a:picLocks noChangeAspect="1"/>
          </p:cNvPicPr>
          <p:nvPr/>
        </p:nvPicPr>
        <p:blipFill>
          <a:blip r:embed="rId3"/>
          <a:stretch>
            <a:fillRect/>
          </a:stretch>
        </p:blipFill>
        <p:spPr>
          <a:xfrm>
            <a:off x="2209800" y="979940"/>
            <a:ext cx="7772400" cy="5836365"/>
          </a:xfrm>
          <a:prstGeom prst="rect">
            <a:avLst/>
          </a:prstGeom>
        </p:spPr>
      </p:pic>
      <p:sp>
        <p:nvSpPr>
          <p:cNvPr id="5" name="&quot;No&quot; Symbol 4">
            <a:extLst>
              <a:ext uri="{FF2B5EF4-FFF2-40B4-BE49-F238E27FC236}">
                <a16:creationId xmlns:a16="http://schemas.microsoft.com/office/drawing/2014/main" id="{A124638A-CE57-AFE7-5776-695F8AE94D9B}"/>
              </a:ext>
            </a:extLst>
          </p:cNvPr>
          <p:cNvSpPr/>
          <p:nvPr/>
        </p:nvSpPr>
        <p:spPr>
          <a:xfrm>
            <a:off x="5010589" y="1334040"/>
            <a:ext cx="751115" cy="707571"/>
          </a:xfrm>
          <a:prstGeom prst="noSmoking">
            <a:avLst>
              <a:gd name="adj" fmla="val 954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quot;No&quot; Symbol 5">
            <a:extLst>
              <a:ext uri="{FF2B5EF4-FFF2-40B4-BE49-F238E27FC236}">
                <a16:creationId xmlns:a16="http://schemas.microsoft.com/office/drawing/2014/main" id="{30BC5A66-7969-D468-4B26-88543E62032D}"/>
              </a:ext>
            </a:extLst>
          </p:cNvPr>
          <p:cNvSpPr/>
          <p:nvPr/>
        </p:nvSpPr>
        <p:spPr>
          <a:xfrm>
            <a:off x="3948705" y="1334040"/>
            <a:ext cx="751115" cy="707571"/>
          </a:xfrm>
          <a:prstGeom prst="noSmoking">
            <a:avLst>
              <a:gd name="adj" fmla="val 954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Rectangular Callout 7">
            <a:extLst>
              <a:ext uri="{FF2B5EF4-FFF2-40B4-BE49-F238E27FC236}">
                <a16:creationId xmlns:a16="http://schemas.microsoft.com/office/drawing/2014/main" id="{8814299B-DC2E-1ECC-02AC-754441920ABC}"/>
              </a:ext>
            </a:extLst>
          </p:cNvPr>
          <p:cNvSpPr/>
          <p:nvPr/>
        </p:nvSpPr>
        <p:spPr>
          <a:xfrm>
            <a:off x="149590" y="2086234"/>
            <a:ext cx="3799115" cy="1848452"/>
          </a:xfrm>
          <a:prstGeom prst="wedgeRectCallout">
            <a:avLst>
              <a:gd name="adj1" fmla="val 32173"/>
              <a:gd name="adj2" fmla="val 101056"/>
            </a:avLst>
          </a:prstGeom>
          <a:solidFill>
            <a:schemeClr val="bg1"/>
          </a:solidFill>
          <a:ln w="444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err="1">
                <a:solidFill>
                  <a:schemeClr val="tx1">
                    <a:lumMod val="50000"/>
                  </a:schemeClr>
                </a:solidFill>
                <a:effectLst/>
              </a:rPr>
              <a:t>RCAuth</a:t>
            </a:r>
            <a:r>
              <a:rPr lang="en-GB" sz="2000" dirty="0">
                <a:solidFill>
                  <a:schemeClr val="tx1">
                    <a:lumMod val="50000"/>
                  </a:schemeClr>
                </a:solidFill>
                <a:effectLst/>
              </a:rPr>
              <a:t> integration possible</a:t>
            </a:r>
            <a:br>
              <a:rPr lang="en-GB" sz="2000" dirty="0">
                <a:solidFill>
                  <a:schemeClr val="tx1">
                    <a:lumMod val="50000"/>
                  </a:schemeClr>
                </a:solidFill>
              </a:rPr>
            </a:br>
            <a:r>
              <a:rPr lang="en-GB" sz="2000" dirty="0">
                <a:solidFill>
                  <a:schemeClr val="tx1">
                    <a:lumMod val="50000"/>
                  </a:schemeClr>
                </a:solidFill>
                <a:effectLst/>
              </a:rPr>
              <a:t>to generate short lived X.509 certs for backwards compatibility</a:t>
            </a:r>
          </a:p>
        </p:txBody>
      </p:sp>
      <p:sp>
        <p:nvSpPr>
          <p:cNvPr id="10" name="Rectangular Callout 9">
            <a:extLst>
              <a:ext uri="{FF2B5EF4-FFF2-40B4-BE49-F238E27FC236}">
                <a16:creationId xmlns:a16="http://schemas.microsoft.com/office/drawing/2014/main" id="{38FC70EB-F444-1280-27F1-A77A1AC11FB1}"/>
              </a:ext>
            </a:extLst>
          </p:cNvPr>
          <p:cNvSpPr/>
          <p:nvPr/>
        </p:nvSpPr>
        <p:spPr>
          <a:xfrm>
            <a:off x="7492182" y="2041611"/>
            <a:ext cx="3971707" cy="1642083"/>
          </a:xfrm>
          <a:prstGeom prst="wedgeRectCallout">
            <a:avLst>
              <a:gd name="adj1" fmla="val -54629"/>
              <a:gd name="adj2" fmla="val 74357"/>
            </a:avLst>
          </a:prstGeom>
          <a:solidFill>
            <a:schemeClr val="bg1"/>
          </a:solidFill>
          <a:ln w="444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lumMod val="50000"/>
                  </a:schemeClr>
                </a:solidFill>
                <a:effectLst/>
              </a:rPr>
              <a:t>Groups imported from VOMS</a:t>
            </a:r>
            <a:endParaRPr lang="en-GB" sz="2000" dirty="0">
              <a:solidFill>
                <a:schemeClr val="tx1">
                  <a:lumMod val="50000"/>
                </a:schemeClr>
              </a:solidFill>
            </a:endParaRPr>
          </a:p>
        </p:txBody>
      </p:sp>
    </p:spTree>
    <p:extLst>
      <p:ext uri="{BB962C8B-B14F-4D97-AF65-F5344CB8AC3E}">
        <p14:creationId xmlns:p14="http://schemas.microsoft.com/office/powerpoint/2010/main" val="23631633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170C8-0946-4FF5-D8E8-4D41DB828E47}"/>
              </a:ext>
            </a:extLst>
          </p:cNvPr>
          <p:cNvSpPr txBox="1"/>
          <p:nvPr/>
        </p:nvSpPr>
        <p:spPr>
          <a:xfrm>
            <a:off x="403341" y="345182"/>
            <a:ext cx="11699616" cy="70788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4000" b="1" i="0" u="none" strike="noStrike" kern="1200" cap="none" spc="-10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WLCG Token Schema</a:t>
            </a:r>
            <a:endParaRPr lang="en-US" sz="4000" b="1" spc="-100" dirty="0">
              <a:solidFill>
                <a:srgbClr val="2E2D62"/>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DF8FF5F-4037-AB82-C610-20DB348E35C5}"/>
              </a:ext>
            </a:extLst>
          </p:cNvPr>
          <p:cNvSpPr/>
          <p:nvPr/>
        </p:nvSpPr>
        <p:spPr>
          <a:xfrm>
            <a:off x="403341" y="1185289"/>
            <a:ext cx="10719460" cy="5078313"/>
          </a:xfrm>
          <a:prstGeom prst="rect">
            <a:avLst/>
          </a:prstGeom>
        </p:spPr>
        <p:txBody>
          <a:bodyPr wrap="square">
            <a:spAutoFit/>
          </a:bodyPr>
          <a:lstStyle/>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In order to serve authorisation information a VO, the WLCG token schema </a:t>
            </a:r>
            <a:r>
              <a:rPr lang="en-GB" sz="2400" dirty="0" err="1">
                <a:solidFill>
                  <a:srgbClr val="626262"/>
                </a:solidFill>
                <a:latin typeface="Arial" panose="020B0604020202020204" pitchFamily="34" charset="0"/>
                <a:cs typeface="Arial" panose="020B0604020202020204" pitchFamily="34" charset="0"/>
              </a:rPr>
              <a:t>definies</a:t>
            </a:r>
            <a:r>
              <a:rPr lang="en-GB" sz="2400" dirty="0">
                <a:solidFill>
                  <a:srgbClr val="626262"/>
                </a:solidFill>
                <a:latin typeface="Arial" panose="020B0604020202020204" pitchFamily="34" charset="0"/>
                <a:cs typeface="Arial" panose="020B0604020202020204" pitchFamily="34" charset="0"/>
              </a:rPr>
              <a:t> extra claims – </a:t>
            </a:r>
            <a:r>
              <a:rPr lang="en-GB" sz="2400" dirty="0" err="1">
                <a:solidFill>
                  <a:srgbClr val="626262"/>
                </a:solidFill>
                <a:latin typeface="Simplified Arabic Fixed" panose="02070309020205020404" pitchFamily="49" charset="-78"/>
                <a:cs typeface="Simplified Arabic Fixed" panose="02070309020205020404" pitchFamily="49" charset="-78"/>
              </a:rPr>
              <a:t>wlcg.groups</a:t>
            </a:r>
            <a:r>
              <a:rPr lang="en-GB" sz="2400" dirty="0">
                <a:solidFill>
                  <a:srgbClr val="626262"/>
                </a:solidFill>
                <a:latin typeface="Arial" panose="020B0604020202020204" pitchFamily="34" charset="0"/>
                <a:cs typeface="Arial" panose="020B0604020202020204" pitchFamily="34" charset="0"/>
              </a:rPr>
              <a:t> for Group-based authorisation and </a:t>
            </a:r>
            <a:r>
              <a:rPr lang="en-GB" sz="2400" dirty="0">
                <a:solidFill>
                  <a:srgbClr val="626262"/>
                </a:solidFill>
                <a:latin typeface="Simplified Arabic Fixed" panose="02070309020205020404" pitchFamily="49" charset="-78"/>
                <a:cs typeface="Simplified Arabic Fixed" panose="02070309020205020404" pitchFamily="49" charset="-78"/>
              </a:rPr>
              <a:t>scopes</a:t>
            </a:r>
            <a:r>
              <a:rPr lang="en-GB" sz="2400" dirty="0">
                <a:solidFill>
                  <a:srgbClr val="626262"/>
                </a:solidFill>
                <a:latin typeface="Arial" panose="020B0604020202020204" pitchFamily="34" charset="0"/>
                <a:cs typeface="Arial" panose="020B0604020202020204" pitchFamily="34" charset="0"/>
              </a:rPr>
              <a:t> for Capability-based authorisation </a:t>
            </a:r>
          </a:p>
          <a:p>
            <a:pPr marL="342900" indent="-342900">
              <a:buFont typeface="Arial" panose="020B0604020202020204" pitchFamily="34" charset="0"/>
              <a:buChar char="•"/>
            </a:pPr>
            <a:r>
              <a:rPr lang="en-GB" sz="2400" dirty="0" err="1">
                <a:solidFill>
                  <a:srgbClr val="626262"/>
                </a:solidFill>
                <a:latin typeface="Simplified Arabic Fixed" panose="02070309020205020404" pitchFamily="49" charset="-78"/>
                <a:cs typeface="Simplified Arabic Fixed" panose="02070309020205020404" pitchFamily="49" charset="-78"/>
              </a:rPr>
              <a:t>wlcg.groups</a:t>
            </a:r>
            <a:r>
              <a:rPr lang="en-GB" sz="2400" dirty="0">
                <a:solidFill>
                  <a:srgbClr val="626262"/>
                </a:solidFill>
                <a:latin typeface="Simplified Arabic Fixed" panose="02070309020205020404" pitchFamily="49" charset="-78"/>
                <a:cs typeface="Simplified Arabic Fixed" panose="02070309020205020404" pitchFamily="49" charset="-78"/>
              </a:rPr>
              <a:t> </a:t>
            </a:r>
            <a:r>
              <a:rPr lang="en-GB" sz="2400" dirty="0">
                <a:solidFill>
                  <a:srgbClr val="626262"/>
                </a:solidFill>
                <a:latin typeface="Arial" panose="020B0604020202020204" pitchFamily="34" charset="0"/>
                <a:cs typeface="Arial" panose="020B0604020202020204" pitchFamily="34" charset="0"/>
              </a:rPr>
              <a:t>semantics are equivalent to existing VOMS groups, and will be initially imported directly from VOMS</a:t>
            </a:r>
          </a:p>
          <a:p>
            <a:pPr marL="800100" lvl="1" indent="-342900">
              <a:buFont typeface="Arial" panose="020B0604020202020204" pitchFamily="34" charset="0"/>
              <a:buChar char="•"/>
            </a:pPr>
            <a:r>
              <a:rPr lang="en-GB" sz="2000" dirty="0" err="1">
                <a:solidFill>
                  <a:srgbClr val="626262"/>
                </a:solidFill>
                <a:latin typeface="Arial" panose="020B0604020202020204" pitchFamily="34" charset="0"/>
                <a:cs typeface="Arial" panose="020B0604020202020204" pitchFamily="34" charset="0"/>
              </a:rPr>
              <a:t>Eg</a:t>
            </a:r>
            <a:r>
              <a:rPr lang="en-GB" sz="2000" dirty="0">
                <a:solidFill>
                  <a:srgbClr val="626262"/>
                </a:solidFill>
                <a:latin typeface="Arial" panose="020B0604020202020204" pitchFamily="34" charset="0"/>
                <a:cs typeface="Arial" panose="020B0604020202020204" pitchFamily="34" charset="0"/>
              </a:rPr>
              <a:t>: /atlas/production</a:t>
            </a:r>
          </a:p>
          <a:p>
            <a:pPr marL="342900" indent="-342900">
              <a:buFont typeface="Arial" panose="020B0604020202020204" pitchFamily="34" charset="0"/>
              <a:buChar char="•"/>
            </a:pPr>
            <a:r>
              <a:rPr lang="en-GB" sz="2400" dirty="0">
                <a:solidFill>
                  <a:srgbClr val="626262"/>
                </a:solidFill>
                <a:latin typeface="Simplified Arabic Fixed" panose="02070309020205020404" pitchFamily="49" charset="-78"/>
                <a:cs typeface="Simplified Arabic Fixed" panose="02070309020205020404" pitchFamily="49" charset="-78"/>
              </a:rPr>
              <a:t>scopes</a:t>
            </a:r>
            <a:r>
              <a:rPr lang="en-GB" sz="2400" dirty="0">
                <a:solidFill>
                  <a:srgbClr val="626262"/>
                </a:solidFill>
                <a:latin typeface="Arial" panose="020B0604020202020204" pitchFamily="34" charset="0"/>
                <a:cs typeface="Arial" panose="020B0604020202020204" pitchFamily="34" charset="0"/>
              </a:rPr>
              <a:t> is used to provide capability to a specific token, rather than permanent authorisation to a user</a:t>
            </a:r>
          </a:p>
          <a:p>
            <a:pPr marL="800100" lvl="1" indent="-342900">
              <a:buFont typeface="Arial" panose="020B0604020202020204" pitchFamily="34" charset="0"/>
              <a:buChar char="•"/>
            </a:pPr>
            <a:r>
              <a:rPr lang="en-GB" sz="2000" dirty="0">
                <a:solidFill>
                  <a:srgbClr val="626262"/>
                </a:solidFill>
                <a:latin typeface="Arial" panose="020B0604020202020204" pitchFamily="34" charset="0"/>
                <a:cs typeface="Arial" panose="020B0604020202020204" pitchFamily="34" charset="0"/>
              </a:rPr>
              <a:t>Format </a:t>
            </a:r>
            <a:r>
              <a:rPr lang="en-GB" sz="2000" dirty="0">
                <a:solidFill>
                  <a:srgbClr val="626262"/>
                </a:solidFill>
                <a:latin typeface="Simplified Arabic Fixed" panose="02070309020205020404" pitchFamily="49" charset="-78"/>
                <a:cs typeface="Simplified Arabic Fixed" panose="02070309020205020404" pitchFamily="49" charset="-78"/>
              </a:rPr>
              <a:t>$AUTHZ:$PATH </a:t>
            </a:r>
            <a:r>
              <a:rPr lang="en-GB" sz="2000" dirty="0">
                <a:solidFill>
                  <a:srgbClr val="626262"/>
                </a:solidFill>
                <a:latin typeface="Arial" panose="020B0604020202020204" pitchFamily="34" charset="0"/>
                <a:cs typeface="Arial" panose="020B0604020202020204" pitchFamily="34" charset="0"/>
              </a:rPr>
              <a:t>where </a:t>
            </a:r>
            <a:r>
              <a:rPr lang="en-GB" sz="2000" dirty="0">
                <a:solidFill>
                  <a:srgbClr val="626262"/>
                </a:solidFill>
                <a:latin typeface="Simplified Arabic Fixed" panose="02070309020205020404" pitchFamily="49" charset="-78"/>
                <a:cs typeface="Simplified Arabic Fixed" panose="02070309020205020404" pitchFamily="49" charset="-78"/>
              </a:rPr>
              <a:t>$PATH</a:t>
            </a:r>
            <a:r>
              <a:rPr lang="en-GB" sz="2000" dirty="0">
                <a:solidFill>
                  <a:srgbClr val="626262"/>
                </a:solidFill>
                <a:latin typeface="Arial" panose="020B0604020202020204" pitchFamily="34" charset="0"/>
                <a:cs typeface="Arial" panose="020B0604020202020204" pitchFamily="34" charset="0"/>
              </a:rPr>
              <a:t> is mandatory (may be ‘/’ for *) </a:t>
            </a:r>
          </a:p>
          <a:p>
            <a:pPr marL="800100" lvl="1" indent="-342900">
              <a:buFont typeface="Arial" panose="020B0604020202020204" pitchFamily="34" charset="0"/>
              <a:buChar char="•"/>
            </a:pPr>
            <a:r>
              <a:rPr lang="en-GB" sz="2000" dirty="0" err="1">
                <a:solidFill>
                  <a:srgbClr val="626262"/>
                </a:solidFill>
                <a:latin typeface="Arial" panose="020B0604020202020204" pitchFamily="34" charset="0"/>
                <a:cs typeface="Arial" panose="020B0604020202020204" pitchFamily="34" charset="0"/>
              </a:rPr>
              <a:t>Eg</a:t>
            </a:r>
            <a:r>
              <a:rPr lang="en-GB" sz="2000" dirty="0">
                <a:solidFill>
                  <a:srgbClr val="626262"/>
                </a:solidFill>
                <a:latin typeface="Arial" panose="020B0604020202020204" pitchFamily="34" charset="0"/>
                <a:cs typeface="Arial" panose="020B0604020202020204" pitchFamily="34" charset="0"/>
              </a:rPr>
              <a:t>: </a:t>
            </a:r>
            <a:r>
              <a:rPr lang="en-GB" sz="2000" dirty="0" err="1">
                <a:solidFill>
                  <a:srgbClr val="626262"/>
                </a:solidFill>
                <a:latin typeface="Arial" panose="020B0604020202020204" pitchFamily="34" charset="0"/>
                <a:cs typeface="Arial" panose="020B0604020202020204" pitchFamily="34" charset="0"/>
              </a:rPr>
              <a:t>storage.read</a:t>
            </a:r>
            <a:r>
              <a:rPr lang="en-GB" sz="2000" dirty="0">
                <a:solidFill>
                  <a:srgbClr val="626262"/>
                </a:solidFill>
                <a:latin typeface="Arial" panose="020B0604020202020204" pitchFamily="34" charset="0"/>
                <a:cs typeface="Arial" panose="020B0604020202020204" pitchFamily="34" charset="0"/>
              </a:rPr>
              <a:t>:/atlas</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For more details, you can see the published schema: </a:t>
            </a:r>
            <a:r>
              <a:rPr lang="en-GB" sz="2400" dirty="0">
                <a:solidFill>
                  <a:srgbClr val="626262"/>
                </a:solidFill>
                <a:latin typeface="Arial" panose="020B0604020202020204" pitchFamily="34" charset="0"/>
                <a:cs typeface="Arial" panose="020B0604020202020204" pitchFamily="34" charset="0"/>
                <a:hlinkClick r:id="rId3"/>
              </a:rPr>
              <a:t>https://zenodo.org/record/3460258#.Y-YqUxPMLVs</a:t>
            </a:r>
            <a:r>
              <a:rPr lang="en-GB" sz="2400" dirty="0">
                <a:solidFill>
                  <a:srgbClr val="626262"/>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endParaRPr lang="en-GB" sz="2400" b="1" dirty="0">
              <a:solidFill>
                <a:srgbClr val="62626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2224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D8578B-06B8-D44F-871B-381E169CC5B6}"/>
              </a:ext>
            </a:extLst>
          </p:cNvPr>
          <p:cNvPicPr>
            <a:picLocks noChangeAspect="1"/>
          </p:cNvPicPr>
          <p:nvPr/>
        </p:nvPicPr>
        <p:blipFill>
          <a:blip r:embed="rId4"/>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753F8DB5-D875-CF4D-A96F-70F080421F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938" y="412403"/>
            <a:ext cx="3770785" cy="963960"/>
          </a:xfrm>
          <a:prstGeom prst="rect">
            <a:avLst/>
          </a:prstGeom>
        </p:spPr>
      </p:pic>
      <p:pic>
        <p:nvPicPr>
          <p:cNvPr id="3" name="Picture 2">
            <a:extLst>
              <a:ext uri="{FF2B5EF4-FFF2-40B4-BE49-F238E27FC236}">
                <a16:creationId xmlns:a16="http://schemas.microsoft.com/office/drawing/2014/main" id="{F36DB885-21B5-F244-A9B6-E73EA79D1109}"/>
              </a:ext>
            </a:extLst>
          </p:cNvPr>
          <p:cNvPicPr>
            <a:picLocks noChangeAspect="1"/>
          </p:cNvPicPr>
          <p:nvPr/>
        </p:nvPicPr>
        <p:blipFill>
          <a:blip r:embed="rId6"/>
          <a:stretch>
            <a:fillRect/>
          </a:stretch>
        </p:blipFill>
        <p:spPr>
          <a:xfrm>
            <a:off x="1379538" y="2851150"/>
            <a:ext cx="6934200" cy="1155700"/>
          </a:xfrm>
          <a:prstGeom prst="rect">
            <a:avLst/>
          </a:prstGeom>
        </p:spPr>
      </p:pic>
    </p:spTree>
    <p:extLst>
      <p:ext uri="{BB962C8B-B14F-4D97-AF65-F5344CB8AC3E}">
        <p14:creationId xmlns:p14="http://schemas.microsoft.com/office/powerpoint/2010/main" val="139442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435282-852B-AE4C-B8DF-0BEFA1CC50E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750740"/>
            <a:ext cx="12192000" cy="5107259"/>
          </a:xfrm>
          <a:prstGeom prst="rect">
            <a:avLst/>
          </a:prstGeom>
        </p:spPr>
      </p:pic>
      <p:pic>
        <p:nvPicPr>
          <p:cNvPr id="4" name="Picture 3">
            <a:extLst>
              <a:ext uri="{FF2B5EF4-FFF2-40B4-BE49-F238E27FC236}">
                <a16:creationId xmlns:a16="http://schemas.microsoft.com/office/drawing/2014/main" id="{0AA93F1F-55CE-8C41-933D-BDAD86FDEF59}"/>
              </a:ext>
            </a:extLst>
          </p:cNvPr>
          <p:cNvPicPr>
            <a:picLocks noChangeAspect="1"/>
          </p:cNvPicPr>
          <p:nvPr/>
        </p:nvPicPr>
        <p:blipFill>
          <a:blip r:embed="rId5"/>
          <a:stretch>
            <a:fillRect/>
          </a:stretch>
        </p:blipFill>
        <p:spPr>
          <a:xfrm>
            <a:off x="515938" y="5868509"/>
            <a:ext cx="440215" cy="440215"/>
          </a:xfrm>
          <a:prstGeom prst="rect">
            <a:avLst/>
          </a:prstGeom>
        </p:spPr>
      </p:pic>
      <p:sp>
        <p:nvSpPr>
          <p:cNvPr id="14" name="Rectangle 13">
            <a:extLst>
              <a:ext uri="{FF2B5EF4-FFF2-40B4-BE49-F238E27FC236}">
                <a16:creationId xmlns:a16="http://schemas.microsoft.com/office/drawing/2014/main" id="{70C8BCE3-7BF5-244B-ABC5-1CC57CE8ADDB}"/>
              </a:ext>
            </a:extLst>
          </p:cNvPr>
          <p:cNvSpPr/>
          <p:nvPr/>
        </p:nvSpPr>
        <p:spPr>
          <a:xfrm>
            <a:off x="5535081" y="5904254"/>
            <a:ext cx="1878082" cy="338554"/>
          </a:xfrm>
          <a:prstGeom prst="rect">
            <a:avLst/>
          </a:prstGeom>
        </p:spPr>
        <p:txBody>
          <a:bodyPr wrap="square">
            <a:spAutoFit/>
          </a:bodyPr>
          <a:lstStyle/>
          <a:p>
            <a:r>
              <a:rPr lang="en-GB" sz="1600" dirty="0">
                <a:solidFill>
                  <a:srgbClr val="FFFFFF"/>
                </a:solidFill>
                <a:latin typeface="Arial" panose="020B0604020202020204" pitchFamily="34" charset="0"/>
                <a:cs typeface="Arial" panose="020B0604020202020204" pitchFamily="34" charset="0"/>
              </a:rPr>
              <a:t>@</a:t>
            </a:r>
            <a:r>
              <a:rPr lang="en-GB" sz="1600" dirty="0" err="1">
                <a:solidFill>
                  <a:srgbClr val="FFFFFF"/>
                </a:solidFill>
                <a:latin typeface="Arial" panose="020B0604020202020204" pitchFamily="34" charset="0"/>
                <a:cs typeface="Arial" panose="020B0604020202020204" pitchFamily="34" charset="0"/>
              </a:rPr>
              <a:t>STFC_matters</a:t>
            </a:r>
            <a:endParaRPr lang="en-GB" sz="1600" dirty="0">
              <a:solidFill>
                <a:srgbClr val="FFFFFF"/>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BAC3E187-FC47-6646-A5A3-38BEA5BF97F3}"/>
              </a:ext>
            </a:extLst>
          </p:cNvPr>
          <p:cNvSpPr/>
          <p:nvPr/>
        </p:nvSpPr>
        <p:spPr>
          <a:xfrm>
            <a:off x="7805525" y="5904254"/>
            <a:ext cx="4214197" cy="338554"/>
          </a:xfrm>
          <a:prstGeom prst="rect">
            <a:avLst/>
          </a:prstGeom>
        </p:spPr>
        <p:txBody>
          <a:bodyPr wrap="square">
            <a:spAutoFit/>
          </a:bodyPr>
          <a:lstStyle/>
          <a:p>
            <a:r>
              <a:rPr lang="en-GB" sz="1600" dirty="0">
                <a:solidFill>
                  <a:srgbClr val="FFFFFF"/>
                </a:solidFill>
                <a:latin typeface="Arial" panose="020B0604020202020204" pitchFamily="34" charset="0"/>
                <a:cs typeface="Arial" panose="020B0604020202020204" pitchFamily="34" charset="0"/>
              </a:rPr>
              <a:t>Science and Technology Facilities Council</a:t>
            </a:r>
          </a:p>
        </p:txBody>
      </p:sp>
      <p:pic>
        <p:nvPicPr>
          <p:cNvPr id="18" name="Picture 17">
            <a:extLst>
              <a:ext uri="{FF2B5EF4-FFF2-40B4-BE49-F238E27FC236}">
                <a16:creationId xmlns:a16="http://schemas.microsoft.com/office/drawing/2014/main" id="{7F25C28B-6C92-F94C-81EC-CBF349C8486A}"/>
              </a:ext>
            </a:extLst>
          </p:cNvPr>
          <p:cNvPicPr>
            <a:picLocks noChangeAspect="1"/>
          </p:cNvPicPr>
          <p:nvPr/>
        </p:nvPicPr>
        <p:blipFill>
          <a:blip r:embed="rId6"/>
          <a:stretch>
            <a:fillRect/>
          </a:stretch>
        </p:blipFill>
        <p:spPr>
          <a:xfrm>
            <a:off x="5077049" y="5868508"/>
            <a:ext cx="444002" cy="437275"/>
          </a:xfrm>
          <a:prstGeom prst="rect">
            <a:avLst/>
          </a:prstGeom>
        </p:spPr>
      </p:pic>
      <p:pic>
        <p:nvPicPr>
          <p:cNvPr id="20" name="Picture 19">
            <a:extLst>
              <a:ext uri="{FF2B5EF4-FFF2-40B4-BE49-F238E27FC236}">
                <a16:creationId xmlns:a16="http://schemas.microsoft.com/office/drawing/2014/main" id="{83CE200E-AB24-384F-BB4C-13ACD0DABDB8}"/>
              </a:ext>
            </a:extLst>
          </p:cNvPr>
          <p:cNvPicPr>
            <a:picLocks noChangeAspect="1"/>
          </p:cNvPicPr>
          <p:nvPr/>
        </p:nvPicPr>
        <p:blipFill>
          <a:blip r:embed="rId7"/>
          <a:stretch>
            <a:fillRect/>
          </a:stretch>
        </p:blipFill>
        <p:spPr>
          <a:xfrm>
            <a:off x="7347494" y="5865567"/>
            <a:ext cx="440215" cy="440215"/>
          </a:xfrm>
          <a:prstGeom prst="rect">
            <a:avLst/>
          </a:prstGeom>
        </p:spPr>
      </p:pic>
      <p:pic>
        <p:nvPicPr>
          <p:cNvPr id="11" name="Picture 10">
            <a:extLst>
              <a:ext uri="{FF2B5EF4-FFF2-40B4-BE49-F238E27FC236}">
                <a16:creationId xmlns:a16="http://schemas.microsoft.com/office/drawing/2014/main" id="{14E2772B-B47D-8D46-97A4-931FF8D2720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15938" y="412403"/>
            <a:ext cx="3770785" cy="963960"/>
          </a:xfrm>
          <a:prstGeom prst="rect">
            <a:avLst/>
          </a:prstGeom>
        </p:spPr>
      </p:pic>
      <p:sp>
        <p:nvSpPr>
          <p:cNvPr id="12" name="Rectangle 11">
            <a:extLst>
              <a:ext uri="{FF2B5EF4-FFF2-40B4-BE49-F238E27FC236}">
                <a16:creationId xmlns:a16="http://schemas.microsoft.com/office/drawing/2014/main" id="{F03ACBB2-A294-5B41-91E3-A21CD7F0322A}"/>
              </a:ext>
            </a:extLst>
          </p:cNvPr>
          <p:cNvSpPr/>
          <p:nvPr/>
        </p:nvSpPr>
        <p:spPr>
          <a:xfrm>
            <a:off x="1014848" y="5904254"/>
            <a:ext cx="4214197" cy="338554"/>
          </a:xfrm>
          <a:prstGeom prst="rect">
            <a:avLst/>
          </a:prstGeom>
        </p:spPr>
        <p:txBody>
          <a:bodyPr wrap="square">
            <a:spAutoFit/>
          </a:bodyPr>
          <a:lstStyle/>
          <a:p>
            <a:r>
              <a:rPr lang="en-GB" sz="1600" dirty="0">
                <a:solidFill>
                  <a:srgbClr val="FFFFFF"/>
                </a:solidFill>
                <a:latin typeface="Arial" panose="020B0604020202020204" pitchFamily="34" charset="0"/>
                <a:cs typeface="Arial" panose="020B0604020202020204" pitchFamily="34" charset="0"/>
              </a:rPr>
              <a:t>Science and Technology Facilities Council</a:t>
            </a:r>
          </a:p>
        </p:txBody>
      </p:sp>
      <p:pic>
        <p:nvPicPr>
          <p:cNvPr id="7" name="Picture 6">
            <a:extLst>
              <a:ext uri="{FF2B5EF4-FFF2-40B4-BE49-F238E27FC236}">
                <a16:creationId xmlns:a16="http://schemas.microsoft.com/office/drawing/2014/main" id="{E096A358-CF8A-9741-9C85-A77CCE375E7E}"/>
              </a:ext>
            </a:extLst>
          </p:cNvPr>
          <p:cNvPicPr>
            <a:picLocks noChangeAspect="1"/>
          </p:cNvPicPr>
          <p:nvPr/>
        </p:nvPicPr>
        <p:blipFill>
          <a:blip r:embed="rId9"/>
          <a:stretch>
            <a:fillRect/>
          </a:stretch>
        </p:blipFill>
        <p:spPr>
          <a:xfrm>
            <a:off x="1379538" y="2813050"/>
            <a:ext cx="7442200" cy="1231900"/>
          </a:xfrm>
          <a:prstGeom prst="rect">
            <a:avLst/>
          </a:prstGeom>
        </p:spPr>
      </p:pic>
    </p:spTree>
    <p:extLst>
      <p:ext uri="{BB962C8B-B14F-4D97-AF65-F5344CB8AC3E}">
        <p14:creationId xmlns:p14="http://schemas.microsoft.com/office/powerpoint/2010/main" val="282730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90EB83-7A40-018B-43FA-2295EFE79F53}"/>
              </a:ext>
            </a:extLst>
          </p:cNvPr>
          <p:cNvSpPr txBox="1"/>
          <p:nvPr/>
        </p:nvSpPr>
        <p:spPr>
          <a:xfrm>
            <a:off x="403341" y="345182"/>
            <a:ext cx="11699616" cy="707886"/>
          </a:xfrm>
          <a:prstGeom prst="rect">
            <a:avLst/>
          </a:prstGeom>
          <a:noFill/>
        </p:spPr>
        <p:txBody>
          <a:bodyPr wrap="square" rtlCol="0" anchor="t">
            <a:spAutoFit/>
          </a:bodyPr>
          <a:lstStyle/>
          <a:p>
            <a:r>
              <a:rPr lang="en-US" sz="4000" b="1" spc="-150" dirty="0">
                <a:solidFill>
                  <a:srgbClr val="2E2D62"/>
                </a:solidFill>
                <a:latin typeface="Arial" panose="020B0604020202020204" pitchFamily="34" charset="0"/>
                <a:cs typeface="Arial" panose="020B0604020202020204" pitchFamily="34" charset="0"/>
              </a:rPr>
              <a:t>Authentication and </a:t>
            </a:r>
            <a:r>
              <a:rPr lang="en-US" sz="4000" b="1" spc="-150" dirty="0" err="1">
                <a:solidFill>
                  <a:srgbClr val="2E2D62"/>
                </a:solidFill>
                <a:latin typeface="Arial" panose="020B0604020202020204" pitchFamily="34" charset="0"/>
                <a:cs typeface="Arial" panose="020B0604020202020204" pitchFamily="34" charset="0"/>
              </a:rPr>
              <a:t>Authorisation</a:t>
            </a:r>
            <a:endParaRPr lang="en-US" sz="4000" b="1" spc="-150" dirty="0">
              <a:solidFill>
                <a:srgbClr val="2E2D62"/>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97BFE5A-7C82-E244-83C3-A634D5C30E22}"/>
              </a:ext>
            </a:extLst>
          </p:cNvPr>
          <p:cNvSpPr/>
          <p:nvPr/>
        </p:nvSpPr>
        <p:spPr>
          <a:xfrm>
            <a:off x="151393" y="1453035"/>
            <a:ext cx="11889213" cy="2308324"/>
          </a:xfrm>
          <a:prstGeom prst="rect">
            <a:avLst/>
          </a:prstGeom>
        </p:spPr>
        <p:txBody>
          <a:bodyPr wrap="square">
            <a:spAutoFit/>
          </a:bodyPr>
          <a:lstStyle/>
          <a:p>
            <a:r>
              <a:rPr lang="en-GB" sz="2400" dirty="0">
                <a:solidFill>
                  <a:srgbClr val="626262"/>
                </a:solidFill>
                <a:latin typeface="Arial" panose="020B0604020202020204" pitchFamily="34" charset="0"/>
                <a:cs typeface="Arial" panose="020B0604020202020204" pitchFamily="34" charset="0"/>
              </a:rPr>
              <a:t>Controlling access depends on:</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Verifying a user’s access to an account or identity – </a:t>
            </a:r>
            <a:r>
              <a:rPr lang="en-GB" sz="2400" b="1" dirty="0">
                <a:solidFill>
                  <a:srgbClr val="626262"/>
                </a:solidFill>
                <a:latin typeface="Arial" panose="020B0604020202020204" pitchFamily="34" charset="0"/>
                <a:cs typeface="Arial" panose="020B0604020202020204" pitchFamily="34" charset="0"/>
              </a:rPr>
              <a:t>authentication (</a:t>
            </a:r>
            <a:r>
              <a:rPr lang="en-GB" sz="2400" b="1" dirty="0" err="1">
                <a:solidFill>
                  <a:srgbClr val="626262"/>
                </a:solidFill>
                <a:latin typeface="Arial" panose="020B0604020202020204" pitchFamily="34" charset="0"/>
                <a:cs typeface="Arial" panose="020B0604020202020204" pitchFamily="34" charset="0"/>
              </a:rPr>
              <a:t>AuthN</a:t>
            </a:r>
            <a:r>
              <a:rPr lang="en-GB" sz="2400" b="1" dirty="0">
                <a:solidFill>
                  <a:srgbClr val="626262"/>
                </a:solidFill>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Knowing that a user is allowed to do what they want to do –  </a:t>
            </a:r>
            <a:r>
              <a:rPr lang="en-GB" sz="2400" b="1" dirty="0">
                <a:solidFill>
                  <a:srgbClr val="626262"/>
                </a:solidFill>
                <a:latin typeface="Arial" panose="020B0604020202020204" pitchFamily="34" charset="0"/>
                <a:cs typeface="Arial" panose="020B0604020202020204" pitchFamily="34" charset="0"/>
              </a:rPr>
              <a:t>authorisation (</a:t>
            </a:r>
            <a:r>
              <a:rPr lang="en-GB" sz="2400" b="1" dirty="0" err="1">
                <a:solidFill>
                  <a:srgbClr val="626262"/>
                </a:solidFill>
                <a:latin typeface="Arial" panose="020B0604020202020204" pitchFamily="34" charset="0"/>
                <a:cs typeface="Arial" panose="020B0604020202020204" pitchFamily="34" charset="0"/>
              </a:rPr>
              <a:t>AuthZ</a:t>
            </a:r>
            <a:r>
              <a:rPr lang="en-GB" sz="2400" b="1" dirty="0">
                <a:solidFill>
                  <a:srgbClr val="626262"/>
                </a:solidFill>
                <a:latin typeface="Arial" panose="020B0604020202020204" pitchFamily="34" charset="0"/>
                <a:cs typeface="Arial" panose="020B0604020202020204" pitchFamily="34" charset="0"/>
              </a:rPr>
              <a:t>)</a:t>
            </a:r>
            <a:r>
              <a:rPr lang="en-GB" sz="2400" dirty="0">
                <a:solidFill>
                  <a:srgbClr val="626262"/>
                </a:solidFill>
                <a:latin typeface="Arial" panose="020B0604020202020204" pitchFamily="34" charset="0"/>
                <a:cs typeface="Arial" panose="020B0604020202020204" pitchFamily="34" charset="0"/>
              </a:rPr>
              <a:t> </a:t>
            </a:r>
          </a:p>
          <a:p>
            <a:endParaRPr lang="en-GB" sz="2400" dirty="0">
              <a:solidFill>
                <a:srgbClr val="626262"/>
              </a:solidFill>
              <a:latin typeface="Arial" panose="020B0604020202020204" pitchFamily="34" charset="0"/>
              <a:cs typeface="Arial" panose="020B0604020202020204" pitchFamily="34" charset="0"/>
            </a:endParaRPr>
          </a:p>
          <a:p>
            <a:r>
              <a:rPr lang="en-GB" sz="2400" dirty="0">
                <a:solidFill>
                  <a:srgbClr val="626262"/>
                </a:solidFill>
                <a:latin typeface="Arial" panose="020B0604020202020204" pitchFamily="34" charset="0"/>
                <a:cs typeface="Arial" panose="020B0604020202020204" pitchFamily="34" charset="0"/>
              </a:rPr>
              <a:t>These processes are usually combined, as key processes in a community’s </a:t>
            </a:r>
            <a:r>
              <a:rPr lang="en-GB" sz="2400" b="1" dirty="0">
                <a:solidFill>
                  <a:srgbClr val="626262"/>
                </a:solidFill>
                <a:latin typeface="Arial" panose="020B0604020202020204" pitchFamily="34" charset="0"/>
                <a:cs typeface="Arial" panose="020B0604020202020204" pitchFamily="34" charset="0"/>
              </a:rPr>
              <a:t>Authentication and Authorisation Infrastructure - AAI</a:t>
            </a:r>
            <a:endParaRPr lang="en-GB" sz="2400" dirty="0">
              <a:solidFill>
                <a:srgbClr val="626262"/>
              </a:solidFill>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1B097943-F061-D2DF-0EDB-0F9D5FA23A11}"/>
              </a:ext>
            </a:extLst>
          </p:cNvPr>
          <p:cNvGrpSpPr/>
          <p:nvPr/>
        </p:nvGrpSpPr>
        <p:grpSpPr>
          <a:xfrm>
            <a:off x="5197033" y="3570404"/>
            <a:ext cx="6905924" cy="3741607"/>
            <a:chOff x="5197033" y="3570404"/>
            <a:chExt cx="6905924" cy="3741607"/>
          </a:xfrm>
        </p:grpSpPr>
        <p:sp>
          <p:nvSpPr>
            <p:cNvPr id="3" name="Rectangle 2">
              <a:extLst>
                <a:ext uri="{FF2B5EF4-FFF2-40B4-BE49-F238E27FC236}">
                  <a16:creationId xmlns:a16="http://schemas.microsoft.com/office/drawing/2014/main" id="{820135E0-C8C1-CE2B-B1A7-195C51E1D530}"/>
                </a:ext>
              </a:extLst>
            </p:cNvPr>
            <p:cNvSpPr/>
            <p:nvPr/>
          </p:nvSpPr>
          <p:spPr>
            <a:xfrm>
              <a:off x="5197033" y="4265023"/>
              <a:ext cx="6905924" cy="3046988"/>
            </a:xfrm>
            <a:prstGeom prst="rect">
              <a:avLst/>
            </a:prstGeom>
          </p:spPr>
          <p:txBody>
            <a:bodyPr wrap="square">
              <a:spAutoFit/>
            </a:bodyPr>
            <a:lstStyle/>
            <a:p>
              <a:r>
                <a:rPr lang="en-GB" dirty="0">
                  <a:solidFill>
                    <a:srgbClr val="626262"/>
                  </a:solidFill>
                  <a:latin typeface="Arial" panose="020B0604020202020204" pitchFamily="34" charset="0"/>
                  <a:cs typeface="Arial" panose="020B0604020202020204" pitchFamily="34" charset="0"/>
                </a:rPr>
                <a:t>SIDE NOTE:</a:t>
              </a:r>
            </a:p>
            <a:p>
              <a:pPr marL="342900" indent="-342900">
                <a:buFont typeface="Arial" panose="020B0604020202020204" pitchFamily="34" charset="0"/>
                <a:buChar char="•"/>
              </a:pPr>
              <a:r>
                <a:rPr lang="en-GB" b="1" dirty="0" err="1">
                  <a:solidFill>
                    <a:srgbClr val="626262"/>
                  </a:solidFill>
                  <a:latin typeface="Arial" panose="020B0604020202020204" pitchFamily="34" charset="0"/>
                  <a:cs typeface="Arial" panose="020B0604020202020204" pitchFamily="34" charset="0"/>
                </a:rPr>
                <a:t>Authori</a:t>
              </a:r>
              <a:r>
                <a:rPr lang="en-GB" b="1" dirty="0" err="1">
                  <a:solidFill>
                    <a:srgbClr val="626262"/>
                  </a:solidFill>
                  <a:highlight>
                    <a:srgbClr val="FFFF00"/>
                  </a:highlight>
                  <a:latin typeface="Arial" panose="020B0604020202020204" pitchFamily="34" charset="0"/>
                  <a:cs typeface="Arial" panose="020B0604020202020204" pitchFamily="34" charset="0"/>
                </a:rPr>
                <a:t>Z</a:t>
              </a:r>
              <a:r>
                <a:rPr lang="en-GB" b="1" dirty="0" err="1">
                  <a:solidFill>
                    <a:srgbClr val="626262"/>
                  </a:solidFill>
                  <a:latin typeface="Arial" panose="020B0604020202020204" pitchFamily="34" charset="0"/>
                  <a:cs typeface="Arial" panose="020B0604020202020204" pitchFamily="34" charset="0"/>
                </a:rPr>
                <a:t>ation</a:t>
              </a:r>
              <a:r>
                <a:rPr lang="en-GB" b="1" dirty="0">
                  <a:solidFill>
                    <a:srgbClr val="626262"/>
                  </a:solidFill>
                  <a:latin typeface="Arial" panose="020B0604020202020204" pitchFamily="34" charset="0"/>
                  <a:cs typeface="Arial" panose="020B0604020202020204" pitchFamily="34" charset="0"/>
                </a:rPr>
                <a:t> </a:t>
              </a:r>
              <a:r>
                <a:rPr lang="en-GB" dirty="0">
                  <a:solidFill>
                    <a:srgbClr val="626262"/>
                  </a:solidFill>
                  <a:latin typeface="Arial" panose="020B0604020202020204" pitchFamily="34" charset="0"/>
                  <a:cs typeface="Arial" panose="020B0604020202020204" pitchFamily="34" charset="0"/>
                </a:rPr>
                <a:t>- 🇺🇸 &amp; 🇨🇦</a:t>
              </a:r>
            </a:p>
            <a:p>
              <a:pPr marL="342900" indent="-342900">
                <a:buFont typeface="Arial" panose="020B0604020202020204" pitchFamily="34" charset="0"/>
                <a:buChar char="•"/>
              </a:pPr>
              <a:r>
                <a:rPr lang="en-GB" b="1" dirty="0" err="1">
                  <a:solidFill>
                    <a:srgbClr val="626262"/>
                  </a:solidFill>
                  <a:latin typeface="Arial" panose="020B0604020202020204" pitchFamily="34" charset="0"/>
                  <a:cs typeface="Arial" panose="020B0604020202020204" pitchFamily="34" charset="0"/>
                </a:rPr>
                <a:t>Authori</a:t>
              </a:r>
              <a:r>
                <a:rPr lang="en-GB" b="1" dirty="0" err="1">
                  <a:solidFill>
                    <a:srgbClr val="626262"/>
                  </a:solidFill>
                  <a:highlight>
                    <a:srgbClr val="FFFF00"/>
                  </a:highlight>
                  <a:latin typeface="Arial" panose="020B0604020202020204" pitchFamily="34" charset="0"/>
                  <a:cs typeface="Arial" panose="020B0604020202020204" pitchFamily="34" charset="0"/>
                </a:rPr>
                <a:t>S</a:t>
              </a:r>
              <a:r>
                <a:rPr lang="en-GB" b="1" dirty="0" err="1">
                  <a:solidFill>
                    <a:srgbClr val="626262"/>
                  </a:solidFill>
                  <a:latin typeface="Arial" panose="020B0604020202020204" pitchFamily="34" charset="0"/>
                  <a:cs typeface="Arial" panose="020B0604020202020204" pitchFamily="34" charset="0"/>
                </a:rPr>
                <a:t>ation</a:t>
              </a:r>
              <a:r>
                <a:rPr lang="en-GB" b="1" dirty="0">
                  <a:solidFill>
                    <a:srgbClr val="626262"/>
                  </a:solidFill>
                  <a:latin typeface="Arial" panose="020B0604020202020204" pitchFamily="34" charset="0"/>
                  <a:cs typeface="Arial" panose="020B0604020202020204" pitchFamily="34" charset="0"/>
                </a:rPr>
                <a:t> </a:t>
              </a:r>
              <a:r>
                <a:rPr lang="en-GB" dirty="0">
                  <a:solidFill>
                    <a:srgbClr val="626262"/>
                  </a:solidFill>
                  <a:latin typeface="Arial" panose="020B0604020202020204" pitchFamily="34" charset="0"/>
                  <a:cs typeface="Arial" panose="020B0604020202020204" pitchFamily="34" charset="0"/>
                </a:rPr>
                <a:t>- 🇬🇧 &amp; the rest of the English-speaking world</a:t>
              </a:r>
            </a:p>
            <a:p>
              <a:pPr marL="342900" indent="-342900">
                <a:buFont typeface="Arial" panose="020B0604020202020204" pitchFamily="34" charset="0"/>
                <a:buChar char="•"/>
              </a:pPr>
              <a:endParaRPr lang="en-GB" dirty="0">
                <a:solidFill>
                  <a:srgbClr val="626262"/>
                </a:solidFill>
                <a:latin typeface="Arial" panose="020B0604020202020204" pitchFamily="34" charset="0"/>
                <a:cs typeface="Arial" panose="020B0604020202020204" pitchFamily="34" charset="0"/>
              </a:endParaRPr>
            </a:p>
            <a:p>
              <a:r>
                <a:rPr lang="en-GB" dirty="0">
                  <a:solidFill>
                    <a:srgbClr val="626262"/>
                  </a:solidFill>
                  <a:latin typeface="Arial" panose="020B0604020202020204" pitchFamily="34" charset="0"/>
                  <a:cs typeface="Arial" panose="020B0604020202020204" pitchFamily="34" charset="0"/>
                </a:rPr>
                <a:t>I will have typed </a:t>
              </a:r>
              <a:r>
                <a:rPr lang="en-GB" b="1" dirty="0" err="1">
                  <a:solidFill>
                    <a:srgbClr val="626262"/>
                  </a:solidFill>
                  <a:latin typeface="Arial" panose="020B0604020202020204" pitchFamily="34" charset="0"/>
                  <a:cs typeface="Arial" panose="020B0604020202020204" pitchFamily="34" charset="0"/>
                </a:rPr>
                <a:t>Authori</a:t>
              </a:r>
              <a:r>
                <a:rPr lang="en-GB" b="1" dirty="0" err="1">
                  <a:solidFill>
                    <a:srgbClr val="626262"/>
                  </a:solidFill>
                  <a:highlight>
                    <a:srgbClr val="FFFF00"/>
                  </a:highlight>
                  <a:latin typeface="Arial" panose="020B0604020202020204" pitchFamily="34" charset="0"/>
                  <a:cs typeface="Arial" panose="020B0604020202020204" pitchFamily="34" charset="0"/>
                </a:rPr>
                <a:t>S</a:t>
              </a:r>
              <a:r>
                <a:rPr lang="en-GB" b="1" dirty="0" err="1">
                  <a:solidFill>
                    <a:srgbClr val="626262"/>
                  </a:solidFill>
                  <a:latin typeface="Arial" panose="020B0604020202020204" pitchFamily="34" charset="0"/>
                  <a:cs typeface="Arial" panose="020B0604020202020204" pitchFamily="34" charset="0"/>
                </a:rPr>
                <a:t>e</a:t>
              </a:r>
              <a:r>
                <a:rPr lang="en-GB" dirty="0">
                  <a:solidFill>
                    <a:srgbClr val="626262"/>
                  </a:solidFill>
                  <a:latin typeface="Arial" panose="020B0604020202020204" pitchFamily="34" charset="0"/>
                  <a:cs typeface="Arial" panose="020B0604020202020204" pitchFamily="34" charset="0"/>
                </a:rPr>
                <a:t>, except in occurrences where it is a </a:t>
              </a:r>
              <a:r>
                <a:rPr lang="en-GB" b="1" dirty="0">
                  <a:solidFill>
                    <a:srgbClr val="626262"/>
                  </a:solidFill>
                  <a:latin typeface="Arial" panose="020B0604020202020204" pitchFamily="34" charset="0"/>
                  <a:cs typeface="Arial" panose="020B0604020202020204" pitchFamily="34" charset="0"/>
                </a:rPr>
                <a:t>named term</a:t>
              </a:r>
              <a:r>
                <a:rPr lang="en-GB" dirty="0">
                  <a:solidFill>
                    <a:srgbClr val="626262"/>
                  </a:solidFill>
                  <a:latin typeface="Arial" panose="020B0604020202020204" pitchFamily="34" charset="0"/>
                  <a:cs typeface="Arial" panose="020B0604020202020204" pitchFamily="34" charset="0"/>
                </a:rPr>
                <a:t> or </a:t>
              </a:r>
              <a:r>
                <a:rPr lang="en-GB" b="1" dirty="0">
                  <a:solidFill>
                    <a:srgbClr val="626262"/>
                  </a:solidFill>
                  <a:latin typeface="Arial" panose="020B0604020202020204" pitchFamily="34" charset="0"/>
                  <a:cs typeface="Arial" panose="020B0604020202020204" pitchFamily="34" charset="0"/>
                </a:rPr>
                <a:t>attribute</a:t>
              </a:r>
            </a:p>
            <a:p>
              <a:endParaRPr lang="en-GB" dirty="0">
                <a:solidFill>
                  <a:srgbClr val="626262"/>
                </a:solidFill>
                <a:latin typeface="Arial" panose="020B0604020202020204" pitchFamily="34" charset="0"/>
                <a:cs typeface="Arial" panose="020B0604020202020204" pitchFamily="34" charset="0"/>
              </a:endParaRPr>
            </a:p>
            <a:p>
              <a:r>
                <a:rPr lang="en-GB" dirty="0">
                  <a:solidFill>
                    <a:srgbClr val="626262"/>
                  </a:solidFill>
                  <a:latin typeface="Arial" panose="020B0604020202020204" pitchFamily="34" charset="0"/>
                  <a:cs typeface="Arial" panose="020B0604020202020204" pitchFamily="34" charset="0"/>
                </a:rPr>
                <a:t>… also I use the Americanised shorthand, </a:t>
              </a:r>
              <a:r>
                <a:rPr lang="en-GB" b="1" dirty="0" err="1">
                  <a:solidFill>
                    <a:srgbClr val="626262"/>
                  </a:solidFill>
                  <a:latin typeface="Arial" panose="020B0604020202020204" pitchFamily="34" charset="0"/>
                  <a:cs typeface="Arial" panose="020B0604020202020204" pitchFamily="34" charset="0"/>
                </a:rPr>
                <a:t>AuthZ</a:t>
              </a:r>
              <a:r>
                <a:rPr lang="en-GB" dirty="0">
                  <a:solidFill>
                    <a:srgbClr val="626262"/>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endParaRPr lang="en-GB" sz="2400" b="1" dirty="0">
                <a:solidFill>
                  <a:srgbClr val="62626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b="1" dirty="0">
                <a:solidFill>
                  <a:srgbClr val="626262"/>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D9C6430-B018-7DA6-96B3-99BF4A3654B9}"/>
                </a:ext>
              </a:extLst>
            </p:cNvPr>
            <p:cNvPicPr>
              <a:picLocks noChangeAspect="1"/>
            </p:cNvPicPr>
            <p:nvPr/>
          </p:nvPicPr>
          <p:blipFill>
            <a:blip r:embed="rId2"/>
            <a:stretch>
              <a:fillRect/>
            </a:stretch>
          </p:blipFill>
          <p:spPr>
            <a:xfrm rot="689141">
              <a:off x="8370615" y="3854624"/>
              <a:ext cx="2624634" cy="658510"/>
            </a:xfrm>
            <a:prstGeom prst="rect">
              <a:avLst/>
            </a:prstGeom>
          </p:spPr>
        </p:pic>
        <p:pic>
          <p:nvPicPr>
            <p:cNvPr id="7" name="Picture 6">
              <a:extLst>
                <a:ext uri="{FF2B5EF4-FFF2-40B4-BE49-F238E27FC236}">
                  <a16:creationId xmlns:a16="http://schemas.microsoft.com/office/drawing/2014/main" id="{24C227B2-DFE1-DC8E-2EDC-0DFEBC4DD1E6}"/>
                </a:ext>
              </a:extLst>
            </p:cNvPr>
            <p:cNvPicPr>
              <a:picLocks noChangeAspect="1"/>
            </p:cNvPicPr>
            <p:nvPr/>
          </p:nvPicPr>
          <p:blipFill rotWithShape="1">
            <a:blip r:embed="rId3"/>
            <a:srcRect t="12025" r="16995" b="1"/>
            <a:stretch/>
          </p:blipFill>
          <p:spPr>
            <a:xfrm rot="20477803">
              <a:off x="7140957" y="3943455"/>
              <a:ext cx="853874" cy="435739"/>
            </a:xfrm>
            <a:prstGeom prst="rect">
              <a:avLst/>
            </a:prstGeom>
          </p:spPr>
        </p:pic>
        <p:pic>
          <p:nvPicPr>
            <p:cNvPr id="8" name="Picture 7">
              <a:extLst>
                <a:ext uri="{FF2B5EF4-FFF2-40B4-BE49-F238E27FC236}">
                  <a16:creationId xmlns:a16="http://schemas.microsoft.com/office/drawing/2014/main" id="{25AE6A91-099F-1711-809E-AD40C6C20753}"/>
                </a:ext>
              </a:extLst>
            </p:cNvPr>
            <p:cNvPicPr>
              <a:picLocks noChangeAspect="1"/>
            </p:cNvPicPr>
            <p:nvPr/>
          </p:nvPicPr>
          <p:blipFill>
            <a:blip r:embed="rId3"/>
            <a:stretch>
              <a:fillRect/>
            </a:stretch>
          </p:blipFill>
          <p:spPr>
            <a:xfrm rot="21021545">
              <a:off x="10926668" y="3570404"/>
              <a:ext cx="1028700" cy="495300"/>
            </a:xfrm>
            <a:prstGeom prst="rect">
              <a:avLst/>
            </a:prstGeom>
          </p:spPr>
        </p:pic>
        <p:pic>
          <p:nvPicPr>
            <p:cNvPr id="12" name="Picture 11">
              <a:extLst>
                <a:ext uri="{FF2B5EF4-FFF2-40B4-BE49-F238E27FC236}">
                  <a16:creationId xmlns:a16="http://schemas.microsoft.com/office/drawing/2014/main" id="{C5F0AAED-006E-9B24-C3C8-1A38073C40DA}"/>
                </a:ext>
              </a:extLst>
            </p:cNvPr>
            <p:cNvPicPr>
              <a:picLocks noChangeAspect="1"/>
            </p:cNvPicPr>
            <p:nvPr/>
          </p:nvPicPr>
          <p:blipFill rotWithShape="1">
            <a:blip r:embed="rId3"/>
            <a:srcRect t="12025" r="16995" b="1"/>
            <a:stretch/>
          </p:blipFill>
          <p:spPr>
            <a:xfrm rot="1012550">
              <a:off x="5826211" y="3744054"/>
              <a:ext cx="853874" cy="435739"/>
            </a:xfrm>
            <a:prstGeom prst="rect">
              <a:avLst/>
            </a:prstGeom>
          </p:spPr>
        </p:pic>
      </p:grpSp>
    </p:spTree>
    <p:extLst>
      <p:ext uri="{BB962C8B-B14F-4D97-AF65-F5344CB8AC3E}">
        <p14:creationId xmlns:p14="http://schemas.microsoft.com/office/powerpoint/2010/main" val="73525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0A1A4B-1D27-FF10-65AC-AB4EC1A85C63}"/>
              </a:ext>
            </a:extLst>
          </p:cNvPr>
          <p:cNvSpPr txBox="1"/>
          <p:nvPr/>
        </p:nvSpPr>
        <p:spPr>
          <a:xfrm>
            <a:off x="403341" y="345182"/>
            <a:ext cx="11699616" cy="707886"/>
          </a:xfrm>
          <a:prstGeom prst="rect">
            <a:avLst/>
          </a:prstGeom>
          <a:noFill/>
        </p:spPr>
        <p:txBody>
          <a:bodyPr wrap="square" rtlCol="0" anchor="t">
            <a:spAutoFit/>
          </a:bodyPr>
          <a:lstStyle/>
          <a:p>
            <a:r>
              <a:rPr lang="en-US" sz="4000" b="1" spc="-150" dirty="0">
                <a:solidFill>
                  <a:srgbClr val="2E2D62"/>
                </a:solidFill>
                <a:latin typeface="Arial" panose="020B0604020202020204" pitchFamily="34" charset="0"/>
                <a:cs typeface="Arial" panose="020B0604020202020204" pitchFamily="34" charset="0"/>
              </a:rPr>
              <a:t>Authentication and </a:t>
            </a:r>
            <a:r>
              <a:rPr lang="en-US" sz="4000" b="1" spc="-150" dirty="0" err="1">
                <a:solidFill>
                  <a:srgbClr val="2E2D62"/>
                </a:solidFill>
                <a:latin typeface="Arial" panose="020B0604020202020204" pitchFamily="34" charset="0"/>
                <a:cs typeface="Arial" panose="020B0604020202020204" pitchFamily="34" charset="0"/>
              </a:rPr>
              <a:t>Authorisation</a:t>
            </a:r>
            <a:r>
              <a:rPr lang="en-US" sz="4000" b="1" spc="-150" dirty="0">
                <a:solidFill>
                  <a:srgbClr val="2E2D62"/>
                </a:solidFill>
                <a:latin typeface="Arial" panose="020B0604020202020204" pitchFamily="34" charset="0"/>
                <a:cs typeface="Arial" panose="020B0604020202020204" pitchFamily="34" charset="0"/>
              </a:rPr>
              <a:t> - Then</a:t>
            </a:r>
          </a:p>
        </p:txBody>
      </p:sp>
      <p:sp>
        <p:nvSpPr>
          <p:cNvPr id="3" name="Rectangle 2">
            <a:extLst>
              <a:ext uri="{FF2B5EF4-FFF2-40B4-BE49-F238E27FC236}">
                <a16:creationId xmlns:a16="http://schemas.microsoft.com/office/drawing/2014/main" id="{6B1B3241-3846-5770-AFA7-1235725384D8}"/>
              </a:ext>
            </a:extLst>
          </p:cNvPr>
          <p:cNvSpPr/>
          <p:nvPr/>
        </p:nvSpPr>
        <p:spPr>
          <a:xfrm>
            <a:off x="403341" y="2090172"/>
            <a:ext cx="10719460" cy="2677656"/>
          </a:xfrm>
          <a:prstGeom prst="rect">
            <a:avLst/>
          </a:prstGeom>
        </p:spPr>
        <p:txBody>
          <a:bodyPr wrap="square">
            <a:spAutoFit/>
          </a:bodyPr>
          <a:lstStyle/>
          <a:p>
            <a:r>
              <a:rPr lang="en-GB" sz="2400" dirty="0">
                <a:solidFill>
                  <a:srgbClr val="626262"/>
                </a:solidFill>
                <a:latin typeface="Arial" panose="020B0604020202020204" pitchFamily="34" charset="0"/>
                <a:cs typeface="Arial" panose="020B0604020202020204" pitchFamily="34" charset="0"/>
              </a:rPr>
              <a:t>Traditionally a user would need to Authenticate separately to every new service or account they wanted to use</a:t>
            </a:r>
          </a:p>
          <a:p>
            <a:endParaRPr lang="en-GB" sz="2400" dirty="0">
              <a:solidFill>
                <a:srgbClr val="62626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Lots of accounts, scattered through every site a user has ever signed up for</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This results in </a:t>
            </a:r>
            <a:r>
              <a:rPr lang="en-GB" sz="2400" i="1" dirty="0">
                <a:solidFill>
                  <a:srgbClr val="626262"/>
                </a:solidFill>
                <a:latin typeface="Arial" panose="020B0604020202020204" pitchFamily="34" charset="0"/>
                <a:cs typeface="Arial" panose="020B0604020202020204" pitchFamily="34" charset="0"/>
              </a:rPr>
              <a:t>many</a:t>
            </a:r>
            <a:r>
              <a:rPr lang="en-GB" sz="2400" dirty="0">
                <a:solidFill>
                  <a:srgbClr val="626262"/>
                </a:solidFill>
                <a:latin typeface="Arial" panose="020B0604020202020204" pitchFamily="34" charset="0"/>
                <a:cs typeface="Arial" panose="020B0604020202020204" pitchFamily="34" charset="0"/>
              </a:rPr>
              <a:t> username and password pairs, which in turn leads to bad security practices</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Credentials are reused for “simplicity”, or simply forgotten and lost</a:t>
            </a:r>
          </a:p>
        </p:txBody>
      </p:sp>
    </p:spTree>
    <p:extLst>
      <p:ext uri="{BB962C8B-B14F-4D97-AF65-F5344CB8AC3E}">
        <p14:creationId xmlns:p14="http://schemas.microsoft.com/office/powerpoint/2010/main" val="2520679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170C8-0946-4FF5-D8E8-4D41DB828E47}"/>
              </a:ext>
            </a:extLst>
          </p:cNvPr>
          <p:cNvSpPr txBox="1"/>
          <p:nvPr/>
        </p:nvSpPr>
        <p:spPr>
          <a:xfrm>
            <a:off x="403341" y="345182"/>
            <a:ext cx="11699616" cy="707886"/>
          </a:xfrm>
          <a:prstGeom prst="rect">
            <a:avLst/>
          </a:prstGeom>
          <a:noFill/>
        </p:spPr>
        <p:txBody>
          <a:bodyPr wrap="square" rtlCol="0" anchor="t">
            <a:spAutoFit/>
          </a:bodyPr>
          <a:lstStyle/>
          <a:p>
            <a:r>
              <a:rPr lang="en-US" sz="4000" b="1" spc="-150" dirty="0">
                <a:solidFill>
                  <a:srgbClr val="2E2D62"/>
                </a:solidFill>
                <a:latin typeface="Arial" panose="020B0604020202020204" pitchFamily="34" charset="0"/>
                <a:cs typeface="Arial" panose="020B0604020202020204" pitchFamily="34" charset="0"/>
              </a:rPr>
              <a:t>Authentication and </a:t>
            </a:r>
            <a:r>
              <a:rPr lang="en-US" sz="4000" b="1" spc="-150" dirty="0" err="1">
                <a:solidFill>
                  <a:srgbClr val="2E2D62"/>
                </a:solidFill>
                <a:latin typeface="Arial" panose="020B0604020202020204" pitchFamily="34" charset="0"/>
                <a:cs typeface="Arial" panose="020B0604020202020204" pitchFamily="34" charset="0"/>
              </a:rPr>
              <a:t>Authorisation</a:t>
            </a:r>
            <a:r>
              <a:rPr lang="en-US" sz="4000" b="1" spc="-150" dirty="0">
                <a:solidFill>
                  <a:srgbClr val="2E2D62"/>
                </a:solidFill>
                <a:latin typeface="Arial" panose="020B0604020202020204" pitchFamily="34" charset="0"/>
                <a:cs typeface="Arial" panose="020B0604020202020204" pitchFamily="34" charset="0"/>
              </a:rPr>
              <a:t> - Now</a:t>
            </a:r>
          </a:p>
        </p:txBody>
      </p:sp>
      <p:sp>
        <p:nvSpPr>
          <p:cNvPr id="3" name="Rectangle 2">
            <a:extLst>
              <a:ext uri="{FF2B5EF4-FFF2-40B4-BE49-F238E27FC236}">
                <a16:creationId xmlns:a16="http://schemas.microsoft.com/office/drawing/2014/main" id="{D263CB44-DAAB-E0CB-DFDA-BC3F7A9037DA}"/>
              </a:ext>
            </a:extLst>
          </p:cNvPr>
          <p:cNvSpPr/>
          <p:nvPr/>
        </p:nvSpPr>
        <p:spPr>
          <a:xfrm>
            <a:off x="403341" y="1720840"/>
            <a:ext cx="10719460" cy="3416320"/>
          </a:xfrm>
          <a:prstGeom prst="rect">
            <a:avLst/>
          </a:prstGeom>
        </p:spPr>
        <p:txBody>
          <a:bodyPr wrap="square">
            <a:spAutoFit/>
          </a:bodyPr>
          <a:lstStyle/>
          <a:p>
            <a:r>
              <a:rPr lang="en-GB" sz="2400" dirty="0">
                <a:solidFill>
                  <a:srgbClr val="626262"/>
                </a:solidFill>
                <a:latin typeface="Arial" panose="020B0604020202020204" pitchFamily="34" charset="0"/>
                <a:cs typeface="Arial" panose="020B0604020202020204" pitchFamily="34" charset="0"/>
              </a:rPr>
              <a:t>In more modern applications, the process is evolving</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Increased importance of account credibility</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Processes and systems in place to show that an associated identity is verified</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Increased adoption of single sign-on mechanisms, using a unified identity</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Log-in with Social IDs, such as Facebook, Google, ORCID</a:t>
            </a:r>
          </a:p>
          <a:p>
            <a:pPr marL="342900"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Can grant authorised access based on an identity’s attributes</a:t>
            </a:r>
          </a:p>
          <a:p>
            <a:pPr marL="800100" lvl="1" indent="-342900">
              <a:buFont typeface="Arial" panose="020B0604020202020204" pitchFamily="34" charset="0"/>
              <a:buChar char="•"/>
            </a:pPr>
            <a:r>
              <a:rPr lang="en-GB" sz="2400" dirty="0">
                <a:solidFill>
                  <a:srgbClr val="626262"/>
                </a:solidFill>
                <a:latin typeface="Arial" panose="020B0604020202020204" pitchFamily="34" charset="0"/>
                <a:cs typeface="Arial" panose="020B0604020202020204" pitchFamily="34" charset="0"/>
              </a:rPr>
              <a:t>Home institute, email address, etc</a:t>
            </a:r>
          </a:p>
          <a:p>
            <a:pPr marL="800100" lvl="1" indent="-342900">
              <a:buFont typeface="Arial" panose="020B0604020202020204" pitchFamily="34" charset="0"/>
              <a:buChar char="•"/>
            </a:pPr>
            <a:endParaRPr lang="en-GB" sz="2400" dirty="0">
              <a:solidFill>
                <a:srgbClr val="6262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427372"/>
      </p:ext>
    </p:extLst>
  </p:cSld>
  <p:clrMapOvr>
    <a:masterClrMapping/>
  </p:clrMapOvr>
</p:sld>
</file>

<file path=ppt/theme/theme1.xml><?xml version="1.0" encoding="utf-8"?>
<a:theme xmlns:a="http://schemas.openxmlformats.org/drawingml/2006/main" name="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nt WITHOUT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5CDD6A94A459459C297F10E8F74457" ma:contentTypeVersion="15" ma:contentTypeDescription="Create a new document." ma:contentTypeScope="" ma:versionID="c96fc706344063acfe18f40932bba15d">
  <xsd:schema xmlns:xsd="http://www.w3.org/2001/XMLSchema" xmlns:xs="http://www.w3.org/2001/XMLSchema" xmlns:p="http://schemas.microsoft.com/office/2006/metadata/properties" xmlns:ns2="1e0c0f35-d0b2-43fb-b8b8-147d937ebf45" xmlns:ns3="2e24dfb7-a69e-40eb-b94f-44b9ca9c25ed" targetNamespace="http://schemas.microsoft.com/office/2006/metadata/properties" ma:root="true" ma:fieldsID="438c4b7bc73e521f56d8b71ccf727c90" ns2:_="" ns3:_="">
    <xsd:import namespace="1e0c0f35-d0b2-43fb-b8b8-147d937ebf45"/>
    <xsd:import namespace="2e24dfb7-a69e-40eb-b94f-44b9ca9c25e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Year"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0c0f35-d0b2-43fb-b8b8-147d937ebf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Year" ma:index="12" nillable="true" ma:displayName="Year" ma:default="2022" ma:format="Dropdown" ma:internalName="Year">
      <xsd:simpleType>
        <xsd:restriction base="dms:Choice">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N/A"/>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f5dd817-92c5-4985-aefa-795407915ae2" ma:termSetId="09814cd3-568e-fe90-9814-8d621ff8fb84" ma:anchorId="fba54fb3-c3e1-fe81-a776-ca4b69148c4d" ma:open="true" ma:isKeyword="false">
      <xsd:complexType>
        <xsd:sequence>
          <xsd:element ref="pc:Terms" minOccurs="0" maxOccurs="1"/>
        </xsd:sequence>
      </xsd:complexType>
    </xsd:element>
    <xsd:element name="_Flow_SignoffStatus" ma:index="22"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24dfb7-a69e-40eb-b94f-44b9ca9c25ed"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b5ce2244-f3a2-4f8c-9fdd-a2abf5b0a3d3}" ma:internalName="TaxCatchAll" ma:showField="CatchAllData" ma:web="834c96a2-eb0c-4033-b35f-0261faddef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Year xmlns="1e0c0f35-d0b2-43fb-b8b8-147d937ebf45">2022</Year>
    <TaxCatchAll xmlns="2e24dfb7-a69e-40eb-b94f-44b9ca9c25ed" xsi:nil="true"/>
    <lcf76f155ced4ddcb4097134ff3c332f xmlns="1e0c0f35-d0b2-43fb-b8b8-147d937ebf45">
      <Terms xmlns="http://schemas.microsoft.com/office/infopath/2007/PartnerControls"/>
    </lcf76f155ced4ddcb4097134ff3c332f>
    <_Flow_SignoffStatus xmlns="1e0c0f35-d0b2-43fb-b8b8-147d937ebf45" xsi:nil="true"/>
  </documentManagement>
</p:properties>
</file>

<file path=customXml/itemProps1.xml><?xml version="1.0" encoding="utf-8"?>
<ds:datastoreItem xmlns:ds="http://schemas.openxmlformats.org/officeDocument/2006/customXml" ds:itemID="{393B54D1-F225-4900-99A7-595D8C56F5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0c0f35-d0b2-43fb-b8b8-147d937ebf45"/>
    <ds:schemaRef ds:uri="2e24dfb7-a69e-40eb-b94f-44b9ca9c25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E5AA5E-D351-4BE0-99D5-D5BC6D00E92C}">
  <ds:schemaRefs>
    <ds:schemaRef ds:uri="http://schemas.microsoft.com/sharepoint/v3/contenttype/forms"/>
  </ds:schemaRefs>
</ds:datastoreItem>
</file>

<file path=customXml/itemProps3.xml><?xml version="1.0" encoding="utf-8"?>
<ds:datastoreItem xmlns:ds="http://schemas.openxmlformats.org/officeDocument/2006/customXml" ds:itemID="{106D3F8C-4209-47FF-A37A-E21247ADC2DB}">
  <ds:schemaRefs>
    <ds:schemaRef ds:uri="http://schemas.microsoft.com/office/2006/metadata/properties"/>
    <ds:schemaRef ds:uri="http://schemas.microsoft.com/office/infopath/2007/PartnerControls"/>
    <ds:schemaRef ds:uri="1e0c0f35-d0b2-43fb-b8b8-147d937ebf45"/>
    <ds:schemaRef ds:uri="2e24dfb7-a69e-40eb-b94f-44b9ca9c25ed"/>
  </ds:schemaRefs>
</ds:datastoreItem>
</file>

<file path=docProps/app.xml><?xml version="1.0" encoding="utf-8"?>
<Properties xmlns="http://schemas.openxmlformats.org/officeDocument/2006/extended-properties" xmlns:vt="http://schemas.openxmlformats.org/officeDocument/2006/docPropsVTypes">
  <Template>Office Theme</Template>
  <TotalTime>46488</TotalTime>
  <Words>5918</Words>
  <Application>Microsoft Macintosh PowerPoint</Application>
  <PresentationFormat>Widescreen</PresentationFormat>
  <Paragraphs>637</Paragraphs>
  <Slides>65</Slides>
  <Notes>39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65</vt:i4>
      </vt:variant>
    </vt:vector>
  </HeadingPairs>
  <TitlesOfParts>
    <vt:vector size="73" baseType="lpstr">
      <vt:lpstr>Arial</vt:lpstr>
      <vt:lpstr>Arial Regular</vt:lpstr>
      <vt:lpstr>Calibri</vt:lpstr>
      <vt:lpstr>Helvetica</vt:lpstr>
      <vt:lpstr>Simplified Arabic Fixed</vt:lpstr>
      <vt:lpstr>Wingdings</vt:lpstr>
      <vt:lpstr>Font and logo master</vt:lpstr>
      <vt:lpstr>Font WITHOUT logo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STFC PowerPoint template - detailed</dc:title>
  <dc:creator>Philip Millard</dc:creator>
  <cp:lastModifiedBy>Dack, Thomas (STFC,RAL,SC)</cp:lastModifiedBy>
  <cp:revision>211</cp:revision>
  <cp:lastPrinted>2019-10-02T08:27:37Z</cp:lastPrinted>
  <dcterms:created xsi:type="dcterms:W3CDTF">2019-09-17T08:04:08Z</dcterms:created>
  <dcterms:modified xsi:type="dcterms:W3CDTF">2023-03-06T14:56:00Z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0x0101000D5CDD6A94A459459C297F10E8F74457</vt:lpwstr>
  </property>
  <property fmtid="{D5CDD505-2E9C-101B-9397-08002B2CF9AE}" pid="3" name="MediaServiceImageTags">
    <vt:lpwstr/>
  </property>
</Properties>
</file>