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3"/>
  </p:notesMasterIdLst>
  <p:sldIdLst>
    <p:sldId id="257" r:id="rId3"/>
    <p:sldId id="258" r:id="rId4"/>
    <p:sldId id="312" r:id="rId5"/>
    <p:sldId id="317" r:id="rId6"/>
    <p:sldId id="313" r:id="rId7"/>
    <p:sldId id="314" r:id="rId8"/>
    <p:sldId id="315" r:id="rId9"/>
    <p:sldId id="318" r:id="rId10"/>
    <p:sldId id="316" r:id="rId11"/>
    <p:sldId id="27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ED5"/>
    <a:srgbClr val="FFFFFF"/>
    <a:srgbClr val="F08900"/>
    <a:srgbClr val="003088"/>
    <a:srgbClr val="FF6900"/>
    <a:srgbClr val="1E5DF8"/>
    <a:srgbClr val="626262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63"/>
    <p:restoredTop sz="94574"/>
  </p:normalViewPr>
  <p:slideViewPr>
    <p:cSldViewPr snapToGrid="0" snapToObjects="1">
      <p:cViewPr varScale="1">
        <p:scale>
          <a:sx n="104" d="100"/>
          <a:sy n="104" d="100"/>
        </p:scale>
        <p:origin x="1092" y="108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E9A4A-3203-D544-A0F2-9B4A7A1B021E}" type="datetimeFigureOut">
              <a:rPr lang="en-US" smtClean="0"/>
              <a:t>4/20/2023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3BA1D-A00F-DB41-84DA-BE26C4853B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Delete boxes as required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02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63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680827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74860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21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05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787FE-8CBB-6248-9619-3941DE55C1B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890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D7AF2DF-B182-3D42-AFB4-BDFF5FB9E9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3" y="5802308"/>
            <a:ext cx="2108080" cy="53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28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17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jpeg"/><Relationship Id="rId19" Type="http://schemas.openxmlformats.org/officeDocument/2006/relationships/image" Target="../media/image22.jpe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bnl.gov/eic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42.jpe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9.png"/><Relationship Id="rId10" Type="http://schemas.openxmlformats.org/officeDocument/2006/relationships/image" Target="../media/image45.jpeg"/><Relationship Id="rId4" Type="http://schemas.openxmlformats.org/officeDocument/2006/relationships/image" Target="../media/image40.jpe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4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145990" y="2160730"/>
            <a:ext cx="7933355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CMOS Sensor Development for Particle Physics in TD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BEB0AE4-391E-6F41-84C6-D4EEDF519A31}"/>
              </a:ext>
            </a:extLst>
          </p:cNvPr>
          <p:cNvSpPr/>
          <p:nvPr/>
        </p:nvSpPr>
        <p:spPr>
          <a:xfrm>
            <a:off x="1145990" y="3593365"/>
            <a:ext cx="6925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26/04/2023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en-GB" sz="160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STFC_matters</a:t>
            </a:r>
            <a:endParaRPr lang="en-GB" sz="16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</p:spTree>
    <p:extLst>
      <p:ext uri="{BB962C8B-B14F-4D97-AF65-F5344CB8AC3E}">
        <p14:creationId xmlns:p14="http://schemas.microsoft.com/office/powerpoint/2010/main" val="2827309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>
            <a:extLst>
              <a:ext uri="{FF2B5EF4-FFF2-40B4-BE49-F238E27FC236}">
                <a16:creationId xmlns:a16="http://schemas.microsoft.com/office/drawing/2014/main" id="{E87AADBC-CD9E-638F-8A1F-8093BAAAA9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95788" y="-17058"/>
            <a:ext cx="1317764" cy="211218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8B66DC9-76C9-5140-A7C4-B9B833C488D1}"/>
              </a:ext>
            </a:extLst>
          </p:cNvPr>
          <p:cNvSpPr txBox="1"/>
          <p:nvPr/>
        </p:nvSpPr>
        <p:spPr>
          <a:xfrm>
            <a:off x="403341" y="1223283"/>
            <a:ext cx="5101814" cy="113364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CMOS Sensor Design Group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Designers, 1 Test Engineer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 Leader: Nicola Guerrini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Share office with ASIC Design Group</a:t>
            </a:r>
            <a:endParaRPr lang="en-US" sz="14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EBDC0C-5E44-914B-85A5-07AF5BC1B9B6}"/>
              </a:ext>
            </a:extLst>
          </p:cNvPr>
          <p:cNvSpPr txBox="1"/>
          <p:nvPr/>
        </p:nvSpPr>
        <p:spPr>
          <a:xfrm>
            <a:off x="403341" y="2461105"/>
            <a:ext cx="5101814" cy="134908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Particle Physics Activities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Ion Collider/ITS3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DECAL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DRD Programme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FD7155-AB0C-D84C-8261-743120695688}"/>
              </a:ext>
            </a:extLst>
          </p:cNvPr>
          <p:cNvSpPr txBox="1"/>
          <p:nvPr/>
        </p:nvSpPr>
        <p:spPr>
          <a:xfrm>
            <a:off x="403341" y="3914370"/>
            <a:ext cx="5101814" cy="156453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spcAft>
                <a:spcPts val="200"/>
              </a:spcAft>
            </a:pPr>
            <a:r>
              <a:rPr lang="en-US" sz="24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b="1" spc="-10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Other Activities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Microscopy: TEMAPS, QEM, C100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X-ray: PERCIVAL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Raman Spectrometry: IRIS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 Imaging: KIRANA, TPM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X-ray: LASSENA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01E8603-51D4-7C45-829A-9AE25E5A2E4F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Agenda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CF4F729-3758-E714-47C1-69456E072EA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6160" y="4253000"/>
            <a:ext cx="1706890" cy="11420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99264D-0F5A-285D-16E7-ED8B92C7368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3882" y="1665848"/>
            <a:ext cx="2879135" cy="20400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548B196-9BAB-E623-F629-2AE5CFCEA5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0895" y="1684496"/>
            <a:ext cx="1682986" cy="1670426"/>
          </a:xfrm>
          <a:prstGeom prst="rect">
            <a:avLst/>
          </a:prstGeom>
        </p:spPr>
      </p:pic>
      <p:pic>
        <p:nvPicPr>
          <p:cNvPr id="11" name="Picture 10" descr="Adenovirus.tif">
            <a:extLst>
              <a:ext uri="{FF2B5EF4-FFF2-40B4-BE49-F238E27FC236}">
                <a16:creationId xmlns:a16="http://schemas.microsoft.com/office/drawing/2014/main" id="{D4BC0E59-19E3-3801-C19B-B3AE010FB1DA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43017" y="1691423"/>
            <a:ext cx="1417571" cy="1417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BFA7111-498B-46EC-EB85-7365FC6698C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1452" y="-9749"/>
            <a:ext cx="2879136" cy="1701172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8CDA9F85-AC0D-6A27-7A7B-262DB8A7939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3425" y="3295957"/>
            <a:ext cx="1740457" cy="1195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9822862-E60C-3996-A73B-8CD9EB7BBE2E}"/>
              </a:ext>
            </a:extLst>
          </p:cNvPr>
          <p:cNvPicPr/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0895" y="-9749"/>
            <a:ext cx="1712541" cy="1701172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2E581B66-3730-D5A3-CADB-CA3191BE4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6345" y="-9749"/>
            <a:ext cx="1528942" cy="1636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Engineering drawing&#10;&#10;Description automatically generated with medium confidence">
            <a:extLst>
              <a:ext uri="{FF2B5EF4-FFF2-40B4-BE49-F238E27FC236}">
                <a16:creationId xmlns:a16="http://schemas.microsoft.com/office/drawing/2014/main" id="{8AA6F8BC-A7EE-6973-93DF-ADC1F61901BB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1555" y="4810166"/>
            <a:ext cx="2730445" cy="204783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3006B64-3F56-F3AB-F1A5-77D2E4EEF79D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7141" y="5152368"/>
            <a:ext cx="3194414" cy="1716082"/>
          </a:xfrm>
          <a:prstGeom prst="rect">
            <a:avLst/>
          </a:prstGeom>
        </p:spPr>
      </p:pic>
      <p:pic>
        <p:nvPicPr>
          <p:cNvPr id="5" name="Picture 4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AB6A0EE8-7EDF-E404-F5F9-ACC0EFC2CFA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38637" y="3634163"/>
            <a:ext cx="2138130" cy="177295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9E17025-F915-55DC-D46E-0E648F2722C8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225" y="3233613"/>
            <a:ext cx="1220324" cy="2213523"/>
          </a:xfrm>
          <a:prstGeom prst="rect">
            <a:avLst/>
          </a:prstGeom>
        </p:spPr>
      </p:pic>
      <p:pic>
        <p:nvPicPr>
          <p:cNvPr id="8" name="Picture 7" descr="A picture containing text, electronics, indoor, circuit&#10;&#10;Description automatically generated">
            <a:extLst>
              <a:ext uri="{FF2B5EF4-FFF2-40B4-BE49-F238E27FC236}">
                <a16:creationId xmlns:a16="http://schemas.microsoft.com/office/drawing/2014/main" id="{290F6C26-B1D9-5C0A-B36B-E7AAA4342182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1019" y="3108994"/>
            <a:ext cx="1370981" cy="244409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FB2B7BF3-9A4E-7C00-E794-02FC8D683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76767" y="3463758"/>
            <a:ext cx="923782" cy="136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74E898E-1CCD-E374-2EC3-3884BD7A629D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878" y="2093280"/>
            <a:ext cx="1527265" cy="1185234"/>
          </a:xfrm>
          <a:prstGeom prst="rect">
            <a:avLst/>
          </a:prstGeom>
        </p:spPr>
      </p:pic>
      <p:pic>
        <p:nvPicPr>
          <p:cNvPr id="31" name="Picture 30" descr="A picture containing text, light&#10;&#10;Description automatically generated">
            <a:extLst>
              <a:ext uri="{FF2B5EF4-FFF2-40B4-BE49-F238E27FC236}">
                <a16:creationId xmlns:a16="http://schemas.microsoft.com/office/drawing/2014/main" id="{C4284A2E-E298-B6FA-0684-FA713486ECA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1225" y="5332269"/>
            <a:ext cx="1244092" cy="152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6921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320FCFE-AFF5-C7C8-A6E6-4860751D87CC}"/>
              </a:ext>
            </a:extLst>
          </p:cNvPr>
          <p:cNvSpPr txBox="1"/>
          <p:nvPr/>
        </p:nvSpPr>
        <p:spPr>
          <a:xfrm>
            <a:off x="403341" y="377845"/>
            <a:ext cx="987673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Ion Collider/ALICE ITS3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E3058CA-186A-25CD-BC7F-00CB1C4DEADD}"/>
              </a:ext>
            </a:extLst>
          </p:cNvPr>
          <p:cNvSpPr txBox="1"/>
          <p:nvPr/>
        </p:nvSpPr>
        <p:spPr>
          <a:xfrm>
            <a:off x="403341" y="1140027"/>
            <a:ext cx="60344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What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hlinkClick r:id="rId2"/>
              </a:rPr>
              <a:t>The EIC</a:t>
            </a:r>
            <a:r>
              <a:rPr lang="en-GB" dirty="0"/>
              <a:t> will be built at BNL to study role of quarks and gluons in proton structure.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65nm chip envisioned for the ALICE ITS3 upgrade has very similar specifications, so the goal is to use the same chip.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Project is therefore also an opportunity to engage with CERN and work at a 65nm CIS node.</a:t>
            </a:r>
          </a:p>
          <a:p>
            <a:endParaRPr lang="en-GB" i="1" u="sng" dirty="0"/>
          </a:p>
          <a:p>
            <a:r>
              <a:rPr lang="en-GB" i="1" u="sng" dirty="0"/>
              <a:t>Other Personnel/Institutes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PPD, Brunel, Birmingham, Lancaster, Daresbury, Liverpool, Oxford</a:t>
            </a:r>
          </a:p>
          <a:p>
            <a:endParaRPr lang="en-GB" i="1" u="sng" dirty="0"/>
          </a:p>
          <a:p>
            <a:r>
              <a:rPr lang="en-GB" i="1" u="sng" dirty="0"/>
              <a:t>Schedule and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Machine operational ~2030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UKRI Infrastructure Fund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Preliminary Activity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Full Proposal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2F7A35B-D93A-4096-FC25-D98FA09E1E3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2109" y="2161682"/>
            <a:ext cx="5922694" cy="449782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B8AA3F-F922-84DA-7741-C63A60FD1F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029" y="3884736"/>
            <a:ext cx="2387080" cy="2884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609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2A8C13B-B48B-D3F6-11DF-6A8E2BE70D7D}"/>
              </a:ext>
            </a:extLst>
          </p:cNvPr>
          <p:cNvSpPr txBox="1"/>
          <p:nvPr/>
        </p:nvSpPr>
        <p:spPr>
          <a:xfrm>
            <a:off x="403340" y="1140027"/>
            <a:ext cx="5435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Ongoing 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Submitted various circuit blocks in 65nm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LVDS-CML drivers and receivers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I2C block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PLL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Support to development of high yield logic for MOSS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working on SLDO for serial powering and other 65nm IPs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E8006D-F2B9-2AFC-8450-72BC6807E6EA}"/>
              </a:ext>
            </a:extLst>
          </p:cNvPr>
          <p:cNvSpPr txBox="1"/>
          <p:nvPr/>
        </p:nvSpPr>
        <p:spPr>
          <a:xfrm>
            <a:off x="403341" y="377845"/>
            <a:ext cx="9876732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Ion Collider/ALICE ITS3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738F0EB-E1B4-A851-4513-BF891B499F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05334" y="3775518"/>
            <a:ext cx="5462361" cy="28166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D8EF238-960F-2DFD-0A4D-EA2A4881AB3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7791" y="3355208"/>
            <a:ext cx="5435867" cy="6595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693E909-86E8-C0A4-D742-45499D30F4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8701" y="172469"/>
            <a:ext cx="2558994" cy="32565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79F18F-E224-CA50-1F15-7233C085BC45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0289" y="1352663"/>
            <a:ext cx="3873179" cy="2470324"/>
          </a:xfrm>
          <a:prstGeom prst="rect">
            <a:avLst/>
          </a:prstGeom>
        </p:spPr>
      </p:pic>
      <p:pic>
        <p:nvPicPr>
          <p:cNvPr id="9" name="Picture 8" descr="A picture containing text, indoor, cluttered&#10;&#10;Description automatically generated">
            <a:extLst>
              <a:ext uri="{FF2B5EF4-FFF2-40B4-BE49-F238E27FC236}">
                <a16:creationId xmlns:a16="http://schemas.microsoft.com/office/drawing/2014/main" id="{A18E11B5-6575-9909-7743-E4BD0FFCAA6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5074" y="4666406"/>
            <a:ext cx="2708434" cy="20313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635A829-4F83-DF49-48CC-BCD979D78CB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698" y="3432749"/>
            <a:ext cx="4210297" cy="234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188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picture containing text, electronics, circuit&#10;&#10;Description automatically generated">
            <a:extLst>
              <a:ext uri="{FF2B5EF4-FFF2-40B4-BE49-F238E27FC236}">
                <a16:creationId xmlns:a16="http://schemas.microsoft.com/office/drawing/2014/main" id="{E4CA1417-8732-6B5E-EDAB-7AC04F8BB8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6633" y="3288145"/>
            <a:ext cx="3368562" cy="33643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DB4EAE-E447-88FA-326F-D70E6C24F6D8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DECAL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9DAEBB-AC45-4614-9136-4F569B2ED654}"/>
              </a:ext>
            </a:extLst>
          </p:cNvPr>
          <p:cNvSpPr txBox="1"/>
          <p:nvPr/>
        </p:nvSpPr>
        <p:spPr>
          <a:xfrm>
            <a:off x="403341" y="1147286"/>
            <a:ext cx="423329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What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Demonstrator chip for Digital Electromagnetic Calorimetry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Re-configurable to operate as strip tracker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Counts hits/chip (pad) or hits/column (strip)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Goal is to reduce costs with re-configurable chip</a:t>
            </a:r>
          </a:p>
          <a:p>
            <a:endParaRPr lang="en-GB" i="1" u="sng" dirty="0"/>
          </a:p>
          <a:p>
            <a:r>
              <a:rPr lang="en-GB" i="1" u="sng" dirty="0"/>
              <a:t>Other Personnel/Institutes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PPD, Birmingham, DESY, UCL, Humboldt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u="sng" dirty="0"/>
          </a:p>
          <a:p>
            <a:r>
              <a:rPr lang="en-GB" i="1" u="sng" dirty="0"/>
              <a:t>Schedule and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none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idea to submit a proposal to DRD6</a:t>
            </a:r>
          </a:p>
        </p:txBody>
      </p:sp>
      <p:pic>
        <p:nvPicPr>
          <p:cNvPr id="7" name="Picture 6" descr="Chart, scatter chart&#10;&#10;Description automatically generated">
            <a:extLst>
              <a:ext uri="{FF2B5EF4-FFF2-40B4-BE49-F238E27FC236}">
                <a16:creationId xmlns:a16="http://schemas.microsoft.com/office/drawing/2014/main" id="{1DE81199-1F4A-8290-BB6D-A96AF11C6AD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5450" y="514434"/>
            <a:ext cx="3084225" cy="6138063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EF870382-F814-D80B-8090-B073C8B1DE7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5332" y="345182"/>
            <a:ext cx="3461994" cy="3461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A7B728E-4D30-DB00-C5D2-715E7543EFD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98819" y="139090"/>
            <a:ext cx="788557" cy="6599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24114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9E9B1-0F6C-9CE3-6ED4-D9AE4384A95B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DRD </a:t>
            </a:r>
            <a:r>
              <a:rPr lang="en-US" sz="4400" b="1" spc="-15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endParaRPr lang="en-US" sz="4400" b="1" spc="-150" dirty="0">
              <a:solidFill>
                <a:srgbClr val="2E2D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3A66975-3811-2E63-0258-11AD2E82683B}"/>
              </a:ext>
            </a:extLst>
          </p:cNvPr>
          <p:cNvSpPr txBox="1"/>
          <p:nvPr/>
        </p:nvSpPr>
        <p:spPr>
          <a:xfrm>
            <a:off x="403341" y="1147286"/>
            <a:ext cx="56926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What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CERN’s programme for Research and Development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starting 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Aiming for Letter of Intent and collaboration forming later this year</a:t>
            </a:r>
          </a:p>
          <a:p>
            <a:endParaRPr lang="en-GB" i="1" u="sng" dirty="0"/>
          </a:p>
          <a:p>
            <a:r>
              <a:rPr lang="en-GB" i="1" u="sng" dirty="0"/>
              <a:t>Other Personnel/Institutes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Very many…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In TD: Marcus French, Iain Sedgwick, Mark Willoughby (DRD7)…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u="sng" dirty="0"/>
          </a:p>
          <a:p>
            <a:r>
              <a:rPr lang="en-GB" i="1" u="sng" dirty="0"/>
              <a:t>Schedule and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Idea is that DRD approval will help release money from funding agencies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3CAB4D-CA6A-0AEA-F014-BD4BE84842B8}"/>
              </a:ext>
            </a:extLst>
          </p:cNvPr>
          <p:cNvSpPr txBox="1"/>
          <p:nvPr/>
        </p:nvSpPr>
        <p:spPr>
          <a:xfrm>
            <a:off x="6759797" y="1028343"/>
            <a:ext cx="4556568" cy="4801314"/>
          </a:xfrm>
          <a:prstGeom prst="rect">
            <a:avLst/>
          </a:prstGeom>
          <a:noFill/>
          <a:ln w="4762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/>
              <a:t>DRD1: Gaseous Detectors</a:t>
            </a:r>
          </a:p>
          <a:p>
            <a:endParaRPr lang="en-GB" dirty="0"/>
          </a:p>
          <a:p>
            <a:r>
              <a:rPr lang="en-GB" dirty="0"/>
              <a:t>DRD2: Liquid Detectors</a:t>
            </a:r>
          </a:p>
          <a:p>
            <a:endParaRPr lang="en-GB" dirty="0"/>
          </a:p>
          <a:p>
            <a:r>
              <a:rPr lang="en-GB" b="1" dirty="0"/>
              <a:t>DRD3: Solid State Detectors</a:t>
            </a:r>
          </a:p>
          <a:p>
            <a:endParaRPr lang="en-GB" dirty="0"/>
          </a:p>
          <a:p>
            <a:r>
              <a:rPr lang="en-GB" dirty="0"/>
              <a:t>DRD4: Photon Detectors and PID</a:t>
            </a:r>
          </a:p>
          <a:p>
            <a:endParaRPr lang="en-GB" dirty="0"/>
          </a:p>
          <a:p>
            <a:r>
              <a:rPr lang="en-GB" dirty="0"/>
              <a:t>DRD5: Quantum and Emerging Technologies</a:t>
            </a:r>
          </a:p>
          <a:p>
            <a:endParaRPr lang="en-GB" dirty="0"/>
          </a:p>
          <a:p>
            <a:r>
              <a:rPr lang="en-GB" dirty="0"/>
              <a:t>DRD6: Calorimetry</a:t>
            </a:r>
          </a:p>
          <a:p>
            <a:endParaRPr lang="en-GB" dirty="0"/>
          </a:p>
          <a:p>
            <a:r>
              <a:rPr lang="en-GB" b="1" dirty="0"/>
              <a:t>DRD7: Electronics and On-detector processing</a:t>
            </a:r>
          </a:p>
          <a:p>
            <a:endParaRPr lang="en-GB" dirty="0"/>
          </a:p>
          <a:p>
            <a:r>
              <a:rPr lang="en-GB" dirty="0"/>
              <a:t>DRD8: Integration</a:t>
            </a:r>
          </a:p>
          <a:p>
            <a:endParaRPr lang="en-GB" dirty="0"/>
          </a:p>
          <a:p>
            <a:r>
              <a:rPr lang="en-GB" dirty="0"/>
              <a:t>DRD9: Training</a:t>
            </a:r>
          </a:p>
        </p:txBody>
      </p:sp>
    </p:spTree>
    <p:extLst>
      <p:ext uri="{BB962C8B-B14F-4D97-AF65-F5344CB8AC3E}">
        <p14:creationId xmlns:p14="http://schemas.microsoft.com/office/powerpoint/2010/main" val="15310004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9E9B1-0F6C-9CE3-6ED4-D9AE4384A95B}"/>
              </a:ext>
            </a:extLst>
          </p:cNvPr>
          <p:cNvSpPr txBox="1"/>
          <p:nvPr/>
        </p:nvSpPr>
        <p:spPr>
          <a:xfrm>
            <a:off x="403341" y="345182"/>
            <a:ext cx="635645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MALTA3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C902A71-25A8-3861-8BE5-4C89B2D2BBA0}"/>
              </a:ext>
            </a:extLst>
          </p:cNvPr>
          <p:cNvSpPr txBox="1"/>
          <p:nvPr/>
        </p:nvSpPr>
        <p:spPr>
          <a:xfrm>
            <a:off x="403341" y="1147286"/>
            <a:ext cx="403935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u="sng" dirty="0"/>
              <a:t>What and Why?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MALTA family is technology demonstrator for high granularity, high radiation hardness MAPS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Approached about providing previously developed high speed </a:t>
            </a:r>
            <a:r>
              <a:rPr lang="en-GB" dirty="0" err="1"/>
              <a:t>serialiser</a:t>
            </a:r>
            <a:r>
              <a:rPr lang="en-GB" dirty="0"/>
              <a:t> to be used in the design</a:t>
            </a:r>
          </a:p>
          <a:p>
            <a:endParaRPr lang="en-GB" i="1" u="sng" dirty="0"/>
          </a:p>
          <a:p>
            <a:r>
              <a:rPr lang="en-GB" i="1" u="sng" dirty="0"/>
              <a:t>Other Personnel/Institutes Involved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CERN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i="1" u="sng" dirty="0"/>
          </a:p>
          <a:p>
            <a:r>
              <a:rPr lang="en-GB" i="1" u="sng" dirty="0"/>
              <a:t>Schedule and Funding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Currently none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Some </a:t>
            </a:r>
            <a:r>
              <a:rPr lang="en-GB" dirty="0" err="1"/>
              <a:t>CfI</a:t>
            </a:r>
            <a:r>
              <a:rPr lang="en-GB" dirty="0"/>
              <a:t> last year, but difficult to respond rapidly to such requests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96238B-57EB-1A41-CC97-A7AFB2D856C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6473" y="236347"/>
            <a:ext cx="6182186" cy="4430044"/>
          </a:xfrm>
          <a:prstGeom prst="rect">
            <a:avLst/>
          </a:prstGeom>
        </p:spPr>
      </p:pic>
      <p:pic>
        <p:nvPicPr>
          <p:cNvPr id="17" name="Picture 16" descr="A picture containing text, electronics, indoor, circuit&#10;&#10;Description automatically generated">
            <a:extLst>
              <a:ext uri="{FF2B5EF4-FFF2-40B4-BE49-F238E27FC236}">
                <a16:creationId xmlns:a16="http://schemas.microsoft.com/office/drawing/2014/main" id="{BA3061A4-BB61-4D40-2C9B-CE9AEE1814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0050" y="2962702"/>
            <a:ext cx="2160409" cy="385142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454DEE2-350B-E2A8-C2A0-1F41217F6BD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9797" y="5084793"/>
            <a:ext cx="1647149" cy="1235362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93E680D-28CE-EDBF-B01C-F7600432938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7345" y="5085632"/>
            <a:ext cx="1647149" cy="123536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CEC7E79-8A13-8256-732B-04EB2C820D3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42073" y="5084793"/>
            <a:ext cx="1647149" cy="1235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8297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9E9B1-0F6C-9CE3-6ED4-D9AE4384A95B}"/>
              </a:ext>
            </a:extLst>
          </p:cNvPr>
          <p:cNvSpPr txBox="1"/>
          <p:nvPr/>
        </p:nvSpPr>
        <p:spPr>
          <a:xfrm>
            <a:off x="403340" y="345182"/>
            <a:ext cx="787244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Activities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C332072-A1D9-BEC6-E3B8-056A8FF6758E}"/>
              </a:ext>
            </a:extLst>
          </p:cNvPr>
          <p:cNvSpPr/>
          <p:nvPr/>
        </p:nvSpPr>
        <p:spPr>
          <a:xfrm>
            <a:off x="403340" y="1251473"/>
            <a:ext cx="6191424" cy="28058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ts val="1000"/>
              </a:spcAft>
            </a:pPr>
            <a:r>
              <a:rPr lang="en-GB" sz="2800" b="1" spc="-100" dirty="0">
                <a:solidFill>
                  <a:srgbClr val="1E5D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active in other fields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Electron Microscopy: TEMAPS, QEM, C100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 X-ray: PERCIVAL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Spectrometry: </a:t>
            </a:r>
            <a:r>
              <a:rPr lang="en-GB" sz="2000" dirty="0" err="1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PImMS</a:t>
            </a: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IRIS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Speed Imaging: KIRANA, TPM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Large Area X-ray: LASSENA</a:t>
            </a: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fontAlgn="base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62626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 descr="Adenovirus.tif">
            <a:extLst>
              <a:ext uri="{FF2B5EF4-FFF2-40B4-BE49-F238E27FC236}">
                <a16:creationId xmlns:a16="http://schemas.microsoft.com/office/drawing/2014/main" id="{1C32E442-FF37-9BF4-2941-607FF4535B1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59709" y="345183"/>
            <a:ext cx="2115022" cy="2115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2FD07A41-6165-9ABD-C239-BA2AA5F586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99330" y="345184"/>
            <a:ext cx="1428650" cy="211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7BFE68-28F2-1684-AC41-30BBBA992D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7034" y="2617555"/>
            <a:ext cx="1904346" cy="1890134"/>
          </a:xfrm>
          <a:prstGeom prst="rect">
            <a:avLst/>
          </a:prstGeom>
        </p:spPr>
      </p:pic>
      <p:pic>
        <p:nvPicPr>
          <p:cNvPr id="12" name="Picture 11" descr="A close-up of a computer&#10;&#10;Description automatically generated with low confidence">
            <a:extLst>
              <a:ext uri="{FF2B5EF4-FFF2-40B4-BE49-F238E27FC236}">
                <a16:creationId xmlns:a16="http://schemas.microsoft.com/office/drawing/2014/main" id="{763C0CF4-0F72-7B56-B020-101525EF971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86083" y="2617555"/>
            <a:ext cx="2279444" cy="189013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311A634-0B2D-C8DD-7B24-52F2F376DEA0}"/>
              </a:ext>
            </a:extLst>
          </p:cNvPr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56131" y="4686657"/>
            <a:ext cx="1957154" cy="1944161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C8EB8C91-D5B7-57F6-A883-EF154F57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63728" y="4686657"/>
            <a:ext cx="1791900" cy="1918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C1608E28-4D77-53B1-5208-1FDCA8AD39D3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89570" y="5317333"/>
            <a:ext cx="2088228" cy="1434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0491996-59E6-2A1B-8705-8C85CF9073F6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6176" y="3633838"/>
            <a:ext cx="2985133" cy="16036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AEE0CEF-5930-4322-FA4B-D5CBEAFEBFA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0898" y="3624195"/>
            <a:ext cx="895466" cy="162426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556FC37-DD6C-096B-A456-145396BD4548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4123" y="3145479"/>
            <a:ext cx="2115022" cy="141508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505C60-23CA-D542-681A-1930F7E6CB68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955" y="4602081"/>
            <a:ext cx="2879135" cy="2040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2297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39E9B1-0F6C-9CE3-6ED4-D9AE4384A95B}"/>
              </a:ext>
            </a:extLst>
          </p:cNvPr>
          <p:cNvSpPr txBox="1"/>
          <p:nvPr/>
        </p:nvSpPr>
        <p:spPr>
          <a:xfrm>
            <a:off x="403340" y="345182"/>
            <a:ext cx="787244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your attention!</a:t>
            </a:r>
          </a:p>
        </p:txBody>
      </p:sp>
      <p:pic>
        <p:nvPicPr>
          <p:cNvPr id="3" name="Beebot-Combined.avi">
            <a:hlinkClick r:id="" action="ppaction://media"/>
            <a:extLst>
              <a:ext uri="{FF2B5EF4-FFF2-40B4-BE49-F238E27FC236}">
                <a16:creationId xmlns:a16="http://schemas.microsoft.com/office/drawing/2014/main" id="{FFE20397-2255-1C59-C6BE-41E9B104C6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43054" y="1216149"/>
            <a:ext cx="5998081" cy="4467768"/>
          </a:xfrm>
          <a:prstGeom prst="rect">
            <a:avLst/>
          </a:prstGeom>
        </p:spPr>
      </p:pic>
      <p:pic>
        <p:nvPicPr>
          <p:cNvPr id="4" name="Match 1mfps">
            <a:hlinkClick r:id="" action="ppaction://media"/>
            <a:extLst>
              <a:ext uri="{FF2B5EF4-FFF2-40B4-BE49-F238E27FC236}">
                <a16:creationId xmlns:a16="http://schemas.microsoft.com/office/drawing/2014/main" id="{DEF7CFD2-2A4A-D015-D31B-D1DEA182D58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03341" y="1216148"/>
            <a:ext cx="3960948" cy="371661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B04FF8-3125-49F3-19FE-FB8B975732CC}"/>
              </a:ext>
            </a:extLst>
          </p:cNvPr>
          <p:cNvSpPr txBox="1"/>
          <p:nvPr/>
        </p:nvSpPr>
        <p:spPr>
          <a:xfrm>
            <a:off x="8917757" y="5937800"/>
            <a:ext cx="4230206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5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68484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23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6234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8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KRI">
      <a:dk1>
        <a:srgbClr val="201D3E"/>
      </a:dk1>
      <a:lt1>
        <a:srgbClr val="FF6800"/>
      </a:lt1>
      <a:dk2>
        <a:srgbClr val="F19D1B"/>
      </a:dk2>
      <a:lt2>
        <a:srgbClr val="F9BB0E"/>
      </a:lt2>
      <a:accent1>
        <a:srgbClr val="69BF49"/>
      </a:accent1>
      <a:accent2>
        <a:srgbClr val="07B089"/>
      </a:accent2>
      <a:accent3>
        <a:srgbClr val="36D2AF"/>
      </a:accent3>
      <a:accent4>
        <a:srgbClr val="10BED6"/>
      </a:accent4>
      <a:accent5>
        <a:srgbClr val="247BE1"/>
      </a:accent5>
      <a:accent6>
        <a:srgbClr val="BF28BC"/>
      </a:accent6>
      <a:hlink>
        <a:srgbClr val="FF595B"/>
      </a:hlink>
      <a:folHlink>
        <a:srgbClr val="F02436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MASTER 2 WHI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UKRI">
    <a:dk1>
      <a:srgbClr val="201D3E"/>
    </a:dk1>
    <a:lt1>
      <a:srgbClr val="FF6800"/>
    </a:lt1>
    <a:dk2>
      <a:srgbClr val="F19D1B"/>
    </a:dk2>
    <a:lt2>
      <a:srgbClr val="F9BB0E"/>
    </a:lt2>
    <a:accent1>
      <a:srgbClr val="69BF49"/>
    </a:accent1>
    <a:accent2>
      <a:srgbClr val="07B089"/>
    </a:accent2>
    <a:accent3>
      <a:srgbClr val="36D2AF"/>
    </a:accent3>
    <a:accent4>
      <a:srgbClr val="10BED6"/>
    </a:accent4>
    <a:accent5>
      <a:srgbClr val="247BE1"/>
    </a:accent5>
    <a:accent6>
      <a:srgbClr val="BF28BC"/>
    </a:accent6>
    <a:hlink>
      <a:srgbClr val="FF595B"/>
    </a:hlink>
    <a:folHlink>
      <a:srgbClr val="F0243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5758</TotalTime>
  <Words>566</Words>
  <Application>Microsoft Office PowerPoint</Application>
  <PresentationFormat>Widescreen</PresentationFormat>
  <Paragraphs>112</Paragraphs>
  <Slides>10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Office Theme</vt:lpstr>
      <vt:lpstr>MASTER 2 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 Millard</dc:creator>
  <cp:lastModifiedBy>Sedgwick, Iain (STFC,RAL,TECH)</cp:lastModifiedBy>
  <cp:revision>273</cp:revision>
  <cp:lastPrinted>2019-10-02T08:27:37Z</cp:lastPrinted>
  <dcterms:created xsi:type="dcterms:W3CDTF">2019-09-17T08:04:08Z</dcterms:created>
  <dcterms:modified xsi:type="dcterms:W3CDTF">2023-04-20T15:52:18Z</dcterms:modified>
</cp:coreProperties>
</file>