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775" r:id="rId3"/>
    <p:sldMasterId id="2147483835" r:id="rId4"/>
  </p:sldMasterIdLst>
  <p:notesMasterIdLst>
    <p:notesMasterId r:id="rId52"/>
  </p:notesMasterIdLst>
  <p:sldIdLst>
    <p:sldId id="440" r:id="rId5"/>
    <p:sldId id="441" r:id="rId6"/>
    <p:sldId id="346" r:id="rId7"/>
    <p:sldId id="311" r:id="rId8"/>
    <p:sldId id="260" r:id="rId9"/>
    <p:sldId id="349" r:id="rId10"/>
    <p:sldId id="261" r:id="rId11"/>
    <p:sldId id="431" r:id="rId12"/>
    <p:sldId id="315" r:id="rId13"/>
    <p:sldId id="395" r:id="rId14"/>
    <p:sldId id="313" r:id="rId15"/>
    <p:sldId id="393" r:id="rId16"/>
    <p:sldId id="317" r:id="rId17"/>
    <p:sldId id="351" r:id="rId18"/>
    <p:sldId id="410" r:id="rId19"/>
    <p:sldId id="437" r:id="rId20"/>
    <p:sldId id="403" r:id="rId21"/>
    <p:sldId id="404" r:id="rId22"/>
    <p:sldId id="425" r:id="rId23"/>
    <p:sldId id="426" r:id="rId24"/>
    <p:sldId id="427" r:id="rId25"/>
    <p:sldId id="428" r:id="rId26"/>
    <p:sldId id="407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38" r:id="rId39"/>
    <p:sldId id="341" r:id="rId40"/>
    <p:sldId id="344" r:id="rId41"/>
    <p:sldId id="345" r:id="rId42"/>
    <p:sldId id="339" r:id="rId43"/>
    <p:sldId id="314" r:id="rId44"/>
    <p:sldId id="340" r:id="rId45"/>
    <p:sldId id="342" r:id="rId46"/>
    <p:sldId id="357" r:id="rId47"/>
    <p:sldId id="355" r:id="rId48"/>
    <p:sldId id="354" r:id="rId49"/>
    <p:sldId id="400" r:id="rId50"/>
    <p:sldId id="40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8E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92" autoAdjust="0"/>
    <p:restoredTop sz="94660"/>
  </p:normalViewPr>
  <p:slideViewPr>
    <p:cSldViewPr snapToGrid="0">
      <p:cViewPr>
        <p:scale>
          <a:sx n="48" d="100"/>
          <a:sy n="48" d="100"/>
        </p:scale>
        <p:origin x="-93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51D2D-51B4-48BA-B175-E746C8483E0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6D6F4-44E3-422C-BD22-D7717D315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C591-37D9-4A2C-AC38-EDDA5F1FBCF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8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19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C591-37D9-4A2C-AC38-EDDA5F1FB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1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3291640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3291640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14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1968b5ae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1968b5ae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24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3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gl" smtClean="0"/>
              <a:pPr/>
              <a:t>‹#›</a:t>
            </a:fld>
            <a:endParaRPr lang="gl"/>
          </a:p>
        </p:txBody>
      </p:sp>
    </p:spTree>
    <p:extLst>
      <p:ext uri="{BB962C8B-B14F-4D97-AF65-F5344CB8AC3E}">
        <p14:creationId xmlns:p14="http://schemas.microsoft.com/office/powerpoint/2010/main" val="30519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814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961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568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863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5796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487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447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5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4510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003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8411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5524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23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5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9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81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8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23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43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44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5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79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04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652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15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48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465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4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64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169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961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08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950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36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1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5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0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0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A. Breskin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8D10-3385-49B7-80AB-EB4ABB99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Breskin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16B0-397A-44EA-9784-C6EF16EF3F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28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Breskin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0FC5-6BD6-4927-84D9-8102DE46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Breskin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435E0-F5BD-41CF-BC6A-CE9BE8841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4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jinst.sissa.it/jinst/theses/2021_JINST_TH_002.jsp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doi.org/10.1063/1.1150623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9/C3TA11889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app1120945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8/1748-0221/17/08/P08002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0.pn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7/08/P08002" TargetMode="External"/><Relationship Id="rId2" Type="http://schemas.openxmlformats.org/officeDocument/2006/relationships/hyperlink" Target="http://arxiv.org/abs/2203.0177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hyperlink" Target="http://arxiv.org/abs/2301.1299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3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C25C5B-11BD-E74A-9161-8044CB96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9" y="563217"/>
            <a:ext cx="10515600" cy="74019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Detectors &amp;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12C897-BA61-064E-B472-8DA01605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303"/>
            <a:ext cx="10515600" cy="28325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French Script MT" panose="03020402040607040605" pitchFamily="66" charset="0"/>
              </a:rPr>
              <a:t>Physics </a:t>
            </a:r>
            <a:r>
              <a:rPr lang="en-US" sz="6000" b="1" dirty="0">
                <a:solidFill>
                  <a:srgbClr val="4378EF"/>
                </a:solidFill>
                <a:latin typeface="French Script MT" panose="03020402040607040605" pitchFamily="66" charset="0"/>
              </a:rPr>
              <a:t>with</a:t>
            </a:r>
            <a:r>
              <a:rPr lang="en-US" sz="6000" dirty="0">
                <a:latin typeface="French Script MT" panose="03020402040607040605" pitchFamily="66" charset="0"/>
              </a:rPr>
              <a:t> </a:t>
            </a:r>
            <a:r>
              <a:rPr lang="en-US" sz="6000" dirty="0" smtClean="0">
                <a:latin typeface="French Script MT" panose="03020402040607040605" pitchFamily="66" charset="0"/>
              </a:rPr>
              <a:t>Detectors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prstClr val="black"/>
                </a:solidFill>
                <a:latin typeface="French Script MT" panose="03020402040607040605" pitchFamily="66" charset="0"/>
              </a:rPr>
              <a:t>Detectors </a:t>
            </a:r>
            <a:r>
              <a:rPr lang="en-US" sz="6000" b="1" dirty="0">
                <a:solidFill>
                  <a:srgbClr val="4378EF"/>
                </a:solidFill>
                <a:latin typeface="French Script MT" panose="03020402040607040605" pitchFamily="66" charset="0"/>
              </a:rPr>
              <a:t>for</a:t>
            </a:r>
            <a:r>
              <a:rPr lang="en-US" sz="6000" dirty="0">
                <a:solidFill>
                  <a:prstClr val="black"/>
                </a:solidFill>
                <a:latin typeface="French Script MT" panose="03020402040607040605" pitchFamily="66" charset="0"/>
              </a:rPr>
              <a:t> Physics</a:t>
            </a:r>
            <a:endParaRPr lang="en-US" sz="6000" dirty="0">
              <a:latin typeface="French Script MT" panose="03020402040607040605" pitchFamily="66" charset="0"/>
            </a:endParaRPr>
          </a:p>
          <a:p>
            <a:pPr marL="0" indent="0" algn="ctr">
              <a:buNone/>
            </a:pPr>
            <a:r>
              <a:rPr lang="en-US" sz="6000" dirty="0">
                <a:latin typeface="French Script MT" panose="03020402040607040605" pitchFamily="66" charset="0"/>
              </a:rPr>
              <a:t>Physics </a:t>
            </a:r>
            <a:r>
              <a:rPr lang="en-US" sz="6000" b="1" dirty="0">
                <a:solidFill>
                  <a:srgbClr val="4378EF"/>
                </a:solidFill>
                <a:latin typeface="French Script MT" panose="03020402040607040605" pitchFamily="66" charset="0"/>
              </a:rPr>
              <a:t>of</a:t>
            </a:r>
            <a:r>
              <a:rPr lang="en-US" sz="6000" dirty="0">
                <a:latin typeface="French Script MT" panose="03020402040607040605" pitchFamily="66" charset="0"/>
              </a:rPr>
              <a:t> Detectors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D4A38C-F57A-CC4F-99EB-5B5E4C1C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3FEF20-8CB6-7E40-ABF1-B8A74F23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16B0-397A-44EA-9784-C6EF16EF3F26}" type="slidenum">
              <a:rPr lang="pt-PT" smtClean="0"/>
              <a:t>10</a:t>
            </a:fld>
            <a:endParaRPr lang="pt-PT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174C304-788D-1248-B803-D146A94AF677}"/>
              </a:ext>
            </a:extLst>
          </p:cNvPr>
          <p:cNvSpPr txBox="1">
            <a:spLocks/>
          </p:cNvSpPr>
          <p:nvPr/>
        </p:nvSpPr>
        <p:spPr>
          <a:xfrm>
            <a:off x="3645245" y="-112642"/>
            <a:ext cx="5772625" cy="116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Dual-phase TPC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concept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- 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279" y="612057"/>
            <a:ext cx="11305792" cy="5805667"/>
            <a:chOff x="82497" y="612057"/>
            <a:chExt cx="11305792" cy="5805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97" y="817558"/>
              <a:ext cx="6714483" cy="55387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2698" y="4663398"/>
              <a:ext cx="26490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378EF"/>
                  </a:solidFill>
                </a:rPr>
                <a:t>The </a:t>
              </a:r>
              <a:r>
                <a:rPr lang="en-US" b="1" dirty="0">
                  <a:solidFill>
                    <a:srgbClr val="4378EF"/>
                  </a:solidFill>
                </a:rPr>
                <a:t>EL-photon</a:t>
              </a:r>
              <a:r>
                <a:rPr lang="en-US" dirty="0">
                  <a:solidFill>
                    <a:srgbClr val="4378EF"/>
                  </a:solidFill>
                </a:rPr>
                <a:t> readout can be substituted by </a:t>
              </a:r>
              <a:r>
                <a:rPr lang="en-US" b="1" dirty="0">
                  <a:solidFill>
                    <a:srgbClr val="4378EF"/>
                  </a:solidFill>
                </a:rPr>
                <a:t>charge</a:t>
              </a:r>
              <a:r>
                <a:rPr lang="en-US" dirty="0">
                  <a:solidFill>
                    <a:srgbClr val="4378EF"/>
                  </a:solidFill>
                </a:rPr>
                <a:t> readout: electron avalanche multiplication.</a:t>
              </a:r>
            </a:p>
            <a:p>
              <a:r>
                <a:rPr lang="en-US" dirty="0">
                  <a:solidFill>
                    <a:srgbClr val="4378EF"/>
                  </a:solidFill>
                </a:rPr>
                <a:t>e.g. in: LEM (THGEM).</a:t>
              </a:r>
            </a:p>
            <a:p>
              <a:r>
                <a:rPr lang="en-US" dirty="0">
                  <a:solidFill>
                    <a:srgbClr val="4378EF"/>
                  </a:solidFill>
                </a:rPr>
                <a:t>So far low gain.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02786" y="4855730"/>
              <a:ext cx="1285503" cy="121461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429841" y="1048872"/>
              <a:ext cx="5184371" cy="3062016"/>
              <a:chOff x="4373398" y="1270064"/>
              <a:chExt cx="4493623" cy="2912733"/>
            </a:xfrm>
          </p:grpSpPr>
          <p:pic>
            <p:nvPicPr>
              <p:cNvPr id="14" name="Imagem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3398" y="1270064"/>
                <a:ext cx="4493623" cy="2912733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346187" y="3380517"/>
                <a:ext cx="593896" cy="35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PMTs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46187" y="1642910"/>
                <a:ext cx="593896" cy="35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PMTs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42719" y="2808074"/>
                <a:ext cx="814481" cy="263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Noble liquid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42719" y="2239455"/>
                <a:ext cx="477740" cy="263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Vapor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654925" y="612057"/>
              <a:ext cx="20116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4378EF"/>
                  </a:solidFill>
                </a:rPr>
                <a:t>EL-photon</a:t>
              </a:r>
              <a:r>
                <a:rPr lang="en-US" dirty="0">
                  <a:solidFill>
                    <a:srgbClr val="4378EF"/>
                  </a:solidFill>
                </a:rPr>
                <a:t> readout </a:t>
              </a:r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7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47387"/>
            <a:ext cx="2743200" cy="365125"/>
          </a:xfrm>
        </p:spPr>
        <p:txBody>
          <a:bodyPr/>
          <a:lstStyle/>
          <a:p>
            <a:fld id="{44048D10-3385-49B7-80AB-EB4ABB990A07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85626" y="72404"/>
            <a:ext cx="6349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Dual-phase: Dark Matter searches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69882" y="567941"/>
            <a:ext cx="7471460" cy="3197755"/>
            <a:chOff x="569882" y="567941"/>
            <a:chExt cx="7471460" cy="3197755"/>
          </a:xfrm>
        </p:grpSpPr>
        <p:sp>
          <p:nvSpPr>
            <p:cNvPr id="7" name="Rectangle 6"/>
            <p:cNvSpPr/>
            <p:nvPr/>
          </p:nvSpPr>
          <p:spPr>
            <a:xfrm>
              <a:off x="3290047" y="567941"/>
              <a:ext cx="475129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b="1" dirty="0">
                  <a:solidFill>
                    <a:srgbClr val="4378EF"/>
                  </a:solidFill>
                  <a:sym typeface="Wingdings" panose="05000000000000000000" pitchFamily="2" charset="2"/>
                </a:rPr>
                <a:t>XENONnt, LUX-ZEPLIN (LZ), PNDA X, </a:t>
              </a:r>
              <a:r>
                <a:rPr lang="en-US" b="1" dirty="0">
                  <a:solidFill>
                    <a:srgbClr val="4378EF"/>
                  </a:solidFill>
                  <a:sym typeface="Wingdings" panose="05000000000000000000" pitchFamily="2" charset="2"/>
                </a:rPr>
                <a:t>DARWIN/G3</a:t>
              </a:r>
            </a:p>
            <a:p>
              <a:r>
                <a:rPr lang="en-US" sz="1700" b="1" dirty="0">
                  <a:solidFill>
                    <a:srgbClr val="4378EF"/>
                  </a:solidFill>
                  <a:sym typeface="Wingdings" panose="05000000000000000000" pitchFamily="2" charset="2"/>
                </a:rPr>
                <a:t>       8.5t              10t</a:t>
              </a:r>
              <a:r>
                <a:rPr lang="en-US" sz="1700" b="1" dirty="0">
                  <a:solidFill>
                    <a:srgbClr val="4378EF"/>
                  </a:solidFill>
                </a:rPr>
                <a:t>                   4t                  </a:t>
              </a:r>
              <a:r>
                <a:rPr lang="en-US" sz="2000" b="1" dirty="0">
                  <a:solidFill>
                    <a:srgbClr val="FF0000"/>
                  </a:solidFill>
                </a:rPr>
                <a:t>50t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882" y="1345671"/>
              <a:ext cx="4160775" cy="2420025"/>
            </a:xfrm>
            <a:prstGeom prst="rect">
              <a:avLst/>
            </a:prstGeom>
          </p:spPr>
        </p:pic>
      </p:grpSp>
      <p:pic>
        <p:nvPicPr>
          <p:cNvPr id="17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3" y="3855712"/>
            <a:ext cx="2917685" cy="2188265"/>
          </a:xfrm>
        </p:spPr>
      </p:pic>
      <p:grpSp>
        <p:nvGrpSpPr>
          <p:cNvPr id="8" name="Group 7"/>
          <p:cNvGrpSpPr/>
          <p:nvPr/>
        </p:nvGrpSpPr>
        <p:grpSpPr>
          <a:xfrm>
            <a:off x="3606402" y="1082692"/>
            <a:ext cx="8320432" cy="5386462"/>
            <a:chOff x="3606402" y="1082692"/>
            <a:chExt cx="8320432" cy="5386462"/>
          </a:xfrm>
        </p:grpSpPr>
        <p:grpSp>
          <p:nvGrpSpPr>
            <p:cNvPr id="15" name="Group 14"/>
            <p:cNvGrpSpPr/>
            <p:nvPr/>
          </p:nvGrpSpPr>
          <p:grpSpPr>
            <a:xfrm>
              <a:off x="7828061" y="1082692"/>
              <a:ext cx="4098773" cy="5386462"/>
              <a:chOff x="7828059" y="1134561"/>
              <a:chExt cx="4098772" cy="538646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8059" y="1134561"/>
                <a:ext cx="3253434" cy="398147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722659" y="5197584"/>
                <a:ext cx="284181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Future </a:t>
                </a:r>
                <a:r>
                  <a:rPr lang="en-US" sz="1600" b="1" dirty="0">
                    <a:solidFill>
                      <a:srgbClr val="4378EF"/>
                    </a:solidFill>
                  </a:rPr>
                  <a:t>50-ton LXe</a:t>
                </a:r>
              </a:p>
              <a:p>
                <a:r>
                  <a:rPr lang="en-US" sz="2400" b="1" dirty="0"/>
                  <a:t>DARWIN/G3 </a:t>
                </a:r>
              </a:p>
              <a:p>
                <a:r>
                  <a:rPr lang="en-US" sz="1600" dirty="0"/>
                  <a:t>Dark-matter observatory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</a:rPr>
                  <a:t>XENON-LZ-DARWIN (XLZD consortium)</a:t>
                </a: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982200" y="3722914"/>
                <a:ext cx="685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PMTs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965260" y="1932215"/>
                <a:ext cx="685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PMTs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1353800" y="1932215"/>
                <a:ext cx="0" cy="236219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1325384" y="2857500"/>
                <a:ext cx="60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~3m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6402" y="3855712"/>
              <a:ext cx="2896631" cy="216924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759072" y="2586553"/>
            <a:ext cx="1774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XENONnt </a:t>
            </a:r>
          </a:p>
          <a:p>
            <a:r>
              <a:rPr lang="en-US" sz="2000" b="1" dirty="0"/>
              <a:t>@ Grand </a:t>
            </a:r>
            <a:r>
              <a:rPr lang="en-US" sz="2000" b="1" dirty="0" err="1"/>
              <a:t>Sasso</a:t>
            </a:r>
            <a:endParaRPr lang="en-US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662057" y="3483266"/>
            <a:ext cx="8082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39489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6618" y="35587"/>
            <a:ext cx="9998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DARWIN/G3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50t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LXe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observatory for DM &amp; neutrino physics</a:t>
            </a:r>
            <a:endParaRPr lang="en-US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46019" y="844393"/>
            <a:ext cx="11605835" cy="5699844"/>
            <a:chOff x="446019" y="844393"/>
            <a:chExt cx="11605835" cy="5699844"/>
          </a:xfrm>
        </p:grpSpPr>
        <p:grpSp>
          <p:nvGrpSpPr>
            <p:cNvPr id="19" name="Group 18"/>
            <p:cNvGrpSpPr/>
            <p:nvPr/>
          </p:nvGrpSpPr>
          <p:grpSpPr>
            <a:xfrm>
              <a:off x="5736447" y="989316"/>
              <a:ext cx="6315407" cy="5399257"/>
              <a:chOff x="5736447" y="989316"/>
              <a:chExt cx="6315407" cy="539925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36447" y="989316"/>
                <a:ext cx="6315407" cy="500059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68155" y="5865353"/>
                <a:ext cx="4284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Aalbers et al 2023 J. Phys. G: Nucl. Part. Phys. 50 013001</a:t>
                </a:r>
              </a:p>
              <a:p>
                <a:r>
                  <a:rPr lang="en-US" sz="1400" dirty="0">
                    <a:solidFill>
                      <a:srgbClr val="00B050"/>
                    </a:solidFill>
                  </a:rPr>
                  <a:t>DAWIN/G3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46019" y="844393"/>
              <a:ext cx="5617013" cy="2512470"/>
              <a:chOff x="446019" y="844393"/>
              <a:chExt cx="5617013" cy="25124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46019" y="844393"/>
                <a:ext cx="3908612" cy="2512470"/>
                <a:chOff x="143436" y="2319506"/>
                <a:chExt cx="4380735" cy="277154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436" y="2319506"/>
                  <a:ext cx="4358153" cy="2771544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3484265" y="4294094"/>
                  <a:ext cx="1039906" cy="367553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4572000" y="2801001"/>
                <a:ext cx="1264024" cy="0"/>
              </a:xfrm>
              <a:prstGeom prst="straightConnector1">
                <a:avLst/>
              </a:prstGeom>
              <a:ln w="76200">
                <a:solidFill>
                  <a:srgbClr val="4378E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334482" y="2395885"/>
                <a:ext cx="1728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Low background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152800" y="1267867"/>
              <a:ext cx="1774973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DARWIN/G3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43970" y="3329022"/>
              <a:ext cx="5193271" cy="3215215"/>
              <a:chOff x="743970" y="3329022"/>
              <a:chExt cx="5193271" cy="321521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970" y="3329022"/>
                <a:ext cx="3551533" cy="3215215"/>
              </a:xfrm>
              <a:prstGeom prst="rect">
                <a:avLst/>
              </a:prstGeom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H="1">
                <a:off x="4619537" y="4157382"/>
                <a:ext cx="1317704" cy="47614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20384109">
                <a:off x="3130068" y="4499903"/>
                <a:ext cx="949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current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AB723904-F31A-D54E-A3BC-92AF299372C7}"/>
                  </a:ext>
                </a:extLst>
              </p:cNvPr>
              <p:cNvSpPr txBox="1"/>
              <p:nvPr/>
            </p:nvSpPr>
            <p:spPr>
              <a:xfrm>
                <a:off x="4113943" y="4940943"/>
                <a:ext cx="134684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Wingdings" pitchFamily="2" charset="2"/>
                  </a:rPr>
                  <a:t> </a:t>
                </a:r>
                <a:r>
                  <a:rPr lang="en-US" dirty="0"/>
                  <a:t>50t x 20Y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039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432" y="-35860"/>
            <a:ext cx="10515600" cy="73361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new concepts?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5387" y="563362"/>
            <a:ext cx="11255190" cy="5940088"/>
            <a:chOff x="495387" y="563362"/>
            <a:chExt cx="11255190" cy="5940088"/>
          </a:xfrm>
        </p:grpSpPr>
        <p:sp>
          <p:nvSpPr>
            <p:cNvPr id="5" name="Rectangle 4"/>
            <p:cNvSpPr/>
            <p:nvPr/>
          </p:nvSpPr>
          <p:spPr>
            <a:xfrm>
              <a:off x="495387" y="563362"/>
              <a:ext cx="10716645" cy="5940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/>
                <a:t>Dual-phase detectors: Problems</a:t>
              </a:r>
              <a:endParaRPr lang="en-US" dirty="0"/>
            </a:p>
            <a:p>
              <a:r>
                <a:rPr lang="en-US" sz="2000" dirty="0"/>
                <a:t>     Current expected problems with large-volume detectors, affecting resolution &amp; efficiency:</a:t>
              </a:r>
            </a:p>
            <a:p>
              <a:r>
                <a:rPr lang="en-US" sz="2000" dirty="0">
                  <a:sym typeface="Wingdings" panose="05000000000000000000" pitchFamily="2" charset="2"/>
                </a:rPr>
                <a:t>    </a:t>
              </a:r>
              <a:r>
                <a:rPr lang="x-none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</a:t>
              </a:r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liquid-gas interface instabilities - spontaneous electron emission, gas gap variations (tilt),</a:t>
              </a:r>
            </a:p>
            <a:p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        electron extraction efficiency into liquid.</a:t>
              </a:r>
            </a:p>
            <a:p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        </a:t>
              </a:r>
            </a:p>
            <a:p>
              <a:endParaRPr lang="en-US" sz="2000" dirty="0">
                <a:solidFill>
                  <a:srgbClr val="4378EF"/>
                </a:solidFill>
                <a:sym typeface="Wingdings" panose="05000000000000000000" pitchFamily="2" charset="2"/>
              </a:endParaRPr>
            </a:p>
            <a:p>
              <a:endParaRPr lang="en-US" sz="2000" dirty="0">
                <a:solidFill>
                  <a:srgbClr val="4378EF"/>
                </a:solidFill>
                <a:sym typeface="Wingdings" panose="05000000000000000000" pitchFamily="2" charset="2"/>
              </a:endParaRPr>
            </a:p>
            <a:p>
              <a:endParaRPr lang="en-US" sz="2000" dirty="0">
                <a:solidFill>
                  <a:srgbClr val="4378EF"/>
                </a:solidFill>
                <a:sym typeface="Wingdings" panose="05000000000000000000" pitchFamily="2" charset="2"/>
              </a:endParaRPr>
            </a:p>
            <a:p>
              <a:endParaRPr lang="en-US" sz="2000" dirty="0">
                <a:solidFill>
                  <a:srgbClr val="4378EF"/>
                </a:solidFill>
                <a:sym typeface="Wingdings" panose="05000000000000000000" pitchFamily="2" charset="2"/>
              </a:endParaRPr>
            </a:p>
            <a:p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      </a:t>
              </a:r>
              <a:r>
                <a:rPr lang="en-US" sz="2000" b="1" dirty="0">
                  <a:sym typeface="Wingdings" panose="05000000000000000000" pitchFamily="2" charset="2"/>
                </a:rPr>
                <a:t>Low energy deposits </a:t>
              </a:r>
              <a:r>
                <a:rPr lang="x-none" sz="2000" dirty="0">
                  <a:sym typeface="Wingdings" panose="05000000000000000000" pitchFamily="2" charset="2"/>
                </a:rPr>
                <a:t></a:t>
              </a:r>
              <a:r>
                <a:rPr lang="en-US" sz="2000" dirty="0">
                  <a:sym typeface="Wingdings" panose="05000000000000000000" pitchFamily="2" charset="2"/>
                </a:rPr>
                <a:t> need multiplication</a:t>
              </a:r>
            </a:p>
            <a:p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      Limited avalanche gain in noble gases </a:t>
              </a:r>
              <a:r>
                <a:rPr lang="x-none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</a:t>
              </a:r>
              <a:r>
                <a:rPr lang="en-US" sz="2000" dirty="0">
                  <a:solidFill>
                    <a:srgbClr val="4378EF"/>
                  </a:solidFill>
                  <a:sym typeface="Wingdings" panose="05000000000000000000" pitchFamily="2" charset="2"/>
                </a:rPr>
                <a:t> </a:t>
              </a:r>
              <a:r>
                <a:rPr lang="en-US" sz="2000" u="sng" dirty="0">
                  <a:solidFill>
                    <a:srgbClr val="FF0000"/>
                  </a:solidFill>
                  <a:sym typeface="Wingdings" panose="05000000000000000000" pitchFamily="2" charset="2"/>
                </a:rPr>
                <a:t>electroluminescence multiplication</a:t>
              </a:r>
            </a:p>
            <a:p>
              <a:r>
                <a:rPr lang="en-US" sz="2000" u="sng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prstClr val="black"/>
                  </a:solidFill>
                </a:rPr>
                <a:t>Single-phase detectors:</a:t>
              </a:r>
              <a:endParaRPr lang="en-US" sz="2000" dirty="0"/>
            </a:p>
            <a:p>
              <a:r>
                <a:rPr lang="en-US" sz="2000" dirty="0"/>
                <a:t>      Current limit:  </a:t>
              </a:r>
              <a:r>
                <a:rPr lang="en-US" sz="2000" u="sng" dirty="0">
                  <a:solidFill>
                    <a:srgbClr val="FF0000"/>
                  </a:solidFill>
                  <a:sym typeface="Wingdings" panose="05000000000000000000" pitchFamily="2" charset="2"/>
                </a:rPr>
                <a:t>No multiplication</a:t>
              </a:r>
              <a:r>
                <a:rPr lang="en-US" sz="2000" u="sng" dirty="0">
                  <a:solidFill>
                    <a:srgbClr val="4378EF"/>
                  </a:solidFill>
                  <a:sym typeface="Wingdings" panose="05000000000000000000" pitchFamily="2" charset="2"/>
                </a:rPr>
                <a:t> </a:t>
              </a:r>
              <a:r>
                <a:rPr lang="en-US" sz="2000" dirty="0">
                  <a:sym typeface="Wingdings" panose="05000000000000000000" pitchFamily="2" charset="2"/>
                </a:rPr>
                <a:t>in liquid.</a:t>
              </a:r>
            </a:p>
            <a:p>
              <a:r>
                <a:rPr lang="en-US" sz="2000" dirty="0">
                  <a:solidFill>
                    <a:srgbClr val="0000FF"/>
                  </a:solidFill>
                  <a:sym typeface="Wingdings" panose="05000000000000000000" pitchFamily="2" charset="2"/>
                </a:rPr>
                <a:t>       </a:t>
              </a:r>
              <a:r>
                <a:rPr lang="x-none" sz="2000" dirty="0">
                  <a:sym typeface="Wingdings" panose="05000000000000000000" pitchFamily="2" charset="2"/>
                </a:rPr>
                <a:t></a:t>
              </a:r>
              <a:r>
                <a:rPr lang="en-US" sz="2000" dirty="0">
                  <a:sym typeface="Wingdings" panose="05000000000000000000" pitchFamily="2" charset="2"/>
                </a:rPr>
                <a:t> </a:t>
              </a:r>
              <a:r>
                <a:rPr lang="en-US" sz="2000" dirty="0"/>
                <a:t>OK only for </a:t>
              </a:r>
              <a:r>
                <a:rPr lang="en-US" sz="2000" b="1" dirty="0"/>
                <a:t>large energy deposits</a:t>
              </a:r>
              <a:r>
                <a:rPr lang="en-US" sz="2000" dirty="0"/>
                <a:t>. </a:t>
              </a:r>
              <a:endParaRPr lang="en-US" sz="2800" dirty="0"/>
            </a:p>
            <a:p>
              <a:pPr algn="ctr"/>
              <a:endParaRPr lang="en-US" sz="2400" dirty="0">
                <a:solidFill>
                  <a:srgbClr val="4378EF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4378EF"/>
                  </a:solidFill>
                </a:rPr>
                <a:t>Stable primary-charges multiplication &amp; efficient detection in both configurations </a:t>
              </a:r>
            </a:p>
            <a:p>
              <a:pPr algn="ctr"/>
              <a:r>
                <a:rPr lang="x-none" sz="2400" dirty="0">
                  <a:solidFill>
                    <a:srgbClr val="4378EF"/>
                  </a:solidFill>
                  <a:sym typeface="Wingdings" panose="05000000000000000000" pitchFamily="2" charset="2"/>
                </a:rPr>
                <a:t></a:t>
              </a:r>
              <a:r>
                <a:rPr lang="en-US" sz="2400" dirty="0">
                  <a:solidFill>
                    <a:srgbClr val="4378EF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b="1" dirty="0">
                  <a:solidFill>
                    <a:srgbClr val="4378EF"/>
                  </a:solidFill>
                  <a:sym typeface="Wingdings" panose="05000000000000000000" pitchFamily="2" charset="2"/>
                </a:rPr>
                <a:t>lowering detection thresholds (&amp; cost?)</a:t>
              </a:r>
              <a:endParaRPr lang="en-US" sz="2400" b="1" dirty="0">
                <a:solidFill>
                  <a:srgbClr val="4378EF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0472100" y="697760"/>
              <a:ext cx="1278477" cy="1170502"/>
              <a:chOff x="9059983" y="2361104"/>
              <a:chExt cx="1535182" cy="146731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9983" y="2361104"/>
                <a:ext cx="1535182" cy="1418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9408862" y="2881938"/>
                <a:ext cx="12611" cy="42882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9352108" y="3051218"/>
                <a:ext cx="445029" cy="462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e-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440271" y="3365433"/>
                <a:ext cx="339163" cy="462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352108" y="2468202"/>
                <a:ext cx="396909" cy="462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6453" y="1864818"/>
              <a:ext cx="1122340" cy="132984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046130" y="1729529"/>
              <a:ext cx="8120620" cy="2055741"/>
              <a:chOff x="2105989" y="1057392"/>
              <a:chExt cx="8074587" cy="216889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105989" y="1341879"/>
                <a:ext cx="4661649" cy="1382185"/>
                <a:chOff x="569511" y="4757659"/>
                <a:chExt cx="5186426" cy="1383021"/>
              </a:xfrm>
            </p:grpSpPr>
            <p:grpSp>
              <p:nvGrpSpPr>
                <p:cNvPr id="23" name="Grupo 7"/>
                <p:cNvGrpSpPr/>
                <p:nvPr/>
              </p:nvGrpSpPr>
              <p:grpSpPr>
                <a:xfrm>
                  <a:off x="2949805" y="4773190"/>
                  <a:ext cx="2806132" cy="1367490"/>
                  <a:chOff x="5378824" y="4988860"/>
                  <a:chExt cx="3231776" cy="1367490"/>
                </a:xfrm>
              </p:grpSpPr>
              <p:cxnSp>
                <p:nvCxnSpPr>
                  <p:cNvPr id="31" name="Conexão reta 8"/>
                  <p:cNvCxnSpPr/>
                  <p:nvPr/>
                </p:nvCxnSpPr>
                <p:spPr>
                  <a:xfrm>
                    <a:off x="5378824" y="4988860"/>
                    <a:ext cx="3231776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32" name="Conexão reta 9"/>
                  <p:cNvCxnSpPr/>
                  <p:nvPr/>
                </p:nvCxnSpPr>
                <p:spPr>
                  <a:xfrm>
                    <a:off x="5378824" y="5571566"/>
                    <a:ext cx="3231776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dash"/>
                    <a:miter lim="800000"/>
                  </a:ln>
                  <a:effectLst/>
                </p:spPr>
              </p:cxnSp>
              <p:sp>
                <p:nvSpPr>
                  <p:cNvPr id="33" name="Retângulo 10"/>
                  <p:cNvSpPr/>
                  <p:nvPr/>
                </p:nvSpPr>
                <p:spPr>
                  <a:xfrm>
                    <a:off x="5378824" y="5392271"/>
                    <a:ext cx="3231776" cy="964079"/>
                  </a:xfrm>
                  <a:prstGeom prst="rect">
                    <a:avLst/>
                  </a:prstGeom>
                  <a:solidFill>
                    <a:srgbClr val="5B9BD5">
                      <a:alpha val="3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P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CaixaDeTexto 11"/>
                    <p:cNvSpPr txBox="1"/>
                    <p:nvPr/>
                  </p:nvSpPr>
                  <p:spPr>
                    <a:xfrm>
                      <a:off x="4074905" y="5597494"/>
                      <a:ext cx="1628359" cy="3898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100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kumimoji="0" lang="pt-P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CaixaDeTexto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74905" y="5597494"/>
                      <a:ext cx="1471941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3196" b="-1896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CaixaDeTexto 12"/>
                    <p:cNvSpPr txBox="1"/>
                    <p:nvPr/>
                  </p:nvSpPr>
                  <p:spPr>
                    <a:xfrm>
                      <a:off x="4074905" y="4797599"/>
                      <a:ext cx="1484718" cy="3898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𝑘𝑉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kumimoji="0" lang="pt-P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CaixaDeTexto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74905" y="4797599"/>
                      <a:ext cx="1342099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3015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" name="Conexão reta unidirecional 13"/>
                <p:cNvCxnSpPr/>
                <p:nvPr/>
              </p:nvCxnSpPr>
              <p:spPr>
                <a:xfrm flipV="1">
                  <a:off x="2831740" y="4812710"/>
                  <a:ext cx="0" cy="49357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CaixaDeTexto 14"/>
                    <p:cNvSpPr txBox="1"/>
                    <p:nvPr/>
                  </p:nvSpPr>
                  <p:spPr>
                    <a:xfrm>
                      <a:off x="2910187" y="4757659"/>
                      <a:ext cx="1148562" cy="3898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0" lang="en-GB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oMath>
                        </m:oMathPara>
                      </a14:m>
                      <a:endParaRPr kumimoji="0" lang="pt-P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CaixaDeTexto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10187" y="4757659"/>
                      <a:ext cx="1038233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3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CaixaDeTexto 15"/>
                <p:cNvSpPr txBox="1"/>
                <p:nvPr/>
              </p:nvSpPr>
              <p:spPr>
                <a:xfrm>
                  <a:off x="2982075" y="5613164"/>
                  <a:ext cx="695508" cy="48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2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LXe</a:t>
                  </a:r>
                  <a:endParaRPr kumimoji="0" lang="pt-PT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69511" y="4812710"/>
                  <a:ext cx="2225907" cy="3898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Extraction field </a:t>
                  </a:r>
                  <a:r>
                    <a:rPr kumimoji="0" lang="en-US" sz="1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E</a:t>
                  </a:r>
                  <a:r>
                    <a:rPr kumimoji="0" lang="en-US" sz="18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extr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096116" y="5540516"/>
                  <a:ext cx="1534301" cy="3898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Drift field </a:t>
                  </a:r>
                  <a:r>
                    <a:rPr kumimoji="0" lang="en-US" sz="1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E</a:t>
                  </a:r>
                  <a:r>
                    <a:rPr kumimoji="0" lang="en-US" sz="18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D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122063" y="1388378"/>
                <a:ext cx="389235" cy="649825"/>
                <a:chOff x="4667564" y="2393186"/>
                <a:chExt cx="389235" cy="649825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4809178" y="2393186"/>
                  <a:ext cx="0" cy="363671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4667564" y="2620878"/>
                  <a:ext cx="389235" cy="4221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e-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390254" y="1057392"/>
                <a:ext cx="2790322" cy="2168895"/>
                <a:chOff x="4088002" y="-1395307"/>
                <a:chExt cx="3142363" cy="2297763"/>
              </a:xfrm>
            </p:grpSpPr>
            <p:pic>
              <p:nvPicPr>
                <p:cNvPr id="19" name="Imagem 1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88002" y="-1159671"/>
                  <a:ext cx="2827767" cy="206212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CaixaDeTexto 17"/>
                    <p:cNvSpPr txBox="1"/>
                    <p:nvPr/>
                  </p:nvSpPr>
                  <p:spPr>
                    <a:xfrm>
                      <a:off x="4104028" y="-1395307"/>
                      <a:ext cx="3126337" cy="3440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Electron </a:t>
                      </a:r>
                      <a:r>
                        <a:rPr kumimoji="0" lang="pt-PT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emission</a:t>
                      </a:r>
                      <a:r>
                        <a:rPr kumimoji="0" lang="pt-PT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pt-PT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efficiency</a:t>
                      </a:r>
                      <a:r>
                        <a:rPr kumimoji="0" lang="pt-PT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pt-PT" sz="1400" b="0" i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vs</a:t>
                      </a:r>
                      <a:r>
                        <a:rPr kumimoji="0" lang="pt-PT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0" lang="pt-PT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0" lang="en-US" sz="1400" b="0" i="1" u="none" strike="noStrike" kern="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𝑒𝑥𝑡𝑟</m:t>
                          </m:r>
                        </m:oMath>
                      </a14:m>
                      <a:endParaRPr kumimoji="0" lang="pt-PT" sz="1400" b="0" i="1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CaixaDeTexto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04029" y="-1395307"/>
                      <a:ext cx="3570542" cy="36667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74" t="-3774" b="-132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9040" y="6430607"/>
            <a:ext cx="4114800" cy="365125"/>
          </a:xfrm>
        </p:spPr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79834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676402"/>
            <a:ext cx="718521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Single-phase TPC:</a:t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182551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88" y="133021"/>
            <a:ext cx="10515600" cy="8593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single phase?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22" y="1195494"/>
            <a:ext cx="11391793" cy="4063884"/>
          </a:xfrm>
        </p:spPr>
        <p:txBody>
          <a:bodyPr>
            <a:normAutofit/>
          </a:bodyPr>
          <a:lstStyle/>
          <a:p>
            <a:r>
              <a:rPr lang="en-US" sz="2400" dirty="0"/>
              <a:t>To overcome liquid-gas </a:t>
            </a:r>
            <a:r>
              <a:rPr lang="en-US" sz="2400" b="1" dirty="0"/>
              <a:t>interface problems </a:t>
            </a:r>
            <a:r>
              <a:rPr lang="en-US" sz="2400" dirty="0"/>
              <a:t>in large dual-phase detectors: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/>
              <a:t>Only single-phase can be </a:t>
            </a:r>
            <a:r>
              <a:rPr lang="en-US" sz="2400" b="1" dirty="0"/>
              <a:t>“face-to-face” </a:t>
            </a:r>
            <a:r>
              <a:rPr lang="en-US" sz="2400" dirty="0"/>
              <a:t>and </a:t>
            </a:r>
            <a:r>
              <a:rPr lang="en-US" sz="2400" b="1" dirty="0"/>
              <a:t>“horizontal”: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</a:t>
            </a:r>
            <a:r>
              <a:rPr lang="x-none" sz="2400" dirty="0">
                <a:sym typeface="Wingdings" panose="05000000000000000000" pitchFamily="2" charset="2"/>
              </a:rPr>
              <a:t>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Half of HV for equal field; avoids effects of sporadic bubbles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“</a:t>
            </a:r>
            <a:r>
              <a:rPr lang="en-US" sz="2400" b="1" dirty="0">
                <a:sym typeface="Wingdings" panose="05000000000000000000" pitchFamily="2" charset="2"/>
              </a:rPr>
              <a:t>Radial</a:t>
            </a:r>
            <a:r>
              <a:rPr lang="en-US" sz="2400" dirty="0">
                <a:sym typeface="Wingdings" panose="05000000000000000000" pitchFamily="2" charset="2"/>
              </a:rPr>
              <a:t> geometry” possible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New concepts: potentially lower detection thresholds</a:t>
            </a:r>
            <a:endParaRPr lang="en-US" sz="2400" dirty="0">
              <a:solidFill>
                <a:srgbClr val="0000FF"/>
              </a:solidFill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40643" y="3150047"/>
            <a:ext cx="1903119" cy="1170762"/>
            <a:chOff x="9023936" y="3847265"/>
            <a:chExt cx="1903119" cy="1170762"/>
          </a:xfrm>
        </p:grpSpPr>
        <p:grpSp>
          <p:nvGrpSpPr>
            <p:cNvPr id="27" name="Group 26"/>
            <p:cNvGrpSpPr/>
            <p:nvPr/>
          </p:nvGrpSpPr>
          <p:grpSpPr>
            <a:xfrm>
              <a:off x="9023936" y="3847265"/>
              <a:ext cx="1128811" cy="1170762"/>
              <a:chOff x="8629561" y="4589380"/>
              <a:chExt cx="1128811" cy="1170762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8629561" y="4589380"/>
                <a:ext cx="1128811" cy="11707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727790" y="4710737"/>
                <a:ext cx="926531" cy="92804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9156607" y="5141028"/>
                <a:ext cx="56756" cy="674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9232281" y="4881004"/>
                <a:ext cx="129042" cy="201799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9083843" y="4709971"/>
                <a:ext cx="2968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13363" y="4507455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14332" y="4263369"/>
              <a:ext cx="812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8435" y="2079160"/>
            <a:ext cx="3093161" cy="1509321"/>
            <a:chOff x="8467674" y="2363830"/>
            <a:chExt cx="2564450" cy="1194817"/>
          </a:xfrm>
        </p:grpSpPr>
        <p:grpSp>
          <p:nvGrpSpPr>
            <p:cNvPr id="34" name="Group 33"/>
            <p:cNvGrpSpPr/>
            <p:nvPr/>
          </p:nvGrpSpPr>
          <p:grpSpPr>
            <a:xfrm>
              <a:off x="8467674" y="2363830"/>
              <a:ext cx="2564450" cy="1194817"/>
              <a:chOff x="8322632" y="2429871"/>
              <a:chExt cx="2353292" cy="103223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683647" y="2724281"/>
                <a:ext cx="1784656" cy="73782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/>
              <p:cNvCxnSpPr>
                <a:stCxn id="4" idx="0"/>
                <a:endCxn id="4" idx="2"/>
              </p:cNvCxnSpPr>
              <p:nvPr/>
            </p:nvCxnSpPr>
            <p:spPr>
              <a:xfrm>
                <a:off x="9575975" y="2724281"/>
                <a:ext cx="0" cy="73782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8683647" y="2768425"/>
                <a:ext cx="88287" cy="64953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380016" y="2768425"/>
                <a:ext cx="88287" cy="64953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9213363" y="2863018"/>
                <a:ext cx="264861" cy="6306"/>
              </a:xfrm>
              <a:prstGeom prst="straightConnector1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9629582" y="2863018"/>
                <a:ext cx="321617" cy="0"/>
              </a:xfrm>
              <a:prstGeom prst="straightConnector1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9654321" y="2793766"/>
                <a:ext cx="296876" cy="2525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193967" y="2793766"/>
                <a:ext cx="296876" cy="2525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50070" y="3162261"/>
                <a:ext cx="328309" cy="252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NL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57600" y="2429871"/>
                <a:ext cx="618324" cy="231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sensors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322632" y="2429871"/>
                <a:ext cx="618324" cy="231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sensors</a:t>
                </a: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9417193" y="2785039"/>
              <a:ext cx="2495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9952848" y="2783072"/>
              <a:ext cx="228567" cy="1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38201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4" y="778946"/>
            <a:ext cx="7557772" cy="566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48320" y="675986"/>
            <a:ext cx="34044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Pawel Majewski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746" y="29655"/>
            <a:ext cx="919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Idea: A spherical Single-Phase LXe DM detector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22" y="3948853"/>
            <a:ext cx="2019534" cy="196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602827" y="3346027"/>
            <a:ext cx="1259840" cy="7315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7706" y="3948853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CsI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9254" y="1348141"/>
            <a:ext cx="350181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WIMP interaction</a:t>
            </a:r>
            <a:r>
              <a:rPr lang="en-US" sz="2000" dirty="0">
                <a:sym typeface="Wingdings" panose="05000000000000000000" pitchFamily="2" charset="2"/>
              </a:rPr>
              <a:t> scintillation photons@ electrons;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Photons + </a:t>
            </a:r>
            <a:r>
              <a:rPr lang="en-US" sz="2000" dirty="0" err="1">
                <a:sym typeface="Wingdings" panose="05000000000000000000" pitchFamily="2" charset="2"/>
              </a:rPr>
              <a:t>CsI</a:t>
            </a:r>
            <a:r>
              <a:rPr lang="en-US" sz="2000" dirty="0">
                <a:sym typeface="Wingdings" panose="05000000000000000000" pitchFamily="2" charset="2"/>
              </a:rPr>
              <a:t>  </a:t>
            </a:r>
            <a:r>
              <a:rPr lang="en-US" sz="2000" dirty="0" err="1">
                <a:sym typeface="Wingdings" panose="05000000000000000000" pitchFamily="2" charset="2"/>
              </a:rPr>
              <a:t>pe</a:t>
            </a:r>
            <a:r>
              <a:rPr lang="en-US" sz="2000" dirty="0"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e + </a:t>
            </a:r>
            <a:r>
              <a:rPr lang="en-US" sz="2000" dirty="0" err="1">
                <a:sym typeface="Wingdings" panose="05000000000000000000" pitchFamily="2" charset="2"/>
              </a:rPr>
              <a:t>pe</a:t>
            </a:r>
            <a:r>
              <a:rPr lang="en-US" sz="2000" dirty="0">
                <a:sym typeface="Wingdings" panose="05000000000000000000" pitchFamily="2" charset="2"/>
              </a:rPr>
              <a:t> drift to &amp; multiplied on sphere covered with </a:t>
            </a:r>
            <a:r>
              <a:rPr lang="en-US" sz="2000" dirty="0">
                <a:solidFill>
                  <a:srgbClr val="4378EF"/>
                </a:solidFill>
                <a:sym typeface="Wingdings" panose="05000000000000000000" pitchFamily="2" charset="2"/>
              </a:rPr>
              <a:t>micro-structure charge multipliers.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37465" y="5965521"/>
            <a:ext cx="306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Multiplication in liquid difficult</a:t>
            </a:r>
          </a:p>
        </p:txBody>
      </p:sp>
    </p:spTree>
    <p:extLst>
      <p:ext uri="{BB962C8B-B14F-4D97-AF65-F5344CB8AC3E}">
        <p14:creationId xmlns:p14="http://schemas.microsoft.com/office/powerpoint/2010/main" val="13560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723" y="-64730"/>
            <a:ext cx="12192000" cy="70489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Originally proposed: Liquid Hole-Multipliers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LHM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 single-phase LXe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266134" y="586185"/>
            <a:ext cx="401835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A.B.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Phys. Conf. Ser.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(2013) 012020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13E0F39-F8CD-5542-A436-C44095E43CC2}"/>
              </a:ext>
            </a:extLst>
          </p:cNvPr>
          <p:cNvGrpSpPr/>
          <p:nvPr/>
        </p:nvGrpSpPr>
        <p:grpSpPr>
          <a:xfrm>
            <a:off x="6816438" y="1030287"/>
            <a:ext cx="5117110" cy="5355926"/>
            <a:chOff x="6816438" y="1030287"/>
            <a:chExt cx="5117110" cy="5355926"/>
          </a:xfrm>
        </p:grpSpPr>
        <p:sp>
          <p:nvSpPr>
            <p:cNvPr id="5" name="Rectangle 4"/>
            <p:cNvSpPr/>
            <p:nvPr/>
          </p:nvSpPr>
          <p:spPr>
            <a:xfrm>
              <a:off x="6816438" y="1030287"/>
              <a:ext cx="5117110" cy="23237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Simultaneous detection of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S1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scintillation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UV-photons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ionization electrons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 a cascade of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CsI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-coated 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perforated electrodes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Electron multiplication via electroluminescence, EL (+ maybe little charge gain) in the holes.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Optical readout (or maybe charge readout)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6816438" y="3720868"/>
              <a:ext cx="5109428" cy="2665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Observed large signals! </a:t>
              </a:r>
            </a:p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Calibri Light" panose="020F0302020204030204"/>
                  <a:sym typeface="Wingdings" panose="05000000000000000000" pitchFamily="2" charset="2"/>
                </a:rPr>
                <a:t>Arazi 2013 JINST 8 C12004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But: LXe prior art: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Electroluminescence (EL) threshold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GB" sz="2000" kern="0" dirty="0">
                  <a:solidFill>
                    <a:srgbClr val="0000FF"/>
                  </a:solidFill>
                  <a:latin typeface="Calibri" panose="020F0502020204030204"/>
                </a:rPr>
                <a:t>     </a:t>
              </a:r>
              <a:r>
                <a:rPr kumimoji="0" lang="en-GB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~400 kV/cm - </a:t>
              </a:r>
              <a:r>
                <a:rPr kumimoji="0" lang="en-GB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wires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e-avalanche threshold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GB" sz="2000" kern="0" dirty="0">
                  <a:solidFill>
                    <a:srgbClr val="0000FF"/>
                  </a:solidFill>
                  <a:latin typeface="Calibri" panose="020F0502020204030204"/>
                </a:rPr>
                <a:t>    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~700 kV/cm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GB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wires 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Aprile 2014</a:t>
              </a:r>
            </a:p>
          </p:txBody>
        </p:sp>
      </p:grpSp>
      <p:pic>
        <p:nvPicPr>
          <p:cNvPr id="226" name="Content Placeholder 4" descr="Figure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2892" y="1000162"/>
            <a:ext cx="4866835" cy="383801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34" y="4979310"/>
            <a:ext cx="636858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Conclusion: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EL in gas sporadic bubbles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Arazi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2015 JINST 10 P08015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7471" y="2612432"/>
            <a:ext cx="553357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F304FBA-1BF9-BA4C-8F5B-9CD5655D7330}"/>
              </a:ext>
            </a:extLst>
          </p:cNvPr>
          <p:cNvSpPr/>
          <p:nvPr/>
        </p:nvSpPr>
        <p:spPr>
          <a:xfrm>
            <a:off x="266134" y="5810307"/>
            <a:ext cx="63685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Similar conclusion by </a:t>
            </a:r>
            <a:r>
              <a:rPr lang="en-US" dirty="0">
                <a:solidFill>
                  <a:srgbClr val="00B050"/>
                </a:solidFill>
              </a:rPr>
              <a:t>Lightfoot 2009</a:t>
            </a:r>
          </a:p>
          <a:p>
            <a:r>
              <a:rPr lang="en-US" sz="2000" dirty="0"/>
              <a:t>Electroluminescence from THGEM holes / </a:t>
            </a:r>
            <a:r>
              <a:rPr lang="en-US" sz="2000" dirty="0" err="1"/>
              <a:t>SiPM</a:t>
            </a:r>
            <a:r>
              <a:rPr lang="en-US" sz="2000" dirty="0"/>
              <a:t> in </a:t>
            </a:r>
            <a:r>
              <a:rPr lang="en-US" sz="2000" dirty="0" err="1"/>
              <a:t>LAr</a:t>
            </a:r>
            <a:r>
              <a:rPr lang="en-US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E1AB23-4E4B-1449-86A0-F1CC25C22B1F}"/>
              </a:ext>
            </a:extLst>
          </p:cNvPr>
          <p:cNvSpPr txBox="1"/>
          <p:nvPr/>
        </p:nvSpPr>
        <p:spPr>
          <a:xfrm>
            <a:off x="266134" y="173447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THGEM</a:t>
            </a:r>
            <a:r>
              <a:rPr lang="en-US" dirty="0">
                <a:solidFill>
                  <a:srgbClr val="4378EF"/>
                </a:solidFill>
              </a:rPr>
              <a:t>*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703F824C-5EB4-E747-A6F3-8EF44A87C3AF}"/>
              </a:ext>
            </a:extLst>
          </p:cNvPr>
          <p:cNvCxnSpPr>
            <a:cxnSpLocks/>
          </p:cNvCxnSpPr>
          <p:nvPr/>
        </p:nvCxnSpPr>
        <p:spPr>
          <a:xfrm>
            <a:off x="1120001" y="1919136"/>
            <a:ext cx="623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7B1358-1722-6A41-926B-59BBC57AE215}"/>
              </a:ext>
            </a:extLst>
          </p:cNvPr>
          <p:cNvSpPr txBox="1"/>
          <p:nvPr/>
        </p:nvSpPr>
        <p:spPr>
          <a:xfrm>
            <a:off x="75023" y="2131660"/>
            <a:ext cx="1394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378EF"/>
                </a:solidFill>
              </a:rPr>
              <a:t>*</a:t>
            </a:r>
            <a:r>
              <a:rPr lang="en-US" sz="1200" dirty="0"/>
              <a:t>Thick Gas </a:t>
            </a:r>
          </a:p>
          <a:p>
            <a:r>
              <a:rPr lang="en-US" sz="1200" dirty="0"/>
              <a:t>Electron Multiplier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80EB67C-C8C4-E849-8857-920227AF4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7" y="2589124"/>
            <a:ext cx="1093702" cy="787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A5EF47D-A835-0944-8846-BC68758F7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35" y="3253389"/>
            <a:ext cx="1093702" cy="10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48D10-3385-49B7-80AB-EB4ABB990A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3C32620-6C2C-EB41-8370-2D5EB3B018E7}"/>
              </a:ext>
            </a:extLst>
          </p:cNvPr>
          <p:cNvGrpSpPr/>
          <p:nvPr/>
        </p:nvGrpSpPr>
        <p:grpSpPr>
          <a:xfrm>
            <a:off x="1" y="0"/>
            <a:ext cx="12344400" cy="6901201"/>
            <a:chOff x="1" y="0"/>
            <a:chExt cx="12344400" cy="69012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254753" cy="690120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F87F227-D006-F54F-978F-ECD1B3B3FFD8}"/>
                </a:ext>
              </a:extLst>
            </p:cNvPr>
            <p:cNvGrpSpPr/>
            <p:nvPr/>
          </p:nvGrpSpPr>
          <p:grpSpPr>
            <a:xfrm>
              <a:off x="2191872" y="71719"/>
              <a:ext cx="10152529" cy="6345779"/>
              <a:chOff x="2191872" y="71719"/>
              <a:chExt cx="10152529" cy="634577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191872" y="71719"/>
                <a:ext cx="100001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EXOTICS: A “local dual phase” TPC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78E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bubble-assisted Liquid Hole Multiplier (LHM)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48E2E091-4DF1-E042-A507-F8B95DA2E0CC}"/>
                  </a:ext>
                </a:extLst>
              </p:cNvPr>
              <p:cNvGrpSpPr/>
              <p:nvPr/>
            </p:nvGrpSpPr>
            <p:grpSpPr>
              <a:xfrm>
                <a:off x="5762847" y="1664737"/>
                <a:ext cx="6581554" cy="4752761"/>
                <a:chOff x="5762847" y="1664737"/>
                <a:chExt cx="6581554" cy="4752761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id="{106AB3BA-5B6C-A049-BA1E-FC504F47C3B0}"/>
                    </a:ext>
                  </a:extLst>
                </p:cNvPr>
                <p:cNvSpPr txBox="1"/>
                <p:nvPr/>
              </p:nvSpPr>
              <p:spPr>
                <a:xfrm>
                  <a:off x="5762847" y="5309502"/>
                  <a:ext cx="6581554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e- &amp; scintillation-photon induced electroluminescence in a bubble, trapped </a:t>
                  </a:r>
                  <a:r>
                    <a:rPr lang="en-US" sz="2200" b="1" dirty="0">
                      <a:solidFill>
                        <a:srgbClr val="FFFF00"/>
                      </a:solidFill>
                    </a:rPr>
                    <a:t>in liquid under </a:t>
                  </a:r>
                  <a:r>
                    <a:rPr kumimoji="0" 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 photocathode-coated perforated electrode</a:t>
                  </a:r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="" xmlns:a16="http://schemas.microsoft.com/office/drawing/2014/main" id="{D49343A4-D1D1-9D4A-B887-E230C70DA5AA}"/>
                    </a:ext>
                  </a:extLst>
                </p:cNvPr>
                <p:cNvGrpSpPr/>
                <p:nvPr/>
              </p:nvGrpSpPr>
              <p:grpSpPr>
                <a:xfrm>
                  <a:off x="6228887" y="1664737"/>
                  <a:ext cx="5408798" cy="3550884"/>
                  <a:chOff x="6228887" y="1664737"/>
                  <a:chExt cx="5408798" cy="3550884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="" xmlns:a16="http://schemas.microsoft.com/office/drawing/2014/main" id="{ACB5D209-30A5-8C4E-AE7F-1DE6A15E16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8887" y="1664737"/>
                    <a:ext cx="5408798" cy="3550884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="" xmlns:a16="http://schemas.microsoft.com/office/drawing/2014/main" id="{9BBB0142-C8F8-EF45-B780-B5CD59CD3533}"/>
                      </a:ext>
                    </a:extLst>
                  </p:cNvPr>
                  <p:cNvSpPr txBox="1"/>
                  <p:nvPr/>
                </p:nvSpPr>
                <p:spPr>
                  <a:xfrm>
                    <a:off x="8468094" y="3450600"/>
                    <a:ext cx="4651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EL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456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7" y="1216120"/>
            <a:ext cx="5381324" cy="3532846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>
          <a:xfrm>
            <a:off x="2504576" y="1765778"/>
            <a:ext cx="7452360" cy="10469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5171" y="5332038"/>
            <a:ext cx="596521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 control of the liquid-gas interface, expected: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S2 resolution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potentially better S2/S1-based background discrimination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3023" y="2216411"/>
            <a:ext cx="492443" cy="400110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64920" y="1103694"/>
            <a:ext cx="4589549" cy="41549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a local “vapor bubble” underneath a “GEM-like” perforated electrode, immersed within a large noble-liquid volume.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electrode is coated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photocathode.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-induced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S1’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 from the liquid into the bubble.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ELECTROLUMINESCENCE within the bubble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Energy, 2D localization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Demonstrated in both LXe &amp; LAr.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F7272DC-A5AD-4088-8C21-47B8AE00991B}"/>
              </a:ext>
            </a:extLst>
          </p:cNvPr>
          <p:cNvSpPr txBox="1"/>
          <p:nvPr/>
        </p:nvSpPr>
        <p:spPr>
          <a:xfrm>
            <a:off x="8438563" y="5259044"/>
            <a:ext cx="3036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Arazi</a:t>
            </a:r>
            <a:r>
              <a:rPr kumimoji="0" lang="nn-NO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et al.,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2015_JINST 10 P08015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Arazi </a:t>
            </a:r>
            <a:r>
              <a:rPr kumimoji="0" lang="nn-NO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et al.,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 NIM A 845 (2017) 218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Erdal et al., 2019 JINST 14, P01028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Erdal et al., 2018 JINST 13 P12008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Erdal et al., 2019 JINST 14 P11021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51DF3D98-3C30-4CFC-8643-C81E829C8C25}"/>
              </a:ext>
            </a:extLst>
          </p:cNvPr>
          <p:cNvSpPr txBox="1">
            <a:spLocks/>
          </p:cNvSpPr>
          <p:nvPr/>
        </p:nvSpPr>
        <p:spPr>
          <a:xfrm>
            <a:off x="1777921" y="0"/>
            <a:ext cx="8827325" cy="627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Bubble-assisted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Liquid Hole Multiplier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LHM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3613" y="567324"/>
            <a:ext cx="9532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Principle: Radiation-induced electroluminescence from a bubble trapped in noble liquid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6587" y="1275575"/>
            <a:ext cx="1682780" cy="3811223"/>
            <a:chOff x="256478" y="1284884"/>
            <a:chExt cx="1682780" cy="38112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967" y="3748651"/>
              <a:ext cx="1571291" cy="116672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47006" y="1306353"/>
              <a:ext cx="1303971" cy="1261033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="" xmlns:a16="http://schemas.microsoft.com/office/drawing/2014/main" id="{27D8A5B8-5940-4198-9258-B1070F1D7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75" y="2588854"/>
              <a:ext cx="1261034" cy="115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56478" y="3624146"/>
              <a:ext cx="411997" cy="1471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1527625" y="3216250"/>
            <a:ext cx="1095091" cy="11611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09768" y="1902715"/>
            <a:ext cx="1212949" cy="8475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25363"/>
              </p:ext>
            </p:extLst>
          </p:nvPr>
        </p:nvGraphicFramePr>
        <p:xfrm>
          <a:off x="418077" y="5857875"/>
          <a:ext cx="141128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8" imgW="1410840" imgH="537840" progId="Package">
                  <p:embed/>
                </p:oleObj>
              </mc:Choice>
              <mc:Fallback>
                <p:oleObj name="Packager Shell Object" showAsIcon="1" r:id="rId8" imgW="1410840" imgH="5378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077" y="5857875"/>
                        <a:ext cx="1411287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0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12C897-BA61-064E-B472-8DA01605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30" y="471544"/>
            <a:ext cx="6201235" cy="223878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4378EF"/>
                </a:solidFill>
              </a:rPr>
              <a:t>A disclaimer: Today’s talk:</a:t>
            </a:r>
          </a:p>
          <a:p>
            <a:pPr marL="0" indent="0" algn="ctr">
              <a:buNone/>
            </a:pPr>
            <a:r>
              <a:rPr lang="en-US" sz="3900" b="1" dirty="0">
                <a:latin typeface="+mj-lt"/>
              </a:rPr>
              <a:t>Physics of Detectors ONLY</a:t>
            </a:r>
          </a:p>
          <a:p>
            <a:pPr marL="0" indent="0" algn="ctr">
              <a:buNone/>
            </a:pPr>
            <a:r>
              <a:rPr lang="en-US" sz="4800" dirty="0">
                <a:latin typeface="French Script MT" panose="03020402040607040605" pitchFamily="66" charset="0"/>
              </a:rPr>
              <a:t>Detectors </a:t>
            </a:r>
            <a:r>
              <a:rPr lang="en-US" sz="4800" b="1" dirty="0">
                <a:solidFill>
                  <a:srgbClr val="4378EF"/>
                </a:solidFill>
                <a:latin typeface="French Script MT" panose="03020402040607040605" pitchFamily="66" charset="0"/>
              </a:rPr>
              <a:t>for</a:t>
            </a:r>
            <a:r>
              <a:rPr lang="en-US" sz="4800" dirty="0">
                <a:latin typeface="French Script MT" panose="03020402040607040605" pitchFamily="66" charset="0"/>
              </a:rPr>
              <a:t> Physics</a:t>
            </a:r>
          </a:p>
          <a:p>
            <a:pPr marL="0" indent="0" algn="ctr">
              <a:buNone/>
            </a:pPr>
            <a:r>
              <a:rPr lang="en-US" sz="4800" dirty="0">
                <a:latin typeface="French Script MT" panose="03020402040607040605" pitchFamily="66" charset="0"/>
              </a:rPr>
              <a:t>Physics </a:t>
            </a:r>
            <a:r>
              <a:rPr lang="en-US" sz="4800" b="1" dirty="0">
                <a:solidFill>
                  <a:srgbClr val="4378EF"/>
                </a:solidFill>
                <a:latin typeface="French Script MT" panose="03020402040607040605" pitchFamily="66" charset="0"/>
              </a:rPr>
              <a:t>with</a:t>
            </a:r>
            <a:r>
              <a:rPr lang="en-US" sz="4800" dirty="0">
                <a:latin typeface="French Script MT" panose="03020402040607040605" pitchFamily="66" charset="0"/>
              </a:rPr>
              <a:t> Detectors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D4A38C-F57A-CC4F-99EB-5B5E4C1C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3FEF20-8CB6-7E40-ABF1-B8A74F23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6AD9D02-F195-E445-8394-30240F86A459}"/>
              </a:ext>
            </a:extLst>
          </p:cNvPr>
          <p:cNvCxnSpPr/>
          <p:nvPr/>
        </p:nvCxnSpPr>
        <p:spPr>
          <a:xfrm>
            <a:off x="4124266" y="1752345"/>
            <a:ext cx="40997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583736F-569B-0743-B450-6455483ABDA4}"/>
              </a:ext>
            </a:extLst>
          </p:cNvPr>
          <p:cNvCxnSpPr/>
          <p:nvPr/>
        </p:nvCxnSpPr>
        <p:spPr>
          <a:xfrm>
            <a:off x="4124266" y="2318620"/>
            <a:ext cx="40997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590675" y="2792004"/>
            <a:ext cx="9202465" cy="3604488"/>
            <a:chOff x="1590675" y="2792004"/>
            <a:chExt cx="9202465" cy="3604488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B336C269-B570-124C-94B5-50B1D25E4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523" y="3194774"/>
              <a:ext cx="9010650" cy="290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65B31BB-7EC4-1547-97CA-127CC5083E46}"/>
                </a:ext>
              </a:extLst>
            </p:cNvPr>
            <p:cNvSpPr txBox="1"/>
            <p:nvPr/>
          </p:nvSpPr>
          <p:spPr>
            <a:xfrm>
              <a:off x="1590675" y="2792004"/>
              <a:ext cx="1373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50 YEARS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58F6464-8C92-744B-B443-95D31773AF8C}"/>
                </a:ext>
              </a:extLst>
            </p:cNvPr>
            <p:cNvSpPr txBox="1"/>
            <p:nvPr/>
          </p:nvSpPr>
          <p:spPr>
            <a:xfrm>
              <a:off x="9555301" y="6027160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Amos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2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96725" y="64521"/>
            <a:ext cx="10058399" cy="521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Waveform structure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/>
          <a:stretch/>
        </p:blipFill>
        <p:spPr>
          <a:xfrm>
            <a:off x="1055925" y="539584"/>
            <a:ext cx="4783873" cy="33555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09710" y="3848569"/>
            <a:ext cx="8660177" cy="158865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waveform of an alpha-particle event, recorded by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below the bubble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primary light passing through holes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light from bubble, by photoelectrons emitted from the CsI photocathode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light from bubble, by ionization electrons from track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189" y="6047793"/>
            <a:ext cx="226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Erdal, NIMA 845 (2017) 218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175015" y="743612"/>
            <a:ext cx="3906133" cy="2693807"/>
            <a:chOff x="1591733" y="983048"/>
            <a:chExt cx="4735284" cy="31087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33" y="983048"/>
              <a:ext cx="4735284" cy="31087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49187" y="3419475"/>
              <a:ext cx="4599214" cy="6300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5896" y="3512744"/>
              <a:ext cx="814619" cy="461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PMT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4857" y="5613370"/>
            <a:ext cx="72921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Light yield, resolution &amp; PDE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 hole-electrode geometry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Best reached: </a:t>
            </a:r>
            <a:r>
              <a:rPr lang="en-US" sz="2400" dirty="0">
                <a:solidFill>
                  <a:srgbClr val="0070C0"/>
                </a:solidFill>
              </a:rPr>
              <a:t>~</a:t>
            </a:r>
            <a:r>
              <a:rPr lang="en-US" sz="2400" b="1" dirty="0">
                <a:solidFill>
                  <a:srgbClr val="FF0000"/>
                </a:solidFill>
              </a:rPr>
              <a:t>400 photons /e-/4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0472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67934" y="86303"/>
            <a:ext cx="3417455" cy="5458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Energy resolution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8390" y="4907889"/>
            <a:ext cx="3709335" cy="2019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 ~7,000 ionization electrons/event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47" y="1352806"/>
            <a:ext cx="7851480" cy="34514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645237" y="4907889"/>
            <a:ext cx="3408219" cy="3993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 ~1,700 photoelectrons/event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68" y="3745050"/>
            <a:ext cx="4292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Erdal, 2018 </a:t>
            </a:r>
            <a:r>
              <a:rPr kumimoji="0" lang="en-CA" sz="1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JINST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P12008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6328" y="1033784"/>
            <a:ext cx="3398981" cy="2210977"/>
            <a:chOff x="1591733" y="983048"/>
            <a:chExt cx="4735284" cy="31087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33" y="983048"/>
              <a:ext cx="4735284" cy="310872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49187" y="3419475"/>
              <a:ext cx="4599214" cy="6300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67950" y="3508057"/>
              <a:ext cx="1775857" cy="519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R8520 PMT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39142" y="775112"/>
            <a:ext cx="262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Ionization electrons </a:t>
            </a:r>
            <a:r>
              <a:rPr kumimoji="0" 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5237" y="775114"/>
            <a:ext cx="2981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Scintillation-induced photons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6487" y="5464950"/>
            <a:ext cx="722967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Better resolutions expected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e- losses @ interface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</a:rPr>
              <a:t>Preliminary studies with micro-CT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 interface shape varies with 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8930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3245" y="709466"/>
            <a:ext cx="5254667" cy="3282673"/>
            <a:chOff x="1338263" y="982663"/>
            <a:chExt cx="5989638" cy="3806824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8263" y="982663"/>
              <a:ext cx="5981700" cy="379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982663"/>
              <a:ext cx="5989638" cy="3806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849453" y="1651267"/>
            <a:ext cx="2035489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Hamamatsu VUV4 quad-SiPM array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 6x6mm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elements); quartz window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55887" y="37687"/>
            <a:ext cx="9127704" cy="573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Image of 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a</a:t>
            </a: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-particles of ring-shaped </a:t>
            </a:r>
            <a:r>
              <a:rPr kumimoji="0" lang="en-US" sz="3600" b="1" i="0" u="none" strike="noStrike" kern="1200" cap="none" spc="-5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241</a:t>
            </a: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Am source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84740" y="4055701"/>
            <a:ext cx="6317749" cy="2471221"/>
            <a:chOff x="1488391" y="867609"/>
            <a:chExt cx="8616711" cy="36798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" b="66891"/>
            <a:stretch/>
          </p:blipFill>
          <p:spPr>
            <a:xfrm>
              <a:off x="6368614" y="867609"/>
              <a:ext cx="3445946" cy="342379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46" b="34170"/>
            <a:stretch/>
          </p:blipFill>
          <p:spPr>
            <a:xfrm>
              <a:off x="2499850" y="867609"/>
              <a:ext cx="3306010" cy="342379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976658" y="4020322"/>
              <a:ext cx="2598128" cy="50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LHM reconstruction</a:t>
              </a:r>
              <a:endPara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25435" y="4043325"/>
              <a:ext cx="3279667" cy="50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Phosphor-imaging plate</a:t>
              </a:r>
              <a:endPara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324726" y="3107006"/>
              <a:ext cx="1838325" cy="687457"/>
              <a:chOff x="5800725" y="4104517"/>
              <a:chExt cx="1838325" cy="687457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5800725" y="4724400"/>
                <a:ext cx="1838325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25" name="TextBox 24"/>
              <p:cNvSpPr txBox="1"/>
              <p:nvPr/>
            </p:nvSpPr>
            <p:spPr>
              <a:xfrm>
                <a:off x="6066512" y="4104517"/>
                <a:ext cx="1342838" cy="68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~4mm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1488391" y="1857056"/>
              <a:ext cx="2021771" cy="33779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36574" y="4370052"/>
            <a:ext cx="1591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THGEM holes: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 holes, 0.7 spaced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67481" r="12" b="171"/>
          <a:stretch/>
        </p:blipFill>
        <p:spPr>
          <a:xfrm>
            <a:off x="8127733" y="980580"/>
            <a:ext cx="3226067" cy="2793856"/>
          </a:xfrm>
          <a:prstGeom prst="rect">
            <a:avLst/>
          </a:prstGeom>
          <a:ln w="3175">
            <a:solidFill>
              <a:sysClr val="windowText" lastClr="00000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7863821" y="3840674"/>
            <a:ext cx="3789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Reconstruction resolution of THGEM holes: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200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RMS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956" y="5833749"/>
            <a:ext cx="230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Erdal 2019 JINST 14 P01028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87064" y="558933"/>
            <a:ext cx="244547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7000 electrons/event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85358" y="4271559"/>
            <a:ext cx="55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LXe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8820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27" y="1631216"/>
            <a:ext cx="9134651" cy="4634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9077" y="1553486"/>
            <a:ext cx="61427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13348" y="1906268"/>
            <a:ext cx="280017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977" y="-246223"/>
            <a:ext cx="10515600" cy="114292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LHM highlights</a:t>
            </a:r>
            <a:endParaRPr lang="he-IL" sz="36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3570" y="2305735"/>
            <a:ext cx="122982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BUBBLE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691284"/>
            <a:ext cx="8690231" cy="539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192" y="683993"/>
            <a:ext cx="8047977" cy="4231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in LXe: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Controlled bubble formation &amp; long-term stability S2 E-resolution:     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 RMS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3000 electrons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yield: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photons /e-/4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PDE: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&lt;5%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; expecting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</a:rPr>
              <a:t>potentially higher light yield in a DARWIN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</a:rPr>
              <a:t>LHM-TPC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Localization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   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reconstruction: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7099" y="5903435"/>
            <a:ext cx="22530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modules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435E0-F5BD-41CF-BC6A-CE9BE8841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98652" y="5353945"/>
            <a:ext cx="3077437" cy="1072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3052" y="1255545"/>
            <a:ext cx="315676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DARWIN LHM-TPC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12179" y="2683718"/>
            <a:ext cx="3951515" cy="3157771"/>
            <a:chOff x="4659085" y="2683716"/>
            <a:chExt cx="3951515" cy="315777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085" y="2683716"/>
              <a:ext cx="3951515" cy="3157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144390" y="3924047"/>
              <a:ext cx="2261966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 yield: DARWIN TPC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77653" y="4638907"/>
              <a:ext cx="610132" cy="602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17096" y="3854079"/>
            <a:ext cx="3436616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4378EF"/>
                </a:solidFill>
              </a:rPr>
              <a:t>LHM demonstrated also in </a:t>
            </a:r>
            <a:r>
              <a:rPr lang="en-US" sz="2400" b="1" dirty="0" err="1">
                <a:solidFill>
                  <a:srgbClr val="4378EF"/>
                </a:solidFill>
              </a:rPr>
              <a:t>LAr</a:t>
            </a:r>
            <a:r>
              <a:rPr lang="en-US" sz="2400" b="1" dirty="0">
                <a:solidFill>
                  <a:srgbClr val="4378EF"/>
                </a:solidFill>
              </a:rPr>
              <a:t>.</a:t>
            </a:r>
          </a:p>
          <a:p>
            <a:pPr lvl="0"/>
            <a:r>
              <a:rPr lang="en-US" sz="2400" b="1" dirty="0">
                <a:solidFill>
                  <a:srgbClr val="4378EF"/>
                </a:solidFill>
              </a:rPr>
              <a:t> worse resolutions</a:t>
            </a:r>
          </a:p>
          <a:p>
            <a:pPr lvl="0"/>
            <a:r>
              <a:rPr lang="en-US" sz="2400" b="1" dirty="0">
                <a:solidFill>
                  <a:srgbClr val="4378EF"/>
                </a:solidFill>
              </a:rPr>
              <a:t> (lower photon yields)</a:t>
            </a:r>
          </a:p>
        </p:txBody>
      </p:sp>
    </p:spTree>
    <p:extLst>
      <p:ext uri="{BB962C8B-B14F-4D97-AF65-F5344CB8AC3E}">
        <p14:creationId xmlns:p14="http://schemas.microsoft.com/office/powerpoint/2010/main" val="14329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845"/>
            <a:ext cx="10515600" cy="55686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Single-phase - from wires to microstructures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41714" y="2137304"/>
            <a:ext cx="206274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Strip 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more!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6165" y="1825979"/>
            <a:ext cx="3209588" cy="3146863"/>
          </a:xfrm>
          <a:prstGeom prst="rect">
            <a:avLst/>
          </a:prstGeom>
          <a:solidFill>
            <a:srgbClr val="CEE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6165" y="3019566"/>
            <a:ext cx="3209588" cy="119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76165" y="3150021"/>
            <a:ext cx="3209588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45992" y="3770548"/>
            <a:ext cx="1472931" cy="86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717183" y="3770548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22404" y="3653315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46772" y="3678878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88545" y="3657725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98036" y="3713252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57216" y="3740579"/>
            <a:ext cx="41773" cy="37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757215" y="3157065"/>
            <a:ext cx="0" cy="49625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35413" y="4660459"/>
            <a:ext cx="94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469202" y="4976676"/>
            <a:ext cx="3216551" cy="28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769394" y="2575981"/>
            <a:ext cx="174769" cy="563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508735" y="2614863"/>
            <a:ext cx="246735" cy="524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42545" y="2444742"/>
            <a:ext cx="105963" cy="592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755470" y="2444742"/>
            <a:ext cx="66141" cy="754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26595" y="234075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6493" y="2110887"/>
            <a:ext cx="3209588" cy="1519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13387" y="1769792"/>
            <a:ext cx="3894584" cy="3256456"/>
            <a:chOff x="2281229" y="775123"/>
            <a:chExt cx="3894584" cy="3186087"/>
          </a:xfrm>
        </p:grpSpPr>
        <p:sp>
          <p:nvSpPr>
            <p:cNvPr id="28" name="Rectangle 27"/>
            <p:cNvSpPr/>
            <p:nvPr/>
          </p:nvSpPr>
          <p:spPr>
            <a:xfrm>
              <a:off x="2966225" y="831308"/>
              <a:ext cx="3209588" cy="3078862"/>
            </a:xfrm>
            <a:prstGeom prst="rect">
              <a:avLst/>
            </a:prstGeom>
            <a:solidFill>
              <a:srgbClr val="CEE1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959263" y="1985304"/>
              <a:ext cx="321655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697760" y="2585532"/>
              <a:ext cx="1472931" cy="841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168951" y="2585532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174173" y="2470832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198541" y="2495843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240314" y="2475147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149804" y="2529474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208984" y="2556211"/>
              <a:ext cx="41773" cy="362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4208984" y="1985304"/>
              <a:ext cx="0" cy="485528"/>
            </a:xfrm>
            <a:prstGeom prst="line">
              <a:avLst/>
            </a:prstGeom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959264" y="3599859"/>
              <a:ext cx="946862" cy="36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cathode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2959263" y="3916900"/>
              <a:ext cx="3216550" cy="28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4232781" y="1416276"/>
              <a:ext cx="174769" cy="5511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3972123" y="1454318"/>
              <a:ext cx="246734" cy="513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105933" y="1343157"/>
              <a:ext cx="105962" cy="580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4218857" y="1287871"/>
              <a:ext cx="66141" cy="7382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456570" y="1263394"/>
              <a:ext cx="463588" cy="36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1229" y="1782771"/>
              <a:ext cx="642420" cy="331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wires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66225" y="1110059"/>
              <a:ext cx="3209588" cy="1533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92408" y="775123"/>
              <a:ext cx="2164567" cy="36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PMT, SiPM, SPAD etc.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059798" y="1448941"/>
            <a:ext cx="1876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Microstructures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96292" y="1457494"/>
            <a:ext cx="80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Wires</a:t>
            </a:r>
          </a:p>
        </p:txBody>
      </p:sp>
      <p:sp>
        <p:nvSpPr>
          <p:cNvPr id="50" name="Right Arrow 49"/>
          <p:cNvSpPr/>
          <p:nvPr/>
        </p:nvSpPr>
        <p:spPr>
          <a:xfrm>
            <a:off x="5553813" y="3677841"/>
            <a:ext cx="676507" cy="294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1597" y="1134117"/>
            <a:ext cx="1832335" cy="1772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~50 years of Wires in LXe: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Derenzo PRA 1974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Masuda NIM 1979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Aprile JINST 2014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Brown JINST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769331" y="3412152"/>
            <a:ext cx="24226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MSP LXe: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gain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Policarpo et al. NIMA 1995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286295" y="2775470"/>
            <a:ext cx="1483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 transparent plate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56778" y="3107998"/>
            <a:ext cx="1860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Printed anode strips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381895" y="2326273"/>
            <a:ext cx="807239" cy="1208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5" idx="0"/>
          </p:cNvCxnSpPr>
          <p:nvPr/>
        </p:nvCxnSpPr>
        <p:spPr>
          <a:xfrm flipH="1" flipV="1">
            <a:off x="2445852" y="2310889"/>
            <a:ext cx="856997" cy="1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6" idx="7"/>
          </p:cNvCxnSpPr>
          <p:nvPr/>
        </p:nvCxnSpPr>
        <p:spPr>
          <a:xfrm flipV="1">
            <a:off x="3376798" y="2293864"/>
            <a:ext cx="1497477" cy="1301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781930" y="2356754"/>
            <a:ext cx="494693" cy="1318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4" idx="1"/>
          </p:cNvCxnSpPr>
          <p:nvPr/>
        </p:nvCxnSpPr>
        <p:spPr>
          <a:xfrm flipH="1" flipV="1">
            <a:off x="6659813" y="2323805"/>
            <a:ext cx="1093079" cy="1360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104282" y="764949"/>
            <a:ext cx="544052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multipliers sense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S2-e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S1-photons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recorded by photosensors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31557" y="228158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350747" y="267699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241220" y="219882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98725" y="272930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3" name="Rectangle 2"/>
          <p:cNvSpPr/>
          <p:nvPr/>
        </p:nvSpPr>
        <p:spPr>
          <a:xfrm>
            <a:off x="680264" y="5982514"/>
            <a:ext cx="11339691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Devise other robust high-gain solutions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for detecting both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S2-e</a:t>
            </a:r>
            <a:r>
              <a:rPr kumimoji="0" lang="en-US" sz="2400" b="1" i="0" u="sng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-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&amp; S1-photons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19586" y="300909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74845" y="311899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EL+CM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24CFEE40-5FD6-407A-9A51-89A363677BD7}"/>
              </a:ext>
            </a:extLst>
          </p:cNvPr>
          <p:cNvSpPr txBox="1"/>
          <p:nvPr/>
        </p:nvSpPr>
        <p:spPr>
          <a:xfrm>
            <a:off x="3368180" y="3412065"/>
            <a:ext cx="55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4CFEE40-5FD6-407A-9A51-89A363677BD7}"/>
              </a:ext>
            </a:extLst>
          </p:cNvPr>
          <p:cNvSpPr txBox="1"/>
          <p:nvPr/>
        </p:nvSpPr>
        <p:spPr>
          <a:xfrm>
            <a:off x="7759673" y="3637816"/>
            <a:ext cx="55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8202025" y="2414747"/>
            <a:ext cx="540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4422905" y="2567021"/>
            <a:ext cx="52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476165" y="4991642"/>
            <a:ext cx="3209588" cy="1519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35429" y="5125265"/>
            <a:ext cx="221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PMT, SiPM, SPAD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reflective cathode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372472" y="3713252"/>
            <a:ext cx="816661" cy="12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3321995" y="3675994"/>
            <a:ext cx="8704" cy="124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797248" y="3767404"/>
            <a:ext cx="638088" cy="115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9" idx="1"/>
          </p:cNvCxnSpPr>
          <p:nvPr/>
        </p:nvCxnSpPr>
        <p:spPr>
          <a:xfrm flipH="1">
            <a:off x="7026596" y="3822482"/>
            <a:ext cx="733077" cy="915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9" idx="1"/>
          </p:cNvCxnSpPr>
          <p:nvPr/>
        </p:nvCxnSpPr>
        <p:spPr>
          <a:xfrm flipH="1">
            <a:off x="7393135" y="3822482"/>
            <a:ext cx="366539" cy="1023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348104" y="3690337"/>
            <a:ext cx="206384" cy="1227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7632103" y="2646337"/>
            <a:ext cx="123367" cy="46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3227190" y="2557756"/>
            <a:ext cx="133831" cy="416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6" idx="1"/>
          </p:cNvCxnSpPr>
          <p:nvPr/>
        </p:nvCxnSpPr>
        <p:spPr>
          <a:xfrm flipH="1" flipV="1">
            <a:off x="3321999" y="2444744"/>
            <a:ext cx="28748" cy="41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7764177" y="2463989"/>
            <a:ext cx="141344" cy="644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7750333" y="2614865"/>
            <a:ext cx="8708" cy="493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xplosion 1 97"/>
          <p:cNvSpPr/>
          <p:nvPr/>
        </p:nvSpPr>
        <p:spPr>
          <a:xfrm>
            <a:off x="3299364" y="2910447"/>
            <a:ext cx="143603" cy="1587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Explosion 1 98"/>
          <p:cNvSpPr/>
          <p:nvPr/>
        </p:nvSpPr>
        <p:spPr>
          <a:xfrm>
            <a:off x="7689797" y="3053177"/>
            <a:ext cx="143603" cy="1587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2115526" y="4992255"/>
            <a:ext cx="3209588" cy="1519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2F3A93F2-B07C-B649-A059-B7CA11D80751}"/>
              </a:ext>
            </a:extLst>
          </p:cNvPr>
          <p:cNvGrpSpPr/>
          <p:nvPr/>
        </p:nvGrpSpPr>
        <p:grpSpPr>
          <a:xfrm>
            <a:off x="10182430" y="4467744"/>
            <a:ext cx="1151241" cy="1269510"/>
            <a:chOff x="10193401" y="4628434"/>
            <a:chExt cx="1151241" cy="1269510"/>
          </a:xfrm>
        </p:grpSpPr>
        <p:grpSp>
          <p:nvGrpSpPr>
            <p:cNvPr id="132" name="Group 131">
              <a:extLst>
                <a:ext uri="{FF2B5EF4-FFF2-40B4-BE49-F238E27FC236}">
                  <a16:creationId xmlns="" xmlns:a16="http://schemas.microsoft.com/office/drawing/2014/main" id="{A3B49D5E-FC90-9941-90E4-092A3353542E}"/>
                </a:ext>
              </a:extLst>
            </p:cNvPr>
            <p:cNvGrpSpPr/>
            <p:nvPr/>
          </p:nvGrpSpPr>
          <p:grpSpPr>
            <a:xfrm>
              <a:off x="10193401" y="4628434"/>
              <a:ext cx="1151241" cy="1269510"/>
              <a:chOff x="10019041" y="1575771"/>
              <a:chExt cx="1151241" cy="126951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A5B58E26-4BB6-E748-8A47-2470DC6BE148}"/>
                  </a:ext>
                </a:extLst>
              </p:cNvPr>
              <p:cNvSpPr txBox="1"/>
              <p:nvPr/>
            </p:nvSpPr>
            <p:spPr>
              <a:xfrm>
                <a:off x="10019041" y="1668645"/>
                <a:ext cx="566469" cy="42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n</a:t>
                </a:r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="" xmlns:a16="http://schemas.microsoft.com/office/drawing/2014/main" id="{BC049B49-A48C-AE41-8BA2-C956CD67CDD5}"/>
                  </a:ext>
                </a:extLst>
              </p:cNvPr>
              <p:cNvGrpSpPr/>
              <p:nvPr/>
            </p:nvGrpSpPr>
            <p:grpSpPr>
              <a:xfrm>
                <a:off x="10076831" y="1575771"/>
                <a:ext cx="1093451" cy="1269510"/>
                <a:chOff x="380696" y="1499703"/>
                <a:chExt cx="1093451" cy="1269510"/>
              </a:xfrm>
            </p:grpSpPr>
            <p:sp>
              <p:nvSpPr>
                <p:cNvPr id="108" name="TextBox 107">
                  <a:extLst>
                    <a:ext uri="{FF2B5EF4-FFF2-40B4-BE49-F238E27FC236}">
                      <a16:creationId xmlns="" xmlns:a16="http://schemas.microsoft.com/office/drawing/2014/main" id="{92A8FDE1-09EC-2D4E-8E3E-25DE79B623BD}"/>
                    </a:ext>
                  </a:extLst>
                </p:cNvPr>
                <p:cNvSpPr txBox="1"/>
                <p:nvPr/>
              </p:nvSpPr>
              <p:spPr>
                <a:xfrm>
                  <a:off x="871009" y="2236911"/>
                  <a:ext cx="603138" cy="4632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</a:t>
                  </a:r>
                </a:p>
              </p:txBody>
            </p:sp>
            <p:cxnSp>
              <p:nvCxnSpPr>
                <p:cNvPr id="112" name="Straight Arrow Connector 111">
                  <a:extLst>
                    <a:ext uri="{FF2B5EF4-FFF2-40B4-BE49-F238E27FC236}">
                      <a16:creationId xmlns="" xmlns:a16="http://schemas.microsoft.com/office/drawing/2014/main" id="{AD3E3954-CFAB-2341-B019-F4F48504638E}"/>
                    </a:ext>
                  </a:extLst>
                </p:cNvPr>
                <p:cNvCxnSpPr/>
                <p:nvPr/>
              </p:nvCxnSpPr>
              <p:spPr>
                <a:xfrm flipV="1">
                  <a:off x="893069" y="2349717"/>
                  <a:ext cx="0" cy="41949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>
                  <a:extLst>
                    <a:ext uri="{FF2B5EF4-FFF2-40B4-BE49-F238E27FC236}">
                      <a16:creationId xmlns="" xmlns:a16="http://schemas.microsoft.com/office/drawing/2014/main" id="{69E06B2D-350C-2044-A5CF-E0624E0B9B19}"/>
                    </a:ext>
                  </a:extLst>
                </p:cNvPr>
                <p:cNvCxnSpPr/>
                <p:nvPr/>
              </p:nvCxnSpPr>
              <p:spPr>
                <a:xfrm flipH="1" flipV="1">
                  <a:off x="559138" y="1882622"/>
                  <a:ext cx="333932" cy="2757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>
                  <a:extLst>
                    <a:ext uri="{FF2B5EF4-FFF2-40B4-BE49-F238E27FC236}">
                      <a16:creationId xmlns="" xmlns:a16="http://schemas.microsoft.com/office/drawing/2014/main" id="{3CC8B952-6E4B-EA41-B5E7-F1EB5546EEA1}"/>
                    </a:ext>
                  </a:extLst>
                </p:cNvPr>
                <p:cNvCxnSpPr/>
                <p:nvPr/>
              </p:nvCxnSpPr>
              <p:spPr>
                <a:xfrm flipV="1">
                  <a:off x="913118" y="1873223"/>
                  <a:ext cx="279961" cy="2851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="" xmlns:a16="http://schemas.microsoft.com/office/drawing/2014/main" id="{601E96BC-4756-364A-A406-1FCC2705C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1341" y="1616830"/>
                  <a:ext cx="288091" cy="5766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="" xmlns:a16="http://schemas.microsoft.com/office/drawing/2014/main" id="{F3709B7A-7929-3647-880E-0D028EC22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0198" y="1689965"/>
                  <a:ext cx="25478" cy="47775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="" xmlns:a16="http://schemas.microsoft.com/office/drawing/2014/main" id="{C8E4C272-D482-B642-9394-88844144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3348" y="1588207"/>
                  <a:ext cx="106083" cy="59733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Rectangle 117">
                  <a:extLst>
                    <a:ext uri="{FF2B5EF4-FFF2-40B4-BE49-F238E27FC236}">
                      <a16:creationId xmlns="" xmlns:a16="http://schemas.microsoft.com/office/drawing/2014/main" id="{3AA481D1-95D1-1E40-832B-BE4E69285D3E}"/>
                    </a:ext>
                  </a:extLst>
                </p:cNvPr>
                <p:cNvSpPr/>
                <p:nvPr/>
              </p:nvSpPr>
              <p:spPr>
                <a:xfrm>
                  <a:off x="380696" y="2015773"/>
                  <a:ext cx="1040286" cy="15194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Arrow Connector 122">
                  <a:extLst>
                    <a:ext uri="{FF2B5EF4-FFF2-40B4-BE49-F238E27FC236}">
                      <a16:creationId xmlns="" xmlns:a16="http://schemas.microsoft.com/office/drawing/2014/main" id="{DA90DFF8-318E-CE4A-8017-B305967BD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1472" y="1499703"/>
                  <a:ext cx="102908" cy="6680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="" xmlns:a16="http://schemas.microsoft.com/office/drawing/2014/main" id="{540A746B-5D9E-4045-8D1A-A13378E3F8B5}"/>
                    </a:ext>
                  </a:extLst>
                </p:cNvPr>
                <p:cNvSpPr txBox="1"/>
                <p:nvPr/>
              </p:nvSpPr>
              <p:spPr>
                <a:xfrm>
                  <a:off x="495520" y="1997846"/>
                  <a:ext cx="8194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-    -    -</a:t>
                  </a:r>
                </a:p>
              </p:txBody>
            </p:sp>
          </p:grpSp>
        </p:grpSp>
        <p:sp>
          <p:nvSpPr>
            <p:cNvPr id="133" name="Explosion 1 132">
              <a:extLst>
                <a:ext uri="{FF2B5EF4-FFF2-40B4-BE49-F238E27FC236}">
                  <a16:creationId xmlns="" xmlns:a16="http://schemas.microsoft.com/office/drawing/2014/main" id="{3F730C05-7647-EF43-ADDB-10ADBC88E69A}"/>
                </a:ext>
              </a:extLst>
            </p:cNvPr>
            <p:cNvSpPr/>
            <p:nvPr/>
          </p:nvSpPr>
          <p:spPr>
            <a:xfrm>
              <a:off x="10682294" y="5311318"/>
              <a:ext cx="143603" cy="158797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97CF509C-AEB0-4943-8435-A14B5B518F7D}"/>
              </a:ext>
            </a:extLst>
          </p:cNvPr>
          <p:cNvGrpSpPr/>
          <p:nvPr/>
        </p:nvGrpSpPr>
        <p:grpSpPr>
          <a:xfrm>
            <a:off x="439341" y="4414205"/>
            <a:ext cx="1263974" cy="1200309"/>
            <a:chOff x="598250" y="4578230"/>
            <a:chExt cx="1263974" cy="1200309"/>
          </a:xfrm>
        </p:grpSpPr>
        <p:grpSp>
          <p:nvGrpSpPr>
            <p:cNvPr id="106" name="Group 105">
              <a:extLst>
                <a:ext uri="{FF2B5EF4-FFF2-40B4-BE49-F238E27FC236}">
                  <a16:creationId xmlns="" xmlns:a16="http://schemas.microsoft.com/office/drawing/2014/main" id="{6D568582-5CD2-6041-956D-F7D4C3285A9F}"/>
                </a:ext>
              </a:extLst>
            </p:cNvPr>
            <p:cNvGrpSpPr/>
            <p:nvPr/>
          </p:nvGrpSpPr>
          <p:grpSpPr>
            <a:xfrm>
              <a:off x="598250" y="4578230"/>
              <a:ext cx="1263974" cy="1200309"/>
              <a:chOff x="446568" y="2017600"/>
              <a:chExt cx="1070953" cy="957013"/>
            </a:xfrm>
          </p:grpSpPr>
          <p:sp>
            <p:nvSpPr>
              <p:cNvPr id="91" name="TextBox 90">
                <a:extLst>
                  <a:ext uri="{FF2B5EF4-FFF2-40B4-BE49-F238E27FC236}">
                    <a16:creationId xmlns="" xmlns:a16="http://schemas.microsoft.com/office/drawing/2014/main" id="{EFD7D35D-28FB-2F4F-B0AE-7E55C11777E5}"/>
                  </a:ext>
                </a:extLst>
              </p:cNvPr>
              <p:cNvSpPr txBox="1"/>
              <p:nvPr/>
            </p:nvSpPr>
            <p:spPr>
              <a:xfrm>
                <a:off x="851859" y="2605281"/>
                <a:ext cx="559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="" xmlns:a16="http://schemas.microsoft.com/office/drawing/2014/main" id="{0F62F22B-1868-6540-B8ED-BEC37F443A7D}"/>
                  </a:ext>
                </a:extLst>
              </p:cNvPr>
              <p:cNvGrpSpPr/>
              <p:nvPr/>
            </p:nvGrpSpPr>
            <p:grpSpPr>
              <a:xfrm>
                <a:off x="446568" y="2110887"/>
                <a:ext cx="892858" cy="850982"/>
                <a:chOff x="446567" y="1817948"/>
                <a:chExt cx="1144303" cy="1176331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="" xmlns:a16="http://schemas.microsoft.com/office/drawing/2014/main" id="{EBB41F3A-063E-FB41-9649-BF865F601D88}"/>
                    </a:ext>
                  </a:extLst>
                </p:cNvPr>
                <p:cNvSpPr/>
                <p:nvPr/>
              </p:nvSpPr>
              <p:spPr>
                <a:xfrm>
                  <a:off x="881854" y="2166413"/>
                  <a:ext cx="222668" cy="2056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="" xmlns:a16="http://schemas.microsoft.com/office/drawing/2014/main" id="{32FBE6F3-8307-A141-BF6D-3E08E6ACD302}"/>
                    </a:ext>
                  </a:extLst>
                </p:cNvPr>
                <p:cNvCxnSpPr/>
                <p:nvPr/>
              </p:nvCxnSpPr>
              <p:spPr>
                <a:xfrm flipV="1">
                  <a:off x="992207" y="2531937"/>
                  <a:ext cx="0" cy="46234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="" xmlns:a16="http://schemas.microsoft.com/office/drawing/2014/main" id="{A547E45B-4698-1A46-A189-9D329FCE70A7}"/>
                    </a:ext>
                  </a:extLst>
                </p:cNvPr>
                <p:cNvCxnSpPr/>
                <p:nvPr/>
              </p:nvCxnSpPr>
              <p:spPr>
                <a:xfrm flipH="1" flipV="1">
                  <a:off x="595423" y="2110887"/>
                  <a:ext cx="396784" cy="3038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="" xmlns:a16="http://schemas.microsoft.com/office/drawing/2014/main" id="{B5701B7E-9ECD-1B4C-ADB5-33214617BC5D}"/>
                    </a:ext>
                  </a:extLst>
                </p:cNvPr>
                <p:cNvCxnSpPr/>
                <p:nvPr/>
              </p:nvCxnSpPr>
              <p:spPr>
                <a:xfrm flipV="1">
                  <a:off x="1016030" y="2100528"/>
                  <a:ext cx="332655" cy="3142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="" xmlns:a16="http://schemas.microsoft.com/office/drawing/2014/main" id="{43EA0FC4-BA32-9E42-B9E3-84AC969285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5570" y="1817948"/>
                  <a:ext cx="342315" cy="63556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="" xmlns:a16="http://schemas.microsoft.com/office/drawing/2014/main" id="{EFF20632-CA02-C64B-BA75-4EA7DA42AAFE}"/>
                    </a:ext>
                  </a:extLst>
                </p:cNvPr>
                <p:cNvCxnSpPr/>
                <p:nvPr/>
              </p:nvCxnSpPr>
              <p:spPr>
                <a:xfrm flipV="1">
                  <a:off x="1039333" y="2372108"/>
                  <a:ext cx="551537" cy="5299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="" xmlns:a16="http://schemas.microsoft.com/office/drawing/2014/main" id="{7C1919E6-FEB1-714E-89CE-0AC21FB0428F}"/>
                    </a:ext>
                  </a:extLst>
                </p:cNvPr>
                <p:cNvCxnSpPr/>
                <p:nvPr/>
              </p:nvCxnSpPr>
              <p:spPr>
                <a:xfrm flipH="1" flipV="1">
                  <a:off x="446567" y="2398607"/>
                  <a:ext cx="541317" cy="461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>
                <a:extLst>
                  <a:ext uri="{FF2B5EF4-FFF2-40B4-BE49-F238E27FC236}">
                    <a16:creationId xmlns="" xmlns:a16="http://schemas.microsoft.com/office/drawing/2014/main" id="{B609E8F9-0E64-CD41-826E-2265B5D8C99A}"/>
                  </a:ext>
                </a:extLst>
              </p:cNvPr>
              <p:cNvSpPr txBox="1"/>
              <p:nvPr/>
            </p:nvSpPr>
            <p:spPr>
              <a:xfrm>
                <a:off x="992334" y="2017600"/>
                <a:ext cx="5251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n</a:t>
                </a:r>
              </a:p>
            </p:txBody>
          </p:sp>
        </p:grpSp>
        <p:sp>
          <p:nvSpPr>
            <p:cNvPr id="134" name="Explosion 1 133">
              <a:extLst>
                <a:ext uri="{FF2B5EF4-FFF2-40B4-BE49-F238E27FC236}">
                  <a16:creationId xmlns="" xmlns:a16="http://schemas.microsoft.com/office/drawing/2014/main" id="{1501B38E-DA88-E74F-8281-7AA53C6E2DB9}"/>
                </a:ext>
              </a:extLst>
            </p:cNvPr>
            <p:cNvSpPr/>
            <p:nvPr/>
          </p:nvSpPr>
          <p:spPr>
            <a:xfrm>
              <a:off x="1029568" y="5187126"/>
              <a:ext cx="143603" cy="158797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D425AFB3-09B4-7446-A3D5-EEACD87AB6BE}"/>
              </a:ext>
            </a:extLst>
          </p:cNvPr>
          <p:cNvSpPr/>
          <p:nvPr/>
        </p:nvSpPr>
        <p:spPr>
          <a:xfrm>
            <a:off x="263779" y="4127155"/>
            <a:ext cx="1317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shadowing EL</a:t>
            </a:r>
            <a:endParaRPr lang="en-US" sz="1600" dirty="0"/>
          </a:p>
        </p:txBody>
      </p:sp>
      <p:sp>
        <p:nvSpPr>
          <p:cNvPr id="138" name="Rectangle 137">
            <a:extLst>
              <a:ext uri="{FF2B5EF4-FFF2-40B4-BE49-F238E27FC236}">
                <a16:creationId xmlns="" xmlns:a16="http://schemas.microsoft.com/office/drawing/2014/main" id="{E0BC2726-17E3-854B-ADE1-78EB650192E5}"/>
              </a:ext>
            </a:extLst>
          </p:cNvPr>
          <p:cNvSpPr/>
          <p:nvPr/>
        </p:nvSpPr>
        <p:spPr>
          <a:xfrm>
            <a:off x="9795793" y="4190532"/>
            <a:ext cx="2116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Partial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n </a:t>
            </a:r>
            <a:r>
              <a:rPr lang="en-US" sz="1600" dirty="0">
                <a:solidFill>
                  <a:srgbClr val="FF0000"/>
                </a:solidFill>
              </a:rPr>
              <a:t>attenuation</a:t>
            </a:r>
            <a:endParaRPr lang="en-US" sz="1600" dirty="0"/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668FF6C3-E98A-4C49-AF6B-95289918E581}"/>
              </a:ext>
            </a:extLst>
          </p:cNvPr>
          <p:cNvSpPr txBox="1"/>
          <p:nvPr/>
        </p:nvSpPr>
        <p:spPr>
          <a:xfrm>
            <a:off x="10951459" y="5143623"/>
            <a:ext cx="70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ST strips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D28BDCF8-FE2C-FD48-AF67-7175332A7393}"/>
              </a:ext>
            </a:extLst>
          </p:cNvPr>
          <p:cNvSpPr txBox="1"/>
          <p:nvPr/>
        </p:nvSpPr>
        <p:spPr>
          <a:xfrm>
            <a:off x="263779" y="4190532"/>
            <a:ext cx="1330965" cy="1477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0292F5B2-8EC1-A345-A4DC-1788210CC843}"/>
              </a:ext>
            </a:extLst>
          </p:cNvPr>
          <p:cNvSpPr txBox="1"/>
          <p:nvPr/>
        </p:nvSpPr>
        <p:spPr>
          <a:xfrm>
            <a:off x="9905589" y="4224525"/>
            <a:ext cx="1912567" cy="1477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="" xmlns:a16="http://schemas.microsoft.com/office/drawing/2014/main" id="{C0B042F6-9230-4345-8F14-9225DDD8A5A8}"/>
              </a:ext>
            </a:extLst>
          </p:cNvPr>
          <p:cNvCxnSpPr/>
          <p:nvPr/>
        </p:nvCxnSpPr>
        <p:spPr>
          <a:xfrm flipH="1">
            <a:off x="9708010" y="3086444"/>
            <a:ext cx="235605" cy="11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30445" y="5143623"/>
            <a:ext cx="4255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Few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 wires or very high voltage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</a:rPr>
              <a:t>wires </a:t>
            </a:r>
            <a:r>
              <a:rPr lang="en-US" sz="2400" b="1" dirty="0">
                <a:solidFill>
                  <a:srgbClr val="FF0000"/>
                </a:solidFill>
              </a:rPr>
              <a:t>sagging, staggering</a:t>
            </a:r>
          </a:p>
        </p:txBody>
      </p:sp>
    </p:spTree>
    <p:extLst>
      <p:ext uri="{BB962C8B-B14F-4D97-AF65-F5344CB8AC3E}">
        <p14:creationId xmlns:p14="http://schemas.microsoft.com/office/powerpoint/2010/main" val="11231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179" y="3063873"/>
            <a:ext cx="2192540" cy="20129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94" y="3222352"/>
            <a:ext cx="1536239" cy="153625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5" y="4737602"/>
            <a:ext cx="1953979" cy="19676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0693" y="130222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SINGLE-PHASE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LIQUID-MPGD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TPC CONCEPTS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7040" y="781146"/>
            <a:ext cx="101434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 interaction in liquid </a:t>
            </a:r>
            <a:r>
              <a:rPr kumimoji="0" lang="x-non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ionizing electrons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single-photoelectrons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(from a photocathode).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 &amp; 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 onto fine strip anodes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MSP, MHSP, COBRA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 multiplication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electroluminescence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occur at high fields on the thin strips.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&amp; CM photons detected by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nearby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photosensors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 configurations discussed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+ pe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3981" y="5402188"/>
            <a:ext cx="159960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Building-blocks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497372" y="3766597"/>
            <a:ext cx="6907504" cy="2542055"/>
            <a:chOff x="2497372" y="3766595"/>
            <a:chExt cx="6907504" cy="25420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486" y="3766595"/>
              <a:ext cx="6435390" cy="2542055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V="1">
              <a:off x="7666187" y="4404111"/>
              <a:ext cx="703982" cy="7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2497372" y="4081804"/>
              <a:ext cx="1090580" cy="7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2497372" y="4238798"/>
              <a:ext cx="2636438" cy="265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555432" y="5975936"/>
              <a:ext cx="1090580" cy="7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2657610" y="6161078"/>
              <a:ext cx="2636438" cy="265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780940" y="3513151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378EF"/>
                </a:solidFill>
              </a:rPr>
              <a:t>MSP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3146" y="3500320"/>
            <a:ext cx="110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378EF"/>
                </a:solidFill>
              </a:rPr>
              <a:t>THGEM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71923" y="3485335"/>
            <a:ext cx="65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378EF"/>
                </a:solidFill>
              </a:rPr>
              <a:t>GEM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0496" y="623537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378EF"/>
                </a:solidFill>
              </a:rPr>
              <a:t>MHSP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3175" y="6235677"/>
            <a:ext cx="85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378EF"/>
                </a:solidFill>
              </a:rPr>
              <a:t>COBRA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53407" y="6220578"/>
            <a:ext cx="186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378EF"/>
                </a:solidFill>
              </a:rPr>
              <a:t>microstructures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1701873" y="3309507"/>
            <a:ext cx="52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9178793" y="2894595"/>
            <a:ext cx="52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780037" y="4978720"/>
            <a:ext cx="52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28798"/>
            <a:ext cx="4114800" cy="365125"/>
          </a:xfrm>
        </p:spPr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16303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81" y="-9774"/>
            <a:ext cx="10515600" cy="8911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Single-phase with Micro Strip Plates (MSP):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S2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5825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50" y="781445"/>
            <a:ext cx="119646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EL+avalanche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strips. S2 Photons detected through VUV-transparent substrate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photons detected (no amplification) by top and bottom photo-sensors (bottom can be replaced by a reflector)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5037" y="1519843"/>
            <a:ext cx="11694563" cy="4935034"/>
            <a:chOff x="497437" y="1463242"/>
            <a:chExt cx="11694563" cy="49350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4096" y="1569384"/>
              <a:ext cx="8763532" cy="447524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flipV="1">
              <a:off x="7540751" y="1463242"/>
              <a:ext cx="4651249" cy="4750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1179" y="2562994"/>
              <a:ext cx="958917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MSGC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437" y="2958341"/>
              <a:ext cx="255665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Policarpo, Chepel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1995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x10 electron multiplication in LXe with MSGC;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latin typeface="Calibri" panose="020F0502020204030204" pitchFamily="34" charset="0"/>
                </a:rPr>
                <a:t>No EL photons recorded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23544" y="6044627"/>
              <a:ext cx="2785872" cy="521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5008" y="6028944"/>
              <a:ext cx="2322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378EF"/>
                  </a:solidFill>
                </a:rPr>
                <a:t>Or a reflective cathode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8559" y="1689295"/>
              <a:ext cx="4663441" cy="4596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MSP formed on VUV-transparent substrate, with few-nm thin Ni or Cr electrodes.  (</a:t>
              </a:r>
              <a:r>
                <a:rPr kumimoji="0" lang="en-US" sz="19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&gt;50% transmission@175nm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small “shadowing”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L-MSP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MSGC, VCC </a:t>
              </a:r>
              <a:r>
                <a:rPr kumimoji="0" lang="x-none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Charges deposited in liquid, undergo      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EL &amp; small avalanche multiplication 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at high field, near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anode strips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9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Photons recorded with nearby photo-sensors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effective light-emission region 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depends on the MSP type, &amp; potentials applied to the anode &amp; cathode strips, cathode-backplane, and drift field. 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7" y="4129035"/>
            <a:ext cx="1849523" cy="134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8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6244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3377" y="900812"/>
            <a:ext cx="2761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Microstrip Gas Chamber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43772" y="91845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Oed 1988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79261" y="55335"/>
            <a:ext cx="714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MSPs: MSGC &amp; VCC </a:t>
            </a: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field simulations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482" y="4913273"/>
            <a:ext cx="3718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Weakness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a-c limit HV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58720" y="4886126"/>
            <a:ext cx="5395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discharge-less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substrate separates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cathode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11357" y="5743734"/>
            <a:ext cx="1069224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Field-line simulations: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 0.5mm; anode-strips 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m; cathode-strips 200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m; drift-gap=1.9mm; strip pitch=1mm.  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=5KV;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=0; backplane: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=0; drift: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=-300V.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2FFEE7F-3F86-6849-A3A7-55C77D377E9D}"/>
              </a:ext>
            </a:extLst>
          </p:cNvPr>
          <p:cNvGrpSpPr/>
          <p:nvPr/>
        </p:nvGrpSpPr>
        <p:grpSpPr>
          <a:xfrm>
            <a:off x="295564" y="939627"/>
            <a:ext cx="5972806" cy="4038775"/>
            <a:chOff x="295564" y="939627"/>
            <a:chExt cx="5972806" cy="4038775"/>
          </a:xfrm>
        </p:grpSpPr>
        <p:grpSp>
          <p:nvGrpSpPr>
            <p:cNvPr id="8" name="Group 7"/>
            <p:cNvGrpSpPr/>
            <p:nvPr/>
          </p:nvGrpSpPr>
          <p:grpSpPr>
            <a:xfrm>
              <a:off x="295564" y="939627"/>
              <a:ext cx="5972806" cy="4038775"/>
              <a:chOff x="733125" y="3297247"/>
              <a:chExt cx="5817926" cy="354584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33125" y="3297247"/>
                <a:ext cx="5817926" cy="3545844"/>
                <a:chOff x="198652" y="2906471"/>
                <a:chExt cx="5817926" cy="3545844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652" y="2906471"/>
                  <a:ext cx="4727790" cy="354584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3549850" y="3356498"/>
                  <a:ext cx="809137" cy="351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MSGC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25691" y="3502176"/>
                  <a:ext cx="326652" cy="405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</a:t>
                  </a: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H="1" flipV="1">
                  <a:off x="961715" y="3502176"/>
                  <a:ext cx="7370" cy="48968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1235667" y="5065599"/>
                  <a:ext cx="328215" cy="405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863338" y="5059292"/>
                  <a:ext cx="304792" cy="405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447891" y="5742847"/>
                  <a:ext cx="1502164" cy="3242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cathode plane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447892" y="5406917"/>
                  <a:ext cx="1044038" cy="3242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substrate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484325" y="4759569"/>
                  <a:ext cx="1231683" cy="567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an. &amp; cath.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strips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flipH="1">
                  <a:off x="4380527" y="3831836"/>
                  <a:ext cx="1414967" cy="3242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drift space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flipH="1">
                  <a:off x="4438337" y="3142307"/>
                  <a:ext cx="1578241" cy="3242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drift cathode</a:t>
                  </a:r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3009456" y="3824752"/>
                <a:ext cx="87564" cy="809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46227" y="3691764"/>
                <a:ext cx="932565" cy="405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869728" y="3919226"/>
                <a:ext cx="87564" cy="809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40522" y="3959717"/>
                <a:ext cx="87564" cy="809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003427" y="4054191"/>
                <a:ext cx="87564" cy="809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913510" y="3824752"/>
                <a:ext cx="87564" cy="809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3035551" y="4061625"/>
                <a:ext cx="20106" cy="39932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3653010" y="4881152"/>
                <a:ext cx="139700" cy="1530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572818" y="4762777"/>
                <a:ext cx="292301" cy="324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727740" y="5042460"/>
                <a:ext cx="34925" cy="28201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ardrop 19"/>
              <p:cNvSpPr/>
              <p:nvPr/>
            </p:nvSpPr>
            <p:spPr>
              <a:xfrm rot="18921757">
                <a:off x="3047158" y="5201643"/>
                <a:ext cx="232644" cy="229258"/>
              </a:xfrm>
              <a:prstGeom prst="teardrop">
                <a:avLst>
                  <a:gd name="adj" fmla="val 148983"/>
                </a:avLst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948505" y="3768590"/>
              <a:ext cx="18416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anode-strips 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339274" y="3370711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46111" y="4088269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11028620" y="1540464"/>
            <a:ext cx="650359" cy="6069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84171" y="3728616"/>
            <a:ext cx="1841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anode-strips 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390057" y="985209"/>
            <a:ext cx="5939093" cy="3993193"/>
            <a:chOff x="6390057" y="985209"/>
            <a:chExt cx="5939093" cy="3993193"/>
          </a:xfrm>
        </p:grpSpPr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90057" y="985209"/>
              <a:ext cx="5939093" cy="3993193"/>
            </a:xfrm>
            <a:prstGeom prst="rect">
              <a:avLst/>
            </a:prstGeom>
          </p:spPr>
        </p:pic>
        <p:sp>
          <p:nvSpPr>
            <p:cNvPr id="45" name="Teardrop 44">
              <a:extLst>
                <a:ext uri="{FF2B5EF4-FFF2-40B4-BE49-F238E27FC236}">
                  <a16:creationId xmlns="" xmlns:a16="http://schemas.microsoft.com/office/drawing/2014/main" id="{A2582323-DF97-844B-8145-A1CF444AC777}"/>
                </a:ext>
              </a:extLst>
            </p:cNvPr>
            <p:cNvSpPr/>
            <p:nvPr/>
          </p:nvSpPr>
          <p:spPr>
            <a:xfrm rot="18921757">
              <a:off x="8667893" y="3169569"/>
              <a:ext cx="238837" cy="261129"/>
            </a:xfrm>
            <a:prstGeom prst="teardrop">
              <a:avLst>
                <a:gd name="adj" fmla="val 148983"/>
              </a:avLst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70834" y="969818"/>
            <a:ext cx="4373303" cy="400110"/>
            <a:chOff x="6570834" y="969818"/>
            <a:chExt cx="4373303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6570834" y="969818"/>
              <a:ext cx="2881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Cathode Chamber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35391" y="985207"/>
              <a:ext cx="1508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Capeans 1997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9849335" y="3515071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a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642139" y="3489359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a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18394" y="3502611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a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731005" y="5526969"/>
            <a:ext cx="45390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MSGC &amp; VCC: similar results @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5kV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practice, not applicable to MSGC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0835" y="6356352"/>
            <a:ext cx="42446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09" y="568631"/>
            <a:ext cx="4624192" cy="39937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00097" y="-26622"/>
            <a:ext cx="10189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Simulated E vs distance from anode strip: MSGC vs VCC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4570" y="531359"/>
            <a:ext cx="5064741" cy="3874378"/>
            <a:chOff x="58970" y="455258"/>
            <a:chExt cx="5367490" cy="4284133"/>
          </a:xfrm>
        </p:grpSpPr>
        <p:pic>
          <p:nvPicPr>
            <p:cNvPr id="11" name="Picture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0" y="455258"/>
              <a:ext cx="5367490" cy="4284133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960017" y="3510085"/>
              <a:ext cx="1174687" cy="5104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1437" y="4334068"/>
            <a:ext cx="1173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 0.5mm; anode-strips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5-50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cathode-strips 200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m; drift-gap=1.9mm; strip pitch=1mm.   Potentials: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378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=5KV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=0; backplane: 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=0; drift: 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=-300V.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14844" y="664804"/>
            <a:ext cx="121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Martinez Lema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4942" y="664958"/>
            <a:ext cx="143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Martinez Lema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440" y="4896968"/>
            <a:ext cx="11873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crossing EL threshold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from strip surface.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Avalanche threshold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from surface.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(thresholds: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Aprile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888133" y="2773982"/>
            <a:ext cx="6308" cy="8761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732187" y="1403496"/>
            <a:ext cx="19151" cy="22165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90997" y="2326788"/>
            <a:ext cx="11559" cy="851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06737" y="318370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EL:   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06735" y="281434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CM: 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763949" y="3108585"/>
            <a:ext cx="1638607" cy="0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763949" y="3502762"/>
            <a:ext cx="2124185" cy="6982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9831641" y="2752352"/>
            <a:ext cx="152273" cy="1392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326418" y="2271911"/>
            <a:ext cx="152273" cy="13924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95924" y="1172442"/>
            <a:ext cx="116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2.5MV/cm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9326418" y="1283056"/>
            <a:ext cx="704427" cy="5497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F14FD9FF-EAEF-0745-B755-53676FE2A10B}"/>
              </a:ext>
            </a:extLst>
          </p:cNvPr>
          <p:cNvGrpSpPr/>
          <p:nvPr/>
        </p:nvGrpSpPr>
        <p:grpSpPr>
          <a:xfrm>
            <a:off x="5145702" y="2106450"/>
            <a:ext cx="1718387" cy="1520684"/>
            <a:chOff x="5145702" y="2106450"/>
            <a:chExt cx="1718387" cy="1520684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5A261F3A-F441-1B46-AFDA-D2B2A27C99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6385" y="3093335"/>
              <a:ext cx="787704" cy="15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3D0BD79E-3FE6-4B4A-BB1E-823F74E5F63C}"/>
                </a:ext>
              </a:extLst>
            </p:cNvPr>
            <p:cNvGrpSpPr/>
            <p:nvPr/>
          </p:nvGrpSpPr>
          <p:grpSpPr>
            <a:xfrm>
              <a:off x="5145702" y="2106450"/>
              <a:ext cx="1547018" cy="1520684"/>
              <a:chOff x="5177991" y="2103016"/>
              <a:chExt cx="1547018" cy="152068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36579" y="2103016"/>
                <a:ext cx="1488430" cy="1520684"/>
                <a:chOff x="5236579" y="2198713"/>
                <a:chExt cx="1488430" cy="1520684"/>
              </a:xfrm>
            </p:grpSpPr>
            <p:sp>
              <p:nvSpPr>
                <p:cNvPr id="10" name="Rectangle 9"/>
                <p:cNvSpPr/>
                <p:nvPr/>
              </p:nvSpPr>
              <p:spPr>
                <a:xfrm rot="5400000">
                  <a:off x="5252164" y="2952336"/>
                  <a:ext cx="831221" cy="5755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rot="5400000" flipV="1">
                  <a:off x="6171244" y="2912171"/>
                  <a:ext cx="0" cy="97946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317525" y="3350065"/>
                  <a:ext cx="4074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D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5236579" y="2198713"/>
                  <a:ext cx="101303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anode strip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7C19D59A-5A16-FE46-AFF5-0DCB8C36FE88}"/>
                  </a:ext>
                </a:extLst>
              </p:cNvPr>
              <p:cNvGrpSpPr/>
              <p:nvPr/>
            </p:nvGrpSpPr>
            <p:grpSpPr>
              <a:xfrm>
                <a:off x="5177991" y="2701883"/>
                <a:ext cx="1109616" cy="660928"/>
                <a:chOff x="5177991" y="2701883"/>
                <a:chExt cx="1109616" cy="660928"/>
              </a:xfrm>
            </p:grpSpPr>
            <p:sp>
              <p:nvSpPr>
                <p:cNvPr id="35" name="Teardrop 34">
                  <a:extLst>
                    <a:ext uri="{FF2B5EF4-FFF2-40B4-BE49-F238E27FC236}">
                      <a16:creationId xmlns="" xmlns:a16="http://schemas.microsoft.com/office/drawing/2014/main" id="{2430930B-5603-D349-97F7-82C0F19496EA}"/>
                    </a:ext>
                  </a:extLst>
                </p:cNvPr>
                <p:cNvSpPr/>
                <p:nvPr/>
              </p:nvSpPr>
              <p:spPr>
                <a:xfrm rot="2997869">
                  <a:off x="5736632" y="2952366"/>
                  <a:ext cx="238837" cy="261129"/>
                </a:xfrm>
                <a:prstGeom prst="teardrop">
                  <a:avLst>
                    <a:gd name="adj" fmla="val 148983"/>
                  </a:avLst>
                </a:prstGeom>
                <a:solidFill>
                  <a:srgbClr val="FFC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="" xmlns:a16="http://schemas.microsoft.com/office/drawing/2014/main" id="{D5BE3389-BC43-F046-802E-C7666F20F0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93149" y="3062177"/>
                  <a:ext cx="590857" cy="483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="" xmlns:a16="http://schemas.microsoft.com/office/drawing/2014/main" id="{273830D6-A9E6-2943-8AD3-648B8B90F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5413" y="2701883"/>
                  <a:ext cx="862194" cy="413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="" xmlns:a16="http://schemas.microsoft.com/office/drawing/2014/main" id="{4F6C37D4-BA5A-0E42-87A1-4928B136B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24808" y="3099464"/>
                  <a:ext cx="744251" cy="1923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="" xmlns:a16="http://schemas.microsoft.com/office/drawing/2014/main" id="{C2EDD562-7A3A-7249-B615-19425CC0917F}"/>
                    </a:ext>
                  </a:extLst>
                </p:cNvPr>
                <p:cNvCxnSpPr/>
                <p:nvPr/>
              </p:nvCxnSpPr>
              <p:spPr>
                <a:xfrm flipH="1" flipV="1">
                  <a:off x="5241361" y="2833661"/>
                  <a:ext cx="668337" cy="24586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457C5D7-DE64-3747-8149-432BE780C76A}"/>
                    </a:ext>
                  </a:extLst>
                </p:cNvPr>
                <p:cNvSpPr txBox="1"/>
                <p:nvPr/>
              </p:nvSpPr>
              <p:spPr>
                <a:xfrm>
                  <a:off x="5177991" y="3024257"/>
                  <a:ext cx="52518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50000"/>
                        </a:srgbClr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93590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04;p18"/>
          <p:cNvSpPr txBox="1"/>
          <p:nvPr/>
        </p:nvSpPr>
        <p:spPr>
          <a:xfrm>
            <a:off x="7750015" y="3961608"/>
            <a:ext cx="4385971" cy="270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Ω ~ 6 %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 ~ 90%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QE ~ 40%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>
              <a:defRPr/>
            </a:pP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</a:t>
            </a:r>
            <a:r>
              <a:rPr kumimoji="0" lang="gl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total</a:t>
            </a: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 ) </a:t>
            </a:r>
            <a:r>
              <a:rPr kumimoji="0" lang="g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~ 1 fC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Y ~  10 photons/e </a:t>
            </a:r>
            <a:r>
              <a:rPr kumimoji="0" lang="gl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@ 2.0 kV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(discharge limit)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gl" sz="1600" b="1" kern="0" dirty="0">
              <a:latin typeface="Arial"/>
              <a:cs typeface="Arial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kumimoji="0" lang="gl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Much higher gains/yields expected with VCC @ higher </a:t>
            </a:r>
            <a:r>
              <a:rPr lang="en-US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anode</a:t>
            </a:r>
            <a:endParaRPr kumimoji="0" lang="gl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36129" y="811574"/>
            <a:ext cx="1280771" cy="5469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gl" sz="2400" b="1" dirty="0">
                <a:solidFill>
                  <a:srgbClr val="0000FF"/>
                </a:solidFill>
              </a:rPr>
              <a:t>Setup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11" name="Google Shape;54;p13"/>
          <p:cNvSpPr txBox="1">
            <a:spLocks/>
          </p:cNvSpPr>
          <p:nvPr/>
        </p:nvSpPr>
        <p:spPr>
          <a:xfrm>
            <a:off x="921235" y="1821"/>
            <a:ext cx="9619162" cy="68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cs typeface="Arial"/>
                <a:sym typeface="Arial"/>
              </a:rPr>
              <a:t>Microstrip Plate - Preliminary results in LXe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853" y="452547"/>
            <a:ext cx="4495033" cy="3752595"/>
          </a:xfrm>
          <a:prstGeom prst="rect">
            <a:avLst/>
          </a:prstGeom>
        </p:spPr>
      </p:pic>
      <p:sp>
        <p:nvSpPr>
          <p:cNvPr id="30" name="Google Shape;102;p18"/>
          <p:cNvSpPr txBox="1"/>
          <p:nvPr/>
        </p:nvSpPr>
        <p:spPr>
          <a:xfrm>
            <a:off x="7528850" y="1259974"/>
            <a:ext cx="157897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</a:t>
            </a:r>
            <a:r>
              <a:rPr kumimoji="0" lang="gl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α</a:t>
            </a: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=  </a:t>
            </a: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2.7 kV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</a:t>
            </a:r>
            <a:r>
              <a:rPr kumimoji="0" lang="gl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grid</a:t>
            </a: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= -1.7 kV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</a:t>
            </a:r>
            <a:r>
              <a:rPr kumimoji="0" lang="gl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cath</a:t>
            </a: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= ground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</a:t>
            </a:r>
            <a:r>
              <a:rPr kumimoji="0" lang="gl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back</a:t>
            </a:r>
            <a:r>
              <a:rPr kumimoji="0" lang="g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= -2.0 kV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0909739" y="4041433"/>
            <a:ext cx="18919" cy="533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75368" y="975556"/>
            <a:ext cx="3499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Martinez Lema, Roy, Chepel, Breskin (2022)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68114" y="2478866"/>
            <a:ext cx="192091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919969" y="4515846"/>
            <a:ext cx="1878372" cy="1897363"/>
            <a:chOff x="4919969" y="4705411"/>
            <a:chExt cx="1878372" cy="18973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082" y="4705411"/>
              <a:ext cx="1855259" cy="18769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919969" y="6325775"/>
              <a:ext cx="1712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From: Bruno Guerard ILL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04841" y="4837491"/>
            <a:ext cx="2134138" cy="1553920"/>
            <a:chOff x="2738886" y="4713597"/>
            <a:chExt cx="2134138" cy="15539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8886" y="4713597"/>
              <a:ext cx="2134138" cy="15539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58879" y="5575010"/>
              <a:ext cx="428322" cy="2308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1mm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10804" y="1409989"/>
            <a:ext cx="5088461" cy="4240529"/>
            <a:chOff x="753485" y="1111441"/>
            <a:chExt cx="5088461" cy="4641316"/>
          </a:xfrm>
        </p:grpSpPr>
        <p:grpSp>
          <p:nvGrpSpPr>
            <p:cNvPr id="20" name="Group 19"/>
            <p:cNvGrpSpPr/>
            <p:nvPr/>
          </p:nvGrpSpPr>
          <p:grpSpPr>
            <a:xfrm>
              <a:off x="753485" y="1111441"/>
              <a:ext cx="5088461" cy="3687427"/>
              <a:chOff x="1251643" y="1226686"/>
              <a:chExt cx="5137726" cy="3569585"/>
            </a:xfrm>
          </p:grpSpPr>
          <p:pic>
            <p:nvPicPr>
              <p:cNvPr id="61" name="Google Shape;61;p1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251643" y="1226686"/>
                <a:ext cx="2853698" cy="33643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" name="Google Shape;62;p14"/>
              <p:cNvSpPr txBox="1"/>
              <p:nvPr/>
            </p:nvSpPr>
            <p:spPr>
              <a:xfrm>
                <a:off x="4045987" y="2141045"/>
                <a:ext cx="2276800" cy="565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gl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Mesh + α source</a:t>
                </a: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4"/>
              <p:cNvSpPr txBox="1"/>
              <p:nvPr/>
            </p:nvSpPr>
            <p:spPr>
              <a:xfrm>
                <a:off x="4045987" y="2716930"/>
                <a:ext cx="2276800" cy="565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gl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grid</a:t>
                </a: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4"/>
              <p:cNvSpPr txBox="1"/>
              <p:nvPr/>
            </p:nvSpPr>
            <p:spPr>
              <a:xfrm>
                <a:off x="4105341" y="3964253"/>
                <a:ext cx="2276800" cy="565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gl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Microstrips plate</a:t>
                </a: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4"/>
              <p:cNvSpPr txBox="1"/>
              <p:nvPr/>
            </p:nvSpPr>
            <p:spPr>
              <a:xfrm>
                <a:off x="4112569" y="4231005"/>
                <a:ext cx="2276800" cy="565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gl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Back plane</a:t>
                </a: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163916" y="1975663"/>
              <a:ext cx="2551761" cy="3777094"/>
              <a:chOff x="1163916" y="1975663"/>
              <a:chExt cx="2551761" cy="377709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63916" y="2076560"/>
                <a:ext cx="436338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a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63916" y="2667591"/>
                <a:ext cx="593432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grid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63916" y="4497954"/>
                <a:ext cx="662361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back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226465" y="4260104"/>
                <a:ext cx="12854" cy="11821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917920" y="4260104"/>
                <a:ext cx="2631" cy="7504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515301" y="4891071"/>
                <a:ext cx="746230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anode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17920" y="5348518"/>
                <a:ext cx="883575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cathode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271620" y="1975663"/>
                <a:ext cx="394660" cy="4379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a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flipV="1">
                <a:off x="1495096" y="3966395"/>
                <a:ext cx="0" cy="2646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1747568" y="3966395"/>
                <a:ext cx="0" cy="2646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17920" y="3950331"/>
                <a:ext cx="0" cy="2646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2530852" y="3950331"/>
                <a:ext cx="0" cy="2646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1928879" y="3678538"/>
                <a:ext cx="561372" cy="336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1mm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296975" y="3682303"/>
                <a:ext cx="697627" cy="336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4mm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976372" y="3460804"/>
                <a:ext cx="739305" cy="404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 flipH="1">
                <a:off x="3130429" y="3770722"/>
                <a:ext cx="176096" cy="4458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/>
          <p:cNvGrpSpPr/>
          <p:nvPr/>
        </p:nvGrpSpPr>
        <p:grpSpPr>
          <a:xfrm>
            <a:off x="3316485" y="798446"/>
            <a:ext cx="2360623" cy="1770467"/>
            <a:chOff x="3005170" y="778623"/>
            <a:chExt cx="2360623" cy="1770467"/>
          </a:xfrm>
        </p:grpSpPr>
        <p:pic>
          <p:nvPicPr>
            <p:cNvPr id="1026" name="Picture 2" descr="mcid-a68b75c0-22b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170" y="778623"/>
              <a:ext cx="2360623" cy="177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3607947" y="899894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60871" y="909639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S2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887719" y="559155"/>
            <a:ext cx="1218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555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event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886347" y="1682949"/>
            <a:ext cx="623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>
          <a:xfrm>
            <a:off x="11296611" y="6028051"/>
            <a:ext cx="731600" cy="52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g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g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8621" y="331097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378EF"/>
                </a:solidFill>
              </a:rPr>
              <a:t>MSGC</a:t>
            </a:r>
          </a:p>
        </p:txBody>
      </p:sp>
      <p:sp>
        <p:nvSpPr>
          <p:cNvPr id="55" name="Footer Placeholder 8"/>
          <p:cNvSpPr txBox="1">
            <a:spLocks/>
          </p:cNvSpPr>
          <p:nvPr/>
        </p:nvSpPr>
        <p:spPr>
          <a:xfrm>
            <a:off x="3363709" y="6492877"/>
            <a:ext cx="57298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Amos Breskin - Noble-liquid detectors - RAL - April 5, 2023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2460" y="3252538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800"/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 Light" panose="020F0302020204030204"/>
                <a:cs typeface="Arial"/>
                <a:sym typeface="Arial"/>
              </a:rPr>
              <a:t>LXe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47B2ACE-1C68-CA46-974A-725003F5E5D1}"/>
              </a:ext>
            </a:extLst>
          </p:cNvPr>
          <p:cNvSpPr txBox="1"/>
          <p:nvPr/>
        </p:nvSpPr>
        <p:spPr>
          <a:xfrm>
            <a:off x="10020563" y="4440832"/>
            <a:ext cx="190949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Charge gain ~ 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229F83AD-3FF3-7743-87C5-2E0171012223}"/>
              </a:ext>
            </a:extLst>
          </p:cNvPr>
          <p:cNvCxnSpPr/>
          <p:nvPr/>
        </p:nvCxnSpPr>
        <p:spPr>
          <a:xfrm>
            <a:off x="2198291" y="2678921"/>
            <a:ext cx="27978" cy="87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727F4C5-F296-E143-92CE-34B5FC651B94}"/>
              </a:ext>
            </a:extLst>
          </p:cNvPr>
          <p:cNvGrpSpPr/>
          <p:nvPr/>
        </p:nvGrpSpPr>
        <p:grpSpPr>
          <a:xfrm>
            <a:off x="2010754" y="2327705"/>
            <a:ext cx="346569" cy="434357"/>
            <a:chOff x="1437547" y="807036"/>
            <a:chExt cx="346569" cy="434357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58451974-313F-BC46-8A09-06D453DF5F66}"/>
                </a:ext>
              </a:extLst>
            </p:cNvPr>
            <p:cNvSpPr txBox="1"/>
            <p:nvPr/>
          </p:nvSpPr>
          <p:spPr>
            <a:xfrm>
              <a:off x="1538536" y="807036"/>
              <a:ext cx="24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.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82E2998-306B-CA44-9CAF-FE766BDB98F4}"/>
                </a:ext>
              </a:extLst>
            </p:cNvPr>
            <p:cNvGrpSpPr/>
            <p:nvPr/>
          </p:nvGrpSpPr>
          <p:grpSpPr>
            <a:xfrm>
              <a:off x="1437547" y="808229"/>
              <a:ext cx="327162" cy="433164"/>
              <a:chOff x="1496633" y="894269"/>
              <a:chExt cx="327162" cy="4331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E829320E-0646-EC4A-86E5-FDE13D7741AA}"/>
                  </a:ext>
                </a:extLst>
              </p:cNvPr>
              <p:cNvSpPr txBox="1"/>
              <p:nvPr/>
            </p:nvSpPr>
            <p:spPr>
              <a:xfrm>
                <a:off x="1514667" y="897709"/>
                <a:ext cx="245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BF06940D-B5E6-5547-949D-BC5DA17B004F}"/>
                  </a:ext>
                </a:extLst>
              </p:cNvPr>
              <p:cNvSpPr txBox="1"/>
              <p:nvPr/>
            </p:nvSpPr>
            <p:spPr>
              <a:xfrm>
                <a:off x="1496633" y="943095"/>
                <a:ext cx="245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6228D461-883F-CD49-A4F0-E47C2D3ED393}"/>
                  </a:ext>
                </a:extLst>
              </p:cNvPr>
              <p:cNvSpPr txBox="1"/>
              <p:nvPr/>
            </p:nvSpPr>
            <p:spPr>
              <a:xfrm>
                <a:off x="1544277" y="958101"/>
                <a:ext cx="245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90C8035C-F401-3B47-8E96-031EC797494A}"/>
                  </a:ext>
                </a:extLst>
              </p:cNvPr>
              <p:cNvSpPr txBox="1"/>
              <p:nvPr/>
            </p:nvSpPr>
            <p:spPr>
              <a:xfrm>
                <a:off x="1578215" y="931836"/>
                <a:ext cx="245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90F68955-D138-9141-AB95-7673D7651E05}"/>
                  </a:ext>
                </a:extLst>
              </p:cNvPr>
              <p:cNvSpPr txBox="1"/>
              <p:nvPr/>
            </p:nvSpPr>
            <p:spPr>
              <a:xfrm>
                <a:off x="1541407" y="894269"/>
                <a:ext cx="245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90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75739" y="26034"/>
            <a:ext cx="11741400" cy="6568914"/>
            <a:chOff x="175739" y="19408"/>
            <a:chExt cx="11741400" cy="65689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02" y="2400101"/>
              <a:ext cx="2757367" cy="28349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37519" y="19408"/>
              <a:ext cx="7871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Radiation Detection Physics @ Weizmann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5739" y="1716067"/>
              <a:ext cx="3553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378EF"/>
                  </a:solidFill>
                </a:rPr>
                <a:t>Very low pressure (</a:t>
              </a:r>
              <a:r>
                <a:rPr lang="en-US" sz="1600" b="1" dirty="0">
                  <a:solidFill>
                    <a:srgbClr val="FF0000"/>
                  </a:solidFill>
                </a:rPr>
                <a:t>mbar</a:t>
              </a:r>
              <a:r>
                <a:rPr lang="en-US" sz="1600" b="1" dirty="0">
                  <a:solidFill>
                    <a:srgbClr val="4378EF"/>
                  </a:solidFill>
                </a:rPr>
                <a:t>) ultra-fast MWPC Heavy-Ion imaging detectors</a:t>
              </a:r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8534485" y="1138153"/>
              <a:ext cx="3343308" cy="2641204"/>
              <a:chOff x="8438193" y="3718256"/>
              <a:chExt cx="3343308" cy="264120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61680" y="3970226"/>
                <a:ext cx="1689594" cy="1183248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1839" y="5246203"/>
                <a:ext cx="1419662" cy="1065801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1689" y="4072918"/>
                <a:ext cx="1376750" cy="1014048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8193" y="5251110"/>
                <a:ext cx="1736568" cy="1108350"/>
              </a:xfrm>
              <a:prstGeom prst="rect">
                <a:avLst/>
              </a:prstGeom>
            </p:spPr>
          </p:pic>
          <p:sp>
            <p:nvSpPr>
              <p:cNvPr id="200" name="TextBox 199"/>
              <p:cNvSpPr txBox="1"/>
              <p:nvPr/>
            </p:nvSpPr>
            <p:spPr>
              <a:xfrm>
                <a:off x="8558305" y="3718256"/>
                <a:ext cx="31835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4378EF"/>
                    </a:solidFill>
                  </a:rPr>
                  <a:t>Single-phase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noble-liquid</a:t>
                </a:r>
                <a:r>
                  <a:rPr lang="en-US" sz="1600" b="1" dirty="0">
                    <a:solidFill>
                      <a:srgbClr val="4378EF"/>
                    </a:solidFill>
                  </a:rPr>
                  <a:t> detectors</a:t>
                </a:r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8459720" y="3923030"/>
              <a:ext cx="3457419" cy="2549583"/>
              <a:chOff x="8355780" y="1275681"/>
              <a:chExt cx="3457418" cy="2549583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24824" y="1559747"/>
                <a:ext cx="1688374" cy="1027691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70121" y="2585754"/>
                <a:ext cx="1869943" cy="1239510"/>
              </a:xfrm>
              <a:prstGeom prst="rect">
                <a:avLst/>
              </a:prstGeom>
            </p:spPr>
          </p:pic>
          <p:pic>
            <p:nvPicPr>
              <p:cNvPr id="188" name="Picture 18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55780" y="1606329"/>
                <a:ext cx="1901393" cy="1034301"/>
              </a:xfrm>
              <a:prstGeom prst="rect">
                <a:avLst/>
              </a:prstGeom>
            </p:spPr>
          </p:pic>
          <p:sp>
            <p:nvSpPr>
              <p:cNvPr id="201" name="TextBox 200"/>
              <p:cNvSpPr txBox="1"/>
              <p:nvPr/>
            </p:nvSpPr>
            <p:spPr>
              <a:xfrm>
                <a:off x="8634143" y="1275681"/>
                <a:ext cx="30664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4378EF"/>
                    </a:solidFill>
                  </a:rPr>
                  <a:t>Dual-phase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noble-liquid</a:t>
                </a:r>
                <a:r>
                  <a:rPr lang="en-US" sz="1600" b="1" dirty="0">
                    <a:solidFill>
                      <a:srgbClr val="4378EF"/>
                    </a:solidFill>
                  </a:rPr>
                  <a:t> detectors</a:t>
                </a:r>
              </a:p>
            </p:txBody>
          </p:sp>
        </p:grpSp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3437" y="1018787"/>
              <a:ext cx="4754484" cy="2674397"/>
            </a:xfrm>
            <a:prstGeom prst="rect">
              <a:avLst/>
            </a:prstGeom>
          </p:spPr>
        </p:pic>
        <p:cxnSp>
          <p:nvCxnSpPr>
            <p:cNvPr id="203" name="Straight Arrow Connector 202"/>
            <p:cNvCxnSpPr/>
            <p:nvPr/>
          </p:nvCxnSpPr>
          <p:spPr>
            <a:xfrm flipH="1" flipV="1">
              <a:off x="7174208" y="2846304"/>
              <a:ext cx="1288557" cy="6759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503437" y="4285024"/>
              <a:ext cx="1006219" cy="2007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/>
            <p:nvPr/>
          </p:nvCxnSpPr>
          <p:spPr>
            <a:xfrm flipH="1">
              <a:off x="7200073" y="3511914"/>
              <a:ext cx="1286179" cy="8972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3465370" y="564709"/>
              <a:ext cx="569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4378EF"/>
                  </a:solidFill>
                </a:rPr>
                <a:t>From mbar of gas </a:t>
              </a:r>
              <a:r>
                <a:rPr lang="x-none" sz="2800" b="1" dirty="0">
                  <a:solidFill>
                    <a:srgbClr val="4378EF"/>
                  </a:solidFill>
                </a:rPr>
                <a:t>–</a:t>
              </a:r>
              <a:r>
                <a:rPr lang="en-US" sz="2800" b="1" dirty="0">
                  <a:solidFill>
                    <a:srgbClr val="4378EF"/>
                  </a:solidFill>
                </a:rPr>
                <a:t> to </a:t>
              </a:r>
              <a:r>
                <a:rPr lang="x-none" sz="2800" b="1" dirty="0">
                  <a:solidFill>
                    <a:srgbClr val="4378EF"/>
                  </a:solidFill>
                </a:rPr>
                <a:t>–</a:t>
              </a:r>
              <a:r>
                <a:rPr lang="en-US" sz="2800" b="1" dirty="0">
                  <a:solidFill>
                    <a:srgbClr val="4378EF"/>
                  </a:solidFill>
                </a:rPr>
                <a:t> noble liquids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4029481" y="1379333"/>
              <a:ext cx="1141851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n</a:t>
              </a:r>
              <a:r>
                <a:rPr lang="en-US" sz="2000" b="1" dirty="0"/>
                <a:t> physics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497639" y="5629960"/>
              <a:ext cx="136933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Dark Matter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4659" y="3461215"/>
              <a:ext cx="2416401" cy="3127107"/>
            </a:xfrm>
            <a:prstGeom prst="rect">
              <a:avLst/>
            </a:prstGeom>
          </p:spPr>
        </p:pic>
        <p:sp>
          <p:nvSpPr>
            <p:cNvPr id="218" name="Rectangle 217"/>
            <p:cNvSpPr/>
            <p:nvPr/>
          </p:nvSpPr>
          <p:spPr>
            <a:xfrm>
              <a:off x="444997" y="5287979"/>
              <a:ext cx="2116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00B050"/>
                  </a:solidFill>
                </a:rPr>
                <a:t>Brugger</a:t>
              </a:r>
              <a:r>
                <a:rPr lang="en-US" sz="1400" dirty="0">
                  <a:solidFill>
                    <a:srgbClr val="00B050"/>
                  </a:solidFill>
                </a:rPr>
                <a:t> et al. Nature 1989</a:t>
              </a:r>
            </a:p>
            <a:p>
              <a:r>
                <a:rPr lang="en-US" sz="1400" dirty="0">
                  <a:solidFill>
                    <a:srgbClr val="00B050"/>
                  </a:solidFill>
                </a:rPr>
                <a:t>Search for Strange Matter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29481" y="6405759"/>
            <a:ext cx="4114800" cy="365125"/>
          </a:xfrm>
        </p:spPr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8114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52" y="12192"/>
            <a:ext cx="11282067" cy="8363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Single-phase with cascaded THGEM + MSP 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S1 &amp; S2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9" y="1096881"/>
            <a:ext cx="4892084" cy="45121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7781" y="1096883"/>
            <a:ext cx="65578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2-stage TPC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-coated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L-THEM +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L-MSP;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L-VCC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S.T. Cr\Ni strips on VUV- substrate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 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 UV-pe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 into L-THGEM holes &amp;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efficiently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transferred to the L-VCC.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VUV photons emitted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+ small avalanche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strips, detected through the substrate, by top photo-sensors.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fraction of S1 photons </a:t>
            </a: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detected by bottom photo-sensors or reflected by a reflective-cathode to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Option: top L-THGEM surface can be reflective or WLS-coated (</a:t>
            </a: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visible-range photo-sensors, glass substrate)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4" y="4341532"/>
            <a:ext cx="3142599" cy="2451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3071" y="4926944"/>
            <a:ext cx="212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Transfer Efficiency of 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THGEM holes in LXe.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90570" y="497885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96168" y="5631836"/>
            <a:ext cx="2785872" cy="5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7632" y="5616153"/>
            <a:ext cx="232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378EF"/>
                </a:solidFill>
              </a:rPr>
              <a:t>Or a reflective cathode</a:t>
            </a:r>
          </a:p>
        </p:txBody>
      </p:sp>
    </p:spTree>
    <p:extLst>
      <p:ext uri="{BB962C8B-B14F-4D97-AF65-F5344CB8AC3E}">
        <p14:creationId xmlns:p14="http://schemas.microsoft.com/office/powerpoint/2010/main" val="3512068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228" y="3418"/>
            <a:ext cx="8532067" cy="84698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Effective quantum efficiency Q</a:t>
            </a:r>
            <a:r>
              <a:rPr lang="en-US" sz="3600" b="1" baseline="-25000" dirty="0">
                <a:solidFill>
                  <a:srgbClr val="C00000"/>
                </a:solidFill>
              </a:rPr>
              <a:t>eff</a:t>
            </a:r>
            <a:r>
              <a:rPr lang="en-US" sz="3600" b="1" dirty="0">
                <a:solidFill>
                  <a:srgbClr val="C00000"/>
                </a:solidFill>
              </a:rPr>
              <a:t> of </a:t>
            </a:r>
            <a:r>
              <a:rPr lang="en-US" sz="3600" b="1" dirty="0" err="1">
                <a:solidFill>
                  <a:srgbClr val="C00000"/>
                </a:solidFill>
              </a:rPr>
              <a:t>CsI</a:t>
            </a:r>
            <a:r>
              <a:rPr lang="en-US" sz="3600" b="1" dirty="0">
                <a:solidFill>
                  <a:srgbClr val="C00000"/>
                </a:solidFill>
              </a:rPr>
              <a:t> in </a:t>
            </a:r>
            <a:r>
              <a:rPr lang="en-US" sz="3600" b="1" dirty="0" err="1">
                <a:solidFill>
                  <a:srgbClr val="C00000"/>
                </a:solidFill>
              </a:rPr>
              <a:t>LXe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81" y="1276784"/>
            <a:ext cx="5714193" cy="3306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4990" y="4951434"/>
            <a:ext cx="561415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Expected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QE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LXe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across the entire surface of an electrode, as a function of voltage across the electrode. They were computed (using COMSOL®) for different perforated electrodes; electric field values: E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=0.5 kV/cm and E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=-1 kV/cm.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074" y="1386088"/>
            <a:ext cx="3546223" cy="29784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923415" y="2708828"/>
            <a:ext cx="3402419" cy="3189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21481" y="2395786"/>
            <a:ext cx="51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2445" y="4564309"/>
            <a:ext cx="4281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https://jinst.sissa.it/jinst/theses/2021_JINST_TH_002.jsp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638" y="4564307"/>
            <a:ext cx="1079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Erdal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8935" y="620424"/>
            <a:ext cx="259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GEM, SC-GEM, THGEM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9832415-C321-4124-95F0-93E4DEBEA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15" y="4872086"/>
            <a:ext cx="4752630" cy="1479403"/>
          </a:xfrm>
          <a:prstGeom prst="rect">
            <a:avLst/>
          </a:prstGeom>
          <a:ln w="38100"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73400" y="6356351"/>
            <a:ext cx="4114800" cy="365125"/>
          </a:xfrm>
        </p:spPr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7511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5" y="921169"/>
            <a:ext cx="4815761" cy="3803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4985" y="5013864"/>
            <a:ext cx="10976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single-phase TPC with (here)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-coated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L-MHSP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S2 e- &amp; VUV photoelectrons are collected into the L-MHSP holes, drift to MHSP anode strips.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VUV photons by EL + small avalanche near strips, are detected by the top photo-sensors.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fraction of S1 photons - detected by bottom photo-sensors (or reflected.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145" y="34871"/>
            <a:ext cx="4498736" cy="329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12278" y="0"/>
            <a:ext cx="4532604" cy="1779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9" y="-104608"/>
            <a:ext cx="11094272" cy="910782"/>
          </a:xfrm>
        </p:spPr>
        <p:txBody>
          <a:bodyPr>
            <a:noAutofit/>
          </a:bodyPr>
          <a:lstStyle/>
          <a:p>
            <a:pPr marL="742950" lvl="1" indent="-285750" algn="ctr" rtl="0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Single-phase with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single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Micro Hole &amp; Strip Plate (MHSP)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2555" y="3377157"/>
            <a:ext cx="3428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MHSP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Veloso, Rev Sci. Instr. 71, 2371 (2000)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/>
              </a:rPr>
              <a:t>https://doi.org/10.1063/1.1150623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951195" y="3424270"/>
            <a:ext cx="195493" cy="630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9434087" y="3340404"/>
            <a:ext cx="517108" cy="71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947957" y="4054892"/>
            <a:ext cx="406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technologies</a:t>
            </a: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few-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Wingdings" panose="05000000000000000000" pitchFamily="2" charset="2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 strips possible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158059" y="938172"/>
            <a:ext cx="2338979" cy="2402232"/>
            <a:chOff x="5158059" y="938172"/>
            <a:chExt cx="2338978" cy="24022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158059" y="979703"/>
              <a:ext cx="2338978" cy="23607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65951" y="1348709"/>
              <a:ext cx="1143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avalanche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4886" y="2294967"/>
              <a:ext cx="4555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933FF"/>
                  </a:solidFill>
                </a:rPr>
                <a:t>CsI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293298" y="2294967"/>
              <a:ext cx="0" cy="52818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32885" y="2664299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  <p:grpSp>
          <p:nvGrpSpPr>
            <p:cNvPr id="21" name="Group 46"/>
            <p:cNvGrpSpPr/>
            <p:nvPr/>
          </p:nvGrpSpPr>
          <p:grpSpPr>
            <a:xfrm rot="8322244">
              <a:off x="5554622" y="1001346"/>
              <a:ext cx="620442" cy="790138"/>
              <a:chOff x="5915029" y="790575"/>
              <a:chExt cx="1352551" cy="1371600"/>
            </a:xfrm>
          </p:grpSpPr>
          <p:cxnSp>
            <p:nvCxnSpPr>
              <p:cNvPr id="22" name="Curved Connector 21"/>
              <p:cNvCxnSpPr/>
              <p:nvPr/>
            </p:nvCxnSpPr>
            <p:spPr>
              <a:xfrm rot="10800000" flipV="1">
                <a:off x="6810379" y="7905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23" name="Curved Connector 22"/>
              <p:cNvCxnSpPr/>
              <p:nvPr/>
            </p:nvCxnSpPr>
            <p:spPr>
              <a:xfrm rot="10800000" flipV="1">
                <a:off x="6362704" y="12477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24" name="Curved Connector 23"/>
              <p:cNvCxnSpPr/>
              <p:nvPr/>
            </p:nvCxnSpPr>
            <p:spPr>
              <a:xfrm rot="10800000" flipV="1">
                <a:off x="5915029" y="17049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tailEnd type="triangle" w="lg" len="lg"/>
              </a:ln>
              <a:effectLst/>
            </p:spPr>
          </p:cxnSp>
        </p:grpSp>
        <p:grpSp>
          <p:nvGrpSpPr>
            <p:cNvPr id="25" name="Group 46"/>
            <p:cNvGrpSpPr/>
            <p:nvPr/>
          </p:nvGrpSpPr>
          <p:grpSpPr>
            <a:xfrm rot="9203538">
              <a:off x="5666132" y="940189"/>
              <a:ext cx="806933" cy="881711"/>
              <a:chOff x="5915029" y="790575"/>
              <a:chExt cx="1352551" cy="1371600"/>
            </a:xfrm>
          </p:grpSpPr>
          <p:cxnSp>
            <p:nvCxnSpPr>
              <p:cNvPr id="26" name="Curved Connector 25"/>
              <p:cNvCxnSpPr/>
              <p:nvPr/>
            </p:nvCxnSpPr>
            <p:spPr>
              <a:xfrm rot="10800000" flipV="1">
                <a:off x="6810379" y="7905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27" name="Curved Connector 26"/>
              <p:cNvCxnSpPr/>
              <p:nvPr/>
            </p:nvCxnSpPr>
            <p:spPr>
              <a:xfrm rot="10800000" flipV="1">
                <a:off x="6362704" y="12477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28" name="Curved Connector 27"/>
              <p:cNvCxnSpPr/>
              <p:nvPr/>
            </p:nvCxnSpPr>
            <p:spPr>
              <a:xfrm rot="10800000" flipV="1">
                <a:off x="5915029" y="17049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tailEnd type="triangle" w="lg" len="lg"/>
              </a:ln>
              <a:effectLst/>
            </p:spPr>
          </p:cxnSp>
        </p:grpSp>
        <p:grpSp>
          <p:nvGrpSpPr>
            <p:cNvPr id="29" name="Group 46"/>
            <p:cNvGrpSpPr/>
            <p:nvPr/>
          </p:nvGrpSpPr>
          <p:grpSpPr>
            <a:xfrm rot="7427423">
              <a:off x="5455729" y="1078672"/>
              <a:ext cx="620442" cy="790138"/>
              <a:chOff x="5915029" y="790575"/>
              <a:chExt cx="1352551" cy="1371600"/>
            </a:xfrm>
          </p:grpSpPr>
          <p:cxnSp>
            <p:nvCxnSpPr>
              <p:cNvPr id="30" name="Curved Connector 29"/>
              <p:cNvCxnSpPr/>
              <p:nvPr/>
            </p:nvCxnSpPr>
            <p:spPr>
              <a:xfrm rot="10800000" flipV="1">
                <a:off x="6810379" y="7905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>
              <a:xfrm rot="10800000" flipV="1">
                <a:off x="6362704" y="12477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>
              <a:xfrm rot="10800000" flipV="1">
                <a:off x="5915029" y="1704975"/>
                <a:ext cx="457201" cy="45720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19" name="TextBox 18"/>
            <p:cNvSpPr txBox="1"/>
            <p:nvPr/>
          </p:nvSpPr>
          <p:spPr>
            <a:xfrm>
              <a:off x="6145776" y="938172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h</a:t>
              </a:r>
              <a:r>
                <a:rPr lang="en-US" sz="2000" dirty="0">
                  <a:solidFill>
                    <a:srgbClr val="7030A0"/>
                  </a:solidFill>
                  <a:latin typeface="Symbol" panose="05050102010706020507" pitchFamily="18" charset="2"/>
                </a:rPr>
                <a:t>n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663176" y="2270204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h</a:t>
            </a:r>
            <a:r>
              <a:rPr lang="en-US" sz="2000" dirty="0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42010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95" y="19645"/>
            <a:ext cx="8600607" cy="861237"/>
          </a:xfrm>
        </p:spPr>
        <p:txBody>
          <a:bodyPr>
            <a:normAutofit/>
          </a:bodyPr>
          <a:lstStyle/>
          <a:p>
            <a:pPr lvl="1" algn="ctr" rtl="0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Single-phase with Micro-structured electrode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0" y="1403328"/>
            <a:ext cx="5567775" cy="37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1513" y="3194872"/>
            <a:ext cx="5521907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single-phase TPC with a Liquid micro-structured THGEM multiplier (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L-MS-THGEM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coated with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Both S2 ionization electrons and S1 VUV photoelectrons are collected into the holes, drift through the THGEM, towards the </a:t>
            </a:r>
            <a:r>
              <a:rPr kumimoji="0" lang="en-US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micro-structured top surface.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VUV photons emitted by EL + small avalanche at the vicinity of the “anode tips”, are detected by the top photo-sensors.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fraction of S1 photons are detected by bottom photo-sensors (or reflected to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27" y="1139413"/>
            <a:ext cx="4621735" cy="1735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025" y="2782594"/>
            <a:ext cx="402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https://doi.org/10.1039/C3TA11889D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6576" y="2686796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EL+CM</a:t>
            </a:r>
          </a:p>
        </p:txBody>
      </p:sp>
      <p:sp>
        <p:nvSpPr>
          <p:cNvPr id="10" name="Oval 9"/>
          <p:cNvSpPr/>
          <p:nvPr/>
        </p:nvSpPr>
        <p:spPr>
          <a:xfrm>
            <a:off x="3727704" y="2906300"/>
            <a:ext cx="115824" cy="609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26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436" y="53657"/>
            <a:ext cx="9034565" cy="61307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form large-size patterned electrodes?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6A0D-6736-4E4E-9BD2-2C1D24A334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5" y="1328069"/>
            <a:ext cx="5964167" cy="4547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098" y="693720"/>
            <a:ext cx="8081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ARIADNE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 TPC with optical readout.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50x50cm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glass THGEM (GTHGEM) </a:t>
            </a:r>
          </a:p>
        </p:txBody>
      </p:sp>
      <p:sp>
        <p:nvSpPr>
          <p:cNvPr id="8" name="Rectangle 7"/>
          <p:cNvSpPr/>
          <p:nvPr/>
        </p:nvSpPr>
        <p:spPr>
          <a:xfrm>
            <a:off x="6909391" y="1328069"/>
            <a:ext cx="45418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 far, borofloat 33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glass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fused silica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glass electrodes (the latter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higher radio purity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 produced 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abrasive formation of sub-mm holes.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Electrode surfaces coated by resistive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film;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Can be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patterned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by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laser techniques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e.g. to form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COBRA-like patterns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097" y="5925161"/>
            <a:ext cx="3923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Lowe et al. Appl. Sci.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11(20), 9450;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098" y="6169580"/>
            <a:ext cx="3441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https://doi.org/10.3390/app11209450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0348" y="3936599"/>
            <a:ext cx="45509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Thin anode strips and other metallic patterns currently formed in industry: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inkjet &amp; photolithographic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techniques. (few-micron thin strips on relatively large areas (up to 24”x 24”) already formed on a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variety of substrate materials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3219" y="6125216"/>
            <a:ext cx="4810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refs in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https://doi.org/10.1088/1748-0221/17/08/P08002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892454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53" y="17197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Dual-Phase TPC Concepts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4378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Single-Phase ones remain a dream…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36</a:t>
            </a:fld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59401" y="-44210"/>
            <a:ext cx="12082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Dual-Phase: Cascaded Liquid Hole Multiplier (LHM) 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S1 &amp; S2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91275" y="535787"/>
            <a:ext cx="387741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https://events.camk.edu.pl/event/47/contributions/377/attachments/126/281/LIDINE-2022%20The%20Bubble-Free%20Liquid%20Hole-Multiplier-v2.pdf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41757" y="4501584"/>
            <a:ext cx="5860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S2</a:t>
            </a:r>
            <a:r>
              <a:rPr lang="en-US" dirty="0"/>
              <a:t> electrons and fraction of </a:t>
            </a:r>
            <a:r>
              <a:rPr lang="en-US" b="1" dirty="0"/>
              <a:t>S1</a:t>
            </a:r>
            <a:r>
              <a:rPr lang="en-US" dirty="0"/>
              <a:t>-induced photoelectrons extracted efficiently </a:t>
            </a:r>
            <a:r>
              <a:rPr lang="en-US" b="1" dirty="0"/>
              <a:t>in liquid </a:t>
            </a:r>
            <a:r>
              <a:rPr lang="en-US" dirty="0"/>
              <a:t>through the holes of a </a:t>
            </a:r>
            <a:r>
              <a:rPr lang="en-US" b="1" dirty="0" err="1">
                <a:solidFill>
                  <a:srgbClr val="00B050"/>
                </a:solidFill>
              </a:rPr>
              <a:t>CsI</a:t>
            </a:r>
            <a:r>
              <a:rPr lang="en-US" b="1" dirty="0">
                <a:solidFill>
                  <a:srgbClr val="00B050"/>
                </a:solidFill>
              </a:rPr>
              <a:t>-coated</a:t>
            </a:r>
            <a:r>
              <a:rPr lang="en-US" dirty="0"/>
              <a:t> </a:t>
            </a:r>
            <a:r>
              <a:rPr lang="en-US" u="sng" dirty="0"/>
              <a:t>immersed L-THGEM electrode</a:t>
            </a:r>
            <a:r>
              <a:rPr lang="en-US" dirty="0"/>
              <a:t>. They traverse the interface inducing electroluminescence (EL) </a:t>
            </a:r>
            <a:r>
              <a:rPr lang="en-US" b="1" dirty="0"/>
              <a:t>in gas phase</a:t>
            </a:r>
            <a:r>
              <a:rPr lang="en-US" dirty="0"/>
              <a:t>, </a:t>
            </a:r>
            <a:r>
              <a:rPr lang="en-US" u="sng" dirty="0"/>
              <a:t>mostly in holes of a second perforated G-THGEM electrode</a:t>
            </a:r>
            <a:r>
              <a:rPr lang="en-US" dirty="0"/>
              <a:t>. Readout by nearby photo-sensors. Bottom cathode: reflective, or </a:t>
            </a:r>
            <a:r>
              <a:rPr lang="en-US" dirty="0" err="1"/>
              <a:t>photosensors</a:t>
            </a:r>
            <a:r>
              <a:rPr lang="en-US" dirty="0"/>
              <a:t> underneath.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104" y="946441"/>
            <a:ext cx="2683841" cy="213261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43" y="945795"/>
            <a:ext cx="2639231" cy="2153833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6666856" y="3065937"/>
            <a:ext cx="263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e- &amp; pe- transfer efficiency through THGEM immersed in LXe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413465" y="3067222"/>
            <a:ext cx="2487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en-US" sz="1400" dirty="0">
                <a:solidFill>
                  <a:srgbClr val="0000FF"/>
                </a:solidFill>
              </a:rPr>
              <a:t>-induced S1 energy resolution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83332" y="6014952"/>
            <a:ext cx="6811459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EL in holes does not depend on interface-gap variations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61743" y="523155"/>
            <a:ext cx="1569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Martinez Lema et al.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640544" y="3855253"/>
            <a:ext cx="21672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PRELIMINARY:</a:t>
            </a:r>
          </a:p>
          <a:p>
            <a:r>
              <a:rPr lang="en-US" b="1" dirty="0">
                <a:solidFill>
                  <a:srgbClr val="FF0000"/>
                </a:solidFill>
              </a:rPr>
              <a:t>~350 photons\e\4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7FC1669-F8B4-47BC-BAEE-A766CBB86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68" y="2274633"/>
            <a:ext cx="633915" cy="494887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100703" y="1186046"/>
            <a:ext cx="5336929" cy="3231481"/>
            <a:chOff x="144034" y="1418041"/>
            <a:chExt cx="4940687" cy="260312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="" xmlns:a16="http://schemas.microsoft.com/office/drawing/2014/main" id="{64431C5B-6AF1-44E6-BE3F-711822FD822D}"/>
                </a:ext>
              </a:extLst>
            </p:cNvPr>
            <p:cNvCxnSpPr>
              <a:cxnSpLocks/>
              <a:endCxn id="49" idx="6"/>
            </p:cNvCxnSpPr>
            <p:nvPr/>
          </p:nvCxnSpPr>
          <p:spPr>
            <a:xfrm flipH="1">
              <a:off x="2503094" y="1950160"/>
              <a:ext cx="1391137" cy="3342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99D6AE4B-355E-4B15-942B-1CD4FA459781}"/>
                </a:ext>
              </a:extLst>
            </p:cNvPr>
            <p:cNvGrpSpPr/>
            <p:nvPr/>
          </p:nvGrpSpPr>
          <p:grpSpPr>
            <a:xfrm>
              <a:off x="536210" y="1418041"/>
              <a:ext cx="3799296" cy="2603125"/>
              <a:chOff x="5766855" y="1366190"/>
              <a:chExt cx="4792288" cy="429829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91F0D972-2A5C-465A-B63D-2C6AA6B281B2}"/>
                  </a:ext>
                </a:extLst>
              </p:cNvPr>
              <p:cNvSpPr/>
              <p:nvPr/>
            </p:nvSpPr>
            <p:spPr>
              <a:xfrm>
                <a:off x="6285005" y="3615275"/>
                <a:ext cx="3755988" cy="182201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DE4E6B1F-05C0-43B8-A250-7FAC88DA4EF4}"/>
                  </a:ext>
                </a:extLst>
              </p:cNvPr>
              <p:cNvSpPr/>
              <p:nvPr/>
            </p:nvSpPr>
            <p:spPr>
              <a:xfrm>
                <a:off x="6458564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9321D3E7-0051-4B1B-880F-06FDF193AF05}"/>
                  </a:ext>
                </a:extLst>
              </p:cNvPr>
              <p:cNvSpPr/>
              <p:nvPr/>
            </p:nvSpPr>
            <p:spPr>
              <a:xfrm>
                <a:off x="6909889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4AFD2C69-0535-416C-8D64-7F788942FF20}"/>
                  </a:ext>
                </a:extLst>
              </p:cNvPr>
              <p:cNvSpPr/>
              <p:nvPr/>
            </p:nvSpPr>
            <p:spPr>
              <a:xfrm>
                <a:off x="7361214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FFBBF26B-D762-461A-BF2D-C6673B8796B2}"/>
                  </a:ext>
                </a:extLst>
              </p:cNvPr>
              <p:cNvSpPr/>
              <p:nvPr/>
            </p:nvSpPr>
            <p:spPr>
              <a:xfrm>
                <a:off x="7812540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DA3CBC7E-2439-4798-93C2-47C9CA3152D5}"/>
                  </a:ext>
                </a:extLst>
              </p:cNvPr>
              <p:cNvSpPr/>
              <p:nvPr/>
            </p:nvSpPr>
            <p:spPr>
              <a:xfrm>
                <a:off x="8263864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4BA61002-8BB0-4BBE-9727-AC6C52F2ECAC}"/>
                  </a:ext>
                </a:extLst>
              </p:cNvPr>
              <p:cNvSpPr/>
              <p:nvPr/>
            </p:nvSpPr>
            <p:spPr>
              <a:xfrm>
                <a:off x="8715189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38764DF9-310E-4F81-82FE-991DE5E06D2C}"/>
                  </a:ext>
                </a:extLst>
              </p:cNvPr>
              <p:cNvSpPr/>
              <p:nvPr/>
            </p:nvSpPr>
            <p:spPr>
              <a:xfrm>
                <a:off x="9622397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7023AEFE-DA53-427A-BF2D-A85817A9FDD4}"/>
                  </a:ext>
                </a:extLst>
              </p:cNvPr>
              <p:cNvSpPr/>
              <p:nvPr/>
            </p:nvSpPr>
            <p:spPr>
              <a:xfrm>
                <a:off x="9169933" y="3827318"/>
                <a:ext cx="309668" cy="22955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D3574434-9D21-497E-AD25-B559A545146F}"/>
                  </a:ext>
                </a:extLst>
              </p:cNvPr>
              <p:cNvCxnSpPr/>
              <p:nvPr/>
            </p:nvCxnSpPr>
            <p:spPr>
              <a:xfrm>
                <a:off x="6458565" y="4069137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41255DA-4695-47D3-AF05-BA736A143B4F}"/>
                  </a:ext>
                </a:extLst>
              </p:cNvPr>
              <p:cNvCxnSpPr/>
              <p:nvPr/>
            </p:nvCxnSpPr>
            <p:spPr>
              <a:xfrm>
                <a:off x="6909890" y="4069137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560A359B-D357-448D-A762-6929E8F10C52}"/>
                  </a:ext>
                </a:extLst>
              </p:cNvPr>
              <p:cNvCxnSpPr/>
              <p:nvPr/>
            </p:nvCxnSpPr>
            <p:spPr>
              <a:xfrm>
                <a:off x="7361215" y="4069137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2C555A9D-6B55-4653-BE08-AF466C1B61D7}"/>
                  </a:ext>
                </a:extLst>
              </p:cNvPr>
              <p:cNvCxnSpPr/>
              <p:nvPr/>
            </p:nvCxnSpPr>
            <p:spPr>
              <a:xfrm>
                <a:off x="7812541" y="4069137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26C15305-4CB4-449E-9C99-332E4C820BA3}"/>
                  </a:ext>
                </a:extLst>
              </p:cNvPr>
              <p:cNvCxnSpPr/>
              <p:nvPr/>
            </p:nvCxnSpPr>
            <p:spPr>
              <a:xfrm>
                <a:off x="8263865" y="4069137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52613DF7-183E-45E8-9DF5-CD3BCD0C8035}"/>
                  </a:ext>
                </a:extLst>
              </p:cNvPr>
              <p:cNvCxnSpPr/>
              <p:nvPr/>
            </p:nvCxnSpPr>
            <p:spPr>
              <a:xfrm>
                <a:off x="8715190" y="4063005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C6091A73-47E9-4BAF-8BE2-EEFD40E397B0}"/>
                  </a:ext>
                </a:extLst>
              </p:cNvPr>
              <p:cNvCxnSpPr/>
              <p:nvPr/>
            </p:nvCxnSpPr>
            <p:spPr>
              <a:xfrm>
                <a:off x="9169934" y="4063005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2167AAD9-5095-4A1C-A82D-22C56560D599}"/>
                  </a:ext>
                </a:extLst>
              </p:cNvPr>
              <p:cNvCxnSpPr/>
              <p:nvPr/>
            </p:nvCxnSpPr>
            <p:spPr>
              <a:xfrm>
                <a:off x="9620120" y="4063005"/>
                <a:ext cx="309668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A6E5BD8D-623E-4B63-88DC-8349C637D1F0}"/>
                  </a:ext>
                </a:extLst>
              </p:cNvPr>
              <p:cNvCxnSpPr/>
              <p:nvPr/>
            </p:nvCxnSpPr>
            <p:spPr>
              <a:xfrm>
                <a:off x="6285005" y="5369761"/>
                <a:ext cx="3755988" cy="1793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81FFB2EB-9F2A-4B6D-BB6A-62C106A4806A}"/>
                  </a:ext>
                </a:extLst>
              </p:cNvPr>
              <p:cNvSpPr txBox="1"/>
              <p:nvPr/>
            </p:nvSpPr>
            <p:spPr>
              <a:xfrm>
                <a:off x="8929222" y="4854005"/>
                <a:ext cx="1629921" cy="50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cathode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4B04CB1A-F226-4535-B290-8ACEE9863203}"/>
                  </a:ext>
                </a:extLst>
              </p:cNvPr>
              <p:cNvSpPr/>
              <p:nvPr/>
            </p:nvSpPr>
            <p:spPr>
              <a:xfrm flipV="1">
                <a:off x="8133001" y="3650815"/>
                <a:ext cx="118974" cy="10857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2B2120FD-DAC9-40B8-B802-211E67023080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8179794" y="2956334"/>
                <a:ext cx="32450" cy="175615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4F6DF8E2-0926-49AE-B675-901A163B2EB7}"/>
                  </a:ext>
                </a:extLst>
              </p:cNvPr>
              <p:cNvSpPr/>
              <p:nvPr/>
            </p:nvSpPr>
            <p:spPr>
              <a:xfrm flipH="1">
                <a:off x="8132363" y="4648595"/>
                <a:ext cx="94620" cy="11564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C87DCFB4-6C77-4E2E-BB68-9902872754DA}"/>
                  </a:ext>
                </a:extLst>
              </p:cNvPr>
              <p:cNvSpPr txBox="1"/>
              <p:nvPr/>
            </p:nvSpPr>
            <p:spPr>
              <a:xfrm>
                <a:off x="6467242" y="4192952"/>
                <a:ext cx="783355" cy="555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LXe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="" xmlns:a16="http://schemas.microsoft.com/office/drawing/2014/main" id="{687A3DCC-EE51-4599-A650-3BFE1B0FDA2C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 flipH="1" flipV="1">
                <a:off x="7520460" y="4085852"/>
                <a:ext cx="706524" cy="620568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Arc 34">
                <a:extLst>
                  <a:ext uri="{FF2B5EF4-FFF2-40B4-BE49-F238E27FC236}">
                    <a16:creationId xmlns="" xmlns:a16="http://schemas.microsoft.com/office/drawing/2014/main" id="{4586A473-A77A-48A9-9069-FA5B184A011B}"/>
                  </a:ext>
                </a:extLst>
              </p:cNvPr>
              <p:cNvSpPr/>
              <p:nvPr/>
            </p:nvSpPr>
            <p:spPr>
              <a:xfrm flipH="1" flipV="1">
                <a:off x="7286162" y="3861797"/>
                <a:ext cx="256659" cy="436101"/>
              </a:xfrm>
              <a:prstGeom prst="arc">
                <a:avLst>
                  <a:gd name="adj1" fmla="val 10580735"/>
                  <a:gd name="adj2" fmla="val 1554883"/>
                </a:avLst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567B4A97-FFEC-419F-9CA5-14F3B4180E4A}"/>
                  </a:ext>
                </a:extLst>
              </p:cNvPr>
              <p:cNvSpPr/>
              <p:nvPr/>
            </p:nvSpPr>
            <p:spPr>
              <a:xfrm flipH="1">
                <a:off x="7240194" y="3694913"/>
                <a:ext cx="94620" cy="1156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="" xmlns:a16="http://schemas.microsoft.com/office/drawing/2014/main" id="{E1108D2F-B7AE-423C-BF43-EC6298552614}"/>
                  </a:ext>
                </a:extLst>
              </p:cNvPr>
              <p:cNvCxnSpPr/>
              <p:nvPr/>
            </p:nvCxnSpPr>
            <p:spPr>
              <a:xfrm flipV="1">
                <a:off x="5766855" y="4738582"/>
                <a:ext cx="2374369" cy="925907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E3BF0649-BEFC-4D2E-B5A0-A07CF12BAEB6}"/>
                  </a:ext>
                </a:extLst>
              </p:cNvPr>
              <p:cNvSpPr txBox="1"/>
              <p:nvPr/>
            </p:nvSpPr>
            <p:spPr>
              <a:xfrm>
                <a:off x="7465295" y="4828976"/>
                <a:ext cx="1423140" cy="39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</a:rPr>
                  <a:t>interaction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24CFEE40-5FD6-407A-9A51-89A363677BD7}"/>
                  </a:ext>
                </a:extLst>
              </p:cNvPr>
              <p:cNvSpPr txBox="1"/>
              <p:nvPr/>
            </p:nvSpPr>
            <p:spPr>
              <a:xfrm>
                <a:off x="8162905" y="4345093"/>
                <a:ext cx="661151" cy="555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CE8D881F-EBAE-46DC-ADC1-9F2B3D987269}"/>
                  </a:ext>
                </a:extLst>
              </p:cNvPr>
              <p:cNvSpPr txBox="1"/>
              <p:nvPr/>
            </p:nvSpPr>
            <p:spPr>
              <a:xfrm>
                <a:off x="7413719" y="4192952"/>
                <a:ext cx="625363" cy="555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h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6A631F72-C209-4007-9972-B220797FD6B7}"/>
                  </a:ext>
                </a:extLst>
              </p:cNvPr>
              <p:cNvSpPr txBox="1"/>
              <p:nvPr/>
            </p:nvSpPr>
            <p:spPr>
              <a:xfrm>
                <a:off x="8710125" y="1688180"/>
                <a:ext cx="642330" cy="50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h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n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19EA7EFB-ED9D-4355-BBC6-16F322B36D8F}"/>
                  </a:ext>
                </a:extLst>
              </p:cNvPr>
              <p:cNvSpPr txBox="1"/>
              <p:nvPr/>
            </p:nvSpPr>
            <p:spPr>
              <a:xfrm>
                <a:off x="6406145" y="1380343"/>
                <a:ext cx="693027" cy="41629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SiPM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AFE1B78F-A7C0-46AC-ACB3-C9739CE4CF43}"/>
                  </a:ext>
                </a:extLst>
              </p:cNvPr>
              <p:cNvSpPr txBox="1"/>
              <p:nvPr/>
            </p:nvSpPr>
            <p:spPr>
              <a:xfrm>
                <a:off x="7361212" y="1378048"/>
                <a:ext cx="659408" cy="41629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SiPM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3FA7F636-58E0-4FF7-9E4C-0C4D64D13DF4}"/>
                  </a:ext>
                </a:extLst>
              </p:cNvPr>
              <p:cNvSpPr txBox="1"/>
              <p:nvPr/>
            </p:nvSpPr>
            <p:spPr>
              <a:xfrm>
                <a:off x="9217629" y="1366190"/>
                <a:ext cx="692979" cy="41629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SiPM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7D742EBD-EB5C-4152-A524-F6FDD14B50AE}"/>
                  </a:ext>
                </a:extLst>
              </p:cNvPr>
              <p:cNvSpPr txBox="1"/>
              <p:nvPr/>
            </p:nvSpPr>
            <p:spPr>
              <a:xfrm>
                <a:off x="8309999" y="1375506"/>
                <a:ext cx="714855" cy="41629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SiPM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1A86EFEA-26A0-47F4-B177-360649C67DBA}"/>
                  </a:ext>
                </a:extLst>
              </p:cNvPr>
              <p:cNvSpPr txBox="1"/>
              <p:nvPr/>
            </p:nvSpPr>
            <p:spPr>
              <a:xfrm>
                <a:off x="6994261" y="4092323"/>
                <a:ext cx="499117" cy="555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pe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90A5A5A4-E8E2-4392-8B7F-F8FBEBA31877}"/>
                  </a:ext>
                </a:extLst>
              </p:cNvPr>
              <p:cNvGrpSpPr/>
              <p:nvPr/>
            </p:nvGrpSpPr>
            <p:grpSpPr>
              <a:xfrm>
                <a:off x="6397475" y="2695379"/>
                <a:ext cx="3565885" cy="229553"/>
                <a:chOff x="2004291" y="2336800"/>
                <a:chExt cx="3509818" cy="215900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16C5ACC3-61CD-4302-B276-911A0885097C}"/>
                    </a:ext>
                  </a:extLst>
                </p:cNvPr>
                <p:cNvSpPr/>
                <p:nvPr/>
              </p:nvSpPr>
              <p:spPr>
                <a:xfrm>
                  <a:off x="20042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D1CA1A62-1B8C-41F0-808B-C36F3F00C46F}"/>
                    </a:ext>
                  </a:extLst>
                </p:cNvPr>
                <p:cNvSpPr/>
                <p:nvPr/>
              </p:nvSpPr>
              <p:spPr>
                <a:xfrm>
                  <a:off x="24614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4F78CC26-B643-458C-8EE7-51921FD4D6E6}"/>
                    </a:ext>
                  </a:extLst>
                </p:cNvPr>
                <p:cNvSpPr/>
                <p:nvPr/>
              </p:nvSpPr>
              <p:spPr>
                <a:xfrm>
                  <a:off x="29186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00CA9687-4FC6-4350-81E9-51EC0E0C1ABE}"/>
                    </a:ext>
                  </a:extLst>
                </p:cNvPr>
                <p:cNvSpPr/>
                <p:nvPr/>
              </p:nvSpPr>
              <p:spPr>
                <a:xfrm>
                  <a:off x="33758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8CF5D111-98A2-440D-9164-03FE536472AB}"/>
                    </a:ext>
                  </a:extLst>
                </p:cNvPr>
                <p:cNvSpPr/>
                <p:nvPr/>
              </p:nvSpPr>
              <p:spPr>
                <a:xfrm>
                  <a:off x="38330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4D9E836C-2B03-4451-B44D-97C9F08B7B3B}"/>
                    </a:ext>
                  </a:extLst>
                </p:cNvPr>
                <p:cNvSpPr/>
                <p:nvPr/>
              </p:nvSpPr>
              <p:spPr>
                <a:xfrm>
                  <a:off x="4290291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D6A81C3F-2AA8-40A6-A5FE-778F7327497C}"/>
                    </a:ext>
                  </a:extLst>
                </p:cNvPr>
                <p:cNvSpPr/>
                <p:nvPr/>
              </p:nvSpPr>
              <p:spPr>
                <a:xfrm>
                  <a:off x="5209309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24577EC7-5059-45AA-AF66-2F5F47129F24}"/>
                    </a:ext>
                  </a:extLst>
                </p:cNvPr>
                <p:cNvSpPr/>
                <p:nvPr/>
              </p:nvSpPr>
              <p:spPr>
                <a:xfrm>
                  <a:off x="4750955" y="2336800"/>
                  <a:ext cx="304800" cy="2159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C77E6214-A2E7-4649-92E0-94B53592A7BC}"/>
                  </a:ext>
                </a:extLst>
              </p:cNvPr>
              <p:cNvSpPr/>
              <p:nvPr/>
            </p:nvSpPr>
            <p:spPr>
              <a:xfrm flipV="1">
                <a:off x="8133001" y="3325732"/>
                <a:ext cx="118974" cy="10857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738C8063-53FA-48A5-BEA7-D63EF12A521E}"/>
                  </a:ext>
                </a:extLst>
              </p:cNvPr>
              <p:cNvSpPr/>
              <p:nvPr/>
            </p:nvSpPr>
            <p:spPr>
              <a:xfrm flipV="1">
                <a:off x="8111780" y="2637208"/>
                <a:ext cx="136029" cy="31912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="" xmlns:a16="http://schemas.microsoft.com/office/drawing/2014/main" id="{9FEFD2F7-8B3C-48BD-960E-5373A28637AA}"/>
                  </a:ext>
                </a:extLst>
              </p:cNvPr>
              <p:cNvCxnSpPr/>
              <p:nvPr/>
            </p:nvCxnSpPr>
            <p:spPr>
              <a:xfrm flipV="1">
                <a:off x="8197191" y="2155644"/>
                <a:ext cx="229056" cy="5349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="" xmlns:a16="http://schemas.microsoft.com/office/drawing/2014/main" id="{4CDE5E91-FB30-4A92-AF2B-2D210C8B9C37}"/>
                  </a:ext>
                </a:extLst>
              </p:cNvPr>
              <p:cNvCxnSpPr/>
              <p:nvPr/>
            </p:nvCxnSpPr>
            <p:spPr>
              <a:xfrm flipH="1" flipV="1">
                <a:off x="8095215" y="2178118"/>
                <a:ext cx="75989" cy="5447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="" xmlns:a16="http://schemas.microsoft.com/office/drawing/2014/main" id="{9FBBE818-20D4-49E0-891C-AC5ABD5D348F}"/>
                  </a:ext>
                </a:extLst>
              </p:cNvPr>
              <p:cNvCxnSpPr/>
              <p:nvPr/>
            </p:nvCxnSpPr>
            <p:spPr>
              <a:xfrm flipV="1">
                <a:off x="8198547" y="2223435"/>
                <a:ext cx="92215" cy="4392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="" xmlns:a16="http://schemas.microsoft.com/office/drawing/2014/main" id="{3B730B99-D6B4-482E-A1FE-F2DF8B2734F5}"/>
                  </a:ext>
                </a:extLst>
              </p:cNvPr>
              <p:cNvCxnSpPr/>
              <p:nvPr/>
            </p:nvCxnSpPr>
            <p:spPr>
              <a:xfrm flipH="1" flipV="1">
                <a:off x="7926121" y="2072142"/>
                <a:ext cx="223064" cy="577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="" xmlns:a16="http://schemas.microsoft.com/office/drawing/2014/main" id="{3A2D35A9-98F6-4B6F-AFD3-90CB7954100F}"/>
                  </a:ext>
                </a:extLst>
              </p:cNvPr>
              <p:cNvCxnSpPr/>
              <p:nvPr/>
            </p:nvCxnSpPr>
            <p:spPr>
              <a:xfrm flipV="1">
                <a:off x="8182337" y="2041954"/>
                <a:ext cx="24627" cy="6407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="" xmlns:a16="http://schemas.microsoft.com/office/drawing/2014/main" id="{9463D266-454D-4CB2-8DA2-033BCB5AE0B0}"/>
                  </a:ext>
                </a:extLst>
              </p:cNvPr>
              <p:cNvCxnSpPr/>
              <p:nvPr/>
            </p:nvCxnSpPr>
            <p:spPr>
              <a:xfrm flipV="1">
                <a:off x="8204353" y="2111440"/>
                <a:ext cx="385920" cy="5943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="" xmlns:a16="http://schemas.microsoft.com/office/drawing/2014/main" id="{FA930B0C-709F-4AD8-86F8-533DC191FCB1}"/>
                  </a:ext>
                </a:extLst>
              </p:cNvPr>
              <p:cNvCxnSpPr/>
              <p:nvPr/>
            </p:nvCxnSpPr>
            <p:spPr>
              <a:xfrm flipH="1" flipV="1">
                <a:off x="7726401" y="2012370"/>
                <a:ext cx="406601" cy="6441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="" xmlns:a16="http://schemas.microsoft.com/office/drawing/2014/main" id="{DAD30F5C-09E6-4137-9801-BB3AC24DD225}"/>
                  </a:ext>
                </a:extLst>
              </p:cNvPr>
              <p:cNvCxnSpPr/>
              <p:nvPr/>
            </p:nvCxnSpPr>
            <p:spPr>
              <a:xfrm flipH="1" flipV="1">
                <a:off x="7986461" y="3087886"/>
                <a:ext cx="176737" cy="1903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="" xmlns:a16="http://schemas.microsoft.com/office/drawing/2014/main" id="{0595F1D8-0306-42B4-9041-E956E1D7482C}"/>
                  </a:ext>
                </a:extLst>
              </p:cNvPr>
              <p:cNvCxnSpPr/>
              <p:nvPr/>
            </p:nvCxnSpPr>
            <p:spPr>
              <a:xfrm flipH="1" flipV="1">
                <a:off x="8041126" y="2987733"/>
                <a:ext cx="139017" cy="2011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="" xmlns:a16="http://schemas.microsoft.com/office/drawing/2014/main" id="{70C8F9CE-D56B-45C3-A4D3-B149EFFF8369}"/>
                  </a:ext>
                </a:extLst>
              </p:cNvPr>
              <p:cNvCxnSpPr/>
              <p:nvPr/>
            </p:nvCxnSpPr>
            <p:spPr>
              <a:xfrm flipV="1">
                <a:off x="8180359" y="2843481"/>
                <a:ext cx="152532" cy="2639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="" xmlns:a16="http://schemas.microsoft.com/office/drawing/2014/main" id="{B273B4A8-3158-4DD9-8B3A-AEBCB6125C7C}"/>
                  </a:ext>
                </a:extLst>
              </p:cNvPr>
              <p:cNvCxnSpPr/>
              <p:nvPr/>
            </p:nvCxnSpPr>
            <p:spPr>
              <a:xfrm flipV="1">
                <a:off x="8229023" y="3104839"/>
                <a:ext cx="209138" cy="2126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D30A5686-D7EA-442F-A431-4A296642F554}"/>
                  </a:ext>
                </a:extLst>
              </p:cNvPr>
              <p:cNvSpPr txBox="1"/>
              <p:nvPr/>
            </p:nvSpPr>
            <p:spPr>
              <a:xfrm>
                <a:off x="6396427" y="2930340"/>
                <a:ext cx="878434" cy="555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GXe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="" xmlns:a16="http://schemas.microsoft.com/office/drawing/2014/main" id="{49983E4E-2FBC-4250-ACAB-86AE8F1B592A}"/>
                  </a:ext>
                </a:extLst>
              </p:cNvPr>
              <p:cNvCxnSpPr/>
              <p:nvPr/>
            </p:nvCxnSpPr>
            <p:spPr>
              <a:xfrm flipV="1">
                <a:off x="8194506" y="1830800"/>
                <a:ext cx="431155" cy="8942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="" xmlns:a16="http://schemas.microsoft.com/office/drawing/2014/main" id="{D566302E-9198-42C9-BFC1-2B7B447000F4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 flipH="1" flipV="1">
                <a:off x="7362335" y="1872286"/>
                <a:ext cx="769365" cy="8116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="" xmlns:a16="http://schemas.microsoft.com/office/drawing/2014/main" id="{6E94E239-2157-4C24-8466-2520EF86E6D7}"/>
                  </a:ext>
                </a:extLst>
              </p:cNvPr>
              <p:cNvCxnSpPr/>
              <p:nvPr/>
            </p:nvCxnSpPr>
            <p:spPr>
              <a:xfrm flipH="1" flipV="1">
                <a:off x="7189504" y="2081744"/>
                <a:ext cx="914858" cy="6032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="" xmlns:a16="http://schemas.microsoft.com/office/drawing/2014/main" id="{7531C9C0-626A-4723-BE1E-41852FCBF3C1}"/>
                  </a:ext>
                </a:extLst>
              </p:cNvPr>
              <p:cNvCxnSpPr/>
              <p:nvPr/>
            </p:nvCxnSpPr>
            <p:spPr>
              <a:xfrm flipV="1">
                <a:off x="8192661" y="1799292"/>
                <a:ext cx="539195" cy="8954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="" xmlns:a16="http://schemas.microsoft.com/office/drawing/2014/main" id="{78644819-A4E5-4DFE-ACFC-9F291C6ACE78}"/>
                  </a:ext>
                </a:extLst>
              </p:cNvPr>
              <p:cNvCxnSpPr/>
              <p:nvPr/>
            </p:nvCxnSpPr>
            <p:spPr>
              <a:xfrm flipV="1">
                <a:off x="8175341" y="2066597"/>
                <a:ext cx="713854" cy="6299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="" xmlns:a16="http://schemas.microsoft.com/office/drawing/2014/main" id="{C3A0AC00-D790-4AEB-B66A-92707A0CBB1F}"/>
                  </a:ext>
                </a:extLst>
              </p:cNvPr>
              <p:cNvCxnSpPr/>
              <p:nvPr/>
            </p:nvCxnSpPr>
            <p:spPr>
              <a:xfrm flipH="1" flipV="1">
                <a:off x="7617198" y="1940774"/>
                <a:ext cx="567240" cy="8331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id="{7735EFA9-9C3B-488B-838F-65940526EB03}"/>
                  </a:ext>
                </a:extLst>
              </p:cNvPr>
              <p:cNvSpPr txBox="1"/>
              <p:nvPr/>
            </p:nvSpPr>
            <p:spPr>
              <a:xfrm>
                <a:off x="6937458" y="3211435"/>
                <a:ext cx="457398" cy="50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S1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A0F0BFBE-A601-4DBD-B2BA-E38EE9B46954}"/>
                  </a:ext>
                </a:extLst>
              </p:cNvPr>
              <p:cNvSpPr txBox="1"/>
              <p:nvPr/>
            </p:nvSpPr>
            <p:spPr>
              <a:xfrm>
                <a:off x="8202493" y="3199484"/>
                <a:ext cx="457398" cy="508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S2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878383" y="2891632"/>
              <a:ext cx="1155280" cy="280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photocathode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5863" y="1984114"/>
              <a:ext cx="976014" cy="252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GEM/THGEM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97931" y="3075817"/>
              <a:ext cx="1186790" cy="28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High QE in LXe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94406" y="1920917"/>
              <a:ext cx="370140" cy="336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4378EF"/>
                  </a:solidFill>
                </a:rPr>
                <a:t>EL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62342" y="2140916"/>
              <a:ext cx="852734" cy="280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G-THGEM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44034" y="2829651"/>
              <a:ext cx="816652" cy="280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L-THGEM</a:t>
              </a:r>
            </a:p>
          </p:txBody>
        </p:sp>
      </p:grpSp>
      <p:sp>
        <p:nvSpPr>
          <p:cNvPr id="96" name="Google Shape;386;p40"/>
          <p:cNvSpPr txBox="1"/>
          <p:nvPr/>
        </p:nvSpPr>
        <p:spPr>
          <a:xfrm>
            <a:off x="9640544" y="4536506"/>
            <a:ext cx="2167216" cy="1077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gl" b="1" dirty="0">
                <a:solidFill>
                  <a:srgbClr val="FF0000"/>
                </a:solidFill>
              </a:rPr>
              <a:t>LXe: increased QE</a:t>
            </a:r>
            <a:r>
              <a:rPr lang="gl" b="1" baseline="-25000" dirty="0">
                <a:solidFill>
                  <a:srgbClr val="FF0000"/>
                </a:solidFill>
              </a:rPr>
              <a:t>eff</a:t>
            </a:r>
            <a:r>
              <a:rPr lang="gl" b="1" dirty="0">
                <a:solidFill>
                  <a:srgbClr val="FF0000"/>
                </a:solidFill>
              </a:rPr>
              <a:t> by ~x3.5 compared to vacuum!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97" name="Google Shape;38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411" y="3828340"/>
            <a:ext cx="2971956" cy="203569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Box 97"/>
          <p:cNvSpPr txBox="1"/>
          <p:nvPr/>
        </p:nvSpPr>
        <p:spPr>
          <a:xfrm>
            <a:off x="8063007" y="4417528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378EF"/>
                </a:solidFill>
              </a:rPr>
              <a:t>QE</a:t>
            </a:r>
            <a:r>
              <a:rPr lang="en-US" sz="1600" b="1" baseline="-25000" dirty="0">
                <a:solidFill>
                  <a:srgbClr val="4378EF"/>
                </a:solidFill>
              </a:rPr>
              <a:t>eff</a:t>
            </a:r>
            <a:r>
              <a:rPr lang="en-US" sz="1600" b="1" dirty="0">
                <a:solidFill>
                  <a:srgbClr val="4378EF"/>
                </a:solidFill>
              </a:rPr>
              <a:t> in LXe </a:t>
            </a:r>
          </a:p>
          <a:p>
            <a:r>
              <a:rPr lang="en-US" sz="1600" b="1" dirty="0">
                <a:solidFill>
                  <a:srgbClr val="4378EF"/>
                </a:solidFill>
              </a:rPr>
              <a:t>~30%@175nm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9153842" y="3991488"/>
            <a:ext cx="152079" cy="5450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583426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37</a:t>
            </a:fld>
            <a:endParaRPr lang="en-US"/>
          </a:p>
        </p:txBody>
      </p:sp>
      <p:grpSp>
        <p:nvGrpSpPr>
          <p:cNvPr id="196" name="Group 195"/>
          <p:cNvGrpSpPr/>
          <p:nvPr/>
        </p:nvGrpSpPr>
        <p:grpSpPr>
          <a:xfrm>
            <a:off x="6171973" y="1213355"/>
            <a:ext cx="4068486" cy="3495966"/>
            <a:chOff x="6573730" y="-1072050"/>
            <a:chExt cx="5315768" cy="44883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6333" y="-1000160"/>
              <a:ext cx="4498736" cy="3299958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9125081" y="2344029"/>
              <a:ext cx="517109" cy="714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8607973" y="2344029"/>
              <a:ext cx="517108" cy="714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573730" y="2981674"/>
              <a:ext cx="5315768" cy="434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Current technologies</a:t>
              </a:r>
              <a:r>
                <a:rPr lang="x-none" sz="1600" dirty="0">
                  <a:sym typeface="Wingdings" panose="05000000000000000000" pitchFamily="2" charset="2"/>
                </a:rPr>
                <a:t></a:t>
              </a:r>
              <a:r>
                <a:rPr lang="en-US" sz="1600" dirty="0">
                  <a:sym typeface="Wingdings" panose="05000000000000000000" pitchFamily="2" charset="2"/>
                </a:rPr>
                <a:t> few-</a:t>
              </a:r>
              <a:r>
                <a:rPr lang="en-US" sz="1600" dirty="0">
                  <a:latin typeface="Symbol" panose="05050102010706020507" pitchFamily="18" charset="2"/>
                  <a:sym typeface="Wingdings" panose="05000000000000000000" pitchFamily="2" charset="2"/>
                </a:rPr>
                <a:t>m</a:t>
              </a:r>
              <a:r>
                <a:rPr lang="en-US" sz="1600" dirty="0">
                  <a:sym typeface="Wingdings" panose="05000000000000000000" pitchFamily="2" charset="2"/>
                </a:rPr>
                <a:t>m strips possible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36333" y="-1072050"/>
              <a:ext cx="4570696" cy="1753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55748" y="3909836"/>
            <a:ext cx="1231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photocathode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8606" y="4109013"/>
            <a:ext cx="147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High QE in LXe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64431C5B-6AF1-44E6-BE3F-711822FD822D}"/>
              </a:ext>
            </a:extLst>
          </p:cNvPr>
          <p:cNvCxnSpPr>
            <a:cxnSpLocks/>
            <a:endCxn id="58" idx="6"/>
          </p:cNvCxnSpPr>
          <p:nvPr/>
        </p:nvCxnSpPr>
        <p:spPr>
          <a:xfrm flipH="1">
            <a:off x="3090205" y="2572161"/>
            <a:ext cx="1755219" cy="36574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1F0D972-2A5C-465A-B63D-2C6AA6B281B2}"/>
              </a:ext>
            </a:extLst>
          </p:cNvPr>
          <p:cNvSpPr/>
          <p:nvPr/>
        </p:nvSpPr>
        <p:spPr>
          <a:xfrm>
            <a:off x="1346245" y="3738160"/>
            <a:ext cx="3712539" cy="139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4E6B1F-05C0-43B8-A250-7FAC88DA4EF4}"/>
              </a:ext>
            </a:extLst>
          </p:cNvPr>
          <p:cNvSpPr/>
          <p:nvPr/>
        </p:nvSpPr>
        <p:spPr>
          <a:xfrm>
            <a:off x="1488649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321D3E7-0051-4B1B-880F-06FDF193AF05}"/>
              </a:ext>
            </a:extLst>
          </p:cNvPr>
          <p:cNvSpPr/>
          <p:nvPr/>
        </p:nvSpPr>
        <p:spPr>
          <a:xfrm>
            <a:off x="1934753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AFD2C69-0535-416C-8D64-7F788942FF20}"/>
              </a:ext>
            </a:extLst>
          </p:cNvPr>
          <p:cNvSpPr/>
          <p:nvPr/>
        </p:nvSpPr>
        <p:spPr>
          <a:xfrm>
            <a:off x="2380857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BBF26B-D762-461A-BF2D-C6673B8796B2}"/>
              </a:ext>
            </a:extLst>
          </p:cNvPr>
          <p:cNvSpPr/>
          <p:nvPr/>
        </p:nvSpPr>
        <p:spPr>
          <a:xfrm>
            <a:off x="2826962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A3CBC7E-2439-4798-93C2-47C9CA3152D5}"/>
              </a:ext>
            </a:extLst>
          </p:cNvPr>
          <p:cNvSpPr/>
          <p:nvPr/>
        </p:nvSpPr>
        <p:spPr>
          <a:xfrm>
            <a:off x="3273065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BA61002-8BB0-4BBE-9727-AC6C52F2ECAC}"/>
              </a:ext>
            </a:extLst>
          </p:cNvPr>
          <p:cNvSpPr/>
          <p:nvPr/>
        </p:nvSpPr>
        <p:spPr>
          <a:xfrm>
            <a:off x="3719169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8764DF9-310E-4F81-82FE-991DE5E06D2C}"/>
              </a:ext>
            </a:extLst>
          </p:cNvPr>
          <p:cNvSpPr/>
          <p:nvPr/>
        </p:nvSpPr>
        <p:spPr>
          <a:xfrm>
            <a:off x="4615881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023AEFE-DA53-427A-BF2D-A85817A9FDD4}"/>
              </a:ext>
            </a:extLst>
          </p:cNvPr>
          <p:cNvSpPr/>
          <p:nvPr/>
        </p:nvSpPr>
        <p:spPr>
          <a:xfrm>
            <a:off x="4168651" y="3897909"/>
            <a:ext cx="306087" cy="175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3574434-9D21-497E-AD25-B559A545146F}"/>
              </a:ext>
            </a:extLst>
          </p:cNvPr>
          <p:cNvCxnSpPr/>
          <p:nvPr/>
        </p:nvCxnSpPr>
        <p:spPr>
          <a:xfrm>
            <a:off x="1488650" y="4082433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41255DA-4695-47D3-AF05-BA736A143B4F}"/>
              </a:ext>
            </a:extLst>
          </p:cNvPr>
          <p:cNvCxnSpPr/>
          <p:nvPr/>
        </p:nvCxnSpPr>
        <p:spPr>
          <a:xfrm>
            <a:off x="1934754" y="4082433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560A359B-D357-448D-A762-6929E8F10C52}"/>
              </a:ext>
            </a:extLst>
          </p:cNvPr>
          <p:cNvCxnSpPr/>
          <p:nvPr/>
        </p:nvCxnSpPr>
        <p:spPr>
          <a:xfrm>
            <a:off x="2380858" y="4082433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2C555A9D-6B55-4653-BE08-AF466C1B61D7}"/>
              </a:ext>
            </a:extLst>
          </p:cNvPr>
          <p:cNvCxnSpPr/>
          <p:nvPr/>
        </p:nvCxnSpPr>
        <p:spPr>
          <a:xfrm>
            <a:off x="2826962" y="4082433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26C15305-4CB4-449E-9C99-332E4C820BA3}"/>
              </a:ext>
            </a:extLst>
          </p:cNvPr>
          <p:cNvCxnSpPr/>
          <p:nvPr/>
        </p:nvCxnSpPr>
        <p:spPr>
          <a:xfrm>
            <a:off x="3273065" y="4082433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2613DF7-183E-45E8-9DF5-CD3BCD0C8035}"/>
              </a:ext>
            </a:extLst>
          </p:cNvPr>
          <p:cNvCxnSpPr/>
          <p:nvPr/>
        </p:nvCxnSpPr>
        <p:spPr>
          <a:xfrm>
            <a:off x="3719170" y="4077754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6091A73-47E9-4BAF-8BE2-EEFD40E397B0}"/>
              </a:ext>
            </a:extLst>
          </p:cNvPr>
          <p:cNvCxnSpPr/>
          <p:nvPr/>
        </p:nvCxnSpPr>
        <p:spPr>
          <a:xfrm>
            <a:off x="4168653" y="4077754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2167AAD9-5095-4A1C-A82D-22C56560D599}"/>
              </a:ext>
            </a:extLst>
          </p:cNvPr>
          <p:cNvCxnSpPr/>
          <p:nvPr/>
        </p:nvCxnSpPr>
        <p:spPr>
          <a:xfrm>
            <a:off x="4613631" y="4077754"/>
            <a:ext cx="3060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A6E5BD8D-623E-4B63-88DC-8349C637D1F0}"/>
              </a:ext>
            </a:extLst>
          </p:cNvPr>
          <p:cNvCxnSpPr/>
          <p:nvPr/>
        </p:nvCxnSpPr>
        <p:spPr>
          <a:xfrm>
            <a:off x="1317097" y="5074895"/>
            <a:ext cx="3712539" cy="1368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1FFB2EB-9F2A-4B6D-BB6A-62C106A4806A}"/>
              </a:ext>
            </a:extLst>
          </p:cNvPr>
          <p:cNvSpPr txBox="1"/>
          <p:nvPr/>
        </p:nvSpPr>
        <p:spPr>
          <a:xfrm>
            <a:off x="3981389" y="4605015"/>
            <a:ext cx="1611067" cy="37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B04CB1A-F226-4535-B290-8ACEE9863203}"/>
              </a:ext>
            </a:extLst>
          </p:cNvPr>
          <p:cNvSpPr/>
          <p:nvPr/>
        </p:nvSpPr>
        <p:spPr>
          <a:xfrm flipV="1">
            <a:off x="3143715" y="3763225"/>
            <a:ext cx="117599" cy="828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2B2120FD-DAC9-40B8-B802-211E67023080}"/>
              </a:ext>
            </a:extLst>
          </p:cNvPr>
          <p:cNvCxnSpPr>
            <a:cxnSpLocks/>
            <a:stCxn id="184" idx="0"/>
            <a:endCxn id="48" idx="1"/>
          </p:cNvCxnSpPr>
          <p:nvPr/>
        </p:nvCxnSpPr>
        <p:spPr>
          <a:xfrm flipH="1">
            <a:off x="3173274" y="2861382"/>
            <a:ext cx="85605" cy="1616290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4F6DF8E2-0926-49AE-B675-901A163B2EB7}"/>
              </a:ext>
            </a:extLst>
          </p:cNvPr>
          <p:cNvSpPr/>
          <p:nvPr/>
        </p:nvSpPr>
        <p:spPr>
          <a:xfrm flipH="1">
            <a:off x="3143084" y="4524600"/>
            <a:ext cx="93525" cy="882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7DCFB4-6C77-4E2E-BB68-9902872754DA}"/>
              </a:ext>
            </a:extLst>
          </p:cNvPr>
          <p:cNvSpPr txBox="1"/>
          <p:nvPr/>
        </p:nvSpPr>
        <p:spPr>
          <a:xfrm>
            <a:off x="1497227" y="4176913"/>
            <a:ext cx="774293" cy="37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LXe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687A3DCC-EE51-4599-A650-3BFE1B0FDA2C}"/>
              </a:ext>
            </a:extLst>
          </p:cNvPr>
          <p:cNvCxnSpPr>
            <a:cxnSpLocks/>
            <a:stCxn id="41" idx="2"/>
          </p:cNvCxnSpPr>
          <p:nvPr/>
        </p:nvCxnSpPr>
        <p:spPr>
          <a:xfrm flipH="1" flipV="1">
            <a:off x="2538262" y="4095190"/>
            <a:ext cx="698351" cy="47353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="" xmlns:a16="http://schemas.microsoft.com/office/drawing/2014/main" id="{4586A473-A77A-48A9-9069-FA5B184A011B}"/>
              </a:ext>
            </a:extLst>
          </p:cNvPr>
          <p:cNvSpPr/>
          <p:nvPr/>
        </p:nvSpPr>
        <p:spPr>
          <a:xfrm flipH="1" flipV="1">
            <a:off x="2306672" y="3924219"/>
            <a:ext cx="253691" cy="332774"/>
          </a:xfrm>
          <a:prstGeom prst="arc">
            <a:avLst>
              <a:gd name="adj1" fmla="val 10580735"/>
              <a:gd name="adj2" fmla="val 1554883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567B4A97-FFEC-419F-9CA5-14F3B4180E4A}"/>
              </a:ext>
            </a:extLst>
          </p:cNvPr>
          <p:cNvSpPr/>
          <p:nvPr/>
        </p:nvSpPr>
        <p:spPr>
          <a:xfrm flipH="1">
            <a:off x="2261236" y="3796877"/>
            <a:ext cx="93525" cy="882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1108D2F-B7AE-423C-BF43-EC6298552614}"/>
              </a:ext>
            </a:extLst>
          </p:cNvPr>
          <p:cNvCxnSpPr/>
          <p:nvPr/>
        </p:nvCxnSpPr>
        <p:spPr>
          <a:xfrm flipV="1">
            <a:off x="804942" y="4593265"/>
            <a:ext cx="2346903" cy="706529"/>
          </a:xfrm>
          <a:prstGeom prst="straightConnector1">
            <a:avLst/>
          </a:prstGeom>
          <a:ln w="12700">
            <a:solidFill>
              <a:srgbClr val="7030A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3BF0649-BEFC-4D2E-B5A0-A07CF12BAEB6}"/>
              </a:ext>
            </a:extLst>
          </p:cNvPr>
          <p:cNvSpPr txBox="1"/>
          <p:nvPr/>
        </p:nvSpPr>
        <p:spPr>
          <a:xfrm>
            <a:off x="2483733" y="4662240"/>
            <a:ext cx="1406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interaction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4CFEE40-5FD6-407A-9A51-89A363677BD7}"/>
              </a:ext>
            </a:extLst>
          </p:cNvPr>
          <p:cNvSpPr txBox="1"/>
          <p:nvPr/>
        </p:nvSpPr>
        <p:spPr>
          <a:xfrm>
            <a:off x="3173274" y="4293006"/>
            <a:ext cx="65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E8D881F-EBAE-46DC-ADC1-9F2B3D987269}"/>
              </a:ext>
            </a:extLst>
          </p:cNvPr>
          <p:cNvSpPr txBox="1"/>
          <p:nvPr/>
        </p:nvSpPr>
        <p:spPr>
          <a:xfrm>
            <a:off x="2432755" y="4176911"/>
            <a:ext cx="61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A631F72-C209-4007-9972-B220797FD6B7}"/>
              </a:ext>
            </a:extLst>
          </p:cNvPr>
          <p:cNvSpPr txBox="1"/>
          <p:nvPr/>
        </p:nvSpPr>
        <p:spPr>
          <a:xfrm>
            <a:off x="3567963" y="2147401"/>
            <a:ext cx="634900" cy="34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9EA7EFB-ED9D-4355-BBC6-16F322B36D8F}"/>
              </a:ext>
            </a:extLst>
          </p:cNvPr>
          <p:cNvSpPr txBox="1"/>
          <p:nvPr/>
        </p:nvSpPr>
        <p:spPr>
          <a:xfrm>
            <a:off x="1517137" y="1912500"/>
            <a:ext cx="685011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SiPM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FE1B78F-A7C0-46AC-ACB3-C9739CE4CF43}"/>
              </a:ext>
            </a:extLst>
          </p:cNvPr>
          <p:cNvSpPr txBox="1"/>
          <p:nvPr/>
        </p:nvSpPr>
        <p:spPr>
          <a:xfrm>
            <a:off x="2461159" y="1910749"/>
            <a:ext cx="65178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SiPM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A7F636-58E0-4FF7-9E4C-0C4D64D13DF4}"/>
              </a:ext>
            </a:extLst>
          </p:cNvPr>
          <p:cNvSpPr txBox="1"/>
          <p:nvPr/>
        </p:nvSpPr>
        <p:spPr>
          <a:xfrm>
            <a:off x="4296099" y="1901701"/>
            <a:ext cx="68496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SiPM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D742EBD-EB5C-4152-A524-F6FDD14B50AE}"/>
              </a:ext>
            </a:extLst>
          </p:cNvPr>
          <p:cNvSpPr txBox="1"/>
          <p:nvPr/>
        </p:nvSpPr>
        <p:spPr>
          <a:xfrm>
            <a:off x="3398968" y="1908811"/>
            <a:ext cx="70658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SiPM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A86EFEA-26A0-47F4-B177-360649C67DBA}"/>
              </a:ext>
            </a:extLst>
          </p:cNvPr>
          <p:cNvSpPr txBox="1"/>
          <p:nvPr/>
        </p:nvSpPr>
        <p:spPr>
          <a:xfrm>
            <a:off x="2018148" y="410012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C77E6214-A2E7-4649-92E0-94B53592A7BC}"/>
              </a:ext>
            </a:extLst>
          </p:cNvPr>
          <p:cNvSpPr/>
          <p:nvPr/>
        </p:nvSpPr>
        <p:spPr>
          <a:xfrm flipV="1">
            <a:off x="3143715" y="3515165"/>
            <a:ext cx="117599" cy="828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738C8063-53FA-48A5-BEA7-D63EF12A521E}"/>
              </a:ext>
            </a:extLst>
          </p:cNvPr>
          <p:cNvSpPr/>
          <p:nvPr/>
        </p:nvSpPr>
        <p:spPr>
          <a:xfrm flipV="1">
            <a:off x="2976540" y="2871571"/>
            <a:ext cx="113667" cy="1326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9FEFD2F7-8B3C-48BD-960E-5373A28637AA}"/>
              </a:ext>
            </a:extLst>
          </p:cNvPr>
          <p:cNvCxnSpPr/>
          <p:nvPr/>
        </p:nvCxnSpPr>
        <p:spPr>
          <a:xfrm flipV="1">
            <a:off x="3060962" y="2504107"/>
            <a:ext cx="226407" cy="408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4CDE5E91-FB30-4A92-AF2B-2D210C8B9C37}"/>
              </a:ext>
            </a:extLst>
          </p:cNvPr>
          <p:cNvCxnSpPr/>
          <p:nvPr/>
        </p:nvCxnSpPr>
        <p:spPr>
          <a:xfrm flipH="1" flipV="1">
            <a:off x="2960166" y="2521254"/>
            <a:ext cx="75111" cy="41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9FBBE818-20D4-49E0-891C-AC5ABD5D348F}"/>
              </a:ext>
            </a:extLst>
          </p:cNvPr>
          <p:cNvCxnSpPr/>
          <p:nvPr/>
        </p:nvCxnSpPr>
        <p:spPr>
          <a:xfrm flipV="1">
            <a:off x="3062303" y="2555836"/>
            <a:ext cx="91148" cy="335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3B730B99-D6B4-482E-A1FE-F2DF8B2734F5}"/>
              </a:ext>
            </a:extLst>
          </p:cNvPr>
          <p:cNvCxnSpPr/>
          <p:nvPr/>
        </p:nvCxnSpPr>
        <p:spPr>
          <a:xfrm flipH="1" flipV="1">
            <a:off x="2793029" y="2440388"/>
            <a:ext cx="220484" cy="44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3A2D35A9-98F6-4B6F-AFD3-90CB7954100F}"/>
              </a:ext>
            </a:extLst>
          </p:cNvPr>
          <p:cNvCxnSpPr/>
          <p:nvPr/>
        </p:nvCxnSpPr>
        <p:spPr>
          <a:xfrm flipV="1">
            <a:off x="3046281" y="2417352"/>
            <a:ext cx="24343" cy="488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="" xmlns:a16="http://schemas.microsoft.com/office/drawing/2014/main" id="{9463D266-454D-4CB2-8DA2-033BCB5AE0B0}"/>
              </a:ext>
            </a:extLst>
          </p:cNvPr>
          <p:cNvCxnSpPr/>
          <p:nvPr/>
        </p:nvCxnSpPr>
        <p:spPr>
          <a:xfrm flipV="1">
            <a:off x="3068041" y="2470375"/>
            <a:ext cx="381456" cy="453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="" xmlns:a16="http://schemas.microsoft.com/office/drawing/2014/main" id="{FA930B0C-709F-4AD8-86F8-533DC191FCB1}"/>
              </a:ext>
            </a:extLst>
          </p:cNvPr>
          <p:cNvCxnSpPr/>
          <p:nvPr/>
        </p:nvCxnSpPr>
        <p:spPr>
          <a:xfrm flipH="1" flipV="1">
            <a:off x="2595617" y="2394778"/>
            <a:ext cx="401899" cy="491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DAD30F5C-09E6-4137-9801-BB3AC24DD225}"/>
              </a:ext>
            </a:extLst>
          </p:cNvPr>
          <p:cNvCxnSpPr/>
          <p:nvPr/>
        </p:nvCxnSpPr>
        <p:spPr>
          <a:xfrm flipH="1" flipV="1">
            <a:off x="2998872" y="3333673"/>
            <a:ext cx="174693" cy="145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0595F1D8-0306-42B4-9041-E956E1D7482C}"/>
              </a:ext>
            </a:extLst>
          </p:cNvPr>
          <p:cNvCxnSpPr/>
          <p:nvPr/>
        </p:nvCxnSpPr>
        <p:spPr>
          <a:xfrm flipH="1" flipV="1">
            <a:off x="3052905" y="3257252"/>
            <a:ext cx="137409" cy="153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="" xmlns:a16="http://schemas.microsoft.com/office/drawing/2014/main" id="{70C8F9CE-D56B-45C3-A4D3-B149EFFF8369}"/>
              </a:ext>
            </a:extLst>
          </p:cNvPr>
          <p:cNvCxnSpPr/>
          <p:nvPr/>
        </p:nvCxnSpPr>
        <p:spPr>
          <a:xfrm flipV="1">
            <a:off x="3190525" y="3130398"/>
            <a:ext cx="150768" cy="20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="" xmlns:a16="http://schemas.microsoft.com/office/drawing/2014/main" id="{B273B4A8-3158-4DD9-8B3A-AEBCB6125C7C}"/>
              </a:ext>
            </a:extLst>
          </p:cNvPr>
          <p:cNvCxnSpPr/>
          <p:nvPr/>
        </p:nvCxnSpPr>
        <p:spPr>
          <a:xfrm flipV="1">
            <a:off x="3238626" y="3346610"/>
            <a:ext cx="206719" cy="162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D30A5686-D7EA-442F-A431-4A296642F554}"/>
              </a:ext>
            </a:extLst>
          </p:cNvPr>
          <p:cNvSpPr txBox="1"/>
          <p:nvPr/>
        </p:nvSpPr>
        <p:spPr>
          <a:xfrm>
            <a:off x="1427231" y="3213458"/>
            <a:ext cx="868271" cy="37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GXe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49983E4E-2FBC-4250-ACAB-86AE8F1B592A}"/>
              </a:ext>
            </a:extLst>
          </p:cNvPr>
          <p:cNvCxnSpPr/>
          <p:nvPr/>
        </p:nvCxnSpPr>
        <p:spPr>
          <a:xfrm flipV="1">
            <a:off x="3058310" y="2256230"/>
            <a:ext cx="426167" cy="682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="" xmlns:a16="http://schemas.microsoft.com/office/drawing/2014/main" id="{D566302E-9198-42C9-BFC1-2B7B447000F4}"/>
              </a:ext>
            </a:extLst>
          </p:cNvPr>
          <p:cNvCxnSpPr>
            <a:cxnSpLocks/>
            <a:stCxn id="58" idx="3"/>
          </p:cNvCxnSpPr>
          <p:nvPr/>
        </p:nvCxnSpPr>
        <p:spPr>
          <a:xfrm flipH="1" flipV="1">
            <a:off x="2235767" y="2287886"/>
            <a:ext cx="757420" cy="603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="" xmlns:a16="http://schemas.microsoft.com/office/drawing/2014/main" id="{6E94E239-2157-4C24-8466-2520EF86E6D7}"/>
              </a:ext>
            </a:extLst>
          </p:cNvPr>
          <p:cNvCxnSpPr/>
          <p:nvPr/>
        </p:nvCxnSpPr>
        <p:spPr>
          <a:xfrm flipH="1" flipV="1">
            <a:off x="2064933" y="2447715"/>
            <a:ext cx="904275" cy="460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7531C9C0-626A-4723-BE1E-41852FCBF3C1}"/>
              </a:ext>
            </a:extLst>
          </p:cNvPr>
          <p:cNvCxnSpPr/>
          <p:nvPr/>
        </p:nvCxnSpPr>
        <p:spPr>
          <a:xfrm flipV="1">
            <a:off x="3056486" y="2232185"/>
            <a:ext cx="532957" cy="683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78644819-A4E5-4DFE-ACFC-9F291C6ACE78}"/>
              </a:ext>
            </a:extLst>
          </p:cNvPr>
          <p:cNvCxnSpPr/>
          <p:nvPr/>
        </p:nvCxnSpPr>
        <p:spPr>
          <a:xfrm flipV="1">
            <a:off x="3039365" y="2436157"/>
            <a:ext cx="705596" cy="480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C3A0AC00-D790-4AEB-B66A-92707A0CBB1F}"/>
              </a:ext>
            </a:extLst>
          </p:cNvPr>
          <p:cNvCxnSpPr/>
          <p:nvPr/>
        </p:nvCxnSpPr>
        <p:spPr>
          <a:xfrm flipH="1" flipV="1">
            <a:off x="2487679" y="2340147"/>
            <a:ext cx="560679" cy="635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735EFA9-9C3B-488B-838F-65940526EB03}"/>
              </a:ext>
            </a:extLst>
          </p:cNvPr>
          <p:cNvSpPr txBox="1"/>
          <p:nvPr/>
        </p:nvSpPr>
        <p:spPr>
          <a:xfrm>
            <a:off x="1913800" y="3474229"/>
            <a:ext cx="386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0F0BFBE-A601-4DBD-B2BA-E38EE9B46954}"/>
              </a:ext>
            </a:extLst>
          </p:cNvPr>
          <p:cNvSpPr txBox="1"/>
          <p:nvPr/>
        </p:nvSpPr>
        <p:spPr>
          <a:xfrm>
            <a:off x="3173564" y="3489574"/>
            <a:ext cx="386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S2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657674" y="2923168"/>
            <a:ext cx="4307895" cy="338554"/>
            <a:chOff x="3029623" y="5341279"/>
            <a:chExt cx="4496297" cy="320617"/>
          </a:xfrm>
        </p:grpSpPr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4654FE90-F3FC-442B-9C5C-F8D0A990858E}"/>
                </a:ext>
              </a:extLst>
            </p:cNvPr>
            <p:cNvSpPr txBox="1"/>
            <p:nvPr/>
          </p:nvSpPr>
          <p:spPr>
            <a:xfrm>
              <a:off x="3029623" y="5341279"/>
              <a:ext cx="945343" cy="32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MHSP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4163543" y="5435362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3927040" y="5449935"/>
              <a:ext cx="3598880" cy="188099"/>
              <a:chOff x="4150920" y="2935894"/>
              <a:chExt cx="3538047" cy="229553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="" xmlns:a16="http://schemas.microsoft.com/office/drawing/2014/main" id="{DE4E6B1F-05C0-43B8-A250-7FAC88DA4EF4}"/>
                  </a:ext>
                </a:extLst>
              </p:cNvPr>
              <p:cNvSpPr/>
              <p:nvPr/>
            </p:nvSpPr>
            <p:spPr>
              <a:xfrm>
                <a:off x="4150920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="" xmlns:a16="http://schemas.microsoft.com/office/drawing/2014/main" id="{9321D3E7-0051-4B1B-880F-06FDF193AF05}"/>
                  </a:ext>
                </a:extLst>
              </p:cNvPr>
              <p:cNvSpPr/>
              <p:nvPr/>
            </p:nvSpPr>
            <p:spPr>
              <a:xfrm>
                <a:off x="4610632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="" xmlns:a16="http://schemas.microsoft.com/office/drawing/2014/main" id="{4AFD2C69-0535-416C-8D64-7F788942FF20}"/>
                  </a:ext>
                </a:extLst>
              </p:cNvPr>
              <p:cNvSpPr/>
              <p:nvPr/>
            </p:nvSpPr>
            <p:spPr>
              <a:xfrm>
                <a:off x="5070343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="" xmlns:a16="http://schemas.microsoft.com/office/drawing/2014/main" id="{FFBBF26B-D762-461A-BF2D-C6673B8796B2}"/>
                  </a:ext>
                </a:extLst>
              </p:cNvPr>
              <p:cNvSpPr/>
              <p:nvPr/>
            </p:nvSpPr>
            <p:spPr>
              <a:xfrm>
                <a:off x="5530056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="" xmlns:a16="http://schemas.microsoft.com/office/drawing/2014/main" id="{DA3CBC7E-2439-4798-93C2-47C9CA3152D5}"/>
                  </a:ext>
                </a:extLst>
              </p:cNvPr>
              <p:cNvSpPr/>
              <p:nvPr/>
            </p:nvSpPr>
            <p:spPr>
              <a:xfrm>
                <a:off x="5989767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="" xmlns:a16="http://schemas.microsoft.com/office/drawing/2014/main" id="{4BA61002-8BB0-4BBE-9727-AC6C52F2ECAC}"/>
                  </a:ext>
                </a:extLst>
              </p:cNvPr>
              <p:cNvSpPr/>
              <p:nvPr/>
            </p:nvSpPr>
            <p:spPr>
              <a:xfrm>
                <a:off x="6449479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="" xmlns:a16="http://schemas.microsoft.com/office/drawing/2014/main" id="{38764DF9-310E-4F81-82FE-991DE5E06D2C}"/>
                  </a:ext>
                </a:extLst>
              </p:cNvPr>
              <p:cNvSpPr/>
              <p:nvPr/>
            </p:nvSpPr>
            <p:spPr>
              <a:xfrm>
                <a:off x="7373545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="" xmlns:a16="http://schemas.microsoft.com/office/drawing/2014/main" id="{7023AEFE-DA53-427A-BF2D-A85817A9FDD4}"/>
                  </a:ext>
                </a:extLst>
              </p:cNvPr>
              <p:cNvSpPr/>
              <p:nvPr/>
            </p:nvSpPr>
            <p:spPr>
              <a:xfrm>
                <a:off x="6912673" y="2935894"/>
                <a:ext cx="315422" cy="22955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</p:grp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D3574434-9D21-497E-AD25-B559A545146F}"/>
                </a:ext>
              </a:extLst>
            </p:cNvPr>
            <p:cNvCxnSpPr/>
            <p:nvPr/>
          </p:nvCxnSpPr>
          <p:spPr>
            <a:xfrm flipV="1">
              <a:off x="3927041" y="5642585"/>
              <a:ext cx="323114" cy="550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241255DA-4695-47D3-AF05-BA736A143B4F}"/>
                </a:ext>
              </a:extLst>
            </p:cNvPr>
            <p:cNvCxnSpPr/>
            <p:nvPr/>
          </p:nvCxnSpPr>
          <p:spPr>
            <a:xfrm>
              <a:off x="4394657" y="5648085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560A359B-D357-448D-A762-6929E8F10C52}"/>
                </a:ext>
              </a:extLst>
            </p:cNvPr>
            <p:cNvCxnSpPr/>
            <p:nvPr/>
          </p:nvCxnSpPr>
          <p:spPr>
            <a:xfrm>
              <a:off x="4862272" y="5648085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2C555A9D-6B55-4653-BE08-AF466C1B61D7}"/>
                </a:ext>
              </a:extLst>
            </p:cNvPr>
            <p:cNvCxnSpPr/>
            <p:nvPr/>
          </p:nvCxnSpPr>
          <p:spPr>
            <a:xfrm>
              <a:off x="5329889" y="5656861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26C15305-4CB4-449E-9C99-332E4C820BA3}"/>
                </a:ext>
              </a:extLst>
            </p:cNvPr>
            <p:cNvCxnSpPr/>
            <p:nvPr/>
          </p:nvCxnSpPr>
          <p:spPr>
            <a:xfrm>
              <a:off x="5797505" y="5648085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52613DF7-183E-45E8-9DF5-CD3BCD0C8035}"/>
                </a:ext>
              </a:extLst>
            </p:cNvPr>
            <p:cNvCxnSpPr/>
            <p:nvPr/>
          </p:nvCxnSpPr>
          <p:spPr>
            <a:xfrm>
              <a:off x="6265121" y="5643060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C6091A73-47E9-4BAF-8BE2-EEFD40E397B0}"/>
                </a:ext>
              </a:extLst>
            </p:cNvPr>
            <p:cNvCxnSpPr/>
            <p:nvPr/>
          </p:nvCxnSpPr>
          <p:spPr>
            <a:xfrm>
              <a:off x="6736278" y="5641592"/>
              <a:ext cx="320844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2167AAD9-5095-4A1C-A82D-22C56560D599}"/>
                </a:ext>
              </a:extLst>
            </p:cNvPr>
            <p:cNvCxnSpPr/>
            <p:nvPr/>
          </p:nvCxnSpPr>
          <p:spPr>
            <a:xfrm>
              <a:off x="7202717" y="5643060"/>
              <a:ext cx="320845" cy="0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4391742" y="5433634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035801" y="5435407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7441399" y="5437577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5798114" y="5435545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3924106" y="5433569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4638437" y="5436446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4860955" y="5432513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6268336" y="5435378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5098082" y="5434952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5326510" y="5435550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5566942" y="5437144"/>
              <a:ext cx="78397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4056519" y="5434888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7203757" y="5435005"/>
              <a:ext cx="78398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973274" y="5435235"/>
              <a:ext cx="78398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733057" y="5435235"/>
              <a:ext cx="78398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6503488" y="5433569"/>
              <a:ext cx="78398" cy="1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534449" y="5435533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4992263" y="5434667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460131" y="5435234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5929887" y="5435052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6399880" y="5433277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6868164" y="5435546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7335432" y="5432075"/>
              <a:ext cx="5474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Arc 183">
            <a:extLst>
              <a:ext uri="{FF2B5EF4-FFF2-40B4-BE49-F238E27FC236}">
                <a16:creationId xmlns="" xmlns:a16="http://schemas.microsoft.com/office/drawing/2014/main" id="{4586A473-A77A-48A9-9069-FA5B184A011B}"/>
              </a:ext>
            </a:extLst>
          </p:cNvPr>
          <p:cNvSpPr/>
          <p:nvPr/>
        </p:nvSpPr>
        <p:spPr>
          <a:xfrm flipV="1">
            <a:off x="3038289" y="2522562"/>
            <a:ext cx="222947" cy="562555"/>
          </a:xfrm>
          <a:prstGeom prst="arc">
            <a:avLst>
              <a:gd name="adj1" fmla="val 19493219"/>
              <a:gd name="adj2" fmla="val 12973491"/>
            </a:avLst>
          </a:prstGeom>
          <a:ln w="12700"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24CFEE40-5FD6-407A-9A51-89A363677BD7}"/>
              </a:ext>
            </a:extLst>
          </p:cNvPr>
          <p:cNvSpPr txBox="1"/>
          <p:nvPr/>
        </p:nvSpPr>
        <p:spPr>
          <a:xfrm>
            <a:off x="3175237" y="2537762"/>
            <a:ext cx="65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782132" y="2241991"/>
            <a:ext cx="165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 field on strip</a:t>
            </a:r>
          </a:p>
          <a:p>
            <a:r>
              <a:rPr lang="en-US" sz="1600" dirty="0">
                <a:sym typeface="Wingdings" panose="05000000000000000000" pitchFamily="2" charset="2"/>
              </a:rPr>
              <a:t>     </a:t>
            </a:r>
            <a:r>
              <a:rPr lang="x-none" sz="1600" dirty="0">
                <a:sym typeface="Wingdings" panose="05000000000000000000" pitchFamily="2" charset="2"/>
              </a:rPr>
              <a:t></a:t>
            </a:r>
            <a:r>
              <a:rPr lang="en-US" sz="1600" b="1" dirty="0">
                <a:solidFill>
                  <a:srgbClr val="4378EF"/>
                </a:solidFill>
                <a:sym typeface="Wingdings" panose="05000000000000000000" pitchFamily="2" charset="2"/>
              </a:rPr>
              <a:t>EL + CM</a:t>
            </a:r>
            <a:endParaRPr lang="en-US" sz="1600" b="1" dirty="0">
              <a:solidFill>
                <a:srgbClr val="4378EF"/>
              </a:solidFill>
            </a:endParaRPr>
          </a:p>
        </p:txBody>
      </p:sp>
      <p:cxnSp>
        <p:nvCxnSpPr>
          <p:cNvPr id="192" name="Straight Connector 191">
            <a:extLst>
              <a:ext uri="{FF2B5EF4-FFF2-40B4-BE49-F238E27FC236}">
                <a16:creationId xmlns="" xmlns:a16="http://schemas.microsoft.com/office/drawing/2014/main" id="{2B2120FD-DAC9-40B8-B802-211E67023080}"/>
              </a:ext>
            </a:extLst>
          </p:cNvPr>
          <p:cNvCxnSpPr>
            <a:cxnSpLocks/>
          </p:cNvCxnSpPr>
          <p:nvPr/>
        </p:nvCxnSpPr>
        <p:spPr>
          <a:xfrm flipH="1">
            <a:off x="2327256" y="2948859"/>
            <a:ext cx="29089" cy="845749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Arc 193">
            <a:extLst>
              <a:ext uri="{FF2B5EF4-FFF2-40B4-BE49-F238E27FC236}">
                <a16:creationId xmlns="" xmlns:a16="http://schemas.microsoft.com/office/drawing/2014/main" id="{4586A473-A77A-48A9-9069-FA5B184A011B}"/>
              </a:ext>
            </a:extLst>
          </p:cNvPr>
          <p:cNvSpPr/>
          <p:nvPr/>
        </p:nvSpPr>
        <p:spPr>
          <a:xfrm flipV="1">
            <a:off x="2133873" y="2649368"/>
            <a:ext cx="222947" cy="562555"/>
          </a:xfrm>
          <a:prstGeom prst="arc">
            <a:avLst>
              <a:gd name="adj1" fmla="val 19493219"/>
              <a:gd name="adj2" fmla="val 12973491"/>
            </a:avLst>
          </a:prstGeom>
          <a:ln w="12700"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Arrow Connector 197"/>
          <p:cNvCxnSpPr/>
          <p:nvPr/>
        </p:nvCxnSpPr>
        <p:spPr>
          <a:xfrm flipH="1">
            <a:off x="5084858" y="3174393"/>
            <a:ext cx="10871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0" y="5697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Dual-Phase: Cascaded Liquid Hole Multiplier (LHM) R&amp;D -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S1 &amp; S2</a:t>
            </a:r>
          </a:p>
          <a:p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3236610" y="672271"/>
            <a:ext cx="5727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378EF"/>
                </a:solidFill>
              </a:rPr>
              <a:t>The multiplier: Perforated electrode with thin strips 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2354762" y="5681759"/>
            <a:ext cx="77581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EXPECTED: higher field</a:t>
            </a:r>
            <a:r>
              <a:rPr lang="x-none" sz="2400" dirty="0">
                <a:sym typeface="Wingdings" panose="05000000000000000000" pitchFamily="2" charset="2"/>
              </a:rPr>
              <a:t></a:t>
            </a:r>
            <a:r>
              <a:rPr lang="en-US" sz="2400" dirty="0">
                <a:sym typeface="Wingdings" panose="05000000000000000000" pitchFamily="2" charset="2"/>
              </a:rPr>
              <a:t> larger photon yield &amp; faster signals</a:t>
            </a:r>
            <a:endParaRPr lang="en-US" sz="2400" dirty="0"/>
          </a:p>
        </p:txBody>
      </p:sp>
      <p:sp>
        <p:nvSpPr>
          <p:cNvPr id="204" name="TextBox 203"/>
          <p:cNvSpPr txBox="1"/>
          <p:nvPr/>
        </p:nvSpPr>
        <p:spPr>
          <a:xfrm>
            <a:off x="8520455" y="2280034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COBRA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819283" y="2287676"/>
            <a:ext cx="94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MHSP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532796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9443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g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potential cascaded LHM DM TPC</a:t>
            </a:r>
            <a:endParaRPr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4" name="Google Shape;314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gl"/>
              <a:pPr/>
              <a:t>38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3618B3B-663B-6801-CA68-8B75EBDCED58}"/>
              </a:ext>
            </a:extLst>
          </p:cNvPr>
          <p:cNvGrpSpPr/>
          <p:nvPr/>
        </p:nvGrpSpPr>
        <p:grpSpPr>
          <a:xfrm>
            <a:off x="6571488" y="914401"/>
            <a:ext cx="5126735" cy="5417536"/>
            <a:chOff x="6853756" y="1356968"/>
            <a:chExt cx="4660600" cy="5094633"/>
          </a:xfrm>
        </p:grpSpPr>
        <p:pic>
          <p:nvPicPr>
            <p:cNvPr id="315" name="Google Shape;31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2367" y="1356968"/>
              <a:ext cx="4371989" cy="5094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4"/>
            <p:cNvSpPr txBox="1"/>
            <p:nvPr/>
          </p:nvSpPr>
          <p:spPr>
            <a:xfrm>
              <a:off x="6853756" y="1901568"/>
              <a:ext cx="1509200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gl" sz="1600" dirty="0"/>
                <a:t>CsI L-THGEM</a:t>
              </a:r>
              <a:endParaRPr sz="1600" dirty="0"/>
            </a:p>
          </p:txBody>
        </p:sp>
        <p:sp>
          <p:nvSpPr>
            <p:cNvPr id="317" name="Google Shape;317;p34"/>
            <p:cNvSpPr txBox="1"/>
            <p:nvPr/>
          </p:nvSpPr>
          <p:spPr>
            <a:xfrm>
              <a:off x="7093367" y="1655367"/>
              <a:ext cx="1349200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gl" sz="1600" dirty="0"/>
                <a:t>G-THGEM</a:t>
              </a:r>
              <a:endParaRPr sz="1600" dirty="0"/>
            </a:p>
          </p:txBody>
        </p:sp>
      </p:grpSp>
      <p:sp>
        <p:nvSpPr>
          <p:cNvPr id="318" name="Google Shape;318;p34"/>
          <p:cNvSpPr txBox="1"/>
          <p:nvPr/>
        </p:nvSpPr>
        <p:spPr>
          <a:xfrm>
            <a:off x="10390067" y="4225367"/>
            <a:ext cx="824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gl" sz="1600"/>
              <a:t>LXe</a:t>
            </a:r>
            <a:endParaRPr sz="1600"/>
          </a:p>
        </p:txBody>
      </p:sp>
      <p:sp>
        <p:nvSpPr>
          <p:cNvPr id="319" name="Google Shape;319;p34"/>
          <p:cNvSpPr txBox="1"/>
          <p:nvPr/>
        </p:nvSpPr>
        <p:spPr>
          <a:xfrm>
            <a:off x="10041943" y="5393424"/>
            <a:ext cx="1349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gl" sz="1600" dirty="0"/>
              <a:t>Reflective cathode</a:t>
            </a:r>
            <a:endParaRPr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71665" y="1123935"/>
            <a:ext cx="6582123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High </a:t>
            </a:r>
            <a:r>
              <a:rPr lang="en-US" sz="2200" b="1" dirty="0" err="1"/>
              <a:t>CsI</a:t>
            </a:r>
            <a:r>
              <a:rPr lang="en-US" sz="2200" b="1" dirty="0"/>
              <a:t> QE </a:t>
            </a:r>
          </a:p>
          <a:p>
            <a:r>
              <a:rPr lang="en-US" sz="2200" b="1" dirty="0">
                <a:sym typeface="Wingdings" panose="05000000000000000000" pitchFamily="2" charset="2"/>
              </a:rPr>
              <a:t>      </a:t>
            </a:r>
            <a:r>
              <a:rPr lang="en-US" sz="2000" dirty="0">
                <a:sym typeface="Wingdings" panose="05000000000000000000" pitchFamily="2" charset="2"/>
              </a:rPr>
              <a:t> expected high PDE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ym typeface="Wingdings" panose="05000000000000000000" pitchFamily="2" charset="2"/>
              </a:rPr>
              <a:t>Unambiguous detection of amplified single photons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 Above dark current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 Possible to use SiPM, CMOS-SPAD etc.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 Lower detection threshold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ym typeface="Wingdings" panose="05000000000000000000" pitchFamily="2" charset="2"/>
              </a:rPr>
              <a:t>Transmitted charges detected in G-THGEM holes: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Interface fluctuations not critical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Faster EL signals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ym typeface="Wingdings" panose="05000000000000000000" pitchFamily="2" charset="2"/>
              </a:rPr>
              <a:t>No PMTs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Economic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Radio-purity?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   No wasted LXe in buffer region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877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362951" y="6463640"/>
            <a:ext cx="2057400" cy="365125"/>
          </a:xfrm>
        </p:spPr>
        <p:txBody>
          <a:bodyPr/>
          <a:lstStyle/>
          <a:p>
            <a:fld id="{3CEE16B0-397A-44EA-9784-C6EF16EF3F26}" type="slidenum">
              <a:rPr lang="pt-P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39</a:t>
            </a:fld>
            <a:endParaRPr lang="pt-PT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24000" y="3"/>
            <a:ext cx="9144000" cy="7533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Dual-Phase: The Floating Hole Multiplier FHM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17997" y="733502"/>
            <a:ext cx="7377795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/>
                </a:solidFill>
                <a:latin typeface="Calibri" panose="020F0502020204030204"/>
              </a:rPr>
              <a:t>Better surface-effects control by separation of the two phases;</a:t>
            </a:r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/>
                </a:solidFill>
                <a:latin typeface="Calibri" panose="020F0502020204030204"/>
              </a:rPr>
              <a:t>The liquid phase and the gas should be in thermal equilibrium (at the interface) </a:t>
            </a:r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Use “rubust” interface: a perforated electrode </a:t>
            </a:r>
            <a:r>
              <a:rPr lang="pt-PT" sz="2400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FLOATING</a:t>
            </a:r>
            <a:r>
              <a:rPr lang="pt-PT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on the liquid surface </a:t>
            </a:r>
            <a:r>
              <a:rPr lang="x-none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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e.g. </a:t>
            </a:r>
            <a:r>
              <a:rPr lang="pt-PT" sz="24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GEM, THGEM, COBRA</a:t>
            </a:r>
            <a:r>
              <a:rPr lang="pt-PT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, etc</a:t>
            </a:r>
          </a:p>
          <a:p>
            <a:pPr marL="342900" indent="-342900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Must control the liquid level precisely to have liquid below and gas above.</a:t>
            </a:r>
            <a:endParaRPr lang="pt-PT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68" y="1907156"/>
            <a:ext cx="3994293" cy="34210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071" y="989336"/>
            <a:ext cx="1616007" cy="10969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15959" y="1522357"/>
            <a:ext cx="1115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prstClr val="black"/>
                </a:solidFill>
                <a:sym typeface="Wingdings" panose="05000000000000000000" pitchFamily="2" charset="2"/>
              </a:rPr>
              <a:t>THGEM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73231" y="4803100"/>
            <a:ext cx="6570178" cy="1660538"/>
            <a:chOff x="1064429" y="4646411"/>
            <a:chExt cx="6570179" cy="1660538"/>
          </a:xfrm>
        </p:grpSpPr>
        <p:grpSp>
          <p:nvGrpSpPr>
            <p:cNvPr id="13" name="Group 12"/>
            <p:cNvGrpSpPr/>
            <p:nvPr/>
          </p:nvGrpSpPr>
          <p:grpSpPr>
            <a:xfrm>
              <a:off x="5192344" y="4648485"/>
              <a:ext cx="2442264" cy="1658464"/>
              <a:chOff x="8143803" y="1419703"/>
              <a:chExt cx="2442264" cy="1658464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59" t="15367" r="9838" b="36045"/>
              <a:stretch/>
            </p:blipFill>
            <p:spPr>
              <a:xfrm>
                <a:off x="8143803" y="1419703"/>
                <a:ext cx="2442264" cy="1601314"/>
              </a:xfrm>
              <a:prstGeom prst="rect">
                <a:avLst/>
              </a:prstGeom>
            </p:spPr>
          </p:pic>
          <p:sp>
            <p:nvSpPr>
              <p:cNvPr id="11" name="CaixaDeTexto 8"/>
              <p:cNvSpPr txBox="1"/>
              <p:nvPr/>
            </p:nvSpPr>
            <p:spPr>
              <a:xfrm>
                <a:off x="8456058" y="2616502"/>
                <a:ext cx="16608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2400" b="1" dirty="0">
                    <a:solidFill>
                      <a:srgbClr val="FFFF00"/>
                    </a:solidFill>
                    <a:latin typeface="Calibri" panose="020F0502020204030204"/>
                  </a:rPr>
                  <a:t>Let it float !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5"/>
                <p:cNvSpPr txBox="1"/>
                <p:nvPr/>
              </p:nvSpPr>
              <p:spPr>
                <a:xfrm>
                  <a:off x="1064429" y="4646411"/>
                  <a:ext cx="4119114" cy="157992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28000"/>
                  </a:schemeClr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600"/>
                    </a:lnSpc>
                    <a:spcBef>
                      <a:spcPts val="600"/>
                    </a:spcBef>
                  </a:pPr>
                  <a:r>
                    <a:rPr lang="en-GB" sz="1600" dirty="0"/>
                    <a:t>LXe density </a:t>
                  </a:r>
                  <a:r>
                    <a:rPr lang="en-GB" sz="1600" b="1" dirty="0">
                      <a:solidFill>
                        <a:srgbClr val="0070C0"/>
                      </a:solidFill>
                    </a:rPr>
                    <a:t>2.9</a:t>
                  </a:r>
                  <a:r>
                    <a:rPr lang="en-GB" sz="1600" dirty="0"/>
                    <a:t> g/cm3</a:t>
                  </a:r>
                </a:p>
                <a:p>
                  <a:pPr>
                    <a:lnSpc>
                      <a:spcPts val="2600"/>
                    </a:lnSpc>
                    <a:spcBef>
                      <a:spcPts val="600"/>
                    </a:spcBef>
                  </a:pPr>
                  <a:r>
                    <a:rPr lang="en-GB" sz="1600" dirty="0"/>
                    <a:t>FR4 density </a:t>
                  </a:r>
                  <a:r>
                    <a:rPr lang="en-GB" sz="1600" b="1" dirty="0">
                      <a:solidFill>
                        <a:srgbClr val="0070C0"/>
                      </a:solidFill>
                    </a:rPr>
                    <a:t>2.0</a:t>
                  </a:r>
                  <a14:m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GB" sz="1600" b="1" dirty="0">
                      <a:solidFill>
                        <a:srgbClr val="0070C0"/>
                      </a:solidFill>
                    </a:rPr>
                    <a:t>0.2</a:t>
                  </a:r>
                  <a:r>
                    <a:rPr lang="en-GB" sz="1600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GB" sz="1600" dirty="0"/>
                    <a:t>g/cm3</a:t>
                  </a:r>
                </a:p>
                <a:p>
                  <a:pPr>
                    <a:lnSpc>
                      <a:spcPts val="2600"/>
                    </a:lnSpc>
                    <a:spcBef>
                      <a:spcPts val="600"/>
                    </a:spcBef>
                  </a:pPr>
                  <a:r>
                    <a:rPr lang="en-GB" sz="1600" dirty="0"/>
                    <a:t>If copper cladding is not too heavy </a:t>
                  </a:r>
                  <a:r>
                    <a:rPr lang="en-GB" sz="1600" dirty="0">
                      <a:sym typeface="Wingdings" panose="05000000000000000000" pitchFamily="2" charset="2"/>
                    </a:rPr>
                    <a:t> THGEM </a:t>
                  </a:r>
                  <a:r>
                    <a:rPr lang="en-GB" sz="1600" b="1" dirty="0">
                      <a:solidFill>
                        <a:srgbClr val="0070C0"/>
                      </a:solidFill>
                      <a:sym typeface="Wingdings" panose="05000000000000000000" pitchFamily="2" charset="2"/>
                    </a:rPr>
                    <a:t>should float </a:t>
                  </a:r>
                  <a:r>
                    <a:rPr lang="en-GB" sz="1600" dirty="0">
                      <a:sym typeface="Wingdings" panose="05000000000000000000" pitchFamily="2" charset="2"/>
                    </a:rPr>
                    <a:t>on the surface of </a:t>
                  </a:r>
                  <a:r>
                    <a:rPr lang="en-GB" sz="1600" dirty="0" err="1">
                      <a:sym typeface="Wingdings" panose="05000000000000000000" pitchFamily="2" charset="2"/>
                    </a:rPr>
                    <a:t>LXe</a:t>
                  </a:r>
                  <a:r>
                    <a:rPr lang="en-GB" sz="1600" dirty="0">
                      <a:sym typeface="Wingdings" panose="05000000000000000000" pitchFamily="2" charset="2"/>
                    </a:rPr>
                    <a:t> </a:t>
                  </a:r>
                  <a:endParaRPr lang="pt-PT" sz="1600" dirty="0"/>
                </a:p>
              </p:txBody>
            </p:sp>
          </mc:Choice>
          <mc:Fallback xmlns="">
            <p:sp>
              <p:nvSpPr>
                <p:cNvPr id="15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429" y="4646411"/>
                  <a:ext cx="4119114" cy="1603387"/>
                </a:xfrm>
                <a:prstGeom prst="rect">
                  <a:avLst/>
                </a:prstGeom>
                <a:blipFill>
                  <a:blip r:embed="rId5"/>
                  <a:stretch>
                    <a:fillRect l="-590" b="-377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/>
          <p:cNvSpPr txBox="1"/>
          <p:nvPr/>
        </p:nvSpPr>
        <p:spPr>
          <a:xfrm>
            <a:off x="10023918" y="69411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Cu-clad FR4 PCB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62760" y="1051524"/>
            <a:ext cx="218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Liq.-Gas interface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71849" y="1446502"/>
            <a:ext cx="673769" cy="1951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  <a:endParaRPr lang="pt-PT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3B4789-B933-AF44-A221-7E2F2A8BA6AA}"/>
              </a:ext>
            </a:extLst>
          </p:cNvPr>
          <p:cNvSpPr txBox="1"/>
          <p:nvPr/>
        </p:nvSpPr>
        <p:spPr>
          <a:xfrm>
            <a:off x="8954377" y="5408394"/>
            <a:ext cx="151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Idea V. </a:t>
            </a:r>
            <a:r>
              <a:rPr lang="en-US" dirty="0" err="1">
                <a:solidFill>
                  <a:srgbClr val="00B050"/>
                </a:solidFill>
              </a:rPr>
              <a:t>Chepel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2415" y="806196"/>
            <a:ext cx="9144000" cy="2789786"/>
          </a:xfrm>
        </p:spPr>
        <p:txBody>
          <a:bodyPr>
            <a:normAutofit fontScale="90000"/>
          </a:bodyPr>
          <a:lstStyle/>
          <a:p>
            <a:r>
              <a:rPr lang="x-none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x-none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900" b="1" i="0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Novel noble-liquid detector concepts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Amos Breskin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100" b="1" dirty="0">
                <a:latin typeface="+mn-lt"/>
              </a:rPr>
              <a:t/>
            </a:r>
            <a:br>
              <a:rPr lang="en-US" sz="3100" b="1" dirty="0">
                <a:latin typeface="+mn-lt"/>
              </a:rPr>
            </a:br>
            <a:endParaRPr lang="en-US" sz="2700" i="1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0135" y="5585440"/>
            <a:ext cx="2708055" cy="556360"/>
            <a:chOff x="404955" y="5395891"/>
            <a:chExt cx="2708056" cy="556360"/>
          </a:xfrm>
        </p:grpSpPr>
        <p:sp>
          <p:nvSpPr>
            <p:cNvPr id="11" name="Rectangle 10"/>
            <p:cNvSpPr/>
            <p:nvPr/>
          </p:nvSpPr>
          <p:spPr>
            <a:xfrm>
              <a:off x="559106" y="5644474"/>
              <a:ext cx="25539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2"/>
                </a:rPr>
                <a:t>http://arxiv.org/abs/2203.01774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4955" y="545235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*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366" y="5395891"/>
              <a:ext cx="1735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more details: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43204" y="6027911"/>
            <a:ext cx="3907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https://doi.org/10.1088/1748-0221/17/08/P08002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347862" y="128925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*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145" y="2947406"/>
            <a:ext cx="2540543" cy="124302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70135" y="5618470"/>
            <a:ext cx="2505496" cy="274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42399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37201" y="327774"/>
            <a:ext cx="3761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0B050"/>
                </a:solidFill>
              </a:rPr>
              <a:t>proof of FHM principle in LXe: Chepel et al. 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http://arxiv.org/abs/2301.12990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4433074" y="78874"/>
            <a:ext cx="4068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FHM 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S2 e</a:t>
            </a:r>
            <a:r>
              <a:rPr lang="en-US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2" y="3737287"/>
            <a:ext cx="45289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S2 electrons extracted efficiently through the interface within holes of a perforated electrode, </a:t>
            </a:r>
            <a:r>
              <a:rPr lang="en-US" sz="2000" b="1" u="sng" dirty="0"/>
              <a:t>floating on the liquid</a:t>
            </a:r>
            <a:r>
              <a:rPr lang="en-US" sz="2000" dirty="0"/>
              <a:t>. They traverse the interface (under high fields) inducing EL </a:t>
            </a:r>
            <a:r>
              <a:rPr lang="en-US" sz="2000" b="1" dirty="0"/>
              <a:t>in gas</a:t>
            </a:r>
            <a:r>
              <a:rPr lang="en-US" sz="2000" dirty="0"/>
              <a:t>. Readout by nearby photo-sensors.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3545" y="850996"/>
            <a:ext cx="4690452" cy="2868955"/>
            <a:chOff x="232068" y="1299278"/>
            <a:chExt cx="4296055" cy="2315423"/>
          </a:xfrm>
        </p:grpSpPr>
        <p:grpSp>
          <p:nvGrpSpPr>
            <p:cNvPr id="10" name="Group 9"/>
            <p:cNvGrpSpPr/>
            <p:nvPr/>
          </p:nvGrpSpPr>
          <p:grpSpPr>
            <a:xfrm>
              <a:off x="659898" y="1299278"/>
              <a:ext cx="3868225" cy="2315423"/>
              <a:chOff x="96740" y="694384"/>
              <a:chExt cx="4165877" cy="2569191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96740" y="694384"/>
                <a:ext cx="3939471" cy="2569191"/>
                <a:chOff x="4460825" y="3131515"/>
                <a:chExt cx="3939471" cy="2569191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4460825" y="3131515"/>
                  <a:ext cx="3939471" cy="2569191"/>
                  <a:chOff x="5587633" y="3787328"/>
                  <a:chExt cx="4077261" cy="2856475"/>
                </a:xfrm>
              </p:grpSpPr>
              <p:pic>
                <p:nvPicPr>
                  <p:cNvPr id="28" name="Imagem 8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587633" y="3787328"/>
                    <a:ext cx="4077261" cy="2856475"/>
                  </a:xfrm>
                  <a:prstGeom prst="rect">
                    <a:avLst/>
                  </a:prstGeom>
                </p:spPr>
              </p:pic>
              <p:sp>
                <p:nvSpPr>
                  <p:cNvPr id="29" name="TextBox 28">
                    <a:extLst>
                      <a:ext uri="{FF2B5EF4-FFF2-40B4-BE49-F238E27FC236}">
                        <a16:creationId xmlns="" xmlns:a16="http://schemas.microsoft.com/office/drawing/2014/main" id="{24CFEE40-5FD6-407A-9A51-89A363677BD7}"/>
                      </a:ext>
                    </a:extLst>
                  </p:cNvPr>
                  <p:cNvSpPr txBox="1"/>
                  <p:nvPr/>
                </p:nvSpPr>
                <p:spPr>
                  <a:xfrm>
                    <a:off x="7920616" y="5444554"/>
                    <a:ext cx="678117" cy="376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e</a:t>
                    </a:r>
                  </a:p>
                </p:txBody>
              </p:sp>
              <p:cxnSp>
                <p:nvCxnSpPr>
                  <p:cNvPr id="30" name="Straight Connector 29">
                    <a:extLst>
                      <a:ext uri="{FF2B5EF4-FFF2-40B4-BE49-F238E27FC236}">
                        <a16:creationId xmlns="" xmlns:a16="http://schemas.microsoft.com/office/drawing/2014/main" id="{2B2120FD-DAC9-40B8-B802-211E670230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041793" y="4888036"/>
                    <a:ext cx="114318" cy="641577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="" xmlns:a16="http://schemas.microsoft.com/office/drawing/2014/main" id="{3B730B99-D6B4-482E-A1FE-F2DF8B2734F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086033" y="4511800"/>
                    <a:ext cx="70077" cy="29334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="" xmlns:a16="http://schemas.microsoft.com/office/drawing/2014/main" id="{3A2D35A9-98F6-4B6F-AFD3-90CB7954100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5685" y="4546235"/>
                    <a:ext cx="272621" cy="2158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="" xmlns:a16="http://schemas.microsoft.com/office/drawing/2014/main" id="{49983E4E-2FBC-4250-ACAB-86AE8F1B592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57973" y="4552494"/>
                    <a:ext cx="137571" cy="25264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="" xmlns:a16="http://schemas.microsoft.com/office/drawing/2014/main" id="{D566302E-9198-42C9-BFC1-2B7B447000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40507" y="4536735"/>
                    <a:ext cx="354046" cy="22665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="" xmlns:a16="http://schemas.microsoft.com/office/drawing/2014/main" id="{7531C9C0-626A-4723-BE1E-41852FCBF3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2201" y="4375493"/>
                    <a:ext cx="124991" cy="43166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="" xmlns:a16="http://schemas.microsoft.com/office/drawing/2014/main" id="{C3A0AC00-D790-4AEB-B66A-92707A0CBB1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974084" y="4552494"/>
                    <a:ext cx="210645" cy="31631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 36">
                    <a:extLst>
                      <a:ext uri="{FF2B5EF4-FFF2-40B4-BE49-F238E27FC236}">
                        <a16:creationId xmlns="" xmlns:a16="http://schemas.microsoft.com/office/drawing/2014/main" id="{738C8063-53FA-48A5-BEA7-D63EF12A521E}"/>
                      </a:ext>
                    </a:extLst>
                  </p:cNvPr>
                  <p:cNvSpPr/>
                  <p:nvPr/>
                </p:nvSpPr>
                <p:spPr>
                  <a:xfrm flipV="1">
                    <a:off x="8094047" y="4739775"/>
                    <a:ext cx="110517" cy="18598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="" xmlns:a16="http://schemas.microsoft.com/office/drawing/2014/main" id="{4F6DF8E2-0926-49AE-B675-901A163B2EB7}"/>
                      </a:ext>
                    </a:extLst>
                  </p:cNvPr>
                  <p:cNvSpPr/>
                  <p:nvPr/>
                </p:nvSpPr>
                <p:spPr>
                  <a:xfrm flipH="1">
                    <a:off x="7902792" y="5586592"/>
                    <a:ext cx="45719" cy="709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="" xmlns:a16="http://schemas.microsoft.com/office/drawing/2014/main" id="{E1108D2F-B7AE-423C-BF43-EC62985526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821798" y="5613637"/>
                    <a:ext cx="2029499" cy="564002"/>
                  </a:xfrm>
                  <a:prstGeom prst="straightConnector1">
                    <a:avLst/>
                  </a:prstGeom>
                  <a:ln w="12700">
                    <a:solidFill>
                      <a:srgbClr val="7030A0"/>
                    </a:solidFill>
                    <a:prstDash val="lg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>
                    <a:extLst>
                      <a:ext uri="{FF2B5EF4-FFF2-40B4-BE49-F238E27FC236}">
                        <a16:creationId xmlns="" xmlns:a16="http://schemas.microsoft.com/office/drawing/2014/main" id="{4F6DF8E2-0926-49AE-B675-901A163B2EB7}"/>
                      </a:ext>
                    </a:extLst>
                  </p:cNvPr>
                  <p:cNvSpPr/>
                  <p:nvPr/>
                </p:nvSpPr>
                <p:spPr>
                  <a:xfrm flipH="1">
                    <a:off x="8019752" y="5497987"/>
                    <a:ext cx="45719" cy="709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="" xmlns:a16="http://schemas.microsoft.com/office/drawing/2014/main" id="{4F6DF8E2-0926-49AE-B675-901A163B2EB7}"/>
                      </a:ext>
                    </a:extLst>
                  </p:cNvPr>
                  <p:cNvSpPr/>
                  <p:nvPr/>
                </p:nvSpPr>
                <p:spPr>
                  <a:xfrm flipH="1">
                    <a:off x="7943275" y="5488817"/>
                    <a:ext cx="45719" cy="709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="" xmlns:a16="http://schemas.microsoft.com/office/drawing/2014/main" id="{4F6DF8E2-0926-49AE-B675-901A163B2EB7}"/>
                      </a:ext>
                    </a:extLst>
                  </p:cNvPr>
                  <p:cNvSpPr/>
                  <p:nvPr/>
                </p:nvSpPr>
                <p:spPr>
                  <a:xfrm flipH="1">
                    <a:off x="7877990" y="5505091"/>
                    <a:ext cx="45719" cy="709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="" xmlns:a16="http://schemas.microsoft.com/office/drawing/2014/main" id="{CE8D881F-EBAE-46DC-ADC1-9F2B3D987269}"/>
                      </a:ext>
                    </a:extLst>
                  </p:cNvPr>
                  <p:cNvSpPr txBox="1"/>
                  <p:nvPr/>
                </p:nvSpPr>
                <p:spPr>
                  <a:xfrm>
                    <a:off x="8235501" y="5513950"/>
                    <a:ext cx="645020" cy="367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h</a:t>
                    </a:r>
                    <a:r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Symbol" panose="05050102010706020507" pitchFamily="18" charset="2"/>
                      </a:rPr>
                      <a:t>n</a:t>
                    </a:r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6766626" y="4215404"/>
                  <a:ext cx="1450437" cy="33866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6839343" y="4203517"/>
                  <a:ext cx="86779" cy="49127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7981904" y="4121522"/>
                  <a:ext cx="350924" cy="118657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6673780" y="4794738"/>
                  <a:ext cx="562976" cy="2330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4981175" y="4224869"/>
                  <a:ext cx="1666813" cy="26344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532795" y="3956075"/>
                  <a:ext cx="459248" cy="1140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544284" y="4046965"/>
                  <a:ext cx="56961" cy="871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540943" y="4131731"/>
                  <a:ext cx="60303" cy="12252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2133983" y="1181876"/>
                <a:ext cx="914400" cy="91440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048383" y="1470351"/>
                <a:ext cx="1214234" cy="756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232068" y="2082319"/>
              <a:ext cx="3129299" cy="434986"/>
              <a:chOff x="232068" y="2082319"/>
              <a:chExt cx="3129299" cy="43498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32068" y="2082319"/>
                <a:ext cx="953165" cy="223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GEM/THGEM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02584" y="2219231"/>
                <a:ext cx="458783" cy="298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S2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077108" y="864797"/>
            <a:ext cx="2815480" cy="2043887"/>
            <a:chOff x="4685590" y="3961797"/>
            <a:chExt cx="1902322" cy="149468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5590" y="3961797"/>
              <a:ext cx="1902322" cy="149468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039395" y="4167404"/>
              <a:ext cx="724850" cy="27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S2 vs </a:t>
              </a:r>
              <a:r>
                <a:rPr lang="en-US" dirty="0" err="1">
                  <a:solidFill>
                    <a:srgbClr val="0000FF"/>
                  </a:solidFill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</a:rPr>
                <a:t>extr</a:t>
              </a:r>
              <a:endParaRPr lang="en-US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340187" y="881966"/>
            <a:ext cx="2937488" cy="1835597"/>
            <a:chOff x="4612373" y="3007675"/>
            <a:chExt cx="2145021" cy="120022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2373" y="3007675"/>
              <a:ext cx="2070310" cy="102059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4836310" y="3966404"/>
              <a:ext cx="1921084" cy="241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panose="05050102010706020507" pitchFamily="18" charset="2"/>
                </a:rPr>
                <a:t>a</a:t>
              </a:r>
              <a:r>
                <a:rPr lang="en-US" dirty="0">
                  <a:solidFill>
                    <a:srgbClr val="0000FF"/>
                  </a:solidFill>
                </a:rPr>
                <a:t>-induced S1 &amp; S2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1735" y="1033322"/>
            <a:ext cx="1656003" cy="1720591"/>
            <a:chOff x="4381245" y="1143097"/>
            <a:chExt cx="1656003" cy="172059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3148" y="1547392"/>
              <a:ext cx="1534100" cy="1316296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>
            <a:xfrm>
              <a:off x="4752318" y="1412279"/>
              <a:ext cx="94700" cy="6917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381245" y="1143097"/>
              <a:ext cx="926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interface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2872" y="5824481"/>
            <a:ext cx="45308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Reduced interface effects and instabilities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486337" y="2988293"/>
            <a:ext cx="22999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PRELIMINARY:</a:t>
            </a:r>
          </a:p>
          <a:p>
            <a:r>
              <a:rPr lang="en-US" b="1" dirty="0">
                <a:solidFill>
                  <a:srgbClr val="FF0000"/>
                </a:solidFill>
              </a:rPr>
              <a:t>Y~500 photons\e\4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496" y="3749046"/>
            <a:ext cx="2651832" cy="215916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501289" y="1818428"/>
            <a:ext cx="55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LXe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7783" y="3133402"/>
            <a:ext cx="4090195" cy="2298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1172" y="3839907"/>
            <a:ext cx="12202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0.4mm thick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3569" y="4503519"/>
            <a:ext cx="1311691" cy="7871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757774" y="3943352"/>
            <a:ext cx="703517" cy="5742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121206" y="5458887"/>
            <a:ext cx="3894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0.4mm thick electrode floating on LXe,</a:t>
            </a:r>
          </a:p>
          <a:p>
            <a:r>
              <a:rPr lang="en-US" sz="1600" dirty="0"/>
              <a:t>the holes are rather filled with the liquid.</a:t>
            </a:r>
          </a:p>
          <a:p>
            <a:r>
              <a:rPr lang="en-US" sz="1600" dirty="0">
                <a:sym typeface="Wingdings" panose="05000000000000000000" pitchFamily="2" charset="2"/>
              </a:rPr>
              <a:t>R&amp;D:  Thicker electrode: </a:t>
            </a:r>
          </a:p>
          <a:p>
            <a:r>
              <a:rPr lang="en-US" sz="1600" dirty="0">
                <a:sym typeface="Wingdings" panose="05000000000000000000" pitchFamily="2" charset="2"/>
              </a:rPr>
              <a:t>           </a:t>
            </a:r>
            <a:r>
              <a:rPr lang="x-none" sz="1600" dirty="0">
                <a:sym typeface="Wingdings" panose="05000000000000000000" pitchFamily="2" charset="2"/>
              </a:rPr>
              <a:t></a:t>
            </a:r>
            <a:r>
              <a:rPr lang="en-US" sz="1600" dirty="0">
                <a:sym typeface="Wingdings" panose="05000000000000000000" pitchFamily="2" charset="2"/>
              </a:rPr>
              <a:t> expected higher photon yields.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9420974" y="5835776"/>
            <a:ext cx="1829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0000FF"/>
                </a:solidFill>
              </a:rPr>
              <a:t>-induced S2</a:t>
            </a:r>
          </a:p>
          <a:p>
            <a:pPr lvl="0"/>
            <a:r>
              <a:rPr lang="en-US" dirty="0">
                <a:solidFill>
                  <a:srgbClr val="0000FF"/>
                </a:solidFill>
              </a:rPr>
              <a:t>Energy resolution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495119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47394" y="4829431"/>
            <a:ext cx="813480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An optional </a:t>
            </a:r>
            <a:r>
              <a:rPr lang="en-US" sz="2000" b="1" dirty="0">
                <a:solidFill>
                  <a:srgbClr val="00B050"/>
                </a:solidFill>
              </a:rPr>
              <a:t>CsI-coated</a:t>
            </a:r>
            <a:r>
              <a:rPr lang="en-US" sz="2000" dirty="0"/>
              <a:t> perforated floating electrode allows for detecting both, a fraction of </a:t>
            </a:r>
            <a:r>
              <a:rPr lang="en-US" sz="2000" b="1" dirty="0"/>
              <a:t>S1 photons </a:t>
            </a:r>
            <a:r>
              <a:rPr lang="en-US" sz="2000" dirty="0"/>
              <a:t>(photoelectrons from </a:t>
            </a:r>
            <a:r>
              <a:rPr lang="en-US" sz="2000" dirty="0" err="1"/>
              <a:t>CsI</a:t>
            </a:r>
            <a:r>
              <a:rPr lang="en-US" sz="2000" dirty="0"/>
              <a:t>)</a:t>
            </a:r>
            <a:r>
              <a:rPr lang="en-US" sz="2000" b="1" dirty="0"/>
              <a:t> and S2 electrons. </a:t>
            </a:r>
            <a:r>
              <a:rPr lang="en-US" sz="2000" dirty="0"/>
              <a:t>Both are collected into the holes and traverse the interface (under high fields) inducing EL </a:t>
            </a:r>
            <a:r>
              <a:rPr lang="en-US" sz="2000" b="1" dirty="0"/>
              <a:t>in gas</a:t>
            </a:r>
            <a:r>
              <a:rPr lang="en-US" sz="2000" dirty="0"/>
              <a:t>. Readout by nearby photo-sensors. Under R&amp;D.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94237" y="1032020"/>
            <a:ext cx="5308619" cy="3877424"/>
            <a:chOff x="75568" y="4709138"/>
            <a:chExt cx="2571817" cy="1678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68" y="4709138"/>
              <a:ext cx="2571817" cy="16782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3513" y="5363620"/>
              <a:ext cx="161687" cy="11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387003" y="41290"/>
            <a:ext cx="5353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FHM 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S1 photons &amp; S2 e</a:t>
            </a:r>
            <a:r>
              <a:rPr lang="en-US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1391" y="570357"/>
            <a:ext cx="167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378EF"/>
                </a:solidFill>
              </a:rPr>
              <a:t>Future R&amp;D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4229855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439153" y="6473921"/>
            <a:ext cx="2057400" cy="365125"/>
          </a:xfrm>
        </p:spPr>
        <p:txBody>
          <a:bodyPr/>
          <a:lstStyle/>
          <a:p>
            <a:fld id="{3CEE16B0-397A-44EA-9784-C6EF16EF3F26}" type="slidenum">
              <a:rPr lang="pt-PT" smtClean="0"/>
              <a:t>42</a:t>
            </a:fld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00115" y="1073134"/>
            <a:ext cx="102124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Significantly smaller free liquid surface – reduced surface instabilities 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High electron extraction probability thanks to high field at the interface</a:t>
            </a:r>
          </a:p>
          <a:p>
            <a:pPr algn="just">
              <a:spcBef>
                <a:spcPts val="600"/>
              </a:spcBef>
            </a:pPr>
            <a:r>
              <a:rPr lang="en-US" sz="2200" b="1" dirty="0">
                <a:sym typeface="Wingdings" panose="05000000000000000000" pitchFamily="2" charset="2"/>
              </a:rPr>
              <a:t>      </a:t>
            </a:r>
            <a:r>
              <a:rPr lang="x-none" sz="2200" b="1">
                <a:sym typeface="Wingdings" panose="05000000000000000000" pitchFamily="2" charset="2"/>
              </a:rPr>
              <a:t></a:t>
            </a:r>
            <a:r>
              <a:rPr lang="en-US" sz="2200" b="1" dirty="0">
                <a:sym typeface="Wingdings" panose="05000000000000000000" pitchFamily="2" charset="2"/>
              </a:rPr>
              <a:t> </a:t>
            </a:r>
            <a:r>
              <a:rPr lang="en-GB" sz="2200" b="1" dirty="0"/>
              <a:t>Result – reduced single-electron noise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Parallelism between the gate and extraction electrodes 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No sagging 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No need for fine detector levelling and liquid level control</a:t>
            </a:r>
          </a:p>
          <a:p>
            <a:pPr algn="just">
              <a:spcBef>
                <a:spcPts val="600"/>
              </a:spcBef>
            </a:pPr>
            <a:r>
              <a:rPr lang="en-GB" sz="2200" b="1" dirty="0"/>
              <a:t>R&amp;D: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Electrode optimization to maximize light emission from holes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Physics of interface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Photosensitive (</a:t>
            </a:r>
            <a:r>
              <a:rPr lang="en-GB" sz="2200" dirty="0" err="1"/>
              <a:t>CsI</a:t>
            </a:r>
            <a:r>
              <a:rPr lang="en-GB" sz="2200" dirty="0"/>
              <a:t>) FHM</a:t>
            </a:r>
          </a:p>
          <a:p>
            <a:pPr marL="514350" indent="-5143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FHM on LAr: need lower density PCB materials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8989" y="122002"/>
            <a:ext cx="4698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FHM 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–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potential benefits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51780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27168"/>
          </a:xfrm>
        </p:spPr>
        <p:txBody>
          <a:bodyPr/>
          <a:lstStyle/>
          <a:p>
            <a:fld id="{44048D10-3385-49B7-80AB-EB4ABB990A07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5" y="1185986"/>
            <a:ext cx="8534587" cy="51239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5962" y="1366794"/>
            <a:ext cx="5163671" cy="5519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2000" b="1" dirty="0">
              <a:solidFill>
                <a:srgbClr val="4378E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093" y="-43377"/>
            <a:ext cx="1025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Cryogenic charge multipliers with resistive electrodes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059" y="738285"/>
            <a:ext cx="11660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4378EF"/>
                </a:solidFill>
              </a:rPr>
              <a:t>Motivation: </a:t>
            </a:r>
            <a:r>
              <a:rPr lang="en-US" sz="2000" dirty="0"/>
              <a:t>Charge multiplication in noble gases limited by discharges due to secondary effects to &lt;10 (DUNE)</a:t>
            </a:r>
          </a:p>
          <a:p>
            <a:r>
              <a:rPr lang="en-US" sz="2000" b="1" u="sng" dirty="0">
                <a:solidFill>
                  <a:srgbClr val="4378EF"/>
                </a:solidFill>
              </a:rPr>
              <a:t>Goal:</a:t>
            </a:r>
            <a:r>
              <a:rPr lang="en-US" sz="2000" b="1" dirty="0">
                <a:solidFill>
                  <a:srgbClr val="4378EF"/>
                </a:solidFill>
              </a:rPr>
              <a:t>             </a:t>
            </a:r>
            <a:r>
              <a:rPr lang="en-US" sz="2000" dirty="0"/>
              <a:t>Quench harmful discharges by deploying </a:t>
            </a:r>
            <a:r>
              <a:rPr lang="en-US" sz="2000" b="1" dirty="0"/>
              <a:t>resistive materials </a:t>
            </a:r>
            <a:r>
              <a:rPr lang="en-US" sz="2000" dirty="0"/>
              <a:t>in the gas-avalanche multiplier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88" y="5971842"/>
            <a:ext cx="1149973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challenges: find/develop </a:t>
            </a:r>
            <a:r>
              <a:rPr lang="en-US" sz="2000" u="sng" dirty="0"/>
              <a:t>resistive materials of the “right” surface/bulk resistivity </a:t>
            </a:r>
            <a:r>
              <a:rPr lang="en-US" sz="2000" dirty="0"/>
              <a:t>at noble-liquid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7197" y="2197189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Vapor phase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9793" y="4560052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Vapor phase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63665" y="1621464"/>
            <a:ext cx="7570544" cy="4119911"/>
            <a:chOff x="4009404" y="1711883"/>
            <a:chExt cx="7570544" cy="4119911"/>
          </a:xfrm>
        </p:grpSpPr>
        <p:grpSp>
          <p:nvGrpSpPr>
            <p:cNvPr id="10" name="Group 9"/>
            <p:cNvGrpSpPr/>
            <p:nvPr/>
          </p:nvGrpSpPr>
          <p:grpSpPr>
            <a:xfrm>
              <a:off x="4024244" y="2854927"/>
              <a:ext cx="7555704" cy="2976867"/>
              <a:chOff x="3954461" y="2888181"/>
              <a:chExt cx="8012905" cy="297686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954461" y="2888181"/>
                <a:ext cx="801290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000" b="1" dirty="0">
                    <a:solidFill>
                      <a:srgbClr val="4378EF"/>
                    </a:solidFill>
                  </a:rPr>
                  <a:t>Resistive WELL (RWELL)</a:t>
                </a: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Resistive film</a:t>
                </a:r>
                <a:r>
                  <a:rPr lang="en-US" sz="2000" dirty="0"/>
                  <a:t>, e.g. Diamond-Like-Carbon (DLC), on an insulator.</a:t>
                </a: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Charges </a:t>
                </a:r>
                <a:r>
                  <a:rPr lang="en-GB" sz="2000" u="sng" dirty="0"/>
                  <a:t>evacuated sideways </a:t>
                </a:r>
                <a:r>
                  <a:rPr lang="en-GB" sz="2000" dirty="0"/>
                  <a:t>to ground via resistive layer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Signals are induced on readout anode by charges movement</a:t>
                </a:r>
              </a:p>
            </p:txBody>
          </p:sp>
          <p:sp>
            <p:nvSpPr>
              <p:cNvPr id="9" name="Text Placeholder 7">
                <a:extLst>
                  <a:ext uri="{FF2B5EF4-FFF2-40B4-BE49-F238E27FC236}">
                    <a16:creationId xmlns="" xmlns:a16="http://schemas.microsoft.com/office/drawing/2014/main" id="{1F0F8E99-B8C6-471E-4822-42E1D9BF91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4461" y="4320010"/>
                <a:ext cx="7769369" cy="15450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x-none" sz="1600" dirty="0">
                    <a:latin typeface="+mj-lt"/>
                  </a:rPr>
                  <a:t> 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b="1" dirty="0">
                    <a:solidFill>
                      <a:srgbClr val="4378EF"/>
                    </a:solidFill>
                  </a:rPr>
                  <a:t>Resistive-Plate WELL (RPWELL)</a:t>
                </a:r>
                <a:endParaRPr lang="en-GB" sz="20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dirty="0"/>
                  <a:t>resistive plate</a:t>
                </a:r>
                <a:r>
                  <a:rPr lang="en-US" sz="2000" dirty="0"/>
                  <a:t>, e.g. a ceramic material </a:t>
                </a:r>
                <a:r>
                  <a:rPr lang="en-US" sz="2000" dirty="0" err="1"/>
                  <a:t>Yttria</a:t>
                </a:r>
                <a:r>
                  <a:rPr lang="en-US" sz="2000" dirty="0"/>
                  <a:t>-Stabilized-Zirconia (YSZ) doped with ferrite oxide (Fe2O3), to readout anode.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/>
                  <a:t>Amplified charge </a:t>
                </a:r>
                <a:r>
                  <a:rPr lang="en-US" sz="2000" u="sng" dirty="0"/>
                  <a:t>travel through</a:t>
                </a:r>
                <a:r>
                  <a:rPr lang="en-US" sz="2000" dirty="0"/>
                  <a:t> the resistive plate to the anode.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009404" y="1711883"/>
                  <a:ext cx="7526076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lvl="0" indent="-285750">
                    <a:buFont typeface="Arial" panose="020B0604020202020204" pitchFamily="34" charset="0"/>
                    <a:buChar char="•"/>
                  </a:pPr>
                  <a:r>
                    <a:rPr lang="en-GB" sz="2000" dirty="0">
                      <a:solidFill>
                        <a:prstClr val="black"/>
                      </a:solidFill>
                    </a:rPr>
                    <a:t>THGEM electrode, coupled to readout anode via </a:t>
                  </a:r>
                  <a:r>
                    <a:rPr lang="en-GB" sz="2000" b="1" dirty="0">
                      <a:solidFill>
                        <a:prstClr val="black"/>
                      </a:solidFill>
                    </a:rPr>
                    <a:t>resistive electrode</a:t>
                  </a:r>
                  <a:r>
                    <a:rPr lang="en-GB" sz="2000" dirty="0">
                      <a:solidFill>
                        <a:prstClr val="black"/>
                      </a:solidFill>
                    </a:rPr>
                    <a:t>, </a:t>
                  </a:r>
                </a:p>
                <a:p>
                  <a:pPr marL="285750" lvl="0" indent="-285750">
                    <a:buFont typeface="Arial" panose="020B0604020202020204" pitchFamily="34" charset="0"/>
                    <a:buChar char="•"/>
                  </a:pPr>
                  <a:r>
                    <a:rPr lang="en-GB" sz="2000" dirty="0">
                      <a:solidFill>
                        <a:prstClr val="black"/>
                      </a:solidFill>
                    </a:rPr>
                    <a:t>Deposited charges are collected into holes, undergoing avalanche multiplication under 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GB" sz="2000" dirty="0">
                      <a:solidFill>
                        <a:prstClr val="black"/>
                      </a:solidFill>
                    </a:rPr>
                    <a:t>V</a:t>
                  </a:r>
                  <a:r>
                    <a:rPr lang="en-GB" sz="2000" baseline="-25000" dirty="0">
                      <a:solidFill>
                        <a:prstClr val="black"/>
                      </a:solidFill>
                    </a:rPr>
                    <a:t>RWELL</a:t>
                  </a: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9404" y="1711883"/>
                  <a:ext cx="7526076" cy="1015663"/>
                </a:xfrm>
                <a:prstGeom prst="rect">
                  <a:avLst/>
                </a:prstGeom>
                <a:blipFill>
                  <a:blip r:embed="rId3"/>
                  <a:stretch>
                    <a:fillRect l="-729" t="-3593" r="-1377" b="-9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511524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44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97883" y="760639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4378EF"/>
                </a:solidFill>
              </a:rPr>
              <a:t>Discharge quenching: </a:t>
            </a:r>
          </a:p>
          <a:p>
            <a:pPr lvl="0"/>
            <a:r>
              <a:rPr lang="en-GB" sz="2000" dirty="0">
                <a:solidFill>
                  <a:prstClr val="black"/>
                </a:solidFill>
              </a:rPr>
              <a:t>An occasional gas breakdown </a:t>
            </a:r>
            <a:r>
              <a:rPr lang="x-none" sz="2000" dirty="0">
                <a:solidFill>
                  <a:prstClr val="black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olidFill>
                  <a:prstClr val="black"/>
                </a:solidFill>
              </a:rPr>
              <a:t>very large charge accumulation within holes.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                                            </a:t>
            </a:r>
            <a:r>
              <a:rPr lang="x-none" sz="2000" dirty="0">
                <a:solidFill>
                  <a:prstClr val="black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olidFill>
                  <a:prstClr val="black"/>
                </a:solidFill>
              </a:rPr>
              <a:t>reduction of the local electric field.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                                            </a:t>
            </a:r>
            <a:r>
              <a:rPr lang="x-none" sz="2000" dirty="0">
                <a:solidFill>
                  <a:prstClr val="black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olidFill>
                  <a:prstClr val="black"/>
                </a:solidFill>
              </a:rPr>
              <a:t>quenching of discharge energy.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                                            </a:t>
            </a:r>
            <a:r>
              <a:rPr lang="x-none" sz="2000" dirty="0">
                <a:solidFill>
                  <a:prstClr val="black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Prevents damage to electrodes &amp; electronics</a:t>
            </a:r>
          </a:p>
          <a:p>
            <a:pPr lvl="0"/>
            <a:r>
              <a:rPr lang="en-US" sz="2400" b="1" dirty="0">
                <a:solidFill>
                  <a:srgbClr val="4378EF"/>
                </a:solidFill>
              </a:rPr>
              <a:t>A main challenge: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find/develop resistive materials of the “right” surface/bulk resistivity at noble-liquid temperatures (LAr ~</a:t>
            </a:r>
            <a:r>
              <a:rPr lang="en-US" sz="2000" dirty="0">
                <a:solidFill>
                  <a:srgbClr val="FF0000"/>
                </a:solidFill>
              </a:rPr>
              <a:t>87K</a:t>
            </a:r>
            <a:r>
              <a:rPr lang="en-US" sz="2000" dirty="0">
                <a:solidFill>
                  <a:prstClr val="black"/>
                </a:solidFill>
              </a:rPr>
              <a:t>; LXe ~ 165K).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Resistive FILM:   </a:t>
            </a:r>
            <a:r>
              <a:rPr lang="en-US" sz="2000" dirty="0">
                <a:solidFill>
                  <a:srgbClr val="FF0000"/>
                </a:solidFill>
              </a:rPr>
              <a:t>~ 20G</a:t>
            </a:r>
            <a:r>
              <a:rPr lang="el-GR" sz="2000" dirty="0">
                <a:solidFill>
                  <a:srgbClr val="FF0000"/>
                </a:solidFill>
              </a:rPr>
              <a:t>Ω/□</a:t>
            </a:r>
            <a:endParaRPr lang="en-US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Resistive PLATE: </a:t>
            </a:r>
            <a:r>
              <a:rPr lang="en-US" sz="2000" dirty="0">
                <a:solidFill>
                  <a:srgbClr val="FF0000"/>
                </a:solidFill>
              </a:rPr>
              <a:t>~ </a:t>
            </a:r>
            <a:r>
              <a:rPr lang="el-GR" sz="2000" dirty="0">
                <a:solidFill>
                  <a:srgbClr val="FF0000"/>
                </a:solidFill>
              </a:rPr>
              <a:t>10</a:t>
            </a:r>
            <a:r>
              <a:rPr lang="el-GR" sz="2000" baseline="30000" dirty="0">
                <a:solidFill>
                  <a:srgbClr val="FF0000"/>
                </a:solidFill>
              </a:rPr>
              <a:t>9</a:t>
            </a:r>
            <a:r>
              <a:rPr lang="el-GR" sz="2000" dirty="0">
                <a:solidFill>
                  <a:srgbClr val="FF0000"/>
                </a:solidFill>
              </a:rPr>
              <a:t>-10</a:t>
            </a:r>
            <a:r>
              <a:rPr lang="el-GR" sz="2000" baseline="30000" dirty="0">
                <a:solidFill>
                  <a:srgbClr val="FF0000"/>
                </a:solidFill>
              </a:rPr>
              <a:t>12</a:t>
            </a:r>
            <a:r>
              <a:rPr lang="el-GR" sz="2000" dirty="0">
                <a:solidFill>
                  <a:srgbClr val="FF0000"/>
                </a:solidFill>
              </a:rPr>
              <a:t>Ω·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</a:p>
          <a:p>
            <a:pPr lvl="0"/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748" y="2"/>
            <a:ext cx="986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Cryogenic RWELL &amp; RPWELL challenges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62" y="3512127"/>
            <a:ext cx="3809239" cy="2703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9" y="3380658"/>
            <a:ext cx="3539825" cy="28346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862919" y="4589929"/>
            <a:ext cx="0" cy="4482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555507" y="3505204"/>
            <a:ext cx="0" cy="4641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543" y="4540559"/>
            <a:ext cx="3814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Tesi</a:t>
            </a:r>
            <a:r>
              <a:rPr lang="en-US" b="1" dirty="0" smtClean="0">
                <a:solidFill>
                  <a:srgbClr val="00B050"/>
                </a:solidFill>
              </a:rPr>
              <a:t>, MPGD2022</a:t>
            </a:r>
            <a:endParaRPr lang="he-IL" b="1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4378EF"/>
                </a:solidFill>
              </a:rPr>
              <a:t>https</a:t>
            </a:r>
            <a:r>
              <a:rPr lang="en-US" dirty="0">
                <a:solidFill>
                  <a:srgbClr val="4378EF"/>
                </a:solidFill>
              </a:rPr>
              <a:t>://indico.cern.ch/event/1219224/contributions/5130754/attachments/2566756/4531430/Tesi_MPGD2022.pdf</a:t>
            </a:r>
          </a:p>
        </p:txBody>
      </p:sp>
    </p:spTree>
    <p:extLst>
      <p:ext uri="{BB962C8B-B14F-4D97-AF65-F5344CB8AC3E}">
        <p14:creationId xmlns:p14="http://schemas.microsoft.com/office/powerpoint/2010/main" val="2230862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12595" y="6347882"/>
            <a:ext cx="2743200" cy="365125"/>
          </a:xfrm>
        </p:spPr>
        <p:txBody>
          <a:bodyPr/>
          <a:lstStyle/>
          <a:p>
            <a:fld id="{44048D10-3385-49B7-80AB-EB4ABB990A07}" type="slidenum">
              <a:rPr lang="en-US" smtClean="0"/>
              <a:t>45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4555" y="846333"/>
            <a:ext cx="6411255" cy="1996812"/>
            <a:chOff x="1562036" y="1674839"/>
            <a:chExt cx="7772400" cy="272573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C92D82D-2201-555A-A1F6-968E340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2036" y="1674839"/>
              <a:ext cx="7772400" cy="27257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81E286-3218-38F7-60C9-318DF6579B5C}"/>
                </a:ext>
              </a:extLst>
            </p:cNvPr>
            <p:cNvSpPr txBox="1"/>
            <p:nvPr/>
          </p:nvSpPr>
          <p:spPr>
            <a:xfrm>
              <a:off x="3822828" y="2384008"/>
              <a:ext cx="2355924" cy="37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/>
                <a:t>E</a:t>
              </a:r>
              <a:r>
                <a:rPr lang="x-none" sz="1200" baseline="-25000" dirty="0"/>
                <a:t>d</a:t>
              </a:r>
              <a:r>
                <a:rPr lang="x-none" sz="1200" dirty="0"/>
                <a:t>=0.5kV/cm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C71AF8C-BE4B-B0E7-7E87-45388BE90ECC}"/>
                </a:ext>
              </a:extLst>
            </p:cNvPr>
            <p:cNvSpPr txBox="1"/>
            <p:nvPr/>
          </p:nvSpPr>
          <p:spPr>
            <a:xfrm>
              <a:off x="6421060" y="2302275"/>
              <a:ext cx="2355924" cy="37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/>
                <a:t>E</a:t>
              </a:r>
              <a:r>
                <a:rPr lang="x-none" sz="1200" baseline="-25000" dirty="0"/>
                <a:t>d</a:t>
              </a:r>
              <a:r>
                <a:rPr lang="x-none" sz="1200" dirty="0"/>
                <a:t>=0.5kV/cm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4D5ED79-4B74-56DF-59F6-A6B922874820}"/>
                </a:ext>
              </a:extLst>
            </p:cNvPr>
            <p:cNvSpPr txBox="1"/>
            <p:nvPr/>
          </p:nvSpPr>
          <p:spPr>
            <a:xfrm>
              <a:off x="2570450" y="3253791"/>
              <a:ext cx="2355924" cy="37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/>
                <a:t>E</a:t>
              </a:r>
              <a:r>
                <a:rPr lang="x-none" sz="1200" baseline="-25000" dirty="0"/>
                <a:t>i</a:t>
              </a:r>
              <a:r>
                <a:rPr lang="x-none" sz="1200" dirty="0"/>
                <a:t>=5kV/cm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48066" y="108870"/>
            <a:ext cx="101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Gain comparison: unquenched THGEM/WELL &amp; RWELL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6" y="864235"/>
            <a:ext cx="1999499" cy="1732898"/>
          </a:xfrm>
          <a:prstGeom prst="rect">
            <a:avLst/>
          </a:prstGeom>
        </p:spPr>
      </p:pic>
      <p:grpSp>
        <p:nvGrpSpPr>
          <p:cNvPr id="1024" name="Group 1023"/>
          <p:cNvGrpSpPr/>
          <p:nvPr/>
        </p:nvGrpSpPr>
        <p:grpSpPr>
          <a:xfrm>
            <a:off x="4720308" y="2863083"/>
            <a:ext cx="3383787" cy="2372307"/>
            <a:chOff x="4658564" y="2980437"/>
            <a:chExt cx="3526889" cy="26504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8564" y="2980437"/>
              <a:ext cx="3526889" cy="26504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54306" y="3685097"/>
              <a:ext cx="1153182" cy="653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Quenched </a:t>
              </a:r>
            </a:p>
            <a:p>
              <a:pPr algn="ctr"/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RPWELL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416607" y="2486701"/>
            <a:ext cx="784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/>
              <a:t>RPWELL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6279327" y="2411672"/>
            <a:ext cx="285367" cy="24813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86445" y="5280257"/>
            <a:ext cx="5985763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dirty="0"/>
              <a:t>So far, with experiments performed under </a:t>
            </a:r>
            <a:r>
              <a:rPr lang="en-US" sz="1700" u="sng" dirty="0"/>
              <a:t>equal conditions:</a:t>
            </a:r>
          </a:p>
          <a:p>
            <a:r>
              <a:rPr lang="en-US" sz="1700" b="1" dirty="0">
                <a:solidFill>
                  <a:srgbClr val="FF0000"/>
                </a:solidFill>
              </a:rPr>
              <a:t>RWELL/DLC</a:t>
            </a:r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gain</a:t>
            </a:r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&gt; THGEM (LEM) gain; </a:t>
            </a:r>
          </a:p>
          <a:p>
            <a:r>
              <a:rPr lang="en-US" sz="1700" b="1" dirty="0">
                <a:solidFill>
                  <a:srgbClr val="FF0000"/>
                </a:solidFill>
              </a:rPr>
              <a:t>RWELL </a:t>
            </a:r>
            <a:r>
              <a:rPr lang="en-US" sz="1700" dirty="0">
                <a:solidFill>
                  <a:srgbClr val="FF0000"/>
                </a:solidFill>
              </a:rPr>
              <a:t>gain &gt; </a:t>
            </a:r>
            <a:r>
              <a:rPr lang="en-US" sz="1700" b="1" dirty="0">
                <a:solidFill>
                  <a:srgbClr val="FF0000"/>
                </a:solidFill>
              </a:rPr>
              <a:t>RPWELL</a:t>
            </a:r>
            <a:r>
              <a:rPr lang="en-US" sz="1700" dirty="0">
                <a:solidFill>
                  <a:srgbClr val="FF0000"/>
                </a:solidFill>
              </a:rPr>
              <a:t> gain (but higher quenched-discharges rate</a:t>
            </a:r>
          </a:p>
          <a:p>
            <a:r>
              <a:rPr lang="en-US" sz="1700" dirty="0">
                <a:solidFill>
                  <a:srgbClr val="FF0000"/>
                </a:solidFill>
              </a:rPr>
              <a:t>Near zero discharges @ gain &lt; 17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7FC1669-F8B4-47BC-BAEE-A766CBB86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203" y="1345414"/>
            <a:ext cx="1289724" cy="92855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48068" y="2934281"/>
            <a:ext cx="3522554" cy="2100589"/>
            <a:chOff x="681892" y="2966697"/>
            <a:chExt cx="3880873" cy="2411297"/>
          </a:xfrm>
        </p:grpSpPr>
        <p:grpSp>
          <p:nvGrpSpPr>
            <p:cNvPr id="23" name="Group 22"/>
            <p:cNvGrpSpPr/>
            <p:nvPr/>
          </p:nvGrpSpPr>
          <p:grpSpPr>
            <a:xfrm>
              <a:off x="681892" y="2966697"/>
              <a:ext cx="3880873" cy="2411297"/>
              <a:chOff x="998531" y="3185300"/>
              <a:chExt cx="5159766" cy="309785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8531" y="3185300"/>
                <a:ext cx="5159766" cy="309785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514135" y="4409875"/>
                <a:ext cx="1505567" cy="68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/>
                  <a:t>Ar</a:t>
                </a:r>
                <a:r>
                  <a:rPr lang="en-US" sz="2400" b="1" dirty="0"/>
                  <a:t> 90K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39827" y="3792992"/>
                <a:ext cx="1620621" cy="862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Quenched </a:t>
                </a:r>
              </a:p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RWELL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95185" y="5211310"/>
                <a:ext cx="942037" cy="499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WELL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47279" y="5099240"/>
                <a:ext cx="1209713" cy="499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B050"/>
                    </a:solidFill>
                  </a:rPr>
                  <a:t>THGEM</a:t>
                </a:r>
              </a:p>
            </p:txBody>
          </p:sp>
          <p:sp>
            <p:nvSpPr>
              <p:cNvPr id="21" name="5-Point Star 20"/>
              <p:cNvSpPr/>
              <p:nvPr/>
            </p:nvSpPr>
            <p:spPr>
              <a:xfrm>
                <a:off x="5126467" y="3482548"/>
                <a:ext cx="299344" cy="27709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105438" y="3150997"/>
              <a:ext cx="749164" cy="423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G=30</a:t>
              </a:r>
            </a:p>
          </p:txBody>
        </p:sp>
      </p:grpSp>
      <p:grpSp>
        <p:nvGrpSpPr>
          <p:cNvPr id="1031" name="Group 1030"/>
          <p:cNvGrpSpPr/>
          <p:nvPr/>
        </p:nvGrpSpPr>
        <p:grpSpPr>
          <a:xfrm>
            <a:off x="8353781" y="2883537"/>
            <a:ext cx="3797592" cy="2628272"/>
            <a:chOff x="8353781" y="2883537"/>
            <a:chExt cx="3797592" cy="2628272"/>
          </a:xfrm>
        </p:grpSpPr>
        <p:grpSp>
          <p:nvGrpSpPr>
            <p:cNvPr id="1025" name="Group 1024"/>
            <p:cNvGrpSpPr/>
            <p:nvPr/>
          </p:nvGrpSpPr>
          <p:grpSpPr>
            <a:xfrm>
              <a:off x="8353781" y="2883537"/>
              <a:ext cx="3797592" cy="2628272"/>
              <a:chOff x="8185453" y="2880080"/>
              <a:chExt cx="4025435" cy="2926695"/>
            </a:xfrm>
          </p:grpSpPr>
          <p:pic>
            <p:nvPicPr>
              <p:cNvPr id="1026" name="Picture 2" descr="https://lh6.googleusercontent.com/yzd1QEoHtz4nSDO8nPGWbeiaH7oCFFyIQnFiSc3rsZNT3OjAmzBJXNDDARgQMcKym3O022uWmLcPSVS2CXCOAfFC1qsuxvBdG4lderJG2pW_kNR0HTreYO7OGNDZ7hYXqf_2o_KwcRS-65taCTo6vQ=s204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5453" y="2880080"/>
                <a:ext cx="4025435" cy="2926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9670855" y="5017978"/>
                <a:ext cx="831238" cy="342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RPWELL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376759" y="3493788"/>
                <a:ext cx="727861" cy="342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RWELL</a:t>
                </a:r>
              </a:p>
            </p:txBody>
          </p:sp>
        </p:grpSp>
        <p:cxnSp>
          <p:nvCxnSpPr>
            <p:cNvPr id="1028" name="Straight Arrow Connector 1027"/>
            <p:cNvCxnSpPr/>
            <p:nvPr/>
          </p:nvCxnSpPr>
          <p:spPr>
            <a:xfrm flipH="1">
              <a:off x="10058400" y="3786175"/>
              <a:ext cx="591671" cy="2915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Arrow Connector 1029"/>
            <p:cNvCxnSpPr/>
            <p:nvPr/>
          </p:nvCxnSpPr>
          <p:spPr>
            <a:xfrm>
              <a:off x="10694894" y="3796986"/>
              <a:ext cx="546847" cy="396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9F593E4-9578-B14E-B43C-4859FF3F2504}"/>
              </a:ext>
            </a:extLst>
          </p:cNvPr>
          <p:cNvSpPr/>
          <p:nvPr/>
        </p:nvSpPr>
        <p:spPr>
          <a:xfrm>
            <a:off x="10058400" y="4937327"/>
            <a:ext cx="687052" cy="339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76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05325" y="0"/>
            <a:ext cx="3648075" cy="628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Summary &amp; Outlook</a:t>
            </a:r>
            <a:endParaRPr kumimoji="0" lang="en-CA" sz="3200" b="1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77" y="315234"/>
            <a:ext cx="11994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R&amp;D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&amp; concepts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for potential improvement of large-volume noble-liquid detectors: DM, neutrino</a:t>
            </a:r>
            <a:r>
              <a:rPr lang="x-none" sz="2000" dirty="0">
                <a:solidFill>
                  <a:prstClr val="black"/>
                </a:solidFill>
                <a:latin typeface="Calibri" panose="020F0502020204030204"/>
              </a:rPr>
              <a:t>…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Goal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 Effective detection of both, </a:t>
            </a:r>
            <a:r>
              <a:rPr lang="en-US" sz="2000" dirty="0">
                <a:solidFill>
                  <a:srgbClr val="4378EF"/>
                </a:solidFill>
                <a:latin typeface="Calibri" panose="020F0502020204030204"/>
              </a:rPr>
              <a:t>scintillation photons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and/or </a:t>
            </a:r>
            <a:r>
              <a:rPr lang="en-US" sz="2000" dirty="0">
                <a:solidFill>
                  <a:srgbClr val="4378EF"/>
                </a:solidFill>
                <a:latin typeface="Calibri" panose="020F0502020204030204"/>
              </a:rPr>
              <a:t>ionization electrons;</a:t>
            </a:r>
          </a:p>
          <a:p>
            <a:pPr marL="342900" lvl="0" indent="-342900">
              <a:buClr>
                <a:srgbClr val="4A66AC"/>
              </a:buClr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solidFill>
                  <a:prstClr val="black"/>
                </a:solidFill>
              </a:rPr>
              <a:t>Single-phase</a:t>
            </a:r>
            <a:r>
              <a:rPr lang="en-US" sz="2000" dirty="0">
                <a:solidFill>
                  <a:prstClr val="black"/>
                </a:solidFill>
              </a:rPr>
              <a:t>: various </a:t>
            </a:r>
            <a:r>
              <a:rPr lang="en-US" sz="2000" b="1" dirty="0">
                <a:solidFill>
                  <a:prstClr val="black"/>
                </a:solidFill>
              </a:rPr>
              <a:t>optically-recorded </a:t>
            </a:r>
            <a:r>
              <a:rPr lang="en-US" sz="2000" dirty="0">
                <a:solidFill>
                  <a:prstClr val="black"/>
                </a:solidFill>
              </a:rPr>
              <a:t>configurations incorporating micro-structured elements;</a:t>
            </a:r>
            <a:endParaRPr lang="en-US" sz="2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u="sng" dirty="0">
                <a:solidFill>
                  <a:prstClr val="black"/>
                </a:solidFill>
                <a:latin typeface="Calibri" panose="020F0502020204030204"/>
              </a:rPr>
              <a:t>Dual-phase: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Optically-recorded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 Cascaded (liquid/gas) multipliers, Floating Hole Multipliers, Bubble-assisted Liquid Hole Multipliers </a:t>
            </a:r>
            <a:r>
              <a:rPr lang="x-none" sz="2000" i="1" dirty="0">
                <a:solidFill>
                  <a:prstClr val="black"/>
                </a:solidFill>
                <a:latin typeface="Calibri" panose="020F0502020204030204"/>
              </a:rPr>
              <a:t>–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electrically-recorded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Resistive Charge Multipliers;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far: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Investigations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(with only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LHM investigated also in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     Lower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PDE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and worse E-resolution than expected (</a:t>
            </a:r>
            <a:r>
              <a:rPr lang="en-US" sz="2000" i="1" dirty="0">
                <a:solidFill>
                  <a:srgbClr val="4378EF"/>
                </a:solidFill>
                <a:latin typeface="Calibri" panose="020F0502020204030204"/>
              </a:rPr>
              <a:t>electron losses at interface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buClr>
                <a:srgbClr val="4A66AC"/>
              </a:buClr>
            </a:pP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    </a:t>
            </a:r>
          </a:p>
          <a:p>
            <a:pPr lvl="0">
              <a:buClr>
                <a:srgbClr val="4A66AC"/>
              </a:buClr>
            </a:pPr>
            <a:r>
              <a:rPr lang="en-US" sz="2000" dirty="0">
                <a:solidFill>
                  <a:prstClr val="black"/>
                </a:solidFill>
              </a:rPr>
              <a:t>      </a:t>
            </a:r>
            <a:r>
              <a:rPr lang="en-US" sz="2000" u="sng" dirty="0">
                <a:solidFill>
                  <a:prstClr val="black"/>
                </a:solidFill>
              </a:rPr>
              <a:t>Single phase</a:t>
            </a:r>
            <a:r>
              <a:rPr lang="en-US" sz="2000" dirty="0">
                <a:solidFill>
                  <a:prstClr val="black"/>
                </a:solidFill>
              </a:rPr>
              <a:t>:           -  Charge &amp; light amplification investigated on </a:t>
            </a:r>
            <a:r>
              <a:rPr lang="en-US" sz="2000" b="1" dirty="0" smtClean="0">
                <a:solidFill>
                  <a:prstClr val="black"/>
                </a:solidFill>
              </a:rPr>
              <a:t>MSGC</a:t>
            </a:r>
            <a:r>
              <a:rPr lang="en-US" sz="2000" dirty="0" smtClean="0">
                <a:solidFill>
                  <a:prstClr val="black"/>
                </a:solidFill>
              </a:rPr>
              <a:t> strips </a:t>
            </a:r>
            <a:r>
              <a:rPr lang="en-US" sz="2000" dirty="0">
                <a:solidFill>
                  <a:prstClr val="black"/>
                </a:solidFill>
              </a:rPr>
              <a:t>in LXe</a:t>
            </a:r>
          </a:p>
          <a:p>
            <a:pPr lvl="0">
              <a:buClr>
                <a:srgbClr val="4A66AC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                                            Preliminary</a:t>
            </a:r>
            <a:r>
              <a:rPr lang="en-US" sz="2000" dirty="0">
                <a:solidFill>
                  <a:prstClr val="black"/>
                </a:solidFill>
              </a:rPr>
              <a:t>: low due to discharge </a:t>
            </a:r>
            <a:r>
              <a:rPr lang="en-US" sz="2000" dirty="0" smtClean="0">
                <a:solidFill>
                  <a:prstClr val="black"/>
                </a:solidFill>
              </a:rPr>
              <a:t>limits. High amplification expected with </a:t>
            </a:r>
            <a:r>
              <a:rPr lang="en-US" sz="2000" b="1" dirty="0" smtClean="0">
                <a:solidFill>
                  <a:srgbClr val="FF0000"/>
                </a:solidFill>
              </a:rPr>
              <a:t>VCC</a:t>
            </a:r>
            <a:r>
              <a:rPr lang="en-US" sz="2000" dirty="0" smtClean="0">
                <a:solidFill>
                  <a:prstClr val="black"/>
                </a:solidFill>
              </a:rPr>
              <a:t> plates</a:t>
            </a:r>
            <a:endParaRPr lang="en-US" sz="2000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tabLst/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US" sz="2000" u="sng" baseline="0" dirty="0">
                <a:solidFill>
                  <a:prstClr val="black"/>
                </a:solidFill>
                <a:latin typeface="Calibri" panose="020F0502020204030204"/>
              </a:rPr>
              <a:t>Dual phase</a:t>
            </a: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:             -   proof of principle </a:t>
            </a:r>
            <a:r>
              <a:rPr lang="en-US" sz="2000" u="sng" baseline="0" dirty="0">
                <a:solidFill>
                  <a:prstClr val="black"/>
                </a:solidFill>
                <a:latin typeface="Calibri" panose="020F0502020204030204"/>
              </a:rPr>
              <a:t>for all</a:t>
            </a: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;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baseline="0" dirty="0">
                <a:solidFill>
                  <a:prstClr val="black"/>
                </a:solidFill>
                <a:latin typeface="Calibri" panose="020F0502020204030204"/>
              </a:rPr>
              <a:t>~</a:t>
            </a:r>
            <a:r>
              <a:rPr lang="en-US" sz="2000" baseline="0" dirty="0">
                <a:solidFill>
                  <a:srgbClr val="4378EF"/>
                </a:solidFill>
                <a:latin typeface="Calibri" panose="020F0502020204030204"/>
              </a:rPr>
              <a:t>500</a:t>
            </a:r>
            <a:r>
              <a:rPr lang="en-US" sz="2000" dirty="0">
                <a:solidFill>
                  <a:srgbClr val="4378EF"/>
                </a:solidFill>
                <a:latin typeface="Calibri" panose="020F0502020204030204"/>
              </a:rPr>
              <a:t> photons/e-/4</a:t>
            </a:r>
            <a:r>
              <a:rPr lang="en-US" sz="2000" dirty="0">
                <a:solidFill>
                  <a:srgbClr val="4378EF"/>
                </a:solidFill>
                <a:latin typeface="Symbol" panose="05050102010706020507" pitchFamily="18" charset="2"/>
              </a:rPr>
              <a:t>p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Symbol" panose="05050102010706020507" pitchFamily="18" charset="2"/>
              <a:buChar char=" 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                        </a:t>
            </a:r>
            <a:r>
              <a:rPr lang="x-none" sz="200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potential to detect single photons above background with simpler photosensors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Symbol" panose="05050102010706020507" pitchFamily="18" charset="2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                               -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Imaging investigated only in LHM (200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mRMS)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Tx/>
              <a:buFont typeface="Symbol" panose="05050102010706020507" pitchFamily="18" charset="2"/>
              <a:buChar char=" "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sym typeface="Wingdings" panose="05000000000000000000" pitchFamily="2" charset="2"/>
              </a:rPr>
              <a:t>Potential applications: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DM,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  <a:sym typeface="Wingdings" panose="05000000000000000000" pitchFamily="2" charset="2"/>
              </a:rPr>
              <a:t>n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physics, n/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  <a:ea typeface="Hiragino Sans W4" panose="020B0400000000000000" pitchFamily="34" charset="-128"/>
                <a:sym typeface="Wingdings" panose="05000000000000000000" pitchFamily="2" charset="2"/>
              </a:rPr>
              <a:t>g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detection in </a:t>
            </a:r>
            <a:r>
              <a:rPr lang="en-US" sz="2000" dirty="0" err="1">
                <a:solidFill>
                  <a:prstClr val="black"/>
                </a:solidFill>
                <a:sym typeface="Wingdings" panose="05000000000000000000" pitchFamily="2" charset="2"/>
              </a:rPr>
              <a:t>Nucl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. Physics,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*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Homeland security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**…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sym typeface="Wingdings" panose="05000000000000000000" pitchFamily="2" charset="2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0FC5-6BD6-4927-84D9-8102DE4621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807" y="5648466"/>
            <a:ext cx="1134231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>
                <a:solidFill>
                  <a:prstClr val="black"/>
                </a:solidFill>
              </a:rPr>
              <a:t>Many open questions </a:t>
            </a:r>
            <a:r>
              <a:rPr lang="en-US" sz="2000" i="1" dirty="0">
                <a:solidFill>
                  <a:prstClr val="black"/>
                </a:solidFill>
              </a:rPr>
              <a:t>requiring Simulations &amp; exp. R&amp;D (LAr, LXe); R&amp;D on nanostructures,  on stability of VUV-photocathodes in noble liquids &amp; on technologies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600" y="6417503"/>
            <a:ext cx="4114800" cy="365125"/>
          </a:xfrm>
        </p:spPr>
        <p:txBody>
          <a:bodyPr/>
          <a:lstStyle/>
          <a:p>
            <a:r>
              <a:rPr lang="en-US" dirty="0"/>
              <a:t>Amos Breskin - Noble-liquid detectors - RAL - April 5,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E4EB64-FD23-E94E-8AEA-51255BAC20C4}"/>
              </a:ext>
            </a:extLst>
          </p:cNvPr>
          <p:cNvSpPr txBox="1"/>
          <p:nvPr/>
        </p:nvSpPr>
        <p:spPr>
          <a:xfrm>
            <a:off x="8910859" y="5273732"/>
            <a:ext cx="2352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*</a:t>
            </a:r>
            <a:r>
              <a:rPr lang="en-US" sz="1200" dirty="0" err="1">
                <a:solidFill>
                  <a:srgbClr val="00B050"/>
                </a:solidFill>
              </a:rPr>
              <a:t>Cortesi</a:t>
            </a:r>
            <a:r>
              <a:rPr lang="en-US" sz="1200" dirty="0">
                <a:solidFill>
                  <a:srgbClr val="00B050"/>
                </a:solidFill>
              </a:rPr>
              <a:t> 2017; **</a:t>
            </a:r>
            <a:r>
              <a:rPr lang="en-US" sz="1200" dirty="0" err="1">
                <a:solidFill>
                  <a:srgbClr val="00B050"/>
                </a:solidFill>
              </a:rPr>
              <a:t>Israelashvili</a:t>
            </a:r>
            <a:r>
              <a:rPr lang="en-US" sz="1200" dirty="0">
                <a:solidFill>
                  <a:srgbClr val="00B050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644217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0FC5-6BD6-4927-84D9-8102DE4621A6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7593243" y="4260306"/>
            <a:ext cx="281147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Thank you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234223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74D5DE-CD5F-8A4B-9286-979BA840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369" y="-97681"/>
            <a:ext cx="8229600" cy="868646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noble-liquid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CF8478-079F-FC42-8126-9C7728D7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21" y="716034"/>
            <a:ext cx="11259487" cy="5083479"/>
          </a:xfrm>
        </p:spPr>
        <p:txBody>
          <a:bodyPr>
            <a:normAutofit/>
          </a:bodyPr>
          <a:lstStyle/>
          <a:p>
            <a:r>
              <a:rPr lang="it-IT" sz="2400" b="1" i="1" dirty="0"/>
              <a:t>Why noble-liquid detectors? </a:t>
            </a:r>
          </a:p>
          <a:p>
            <a:pPr lvl="1"/>
            <a:r>
              <a:rPr lang="it-IT" sz="2000" dirty="0"/>
              <a:t>High density </a:t>
            </a:r>
            <a:r>
              <a:rPr lang="x-none" sz="2000" dirty="0">
                <a:sym typeface="Wingdings" panose="05000000000000000000" pitchFamily="2" charset="2"/>
              </a:rPr>
              <a:t></a:t>
            </a:r>
            <a:r>
              <a:rPr lang="it-IT" sz="2000" dirty="0"/>
              <a:t> higher interaction probability;</a:t>
            </a:r>
          </a:p>
          <a:p>
            <a:pPr lvl="1"/>
            <a:r>
              <a:rPr lang="it-IT" sz="2000" dirty="0"/>
              <a:t>High scintillation and ionization yields </a:t>
            </a:r>
            <a:r>
              <a:rPr lang="it-IT" sz="2000" dirty="0">
                <a:sym typeface="Wingdings" panose="05000000000000000000" pitchFamily="2" charset="2"/>
              </a:rPr>
              <a:t> VUV photons &amp; Ionization-electrons</a:t>
            </a:r>
            <a:endParaRPr lang="it-IT" sz="2000" dirty="0"/>
          </a:p>
          <a:p>
            <a:pPr lvl="1"/>
            <a:r>
              <a:rPr lang="it-IT" sz="2000" dirty="0"/>
              <a:t>Scalability (</a:t>
            </a:r>
            <a:r>
              <a:rPr lang="it-IT" sz="2000" b="1" dirty="0"/>
              <a:t>Xe</a:t>
            </a:r>
            <a:r>
              <a:rPr lang="it-IT" sz="2000" dirty="0"/>
              <a:t> cost &gt;&gt;&gt; </a:t>
            </a:r>
            <a:r>
              <a:rPr lang="it-IT" sz="2000" b="1" dirty="0"/>
              <a:t>Ar</a:t>
            </a:r>
            <a:r>
              <a:rPr lang="it-IT" sz="2000" dirty="0"/>
              <a:t>)</a:t>
            </a:r>
          </a:p>
          <a:p>
            <a:r>
              <a:rPr lang="en-US" sz="2400" b="1" i="1" dirty="0"/>
              <a:t>What are the challenges ? </a:t>
            </a:r>
          </a:p>
          <a:p>
            <a:pPr lvl="1"/>
            <a:r>
              <a:rPr lang="en-US" sz="2000" dirty="0">
                <a:solidFill>
                  <a:srgbClr val="4378EF"/>
                </a:solidFill>
              </a:rPr>
              <a:t>Rare events </a:t>
            </a:r>
            <a:r>
              <a:rPr lang="en-US" sz="2000" dirty="0">
                <a:solidFill>
                  <a:srgbClr val="4378EF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4378EF"/>
                </a:solidFill>
              </a:rPr>
              <a:t> large volumes, high radiopurity &amp; background discrimination, very high sensitivity</a:t>
            </a:r>
          </a:p>
          <a:p>
            <a:r>
              <a:rPr lang="it-IT" sz="2400" b="1" i="1" dirty="0"/>
              <a:t>How? </a:t>
            </a:r>
          </a:p>
          <a:p>
            <a:pPr lvl="1"/>
            <a:r>
              <a:rPr lang="it-IT" sz="2000" b="1" dirty="0"/>
              <a:t>Charge readout </a:t>
            </a:r>
            <a:r>
              <a:rPr lang="it-IT" sz="2000" dirty="0"/>
              <a:t>(</a:t>
            </a:r>
            <a:r>
              <a:rPr lang="it-IT" sz="2000" dirty="0">
                <a:solidFill>
                  <a:srgbClr val="4378EF"/>
                </a:solidFill>
              </a:rPr>
              <a:t>with/without multiplication</a:t>
            </a:r>
            <a:r>
              <a:rPr lang="it-IT" sz="2000" dirty="0"/>
              <a:t>) </a:t>
            </a:r>
          </a:p>
          <a:p>
            <a:pPr lvl="1"/>
            <a:r>
              <a:rPr lang="it-IT" sz="2000" b="1" dirty="0"/>
              <a:t>Light readout </a:t>
            </a:r>
            <a:r>
              <a:rPr lang="it-IT" sz="2000" dirty="0"/>
              <a:t>(</a:t>
            </a:r>
            <a:r>
              <a:rPr lang="it-IT" sz="2000" dirty="0">
                <a:solidFill>
                  <a:srgbClr val="4378EF"/>
                </a:solidFill>
              </a:rPr>
              <a:t>primary scintillation &amp; electroluminescence</a:t>
            </a:r>
            <a:r>
              <a:rPr lang="it-IT" sz="2000" dirty="0"/>
              <a:t>)  with PMTs, SiPMs etc.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17164" y="4445026"/>
            <a:ext cx="9813141" cy="1769605"/>
            <a:chOff x="2047165" y="4664629"/>
            <a:chExt cx="9813141" cy="17696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7165" y="4826539"/>
              <a:ext cx="1704354" cy="14327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1519" y="4792371"/>
              <a:ext cx="2402541" cy="132362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3914" y="4731743"/>
              <a:ext cx="2438611" cy="14448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312" y="4664629"/>
              <a:ext cx="1856894" cy="176960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286994" y="4731743"/>
              <a:ext cx="1573312" cy="13849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HEP</a:t>
              </a:r>
            </a:p>
            <a:p>
              <a:r>
                <a:rPr lang="en-US" sz="1600" dirty="0"/>
                <a:t>      Calorimetry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Nucl Phys</a:t>
              </a:r>
            </a:p>
            <a:p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68182" y="4995816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LAr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8182" y="4826539"/>
              <a:ext cx="4837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LXe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60126" y="5700108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LAr</a:t>
              </a: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12313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966" y="134472"/>
            <a:ext cx="4056529" cy="7607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 &amp;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917" y="895259"/>
            <a:ext cx="9493624" cy="5657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solidFill>
                <a:srgbClr val="4378EF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4378EF"/>
                </a:solidFill>
                <a:sym typeface="Wingdings" panose="05000000000000000000" pitchFamily="2" charset="2"/>
              </a:rPr>
              <a:t>DM: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</a:t>
            </a:r>
            <a:r>
              <a:rPr lang="en-US" sz="2400" u="sng" dirty="0">
                <a:sym typeface="Wingdings" panose="05000000000000000000" pitchFamily="2" charset="2"/>
              </a:rPr>
              <a:t>low deposited energy 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b="1" dirty="0">
                <a:sym typeface="Wingdings" panose="05000000000000000000" pitchFamily="2" charset="2"/>
              </a:rPr>
              <a:t>keV</a:t>
            </a:r>
            <a:r>
              <a:rPr lang="en-US" sz="2400" dirty="0">
                <a:sym typeface="Wingdings" panose="05000000000000000000" pitchFamily="2" charset="2"/>
              </a:rPr>
              <a:t>) by nuclear recoils </a:t>
            </a:r>
            <a:r>
              <a:rPr lang="x-none" sz="2400" dirty="0">
                <a:sym typeface="Wingdings" panose="05000000000000000000" pitchFamily="2" charset="2"/>
              </a:rPr>
              <a:t>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low detection thresholds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</a:t>
            </a:r>
            <a:r>
              <a:rPr lang="x-none" sz="2400" dirty="0">
                <a:sym typeface="Wingdings" panose="05000000000000000000" pitchFamily="2" charset="2"/>
              </a:rPr>
              <a:t>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b="1" dirty="0">
                <a:sym typeface="Wingdings" panose="05000000000000000000" pitchFamily="2" charset="2"/>
              </a:rPr>
              <a:t>charge multiplication &amp; efficient scintillation-photon recording</a:t>
            </a:r>
          </a:p>
          <a:p>
            <a:pPr marL="0" indent="0">
              <a:buNone/>
            </a:pPr>
            <a:r>
              <a:rPr lang="en-US" sz="2400" b="1" dirty="0">
                <a:sym typeface="Wingdings" panose="05000000000000000000" pitchFamily="2" charset="2"/>
              </a:rPr>
              <a:t>  </a:t>
            </a:r>
            <a:r>
              <a:rPr lang="x-none" sz="2400" b="1" dirty="0">
                <a:sym typeface="Wingdings" panose="05000000000000000000" pitchFamily="2" charset="2"/>
              </a:rPr>
              <a:t></a:t>
            </a:r>
            <a:r>
              <a:rPr lang="en-US" sz="2400" b="1" dirty="0">
                <a:sym typeface="Wingdings" panose="05000000000000000000" pitchFamily="2" charset="2"/>
              </a:rPr>
              <a:t> background-radiation discrimination</a:t>
            </a:r>
          </a:p>
          <a:p>
            <a:pPr marL="0" indent="0">
              <a:buNone/>
            </a:pPr>
            <a:endParaRPr lang="en-US" sz="2400" b="1" dirty="0">
              <a:solidFill>
                <a:srgbClr val="4378EF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4378EF"/>
                </a:solidFill>
                <a:sym typeface="Wingdings" panose="05000000000000000000" pitchFamily="2" charset="2"/>
              </a:rPr>
              <a:t>Neutrino physics: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u="sng" dirty="0"/>
              <a:t>High </a:t>
            </a:r>
            <a:r>
              <a:rPr lang="en-US" sz="2400" u="sng" dirty="0">
                <a:latin typeface="Symbol" panose="05050102010706020507" pitchFamily="18" charset="2"/>
              </a:rPr>
              <a:t>m</a:t>
            </a:r>
            <a:r>
              <a:rPr lang="en-US" sz="2400" u="sng" dirty="0"/>
              <a:t> charge deposits </a:t>
            </a:r>
            <a:r>
              <a:rPr lang="en-US" sz="2400" dirty="0"/>
              <a:t>(</a:t>
            </a:r>
            <a:r>
              <a:rPr lang="en-US" sz="2400" b="1" dirty="0"/>
              <a:t>few 10</a:t>
            </a:r>
            <a:r>
              <a:rPr lang="en-US" sz="2400" b="1" baseline="30000" dirty="0"/>
              <a:t>4</a:t>
            </a:r>
            <a:r>
              <a:rPr lang="en-US" sz="2400" b="1" dirty="0"/>
              <a:t> e/mm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</a:t>
            </a:r>
            <a:r>
              <a:rPr lang="x-none" sz="2400" dirty="0">
                <a:sym typeface="Wingdings" panose="05000000000000000000" pitchFamily="2" charset="2"/>
              </a:rPr>
              <a:t></a:t>
            </a:r>
            <a:r>
              <a:rPr lang="en-US" sz="2400" dirty="0">
                <a:sym typeface="Wingdings" panose="05000000000000000000" pitchFamily="2" charset="2"/>
              </a:rPr>
              <a:t> Can operate </a:t>
            </a:r>
            <a:r>
              <a:rPr lang="en-US" sz="2400" b="1" dirty="0">
                <a:sym typeface="Wingdings" panose="05000000000000000000" pitchFamily="2" charset="2"/>
              </a:rPr>
              <a:t>without charge multiplication</a:t>
            </a:r>
          </a:p>
          <a:p>
            <a:pPr marL="0" indent="0">
              <a:buNone/>
            </a:pPr>
            <a:r>
              <a:rPr lang="en-US" sz="2400" b="1" dirty="0">
                <a:sym typeface="Wingdings" panose="05000000000000000000" pitchFamily="2" charset="2"/>
              </a:rPr>
              <a:t>      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multiplication would ease electronics &amp; lower thresholds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55423" y="6356352"/>
            <a:ext cx="2743200" cy="365125"/>
          </a:xfrm>
        </p:spPr>
        <p:txBody>
          <a:bodyPr/>
          <a:lstStyle/>
          <a:p>
            <a:fld id="{44048D10-3385-49B7-80AB-EB4ABB990A07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</p:spTree>
    <p:extLst>
      <p:ext uri="{BB962C8B-B14F-4D97-AF65-F5344CB8AC3E}">
        <p14:creationId xmlns:p14="http://schemas.microsoft.com/office/powerpoint/2010/main" val="37998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D79F53-13F5-2146-BE21-124D10E4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595" y="-8632"/>
            <a:ext cx="5233635" cy="1143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Single-phase TPC concept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8610600" y="6377618"/>
            <a:ext cx="2743200" cy="365125"/>
          </a:xfrm>
        </p:spPr>
        <p:txBody>
          <a:bodyPr/>
          <a:lstStyle/>
          <a:p>
            <a:fld id="{44048D10-3385-49B7-80AB-EB4ABB990A07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089" y="615743"/>
            <a:ext cx="11529682" cy="5747235"/>
            <a:chOff x="222089" y="609117"/>
            <a:chExt cx="11529682" cy="5747235"/>
          </a:xfrm>
        </p:grpSpPr>
        <p:grpSp>
          <p:nvGrpSpPr>
            <p:cNvPr id="3" name="Group 2"/>
            <p:cNvGrpSpPr/>
            <p:nvPr/>
          </p:nvGrpSpPr>
          <p:grpSpPr>
            <a:xfrm>
              <a:off x="222089" y="609117"/>
              <a:ext cx="8875656" cy="5747235"/>
              <a:chOff x="222088" y="549017"/>
              <a:chExt cx="8875655" cy="5747235"/>
            </a:xfrm>
          </p:grpSpPr>
          <p:pic>
            <p:nvPicPr>
              <p:cNvPr id="10" name="Picture 2" descr="Applied Sciences | Free Full-Text | Review of Liquid Argon Detector  Technologies in the Neutrino Secto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088" y="1159101"/>
                <a:ext cx="6016426" cy="4364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595775" y="549017"/>
                <a:ext cx="25226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</a:rPr>
                  <a:t>Single-phase</a:t>
                </a:r>
              </a:p>
              <a:p>
                <a:pPr algn="ctr"/>
                <a:r>
                  <a:rPr lang="en-US" sz="2000" b="1" i="1" dirty="0">
                    <a:solidFill>
                      <a:srgbClr val="0000FF"/>
                    </a:solidFill>
                  </a:rPr>
                  <a:t>Charge collection 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2644204" y="3925623"/>
                <a:ext cx="1938813" cy="16130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365440" y="5588366"/>
                <a:ext cx="5732303" cy="707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4378EF"/>
                    </a:solidFill>
                  </a:rPr>
                  <a:t>3 wire planes 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4378EF"/>
                    </a:solidFill>
                  </a:rPr>
                  <a:t> Multilayer perforated PCB</a:t>
                </a: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595775" y="5346144"/>
                <a:ext cx="417027" cy="385115"/>
                <a:chOff x="855642" y="5727145"/>
                <a:chExt cx="417027" cy="385115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855642" y="5727145"/>
                  <a:ext cx="417027" cy="232715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002748" y="5959860"/>
                  <a:ext cx="117521" cy="1524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047025" y="5355651"/>
                <a:ext cx="417027" cy="385115"/>
                <a:chOff x="855642" y="5727145"/>
                <a:chExt cx="417027" cy="38511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855642" y="5727145"/>
                  <a:ext cx="417027" cy="232715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002748" y="5959860"/>
                  <a:ext cx="117521" cy="1524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19045" y="5355651"/>
                <a:ext cx="417027" cy="385115"/>
                <a:chOff x="855642" y="5727145"/>
                <a:chExt cx="417027" cy="385115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855642" y="5727145"/>
                  <a:ext cx="417027" cy="232715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002748" y="5959860"/>
                  <a:ext cx="117521" cy="1524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683292" y="5742317"/>
                <a:ext cx="13217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PMTs </a:t>
                </a:r>
                <a:r>
                  <a:rPr lang="x-none" sz="2000" b="1" dirty="0">
                    <a:sym typeface="Wingdings" panose="05000000000000000000" pitchFamily="2" charset="2"/>
                  </a:rPr>
                  <a:t></a:t>
                </a:r>
                <a:r>
                  <a:rPr lang="en-US" sz="2000" b="1" dirty="0"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4378EF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sz="2000" b="1" baseline="-25000" dirty="0">
                    <a:solidFill>
                      <a:srgbClr val="4378EF"/>
                    </a:solidFill>
                    <a:sym typeface="Wingdings" panose="05000000000000000000" pitchFamily="2" charset="2"/>
                  </a:rPr>
                  <a:t>0</a:t>
                </a:r>
                <a:endParaRPr lang="en-US" sz="2000" b="1" baseline="-25000" dirty="0">
                  <a:solidFill>
                    <a:srgbClr val="4378EF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733954" y="5751183"/>
                <a:ext cx="3593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000" b="1" dirty="0">
                    <a:solidFill>
                      <a:srgbClr val="4378EF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sz="2000" b="1" baseline="-25000" dirty="0">
                    <a:solidFill>
                      <a:srgbClr val="4378EF"/>
                    </a:solidFill>
                    <a:sym typeface="Wingdings" panose="05000000000000000000" pitchFamily="2" charset="2"/>
                  </a:rPr>
                  <a:t>1</a:t>
                </a:r>
                <a:endParaRPr lang="en-US" sz="2000" b="1" baseline="-25000" dirty="0">
                  <a:solidFill>
                    <a:srgbClr val="4378EF"/>
                  </a:solidFill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2860746" y="5314389"/>
                <a:ext cx="3998" cy="5033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6470223" y="1045324"/>
              <a:ext cx="5281548" cy="4985980"/>
              <a:chOff x="5723568" y="1196522"/>
              <a:chExt cx="5441298" cy="4985980"/>
            </a:xfrm>
          </p:grpSpPr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60E13C41-7A47-CA49-A352-C607EADE7264}"/>
                  </a:ext>
                </a:extLst>
              </p:cNvPr>
              <p:cNvSpPr txBox="1"/>
              <p:nvPr/>
            </p:nvSpPr>
            <p:spPr>
              <a:xfrm>
                <a:off x="5723568" y="1196522"/>
                <a:ext cx="5441298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Charged particles ionize the noble liquid;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~ few 10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 e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/mm in LAr</a:t>
                </a:r>
                <a:r>
                  <a:rPr lang="it-IT" sz="20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Electrons drift to, and induce charge on anode wires (2D);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Primary-scintillation light provides the e</a:t>
                </a:r>
                <a:r>
                  <a:rPr lang="it-IT" sz="2000" baseline="30000" dirty="0"/>
                  <a:t>-</a:t>
                </a:r>
                <a:r>
                  <a:rPr lang="it-IT" sz="2000" dirty="0"/>
                  <a:t> drift time </a:t>
                </a:r>
                <a:endParaRPr lang="it-IT" sz="2000" dirty="0" smtClean="0"/>
              </a:p>
              <a:p>
                <a:r>
                  <a:rPr lang="it-IT" sz="2000" dirty="0">
                    <a:sym typeface="Wingdings" panose="05000000000000000000" pitchFamily="2" charset="2"/>
                  </a:rPr>
                  <a:t> </a:t>
                </a:r>
                <a:r>
                  <a:rPr lang="it-IT" sz="2000" dirty="0" smtClean="0">
                    <a:sym typeface="Wingdings" panose="05000000000000000000" pitchFamily="2" charset="2"/>
                  </a:rPr>
                  <a:t>    </a:t>
                </a:r>
                <a:r>
                  <a:rPr lang="x-none" sz="2000" smtClean="0">
                    <a:sym typeface="Wingdings" panose="05000000000000000000" pitchFamily="2" charset="2"/>
                  </a:rPr>
                  <a:t>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 </a:t>
                </a:r>
                <a:r>
                  <a:rPr lang="en-US" sz="2000" dirty="0">
                    <a:sym typeface="Wingdings" panose="05000000000000000000" pitchFamily="2" charset="2"/>
                  </a:rPr>
                  <a:t>third coordinate</a:t>
                </a:r>
                <a:r>
                  <a:rPr lang="it-IT" sz="2000" dirty="0"/>
                  <a:t>;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     </a:t>
                </a:r>
                <a:r>
                  <a:rPr lang="x-none" sz="2000" dirty="0">
                    <a:sym typeface="Wingdings" panose="05000000000000000000" pitchFamily="2" charset="2"/>
                  </a:rPr>
                  <a:t></a:t>
                </a:r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r>
                  <a:rPr lang="it-IT" sz="2000" dirty="0"/>
                  <a:t>3D spatial reconstruction from wire planes;</a:t>
                </a:r>
              </a:p>
              <a:p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Charge collection with </a:t>
                </a:r>
                <a:r>
                  <a:rPr lang="it-IT" sz="2000" b="1" dirty="0">
                    <a:solidFill>
                      <a:srgbClr val="4378EF"/>
                    </a:solidFill>
                  </a:rPr>
                  <a:t>no multiplication</a:t>
                </a:r>
              </a:p>
              <a:p>
                <a:r>
                  <a:rPr lang="it-IT" sz="2000" dirty="0">
                    <a:sym typeface="Wingdings" panose="05000000000000000000" pitchFamily="2" charset="2"/>
                  </a:rPr>
                  <a:t>     </a:t>
                </a:r>
                <a:r>
                  <a:rPr lang="x-none" sz="2000" dirty="0">
                    <a:sym typeface="Wingdings" panose="05000000000000000000" pitchFamily="2" charset="2"/>
                  </a:rPr>
                  <a:t></a:t>
                </a:r>
                <a:r>
                  <a:rPr lang="en-US" sz="2000" dirty="0">
                    <a:sym typeface="Wingdings" panose="05000000000000000000" pitchFamily="2" charset="2"/>
                  </a:rPr>
                  <a:t> good only for </a:t>
                </a:r>
                <a:r>
                  <a:rPr lang="en-US" sz="2000" b="1" dirty="0">
                    <a:solidFill>
                      <a:srgbClr val="4378EF"/>
                    </a:solidFill>
                    <a:sym typeface="Wingdings" panose="05000000000000000000" pitchFamily="2" charset="2"/>
                  </a:rPr>
                  <a:t>large deposited charge </a:t>
                </a: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           (e.g. neutrino physics)</a:t>
                </a:r>
              </a:p>
              <a:p>
                <a:endParaRPr lang="en-US" sz="20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b="1" dirty="0"/>
                  <a:t>Largest: ICARUS, DUNE</a:t>
                </a:r>
                <a:r>
                  <a:rPr lang="it-IT" sz="2000" b="1" dirty="0" smtClean="0"/>
                  <a:t>...</a:t>
                </a:r>
                <a:endParaRPr lang="it-IT" dirty="0"/>
              </a:p>
              <a:p>
                <a:endParaRPr lang="it-IT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178507" y="2958971"/>
                <a:ext cx="14064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378EF"/>
                    </a:solidFill>
                  </a:rPr>
                  <a:t>(t</a:t>
                </a:r>
                <a:r>
                  <a:rPr lang="en-US" sz="2400" b="1" baseline="-25000" dirty="0">
                    <a:solidFill>
                      <a:srgbClr val="4378EF"/>
                    </a:solidFill>
                  </a:rPr>
                  <a:t>1</a:t>
                </a:r>
                <a:r>
                  <a:rPr lang="en-US" sz="2400" b="1" dirty="0">
                    <a:solidFill>
                      <a:srgbClr val="4378EF"/>
                    </a:solidFill>
                  </a:rPr>
                  <a:t> </a:t>
                </a:r>
                <a:r>
                  <a:rPr lang="x-none" sz="2400" b="1" dirty="0">
                    <a:solidFill>
                      <a:srgbClr val="4378EF"/>
                    </a:solidFill>
                  </a:rPr>
                  <a:t>–</a:t>
                </a:r>
                <a:r>
                  <a:rPr lang="en-US" sz="2400" b="1" dirty="0">
                    <a:solidFill>
                      <a:srgbClr val="4378EF"/>
                    </a:solidFill>
                  </a:rPr>
                  <a:t> t</a:t>
                </a:r>
                <a:r>
                  <a:rPr lang="en-US" sz="2400" b="1" baseline="-25000" dirty="0">
                    <a:solidFill>
                      <a:srgbClr val="4378EF"/>
                    </a:solidFill>
                  </a:rPr>
                  <a:t>0</a:t>
                </a:r>
                <a:r>
                  <a:rPr lang="en-US" sz="2400" b="1" dirty="0">
                    <a:solidFill>
                      <a:srgbClr val="4378EF"/>
                    </a:solidFill>
                  </a:rPr>
                  <a:t>) </a:t>
                </a:r>
                <a:r>
                  <a:rPr lang="en-US" sz="2400" b="1" dirty="0" err="1">
                    <a:solidFill>
                      <a:srgbClr val="4378EF"/>
                    </a:solidFill>
                  </a:rPr>
                  <a:t>v</a:t>
                </a:r>
                <a:r>
                  <a:rPr lang="en-US" sz="2400" b="1" baseline="-25000" dirty="0" err="1">
                    <a:solidFill>
                      <a:srgbClr val="4378EF"/>
                    </a:solidFill>
                  </a:rPr>
                  <a:t>e</a:t>
                </a:r>
                <a:endParaRPr lang="en-US" sz="2400" b="1" dirty="0">
                  <a:solidFill>
                    <a:srgbClr val="4378E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70905" y="5796602"/>
              <a:ext cx="2440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( In 2 DUNE modules)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7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315936" y="986398"/>
            <a:ext cx="7540611" cy="5075102"/>
            <a:chOff x="1971380" y="1564158"/>
            <a:chExt cx="7257443" cy="48100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1380" y="1564158"/>
              <a:ext cx="7257443" cy="481006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609899" y="4934419"/>
              <a:ext cx="592746" cy="350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270t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609899" y="5277711"/>
              <a:ext cx="592746" cy="350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>
                  <a:solidFill>
                    <a:srgbClr val="FF0000"/>
                  </a:solidFill>
                </a:rPr>
                <a:t>760t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11173" y="4643812"/>
              <a:ext cx="875079" cy="350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>
                  <a:solidFill>
                    <a:srgbClr val="FF0000"/>
                  </a:solidFill>
                </a:rPr>
                <a:t>68,000t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0527" y="3161371"/>
              <a:ext cx="592746" cy="350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170t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6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8D10-3385-49B7-80AB-EB4ABB990A07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8D79F53-13F5-2146-BE21-124D10E4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4620"/>
            <a:ext cx="6345479" cy="11430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Single-phase: neutrino physics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Amos Breskin - Noble-liquid detectors - RAL - April 5, 2023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6429" y="1983093"/>
            <a:ext cx="11772417" cy="3538692"/>
            <a:chOff x="256429" y="1983093"/>
            <a:chExt cx="11772417" cy="3538692"/>
          </a:xfrm>
        </p:grpSpPr>
        <p:grpSp>
          <p:nvGrpSpPr>
            <p:cNvPr id="2" name="Group 1"/>
            <p:cNvGrpSpPr/>
            <p:nvPr/>
          </p:nvGrpSpPr>
          <p:grpSpPr>
            <a:xfrm>
              <a:off x="256429" y="1983093"/>
              <a:ext cx="10844611" cy="3538692"/>
              <a:chOff x="1233889" y="1354120"/>
              <a:chExt cx="12789555" cy="458511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33889" y="1354120"/>
                <a:ext cx="6862633" cy="4566771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257703" y="4623232"/>
                <a:ext cx="5765741" cy="131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000" b="1" dirty="0">
                    <a:solidFill>
                      <a:prstClr val="black"/>
                    </a:solidFill>
                  </a:rPr>
                  <a:t>DUNE: </a:t>
                </a:r>
                <a:r>
                  <a:rPr lang="en-US" sz="2000" b="1" dirty="0"/>
                  <a:t>Future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68-Kton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LAr</a:t>
                </a:r>
                <a:endParaRPr lang="en-US" sz="2000" b="1" dirty="0"/>
              </a:p>
              <a:p>
                <a:pPr lvl="0"/>
                <a:r>
                  <a:rPr lang="en-US" sz="2000" b="1" dirty="0" err="1"/>
                  <a:t>Fermilab</a:t>
                </a:r>
                <a:r>
                  <a:rPr lang="en-US" sz="2000" b="1" dirty="0"/>
                  <a:t> Long Baseline Neutrino Experiment</a:t>
                </a:r>
              </a:p>
              <a:p>
                <a:r>
                  <a:rPr lang="en-US" sz="2000" i="1" dirty="0"/>
                  <a:t>Photo: Inside a </a:t>
                </a:r>
                <a:r>
                  <a:rPr lang="en-US" sz="2000" b="1" i="1" dirty="0"/>
                  <a:t>single</a:t>
                </a:r>
                <a:r>
                  <a:rPr lang="en-US" sz="2000" i="1" dirty="0"/>
                  <a:t> module</a:t>
                </a:r>
                <a:r>
                  <a:rPr lang="x-none" sz="2000" i="1" dirty="0"/>
                  <a:t>…</a:t>
                </a:r>
                <a:endParaRPr lang="en-US" sz="2000" i="1" dirty="0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111" y="2058782"/>
              <a:ext cx="5816735" cy="20402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63553" y="4025153"/>
              <a:ext cx="2520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Electro-magnetic shower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46024" y="4060125"/>
              <a:ext cx="1776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Hadronic shower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97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25228</TotalTime>
  <Words>4275</Words>
  <Application>Microsoft Office PowerPoint</Application>
  <PresentationFormat>Custom</PresentationFormat>
  <Paragraphs>752</Paragraphs>
  <Slides>47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Office Theme</vt:lpstr>
      <vt:lpstr>Tema do Office</vt:lpstr>
      <vt:lpstr>9_Office Theme</vt:lpstr>
      <vt:lpstr>8_Office Theme</vt:lpstr>
      <vt:lpstr>Package</vt:lpstr>
      <vt:lpstr>Detectors &amp; Physics</vt:lpstr>
      <vt:lpstr>PowerPoint Presentation</vt:lpstr>
      <vt:lpstr>PowerPoint Presentation</vt:lpstr>
      <vt:lpstr>  Novel noble-liquid detector concepts   Amos Breskin   </vt:lpstr>
      <vt:lpstr>Why noble-liquid detectors?</vt:lpstr>
      <vt:lpstr>DM &amp; n physics</vt:lpstr>
      <vt:lpstr>Single-phase TPC concept</vt:lpstr>
      <vt:lpstr>PowerPoint Presentation</vt:lpstr>
      <vt:lpstr>Single-phase: neutrino physics</vt:lpstr>
      <vt:lpstr>PowerPoint Presentation</vt:lpstr>
      <vt:lpstr>PowerPoint Presentation</vt:lpstr>
      <vt:lpstr>PowerPoint Presentation</vt:lpstr>
      <vt:lpstr>Why new concepts?</vt:lpstr>
      <vt:lpstr>Single-phase TPC: novel concepts</vt:lpstr>
      <vt:lpstr>Why single phase?</vt:lpstr>
      <vt:lpstr>PowerPoint Presentation</vt:lpstr>
      <vt:lpstr>Originally proposed: Liquid Hole-Multipliers LHM in single-phase LXe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LHM highlights</vt:lpstr>
      <vt:lpstr>NEW: Single-phase - from wires to microstructures</vt:lpstr>
      <vt:lpstr>PowerPoint Presentation</vt:lpstr>
      <vt:lpstr>Single-phase with Micro Strip Plates (MSP): S2 e- only</vt:lpstr>
      <vt:lpstr>PowerPoint Presentation</vt:lpstr>
      <vt:lpstr>PowerPoint Presentation</vt:lpstr>
      <vt:lpstr>Setup</vt:lpstr>
      <vt:lpstr>Single-phase with cascaded THGEM + MSP  S1 &amp; S2</vt:lpstr>
      <vt:lpstr>Effective quantum efficiency Qeff of CsI in LXe</vt:lpstr>
      <vt:lpstr>Single-phase with single Micro Hole &amp; Strip Plate (MHSP)</vt:lpstr>
      <vt:lpstr>Single-phase with Micro-structured electrode</vt:lpstr>
      <vt:lpstr>Can we form large-size patterned electrodes?</vt:lpstr>
      <vt:lpstr>Novel Dual-Phase TPC Concepts  In case Single-Phase ones remain a dream…</vt:lpstr>
      <vt:lpstr>PowerPoint Presentation</vt:lpstr>
      <vt:lpstr>PowerPoint Presentation</vt:lpstr>
      <vt:lpstr>A potential cascaded LHM DM TPC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WIS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Amos Breskin</dc:creator>
  <cp:lastModifiedBy>Breskin</cp:lastModifiedBy>
  <cp:revision>284</cp:revision>
  <dcterms:created xsi:type="dcterms:W3CDTF">2023-03-15T10:10:06Z</dcterms:created>
  <dcterms:modified xsi:type="dcterms:W3CDTF">2023-04-04T21:17:29Z</dcterms:modified>
</cp:coreProperties>
</file>