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87" r:id="rId2"/>
    <p:sldId id="382" r:id="rId3"/>
    <p:sldId id="389" r:id="rId4"/>
    <p:sldId id="270" r:id="rId5"/>
    <p:sldId id="279" r:id="rId6"/>
    <p:sldId id="378" r:id="rId7"/>
    <p:sldId id="388" r:id="rId8"/>
    <p:sldId id="383" r:id="rId9"/>
    <p:sldId id="376" r:id="rId10"/>
    <p:sldId id="377" r:id="rId11"/>
    <p:sldId id="349" r:id="rId12"/>
    <p:sldId id="338" r:id="rId13"/>
    <p:sldId id="390" r:id="rId14"/>
    <p:sldId id="342" r:id="rId15"/>
    <p:sldId id="343" r:id="rId16"/>
    <p:sldId id="344" r:id="rId17"/>
    <p:sldId id="366" r:id="rId18"/>
    <p:sldId id="345" r:id="rId19"/>
    <p:sldId id="347" r:id="rId20"/>
    <p:sldId id="348" r:id="rId21"/>
    <p:sldId id="374" r:id="rId22"/>
    <p:sldId id="370" r:id="rId23"/>
    <p:sldId id="351" r:id="rId24"/>
    <p:sldId id="367" r:id="rId25"/>
    <p:sldId id="365" r:id="rId26"/>
    <p:sldId id="35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2" autoAdjust="0"/>
    <p:restoredTop sz="91945" autoAdjust="0"/>
  </p:normalViewPr>
  <p:slideViewPr>
    <p:cSldViewPr>
      <p:cViewPr varScale="1">
        <p:scale>
          <a:sx n="129" d="100"/>
          <a:sy n="129" d="100"/>
        </p:scale>
        <p:origin x="273" y="69"/>
      </p:cViewPr>
      <p:guideLst>
        <p:guide orient="horz" pos="2160"/>
        <p:guide pos="2880"/>
      </p:guideLst>
    </p:cSldViewPr>
  </p:slideViewPr>
  <p:outlineViewPr>
    <p:cViewPr>
      <p:scale>
        <a:sx n="33" d="100"/>
        <a:sy n="33" d="100"/>
      </p:scale>
      <p:origin x="0" y="-24138"/>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AAF622-345A-46DD-89E6-ED269DB6E2BF}" type="datetimeFigureOut">
              <a:rPr lang="en-GB" smtClean="0"/>
              <a:pPr/>
              <a:t>14/05/2023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B2AA2D-E93D-426F-ACF8-9F7B31C1840D}" type="slidenum">
              <a:rPr lang="en-GB" smtClean="0"/>
              <a:pPr/>
              <a:t>‹#›</a:t>
            </a:fld>
            <a:endParaRPr lang="en-GB"/>
          </a:p>
        </p:txBody>
      </p:sp>
    </p:spTree>
    <p:extLst>
      <p:ext uri="{BB962C8B-B14F-4D97-AF65-F5344CB8AC3E}">
        <p14:creationId xmlns:p14="http://schemas.microsoft.com/office/powerpoint/2010/main" val="278668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70B18ECA-E031-4163-8F7A-318F8B2E0C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D450BBE-7046-448E-99A5-A27F2F111DC5}" type="slidenum">
              <a:rPr lang="en-US" altLang="en-US"/>
              <a:pPr eaLnBrk="1" hangingPunct="1"/>
              <a:t>3</a:t>
            </a:fld>
            <a:endParaRPr lang="en-US" altLang="en-US"/>
          </a:p>
        </p:txBody>
      </p:sp>
      <p:sp>
        <p:nvSpPr>
          <p:cNvPr id="33795" name="Rectangle 2">
            <a:extLst>
              <a:ext uri="{FF2B5EF4-FFF2-40B4-BE49-F238E27FC236}">
                <a16:creationId xmlns:a16="http://schemas.microsoft.com/office/drawing/2014/main" id="{6912D35C-DCBD-445D-9398-9B58705259E3}"/>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5FC93BDB-0958-4056-A2EC-51B5253078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29D8B134-A85C-4431-8EB5-E6475AF024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B7EFF4F-2735-4CB8-B45F-5DE28C1249D7}" type="slidenum">
              <a:rPr lang="en-US" altLang="en-US"/>
              <a:pPr eaLnBrk="1" hangingPunct="1"/>
              <a:t>4</a:t>
            </a:fld>
            <a:endParaRPr lang="en-US" altLang="en-US"/>
          </a:p>
        </p:txBody>
      </p:sp>
      <p:sp>
        <p:nvSpPr>
          <p:cNvPr id="34819" name="Rectangle 2">
            <a:extLst>
              <a:ext uri="{FF2B5EF4-FFF2-40B4-BE49-F238E27FC236}">
                <a16:creationId xmlns:a16="http://schemas.microsoft.com/office/drawing/2014/main" id="{BB651932-29DC-468F-B20C-620A1B14F1E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78B2C1A0-0ACD-4B32-9DE8-DAAA65A453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59F9B100-C59D-4537-8A5E-500594E397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09F8C8-EB7A-4395-B938-1D8662F5F163}" type="slidenum">
              <a:rPr lang="en-US" altLang="en-US"/>
              <a:pPr eaLnBrk="1" hangingPunct="1"/>
              <a:t>5</a:t>
            </a:fld>
            <a:endParaRPr lang="en-US" altLang="en-US"/>
          </a:p>
        </p:txBody>
      </p:sp>
      <p:sp>
        <p:nvSpPr>
          <p:cNvPr id="35843" name="Rectangle 2">
            <a:extLst>
              <a:ext uri="{FF2B5EF4-FFF2-40B4-BE49-F238E27FC236}">
                <a16:creationId xmlns:a16="http://schemas.microsoft.com/office/drawing/2014/main" id="{4525DE0D-9E12-4106-98DD-BFC5003E7C1F}"/>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EED5E4B8-5A54-47A6-9872-B8C227C716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F3AC9DC-1DA1-4C4A-87BA-1BD9EF3BF97E}"/>
              </a:ext>
            </a:extLst>
          </p:cNvPr>
          <p:cNvSpPr>
            <a:spLocks noGrp="1" noChangeArrowheads="1"/>
          </p:cNvSpPr>
          <p:nvPr>
            <p:ph type="sldNum" sz="quarter" idx="5"/>
          </p:nvPr>
        </p:nvSpPr>
        <p:spPr>
          <a:ln/>
        </p:spPr>
        <p:txBody>
          <a:bodyPr/>
          <a:lstStyle/>
          <a:p>
            <a:fld id="{600B3FEA-47EB-4381-81A6-CCE7121200D7}" type="slidenum">
              <a:rPr lang="en-GB" altLang="en-US"/>
              <a:pPr/>
              <a:t>23</a:t>
            </a:fld>
            <a:endParaRPr lang="en-GB" altLang="en-US"/>
          </a:p>
        </p:txBody>
      </p:sp>
      <p:sp>
        <p:nvSpPr>
          <p:cNvPr id="180226" name="Rectangle 2">
            <a:extLst>
              <a:ext uri="{FF2B5EF4-FFF2-40B4-BE49-F238E27FC236}">
                <a16:creationId xmlns:a16="http://schemas.microsoft.com/office/drawing/2014/main" id="{DC7A5C6C-CD28-49FA-9D0D-32B01F1A8DF3}"/>
              </a:ext>
            </a:extLst>
          </p:cNvPr>
          <p:cNvSpPr>
            <a:spLocks noGrp="1" noRot="1" noChangeAspect="1" noChangeArrowheads="1" noTextEdit="1"/>
          </p:cNvSpPr>
          <p:nvPr>
            <p:ph type="sldImg"/>
          </p:nvPr>
        </p:nvSpPr>
        <p:spPr>
          <a:xfrm>
            <a:off x="909638" y="731838"/>
            <a:ext cx="4889500" cy="3667125"/>
          </a:xfrm>
          <a:ln/>
        </p:spPr>
      </p:sp>
      <p:sp>
        <p:nvSpPr>
          <p:cNvPr id="180227" name="Rectangle 3">
            <a:extLst>
              <a:ext uri="{FF2B5EF4-FFF2-40B4-BE49-F238E27FC236}">
                <a16:creationId xmlns:a16="http://schemas.microsoft.com/office/drawing/2014/main" id="{C11DD988-4234-469E-8628-C9AF8E6B950A}"/>
              </a:ext>
            </a:extLst>
          </p:cNvPr>
          <p:cNvSpPr>
            <a:spLocks noGrp="1" noChangeArrowheads="1"/>
          </p:cNvSpPr>
          <p:nvPr>
            <p:ph type="body" idx="1"/>
          </p:nvPr>
        </p:nvSpPr>
        <p:spPr>
          <a:xfrm>
            <a:off x="892175" y="4645025"/>
            <a:ext cx="4924425" cy="4397375"/>
          </a:xfrm>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86AF0EA-976A-40EF-A0F2-901B7C7A03D3}" type="datetimeFigureOut">
              <a:rPr lang="en-GB" smtClean="0"/>
              <a:pPr/>
              <a:t>14/05/2023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AF156C-4839-46F4-89F5-4A19EDDF2A0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86AF0EA-976A-40EF-A0F2-901B7C7A03D3}" type="datetimeFigureOut">
              <a:rPr lang="en-GB" smtClean="0"/>
              <a:pPr/>
              <a:t>14/05/2023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AF156C-4839-46F4-89F5-4A19EDDF2A0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86AF0EA-976A-40EF-A0F2-901B7C7A03D3}" type="datetimeFigureOut">
              <a:rPr lang="en-GB" smtClean="0"/>
              <a:pPr/>
              <a:t>14/05/2023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AF156C-4839-46F4-89F5-4A19EDDF2A0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86AF0EA-976A-40EF-A0F2-901B7C7A03D3}" type="datetimeFigureOut">
              <a:rPr lang="en-GB" smtClean="0"/>
              <a:pPr/>
              <a:t>14/05/2023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AF156C-4839-46F4-89F5-4A19EDDF2A0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6AF0EA-976A-40EF-A0F2-901B7C7A03D3}" type="datetimeFigureOut">
              <a:rPr lang="en-GB" smtClean="0"/>
              <a:pPr/>
              <a:t>14/05/2023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AF156C-4839-46F4-89F5-4A19EDDF2A0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86AF0EA-976A-40EF-A0F2-901B7C7A03D3}" type="datetimeFigureOut">
              <a:rPr lang="en-GB" smtClean="0"/>
              <a:pPr/>
              <a:t>14/05/2023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AF156C-4839-46F4-89F5-4A19EDDF2A0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86AF0EA-976A-40EF-A0F2-901B7C7A03D3}" type="datetimeFigureOut">
              <a:rPr lang="en-GB" smtClean="0"/>
              <a:pPr/>
              <a:t>14/05/2023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AF156C-4839-46F4-89F5-4A19EDDF2A0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86AF0EA-976A-40EF-A0F2-901B7C7A03D3}" type="datetimeFigureOut">
              <a:rPr lang="en-GB" smtClean="0"/>
              <a:pPr/>
              <a:t>14/05/2023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AF156C-4839-46F4-89F5-4A19EDDF2A0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AF0EA-976A-40EF-A0F2-901B7C7A03D3}" type="datetimeFigureOut">
              <a:rPr lang="en-GB" smtClean="0"/>
              <a:pPr/>
              <a:t>14/05/2023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DAF156C-4839-46F4-89F5-4A19EDDF2A0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6AF0EA-976A-40EF-A0F2-901B7C7A03D3}" type="datetimeFigureOut">
              <a:rPr lang="en-GB" smtClean="0"/>
              <a:pPr/>
              <a:t>14/05/2023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AF156C-4839-46F4-89F5-4A19EDDF2A0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6AF0EA-976A-40EF-A0F2-901B7C7A03D3}" type="datetimeFigureOut">
              <a:rPr lang="en-GB" smtClean="0"/>
              <a:pPr/>
              <a:t>14/05/2023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AF156C-4839-46F4-89F5-4A19EDDF2A0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AF0EA-976A-40EF-A0F2-901B7C7A03D3}" type="datetimeFigureOut">
              <a:rPr lang="en-GB" smtClean="0"/>
              <a:pPr/>
              <a:t>14/05/2023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F156C-4839-46F4-89F5-4A19EDDF2A0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upload.wikimedia.org/wikipedia/commons/2/2b/Sc_history.gi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7.wmf"/><Relationship Id="rId7" Type="http://schemas.openxmlformats.org/officeDocument/2006/relationships/image" Target="../media/image19.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18.wmf"/><Relationship Id="rId10" Type="http://schemas.openxmlformats.org/officeDocument/2006/relationships/image" Target="../media/image21.emf"/><Relationship Id="rId4" Type="http://schemas.openxmlformats.org/officeDocument/2006/relationships/oleObject" Target="../embeddings/oleObject2.bin"/><Relationship Id="rId9" Type="http://schemas.openxmlformats.org/officeDocument/2006/relationships/image" Target="../media/image20.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Superconducting RF Materials for Accelerators</a:t>
            </a:r>
          </a:p>
        </p:txBody>
      </p:sp>
      <p:sp>
        <p:nvSpPr>
          <p:cNvPr id="3" name="Subtitle 2"/>
          <p:cNvSpPr>
            <a:spLocks noGrp="1"/>
          </p:cNvSpPr>
          <p:nvPr>
            <p:ph type="subTitle" idx="1"/>
          </p:nvPr>
        </p:nvSpPr>
        <p:spPr/>
        <p:txBody>
          <a:bodyPr/>
          <a:lstStyle/>
          <a:p>
            <a:r>
              <a:rPr lang="en-GB" dirty="0"/>
              <a:t>Prof Graeme Burt</a:t>
            </a:r>
          </a:p>
          <a:p>
            <a:r>
              <a:rPr lang="en-GB" dirty="0"/>
              <a:t>Lancaster University </a:t>
            </a:r>
          </a:p>
          <a:p>
            <a:r>
              <a:rPr lang="en-GB" dirty="0"/>
              <a:t>CI Postgraduate Lectures May 2023</a:t>
            </a:r>
          </a:p>
        </p:txBody>
      </p:sp>
    </p:spTree>
    <p:extLst>
      <p:ext uri="{BB962C8B-B14F-4D97-AF65-F5344CB8AC3E}">
        <p14:creationId xmlns:p14="http://schemas.microsoft.com/office/powerpoint/2010/main" val="1793624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120 </a:t>
            </a:r>
            <a:r>
              <a:rPr lang="en-GB" dirty="0" err="1"/>
              <a:t>deg</a:t>
            </a:r>
            <a:r>
              <a:rPr lang="en-GB" dirty="0"/>
              <a:t> Cavity baking</a:t>
            </a:r>
          </a:p>
        </p:txBody>
      </p:sp>
      <p:sp>
        <p:nvSpPr>
          <p:cNvPr id="3" name="Content Placeholder 2"/>
          <p:cNvSpPr>
            <a:spLocks noGrp="1"/>
          </p:cNvSpPr>
          <p:nvPr>
            <p:ph idx="1"/>
          </p:nvPr>
        </p:nvSpPr>
        <p:spPr>
          <a:xfrm>
            <a:off x="539552" y="1772817"/>
            <a:ext cx="3024336" cy="2952328"/>
          </a:xfrm>
        </p:spPr>
        <p:txBody>
          <a:bodyPr>
            <a:normAutofit fontScale="77500" lnSpcReduction="20000"/>
          </a:bodyPr>
          <a:lstStyle/>
          <a:p>
            <a:r>
              <a:rPr lang="en-GB" dirty="0"/>
              <a:t>Baking at 120 </a:t>
            </a:r>
            <a:r>
              <a:rPr lang="en-GB" dirty="0" err="1"/>
              <a:t>deg</a:t>
            </a:r>
            <a:r>
              <a:rPr lang="en-GB" dirty="0"/>
              <a:t> reduces the high field slope. Not entirely sure why but measurements suggest it is due to Oxygen at the surface.</a:t>
            </a:r>
          </a:p>
        </p:txBody>
      </p:sp>
      <p:pic>
        <p:nvPicPr>
          <p:cNvPr id="4" name="Picture 3"/>
          <p:cNvPicPr>
            <a:picLocks noChangeAspect="1"/>
          </p:cNvPicPr>
          <p:nvPr/>
        </p:nvPicPr>
        <p:blipFill>
          <a:blip r:embed="rId2"/>
          <a:stretch>
            <a:fillRect/>
          </a:stretch>
        </p:blipFill>
        <p:spPr>
          <a:xfrm>
            <a:off x="3707904" y="1582747"/>
            <a:ext cx="4876201" cy="3332467"/>
          </a:xfrm>
          <a:prstGeom prst="rect">
            <a:avLst/>
          </a:prstGeom>
        </p:spPr>
      </p:pic>
      <p:sp>
        <p:nvSpPr>
          <p:cNvPr id="5" name="Content Placeholder 2"/>
          <p:cNvSpPr txBox="1">
            <a:spLocks/>
          </p:cNvSpPr>
          <p:nvPr/>
        </p:nvSpPr>
        <p:spPr>
          <a:xfrm>
            <a:off x="457200" y="4886705"/>
            <a:ext cx="8363272" cy="1422615"/>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Cavities are also normally baked at 600-800 degrees as well to get rid of Hydrogen which can cause Q disease.</a:t>
            </a:r>
          </a:p>
          <a:p>
            <a:r>
              <a:rPr lang="en-GB" dirty="0"/>
              <a:t>Hydrogen can get trapped at dislocations at the surface so a post bake BCP is often required.</a:t>
            </a:r>
          </a:p>
        </p:txBody>
      </p:sp>
    </p:spTree>
    <p:extLst>
      <p:ext uri="{BB962C8B-B14F-4D97-AF65-F5344CB8AC3E}">
        <p14:creationId xmlns:p14="http://schemas.microsoft.com/office/powerpoint/2010/main" val="4111607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Nitrogen Doping</a:t>
            </a:r>
          </a:p>
        </p:txBody>
      </p:sp>
      <p:sp>
        <p:nvSpPr>
          <p:cNvPr id="3" name="Content Placeholder 2"/>
          <p:cNvSpPr>
            <a:spLocks noGrp="1"/>
          </p:cNvSpPr>
          <p:nvPr>
            <p:ph idx="1"/>
          </p:nvPr>
        </p:nvSpPr>
        <p:spPr>
          <a:xfrm>
            <a:off x="457200" y="1600200"/>
            <a:ext cx="4186808" cy="1612776"/>
          </a:xfrm>
        </p:spPr>
        <p:txBody>
          <a:bodyPr>
            <a:normAutofit fontScale="70000" lnSpcReduction="20000"/>
          </a:bodyPr>
          <a:lstStyle/>
          <a:p>
            <a:r>
              <a:rPr lang="en-GB" dirty="0"/>
              <a:t>Introducing interstitial Nitrogen into a </a:t>
            </a:r>
            <a:r>
              <a:rPr lang="en-GB" dirty="0" err="1"/>
              <a:t>Nb</a:t>
            </a:r>
            <a:r>
              <a:rPr lang="en-GB" dirty="0"/>
              <a:t> cavity has ben shown to increase Q0 at low-medium field, but it quenches at a lower field</a:t>
            </a:r>
          </a:p>
        </p:txBody>
      </p:sp>
      <p:pic>
        <p:nvPicPr>
          <p:cNvPr id="4" name="Picture 3"/>
          <p:cNvPicPr>
            <a:picLocks noChangeAspect="1"/>
          </p:cNvPicPr>
          <p:nvPr/>
        </p:nvPicPr>
        <p:blipFill>
          <a:blip r:embed="rId2"/>
          <a:stretch>
            <a:fillRect/>
          </a:stretch>
        </p:blipFill>
        <p:spPr>
          <a:xfrm>
            <a:off x="4716016" y="1600200"/>
            <a:ext cx="4294778" cy="3412976"/>
          </a:xfrm>
          <a:prstGeom prst="rect">
            <a:avLst/>
          </a:prstGeom>
        </p:spPr>
      </p:pic>
      <p:pic>
        <p:nvPicPr>
          <p:cNvPr id="5" name="Picture 4"/>
          <p:cNvPicPr>
            <a:picLocks noChangeAspect="1"/>
          </p:cNvPicPr>
          <p:nvPr/>
        </p:nvPicPr>
        <p:blipFill>
          <a:blip r:embed="rId3"/>
          <a:stretch>
            <a:fillRect/>
          </a:stretch>
        </p:blipFill>
        <p:spPr>
          <a:xfrm>
            <a:off x="119619" y="3306688"/>
            <a:ext cx="4773001" cy="3409667"/>
          </a:xfrm>
          <a:prstGeom prst="rect">
            <a:avLst/>
          </a:prstGeom>
        </p:spPr>
      </p:pic>
      <p:sp>
        <p:nvSpPr>
          <p:cNvPr id="6" name="TextBox 5">
            <a:extLst>
              <a:ext uri="{FF2B5EF4-FFF2-40B4-BE49-F238E27FC236}">
                <a16:creationId xmlns:a16="http://schemas.microsoft.com/office/drawing/2014/main" id="{40116B7A-0A89-011A-3D2B-A843BDCD6E4B}"/>
              </a:ext>
            </a:extLst>
          </p:cNvPr>
          <p:cNvSpPr txBox="1"/>
          <p:nvPr/>
        </p:nvSpPr>
        <p:spPr>
          <a:xfrm>
            <a:off x="5148064" y="5085184"/>
            <a:ext cx="3744416" cy="1200329"/>
          </a:xfrm>
          <a:prstGeom prst="rect">
            <a:avLst/>
          </a:prstGeom>
          <a:noFill/>
        </p:spPr>
        <p:txBody>
          <a:bodyPr wrap="square" rtlCol="0">
            <a:spAutoFit/>
          </a:bodyPr>
          <a:lstStyle/>
          <a:p>
            <a:r>
              <a:rPr lang="en-US" dirty="0"/>
              <a:t>More recently we have Nitrogen infusion which has lower concentrations which increases the quench field.</a:t>
            </a:r>
            <a:endParaRPr lang="en-GB" dirty="0"/>
          </a:p>
        </p:txBody>
      </p:sp>
    </p:spTree>
    <p:extLst>
      <p:ext uri="{BB962C8B-B14F-4D97-AF65-F5344CB8AC3E}">
        <p14:creationId xmlns:p14="http://schemas.microsoft.com/office/powerpoint/2010/main" val="1226981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Thin Films</a:t>
            </a:r>
          </a:p>
        </p:txBody>
      </p:sp>
      <p:sp>
        <p:nvSpPr>
          <p:cNvPr id="3" name="Content Placeholder 2"/>
          <p:cNvSpPr>
            <a:spLocks noGrp="1"/>
          </p:cNvSpPr>
          <p:nvPr>
            <p:ph idx="1"/>
          </p:nvPr>
        </p:nvSpPr>
        <p:spPr>
          <a:xfrm>
            <a:off x="457200" y="1600200"/>
            <a:ext cx="8229600" cy="4781128"/>
          </a:xfrm>
        </p:spPr>
        <p:txBody>
          <a:bodyPr>
            <a:normAutofit fontScale="62500" lnSpcReduction="20000"/>
          </a:bodyPr>
          <a:lstStyle/>
          <a:p>
            <a:r>
              <a:rPr lang="en-GB" dirty="0"/>
              <a:t>Since thermal breakdown is such a major problem, many have sought to grow a thin superconducting film on a copper cavity substrate.</a:t>
            </a:r>
          </a:p>
          <a:p>
            <a:r>
              <a:rPr lang="en-GB" dirty="0"/>
              <a:t>This film has the SRF properties of the film but the thermal properties of the bulk hence avoids thermal breakdown.</a:t>
            </a:r>
          </a:p>
          <a:p>
            <a:r>
              <a:rPr lang="en-GB" dirty="0"/>
              <a:t>However many impurities and dislocations are introduced when grown and there are compressive stresses from the substrate and this alters the properties of the film compared to the bulk SRF </a:t>
            </a:r>
            <a:r>
              <a:rPr lang="en-GB" dirty="0" err="1"/>
              <a:t>magterial</a:t>
            </a:r>
            <a:r>
              <a:rPr lang="en-GB" dirty="0"/>
              <a:t>.</a:t>
            </a:r>
          </a:p>
          <a:p>
            <a:r>
              <a:rPr lang="en-GB" dirty="0"/>
              <a:t>For example </a:t>
            </a:r>
            <a:r>
              <a:rPr lang="en-GB" dirty="0" err="1"/>
              <a:t>Nb</a:t>
            </a:r>
            <a:r>
              <a:rPr lang="en-GB" dirty="0"/>
              <a:t> films have a large </a:t>
            </a:r>
            <a:r>
              <a:rPr lang="en-GB" dirty="0" err="1"/>
              <a:t>Ginzburg-Laundau</a:t>
            </a:r>
            <a:r>
              <a:rPr lang="en-GB" dirty="0"/>
              <a:t> parameter (3.5-12) and a higher </a:t>
            </a:r>
            <a:r>
              <a:rPr lang="en-GB" dirty="0" err="1"/>
              <a:t>Tc</a:t>
            </a:r>
            <a:r>
              <a:rPr lang="en-GB" dirty="0"/>
              <a:t> (up to 9.6 K).</a:t>
            </a:r>
          </a:p>
          <a:p>
            <a:r>
              <a:rPr lang="en-GB" dirty="0"/>
              <a:t>In addition there was a high drop in Q with increasing field that could not be fully explained, this limited their operation to low fields. However in the past few years we understand the effect is related to the quality of welds on the copper cavity.</a:t>
            </a:r>
          </a:p>
          <a:p>
            <a:r>
              <a:rPr lang="en-GB" dirty="0"/>
              <a:t>On the plus side their residual resistance is less sensitive to external magnetic fields than bulk Nb.</a:t>
            </a:r>
          </a:p>
        </p:txBody>
      </p:sp>
    </p:spTree>
    <p:extLst>
      <p:ext uri="{BB962C8B-B14F-4D97-AF65-F5344CB8AC3E}">
        <p14:creationId xmlns:p14="http://schemas.microsoft.com/office/powerpoint/2010/main" val="1275355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56BC0-27D2-48D7-A72E-27CA9F80B426}"/>
              </a:ext>
            </a:extLst>
          </p:cNvPr>
          <p:cNvSpPr>
            <a:spLocks noGrp="1"/>
          </p:cNvSpPr>
          <p:nvPr>
            <p:ph type="title"/>
          </p:nvPr>
        </p:nvSpPr>
        <p:spPr/>
        <p:txBody>
          <a:bodyPr/>
          <a:lstStyle/>
          <a:p>
            <a:r>
              <a:rPr lang="en-GB" dirty="0"/>
              <a:t>New Materials</a:t>
            </a:r>
          </a:p>
        </p:txBody>
      </p:sp>
      <p:sp>
        <p:nvSpPr>
          <p:cNvPr id="3" name="Content Placeholder 2">
            <a:extLst>
              <a:ext uri="{FF2B5EF4-FFF2-40B4-BE49-F238E27FC236}">
                <a16:creationId xmlns:a16="http://schemas.microsoft.com/office/drawing/2014/main" id="{1B7764A8-17B6-45A2-8C6A-7872FFB1BEA3}"/>
              </a:ext>
            </a:extLst>
          </p:cNvPr>
          <p:cNvSpPr>
            <a:spLocks noGrp="1"/>
          </p:cNvSpPr>
          <p:nvPr>
            <p:ph idx="1"/>
          </p:nvPr>
        </p:nvSpPr>
        <p:spPr/>
        <p:txBody>
          <a:bodyPr/>
          <a:lstStyle/>
          <a:p>
            <a:r>
              <a:rPr lang="en-GB" dirty="0"/>
              <a:t>In order to reach higher temperature operation and higher gradients new materials beyond Nb are required.</a:t>
            </a:r>
          </a:p>
          <a:p>
            <a:r>
              <a:rPr lang="en-GB" dirty="0" err="1"/>
              <a:t>NbTi</a:t>
            </a:r>
            <a:r>
              <a:rPr lang="en-GB" dirty="0"/>
              <a:t> and Nb3Sn are already used in superconducting magnets.</a:t>
            </a:r>
          </a:p>
        </p:txBody>
      </p:sp>
    </p:spTree>
    <p:extLst>
      <p:ext uri="{BB962C8B-B14F-4D97-AF65-F5344CB8AC3E}">
        <p14:creationId xmlns:p14="http://schemas.microsoft.com/office/powerpoint/2010/main" val="2456337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High </a:t>
            </a:r>
            <a:r>
              <a:rPr lang="en-GB" dirty="0" err="1"/>
              <a:t>Tc</a:t>
            </a:r>
            <a:r>
              <a:rPr lang="en-GB" dirty="0"/>
              <a:t> superconductors</a:t>
            </a:r>
          </a:p>
        </p:txBody>
      </p:sp>
      <p:sp>
        <p:nvSpPr>
          <p:cNvPr id="3" name="Content Placeholder 2"/>
          <p:cNvSpPr>
            <a:spLocks noGrp="1"/>
          </p:cNvSpPr>
          <p:nvPr>
            <p:ph idx="1"/>
          </p:nvPr>
        </p:nvSpPr>
        <p:spPr>
          <a:xfrm>
            <a:off x="457200" y="1600200"/>
            <a:ext cx="8291264" cy="4525963"/>
          </a:xfrm>
        </p:spPr>
        <p:txBody>
          <a:bodyPr>
            <a:normAutofit/>
          </a:bodyPr>
          <a:lstStyle/>
          <a:p>
            <a:r>
              <a:rPr lang="en-GB" sz="2400" dirty="0"/>
              <a:t>There have been many superconductors found to have transition temperatures above the 23 K prediction for metallic BCS superconductors.</a:t>
            </a:r>
          </a:p>
          <a:p>
            <a:r>
              <a:rPr lang="en-GB" sz="2400" dirty="0"/>
              <a:t>The three most common types are iron based, </a:t>
            </a:r>
            <a:r>
              <a:rPr lang="en-GB" sz="2400" dirty="0" err="1"/>
              <a:t>fullerites</a:t>
            </a:r>
            <a:r>
              <a:rPr lang="en-GB" sz="2400" dirty="0"/>
              <a:t> and copper oxide based.</a:t>
            </a:r>
          </a:p>
        </p:txBody>
      </p:sp>
      <p:pic>
        <p:nvPicPr>
          <p:cNvPr id="64514" name="Picture 2" descr="File:Sc history.gif">
            <a:hlinkClick r:id="rId2"/>
          </p:cNvPr>
          <p:cNvPicPr>
            <a:picLocks noChangeAspect="1" noChangeArrowheads="1"/>
          </p:cNvPicPr>
          <p:nvPr/>
        </p:nvPicPr>
        <p:blipFill>
          <a:blip r:embed="rId3" cstate="print"/>
          <a:srcRect/>
          <a:stretch>
            <a:fillRect/>
          </a:stretch>
        </p:blipFill>
        <p:spPr bwMode="auto">
          <a:xfrm>
            <a:off x="4348299" y="3501009"/>
            <a:ext cx="4795701" cy="3356992"/>
          </a:xfrm>
          <a:prstGeom prst="rect">
            <a:avLst/>
          </a:prstGeom>
          <a:noFill/>
        </p:spPr>
      </p:pic>
      <p:sp>
        <p:nvSpPr>
          <p:cNvPr id="5" name="TextBox 4"/>
          <p:cNvSpPr txBox="1"/>
          <p:nvPr/>
        </p:nvSpPr>
        <p:spPr>
          <a:xfrm>
            <a:off x="539552" y="3717032"/>
            <a:ext cx="3312368" cy="2677656"/>
          </a:xfrm>
          <a:prstGeom prst="rect">
            <a:avLst/>
          </a:prstGeom>
          <a:noFill/>
        </p:spPr>
        <p:txBody>
          <a:bodyPr wrap="square" rtlCol="0">
            <a:spAutoFit/>
          </a:bodyPr>
          <a:lstStyle/>
          <a:p>
            <a:r>
              <a:rPr lang="en-GB" sz="2400" dirty="0"/>
              <a:t>These materials have very high transition temperatures up to 133 K for copper oxides (HgBa</a:t>
            </a:r>
            <a:r>
              <a:rPr lang="en-GB" sz="2400" baseline="-25000" dirty="0"/>
              <a:t>2</a:t>
            </a:r>
            <a:r>
              <a:rPr lang="en-GB" sz="2400" dirty="0"/>
              <a:t>Ca</a:t>
            </a:r>
            <a:r>
              <a:rPr lang="en-GB" sz="2400" baseline="-25000" dirty="0"/>
              <a:t>2</a:t>
            </a:r>
            <a:r>
              <a:rPr lang="en-GB" sz="2400" dirty="0"/>
              <a:t>Cu</a:t>
            </a:r>
            <a:r>
              <a:rPr lang="en-GB" sz="2400" baseline="-25000" dirty="0"/>
              <a:t>3</a:t>
            </a:r>
            <a:r>
              <a:rPr lang="en-GB" sz="2400" dirty="0"/>
              <a:t>O</a:t>
            </a:r>
            <a:r>
              <a:rPr lang="en-GB" sz="2400" baseline="-25000" dirty="0"/>
              <a:t>x</a:t>
            </a:r>
            <a:r>
              <a:rPr lang="en-GB" sz="2400" dirty="0"/>
              <a:t>).</a:t>
            </a:r>
          </a:p>
          <a:p>
            <a:r>
              <a:rPr lang="en-GB" sz="2400" dirty="0"/>
              <a:t>This could allow accelerators with LN</a:t>
            </a:r>
            <a:r>
              <a:rPr lang="en-GB" sz="2400" baseline="-25000" dirty="0"/>
              <a:t>2</a:t>
            </a:r>
            <a:r>
              <a:rPr lang="en-GB" sz="2400" dirty="0"/>
              <a:t>.</a:t>
            </a:r>
          </a:p>
        </p:txBody>
      </p:sp>
    </p:spTree>
    <p:extLst>
      <p:ext uri="{BB962C8B-B14F-4D97-AF65-F5344CB8AC3E}">
        <p14:creationId xmlns:p14="http://schemas.microsoft.com/office/powerpoint/2010/main" val="3273582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RF properties of High </a:t>
            </a:r>
            <a:r>
              <a:rPr lang="en-GB" dirty="0" err="1"/>
              <a:t>Tc</a:t>
            </a:r>
            <a:r>
              <a:rPr lang="en-GB" dirty="0"/>
              <a:t> SC</a:t>
            </a:r>
          </a:p>
        </p:txBody>
      </p:sp>
      <p:sp>
        <p:nvSpPr>
          <p:cNvPr id="3" name="Content Placeholder 2"/>
          <p:cNvSpPr>
            <a:spLocks noGrp="1"/>
          </p:cNvSpPr>
          <p:nvPr>
            <p:ph idx="1"/>
          </p:nvPr>
        </p:nvSpPr>
        <p:spPr>
          <a:xfrm>
            <a:off x="457200" y="1600200"/>
            <a:ext cx="5915000" cy="4525963"/>
          </a:xfrm>
        </p:spPr>
        <p:txBody>
          <a:bodyPr>
            <a:normAutofit fontScale="85000" lnSpcReduction="20000"/>
          </a:bodyPr>
          <a:lstStyle/>
          <a:p>
            <a:r>
              <a:rPr lang="en-GB" dirty="0"/>
              <a:t>High </a:t>
            </a:r>
            <a:r>
              <a:rPr lang="en-GB" dirty="0" err="1"/>
              <a:t>Tc</a:t>
            </a:r>
            <a:r>
              <a:rPr lang="en-GB" dirty="0"/>
              <a:t> means high </a:t>
            </a:r>
            <a:r>
              <a:rPr lang="en-GB" dirty="0" err="1"/>
              <a:t>Hc</a:t>
            </a:r>
            <a:endParaRPr lang="en-GB" dirty="0"/>
          </a:p>
          <a:p>
            <a:endParaRPr lang="en-GB" dirty="0"/>
          </a:p>
          <a:p>
            <a:r>
              <a:rPr lang="en-GB" dirty="0"/>
              <a:t>High </a:t>
            </a:r>
            <a:r>
              <a:rPr lang="en-GB" dirty="0" err="1"/>
              <a:t>Tc</a:t>
            </a:r>
            <a:r>
              <a:rPr lang="en-GB" dirty="0"/>
              <a:t> means low coherence length</a:t>
            </a:r>
          </a:p>
          <a:p>
            <a:endParaRPr lang="en-GB" dirty="0"/>
          </a:p>
          <a:p>
            <a:r>
              <a:rPr lang="en-GB" dirty="0"/>
              <a:t>High Tc means large penetration depth due to low numbers of charge carriers. This leads to a high GL parameter and hence low Hc1.</a:t>
            </a:r>
          </a:p>
          <a:p>
            <a:endParaRPr lang="en-GB" dirty="0"/>
          </a:p>
          <a:p>
            <a:r>
              <a:rPr lang="en-GB" dirty="0"/>
              <a:t>New non-metallic SC can mean low surface resistance</a:t>
            </a:r>
          </a:p>
        </p:txBody>
      </p:sp>
      <p:graphicFrame>
        <p:nvGraphicFramePr>
          <p:cNvPr id="35842" name="Object 2"/>
          <p:cNvGraphicFramePr>
            <a:graphicFrameLocks noChangeAspect="1"/>
          </p:cNvGraphicFramePr>
          <p:nvPr/>
        </p:nvGraphicFramePr>
        <p:xfrm>
          <a:off x="6732240" y="1412776"/>
          <a:ext cx="2205037" cy="1058863"/>
        </p:xfrm>
        <a:graphic>
          <a:graphicData uri="http://schemas.openxmlformats.org/presentationml/2006/ole">
            <mc:AlternateContent xmlns:mc="http://schemas.openxmlformats.org/markup-compatibility/2006">
              <mc:Choice xmlns:v="urn:schemas-microsoft-com:vml" Requires="v">
                <p:oleObj name="Equation" r:id="rId2" imgW="1079280" imgH="482400" progId="Equation.DSMT4">
                  <p:embed/>
                </p:oleObj>
              </mc:Choice>
              <mc:Fallback>
                <p:oleObj name="Equation" r:id="rId2" imgW="1079280" imgH="482400" progId="Equation.DSMT4">
                  <p:embed/>
                  <p:pic>
                    <p:nvPicPr>
                      <p:cNvPr id="3584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1412776"/>
                        <a:ext cx="2205037" cy="1058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3" name="Object 3"/>
          <p:cNvGraphicFramePr>
            <a:graphicFrameLocks noChangeAspect="1"/>
          </p:cNvGraphicFramePr>
          <p:nvPr>
            <p:extLst>
              <p:ext uri="{D42A27DB-BD31-4B8C-83A1-F6EECF244321}">
                <p14:modId xmlns:p14="http://schemas.microsoft.com/office/powerpoint/2010/main" val="2120503287"/>
              </p:ext>
            </p:extLst>
          </p:nvPr>
        </p:nvGraphicFramePr>
        <p:xfrm>
          <a:off x="7303293" y="2678328"/>
          <a:ext cx="1120775" cy="777875"/>
        </p:xfrm>
        <a:graphic>
          <a:graphicData uri="http://schemas.openxmlformats.org/presentationml/2006/ole">
            <mc:AlternateContent xmlns:mc="http://schemas.openxmlformats.org/markup-compatibility/2006">
              <mc:Choice xmlns:v="urn:schemas-microsoft-com:vml" Requires="v">
                <p:oleObj name="Equation" r:id="rId4" imgW="622080" imgH="431640" progId="Equation.DSMT4">
                  <p:embed/>
                </p:oleObj>
              </mc:Choice>
              <mc:Fallback>
                <p:oleObj name="Equation" r:id="rId4" imgW="622080" imgH="431640" progId="Equation.DSMT4">
                  <p:embed/>
                  <p:pic>
                    <p:nvPicPr>
                      <p:cNvPr id="3584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3293" y="2678328"/>
                        <a:ext cx="1120775" cy="777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4" name="Object 4"/>
          <p:cNvGraphicFramePr>
            <a:graphicFrameLocks noChangeAspect="1"/>
          </p:cNvGraphicFramePr>
          <p:nvPr>
            <p:extLst>
              <p:ext uri="{D42A27DB-BD31-4B8C-83A1-F6EECF244321}">
                <p14:modId xmlns:p14="http://schemas.microsoft.com/office/powerpoint/2010/main" val="1950694610"/>
              </p:ext>
            </p:extLst>
          </p:nvPr>
        </p:nvGraphicFramePr>
        <p:xfrm>
          <a:off x="6602087" y="5565692"/>
          <a:ext cx="2389187" cy="1116013"/>
        </p:xfrm>
        <a:graphic>
          <a:graphicData uri="http://schemas.openxmlformats.org/presentationml/2006/ole">
            <mc:AlternateContent xmlns:mc="http://schemas.openxmlformats.org/markup-compatibility/2006">
              <mc:Choice xmlns:v="urn:schemas-microsoft-com:vml" Requires="v">
                <p:oleObj name="Equation" r:id="rId6" imgW="1168200" imgH="507960" progId="Equation.DSMT4">
                  <p:embed/>
                </p:oleObj>
              </mc:Choice>
              <mc:Fallback>
                <p:oleObj name="Equation" r:id="rId6" imgW="1168200" imgH="507960" progId="Equation.DSMT4">
                  <p:embed/>
                  <p:pic>
                    <p:nvPicPr>
                      <p:cNvPr id="35844"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2087" y="5565692"/>
                        <a:ext cx="2389187" cy="1116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5" name="Object 5"/>
          <p:cNvGraphicFramePr>
            <a:graphicFrameLocks noChangeAspect="1"/>
          </p:cNvGraphicFramePr>
          <p:nvPr>
            <p:extLst>
              <p:ext uri="{D42A27DB-BD31-4B8C-83A1-F6EECF244321}">
                <p14:modId xmlns:p14="http://schemas.microsoft.com/office/powerpoint/2010/main" val="2109349594"/>
              </p:ext>
            </p:extLst>
          </p:nvPr>
        </p:nvGraphicFramePr>
        <p:xfrm>
          <a:off x="7040562" y="3634643"/>
          <a:ext cx="1646238" cy="863600"/>
        </p:xfrm>
        <a:graphic>
          <a:graphicData uri="http://schemas.openxmlformats.org/presentationml/2006/ole">
            <mc:AlternateContent xmlns:mc="http://schemas.openxmlformats.org/markup-compatibility/2006">
              <mc:Choice xmlns:v="urn:schemas-microsoft-com:vml" Requires="v">
                <p:oleObj name="Equation" r:id="rId8" imgW="825480" imgH="431640" progId="Equation.DSMT4">
                  <p:embed/>
                </p:oleObj>
              </mc:Choice>
              <mc:Fallback>
                <p:oleObj name="Equation" r:id="rId8" imgW="825480" imgH="431640" progId="Equation.DSMT4">
                  <p:embed/>
                  <p:pic>
                    <p:nvPicPr>
                      <p:cNvPr id="35845"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40562" y="3634643"/>
                        <a:ext cx="1646238"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3">
            <a:extLst>
              <a:ext uri="{FF2B5EF4-FFF2-40B4-BE49-F238E27FC236}">
                <a16:creationId xmlns:a16="http://schemas.microsoft.com/office/drawing/2014/main" id="{08BEA61D-9814-0792-6C37-3B00DD739C76}"/>
              </a:ext>
            </a:extLst>
          </p:cNvPr>
          <p:cNvPicPr>
            <a:picLocks noChangeAspect="1"/>
          </p:cNvPicPr>
          <p:nvPr/>
        </p:nvPicPr>
        <p:blipFill>
          <a:blip r:embed="rId10"/>
          <a:stretch>
            <a:fillRect/>
          </a:stretch>
        </p:blipFill>
        <p:spPr>
          <a:xfrm>
            <a:off x="6997111" y="4581128"/>
            <a:ext cx="1599141" cy="917798"/>
          </a:xfrm>
          <a:prstGeom prst="rect">
            <a:avLst/>
          </a:prstGeom>
        </p:spPr>
      </p:pic>
    </p:spTree>
    <p:extLst>
      <p:ext uri="{BB962C8B-B14F-4D97-AF65-F5344CB8AC3E}">
        <p14:creationId xmlns:p14="http://schemas.microsoft.com/office/powerpoint/2010/main" val="2329948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143000"/>
          </a:xfrm>
        </p:spPr>
        <p:txBody>
          <a:bodyPr>
            <a:normAutofit/>
          </a:bodyPr>
          <a:lstStyle/>
          <a:p>
            <a:r>
              <a:rPr lang="en-GB" dirty="0"/>
              <a:t>RF properties of High </a:t>
            </a:r>
            <a:r>
              <a:rPr lang="en-GB" dirty="0" err="1"/>
              <a:t>Tc</a:t>
            </a:r>
            <a:r>
              <a:rPr lang="en-GB" dirty="0"/>
              <a:t> SC</a:t>
            </a:r>
          </a:p>
        </p:txBody>
      </p:sp>
      <p:sp>
        <p:nvSpPr>
          <p:cNvPr id="3" name="Content Placeholder 2"/>
          <p:cNvSpPr>
            <a:spLocks noGrp="1"/>
          </p:cNvSpPr>
          <p:nvPr>
            <p:ph idx="1"/>
          </p:nvPr>
        </p:nvSpPr>
        <p:spPr>
          <a:xfrm>
            <a:off x="457200" y="1600200"/>
            <a:ext cx="8229600" cy="4781128"/>
          </a:xfrm>
        </p:spPr>
        <p:txBody>
          <a:bodyPr>
            <a:normAutofit fontScale="62500" lnSpcReduction="20000"/>
          </a:bodyPr>
          <a:lstStyle/>
          <a:p>
            <a:r>
              <a:rPr lang="en-GB" dirty="0"/>
              <a:t>Obviously a high </a:t>
            </a:r>
            <a:r>
              <a:rPr lang="en-GB" dirty="0" err="1"/>
              <a:t>Tc</a:t>
            </a:r>
            <a:r>
              <a:rPr lang="en-GB" dirty="0"/>
              <a:t> is really good as this in turn leads to a large accelerating voltage possibly hundreds of MV/m. This means shorter accelerators.</a:t>
            </a:r>
          </a:p>
          <a:p>
            <a:r>
              <a:rPr lang="en-GB" dirty="0"/>
              <a:t>However the higher surface resistance and shorter coherence length can be a major problem.</a:t>
            </a:r>
          </a:p>
          <a:p>
            <a:r>
              <a:rPr lang="en-GB" dirty="0"/>
              <a:t>The grain boundaries tend to be on the order of a few nm so if the coherence length is less than this then RF losses grow substantially as the grains are weakly coupled and a </a:t>
            </a:r>
            <a:r>
              <a:rPr lang="en-GB" dirty="0" err="1"/>
              <a:t>supercurrent</a:t>
            </a:r>
            <a:r>
              <a:rPr lang="en-GB" dirty="0"/>
              <a:t> flows between grains by </a:t>
            </a:r>
            <a:r>
              <a:rPr lang="en-GB" dirty="0" err="1"/>
              <a:t>tunneling</a:t>
            </a:r>
            <a:r>
              <a:rPr lang="en-GB" dirty="0"/>
              <a:t>. Above a threshold surface field (related to the  critical current) the grains are decoupled leading to additional losses. This is the current theory but might prove to be incorrect.</a:t>
            </a:r>
          </a:p>
          <a:p>
            <a:r>
              <a:rPr lang="en-GB" dirty="0"/>
              <a:t>In addition most high Tc superconductors would have to be grown as a thin film on the cavity surface as they are not machinable or formable.</a:t>
            </a:r>
          </a:p>
          <a:p>
            <a:r>
              <a:rPr lang="en-GB" dirty="0"/>
              <a:t>The films can crack or delaminate if the cavity is deformed for tuning or thermal cycles</a:t>
            </a:r>
          </a:p>
          <a:p>
            <a:r>
              <a:rPr lang="en-GB" dirty="0"/>
              <a:t>Biggest issues are growing the correct phase and often orientation of the film with no impurities.</a:t>
            </a:r>
          </a:p>
        </p:txBody>
      </p:sp>
    </p:spTree>
    <p:extLst>
      <p:ext uri="{BB962C8B-B14F-4D97-AF65-F5344CB8AC3E}">
        <p14:creationId xmlns:p14="http://schemas.microsoft.com/office/powerpoint/2010/main" val="1276537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2749C-7585-4571-8C74-95D91E4DB280}"/>
              </a:ext>
            </a:extLst>
          </p:cNvPr>
          <p:cNvSpPr>
            <a:spLocks noGrp="1"/>
          </p:cNvSpPr>
          <p:nvPr>
            <p:ph type="title"/>
          </p:nvPr>
        </p:nvSpPr>
        <p:spPr/>
        <p:txBody>
          <a:bodyPr/>
          <a:lstStyle/>
          <a:p>
            <a:r>
              <a:rPr lang="en-GB" dirty="0" err="1"/>
              <a:t>NbTi</a:t>
            </a:r>
            <a:endParaRPr lang="en-GB" dirty="0"/>
          </a:p>
        </p:txBody>
      </p:sp>
      <p:sp>
        <p:nvSpPr>
          <p:cNvPr id="3" name="Content Placeholder 2">
            <a:extLst>
              <a:ext uri="{FF2B5EF4-FFF2-40B4-BE49-F238E27FC236}">
                <a16:creationId xmlns:a16="http://schemas.microsoft.com/office/drawing/2014/main" id="{52B3C6C4-57D3-4537-B15F-AD94590E9843}"/>
              </a:ext>
            </a:extLst>
          </p:cNvPr>
          <p:cNvSpPr>
            <a:spLocks noGrp="1"/>
          </p:cNvSpPr>
          <p:nvPr>
            <p:ph idx="1"/>
          </p:nvPr>
        </p:nvSpPr>
        <p:spPr>
          <a:xfrm>
            <a:off x="179512" y="1600200"/>
            <a:ext cx="3168352" cy="4525963"/>
          </a:xfrm>
        </p:spPr>
        <p:txBody>
          <a:bodyPr>
            <a:normAutofit/>
          </a:bodyPr>
          <a:lstStyle/>
          <a:p>
            <a:r>
              <a:rPr lang="en-GB" sz="2000" dirty="0"/>
              <a:t>A ductile material, good for making wires</a:t>
            </a:r>
          </a:p>
          <a:p>
            <a:r>
              <a:rPr lang="en-GB" sz="2000" dirty="0"/>
              <a:t>Tc=10 K, </a:t>
            </a:r>
            <a:r>
              <a:rPr lang="en-GB" sz="2000" dirty="0" err="1"/>
              <a:t>Hc</a:t>
            </a:r>
            <a:r>
              <a:rPr lang="en-GB" sz="2000" dirty="0"/>
              <a:t>=15 T</a:t>
            </a:r>
          </a:p>
          <a:p>
            <a:r>
              <a:rPr lang="en-GB" sz="2000" dirty="0"/>
              <a:t>Coherence length ~4 nm</a:t>
            </a:r>
          </a:p>
          <a:p>
            <a:r>
              <a:rPr lang="en-GB" sz="2000" dirty="0" err="1">
                <a:latin typeface="Symbol" panose="05050102010706020507" pitchFamily="18" charset="2"/>
              </a:rPr>
              <a:t>l</a:t>
            </a:r>
            <a:r>
              <a:rPr lang="en-GB" sz="2000" baseline="-25000" dirty="0" err="1"/>
              <a:t>L</a:t>
            </a:r>
            <a:r>
              <a:rPr lang="en-GB" sz="2000" dirty="0"/>
              <a:t>=250 nm</a:t>
            </a:r>
          </a:p>
          <a:p>
            <a:r>
              <a:rPr lang="en-GB" sz="2000" dirty="0"/>
              <a:t>Hence GL is ~60</a:t>
            </a:r>
          </a:p>
          <a:p>
            <a:r>
              <a:rPr lang="en-GB" sz="2000" dirty="0"/>
              <a:t>High Hc2 but low Hc1 </a:t>
            </a:r>
          </a:p>
        </p:txBody>
      </p:sp>
      <p:pic>
        <p:nvPicPr>
          <p:cNvPr id="4" name="Picture 3">
            <a:extLst>
              <a:ext uri="{FF2B5EF4-FFF2-40B4-BE49-F238E27FC236}">
                <a16:creationId xmlns:a16="http://schemas.microsoft.com/office/drawing/2014/main" id="{E7B10478-D23C-4A31-946A-D8FAC6C9EDA2}"/>
              </a:ext>
            </a:extLst>
          </p:cNvPr>
          <p:cNvPicPr>
            <a:picLocks noChangeAspect="1"/>
          </p:cNvPicPr>
          <p:nvPr/>
        </p:nvPicPr>
        <p:blipFill>
          <a:blip r:embed="rId2"/>
          <a:stretch>
            <a:fillRect/>
          </a:stretch>
        </p:blipFill>
        <p:spPr>
          <a:xfrm>
            <a:off x="3150906" y="1772816"/>
            <a:ext cx="5993094" cy="4224601"/>
          </a:xfrm>
          <a:prstGeom prst="rect">
            <a:avLst/>
          </a:prstGeom>
        </p:spPr>
      </p:pic>
    </p:spTree>
    <p:extLst>
      <p:ext uri="{BB962C8B-B14F-4D97-AF65-F5344CB8AC3E}">
        <p14:creationId xmlns:p14="http://schemas.microsoft.com/office/powerpoint/2010/main" val="4271668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A15’s</a:t>
            </a:r>
          </a:p>
        </p:txBody>
      </p:sp>
      <p:sp>
        <p:nvSpPr>
          <p:cNvPr id="3" name="Content Placeholder 2"/>
          <p:cNvSpPr>
            <a:spLocks noGrp="1"/>
          </p:cNvSpPr>
          <p:nvPr>
            <p:ph idx="1"/>
          </p:nvPr>
        </p:nvSpPr>
        <p:spPr>
          <a:xfrm>
            <a:off x="457200" y="1600201"/>
            <a:ext cx="3682752" cy="4781127"/>
          </a:xfrm>
        </p:spPr>
        <p:txBody>
          <a:bodyPr>
            <a:normAutofit fontScale="55000" lnSpcReduction="20000"/>
          </a:bodyPr>
          <a:lstStyle/>
          <a:p>
            <a:r>
              <a:rPr lang="en-GB" dirty="0"/>
              <a:t>The highest useful </a:t>
            </a:r>
            <a:r>
              <a:rPr lang="en-GB" dirty="0" err="1"/>
              <a:t>Tc</a:t>
            </a:r>
            <a:r>
              <a:rPr lang="en-GB" dirty="0"/>
              <a:t> for an SRF cavity is about 20 K where the coherence length is about 5 nm (for Nb</a:t>
            </a:r>
            <a:r>
              <a:rPr lang="en-GB" baseline="-25000" dirty="0"/>
              <a:t>3</a:t>
            </a:r>
            <a:r>
              <a:rPr lang="en-GB" dirty="0"/>
              <a:t>Sn).</a:t>
            </a:r>
          </a:p>
          <a:p>
            <a:r>
              <a:rPr lang="en-GB" dirty="0"/>
              <a:t>There are a number of alloys that are superconducting at Tc~20 K, these are known as the A15’s and they all have the form A</a:t>
            </a:r>
            <a:r>
              <a:rPr lang="en-GB" baseline="-25000" dirty="0"/>
              <a:t>3</a:t>
            </a:r>
            <a:r>
              <a:rPr lang="en-GB" dirty="0"/>
              <a:t>B.</a:t>
            </a:r>
          </a:p>
          <a:p>
            <a:r>
              <a:rPr lang="en-GB" dirty="0"/>
              <a:t>The most successful so far has been Nb</a:t>
            </a:r>
            <a:r>
              <a:rPr lang="en-GB" baseline="-25000" dirty="0"/>
              <a:t>3</a:t>
            </a:r>
            <a:r>
              <a:rPr lang="en-GB" dirty="0"/>
              <a:t>Sn.</a:t>
            </a:r>
          </a:p>
          <a:p>
            <a:r>
              <a:rPr lang="en-GB" dirty="0"/>
              <a:t>B1 compounds have lower Tc but are less sensitive to radiation damage and crystalline disorder</a:t>
            </a:r>
          </a:p>
          <a:p>
            <a:r>
              <a:rPr lang="en-GB" dirty="0" err="1"/>
              <a:t>NbTiN</a:t>
            </a:r>
            <a:r>
              <a:rPr lang="en-GB" dirty="0"/>
              <a:t> is one such compound and has Tc=17.9 K</a:t>
            </a:r>
          </a:p>
          <a:p>
            <a:r>
              <a:rPr lang="en-GB" dirty="0" err="1"/>
              <a:t>NbN</a:t>
            </a:r>
            <a:r>
              <a:rPr lang="en-GB" dirty="0"/>
              <a:t> and </a:t>
            </a:r>
            <a:r>
              <a:rPr lang="en-GB" dirty="0" err="1"/>
              <a:t>TiN</a:t>
            </a:r>
            <a:r>
              <a:rPr lang="en-GB" dirty="0"/>
              <a:t> are other examples but Tc is lower and they have a high resistivity.</a:t>
            </a:r>
          </a:p>
          <a:p>
            <a:endParaRPr lang="en-GB" dirty="0"/>
          </a:p>
        </p:txBody>
      </p:sp>
      <p:pic>
        <p:nvPicPr>
          <p:cNvPr id="79875" name="Picture 3"/>
          <p:cNvPicPr>
            <a:picLocks noChangeAspect="1" noChangeArrowheads="1"/>
          </p:cNvPicPr>
          <p:nvPr/>
        </p:nvPicPr>
        <p:blipFill>
          <a:blip r:embed="rId2" cstate="print"/>
          <a:srcRect/>
          <a:stretch>
            <a:fillRect/>
          </a:stretch>
        </p:blipFill>
        <p:spPr bwMode="auto">
          <a:xfrm>
            <a:off x="4170657" y="3825277"/>
            <a:ext cx="4860261" cy="2126755"/>
          </a:xfrm>
          <a:prstGeom prst="rect">
            <a:avLst/>
          </a:prstGeom>
          <a:noFill/>
          <a:ln w="9525">
            <a:noFill/>
            <a:miter lim="800000"/>
            <a:headEnd/>
            <a:tailEnd/>
          </a:ln>
        </p:spPr>
      </p:pic>
      <p:pic>
        <p:nvPicPr>
          <p:cNvPr id="79876" name="Picture 4"/>
          <p:cNvPicPr>
            <a:picLocks noChangeAspect="1" noChangeArrowheads="1"/>
          </p:cNvPicPr>
          <p:nvPr/>
        </p:nvPicPr>
        <p:blipFill>
          <a:blip r:embed="rId3" cstate="print"/>
          <a:srcRect/>
          <a:stretch>
            <a:fillRect/>
          </a:stretch>
        </p:blipFill>
        <p:spPr bwMode="auto">
          <a:xfrm>
            <a:off x="4932040" y="1412776"/>
            <a:ext cx="3672408" cy="2337741"/>
          </a:xfrm>
          <a:prstGeom prst="rect">
            <a:avLst/>
          </a:prstGeom>
          <a:noFill/>
          <a:ln w="9525">
            <a:noFill/>
            <a:miter lim="800000"/>
            <a:headEnd/>
            <a:tailEnd/>
          </a:ln>
        </p:spPr>
      </p:pic>
    </p:spTree>
    <p:extLst>
      <p:ext uri="{BB962C8B-B14F-4D97-AF65-F5344CB8AC3E}">
        <p14:creationId xmlns:p14="http://schemas.microsoft.com/office/powerpoint/2010/main" val="3980216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Nb</a:t>
            </a:r>
            <a:r>
              <a:rPr lang="en-GB" baseline="-25000" dirty="0"/>
              <a:t>3</a:t>
            </a:r>
            <a:r>
              <a:rPr lang="en-GB" dirty="0"/>
              <a:t>Sn</a:t>
            </a:r>
          </a:p>
        </p:txBody>
      </p:sp>
      <p:sp>
        <p:nvSpPr>
          <p:cNvPr id="3" name="Content Placeholder 2"/>
          <p:cNvSpPr>
            <a:spLocks noGrp="1"/>
          </p:cNvSpPr>
          <p:nvPr>
            <p:ph idx="1"/>
          </p:nvPr>
        </p:nvSpPr>
        <p:spPr>
          <a:xfrm>
            <a:off x="251520" y="1340768"/>
            <a:ext cx="3960440" cy="3168352"/>
          </a:xfrm>
        </p:spPr>
        <p:txBody>
          <a:bodyPr>
            <a:normAutofit fontScale="55000" lnSpcReduction="20000"/>
          </a:bodyPr>
          <a:lstStyle/>
          <a:p>
            <a:r>
              <a:rPr lang="en-GB" dirty="0" err="1"/>
              <a:t>T</a:t>
            </a:r>
            <a:r>
              <a:rPr lang="en-GB" baseline="-25000" dirty="0" err="1"/>
              <a:t>c</a:t>
            </a:r>
            <a:r>
              <a:rPr lang="en-GB" dirty="0"/>
              <a:t> = 18.2 K</a:t>
            </a:r>
          </a:p>
          <a:p>
            <a:r>
              <a:rPr lang="en-GB" dirty="0" err="1"/>
              <a:t>H</a:t>
            </a:r>
            <a:r>
              <a:rPr lang="en-GB" baseline="-25000" dirty="0" err="1"/>
              <a:t>sh</a:t>
            </a:r>
            <a:r>
              <a:rPr lang="en-GB" dirty="0"/>
              <a:t> = 400 </a:t>
            </a:r>
            <a:r>
              <a:rPr lang="en-GB" dirty="0" err="1"/>
              <a:t>mT</a:t>
            </a:r>
            <a:endParaRPr lang="en-GB" dirty="0"/>
          </a:p>
          <a:p>
            <a:r>
              <a:rPr lang="en-GB" dirty="0"/>
              <a:t>Coherence length = 6 nm</a:t>
            </a:r>
          </a:p>
          <a:p>
            <a:r>
              <a:rPr lang="en-GB" dirty="0"/>
              <a:t>London penetration depth = 120 nm</a:t>
            </a:r>
          </a:p>
          <a:p>
            <a:r>
              <a:rPr lang="en-GB" dirty="0"/>
              <a:t>Kappa GL = 20</a:t>
            </a:r>
          </a:p>
          <a:p>
            <a:endParaRPr lang="en-GB" dirty="0"/>
          </a:p>
          <a:p>
            <a:r>
              <a:rPr lang="en-GB" dirty="0"/>
              <a:t>Nb</a:t>
            </a:r>
            <a:r>
              <a:rPr lang="en-GB" baseline="-25000" dirty="0"/>
              <a:t>3</a:t>
            </a:r>
            <a:r>
              <a:rPr lang="en-GB" dirty="0"/>
              <a:t>Sn is a promising material as its higher </a:t>
            </a:r>
            <a:r>
              <a:rPr lang="en-GB" dirty="0" err="1"/>
              <a:t>Tc</a:t>
            </a:r>
            <a:r>
              <a:rPr lang="en-GB" dirty="0"/>
              <a:t> and </a:t>
            </a:r>
            <a:r>
              <a:rPr lang="en-GB" dirty="0" err="1"/>
              <a:t>Hsh</a:t>
            </a:r>
            <a:r>
              <a:rPr lang="en-GB" dirty="0"/>
              <a:t> than </a:t>
            </a:r>
            <a:r>
              <a:rPr lang="en-GB" dirty="0" err="1"/>
              <a:t>Nb</a:t>
            </a:r>
            <a:r>
              <a:rPr lang="en-GB" dirty="0"/>
              <a:t> would allow a high gradient (100 MV/m) linear collider at 4.2 K (as opposed to 1.8K)</a:t>
            </a:r>
          </a:p>
        </p:txBody>
      </p:sp>
      <p:pic>
        <p:nvPicPr>
          <p:cNvPr id="80898" name="Picture 2"/>
          <p:cNvPicPr>
            <a:picLocks noChangeAspect="1" noChangeArrowheads="1"/>
          </p:cNvPicPr>
          <p:nvPr/>
        </p:nvPicPr>
        <p:blipFill>
          <a:blip r:embed="rId2" cstate="print"/>
          <a:srcRect/>
          <a:stretch>
            <a:fillRect/>
          </a:stretch>
        </p:blipFill>
        <p:spPr bwMode="auto">
          <a:xfrm>
            <a:off x="4139952" y="1268760"/>
            <a:ext cx="4248472" cy="3382938"/>
          </a:xfrm>
          <a:prstGeom prst="rect">
            <a:avLst/>
          </a:prstGeom>
          <a:noFill/>
          <a:ln w="9525">
            <a:noFill/>
            <a:miter lim="800000"/>
            <a:headEnd/>
            <a:tailEnd/>
          </a:ln>
        </p:spPr>
      </p:pic>
      <p:sp>
        <p:nvSpPr>
          <p:cNvPr id="5" name="Content Placeholder 2"/>
          <p:cNvSpPr txBox="1">
            <a:spLocks/>
          </p:cNvSpPr>
          <p:nvPr/>
        </p:nvSpPr>
        <p:spPr>
          <a:xfrm>
            <a:off x="609600" y="4644752"/>
            <a:ext cx="7706816" cy="2240632"/>
          </a:xfrm>
          <a:prstGeom prst="rect">
            <a:avLst/>
          </a:prstGeom>
        </p:spPr>
        <p:txBody>
          <a:bodyPr vert="horz" lIns="91440" tIns="45720" rIns="91440" bIns="45720" rtlCol="0">
            <a:normAutofit fontScale="6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a:ln>
                  <a:noFill/>
                </a:ln>
                <a:solidFill>
                  <a:schemeClr val="tx1"/>
                </a:solidFill>
                <a:effectLst/>
                <a:uLnTx/>
                <a:uFillTx/>
                <a:latin typeface="+mn-lt"/>
                <a:ea typeface="+mn-ea"/>
                <a:cs typeface="+mn-cs"/>
              </a:rPr>
              <a:t>The only fabrication technique explored has been vapour diffusion of tin into niobium at 900-1200 </a:t>
            </a:r>
            <a:r>
              <a:rPr kumimoji="0" lang="en-GB" sz="3200" b="0" i="0" u="none" strike="noStrike" kern="1200" cap="none" spc="0" normalizeH="0" baseline="0" noProof="0" dirty="0" err="1">
                <a:ln>
                  <a:noFill/>
                </a:ln>
                <a:solidFill>
                  <a:schemeClr val="tx1"/>
                </a:solidFill>
                <a:effectLst/>
                <a:uLnTx/>
                <a:uFillTx/>
                <a:latin typeface="+mn-lt"/>
                <a:ea typeface="+mn-ea"/>
                <a:cs typeface="+mn-cs"/>
              </a:rPr>
              <a:t>degC</a:t>
            </a:r>
            <a:r>
              <a:rPr kumimoji="0" lang="en-GB" sz="3200" b="0" i="0" u="none" strike="noStrike" kern="1200" cap="none" spc="0" normalizeH="0" baseline="0" noProof="0" dirty="0">
                <a:ln>
                  <a:noFill/>
                </a:ln>
                <a:solidFill>
                  <a:schemeClr val="tx1"/>
                </a:solidFill>
                <a:effectLst/>
                <a:uLnTx/>
                <a:uFillTx/>
                <a:latin typeface="+mn-lt"/>
                <a:ea typeface="+mn-ea"/>
                <a:cs typeface="+mn-cs"/>
              </a:rPr>
              <a:t> (this could allow upgrading of existing cavities). The difficulty is not to create other non-SC phases.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a:ln>
                  <a:noFill/>
                </a:ln>
                <a:solidFill>
                  <a:schemeClr val="tx1"/>
                </a:solidFill>
                <a:effectLst/>
                <a:uLnTx/>
                <a:uFillTx/>
                <a:latin typeface="+mn-lt"/>
                <a:ea typeface="+mn-ea"/>
                <a:cs typeface="+mn-cs"/>
              </a:rPr>
              <a:t>Results Wuppertal in the 70’s and 80’s have found a higher low field Q value than niobium  (10</a:t>
            </a:r>
            <a:r>
              <a:rPr kumimoji="0" lang="en-GB" sz="3200" b="0" i="0" u="none" strike="noStrike" kern="1200" cap="none" spc="0" normalizeH="0" baseline="30000" noProof="0" dirty="0">
                <a:ln>
                  <a:noFill/>
                </a:ln>
                <a:solidFill>
                  <a:schemeClr val="tx1"/>
                </a:solidFill>
                <a:effectLst/>
                <a:uLnTx/>
                <a:uFillTx/>
                <a:latin typeface="+mn-lt"/>
                <a:ea typeface="+mn-ea"/>
                <a:cs typeface="+mn-cs"/>
              </a:rPr>
              <a:t>11</a:t>
            </a:r>
            <a:r>
              <a:rPr kumimoji="0" lang="en-GB" sz="3200" b="0" i="0" u="none" strike="noStrike" kern="1200" cap="none" spc="0" normalizeH="0" baseline="0" noProof="0" dirty="0">
                <a:ln>
                  <a:noFill/>
                </a:ln>
                <a:solidFill>
                  <a:schemeClr val="tx1"/>
                </a:solidFill>
                <a:effectLst/>
                <a:uLnTx/>
                <a:uFillTx/>
                <a:latin typeface="+mn-lt"/>
                <a:ea typeface="+mn-ea"/>
                <a:cs typeface="+mn-cs"/>
              </a:rPr>
              <a:t>) at 4.2 K and the highest gradients have been 16 MV/m. There is also a high increase in resistance at higher fields believed to be due to </a:t>
            </a:r>
            <a:r>
              <a:rPr kumimoji="0" lang="en-GB" sz="3200" b="0" i="0" u="none" strike="noStrike" kern="1200" cap="none" spc="0" normalizeH="0" baseline="0" noProof="0" dirty="0" err="1">
                <a:ln>
                  <a:noFill/>
                </a:ln>
                <a:solidFill>
                  <a:schemeClr val="tx1"/>
                </a:solidFill>
                <a:effectLst/>
                <a:uLnTx/>
                <a:uFillTx/>
                <a:latin typeface="+mn-lt"/>
                <a:ea typeface="+mn-ea"/>
                <a:cs typeface="+mn-cs"/>
              </a:rPr>
              <a:t>intergrain</a:t>
            </a:r>
            <a:r>
              <a:rPr kumimoji="0" lang="en-GB" sz="3200" b="0" i="0" u="none" strike="noStrike" kern="1200" cap="none" spc="0" normalizeH="0" baseline="0" noProof="0" dirty="0">
                <a:ln>
                  <a:noFill/>
                </a:ln>
                <a:solidFill>
                  <a:schemeClr val="tx1"/>
                </a:solidFill>
                <a:effectLst/>
                <a:uLnTx/>
                <a:uFillTx/>
                <a:latin typeface="+mn-lt"/>
                <a:ea typeface="+mn-ea"/>
                <a:cs typeface="+mn-cs"/>
              </a:rPr>
              <a:t> losses.</a:t>
            </a:r>
          </a:p>
        </p:txBody>
      </p:sp>
    </p:spTree>
    <p:extLst>
      <p:ext uri="{BB962C8B-B14F-4D97-AF65-F5344CB8AC3E}">
        <p14:creationId xmlns:p14="http://schemas.microsoft.com/office/powerpoint/2010/main" val="4224577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Q-slope</a:t>
            </a:r>
          </a:p>
        </p:txBody>
      </p:sp>
      <p:sp>
        <p:nvSpPr>
          <p:cNvPr id="3" name="Content Placeholder 2"/>
          <p:cNvSpPr>
            <a:spLocks noGrp="1"/>
          </p:cNvSpPr>
          <p:nvPr>
            <p:ph idx="1"/>
          </p:nvPr>
        </p:nvSpPr>
        <p:spPr>
          <a:xfrm>
            <a:off x="457200" y="4543740"/>
            <a:ext cx="8229600" cy="1765579"/>
          </a:xfrm>
        </p:spPr>
        <p:txBody>
          <a:bodyPr>
            <a:normAutofit fontScale="62500" lnSpcReduction="20000"/>
          </a:bodyPr>
          <a:lstStyle/>
          <a:p>
            <a:r>
              <a:rPr lang="en-GB" dirty="0"/>
              <a:t>The main property of any RF system is gradient.</a:t>
            </a:r>
          </a:p>
          <a:p>
            <a:r>
              <a:rPr lang="en-GB" dirty="0"/>
              <a:t>SRF cavities are often characterised by Q versus E curves.</a:t>
            </a:r>
          </a:p>
          <a:p>
            <a:r>
              <a:rPr lang="en-GB" dirty="0"/>
              <a:t>As the gradient increases heating, field emission and vortex penetration all lead to an increased surface resistance.</a:t>
            </a:r>
          </a:p>
          <a:p>
            <a:r>
              <a:rPr lang="en-GB" dirty="0"/>
              <a:t>If the Q drops too low it will increase the cryogenic load which will increase </a:t>
            </a:r>
            <a:r>
              <a:rPr lang="en-GB" dirty="0" err="1"/>
              <a:t>LHe</a:t>
            </a:r>
            <a:r>
              <a:rPr lang="en-GB" dirty="0"/>
              <a:t> boiling</a:t>
            </a:r>
          </a:p>
        </p:txBody>
      </p:sp>
      <p:pic>
        <p:nvPicPr>
          <p:cNvPr id="4" name="Picture 3"/>
          <p:cNvPicPr>
            <a:picLocks noChangeAspect="1"/>
          </p:cNvPicPr>
          <p:nvPr/>
        </p:nvPicPr>
        <p:blipFill>
          <a:blip r:embed="rId2"/>
          <a:stretch>
            <a:fillRect/>
          </a:stretch>
        </p:blipFill>
        <p:spPr>
          <a:xfrm>
            <a:off x="534380" y="1268760"/>
            <a:ext cx="8075240" cy="3274981"/>
          </a:xfrm>
          <a:prstGeom prst="rect">
            <a:avLst/>
          </a:prstGeom>
        </p:spPr>
      </p:pic>
    </p:spTree>
    <p:extLst>
      <p:ext uri="{BB962C8B-B14F-4D97-AF65-F5344CB8AC3E}">
        <p14:creationId xmlns:p14="http://schemas.microsoft.com/office/powerpoint/2010/main" val="3360840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Cornell Nb</a:t>
            </a:r>
            <a:r>
              <a:rPr lang="en-GB" baseline="-25000" dirty="0"/>
              <a:t>3</a:t>
            </a:r>
            <a:r>
              <a:rPr lang="en-GB" dirty="0"/>
              <a:t>Sn results</a:t>
            </a:r>
          </a:p>
        </p:txBody>
      </p:sp>
      <p:sp>
        <p:nvSpPr>
          <p:cNvPr id="3" name="Content Placeholder 2"/>
          <p:cNvSpPr>
            <a:spLocks noGrp="1"/>
          </p:cNvSpPr>
          <p:nvPr>
            <p:ph idx="1"/>
          </p:nvPr>
        </p:nvSpPr>
        <p:spPr>
          <a:xfrm>
            <a:off x="457200" y="1600201"/>
            <a:ext cx="3466728" cy="1828800"/>
          </a:xfrm>
        </p:spPr>
        <p:txBody>
          <a:bodyPr>
            <a:normAutofit fontScale="70000" lnSpcReduction="20000"/>
          </a:bodyPr>
          <a:lstStyle/>
          <a:p>
            <a:r>
              <a:rPr lang="en-GB" dirty="0"/>
              <a:t>Cornell has done a more complete study of coating and treatment of Nb3Sn cavities and now have high Q0 at medium </a:t>
            </a:r>
            <a:r>
              <a:rPr lang="en-GB" dirty="0" err="1"/>
              <a:t>feld</a:t>
            </a:r>
            <a:r>
              <a:rPr lang="en-GB" dirty="0"/>
              <a:t> while operating at 4.2 K</a:t>
            </a:r>
          </a:p>
        </p:txBody>
      </p:sp>
      <p:pic>
        <p:nvPicPr>
          <p:cNvPr id="4" name="Picture 3"/>
          <p:cNvPicPr>
            <a:picLocks noChangeAspect="1"/>
          </p:cNvPicPr>
          <p:nvPr/>
        </p:nvPicPr>
        <p:blipFill>
          <a:blip r:embed="rId2"/>
          <a:stretch>
            <a:fillRect/>
          </a:stretch>
        </p:blipFill>
        <p:spPr>
          <a:xfrm>
            <a:off x="4067944" y="1577788"/>
            <a:ext cx="4540801" cy="3506167"/>
          </a:xfrm>
          <a:prstGeom prst="rect">
            <a:avLst/>
          </a:prstGeom>
        </p:spPr>
      </p:pic>
      <p:pic>
        <p:nvPicPr>
          <p:cNvPr id="5" name="Picture 4"/>
          <p:cNvPicPr>
            <a:picLocks noChangeAspect="1"/>
          </p:cNvPicPr>
          <p:nvPr/>
        </p:nvPicPr>
        <p:blipFill>
          <a:blip r:embed="rId3"/>
          <a:stretch>
            <a:fillRect/>
          </a:stretch>
        </p:blipFill>
        <p:spPr>
          <a:xfrm>
            <a:off x="0" y="3237588"/>
            <a:ext cx="4540801" cy="3692734"/>
          </a:xfrm>
          <a:prstGeom prst="rect">
            <a:avLst/>
          </a:prstGeom>
        </p:spPr>
      </p:pic>
      <p:sp>
        <p:nvSpPr>
          <p:cNvPr id="6" name="Content Placeholder 2"/>
          <p:cNvSpPr txBox="1">
            <a:spLocks/>
          </p:cNvSpPr>
          <p:nvPr/>
        </p:nvSpPr>
        <p:spPr>
          <a:xfrm>
            <a:off x="4788024" y="5108653"/>
            <a:ext cx="3898776" cy="1488699"/>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This is one of the major </a:t>
            </a:r>
            <a:r>
              <a:rPr lang="en-GB" dirty="0" err="1"/>
              <a:t>breakthough’s</a:t>
            </a:r>
            <a:r>
              <a:rPr lang="en-GB" dirty="0"/>
              <a:t> of the past few years in SRF.</a:t>
            </a:r>
          </a:p>
        </p:txBody>
      </p:sp>
    </p:spTree>
    <p:extLst>
      <p:ext uri="{BB962C8B-B14F-4D97-AF65-F5344CB8AC3E}">
        <p14:creationId xmlns:p14="http://schemas.microsoft.com/office/powerpoint/2010/main" val="444586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761F2-01BB-4B7B-85ED-1CA5EB716A63}"/>
              </a:ext>
            </a:extLst>
          </p:cNvPr>
          <p:cNvSpPr>
            <a:spLocks noGrp="1"/>
          </p:cNvSpPr>
          <p:nvPr>
            <p:ph type="title"/>
          </p:nvPr>
        </p:nvSpPr>
        <p:spPr/>
        <p:txBody>
          <a:bodyPr/>
          <a:lstStyle/>
          <a:p>
            <a:r>
              <a:rPr lang="en-GB" dirty="0"/>
              <a:t>Nb</a:t>
            </a:r>
            <a:r>
              <a:rPr lang="en-GB" baseline="-25000" dirty="0"/>
              <a:t>3</a:t>
            </a:r>
            <a:r>
              <a:rPr lang="en-GB" dirty="0"/>
              <a:t>Sn versus </a:t>
            </a:r>
            <a:r>
              <a:rPr lang="en-GB" dirty="0" err="1"/>
              <a:t>NbTi</a:t>
            </a:r>
            <a:r>
              <a:rPr lang="en-GB" dirty="0"/>
              <a:t> in magnets</a:t>
            </a:r>
          </a:p>
        </p:txBody>
      </p:sp>
      <p:sp>
        <p:nvSpPr>
          <p:cNvPr id="3" name="Content Placeholder 2">
            <a:extLst>
              <a:ext uri="{FF2B5EF4-FFF2-40B4-BE49-F238E27FC236}">
                <a16:creationId xmlns:a16="http://schemas.microsoft.com/office/drawing/2014/main" id="{890B95A3-1617-46A5-8B06-7A97603FA916}"/>
              </a:ext>
            </a:extLst>
          </p:cNvPr>
          <p:cNvSpPr>
            <a:spLocks noGrp="1"/>
          </p:cNvSpPr>
          <p:nvPr>
            <p:ph idx="1"/>
          </p:nvPr>
        </p:nvSpPr>
        <p:spPr>
          <a:xfrm>
            <a:off x="457200" y="1600200"/>
            <a:ext cx="3606326" cy="4525963"/>
          </a:xfrm>
        </p:spPr>
        <p:txBody>
          <a:bodyPr>
            <a:normAutofit fontScale="85000" lnSpcReduction="10000"/>
          </a:bodyPr>
          <a:lstStyle/>
          <a:p>
            <a:pPr marL="190500" indent="-190500">
              <a:spcBef>
                <a:spcPct val="0"/>
              </a:spcBef>
              <a:spcAft>
                <a:spcPct val="60000"/>
              </a:spcAft>
            </a:pPr>
            <a:r>
              <a:rPr lang="en-GB" altLang="en-US" dirty="0"/>
              <a:t>Niobium tin Nb</a:t>
            </a:r>
            <a:r>
              <a:rPr lang="en-GB" altLang="en-US" baseline="-25000" dirty="0"/>
              <a:t>3</a:t>
            </a:r>
            <a:r>
              <a:rPr lang="en-GB" altLang="en-US" dirty="0"/>
              <a:t>Sn has a much higher performance in terms of critical current field and temperature than </a:t>
            </a:r>
            <a:r>
              <a:rPr lang="en-GB" altLang="en-US" dirty="0" err="1"/>
              <a:t>NbTi</a:t>
            </a:r>
            <a:endParaRPr lang="en-GB" altLang="en-US" dirty="0"/>
          </a:p>
          <a:p>
            <a:pPr marL="190500" indent="-190500">
              <a:spcBef>
                <a:spcPct val="0"/>
              </a:spcBef>
              <a:spcAft>
                <a:spcPct val="60000"/>
              </a:spcAft>
            </a:pPr>
            <a:r>
              <a:rPr lang="en-GB" altLang="en-US" dirty="0"/>
              <a:t>But it is brittle intermetallic compound with poor mechanical properties</a:t>
            </a:r>
          </a:p>
          <a:p>
            <a:endParaRPr lang="en-GB" dirty="0"/>
          </a:p>
        </p:txBody>
      </p:sp>
      <p:grpSp>
        <p:nvGrpSpPr>
          <p:cNvPr id="4" name="Group 3">
            <a:extLst>
              <a:ext uri="{FF2B5EF4-FFF2-40B4-BE49-F238E27FC236}">
                <a16:creationId xmlns:a16="http://schemas.microsoft.com/office/drawing/2014/main" id="{F4481741-20F4-465B-95AE-8A0762126DA3}"/>
              </a:ext>
            </a:extLst>
          </p:cNvPr>
          <p:cNvGrpSpPr>
            <a:grpSpLocks/>
          </p:cNvGrpSpPr>
          <p:nvPr/>
        </p:nvGrpSpPr>
        <p:grpSpPr bwMode="auto">
          <a:xfrm>
            <a:off x="4267200" y="1417638"/>
            <a:ext cx="4419600" cy="5310188"/>
            <a:chOff x="144" y="597"/>
            <a:chExt cx="3216" cy="3295"/>
          </a:xfrm>
        </p:grpSpPr>
        <p:pic>
          <p:nvPicPr>
            <p:cNvPr id="5" name="Picture 4">
              <a:extLst>
                <a:ext uri="{FF2B5EF4-FFF2-40B4-BE49-F238E27FC236}">
                  <a16:creationId xmlns:a16="http://schemas.microsoft.com/office/drawing/2014/main" id="{3CF8E119-7D57-4DED-83E6-8EB300BFA0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0770" b="2960"/>
            <a:stretch>
              <a:fillRect/>
            </a:stretch>
          </p:blipFill>
          <p:spPr bwMode="auto">
            <a:xfrm>
              <a:off x="576" y="597"/>
              <a:ext cx="2784" cy="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7">
              <a:extLst>
                <a:ext uri="{FF2B5EF4-FFF2-40B4-BE49-F238E27FC236}">
                  <a16:creationId xmlns:a16="http://schemas.microsoft.com/office/drawing/2014/main" id="{665D4A00-F8FB-41A9-A0A3-26D73CB86E28}"/>
                </a:ext>
              </a:extLst>
            </p:cNvPr>
            <p:cNvSpPr txBox="1">
              <a:spLocks noChangeArrowheads="1"/>
            </p:cNvSpPr>
            <p:nvPr/>
          </p:nvSpPr>
          <p:spPr bwMode="auto">
            <a:xfrm rot="-5400000">
              <a:off x="-494" y="1717"/>
              <a:ext cx="1497" cy="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GB"/>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5pPr>
              <a:lvl6pPr marL="2286000" algn="l" defTabSz="914400" rtl="0" eaLnBrk="1" latinLnBrk="0" hangingPunct="1">
                <a:defRPr sz="1600" kern="1200">
                  <a:solidFill>
                    <a:schemeClr val="tx1"/>
                  </a:solidFill>
                  <a:latin typeface="Times New Roman" panose="02020603050405020304" pitchFamily="18" charset="0"/>
                  <a:ea typeface="+mn-ea"/>
                  <a:cs typeface="+mn-cs"/>
                </a:defRPr>
              </a:lvl6pPr>
              <a:lvl7pPr marL="2743200" algn="l" defTabSz="914400" rtl="0" eaLnBrk="1" latinLnBrk="0" hangingPunct="1">
                <a:defRPr sz="1600" kern="1200">
                  <a:solidFill>
                    <a:schemeClr val="tx1"/>
                  </a:solidFill>
                  <a:latin typeface="Times New Roman" panose="02020603050405020304" pitchFamily="18" charset="0"/>
                  <a:ea typeface="+mn-ea"/>
                  <a:cs typeface="+mn-cs"/>
                </a:defRPr>
              </a:lvl7pPr>
              <a:lvl8pPr marL="3200400" algn="l" defTabSz="914400" rtl="0" eaLnBrk="1" latinLnBrk="0" hangingPunct="1">
                <a:defRPr sz="1600" kern="1200">
                  <a:solidFill>
                    <a:schemeClr val="tx1"/>
                  </a:solidFill>
                  <a:latin typeface="Times New Roman" panose="02020603050405020304" pitchFamily="18" charset="0"/>
                  <a:ea typeface="+mn-ea"/>
                  <a:cs typeface="+mn-cs"/>
                </a:defRPr>
              </a:lvl8pPr>
              <a:lvl9pPr marL="3657600" algn="l" defTabSz="914400" rtl="0" eaLnBrk="1" latinLnBrk="0" hangingPunct="1">
                <a:defRPr sz="1600" kern="1200">
                  <a:solidFill>
                    <a:schemeClr val="tx1"/>
                  </a:solidFill>
                  <a:latin typeface="Times New Roman" panose="02020603050405020304" pitchFamily="18" charset="0"/>
                  <a:ea typeface="+mn-ea"/>
                  <a:cs typeface="+mn-cs"/>
                </a:defRPr>
              </a:lvl9pPr>
            </a:lstStyle>
            <a:p>
              <a:r>
                <a:rPr lang="en-GB" altLang="en-US" sz="1400"/>
                <a:t>Critical current density A.mm</a:t>
              </a:r>
              <a:r>
                <a:rPr lang="en-GB" altLang="en-US" sz="1400" baseline="30000"/>
                <a:t>-2</a:t>
              </a:r>
              <a:endParaRPr lang="en-GB" altLang="en-US" sz="1400"/>
            </a:p>
          </p:txBody>
        </p:sp>
        <p:sp>
          <p:nvSpPr>
            <p:cNvPr id="7" name="Text Box 8">
              <a:extLst>
                <a:ext uri="{FF2B5EF4-FFF2-40B4-BE49-F238E27FC236}">
                  <a16:creationId xmlns:a16="http://schemas.microsoft.com/office/drawing/2014/main" id="{8034436A-C024-4E4E-8423-C1878A931C56}"/>
                </a:ext>
              </a:extLst>
            </p:cNvPr>
            <p:cNvSpPr txBox="1">
              <a:spLocks noChangeArrowheads="1"/>
            </p:cNvSpPr>
            <p:nvPr/>
          </p:nvSpPr>
          <p:spPr bwMode="auto">
            <a:xfrm>
              <a:off x="411" y="3236"/>
              <a:ext cx="263"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GB"/>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5pPr>
              <a:lvl6pPr marL="2286000" algn="l" defTabSz="914400" rtl="0" eaLnBrk="1" latinLnBrk="0" hangingPunct="1">
                <a:defRPr sz="1600" kern="1200">
                  <a:solidFill>
                    <a:schemeClr val="tx1"/>
                  </a:solidFill>
                  <a:latin typeface="Times New Roman" panose="02020603050405020304" pitchFamily="18" charset="0"/>
                  <a:ea typeface="+mn-ea"/>
                  <a:cs typeface="+mn-cs"/>
                </a:defRPr>
              </a:lvl6pPr>
              <a:lvl7pPr marL="2743200" algn="l" defTabSz="914400" rtl="0" eaLnBrk="1" latinLnBrk="0" hangingPunct="1">
                <a:defRPr sz="1600" kern="1200">
                  <a:solidFill>
                    <a:schemeClr val="tx1"/>
                  </a:solidFill>
                  <a:latin typeface="Times New Roman" panose="02020603050405020304" pitchFamily="18" charset="0"/>
                  <a:ea typeface="+mn-ea"/>
                  <a:cs typeface="+mn-cs"/>
                </a:defRPr>
              </a:lvl7pPr>
              <a:lvl8pPr marL="3200400" algn="l" defTabSz="914400" rtl="0" eaLnBrk="1" latinLnBrk="0" hangingPunct="1">
                <a:defRPr sz="1600" kern="1200">
                  <a:solidFill>
                    <a:schemeClr val="tx1"/>
                  </a:solidFill>
                  <a:latin typeface="Times New Roman" panose="02020603050405020304" pitchFamily="18" charset="0"/>
                  <a:ea typeface="+mn-ea"/>
                  <a:cs typeface="+mn-cs"/>
                </a:defRPr>
              </a:lvl8pPr>
              <a:lvl9pPr marL="3657600" algn="l" defTabSz="914400" rtl="0" eaLnBrk="1" latinLnBrk="0" hangingPunct="1">
                <a:defRPr sz="1600" kern="1200">
                  <a:solidFill>
                    <a:schemeClr val="tx1"/>
                  </a:solidFill>
                  <a:latin typeface="Times New Roman" panose="02020603050405020304" pitchFamily="18" charset="0"/>
                  <a:ea typeface="+mn-ea"/>
                  <a:cs typeface="+mn-cs"/>
                </a:defRPr>
              </a:lvl9pPr>
            </a:lstStyle>
            <a:p>
              <a:r>
                <a:rPr lang="en-GB" altLang="en-US" sz="1400"/>
                <a:t>10</a:t>
              </a:r>
            </a:p>
          </p:txBody>
        </p:sp>
        <p:sp>
          <p:nvSpPr>
            <p:cNvPr id="8" name="Text Box 9">
              <a:extLst>
                <a:ext uri="{FF2B5EF4-FFF2-40B4-BE49-F238E27FC236}">
                  <a16:creationId xmlns:a16="http://schemas.microsoft.com/office/drawing/2014/main" id="{D81EEBDB-5278-4311-90BD-4A30ADFB82C7}"/>
                </a:ext>
              </a:extLst>
            </p:cNvPr>
            <p:cNvSpPr txBox="1">
              <a:spLocks noChangeArrowheads="1"/>
            </p:cNvSpPr>
            <p:nvPr/>
          </p:nvSpPr>
          <p:spPr bwMode="auto">
            <a:xfrm>
              <a:off x="374" y="2503"/>
              <a:ext cx="305"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GB"/>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5pPr>
              <a:lvl6pPr marL="2286000" algn="l" defTabSz="914400" rtl="0" eaLnBrk="1" latinLnBrk="0" hangingPunct="1">
                <a:defRPr sz="1600" kern="1200">
                  <a:solidFill>
                    <a:schemeClr val="tx1"/>
                  </a:solidFill>
                  <a:latin typeface="Times New Roman" panose="02020603050405020304" pitchFamily="18" charset="0"/>
                  <a:ea typeface="+mn-ea"/>
                  <a:cs typeface="+mn-cs"/>
                </a:defRPr>
              </a:lvl6pPr>
              <a:lvl7pPr marL="2743200" algn="l" defTabSz="914400" rtl="0" eaLnBrk="1" latinLnBrk="0" hangingPunct="1">
                <a:defRPr sz="1600" kern="1200">
                  <a:solidFill>
                    <a:schemeClr val="tx1"/>
                  </a:solidFill>
                  <a:latin typeface="Times New Roman" panose="02020603050405020304" pitchFamily="18" charset="0"/>
                  <a:ea typeface="+mn-ea"/>
                  <a:cs typeface="+mn-cs"/>
                </a:defRPr>
              </a:lvl7pPr>
              <a:lvl8pPr marL="3200400" algn="l" defTabSz="914400" rtl="0" eaLnBrk="1" latinLnBrk="0" hangingPunct="1">
                <a:defRPr sz="1600" kern="1200">
                  <a:solidFill>
                    <a:schemeClr val="tx1"/>
                  </a:solidFill>
                  <a:latin typeface="Times New Roman" panose="02020603050405020304" pitchFamily="18" charset="0"/>
                  <a:ea typeface="+mn-ea"/>
                  <a:cs typeface="+mn-cs"/>
                </a:defRPr>
              </a:lvl8pPr>
              <a:lvl9pPr marL="3657600" algn="l" defTabSz="914400" rtl="0" eaLnBrk="1" latinLnBrk="0" hangingPunct="1">
                <a:defRPr sz="1600" kern="1200">
                  <a:solidFill>
                    <a:schemeClr val="tx1"/>
                  </a:solidFill>
                  <a:latin typeface="Times New Roman" panose="02020603050405020304" pitchFamily="18" charset="0"/>
                  <a:ea typeface="+mn-ea"/>
                  <a:cs typeface="+mn-cs"/>
                </a:defRPr>
              </a:lvl9pPr>
            </a:lstStyle>
            <a:p>
              <a:r>
                <a:rPr lang="en-GB" altLang="en-US" sz="1400" dirty="0"/>
                <a:t>10</a:t>
              </a:r>
              <a:r>
                <a:rPr lang="en-GB" altLang="en-US" sz="1400" baseline="30000" dirty="0"/>
                <a:t>2</a:t>
              </a:r>
              <a:endParaRPr lang="en-GB" altLang="en-US" sz="1400" dirty="0"/>
            </a:p>
          </p:txBody>
        </p:sp>
        <p:sp>
          <p:nvSpPr>
            <p:cNvPr id="9" name="Text Box 10">
              <a:extLst>
                <a:ext uri="{FF2B5EF4-FFF2-40B4-BE49-F238E27FC236}">
                  <a16:creationId xmlns:a16="http://schemas.microsoft.com/office/drawing/2014/main" id="{D1CDEE23-6F3E-41C6-B6A0-10ACEBBA3AD6}"/>
                </a:ext>
              </a:extLst>
            </p:cNvPr>
            <p:cNvSpPr txBox="1">
              <a:spLocks noChangeArrowheads="1"/>
            </p:cNvSpPr>
            <p:nvPr/>
          </p:nvSpPr>
          <p:spPr bwMode="auto">
            <a:xfrm>
              <a:off x="374" y="1735"/>
              <a:ext cx="305"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GB"/>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5pPr>
              <a:lvl6pPr marL="2286000" algn="l" defTabSz="914400" rtl="0" eaLnBrk="1" latinLnBrk="0" hangingPunct="1">
                <a:defRPr sz="1600" kern="1200">
                  <a:solidFill>
                    <a:schemeClr val="tx1"/>
                  </a:solidFill>
                  <a:latin typeface="Times New Roman" panose="02020603050405020304" pitchFamily="18" charset="0"/>
                  <a:ea typeface="+mn-ea"/>
                  <a:cs typeface="+mn-cs"/>
                </a:defRPr>
              </a:lvl6pPr>
              <a:lvl7pPr marL="2743200" algn="l" defTabSz="914400" rtl="0" eaLnBrk="1" latinLnBrk="0" hangingPunct="1">
                <a:defRPr sz="1600" kern="1200">
                  <a:solidFill>
                    <a:schemeClr val="tx1"/>
                  </a:solidFill>
                  <a:latin typeface="Times New Roman" panose="02020603050405020304" pitchFamily="18" charset="0"/>
                  <a:ea typeface="+mn-ea"/>
                  <a:cs typeface="+mn-cs"/>
                </a:defRPr>
              </a:lvl7pPr>
              <a:lvl8pPr marL="3200400" algn="l" defTabSz="914400" rtl="0" eaLnBrk="1" latinLnBrk="0" hangingPunct="1">
                <a:defRPr sz="1600" kern="1200">
                  <a:solidFill>
                    <a:schemeClr val="tx1"/>
                  </a:solidFill>
                  <a:latin typeface="Times New Roman" panose="02020603050405020304" pitchFamily="18" charset="0"/>
                  <a:ea typeface="+mn-ea"/>
                  <a:cs typeface="+mn-cs"/>
                </a:defRPr>
              </a:lvl8pPr>
              <a:lvl9pPr marL="3657600" algn="l" defTabSz="914400" rtl="0" eaLnBrk="1" latinLnBrk="0" hangingPunct="1">
                <a:defRPr sz="1600" kern="1200">
                  <a:solidFill>
                    <a:schemeClr val="tx1"/>
                  </a:solidFill>
                  <a:latin typeface="Times New Roman" panose="02020603050405020304" pitchFamily="18" charset="0"/>
                  <a:ea typeface="+mn-ea"/>
                  <a:cs typeface="+mn-cs"/>
                </a:defRPr>
              </a:lvl9pPr>
            </a:lstStyle>
            <a:p>
              <a:r>
                <a:rPr lang="en-GB" altLang="en-US" sz="1400"/>
                <a:t>10</a:t>
              </a:r>
              <a:r>
                <a:rPr lang="en-GB" altLang="en-US" sz="1400" baseline="30000"/>
                <a:t>3</a:t>
              </a:r>
              <a:endParaRPr lang="en-GB" altLang="en-US" sz="1400"/>
            </a:p>
          </p:txBody>
        </p:sp>
        <p:sp>
          <p:nvSpPr>
            <p:cNvPr id="10" name="Text Box 11">
              <a:extLst>
                <a:ext uri="{FF2B5EF4-FFF2-40B4-BE49-F238E27FC236}">
                  <a16:creationId xmlns:a16="http://schemas.microsoft.com/office/drawing/2014/main" id="{20C8217F-6E00-4835-A293-C3A3587DE144}"/>
                </a:ext>
              </a:extLst>
            </p:cNvPr>
            <p:cNvSpPr txBox="1">
              <a:spLocks noChangeArrowheads="1"/>
            </p:cNvSpPr>
            <p:nvPr/>
          </p:nvSpPr>
          <p:spPr bwMode="auto">
            <a:xfrm>
              <a:off x="374" y="1015"/>
              <a:ext cx="305"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GB"/>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5pPr>
              <a:lvl6pPr marL="2286000" algn="l" defTabSz="914400" rtl="0" eaLnBrk="1" latinLnBrk="0" hangingPunct="1">
                <a:defRPr sz="1600" kern="1200">
                  <a:solidFill>
                    <a:schemeClr val="tx1"/>
                  </a:solidFill>
                  <a:latin typeface="Times New Roman" panose="02020603050405020304" pitchFamily="18" charset="0"/>
                  <a:ea typeface="+mn-ea"/>
                  <a:cs typeface="+mn-cs"/>
                </a:defRPr>
              </a:lvl6pPr>
              <a:lvl7pPr marL="2743200" algn="l" defTabSz="914400" rtl="0" eaLnBrk="1" latinLnBrk="0" hangingPunct="1">
                <a:defRPr sz="1600" kern="1200">
                  <a:solidFill>
                    <a:schemeClr val="tx1"/>
                  </a:solidFill>
                  <a:latin typeface="Times New Roman" panose="02020603050405020304" pitchFamily="18" charset="0"/>
                  <a:ea typeface="+mn-ea"/>
                  <a:cs typeface="+mn-cs"/>
                </a:defRPr>
              </a:lvl7pPr>
              <a:lvl8pPr marL="3200400" algn="l" defTabSz="914400" rtl="0" eaLnBrk="1" latinLnBrk="0" hangingPunct="1">
                <a:defRPr sz="1600" kern="1200">
                  <a:solidFill>
                    <a:schemeClr val="tx1"/>
                  </a:solidFill>
                  <a:latin typeface="Times New Roman" panose="02020603050405020304" pitchFamily="18" charset="0"/>
                  <a:ea typeface="+mn-ea"/>
                  <a:cs typeface="+mn-cs"/>
                </a:defRPr>
              </a:lvl8pPr>
              <a:lvl9pPr marL="3657600" algn="l" defTabSz="914400" rtl="0" eaLnBrk="1" latinLnBrk="0" hangingPunct="1">
                <a:defRPr sz="1600" kern="1200">
                  <a:solidFill>
                    <a:schemeClr val="tx1"/>
                  </a:solidFill>
                  <a:latin typeface="Times New Roman" panose="02020603050405020304" pitchFamily="18" charset="0"/>
                  <a:ea typeface="+mn-ea"/>
                  <a:cs typeface="+mn-cs"/>
                </a:defRPr>
              </a:lvl9pPr>
            </a:lstStyle>
            <a:p>
              <a:r>
                <a:rPr lang="en-GB" altLang="en-US" sz="1400"/>
                <a:t>10</a:t>
              </a:r>
              <a:r>
                <a:rPr lang="en-GB" altLang="en-US" sz="1400" baseline="30000"/>
                <a:t>4</a:t>
              </a:r>
              <a:endParaRPr lang="en-GB" altLang="en-US" sz="1400"/>
            </a:p>
          </p:txBody>
        </p:sp>
        <p:sp>
          <p:nvSpPr>
            <p:cNvPr id="11" name="Text Box 6">
              <a:extLst>
                <a:ext uri="{FF2B5EF4-FFF2-40B4-BE49-F238E27FC236}">
                  <a16:creationId xmlns:a16="http://schemas.microsoft.com/office/drawing/2014/main" id="{3A844FD1-28E9-4FA5-92B6-3836F52AD215}"/>
                </a:ext>
              </a:extLst>
            </p:cNvPr>
            <p:cNvSpPr txBox="1">
              <a:spLocks noChangeArrowheads="1"/>
            </p:cNvSpPr>
            <p:nvPr/>
          </p:nvSpPr>
          <p:spPr bwMode="auto">
            <a:xfrm>
              <a:off x="1382" y="3703"/>
              <a:ext cx="1292"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GB"/>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5pPr>
              <a:lvl6pPr marL="2286000" algn="l" defTabSz="914400" rtl="0" eaLnBrk="1" latinLnBrk="0" hangingPunct="1">
                <a:defRPr sz="1600" kern="1200">
                  <a:solidFill>
                    <a:schemeClr val="tx1"/>
                  </a:solidFill>
                  <a:latin typeface="Times New Roman" panose="02020603050405020304" pitchFamily="18" charset="0"/>
                  <a:ea typeface="+mn-ea"/>
                  <a:cs typeface="+mn-cs"/>
                </a:defRPr>
              </a:lvl6pPr>
              <a:lvl7pPr marL="2743200" algn="l" defTabSz="914400" rtl="0" eaLnBrk="1" latinLnBrk="0" hangingPunct="1">
                <a:defRPr sz="1600" kern="1200">
                  <a:solidFill>
                    <a:schemeClr val="tx1"/>
                  </a:solidFill>
                  <a:latin typeface="Times New Roman" panose="02020603050405020304" pitchFamily="18" charset="0"/>
                  <a:ea typeface="+mn-ea"/>
                  <a:cs typeface="+mn-cs"/>
                </a:defRPr>
              </a:lvl7pPr>
              <a:lvl8pPr marL="3200400" algn="l" defTabSz="914400" rtl="0" eaLnBrk="1" latinLnBrk="0" hangingPunct="1">
                <a:defRPr sz="1600" kern="1200">
                  <a:solidFill>
                    <a:schemeClr val="tx1"/>
                  </a:solidFill>
                  <a:latin typeface="Times New Roman" panose="02020603050405020304" pitchFamily="18" charset="0"/>
                  <a:ea typeface="+mn-ea"/>
                  <a:cs typeface="+mn-cs"/>
                </a:defRPr>
              </a:lvl8pPr>
              <a:lvl9pPr marL="3657600" algn="l" defTabSz="914400" rtl="0" eaLnBrk="1" latinLnBrk="0" hangingPunct="1">
                <a:defRPr sz="1600" kern="1200">
                  <a:solidFill>
                    <a:schemeClr val="tx1"/>
                  </a:solidFill>
                  <a:latin typeface="Times New Roman" panose="02020603050405020304" pitchFamily="18" charset="0"/>
                  <a:ea typeface="+mn-ea"/>
                  <a:cs typeface="+mn-cs"/>
                </a:defRPr>
              </a:lvl9pPr>
            </a:lstStyle>
            <a:p>
              <a:r>
                <a:rPr lang="en-GB" altLang="en-US" sz="1400"/>
                <a:t>Magnetic field (Tesla)</a:t>
              </a:r>
            </a:p>
          </p:txBody>
        </p:sp>
        <p:sp>
          <p:nvSpPr>
            <p:cNvPr id="12" name="Text Box 12">
              <a:extLst>
                <a:ext uri="{FF2B5EF4-FFF2-40B4-BE49-F238E27FC236}">
                  <a16:creationId xmlns:a16="http://schemas.microsoft.com/office/drawing/2014/main" id="{F6079956-D7C0-4806-9E8F-395C8A52CF77}"/>
                </a:ext>
              </a:extLst>
            </p:cNvPr>
            <p:cNvSpPr txBox="1">
              <a:spLocks noChangeArrowheads="1"/>
            </p:cNvSpPr>
            <p:nvPr/>
          </p:nvSpPr>
          <p:spPr bwMode="auto">
            <a:xfrm>
              <a:off x="2160" y="1392"/>
              <a:ext cx="408" cy="32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GB"/>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5pPr>
              <a:lvl6pPr marL="2286000" algn="l" defTabSz="914400" rtl="0" eaLnBrk="1" latinLnBrk="0" hangingPunct="1">
                <a:defRPr sz="1600" kern="1200">
                  <a:solidFill>
                    <a:schemeClr val="tx1"/>
                  </a:solidFill>
                  <a:latin typeface="Times New Roman" panose="02020603050405020304" pitchFamily="18" charset="0"/>
                  <a:ea typeface="+mn-ea"/>
                  <a:cs typeface="+mn-cs"/>
                </a:defRPr>
              </a:lvl6pPr>
              <a:lvl7pPr marL="2743200" algn="l" defTabSz="914400" rtl="0" eaLnBrk="1" latinLnBrk="0" hangingPunct="1">
                <a:defRPr sz="1600" kern="1200">
                  <a:solidFill>
                    <a:schemeClr val="tx1"/>
                  </a:solidFill>
                  <a:latin typeface="Times New Roman" panose="02020603050405020304" pitchFamily="18" charset="0"/>
                  <a:ea typeface="+mn-ea"/>
                  <a:cs typeface="+mn-cs"/>
                </a:defRPr>
              </a:lvl7pPr>
              <a:lvl8pPr marL="3200400" algn="l" defTabSz="914400" rtl="0" eaLnBrk="1" latinLnBrk="0" hangingPunct="1">
                <a:defRPr sz="1600" kern="1200">
                  <a:solidFill>
                    <a:schemeClr val="tx1"/>
                  </a:solidFill>
                  <a:latin typeface="Times New Roman" panose="02020603050405020304" pitchFamily="18" charset="0"/>
                  <a:ea typeface="+mn-ea"/>
                  <a:cs typeface="+mn-cs"/>
                </a:defRPr>
              </a:lvl8pPr>
              <a:lvl9pPr marL="3657600" algn="l" defTabSz="914400" rtl="0" eaLnBrk="1" latinLnBrk="0" hangingPunct="1">
                <a:defRPr sz="1600" kern="1200">
                  <a:solidFill>
                    <a:schemeClr val="tx1"/>
                  </a:solidFill>
                  <a:latin typeface="Times New Roman" panose="02020603050405020304" pitchFamily="18" charset="0"/>
                  <a:ea typeface="+mn-ea"/>
                  <a:cs typeface="+mn-cs"/>
                </a:defRPr>
              </a:lvl9pPr>
            </a:lstStyle>
            <a:p>
              <a:r>
                <a:rPr lang="en-GB" altLang="en-US" sz="1400"/>
                <a:t>Nb</a:t>
              </a:r>
              <a:r>
                <a:rPr lang="en-GB" altLang="en-US" sz="1400" baseline="-25000"/>
                <a:t>3</a:t>
              </a:r>
              <a:r>
                <a:rPr lang="en-GB" altLang="en-US" sz="1400"/>
                <a:t>Sn</a:t>
              </a:r>
            </a:p>
          </p:txBody>
        </p:sp>
        <p:sp>
          <p:nvSpPr>
            <p:cNvPr id="13" name="Text Box 13">
              <a:extLst>
                <a:ext uri="{FF2B5EF4-FFF2-40B4-BE49-F238E27FC236}">
                  <a16:creationId xmlns:a16="http://schemas.microsoft.com/office/drawing/2014/main" id="{7AEAC874-F799-44B4-8D45-E19E3C418D67}"/>
                </a:ext>
              </a:extLst>
            </p:cNvPr>
            <p:cNvSpPr txBox="1">
              <a:spLocks noChangeArrowheads="1"/>
            </p:cNvSpPr>
            <p:nvPr/>
          </p:nvSpPr>
          <p:spPr bwMode="auto">
            <a:xfrm>
              <a:off x="1862" y="2215"/>
              <a:ext cx="406" cy="19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GB"/>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5pPr>
              <a:lvl6pPr marL="2286000" algn="l" defTabSz="914400" rtl="0" eaLnBrk="1" latinLnBrk="0" hangingPunct="1">
                <a:defRPr sz="1600" kern="1200">
                  <a:solidFill>
                    <a:schemeClr val="tx1"/>
                  </a:solidFill>
                  <a:latin typeface="Times New Roman" panose="02020603050405020304" pitchFamily="18" charset="0"/>
                  <a:ea typeface="+mn-ea"/>
                  <a:cs typeface="+mn-cs"/>
                </a:defRPr>
              </a:lvl6pPr>
              <a:lvl7pPr marL="2743200" algn="l" defTabSz="914400" rtl="0" eaLnBrk="1" latinLnBrk="0" hangingPunct="1">
                <a:defRPr sz="1600" kern="1200">
                  <a:solidFill>
                    <a:schemeClr val="tx1"/>
                  </a:solidFill>
                  <a:latin typeface="Times New Roman" panose="02020603050405020304" pitchFamily="18" charset="0"/>
                  <a:ea typeface="+mn-ea"/>
                  <a:cs typeface="+mn-cs"/>
                </a:defRPr>
              </a:lvl7pPr>
              <a:lvl8pPr marL="3200400" algn="l" defTabSz="914400" rtl="0" eaLnBrk="1" latinLnBrk="0" hangingPunct="1">
                <a:defRPr sz="1600" kern="1200">
                  <a:solidFill>
                    <a:schemeClr val="tx1"/>
                  </a:solidFill>
                  <a:latin typeface="Times New Roman" panose="02020603050405020304" pitchFamily="18" charset="0"/>
                  <a:ea typeface="+mn-ea"/>
                  <a:cs typeface="+mn-cs"/>
                </a:defRPr>
              </a:lvl8pPr>
              <a:lvl9pPr marL="3657600" algn="l" defTabSz="914400" rtl="0" eaLnBrk="1" latinLnBrk="0" hangingPunct="1">
                <a:defRPr sz="1600" kern="1200">
                  <a:solidFill>
                    <a:schemeClr val="tx1"/>
                  </a:solidFill>
                  <a:latin typeface="Times New Roman" panose="02020603050405020304" pitchFamily="18" charset="0"/>
                  <a:ea typeface="+mn-ea"/>
                  <a:cs typeface="+mn-cs"/>
                </a:defRPr>
              </a:lvl9pPr>
            </a:lstStyle>
            <a:p>
              <a:r>
                <a:rPr lang="en-GB" altLang="en-US" sz="1400"/>
                <a:t>NbTi</a:t>
              </a:r>
            </a:p>
          </p:txBody>
        </p:sp>
        <p:sp>
          <p:nvSpPr>
            <p:cNvPr id="14" name="Text Box 14">
              <a:extLst>
                <a:ext uri="{FF2B5EF4-FFF2-40B4-BE49-F238E27FC236}">
                  <a16:creationId xmlns:a16="http://schemas.microsoft.com/office/drawing/2014/main" id="{E8AF1BAF-629E-453E-BA82-34572E5CB081}"/>
                </a:ext>
              </a:extLst>
            </p:cNvPr>
            <p:cNvSpPr txBox="1">
              <a:spLocks noChangeArrowheads="1"/>
            </p:cNvSpPr>
            <p:nvPr/>
          </p:nvSpPr>
          <p:spPr bwMode="auto">
            <a:xfrm>
              <a:off x="960" y="2880"/>
              <a:ext cx="874" cy="58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GB"/>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5pPr>
              <a:lvl6pPr marL="2286000" algn="l" defTabSz="914400" rtl="0" eaLnBrk="1" latinLnBrk="0" hangingPunct="1">
                <a:defRPr sz="1600" kern="1200">
                  <a:solidFill>
                    <a:schemeClr val="tx1"/>
                  </a:solidFill>
                  <a:latin typeface="Times New Roman" panose="02020603050405020304" pitchFamily="18" charset="0"/>
                  <a:ea typeface="+mn-ea"/>
                  <a:cs typeface="+mn-cs"/>
                </a:defRPr>
              </a:lvl6pPr>
              <a:lvl7pPr marL="2743200" algn="l" defTabSz="914400" rtl="0" eaLnBrk="1" latinLnBrk="0" hangingPunct="1">
                <a:defRPr sz="1600" kern="1200">
                  <a:solidFill>
                    <a:schemeClr val="tx1"/>
                  </a:solidFill>
                  <a:latin typeface="Times New Roman" panose="02020603050405020304" pitchFamily="18" charset="0"/>
                  <a:ea typeface="+mn-ea"/>
                  <a:cs typeface="+mn-cs"/>
                </a:defRPr>
              </a:lvl7pPr>
              <a:lvl8pPr marL="3200400" algn="l" defTabSz="914400" rtl="0" eaLnBrk="1" latinLnBrk="0" hangingPunct="1">
                <a:defRPr sz="1600" kern="1200">
                  <a:solidFill>
                    <a:schemeClr val="tx1"/>
                  </a:solidFill>
                  <a:latin typeface="Times New Roman" panose="02020603050405020304" pitchFamily="18" charset="0"/>
                  <a:ea typeface="+mn-ea"/>
                  <a:cs typeface="+mn-cs"/>
                </a:defRPr>
              </a:lvl8pPr>
              <a:lvl9pPr marL="3657600" algn="l" defTabSz="914400" rtl="0" eaLnBrk="1" latinLnBrk="0" hangingPunct="1">
                <a:defRPr sz="1600" kern="1200">
                  <a:solidFill>
                    <a:schemeClr val="tx1"/>
                  </a:solidFill>
                  <a:latin typeface="Times New Roman" panose="02020603050405020304" pitchFamily="18" charset="0"/>
                  <a:ea typeface="+mn-ea"/>
                  <a:cs typeface="+mn-cs"/>
                </a:defRPr>
              </a:lvl9pPr>
            </a:lstStyle>
            <a:p>
              <a:r>
                <a:rPr lang="en-GB" altLang="en-US" sz="1400"/>
                <a:t>Conventional iron yoke electromagnets</a:t>
              </a:r>
            </a:p>
          </p:txBody>
        </p:sp>
      </p:grpSp>
    </p:spTree>
    <p:extLst>
      <p:ext uri="{BB962C8B-B14F-4D97-AF65-F5344CB8AC3E}">
        <p14:creationId xmlns:p14="http://schemas.microsoft.com/office/powerpoint/2010/main" val="1344042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26502-AE2C-49A4-BCE3-8074DECF9D11}"/>
              </a:ext>
            </a:extLst>
          </p:cNvPr>
          <p:cNvSpPr>
            <a:spLocks noGrp="1"/>
          </p:cNvSpPr>
          <p:nvPr>
            <p:ph type="title"/>
          </p:nvPr>
        </p:nvSpPr>
        <p:spPr/>
        <p:txBody>
          <a:bodyPr/>
          <a:lstStyle/>
          <a:p>
            <a:r>
              <a:rPr lang="en-US" dirty="0"/>
              <a:t>YBCO (REBCO)</a:t>
            </a:r>
            <a:endParaRPr lang="en-GB" dirty="0"/>
          </a:p>
        </p:txBody>
      </p:sp>
      <p:sp>
        <p:nvSpPr>
          <p:cNvPr id="3" name="Content Placeholder 2">
            <a:extLst>
              <a:ext uri="{FF2B5EF4-FFF2-40B4-BE49-F238E27FC236}">
                <a16:creationId xmlns:a16="http://schemas.microsoft.com/office/drawing/2014/main" id="{F5E8CFBE-C686-4507-A215-3351E01B06C1}"/>
              </a:ext>
            </a:extLst>
          </p:cNvPr>
          <p:cNvSpPr>
            <a:spLocks noGrp="1"/>
          </p:cNvSpPr>
          <p:nvPr>
            <p:ph idx="1"/>
          </p:nvPr>
        </p:nvSpPr>
        <p:spPr/>
        <p:txBody>
          <a:bodyPr>
            <a:normAutofit lnSpcReduction="10000"/>
          </a:bodyPr>
          <a:lstStyle/>
          <a:p>
            <a:r>
              <a:rPr lang="en-US" sz="1800" dirty="0"/>
              <a:t>REBCO is  made in tapes rather than wires this can lead to some issues</a:t>
            </a:r>
          </a:p>
          <a:p>
            <a:r>
              <a:rPr lang="en-US" sz="1800" dirty="0"/>
              <a:t>Expensive to manufacture, and fat tapes have non-ideal current distributions</a:t>
            </a:r>
          </a:p>
          <a:p>
            <a:r>
              <a:rPr lang="en-US" sz="1800" dirty="0"/>
              <a:t>Difficult to detect quenches</a:t>
            </a:r>
          </a:p>
          <a:p>
            <a:r>
              <a:rPr lang="en-US" sz="1800" dirty="0"/>
              <a:t>Anisotropic (performs differently depending on field orientation)</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r>
              <a:rPr lang="en-US" sz="1800" dirty="0"/>
              <a:t>Also need to consider effects of stress, temperature and radiation</a:t>
            </a:r>
          </a:p>
          <a:p>
            <a:r>
              <a:rPr lang="en-US" sz="1800" dirty="0"/>
              <a:t>But solenoids have been demonstrated up to 40 T fields</a:t>
            </a:r>
          </a:p>
          <a:p>
            <a:endParaRPr lang="en-US" sz="1800" dirty="0"/>
          </a:p>
          <a:p>
            <a:endParaRPr lang="en-GB" dirty="0"/>
          </a:p>
        </p:txBody>
      </p:sp>
      <p:sp>
        <p:nvSpPr>
          <p:cNvPr id="5" name="Slide Number Placeholder 4">
            <a:extLst>
              <a:ext uri="{FF2B5EF4-FFF2-40B4-BE49-F238E27FC236}">
                <a16:creationId xmlns:a16="http://schemas.microsoft.com/office/drawing/2014/main" id="{F4AC867A-9325-4508-8B21-6D6F44BCC0ED}"/>
              </a:ext>
            </a:extLst>
          </p:cNvPr>
          <p:cNvSpPr>
            <a:spLocks noGrp="1"/>
          </p:cNvSpPr>
          <p:nvPr>
            <p:ph type="sldNum" sz="quarter" idx="12"/>
          </p:nvPr>
        </p:nvSpPr>
        <p:spPr/>
        <p:txBody>
          <a:bodyPr/>
          <a:lstStyle/>
          <a:p>
            <a:pPr>
              <a:defRPr/>
            </a:pPr>
            <a:fld id="{A875401D-EF95-4C1D-9C45-B29C0C67966A}" type="slidenum">
              <a:rPr lang="en-US" altLang="en-US" smtClean="0"/>
              <a:pPr>
                <a:defRPr/>
              </a:pPr>
              <a:t>22</a:t>
            </a:fld>
            <a:endParaRPr lang="en-US" altLang="en-US"/>
          </a:p>
        </p:txBody>
      </p:sp>
      <p:pic>
        <p:nvPicPr>
          <p:cNvPr id="6" name="Picture 5">
            <a:extLst>
              <a:ext uri="{FF2B5EF4-FFF2-40B4-BE49-F238E27FC236}">
                <a16:creationId xmlns:a16="http://schemas.microsoft.com/office/drawing/2014/main" id="{24556640-ED69-4E8E-B6F8-C1B658FF9AC1}"/>
              </a:ext>
            </a:extLst>
          </p:cNvPr>
          <p:cNvPicPr>
            <a:picLocks noChangeAspect="1"/>
          </p:cNvPicPr>
          <p:nvPr/>
        </p:nvPicPr>
        <p:blipFill>
          <a:blip r:embed="rId2"/>
          <a:stretch>
            <a:fillRect/>
          </a:stretch>
        </p:blipFill>
        <p:spPr>
          <a:xfrm>
            <a:off x="683568" y="2924944"/>
            <a:ext cx="7832309" cy="2188254"/>
          </a:xfrm>
          <a:prstGeom prst="rect">
            <a:avLst/>
          </a:prstGeom>
        </p:spPr>
      </p:pic>
    </p:spTree>
    <p:extLst>
      <p:ext uri="{BB962C8B-B14F-4D97-AF65-F5344CB8AC3E}">
        <p14:creationId xmlns:p14="http://schemas.microsoft.com/office/powerpoint/2010/main" val="1754833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93049C3B-F887-44CA-8A74-88ACA0C6F4B3}"/>
              </a:ext>
            </a:extLst>
          </p:cNvPr>
          <p:cNvSpPr>
            <a:spLocks noGrp="1" noChangeArrowheads="1"/>
          </p:cNvSpPr>
          <p:nvPr>
            <p:ph type="title"/>
          </p:nvPr>
        </p:nvSpPr>
        <p:spPr>
          <a:xfrm>
            <a:off x="395536" y="213212"/>
            <a:ext cx="7342584" cy="660400"/>
          </a:xfrm>
        </p:spPr>
        <p:txBody>
          <a:bodyPr/>
          <a:lstStyle/>
          <a:p>
            <a:r>
              <a:rPr lang="en-GB" altLang="en-US" sz="2800" dirty="0"/>
              <a:t>High temperature superconductors</a:t>
            </a:r>
          </a:p>
        </p:txBody>
      </p:sp>
      <p:sp>
        <p:nvSpPr>
          <p:cNvPr id="179203" name="Text Box 3">
            <a:extLst>
              <a:ext uri="{FF2B5EF4-FFF2-40B4-BE49-F238E27FC236}">
                <a16:creationId xmlns:a16="http://schemas.microsoft.com/office/drawing/2014/main" id="{728E4DA9-3A08-4E46-A514-E37E1E383B2C}"/>
              </a:ext>
            </a:extLst>
          </p:cNvPr>
          <p:cNvSpPr txBox="1">
            <a:spLocks noChangeArrowheads="1"/>
          </p:cNvSpPr>
          <p:nvPr/>
        </p:nvSpPr>
        <p:spPr bwMode="auto">
          <a:xfrm>
            <a:off x="6762737" y="605374"/>
            <a:ext cx="234576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GB" altLang="en-US" sz="2000" dirty="0">
              <a:solidFill>
                <a:schemeClr val="accent2"/>
              </a:solidFill>
              <a:cs typeface="Times New Roman" panose="02020603050405020304" pitchFamily="18" charset="0"/>
            </a:endParaRPr>
          </a:p>
          <a:p>
            <a:r>
              <a:rPr lang="en-GB" altLang="en-US" sz="2000" dirty="0">
                <a:solidFill>
                  <a:srgbClr val="FF0000"/>
                </a:solidFill>
                <a:cs typeface="Times New Roman" panose="02020603050405020304" pitchFamily="18" charset="0"/>
              </a:rPr>
              <a:t>High critical temperature also brings high </a:t>
            </a:r>
            <a:r>
              <a:rPr lang="en-GB" altLang="en-US" sz="1800" dirty="0">
                <a:solidFill>
                  <a:srgbClr val="FF0000"/>
                </a:solidFill>
                <a:cs typeface="Times New Roman" panose="02020603050405020304" pitchFamily="18" charset="0"/>
              </a:rPr>
              <a:t>critical</a:t>
            </a:r>
            <a:r>
              <a:rPr lang="en-GB" altLang="en-US" sz="2000" dirty="0">
                <a:solidFill>
                  <a:srgbClr val="FF0000"/>
                </a:solidFill>
                <a:cs typeface="Times New Roman" panose="02020603050405020304" pitchFamily="18" charset="0"/>
              </a:rPr>
              <a:t> field</a:t>
            </a:r>
          </a:p>
          <a:p>
            <a:r>
              <a:rPr lang="en-GB" altLang="en-US" sz="2000" dirty="0"/>
              <a:t>Unlike the metallic superconductors, HTS do not have a sharply defined critical current.</a:t>
            </a:r>
          </a:p>
          <a:p>
            <a:pPr algn="r"/>
            <a:endParaRPr lang="en-GB" altLang="en-US" sz="2000" dirty="0">
              <a:solidFill>
                <a:srgbClr val="FF0000"/>
              </a:solidFill>
              <a:cs typeface="Times New Roman" panose="02020603050405020304" pitchFamily="18" charset="0"/>
            </a:endParaRPr>
          </a:p>
          <a:p>
            <a:pPr algn="r"/>
            <a:endParaRPr lang="en-GB" altLang="en-US" sz="2000" dirty="0">
              <a:solidFill>
                <a:srgbClr val="FF0000"/>
              </a:solidFill>
              <a:cs typeface="Times New Roman" panose="02020603050405020304" pitchFamily="18" charset="0"/>
            </a:endParaRPr>
          </a:p>
        </p:txBody>
      </p:sp>
      <p:sp>
        <p:nvSpPr>
          <p:cNvPr id="179204" name="Text Box 4">
            <a:extLst>
              <a:ext uri="{FF2B5EF4-FFF2-40B4-BE49-F238E27FC236}">
                <a16:creationId xmlns:a16="http://schemas.microsoft.com/office/drawing/2014/main" id="{1284082E-A36D-4D6D-9750-00E74694FFBF}"/>
              </a:ext>
            </a:extLst>
          </p:cNvPr>
          <p:cNvSpPr txBox="1">
            <a:spLocks noChangeArrowheads="1"/>
          </p:cNvSpPr>
          <p:nvPr/>
        </p:nvSpPr>
        <p:spPr bwMode="auto">
          <a:xfrm>
            <a:off x="6875388" y="3829103"/>
            <a:ext cx="2079674"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GB" altLang="en-US" sz="1800" dirty="0">
                <a:solidFill>
                  <a:srgbClr val="FF0000"/>
                </a:solidFill>
                <a:cs typeface="Times New Roman" panose="02020603050405020304" pitchFamily="18" charset="0"/>
              </a:rPr>
              <a:t>Yttrium Barium Copper Oxide</a:t>
            </a:r>
          </a:p>
          <a:p>
            <a:pPr algn="r">
              <a:spcAft>
                <a:spcPct val="75000"/>
              </a:spcAft>
            </a:pPr>
            <a:r>
              <a:rPr lang="en-GB" altLang="en-US" sz="1800" dirty="0">
                <a:solidFill>
                  <a:srgbClr val="FF0000"/>
                </a:solidFill>
                <a:cs typeface="Times New Roman" panose="02020603050405020304" pitchFamily="18" charset="0"/>
              </a:rPr>
              <a:t>YBa</a:t>
            </a:r>
            <a:r>
              <a:rPr lang="en-GB" altLang="en-US" sz="1800" baseline="-25000" dirty="0">
                <a:solidFill>
                  <a:srgbClr val="FF0000"/>
                </a:solidFill>
                <a:cs typeface="Times New Roman" panose="02020603050405020304" pitchFamily="18" charset="0"/>
              </a:rPr>
              <a:t>2</a:t>
            </a:r>
            <a:r>
              <a:rPr lang="en-GB" altLang="en-US" sz="1800" dirty="0">
                <a:solidFill>
                  <a:srgbClr val="FF0000"/>
                </a:solidFill>
                <a:cs typeface="Times New Roman" panose="02020603050405020304" pitchFamily="18" charset="0"/>
              </a:rPr>
              <a:t>Cu</a:t>
            </a:r>
            <a:r>
              <a:rPr lang="en-GB" altLang="en-US" sz="1800" baseline="-25000" dirty="0">
                <a:solidFill>
                  <a:srgbClr val="FF0000"/>
                </a:solidFill>
                <a:cs typeface="Times New Roman" panose="02020603050405020304" pitchFamily="18" charset="0"/>
              </a:rPr>
              <a:t>3</a:t>
            </a:r>
            <a:r>
              <a:rPr lang="en-GB" altLang="en-US" sz="1800" dirty="0">
                <a:solidFill>
                  <a:srgbClr val="FF0000"/>
                </a:solidFill>
                <a:cs typeface="Times New Roman" panose="02020603050405020304" pitchFamily="18" charset="0"/>
              </a:rPr>
              <a:t>O</a:t>
            </a:r>
            <a:r>
              <a:rPr lang="en-GB" altLang="en-US" sz="1800" baseline="-25000" dirty="0">
                <a:solidFill>
                  <a:srgbClr val="FF0000"/>
                </a:solidFill>
                <a:cs typeface="Times New Roman" panose="02020603050405020304" pitchFamily="18" charset="0"/>
              </a:rPr>
              <a:t>7</a:t>
            </a:r>
            <a:endParaRPr lang="en-GB" altLang="en-US" sz="1800" dirty="0">
              <a:solidFill>
                <a:srgbClr val="FF0000"/>
              </a:solidFill>
              <a:cs typeface="Times New Roman" panose="02020603050405020304" pitchFamily="18" charset="0"/>
            </a:endParaRPr>
          </a:p>
        </p:txBody>
      </p:sp>
      <p:pic>
        <p:nvPicPr>
          <p:cNvPr id="179205" name="Picture 5">
            <a:extLst>
              <a:ext uri="{FF2B5EF4-FFF2-40B4-BE49-F238E27FC236}">
                <a16:creationId xmlns:a16="http://schemas.microsoft.com/office/drawing/2014/main" id="{3A1FC475-EC2B-44DA-9CA9-EE85098E3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74" y="950298"/>
            <a:ext cx="671353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9206" name="Picture 6">
            <a:extLst>
              <a:ext uri="{FF2B5EF4-FFF2-40B4-BE49-F238E27FC236}">
                <a16:creationId xmlns:a16="http://schemas.microsoft.com/office/drawing/2014/main" id="{577157B3-6EB7-4579-8BC4-6DDA3B23D61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4572" r="27141" b="9491"/>
          <a:stretch>
            <a:fillRect/>
          </a:stretch>
        </p:blipFill>
        <p:spPr bwMode="auto">
          <a:xfrm>
            <a:off x="4865861" y="1305899"/>
            <a:ext cx="1554163" cy="2116138"/>
          </a:xfrm>
          <a:prstGeom prst="rect">
            <a:avLst/>
          </a:prstGeom>
          <a:noFill/>
          <a:extLst>
            <a:ext uri="{909E8E84-426E-40DD-AFC4-6F175D3DCCD1}">
              <a14:hiddenFill xmlns:a14="http://schemas.microsoft.com/office/drawing/2010/main">
                <a:solidFill>
                  <a:srgbClr val="FFFFFF"/>
                </a:solidFill>
              </a14:hiddenFill>
            </a:ext>
          </a:extLst>
        </p:spPr>
      </p:pic>
      <p:sp>
        <p:nvSpPr>
          <p:cNvPr id="179207" name="Text Box 7">
            <a:extLst>
              <a:ext uri="{FF2B5EF4-FFF2-40B4-BE49-F238E27FC236}">
                <a16:creationId xmlns:a16="http://schemas.microsoft.com/office/drawing/2014/main" id="{BC10EE07-9B5B-4504-BB22-4476884E3150}"/>
              </a:ext>
            </a:extLst>
          </p:cNvPr>
          <p:cNvSpPr txBox="1">
            <a:spLocks noChangeArrowheads="1"/>
          </p:cNvSpPr>
          <p:nvPr/>
        </p:nvSpPr>
        <p:spPr bwMode="auto">
          <a:xfrm>
            <a:off x="6762737" y="4716514"/>
            <a:ext cx="217828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GB" altLang="en-US" sz="1800" dirty="0">
                <a:solidFill>
                  <a:srgbClr val="4D4D4D"/>
                </a:solidFill>
                <a:cs typeface="Times New Roman" panose="02020603050405020304" pitchFamily="18" charset="0"/>
              </a:rPr>
              <a:t>Barium Strontium calcium Copper Oxide BSCCO</a:t>
            </a:r>
          </a:p>
        </p:txBody>
      </p:sp>
      <p:sp>
        <p:nvSpPr>
          <p:cNvPr id="179208" name="Text Box 8">
            <a:extLst>
              <a:ext uri="{FF2B5EF4-FFF2-40B4-BE49-F238E27FC236}">
                <a16:creationId xmlns:a16="http://schemas.microsoft.com/office/drawing/2014/main" id="{0A107417-8339-40BE-A965-0EA99A2C0A5C}"/>
              </a:ext>
            </a:extLst>
          </p:cNvPr>
          <p:cNvSpPr txBox="1">
            <a:spLocks noChangeArrowheads="1"/>
          </p:cNvSpPr>
          <p:nvPr/>
        </p:nvSpPr>
        <p:spPr bwMode="auto">
          <a:xfrm>
            <a:off x="6828011" y="5652537"/>
            <a:ext cx="2062609"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GB" altLang="en-US" sz="1800" dirty="0">
                <a:solidFill>
                  <a:srgbClr val="008000"/>
                </a:solidFill>
                <a:cs typeface="Times New Roman" panose="02020603050405020304" pitchFamily="18" charset="0"/>
              </a:rPr>
              <a:t>Magnesium Diboride MgB</a:t>
            </a:r>
            <a:r>
              <a:rPr lang="en-GB" altLang="en-US" sz="1800" baseline="-25000" dirty="0">
                <a:solidFill>
                  <a:srgbClr val="008000"/>
                </a:solidFill>
                <a:cs typeface="Times New Roman" panose="02020603050405020304" pitchFamily="18" charset="0"/>
              </a:rPr>
              <a:t>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79154-5483-4C97-8205-B25771D017E8}"/>
              </a:ext>
            </a:extLst>
          </p:cNvPr>
          <p:cNvSpPr>
            <a:spLocks noGrp="1"/>
          </p:cNvSpPr>
          <p:nvPr>
            <p:ph type="title"/>
          </p:nvPr>
        </p:nvSpPr>
        <p:spPr/>
        <p:txBody>
          <a:bodyPr/>
          <a:lstStyle/>
          <a:p>
            <a:r>
              <a:rPr lang="en-GB" dirty="0"/>
              <a:t>Critical Currents &amp; Fields</a:t>
            </a:r>
          </a:p>
        </p:txBody>
      </p:sp>
      <p:sp>
        <p:nvSpPr>
          <p:cNvPr id="3" name="Content Placeholder 2">
            <a:extLst>
              <a:ext uri="{FF2B5EF4-FFF2-40B4-BE49-F238E27FC236}">
                <a16:creationId xmlns:a16="http://schemas.microsoft.com/office/drawing/2014/main" id="{96DB5E51-A9EF-407F-98DE-01A0102479DC}"/>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8FCD04A2-9989-42A8-BBDC-0919C26706EA}"/>
              </a:ext>
            </a:extLst>
          </p:cNvPr>
          <p:cNvPicPr>
            <a:picLocks noChangeAspect="1"/>
          </p:cNvPicPr>
          <p:nvPr/>
        </p:nvPicPr>
        <p:blipFill>
          <a:blip r:embed="rId2"/>
          <a:stretch>
            <a:fillRect/>
          </a:stretch>
        </p:blipFill>
        <p:spPr>
          <a:xfrm>
            <a:off x="971600" y="1659738"/>
            <a:ext cx="7200800" cy="4496481"/>
          </a:xfrm>
          <a:prstGeom prst="rect">
            <a:avLst/>
          </a:prstGeom>
        </p:spPr>
      </p:pic>
    </p:spTree>
    <p:extLst>
      <p:ext uri="{BB962C8B-B14F-4D97-AF65-F5344CB8AC3E}">
        <p14:creationId xmlns:p14="http://schemas.microsoft.com/office/powerpoint/2010/main" val="3010445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7A6C1-DEA1-4014-ABD7-6D0F8F36130E}"/>
              </a:ext>
            </a:extLst>
          </p:cNvPr>
          <p:cNvSpPr>
            <a:spLocks noGrp="1"/>
          </p:cNvSpPr>
          <p:nvPr>
            <p:ph type="title"/>
          </p:nvPr>
        </p:nvSpPr>
        <p:spPr/>
        <p:txBody>
          <a:bodyPr/>
          <a:lstStyle/>
          <a:p>
            <a:r>
              <a:rPr lang="en-GB" dirty="0"/>
              <a:t>Cable types</a:t>
            </a:r>
          </a:p>
        </p:txBody>
      </p:sp>
      <p:sp>
        <p:nvSpPr>
          <p:cNvPr id="3" name="Content Placeholder 2">
            <a:extLst>
              <a:ext uri="{FF2B5EF4-FFF2-40B4-BE49-F238E27FC236}">
                <a16:creationId xmlns:a16="http://schemas.microsoft.com/office/drawing/2014/main" id="{6B7E6100-DB5A-4446-BFF9-5766786C3671}"/>
              </a:ext>
            </a:extLst>
          </p:cNvPr>
          <p:cNvSpPr>
            <a:spLocks noGrp="1"/>
          </p:cNvSpPr>
          <p:nvPr>
            <p:ph idx="1"/>
          </p:nvPr>
        </p:nvSpPr>
        <p:spPr>
          <a:xfrm>
            <a:off x="186450" y="1444113"/>
            <a:ext cx="4385550" cy="2416935"/>
          </a:xfrm>
        </p:spPr>
        <p:txBody>
          <a:bodyPr>
            <a:normAutofit/>
          </a:bodyPr>
          <a:lstStyle/>
          <a:p>
            <a:pPr marL="0" indent="0">
              <a:buNone/>
            </a:pPr>
            <a:r>
              <a:rPr lang="en-US" sz="1800" dirty="0"/>
              <a:t>Non-uniform current distributions are undesirable because these strands will reach their critical current </a:t>
            </a:r>
            <a:r>
              <a:rPr lang="en-US" sz="1800" dirty="0" err="1"/>
              <a:t>I</a:t>
            </a:r>
            <a:r>
              <a:rPr lang="en-US" sz="1800" baseline="30000" dirty="0" err="1"/>
              <a:t>c</a:t>
            </a:r>
            <a:r>
              <a:rPr lang="en-US" sz="1800" baseline="30000" dirty="0"/>
              <a:t> </a:t>
            </a:r>
            <a:r>
              <a:rPr lang="en-US" sz="1800" dirty="0"/>
              <a:t>early and quench the whole cable at lower currents than it should be capable of. To promote a uniform current distribution the strands must be fully transposed, </a:t>
            </a:r>
            <a:r>
              <a:rPr lang="en-US" sz="1800" dirty="0" err="1"/>
              <a:t>ie</a:t>
            </a:r>
            <a:r>
              <a:rPr lang="en-US" sz="1800" dirty="0"/>
              <a:t> all strands must change places with each other along their length. </a:t>
            </a:r>
            <a:endParaRPr lang="en-GB" sz="1800" dirty="0"/>
          </a:p>
        </p:txBody>
      </p:sp>
      <p:pic>
        <p:nvPicPr>
          <p:cNvPr id="5" name="Picture 4">
            <a:extLst>
              <a:ext uri="{FF2B5EF4-FFF2-40B4-BE49-F238E27FC236}">
                <a16:creationId xmlns:a16="http://schemas.microsoft.com/office/drawing/2014/main" id="{41AC83E5-A503-425F-9FE6-A226880361CE}"/>
              </a:ext>
            </a:extLst>
          </p:cNvPr>
          <p:cNvPicPr>
            <a:picLocks noChangeAspect="1"/>
          </p:cNvPicPr>
          <p:nvPr/>
        </p:nvPicPr>
        <p:blipFill rotWithShape="1">
          <a:blip r:embed="rId2"/>
          <a:srcRect r="33045"/>
          <a:stretch/>
        </p:blipFill>
        <p:spPr>
          <a:xfrm>
            <a:off x="3347864" y="3717032"/>
            <a:ext cx="5698976" cy="2935867"/>
          </a:xfrm>
          <a:prstGeom prst="rect">
            <a:avLst/>
          </a:prstGeom>
        </p:spPr>
      </p:pic>
      <p:pic>
        <p:nvPicPr>
          <p:cNvPr id="7" name="Picture 6">
            <a:extLst>
              <a:ext uri="{FF2B5EF4-FFF2-40B4-BE49-F238E27FC236}">
                <a16:creationId xmlns:a16="http://schemas.microsoft.com/office/drawing/2014/main" id="{57B6B24D-6D60-493A-B354-D4825CE1F949}"/>
              </a:ext>
            </a:extLst>
          </p:cNvPr>
          <p:cNvPicPr>
            <a:picLocks noChangeAspect="1"/>
          </p:cNvPicPr>
          <p:nvPr/>
        </p:nvPicPr>
        <p:blipFill>
          <a:blip r:embed="rId3"/>
          <a:stretch>
            <a:fillRect/>
          </a:stretch>
        </p:blipFill>
        <p:spPr>
          <a:xfrm>
            <a:off x="4442251" y="1425999"/>
            <a:ext cx="4385550" cy="2496134"/>
          </a:xfrm>
          <a:prstGeom prst="rect">
            <a:avLst/>
          </a:prstGeom>
        </p:spPr>
      </p:pic>
      <p:pic>
        <p:nvPicPr>
          <p:cNvPr id="4" name="Content Placeholder 4">
            <a:extLst>
              <a:ext uri="{FF2B5EF4-FFF2-40B4-BE49-F238E27FC236}">
                <a16:creationId xmlns:a16="http://schemas.microsoft.com/office/drawing/2014/main" id="{442C6336-CAA8-1833-7661-0446EBD8C7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323528" y="4005064"/>
            <a:ext cx="2936012" cy="195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34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SIS </a:t>
            </a:r>
          </a:p>
        </p:txBody>
      </p:sp>
      <p:sp>
        <p:nvSpPr>
          <p:cNvPr id="3" name="Content Placeholder 2"/>
          <p:cNvSpPr>
            <a:spLocks noGrp="1"/>
          </p:cNvSpPr>
          <p:nvPr>
            <p:ph idx="1"/>
          </p:nvPr>
        </p:nvSpPr>
        <p:spPr>
          <a:xfrm>
            <a:off x="3491880" y="1417638"/>
            <a:ext cx="5194920" cy="5069160"/>
          </a:xfrm>
        </p:spPr>
        <p:txBody>
          <a:bodyPr>
            <a:normAutofit fontScale="70000" lnSpcReduction="20000"/>
          </a:bodyPr>
          <a:lstStyle/>
          <a:p>
            <a:r>
              <a:rPr lang="en-GB" dirty="0"/>
              <a:t>If a magnetic field is incident on a thin superconductor where thickness&lt;&lt;penetration depth the material can maintain superconductivity at a magnetic field much higher than Hc1.</a:t>
            </a:r>
          </a:p>
          <a:p>
            <a:r>
              <a:rPr lang="en-GB" dirty="0"/>
              <a:t>However while this reduces the field penetration the field will go through the layer, so the field would see the substrate.</a:t>
            </a:r>
          </a:p>
          <a:p>
            <a:r>
              <a:rPr lang="en-GB" dirty="0"/>
              <a:t>If we have a thin High-T superconductor separated from bulk Nb by an insulator then the thin layer can shield the bulk Nb from vortex penetration.</a:t>
            </a:r>
          </a:p>
          <a:p>
            <a:r>
              <a:rPr lang="en-GB" dirty="0"/>
              <a:t>With the correct choice of superconductor such a material would sustain higher fields at lower losses.</a:t>
            </a:r>
          </a:p>
        </p:txBody>
      </p:sp>
      <p:pic>
        <p:nvPicPr>
          <p:cNvPr id="4" name="Picture 3"/>
          <p:cNvPicPr>
            <a:picLocks noChangeAspect="1"/>
          </p:cNvPicPr>
          <p:nvPr/>
        </p:nvPicPr>
        <p:blipFill>
          <a:blip r:embed="rId2"/>
          <a:stretch>
            <a:fillRect/>
          </a:stretch>
        </p:blipFill>
        <p:spPr>
          <a:xfrm>
            <a:off x="179512" y="1196752"/>
            <a:ext cx="2808312" cy="2383799"/>
          </a:xfrm>
          <a:prstGeom prst="rect">
            <a:avLst/>
          </a:prstGeom>
        </p:spPr>
      </p:pic>
      <p:pic>
        <p:nvPicPr>
          <p:cNvPr id="5" name="Picture 4">
            <a:extLst>
              <a:ext uri="{FF2B5EF4-FFF2-40B4-BE49-F238E27FC236}">
                <a16:creationId xmlns:a16="http://schemas.microsoft.com/office/drawing/2014/main" id="{19BAA0DC-B080-E443-520E-6410BB86F821}"/>
              </a:ext>
            </a:extLst>
          </p:cNvPr>
          <p:cNvPicPr>
            <a:picLocks noChangeAspect="1"/>
          </p:cNvPicPr>
          <p:nvPr/>
        </p:nvPicPr>
        <p:blipFill>
          <a:blip r:embed="rId3"/>
          <a:stretch>
            <a:fillRect/>
          </a:stretch>
        </p:blipFill>
        <p:spPr>
          <a:xfrm>
            <a:off x="0" y="3580551"/>
            <a:ext cx="3491880" cy="2673471"/>
          </a:xfrm>
          <a:prstGeom prst="rect">
            <a:avLst/>
          </a:prstGeom>
        </p:spPr>
      </p:pic>
    </p:spTree>
    <p:extLst>
      <p:ext uri="{BB962C8B-B14F-4D97-AF65-F5344CB8AC3E}">
        <p14:creationId xmlns:p14="http://schemas.microsoft.com/office/powerpoint/2010/main" val="788889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8A7B7C9-884F-4482-AFBB-6AF68340A620}"/>
              </a:ext>
            </a:extLst>
          </p:cNvPr>
          <p:cNvSpPr>
            <a:spLocks noGrp="1" noChangeArrowheads="1"/>
          </p:cNvSpPr>
          <p:nvPr>
            <p:ph type="title"/>
          </p:nvPr>
        </p:nvSpPr>
        <p:spPr/>
        <p:txBody>
          <a:bodyPr/>
          <a:lstStyle/>
          <a:p>
            <a:pPr eaLnBrk="1" hangingPunct="1"/>
            <a:r>
              <a:rPr lang="en-GB" altLang="en-US"/>
              <a:t>Buffered Chemical Polish</a:t>
            </a:r>
            <a:endParaRPr lang="en-US" altLang="en-US"/>
          </a:p>
        </p:txBody>
      </p:sp>
      <p:sp>
        <p:nvSpPr>
          <p:cNvPr id="17411" name="Rectangle 3">
            <a:extLst>
              <a:ext uri="{FF2B5EF4-FFF2-40B4-BE49-F238E27FC236}">
                <a16:creationId xmlns:a16="http://schemas.microsoft.com/office/drawing/2014/main" id="{48B2DC16-DD44-4818-A09A-D68AE5463300}"/>
              </a:ext>
            </a:extLst>
          </p:cNvPr>
          <p:cNvSpPr>
            <a:spLocks noGrp="1" noChangeArrowheads="1"/>
          </p:cNvSpPr>
          <p:nvPr>
            <p:ph type="body" idx="1"/>
          </p:nvPr>
        </p:nvSpPr>
        <p:spPr>
          <a:xfrm>
            <a:off x="395288" y="2420938"/>
            <a:ext cx="4114800" cy="1760537"/>
          </a:xfrm>
        </p:spPr>
        <p:txBody>
          <a:bodyPr/>
          <a:lstStyle/>
          <a:p>
            <a:pPr eaLnBrk="1" hangingPunct="1">
              <a:lnSpc>
                <a:spcPct val="80000"/>
              </a:lnSpc>
            </a:pPr>
            <a:r>
              <a:rPr lang="en-GB" altLang="en-US" sz="2800"/>
              <a:t>Hydrofluoric acid </a:t>
            </a:r>
          </a:p>
          <a:p>
            <a:pPr eaLnBrk="1" hangingPunct="1">
              <a:lnSpc>
                <a:spcPct val="80000"/>
              </a:lnSpc>
            </a:pPr>
            <a:r>
              <a:rPr lang="en-GB" altLang="en-US" sz="2800"/>
              <a:t>Nitric Acid </a:t>
            </a:r>
          </a:p>
          <a:p>
            <a:pPr eaLnBrk="1" hangingPunct="1">
              <a:lnSpc>
                <a:spcPct val="80000"/>
              </a:lnSpc>
            </a:pPr>
            <a:r>
              <a:rPr lang="en-GB" altLang="en-US" sz="2800"/>
              <a:t>Phosphoric Acid	</a:t>
            </a:r>
          </a:p>
          <a:p>
            <a:pPr eaLnBrk="1" hangingPunct="1">
              <a:lnSpc>
                <a:spcPct val="80000"/>
              </a:lnSpc>
              <a:buFontTx/>
              <a:buNone/>
            </a:pPr>
            <a:r>
              <a:rPr lang="en-GB" altLang="en-US" sz="2800"/>
              <a:t>In a 1:1:2 solution</a:t>
            </a:r>
            <a:endParaRPr lang="en-US" altLang="en-US" sz="2800"/>
          </a:p>
        </p:txBody>
      </p:sp>
      <p:pic>
        <p:nvPicPr>
          <p:cNvPr id="17412" name="Picture 4">
            <a:extLst>
              <a:ext uri="{FF2B5EF4-FFF2-40B4-BE49-F238E27FC236}">
                <a16:creationId xmlns:a16="http://schemas.microsoft.com/office/drawing/2014/main" id="{89895B2F-BDEA-4DC8-B2CA-CA1EB227B1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5688" y="1557338"/>
            <a:ext cx="380682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5">
            <a:extLst>
              <a:ext uri="{FF2B5EF4-FFF2-40B4-BE49-F238E27FC236}">
                <a16:creationId xmlns:a16="http://schemas.microsoft.com/office/drawing/2014/main" id="{897ED0EB-EE97-4E5A-AF75-4047A1E05096}"/>
              </a:ext>
            </a:extLst>
          </p:cNvPr>
          <p:cNvSpPr txBox="1">
            <a:spLocks noChangeArrowheads="1"/>
          </p:cNvSpPr>
          <p:nvPr/>
        </p:nvSpPr>
        <p:spPr bwMode="auto">
          <a:xfrm>
            <a:off x="468313" y="1484313"/>
            <a:ext cx="40322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In order to remove any defects or damage to the surface, an light acid etch is applied to the cavities.</a:t>
            </a:r>
          </a:p>
        </p:txBody>
      </p:sp>
      <p:sp>
        <p:nvSpPr>
          <p:cNvPr id="17414" name="Text Box 6">
            <a:extLst>
              <a:ext uri="{FF2B5EF4-FFF2-40B4-BE49-F238E27FC236}">
                <a16:creationId xmlns:a16="http://schemas.microsoft.com/office/drawing/2014/main" id="{295EAE18-F5D9-4E70-91DF-3CE49FD1BD85}"/>
              </a:ext>
            </a:extLst>
          </p:cNvPr>
          <p:cNvSpPr txBox="1">
            <a:spLocks noChangeArrowheads="1"/>
          </p:cNvSpPr>
          <p:nvPr/>
        </p:nvSpPr>
        <p:spPr bwMode="auto">
          <a:xfrm>
            <a:off x="323850" y="4149725"/>
            <a:ext cx="4103688"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Care must be taken to avoid hydrogen contamination, so the correct mixture should be used.</a:t>
            </a:r>
          </a:p>
          <a:p>
            <a:pPr eaLnBrk="1" hangingPunct="1">
              <a:spcBef>
                <a:spcPct val="50000"/>
              </a:spcBef>
            </a:pPr>
            <a:r>
              <a:rPr lang="en-GB" altLang="en-US"/>
              <a:t>The cavity should be dunked in the acid at a low temperature (&lt;18 degC).</a:t>
            </a:r>
          </a:p>
          <a:p>
            <a:pPr eaLnBrk="1" hangingPunct="1">
              <a:spcBef>
                <a:spcPct val="50000"/>
              </a:spcBef>
            </a:pPr>
            <a:r>
              <a:rPr lang="en-GB" altLang="en-US"/>
              <a:t>Afterwards the cavity should be cleaned with ultrapure water.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F623A61-1610-4F33-B026-23E4E1D6BEAE}"/>
              </a:ext>
            </a:extLst>
          </p:cNvPr>
          <p:cNvSpPr>
            <a:spLocks noGrp="1" noChangeArrowheads="1"/>
          </p:cNvSpPr>
          <p:nvPr>
            <p:ph type="title"/>
          </p:nvPr>
        </p:nvSpPr>
        <p:spPr/>
        <p:txBody>
          <a:bodyPr/>
          <a:lstStyle/>
          <a:p>
            <a:pPr eaLnBrk="1" hangingPunct="1"/>
            <a:r>
              <a:rPr lang="en-GB" altLang="en-US"/>
              <a:t>Electropolish (EP)</a:t>
            </a:r>
            <a:endParaRPr lang="en-US" altLang="en-US"/>
          </a:p>
        </p:txBody>
      </p:sp>
      <p:grpSp>
        <p:nvGrpSpPr>
          <p:cNvPr id="18435" name="Group 4">
            <a:extLst>
              <a:ext uri="{FF2B5EF4-FFF2-40B4-BE49-F238E27FC236}">
                <a16:creationId xmlns:a16="http://schemas.microsoft.com/office/drawing/2014/main" id="{E4E83A8D-2344-4B36-8F2C-1E93B89A9A6C}"/>
              </a:ext>
            </a:extLst>
          </p:cNvPr>
          <p:cNvGrpSpPr>
            <a:grpSpLocks/>
          </p:cNvGrpSpPr>
          <p:nvPr/>
        </p:nvGrpSpPr>
        <p:grpSpPr bwMode="auto">
          <a:xfrm>
            <a:off x="684213" y="1557338"/>
            <a:ext cx="6121400" cy="2447925"/>
            <a:chOff x="672" y="20688"/>
            <a:chExt cx="4880" cy="2592"/>
          </a:xfrm>
        </p:grpSpPr>
        <p:pic>
          <p:nvPicPr>
            <p:cNvPr id="18438" name="Picture 5">
              <a:extLst>
                <a:ext uri="{FF2B5EF4-FFF2-40B4-BE49-F238E27FC236}">
                  <a16:creationId xmlns:a16="http://schemas.microsoft.com/office/drawing/2014/main" id="{FD958F50-F2C6-4BB6-BE8C-089C93BA2A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886" t="5354" r="22983" b="4964"/>
            <a:stretch>
              <a:fillRect/>
            </a:stretch>
          </p:blipFill>
          <p:spPr bwMode="auto">
            <a:xfrm>
              <a:off x="4080" y="20688"/>
              <a:ext cx="1472"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8439" name="Picture 6">
              <a:extLst>
                <a:ext uri="{FF2B5EF4-FFF2-40B4-BE49-F238E27FC236}">
                  <a16:creationId xmlns:a16="http://schemas.microsoft.com/office/drawing/2014/main" id="{7DE4DE0C-8359-4250-8990-3ED8267A9D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866" t="6245" r="14850" b="6245"/>
            <a:stretch>
              <a:fillRect/>
            </a:stretch>
          </p:blipFill>
          <p:spPr bwMode="auto">
            <a:xfrm>
              <a:off x="672" y="20688"/>
              <a:ext cx="3432"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grpSp>
      <p:pic>
        <p:nvPicPr>
          <p:cNvPr id="18436" name="Picture 8">
            <a:extLst>
              <a:ext uri="{FF2B5EF4-FFF2-40B4-BE49-F238E27FC236}">
                <a16:creationId xmlns:a16="http://schemas.microsoft.com/office/drawing/2014/main" id="{A5787E88-6148-4891-8D0F-8B376A002F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7288" y="1511300"/>
            <a:ext cx="3556000" cy="472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9">
            <a:extLst>
              <a:ext uri="{FF2B5EF4-FFF2-40B4-BE49-F238E27FC236}">
                <a16:creationId xmlns:a16="http://schemas.microsoft.com/office/drawing/2014/main" id="{DD7FBD19-BE80-43C1-8E74-8D83929AD94F}"/>
              </a:ext>
            </a:extLst>
          </p:cNvPr>
          <p:cNvSpPr txBox="1">
            <a:spLocks noChangeArrowheads="1"/>
          </p:cNvSpPr>
          <p:nvPr/>
        </p:nvSpPr>
        <p:spPr bwMode="auto">
          <a:xfrm>
            <a:off x="179388" y="4149725"/>
            <a:ext cx="4752975"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Some labs use an electropolish instead of a BCP to achieve a smoother finish.</a:t>
            </a:r>
          </a:p>
          <a:p>
            <a:pPr eaLnBrk="1" hangingPunct="1">
              <a:spcBef>
                <a:spcPct val="50000"/>
              </a:spcBef>
            </a:pPr>
            <a:r>
              <a:rPr lang="en-GB" altLang="en-US"/>
              <a:t>This involves using the cavity as an anode and an aluminium cathode, while immersed in an electrolyte.</a:t>
            </a:r>
          </a:p>
          <a:p>
            <a:pPr eaLnBrk="1" hangingPunct="1">
              <a:spcBef>
                <a:spcPct val="50000"/>
              </a:spcBef>
            </a:pPr>
            <a:r>
              <a:rPr lang="en-GB" altLang="en-US"/>
              <a:t>This method can produce more hydrogen so it is often necessary to heat the cavity in a vacuum furnace after electropolishing.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8884684-874E-4161-B5D3-1B6561884371}"/>
              </a:ext>
            </a:extLst>
          </p:cNvPr>
          <p:cNvSpPr>
            <a:spLocks noGrp="1" noChangeArrowheads="1"/>
          </p:cNvSpPr>
          <p:nvPr>
            <p:ph type="title"/>
          </p:nvPr>
        </p:nvSpPr>
        <p:spPr/>
        <p:txBody>
          <a:bodyPr/>
          <a:lstStyle/>
          <a:p>
            <a:pPr eaLnBrk="1" hangingPunct="1"/>
            <a:r>
              <a:rPr lang="en-GB" altLang="en-US"/>
              <a:t>High Pressure Rinse</a:t>
            </a:r>
            <a:endParaRPr lang="en-US" altLang="en-US"/>
          </a:p>
        </p:txBody>
      </p:sp>
      <p:pic>
        <p:nvPicPr>
          <p:cNvPr id="19459" name="Picture 5" descr="647479282a5997886942l">
            <a:extLst>
              <a:ext uri="{FF2B5EF4-FFF2-40B4-BE49-F238E27FC236}">
                <a16:creationId xmlns:a16="http://schemas.microsoft.com/office/drawing/2014/main" id="{2A38CEF4-D4D3-471C-AD7B-FA6C70CED1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341438"/>
            <a:ext cx="547211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6">
            <a:extLst>
              <a:ext uri="{FF2B5EF4-FFF2-40B4-BE49-F238E27FC236}">
                <a16:creationId xmlns:a16="http://schemas.microsoft.com/office/drawing/2014/main" id="{A9B3C470-8A16-49F5-A917-5E3742E5BE4D}"/>
              </a:ext>
            </a:extLst>
          </p:cNvPr>
          <p:cNvSpPr txBox="1">
            <a:spLocks noChangeArrowheads="1"/>
          </p:cNvSpPr>
          <p:nvPr/>
        </p:nvSpPr>
        <p:spPr bwMode="auto">
          <a:xfrm>
            <a:off x="179388" y="4941888"/>
            <a:ext cx="878522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After etching it is necessary to clean the cavity using ultrapure water. For an aggressive removal of particulates, high pressure (~100 bar) rinsing is often performed in a clean room.</a:t>
            </a:r>
          </a:p>
          <a:p>
            <a:pPr eaLnBrk="1" hangingPunct="1">
              <a:spcBef>
                <a:spcPct val="50000"/>
              </a:spcBef>
            </a:pPr>
            <a:r>
              <a:rPr lang="en-GB" altLang="en-US"/>
              <a:t>The rinsing facility uses small nozzles to direct the water. Care must be taken not to use metal parts as UPW is highly corrosive.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 slope</a:t>
            </a:r>
          </a:p>
        </p:txBody>
      </p:sp>
      <p:sp>
        <p:nvSpPr>
          <p:cNvPr id="3" name="Content Placeholder 2"/>
          <p:cNvSpPr>
            <a:spLocks noGrp="1"/>
          </p:cNvSpPr>
          <p:nvPr>
            <p:ph idx="1"/>
          </p:nvPr>
        </p:nvSpPr>
        <p:spPr>
          <a:xfrm>
            <a:off x="179512" y="3315002"/>
            <a:ext cx="8712968" cy="3570382"/>
          </a:xfrm>
        </p:spPr>
        <p:txBody>
          <a:bodyPr>
            <a:normAutofit fontScale="55000" lnSpcReduction="20000"/>
          </a:bodyPr>
          <a:lstStyle/>
          <a:p>
            <a:r>
              <a:rPr lang="en-GB" dirty="0"/>
              <a:t>At low field the injection of oxygen in the niobium after baking produces additional </a:t>
            </a:r>
            <a:r>
              <a:rPr lang="en-GB" dirty="0" err="1"/>
              <a:t>NbOx</a:t>
            </a:r>
            <a:r>
              <a:rPr lang="en-GB" dirty="0"/>
              <a:t> clusters that, at low field, are not in thermal equilibrium with the surrounding niobium and therefore cause additional losses. Above about </a:t>
            </a:r>
            <a:r>
              <a:rPr lang="en-GB" i="1" dirty="0" err="1"/>
              <a:t>Bp</a:t>
            </a:r>
            <a:r>
              <a:rPr lang="en-GB" dirty="0"/>
              <a:t>=12mT thermal equilibrium is achieved.</a:t>
            </a:r>
          </a:p>
          <a:p>
            <a:r>
              <a:rPr lang="en-GB" dirty="0"/>
              <a:t>Above about 12mT peak magnetic field, the cavity quality factor is decreasing with higher fields, causing a medium field </a:t>
            </a:r>
            <a:r>
              <a:rPr lang="en-GB" i="1" dirty="0"/>
              <a:t>Q</a:t>
            </a:r>
            <a:r>
              <a:rPr lang="en-GB" dirty="0"/>
              <a:t>-slope that is temperature dependent. All the models that try to explain this effect involve heating of the inner surface of the cavity with respect to the helium bath due to low thermal conductivity and </a:t>
            </a:r>
            <a:r>
              <a:rPr lang="en-GB" dirty="0" err="1"/>
              <a:t>Kapitza</a:t>
            </a:r>
            <a:r>
              <a:rPr lang="en-GB" dirty="0"/>
              <a:t> resistance of niobium.</a:t>
            </a:r>
          </a:p>
          <a:p>
            <a:r>
              <a:rPr lang="en-GB" dirty="0"/>
              <a:t>High field </a:t>
            </a:r>
            <a:r>
              <a:rPr lang="en-GB" i="1" dirty="0"/>
              <a:t>Q</a:t>
            </a:r>
            <a:r>
              <a:rPr lang="en-GB" dirty="0"/>
              <a:t>-drop Among the possible physical origins behind the Q drop mechanism, recent theoretical calculations and experimental results suggest the possibility of losses being generated by the motion of magnetic vortices, either pinned at the </a:t>
            </a:r>
            <a:r>
              <a:rPr lang="en-GB" dirty="0" err="1"/>
              <a:t>Nb</a:t>
            </a:r>
            <a:r>
              <a:rPr lang="en-GB" dirty="0"/>
              <a:t> surface or moving in and out of the surface in one </a:t>
            </a:r>
            <a:r>
              <a:rPr lang="en-GB" dirty="0" err="1"/>
              <a:t>rf</a:t>
            </a:r>
            <a:r>
              <a:rPr lang="en-GB" dirty="0"/>
              <a:t> period. Another explanation is electric losses at interfaces but T mapping shows losses in high B locations.</a:t>
            </a:r>
          </a:p>
        </p:txBody>
      </p:sp>
      <p:pic>
        <p:nvPicPr>
          <p:cNvPr id="4" name="Picture 3"/>
          <p:cNvPicPr>
            <a:picLocks noChangeAspect="1"/>
          </p:cNvPicPr>
          <p:nvPr/>
        </p:nvPicPr>
        <p:blipFill>
          <a:blip r:embed="rId2"/>
          <a:stretch>
            <a:fillRect/>
          </a:stretch>
        </p:blipFill>
        <p:spPr>
          <a:xfrm>
            <a:off x="2051720" y="1183151"/>
            <a:ext cx="5256584" cy="2131851"/>
          </a:xfrm>
          <a:prstGeom prst="rect">
            <a:avLst/>
          </a:prstGeom>
        </p:spPr>
      </p:pic>
    </p:spTree>
    <p:extLst>
      <p:ext uri="{BB962C8B-B14F-4D97-AF65-F5344CB8AC3E}">
        <p14:creationId xmlns:p14="http://schemas.microsoft.com/office/powerpoint/2010/main" val="4142195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Mean Free Path</a:t>
            </a:r>
          </a:p>
        </p:txBody>
      </p:sp>
      <p:sp>
        <p:nvSpPr>
          <p:cNvPr id="3" name="Content Placeholder 2"/>
          <p:cNvSpPr>
            <a:spLocks noGrp="1"/>
          </p:cNvSpPr>
          <p:nvPr>
            <p:ph idx="1"/>
          </p:nvPr>
        </p:nvSpPr>
        <p:spPr>
          <a:xfrm>
            <a:off x="6084168" y="1600200"/>
            <a:ext cx="2880320" cy="4525963"/>
          </a:xfrm>
        </p:spPr>
        <p:txBody>
          <a:bodyPr>
            <a:normAutofit fontScale="62500" lnSpcReduction="20000"/>
          </a:bodyPr>
          <a:lstStyle/>
          <a:p>
            <a:r>
              <a:rPr lang="en-GB" dirty="0"/>
              <a:t>As a result the minimum BCS resistance occurs at a mean free path of around 200 nm for Nb.</a:t>
            </a:r>
          </a:p>
          <a:p>
            <a:r>
              <a:rPr lang="en-GB" dirty="0"/>
              <a:t>High RRR </a:t>
            </a:r>
            <a:r>
              <a:rPr lang="en-GB" dirty="0" err="1"/>
              <a:t>Nb</a:t>
            </a:r>
            <a:r>
              <a:rPr lang="en-GB" dirty="0"/>
              <a:t> typically has a larger mean free path and is in the clean limit.</a:t>
            </a:r>
          </a:p>
          <a:p>
            <a:r>
              <a:rPr lang="en-GB" dirty="0"/>
              <a:t>Baked cavities have a shorter mean free path (due to oxygen diffusion from the surface into the penetration depth) and are in the dirty limit.</a:t>
            </a:r>
          </a:p>
        </p:txBody>
      </p:sp>
      <p:pic>
        <p:nvPicPr>
          <p:cNvPr id="73730" name="Picture 2"/>
          <p:cNvPicPr>
            <a:picLocks noChangeAspect="1" noChangeArrowheads="1"/>
          </p:cNvPicPr>
          <p:nvPr/>
        </p:nvPicPr>
        <p:blipFill>
          <a:blip r:embed="rId2" cstate="print"/>
          <a:srcRect/>
          <a:stretch>
            <a:fillRect/>
          </a:stretch>
        </p:blipFill>
        <p:spPr bwMode="auto">
          <a:xfrm>
            <a:off x="1691680" y="5322912"/>
            <a:ext cx="3076575" cy="914400"/>
          </a:xfrm>
          <a:prstGeom prst="rect">
            <a:avLst/>
          </a:prstGeom>
          <a:noFill/>
          <a:ln w="9525">
            <a:noFill/>
            <a:miter lim="800000"/>
            <a:headEnd/>
            <a:tailEnd/>
          </a:ln>
        </p:spPr>
      </p:pic>
      <p:pic>
        <p:nvPicPr>
          <p:cNvPr id="73731" name="Picture 3"/>
          <p:cNvPicPr>
            <a:picLocks noChangeAspect="1" noChangeArrowheads="1"/>
          </p:cNvPicPr>
          <p:nvPr/>
        </p:nvPicPr>
        <p:blipFill>
          <a:blip r:embed="rId3" cstate="print"/>
          <a:srcRect r="3551"/>
          <a:stretch>
            <a:fillRect/>
          </a:stretch>
        </p:blipFill>
        <p:spPr bwMode="auto">
          <a:xfrm>
            <a:off x="-1" y="1412776"/>
            <a:ext cx="6043212" cy="3672408"/>
          </a:xfrm>
          <a:prstGeom prst="rect">
            <a:avLst/>
          </a:prstGeom>
          <a:noFill/>
          <a:ln w="9525">
            <a:noFill/>
            <a:miter lim="800000"/>
            <a:headEnd/>
            <a:tailEnd/>
          </a:ln>
        </p:spPr>
      </p:pic>
    </p:spTree>
    <p:extLst>
      <p:ext uri="{BB962C8B-B14F-4D97-AF65-F5344CB8AC3E}">
        <p14:creationId xmlns:p14="http://schemas.microsoft.com/office/powerpoint/2010/main" val="466178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120 </a:t>
            </a:r>
            <a:r>
              <a:rPr lang="en-GB" dirty="0" err="1"/>
              <a:t>deg</a:t>
            </a:r>
            <a:r>
              <a:rPr lang="en-GB" dirty="0"/>
              <a:t> Cavity Baking</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23528" y="1583269"/>
            <a:ext cx="8630153" cy="4445503"/>
          </a:xfrm>
          <a:prstGeom prst="rect">
            <a:avLst/>
          </a:prstGeom>
        </p:spPr>
      </p:pic>
    </p:spTree>
    <p:extLst>
      <p:ext uri="{BB962C8B-B14F-4D97-AF65-F5344CB8AC3E}">
        <p14:creationId xmlns:p14="http://schemas.microsoft.com/office/powerpoint/2010/main" val="2243264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120 </a:t>
            </a:r>
            <a:r>
              <a:rPr lang="en-GB" dirty="0" err="1"/>
              <a:t>deg</a:t>
            </a:r>
            <a:r>
              <a:rPr lang="en-GB" dirty="0"/>
              <a:t> Cavity Baking</a:t>
            </a:r>
          </a:p>
        </p:txBody>
      </p:sp>
      <p:sp>
        <p:nvSpPr>
          <p:cNvPr id="3" name="Content Placeholder 2"/>
          <p:cNvSpPr>
            <a:spLocks noGrp="1"/>
          </p:cNvSpPr>
          <p:nvPr>
            <p:ph idx="1"/>
          </p:nvPr>
        </p:nvSpPr>
        <p:spPr>
          <a:xfrm>
            <a:off x="457200" y="3993586"/>
            <a:ext cx="3682752" cy="2132577"/>
          </a:xfrm>
        </p:spPr>
        <p:txBody>
          <a:bodyPr>
            <a:normAutofit fontScale="85000" lnSpcReduction="10000"/>
          </a:bodyPr>
          <a:lstStyle/>
          <a:p>
            <a:r>
              <a:rPr lang="en-GB" dirty="0"/>
              <a:t>The change in mean free path changes the BCS resistance. Ideally should be around 20-100 nm for Niobium.</a:t>
            </a:r>
          </a:p>
        </p:txBody>
      </p:sp>
      <p:pic>
        <p:nvPicPr>
          <p:cNvPr id="4" name="Picture 3"/>
          <p:cNvPicPr>
            <a:picLocks noChangeAspect="1"/>
          </p:cNvPicPr>
          <p:nvPr/>
        </p:nvPicPr>
        <p:blipFill>
          <a:blip r:embed="rId2"/>
          <a:stretch>
            <a:fillRect/>
          </a:stretch>
        </p:blipFill>
        <p:spPr>
          <a:xfrm>
            <a:off x="-66252" y="1129883"/>
            <a:ext cx="4721401" cy="2843534"/>
          </a:xfrm>
          <a:prstGeom prst="rect">
            <a:avLst/>
          </a:prstGeom>
        </p:spPr>
      </p:pic>
      <p:pic>
        <p:nvPicPr>
          <p:cNvPr id="5" name="Picture 4"/>
          <p:cNvPicPr>
            <a:picLocks noChangeAspect="1"/>
          </p:cNvPicPr>
          <p:nvPr/>
        </p:nvPicPr>
        <p:blipFill>
          <a:blip r:embed="rId3"/>
          <a:stretch>
            <a:fillRect/>
          </a:stretch>
        </p:blipFill>
        <p:spPr>
          <a:xfrm>
            <a:off x="4216199" y="3973417"/>
            <a:ext cx="4927801" cy="2856400"/>
          </a:xfrm>
          <a:prstGeom prst="rect">
            <a:avLst/>
          </a:prstGeom>
        </p:spPr>
      </p:pic>
      <p:pic>
        <p:nvPicPr>
          <p:cNvPr id="6" name="Picture 5"/>
          <p:cNvPicPr>
            <a:picLocks noChangeAspect="1"/>
          </p:cNvPicPr>
          <p:nvPr/>
        </p:nvPicPr>
        <p:blipFill>
          <a:blip r:embed="rId4"/>
          <a:stretch>
            <a:fillRect/>
          </a:stretch>
        </p:blipFill>
        <p:spPr>
          <a:xfrm>
            <a:off x="4364290" y="1109714"/>
            <a:ext cx="4798801" cy="2753467"/>
          </a:xfrm>
          <a:prstGeom prst="rect">
            <a:avLst/>
          </a:prstGeom>
        </p:spPr>
      </p:pic>
    </p:spTree>
    <p:extLst>
      <p:ext uri="{BB962C8B-B14F-4D97-AF65-F5344CB8AC3E}">
        <p14:creationId xmlns:p14="http://schemas.microsoft.com/office/powerpoint/2010/main" val="3598252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1815</Words>
  <Application>Microsoft Office PowerPoint</Application>
  <PresentationFormat>On-screen Show (4:3)</PresentationFormat>
  <Paragraphs>148</Paragraphs>
  <Slides>26</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2" baseType="lpstr">
      <vt:lpstr>Arial</vt:lpstr>
      <vt:lpstr>Calibri</vt:lpstr>
      <vt:lpstr>Symbol</vt:lpstr>
      <vt:lpstr>Times New Roman</vt:lpstr>
      <vt:lpstr>Office Theme</vt:lpstr>
      <vt:lpstr>Equation</vt:lpstr>
      <vt:lpstr>Superconducting RF Materials for Accelerators</vt:lpstr>
      <vt:lpstr>Q-slope</vt:lpstr>
      <vt:lpstr>Buffered Chemical Polish</vt:lpstr>
      <vt:lpstr>Electropolish (EP)</vt:lpstr>
      <vt:lpstr>High Pressure Rinse</vt:lpstr>
      <vt:lpstr>Q slope</vt:lpstr>
      <vt:lpstr>Mean Free Path</vt:lpstr>
      <vt:lpstr>120 deg Cavity Baking</vt:lpstr>
      <vt:lpstr>120 deg Cavity Baking</vt:lpstr>
      <vt:lpstr>120 deg Cavity baking</vt:lpstr>
      <vt:lpstr>Nitrogen Doping</vt:lpstr>
      <vt:lpstr>Thin Films</vt:lpstr>
      <vt:lpstr>New Materials</vt:lpstr>
      <vt:lpstr>High Tc superconductors</vt:lpstr>
      <vt:lpstr>RF properties of High Tc SC</vt:lpstr>
      <vt:lpstr>RF properties of High Tc SC</vt:lpstr>
      <vt:lpstr>NbTi</vt:lpstr>
      <vt:lpstr>A15’s</vt:lpstr>
      <vt:lpstr>Nb3Sn</vt:lpstr>
      <vt:lpstr>Cornell Nb3Sn results</vt:lpstr>
      <vt:lpstr>Nb3Sn versus NbTi in magnets</vt:lpstr>
      <vt:lpstr>YBCO (REBCO)</vt:lpstr>
      <vt:lpstr>High temperature superconductors</vt:lpstr>
      <vt:lpstr>Critical Currents &amp; Fields</vt:lpstr>
      <vt:lpstr>Cable types</vt:lpstr>
      <vt:lpstr>SIS </vt:lpstr>
    </vt:vector>
  </TitlesOfParts>
  <Company>Lancaster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Superconducting RF Materials for Accelerators</dc:title>
  <dc:creator>Graemeburt32</dc:creator>
  <cp:lastModifiedBy>Graeme Burt</cp:lastModifiedBy>
  <cp:revision>133</cp:revision>
  <dcterms:created xsi:type="dcterms:W3CDTF">2012-03-06T16:34:50Z</dcterms:created>
  <dcterms:modified xsi:type="dcterms:W3CDTF">2023-05-14T23:35:59Z</dcterms:modified>
</cp:coreProperties>
</file>