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0"/>
  </p:notesMasterIdLst>
  <p:sldIdLst>
    <p:sldId id="256" r:id="rId2"/>
    <p:sldId id="379" r:id="rId3"/>
    <p:sldId id="371" r:id="rId4"/>
    <p:sldId id="374" r:id="rId5"/>
    <p:sldId id="376" r:id="rId6"/>
    <p:sldId id="377" r:id="rId7"/>
    <p:sldId id="378" r:id="rId8"/>
    <p:sldId id="375" r:id="rId9"/>
    <p:sldId id="380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1" r:id="rId35"/>
    <p:sldId id="282" r:id="rId36"/>
    <p:sldId id="283" r:id="rId37"/>
    <p:sldId id="284" r:id="rId38"/>
    <p:sldId id="285" r:id="rId39"/>
  </p:sldIdLst>
  <p:sldSz cx="10160000" cy="7620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1pPr>
    <a:lvl2pPr marL="0" marR="0" indent="2667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2pPr>
    <a:lvl3pPr marL="0" marR="0" indent="5334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3pPr>
    <a:lvl4pPr marL="0" marR="0" indent="8001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4pPr>
    <a:lvl5pPr marL="0" marR="0" indent="10668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5pPr>
    <a:lvl6pPr marL="0" marR="0" indent="13335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6pPr>
    <a:lvl7pPr marL="0" marR="0" indent="16129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7pPr>
    <a:lvl8pPr marL="0" marR="0" indent="18796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8pPr>
    <a:lvl9pPr marL="0" marR="0" indent="2146300" algn="ctr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8F44A2F1-9E1F-4B54-A3A2-5F16C0AD49E2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2D2D2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CBCBCB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CBCBCB"/>
          </a:solidFill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CBCBCB"/>
          </a:solidFill>
        </a:fill>
      </a:tcStyle>
    </a:firstRow>
  </a:tblStyle>
  <a:tblStyle styleId="{C7B018BB-80A7-4F77-B60F-C8B233D01FF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4C3C2611-4C71-4FC5-86AE-919BDF0F9419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 snapToGrid="0">
      <p:cViewPr varScale="1">
        <p:scale>
          <a:sx n="111" d="100"/>
          <a:sy n="111" d="100"/>
        </p:scale>
        <p:origin x="187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1" name="Shape 51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defRPr sz="1600">
        <a:latin typeface="Lucida Grande"/>
        <a:ea typeface="Lucida Grande"/>
        <a:cs typeface="Lucida Grande"/>
        <a:sym typeface="Lucida Grande"/>
      </a:defRPr>
    </a:lvl1pPr>
    <a:lvl2pPr indent="228600" defTabSz="457200" latinLnBrk="0">
      <a:defRPr sz="1600">
        <a:latin typeface="Lucida Grande"/>
        <a:ea typeface="Lucida Grande"/>
        <a:cs typeface="Lucida Grande"/>
        <a:sym typeface="Lucida Grande"/>
      </a:defRPr>
    </a:lvl2pPr>
    <a:lvl3pPr indent="457200" defTabSz="457200" latinLnBrk="0">
      <a:defRPr sz="1600">
        <a:latin typeface="Lucida Grande"/>
        <a:ea typeface="Lucida Grande"/>
        <a:cs typeface="Lucida Grande"/>
        <a:sym typeface="Lucida Grande"/>
      </a:defRPr>
    </a:lvl3pPr>
    <a:lvl4pPr indent="685800" defTabSz="457200" latinLnBrk="0">
      <a:defRPr sz="1600">
        <a:latin typeface="Lucida Grande"/>
        <a:ea typeface="Lucida Grande"/>
        <a:cs typeface="Lucida Grande"/>
        <a:sym typeface="Lucida Grande"/>
      </a:defRPr>
    </a:lvl4pPr>
    <a:lvl5pPr indent="914400" defTabSz="457200" latinLnBrk="0">
      <a:defRPr sz="1600">
        <a:latin typeface="Lucida Grande"/>
        <a:ea typeface="Lucida Grande"/>
        <a:cs typeface="Lucida Grande"/>
        <a:sym typeface="Lucida Grande"/>
      </a:defRPr>
    </a:lvl5pPr>
    <a:lvl6pPr indent="1143000" defTabSz="457200" latinLnBrk="0">
      <a:defRPr sz="1600">
        <a:latin typeface="Lucida Grande"/>
        <a:ea typeface="Lucida Grande"/>
        <a:cs typeface="Lucida Grande"/>
        <a:sym typeface="Lucida Grande"/>
      </a:defRPr>
    </a:lvl6pPr>
    <a:lvl7pPr indent="1371600" defTabSz="457200" latinLnBrk="0">
      <a:defRPr sz="1600">
        <a:latin typeface="Lucida Grande"/>
        <a:ea typeface="Lucida Grande"/>
        <a:cs typeface="Lucida Grande"/>
        <a:sym typeface="Lucida Grande"/>
      </a:defRPr>
    </a:lvl7pPr>
    <a:lvl8pPr indent="1600200" defTabSz="457200" latinLnBrk="0">
      <a:defRPr sz="1600">
        <a:latin typeface="Lucida Grande"/>
        <a:ea typeface="Lucida Grande"/>
        <a:cs typeface="Lucida Grande"/>
        <a:sym typeface="Lucida Grande"/>
      </a:defRPr>
    </a:lvl8pPr>
    <a:lvl9pPr indent="1828800" defTabSz="457200" latinLnBrk="0">
      <a:defRPr sz="1600">
        <a:latin typeface="Lucida Grande"/>
        <a:ea typeface="Lucida Grande"/>
        <a:cs typeface="Lucida Grande"/>
        <a:sym typeface="Lucida Grand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Line"/>
          <p:cNvSpPr/>
          <p:nvPr/>
        </p:nvSpPr>
        <p:spPr>
          <a:xfrm>
            <a:off x="508000" y="3708400"/>
            <a:ext cx="9144000" cy="127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pic>
        <p:nvPicPr>
          <p:cNvPr id="12" name="Line Line" descr="Line Lin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444429" y="3644829"/>
            <a:ext cx="9271142" cy="139770"/>
          </a:xfrm>
          <a:prstGeom prst="rect">
            <a:avLst/>
          </a:prstGeom>
          <a:effectLst>
            <a:outerShdw blurRad="76200" dist="762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13" name="Title Text"/>
          <p:cNvSpPr txBox="1">
            <a:spLocks noGrp="1"/>
          </p:cNvSpPr>
          <p:nvPr>
            <p:ph type="title"/>
          </p:nvPr>
        </p:nvSpPr>
        <p:spPr>
          <a:xfrm>
            <a:off x="444500" y="639038"/>
            <a:ext cx="9271000" cy="2476501"/>
          </a:xfrm>
          <a:prstGeom prst="rect">
            <a:avLst/>
          </a:prstGeom>
          <a:effectLst>
            <a:outerShdw blurRad="63500" dist="86594" dir="2700000" rotWithShape="0">
              <a:srgbClr val="000000">
                <a:alpha val="23054"/>
              </a:srgbClr>
            </a:outerShdw>
          </a:effectLst>
        </p:spPr>
        <p:txBody>
          <a:bodyPr lIns="38100" tIns="38100" rIns="38100" bIns="38100" anchor="b">
            <a:noAutofit/>
          </a:bodyPr>
          <a:lstStyle>
            <a:lvl1pPr algn="l" defTabSz="457200">
              <a:defRPr sz="4800">
                <a:latin typeface="Century Gothic"/>
                <a:ea typeface="Century Gothic"/>
                <a:cs typeface="Century Gothic"/>
                <a:sym typeface="Century Gothic"/>
              </a:defRPr>
            </a:lvl1pPr>
          </a:lstStyle>
          <a:p>
            <a:r>
              <a:t>Title Text</a:t>
            </a:r>
          </a:p>
        </p:txBody>
      </p:sp>
      <p:sp>
        <p:nvSpPr>
          <p:cNvPr id="1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44500" y="3924300"/>
            <a:ext cx="9271000" cy="1574800"/>
          </a:xfrm>
          <a:prstGeom prst="rect">
            <a:avLst/>
          </a:prstGeom>
          <a:effectLst>
            <a:outerShdw blurRad="63500" dist="67502" dir="2700000" rotWithShape="0">
              <a:srgbClr val="000000">
                <a:alpha val="23054"/>
              </a:srgbClr>
            </a:outerShdw>
          </a:effectLst>
        </p:spPr>
        <p:txBody>
          <a:bodyPr lIns="38100" tIns="38100" rIns="38100" bIns="38100" anchor="t">
            <a:noAutofit/>
          </a:bodyPr>
          <a:lstStyle>
            <a:lvl1pPr marL="0" indent="0" defTabSz="457200">
              <a:spcBef>
                <a:spcPts val="0"/>
              </a:spcBef>
              <a:buSzTx/>
              <a:buNone/>
              <a:defRPr sz="3200"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indent="0" defTabSz="457200">
              <a:spcBef>
                <a:spcPts val="0"/>
              </a:spcBef>
              <a:buSzTx/>
              <a:buNone/>
              <a:defRPr sz="2600"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indent="0" defTabSz="457200">
              <a:spcBef>
                <a:spcPts val="0"/>
              </a:spcBef>
              <a:buSzTx/>
              <a:buNone/>
              <a:defRPr sz="2000"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indent="0" defTabSz="457200">
              <a:spcBef>
                <a:spcPts val="0"/>
              </a:spcBef>
              <a:buSzTx/>
              <a:buNone/>
              <a:defRPr sz="2000"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indent="0" defTabSz="457200">
              <a:spcBef>
                <a:spcPts val="0"/>
              </a:spcBef>
              <a:buSzTx/>
              <a:buNone/>
              <a:defRPr sz="2000">
                <a:solidFill>
                  <a:srgbClr val="747474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588500" y="7200900"/>
            <a:ext cx="230124" cy="225045"/>
          </a:xfrm>
          <a:prstGeom prst="rect">
            <a:avLst/>
          </a:prstGeom>
        </p:spPr>
        <p:txBody>
          <a:bodyPr lIns="38100" tIns="38100" rIns="38100" bIns="38100"/>
          <a:lstStyle>
            <a:lvl1pPr algn="l" defTabSz="457200">
              <a:defRPr sz="1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pic>
        <p:nvPicPr>
          <p:cNvPr id="16" name="kisspng-university-of-sussex-logo-master-s-degree-academic-leeds-beckett-university-5b52d2b1005944.2272200815321545450014.png" descr="kisspng-university-of-sussex-logo-master-s-degree-academic-leeds-beckett-university-5b52d2b1005944.2272200815321545450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6774" y="155374"/>
            <a:ext cx="1019261" cy="89695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Line Line" descr="Line Lin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380999" y="7264384"/>
            <a:ext cx="9182102" cy="127017"/>
          </a:xfrm>
          <a:prstGeom prst="rect">
            <a:avLst/>
          </a:prstGeom>
          <a:effectLst>
            <a:outerShdw blurRad="50800" dist="63500" dir="2700000" rotWithShape="0">
              <a:srgbClr val="000000">
                <a:alpha val="50000"/>
              </a:srgbClr>
            </a:outerShdw>
          </a:effectLst>
        </p:spPr>
      </p:pic>
      <p:pic>
        <p:nvPicPr>
          <p:cNvPr id="24" name="Line Line" descr="Line Line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 rot="21599998">
            <a:off x="463549" y="1033442"/>
            <a:ext cx="4746971" cy="76204"/>
          </a:xfrm>
          <a:prstGeom prst="rect">
            <a:avLst/>
          </a:prstGeom>
          <a:effectLst>
            <a:outerShdw blurRad="50800" dist="63500" dir="2700000" rotWithShape="0">
              <a:srgbClr val="000000">
                <a:alpha val="50000"/>
              </a:srgbClr>
            </a:outerShdw>
          </a:effectLst>
        </p:spPr>
      </p:pic>
      <p:sp>
        <p:nvSpPr>
          <p:cNvPr id="25" name="Title Text"/>
          <p:cNvSpPr txBox="1">
            <a:spLocks noGrp="1"/>
          </p:cNvSpPr>
          <p:nvPr>
            <p:ph type="title"/>
          </p:nvPr>
        </p:nvSpPr>
        <p:spPr>
          <a:xfrm>
            <a:off x="391863" y="-88747"/>
            <a:ext cx="7772401" cy="1092201"/>
          </a:xfrm>
          <a:prstGeom prst="rect">
            <a:avLst/>
          </a:prstGeom>
          <a:effectLst>
            <a:outerShdw blurRad="50800" dist="58159" dir="3600000" rotWithShape="0">
              <a:srgbClr val="000000">
                <a:alpha val="28526"/>
              </a:srgbClr>
            </a:outerShdw>
          </a:effectLst>
        </p:spPr>
        <p:txBody>
          <a:bodyPr lIns="38100" tIns="38100" rIns="38100" bIns="38100" anchor="b"/>
          <a:lstStyle>
            <a:lvl1pPr algn="l" defTabSz="457200">
              <a:defRPr sz="3600">
                <a:latin typeface="Century Gothic"/>
                <a:ea typeface="Century Gothic"/>
                <a:cs typeface="Century Gothic"/>
                <a:sym typeface="Century Gothic"/>
              </a:defRPr>
            </a:lvl1pPr>
          </a:lstStyle>
          <a:p>
            <a:r>
              <a:t>Title Text</a:t>
            </a:r>
          </a:p>
        </p:txBody>
      </p:sp>
      <p:sp>
        <p:nvSpPr>
          <p:cNvPr id="26" name="Body Level One…"/>
          <p:cNvSpPr txBox="1">
            <a:spLocks noGrp="1"/>
          </p:cNvSpPr>
          <p:nvPr>
            <p:ph type="body" idx="1"/>
          </p:nvPr>
        </p:nvSpPr>
        <p:spPr>
          <a:xfrm>
            <a:off x="444500" y="1397000"/>
            <a:ext cx="9271000" cy="5130800"/>
          </a:xfrm>
          <a:prstGeom prst="rect">
            <a:avLst/>
          </a:prstGeom>
          <a:effectLst>
            <a:outerShdw blurRad="50800" dist="58159" dir="3600000" rotWithShape="0">
              <a:srgbClr val="000000">
                <a:alpha val="17303"/>
              </a:srgbClr>
            </a:outerShdw>
          </a:effectLst>
        </p:spPr>
        <p:txBody>
          <a:bodyPr lIns="38100" tIns="38100" rIns="38100" bIns="38100" anchor="t"/>
          <a:lstStyle>
            <a:lvl1pPr marL="203200" indent="-203200" algn="just" defTabSz="457200">
              <a:spcBef>
                <a:spcPts val="1600"/>
              </a:spcBef>
              <a:buSzPct val="100000"/>
              <a:defRPr sz="2400"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546100" indent="-203200" algn="just" defTabSz="457200">
              <a:lnSpc>
                <a:spcPct val="110000"/>
              </a:lnSpc>
              <a:spcBef>
                <a:spcPts val="1600"/>
              </a:spcBef>
              <a:buSzPct val="100000"/>
              <a:defRPr sz="2100"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889000" indent="-203200" algn="just" defTabSz="457200">
              <a:lnSpc>
                <a:spcPct val="110000"/>
              </a:lnSpc>
              <a:spcBef>
                <a:spcPts val="1600"/>
              </a:spcBef>
              <a:buSzPct val="100000"/>
              <a:defRPr sz="2100"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231900" indent="-203200" algn="just" defTabSz="457200">
              <a:lnSpc>
                <a:spcPct val="110000"/>
              </a:lnSpc>
              <a:spcBef>
                <a:spcPts val="1600"/>
              </a:spcBef>
              <a:buSzPct val="100000"/>
              <a:defRPr sz="2100"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574800" indent="-203200" algn="just" defTabSz="457200">
              <a:lnSpc>
                <a:spcPct val="110000"/>
              </a:lnSpc>
              <a:spcBef>
                <a:spcPts val="1600"/>
              </a:spcBef>
              <a:buSzPct val="100000"/>
              <a:defRPr sz="2100">
                <a:latin typeface="Century Gothic"/>
                <a:ea typeface="Century Gothic"/>
                <a:cs typeface="Century Gothic"/>
                <a:sym typeface="Century Gothic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02136" y="7200900"/>
            <a:ext cx="230125" cy="225045"/>
          </a:xfrm>
          <a:prstGeom prst="rect">
            <a:avLst/>
          </a:prstGeom>
        </p:spPr>
        <p:txBody>
          <a:bodyPr lIns="38100" tIns="38100" rIns="38100" bIns="38100"/>
          <a:lstStyle>
            <a:lvl1pPr algn="r" defTabSz="457200">
              <a:defRPr sz="1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28" name="I. Vivarelli - ECFA workshop on Higgs factories - 5-7 October 2022"/>
          <p:cNvSpPr txBox="1"/>
          <p:nvPr/>
        </p:nvSpPr>
        <p:spPr>
          <a:xfrm>
            <a:off x="3877201" y="7376116"/>
            <a:ext cx="2189703" cy="2718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100"/>
            </a:lvl1pPr>
          </a:lstStyle>
          <a:p>
            <a:r>
              <a:rPr dirty="0"/>
              <a:t>I. Vivarelli </a:t>
            </a:r>
            <a:r>
              <a:rPr lang="en-GB" dirty="0"/>
              <a:t>–</a:t>
            </a:r>
            <a:r>
              <a:rPr dirty="0"/>
              <a:t> </a:t>
            </a:r>
            <a:r>
              <a:rPr lang="en-CA" dirty="0"/>
              <a:t>DRD6 – UK meeting</a:t>
            </a:r>
            <a:endParaRPr dirty="0"/>
          </a:p>
        </p:txBody>
      </p:sp>
      <p:pic>
        <p:nvPicPr>
          <p:cNvPr id="29" name="kisspng-university-of-sussex-logo-master-s-degree-academic-leeds-beckett-university-5b52d2b1005944.2272200815321545450014.png" descr="kisspng-university-of-sussex-logo-master-s-degree-academic-leeds-beckett-university-5b52d2b1005944.22722008153215454500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9718" y="155374"/>
            <a:ext cx="686317" cy="6039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Text"/>
          <p:cNvSpPr txBox="1">
            <a:spLocks noGrp="1"/>
          </p:cNvSpPr>
          <p:nvPr>
            <p:ph type="title"/>
          </p:nvPr>
        </p:nvSpPr>
        <p:spPr>
          <a:xfrm>
            <a:off x="444500" y="2895600"/>
            <a:ext cx="9271000" cy="1828800"/>
          </a:xfrm>
          <a:prstGeom prst="rect">
            <a:avLst/>
          </a:prstGeom>
          <a:ln w="9525">
            <a:round/>
          </a:ln>
          <a:effectLst>
            <a:outerShdw blurRad="63500" dist="86594" dir="2700000" rotWithShape="0">
              <a:srgbClr val="000000">
                <a:alpha val="38219"/>
              </a:srgbClr>
            </a:outerShdw>
          </a:effectLst>
        </p:spPr>
        <p:txBody>
          <a:bodyPr lIns="38100" tIns="38100" rIns="38100" bIns="38100">
            <a:noAutofit/>
          </a:bodyPr>
          <a:lstStyle>
            <a:lvl1pPr algn="l" defTabSz="457200">
              <a:defRPr sz="4800">
                <a:effectLst>
                  <a:outerShdw blurRad="127000" dist="63500" dir="2700000" rotWithShape="0">
                    <a:srgbClr val="000000">
                      <a:alpha val="75000"/>
                    </a:srgbClr>
                  </a:outerShdw>
                </a:effectLst>
                <a:latin typeface="Century Gothic"/>
                <a:ea typeface="Century Gothic"/>
                <a:cs typeface="Century Gothic"/>
                <a:sym typeface="Century Gothic"/>
              </a:defRPr>
            </a:lvl1pPr>
          </a:lstStyle>
          <a:p>
            <a:r>
              <a:t>Title Text</a:t>
            </a:r>
          </a:p>
        </p:txBody>
      </p:sp>
      <p:sp>
        <p:nvSpPr>
          <p:cNvPr id="3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588500" y="7200900"/>
            <a:ext cx="230124" cy="225045"/>
          </a:xfrm>
          <a:prstGeom prst="rect">
            <a:avLst/>
          </a:prstGeom>
        </p:spPr>
        <p:txBody>
          <a:bodyPr lIns="38100" tIns="38100" rIns="38100" bIns="38100"/>
          <a:lstStyle>
            <a:lvl1pPr algn="l" defTabSz="457200">
              <a:defRPr sz="1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744140" y="347265"/>
            <a:ext cx="8671720" cy="16867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9687" tIns="39687" rIns="39687" bIns="39687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744140" y="2033984"/>
            <a:ext cx="8671720" cy="4911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9687" tIns="39687" rIns="39687" bIns="39687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930144" y="7228085"/>
            <a:ext cx="289790" cy="295276"/>
          </a:xfrm>
          <a:prstGeom prst="rect">
            <a:avLst/>
          </a:prstGeom>
          <a:ln w="12700">
            <a:miter lim="400000"/>
          </a:ln>
        </p:spPr>
        <p:txBody>
          <a:bodyPr wrap="none" lIns="39687" tIns="39687" rIns="39687" bIns="39687">
            <a:spAutoFit/>
          </a:bodyPr>
          <a:lstStyle>
            <a:lvl1pPr defTabSz="456406">
              <a:defRPr sz="1400"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ransition spd="med"/>
  <p:txStyles>
    <p:titleStyle>
      <a:lvl1pPr marL="0" marR="0" indent="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1pPr>
      <a:lvl2pPr marL="0" marR="0" indent="2286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2pPr>
      <a:lvl3pPr marL="0" marR="0" indent="4572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3pPr>
      <a:lvl4pPr marL="0" marR="0" indent="6858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4pPr>
      <a:lvl5pPr marL="0" marR="0" indent="9144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5pPr>
      <a:lvl6pPr marL="0" marR="0" indent="11430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6pPr>
      <a:lvl7pPr marL="0" marR="0" indent="13716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7pPr>
      <a:lvl8pPr marL="0" marR="0" indent="16002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8pPr>
      <a:lvl9pPr marL="0" marR="0" indent="18288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2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9pPr>
    </p:titleStyle>
    <p:bodyStyle>
      <a:lvl1pPr marL="3457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1pPr>
      <a:lvl2pPr marL="7902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2pPr>
      <a:lvl3pPr marL="12347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3pPr>
      <a:lvl4pPr marL="16792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4pPr>
      <a:lvl5pPr marL="21237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5pPr>
      <a:lvl6pPr marL="25682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6pPr>
      <a:lvl7pPr marL="30127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7pPr>
      <a:lvl8pPr marL="34572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8pPr>
      <a:lvl9pPr marL="3901722" marR="0" indent="-345722" algn="l" defTabSz="456406" latinLnBrk="0">
        <a:lnSpc>
          <a:spcPct val="100000"/>
        </a:lnSpc>
        <a:spcBef>
          <a:spcPts val="3200"/>
        </a:spcBef>
        <a:spcAft>
          <a:spcPts val="0"/>
        </a:spcAft>
        <a:buClrTx/>
        <a:buSzPct val="75000"/>
        <a:buFontTx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9pPr>
    </p:bodyStyle>
    <p:otherStyle>
      <a:lvl1pPr marL="0" marR="0" indent="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456406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indico.cern.ch/event/1212696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203.04312" TargetMode="External"/><Relationship Id="rId2" Type="http://schemas.openxmlformats.org/officeDocument/2006/relationships/hyperlink" Target="https://indico.cern.ch/event/1212696/contributions/5173760/attachments/2574898/4439868/santoro_ECFA_Jan2023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s://arxiv.org/abs/2202.01474" TargetMode="External"/><Relationship Id="rId4" Type="http://schemas.openxmlformats.org/officeDocument/2006/relationships/hyperlink" Target="https://www.mdpi.com/2410-390X/6/4/59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indico.ihep.ac.cn/event/7389/session/0/contribution/228/material/slides/0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hyperlink" Target="https://journals.aps.org/rmp/abstract/10.1103/RevModPhys.90.02500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t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github.com/HEP-FCC/IDEADetectorSI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2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hyperlink" Target="https://arxiv.org/pdf/2203.04312.pdf" TargetMode="Externa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indico.cern.ch/event/847884/contributions/4833222/attachments/2446319/4192072/220518_shKo_CALOR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eg"/><Relationship Id="rId4" Type="http://schemas.openxmlformats.org/officeDocument/2006/relationships/image" Target="../media/image4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88/1748-0221/17/06/P06008" TargetMode="External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tif"/><Relationship Id="rId13" Type="http://schemas.openxmlformats.org/officeDocument/2006/relationships/image" Target="../media/image67.png"/><Relationship Id="rId3" Type="http://schemas.openxmlformats.org/officeDocument/2006/relationships/image" Target="../media/image57.tif"/><Relationship Id="rId7" Type="http://schemas.openxmlformats.org/officeDocument/2006/relationships/image" Target="../media/image61.tif"/><Relationship Id="rId12" Type="http://schemas.openxmlformats.org/officeDocument/2006/relationships/image" Target="../media/image66.tif"/><Relationship Id="rId17" Type="http://schemas.openxmlformats.org/officeDocument/2006/relationships/image" Target="../media/image71.tif"/><Relationship Id="rId2" Type="http://schemas.openxmlformats.org/officeDocument/2006/relationships/image" Target="../media/image56.tif"/><Relationship Id="rId16" Type="http://schemas.openxmlformats.org/officeDocument/2006/relationships/image" Target="../media/image70.t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tif"/><Relationship Id="rId11" Type="http://schemas.openxmlformats.org/officeDocument/2006/relationships/image" Target="../media/image65.tif"/><Relationship Id="rId5" Type="http://schemas.openxmlformats.org/officeDocument/2006/relationships/image" Target="../media/image59.tif"/><Relationship Id="rId15" Type="http://schemas.openxmlformats.org/officeDocument/2006/relationships/image" Target="../media/image69.tif"/><Relationship Id="rId10" Type="http://schemas.openxmlformats.org/officeDocument/2006/relationships/image" Target="../media/image64.tif"/><Relationship Id="rId4" Type="http://schemas.openxmlformats.org/officeDocument/2006/relationships/image" Target="../media/image58.tif"/><Relationship Id="rId9" Type="http://schemas.openxmlformats.org/officeDocument/2006/relationships/image" Target="../media/image63.tif"/><Relationship Id="rId14" Type="http://schemas.openxmlformats.org/officeDocument/2006/relationships/image" Target="../media/image68.t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idea.dualreadout@cern.ch" TargetMode="External"/><Relationship Id="rId2" Type="http://schemas.openxmlformats.org/officeDocument/2006/relationships/hyperlink" Target="http://egroups.cern.ch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"/><Relationship Id="rId2" Type="http://schemas.openxmlformats.org/officeDocument/2006/relationships/image" Target="../media/image79.ti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7" Type="http://schemas.openxmlformats.org/officeDocument/2006/relationships/image" Target="../media/image8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7" Type="http://schemas.openxmlformats.org/officeDocument/2006/relationships/image" Target="../media/image92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G4_Layout_2.png" descr="G4_Layout_2.png"/>
          <p:cNvPicPr>
            <a:picLocks noChangeAspect="1"/>
          </p:cNvPicPr>
          <p:nvPr/>
        </p:nvPicPr>
        <p:blipFill>
          <a:blip r:embed="rId2">
            <a:alphaModFix amt="13092"/>
          </a:blip>
          <a:stretch>
            <a:fillRect/>
          </a:stretch>
        </p:blipFill>
        <p:spPr>
          <a:xfrm>
            <a:off x="-959922" y="1285629"/>
            <a:ext cx="12079844" cy="5341958"/>
          </a:xfrm>
          <a:prstGeom prst="rect">
            <a:avLst/>
          </a:prstGeom>
          <a:ln w="12700">
            <a:miter lim="400000"/>
          </a:ln>
        </p:spPr>
      </p:pic>
      <p:sp>
        <p:nvSpPr>
          <p:cNvPr id="54" name="Dual Readout Calorimeter"/>
          <p:cNvSpPr txBox="1">
            <a:spLocks noGrp="1"/>
          </p:cNvSpPr>
          <p:nvPr>
            <p:ph type="ctrTitle"/>
          </p:nvPr>
        </p:nvSpPr>
        <p:spPr>
          <a:xfrm>
            <a:off x="444500" y="1222606"/>
            <a:ext cx="9271000" cy="2476501"/>
          </a:xfrm>
          <a:prstGeom prst="rect">
            <a:avLst/>
          </a:prstGeom>
        </p:spPr>
        <p:txBody>
          <a:bodyPr/>
          <a:lstStyle/>
          <a:p>
            <a:r>
              <a:t>Dual Readout Calorimeter</a:t>
            </a:r>
          </a:p>
        </p:txBody>
      </p:sp>
      <p:sp>
        <p:nvSpPr>
          <p:cNvPr id="55" name="Iacopo Vivarelli…"/>
          <p:cNvSpPr txBox="1">
            <a:spLocks noGrp="1"/>
          </p:cNvSpPr>
          <p:nvPr>
            <p:ph type="subTitle" sz="half" idx="1"/>
          </p:nvPr>
        </p:nvSpPr>
        <p:spPr>
          <a:xfrm>
            <a:off x="444500" y="3869389"/>
            <a:ext cx="9271000" cy="2476501"/>
          </a:xfrm>
          <a:prstGeom prst="rect">
            <a:avLst/>
          </a:prstGeom>
        </p:spPr>
        <p:txBody>
          <a:bodyPr/>
          <a:lstStyle/>
          <a:p>
            <a:r>
              <a:t>Iacopo Vivarelli </a:t>
            </a:r>
          </a:p>
          <a:p>
            <a:pPr>
              <a:defRPr sz="2500"/>
            </a:pPr>
            <a:r>
              <a:t>University of Sussex</a:t>
            </a:r>
          </a:p>
          <a:p>
            <a:pPr>
              <a:defRPr sz="1900"/>
            </a:pPr>
            <a:endParaRPr/>
          </a:p>
        </p:txBody>
      </p:sp>
      <p:sp>
        <p:nvSpPr>
          <p:cNvPr id="5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588500" y="7200900"/>
            <a:ext cx="159512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</a:t>
            </a:fld>
            <a:endParaRPr/>
          </a:p>
        </p:txBody>
      </p:sp>
      <p:pic>
        <p:nvPicPr>
          <p:cNvPr id="57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624" y="5990839"/>
            <a:ext cx="2590801" cy="11303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8FDE5F-3DB4-8DFB-6897-23EFDC6A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Short summary </a:t>
            </a:r>
          </a:p>
        </p:txBody>
      </p:sp>
    </p:spTree>
    <p:extLst>
      <p:ext uri="{BB962C8B-B14F-4D97-AF65-F5344CB8AC3E}">
        <p14:creationId xmlns:p14="http://schemas.microsoft.com/office/powerpoint/2010/main" val="570637319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Dual-readout"/>
          <p:cNvSpPr txBox="1">
            <a:spLocks noGrp="1"/>
          </p:cNvSpPr>
          <p:nvPr>
            <p:ph type="title"/>
          </p:nvPr>
        </p:nvSpPr>
        <p:spPr>
          <a:xfrm>
            <a:off x="1" y="-88747"/>
            <a:ext cx="9250878" cy="1092201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CA" dirty="0"/>
              <a:t>Calorimetry (former TF6 of Detector roadmap)</a:t>
            </a:r>
            <a:endParaRPr dirty="0"/>
          </a:p>
        </p:txBody>
      </p:sp>
      <p:sp>
        <p:nvSpPr>
          <p:cNvPr id="53" name="International collaboration working on two options at the moment:…"/>
          <p:cNvSpPr txBox="1">
            <a:spLocks noGrp="1"/>
          </p:cNvSpPr>
          <p:nvPr>
            <p:ph type="body" idx="1"/>
          </p:nvPr>
        </p:nvSpPr>
        <p:spPr>
          <a:xfrm>
            <a:off x="444500" y="1610755"/>
            <a:ext cx="9271000" cy="51308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147822" indent="-147822" defTabSz="332600">
              <a:spcBef>
                <a:spcPts val="1125"/>
              </a:spcBef>
              <a:defRPr sz="2328"/>
            </a:pPr>
            <a:r>
              <a:rPr lang="en-CA" dirty="0">
                <a:hlinkClick r:id="rId2"/>
              </a:rPr>
              <a:t>DRD kick-off meeting </a:t>
            </a:r>
            <a:r>
              <a:rPr lang="en-CA" dirty="0"/>
              <a:t>took place on 12</a:t>
            </a:r>
            <a:r>
              <a:rPr lang="en-CA" baseline="30000" dirty="0"/>
              <a:t>th</a:t>
            </a:r>
            <a:r>
              <a:rPr lang="en-CA" dirty="0"/>
              <a:t> January.</a:t>
            </a:r>
            <a:endParaRPr lang="en-CA" u="sng" dirty="0"/>
          </a:p>
          <a:p>
            <a:pPr marL="147822" indent="-147822" defTabSz="332600">
              <a:spcBef>
                <a:spcPts val="1125"/>
              </a:spcBef>
              <a:defRPr sz="2328"/>
            </a:pPr>
            <a:r>
              <a:rPr lang="en-CA" dirty="0"/>
              <a:t>Work split in 3 + 1 “tracks”: </a:t>
            </a:r>
          </a:p>
          <a:p>
            <a:pPr marL="404987" lvl="1" indent="-147822" defTabSz="332600">
              <a:spcBef>
                <a:spcPts val="1125"/>
              </a:spcBef>
              <a:defRPr sz="2328"/>
            </a:pPr>
            <a:r>
              <a:rPr lang="en-CA" dirty="0"/>
              <a:t>Track 1: Sandwich calorimeters with fully embedded electronics (connects with UK work on </a:t>
            </a:r>
            <a:r>
              <a:rPr lang="en-CA" dirty="0" err="1"/>
              <a:t>Calice</a:t>
            </a:r>
            <a:r>
              <a:rPr lang="en-CA" dirty="0"/>
              <a:t>, FOCAL/DECAL – CMS upgrade?</a:t>
            </a:r>
          </a:p>
          <a:p>
            <a:pPr marL="404987" lvl="1" indent="-147822" defTabSz="332600">
              <a:spcBef>
                <a:spcPts val="1125"/>
              </a:spcBef>
              <a:defRPr sz="2328"/>
            </a:pPr>
            <a:r>
              <a:rPr lang="en-CA" dirty="0"/>
              <a:t>Track 2: Liquified Noble Gas calorimeters (not immediately relevant for UK (?)).</a:t>
            </a:r>
          </a:p>
          <a:p>
            <a:pPr marL="404987" lvl="1" indent="-147822" defTabSz="332600">
              <a:spcBef>
                <a:spcPts val="1125"/>
              </a:spcBef>
              <a:defRPr sz="2328"/>
            </a:pPr>
            <a:r>
              <a:rPr lang="en-CA" dirty="0"/>
              <a:t>Track 3: Optical calorimeters (connects with UK activities on dual-readout/fibre based R&amp;D)</a:t>
            </a:r>
          </a:p>
          <a:p>
            <a:pPr marL="404987" lvl="1" indent="-147822" defTabSz="332600">
              <a:spcBef>
                <a:spcPts val="1125"/>
              </a:spcBef>
              <a:defRPr sz="2328"/>
            </a:pPr>
            <a:r>
              <a:rPr lang="en-CA" dirty="0"/>
              <a:t>Track 4: Alternative or transversal proposals (no connection with UK?)</a:t>
            </a:r>
          </a:p>
          <a:p>
            <a:pPr marL="147822" indent="-147822" defTabSz="332600">
              <a:spcBef>
                <a:spcPts val="1125"/>
              </a:spcBef>
              <a:defRPr sz="2328"/>
            </a:pPr>
            <a:r>
              <a:rPr lang="en-CA" dirty="0"/>
              <a:t>Request for proposals sent from DRD coordinators with deadline 24</a:t>
            </a:r>
            <a:r>
              <a:rPr lang="en-CA" baseline="30000" dirty="0"/>
              <a:t>th</a:t>
            </a:r>
            <a:r>
              <a:rPr lang="en-CA" dirty="0"/>
              <a:t> March.   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66FA9-14DA-5951-8085-4C98F547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Track 3 – Optical calorimeters  </a:t>
            </a:r>
          </a:p>
        </p:txBody>
      </p:sp>
      <p:sp>
        <p:nvSpPr>
          <p:cNvPr id="6" name="International collaboration:…">
            <a:extLst>
              <a:ext uri="{FF2B5EF4-FFF2-40B4-BE49-F238E27FC236}">
                <a16:creationId xmlns:a16="http://schemas.microsoft.com/office/drawing/2014/main" id="{61C442A7-0E03-61D0-9D5A-E2DCD083124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0" y="1333671"/>
            <a:ext cx="6175169" cy="323833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146297" indent="-146297" defTabSz="329170">
              <a:spcBef>
                <a:spcPts val="1125"/>
              </a:spcBef>
              <a:defRPr sz="2304"/>
            </a:pPr>
            <a:r>
              <a:rPr lang="en-CA" dirty="0"/>
              <a:t>University of Sussex part of an </a:t>
            </a:r>
            <a:r>
              <a:rPr lang="en-CA" b="1" dirty="0"/>
              <a:t>international proto-collaboration </a:t>
            </a:r>
            <a:r>
              <a:rPr lang="en-CA" dirty="0"/>
              <a:t>including institutions from Korea, US, Italy for R&amp;D on dual-readout for </a:t>
            </a:r>
            <a:r>
              <a:rPr lang="en-CA" dirty="0" err="1"/>
              <a:t>e</a:t>
            </a:r>
            <a:r>
              <a:rPr lang="en-CA" baseline="30000" dirty="0" err="1"/>
              <a:t>+</a:t>
            </a:r>
            <a:r>
              <a:rPr lang="en-CA" dirty="0" err="1"/>
              <a:t>e</a:t>
            </a:r>
            <a:r>
              <a:rPr lang="en-CA" baseline="30000" dirty="0" err="1"/>
              <a:t>-</a:t>
            </a:r>
            <a:r>
              <a:rPr lang="en-CA" dirty="0" err="1"/>
              <a:t>colliders</a:t>
            </a:r>
            <a:r>
              <a:rPr lang="en-CA" dirty="0"/>
              <a:t>.</a:t>
            </a:r>
          </a:p>
          <a:p>
            <a:pPr marL="146297" indent="-146297" defTabSz="329170">
              <a:spcBef>
                <a:spcPts val="1125"/>
              </a:spcBef>
              <a:defRPr sz="2304"/>
            </a:pPr>
            <a:r>
              <a:rPr lang="en-CA" dirty="0"/>
              <a:t>R&amp;D </a:t>
            </a:r>
            <a:r>
              <a:rPr lang="en-CA" b="1" dirty="0"/>
              <a:t>fully integrated in ECFA process since the beginning </a:t>
            </a:r>
            <a:r>
              <a:rPr lang="en-CA" dirty="0"/>
              <a:t>(R. Ferrari (Pavia and INFN) is one of the conveners of the DRD). </a:t>
            </a:r>
          </a:p>
          <a:p>
            <a:pPr marL="403462" lvl="1" indent="-146297" defTabSz="329170">
              <a:spcBef>
                <a:spcPts val="1125"/>
              </a:spcBef>
              <a:defRPr sz="2304"/>
            </a:pPr>
            <a:r>
              <a:rPr lang="en-CA" dirty="0">
                <a:hlinkClick r:id="rId2"/>
              </a:rPr>
              <a:t>DRD presentation</a:t>
            </a:r>
            <a:r>
              <a:rPr lang="en-CA" dirty="0"/>
              <a:t> about dual-readout</a:t>
            </a:r>
          </a:p>
          <a:p>
            <a:pPr marL="403462" lvl="1" indent="-146297" defTabSz="329170">
              <a:spcBef>
                <a:spcPts val="1125"/>
              </a:spcBef>
              <a:defRPr sz="2304"/>
            </a:pPr>
            <a:r>
              <a:rPr lang="en-CA" dirty="0"/>
              <a:t>Test beams performed in 2021 and 2022 (EM-size prototypes). One more planned for 2023 (towards had-size prototype).  </a:t>
            </a:r>
          </a:p>
          <a:p>
            <a:pPr marL="403462" lvl="1" indent="-146297" defTabSz="329170">
              <a:spcBef>
                <a:spcPts val="1125"/>
              </a:spcBef>
              <a:defRPr sz="2304"/>
            </a:pPr>
            <a:r>
              <a:rPr lang="en-CA" dirty="0"/>
              <a:t>A few recent publications: </a:t>
            </a:r>
            <a:r>
              <a:rPr lang="en-CA" dirty="0">
                <a:hlinkClick r:id="rId3"/>
              </a:rPr>
              <a:t>arXiv:2203.04312</a:t>
            </a:r>
            <a:r>
              <a:rPr lang="en-CA" dirty="0"/>
              <a:t>, </a:t>
            </a:r>
            <a:r>
              <a:rPr lang="en-CA" dirty="0">
                <a:hlinkClick r:id="rId4"/>
              </a:rPr>
              <a:t>Instruments 2022 6(4), 59</a:t>
            </a:r>
            <a:r>
              <a:rPr lang="en-CA" dirty="0"/>
              <a:t>, </a:t>
            </a:r>
            <a:r>
              <a:rPr lang="en-CA" dirty="0">
                <a:hlinkClick r:id="rId5"/>
              </a:rPr>
              <a:t>arXiv:2202.01474</a:t>
            </a:r>
            <a:r>
              <a:rPr lang="en-CA" dirty="0"/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73B68F-271F-BD4E-7680-20DA684635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8792" y="903173"/>
            <a:ext cx="3710943" cy="3769109"/>
          </a:xfrm>
          <a:prstGeom prst="rect">
            <a:avLst/>
          </a:prstGeom>
        </p:spPr>
      </p:pic>
      <p:sp>
        <p:nvSpPr>
          <p:cNvPr id="5" name="International collaboration:…">
            <a:extLst>
              <a:ext uri="{FF2B5EF4-FFF2-40B4-BE49-F238E27FC236}">
                <a16:creationId xmlns:a16="http://schemas.microsoft.com/office/drawing/2014/main" id="{D96C3B3D-72CC-3622-7F65-8CE0113C5EA8}"/>
              </a:ext>
            </a:extLst>
          </p:cNvPr>
          <p:cNvSpPr txBox="1">
            <a:spLocks/>
          </p:cNvSpPr>
          <p:nvPr/>
        </p:nvSpPr>
        <p:spPr>
          <a:xfrm>
            <a:off x="273888" y="4572001"/>
            <a:ext cx="9612223" cy="2766950"/>
          </a:xfrm>
          <a:prstGeom prst="rect">
            <a:avLst/>
          </a:prstGeom>
          <a:ln w="12700">
            <a:miter lim="400000"/>
          </a:ln>
          <a:effectLst>
            <a:outerShdw blurRad="50800" dist="58159" dir="3600000" rotWithShape="0">
              <a:srgbClr val="000000">
                <a:alpha val="17303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8100" tIns="38100" rIns="38100" bIns="38100" anchor="t">
            <a:normAutofit fontScale="77500" lnSpcReduction="20000"/>
          </a:bodyPr>
          <a:lstStyle>
            <a:lvl1pPr marL="203200" marR="0" indent="-203200" algn="just" defTabSz="457200" latinLnBrk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546100" marR="0" indent="-203200" algn="just" defTabSz="457200" latinLnBrk="0">
              <a:lnSpc>
                <a:spcPct val="110000"/>
              </a:lnSpc>
              <a:spcBef>
                <a:spcPts val="160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 sz="2100" b="0" i="0" u="none" strike="noStrike" cap="none" spc="0" baseline="0">
                <a:solidFill>
                  <a:srgbClr val="000000"/>
                </a:solidFill>
                <a:uFillTx/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889000" marR="0" indent="-203200" algn="just" defTabSz="457200" latinLnBrk="0">
              <a:lnSpc>
                <a:spcPct val="110000"/>
              </a:lnSpc>
              <a:spcBef>
                <a:spcPts val="160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 sz="2100" b="0" i="0" u="none" strike="noStrike" cap="none" spc="0" baseline="0">
                <a:solidFill>
                  <a:srgbClr val="000000"/>
                </a:solidFill>
                <a:uFillTx/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231900" marR="0" indent="-203200" algn="just" defTabSz="457200" latinLnBrk="0">
              <a:lnSpc>
                <a:spcPct val="110000"/>
              </a:lnSpc>
              <a:spcBef>
                <a:spcPts val="160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 sz="2100" b="0" i="0" u="none" strike="noStrike" cap="none" spc="0" baseline="0">
                <a:solidFill>
                  <a:srgbClr val="000000"/>
                </a:solidFill>
                <a:uFillTx/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574800" marR="0" indent="-203200" algn="just" defTabSz="457200" latinLnBrk="0">
              <a:lnSpc>
                <a:spcPct val="110000"/>
              </a:lnSpc>
              <a:spcBef>
                <a:spcPts val="160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 sz="2100" b="0" i="0" u="none" strike="noStrike" cap="none" spc="0" baseline="0">
                <a:solidFill>
                  <a:srgbClr val="000000"/>
                </a:solidFill>
                <a:uFillTx/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68222" marR="0" indent="-345722" algn="l" defTabSz="456406" latinLnBrk="0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Tx/>
              <a:buSzPct val="75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Helvetica Light"/>
                <a:ea typeface="Helvetica Light"/>
                <a:cs typeface="Helvetica Light"/>
                <a:sym typeface="Helvetica Light"/>
              </a:defRPr>
            </a:lvl6pPr>
            <a:lvl7pPr marL="3012722" marR="0" indent="-345722" algn="l" defTabSz="456406" latinLnBrk="0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Tx/>
              <a:buSzPct val="75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Helvetica Light"/>
                <a:ea typeface="Helvetica Light"/>
                <a:cs typeface="Helvetica Light"/>
                <a:sym typeface="Helvetica Light"/>
              </a:defRPr>
            </a:lvl7pPr>
            <a:lvl8pPr marL="3457222" marR="0" indent="-345722" algn="l" defTabSz="456406" latinLnBrk="0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Tx/>
              <a:buSzPct val="75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Helvetica Light"/>
                <a:ea typeface="Helvetica Light"/>
                <a:cs typeface="Helvetica Light"/>
                <a:sym typeface="Helvetica Light"/>
              </a:defRPr>
            </a:lvl8pPr>
            <a:lvl9pPr marL="3901722" marR="0" indent="-345722" algn="l" defTabSz="456406" latinLnBrk="0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Tx/>
              <a:buSzPct val="75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Helvetica Light"/>
                <a:ea typeface="Helvetica Light"/>
                <a:cs typeface="Helvetica Light"/>
                <a:sym typeface="Helvetica Light"/>
              </a:defRPr>
            </a:lvl9pPr>
          </a:lstStyle>
          <a:p>
            <a:pPr marL="175564" indent="-175564" defTabSz="395020" hangingPunct="1">
              <a:spcBef>
                <a:spcPts val="1350"/>
              </a:spcBef>
              <a:defRPr sz="2304"/>
            </a:pPr>
            <a:r>
              <a:rPr lang="en-CA" sz="2304" dirty="0"/>
              <a:t>Total funding for activities ~ 4M currency units to INFN/Korea/US for construction of hadronic-size fibre-based  prototype +  Crystal based dual readout. </a:t>
            </a:r>
          </a:p>
          <a:p>
            <a:pPr marL="175564" indent="-175564" defTabSz="395020" hangingPunct="1">
              <a:spcBef>
                <a:spcPts val="1350"/>
              </a:spcBef>
              <a:defRPr sz="2304"/>
            </a:pPr>
            <a:r>
              <a:rPr lang="en-CA" sz="2304" dirty="0"/>
              <a:t>Challenges: </a:t>
            </a:r>
          </a:p>
          <a:p>
            <a:pPr marL="484174" lvl="1" indent="-175564" defTabSz="395020" hangingPunct="1">
              <a:spcBef>
                <a:spcPts val="1350"/>
              </a:spcBef>
              <a:defRPr sz="2304"/>
            </a:pPr>
            <a:r>
              <a:rPr lang="en-CA" sz="2304" b="1" dirty="0"/>
              <a:t>Tens of millions of </a:t>
            </a:r>
            <a:r>
              <a:rPr lang="en-CA" sz="2304" b="1" dirty="0" err="1"/>
              <a:t>SiPM</a:t>
            </a:r>
            <a:r>
              <a:rPr lang="en-CA" sz="2304" b="1" dirty="0"/>
              <a:t> </a:t>
            </a:r>
            <a:r>
              <a:rPr lang="en-CA" sz="2304" dirty="0"/>
              <a:t>readout to be read. </a:t>
            </a:r>
            <a:r>
              <a:rPr lang="en-CA" sz="2304" b="1" dirty="0"/>
              <a:t>Digital </a:t>
            </a:r>
            <a:r>
              <a:rPr lang="en-CA" sz="2304" b="1" dirty="0" err="1"/>
              <a:t>SiPM</a:t>
            </a:r>
            <a:r>
              <a:rPr lang="en-CA" sz="2304" dirty="0"/>
              <a:t>? </a:t>
            </a:r>
          </a:p>
          <a:p>
            <a:pPr marL="484174" lvl="1" indent="-175564" defTabSz="395020" hangingPunct="1">
              <a:spcBef>
                <a:spcPts val="1350"/>
              </a:spcBef>
              <a:defRPr sz="2304"/>
            </a:pPr>
            <a:r>
              <a:rPr lang="en-CA" sz="2304" dirty="0"/>
              <a:t>Increase </a:t>
            </a:r>
            <a:r>
              <a:rPr lang="en-CA" sz="2304" b="1" dirty="0"/>
              <a:t>Cherenkov light collection efficiency</a:t>
            </a:r>
            <a:r>
              <a:rPr lang="en-CA" sz="2304" dirty="0"/>
              <a:t>. Blue/near UV fiber + </a:t>
            </a:r>
            <a:r>
              <a:rPr lang="en-CA" sz="2304" dirty="0" err="1"/>
              <a:t>SiPM</a:t>
            </a:r>
            <a:r>
              <a:rPr lang="en-CA" sz="2304" dirty="0"/>
              <a:t>?</a:t>
            </a:r>
          </a:p>
          <a:p>
            <a:pPr marL="484174" lvl="1" indent="-175564" defTabSz="395020" hangingPunct="1">
              <a:spcBef>
                <a:spcPts val="1350"/>
              </a:spcBef>
              <a:defRPr sz="2304"/>
            </a:pPr>
            <a:r>
              <a:rPr lang="en-CA" sz="2304" dirty="0"/>
              <a:t>Timing to resolve energy deposits at different points in the fiber. </a:t>
            </a:r>
          </a:p>
          <a:p>
            <a:pPr marL="484174" lvl="1" indent="-175564" defTabSz="395020" hangingPunct="1">
              <a:spcBef>
                <a:spcPts val="1350"/>
              </a:spcBef>
              <a:defRPr sz="2304"/>
            </a:pPr>
            <a:r>
              <a:rPr lang="en-CA" sz="2304" dirty="0"/>
              <a:t>Develop a </a:t>
            </a:r>
            <a:r>
              <a:rPr lang="en-CA" sz="2304" b="1" dirty="0"/>
              <a:t>calibration system</a:t>
            </a:r>
            <a:r>
              <a:rPr lang="en-CA" sz="2304" dirty="0"/>
              <a:t>. </a:t>
            </a:r>
          </a:p>
          <a:p>
            <a:pPr marL="175564" indent="-175564" defTabSz="395020" hangingPunct="1">
              <a:spcBef>
                <a:spcPts val="1350"/>
              </a:spcBef>
              <a:defRPr sz="2304"/>
            </a:pPr>
            <a:endParaRPr lang="en-CA" sz="2304" dirty="0"/>
          </a:p>
        </p:txBody>
      </p:sp>
    </p:spTree>
    <p:extLst>
      <p:ext uri="{BB962C8B-B14F-4D97-AF65-F5344CB8AC3E}">
        <p14:creationId xmlns:p14="http://schemas.microsoft.com/office/powerpoint/2010/main" val="259107964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2D93A53-E05F-BAA9-2EB2-991C7C731844}"/>
              </a:ext>
            </a:extLst>
          </p:cNvPr>
          <p:cNvSpPr/>
          <p:nvPr/>
        </p:nvSpPr>
        <p:spPr>
          <a:xfrm>
            <a:off x="243049" y="4674916"/>
            <a:ext cx="9673897" cy="25215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67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533DBD-8876-D3F2-D832-A6A16B883BEC}"/>
              </a:ext>
            </a:extLst>
          </p:cNvPr>
          <p:cNvSpPr/>
          <p:nvPr/>
        </p:nvSpPr>
        <p:spPr>
          <a:xfrm>
            <a:off x="243050" y="1218757"/>
            <a:ext cx="9673897" cy="32985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67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77AB2-C2B7-9E3F-E7CF-950875599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B04A-CFB5-567B-07C3-F2CF0A0A6E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3052" y="2969535"/>
            <a:ext cx="5275433" cy="1547724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2021 test beam: EM performance test of capillary tube mechanical structure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Tested with beam at DESY and CERN</a:t>
            </a:r>
          </a:p>
          <a:p>
            <a:pPr lvl="1"/>
            <a:r>
              <a:rPr lang="en-US" dirty="0" err="1">
                <a:solidFill>
                  <a:schemeClr val="bg1"/>
                </a:solidFill>
              </a:rPr>
              <a:t>Characterised</a:t>
            </a:r>
            <a:r>
              <a:rPr lang="en-US" dirty="0">
                <a:solidFill>
                  <a:schemeClr val="bg1"/>
                </a:solidFill>
              </a:rPr>
              <a:t> in terms of linearity, resolution, granularity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C151D0-3583-DED5-73F9-1581E37DB9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10" y="1271930"/>
            <a:ext cx="4238500" cy="16378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0BDC9C1-0C2E-4EE8-6BA1-82624276AF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922" y="4757457"/>
            <a:ext cx="3986141" cy="23564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858C58-0D5C-19F9-F2DB-BB0E5D92F12F}"/>
              </a:ext>
            </a:extLst>
          </p:cNvPr>
          <p:cNvSpPr txBox="1"/>
          <p:nvPr/>
        </p:nvSpPr>
        <p:spPr>
          <a:xfrm>
            <a:off x="4118291" y="4906290"/>
            <a:ext cx="5080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Taken from https://</a:t>
            </a:r>
            <a:r>
              <a:rPr lang="en-US" sz="1600" dirty="0" err="1"/>
              <a:t>doi.org</a:t>
            </a:r>
            <a:r>
              <a:rPr lang="en-US" sz="1600" dirty="0"/>
              <a:t>/10.1088/1748-0221/17/06/P06008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C38ACD26-64FE-FBA4-0EFB-3C6DED271A95}"/>
              </a:ext>
            </a:extLst>
          </p:cNvPr>
          <p:cNvSpPr txBox="1">
            <a:spLocks/>
          </p:cNvSpPr>
          <p:nvPr/>
        </p:nvSpPr>
        <p:spPr>
          <a:xfrm>
            <a:off x="4423936" y="5507386"/>
            <a:ext cx="5290080" cy="1606519"/>
          </a:xfrm>
          <a:prstGeom prst="rect">
            <a:avLst/>
          </a:prstGeom>
          <a:effectLst>
            <a:outerShdw blurRad="50800" dist="58159" dir="3600000" rotWithShape="0">
              <a:srgbClr val="000000">
                <a:alpha val="17303"/>
              </a:srgbClr>
            </a:outerShdw>
          </a:effectLst>
        </p:spPr>
        <p:txBody>
          <a:bodyPr vert="horz" lIns="31750" tIns="31750" rIns="31750" bIns="31750" rtlCol="0" anchor="t">
            <a:normAutofit/>
          </a:bodyPr>
          <a:lstStyle>
            <a:lvl1pPr marL="182880" indent="-182880" algn="just" defTabSz="411480" rtl="0" eaLnBrk="1" latinLnBrk="0" hangingPunct="1">
              <a:lnSpc>
                <a:spcPct val="90000"/>
              </a:lnSpc>
              <a:spcBef>
                <a:spcPts val="1440"/>
              </a:spcBef>
              <a:buSzPct val="100000"/>
              <a:buFont typeface="Arial" panose="020B0604020202020204" pitchFamily="34" charset="0"/>
              <a:buChar char="•"/>
              <a:defRPr sz="2160" kern="1200">
                <a:solidFill>
                  <a:schemeClr val="tx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91490" indent="-182880" algn="just" defTabSz="411480" rtl="0" eaLnBrk="1" latinLnBrk="0" hangingPunct="1">
              <a:lnSpc>
                <a:spcPct val="110000"/>
              </a:lnSpc>
              <a:spcBef>
                <a:spcPts val="1440"/>
              </a:spcBef>
              <a:buSzPct val="100000"/>
              <a:buFont typeface="Arial" panose="020B0604020202020204" pitchFamily="34" charset="0"/>
              <a:buChar char="•"/>
              <a:defRPr sz="1890" kern="1200">
                <a:solidFill>
                  <a:schemeClr val="tx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800100" indent="-182880" algn="just" defTabSz="411480" rtl="0" eaLnBrk="1" latinLnBrk="0" hangingPunct="1">
              <a:lnSpc>
                <a:spcPct val="110000"/>
              </a:lnSpc>
              <a:spcBef>
                <a:spcPts val="1440"/>
              </a:spcBef>
              <a:buSzPct val="100000"/>
              <a:buFont typeface="Arial" panose="020B0604020202020204" pitchFamily="34" charset="0"/>
              <a:buChar char="•"/>
              <a:defRPr sz="1890" kern="1200">
                <a:solidFill>
                  <a:schemeClr val="tx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108710" indent="-182880" algn="just" defTabSz="411480" rtl="0" eaLnBrk="1" latinLnBrk="0" hangingPunct="1">
              <a:lnSpc>
                <a:spcPct val="110000"/>
              </a:lnSpc>
              <a:spcBef>
                <a:spcPts val="1440"/>
              </a:spcBef>
              <a:buSzPct val="100000"/>
              <a:buFont typeface="Arial" panose="020B0604020202020204" pitchFamily="34" charset="0"/>
              <a:buChar char="•"/>
              <a:defRPr sz="1890" kern="1200">
                <a:solidFill>
                  <a:schemeClr val="tx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417320" indent="-182880" algn="just" defTabSz="411480" rtl="0" eaLnBrk="1" latinLnBrk="0" hangingPunct="1">
              <a:lnSpc>
                <a:spcPct val="110000"/>
              </a:lnSpc>
              <a:spcBef>
                <a:spcPts val="1440"/>
              </a:spcBef>
              <a:buSzPct val="100000"/>
              <a:buFont typeface="Arial" panose="020B0604020202020204" pitchFamily="34" charset="0"/>
              <a:buChar char="•"/>
              <a:defRPr sz="1890" kern="1200">
                <a:solidFill>
                  <a:schemeClr val="tx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Option with a crystal-based, dual-readout EM section</a:t>
            </a:r>
          </a:p>
          <a:p>
            <a:r>
              <a:rPr lang="en-US" sz="1600" dirty="0"/>
              <a:t>Superior EM and Had resolution</a:t>
            </a:r>
          </a:p>
          <a:p>
            <a:r>
              <a:rPr lang="en-US" sz="1600" dirty="0"/>
              <a:t>Suitable for particle flow applications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D52964-2D56-CC9A-9531-6AC874FE1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4424" y="1408269"/>
            <a:ext cx="4053713" cy="292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290909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3B182-5F1F-37D4-EAB6-9092B3765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Immediate future – hadronic size prototype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D5E8F9-95F9-C837-F9B4-36793DCF94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994" y="1508167"/>
            <a:ext cx="9593137" cy="537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7591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Dual Readou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 dirty="0"/>
              <a:t>UK contribution to track 3</a:t>
            </a:r>
            <a:endParaRPr dirty="0"/>
          </a:p>
        </p:txBody>
      </p:sp>
      <p:sp>
        <p:nvSpPr>
          <p:cNvPr id="61" name="Opportunities for collaboration:…"/>
          <p:cNvSpPr txBox="1">
            <a:spLocks noGrp="1"/>
          </p:cNvSpPr>
          <p:nvPr>
            <p:ph type="body" idx="1"/>
          </p:nvPr>
        </p:nvSpPr>
        <p:spPr>
          <a:xfrm>
            <a:off x="444500" y="1318161"/>
            <a:ext cx="9090527" cy="560515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CA" dirty="0"/>
              <a:t>University of Sussex funded via </a:t>
            </a:r>
            <a:r>
              <a:rPr lang="en-CA" b="1" dirty="0" err="1"/>
              <a:t>AIDAInnova</a:t>
            </a:r>
            <a:r>
              <a:rPr lang="en-CA" b="1" dirty="0"/>
              <a:t>, capital equipment and CG</a:t>
            </a:r>
            <a:r>
              <a:rPr lang="en-CA" dirty="0"/>
              <a:t>. </a:t>
            </a:r>
          </a:p>
          <a:p>
            <a:r>
              <a:rPr lang="en-CA" dirty="0"/>
              <a:t>Current: </a:t>
            </a:r>
            <a:r>
              <a:rPr lang="en-GB" b="1" dirty="0"/>
              <a:t>simulation, performance, test beam analysis, monitoring ands DAQ, optical fibre </a:t>
            </a:r>
            <a:r>
              <a:rPr lang="en-GB" dirty="0"/>
              <a:t>characterisation, </a:t>
            </a:r>
            <a:r>
              <a:rPr lang="en-GB" b="1" dirty="0" err="1"/>
              <a:t>SiPM</a:t>
            </a:r>
            <a:r>
              <a:rPr lang="en-GB" dirty="0"/>
              <a:t> timing performance measurement.  </a:t>
            </a:r>
          </a:p>
          <a:p>
            <a:r>
              <a:rPr lang="en-GB" dirty="0"/>
              <a:t>Mid-term feasible contributions: </a:t>
            </a:r>
          </a:p>
          <a:p>
            <a:pPr lvl="1"/>
            <a:r>
              <a:rPr lang="en-GB" b="1" dirty="0"/>
              <a:t>Fibre characterisation</a:t>
            </a:r>
            <a:r>
              <a:rPr lang="en-GB" dirty="0"/>
              <a:t> for Had-size prototype, monitoring and DAQ.</a:t>
            </a:r>
          </a:p>
          <a:p>
            <a:pPr lvl="1"/>
            <a:r>
              <a:rPr lang="en-GB" dirty="0" err="1"/>
              <a:t>Fibre+SiPM</a:t>
            </a:r>
            <a:r>
              <a:rPr lang="en-GB" dirty="0"/>
              <a:t> </a:t>
            </a:r>
            <a:r>
              <a:rPr lang="en-GB" b="1" dirty="0"/>
              <a:t>calibration system </a:t>
            </a:r>
            <a:r>
              <a:rPr lang="en-GB" dirty="0"/>
              <a:t>for calorimeter.</a:t>
            </a:r>
          </a:p>
          <a:p>
            <a:pPr lvl="1"/>
            <a:r>
              <a:rPr lang="en-GB" dirty="0" err="1"/>
              <a:t>Trasverse</a:t>
            </a:r>
            <a:r>
              <a:rPr lang="en-GB" dirty="0"/>
              <a:t> to multiple DRDs: </a:t>
            </a:r>
            <a:r>
              <a:rPr lang="en-GB" b="1" dirty="0"/>
              <a:t>Digital </a:t>
            </a:r>
            <a:r>
              <a:rPr lang="en-GB" b="1" dirty="0" err="1"/>
              <a:t>SiPM</a:t>
            </a:r>
            <a:r>
              <a:rPr lang="en-GB" b="1" dirty="0"/>
              <a:t> </a:t>
            </a:r>
            <a:r>
              <a:rPr lang="en-GB" dirty="0"/>
              <a:t>(connection with, e.g., noble liquid </a:t>
            </a:r>
            <a:r>
              <a:rPr lang="en-GB" dirty="0" err="1"/>
              <a:t>caloriemeters</a:t>
            </a:r>
            <a:r>
              <a:rPr lang="en-GB" dirty="0"/>
              <a:t>, tracking (</a:t>
            </a:r>
            <a:r>
              <a:rPr lang="en-GB" dirty="0" err="1"/>
              <a:t>SciFi</a:t>
            </a:r>
            <a:r>
              <a:rPr lang="en-GB" dirty="0"/>
              <a:t>) </a:t>
            </a:r>
            <a:r>
              <a:rPr lang="en-GB" dirty="0" err="1"/>
              <a:t>LiquidO</a:t>
            </a:r>
            <a:r>
              <a:rPr lang="en-GB" dirty="0"/>
              <a:t>, etc.) </a:t>
            </a:r>
          </a:p>
          <a:p>
            <a:r>
              <a:rPr lang="en-GB" dirty="0"/>
              <a:t>Connections that could be explored: crystal work in the US. </a:t>
            </a:r>
          </a:p>
          <a:p>
            <a:endParaRPr lang="en-CA" dirty="0"/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1409C-6E6E-A372-1952-77C8228D4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63" y="-88747"/>
            <a:ext cx="8300875" cy="1092201"/>
          </a:xfrm>
        </p:spPr>
        <p:txBody>
          <a:bodyPr>
            <a:normAutofit/>
          </a:bodyPr>
          <a:lstStyle/>
          <a:p>
            <a:r>
              <a:rPr lang="en-US" sz="2800" dirty="0"/>
              <a:t>Connections with smaller – mid-term projects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7891D8-3278-6C18-A046-5FEB9E7DA0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Intersecting with </a:t>
            </a:r>
            <a:r>
              <a:rPr lang="en-US" b="1" dirty="0"/>
              <a:t>DRD activities</a:t>
            </a:r>
            <a:r>
              <a:rPr lang="en-US" dirty="0"/>
              <a:t>: </a:t>
            </a:r>
            <a:r>
              <a:rPr lang="en-US" b="1" dirty="0"/>
              <a:t>small(er) size physics projects </a:t>
            </a:r>
            <a:r>
              <a:rPr lang="en-US" dirty="0"/>
              <a:t>may need calorimeters on the short term: </a:t>
            </a:r>
          </a:p>
          <a:p>
            <a:pPr lvl="1"/>
            <a:r>
              <a:rPr lang="en-US" dirty="0"/>
              <a:t>E.g. Forward Physics Facility – some experiments see large UK involvement</a:t>
            </a:r>
          </a:p>
          <a:p>
            <a:pPr lvl="2"/>
            <a:r>
              <a:rPr lang="en-US" dirty="0"/>
              <a:t>For example: </a:t>
            </a:r>
            <a:r>
              <a:rPr lang="en-US" b="1" dirty="0"/>
              <a:t>FASER2</a:t>
            </a:r>
            <a:r>
              <a:rPr lang="en-US" dirty="0"/>
              <a:t> will need a </a:t>
            </a:r>
            <a:r>
              <a:rPr lang="en-US" b="1" dirty="0"/>
              <a:t>1x3x3 m</a:t>
            </a:r>
            <a:r>
              <a:rPr lang="en-US" b="1" baseline="30000" dirty="0"/>
              <a:t>3</a:t>
            </a:r>
            <a:r>
              <a:rPr lang="en-US" b="1" dirty="0"/>
              <a:t> high-granularity calorimeter </a:t>
            </a:r>
            <a:r>
              <a:rPr lang="en-US" dirty="0"/>
              <a:t>on the timescale of a few years. </a:t>
            </a:r>
          </a:p>
          <a:p>
            <a:pPr lvl="1"/>
            <a:r>
              <a:rPr lang="en-US" dirty="0"/>
              <a:t>Potential to be able to address “system” issues on a system of a feasible size. Should be integral part of the R&amp;D </a:t>
            </a:r>
            <a:r>
              <a:rPr lang="en-US" dirty="0" err="1"/>
              <a:t>programme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54793129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8FDE5F-3DB4-8DFB-6897-23EFDC6A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details</a:t>
            </a:r>
          </a:p>
        </p:txBody>
      </p:sp>
    </p:spTree>
    <p:extLst>
      <p:ext uri="{BB962C8B-B14F-4D97-AF65-F5344CB8AC3E}">
        <p14:creationId xmlns:p14="http://schemas.microsoft.com/office/powerpoint/2010/main" val="381545654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IDEA (Innovative Detector for Electron-positron Accelerators)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IDEA </a:t>
            </a:r>
            <a:r>
              <a:rPr sz="1900"/>
              <a:t>(Innovative Detector for Electron-positron Accelerators)</a:t>
            </a:r>
          </a:p>
        </p:txBody>
      </p:sp>
      <p:sp>
        <p:nvSpPr>
          <p:cNvPr id="6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sp>
        <p:nvSpPr>
          <p:cNvPr id="62" name="See here for additional information"/>
          <p:cNvSpPr txBox="1"/>
          <p:nvPr/>
        </p:nvSpPr>
        <p:spPr>
          <a:xfrm>
            <a:off x="5719392" y="6197808"/>
            <a:ext cx="3967127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800"/>
            </a:pPr>
            <a:r>
              <a:t>See </a:t>
            </a:r>
            <a:r>
              <a:rPr u="sng">
                <a:hlinkClick r:id="rId2"/>
              </a:rPr>
              <a:t>here</a:t>
            </a:r>
            <a:r>
              <a:t> for additional information</a:t>
            </a:r>
          </a:p>
        </p:txBody>
      </p:sp>
      <p:pic>
        <p:nvPicPr>
          <p:cNvPr id="63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0656" y="5005987"/>
            <a:ext cx="2552757" cy="215663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70" name="Group"/>
          <p:cNvGrpSpPr/>
          <p:nvPr/>
        </p:nvGrpSpPr>
        <p:grpSpPr>
          <a:xfrm>
            <a:off x="5485163" y="1672854"/>
            <a:ext cx="4435585" cy="4274292"/>
            <a:chOff x="0" y="0"/>
            <a:chExt cx="4435584" cy="4274290"/>
          </a:xfrm>
        </p:grpSpPr>
        <p:pic>
          <p:nvPicPr>
            <p:cNvPr id="64" name="unknown.png" descr="unknown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4435585" cy="427429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65" name="Magnet and iron return yoke"/>
            <p:cNvSpPr txBox="1"/>
            <p:nvPr/>
          </p:nvSpPr>
          <p:spPr>
            <a:xfrm>
              <a:off x="585473" y="228098"/>
              <a:ext cx="2230934" cy="29210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/>
              </a:lvl1pPr>
            </a:lstStyle>
            <a:p>
              <a:r>
                <a:t>Magnet and iron return yoke</a:t>
              </a:r>
            </a:p>
          </p:txBody>
        </p:sp>
        <p:sp>
          <p:nvSpPr>
            <p:cNvPr id="66" name="μRwell"/>
            <p:cNvSpPr txBox="1"/>
            <p:nvPr/>
          </p:nvSpPr>
          <p:spPr>
            <a:xfrm>
              <a:off x="1515210" y="768469"/>
              <a:ext cx="586458" cy="29210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/>
              </a:lvl1pPr>
            </a:lstStyle>
            <a:p>
              <a:r>
                <a:t>μRwell</a:t>
              </a:r>
            </a:p>
          </p:txBody>
        </p:sp>
        <p:sp>
          <p:nvSpPr>
            <p:cNvPr id="67" name="Dual-Readout Calorimeter"/>
            <p:cNvSpPr txBox="1"/>
            <p:nvPr/>
          </p:nvSpPr>
          <p:spPr>
            <a:xfrm>
              <a:off x="200301" y="1334241"/>
              <a:ext cx="2552757" cy="33020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500"/>
              </a:lvl1pPr>
            </a:lstStyle>
            <a:p>
              <a:r>
                <a:t>Dual-Readout Calorimeter</a:t>
              </a:r>
            </a:p>
          </p:txBody>
        </p:sp>
        <p:sp>
          <p:nvSpPr>
            <p:cNvPr id="68" name="Drift Chamber"/>
            <p:cNvSpPr txBox="1"/>
            <p:nvPr/>
          </p:nvSpPr>
          <p:spPr>
            <a:xfrm>
              <a:off x="195892" y="2933320"/>
              <a:ext cx="1158479" cy="29210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/>
              </a:lvl1pPr>
            </a:lstStyle>
            <a:p>
              <a:r>
                <a:t>Drift Chamber</a:t>
              </a:r>
            </a:p>
          </p:txBody>
        </p:sp>
        <p:sp>
          <p:nvSpPr>
            <p:cNvPr id="69" name="Vertex Detector"/>
            <p:cNvSpPr txBox="1"/>
            <p:nvPr/>
          </p:nvSpPr>
          <p:spPr>
            <a:xfrm>
              <a:off x="175317" y="3558496"/>
              <a:ext cx="1275830" cy="292101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/>
              </a:lvl1pPr>
            </a:lstStyle>
            <a:p>
              <a:r>
                <a:t>Vertex Detector</a:t>
              </a:r>
            </a:p>
          </p:txBody>
        </p:sp>
      </p:grpSp>
      <p:sp>
        <p:nvSpPr>
          <p:cNvPr id="71" name="Key points:…"/>
          <p:cNvSpPr txBox="1">
            <a:spLocks noGrp="1"/>
          </p:cNvSpPr>
          <p:nvPr>
            <p:ph type="body" sz="half" idx="1"/>
          </p:nvPr>
        </p:nvSpPr>
        <p:spPr>
          <a:xfrm>
            <a:off x="174480" y="1356086"/>
            <a:ext cx="5084960" cy="3297268"/>
          </a:xfrm>
          <a:prstGeom prst="rect">
            <a:avLst/>
          </a:prstGeom>
        </p:spPr>
        <p:txBody>
          <a:bodyPr/>
          <a:lstStyle/>
          <a:p>
            <a:pPr marL="136144" indent="-136144" defTabSz="306324">
              <a:spcBef>
                <a:spcPts val="1000"/>
              </a:spcBef>
              <a:defRPr sz="1608" b="1"/>
            </a:pPr>
            <a:r>
              <a:t>Key points: </a:t>
            </a:r>
          </a:p>
          <a:p>
            <a:pPr marL="385336" lvl="1" indent="-155593" defTabSz="306324">
              <a:lnSpc>
                <a:spcPct val="100000"/>
              </a:lnSpc>
              <a:spcBef>
                <a:spcPts val="1000"/>
              </a:spcBef>
              <a:defRPr sz="1608" b="1"/>
            </a:pPr>
            <a:r>
              <a:t>Silicon VTX detector plus ultra-low material drift chamber.</a:t>
            </a:r>
          </a:p>
          <a:p>
            <a:pPr marL="844822" lvl="3" indent="-155593" defTabSz="306324">
              <a:lnSpc>
                <a:spcPct val="100000"/>
              </a:lnSpc>
              <a:spcBef>
                <a:spcPts val="1000"/>
              </a:spcBef>
              <a:defRPr sz="1608"/>
            </a:pPr>
            <a:r>
              <a:t>Minimised multiple scattering for momentum range of interest.</a:t>
            </a:r>
          </a:p>
          <a:p>
            <a:pPr marL="615079" lvl="2" indent="-155593" defTabSz="306324">
              <a:lnSpc>
                <a:spcPct val="100000"/>
              </a:lnSpc>
              <a:spcBef>
                <a:spcPts val="1000"/>
              </a:spcBef>
              <a:defRPr sz="1608"/>
            </a:pPr>
            <a:r>
              <a:t>Thin solenoid in front of the calorimeter.</a:t>
            </a:r>
          </a:p>
          <a:p>
            <a:pPr marL="385336" lvl="1" indent="-155593" defTabSz="306324">
              <a:lnSpc>
                <a:spcPct val="100000"/>
              </a:lnSpc>
              <a:spcBef>
                <a:spcPts val="1000"/>
              </a:spcBef>
              <a:defRPr sz="1608"/>
            </a:pPr>
            <a:r>
              <a:rPr b="1"/>
              <a:t>Single, dual-readout calorimeter</a:t>
            </a:r>
            <a:r>
              <a:t> for </a:t>
            </a:r>
            <a:r>
              <a:rPr b="1"/>
              <a:t>EM and HAD</a:t>
            </a:r>
            <a:r>
              <a:t> calorimetry.</a:t>
            </a:r>
          </a:p>
          <a:p>
            <a:pPr marL="615079" lvl="2" indent="-155593" defTabSz="306324">
              <a:lnSpc>
                <a:spcPct val="100000"/>
              </a:lnSpc>
              <a:spcBef>
                <a:spcPts val="1000"/>
              </a:spcBef>
              <a:defRPr sz="1608"/>
            </a:pPr>
            <a:r>
              <a:t>But option to have a </a:t>
            </a:r>
            <a:r>
              <a:rPr b="1"/>
              <a:t>crystal, dual-readout </a:t>
            </a:r>
            <a:r>
              <a:t>EM section.  </a:t>
            </a:r>
          </a:p>
        </p:txBody>
      </p:sp>
      <p:sp>
        <p:nvSpPr>
          <p:cNvPr id="72" name="Rounded Rectangle"/>
          <p:cNvSpPr/>
          <p:nvPr/>
        </p:nvSpPr>
        <p:spPr>
          <a:xfrm>
            <a:off x="209198" y="3402094"/>
            <a:ext cx="5255674" cy="1270001"/>
          </a:xfrm>
          <a:prstGeom prst="roundRect">
            <a:avLst>
              <a:gd name="adj" fmla="val 15000"/>
            </a:avLst>
          </a:prstGeom>
          <a:ln w="25400">
            <a:solidFill>
              <a:srgbClr val="0433FF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Dual readout calorimetr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Dual readout calorimetry</a:t>
            </a:r>
          </a:p>
        </p:txBody>
      </p:sp>
      <p:sp>
        <p:nvSpPr>
          <p:cNvPr id="75" name="Non-compensating calorimeters: response to em part different from that to non-em part. h/e &lt; 1.…"/>
          <p:cNvSpPr txBox="1">
            <a:spLocks noGrp="1"/>
          </p:cNvSpPr>
          <p:nvPr>
            <p:ph type="body" sz="half" idx="1"/>
          </p:nvPr>
        </p:nvSpPr>
        <p:spPr>
          <a:xfrm>
            <a:off x="242886" y="3979913"/>
            <a:ext cx="5092674" cy="3125063"/>
          </a:xfrm>
          <a:prstGeom prst="rect">
            <a:avLst/>
          </a:prstGeom>
        </p:spPr>
        <p:txBody>
          <a:bodyPr/>
          <a:lstStyle/>
          <a:p>
            <a:pPr marL="130047" indent="-130047" defTabSz="292607">
              <a:spcBef>
                <a:spcPts val="1000"/>
              </a:spcBef>
              <a:defRPr sz="1536"/>
            </a:pPr>
            <a:r>
              <a:rPr b="1"/>
              <a:t>Non-compensating calorimeters</a:t>
            </a:r>
            <a:r>
              <a:t>: response to em part different from that to non-em part. </a:t>
            </a:r>
            <a:r>
              <a:rPr b="1"/>
              <a:t>h/e &lt; 1.</a:t>
            </a:r>
          </a:p>
          <a:p>
            <a:pPr marL="130047" indent="-130047" defTabSz="292607">
              <a:spcBef>
                <a:spcPts val="1000"/>
              </a:spcBef>
              <a:defRPr sz="1536"/>
            </a:pPr>
            <a:r>
              <a:t>&lt;f</a:t>
            </a:r>
            <a:r>
              <a:rPr baseline="-5999"/>
              <a:t>em</a:t>
            </a:r>
            <a:r>
              <a:t>&gt; energy dependent ⇒ </a:t>
            </a:r>
            <a:r>
              <a:rPr b="1"/>
              <a:t>Non-linear calorimeter response</a:t>
            </a:r>
            <a:r>
              <a:t> to hadrons</a:t>
            </a:r>
            <a:r>
              <a:rPr baseline="-5999"/>
              <a:t>.</a:t>
            </a:r>
          </a:p>
          <a:p>
            <a:pPr marL="130047" indent="-130047" defTabSz="292607">
              <a:spcBef>
                <a:spcPts val="1000"/>
              </a:spcBef>
              <a:defRPr sz="1536"/>
            </a:pPr>
            <a:r>
              <a:t>&lt;f</a:t>
            </a:r>
            <a:r>
              <a:rPr baseline="-5999"/>
              <a:t>em</a:t>
            </a:r>
            <a:r>
              <a:t>&gt; fluctuations </a:t>
            </a:r>
            <a:r>
              <a:rPr b="1"/>
              <a:t>largely determine energy resolution</a:t>
            </a:r>
            <a:r>
              <a:t> ⇒ sampling the hadronic shower with two calorimeters with different e/h </a:t>
            </a:r>
            <a:r>
              <a:rPr b="1"/>
              <a:t>boosts energy resolution</a:t>
            </a:r>
            <a:r>
              <a:t>.</a:t>
            </a:r>
          </a:p>
          <a:p>
            <a:pPr marL="130047" indent="-130047" defTabSz="292607">
              <a:spcBef>
                <a:spcPts val="1000"/>
              </a:spcBef>
              <a:defRPr sz="1536"/>
            </a:pPr>
            <a:r>
              <a:t>For a review about dual readout calorimetry, please see </a:t>
            </a:r>
            <a:r>
              <a:rPr u="sng">
                <a:hlinkClick r:id="rId2"/>
              </a:rPr>
              <a:t>S. Lee, M. Livan, R. Wigmans, Rev. Mod. Phys. 90, 025002</a:t>
            </a:r>
            <a:r>
              <a:t>.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pic>
        <p:nvPicPr>
          <p:cNvPr id="77" name="Had-development.jpg" descr="Had-developm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2934" y="1717429"/>
            <a:ext cx="6194765" cy="2090376"/>
          </a:xfrm>
          <a:prstGeom prst="rect">
            <a:avLst/>
          </a:prstGeom>
          <a:ln w="12700">
            <a:miter lim="400000"/>
          </a:ln>
        </p:spPr>
      </p:pic>
      <p:pic>
        <p:nvPicPr>
          <p:cNvPr id="78" name="Image" descr="Image"/>
          <p:cNvPicPr>
            <a:picLocks noChangeAspect="1"/>
          </p:cNvPicPr>
          <p:nvPr/>
        </p:nvPicPr>
        <p:blipFill>
          <a:blip r:embed="rId4"/>
          <a:srcRect r="41245"/>
          <a:stretch>
            <a:fillRect/>
          </a:stretch>
        </p:blipFill>
        <p:spPr>
          <a:xfrm>
            <a:off x="6268915" y="835568"/>
            <a:ext cx="3624907" cy="3610114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9" name="Equation"/>
              <p:cNvSpPr txBox="1"/>
              <p:nvPr/>
            </p:nvSpPr>
            <p:spPr>
              <a:xfrm>
                <a:off x="5632794" y="6117926"/>
                <a:ext cx="2131735" cy="507683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algn="l" defTabSz="914400" latinLnBrk="1"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sz="13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sz="13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em</m:t>
                              </m:r>
                            </m:sub>
                          </m:s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d>
                                <m:dPr>
                                  <m:ctrlPr>
                                    <a:rPr sz="13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sz="1300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sz="1300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num>
                                    <m:den>
                                      <m:r>
                                        <a:rPr sz="1300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𝑒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b>
                              <m: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(1−</m:t>
                          </m:r>
                          <m:sSub>
                            <m:sSubPr>
                              <m:ctrl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em</m:t>
                              </m:r>
                            </m:sub>
                          </m:s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sz="1300"/>
              </a:p>
            </p:txBody>
          </p:sp>
        </mc:Choice>
        <mc:Fallback xmlns="">
          <p:sp>
            <p:nvSpPr>
              <p:cNvPr id="79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2794" y="6117926"/>
                <a:ext cx="2131735" cy="507683"/>
              </a:xfrm>
              <a:prstGeom prst="rect">
                <a:avLst/>
              </a:prstGeom>
              <a:blipFill>
                <a:blip r:embed="rId5"/>
                <a:stretch>
                  <a:fillRect l="-2959" r="-592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Equation"/>
              <p:cNvSpPr txBox="1"/>
              <p:nvPr/>
            </p:nvSpPr>
            <p:spPr>
              <a:xfrm>
                <a:off x="5611578" y="5288602"/>
                <a:ext cx="2174168" cy="507684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algn="l" defTabSz="914400" latinLnBrk="1"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sz="13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sz="13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em</m:t>
                              </m:r>
                            </m:sub>
                          </m:s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d>
                                <m:dPr>
                                  <m:ctrlPr>
                                    <a:rPr sz="13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sz="1300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sz="1300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num>
                                    <m:den>
                                      <m:r>
                                        <a:rPr sz="1300" i="1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𝑒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b>
                              <m: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(1−</m:t>
                          </m:r>
                          <m:sSub>
                            <m:sSubPr>
                              <m:ctrl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sz="13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em</m:t>
                              </m:r>
                            </m:sub>
                          </m:sSub>
                          <m:r>
                            <a:rPr sz="13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sz="1300"/>
              </a:p>
            </p:txBody>
          </p:sp>
        </mc:Choice>
        <mc:Fallback xmlns="">
          <p:sp>
            <p:nvSpPr>
              <p:cNvPr id="80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1578" y="5288602"/>
                <a:ext cx="2174168" cy="507684"/>
              </a:xfrm>
              <a:prstGeom prst="rect">
                <a:avLst/>
              </a:prstGeom>
              <a:blipFill>
                <a:blip r:embed="rId6"/>
                <a:stretch>
                  <a:fillRect l="-2924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1" name="Arrow"/>
          <p:cNvSpPr/>
          <p:nvPr/>
        </p:nvSpPr>
        <p:spPr>
          <a:xfrm>
            <a:off x="7823554" y="5792444"/>
            <a:ext cx="695606" cy="306943"/>
          </a:xfrm>
          <a:prstGeom prst="rightArrow">
            <a:avLst>
              <a:gd name="adj1" fmla="val 31605"/>
              <a:gd name="adj2" fmla="val 98659"/>
            </a:avLst>
          </a:prstGeom>
          <a:solidFill>
            <a:srgbClr val="0B80C0"/>
          </a:solidFill>
          <a:ln w="25400">
            <a:solidFill>
              <a:srgbClr val="000000"/>
            </a:solidFill>
            <a:miter lim="400000"/>
          </a:ln>
          <a:effectLst>
            <a:outerShdw blurRad="50800" dist="58159" dir="3600000" rotWithShape="0">
              <a:srgbClr val="000000">
                <a:alpha val="17303"/>
              </a:srgbClr>
            </a:outerShdw>
          </a:effectLst>
        </p:spPr>
        <p:txBody>
          <a:bodyPr lIns="38100" tIns="38100" rIns="38100" bIns="38100" anchor="ctr"/>
          <a:lstStyle/>
          <a:p>
            <a:pPr algn="l">
              <a:defRPr sz="2600">
                <a:solidFill>
                  <a:srgbClr val="FFFFFF"/>
                </a:solidFill>
              </a:defRPr>
            </a:pPr>
            <a:endParaRPr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2" name="Equation"/>
              <p:cNvSpPr txBox="1"/>
              <p:nvPr/>
            </p:nvSpPr>
            <p:spPr>
              <a:xfrm>
                <a:off x="8664406" y="5657581"/>
                <a:ext cx="1434413" cy="576669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algn="l" defTabSz="914400" latinLnBrk="1"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sz="17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sz="17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sz="17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sz="17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sz="17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sz="17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sz="17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sub>
                              </m:sSub>
                              <m:r>
                                <a:rPr sz="17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sz="17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𝜒</m:t>
                              </m:r>
                              <m:sSub>
                                <m:sSubPr>
                                  <m:ctrlPr>
                                    <a:rPr sz="17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sz="17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sz="1700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sz="17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1−</m:t>
                          </m:r>
                          <m:r>
                            <a:rPr sz="17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𝜒</m:t>
                          </m:r>
                        </m:den>
                      </m:f>
                    </m:oMath>
                  </m:oMathPara>
                </a14:m>
                <a:endParaRPr sz="1700"/>
              </a:p>
            </p:txBody>
          </p:sp>
        </mc:Choice>
        <mc:Fallback xmlns="">
          <p:sp>
            <p:nvSpPr>
              <p:cNvPr id="82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64406" y="5657581"/>
                <a:ext cx="1434413" cy="576669"/>
              </a:xfrm>
              <a:prstGeom prst="rect">
                <a:avLst/>
              </a:prstGeom>
              <a:blipFill>
                <a:blip r:embed="rId7"/>
                <a:stretch>
                  <a:fillRect l="-5263" b="-4255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IDEA full simul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IDEA full simulation </a:t>
            </a:r>
          </a:p>
        </p:txBody>
      </p:sp>
      <p:sp>
        <p:nvSpPr>
          <p:cNvPr id="85" name="G4 simulation of IDEA calorimeter:…"/>
          <p:cNvSpPr txBox="1">
            <a:spLocks noGrp="1"/>
          </p:cNvSpPr>
          <p:nvPr>
            <p:ph type="body" sz="half" idx="1"/>
          </p:nvPr>
        </p:nvSpPr>
        <p:spPr>
          <a:xfrm>
            <a:off x="5177162" y="1354899"/>
            <a:ext cx="4881831" cy="5664232"/>
          </a:xfrm>
          <a:prstGeom prst="rect">
            <a:avLst/>
          </a:prstGeom>
        </p:spPr>
        <p:txBody>
          <a:bodyPr/>
          <a:lstStyle/>
          <a:p>
            <a:pPr marL="158495" indent="-158495" defTabSz="356615">
              <a:spcBef>
                <a:spcPts val="1200"/>
              </a:spcBef>
              <a:defRPr sz="1871"/>
            </a:pPr>
            <a:r>
              <a:rPr b="1"/>
              <a:t>G4 simulation</a:t>
            </a:r>
            <a:r>
              <a:t> of IDEA calorimeter: </a:t>
            </a:r>
          </a:p>
          <a:p>
            <a:pPr marL="425957" lvl="1" indent="-158495" defTabSz="356615">
              <a:spcBef>
                <a:spcPts val="1200"/>
              </a:spcBef>
              <a:defRPr sz="1637"/>
            </a:pPr>
            <a:r>
              <a:t>For the calorimeter: Cu absorber, 1 mm fibers, 1.5 mm pitch.</a:t>
            </a:r>
          </a:p>
          <a:p>
            <a:pPr marL="158495" indent="-158495" defTabSz="356615">
              <a:spcBef>
                <a:spcPts val="1200"/>
              </a:spcBef>
              <a:defRPr sz="1871"/>
            </a:pPr>
            <a:r>
              <a:rPr b="1"/>
              <a:t>130 M fibers channels:</a:t>
            </a:r>
          </a:p>
          <a:p>
            <a:pPr marL="425957" lvl="1" indent="-158495" defTabSz="356615">
              <a:spcBef>
                <a:spcPts val="1200"/>
              </a:spcBef>
              <a:defRPr sz="1637"/>
            </a:pPr>
            <a:r>
              <a:rPr b="1"/>
              <a:t>Excellent angular resolution</a:t>
            </a:r>
            <a:r>
              <a:t>, lateral shower shape sensitivity (if full granularity is retained).</a:t>
            </a:r>
          </a:p>
          <a:p>
            <a:pPr marL="425957" lvl="1" indent="-158495" defTabSz="356615">
              <a:spcBef>
                <a:spcPts val="1200"/>
              </a:spcBef>
              <a:defRPr sz="1637"/>
            </a:pPr>
            <a:r>
              <a:rPr b="1"/>
              <a:t>No longitudinal segmentation</a:t>
            </a:r>
            <a:r>
              <a:t> out of the box.</a:t>
            </a:r>
          </a:p>
          <a:p>
            <a:pPr marL="158495" indent="-158495" defTabSz="356615">
              <a:spcBef>
                <a:spcPts val="1200"/>
              </a:spcBef>
              <a:defRPr sz="1871"/>
            </a:pPr>
            <a:r>
              <a:t>Full simulation </a:t>
            </a:r>
            <a:r>
              <a:rPr b="1"/>
              <a:t>including drift chamber and solenoidal magnetic field</a:t>
            </a:r>
            <a:r>
              <a:t> available</a:t>
            </a:r>
          </a:p>
          <a:p>
            <a:pPr marL="425957" lvl="1" indent="-158495" defTabSz="356615">
              <a:spcBef>
                <a:spcPts val="1200"/>
              </a:spcBef>
              <a:defRPr sz="1637"/>
            </a:pPr>
            <a:r>
              <a:t>Already based on edm4hep. Integration with DD4hep ongoing.</a:t>
            </a:r>
          </a:p>
          <a:p>
            <a:pPr marL="425957" lvl="1" indent="-158495" defTabSz="356615">
              <a:spcBef>
                <a:spcPts val="1200"/>
              </a:spcBef>
              <a:defRPr sz="1637"/>
            </a:pPr>
            <a:r>
              <a:t>See </a:t>
            </a:r>
            <a:r>
              <a:rPr u="sng">
                <a:hlinkClick r:id="rId2"/>
              </a:rPr>
              <a:t>https://github.com/HEP-FCC/IDEADetectorSIM</a:t>
            </a:r>
            <a:r>
              <a:t>.</a:t>
            </a:r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pic>
        <p:nvPicPr>
          <p:cNvPr id="87" name="G4_Layout_2.png" descr="G4_Layout_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997" y="5223606"/>
            <a:ext cx="4056795" cy="1794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8" name="G4_layout_1.png" descr="G4_layout_1.png"/>
          <p:cNvPicPr>
            <a:picLocks noChangeAspect="1"/>
          </p:cNvPicPr>
          <p:nvPr/>
        </p:nvPicPr>
        <p:blipFill>
          <a:blip r:embed="rId4"/>
          <a:srcRect l="8955" r="2494"/>
          <a:stretch>
            <a:fillRect/>
          </a:stretch>
        </p:blipFill>
        <p:spPr>
          <a:xfrm>
            <a:off x="762536" y="2913062"/>
            <a:ext cx="3693719" cy="1793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89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194" y="1297857"/>
            <a:ext cx="3708401" cy="13208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ull simulation performance in a nutshel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000"/>
            </a:lvl1pPr>
          </a:lstStyle>
          <a:p>
            <a:r>
              <a:t>Full simulation performance in a nutshell</a:t>
            </a:r>
          </a:p>
        </p:txBody>
      </p:sp>
      <p:sp>
        <p:nvSpPr>
          <p:cNvPr id="9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13</a:t>
            </a:fld>
            <a:endParaRPr/>
          </a:p>
        </p:txBody>
      </p:sp>
      <p:pic>
        <p:nvPicPr>
          <p:cNvPr id="9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48" y="1186381"/>
            <a:ext cx="8996197" cy="3263260"/>
          </a:xfrm>
          <a:prstGeom prst="rect">
            <a:avLst/>
          </a:prstGeom>
          <a:ln w="12700">
            <a:miter lim="400000"/>
          </a:ln>
        </p:spPr>
      </p:pic>
      <p:sp>
        <p:nvSpPr>
          <p:cNvPr id="94" name="Electrons"/>
          <p:cNvSpPr txBox="1"/>
          <p:nvPr/>
        </p:nvSpPr>
        <p:spPr>
          <a:xfrm>
            <a:off x="3080782" y="3708325"/>
            <a:ext cx="937600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/>
            </a:lvl1pPr>
          </a:lstStyle>
          <a:p>
            <a:r>
              <a:t>Electrons</a:t>
            </a:r>
          </a:p>
        </p:txBody>
      </p:sp>
      <p:sp>
        <p:nvSpPr>
          <p:cNvPr id="95" name="Pions"/>
          <p:cNvSpPr txBox="1"/>
          <p:nvPr/>
        </p:nvSpPr>
        <p:spPr>
          <a:xfrm>
            <a:off x="8580109" y="3708325"/>
            <a:ext cx="580040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/>
            </a:lvl1pPr>
          </a:lstStyle>
          <a:p>
            <a:r>
              <a:t>Pions</a:t>
            </a:r>
          </a:p>
        </p:txBody>
      </p:sp>
      <p:pic>
        <p:nvPicPr>
          <p:cNvPr id="96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65" y="4305265"/>
            <a:ext cx="4425219" cy="2844784"/>
          </a:xfrm>
          <a:prstGeom prst="rect">
            <a:avLst/>
          </a:prstGeom>
          <a:ln w="12700">
            <a:miter lim="400000"/>
          </a:ln>
        </p:spPr>
      </p:pic>
      <p:pic>
        <p:nvPicPr>
          <p:cNvPr id="97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4161" y="4376165"/>
            <a:ext cx="3870227" cy="2791881"/>
          </a:xfrm>
          <a:prstGeom prst="rect">
            <a:avLst/>
          </a:prstGeom>
          <a:ln w="12700">
            <a:miter lim="400000"/>
          </a:ln>
        </p:spPr>
      </p:pic>
      <p:sp>
        <p:nvSpPr>
          <p:cNvPr id="98" name="Position precision…"/>
          <p:cNvSpPr txBox="1"/>
          <p:nvPr/>
        </p:nvSpPr>
        <p:spPr>
          <a:xfrm>
            <a:off x="6069934" y="4539076"/>
            <a:ext cx="2068334" cy="508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300"/>
            </a:pPr>
            <a:r>
              <a:t>Position precision </a:t>
            </a:r>
          </a:p>
          <a:p>
            <a:pPr>
              <a:defRPr sz="1300"/>
            </a:pPr>
            <a:r>
              <a:t>(Full granularity readout)</a:t>
            </a:r>
          </a:p>
        </p:txBody>
      </p:sp>
      <p:sp>
        <p:nvSpPr>
          <p:cNvPr id="99" name="All plots taken from https://arxiv.org/pdf/2203.04312.pdf"/>
          <p:cNvSpPr txBox="1"/>
          <p:nvPr/>
        </p:nvSpPr>
        <p:spPr>
          <a:xfrm>
            <a:off x="379261" y="6971999"/>
            <a:ext cx="4602877" cy="304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300"/>
            </a:pPr>
            <a:r>
              <a:t>All plots taken from </a:t>
            </a:r>
            <a:r>
              <a:rPr u="sng">
                <a:hlinkClick r:id="rId5"/>
              </a:rPr>
              <a:t>https://arxiv.org/pdf/2203.04312.pdf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Equation"/>
              <p:cNvSpPr txBox="1"/>
              <p:nvPr/>
            </p:nvSpPr>
            <p:spPr>
              <a:xfrm>
                <a:off x="3410594" y="3208757"/>
                <a:ext cx="1248678" cy="375375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algn="l" defTabSz="914400" latinLnBrk="1"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𝜎</m:t>
                          </m:r>
                        </m:num>
                        <m:den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den>
                      </m:f>
                      <m:r>
                        <a:rPr sz="11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14.0%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sz="11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sz="11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rad>
                        </m:den>
                      </m:f>
                      <m:r>
                        <a:rPr sz="11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⊕0.6%</m:t>
                      </m:r>
                    </m:oMath>
                  </m:oMathPara>
                </a14:m>
                <a:endParaRPr sz="1100"/>
              </a:p>
            </p:txBody>
          </p:sp>
        </mc:Choice>
        <mc:Fallback xmlns="">
          <p:sp>
            <p:nvSpPr>
              <p:cNvPr id="100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0594" y="3208757"/>
                <a:ext cx="1248678" cy="375375"/>
              </a:xfrm>
              <a:prstGeom prst="rect">
                <a:avLst/>
              </a:prstGeom>
              <a:blipFill>
                <a:blip r:embed="rId6"/>
                <a:stretch>
                  <a:fillRect l="-1010" r="-2020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Equation"/>
              <p:cNvSpPr txBox="1"/>
              <p:nvPr/>
            </p:nvSpPr>
            <p:spPr>
              <a:xfrm>
                <a:off x="7931375" y="2583577"/>
                <a:ext cx="1142104" cy="375375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algn="l" defTabSz="914400" latinLnBrk="1"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𝜎</m:t>
                          </m:r>
                        </m:num>
                        <m:den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den>
                      </m:f>
                      <m:r>
                        <a:rPr sz="11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32%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sz="11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sz="11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rad>
                        </m:den>
                      </m:f>
                      <m:r>
                        <a:rPr sz="11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⊕1.3%</m:t>
                      </m:r>
                    </m:oMath>
                  </m:oMathPara>
                </a14:m>
                <a:endParaRPr sz="1100"/>
              </a:p>
            </p:txBody>
          </p:sp>
        </mc:Choice>
        <mc:Fallback xmlns="">
          <p:sp>
            <p:nvSpPr>
              <p:cNvPr id="101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31375" y="2583577"/>
                <a:ext cx="1142104" cy="375375"/>
              </a:xfrm>
              <a:prstGeom prst="rect">
                <a:avLst/>
              </a:prstGeom>
              <a:blipFill>
                <a:blip r:embed="rId7"/>
                <a:stretch>
                  <a:fillRect l="-1099" r="-1099" b="-3333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Equation"/>
              <p:cNvSpPr txBox="1"/>
              <p:nvPr/>
            </p:nvSpPr>
            <p:spPr>
              <a:xfrm>
                <a:off x="2421870" y="4632568"/>
                <a:ext cx="631125" cy="375375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algn="l" defTabSz="914400" latinLnBrk="1"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𝜎</m:t>
                          </m:r>
                        </m:num>
                        <m:den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den>
                      </m:f>
                      <m:r>
                        <a:rPr sz="11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∼</m:t>
                      </m:r>
                      <m:f>
                        <m:fPr>
                          <m:ctrlP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sz="11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40%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sz="11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sz="11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sz="1100"/>
              </a:p>
            </p:txBody>
          </p:sp>
        </mc:Choice>
        <mc:Fallback xmlns="">
          <p:sp>
            <p:nvSpPr>
              <p:cNvPr id="102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1870" y="4632568"/>
                <a:ext cx="631125" cy="375375"/>
              </a:xfrm>
              <a:prstGeom prst="rect">
                <a:avLst/>
              </a:prstGeom>
              <a:blipFill>
                <a:blip r:embed="rId8"/>
                <a:stretch>
                  <a:fillRect l="-1961" r="-1961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Longitudinal segmentation via tim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29768">
              <a:defRPr sz="3384"/>
            </a:lvl1pPr>
          </a:lstStyle>
          <a:p>
            <a:r>
              <a:t>Longitudinal segmentation via timing</a:t>
            </a:r>
          </a:p>
        </p:txBody>
      </p:sp>
      <p:sp>
        <p:nvSpPr>
          <p:cNvPr id="105" name="Assume to read out full signal from SiPM sampled at 10 GHz.…"/>
          <p:cNvSpPr txBox="1">
            <a:spLocks noGrp="1"/>
          </p:cNvSpPr>
          <p:nvPr>
            <p:ph type="body" sz="half" idx="1"/>
          </p:nvPr>
        </p:nvSpPr>
        <p:spPr>
          <a:xfrm>
            <a:off x="327236" y="1240760"/>
            <a:ext cx="4875121" cy="3427131"/>
          </a:xfrm>
          <a:prstGeom prst="rect">
            <a:avLst/>
          </a:prstGeom>
        </p:spPr>
        <p:txBody>
          <a:bodyPr/>
          <a:lstStyle/>
          <a:p>
            <a:pPr marL="134112" indent="-134112" defTabSz="301752">
              <a:spcBef>
                <a:spcPts val="1000"/>
              </a:spcBef>
              <a:defRPr sz="1584"/>
            </a:pPr>
            <a:r>
              <a:t>Assume to read out </a:t>
            </a:r>
            <a:r>
              <a:rPr b="1"/>
              <a:t>full signal from SiPM</a:t>
            </a:r>
            <a:r>
              <a:t> sampled at 10 GHz.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t>Full SiPM response integrated in simulation/digitization output. </a:t>
            </a:r>
          </a:p>
          <a:p>
            <a:pPr marL="134112" indent="-134112" defTabSz="301752">
              <a:spcBef>
                <a:spcPts val="1000"/>
              </a:spcBef>
              <a:defRPr sz="1584"/>
            </a:pPr>
            <a:r>
              <a:rPr b="1"/>
              <a:t>FFT of signal</a:t>
            </a:r>
            <a:r>
              <a:t> yields individual fiber hits and high-precision (&lt; 100 ps) timing.</a:t>
            </a:r>
          </a:p>
          <a:p>
            <a:pPr marL="134112" indent="-134112" defTabSz="301752">
              <a:spcBef>
                <a:spcPts val="1000"/>
              </a:spcBef>
              <a:defRPr sz="1584"/>
            </a:pPr>
            <a:r>
              <a:t>Unlocks </a:t>
            </a:r>
            <a:r>
              <a:rPr b="1"/>
              <a:t>full longitudinal information</a:t>
            </a:r>
            <a:r>
              <a:t> about energy deposit. </a:t>
            </a:r>
          </a:p>
          <a:p>
            <a:pPr marL="134112" indent="-134112" defTabSz="301752">
              <a:spcBef>
                <a:spcPts val="1000"/>
              </a:spcBef>
              <a:defRPr sz="1584"/>
            </a:pPr>
            <a:r>
              <a:t>Combined with dual readout information allows </a:t>
            </a:r>
            <a:r>
              <a:rPr b="1"/>
              <a:t>in-shower cluster identification.</a:t>
            </a:r>
          </a:p>
          <a:p>
            <a:pPr marL="134112" indent="-134112" defTabSz="301752">
              <a:spcBef>
                <a:spcPts val="1000"/>
              </a:spcBef>
              <a:defRPr sz="1584"/>
            </a:pPr>
            <a:r>
              <a:t>See </a:t>
            </a:r>
            <a:r>
              <a:rPr u="sng">
                <a:hlinkClick r:id="rId2"/>
              </a:rPr>
              <a:t>S. Kho’s talk</a:t>
            </a:r>
            <a:r>
              <a:t> at Calor 2022.</a:t>
            </a:r>
          </a:p>
        </p:txBody>
      </p:sp>
      <p:sp>
        <p:nvSpPr>
          <p:cNvPr id="10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14</a:t>
            </a:fld>
            <a:endParaRPr/>
          </a:p>
        </p:txBody>
      </p:sp>
      <p:pic>
        <p:nvPicPr>
          <p:cNvPr id="107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53" y="4811705"/>
            <a:ext cx="5173099" cy="2374786"/>
          </a:xfrm>
          <a:prstGeom prst="rect">
            <a:avLst/>
          </a:prstGeom>
          <a:ln w="12700">
            <a:miter lim="400000"/>
          </a:ln>
        </p:spPr>
      </p:pic>
      <p:pic>
        <p:nvPicPr>
          <p:cNvPr id="108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5720" y="1189662"/>
            <a:ext cx="4199679" cy="3300666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4774" y="4920658"/>
            <a:ext cx="4721571" cy="2030414"/>
          </a:xfrm>
          <a:prstGeom prst="rect">
            <a:avLst/>
          </a:prstGeom>
          <a:ln w="12700">
            <a:miter lim="400000"/>
          </a:ln>
        </p:spPr>
      </p:pic>
      <p:sp>
        <p:nvSpPr>
          <p:cNvPr id="110" name="truth"/>
          <p:cNvSpPr txBox="1"/>
          <p:nvPr/>
        </p:nvSpPr>
        <p:spPr>
          <a:xfrm>
            <a:off x="4147428" y="6052642"/>
            <a:ext cx="700051" cy="43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100"/>
            </a:lvl1pPr>
          </a:lstStyle>
          <a:p>
            <a:r>
              <a:t>truth</a:t>
            </a:r>
          </a:p>
        </p:txBody>
      </p:sp>
      <p:sp>
        <p:nvSpPr>
          <p:cNvPr id="111" name="reco"/>
          <p:cNvSpPr txBox="1"/>
          <p:nvPr/>
        </p:nvSpPr>
        <p:spPr>
          <a:xfrm>
            <a:off x="1641067" y="6189515"/>
            <a:ext cx="713985" cy="43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100"/>
            </a:lvl1pPr>
          </a:lstStyle>
          <a:p>
            <a:r>
              <a:t>reco</a:t>
            </a:r>
          </a:p>
        </p:txBody>
      </p:sp>
      <p:sp>
        <p:nvSpPr>
          <p:cNvPr id="112" name="S+C view"/>
          <p:cNvSpPr txBox="1"/>
          <p:nvPr/>
        </p:nvSpPr>
        <p:spPr>
          <a:xfrm>
            <a:off x="5969197" y="6246665"/>
            <a:ext cx="901812" cy="317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400"/>
            </a:lvl1pPr>
          </a:lstStyle>
          <a:p>
            <a:r>
              <a:t>S+C view</a:t>
            </a:r>
          </a:p>
        </p:txBody>
      </p:sp>
      <p:sp>
        <p:nvSpPr>
          <p:cNvPr id="113" name="After clustering"/>
          <p:cNvSpPr txBox="1"/>
          <p:nvPr/>
        </p:nvSpPr>
        <p:spPr>
          <a:xfrm>
            <a:off x="8216365" y="6246665"/>
            <a:ext cx="1400834" cy="317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400"/>
            </a:lvl1pPr>
          </a:lstStyle>
          <a:p>
            <a:r>
              <a:t>After clustering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Bucatini calorimet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Bucatini calorimeter</a:t>
            </a:r>
          </a:p>
        </p:txBody>
      </p:sp>
      <p:sp>
        <p:nvSpPr>
          <p:cNvPr id="11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15</a:t>
            </a:fld>
            <a:endParaRPr/>
          </a:p>
        </p:txBody>
      </p:sp>
      <p:pic>
        <p:nvPicPr>
          <p:cNvPr id="11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492" y="1886205"/>
            <a:ext cx="2286001" cy="2463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716" y="5139266"/>
            <a:ext cx="5415837" cy="209574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6300" y="5039783"/>
            <a:ext cx="3048000" cy="2171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0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816" y="6504516"/>
            <a:ext cx="1485901" cy="6985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1" name="Image" descr="Imag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0434" y="6265333"/>
            <a:ext cx="2184401" cy="889001"/>
          </a:xfrm>
          <a:prstGeom prst="rect">
            <a:avLst/>
          </a:prstGeom>
          <a:ln w="12700">
            <a:miter lim="400000"/>
          </a:ln>
        </p:spPr>
      </p:pic>
      <p:sp>
        <p:nvSpPr>
          <p:cNvPr id="122" name="Basic calorimeter unit: one brass capillary tube of 2 mm external diameter hosting a fiber (1 mm diameter).…"/>
          <p:cNvSpPr txBox="1">
            <a:spLocks noGrp="1"/>
          </p:cNvSpPr>
          <p:nvPr>
            <p:ph type="body" sz="half" idx="1"/>
          </p:nvPr>
        </p:nvSpPr>
        <p:spPr>
          <a:xfrm>
            <a:off x="2639085" y="1275910"/>
            <a:ext cx="7246475" cy="3539648"/>
          </a:xfrm>
          <a:prstGeom prst="rect">
            <a:avLst/>
          </a:prstGeom>
        </p:spPr>
        <p:txBody>
          <a:bodyPr/>
          <a:lstStyle/>
          <a:p>
            <a:pPr marL="162560" indent="-162560" defTabSz="365760">
              <a:spcBef>
                <a:spcPts val="1200"/>
              </a:spcBef>
              <a:defRPr sz="1920"/>
            </a:pPr>
            <a:r>
              <a:t>Basic calorimeter unit: </a:t>
            </a:r>
            <a:r>
              <a:rPr b="1"/>
              <a:t>one brass capillary tube</a:t>
            </a:r>
            <a:r>
              <a:t> of 2 mm external diameter </a:t>
            </a:r>
            <a:r>
              <a:rPr b="1"/>
              <a:t>hosting a fiber</a:t>
            </a:r>
            <a:r>
              <a:t> (1 mm diameter).</a:t>
            </a:r>
          </a:p>
          <a:p>
            <a:pPr marL="162560" indent="-162560" defTabSz="365760">
              <a:spcBef>
                <a:spcPts val="1200"/>
              </a:spcBef>
              <a:defRPr sz="1920"/>
            </a:pPr>
            <a:r>
              <a:rPr b="1"/>
              <a:t>EM-size prototype</a:t>
            </a:r>
            <a:r>
              <a:t> (10x10x100 cm</a:t>
            </a:r>
            <a:r>
              <a:rPr baseline="31999"/>
              <a:t>3</a:t>
            </a:r>
            <a:r>
              <a:t>) put on beam (twice) in 2021. </a:t>
            </a:r>
          </a:p>
          <a:p>
            <a:pPr marL="436880" lvl="1" indent="-162560" defTabSz="365760">
              <a:spcBef>
                <a:spcPts val="1200"/>
              </a:spcBef>
              <a:defRPr sz="1680"/>
            </a:pPr>
            <a:r>
              <a:t>9 modules, each 16 x 20 capillary tubes.</a:t>
            </a:r>
          </a:p>
          <a:p>
            <a:pPr marL="162560" indent="-162560" defTabSz="365760">
              <a:spcBef>
                <a:spcPts val="1200"/>
              </a:spcBef>
              <a:defRPr sz="1920"/>
            </a:pPr>
            <a:r>
              <a:t>Readout: </a:t>
            </a:r>
          </a:p>
          <a:p>
            <a:pPr marL="436880" lvl="1" indent="-162560" defTabSz="365760">
              <a:spcBef>
                <a:spcPts val="1200"/>
              </a:spcBef>
              <a:defRPr sz="1680"/>
            </a:pPr>
            <a:r>
              <a:t>M0 read with SiPM (one per fiber). </a:t>
            </a:r>
          </a:p>
          <a:p>
            <a:pPr marL="436880" lvl="1" indent="-162560" defTabSz="365760">
              <a:spcBef>
                <a:spcPts val="1200"/>
              </a:spcBef>
              <a:defRPr sz="1680"/>
            </a:pPr>
            <a:r>
              <a:t>M1-8 read by 2 PMT each (one for Cherenkov, one for Scintillating fibers). 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TB calibration procedu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TB calibration procedure</a:t>
            </a:r>
          </a:p>
        </p:txBody>
      </p:sp>
      <p:sp>
        <p:nvSpPr>
          <p:cNvPr id="125" name="SiPM equalisation obtained with multiphoton spectrum plus intercalibration of high and low gain."/>
          <p:cNvSpPr txBox="1">
            <a:spLocks noGrp="1"/>
          </p:cNvSpPr>
          <p:nvPr>
            <p:ph type="body" sz="quarter" idx="1"/>
          </p:nvPr>
        </p:nvSpPr>
        <p:spPr>
          <a:xfrm>
            <a:off x="444500" y="1397000"/>
            <a:ext cx="9271000" cy="758704"/>
          </a:xfrm>
          <a:prstGeom prst="rect">
            <a:avLst/>
          </a:prstGeom>
        </p:spPr>
        <p:txBody>
          <a:bodyPr/>
          <a:lstStyle/>
          <a:p>
            <a:pPr marL="188976" indent="-188976" defTabSz="425195">
              <a:spcBef>
                <a:spcPts val="1400"/>
              </a:spcBef>
              <a:defRPr sz="2232"/>
            </a:pPr>
            <a:r>
              <a:t>SiPM equalisation obtained with </a:t>
            </a:r>
            <a:r>
              <a:rPr b="1"/>
              <a:t>multiphoton spectrum</a:t>
            </a:r>
            <a:r>
              <a:t> plus </a:t>
            </a:r>
            <a:r>
              <a:rPr b="1"/>
              <a:t>intercalibration of high and low gain</a:t>
            </a:r>
            <a:r>
              <a:t>.</a:t>
            </a:r>
          </a:p>
        </p:txBody>
      </p:sp>
      <p:sp>
        <p:nvSpPr>
          <p:cNvPr id="12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16</a:t>
            </a:fld>
            <a:endParaRPr/>
          </a:p>
        </p:txBody>
      </p:sp>
      <p:pic>
        <p:nvPicPr>
          <p:cNvPr id="12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8145" y="2678770"/>
            <a:ext cx="6421933" cy="4437378"/>
          </a:xfrm>
          <a:prstGeom prst="rect">
            <a:avLst/>
          </a:prstGeom>
          <a:ln w="12700">
            <a:miter lim="400000"/>
          </a:ln>
        </p:spPr>
      </p:pic>
      <p:pic>
        <p:nvPicPr>
          <p:cNvPr id="128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525" y="4810209"/>
            <a:ext cx="2565401" cy="20955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9216" y="2549250"/>
            <a:ext cx="2743201" cy="21463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sults (bucatini calorimeter)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Results (bucatini calorimeter)</a:t>
            </a:r>
          </a:p>
        </p:txBody>
      </p:sp>
      <p:sp>
        <p:nvSpPr>
          <p:cNvPr id="132" name="After calibration with electrons, linearity within 1% over a wide range of enegies.…"/>
          <p:cNvSpPr txBox="1">
            <a:spLocks noGrp="1"/>
          </p:cNvSpPr>
          <p:nvPr>
            <p:ph type="body" sz="quarter" idx="1"/>
          </p:nvPr>
        </p:nvSpPr>
        <p:spPr>
          <a:xfrm>
            <a:off x="6261244" y="1397000"/>
            <a:ext cx="3454256" cy="2763611"/>
          </a:xfrm>
          <a:prstGeom prst="rect">
            <a:avLst/>
          </a:prstGeom>
        </p:spPr>
        <p:txBody>
          <a:bodyPr/>
          <a:lstStyle/>
          <a:p>
            <a:pPr marL="186944" indent="-186944" defTabSz="420623">
              <a:spcBef>
                <a:spcPts val="1400"/>
              </a:spcBef>
              <a:defRPr sz="2208"/>
            </a:pPr>
            <a:r>
              <a:t>After calibration with electrons, </a:t>
            </a:r>
            <a:r>
              <a:rPr b="1"/>
              <a:t>linearity within 1%</a:t>
            </a:r>
            <a:r>
              <a:t> over a wide range of enegies.</a:t>
            </a:r>
          </a:p>
          <a:p>
            <a:pPr marL="186944" indent="-186944" defTabSz="420623">
              <a:spcBef>
                <a:spcPts val="1400"/>
              </a:spcBef>
              <a:defRPr sz="2208"/>
            </a:pPr>
            <a:r>
              <a:t>Excellent </a:t>
            </a:r>
            <a:r>
              <a:rPr b="1"/>
              <a:t>lateral shower shape development </a:t>
            </a:r>
            <a:r>
              <a:t>measurements.  </a:t>
            </a:r>
          </a:p>
        </p:txBody>
      </p:sp>
      <p:sp>
        <p:nvSpPr>
          <p:cNvPr id="13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9672748" y="7200900"/>
            <a:ext cx="159513" cy="22504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17</a:t>
            </a:fld>
            <a:endParaRPr/>
          </a:p>
        </p:txBody>
      </p:sp>
      <p:pic>
        <p:nvPicPr>
          <p:cNvPr id="134" name="Image" descr="Image"/>
          <p:cNvPicPr>
            <a:picLocks noChangeAspect="1"/>
          </p:cNvPicPr>
          <p:nvPr/>
        </p:nvPicPr>
        <p:blipFill>
          <a:blip r:embed="rId2"/>
          <a:srcRect l="50523"/>
          <a:stretch>
            <a:fillRect/>
          </a:stretch>
        </p:blipFill>
        <p:spPr>
          <a:xfrm>
            <a:off x="141960" y="1300324"/>
            <a:ext cx="2683038" cy="2844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5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6304" y="1423613"/>
            <a:ext cx="3105061" cy="25243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36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3027" y="4116459"/>
            <a:ext cx="3537099" cy="299214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346" y="4218231"/>
            <a:ext cx="2254105" cy="298574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8" name="Image" descr="Imag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6538" y="4554157"/>
            <a:ext cx="3923834" cy="25544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Not just bucatin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Not just bucatini</a:t>
            </a:r>
          </a:p>
        </p:txBody>
      </p:sp>
      <p:sp>
        <p:nvSpPr>
          <p:cNvPr id="141" name="2022 test beam at SPS - testing different mechanics and readout options (lead by Korean team).…"/>
          <p:cNvSpPr txBox="1">
            <a:spLocks noGrp="1"/>
          </p:cNvSpPr>
          <p:nvPr>
            <p:ph type="body" sz="quarter" idx="1"/>
          </p:nvPr>
        </p:nvSpPr>
        <p:spPr>
          <a:xfrm>
            <a:off x="276647" y="1420176"/>
            <a:ext cx="5489836" cy="2567155"/>
          </a:xfrm>
          <a:prstGeom prst="rect">
            <a:avLst/>
          </a:prstGeom>
        </p:spPr>
        <p:txBody>
          <a:bodyPr/>
          <a:lstStyle/>
          <a:p>
            <a:pPr marL="170687" indent="-170687" defTabSz="384047">
              <a:spcBef>
                <a:spcPts val="1300"/>
              </a:spcBef>
              <a:defRPr sz="2016"/>
            </a:pPr>
            <a:r>
              <a:rPr b="1"/>
              <a:t>2022 test beam</a:t>
            </a:r>
            <a:r>
              <a:t> at SPS - testing </a:t>
            </a:r>
            <a:r>
              <a:rPr b="1"/>
              <a:t>different mechanics and readout options</a:t>
            </a:r>
            <a:r>
              <a:t> (lead by Korean team).</a:t>
            </a:r>
          </a:p>
          <a:p>
            <a:pPr marL="170687" indent="-170687" defTabSz="384047">
              <a:spcBef>
                <a:spcPts val="1300"/>
              </a:spcBef>
              <a:defRPr sz="2016"/>
            </a:pPr>
            <a:r>
              <a:t>Testing different mechanical options including a </a:t>
            </a:r>
            <a:r>
              <a:rPr b="1"/>
              <a:t>3D printed modules</a:t>
            </a:r>
            <a:r>
              <a:t>.</a:t>
            </a:r>
          </a:p>
          <a:p>
            <a:pPr marL="170687" indent="-170687" defTabSz="384047">
              <a:spcBef>
                <a:spcPts val="1300"/>
              </a:spcBef>
              <a:defRPr sz="2016"/>
            </a:pPr>
            <a:r>
              <a:t>First time on beam - data taking was a big success - results to come. </a:t>
            </a:r>
          </a:p>
        </p:txBody>
      </p:sp>
      <p:sp>
        <p:nvSpPr>
          <p:cNvPr id="1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18</a:t>
            </a:fld>
            <a:endParaRPr/>
          </a:p>
        </p:txBody>
      </p:sp>
      <p:pic>
        <p:nvPicPr>
          <p:cNvPr id="14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483" y="4277902"/>
            <a:ext cx="5443809" cy="28102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44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3651" y="1066236"/>
            <a:ext cx="3877739" cy="29047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45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236" y="4652250"/>
            <a:ext cx="2570978" cy="189026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6" name="unknown.jpg" descr="unknow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3483" y="4469584"/>
            <a:ext cx="1671792" cy="22290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Dual readout with crystal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Dual readout with crystals</a:t>
            </a:r>
          </a:p>
        </p:txBody>
      </p:sp>
      <p:sp>
        <p:nvSpPr>
          <p:cNvPr id="149" name="LYSO (1 X0 - timing layer) + 2 layers of PWO (1x1 cm2) inside the  IDEA solenoid.…"/>
          <p:cNvSpPr txBox="1">
            <a:spLocks noGrp="1"/>
          </p:cNvSpPr>
          <p:nvPr>
            <p:ph type="body" sz="quarter" idx="1"/>
          </p:nvPr>
        </p:nvSpPr>
        <p:spPr>
          <a:xfrm>
            <a:off x="434626" y="1347380"/>
            <a:ext cx="4109589" cy="2781875"/>
          </a:xfrm>
          <a:prstGeom prst="rect">
            <a:avLst/>
          </a:prstGeom>
        </p:spPr>
        <p:txBody>
          <a:bodyPr/>
          <a:lstStyle/>
          <a:p>
            <a:pPr marL="132079" indent="-132079" defTabSz="297179">
              <a:spcBef>
                <a:spcPts val="1000"/>
              </a:spcBef>
              <a:defRPr sz="1560"/>
            </a:pPr>
            <a:r>
              <a:t>LYSO (1 X</a:t>
            </a:r>
            <a:r>
              <a:rPr baseline="-5999"/>
              <a:t>0 </a:t>
            </a:r>
            <a:r>
              <a:t>- timing layer) + 2 layers of PWO (1x1 cm</a:t>
            </a:r>
            <a:r>
              <a:rPr baseline="31999"/>
              <a:t>2</a:t>
            </a:r>
            <a:r>
              <a:t>) inside the  IDEA solenoid.</a:t>
            </a:r>
          </a:p>
          <a:p>
            <a:pPr marL="132079" indent="-132079" defTabSz="297179">
              <a:spcBef>
                <a:spcPts val="1000"/>
              </a:spcBef>
              <a:defRPr sz="1560"/>
            </a:pPr>
            <a:r>
              <a:t>Crystals read out by SiPM:</a:t>
            </a:r>
          </a:p>
          <a:p>
            <a:pPr marL="354964" lvl="1" indent="-132079" defTabSz="297179">
              <a:spcBef>
                <a:spcPts val="1000"/>
              </a:spcBef>
              <a:defRPr sz="1365"/>
            </a:pPr>
            <a:r>
              <a:t>Dual readout obtained </a:t>
            </a:r>
            <a:r>
              <a:rPr b="1"/>
              <a:t>with separation in frequency</a:t>
            </a:r>
            <a:r>
              <a:t> of Cherenkov light.</a:t>
            </a:r>
          </a:p>
          <a:p>
            <a:pPr marL="132079" indent="-132079" defTabSz="297179">
              <a:spcBef>
                <a:spcPts val="1000"/>
              </a:spcBef>
              <a:defRPr sz="1560"/>
            </a:pPr>
            <a:r>
              <a:rPr b="1"/>
              <a:t>High granularity, high energy resolution</a:t>
            </a:r>
            <a:r>
              <a:t> for the EM section. </a:t>
            </a:r>
          </a:p>
          <a:p>
            <a:pPr marL="132079" indent="-132079" defTabSz="297179">
              <a:spcBef>
                <a:spcPts val="1000"/>
              </a:spcBef>
              <a:defRPr sz="1560"/>
            </a:pPr>
            <a:r>
              <a:t>Hadron calorimeter unchanged with respect to fiber-only configuration. </a:t>
            </a:r>
          </a:p>
        </p:txBody>
      </p:sp>
      <p:sp>
        <p:nvSpPr>
          <p:cNvPr id="1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19</a:t>
            </a:fld>
            <a:endParaRPr/>
          </a:p>
        </p:txBody>
      </p:sp>
      <p:pic>
        <p:nvPicPr>
          <p:cNvPr id="15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0459" y="1286681"/>
            <a:ext cx="5523683" cy="326237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1515" y="4465496"/>
            <a:ext cx="4721571" cy="27818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53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382" y="4196970"/>
            <a:ext cx="3242067" cy="3012398"/>
          </a:xfrm>
          <a:prstGeom prst="rect">
            <a:avLst/>
          </a:prstGeom>
          <a:ln w="12700">
            <a:miter lim="400000"/>
          </a:ln>
        </p:spPr>
      </p:pic>
      <p:sp>
        <p:nvSpPr>
          <p:cNvPr id="154" name="Single pion response"/>
          <p:cNvSpPr txBox="1"/>
          <p:nvPr/>
        </p:nvSpPr>
        <p:spPr>
          <a:xfrm>
            <a:off x="1238904" y="4478928"/>
            <a:ext cx="1991024" cy="330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/>
            </a:lvl1pPr>
          </a:lstStyle>
          <a:p>
            <a:r>
              <a:t>Single pion response</a:t>
            </a:r>
          </a:p>
        </p:txBody>
      </p:sp>
      <p:sp>
        <p:nvSpPr>
          <p:cNvPr id="155" name="Taken from https://doi.org/10.1088/1748-0221/17/06/P06008"/>
          <p:cNvSpPr txBox="1"/>
          <p:nvPr/>
        </p:nvSpPr>
        <p:spPr>
          <a:xfrm>
            <a:off x="5243572" y="1120068"/>
            <a:ext cx="4846657" cy="304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300"/>
            </a:pPr>
            <a:r>
              <a:t>Taken from </a:t>
            </a:r>
            <a:r>
              <a:rPr u="sng">
                <a:hlinkClick r:id="rId5"/>
              </a:rPr>
              <a:t>https://doi.org/10.1088/1748-0221/17/06/P06008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article flow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Helvetica Neue Light"/>
              </a:defRPr>
            </a:lvl1pPr>
          </a:lstStyle>
          <a:p>
            <a:r>
              <a:t>Particle flow</a:t>
            </a:r>
          </a:p>
        </p:txBody>
      </p:sp>
      <p:sp>
        <p:nvSpPr>
          <p:cNvPr id="158" name="A simple PF algorithm implemented for crystal + fibres calorimeter.…"/>
          <p:cNvSpPr txBox="1">
            <a:spLocks noGrp="1"/>
          </p:cNvSpPr>
          <p:nvPr>
            <p:ph type="body" sz="quarter" idx="1"/>
          </p:nvPr>
        </p:nvSpPr>
        <p:spPr>
          <a:xfrm>
            <a:off x="444500" y="1361402"/>
            <a:ext cx="5986071" cy="2372898"/>
          </a:xfrm>
          <a:prstGeom prst="rect">
            <a:avLst/>
          </a:prstGeom>
        </p:spPr>
        <p:txBody>
          <a:bodyPr/>
          <a:lstStyle/>
          <a:p>
            <a:pPr marL="134112" indent="-134112" defTabSz="301752">
              <a:spcBef>
                <a:spcPts val="1000"/>
              </a:spcBef>
              <a:defRPr sz="1584"/>
            </a:pPr>
            <a:r>
              <a:t>A simple PF algorithm implemented for crystal + fibres calorimeter.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rPr b="1"/>
              <a:t>Track-to-calo match</a:t>
            </a:r>
            <a:r>
              <a:t> based on difference between expected response and track momentum.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t>Further refinement and enhancement possible, but implementation </a:t>
            </a:r>
            <a:r>
              <a:rPr b="1"/>
              <a:t>good enough to see potential</a:t>
            </a:r>
            <a:r>
              <a:t>. 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t>More complex, machine-learning options for PF being explored as part of AIDAinnova for the fibre calorimeter.</a:t>
            </a:r>
          </a:p>
        </p:txBody>
      </p:sp>
      <p:sp>
        <p:nvSpPr>
          <p:cNvPr id="15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20</a:t>
            </a:fld>
            <a:endParaRPr/>
          </a:p>
        </p:txBody>
      </p:sp>
      <p:pic>
        <p:nvPicPr>
          <p:cNvPr id="16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6367" y="828067"/>
            <a:ext cx="3565137" cy="3340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1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6604" y="3998757"/>
            <a:ext cx="3358837" cy="3140149"/>
          </a:xfrm>
          <a:prstGeom prst="rect">
            <a:avLst/>
          </a:prstGeom>
          <a:ln w="12700">
            <a:miter lim="400000"/>
          </a:ln>
        </p:spPr>
      </p:pic>
      <p:pic>
        <p:nvPicPr>
          <p:cNvPr id="162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4762" y="3998757"/>
            <a:ext cx="3408346" cy="3140149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45 GeV jets"/>
          <p:cNvSpPr txBox="1"/>
          <p:nvPr/>
        </p:nvSpPr>
        <p:spPr>
          <a:xfrm>
            <a:off x="2038245" y="4190999"/>
            <a:ext cx="1363899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r>
              <a:t>45 GeV jets</a:t>
            </a:r>
          </a:p>
        </p:txBody>
      </p:sp>
      <p:sp>
        <p:nvSpPr>
          <p:cNvPr id="164" name="45 GeV jets"/>
          <p:cNvSpPr txBox="1"/>
          <p:nvPr/>
        </p:nvSpPr>
        <p:spPr>
          <a:xfrm>
            <a:off x="7536986" y="6155859"/>
            <a:ext cx="1363899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r>
              <a:t>45 GeV jets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Crystal + fibre calorimeter - resul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Crystal + fibre calorimeter - results</a:t>
            </a:r>
          </a:p>
        </p:txBody>
      </p:sp>
      <p:sp>
        <p:nvSpPr>
          <p:cNvPr id="167" name="Performance studies done on events with jets for a few different configurations:…"/>
          <p:cNvSpPr txBox="1">
            <a:spLocks noGrp="1"/>
          </p:cNvSpPr>
          <p:nvPr>
            <p:ph type="body" sz="half" idx="1"/>
          </p:nvPr>
        </p:nvSpPr>
        <p:spPr>
          <a:xfrm>
            <a:off x="444500" y="1397000"/>
            <a:ext cx="9271000" cy="2398447"/>
          </a:xfrm>
          <a:prstGeom prst="rect">
            <a:avLst/>
          </a:prstGeom>
        </p:spPr>
        <p:txBody>
          <a:bodyPr/>
          <a:lstStyle/>
          <a:p>
            <a:pPr marL="134112" indent="-134112" defTabSz="301752">
              <a:spcBef>
                <a:spcPts val="1000"/>
              </a:spcBef>
              <a:defRPr sz="1584"/>
            </a:pPr>
            <a:r>
              <a:t>Performance studies done on events with jets for a few different configurations: 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t>No dual-readout (DRO) no Particle Flow Algorithm (PFA) applied. 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t>With DRO but no PFA. 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t>With DRO and PFA.</a:t>
            </a:r>
          </a:p>
          <a:p>
            <a:pPr marL="134112" indent="-134112" defTabSz="301752">
              <a:spcBef>
                <a:spcPts val="1000"/>
              </a:spcBef>
              <a:defRPr sz="1584"/>
            </a:pPr>
            <a:r>
              <a:rPr b="1"/>
              <a:t>DRO recovers linearity</a:t>
            </a:r>
            <a:r>
              <a:t> of the calorimeter response and improves resolution. PFA </a:t>
            </a:r>
            <a:r>
              <a:rPr b="1"/>
              <a:t>further boosts resolution.</a:t>
            </a:r>
          </a:p>
          <a:p>
            <a:pPr marL="360426" lvl="1" indent="-134112" defTabSz="301752">
              <a:spcBef>
                <a:spcPts val="1000"/>
              </a:spcBef>
              <a:defRPr sz="1386"/>
            </a:pPr>
            <a:r>
              <a:rPr b="1"/>
              <a:t>4.5</a:t>
            </a:r>
            <a:r>
              <a:t>% at 50 GeV easily reached.</a:t>
            </a:r>
          </a:p>
        </p:txBody>
      </p:sp>
      <p:sp>
        <p:nvSpPr>
          <p:cNvPr id="1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21</a:t>
            </a:fld>
            <a:endParaRPr/>
          </a:p>
        </p:txBody>
      </p:sp>
      <p:pic>
        <p:nvPicPr>
          <p:cNvPr id="16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905" y="3963503"/>
            <a:ext cx="6334502" cy="324714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0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3546" y="4071657"/>
            <a:ext cx="3255922" cy="30308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he future: prototype with hadronic contain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2500"/>
            </a:lvl1pPr>
          </a:lstStyle>
          <a:p>
            <a:r>
              <a:t>The future: prototype with hadronic containment</a:t>
            </a:r>
          </a:p>
        </p:txBody>
      </p:sp>
      <p:sp>
        <p:nvSpPr>
          <p:cNvPr id="17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22</a:t>
            </a:fld>
            <a:endParaRPr/>
          </a:p>
        </p:txBody>
      </p:sp>
      <p:pic>
        <p:nvPicPr>
          <p:cNvPr id="17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31" y="1516650"/>
            <a:ext cx="9364738" cy="53407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A truly international effor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 truly international effort</a:t>
            </a:r>
          </a:p>
        </p:txBody>
      </p:sp>
      <p:sp>
        <p:nvSpPr>
          <p:cNvPr id="177" name="Funding for Dual-readout-connected activities:…"/>
          <p:cNvSpPr txBox="1">
            <a:spLocks noGrp="1"/>
          </p:cNvSpPr>
          <p:nvPr>
            <p:ph type="body" sz="half" idx="1"/>
          </p:nvPr>
        </p:nvSpPr>
        <p:spPr>
          <a:xfrm>
            <a:off x="444500" y="1397000"/>
            <a:ext cx="9271000" cy="2400798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t>Funding for Dual-readout-connected activities: </a:t>
            </a:r>
          </a:p>
          <a:p>
            <a:pPr lvl="1"/>
            <a:r>
              <a:rPr b="1"/>
              <a:t>AIDAinnova</a:t>
            </a:r>
            <a:r>
              <a:t> partially supports activities related to </a:t>
            </a:r>
            <a:r>
              <a:rPr b="1"/>
              <a:t>R&amp;D for fiber/optics/SiPM + monitoring + simulation studies</a:t>
            </a:r>
            <a:r>
              <a:t> for fibre calorimeter.</a:t>
            </a:r>
          </a:p>
          <a:p>
            <a:pPr lvl="1"/>
            <a:r>
              <a:t>Significant (o(1 M) currency units each) from </a:t>
            </a:r>
            <a:r>
              <a:rPr b="1"/>
              <a:t>DoE for crystal-DRO, Korea and INFN for fibre calorimeter</a:t>
            </a:r>
            <a:r>
              <a:t> full containment efforts. </a:t>
            </a:r>
          </a:p>
        </p:txBody>
      </p:sp>
      <p:sp>
        <p:nvSpPr>
          <p:cNvPr id="17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23</a:t>
            </a:fld>
            <a:endParaRPr/>
          </a:p>
        </p:txBody>
      </p:sp>
      <p:pic>
        <p:nvPicPr>
          <p:cNvPr id="17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62" y="4154447"/>
            <a:ext cx="746090" cy="7460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3937" y="4154447"/>
            <a:ext cx="749211" cy="7460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1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8834" y="4154447"/>
            <a:ext cx="973160" cy="7460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2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7679" y="4225513"/>
            <a:ext cx="1194848" cy="60395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3" name="Image" descr="Imag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8212" y="4040913"/>
            <a:ext cx="973160" cy="97315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Image" descr="Imag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07058" y="4154447"/>
            <a:ext cx="754833" cy="7460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5" name="Image" descr="Image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31955" y="4080616"/>
            <a:ext cx="746089" cy="893753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Image" descr="Image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48108" y="4080616"/>
            <a:ext cx="893753" cy="893753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Image" descr="Image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8139" y="5080756"/>
            <a:ext cx="1272352" cy="848236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Image" descr="Image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84901" y="5129947"/>
            <a:ext cx="588121" cy="74985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Image" descr="Image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670660" y="5080756"/>
            <a:ext cx="1150048" cy="7460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Image" descr="Image"/>
          <p:cNvPicPr>
            <a:picLocks noChangeAspect="1"/>
          </p:cNvPicPr>
          <p:nvPr/>
        </p:nvPicPr>
        <p:blipFill>
          <a:blip r:embed="rId13"/>
          <a:srcRect l="32022" r="36036"/>
          <a:stretch>
            <a:fillRect/>
          </a:stretch>
        </p:blipFill>
        <p:spPr>
          <a:xfrm>
            <a:off x="5114821" y="5017058"/>
            <a:ext cx="2576930" cy="97335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Image" descr="Image"/>
          <p:cNvPicPr>
            <a:picLocks noChangeAspect="1"/>
          </p:cNvPicPr>
          <p:nvPr/>
        </p:nvPicPr>
        <p:blipFill>
          <a:blip r:embed="rId13"/>
          <a:srcRect l="76264" r="10797"/>
          <a:stretch>
            <a:fillRect/>
          </a:stretch>
        </p:blipFill>
        <p:spPr>
          <a:xfrm>
            <a:off x="4018346" y="5153281"/>
            <a:ext cx="800099" cy="7461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Image" descr="Image"/>
          <p:cNvPicPr>
            <a:picLocks noChangeAspect="1"/>
          </p:cNvPicPr>
          <p:nvPr/>
        </p:nvPicPr>
        <p:blipFill>
          <a:blip r:embed="rId13"/>
          <a:srcRect r="90734"/>
          <a:stretch>
            <a:fillRect/>
          </a:stretch>
        </p:blipFill>
        <p:spPr>
          <a:xfrm>
            <a:off x="7637050" y="5018106"/>
            <a:ext cx="745974" cy="97139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Image" descr="Image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563169" y="5039764"/>
            <a:ext cx="973160" cy="97316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4" name="Image" descr="Image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419159" y="6201142"/>
            <a:ext cx="832827" cy="8328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5" name="Image" descr="Image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664483" y="6155549"/>
            <a:ext cx="832827" cy="8328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Image" descr="Image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909806" y="6155549"/>
            <a:ext cx="832828" cy="8328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Summar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Summary</a:t>
            </a:r>
          </a:p>
        </p:txBody>
      </p:sp>
      <p:sp>
        <p:nvSpPr>
          <p:cNvPr id="199" name="IDEA implements a fibre dual-readout calorimeter as default option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142239" indent="-142239" defTabSz="320039">
              <a:spcBef>
                <a:spcPts val="1100"/>
              </a:spcBef>
              <a:defRPr sz="1679"/>
            </a:pPr>
            <a:r>
              <a:rPr b="1"/>
              <a:t>IDEA</a:t>
            </a:r>
            <a:r>
              <a:t> implements a </a:t>
            </a:r>
            <a:r>
              <a:rPr b="1"/>
              <a:t>fibre dual-readout calorimeter</a:t>
            </a:r>
            <a:r>
              <a:t> as default option: </a:t>
            </a:r>
          </a:p>
          <a:p>
            <a:pPr marL="382270" lvl="1" indent="-142239" defTabSz="320039">
              <a:spcBef>
                <a:spcPts val="1100"/>
              </a:spcBef>
              <a:defRPr sz="1470"/>
            </a:pPr>
            <a:r>
              <a:t>Good EM energy resolution, excellent lateral shower shape and position determination. Excellent hadronic energy resolution. </a:t>
            </a:r>
          </a:p>
          <a:p>
            <a:pPr marL="622300" lvl="2" indent="-142239" defTabSz="320039">
              <a:spcBef>
                <a:spcPts val="1100"/>
              </a:spcBef>
              <a:defRPr sz="1470"/>
            </a:pPr>
            <a:r>
              <a:t>Proof of principle of </a:t>
            </a:r>
            <a:r>
              <a:rPr b="1"/>
              <a:t>longitudinal shower shape</a:t>
            </a:r>
            <a:r>
              <a:t> sensitivity through timing</a:t>
            </a:r>
          </a:p>
          <a:p>
            <a:pPr marL="382270" lvl="1" indent="-142239" defTabSz="320039">
              <a:spcBef>
                <a:spcPts val="1100"/>
              </a:spcBef>
              <a:defRPr sz="1470"/>
            </a:pPr>
            <a:r>
              <a:t>EM-size </a:t>
            </a:r>
            <a:r>
              <a:rPr b="1"/>
              <a:t>capillary tube (Bucatini) prototype</a:t>
            </a:r>
            <a:r>
              <a:t> tested on beam in 2021. </a:t>
            </a:r>
            <a:r>
              <a:rPr b="1"/>
              <a:t>3D-printed prototype</a:t>
            </a:r>
            <a:r>
              <a:t> + full extraction of SiPM signal tested on beam in 2022. </a:t>
            </a:r>
          </a:p>
          <a:p>
            <a:pPr marL="382270" lvl="1" indent="-142239" defTabSz="320039">
              <a:spcBef>
                <a:spcPts val="1100"/>
              </a:spcBef>
              <a:defRPr sz="1470"/>
            </a:pPr>
            <a:r>
              <a:t>Toward the development of </a:t>
            </a:r>
            <a:r>
              <a:rPr b="1"/>
              <a:t>a fully scalable - hadronic-size prototype</a:t>
            </a:r>
            <a:r>
              <a:t> (mainly INFN and Korea). </a:t>
            </a:r>
          </a:p>
          <a:p>
            <a:pPr marL="142239" indent="-142239" defTabSz="320039">
              <a:spcBef>
                <a:spcPts val="1100"/>
              </a:spcBef>
              <a:defRPr sz="1679"/>
            </a:pPr>
            <a:r>
              <a:t>Crystal EM-section promises to deliver </a:t>
            </a:r>
            <a:r>
              <a:rPr b="1"/>
              <a:t>excellent EM energy resolution</a:t>
            </a:r>
            <a:r>
              <a:t> and performance </a:t>
            </a:r>
            <a:r>
              <a:rPr b="1"/>
              <a:t>while boosting hadronic performance</a:t>
            </a:r>
            <a:r>
              <a:t> (via intrinsic longitudinal segmentation and PF). </a:t>
            </a:r>
          </a:p>
          <a:p>
            <a:pPr marL="142239" indent="-142239" defTabSz="320039">
              <a:spcBef>
                <a:spcPts val="1100"/>
              </a:spcBef>
              <a:defRPr sz="1679"/>
            </a:pPr>
            <a:r>
              <a:t>The </a:t>
            </a:r>
            <a:r>
              <a:rPr b="1"/>
              <a:t>international effort</a:t>
            </a:r>
            <a:r>
              <a:t> for Dual Radout at e</a:t>
            </a:r>
            <a:r>
              <a:rPr baseline="31999"/>
              <a:t>+</a:t>
            </a:r>
            <a:r>
              <a:t>e</a:t>
            </a:r>
            <a:r>
              <a:rPr baseline="31999"/>
              <a:t>-</a:t>
            </a:r>
            <a:r>
              <a:t> colliders </a:t>
            </a:r>
            <a:r>
              <a:rPr b="1"/>
              <a:t>is growing</a:t>
            </a:r>
            <a:r>
              <a:t>:</a:t>
            </a:r>
          </a:p>
          <a:p>
            <a:pPr marL="382270" lvl="1" indent="-142239" defTabSz="320039">
              <a:spcBef>
                <a:spcPts val="1100"/>
              </a:spcBef>
              <a:defRPr sz="1470"/>
            </a:pPr>
            <a:r>
              <a:t>Three large grants + AIDAinnova will support the R&amp;D over the next future. </a:t>
            </a:r>
          </a:p>
          <a:p>
            <a:pPr marL="142239" indent="-142239" defTabSz="320039">
              <a:spcBef>
                <a:spcPts val="1100"/>
              </a:spcBef>
              <a:defRPr sz="1679"/>
            </a:pPr>
            <a:r>
              <a:t>Plenty of ideas and room for further collaboration: </a:t>
            </a:r>
          </a:p>
          <a:p>
            <a:pPr marL="382270" lvl="1" indent="-142239" defTabSz="320039">
              <a:spcBef>
                <a:spcPts val="1100"/>
              </a:spcBef>
              <a:defRPr sz="1470"/>
            </a:pPr>
            <a:r>
              <a:t>If you are interested: Subscribe on </a:t>
            </a:r>
            <a:r>
              <a:rPr u="sng">
                <a:hlinkClick r:id="rId2"/>
              </a:rPr>
              <a:t>egroups.cern.ch</a:t>
            </a:r>
            <a:r>
              <a:t> to </a:t>
            </a:r>
            <a:r>
              <a:rPr u="sng">
                <a:hlinkClick r:id="rId3"/>
              </a:rPr>
              <a:t>idea-dualreadout@cern.ch</a:t>
            </a:r>
            <a:r>
              <a:t>.</a:t>
            </a:r>
          </a:p>
        </p:txBody>
      </p:sp>
      <p:sp>
        <p:nvSpPr>
          <p:cNvPr id="20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24</a:t>
            </a:fld>
            <a:endParaRPr/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Backup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Backup</a:t>
            </a:r>
          </a:p>
        </p:txBody>
      </p:sp>
      <p:sp>
        <p:nvSpPr>
          <p:cNvPr id="20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25</a:t>
            </a:fld>
            <a:endParaRPr/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Dual readout calorimeter at work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Dual readout calorimeter at work</a:t>
            </a:r>
          </a:p>
        </p:txBody>
      </p:sp>
      <p:sp>
        <p:nvSpPr>
          <p:cNvPr id="20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26</a:t>
            </a:fld>
            <a:endParaRPr/>
          </a:p>
        </p:txBody>
      </p:sp>
      <p:pic>
        <p:nvPicPr>
          <p:cNvPr id="20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38" y="1482321"/>
            <a:ext cx="9544724" cy="5384003"/>
          </a:xfrm>
          <a:prstGeom prst="rect">
            <a:avLst/>
          </a:prstGeom>
          <a:ln w="12700">
            <a:miter lim="400000"/>
          </a:ln>
        </p:spPr>
      </p:pic>
      <p:sp>
        <p:nvSpPr>
          <p:cNvPr id="208" name="RD52 (Pb)"/>
          <p:cNvSpPr txBox="1"/>
          <p:nvPr/>
        </p:nvSpPr>
        <p:spPr>
          <a:xfrm>
            <a:off x="1387061" y="3886268"/>
            <a:ext cx="1682268" cy="508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600">
                <a:solidFill>
                  <a:srgbClr val="FFFFFF"/>
                </a:solidFill>
              </a:defRPr>
            </a:lvl1pPr>
          </a:lstStyle>
          <a:p>
            <a:r>
              <a:t>RD52 (Pb)</a:t>
            </a:r>
          </a:p>
        </p:txBody>
      </p:sp>
      <p:sp>
        <p:nvSpPr>
          <p:cNvPr id="209" name="Line"/>
          <p:cNvSpPr/>
          <p:nvPr/>
        </p:nvSpPr>
        <p:spPr>
          <a:xfrm>
            <a:off x="3047045" y="4215808"/>
            <a:ext cx="924919" cy="178393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  <p:sp>
        <p:nvSpPr>
          <p:cNvPr id="210" name="Leakage counters"/>
          <p:cNvSpPr txBox="1"/>
          <p:nvPr/>
        </p:nvSpPr>
        <p:spPr>
          <a:xfrm>
            <a:off x="2905340" y="2453291"/>
            <a:ext cx="2232156" cy="393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900">
                <a:solidFill>
                  <a:srgbClr val="FFFFFF"/>
                </a:solidFill>
              </a:defRPr>
            </a:lvl1pPr>
          </a:lstStyle>
          <a:p>
            <a:r>
              <a:t>Leakage counters</a:t>
            </a:r>
          </a:p>
        </p:txBody>
      </p:sp>
      <p:sp>
        <p:nvSpPr>
          <p:cNvPr id="211" name="Line"/>
          <p:cNvSpPr/>
          <p:nvPr/>
        </p:nvSpPr>
        <p:spPr>
          <a:xfrm>
            <a:off x="4071242" y="2844809"/>
            <a:ext cx="208529" cy="503158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  <p:sp>
        <p:nvSpPr>
          <p:cNvPr id="212" name="Ancillary detectors"/>
          <p:cNvSpPr txBox="1"/>
          <p:nvPr/>
        </p:nvSpPr>
        <p:spPr>
          <a:xfrm>
            <a:off x="6067797" y="5560267"/>
            <a:ext cx="2297429" cy="393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900">
                <a:solidFill>
                  <a:srgbClr val="FFFFFF"/>
                </a:solidFill>
              </a:defRPr>
            </a:lvl1pPr>
          </a:lstStyle>
          <a:p>
            <a:r>
              <a:t>Ancillary detectors</a:t>
            </a:r>
          </a:p>
        </p:txBody>
      </p:sp>
      <p:sp>
        <p:nvSpPr>
          <p:cNvPr id="213" name="Line"/>
          <p:cNvSpPr/>
          <p:nvPr/>
        </p:nvSpPr>
        <p:spPr>
          <a:xfrm flipH="1">
            <a:off x="3830001" y="5806514"/>
            <a:ext cx="2230983" cy="20461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  <p:sp>
        <p:nvSpPr>
          <p:cNvPr id="214" name="Line"/>
          <p:cNvSpPr/>
          <p:nvPr/>
        </p:nvSpPr>
        <p:spPr>
          <a:xfrm flipH="1" flipV="1">
            <a:off x="4099016" y="5636349"/>
            <a:ext cx="1960767" cy="16324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  <p:sp>
        <p:nvSpPr>
          <p:cNvPr id="215" name="Line"/>
          <p:cNvSpPr/>
          <p:nvPr/>
        </p:nvSpPr>
        <p:spPr>
          <a:xfrm flipH="1" flipV="1">
            <a:off x="4570475" y="5378836"/>
            <a:ext cx="1475057" cy="35443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1926"/>
            <a:ext cx="10160000" cy="52361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toa.png" descr="to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140" y="4148659"/>
            <a:ext cx="3537103" cy="2816255"/>
          </a:xfrm>
          <a:prstGeom prst="rect">
            <a:avLst/>
          </a:prstGeom>
          <a:ln w="12700">
            <a:miter lim="400000"/>
          </a:ln>
        </p:spPr>
      </p:pic>
      <p:pic>
        <p:nvPicPr>
          <p:cNvPr id="220" name="toa_stds.png" descr="toa_std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7906" y="4148659"/>
            <a:ext cx="3537102" cy="2816255"/>
          </a:xfrm>
          <a:prstGeom prst="rect">
            <a:avLst/>
          </a:prstGeom>
          <a:ln w="12700">
            <a:miter lim="400000"/>
          </a:ln>
        </p:spPr>
      </p:pic>
      <p:sp>
        <p:nvSpPr>
          <p:cNvPr id="221" name="Particle identific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Particle identification</a:t>
            </a:r>
          </a:p>
        </p:txBody>
      </p:sp>
      <p:sp>
        <p:nvSpPr>
          <p:cNvPr id="222" name="Compare electron and pion shower shapes (20 GeV)…"/>
          <p:cNvSpPr txBox="1">
            <a:spLocks noGrp="1"/>
          </p:cNvSpPr>
          <p:nvPr>
            <p:ph type="body" sz="quarter" idx="1"/>
          </p:nvPr>
        </p:nvSpPr>
        <p:spPr>
          <a:xfrm>
            <a:off x="336550" y="1611510"/>
            <a:ext cx="5705302" cy="2123364"/>
          </a:xfrm>
          <a:prstGeom prst="rect">
            <a:avLst/>
          </a:prstGeom>
        </p:spPr>
        <p:txBody>
          <a:bodyPr/>
          <a:lstStyle/>
          <a:p>
            <a:pPr marL="154431" indent="-154431" defTabSz="347472">
              <a:spcBef>
                <a:spcPts val="1200"/>
              </a:spcBef>
              <a:defRPr sz="1824"/>
            </a:pPr>
            <a:r>
              <a:t>Compare </a:t>
            </a:r>
            <a:r>
              <a:rPr b="1"/>
              <a:t>electron and pion</a:t>
            </a:r>
            <a:r>
              <a:t> shower shapes (20 GeV) </a:t>
            </a:r>
          </a:p>
          <a:p>
            <a:pPr marL="154431" indent="-154431" defTabSz="347472">
              <a:spcBef>
                <a:spcPts val="1200"/>
              </a:spcBef>
              <a:defRPr sz="1824"/>
            </a:pPr>
            <a:r>
              <a:t>Consider also </a:t>
            </a:r>
            <a:r>
              <a:rPr b="1"/>
              <a:t>Time of arrival</a:t>
            </a:r>
            <a:r>
              <a:t> of signal to SiPM (fiber propagation and SiPM + electronics time response parametrised in full sim)</a:t>
            </a:r>
          </a:p>
          <a:p>
            <a:pPr marL="154431" indent="-154431" defTabSz="347472">
              <a:spcBef>
                <a:spcPts val="1200"/>
              </a:spcBef>
              <a:defRPr sz="1824"/>
            </a:pPr>
            <a:r>
              <a:t>Combined performance: ε = 99.5%, fake ~1% </a:t>
            </a:r>
          </a:p>
        </p:txBody>
      </p:sp>
      <p:sp>
        <p:nvSpPr>
          <p:cNvPr id="2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28</a:t>
            </a:fld>
            <a:endParaRPr/>
          </a:p>
        </p:txBody>
      </p:sp>
      <p:pic>
        <p:nvPicPr>
          <p:cNvPr id="224" name="R95.png" descr="R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4141" y="4148659"/>
            <a:ext cx="3537103" cy="2816255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C_S_ratio.png" descr="C_S_rati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3799" y="1096419"/>
            <a:ext cx="3537103" cy="2816255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Rectangle"/>
          <p:cNvSpPr/>
          <p:nvPr/>
        </p:nvSpPr>
        <p:spPr>
          <a:xfrm>
            <a:off x="8694089" y="6777469"/>
            <a:ext cx="380151" cy="2413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Tau decay identific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Tau decay identification</a:t>
            </a:r>
          </a:p>
        </p:txBody>
      </p:sp>
      <p:sp>
        <p:nvSpPr>
          <p:cNvPr id="22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29</a:t>
            </a:fld>
            <a:endParaRPr/>
          </a:p>
        </p:txBody>
      </p:sp>
      <p:grpSp>
        <p:nvGrpSpPr>
          <p:cNvPr id="233" name="Group"/>
          <p:cNvGrpSpPr/>
          <p:nvPr/>
        </p:nvGrpSpPr>
        <p:grpSpPr>
          <a:xfrm>
            <a:off x="-1" y="1391335"/>
            <a:ext cx="10160001" cy="5253747"/>
            <a:chOff x="0" y="0"/>
            <a:chExt cx="10160000" cy="5253745"/>
          </a:xfrm>
        </p:grpSpPr>
        <p:pic>
          <p:nvPicPr>
            <p:cNvPr id="231" name="Image" descr="Imag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0160000" cy="525374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32" name="Rectangle"/>
            <p:cNvSpPr/>
            <p:nvPr/>
          </p:nvSpPr>
          <p:spPr>
            <a:xfrm>
              <a:off x="8637706" y="4945257"/>
              <a:ext cx="1449089" cy="19964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38100" tIns="38100" rIns="38100" bIns="38100" numCol="1" anchor="ctr">
              <a:noAutofit/>
            </a:bodyPr>
            <a:lstStyle/>
            <a:p>
              <a:pPr>
                <a:defRPr sz="28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Light"/>
                </a:defRPr>
              </a:pPr>
              <a:endParaRPr/>
            </a:p>
          </p:txBody>
        </p:sp>
      </p:grp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ingle hadron response - lineari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Single hadron response - linearity</a:t>
            </a:r>
          </a:p>
        </p:txBody>
      </p:sp>
      <p:sp>
        <p:nvSpPr>
          <p:cNvPr id="236" name="Dual readout signal largely recovers linearity while vastly improving resolution."/>
          <p:cNvSpPr txBox="1">
            <a:spLocks noGrp="1"/>
          </p:cNvSpPr>
          <p:nvPr>
            <p:ph type="body" sz="quarter" idx="1"/>
          </p:nvPr>
        </p:nvSpPr>
        <p:spPr>
          <a:xfrm>
            <a:off x="525381" y="2475656"/>
            <a:ext cx="4623307" cy="1587042"/>
          </a:xfrm>
          <a:prstGeom prst="rect">
            <a:avLst/>
          </a:prstGeom>
        </p:spPr>
        <p:txBody>
          <a:bodyPr/>
          <a:lstStyle/>
          <a:p>
            <a:r>
              <a:t>Dual readout signal </a:t>
            </a:r>
            <a:r>
              <a:rPr b="1"/>
              <a:t>largely recovers linearity</a:t>
            </a:r>
            <a:r>
              <a:t> while vastly improving resolution.</a:t>
            </a:r>
          </a:p>
        </p:txBody>
      </p:sp>
      <p:sp>
        <p:nvSpPr>
          <p:cNvPr id="2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30</a:t>
            </a:fld>
            <a:endParaRPr/>
          </a:p>
        </p:txBody>
      </p:sp>
      <p:pic>
        <p:nvPicPr>
          <p:cNvPr id="23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4221" y="4630882"/>
            <a:ext cx="7711558" cy="24850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9" name="Image" descr="Image"/>
          <p:cNvPicPr>
            <a:picLocks noChangeAspect="1"/>
          </p:cNvPicPr>
          <p:nvPr/>
        </p:nvPicPr>
        <p:blipFill>
          <a:blip r:embed="rId3"/>
          <a:srcRect r="47107"/>
          <a:stretch>
            <a:fillRect/>
          </a:stretch>
        </p:blipFill>
        <p:spPr>
          <a:xfrm>
            <a:off x="5815759" y="1282448"/>
            <a:ext cx="3831154" cy="3187144"/>
          </a:xfrm>
          <a:prstGeom prst="rect">
            <a:avLst/>
          </a:prstGeom>
          <a:ln w="12700">
            <a:miter lim="400000"/>
          </a:ln>
        </p:spPr>
      </p:pic>
      <p:sp>
        <p:nvSpPr>
          <p:cNvPr id="240" name="20 GeV pions"/>
          <p:cNvSpPr txBox="1"/>
          <p:nvPr/>
        </p:nvSpPr>
        <p:spPr>
          <a:xfrm>
            <a:off x="3772208" y="4222255"/>
            <a:ext cx="2070858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300"/>
            </a:lvl1pPr>
          </a:lstStyle>
          <a:p>
            <a:r>
              <a:t>20 GeV pions </a:t>
            </a:r>
          </a:p>
        </p:txBody>
      </p:sp>
      <p:sp>
        <p:nvSpPr>
          <p:cNvPr id="241" name="NIM A 866 (2017) 76"/>
          <p:cNvSpPr txBox="1"/>
          <p:nvPr/>
        </p:nvSpPr>
        <p:spPr>
          <a:xfrm>
            <a:off x="8321888" y="533400"/>
            <a:ext cx="1716613" cy="533401"/>
          </a:xfrm>
          <a:prstGeom prst="rect">
            <a:avLst/>
          </a:prstGeom>
          <a:solidFill>
            <a:srgbClr val="0B80C0"/>
          </a:solidFill>
          <a:ln w="25400">
            <a:solidFill>
              <a:srgbClr val="000000"/>
            </a:solidFill>
            <a:miter lim="400000"/>
          </a:ln>
          <a:effectLst>
            <a:outerShdw blurRad="50800" dist="58159" dir="3600000" rotWithShape="0">
              <a:srgbClr val="000000">
                <a:alpha val="17303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1300">
                <a:solidFill>
                  <a:srgbClr val="FFFFFF"/>
                </a:solidFill>
              </a:defRPr>
            </a:lvl1pPr>
          </a:lstStyle>
          <a:p>
            <a:r>
              <a:t>NIM A 866 (2017) 76 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Shower shap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Shower shape</a:t>
            </a:r>
          </a:p>
        </p:txBody>
      </p:sp>
      <p:sp>
        <p:nvSpPr>
          <p:cNvPr id="24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31</a:t>
            </a:fld>
            <a:endParaRPr/>
          </a:p>
        </p:txBody>
      </p:sp>
      <p:pic>
        <p:nvPicPr>
          <p:cNvPr id="245" name="pi_80GeV.png" descr="pi_80GeV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271" y="1362231"/>
            <a:ext cx="3839528" cy="2590583"/>
          </a:xfrm>
          <a:prstGeom prst="rect">
            <a:avLst/>
          </a:prstGeom>
          <a:ln w="12700">
            <a:miter lim="400000"/>
          </a:ln>
        </p:spPr>
      </p:pic>
      <p:pic>
        <p:nvPicPr>
          <p:cNvPr id="246" name="ele.jpg" descr="e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1366" y="4311591"/>
            <a:ext cx="7581368" cy="2724479"/>
          </a:xfrm>
          <a:prstGeom prst="rect">
            <a:avLst/>
          </a:prstGeom>
          <a:ln w="12700">
            <a:miter lim="400000"/>
          </a:ln>
        </p:spPr>
      </p:pic>
      <p:sp>
        <p:nvSpPr>
          <p:cNvPr id="247" name="Single particle shower shape…"/>
          <p:cNvSpPr txBox="1">
            <a:spLocks noGrp="1"/>
          </p:cNvSpPr>
          <p:nvPr>
            <p:ph type="body" sz="quarter" idx="1"/>
          </p:nvPr>
        </p:nvSpPr>
        <p:spPr>
          <a:xfrm>
            <a:off x="4997973" y="1957066"/>
            <a:ext cx="4990795" cy="1494405"/>
          </a:xfrm>
          <a:prstGeom prst="rect">
            <a:avLst/>
          </a:prstGeom>
        </p:spPr>
        <p:txBody>
          <a:bodyPr/>
          <a:lstStyle/>
          <a:p>
            <a:r>
              <a:t>Single particle shower shape</a:t>
            </a:r>
          </a:p>
          <a:p>
            <a:pPr lvl="1"/>
            <a:r>
              <a:t>Using full implemented granularity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8" name="Text"/>
              <p:cNvSpPr txBox="1"/>
              <p:nvPr/>
            </p:nvSpPr>
            <p:spPr>
              <a:xfrm>
                <a:off x="1304382" y="1754026"/>
                <a:ext cx="1441875" cy="596901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lIns="50800" tIns="50800" rIns="50800" bIns="5080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sz="21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21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𝜋</m:t>
                          </m:r>
                        </m:e>
                        <m:sup>
                          <m:r>
                            <a:rPr sz="21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  <m:r>
                        <a:rPr sz="21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,80</m:t>
                      </m:r>
                      <m:r>
                        <m:rPr>
                          <m:sty m:val="p"/>
                        </m:rPr>
                        <a:rPr sz="21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GeV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248" name="Text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4382" y="1754026"/>
                <a:ext cx="1441875" cy="59690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9" name="Text"/>
              <p:cNvSpPr txBox="1"/>
              <p:nvPr/>
            </p:nvSpPr>
            <p:spPr>
              <a:xfrm>
                <a:off x="1587390" y="4932926"/>
                <a:ext cx="1441874" cy="596901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lIns="50800" tIns="50800" rIns="50800" bIns="5080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sz="22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22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sz="22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  <m:r>
                        <a:rPr sz="22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,50</m:t>
                      </m:r>
                      <m:r>
                        <m:rPr>
                          <m:sty m:val="p"/>
                        </m:rPr>
                        <a:rPr sz="22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GeV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249" name="Text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7390" y="4932926"/>
                <a:ext cx="1441874" cy="59690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0" name="Text"/>
              <p:cNvSpPr txBox="1"/>
              <p:nvPr/>
            </p:nvSpPr>
            <p:spPr>
              <a:xfrm>
                <a:off x="5634082" y="4855166"/>
                <a:ext cx="1441875" cy="596901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lIns="50800" tIns="50800" rIns="50800" bIns="5080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sz="22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22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𝜋</m:t>
                          </m:r>
                        </m:e>
                        <m:sup>
                          <m:r>
                            <a:rPr sz="22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p>
                      </m:sSup>
                      <m:r>
                        <a:rPr sz="22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,50</m:t>
                      </m:r>
                      <m:r>
                        <m:rPr>
                          <m:sty m:val="p"/>
                        </m:rPr>
                        <a:rPr sz="22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GeV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250" name="Text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4082" y="4855166"/>
                <a:ext cx="1441875" cy="596901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53" name="Work in…"/>
          <p:cNvGrpSpPr/>
          <p:nvPr/>
        </p:nvGrpSpPr>
        <p:grpSpPr>
          <a:xfrm rot="19232054">
            <a:off x="7997240" y="361811"/>
            <a:ext cx="1828206" cy="1295401"/>
            <a:chOff x="0" y="0"/>
            <a:chExt cx="1828204" cy="1295400"/>
          </a:xfrm>
        </p:grpSpPr>
        <p:sp>
          <p:nvSpPr>
            <p:cNvPr id="252" name="Work in…"/>
            <p:cNvSpPr txBox="1"/>
            <p:nvPr/>
          </p:nvSpPr>
          <p:spPr>
            <a:xfrm>
              <a:off x="50800" y="50800"/>
              <a:ext cx="1726605" cy="1193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pPr>
                <a:defRPr>
                  <a:solidFill>
                    <a:srgbClr val="FF2600"/>
                  </a:solidFill>
                  <a:latin typeface="Impact"/>
                  <a:ea typeface="Impact"/>
                  <a:cs typeface="Impact"/>
                  <a:sym typeface="Impact"/>
                </a:defRPr>
              </a:pPr>
              <a:r>
                <a:t>Work in </a:t>
              </a:r>
            </a:p>
            <a:p>
              <a:pPr>
                <a:defRPr>
                  <a:solidFill>
                    <a:srgbClr val="FF2600"/>
                  </a:solidFill>
                  <a:latin typeface="Impact"/>
                  <a:ea typeface="Impact"/>
                  <a:cs typeface="Impact"/>
                  <a:sym typeface="Impact"/>
                </a:defRPr>
              </a:pPr>
              <a:r>
                <a:t>progress</a:t>
              </a:r>
            </a:p>
          </p:txBody>
        </p:sp>
        <p:pic>
          <p:nvPicPr>
            <p:cNvPr id="251" name="Work in… Work in progress" descr="Work in… Work in progress"/>
            <p:cNvPicPr>
              <a:picLocks/>
            </p:cNvPicPr>
            <p:nvPr/>
          </p:nvPicPr>
          <p:blipFill>
            <a:blip r:embed="rId7">
              <a:alphaModFix amt="50328"/>
            </a:blip>
            <a:stretch>
              <a:fillRect/>
            </a:stretch>
          </p:blipFill>
          <p:spPr>
            <a:xfrm>
              <a:off x="0" y="0"/>
              <a:ext cx="1828205" cy="12954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How events look like (full granularity)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38911">
              <a:defRPr sz="3455"/>
            </a:lvl1pPr>
          </a:lstStyle>
          <a:p>
            <a:r>
              <a:t>How events look like (full granularity)</a:t>
            </a:r>
          </a:p>
        </p:txBody>
      </p:sp>
      <p:sp>
        <p:nvSpPr>
          <p:cNvPr id="25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32</a:t>
            </a:fld>
            <a:endParaRPr/>
          </a:p>
        </p:txBody>
      </p:sp>
      <p:pic>
        <p:nvPicPr>
          <p:cNvPr id="257" name="electronscin_event6_fibers.pdf" descr="electronscin_event6_fibers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827" y="1285381"/>
            <a:ext cx="4350416" cy="2961659"/>
          </a:xfrm>
          <a:prstGeom prst="rect">
            <a:avLst/>
          </a:prstGeom>
          <a:ln w="12700">
            <a:miter lim="400000"/>
          </a:ln>
        </p:spPr>
      </p:pic>
      <p:pic>
        <p:nvPicPr>
          <p:cNvPr id="258" name="pi0cher_event1_fibers.pdf" descr="pi0cher_event1_fibers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5588" y="1285381"/>
            <a:ext cx="4350417" cy="2961659"/>
          </a:xfrm>
          <a:prstGeom prst="rect">
            <a:avLst/>
          </a:prstGeom>
          <a:ln w="12700">
            <a:miter lim="400000"/>
          </a:ln>
        </p:spPr>
      </p:pic>
      <p:sp>
        <p:nvSpPr>
          <p:cNvPr id="259" name="e- 40 GeV"/>
          <p:cNvSpPr txBox="1"/>
          <p:nvPr/>
        </p:nvSpPr>
        <p:spPr>
          <a:xfrm>
            <a:off x="2145473" y="1144417"/>
            <a:ext cx="1383123" cy="43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100"/>
            </a:pPr>
            <a:r>
              <a:t>e</a:t>
            </a:r>
            <a:r>
              <a:rPr baseline="31999"/>
              <a:t>-</a:t>
            </a:r>
            <a:r>
              <a:t> 40 GeV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0" name="40 GeV"/>
              <p:cNvSpPr txBox="1"/>
              <p:nvPr/>
            </p:nvSpPr>
            <p:spPr>
              <a:xfrm>
                <a:off x="6894629" y="1106578"/>
                <a:ext cx="1452334" cy="507479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wrap="none" lIns="50800" tIns="50800" rIns="50800" bIns="50800" anchor="ctr">
                <a:spAutoFit/>
              </a:bodyPr>
              <a:lstStyle/>
              <a:p>
                <a:pPr>
                  <a:defRPr sz="2100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sz="27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sz="27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𝜋</m:t>
                        </m:r>
                      </m:e>
                      <m:sup>
                        <m:r>
                          <a:rPr sz="27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r>
                  <a:t> 40 GeV</a:t>
                </a:r>
              </a:p>
            </p:txBody>
          </p:sp>
        </mc:Choice>
        <mc:Fallback xmlns="">
          <p:sp>
            <p:nvSpPr>
              <p:cNvPr id="260" name="40 GeV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4629" y="1106578"/>
                <a:ext cx="1452334" cy="507479"/>
              </a:xfrm>
              <a:prstGeom prst="rect">
                <a:avLst/>
              </a:prstGeom>
              <a:blipFill>
                <a:blip r:embed="rId4"/>
                <a:stretch>
                  <a:fillRect l="-4310" r="-9483" b="-17073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61" name="pionscin_event18_fibers.pdf" descr="pionscin_event18_fibers.pd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827" y="4281232"/>
            <a:ext cx="4350416" cy="2961660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62" name="40 GeV"/>
              <p:cNvSpPr txBox="1"/>
              <p:nvPr/>
            </p:nvSpPr>
            <p:spPr>
              <a:xfrm>
                <a:off x="2183151" y="4127761"/>
                <a:ext cx="1495816" cy="507478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wrap="none" lIns="50800" tIns="50800" rIns="50800" bIns="50800" anchor="ctr">
                <a:spAutoFit/>
              </a:bodyPr>
              <a:lstStyle/>
              <a:p>
                <a:pPr>
                  <a:defRPr sz="2100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sz="27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sz="27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𝜋</m:t>
                        </m:r>
                      </m:e>
                      <m:sup>
                        <m:r>
                          <a:rPr sz="27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</m:sup>
                    </m:sSup>
                  </m:oMath>
                </a14:m>
                <a:r>
                  <a:t> 40 GeV</a:t>
                </a:r>
              </a:p>
            </p:txBody>
          </p:sp>
        </mc:Choice>
        <mc:Fallback xmlns="">
          <p:sp>
            <p:nvSpPr>
              <p:cNvPr id="262" name="40 GeV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3151" y="4127761"/>
                <a:ext cx="1495816" cy="507478"/>
              </a:xfrm>
              <a:prstGeom prst="rect">
                <a:avLst/>
              </a:prstGeom>
              <a:blipFill>
                <a:blip r:embed="rId6"/>
                <a:stretch>
                  <a:fillRect l="-4202" r="-9244" b="-19512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63" name="jetcher_event11_fibers.pdf" descr="jetcher_event11_fibers.pd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9061" y="4773089"/>
            <a:ext cx="4043471" cy="2417525"/>
          </a:xfrm>
          <a:prstGeom prst="rect">
            <a:avLst/>
          </a:prstGeom>
          <a:ln w="12700">
            <a:miter lim="400000"/>
          </a:ln>
        </p:spPr>
      </p:pic>
      <p:sp>
        <p:nvSpPr>
          <p:cNvPr id="264" name="Di-jet"/>
          <p:cNvSpPr txBox="1"/>
          <p:nvPr/>
        </p:nvSpPr>
        <p:spPr>
          <a:xfrm>
            <a:off x="7234503" y="4229670"/>
            <a:ext cx="772586" cy="43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100"/>
            </a:lvl1pPr>
          </a:lstStyle>
          <a:p>
            <a:r>
              <a:t>Di-jet</a:t>
            </a: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Angular resolu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Angular resolutions</a:t>
            </a:r>
          </a:p>
        </p:txBody>
      </p:sp>
      <p:sp>
        <p:nvSpPr>
          <p:cNvPr id="267" name="The use of the single fibre granularity yields the ultimate angular resolution of the calorimeter.…"/>
          <p:cNvSpPr txBox="1">
            <a:spLocks noGrp="1"/>
          </p:cNvSpPr>
          <p:nvPr>
            <p:ph type="body" sz="half" idx="1"/>
          </p:nvPr>
        </p:nvSpPr>
        <p:spPr>
          <a:xfrm>
            <a:off x="444500" y="1282700"/>
            <a:ext cx="9271000" cy="2174358"/>
          </a:xfrm>
          <a:prstGeom prst="rect">
            <a:avLst/>
          </a:prstGeom>
        </p:spPr>
        <p:txBody>
          <a:bodyPr/>
          <a:lstStyle/>
          <a:p>
            <a:r>
              <a:t>The use of the </a:t>
            </a:r>
            <a:r>
              <a:rPr b="1"/>
              <a:t>single fibre granularity</a:t>
            </a:r>
            <a:r>
              <a:t> yields the ultimate angular resolution of the calorimeter. </a:t>
            </a:r>
          </a:p>
          <a:p>
            <a:r>
              <a:t>Position obtained as the </a:t>
            </a:r>
            <a:r>
              <a:rPr b="1"/>
              <a:t>energy-weighted fibre mean</a:t>
            </a:r>
          </a:p>
          <a:p>
            <a:r>
              <a:t>Fit with</a:t>
            </a:r>
          </a:p>
        </p:txBody>
      </p:sp>
      <p:sp>
        <p:nvSpPr>
          <p:cNvPr id="2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33</a:t>
            </a:fld>
            <a:endParaRPr/>
          </a:p>
        </p:txBody>
      </p:sp>
      <p:pic>
        <p:nvPicPr>
          <p:cNvPr id="269" name="Theta_electron_combined.pdf" descr="Theta_electron_combined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01" y="3727548"/>
            <a:ext cx="4984528" cy="3393347"/>
          </a:xfrm>
          <a:prstGeom prst="rect">
            <a:avLst/>
          </a:prstGeom>
          <a:ln w="12700">
            <a:miter lim="400000"/>
          </a:ln>
        </p:spPr>
      </p:pic>
      <p:pic>
        <p:nvPicPr>
          <p:cNvPr id="270" name="Theta_pion_scin.pdf" descr="Theta_pion_scin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7153" y="3817055"/>
            <a:ext cx="4721570" cy="3214332"/>
          </a:xfrm>
          <a:prstGeom prst="rect">
            <a:avLst/>
          </a:prstGeom>
          <a:ln w="12700">
            <a:miter lim="400000"/>
          </a:ln>
        </p:spPr>
      </p:pic>
      <p:sp>
        <p:nvSpPr>
          <p:cNvPr id="271" name="Electrons"/>
          <p:cNvSpPr txBox="1"/>
          <p:nvPr/>
        </p:nvSpPr>
        <p:spPr>
          <a:xfrm>
            <a:off x="2007112" y="3606800"/>
            <a:ext cx="121203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/>
            </a:lvl1pPr>
          </a:lstStyle>
          <a:p>
            <a:r>
              <a:t>Electrons</a:t>
            </a:r>
          </a:p>
        </p:txBody>
      </p:sp>
      <p:sp>
        <p:nvSpPr>
          <p:cNvPr id="272" name="Pions"/>
          <p:cNvSpPr txBox="1"/>
          <p:nvPr/>
        </p:nvSpPr>
        <p:spPr>
          <a:xfrm>
            <a:off x="7190295" y="3606800"/>
            <a:ext cx="735286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/>
            </a:lvl1pPr>
          </a:lstStyle>
          <a:p>
            <a:r>
              <a:t>Pions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3" name="Equation"/>
              <p:cNvSpPr txBox="1"/>
              <p:nvPr/>
            </p:nvSpPr>
            <p:spPr>
              <a:xfrm>
                <a:off x="1886230" y="2742408"/>
                <a:ext cx="3027476" cy="752750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algn="l" defTabSz="914400" latinLnBrk="1"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𝜎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rad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)=</m:t>
                      </m:r>
                      <m:f>
                        <m:fPr>
                          <m:ctrlPr>
                            <a:rPr sz="24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  <m: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𝐺𝑒𝑉</m:t>
                              </m:r>
                              <m:r>
                                <a:rPr sz="24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</m:rad>
                        </m:den>
                      </m:f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sz="24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sz="24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𝑝</m:t>
                          </m:r>
                        </m:e>
                        <m:sub>
                          <m:r>
                            <a:rPr sz="24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sz="2400"/>
              </a:p>
            </p:txBody>
          </p:sp>
        </mc:Choice>
        <mc:Fallback xmlns="">
          <p:sp>
            <p:nvSpPr>
              <p:cNvPr id="273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6230" y="2742408"/>
                <a:ext cx="3027476" cy="752750"/>
              </a:xfrm>
              <a:prstGeom prst="rect">
                <a:avLst/>
              </a:prstGeom>
              <a:blipFill>
                <a:blip r:embed="rId4"/>
                <a:stretch>
                  <a:fillRect l="-2510" t="-1667" r="-6276" b="-18333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Calibration with electr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Calibration with electrons</a:t>
            </a:r>
          </a:p>
        </p:txBody>
      </p:sp>
      <p:sp>
        <p:nvSpPr>
          <p:cNvPr id="276" name="Light yield chosen according to TB results…"/>
          <p:cNvSpPr txBox="1">
            <a:spLocks noGrp="1"/>
          </p:cNvSpPr>
          <p:nvPr>
            <p:ph type="body" sz="quarter" idx="1"/>
          </p:nvPr>
        </p:nvSpPr>
        <p:spPr>
          <a:xfrm>
            <a:off x="444499" y="1494052"/>
            <a:ext cx="4785071" cy="1965117"/>
          </a:xfrm>
          <a:prstGeom prst="rect">
            <a:avLst/>
          </a:prstGeom>
        </p:spPr>
        <p:txBody>
          <a:bodyPr/>
          <a:lstStyle/>
          <a:p>
            <a:pPr marL="180847" indent="-180847" defTabSz="406908">
              <a:spcBef>
                <a:spcPts val="1400"/>
              </a:spcBef>
              <a:defRPr sz="2136"/>
            </a:pPr>
            <a:r>
              <a:t>Light yield chosen </a:t>
            </a:r>
            <a:r>
              <a:rPr b="1"/>
              <a:t>according to TB results</a:t>
            </a:r>
          </a:p>
          <a:p>
            <a:pPr marL="180847" indent="-180847" defTabSz="406908">
              <a:spcBef>
                <a:spcPts val="1400"/>
              </a:spcBef>
              <a:defRPr sz="2136"/>
            </a:pPr>
            <a:r>
              <a:rPr b="1"/>
              <a:t>After tower equalisation, e</a:t>
            </a:r>
            <a:r>
              <a:t>nergy deposited by electrons used as pe/GeV calibration factor</a:t>
            </a:r>
          </a:p>
        </p:txBody>
      </p:sp>
      <p:sp>
        <p:nvSpPr>
          <p:cNvPr id="2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34</a:t>
            </a:fld>
            <a:endParaRPr/>
          </a:p>
        </p:txBody>
      </p:sp>
      <p:pic>
        <p:nvPicPr>
          <p:cNvPr id="278" name="fig5.pdf" descr="fig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3947" y="4095158"/>
            <a:ext cx="5017041" cy="3017304"/>
          </a:xfrm>
          <a:prstGeom prst="rect">
            <a:avLst/>
          </a:prstGeom>
          <a:ln w="12700">
            <a:miter lim="400000"/>
          </a:ln>
        </p:spPr>
      </p:pic>
      <p:pic>
        <p:nvPicPr>
          <p:cNvPr id="279" name="fig4.pdf" descr="fig4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85" y="4095158"/>
            <a:ext cx="5017041" cy="3017304"/>
          </a:xfrm>
          <a:prstGeom prst="rect">
            <a:avLst/>
          </a:prstGeom>
          <a:ln w="12700">
            <a:miter lim="400000"/>
          </a:ln>
        </p:spPr>
      </p:pic>
      <p:pic>
        <p:nvPicPr>
          <p:cNvPr id="280" name="fig12.pdf" descr="fig12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3434" y="989417"/>
            <a:ext cx="3139103" cy="3017304"/>
          </a:xfrm>
          <a:prstGeom prst="rect">
            <a:avLst/>
          </a:prstGeom>
          <a:ln w="12700">
            <a:miter lim="400000"/>
          </a:ln>
        </p:spPr>
      </p:pic>
      <p:sp>
        <p:nvSpPr>
          <p:cNvPr id="281" name="50 GeV electrons"/>
          <p:cNvSpPr txBox="1"/>
          <p:nvPr/>
        </p:nvSpPr>
        <p:spPr>
          <a:xfrm>
            <a:off x="7021813" y="778197"/>
            <a:ext cx="2122346" cy="393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900"/>
            </a:lvl1pPr>
          </a:lstStyle>
          <a:p>
            <a:r>
              <a:t>50 GeV electrons</a:t>
            </a:r>
          </a:p>
        </p:txBody>
      </p:sp>
      <p:sp>
        <p:nvSpPr>
          <p:cNvPr id="282" name="40 GeV electrons - S channel"/>
          <p:cNvSpPr txBox="1"/>
          <p:nvPr/>
        </p:nvSpPr>
        <p:spPr>
          <a:xfrm>
            <a:off x="710516" y="3949768"/>
            <a:ext cx="3376204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r>
              <a:t>40 GeV electrons - S channel </a:t>
            </a:r>
          </a:p>
        </p:txBody>
      </p:sp>
      <p:sp>
        <p:nvSpPr>
          <p:cNvPr id="283" name="40 GeV electrons - C channel"/>
          <p:cNvSpPr txBox="1"/>
          <p:nvPr/>
        </p:nvSpPr>
        <p:spPr>
          <a:xfrm>
            <a:off x="5988368" y="3996514"/>
            <a:ext cx="3448200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r>
              <a:t>40 GeV electrons - C channel 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85" name="as a photon candle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sz="43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𝐻</m:t>
                    </m:r>
                    <m:r>
                      <a:rPr sz="43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→</m:t>
                    </m:r>
                    <m:r>
                      <a:rPr sz="43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𝛾𝛾</m:t>
                    </m:r>
                  </m:oMath>
                </a14:m>
                <a:r>
                  <a:t> as a photon candle</a:t>
                </a:r>
              </a:p>
            </p:txBody>
          </p:sp>
        </mc:Choice>
        <mc:Fallback xmlns="">
          <p:sp>
            <p:nvSpPr>
              <p:cNvPr id="285" name="as a photon candle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6" name="Using 5M   events and clustering opposite calorimeter hemispheres as photons.…"/>
              <p:cNvSpPr txBox="1">
                <a:spLocks noGrp="1"/>
              </p:cNvSpPr>
              <p:nvPr>
                <p:ph type="body" sz="quarter" idx="1"/>
              </p:nvPr>
            </p:nvSpPr>
            <p:spPr>
              <a:xfrm>
                <a:off x="444500" y="1601760"/>
                <a:ext cx="9271000" cy="1667590"/>
              </a:xfrm>
              <a:prstGeom prst="rect">
                <a:avLst/>
              </a:prstGeom>
            </p:spPr>
            <p:txBody>
              <a:bodyPr/>
              <a:lstStyle/>
              <a:p>
                <a:r>
                  <a:t>Using 5M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sz="29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sz="29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sz="29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</m:sup>
                    </m:sSup>
                    <m:sSup>
                      <m:sSupPr>
                        <m:ctrlPr>
                          <a:rPr sz="29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sz="29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sz="29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</m:sup>
                    </m:sSup>
                    <m:r>
                      <a:rPr sz="29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→</m:t>
                    </m:r>
                    <m:r>
                      <a:rPr sz="29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𝑍𝐻</m:t>
                    </m:r>
                    <m:r>
                      <a:rPr sz="29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→</m:t>
                    </m:r>
                    <m:r>
                      <a:rPr sz="29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𝜈𝜈𝛾𝛾</m:t>
                    </m:r>
                  </m:oMath>
                </a14:m>
                <a:r>
                  <a:t> events and clustering opposite calorimeter hemispheres as photons.</a:t>
                </a:r>
              </a:p>
              <a:p>
                <a:r>
                  <a:t>Dedicated calibration corrections for impact point on tower</a:t>
                </a:r>
              </a:p>
            </p:txBody>
          </p:sp>
        </mc:Choice>
        <mc:Fallback xmlns="">
          <p:sp>
            <p:nvSpPr>
              <p:cNvPr id="286" name="Using 5M   events and clustering opposite calorimeter hemispheres as photons.…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1"/>
              </p:nvPr>
            </p:nvSpPr>
            <p:spPr>
              <a:xfrm>
                <a:off x="444500" y="1601760"/>
                <a:ext cx="9271000" cy="166759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35</a:t>
            </a:fld>
            <a:endParaRPr/>
          </a:p>
        </p:txBody>
      </p:sp>
      <p:sp>
        <p:nvSpPr>
          <p:cNvPr id="288" name="Using tower granularity (estimated use of full granularity further improves mass resolution by 20%)…"/>
          <p:cNvSpPr txBox="1"/>
          <p:nvPr/>
        </p:nvSpPr>
        <p:spPr>
          <a:xfrm>
            <a:off x="464000" y="3867656"/>
            <a:ext cx="3971920" cy="2350685"/>
          </a:xfrm>
          <a:prstGeom prst="rect">
            <a:avLst/>
          </a:prstGeom>
          <a:ln w="12700">
            <a:miter lim="400000"/>
          </a:ln>
          <a:effectLst>
            <a:outerShdw blurRad="50800" dist="58159" dir="3600000" rotWithShape="0">
              <a:srgbClr val="000000">
                <a:alpha val="17303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8100" tIns="38100" rIns="38100" bIns="38100">
            <a:normAutofit/>
          </a:bodyPr>
          <a:lstStyle/>
          <a:p>
            <a:pPr marL="186944" indent="-186944" algn="just" defTabSz="420623">
              <a:spcBef>
                <a:spcPts val="1400"/>
              </a:spcBef>
              <a:buSzPct val="100000"/>
              <a:buChar char="•"/>
              <a:defRPr sz="2208"/>
            </a:pPr>
            <a:r>
              <a:t>Using tower granularity (estimated use of full granularity further improves mass resolution by 20%)</a:t>
            </a:r>
          </a:p>
          <a:p>
            <a:pPr marL="186944" indent="-186944" algn="just" defTabSz="420623">
              <a:spcBef>
                <a:spcPts val="1400"/>
              </a:spcBef>
              <a:buSzPct val="100000"/>
              <a:buChar char="•"/>
              <a:defRPr sz="2208"/>
            </a:pPr>
            <a:r>
              <a:t>Combined mass resolution ~ 2 GeV</a:t>
            </a:r>
          </a:p>
        </p:txBody>
      </p:sp>
      <p:pic>
        <p:nvPicPr>
          <p:cNvPr id="289" name="CompareChannels_hybEne.pdf" descr="CompareChannels_hybEne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6095" y="3286814"/>
            <a:ext cx="5280062" cy="359453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Single pion respons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Single pion response</a:t>
            </a:r>
          </a:p>
        </p:txBody>
      </p:sp>
      <p:sp>
        <p:nvSpPr>
          <p:cNvPr id="29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36</a:t>
            </a:fld>
            <a:endParaRPr/>
          </a:p>
        </p:txBody>
      </p:sp>
      <p:pic>
        <p:nvPicPr>
          <p:cNvPr id="293" name="fig17.pdf" descr="fig1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866" y="1573202"/>
            <a:ext cx="3925742" cy="2360985"/>
          </a:xfrm>
          <a:prstGeom prst="rect">
            <a:avLst/>
          </a:prstGeom>
          <a:ln w="12700">
            <a:miter lim="400000"/>
          </a:ln>
        </p:spPr>
      </p:pic>
      <p:pic>
        <p:nvPicPr>
          <p:cNvPr id="294" name="fig18.pdf" descr="fig18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862" y="4268155"/>
            <a:ext cx="4081750" cy="2454810"/>
          </a:xfrm>
          <a:prstGeom prst="rect">
            <a:avLst/>
          </a:prstGeom>
          <a:ln w="12700">
            <a:miter lim="400000"/>
          </a:ln>
        </p:spPr>
      </p:pic>
      <p:sp>
        <p:nvSpPr>
          <p:cNvPr id="295" name="Scintillation signal"/>
          <p:cNvSpPr txBox="1"/>
          <p:nvPr/>
        </p:nvSpPr>
        <p:spPr>
          <a:xfrm>
            <a:off x="1085187" y="1356876"/>
            <a:ext cx="2251100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/>
            </a:lvl1pPr>
          </a:lstStyle>
          <a:p>
            <a:r>
              <a:t>Scintillation signal</a:t>
            </a:r>
          </a:p>
        </p:txBody>
      </p:sp>
      <p:sp>
        <p:nvSpPr>
          <p:cNvPr id="296" name="Cherenkov signal"/>
          <p:cNvSpPr txBox="1"/>
          <p:nvPr/>
        </p:nvSpPr>
        <p:spPr>
          <a:xfrm>
            <a:off x="1090396" y="4034622"/>
            <a:ext cx="2240682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/>
            </a:lvl1pPr>
          </a:lstStyle>
          <a:p>
            <a:r>
              <a:t>Cherenkov signal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7" name="Text"/>
              <p:cNvSpPr txBox="1"/>
              <p:nvPr/>
            </p:nvSpPr>
            <p:spPr>
              <a:xfrm>
                <a:off x="6576531" y="1083949"/>
                <a:ext cx="2383022" cy="1065016"/>
              </a:xfrm>
              <a:prstGeom prst="rect">
                <a:avLst/>
              </a:prstGeom>
              <a:solidFill>
                <a:srgbClr val="0B80C0"/>
              </a:solidFill>
              <a:ln w="25400">
                <a:solidFill>
                  <a:srgbClr val="000000"/>
                </a:solidFill>
                <a:miter lim="400000"/>
              </a:ln>
              <a:effectLst>
                <a:outerShdw blurRad="50800" dist="58159" dir="3600000" rotWithShape="0">
                  <a:srgbClr val="000000">
                    <a:alpha val="17303"/>
                  </a:srgbClr>
                </a:outerShdw>
              </a:effectLst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lIns="50800" tIns="50800" rIns="50800" bIns="50800" anchor="ctr">
                <a:spAutoFit/>
              </a:bodyPr>
              <a:lstStyle>
                <a:lvl1pPr algn="l">
                  <a:defRPr sz="2600">
                    <a:solidFill>
                      <a:srgbClr val="FFFFFF"/>
                    </a:solidFill>
                  </a:defRPr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sz="3100" i="1">
                          <a:solidFill>
                            <a:srgbClr val="FFFFFF"/>
                          </a:solidFill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sz="3100" i="1">
                          <a:solidFill>
                            <a:srgbClr val="FFFFFF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sz="3100" i="1">
                              <a:solidFill>
                                <a:srgbClr val="FFFFFF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sz="3100" i="1">
                                  <a:solidFill>
                                    <a:srgbClr val="FFFF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3100" i="1">
                                  <a:solidFill>
                                    <a:srgbClr val="FFFFFF"/>
                                  </a:solidFill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sz="3100" i="1">
                                  <a:solidFill>
                                    <a:srgbClr val="FFFFFF"/>
                                  </a:solidFill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  <m:r>
                            <a:rPr sz="3100" i="1">
                              <a:solidFill>
                                <a:srgbClr val="FFFFFF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sz="3100" i="1">
                              <a:solidFill>
                                <a:srgbClr val="FFFFFF"/>
                              </a:solidFill>
                              <a:latin typeface="Cambria Math" panose="02040503050406030204" pitchFamily="18" charset="0"/>
                            </a:rPr>
                            <m:t>𝜒</m:t>
                          </m:r>
                          <m:sSub>
                            <m:sSubPr>
                              <m:ctrlPr>
                                <a:rPr sz="3100" i="1">
                                  <a:solidFill>
                                    <a:srgbClr val="FFFF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3100" i="1">
                                  <a:solidFill>
                                    <a:srgbClr val="FFFFFF"/>
                                  </a:solidFill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sz="3100" i="1">
                                  <a:solidFill>
                                    <a:srgbClr val="FFFFFF"/>
                                  </a:solidFill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num>
                        <m:den>
                          <m:r>
                            <a:rPr sz="3100" i="1">
                              <a:solidFill>
                                <a:srgbClr val="FFFFFF"/>
                              </a:solidFill>
                              <a:latin typeface="Cambria Math" panose="02040503050406030204" pitchFamily="18" charset="0"/>
                            </a:rPr>
                            <m:t>1−</m:t>
                          </m:r>
                          <m:r>
                            <a:rPr sz="3100" i="1">
                              <a:solidFill>
                                <a:srgbClr val="FFFFFF"/>
                              </a:solidFill>
                              <a:latin typeface="Cambria Math" panose="02040503050406030204" pitchFamily="18" charset="0"/>
                            </a:rPr>
                            <m:t>𝜒</m:t>
                          </m:r>
                        </m:den>
                      </m:f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297" name="Text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6531" y="1083949"/>
                <a:ext cx="2383022" cy="106501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25400">
                <a:solidFill>
                  <a:srgbClr val="000000"/>
                </a:solidFill>
                <a:miter lim="400000"/>
              </a:ln>
              <a:effectLst>
                <a:outerShdw blurRad="50800" dist="58159" dir="3600000" rotWithShape="0">
                  <a:srgbClr val="000000">
                    <a:alpha val="17303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8" name="Line"/>
          <p:cNvSpPr/>
          <p:nvPr/>
        </p:nvSpPr>
        <p:spPr>
          <a:xfrm flipV="1">
            <a:off x="3971555" y="1542489"/>
            <a:ext cx="2223787" cy="1372483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  <p:sp>
        <p:nvSpPr>
          <p:cNvPr id="299" name="Line"/>
          <p:cNvSpPr/>
          <p:nvPr/>
        </p:nvSpPr>
        <p:spPr>
          <a:xfrm flipV="1">
            <a:off x="4058016" y="1884445"/>
            <a:ext cx="2054805" cy="3470696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800">
                <a:latin typeface="+mn-lt"/>
                <a:ea typeface="+mn-ea"/>
                <a:cs typeface="+mn-cs"/>
                <a:sym typeface="Helvetica Neue Light"/>
              </a:defRPr>
            </a:pPr>
            <a:endParaRPr/>
          </a:p>
        </p:txBody>
      </p:sp>
      <p:sp>
        <p:nvSpPr>
          <p:cNvPr id="300" name="Arrow"/>
          <p:cNvSpPr/>
          <p:nvPr/>
        </p:nvSpPr>
        <p:spPr>
          <a:xfrm rot="5400000">
            <a:off x="7133042" y="2864437"/>
            <a:ext cx="1270001" cy="501962"/>
          </a:xfrm>
          <a:prstGeom prst="rightArrow">
            <a:avLst>
              <a:gd name="adj1" fmla="val 34576"/>
              <a:gd name="adj2" fmla="val 80417"/>
            </a:avLst>
          </a:prstGeom>
          <a:solidFill>
            <a:srgbClr val="0B80C0"/>
          </a:solidFill>
          <a:ln w="25400">
            <a:solidFill>
              <a:srgbClr val="000000"/>
            </a:solidFill>
            <a:miter lim="400000"/>
          </a:ln>
          <a:effectLst>
            <a:outerShdw blurRad="50800" dist="58159" dir="3600000" rotWithShape="0">
              <a:srgbClr val="000000">
                <a:alpha val="17303"/>
              </a:srgbClr>
            </a:outerShdw>
          </a:effectLst>
        </p:spPr>
        <p:txBody>
          <a:bodyPr lIns="38100" tIns="38100" rIns="38100" bIns="38100" anchor="ctr"/>
          <a:lstStyle/>
          <a:p>
            <a:pPr algn="l">
              <a:defRPr sz="2600"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01" name="100GeVdistribution_comparison.pdf" descr="100GeVdistribution_comparison.pd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257" y="3969679"/>
            <a:ext cx="4721570" cy="283960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Image" descr="Imag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7256" y="4621712"/>
            <a:ext cx="805334" cy="959440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3" name="Uniform response from different hadrons with a single"/>
              <p:cNvSpPr txBox="1"/>
              <p:nvPr/>
            </p:nvSpPr>
            <p:spPr>
              <a:xfrm>
                <a:off x="5271361" y="3794023"/>
                <a:ext cx="4804533" cy="372186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wrap="none" lIns="50800" tIns="50800" rIns="50800" bIns="50800" anchor="ctr">
                <a:spAutoFit/>
              </a:bodyPr>
              <a:lstStyle/>
              <a:p>
                <a:pPr>
                  <a:defRPr sz="1400"/>
                </a:pPr>
                <a:r>
                  <a:t>Uniform response from different hadrons with a single </a:t>
                </a:r>
                <a14:m>
                  <m:oMath xmlns:m="http://schemas.openxmlformats.org/officeDocument/2006/math">
                    <m:r>
                      <a:rPr sz="130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𝜒</m:t>
                    </m:r>
                  </m:oMath>
                </a14:m>
                <a:endParaRPr/>
              </a:p>
            </p:txBody>
          </p:sp>
        </mc:Choice>
        <mc:Fallback xmlns="">
          <p:sp>
            <p:nvSpPr>
              <p:cNvPr id="303" name="Uniform response from different hadrons with a single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1361" y="3794023"/>
                <a:ext cx="4804533" cy="372186"/>
              </a:xfrm>
              <a:prstGeom prst="rect">
                <a:avLst/>
              </a:prstGeom>
              <a:blipFill>
                <a:blip r:embed="rId7"/>
                <a:stretch>
                  <a:fillRect l="-1055" b="-10000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Jet respons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Jet response</a:t>
            </a:r>
          </a:p>
        </p:txBody>
      </p:sp>
      <p:sp>
        <p:nvSpPr>
          <p:cNvPr id="306" name="Studied in di-jet events so far (reconstructed with ee_genkt algorithm in two exclusive jets)…"/>
          <p:cNvSpPr txBox="1">
            <a:spLocks noGrp="1"/>
          </p:cNvSpPr>
          <p:nvPr>
            <p:ph type="body" sz="half" idx="1"/>
          </p:nvPr>
        </p:nvSpPr>
        <p:spPr>
          <a:xfrm>
            <a:off x="444500" y="1397000"/>
            <a:ext cx="9271000" cy="3306889"/>
          </a:xfrm>
          <a:prstGeom prst="rect">
            <a:avLst/>
          </a:prstGeom>
        </p:spPr>
        <p:txBody>
          <a:bodyPr/>
          <a:lstStyle/>
          <a:p>
            <a:pPr>
              <a:defRPr sz="2000"/>
            </a:pPr>
            <a:r>
              <a:t>Studied in </a:t>
            </a:r>
            <a:r>
              <a:rPr b="1"/>
              <a:t>di-jet events so far</a:t>
            </a:r>
            <a:r>
              <a:t> (reconstructed with ee_genkt algorithm in two exclusive jets)</a:t>
            </a:r>
          </a:p>
          <a:p>
            <a:pPr>
              <a:defRPr sz="2000"/>
            </a:pPr>
            <a:r>
              <a:t>Separately reconstructing </a:t>
            </a:r>
            <a:r>
              <a:rPr b="1"/>
              <a:t>S, C and truth-level jets</a:t>
            </a:r>
            <a:r>
              <a:t>. </a:t>
            </a:r>
          </a:p>
          <a:p>
            <a:pPr>
              <a:defRPr sz="2000"/>
            </a:pPr>
            <a:r>
              <a:t>Event cleaning: </a:t>
            </a:r>
            <a:r>
              <a:rPr b="1"/>
              <a:t>central jets only</a:t>
            </a:r>
            <a:r>
              <a:t> considered; reject events with </a:t>
            </a:r>
            <a:r>
              <a:rPr b="1"/>
              <a:t>muons or neutrinos or poor containment</a:t>
            </a:r>
            <a:r>
              <a:t>. </a:t>
            </a:r>
          </a:p>
          <a:p>
            <a:pPr>
              <a:defRPr sz="2000"/>
            </a:pPr>
            <a:r>
              <a:t>Two options considered (with and without 1X</a:t>
            </a:r>
            <a:r>
              <a:rPr baseline="-5999"/>
              <a:t>0</a:t>
            </a:r>
            <a:r>
              <a:t> of additional “tracker” material): </a:t>
            </a:r>
          </a:p>
        </p:txBody>
      </p:sp>
      <p:sp>
        <p:nvSpPr>
          <p:cNvPr id="30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37</a:t>
            </a:fld>
            <a:endParaRPr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8" name="Calo only…"/>
              <p:cNvSpPr txBox="1"/>
              <p:nvPr/>
            </p:nvSpPr>
            <p:spPr>
              <a:xfrm>
                <a:off x="477773" y="5017275"/>
                <a:ext cx="4334472" cy="1615598"/>
              </a:xfrm>
              <a:prstGeom prst="rect">
                <a:avLst/>
              </a:prstGeom>
              <a:solidFill>
                <a:srgbClr val="0B80C0"/>
              </a:solidFill>
              <a:ln w="25400">
                <a:solidFill>
                  <a:srgbClr val="000000"/>
                </a:solidFill>
                <a:miter lim="400000"/>
              </a:ln>
              <a:effectLst>
                <a:outerShdw blurRad="50800" dist="58159" dir="3600000" rotWithShape="0">
                  <a:srgbClr val="000000">
                    <a:alpha val="17303"/>
                  </a:srgbClr>
                </a:outerShdw>
              </a:effectLst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lIns="50800" tIns="50800" rIns="50800" bIns="50800" anchor="ctr">
                <a:spAutoFit/>
              </a:bodyPr>
              <a:lstStyle/>
              <a:p>
                <a:pPr algn="l">
                  <a:defRPr sz="2600" b="1">
                    <a:solidFill>
                      <a:srgbClr val="FFFFFF"/>
                    </a:solidFill>
                  </a:defRPr>
                </a:pPr>
                <a:r>
                  <a:t>Calo only</a:t>
                </a:r>
              </a:p>
              <a:p>
                <a:pPr algn="l">
                  <a:defRPr sz="2600" b="1">
                    <a:solidFill>
                      <a:srgbClr val="FFFFFF"/>
                    </a:solidFill>
                  </a:defRPr>
                </a:pPr>
                <a:endParaRPr/>
              </a:p>
              <a:p>
                <a:pPr algn="l">
                  <a:defRPr sz="1700">
                    <a:solidFill>
                      <a:srgbClr val="FFFFFF"/>
                    </a:solidFill>
                  </a:defRPr>
                </a:pPr>
                <a14:m>
                  <m:oMath xmlns:m="http://schemas.openxmlformats.org/officeDocument/2006/math">
                    <m:sSubSup>
                      <m:sSubSupPr>
                        <m:ctrlP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  <m:sup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sup>
                    </m:sSubSup>
                    <m:r>
                      <a:rPr sz="2100" i="1">
                        <a:solidFill>
                          <a:srgbClr val="FFFFFF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  <m:sup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sup>
                        </m:sSubSup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𝜒</m:t>
                        </m:r>
                        <m:sSubSup>
                          <m:sSubSupPr>
                            <m:ctrlP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  <m:sup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p>
                        </m:sSubSup>
                      </m:num>
                      <m:den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1−</m:t>
                        </m:r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𝜒</m:t>
                        </m:r>
                      </m:den>
                    </m:f>
                  </m:oMath>
                </a14:m>
                <a:r>
                  <a:t> + dedicated calibration</a:t>
                </a:r>
              </a:p>
            </p:txBody>
          </p:sp>
        </mc:Choice>
        <mc:Fallback xmlns="">
          <p:sp>
            <p:nvSpPr>
              <p:cNvPr id="308" name="Calo only…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773" y="5017275"/>
                <a:ext cx="4334472" cy="161559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  <a:ln w="25400">
                <a:solidFill>
                  <a:srgbClr val="000000"/>
                </a:solidFill>
                <a:miter lim="400000"/>
              </a:ln>
              <a:effectLst>
                <a:outerShdw blurRad="50800" dist="58159" dir="3600000" rotWithShape="0">
                  <a:srgbClr val="000000">
                    <a:alpha val="17303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9" name="Calo + charged…"/>
              <p:cNvSpPr txBox="1"/>
              <p:nvPr/>
            </p:nvSpPr>
            <p:spPr>
              <a:xfrm>
                <a:off x="5314255" y="4324639"/>
                <a:ext cx="4334472" cy="2758833"/>
              </a:xfrm>
              <a:prstGeom prst="rect">
                <a:avLst/>
              </a:prstGeom>
              <a:solidFill>
                <a:srgbClr val="0B80C0"/>
              </a:solidFill>
              <a:ln w="25400">
                <a:solidFill>
                  <a:srgbClr val="000000"/>
                </a:solidFill>
                <a:miter lim="400000"/>
              </a:ln>
              <a:effectLst>
                <a:outerShdw blurRad="50800" dist="58159" dir="3600000" rotWithShape="0">
                  <a:srgbClr val="000000">
                    <a:alpha val="17303"/>
                  </a:srgbClr>
                </a:outerShdw>
              </a:effectLst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lIns="50800" tIns="50800" rIns="50800" bIns="50800" anchor="ctr">
                <a:spAutoFit/>
              </a:bodyPr>
              <a:lstStyle/>
              <a:p>
                <a:pPr algn="l">
                  <a:defRPr sz="2600" b="1">
                    <a:solidFill>
                      <a:srgbClr val="FFFFFF"/>
                    </a:solidFill>
                  </a:defRPr>
                </a:pPr>
                <a:r>
                  <a:t>Calo + charged</a:t>
                </a:r>
              </a:p>
              <a:p>
                <a:pPr algn="l">
                  <a:defRPr sz="2600" b="1">
                    <a:solidFill>
                      <a:srgbClr val="FFFFFF"/>
                    </a:solidFill>
                  </a:defRPr>
                </a:pPr>
                <a:endParaRPr/>
              </a:p>
              <a:p>
                <a:pPr algn="l">
                  <a:defRPr sz="1700">
                    <a:solidFill>
                      <a:srgbClr val="FFFFFF"/>
                    </a:solidFill>
                  </a:defRPr>
                </a:pPr>
                <a14:m>
                  <m:oMath xmlns:m="http://schemas.openxmlformats.org/officeDocument/2006/math">
                    <m:sSubSup>
                      <m:sSubSupPr>
                        <m:ctrlP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  <m:sup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sz="2100" i="1">
                        <a:solidFill>
                          <a:srgbClr val="FFFFFF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  <m:sup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𝑐h</m:t>
                        </m:r>
                      </m:sup>
                    </m:sSubSup>
                    <m:r>
                      <a:rPr sz="2100" i="1">
                        <a:solidFill>
                          <a:srgbClr val="FFFFFF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Sup>
                      <m:sSubSupPr>
                        <m:ctrlP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  <m:sup>
                        <m: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sup>
                    </m:sSubSup>
                    <m:r>
                      <a:rPr sz="2100" i="1">
                        <a:solidFill>
                          <a:srgbClr val="FFFFFF"/>
                        </a:solidFill>
                        <a:latin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sz="2100" i="1">
                            <a:solidFill>
                              <a:srgbClr val="FFFFFF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  <m:sup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sup>
                        </m:sSubSup>
                        <m:sSubSup>
                          <m:sSubSupPr>
                            <m:ctrlP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  <m:sup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𝑐h</m:t>
                            </m:r>
                          </m:sup>
                        </m:sSubSup>
                      </m:num>
                      <m:den>
                        <m:sSubSup>
                          <m:sSubSupPr>
                            <m:ctrlP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  <m:sup>
                            <m:r>
                              <a:rPr sz="2100" i="1">
                                <a:solidFill>
                                  <a:srgbClr val="FFFFFF"/>
                                </a:solidFill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p>
                        </m:sSubSup>
                      </m:den>
                    </m:f>
                  </m:oMath>
                </a14:m>
                <a:r>
                  <a:t> + dedicated calibration </a:t>
                </a:r>
              </a:p>
              <a:p>
                <a:pPr algn="l">
                  <a:defRPr sz="1700">
                    <a:solidFill>
                      <a:srgbClr val="FFFFFF"/>
                    </a:solidFill>
                  </a:defRPr>
                </a:pPr>
                <a:endParaRPr/>
              </a:p>
              <a:p>
                <a:pPr algn="l">
                  <a:defRPr sz="1600">
                    <a:solidFill>
                      <a:srgbClr val="FFFFFF"/>
                    </a:solidFill>
                  </a:defRPr>
                </a:pPr>
                <a:r>
                  <a:t>(Sum charged component and total energy, then correct for double counting)</a:t>
                </a:r>
              </a:p>
            </p:txBody>
          </p:sp>
        </mc:Choice>
        <mc:Fallback xmlns="">
          <p:sp>
            <p:nvSpPr>
              <p:cNvPr id="309" name="Calo + charged…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4255" y="4324639"/>
                <a:ext cx="4334472" cy="275883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25400">
                <a:solidFill>
                  <a:srgbClr val="000000"/>
                </a:solidFill>
                <a:miter lim="400000"/>
              </a:ln>
              <a:effectLst>
                <a:outerShdw blurRad="50800" dist="58159" dir="3600000" rotWithShape="0">
                  <a:srgbClr val="000000">
                    <a:alpha val="17303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Jet respons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Jet response</a:t>
            </a:r>
          </a:p>
        </p:txBody>
      </p:sp>
      <p:sp>
        <p:nvSpPr>
          <p:cNvPr id="31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38</a:t>
            </a:fld>
            <a:endParaRPr/>
          </a:p>
        </p:txBody>
      </p:sp>
      <p:pic>
        <p:nvPicPr>
          <p:cNvPr id="31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1792" y="574508"/>
            <a:ext cx="3699418" cy="3489904"/>
          </a:xfrm>
          <a:prstGeom prst="rect">
            <a:avLst/>
          </a:prstGeom>
          <a:ln w="12700">
            <a:miter lim="400000"/>
          </a:ln>
        </p:spPr>
      </p:pic>
      <p:pic>
        <p:nvPicPr>
          <p:cNvPr id="314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783" y="3987020"/>
            <a:ext cx="4070172" cy="3214660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15" name="Dual readout achieves linearity with a resolution of 30%/√E with constant term ~ 0.5%…"/>
              <p:cNvSpPr txBox="1"/>
              <p:nvPr/>
            </p:nvSpPr>
            <p:spPr>
              <a:xfrm>
                <a:off x="42672" y="1405403"/>
                <a:ext cx="5872328" cy="2273160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="" xmlns:m="http://schemas.openxmlformats.org/officeDocument/2006/math" xmlns:ma14="http://schemas.microsoft.com/office/mac/drawingml/2011/main" val="1"/>
                </a:ext>
              </a:extLst>
            </p:spPr>
            <p:txBody>
              <a:bodyPr lIns="50800" tIns="50800" rIns="50800" bIns="50800" anchor="ctr">
                <a:spAutoFit/>
              </a:bodyPr>
              <a:lstStyle/>
              <a:p>
                <a:pPr>
                  <a:defRPr sz="2000"/>
                </a:pPr>
                <a:r>
                  <a:t>Dual readout achieves linearity with a resolution of </a:t>
                </a:r>
                <a:r>
                  <a:rPr b="1"/>
                  <a:t>30%/√E with constant term ~ 0.5%</a:t>
                </a:r>
                <a:r>
                  <a:t>   </a:t>
                </a:r>
              </a:p>
              <a:p>
                <a:pPr>
                  <a:defRPr sz="2000"/>
                </a:pPr>
                <a:endParaRPr/>
              </a:p>
              <a:p>
                <a:pPr>
                  <a:defRPr sz="2000"/>
                </a:pPr>
                <a:r>
                  <a:t>Resonances studied with</a:t>
                </a:r>
              </a:p>
              <a:p>
                <a:pPr>
                  <a:defRPr sz="1600"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</m:sup>
                      </m:sSup>
                      <m:sSup>
                        <m:s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𝑍𝐻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𝑗𝑗</m:t>
                      </m:r>
                      <m:sSubSup>
                        <m:sSub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limUpp>
                            <m:limUppPr>
                              <m:ctrlPr>
                                <a:rPr sz="195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UppPr>
                            <m:e>
                              <m:r>
                                <a:rPr sz="195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𝜒</m:t>
                              </m:r>
                            </m:e>
                            <m:lim>
                              <m:r>
                                <a:rPr sz="195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˜</m:t>
                              </m:r>
                            </m:lim>
                          </m:limUpp>
                        </m:e>
                        <m:sub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p>
                      </m:sSubSup>
                      <m:sSubSup>
                        <m:sSub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limUpp>
                            <m:limUppPr>
                              <m:ctrlPr>
                                <a:rPr sz="195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UppPr>
                            <m:e>
                              <m:r>
                                <a:rPr sz="195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𝜒</m:t>
                              </m:r>
                            </m:e>
                            <m:lim>
                              <m:r>
                                <a:rPr sz="195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˜</m:t>
                              </m:r>
                            </m:lim>
                          </m:limUpp>
                        </m:e>
                        <m:sub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p>
                      </m:sSubSup>
                    </m:oMath>
                  </m:oMathPara>
                </a14:m>
                <a:endParaRPr/>
              </a:p>
              <a:p>
                <a:pPr>
                  <a:defRPr sz="1600"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</m:sup>
                      </m:sSup>
                      <m:sSup>
                        <m:s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𝑊𝑊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𝑗𝑗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𝜇𝜈</m:t>
                      </m:r>
                    </m:oMath>
                  </m:oMathPara>
                </a14:m>
                <a:endParaRPr/>
              </a:p>
              <a:p>
                <a:pPr>
                  <a:defRPr sz="1600"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</m:sup>
                      </m:sSup>
                      <m:sSup>
                        <m:sSupPr>
                          <m:ctrlP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sz="195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𝑍𝐻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𝜈𝜈</m:t>
                      </m:r>
                      <m:r>
                        <a:rPr sz="195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𝑏𝑏</m:t>
                      </m:r>
                    </m:oMath>
                  </m:oMathPara>
                </a14:m>
                <a:endParaRPr/>
              </a:p>
            </p:txBody>
          </p:sp>
        </mc:Choice>
        <mc:Fallback xmlns="">
          <p:sp>
            <p:nvSpPr>
              <p:cNvPr id="315" name="Dual readout achieves linearity with a resolution of 30%/√E with constant term ~ 0.5%…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72" y="1405403"/>
                <a:ext cx="5872328" cy="2273160"/>
              </a:xfrm>
              <a:prstGeom prst="rect">
                <a:avLst/>
              </a:prstGeom>
              <a:blipFill>
                <a:blip r:embed="rId4"/>
                <a:stretch>
                  <a:fillRect l="-648" t="-1667" r="-648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16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0283" y="4638071"/>
            <a:ext cx="5546854" cy="17316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Neue Light"/>
        <a:ea typeface="Helvetica Neue Light"/>
        <a:cs typeface="Helvetica Neue Light"/>
      </a:majorFont>
      <a:minorFont>
        <a:latin typeface="Helvetica Neue Light"/>
        <a:ea typeface="Helvetica Neue Light"/>
        <a:cs typeface="Helvetica Neue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CBCBCB"/>
        </a:solidFill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38100" tIns="38100" rIns="38100" bIns="38100" numCol="1" spcCol="38100" rtlCol="0" anchor="ctr">
        <a:spAutoFit/>
      </a:bodyPr>
      <a:lstStyle>
        <a:defPPr marL="0" marR="0" indent="0" algn="ctr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Neue Light"/>
        <a:ea typeface="Helvetica Neue Light"/>
        <a:cs typeface="Helvetica Neue Light"/>
      </a:majorFont>
      <a:minorFont>
        <a:latin typeface="Helvetica Neue Light"/>
        <a:ea typeface="Helvetica Neue Light"/>
        <a:cs typeface="Helvetica Neue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CBCBCB"/>
        </a:solidFill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38100" tIns="38100" rIns="38100" bIns="38100" numCol="1" spcCol="38100" rtlCol="0" anchor="ctr">
        <a:spAutoFit/>
      </a:bodyPr>
      <a:lstStyle>
        <a:defPPr marL="0" marR="0" indent="0" algn="ctr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1984</Words>
  <Application>Microsoft Macintosh PowerPoint</Application>
  <PresentationFormat>Custom</PresentationFormat>
  <Paragraphs>250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Arial</vt:lpstr>
      <vt:lpstr>Cambria Math</vt:lpstr>
      <vt:lpstr>Century Gothic</vt:lpstr>
      <vt:lpstr>Helvetica</vt:lpstr>
      <vt:lpstr>Helvetica Light</vt:lpstr>
      <vt:lpstr>Helvetica Neue</vt:lpstr>
      <vt:lpstr>Helvetica Neue Light</vt:lpstr>
      <vt:lpstr>Impact</vt:lpstr>
      <vt:lpstr>Lucida Grande</vt:lpstr>
      <vt:lpstr>White</vt:lpstr>
      <vt:lpstr>Dual Readout Calorimeter</vt:lpstr>
      <vt:lpstr>Short summary </vt:lpstr>
      <vt:lpstr>Calorimetry (former TF6 of Detector roadmap)</vt:lpstr>
      <vt:lpstr>Track 3 – Optical calorimeters  </vt:lpstr>
      <vt:lpstr>Overview</vt:lpstr>
      <vt:lpstr>Immediate future – hadronic size prototype</vt:lpstr>
      <vt:lpstr>UK contribution to track 3</vt:lpstr>
      <vt:lpstr>Connections with smaller – mid-term projects </vt:lpstr>
      <vt:lpstr>More details</vt:lpstr>
      <vt:lpstr>IDEA (Innovative Detector for Electron-positron Accelerators)</vt:lpstr>
      <vt:lpstr>Dual readout calorimetry</vt:lpstr>
      <vt:lpstr>IDEA full simulation </vt:lpstr>
      <vt:lpstr>Full simulation performance in a nutshell</vt:lpstr>
      <vt:lpstr>Longitudinal segmentation via timing</vt:lpstr>
      <vt:lpstr>Bucatini calorimeter</vt:lpstr>
      <vt:lpstr>TB calibration procedure</vt:lpstr>
      <vt:lpstr>Results (bucatini calorimeter)</vt:lpstr>
      <vt:lpstr>Not just bucatini</vt:lpstr>
      <vt:lpstr>Dual readout with crystals</vt:lpstr>
      <vt:lpstr>Particle flow</vt:lpstr>
      <vt:lpstr>Crystal + fibre calorimeter - results</vt:lpstr>
      <vt:lpstr>The future: prototype with hadronic containment</vt:lpstr>
      <vt:lpstr>A truly international effort</vt:lpstr>
      <vt:lpstr>Summary</vt:lpstr>
      <vt:lpstr>Backup</vt:lpstr>
      <vt:lpstr>Dual readout calorimeter at work</vt:lpstr>
      <vt:lpstr>PowerPoint Presentation</vt:lpstr>
      <vt:lpstr>Particle identification</vt:lpstr>
      <vt:lpstr>Tau decay identification</vt:lpstr>
      <vt:lpstr>Single hadron response - linearity</vt:lpstr>
      <vt:lpstr>Shower shape</vt:lpstr>
      <vt:lpstr>How events look like (full granularity)</vt:lpstr>
      <vt:lpstr>Angular resolutions</vt:lpstr>
      <vt:lpstr>Calibration with electrons</vt:lpstr>
      <vt:lpstr>H→γγ as a photon candle</vt:lpstr>
      <vt:lpstr>Single pion response</vt:lpstr>
      <vt:lpstr>Jet response</vt:lpstr>
      <vt:lpstr>Jet response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Dual Readout Calorimeter</dc:title>
  <cp:lastModifiedBy>Iacopo Vivarelli</cp:lastModifiedBy>
  <cp:revision>2</cp:revision>
  <dcterms:modified xsi:type="dcterms:W3CDTF">2023-03-06T14:05:26Z</dcterms:modified>
</cp:coreProperties>
</file>