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9"/>
  </p:notesMasterIdLst>
  <p:handoutMasterIdLst>
    <p:handoutMasterId r:id="rId10"/>
  </p:handoutMasterIdLst>
  <p:sldIdLst>
    <p:sldId id="256" r:id="rId2"/>
    <p:sldId id="713" r:id="rId3"/>
    <p:sldId id="717" r:id="rId4"/>
    <p:sldId id="719" r:id="rId5"/>
    <p:sldId id="718" r:id="rId6"/>
    <p:sldId id="716" r:id="rId7"/>
    <p:sldId id="344" r:id="rId8"/>
  </p:sldIdLst>
  <p:sldSz cx="9144000" cy="5143500" type="screen16x9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25400"/>
    <a:srgbClr val="003399"/>
    <a:srgbClr val="F9A100"/>
    <a:srgbClr val="FFCCFF"/>
    <a:srgbClr val="D822A4"/>
    <a:srgbClr val="339933"/>
    <a:srgbClr val="99FFCC"/>
    <a:srgbClr val="A71930"/>
    <a:srgbClr val="6E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B8A4FF0-58BB-42CB-8559-6D94B6C8B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5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668D704B-DEB6-4FE6-B97E-ED0B267A0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5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331" y="2914650"/>
            <a:ext cx="7080069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8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70259"/>
            <a:ext cx="2068512" cy="483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6" y="170259"/>
            <a:ext cx="6056313" cy="483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626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3469"/>
            <a:ext cx="4038600" cy="3920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3469"/>
            <a:ext cx="4038600" cy="3920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626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3469"/>
            <a:ext cx="8229600" cy="3920729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53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3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3469"/>
            <a:ext cx="4038600" cy="392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3469"/>
            <a:ext cx="4038600" cy="392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6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9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6" y="170260"/>
            <a:ext cx="6994525" cy="6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3469"/>
            <a:ext cx="8229600" cy="39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5" descr="ICR_logo_201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00" y="209550"/>
            <a:ext cx="1174802" cy="25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641080" y="171450"/>
            <a:ext cx="46482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8C371BE3-C421-485A-B4A5-DFA23717C1BB}" type="slidenum">
              <a:rPr lang="en-GB" altLang="en-US" sz="1400" smtClean="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defRPr/>
              </a:pPr>
              <a:t>‹#›</a:t>
            </a:fld>
            <a:endParaRPr lang="en-GB" altLang="en-US" sz="1400" dirty="0">
              <a:solidFill>
                <a:schemeClr val="bg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AD48D-5AC7-6710-1464-EE06FFC1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676461"/>
          </a:xfrm>
        </p:spPr>
        <p:txBody>
          <a:bodyPr/>
          <a:lstStyle/>
          <a:p>
            <a:r>
              <a:rPr lang="en-GB" sz="3600" dirty="0"/>
              <a:t>WP4: Ion-acoustic dose mapping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6ED0B3-37EF-70EC-CD74-6525D73AA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40908"/>
            <a:ext cx="7470901" cy="1314450"/>
          </a:xfrm>
        </p:spPr>
        <p:txBody>
          <a:bodyPr/>
          <a:lstStyle/>
          <a:p>
            <a:r>
              <a:rPr lang="en-GB" sz="2000" i="1" dirty="0"/>
              <a:t>Maria </a:t>
            </a:r>
            <a:r>
              <a:rPr lang="en-GB" sz="2000" i="1" dirty="0" err="1"/>
              <a:t>Maxouti</a:t>
            </a:r>
            <a:r>
              <a:rPr lang="en-GB" sz="2000" i="1" dirty="0"/>
              <a:t>, Josie McGarrigle, Anthea MacIntosh-LaRocque, Vanya Lay, Yu Hu, </a:t>
            </a:r>
            <a:r>
              <a:rPr lang="en-GB" sz="2000" dirty="0"/>
              <a:t>Ben Cox, Ben Smart, Colin Whyte, Kenneth Long, Emma Harris, Jeff Bamber</a:t>
            </a:r>
          </a:p>
        </p:txBody>
      </p:sp>
      <p:pic>
        <p:nvPicPr>
          <p:cNvPr id="3077" name="Picture 5" descr="ICR_logo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" y="101754"/>
            <a:ext cx="1912015" cy="4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42947" y="79088"/>
            <a:ext cx="1610749" cy="519305"/>
            <a:chOff x="6465508" y="30957"/>
            <a:chExt cx="2520950" cy="625078"/>
          </a:xfrm>
        </p:grpSpPr>
        <p:pic>
          <p:nvPicPr>
            <p:cNvPr id="3078" name="Picture 6" descr="In_partnetship_wi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745" y="30957"/>
              <a:ext cx="16367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RMH_logo_20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508" y="246460"/>
              <a:ext cx="24606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D73849F-F04F-B1AB-509E-BE4E1007E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4523"/>
            <a:ext cx="1408471" cy="474821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60D49EC-4CE1-A77B-5F2E-B7328C62D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171" y="4630771"/>
            <a:ext cx="1745060" cy="44889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07F0322-1143-69AB-EB60-CFD6F0211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733" y="4600684"/>
            <a:ext cx="1005851" cy="478977"/>
          </a:xfrm>
          <a:prstGeom prst="rect">
            <a:avLst/>
          </a:prstGeom>
        </p:spPr>
      </p:pic>
      <p:pic>
        <p:nvPicPr>
          <p:cNvPr id="9" name="Picture 8" descr="image001.png">
            <a:extLst>
              <a:ext uri="{FF2B5EF4-FFF2-40B4-BE49-F238E27FC236}">
                <a16:creationId xmlns:a16="http://schemas.microsoft.com/office/drawing/2014/main" id="{04E65318-82AB-B3E0-2A71-0716EAA163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6" y="4674438"/>
            <a:ext cx="1271154" cy="37692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A02CED1-2A05-2781-FDBD-324DCC8B6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771402"/>
              </p:ext>
            </p:extLst>
          </p:nvPr>
        </p:nvGraphicFramePr>
        <p:xfrm>
          <a:off x="5165332" y="4701358"/>
          <a:ext cx="1208576" cy="34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3745800" imgH="1079280" progId="PhotoshopElements.Image.2">
                  <p:embed/>
                </p:oleObj>
              </mc:Choice>
              <mc:Fallback>
                <p:oleObj name="Image" r:id="rId9" imgW="3745800" imgH="1079280" progId="PhotoshopElements.Imag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5332" y="4701358"/>
                        <a:ext cx="1208576" cy="34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B906C8-0855-CF4F-8A41-EC79D48AA55C}"/>
              </a:ext>
            </a:extLst>
          </p:cNvPr>
          <p:cNvSpPr/>
          <p:nvPr/>
        </p:nvSpPr>
        <p:spPr>
          <a:xfrm>
            <a:off x="5139232" y="1797889"/>
            <a:ext cx="1750071" cy="768323"/>
          </a:xfrm>
          <a:prstGeom prst="rect">
            <a:avLst/>
          </a:prstGeom>
          <a:solidFill>
            <a:schemeClr val="accent1">
              <a:alpha val="166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07DB-EF80-3144-9D84-E4982D94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50" y="1538479"/>
            <a:ext cx="1483759" cy="58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0AAB9-251F-9D4B-A6C2-3B9BFC33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616393"/>
            <a:ext cx="1463040" cy="44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F7C68-416F-BB45-96BB-E62B189E30ED}"/>
              </a:ext>
            </a:extLst>
          </p:cNvPr>
          <p:cNvSpPr txBox="1"/>
          <p:nvPr/>
        </p:nvSpPr>
        <p:spPr>
          <a:xfrm>
            <a:off x="384048" y="768096"/>
            <a:ext cx="41056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8577A-6B68-EA4B-A337-C4355177BEA2}"/>
              </a:ext>
            </a:extLst>
          </p:cNvPr>
          <p:cNvSpPr txBox="1"/>
          <p:nvPr/>
        </p:nvSpPr>
        <p:spPr>
          <a:xfrm>
            <a:off x="4517136" y="772668"/>
            <a:ext cx="415137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EE6A8-CB73-4743-9148-AFDA040B6642}"/>
              </a:ext>
            </a:extLst>
          </p:cNvPr>
          <p:cNvSpPr txBox="1"/>
          <p:nvPr/>
        </p:nvSpPr>
        <p:spPr>
          <a:xfrm>
            <a:off x="388620" y="480060"/>
            <a:ext cx="827989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WP4: Ion-acoustic dose mapping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1E2DA-CCFD-4348-A51B-262A2C80F604}"/>
              </a:ext>
            </a:extLst>
          </p:cNvPr>
          <p:cNvSpPr/>
          <p:nvPr/>
        </p:nvSpPr>
        <p:spPr>
          <a:xfrm>
            <a:off x="384048" y="1051560"/>
            <a:ext cx="4105656" cy="1197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8997C-4506-2B43-BD55-44A8346F6F98}"/>
              </a:ext>
            </a:extLst>
          </p:cNvPr>
          <p:cNvSpPr txBox="1"/>
          <p:nvPr/>
        </p:nvSpPr>
        <p:spPr>
          <a:xfrm>
            <a:off x="420624" y="1088137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Validated models for the simulation of dose and ion-acoustic signals</a:t>
            </a:r>
            <a:r>
              <a:rPr lang="en-GB" sz="1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5BAE51-EFA0-F44E-A366-C2FF922238B1}"/>
              </a:ext>
            </a:extLst>
          </p:cNvPr>
          <p:cNvSpPr/>
          <p:nvPr/>
        </p:nvSpPr>
        <p:spPr>
          <a:xfrm>
            <a:off x="388620" y="2249424"/>
            <a:ext cx="4105656" cy="2761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A1B677-5FB2-064A-8ADE-FA0FDDC73BF7}"/>
              </a:ext>
            </a:extLst>
          </p:cNvPr>
          <p:cNvSpPr/>
          <p:nvPr/>
        </p:nvSpPr>
        <p:spPr>
          <a:xfrm rot="16200000">
            <a:off x="5381816" y="2098222"/>
            <a:ext cx="448056" cy="471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8BECDF-5918-CC4E-96AD-A5417F389B16}"/>
              </a:ext>
            </a:extLst>
          </p:cNvPr>
          <p:cNvGrpSpPr/>
          <p:nvPr/>
        </p:nvGrpSpPr>
        <p:grpSpPr>
          <a:xfrm>
            <a:off x="532466" y="2326062"/>
            <a:ext cx="1736771" cy="1348481"/>
            <a:chOff x="459546" y="3171946"/>
            <a:chExt cx="3904854" cy="311580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39DC96-87E3-D045-8FD4-60C53427EFEE}"/>
                </a:ext>
              </a:extLst>
            </p:cNvPr>
            <p:cNvCxnSpPr>
              <a:cxnSpLocks/>
            </p:cNvCxnSpPr>
            <p:nvPr/>
          </p:nvCxnSpPr>
          <p:spPr>
            <a:xfrm>
              <a:off x="963168" y="3755136"/>
              <a:ext cx="0" cy="2048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714006-05C1-9948-BD84-D8DD87CBF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264" y="5797296"/>
              <a:ext cx="28102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C9024-B4F5-DF47-9ADE-E4EAD7F4ED3C}"/>
                </a:ext>
              </a:extLst>
            </p:cNvPr>
            <p:cNvSpPr txBox="1"/>
            <p:nvPr/>
          </p:nvSpPr>
          <p:spPr>
            <a:xfrm>
              <a:off x="1776499" y="5781060"/>
              <a:ext cx="2255523" cy="50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dirty="0"/>
                <a:t>Dose (J/kg)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4C941-A4A3-8045-8F7E-CEA43A6AE19C}"/>
                </a:ext>
              </a:extLst>
            </p:cNvPr>
            <p:cNvSpPr txBox="1"/>
            <p:nvPr/>
          </p:nvSpPr>
          <p:spPr>
            <a:xfrm rot="16200000">
              <a:off x="-670889" y="4371120"/>
              <a:ext cx="2741082" cy="48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88" dirty="0" err="1">
                  <a:solidFill>
                    <a:schemeClr val="accent2"/>
                  </a:solidFill>
                </a:rPr>
                <a:t>Ioacoustic</a:t>
              </a:r>
              <a:r>
                <a:rPr lang="en-GB" sz="788" dirty="0">
                  <a:solidFill>
                    <a:schemeClr val="accent2"/>
                  </a:solidFill>
                </a:rPr>
                <a:t> signal (Pa)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C51AC2-0E06-E348-A13D-CBD2176895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3424" y="3749040"/>
              <a:ext cx="0" cy="2048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D97A18-7750-3943-9E8B-A68CFF317F25}"/>
                </a:ext>
              </a:extLst>
            </p:cNvPr>
            <p:cNvSpPr txBox="1"/>
            <p:nvPr/>
          </p:nvSpPr>
          <p:spPr>
            <a:xfrm rot="5400000">
              <a:off x="2606781" y="4436524"/>
              <a:ext cx="3022197" cy="493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dirty="0">
                  <a:solidFill>
                    <a:srgbClr val="339933"/>
                  </a:solidFill>
                </a:rPr>
                <a:t>Scintillator signal (mV)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9CA0724-E48C-9D40-93FA-E63E2D416C8A}"/>
                </a:ext>
              </a:extLst>
            </p:cNvPr>
            <p:cNvSpPr/>
            <p:nvPr/>
          </p:nvSpPr>
          <p:spPr>
            <a:xfrm>
              <a:off x="975360" y="3706368"/>
              <a:ext cx="2657856" cy="2097024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7856" h="2097024">
                  <a:moveTo>
                    <a:pt x="0" y="2097024"/>
                  </a:moveTo>
                  <a:cubicBezTo>
                    <a:pt x="160528" y="1827784"/>
                    <a:pt x="321056" y="1558544"/>
                    <a:pt x="475488" y="1341120"/>
                  </a:cubicBezTo>
                  <a:cubicBezTo>
                    <a:pt x="629920" y="1123696"/>
                    <a:pt x="770128" y="942848"/>
                    <a:pt x="926592" y="792480"/>
                  </a:cubicBezTo>
                  <a:cubicBezTo>
                    <a:pt x="1083056" y="642112"/>
                    <a:pt x="1235456" y="540512"/>
                    <a:pt x="1414272" y="438912"/>
                  </a:cubicBezTo>
                  <a:cubicBezTo>
                    <a:pt x="1593088" y="337312"/>
                    <a:pt x="1824736" y="247904"/>
                    <a:pt x="1999488" y="182880"/>
                  </a:cubicBezTo>
                  <a:cubicBezTo>
                    <a:pt x="2174240" y="117856"/>
                    <a:pt x="2353056" y="79248"/>
                    <a:pt x="2462784" y="48768"/>
                  </a:cubicBezTo>
                  <a:cubicBezTo>
                    <a:pt x="2572512" y="18288"/>
                    <a:pt x="2615184" y="9144"/>
                    <a:pt x="2657856" y="0"/>
                  </a:cubicBezTo>
                </a:path>
              </a:pathLst>
            </a:cu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10553E-0806-EC48-B7EE-70AF0C0D930F}"/>
                </a:ext>
              </a:extLst>
            </p:cNvPr>
            <p:cNvSpPr/>
            <p:nvPr/>
          </p:nvSpPr>
          <p:spPr>
            <a:xfrm>
              <a:off x="975360" y="4190544"/>
              <a:ext cx="2779776" cy="1600657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  <a:gd name="connsiteX0" fmla="*/ 0 w 2766094"/>
                <a:gd name="connsiteY0" fmla="*/ 2051734 h 2051734"/>
                <a:gd name="connsiteX1" fmla="*/ 475488 w 2766094"/>
                <a:gd name="connsiteY1" fmla="*/ 1295830 h 2051734"/>
                <a:gd name="connsiteX2" fmla="*/ 926592 w 2766094"/>
                <a:gd name="connsiteY2" fmla="*/ 747190 h 2051734"/>
                <a:gd name="connsiteX3" fmla="*/ 1414272 w 2766094"/>
                <a:gd name="connsiteY3" fmla="*/ 393622 h 2051734"/>
                <a:gd name="connsiteX4" fmla="*/ 1999488 w 2766094"/>
                <a:gd name="connsiteY4" fmla="*/ 137590 h 2051734"/>
                <a:gd name="connsiteX5" fmla="*/ 2462784 w 2766094"/>
                <a:gd name="connsiteY5" fmla="*/ 3478 h 2051734"/>
                <a:gd name="connsiteX6" fmla="*/ 2766094 w 2766094"/>
                <a:gd name="connsiteY6" fmla="*/ 144025 h 2051734"/>
                <a:gd name="connsiteX0" fmla="*/ 0 w 2766094"/>
                <a:gd name="connsiteY0" fmla="*/ 1953407 h 1953407"/>
                <a:gd name="connsiteX1" fmla="*/ 475488 w 2766094"/>
                <a:gd name="connsiteY1" fmla="*/ 1197503 h 1953407"/>
                <a:gd name="connsiteX2" fmla="*/ 926592 w 2766094"/>
                <a:gd name="connsiteY2" fmla="*/ 648863 h 1953407"/>
                <a:gd name="connsiteX3" fmla="*/ 1414272 w 2766094"/>
                <a:gd name="connsiteY3" fmla="*/ 295295 h 1953407"/>
                <a:gd name="connsiteX4" fmla="*/ 1999488 w 2766094"/>
                <a:gd name="connsiteY4" fmla="*/ 39263 h 1953407"/>
                <a:gd name="connsiteX5" fmla="*/ 2462784 w 2766094"/>
                <a:gd name="connsiteY5" fmla="*/ 7090 h 1953407"/>
                <a:gd name="connsiteX6" fmla="*/ 2766094 w 2766094"/>
                <a:gd name="connsiteY6" fmla="*/ 45698 h 1953407"/>
                <a:gd name="connsiteX0" fmla="*/ 0 w 2742041"/>
                <a:gd name="connsiteY0" fmla="*/ 1949353 h 1949353"/>
                <a:gd name="connsiteX1" fmla="*/ 475488 w 2742041"/>
                <a:gd name="connsiteY1" fmla="*/ 1193449 h 1949353"/>
                <a:gd name="connsiteX2" fmla="*/ 926592 w 2742041"/>
                <a:gd name="connsiteY2" fmla="*/ 644809 h 1949353"/>
                <a:gd name="connsiteX3" fmla="*/ 1414272 w 2742041"/>
                <a:gd name="connsiteY3" fmla="*/ 291241 h 1949353"/>
                <a:gd name="connsiteX4" fmla="*/ 1999488 w 2742041"/>
                <a:gd name="connsiteY4" fmla="*/ 35209 h 1949353"/>
                <a:gd name="connsiteX5" fmla="*/ 2462784 w 2742041"/>
                <a:gd name="connsiteY5" fmla="*/ 3036 h 1949353"/>
                <a:gd name="connsiteX6" fmla="*/ 2742041 w 2742041"/>
                <a:gd name="connsiteY6" fmla="*/ 172708 h 1949353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999488 w 2742041"/>
                <a:gd name="connsiteY4" fmla="*/ 20852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354140 w 2742041"/>
                <a:gd name="connsiteY3" fmla="*/ 291447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892136 h 1892136"/>
                <a:gd name="connsiteX1" fmla="*/ 475488 w 2742041"/>
                <a:gd name="connsiteY1" fmla="*/ 1136232 h 1892136"/>
                <a:gd name="connsiteX2" fmla="*/ 926592 w 2742041"/>
                <a:gd name="connsiteY2" fmla="*/ 587592 h 1892136"/>
                <a:gd name="connsiteX3" fmla="*/ 1354140 w 2742041"/>
                <a:gd name="connsiteY3" fmla="*/ 248587 h 1892136"/>
                <a:gd name="connsiteX4" fmla="*/ 1843143 w 2742041"/>
                <a:gd name="connsiteY4" fmla="*/ 21679 h 1892136"/>
                <a:gd name="connsiteX5" fmla="*/ 2354546 w 2742041"/>
                <a:gd name="connsiteY5" fmla="*/ 4070 h 1892136"/>
                <a:gd name="connsiteX6" fmla="*/ 2742041 w 2742041"/>
                <a:gd name="connsiteY6" fmla="*/ 115491 h 1892136"/>
                <a:gd name="connsiteX0" fmla="*/ 0 w 2742041"/>
                <a:gd name="connsiteY0" fmla="*/ 1888067 h 1888067"/>
                <a:gd name="connsiteX1" fmla="*/ 475488 w 2742041"/>
                <a:gd name="connsiteY1" fmla="*/ 1132163 h 1888067"/>
                <a:gd name="connsiteX2" fmla="*/ 926592 w 2742041"/>
                <a:gd name="connsiteY2" fmla="*/ 583523 h 1888067"/>
                <a:gd name="connsiteX3" fmla="*/ 1354140 w 2742041"/>
                <a:gd name="connsiteY3" fmla="*/ 244518 h 1888067"/>
                <a:gd name="connsiteX4" fmla="*/ 1843143 w 2742041"/>
                <a:gd name="connsiteY4" fmla="*/ 17610 h 1888067"/>
                <a:gd name="connsiteX5" fmla="*/ 2354546 w 2742041"/>
                <a:gd name="connsiteY5" fmla="*/ 1 h 1888067"/>
                <a:gd name="connsiteX6" fmla="*/ 2742041 w 2742041"/>
                <a:gd name="connsiteY6" fmla="*/ 111422 h 1888067"/>
                <a:gd name="connsiteX0" fmla="*/ 0 w 2742041"/>
                <a:gd name="connsiteY0" fmla="*/ 1911896 h 1911896"/>
                <a:gd name="connsiteX1" fmla="*/ 475488 w 2742041"/>
                <a:gd name="connsiteY1" fmla="*/ 1155992 h 1911896"/>
                <a:gd name="connsiteX2" fmla="*/ 926592 w 2742041"/>
                <a:gd name="connsiteY2" fmla="*/ 607352 h 1911896"/>
                <a:gd name="connsiteX3" fmla="*/ 1354140 w 2742041"/>
                <a:gd name="connsiteY3" fmla="*/ 268347 h 1911896"/>
                <a:gd name="connsiteX4" fmla="*/ 1843143 w 2742041"/>
                <a:gd name="connsiteY4" fmla="*/ 41439 h 1911896"/>
                <a:gd name="connsiteX5" fmla="*/ 2354546 w 2742041"/>
                <a:gd name="connsiteY5" fmla="*/ 23830 h 1911896"/>
                <a:gd name="connsiteX6" fmla="*/ 2742041 w 2742041"/>
                <a:gd name="connsiteY6" fmla="*/ 135251 h 191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041" h="1911896">
                  <a:moveTo>
                    <a:pt x="0" y="1911896"/>
                  </a:moveTo>
                  <a:cubicBezTo>
                    <a:pt x="160528" y="1642656"/>
                    <a:pt x="321056" y="1373416"/>
                    <a:pt x="475488" y="1155992"/>
                  </a:cubicBezTo>
                  <a:cubicBezTo>
                    <a:pt x="629920" y="938568"/>
                    <a:pt x="780150" y="755293"/>
                    <a:pt x="926592" y="607352"/>
                  </a:cubicBezTo>
                  <a:cubicBezTo>
                    <a:pt x="1073034" y="459411"/>
                    <a:pt x="1201381" y="362666"/>
                    <a:pt x="1354140" y="268347"/>
                  </a:cubicBezTo>
                  <a:cubicBezTo>
                    <a:pt x="1506899" y="174028"/>
                    <a:pt x="1676409" y="82192"/>
                    <a:pt x="1843143" y="41439"/>
                  </a:cubicBezTo>
                  <a:cubicBezTo>
                    <a:pt x="2009877" y="686"/>
                    <a:pt x="2196711" y="-18503"/>
                    <a:pt x="2354546" y="23830"/>
                  </a:cubicBezTo>
                  <a:cubicBezTo>
                    <a:pt x="2512381" y="66163"/>
                    <a:pt x="2699369" y="144395"/>
                    <a:pt x="2742041" y="135251"/>
                  </a:cubicBezTo>
                </a:path>
              </a:pathLst>
            </a:custGeom>
            <a:ln w="12700">
              <a:solidFill>
                <a:srgbClr val="33993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D5C8CA-75D2-0743-B67C-AD898F2DF5C0}"/>
                </a:ext>
              </a:extLst>
            </p:cNvPr>
            <p:cNvSpPr/>
            <p:nvPr/>
          </p:nvSpPr>
          <p:spPr>
            <a:xfrm>
              <a:off x="1005840" y="3779520"/>
              <a:ext cx="2676144" cy="1981200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7856" h="2097024">
                  <a:moveTo>
                    <a:pt x="0" y="2097024"/>
                  </a:moveTo>
                  <a:cubicBezTo>
                    <a:pt x="160528" y="1827784"/>
                    <a:pt x="321056" y="1558544"/>
                    <a:pt x="475488" y="1341120"/>
                  </a:cubicBezTo>
                  <a:cubicBezTo>
                    <a:pt x="629920" y="1123696"/>
                    <a:pt x="770128" y="942848"/>
                    <a:pt x="926592" y="792480"/>
                  </a:cubicBezTo>
                  <a:cubicBezTo>
                    <a:pt x="1083056" y="642112"/>
                    <a:pt x="1235456" y="540512"/>
                    <a:pt x="1414272" y="438912"/>
                  </a:cubicBezTo>
                  <a:cubicBezTo>
                    <a:pt x="1593088" y="337312"/>
                    <a:pt x="1824736" y="247904"/>
                    <a:pt x="1999488" y="182880"/>
                  </a:cubicBezTo>
                  <a:cubicBezTo>
                    <a:pt x="2174240" y="117856"/>
                    <a:pt x="2353056" y="79248"/>
                    <a:pt x="2462784" y="48768"/>
                  </a:cubicBezTo>
                  <a:cubicBezTo>
                    <a:pt x="2572512" y="18288"/>
                    <a:pt x="2615184" y="9144"/>
                    <a:pt x="2657856" y="0"/>
                  </a:cubicBezTo>
                </a:path>
              </a:pathLst>
            </a:custGeom>
            <a:noFill/>
            <a:ln w="127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D8C833-AC7D-8A4E-8E00-2CE6B6EC9323}"/>
                </a:ext>
              </a:extLst>
            </p:cNvPr>
            <p:cNvSpPr/>
            <p:nvPr/>
          </p:nvSpPr>
          <p:spPr>
            <a:xfrm>
              <a:off x="981456" y="4289718"/>
              <a:ext cx="2779776" cy="1519771"/>
            </a:xfrm>
            <a:custGeom>
              <a:avLst/>
              <a:gdLst>
                <a:gd name="connsiteX0" fmla="*/ 0 w 2657856"/>
                <a:gd name="connsiteY0" fmla="*/ 2097024 h 2097024"/>
                <a:gd name="connsiteX1" fmla="*/ 475488 w 2657856"/>
                <a:gd name="connsiteY1" fmla="*/ 1341120 h 2097024"/>
                <a:gd name="connsiteX2" fmla="*/ 926592 w 2657856"/>
                <a:gd name="connsiteY2" fmla="*/ 792480 h 2097024"/>
                <a:gd name="connsiteX3" fmla="*/ 1414272 w 2657856"/>
                <a:gd name="connsiteY3" fmla="*/ 438912 h 2097024"/>
                <a:gd name="connsiteX4" fmla="*/ 1999488 w 2657856"/>
                <a:gd name="connsiteY4" fmla="*/ 182880 h 2097024"/>
                <a:gd name="connsiteX5" fmla="*/ 2462784 w 2657856"/>
                <a:gd name="connsiteY5" fmla="*/ 48768 h 2097024"/>
                <a:gd name="connsiteX6" fmla="*/ 2657856 w 2657856"/>
                <a:gd name="connsiteY6" fmla="*/ 0 h 2097024"/>
                <a:gd name="connsiteX0" fmla="*/ 0 w 2766094"/>
                <a:gd name="connsiteY0" fmla="*/ 2051734 h 2051734"/>
                <a:gd name="connsiteX1" fmla="*/ 475488 w 2766094"/>
                <a:gd name="connsiteY1" fmla="*/ 1295830 h 2051734"/>
                <a:gd name="connsiteX2" fmla="*/ 926592 w 2766094"/>
                <a:gd name="connsiteY2" fmla="*/ 747190 h 2051734"/>
                <a:gd name="connsiteX3" fmla="*/ 1414272 w 2766094"/>
                <a:gd name="connsiteY3" fmla="*/ 393622 h 2051734"/>
                <a:gd name="connsiteX4" fmla="*/ 1999488 w 2766094"/>
                <a:gd name="connsiteY4" fmla="*/ 137590 h 2051734"/>
                <a:gd name="connsiteX5" fmla="*/ 2462784 w 2766094"/>
                <a:gd name="connsiteY5" fmla="*/ 3478 h 2051734"/>
                <a:gd name="connsiteX6" fmla="*/ 2766094 w 2766094"/>
                <a:gd name="connsiteY6" fmla="*/ 144025 h 2051734"/>
                <a:gd name="connsiteX0" fmla="*/ 0 w 2766094"/>
                <a:gd name="connsiteY0" fmla="*/ 1953407 h 1953407"/>
                <a:gd name="connsiteX1" fmla="*/ 475488 w 2766094"/>
                <a:gd name="connsiteY1" fmla="*/ 1197503 h 1953407"/>
                <a:gd name="connsiteX2" fmla="*/ 926592 w 2766094"/>
                <a:gd name="connsiteY2" fmla="*/ 648863 h 1953407"/>
                <a:gd name="connsiteX3" fmla="*/ 1414272 w 2766094"/>
                <a:gd name="connsiteY3" fmla="*/ 295295 h 1953407"/>
                <a:gd name="connsiteX4" fmla="*/ 1999488 w 2766094"/>
                <a:gd name="connsiteY4" fmla="*/ 39263 h 1953407"/>
                <a:gd name="connsiteX5" fmla="*/ 2462784 w 2766094"/>
                <a:gd name="connsiteY5" fmla="*/ 7090 h 1953407"/>
                <a:gd name="connsiteX6" fmla="*/ 2766094 w 2766094"/>
                <a:gd name="connsiteY6" fmla="*/ 45698 h 1953407"/>
                <a:gd name="connsiteX0" fmla="*/ 0 w 2742041"/>
                <a:gd name="connsiteY0" fmla="*/ 1949353 h 1949353"/>
                <a:gd name="connsiteX1" fmla="*/ 475488 w 2742041"/>
                <a:gd name="connsiteY1" fmla="*/ 1193449 h 1949353"/>
                <a:gd name="connsiteX2" fmla="*/ 926592 w 2742041"/>
                <a:gd name="connsiteY2" fmla="*/ 644809 h 1949353"/>
                <a:gd name="connsiteX3" fmla="*/ 1414272 w 2742041"/>
                <a:gd name="connsiteY3" fmla="*/ 291241 h 1949353"/>
                <a:gd name="connsiteX4" fmla="*/ 1999488 w 2742041"/>
                <a:gd name="connsiteY4" fmla="*/ 35209 h 1949353"/>
                <a:gd name="connsiteX5" fmla="*/ 2462784 w 2742041"/>
                <a:gd name="connsiteY5" fmla="*/ 3036 h 1949353"/>
                <a:gd name="connsiteX6" fmla="*/ 2742041 w 2742041"/>
                <a:gd name="connsiteY6" fmla="*/ 172708 h 1949353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999488 w 2742041"/>
                <a:gd name="connsiteY4" fmla="*/ 20852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414272 w 2742041"/>
                <a:gd name="connsiteY3" fmla="*/ 276884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934996 h 1934996"/>
                <a:gd name="connsiteX1" fmla="*/ 475488 w 2742041"/>
                <a:gd name="connsiteY1" fmla="*/ 1179092 h 1934996"/>
                <a:gd name="connsiteX2" fmla="*/ 926592 w 2742041"/>
                <a:gd name="connsiteY2" fmla="*/ 630452 h 1934996"/>
                <a:gd name="connsiteX3" fmla="*/ 1354140 w 2742041"/>
                <a:gd name="connsiteY3" fmla="*/ 291447 h 1934996"/>
                <a:gd name="connsiteX4" fmla="*/ 1843143 w 2742041"/>
                <a:gd name="connsiteY4" fmla="*/ 64539 h 1934996"/>
                <a:gd name="connsiteX5" fmla="*/ 2342519 w 2742041"/>
                <a:gd name="connsiteY5" fmla="*/ 3242 h 1934996"/>
                <a:gd name="connsiteX6" fmla="*/ 2742041 w 2742041"/>
                <a:gd name="connsiteY6" fmla="*/ 158351 h 1934996"/>
                <a:gd name="connsiteX0" fmla="*/ 0 w 2742041"/>
                <a:gd name="connsiteY0" fmla="*/ 1892136 h 1892136"/>
                <a:gd name="connsiteX1" fmla="*/ 475488 w 2742041"/>
                <a:gd name="connsiteY1" fmla="*/ 1136232 h 1892136"/>
                <a:gd name="connsiteX2" fmla="*/ 926592 w 2742041"/>
                <a:gd name="connsiteY2" fmla="*/ 587592 h 1892136"/>
                <a:gd name="connsiteX3" fmla="*/ 1354140 w 2742041"/>
                <a:gd name="connsiteY3" fmla="*/ 248587 h 1892136"/>
                <a:gd name="connsiteX4" fmla="*/ 1843143 w 2742041"/>
                <a:gd name="connsiteY4" fmla="*/ 21679 h 1892136"/>
                <a:gd name="connsiteX5" fmla="*/ 2354546 w 2742041"/>
                <a:gd name="connsiteY5" fmla="*/ 4070 h 1892136"/>
                <a:gd name="connsiteX6" fmla="*/ 2742041 w 2742041"/>
                <a:gd name="connsiteY6" fmla="*/ 115491 h 1892136"/>
                <a:gd name="connsiteX0" fmla="*/ 0 w 2742041"/>
                <a:gd name="connsiteY0" fmla="*/ 1888067 h 1888067"/>
                <a:gd name="connsiteX1" fmla="*/ 475488 w 2742041"/>
                <a:gd name="connsiteY1" fmla="*/ 1132163 h 1888067"/>
                <a:gd name="connsiteX2" fmla="*/ 926592 w 2742041"/>
                <a:gd name="connsiteY2" fmla="*/ 583523 h 1888067"/>
                <a:gd name="connsiteX3" fmla="*/ 1354140 w 2742041"/>
                <a:gd name="connsiteY3" fmla="*/ 244518 h 1888067"/>
                <a:gd name="connsiteX4" fmla="*/ 1843143 w 2742041"/>
                <a:gd name="connsiteY4" fmla="*/ 17610 h 1888067"/>
                <a:gd name="connsiteX5" fmla="*/ 2354546 w 2742041"/>
                <a:gd name="connsiteY5" fmla="*/ 1 h 1888067"/>
                <a:gd name="connsiteX6" fmla="*/ 2742041 w 2742041"/>
                <a:gd name="connsiteY6" fmla="*/ 111422 h 1888067"/>
                <a:gd name="connsiteX0" fmla="*/ 0 w 2742041"/>
                <a:gd name="connsiteY0" fmla="*/ 1911896 h 1911896"/>
                <a:gd name="connsiteX1" fmla="*/ 475488 w 2742041"/>
                <a:gd name="connsiteY1" fmla="*/ 1155992 h 1911896"/>
                <a:gd name="connsiteX2" fmla="*/ 926592 w 2742041"/>
                <a:gd name="connsiteY2" fmla="*/ 607352 h 1911896"/>
                <a:gd name="connsiteX3" fmla="*/ 1354140 w 2742041"/>
                <a:gd name="connsiteY3" fmla="*/ 268347 h 1911896"/>
                <a:gd name="connsiteX4" fmla="*/ 1843143 w 2742041"/>
                <a:gd name="connsiteY4" fmla="*/ 41439 h 1911896"/>
                <a:gd name="connsiteX5" fmla="*/ 2354546 w 2742041"/>
                <a:gd name="connsiteY5" fmla="*/ 23830 h 1911896"/>
                <a:gd name="connsiteX6" fmla="*/ 2742041 w 2742041"/>
                <a:gd name="connsiteY6" fmla="*/ 135251 h 1911896"/>
                <a:gd name="connsiteX0" fmla="*/ 0 w 2742041"/>
                <a:gd name="connsiteY0" fmla="*/ 1911896 h 1911896"/>
                <a:gd name="connsiteX1" fmla="*/ 475488 w 2742041"/>
                <a:gd name="connsiteY1" fmla="*/ 1155992 h 1911896"/>
                <a:gd name="connsiteX2" fmla="*/ 998751 w 2742041"/>
                <a:gd name="connsiteY2" fmla="*/ 709291 h 1911896"/>
                <a:gd name="connsiteX3" fmla="*/ 1354140 w 2742041"/>
                <a:gd name="connsiteY3" fmla="*/ 268347 h 1911896"/>
                <a:gd name="connsiteX4" fmla="*/ 1843143 w 2742041"/>
                <a:gd name="connsiteY4" fmla="*/ 41439 h 1911896"/>
                <a:gd name="connsiteX5" fmla="*/ 2354546 w 2742041"/>
                <a:gd name="connsiteY5" fmla="*/ 23830 h 1911896"/>
                <a:gd name="connsiteX6" fmla="*/ 2742041 w 2742041"/>
                <a:gd name="connsiteY6" fmla="*/ 135251 h 1911896"/>
                <a:gd name="connsiteX0" fmla="*/ 0 w 2742041"/>
                <a:gd name="connsiteY0" fmla="*/ 1914042 h 1914042"/>
                <a:gd name="connsiteX1" fmla="*/ 475488 w 2742041"/>
                <a:gd name="connsiteY1" fmla="*/ 1158138 h 1914042"/>
                <a:gd name="connsiteX2" fmla="*/ 998751 w 2742041"/>
                <a:gd name="connsiteY2" fmla="*/ 711437 h 1914042"/>
                <a:gd name="connsiteX3" fmla="*/ 1426299 w 2742041"/>
                <a:gd name="connsiteY3" fmla="*/ 314181 h 1914042"/>
                <a:gd name="connsiteX4" fmla="*/ 1843143 w 2742041"/>
                <a:gd name="connsiteY4" fmla="*/ 43585 h 1914042"/>
                <a:gd name="connsiteX5" fmla="*/ 2354546 w 2742041"/>
                <a:gd name="connsiteY5" fmla="*/ 25976 h 1914042"/>
                <a:gd name="connsiteX6" fmla="*/ 2742041 w 2742041"/>
                <a:gd name="connsiteY6" fmla="*/ 137397 h 1914042"/>
                <a:gd name="connsiteX0" fmla="*/ 0 w 2742041"/>
                <a:gd name="connsiteY0" fmla="*/ 1888078 h 1888078"/>
                <a:gd name="connsiteX1" fmla="*/ 475488 w 2742041"/>
                <a:gd name="connsiteY1" fmla="*/ 1132174 h 1888078"/>
                <a:gd name="connsiteX2" fmla="*/ 998751 w 2742041"/>
                <a:gd name="connsiteY2" fmla="*/ 685473 h 1888078"/>
                <a:gd name="connsiteX3" fmla="*/ 1426299 w 2742041"/>
                <a:gd name="connsiteY3" fmla="*/ 288217 h 1888078"/>
                <a:gd name="connsiteX4" fmla="*/ 1879223 w 2742041"/>
                <a:gd name="connsiteY4" fmla="*/ 119560 h 1888078"/>
                <a:gd name="connsiteX5" fmla="*/ 2354546 w 2742041"/>
                <a:gd name="connsiteY5" fmla="*/ 12 h 1888078"/>
                <a:gd name="connsiteX6" fmla="*/ 2742041 w 2742041"/>
                <a:gd name="connsiteY6" fmla="*/ 111433 h 1888078"/>
                <a:gd name="connsiteX0" fmla="*/ 0 w 2742041"/>
                <a:gd name="connsiteY0" fmla="*/ 1815281 h 1815281"/>
                <a:gd name="connsiteX1" fmla="*/ 475488 w 2742041"/>
                <a:gd name="connsiteY1" fmla="*/ 1059377 h 1815281"/>
                <a:gd name="connsiteX2" fmla="*/ 998751 w 2742041"/>
                <a:gd name="connsiteY2" fmla="*/ 612676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475488 w 2742041"/>
                <a:gd name="connsiteY1" fmla="*/ 1059377 h 1815281"/>
                <a:gd name="connsiteX2" fmla="*/ 926592 w 2742041"/>
                <a:gd name="connsiteY2" fmla="*/ 568988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547647 w 2742041"/>
                <a:gd name="connsiteY1" fmla="*/ 1088503 h 1815281"/>
                <a:gd name="connsiteX2" fmla="*/ 926592 w 2742041"/>
                <a:gd name="connsiteY2" fmla="*/ 568988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547647 w 2742041"/>
                <a:gd name="connsiteY1" fmla="*/ 1088503 h 1815281"/>
                <a:gd name="connsiteX2" fmla="*/ 962671 w 2742041"/>
                <a:gd name="connsiteY2" fmla="*/ 641801 h 1815281"/>
                <a:gd name="connsiteX3" fmla="*/ 1426299 w 2742041"/>
                <a:gd name="connsiteY3" fmla="*/ 215420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  <a:gd name="connsiteX0" fmla="*/ 0 w 2742041"/>
                <a:gd name="connsiteY0" fmla="*/ 1815281 h 1815281"/>
                <a:gd name="connsiteX1" fmla="*/ 547647 w 2742041"/>
                <a:gd name="connsiteY1" fmla="*/ 1088503 h 1815281"/>
                <a:gd name="connsiteX2" fmla="*/ 962671 w 2742041"/>
                <a:gd name="connsiteY2" fmla="*/ 641801 h 1815281"/>
                <a:gd name="connsiteX3" fmla="*/ 1450352 w 2742041"/>
                <a:gd name="connsiteY3" fmla="*/ 259108 h 1815281"/>
                <a:gd name="connsiteX4" fmla="*/ 1879223 w 2742041"/>
                <a:gd name="connsiteY4" fmla="*/ 46763 h 1815281"/>
                <a:gd name="connsiteX5" fmla="*/ 2354547 w 2742041"/>
                <a:gd name="connsiteY5" fmla="*/ 28 h 1815281"/>
                <a:gd name="connsiteX6" fmla="*/ 2742041 w 2742041"/>
                <a:gd name="connsiteY6" fmla="*/ 38636 h 18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2041" h="1815281">
                  <a:moveTo>
                    <a:pt x="0" y="1815281"/>
                  </a:moveTo>
                  <a:cubicBezTo>
                    <a:pt x="160528" y="1546041"/>
                    <a:pt x="387202" y="1284083"/>
                    <a:pt x="547647" y="1088503"/>
                  </a:cubicBezTo>
                  <a:cubicBezTo>
                    <a:pt x="708092" y="892923"/>
                    <a:pt x="812220" y="780033"/>
                    <a:pt x="962671" y="641801"/>
                  </a:cubicBezTo>
                  <a:cubicBezTo>
                    <a:pt x="1113122" y="503569"/>
                    <a:pt x="1297594" y="358281"/>
                    <a:pt x="1450352" y="259108"/>
                  </a:cubicBezTo>
                  <a:cubicBezTo>
                    <a:pt x="1603110" y="159935"/>
                    <a:pt x="1728524" y="89943"/>
                    <a:pt x="1879223" y="46763"/>
                  </a:cubicBezTo>
                  <a:cubicBezTo>
                    <a:pt x="2029922" y="3583"/>
                    <a:pt x="2210744" y="1383"/>
                    <a:pt x="2354547" y="28"/>
                  </a:cubicBezTo>
                  <a:cubicBezTo>
                    <a:pt x="2498350" y="-1326"/>
                    <a:pt x="2699369" y="47780"/>
                    <a:pt x="2742041" y="38636"/>
                  </a:cubicBezTo>
                </a:path>
              </a:pathLst>
            </a:cu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68069-A785-1749-AD62-36FA4ECA0537}"/>
                </a:ext>
              </a:extLst>
            </p:cNvPr>
            <p:cNvSpPr txBox="1"/>
            <p:nvPr/>
          </p:nvSpPr>
          <p:spPr>
            <a:xfrm>
              <a:off x="2439987" y="4903806"/>
              <a:ext cx="1432231" cy="101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50" dirty="0"/>
                <a:t>simulation</a:t>
              </a:r>
            </a:p>
            <a:p>
              <a:r>
                <a:rPr lang="en-GB" sz="750" dirty="0"/>
                <a:t>experiment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1E5236-D724-0B4E-86AD-AF379F105B92}"/>
                </a:ext>
              </a:extLst>
            </p:cNvPr>
            <p:cNvCxnSpPr/>
            <p:nvPr/>
          </p:nvCxnSpPr>
          <p:spPr>
            <a:xfrm>
              <a:off x="2036064" y="5132832"/>
              <a:ext cx="46329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F098AB-4212-AD48-B622-862483A0C3B4}"/>
                </a:ext>
              </a:extLst>
            </p:cNvPr>
            <p:cNvCxnSpPr/>
            <p:nvPr/>
          </p:nvCxnSpPr>
          <p:spPr>
            <a:xfrm>
              <a:off x="2022122" y="5323858"/>
              <a:ext cx="4632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62CD624-FB2F-1E40-B1A0-B4B3AAE90921}"/>
              </a:ext>
            </a:extLst>
          </p:cNvPr>
          <p:cNvSpPr txBox="1"/>
          <p:nvPr/>
        </p:nvSpPr>
        <p:spPr>
          <a:xfrm>
            <a:off x="414481" y="4595262"/>
            <a:ext cx="39760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/>
              <a:t>Experimental testing/evaluation of initial components for ion-acoustic and scintillation systems.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553EDA-CE9C-0849-8ED5-AB4B1F4993E9}"/>
              </a:ext>
            </a:extLst>
          </p:cNvPr>
          <p:cNvSpPr txBox="1"/>
          <p:nvPr/>
        </p:nvSpPr>
        <p:spPr>
          <a:xfrm>
            <a:off x="4496236" y="1967634"/>
            <a:ext cx="8480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Biological sample holder designed for high throughput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90A6D9-BA55-8D41-A017-E9101E54D95D}"/>
              </a:ext>
            </a:extLst>
          </p:cNvPr>
          <p:cNvSpPr/>
          <p:nvPr/>
        </p:nvSpPr>
        <p:spPr>
          <a:xfrm>
            <a:off x="4512564" y="4119372"/>
            <a:ext cx="4145661" cy="8922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60F9AC-E2AF-E64B-AAD4-564E6BDDDEF4}"/>
              </a:ext>
            </a:extLst>
          </p:cNvPr>
          <p:cNvSpPr txBox="1"/>
          <p:nvPr/>
        </p:nvSpPr>
        <p:spPr>
          <a:xfrm>
            <a:off x="4531969" y="4221131"/>
            <a:ext cx="4136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Validated models for the simulation of dose and ion-acoustic signals for </a:t>
            </a:r>
            <a:r>
              <a:rPr lang="en-GB" sz="1400" dirty="0" err="1"/>
              <a:t>LhARA</a:t>
            </a:r>
            <a:r>
              <a:rPr lang="en-GB" sz="1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/>
              <a:t>Results from initial biology experiments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F09AA-71F3-F84E-B592-262C89BD5D57}"/>
              </a:ext>
            </a:extLst>
          </p:cNvPr>
          <p:cNvSpPr txBox="1"/>
          <p:nvPr/>
        </p:nvSpPr>
        <p:spPr>
          <a:xfrm>
            <a:off x="4573632" y="3407626"/>
            <a:ext cx="203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Ion-acoustic system for dose mapping on a pulse-by-pulse basis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236017-5A1A-8240-830A-4A5A6897DA45}"/>
              </a:ext>
            </a:extLst>
          </p:cNvPr>
          <p:cNvSpPr/>
          <p:nvPr/>
        </p:nvSpPr>
        <p:spPr>
          <a:xfrm>
            <a:off x="5368528" y="2305391"/>
            <a:ext cx="471488" cy="262033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4A091B1-140B-1B40-97D8-777A9F886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498254" y="2434783"/>
            <a:ext cx="218996" cy="4935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EFFC45-DD2F-A44A-826F-F9879AC4AEE3}"/>
              </a:ext>
            </a:extLst>
          </p:cNvPr>
          <p:cNvSpPr/>
          <p:nvPr/>
        </p:nvSpPr>
        <p:spPr>
          <a:xfrm rot="16200000">
            <a:off x="5860447" y="2098222"/>
            <a:ext cx="448056" cy="471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91FA7-DE40-1C43-BC03-CAE4C7AD4D39}"/>
              </a:ext>
            </a:extLst>
          </p:cNvPr>
          <p:cNvSpPr/>
          <p:nvPr/>
        </p:nvSpPr>
        <p:spPr>
          <a:xfrm>
            <a:off x="5847160" y="2301819"/>
            <a:ext cx="471488" cy="262033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505A00-CC99-264B-9D54-5E97A6711CD4}"/>
              </a:ext>
            </a:extLst>
          </p:cNvPr>
          <p:cNvSpPr/>
          <p:nvPr/>
        </p:nvSpPr>
        <p:spPr>
          <a:xfrm rot="16200000">
            <a:off x="6339078" y="2098222"/>
            <a:ext cx="448056" cy="471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19CB4-042B-A949-A85B-F3C8890E09F6}"/>
              </a:ext>
            </a:extLst>
          </p:cNvPr>
          <p:cNvSpPr/>
          <p:nvPr/>
        </p:nvSpPr>
        <p:spPr>
          <a:xfrm>
            <a:off x="6325791" y="2298247"/>
            <a:ext cx="471488" cy="262033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A2335A-92CD-0042-A364-A89FDF0C1E95}"/>
              </a:ext>
            </a:extLst>
          </p:cNvPr>
          <p:cNvSpPr/>
          <p:nvPr/>
        </p:nvSpPr>
        <p:spPr>
          <a:xfrm>
            <a:off x="4512135" y="1076941"/>
            <a:ext cx="4146090" cy="30256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ie 78">
            <a:extLst>
              <a:ext uri="{FF2B5EF4-FFF2-40B4-BE49-F238E27FC236}">
                <a16:creationId xmlns:a16="http://schemas.microsoft.com/office/drawing/2014/main" id="{2FB69E36-A228-1D40-9559-DC4B671FC930}"/>
              </a:ext>
            </a:extLst>
          </p:cNvPr>
          <p:cNvSpPr/>
          <p:nvPr/>
        </p:nvSpPr>
        <p:spPr>
          <a:xfrm rot="7955726">
            <a:off x="5149562" y="1332898"/>
            <a:ext cx="945000" cy="945000"/>
          </a:xfrm>
          <a:custGeom>
            <a:avLst/>
            <a:gdLst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30000 w 1260000"/>
              <a:gd name="connsiteY4" fmla="*/ 630000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30000 w 1260000"/>
              <a:gd name="connsiteY4" fmla="*/ 630000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30000 w 1260000"/>
              <a:gd name="connsiteY4" fmla="*/ 630000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673727 w 1260000"/>
              <a:gd name="connsiteY4" fmla="*/ 57840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14696 w 1260000"/>
              <a:gd name="connsiteY4" fmla="*/ 524811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  <a:gd name="connsiteX0" fmla="*/ 1260000 w 1260000"/>
              <a:gd name="connsiteY0" fmla="*/ 630000 h 1260000"/>
              <a:gd name="connsiteX1" fmla="*/ 630000 w 1260000"/>
              <a:gd name="connsiteY1" fmla="*/ 1260000 h 1260000"/>
              <a:gd name="connsiteX2" fmla="*/ 0 w 1260000"/>
              <a:gd name="connsiteY2" fmla="*/ 630000 h 1260000"/>
              <a:gd name="connsiteX3" fmla="*/ 630000 w 1260000"/>
              <a:gd name="connsiteY3" fmla="*/ 0 h 1260000"/>
              <a:gd name="connsiteX4" fmla="*/ 743694 w 1260000"/>
              <a:gd name="connsiteY4" fmla="*/ 492842 h 1260000"/>
              <a:gd name="connsiteX5" fmla="*/ 1260000 w 1260000"/>
              <a:gd name="connsiteY5" fmla="*/ 63000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000" h="1260000">
                <a:moveTo>
                  <a:pt x="1260000" y="630000"/>
                </a:move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ubicBezTo>
                  <a:pt x="608746" y="123374"/>
                  <a:pt x="549047" y="289310"/>
                  <a:pt x="743694" y="492842"/>
                </a:cubicBezTo>
                <a:cubicBezTo>
                  <a:pt x="938341" y="696374"/>
                  <a:pt x="1122616" y="635386"/>
                  <a:pt x="1260000" y="630000"/>
                </a:cubicBezTo>
                <a:close/>
              </a:path>
            </a:pathLst>
          </a:custGeom>
          <a:solidFill>
            <a:schemeClr val="accent1">
              <a:alpha val="6559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BCAFE6-466D-2C43-BE7E-F10626D6F1B0}"/>
              </a:ext>
            </a:extLst>
          </p:cNvPr>
          <p:cNvSpPr/>
          <p:nvPr/>
        </p:nvSpPr>
        <p:spPr>
          <a:xfrm rot="2317151">
            <a:off x="5390347" y="1857695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D8E414-0CAD-9D46-ACEF-9C42BB98A4F8}"/>
              </a:ext>
            </a:extLst>
          </p:cNvPr>
          <p:cNvSpPr/>
          <p:nvPr/>
        </p:nvSpPr>
        <p:spPr>
          <a:xfrm rot="2317151">
            <a:off x="5294708" y="1971995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2A4277D-7DC9-D448-A60C-CC5000F0DEDB}"/>
              </a:ext>
            </a:extLst>
          </p:cNvPr>
          <p:cNvSpPr/>
          <p:nvPr/>
        </p:nvSpPr>
        <p:spPr>
          <a:xfrm rot="2317151">
            <a:off x="5509703" y="1738666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1532E4-A7D0-8D4F-981D-F7BAE5119F60}"/>
              </a:ext>
            </a:extLst>
          </p:cNvPr>
          <p:cNvSpPr/>
          <p:nvPr/>
        </p:nvSpPr>
        <p:spPr>
          <a:xfrm rot="2317151">
            <a:off x="5288176" y="1859093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E0EF12B-26E0-4645-A1CB-A7717DA165C1}"/>
              </a:ext>
            </a:extLst>
          </p:cNvPr>
          <p:cNvSpPr/>
          <p:nvPr/>
        </p:nvSpPr>
        <p:spPr>
          <a:xfrm rot="2317151">
            <a:off x="5402477" y="1749459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E5BCD4-526C-5142-96CA-6DB197502F34}"/>
              </a:ext>
            </a:extLst>
          </p:cNvPr>
          <p:cNvGrpSpPr/>
          <p:nvPr/>
        </p:nvGrpSpPr>
        <p:grpSpPr>
          <a:xfrm rot="374986">
            <a:off x="5212131" y="1603435"/>
            <a:ext cx="280851" cy="351299"/>
            <a:chOff x="6953240" y="2575052"/>
            <a:chExt cx="374468" cy="46839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0068152-48C6-E448-B963-B5A1891FF603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876DEC-3B47-D648-A04D-7C0800C0217F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DB5167-2641-8648-B4F5-94296FA4DE01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C95490F-5ED8-1F48-90F3-2592D5503427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FF9BD36-CC75-BC49-A000-2B6B6A530D1B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D4B87A-63D0-9A49-91D8-8062E4D86607}"/>
              </a:ext>
            </a:extLst>
          </p:cNvPr>
          <p:cNvGrpSpPr/>
          <p:nvPr/>
        </p:nvGrpSpPr>
        <p:grpSpPr>
          <a:xfrm rot="374986">
            <a:off x="5262050" y="1365038"/>
            <a:ext cx="280851" cy="351299"/>
            <a:chOff x="6953240" y="2575052"/>
            <a:chExt cx="374468" cy="468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978F768-F3C7-1445-B549-5A833FD14DAB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395E232-E320-974C-BE59-7813FD8E752B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55BA1C-E7FF-C84D-B7F9-84EB8B0F24F8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A5F378-07E5-9F44-8CE4-2B77E588758D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A1A395E-700F-D049-8B60-F5E9ADBA4959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AD8CF69-663E-C14D-812D-9A9E85AEF19D}"/>
              </a:ext>
            </a:extLst>
          </p:cNvPr>
          <p:cNvGrpSpPr/>
          <p:nvPr/>
        </p:nvGrpSpPr>
        <p:grpSpPr>
          <a:xfrm rot="11345127">
            <a:off x="5498998" y="1398388"/>
            <a:ext cx="280851" cy="238397"/>
            <a:chOff x="6953240" y="2575052"/>
            <a:chExt cx="374468" cy="31786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72BB143-04FE-F945-974C-E130905DD91D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942C21-E5E6-3745-8D27-C9C6E8B87977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3215FFE-52D4-9343-B997-79C962470CD2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F321D7-B363-D042-8560-1EC1AD83D690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92E822-A4F5-7E48-B619-7D786D439D0E}"/>
              </a:ext>
            </a:extLst>
          </p:cNvPr>
          <p:cNvGrpSpPr/>
          <p:nvPr/>
        </p:nvGrpSpPr>
        <p:grpSpPr>
          <a:xfrm rot="10973185">
            <a:off x="5622677" y="1412158"/>
            <a:ext cx="280851" cy="351299"/>
            <a:chOff x="6953240" y="2575052"/>
            <a:chExt cx="374468" cy="46839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89DD3B8-34CE-5F4B-AE76-068B0B3379A9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427696-83F4-E34E-BD87-F0540E35CD84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87A163-7F83-D84A-84FC-59F7E005D878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B0FCCB7-3B71-114A-B014-E1F3C346581B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9C2F8A8-2E9A-484C-81FB-C805BAEB1C38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D7FE002-094C-F54B-AB4E-7F4E530433C0}"/>
              </a:ext>
            </a:extLst>
          </p:cNvPr>
          <p:cNvGrpSpPr/>
          <p:nvPr/>
        </p:nvGrpSpPr>
        <p:grpSpPr>
          <a:xfrm rot="10973185">
            <a:off x="5722982" y="1543255"/>
            <a:ext cx="280851" cy="351299"/>
            <a:chOff x="6953240" y="2575052"/>
            <a:chExt cx="374468" cy="46839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26D7948-4884-0C45-832D-058451B7292A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12FBB79-C8CD-5844-9E02-C290A59E1EBF}"/>
                </a:ext>
              </a:extLst>
            </p:cNvPr>
            <p:cNvSpPr/>
            <p:nvPr/>
          </p:nvSpPr>
          <p:spPr>
            <a:xfrm rot="2317151">
              <a:off x="6961949" y="28717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7C7FF8-16EA-D84A-ACD5-F3783ACCB8B7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5C7DB8-4249-4648-8184-FCFB2A50DE13}"/>
                </a:ext>
              </a:extLst>
            </p:cNvPr>
            <p:cNvSpPr/>
            <p:nvPr/>
          </p:nvSpPr>
          <p:spPr>
            <a:xfrm rot="2317151">
              <a:off x="6953240" y="2721231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229C6D8-8E8D-564A-B064-A84C755B119B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5AB31B-86A3-384B-98A7-9931E4E9E504}"/>
              </a:ext>
            </a:extLst>
          </p:cNvPr>
          <p:cNvGrpSpPr/>
          <p:nvPr/>
        </p:nvGrpSpPr>
        <p:grpSpPr>
          <a:xfrm rot="10973185">
            <a:off x="5862461" y="1760812"/>
            <a:ext cx="178681" cy="236999"/>
            <a:chOff x="7089467" y="2575052"/>
            <a:chExt cx="238241" cy="31599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DB1B16-701F-9247-B105-AEF1BCB23E30}"/>
                </a:ext>
              </a:extLst>
            </p:cNvPr>
            <p:cNvSpPr/>
            <p:nvPr/>
          </p:nvSpPr>
          <p:spPr>
            <a:xfrm rot="2317151">
              <a:off x="7089467" y="2719367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821E172-2E6E-5C41-A1FF-A36435E29B7E}"/>
                </a:ext>
              </a:extLst>
            </p:cNvPr>
            <p:cNvSpPr/>
            <p:nvPr/>
          </p:nvSpPr>
          <p:spPr>
            <a:xfrm rot="2317151">
              <a:off x="7244977" y="2576296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407DBCA-87BB-6B4D-B9DF-192026855680}"/>
                </a:ext>
              </a:extLst>
            </p:cNvPr>
            <p:cNvSpPr/>
            <p:nvPr/>
          </p:nvSpPr>
          <p:spPr>
            <a:xfrm rot="2317151">
              <a:off x="7105641" y="2575052"/>
              <a:ext cx="82731" cy="171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9463ECF-750A-2A41-A476-DEFA716A643F}"/>
              </a:ext>
            </a:extLst>
          </p:cNvPr>
          <p:cNvSpPr txBox="1"/>
          <p:nvPr/>
        </p:nvSpPr>
        <p:spPr>
          <a:xfrm>
            <a:off x="5978874" y="1177784"/>
            <a:ext cx="1482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Multi-element part spherical array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F0AAE4-A08E-7C4D-BC91-2588325EAB98}"/>
              </a:ext>
            </a:extLst>
          </p:cNvPr>
          <p:cNvSpPr txBox="1"/>
          <p:nvPr/>
        </p:nvSpPr>
        <p:spPr>
          <a:xfrm>
            <a:off x="5724678" y="2695545"/>
            <a:ext cx="804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Dose map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6D9EFD3-0537-4E4B-95AF-722EE623EAA3}"/>
              </a:ext>
            </a:extLst>
          </p:cNvPr>
          <p:cNvCxnSpPr/>
          <p:nvPr/>
        </p:nvCxnSpPr>
        <p:spPr>
          <a:xfrm flipH="1" flipV="1">
            <a:off x="5666873" y="2580989"/>
            <a:ext cx="132348" cy="180473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FA48457-13C7-4D43-A0AB-86D37084D4CB}"/>
              </a:ext>
            </a:extLst>
          </p:cNvPr>
          <p:cNvCxnSpPr>
            <a:cxnSpLocks/>
          </p:cNvCxnSpPr>
          <p:nvPr/>
        </p:nvCxnSpPr>
        <p:spPr>
          <a:xfrm flipV="1">
            <a:off x="5125453" y="2352389"/>
            <a:ext cx="312821" cy="342901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2316664-814E-234F-B8A8-9F4DF7AF0875}"/>
              </a:ext>
            </a:extLst>
          </p:cNvPr>
          <p:cNvSpPr txBox="1"/>
          <p:nvPr/>
        </p:nvSpPr>
        <p:spPr>
          <a:xfrm>
            <a:off x="6642740" y="3399602"/>
            <a:ext cx="204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Smart phantom system for cross-calibration of dose/range estimation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E2A988B-15DD-BF47-B6C1-87A8D61A97E8}"/>
              </a:ext>
            </a:extLst>
          </p:cNvPr>
          <p:cNvCxnSpPr>
            <a:cxnSpLocks/>
          </p:cNvCxnSpPr>
          <p:nvPr/>
        </p:nvCxnSpPr>
        <p:spPr>
          <a:xfrm flipV="1">
            <a:off x="5612364" y="2713337"/>
            <a:ext cx="0" cy="38501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0242D4E-29F2-9B4F-A9F2-DF3D967BF728}"/>
              </a:ext>
            </a:extLst>
          </p:cNvPr>
          <p:cNvSpPr txBox="1"/>
          <p:nvPr/>
        </p:nvSpPr>
        <p:spPr>
          <a:xfrm>
            <a:off x="5231120" y="3086571"/>
            <a:ext cx="135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Lhara</a:t>
            </a:r>
            <a:r>
              <a:rPr lang="en-GB" sz="1050" dirty="0"/>
              <a:t> beams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B79013-0CA0-8F48-B74C-D0F8C61FD2AF}"/>
              </a:ext>
            </a:extLst>
          </p:cNvPr>
          <p:cNvCxnSpPr>
            <a:cxnSpLocks/>
          </p:cNvCxnSpPr>
          <p:nvPr/>
        </p:nvCxnSpPr>
        <p:spPr>
          <a:xfrm flipV="1">
            <a:off x="7730290" y="2611069"/>
            <a:ext cx="0" cy="38501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4DE28F0-6DBF-0B41-BBA3-1D8E68B7CA2B}"/>
              </a:ext>
            </a:extLst>
          </p:cNvPr>
          <p:cNvSpPr txBox="1"/>
          <p:nvPr/>
        </p:nvSpPr>
        <p:spPr>
          <a:xfrm>
            <a:off x="7360973" y="2984303"/>
            <a:ext cx="862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Lhara</a:t>
            </a:r>
            <a:r>
              <a:rPr lang="en-GB" sz="1050" dirty="0"/>
              <a:t> beam</a:t>
            </a:r>
          </a:p>
        </p:txBody>
      </p:sp>
      <p:sp>
        <p:nvSpPr>
          <p:cNvPr id="86" name="Parallelogram 85">
            <a:extLst>
              <a:ext uri="{FF2B5EF4-FFF2-40B4-BE49-F238E27FC236}">
                <a16:creationId xmlns:a16="http://schemas.microsoft.com/office/drawing/2014/main" id="{0D55A3EA-4942-AF49-B80A-C1A6144FA71E}"/>
              </a:ext>
            </a:extLst>
          </p:cNvPr>
          <p:cNvSpPr/>
          <p:nvPr/>
        </p:nvSpPr>
        <p:spPr>
          <a:xfrm>
            <a:off x="7293176" y="2330904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4F43906B-0B24-0945-A4F4-B0839F147B9D}"/>
              </a:ext>
            </a:extLst>
          </p:cNvPr>
          <p:cNvSpPr/>
          <p:nvPr/>
        </p:nvSpPr>
        <p:spPr>
          <a:xfrm>
            <a:off x="7304062" y="2265589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Parallelogram 87">
            <a:extLst>
              <a:ext uri="{FF2B5EF4-FFF2-40B4-BE49-F238E27FC236}">
                <a16:creationId xmlns:a16="http://schemas.microsoft.com/office/drawing/2014/main" id="{E03065DE-EDA0-2244-B6CB-6893729085AE}"/>
              </a:ext>
            </a:extLst>
          </p:cNvPr>
          <p:cNvSpPr/>
          <p:nvPr/>
        </p:nvSpPr>
        <p:spPr>
          <a:xfrm>
            <a:off x="7298620" y="2178503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2F16DAC6-3533-4C40-8AAC-7A79636EC069}"/>
              </a:ext>
            </a:extLst>
          </p:cNvPr>
          <p:cNvSpPr/>
          <p:nvPr/>
        </p:nvSpPr>
        <p:spPr>
          <a:xfrm>
            <a:off x="7298619" y="2102304"/>
            <a:ext cx="1154138" cy="242525"/>
          </a:xfrm>
          <a:prstGeom prst="parallelogram">
            <a:avLst>
              <a:gd name="adj" fmla="val 98626"/>
            </a:avLst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4F5D8029-979B-F84C-8665-C5165FCEF888}"/>
              </a:ext>
            </a:extLst>
          </p:cNvPr>
          <p:cNvSpPr/>
          <p:nvPr/>
        </p:nvSpPr>
        <p:spPr>
          <a:xfrm>
            <a:off x="7293935" y="1572575"/>
            <a:ext cx="1174897" cy="1031358"/>
          </a:xfrm>
          <a:prstGeom prst="cub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C19AA7-EBB9-4499-A89A-3D41343F0755}"/>
              </a:ext>
            </a:extLst>
          </p:cNvPr>
          <p:cNvGrpSpPr/>
          <p:nvPr/>
        </p:nvGrpSpPr>
        <p:grpSpPr>
          <a:xfrm>
            <a:off x="481665" y="3629064"/>
            <a:ext cx="1797621" cy="1043229"/>
            <a:chOff x="3398208" y="3206496"/>
            <a:chExt cx="2085235" cy="1210143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CB62DA6-45DB-B34A-8B17-D7EC133777EF}"/>
                </a:ext>
              </a:extLst>
            </p:cNvPr>
            <p:cNvCxnSpPr>
              <a:cxnSpLocks/>
            </p:cNvCxnSpPr>
            <p:nvPr/>
          </p:nvCxnSpPr>
          <p:spPr>
            <a:xfrm>
              <a:off x="3709531" y="3206496"/>
              <a:ext cx="0" cy="925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BE9E43B-E146-9343-90CE-17C384DE4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4143" y="4127561"/>
              <a:ext cx="11138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241579-856F-6A4C-B039-EC95F7BD9252}"/>
                </a:ext>
              </a:extLst>
            </p:cNvPr>
            <p:cNvSpPr txBox="1"/>
            <p:nvPr/>
          </p:nvSpPr>
          <p:spPr>
            <a:xfrm>
              <a:off x="3617723" y="4175651"/>
              <a:ext cx="1865720" cy="24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50" dirty="0"/>
                <a:t>Angle from beam direction (</a:t>
              </a:r>
              <a:r>
                <a:rPr lang="en-GB" sz="750" dirty="0" err="1"/>
                <a:t>deg</a:t>
              </a:r>
              <a:r>
                <a:rPr lang="en-GB" sz="750" dirty="0"/>
                <a:t>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99064F-E869-B749-A06B-C75A25F24E78}"/>
                </a:ext>
              </a:extLst>
            </p:cNvPr>
            <p:cNvSpPr txBox="1"/>
            <p:nvPr/>
          </p:nvSpPr>
          <p:spPr>
            <a:xfrm rot="16200000">
              <a:off x="3110469" y="3603206"/>
              <a:ext cx="823236" cy="24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88" dirty="0">
                  <a:solidFill>
                    <a:schemeClr val="accent2"/>
                  </a:solidFill>
                </a:rPr>
                <a:t>Signal (Pa)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19B814C-C4F8-8D4E-97DB-F1A832CCE6E8}"/>
                </a:ext>
              </a:extLst>
            </p:cNvPr>
            <p:cNvSpPr/>
            <p:nvPr/>
          </p:nvSpPr>
          <p:spPr>
            <a:xfrm>
              <a:off x="3763108" y="3997569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F9C4601-ACDA-F848-A4B8-6D920EB5526F}"/>
                </a:ext>
              </a:extLst>
            </p:cNvPr>
            <p:cNvSpPr/>
            <p:nvPr/>
          </p:nvSpPr>
          <p:spPr>
            <a:xfrm>
              <a:off x="3892062" y="3903785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58FA184-844D-DB41-8B7C-4239B749758E}"/>
                </a:ext>
              </a:extLst>
            </p:cNvPr>
            <p:cNvSpPr/>
            <p:nvPr/>
          </p:nvSpPr>
          <p:spPr>
            <a:xfrm>
              <a:off x="4032739" y="3845169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6C71302-374D-7541-B51B-71B2DBB0BEDD}"/>
                </a:ext>
              </a:extLst>
            </p:cNvPr>
            <p:cNvSpPr/>
            <p:nvPr/>
          </p:nvSpPr>
          <p:spPr>
            <a:xfrm>
              <a:off x="4185139" y="3751385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629757B-3F79-4540-9C59-42C81D03C9F6}"/>
                </a:ext>
              </a:extLst>
            </p:cNvPr>
            <p:cNvSpPr/>
            <p:nvPr/>
          </p:nvSpPr>
          <p:spPr>
            <a:xfrm>
              <a:off x="4290646" y="3634154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2070C5D-1299-AB4B-ADB6-1102FAB26F2D}"/>
                </a:ext>
              </a:extLst>
            </p:cNvPr>
            <p:cNvSpPr/>
            <p:nvPr/>
          </p:nvSpPr>
          <p:spPr>
            <a:xfrm>
              <a:off x="4372708" y="3505200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F98B138-D445-AF40-A2F3-66E170FEA425}"/>
                </a:ext>
              </a:extLst>
            </p:cNvPr>
            <p:cNvSpPr/>
            <p:nvPr/>
          </p:nvSpPr>
          <p:spPr>
            <a:xfrm>
              <a:off x="4454770" y="3364523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 descr="Chart, line chart&#10;&#10;Description automatically generated">
            <a:extLst>
              <a:ext uri="{FF2B5EF4-FFF2-40B4-BE49-F238E27FC236}">
                <a16:creationId xmlns:a16="http://schemas.microsoft.com/office/drawing/2014/main" id="{010C7C6F-5C2A-4E5A-B226-F46CF4B13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584" y="2333065"/>
            <a:ext cx="1946797" cy="229590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DA9713F-652E-4454-B4A4-A9186D30C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547607" y="2434783"/>
            <a:ext cx="218996" cy="4935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B98EF52-64E8-4F09-B8C3-B3169B142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602531" y="2434783"/>
            <a:ext cx="218996" cy="4935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241D6D0-EBB3-4F75-AF64-F2528E925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448902" y="2434783"/>
            <a:ext cx="218996" cy="4935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CD332BC-76F6-4426-A9B8-8028A0AAD7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89503" l="10000" r="98341">
                        <a14:foregroundMark x1="92402" y1="29558" x2="92402" y2="29558"/>
                        <a14:foregroundMark x1="93144" y1="45028" x2="93144" y2="45028"/>
                        <a14:foregroundMark x1="94847" y1="78177" x2="94847" y2="78177"/>
                        <a14:foregroundMark x1="97860" y1="63812" x2="97860" y2="63812"/>
                        <a14:foregroundMark x1="98341" y1="48343" x2="98341" y2="48343"/>
                        <a14:foregroundMark x1="98341" y1="48343" x2="98341" y2="48343"/>
                        <a14:foregroundMark x1="98341" y1="54420" x2="98341" y2="54420"/>
                      </a14:backgroundRemoval>
                    </a14:imgEffect>
                  </a14:imgLayer>
                </a14:imgProps>
              </a:ext>
            </a:extLst>
          </a:blip>
          <a:srcRect l="86437" t="-8283" b="-1"/>
          <a:stretch/>
        </p:blipFill>
        <p:spPr>
          <a:xfrm rot="16200000">
            <a:off x="5394715" y="2434783"/>
            <a:ext cx="218996" cy="49352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642E4EE8-A9E2-4B6A-84A6-271F34DDAFA9}"/>
              </a:ext>
            </a:extLst>
          </p:cNvPr>
          <p:cNvSpPr/>
          <p:nvPr/>
        </p:nvSpPr>
        <p:spPr>
          <a:xfrm rot="2317151">
            <a:off x="5595162" y="1777077"/>
            <a:ext cx="62048" cy="1287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8B26-86C3-912E-62C1-3D1CD420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2-year </a:t>
            </a:r>
            <a:r>
              <a:rPr lang="en-GB" sz="2800" dirty="0" err="1"/>
              <a:t>Objectives,Tasks</a:t>
            </a:r>
            <a:r>
              <a:rPr lang="en-GB" sz="2800" dirty="0"/>
              <a:t>,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38A2-BC13-23C2-DB97-9E64AFC4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2781"/>
            <a:ext cx="8229600" cy="3920729"/>
          </a:xfrm>
        </p:spPr>
        <p:txBody>
          <a:bodyPr/>
          <a:lstStyle/>
          <a:p>
            <a:r>
              <a:rPr lang="en-GB" sz="1600" dirty="0"/>
              <a:t>Objectives: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development of a Geant4 MC simulation of the forward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development of a k-wave acoustic forward model</a:t>
            </a:r>
          </a:p>
          <a:p>
            <a:endParaRPr lang="en-GB" sz="1600" dirty="0"/>
          </a:p>
          <a:p>
            <a:r>
              <a:rPr lang="en-GB" sz="1600" dirty="0"/>
              <a:t>Tasks: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detailed </a:t>
            </a:r>
            <a:r>
              <a:rPr lang="en-GB" sz="1600" u="sng" dirty="0"/>
              <a:t>design of a proof of principle experiment </a:t>
            </a:r>
            <a:r>
              <a:rPr lang="en-GB" sz="1600" dirty="0"/>
              <a:t>to be executed during the Preconstruction Phase of the project, identifying potential suppliers for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Reports on progress towards above objectives.</a:t>
            </a:r>
          </a:p>
          <a:p>
            <a:endParaRPr lang="en-GB" sz="1600" dirty="0"/>
          </a:p>
          <a:p>
            <a:r>
              <a:rPr lang="en-GB" sz="1600" dirty="0"/>
              <a:t>Milestones: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18-month report: forward simulation of energy deposited in a water phantom (</a:t>
            </a:r>
            <a:r>
              <a:rPr lang="en-GB" sz="1600" dirty="0" err="1"/>
              <a:t>SmartPhantom</a:t>
            </a:r>
            <a:r>
              <a:rPr lang="en-GB" sz="1600" dirty="0"/>
              <a:t>) </a:t>
            </a:r>
            <a:r>
              <a:rPr lang="en-GB" sz="1600"/>
              <a:t>and deposited </a:t>
            </a:r>
            <a:r>
              <a:rPr lang="en-GB" sz="1600" dirty="0"/>
              <a:t>energy resolved in 4D.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24-month report: results of forward simulation and its use to optimise </a:t>
            </a:r>
            <a:r>
              <a:rPr lang="en-GB" sz="1600" dirty="0" err="1"/>
              <a:t>SmartPhantom</a:t>
            </a:r>
            <a:r>
              <a:rPr lang="en-GB" sz="1600" dirty="0"/>
              <a:t> performance to provide the power density spectrum as input to the acoustic model.</a:t>
            </a:r>
          </a:p>
        </p:txBody>
      </p:sp>
    </p:spTree>
    <p:extLst>
      <p:ext uri="{BB962C8B-B14F-4D97-AF65-F5344CB8AC3E}">
        <p14:creationId xmlns:p14="http://schemas.microsoft.com/office/powerpoint/2010/main" val="292933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E4C27E-6C96-CF30-8CB0-A7C8BAF6DA72}"/>
              </a:ext>
            </a:extLst>
          </p:cNvPr>
          <p:cNvSpPr txBox="1"/>
          <p:nvPr/>
        </p:nvSpPr>
        <p:spPr>
          <a:xfrm>
            <a:off x="1109382" y="2571750"/>
            <a:ext cx="668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Quick reminder of Maria’s and Josie’s presentations last month</a:t>
            </a:r>
          </a:p>
        </p:txBody>
      </p:sp>
    </p:spTree>
    <p:extLst>
      <p:ext uri="{BB962C8B-B14F-4D97-AF65-F5344CB8AC3E}">
        <p14:creationId xmlns:p14="http://schemas.microsoft.com/office/powerpoint/2010/main" val="323807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AAF9334-541E-A771-1561-20AEC9836FD2}"/>
              </a:ext>
            </a:extLst>
          </p:cNvPr>
          <p:cNvGrpSpPr/>
          <p:nvPr/>
        </p:nvGrpSpPr>
        <p:grpSpPr>
          <a:xfrm>
            <a:off x="0" y="188263"/>
            <a:ext cx="9323294" cy="5244353"/>
            <a:chOff x="0" y="242055"/>
            <a:chExt cx="9323294" cy="5244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190109-CBB8-D6A3-4327-B3BB98A1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2055"/>
              <a:ext cx="9323294" cy="524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6BA2A3-636B-024D-80FE-9D14B6A6822A}"/>
                </a:ext>
              </a:extLst>
            </p:cNvPr>
            <p:cNvSpPr/>
            <p:nvPr/>
          </p:nvSpPr>
          <p:spPr>
            <a:xfrm>
              <a:off x="0" y="4713208"/>
              <a:ext cx="9144000" cy="746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461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39D1-E911-4772-58FC-6AA54CC7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Additional preliminary thermoacoustic simulation-validation experiment  – </a:t>
            </a:r>
            <a:r>
              <a:rPr lang="en-GB" sz="1800" dirty="0"/>
              <a:t>Yu Hu and Maria </a:t>
            </a:r>
            <a:r>
              <a:rPr lang="en-GB" sz="1800" dirty="0" err="1"/>
              <a:t>Maxouti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A7AB-2119-057A-1CFE-3346BAE8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573"/>
            <a:ext cx="8229600" cy="3920729"/>
          </a:xfrm>
        </p:spPr>
        <p:txBody>
          <a:bodyPr/>
          <a:lstStyle/>
          <a:p>
            <a:pPr algn="ctr"/>
            <a:r>
              <a:rPr lang="en-GB" sz="1500" dirty="0"/>
              <a:t>Monte Carlo simulation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3-D dose distribution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Threshold and tessellate 3-D surface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3-D printer to produce mould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Optically absorbing gel phantom in the shape of the deposited dose distribution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Image using the photoacoustic system (hemispherical and ring arrays) at ICR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Compare received acoustic frequencies, SNR and reconstructed images with k-Wave predictions for </a:t>
            </a:r>
            <a:r>
              <a:rPr lang="en-GB" sz="1500" dirty="0" err="1"/>
              <a:t>thresholded</a:t>
            </a:r>
            <a:r>
              <a:rPr lang="en-GB" sz="1500" dirty="0"/>
              <a:t> dose distributions and various proton-beam energies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D02519-35C0-0726-F6E9-9B260220E093}"/>
              </a:ext>
            </a:extLst>
          </p:cNvPr>
          <p:cNvCxnSpPr>
            <a:cxnSpLocks/>
          </p:cNvCxnSpPr>
          <p:nvPr/>
        </p:nvCxnSpPr>
        <p:spPr>
          <a:xfrm>
            <a:off x="4579144" y="1357313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158FE3-5536-8306-19C9-8B05D9FE5B15}"/>
              </a:ext>
            </a:extLst>
          </p:cNvPr>
          <p:cNvCxnSpPr>
            <a:cxnSpLocks/>
          </p:cNvCxnSpPr>
          <p:nvPr/>
        </p:nvCxnSpPr>
        <p:spPr>
          <a:xfrm>
            <a:off x="4579144" y="1921669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E8FCEB-209C-84B6-766F-C4F7556EF901}"/>
              </a:ext>
            </a:extLst>
          </p:cNvPr>
          <p:cNvCxnSpPr>
            <a:cxnSpLocks/>
          </p:cNvCxnSpPr>
          <p:nvPr/>
        </p:nvCxnSpPr>
        <p:spPr>
          <a:xfrm>
            <a:off x="4579144" y="2486026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5FC195-942C-4358-4EA7-F7ABED56CFA6}"/>
              </a:ext>
            </a:extLst>
          </p:cNvPr>
          <p:cNvCxnSpPr>
            <a:cxnSpLocks/>
          </p:cNvCxnSpPr>
          <p:nvPr/>
        </p:nvCxnSpPr>
        <p:spPr>
          <a:xfrm>
            <a:off x="4579144" y="3021807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679AE7-2FC8-E5B5-BD89-B6BBDF4CD125}"/>
              </a:ext>
            </a:extLst>
          </p:cNvPr>
          <p:cNvCxnSpPr>
            <a:cxnSpLocks/>
          </p:cNvCxnSpPr>
          <p:nvPr/>
        </p:nvCxnSpPr>
        <p:spPr>
          <a:xfrm>
            <a:off x="4579144" y="3557588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74985D-03B8-DAD9-82DB-15EA1F4BF304}"/>
              </a:ext>
            </a:extLst>
          </p:cNvPr>
          <p:cNvCxnSpPr>
            <a:cxnSpLocks/>
          </p:cNvCxnSpPr>
          <p:nvPr/>
        </p:nvCxnSpPr>
        <p:spPr>
          <a:xfrm>
            <a:off x="4579144" y="4114801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2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2" name="Rectangle 18">
            <a:extLst>
              <a:ext uri="{FF2B5EF4-FFF2-40B4-BE49-F238E27FC236}">
                <a16:creationId xmlns:a16="http://schemas.microsoft.com/office/drawing/2014/main" id="{6E94B297-C80A-4A4F-9500-334C59E96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416" y="170261"/>
            <a:ext cx="7146132" cy="706040"/>
          </a:xfrm>
        </p:spPr>
        <p:txBody>
          <a:bodyPr/>
          <a:lstStyle/>
          <a:p>
            <a:r>
              <a:rPr lang="en-US" altLang="en-US" sz="2100" dirty="0">
                <a:solidFill>
                  <a:schemeClr val="accent2"/>
                </a:solidFill>
              </a:rPr>
              <a:t>Example ultrasound-compatible cell culture chambers, used previously for ultrasound gene transfection studies</a:t>
            </a:r>
            <a:endParaRPr lang="en-GB" altLang="en-US" sz="2100" dirty="0">
              <a:solidFill>
                <a:schemeClr val="accent2"/>
              </a:solidFill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7ECDAEFE-7AD9-136D-306A-FFDBCE7E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7" y="3910013"/>
            <a:ext cx="4012406" cy="771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 dirty="0">
                <a:latin typeface="Times New Roman" panose="02020603050405020304" pitchFamily="18" charset="0"/>
              </a:rPr>
              <a:t>Complete submerging of sample for exposure</a:t>
            </a:r>
          </a:p>
          <a:p>
            <a:r>
              <a:rPr lang="en-US" altLang="en-US" sz="1200" dirty="0">
                <a:latin typeface="Times New Roman" panose="02020603050405020304" pitchFamily="18" charset="0"/>
              </a:rPr>
              <a:t>Reproducible sample and ultrasound source positioning</a:t>
            </a:r>
          </a:p>
          <a:p>
            <a:r>
              <a:rPr lang="en-US" altLang="en-US" sz="1200" dirty="0">
                <a:latin typeface="Times New Roman" panose="02020603050405020304" pitchFamily="18" charset="0"/>
              </a:rPr>
              <a:t>Insulation against standing waves</a:t>
            </a:r>
          </a:p>
          <a:p>
            <a:endParaRPr lang="en-US" altLang="en-US" sz="1200" dirty="0">
              <a:latin typeface="Times New Roman" panose="02020603050405020304" pitchFamily="18" charset="0"/>
            </a:endParaRP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13370C79-9080-9B50-3960-46BA55F9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1178720"/>
            <a:ext cx="1402556" cy="236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id="{6A86D2A6-077A-C151-CD98-4DDDD088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b="21561"/>
          <a:stretch>
            <a:fillRect/>
          </a:stretch>
        </p:blipFill>
        <p:spPr bwMode="auto">
          <a:xfrm>
            <a:off x="1446610" y="1415655"/>
            <a:ext cx="2120504" cy="16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2" name="Rectangle 8">
            <a:extLst>
              <a:ext uri="{FF2B5EF4-FFF2-40B4-BE49-F238E27FC236}">
                <a16:creationId xmlns:a16="http://schemas.microsoft.com/office/drawing/2014/main" id="{FAC52DB6-D18A-A824-6365-02C8D5A2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454" y="3876675"/>
            <a:ext cx="29718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dirty="0">
                <a:latin typeface="Times New Roman" panose="02020603050405020304" pitchFamily="18" charset="0"/>
              </a:rPr>
              <a:t>Maintains sterility during exposure</a:t>
            </a:r>
          </a:p>
          <a:p>
            <a:pPr>
              <a:lnSpc>
                <a:spcPct val="80000"/>
              </a:lnSpc>
            </a:pPr>
            <a:r>
              <a:rPr lang="en-US" altLang="en-US" sz="1200" dirty="0">
                <a:latin typeface="Times New Roman" panose="02020603050405020304" pitchFamily="18" charset="0"/>
              </a:rPr>
              <a:t>Membranes acoustically transparent</a:t>
            </a:r>
          </a:p>
          <a:p>
            <a:pPr>
              <a:lnSpc>
                <a:spcPct val="80000"/>
              </a:lnSpc>
            </a:pPr>
            <a:r>
              <a:rPr lang="en-US" altLang="en-US" sz="1200" dirty="0">
                <a:latin typeface="Times New Roman" panose="02020603050405020304" pitchFamily="18" charset="0"/>
              </a:rPr>
              <a:t>Used for investigating dose effect in ultrasound field</a:t>
            </a:r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BBB7BCEC-08D1-8C13-B7D2-C15BDD6C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7" y="2121695"/>
            <a:ext cx="653654" cy="46435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C3220DB-BDA3-27D1-7CD3-F38EBD538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16" y="2420541"/>
            <a:ext cx="12811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50" dirty="0"/>
              <a:t>Ultrasound source</a:t>
            </a:r>
          </a:p>
        </p:txBody>
      </p:sp>
      <p:sp>
        <p:nvSpPr>
          <p:cNvPr id="103435" name="Line 11">
            <a:extLst>
              <a:ext uri="{FF2B5EF4-FFF2-40B4-BE49-F238E27FC236}">
                <a16:creationId xmlns:a16="http://schemas.microsoft.com/office/drawing/2014/main" id="{52B2225F-005E-18E1-43A8-79EBE3C2C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7864" y="2557463"/>
            <a:ext cx="8751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6" name="Line 12">
            <a:extLst>
              <a:ext uri="{FF2B5EF4-FFF2-40B4-BE49-F238E27FC236}">
                <a16:creationId xmlns:a16="http://schemas.microsoft.com/office/drawing/2014/main" id="{F247DE5E-8545-EA1C-5F11-5834E7687D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8579" y="1614488"/>
            <a:ext cx="89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7" name="Line 13">
            <a:extLst>
              <a:ext uri="{FF2B5EF4-FFF2-40B4-BE49-F238E27FC236}">
                <a16:creationId xmlns:a16="http://schemas.microsoft.com/office/drawing/2014/main" id="{9A48B72C-0CBB-05BA-C20C-4900E5652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1" y="2157413"/>
            <a:ext cx="5548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8" name="Line 14">
            <a:extLst>
              <a:ext uri="{FF2B5EF4-FFF2-40B4-BE49-F238E27FC236}">
                <a16:creationId xmlns:a16="http://schemas.microsoft.com/office/drawing/2014/main" id="{EF2C5F02-2A5D-6215-A610-551A35D22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6" y="1916906"/>
            <a:ext cx="8751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07F763B-D70A-C1DE-002A-EA391213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17" y="2020491"/>
            <a:ext cx="119181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050"/>
              <a:t>Position of sample chamber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29BCD405-205B-CF88-F475-C6502114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17" y="1782366"/>
            <a:ext cx="97815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50"/>
              <a:t>Water in tank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2AC85DD0-5A8B-DD64-F1FE-0C82FCC4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17" y="1496616"/>
            <a:ext cx="11464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50"/>
              <a:t>Sound absorber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10053</TotalTime>
  <Words>400</Words>
  <Application>Microsoft Office PowerPoint</Application>
  <PresentationFormat>On-screen Show (16:9)</PresentationFormat>
  <Paragraphs>61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Times New Roman</vt:lpstr>
      <vt:lpstr>1_Default Design</vt:lpstr>
      <vt:lpstr>Image</vt:lpstr>
      <vt:lpstr>WP4: Ion-acoustic dose mapping</vt:lpstr>
      <vt:lpstr>PowerPoint Presentation</vt:lpstr>
      <vt:lpstr>2-year Objectives,Tasks, Milestones</vt:lpstr>
      <vt:lpstr>PowerPoint Presentation</vt:lpstr>
      <vt:lpstr>PowerPoint Presentation</vt:lpstr>
      <vt:lpstr>Additional preliminary thermoacoustic simulation-validation experiment  – Yu Hu and Maria Maxouti</vt:lpstr>
      <vt:lpstr>Example ultrasound-compatible cell culture chambers, used previously for ultrasound gene transfection studies</vt:lpstr>
    </vt:vector>
  </TitlesOfParts>
  <Company>Institute of Cancer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bamber</dc:creator>
  <cp:lastModifiedBy>Jeff Bamber</cp:lastModifiedBy>
  <cp:revision>1045</cp:revision>
  <dcterms:created xsi:type="dcterms:W3CDTF">2012-11-04T16:00:56Z</dcterms:created>
  <dcterms:modified xsi:type="dcterms:W3CDTF">2023-03-21T10:48:20Z</dcterms:modified>
</cp:coreProperties>
</file>