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72" r:id="rId4"/>
    <p:sldMasterId id="2147483684" r:id="rId5"/>
  </p:sldMasterIdLst>
  <p:notesMasterIdLst>
    <p:notesMasterId r:id="rId26"/>
  </p:notesMasterIdLst>
  <p:sldIdLst>
    <p:sldId id="257" r:id="rId6"/>
    <p:sldId id="1016" r:id="rId7"/>
    <p:sldId id="338" r:id="rId8"/>
    <p:sldId id="298" r:id="rId9"/>
    <p:sldId id="300" r:id="rId10"/>
    <p:sldId id="995" r:id="rId11"/>
    <p:sldId id="1011" r:id="rId12"/>
    <p:sldId id="1012" r:id="rId13"/>
    <p:sldId id="1013" r:id="rId14"/>
    <p:sldId id="1017" r:id="rId15"/>
    <p:sldId id="307" r:id="rId16"/>
    <p:sldId id="994" r:id="rId17"/>
    <p:sldId id="1019" r:id="rId18"/>
    <p:sldId id="1020" r:id="rId19"/>
    <p:sldId id="1021" r:id="rId20"/>
    <p:sldId id="309" r:id="rId21"/>
    <p:sldId id="1014" r:id="rId22"/>
    <p:sldId id="336" r:id="rId23"/>
    <p:sldId id="1018" r:id="rId24"/>
    <p:sldId id="33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6" autoAdjust="0"/>
    <p:restoredTop sz="95256" autoAdjust="0"/>
  </p:normalViewPr>
  <p:slideViewPr>
    <p:cSldViewPr snapToGrid="0" showGuides="1">
      <p:cViewPr varScale="1">
        <p:scale>
          <a:sx n="112" d="100"/>
          <a:sy n="112" d="100"/>
        </p:scale>
        <p:origin x="51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ustomXml" Target="../customXml/item3.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nzuela-Salazar, Tristan (STFC,RAL,RALSP)" userId="5ccecb67-8776-4f9b-99a1-e1abbcb8c4b1" providerId="ADAL" clId="{BB7CECFA-BFBC-45BD-9402-7F2A376A3CA5}"/>
    <pc:docChg chg="delSld">
      <pc:chgData name="Valenzuela-Salazar, Tristan (STFC,RAL,RALSP)" userId="5ccecb67-8776-4f9b-99a1-e1abbcb8c4b1" providerId="ADAL" clId="{BB7CECFA-BFBC-45BD-9402-7F2A376A3CA5}" dt="2023-02-10T17:16:00.943" v="0" actId="47"/>
      <pc:docMkLst>
        <pc:docMk/>
      </pc:docMkLst>
      <pc:sldChg chg="del">
        <pc:chgData name="Valenzuela-Salazar, Tristan (STFC,RAL,RALSP)" userId="5ccecb67-8776-4f9b-99a1-e1abbcb8c4b1" providerId="ADAL" clId="{BB7CECFA-BFBC-45BD-9402-7F2A376A3CA5}" dt="2023-02-10T17:16:00.943" v="0" actId="47"/>
        <pc:sldMkLst>
          <pc:docMk/>
          <pc:sldMk cId="2589781687" sldId="10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EDCA19-1F22-4AB7-A7B7-35D016DD8971}" type="datetimeFigureOut">
              <a:rPr lang="en-IN" smtClean="0"/>
              <a:t>10-02-2023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C94B8-36B4-4A88-BC8A-AA2CA36F1DF7}" type="slidenum">
              <a:rPr lang="en-IN" smtClean="0"/>
              <a:t>‹#›</a:t>
            </a:fld>
            <a:endParaRPr lang="en-IN"/>
          </a:p>
        </p:txBody>
      </p:sp>
    </p:spTree>
    <p:extLst>
      <p:ext uri="{BB962C8B-B14F-4D97-AF65-F5344CB8AC3E}">
        <p14:creationId xmlns:p14="http://schemas.microsoft.com/office/powerpoint/2010/main" val="2606240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C262D414-4ADB-4A1D-9071-BA039B04B015}" type="datetimeFigureOut">
              <a:rPr lang="en-IN" smtClean="0"/>
              <a:t>10-02-2023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3112974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262D414-4ADB-4A1D-9071-BA039B04B015}" type="datetimeFigureOut">
              <a:rPr lang="en-IN" smtClean="0"/>
              <a:t>10-02-2023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218688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262D414-4ADB-4A1D-9071-BA039B04B015}" type="datetimeFigureOut">
              <a:rPr lang="en-IN" smtClean="0"/>
              <a:t>10-02-2023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791576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9D34227-247D-49C1-8D95-5A833EE269ED}" type="datetimeFigureOut">
              <a:rPr lang="en-US"/>
              <a:pPr>
                <a:defRPr/>
              </a:pPr>
              <a:t>2/10/2023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94F42-A5E8-4C8C-86CD-AFA72EA0019D}" type="slidenum">
              <a:rPr lang="en-US"/>
              <a:pPr>
                <a:defRPr/>
              </a:pPr>
              <a:t>‹#›</a:t>
            </a:fld>
            <a:endParaRPr lang="en-US"/>
          </a:p>
        </p:txBody>
      </p:sp>
    </p:spTree>
    <p:extLst>
      <p:ext uri="{BB962C8B-B14F-4D97-AF65-F5344CB8AC3E}">
        <p14:creationId xmlns:p14="http://schemas.microsoft.com/office/powerpoint/2010/main" val="1551649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1A60D5-84F1-4DAB-B525-799592D4351C}" type="datetimeFigureOut">
              <a:rPr lang="en-US"/>
              <a:pPr>
                <a:defRPr/>
              </a:pPr>
              <a:t>2/10/2023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1752A7-E67F-4601-9069-7A68C9624AA5}" type="slidenum">
              <a:rPr lang="en-US"/>
              <a:pPr>
                <a:defRPr/>
              </a:pPr>
              <a:t>‹#›</a:t>
            </a:fld>
            <a:endParaRPr lang="en-US"/>
          </a:p>
        </p:txBody>
      </p:sp>
    </p:spTree>
    <p:extLst>
      <p:ext uri="{BB962C8B-B14F-4D97-AF65-F5344CB8AC3E}">
        <p14:creationId xmlns:p14="http://schemas.microsoft.com/office/powerpoint/2010/main" val="699552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87A9624-FD2A-46CB-B6A9-F485244F7343}" type="datetimeFigureOut">
              <a:rPr lang="en-US"/>
              <a:pPr>
                <a:defRPr/>
              </a:pPr>
              <a:t>2/10/2023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C3D97-3B83-4C02-98DC-1812ACC4038E}" type="slidenum">
              <a:rPr lang="en-US"/>
              <a:pPr>
                <a:defRPr/>
              </a:pPr>
              <a:t>‹#›</a:t>
            </a:fld>
            <a:endParaRPr lang="en-US"/>
          </a:p>
        </p:txBody>
      </p:sp>
    </p:spTree>
    <p:extLst>
      <p:ext uri="{BB962C8B-B14F-4D97-AF65-F5344CB8AC3E}">
        <p14:creationId xmlns:p14="http://schemas.microsoft.com/office/powerpoint/2010/main" val="2178794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C7AD578-39EC-4A21-B31C-A41DA6AC39B2}" type="datetimeFigureOut">
              <a:rPr lang="en-US"/>
              <a:pPr>
                <a:defRPr/>
              </a:pPr>
              <a:t>2/10/2023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4F4E0C3-0D47-4658-85CE-7840E76C3D01}" type="slidenum">
              <a:rPr lang="en-US"/>
              <a:pPr>
                <a:defRPr/>
              </a:pPr>
              <a:t>‹#›</a:t>
            </a:fld>
            <a:endParaRPr lang="en-US"/>
          </a:p>
        </p:txBody>
      </p:sp>
    </p:spTree>
    <p:extLst>
      <p:ext uri="{BB962C8B-B14F-4D97-AF65-F5344CB8AC3E}">
        <p14:creationId xmlns:p14="http://schemas.microsoft.com/office/powerpoint/2010/main" val="2836664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1CED29C-FB31-4457-B867-24F39CC3D05F}" type="datetimeFigureOut">
              <a:rPr lang="en-US"/>
              <a:pPr>
                <a:defRPr/>
              </a:pPr>
              <a:t>2/10/2023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6B6666F-E970-4E05-8281-0EB5C0CEB41A}" type="slidenum">
              <a:rPr lang="en-US"/>
              <a:pPr>
                <a:defRPr/>
              </a:pPr>
              <a:t>‹#›</a:t>
            </a:fld>
            <a:endParaRPr lang="en-US"/>
          </a:p>
        </p:txBody>
      </p:sp>
    </p:spTree>
    <p:extLst>
      <p:ext uri="{BB962C8B-B14F-4D97-AF65-F5344CB8AC3E}">
        <p14:creationId xmlns:p14="http://schemas.microsoft.com/office/powerpoint/2010/main" val="3717020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CAE534F-2A8E-45B6-9A2F-3A66752E919F}" type="datetimeFigureOut">
              <a:rPr lang="en-US"/>
              <a:pPr>
                <a:defRPr/>
              </a:pPr>
              <a:t>2/10/2023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CC9F1BF-D050-4F0E-B3B8-AC4BCBAA10A7}" type="slidenum">
              <a:rPr lang="en-US"/>
              <a:pPr>
                <a:defRPr/>
              </a:pPr>
              <a:t>‹#›</a:t>
            </a:fld>
            <a:endParaRPr lang="en-US"/>
          </a:p>
        </p:txBody>
      </p:sp>
    </p:spTree>
    <p:extLst>
      <p:ext uri="{BB962C8B-B14F-4D97-AF65-F5344CB8AC3E}">
        <p14:creationId xmlns:p14="http://schemas.microsoft.com/office/powerpoint/2010/main" val="2183948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110C2A5-6D32-4F99-9E33-91FB71B81A3F}" type="datetimeFigureOut">
              <a:rPr lang="en-US"/>
              <a:pPr>
                <a:defRPr/>
              </a:pPr>
              <a:t>2/10/2023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122BD32-3409-4A62-B797-62F073CA62AC}" type="slidenum">
              <a:rPr lang="en-US"/>
              <a:pPr>
                <a:defRPr/>
              </a:pPr>
              <a:t>‹#›</a:t>
            </a:fld>
            <a:endParaRPr lang="en-US"/>
          </a:p>
        </p:txBody>
      </p:sp>
    </p:spTree>
    <p:extLst>
      <p:ext uri="{BB962C8B-B14F-4D97-AF65-F5344CB8AC3E}">
        <p14:creationId xmlns:p14="http://schemas.microsoft.com/office/powerpoint/2010/main" val="1019560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ED0DD9-D8A8-419E-98A0-6843332A5831}" type="datetimeFigureOut">
              <a:rPr lang="en-US"/>
              <a:pPr>
                <a:defRPr/>
              </a:pPr>
              <a:t>2/10/2023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413F35-C160-4E9B-B542-27E11DCC0062}" type="slidenum">
              <a:rPr lang="en-US"/>
              <a:pPr>
                <a:defRPr/>
              </a:pPr>
              <a:t>‹#›</a:t>
            </a:fld>
            <a:endParaRPr lang="en-US"/>
          </a:p>
        </p:txBody>
      </p:sp>
    </p:spTree>
    <p:extLst>
      <p:ext uri="{BB962C8B-B14F-4D97-AF65-F5344CB8AC3E}">
        <p14:creationId xmlns:p14="http://schemas.microsoft.com/office/powerpoint/2010/main" val="1036604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262D414-4ADB-4A1D-9071-BA039B04B015}" type="datetimeFigureOut">
              <a:rPr lang="en-IN" smtClean="0"/>
              <a:t>10-02-2023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3389921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DA6F5AC-3808-4631-990E-6134AD0A803F}" type="datetimeFigureOut">
              <a:rPr lang="en-US"/>
              <a:pPr>
                <a:defRPr/>
              </a:pPr>
              <a:t>2/10/2023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5E6551-3032-4012-8662-87EC5D08C62F}" type="slidenum">
              <a:rPr lang="en-US"/>
              <a:pPr>
                <a:defRPr/>
              </a:pPr>
              <a:t>‹#›</a:t>
            </a:fld>
            <a:endParaRPr lang="en-US"/>
          </a:p>
        </p:txBody>
      </p:sp>
    </p:spTree>
    <p:extLst>
      <p:ext uri="{BB962C8B-B14F-4D97-AF65-F5344CB8AC3E}">
        <p14:creationId xmlns:p14="http://schemas.microsoft.com/office/powerpoint/2010/main" val="3255840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D473F80-9A46-4CAD-9A07-7632489B2BFD}" type="datetimeFigureOut">
              <a:rPr lang="en-US"/>
              <a:pPr>
                <a:defRPr/>
              </a:pPr>
              <a:t>2/10/2023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39BB00-9395-45D6-8F77-D7EA66ECAD67}" type="slidenum">
              <a:rPr lang="en-US"/>
              <a:pPr>
                <a:defRPr/>
              </a:pPr>
              <a:t>‹#›</a:t>
            </a:fld>
            <a:endParaRPr lang="en-US"/>
          </a:p>
        </p:txBody>
      </p:sp>
    </p:spTree>
    <p:extLst>
      <p:ext uri="{BB962C8B-B14F-4D97-AF65-F5344CB8AC3E}">
        <p14:creationId xmlns:p14="http://schemas.microsoft.com/office/powerpoint/2010/main" val="943473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1AF11FE-909A-4304-8BDE-0841864CA255}" type="datetimeFigureOut">
              <a:rPr lang="en-US"/>
              <a:pPr>
                <a:defRPr/>
              </a:pPr>
              <a:t>2/10/2023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5C3B9F-332F-4F7E-8302-0DAAE83C2E65}" type="slidenum">
              <a:rPr lang="en-US"/>
              <a:pPr>
                <a:defRPr/>
              </a:pPr>
              <a:t>‹#›</a:t>
            </a:fld>
            <a:endParaRPr lang="en-US"/>
          </a:p>
        </p:txBody>
      </p:sp>
    </p:spTree>
    <p:extLst>
      <p:ext uri="{BB962C8B-B14F-4D97-AF65-F5344CB8AC3E}">
        <p14:creationId xmlns:p14="http://schemas.microsoft.com/office/powerpoint/2010/main" val="988795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3055-F160-4B7E-A374-01C5B408B00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AA683F02-2968-4115-A4CC-D9295777FA1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3D05501-821C-4BE5-86B0-362A0F9A7515}"/>
              </a:ext>
            </a:extLst>
          </p:cNvPr>
          <p:cNvSpPr>
            <a:spLocks noGrp="1"/>
          </p:cNvSpPr>
          <p:nvPr>
            <p:ph type="dt" sz="half" idx="10"/>
          </p:nvPr>
        </p:nvSpPr>
        <p:spPr/>
        <p:txBody>
          <a:bodyPr/>
          <a:lstStyle/>
          <a:p>
            <a:fld id="{8EBF178B-0C11-49EC-9B51-040AC0C03AD6}" type="datetimeFigureOut">
              <a:rPr lang="en-IN" smtClean="0"/>
              <a:t>10-02-2023</a:t>
            </a:fld>
            <a:endParaRPr lang="en-IN"/>
          </a:p>
        </p:txBody>
      </p:sp>
      <p:sp>
        <p:nvSpPr>
          <p:cNvPr id="5" name="Footer Placeholder 4">
            <a:extLst>
              <a:ext uri="{FF2B5EF4-FFF2-40B4-BE49-F238E27FC236}">
                <a16:creationId xmlns:a16="http://schemas.microsoft.com/office/drawing/2014/main" id="{001DA908-C7D0-4A42-B7EB-31589D3EFB8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399EEB7-62AB-4CFD-BAF0-3223DA70C866}"/>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89117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D3A3-179C-4147-8EFE-6F125A248E4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F8D6963-373A-43CF-A300-52B95A6891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076748B-8489-4B64-94A1-C00666B9B8B9}"/>
              </a:ext>
            </a:extLst>
          </p:cNvPr>
          <p:cNvSpPr>
            <a:spLocks noGrp="1"/>
          </p:cNvSpPr>
          <p:nvPr>
            <p:ph type="dt" sz="half" idx="10"/>
          </p:nvPr>
        </p:nvSpPr>
        <p:spPr/>
        <p:txBody>
          <a:bodyPr/>
          <a:lstStyle/>
          <a:p>
            <a:fld id="{8EBF178B-0C11-49EC-9B51-040AC0C03AD6}" type="datetimeFigureOut">
              <a:rPr lang="en-IN" smtClean="0"/>
              <a:t>10-02-2023</a:t>
            </a:fld>
            <a:endParaRPr lang="en-IN"/>
          </a:p>
        </p:txBody>
      </p:sp>
      <p:sp>
        <p:nvSpPr>
          <p:cNvPr id="5" name="Footer Placeholder 4">
            <a:extLst>
              <a:ext uri="{FF2B5EF4-FFF2-40B4-BE49-F238E27FC236}">
                <a16:creationId xmlns:a16="http://schemas.microsoft.com/office/drawing/2014/main" id="{A616970C-F5A2-4F86-96BB-80CB5CAF594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D5585F6-81E0-4823-912D-88A13757FEF7}"/>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1940232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B587-41EE-44C2-A3B3-0C7C0A0B4B87}"/>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BF47899-29D0-4790-B706-84B9EA7B0B8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2C9705-B015-4294-81DA-76FF8DB2A188}"/>
              </a:ext>
            </a:extLst>
          </p:cNvPr>
          <p:cNvSpPr>
            <a:spLocks noGrp="1"/>
          </p:cNvSpPr>
          <p:nvPr>
            <p:ph type="dt" sz="half" idx="10"/>
          </p:nvPr>
        </p:nvSpPr>
        <p:spPr/>
        <p:txBody>
          <a:bodyPr/>
          <a:lstStyle/>
          <a:p>
            <a:fld id="{8EBF178B-0C11-49EC-9B51-040AC0C03AD6}" type="datetimeFigureOut">
              <a:rPr lang="en-IN" smtClean="0"/>
              <a:t>10-02-2023</a:t>
            </a:fld>
            <a:endParaRPr lang="en-IN"/>
          </a:p>
        </p:txBody>
      </p:sp>
      <p:sp>
        <p:nvSpPr>
          <p:cNvPr id="5" name="Footer Placeholder 4">
            <a:extLst>
              <a:ext uri="{FF2B5EF4-FFF2-40B4-BE49-F238E27FC236}">
                <a16:creationId xmlns:a16="http://schemas.microsoft.com/office/drawing/2014/main" id="{7B0EC7F0-A10B-4E0F-8E39-8428341BF7E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969A288-9AA1-42A9-9CE7-BC1A9A6F8482}"/>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3642470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AE9B-A4EE-4F92-8ADC-38294C58563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7481618-AFAA-4F14-A7EB-0474A0040E4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5B760C2-5085-455F-A1A7-126AF5A348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D650629-E60E-43F5-B4FD-F19512D7A00F}"/>
              </a:ext>
            </a:extLst>
          </p:cNvPr>
          <p:cNvSpPr>
            <a:spLocks noGrp="1"/>
          </p:cNvSpPr>
          <p:nvPr>
            <p:ph type="dt" sz="half" idx="10"/>
          </p:nvPr>
        </p:nvSpPr>
        <p:spPr/>
        <p:txBody>
          <a:bodyPr/>
          <a:lstStyle/>
          <a:p>
            <a:fld id="{8EBF178B-0C11-49EC-9B51-040AC0C03AD6}" type="datetimeFigureOut">
              <a:rPr lang="en-IN" smtClean="0"/>
              <a:t>10-02-2023</a:t>
            </a:fld>
            <a:endParaRPr lang="en-IN"/>
          </a:p>
        </p:txBody>
      </p:sp>
      <p:sp>
        <p:nvSpPr>
          <p:cNvPr id="6" name="Footer Placeholder 5">
            <a:extLst>
              <a:ext uri="{FF2B5EF4-FFF2-40B4-BE49-F238E27FC236}">
                <a16:creationId xmlns:a16="http://schemas.microsoft.com/office/drawing/2014/main" id="{ECC81EFC-A927-438F-B18F-67C2C3E2D2A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0107CC0-F952-4B1A-AF29-2C101320B2CA}"/>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3297560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B8C52-9FE2-4954-8743-F8A958EFC320}"/>
              </a:ext>
            </a:extLst>
          </p:cNvPr>
          <p:cNvSpPr>
            <a:spLocks noGrp="1"/>
          </p:cNvSpPr>
          <p:nvPr>
            <p:ph type="title"/>
          </p:nvPr>
        </p:nvSpPr>
        <p:spPr>
          <a:xfrm>
            <a:off x="839788" y="365127"/>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C028119-EA89-401C-8EE1-BEF2FFDDF83E}"/>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CF76F23-8C1A-4A2C-BF0F-A1357AA9D35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D4BF419-758E-438F-B439-8E14124900A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52D5D0F-AB1A-4F4A-B54D-7BABDC0BB3ED}"/>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27B8F7BA-B151-4FC5-8C7D-CB19B16796B6}"/>
              </a:ext>
            </a:extLst>
          </p:cNvPr>
          <p:cNvSpPr>
            <a:spLocks noGrp="1"/>
          </p:cNvSpPr>
          <p:nvPr>
            <p:ph type="dt" sz="half" idx="10"/>
          </p:nvPr>
        </p:nvSpPr>
        <p:spPr/>
        <p:txBody>
          <a:bodyPr/>
          <a:lstStyle/>
          <a:p>
            <a:fld id="{8EBF178B-0C11-49EC-9B51-040AC0C03AD6}" type="datetimeFigureOut">
              <a:rPr lang="en-IN" smtClean="0"/>
              <a:t>10-02-2023</a:t>
            </a:fld>
            <a:endParaRPr lang="en-IN"/>
          </a:p>
        </p:txBody>
      </p:sp>
      <p:sp>
        <p:nvSpPr>
          <p:cNvPr id="8" name="Footer Placeholder 7">
            <a:extLst>
              <a:ext uri="{FF2B5EF4-FFF2-40B4-BE49-F238E27FC236}">
                <a16:creationId xmlns:a16="http://schemas.microsoft.com/office/drawing/2014/main" id="{F3DB08FD-0C65-45A6-87E4-708131CD789D}"/>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F67D3C5-BA6A-43E4-AD48-E1ECA146CFB6}"/>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2097808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AF7B-86CA-4DF8-8F5D-E9FAB884B45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6D4329E-A9A5-4EE6-9B11-36749C3DE0A0}"/>
              </a:ext>
            </a:extLst>
          </p:cNvPr>
          <p:cNvSpPr>
            <a:spLocks noGrp="1"/>
          </p:cNvSpPr>
          <p:nvPr>
            <p:ph type="dt" sz="half" idx="10"/>
          </p:nvPr>
        </p:nvSpPr>
        <p:spPr/>
        <p:txBody>
          <a:bodyPr/>
          <a:lstStyle/>
          <a:p>
            <a:fld id="{8EBF178B-0C11-49EC-9B51-040AC0C03AD6}" type="datetimeFigureOut">
              <a:rPr lang="en-IN" smtClean="0"/>
              <a:t>10-02-2023</a:t>
            </a:fld>
            <a:endParaRPr lang="en-IN"/>
          </a:p>
        </p:txBody>
      </p:sp>
      <p:sp>
        <p:nvSpPr>
          <p:cNvPr id="4" name="Footer Placeholder 3">
            <a:extLst>
              <a:ext uri="{FF2B5EF4-FFF2-40B4-BE49-F238E27FC236}">
                <a16:creationId xmlns:a16="http://schemas.microsoft.com/office/drawing/2014/main" id="{0402E865-FD46-45D6-8848-577E2715F14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D31FD90-6BD6-492E-8792-4947F0E586FB}"/>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1906397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9418C0-FCDB-4EA4-8755-54CEFA876A20}"/>
              </a:ext>
            </a:extLst>
          </p:cNvPr>
          <p:cNvSpPr>
            <a:spLocks noGrp="1"/>
          </p:cNvSpPr>
          <p:nvPr>
            <p:ph type="dt" sz="half" idx="10"/>
          </p:nvPr>
        </p:nvSpPr>
        <p:spPr/>
        <p:txBody>
          <a:bodyPr/>
          <a:lstStyle/>
          <a:p>
            <a:fld id="{8EBF178B-0C11-49EC-9B51-040AC0C03AD6}" type="datetimeFigureOut">
              <a:rPr lang="en-IN" smtClean="0"/>
              <a:t>10-02-2023</a:t>
            </a:fld>
            <a:endParaRPr lang="en-IN"/>
          </a:p>
        </p:txBody>
      </p:sp>
      <p:sp>
        <p:nvSpPr>
          <p:cNvPr id="3" name="Footer Placeholder 2">
            <a:extLst>
              <a:ext uri="{FF2B5EF4-FFF2-40B4-BE49-F238E27FC236}">
                <a16:creationId xmlns:a16="http://schemas.microsoft.com/office/drawing/2014/main" id="{27D27E6E-5C5A-46B1-AA3A-4A28C44748A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BC808E0-3434-4182-91F0-D089BDB56BBB}"/>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979672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62D414-4ADB-4A1D-9071-BA039B04B015}" type="datetimeFigureOut">
              <a:rPr lang="en-IN" smtClean="0"/>
              <a:t>10-02-2023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1598224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9BE79-DDC7-4F8D-A0D2-40F94AF2EF7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B287234-9FCF-4216-A9AF-2C4DB97E09E4}"/>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DDD43FF-6B51-48E5-A36A-8E85E2EAA9A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4F180C1-A3C1-410F-8789-6C6AA6BF8014}"/>
              </a:ext>
            </a:extLst>
          </p:cNvPr>
          <p:cNvSpPr>
            <a:spLocks noGrp="1"/>
          </p:cNvSpPr>
          <p:nvPr>
            <p:ph type="dt" sz="half" idx="10"/>
          </p:nvPr>
        </p:nvSpPr>
        <p:spPr/>
        <p:txBody>
          <a:bodyPr/>
          <a:lstStyle/>
          <a:p>
            <a:fld id="{8EBF178B-0C11-49EC-9B51-040AC0C03AD6}" type="datetimeFigureOut">
              <a:rPr lang="en-IN" smtClean="0"/>
              <a:t>10-02-2023</a:t>
            </a:fld>
            <a:endParaRPr lang="en-IN"/>
          </a:p>
        </p:txBody>
      </p:sp>
      <p:sp>
        <p:nvSpPr>
          <p:cNvPr id="6" name="Footer Placeholder 5">
            <a:extLst>
              <a:ext uri="{FF2B5EF4-FFF2-40B4-BE49-F238E27FC236}">
                <a16:creationId xmlns:a16="http://schemas.microsoft.com/office/drawing/2014/main" id="{AC412E64-6402-4E0F-B839-19762012256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E435C53-DADD-4F0F-BCD7-9856B17BC7B6}"/>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2836845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6F9B-6916-421B-A015-79DEF976F9B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7D6773B-FDD8-4147-B83B-199D78F2394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a:p>
        </p:txBody>
      </p:sp>
      <p:sp>
        <p:nvSpPr>
          <p:cNvPr id="4" name="Text Placeholder 3">
            <a:extLst>
              <a:ext uri="{FF2B5EF4-FFF2-40B4-BE49-F238E27FC236}">
                <a16:creationId xmlns:a16="http://schemas.microsoft.com/office/drawing/2014/main" id="{F1DAED2B-BA31-4569-B1CD-EA2259E7CB9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1D6166F-2AAF-42D3-A1DD-DB543F313A34}"/>
              </a:ext>
            </a:extLst>
          </p:cNvPr>
          <p:cNvSpPr>
            <a:spLocks noGrp="1"/>
          </p:cNvSpPr>
          <p:nvPr>
            <p:ph type="dt" sz="half" idx="10"/>
          </p:nvPr>
        </p:nvSpPr>
        <p:spPr/>
        <p:txBody>
          <a:bodyPr/>
          <a:lstStyle/>
          <a:p>
            <a:fld id="{8EBF178B-0C11-49EC-9B51-040AC0C03AD6}" type="datetimeFigureOut">
              <a:rPr lang="en-IN" smtClean="0"/>
              <a:t>10-02-2023</a:t>
            </a:fld>
            <a:endParaRPr lang="en-IN"/>
          </a:p>
        </p:txBody>
      </p:sp>
      <p:sp>
        <p:nvSpPr>
          <p:cNvPr id="6" name="Footer Placeholder 5">
            <a:extLst>
              <a:ext uri="{FF2B5EF4-FFF2-40B4-BE49-F238E27FC236}">
                <a16:creationId xmlns:a16="http://schemas.microsoft.com/office/drawing/2014/main" id="{EF90A99B-AE4A-4EB7-AC5C-01D0E275862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34C7FCE-EBC2-4459-95C7-579BB4891A83}"/>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1484393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4EFB7-E0F4-49A1-B6AA-F41733C208D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0CA21CC-8514-4FBF-B0DE-0C2FB7DE06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702894B-806F-4228-8158-0FBE022DD054}"/>
              </a:ext>
            </a:extLst>
          </p:cNvPr>
          <p:cNvSpPr>
            <a:spLocks noGrp="1"/>
          </p:cNvSpPr>
          <p:nvPr>
            <p:ph type="dt" sz="half" idx="10"/>
          </p:nvPr>
        </p:nvSpPr>
        <p:spPr/>
        <p:txBody>
          <a:bodyPr/>
          <a:lstStyle/>
          <a:p>
            <a:fld id="{8EBF178B-0C11-49EC-9B51-040AC0C03AD6}" type="datetimeFigureOut">
              <a:rPr lang="en-IN" smtClean="0"/>
              <a:t>10-02-2023</a:t>
            </a:fld>
            <a:endParaRPr lang="en-IN"/>
          </a:p>
        </p:txBody>
      </p:sp>
      <p:sp>
        <p:nvSpPr>
          <p:cNvPr id="5" name="Footer Placeholder 4">
            <a:extLst>
              <a:ext uri="{FF2B5EF4-FFF2-40B4-BE49-F238E27FC236}">
                <a16:creationId xmlns:a16="http://schemas.microsoft.com/office/drawing/2014/main" id="{357E0B54-98AD-45AD-8481-C2AB52C6FDA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F455409-0CDF-4F4B-A14E-1B16748ACBBB}"/>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1383183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B30E4D-07C3-4490-94FD-966244542A4B}"/>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DF461D7-6D4A-4E63-A317-DE641273C4D6}"/>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AA09F5E-800C-4C69-9167-2F81DFFC0BE2}"/>
              </a:ext>
            </a:extLst>
          </p:cNvPr>
          <p:cNvSpPr>
            <a:spLocks noGrp="1"/>
          </p:cNvSpPr>
          <p:nvPr>
            <p:ph type="dt" sz="half" idx="10"/>
          </p:nvPr>
        </p:nvSpPr>
        <p:spPr/>
        <p:txBody>
          <a:bodyPr/>
          <a:lstStyle/>
          <a:p>
            <a:fld id="{8EBF178B-0C11-49EC-9B51-040AC0C03AD6}" type="datetimeFigureOut">
              <a:rPr lang="en-IN" smtClean="0"/>
              <a:t>10-02-2023</a:t>
            </a:fld>
            <a:endParaRPr lang="en-IN"/>
          </a:p>
        </p:txBody>
      </p:sp>
      <p:sp>
        <p:nvSpPr>
          <p:cNvPr id="5" name="Footer Placeholder 4">
            <a:extLst>
              <a:ext uri="{FF2B5EF4-FFF2-40B4-BE49-F238E27FC236}">
                <a16:creationId xmlns:a16="http://schemas.microsoft.com/office/drawing/2014/main" id="{F3C2DE9D-4010-4346-8789-4EC55D5CC0D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6E9DFD3-C164-4894-8573-9ABE98F87E5F}"/>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2884879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C262D414-4ADB-4A1D-9071-BA039B04B015}" type="datetimeFigureOut">
              <a:rPr lang="en-IN" smtClean="0"/>
              <a:t>10-02-2023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82606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C262D414-4ADB-4A1D-9071-BA039B04B015}" type="datetimeFigureOut">
              <a:rPr lang="en-IN" smtClean="0"/>
              <a:t>10-02-2023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184308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C262D414-4ADB-4A1D-9071-BA039B04B015}" type="datetimeFigureOut">
              <a:rPr lang="en-IN" smtClean="0"/>
              <a:t>10-02-2023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11250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62D414-4ADB-4A1D-9071-BA039B04B015}" type="datetimeFigureOut">
              <a:rPr lang="en-IN" smtClean="0"/>
              <a:t>10-02-2023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285448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62D414-4ADB-4A1D-9071-BA039B04B015}" type="datetimeFigureOut">
              <a:rPr lang="en-IN" smtClean="0"/>
              <a:t>10-02-2023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415792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62D414-4ADB-4A1D-9071-BA039B04B015}" type="datetimeFigureOut">
              <a:rPr lang="en-IN" smtClean="0"/>
              <a:t>10-02-2023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161459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2D414-4ADB-4A1D-9071-BA039B04B015}" type="datetimeFigureOut">
              <a:rPr lang="en-IN" smtClean="0"/>
              <a:t>10-02-2023</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5063E-6B2B-4B32-AB16-1E6E9F2C3F76}" type="slidenum">
              <a:rPr lang="en-IN" smtClean="0"/>
              <a:t>‹#›</a:t>
            </a:fld>
            <a:endParaRPr lang="en-IN"/>
          </a:p>
        </p:txBody>
      </p:sp>
    </p:spTree>
    <p:extLst>
      <p:ext uri="{BB962C8B-B14F-4D97-AF65-F5344CB8AC3E}">
        <p14:creationId xmlns:p14="http://schemas.microsoft.com/office/powerpoint/2010/main" val="4217942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EAA4971-1C74-4861-89DD-F64C6B226987}" type="datetimeFigureOut">
              <a:rPr lang="en-US"/>
              <a:pPr>
                <a:defRPr/>
              </a:pPr>
              <a:t>2/10/2023</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2A241EE-D057-4F2C-A8C8-AFA9DDD2114F}" type="slidenum">
              <a:rPr lang="en-US"/>
              <a:pPr>
                <a:defRPr/>
              </a:pPr>
              <a:t>‹#›</a:t>
            </a:fld>
            <a:endParaRPr lang="en-US"/>
          </a:p>
        </p:txBody>
      </p:sp>
    </p:spTree>
    <p:extLst>
      <p:ext uri="{BB962C8B-B14F-4D97-AF65-F5344CB8AC3E}">
        <p14:creationId xmlns:p14="http://schemas.microsoft.com/office/powerpoint/2010/main" val="3789024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AF3EDF-A39F-4CFE-904E-0D365CD1D84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D6592C9-D260-4354-94DD-A5D509837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0E7666-4182-4292-9B43-84E241DE6E8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BF178B-0C11-49EC-9B51-040AC0C03AD6}" type="datetimeFigureOut">
              <a:rPr lang="en-IN" smtClean="0"/>
              <a:t>10-02-2023</a:t>
            </a:fld>
            <a:endParaRPr lang="en-IN"/>
          </a:p>
        </p:txBody>
      </p:sp>
      <p:sp>
        <p:nvSpPr>
          <p:cNvPr id="5" name="Footer Placeholder 4">
            <a:extLst>
              <a:ext uri="{FF2B5EF4-FFF2-40B4-BE49-F238E27FC236}">
                <a16:creationId xmlns:a16="http://schemas.microsoft.com/office/drawing/2014/main" id="{95CA16DB-5D49-4C95-B25B-695B2C812E1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5C7769F-DB47-4CE3-9190-EBB07E998BD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15A177-CB07-4FE5-B32E-828CA83E0277}" type="slidenum">
              <a:rPr lang="en-IN" smtClean="0"/>
              <a:t>‹#›</a:t>
            </a:fld>
            <a:endParaRPr lang="en-IN"/>
          </a:p>
        </p:txBody>
      </p:sp>
    </p:spTree>
    <p:extLst>
      <p:ext uri="{BB962C8B-B14F-4D97-AF65-F5344CB8AC3E}">
        <p14:creationId xmlns:p14="http://schemas.microsoft.com/office/powerpoint/2010/main" val="10454919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prl.res.in/~rpsingh/QSTProgram/AtomicTheory.html" TargetMode="External"/><Relationship Id="rId3" Type="http://schemas.openxmlformats.org/officeDocument/2006/relationships/hyperlink" Target="https://www.prl.res.in/~rpsingh/QSTProgram/QuTeLab.html" TargetMode="External"/><Relationship Id="rId7" Type="http://schemas.openxmlformats.org/officeDocument/2006/relationships/hyperlink" Target="https://www.prl.res.in/~rpsingh/QSTProgram/QuMatLab.html" TargetMode="External"/><Relationship Id="rId2" Type="http://schemas.openxmlformats.org/officeDocument/2006/relationships/hyperlink" Target="https://www.prl.res.in/~rpsingh/QSTProgram/" TargetMode="External"/><Relationship Id="rId1" Type="http://schemas.openxmlformats.org/officeDocument/2006/relationships/slideLayout" Target="../slideLayouts/slideLayout1.xml"/><Relationship Id="rId6" Type="http://schemas.openxmlformats.org/officeDocument/2006/relationships/hyperlink" Target="https://www.prl.res.in/~rpsingh/QSTProgram/LuminLab.html" TargetMode="External"/><Relationship Id="rId5" Type="http://schemas.openxmlformats.org/officeDocument/2006/relationships/hyperlink" Target="https://www.prl.res.in/~rpsingh/QSTProgram/AttoLab.html" TargetMode="External"/><Relationship Id="rId4" Type="http://schemas.openxmlformats.org/officeDocument/2006/relationships/hyperlink" Target="https://www.prl.res.in/~rpsingh/QSTProgram/PhotonicsLab.html"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Noto_Emoji_Oreo_1f642.svg" TargetMode="Externa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7.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0834" y="174731"/>
            <a:ext cx="9144000" cy="836747"/>
          </a:xfrm>
        </p:spPr>
        <p:txBody>
          <a:bodyPr>
            <a:normAutofit/>
          </a:bodyPr>
          <a:lstStyle/>
          <a:p>
            <a:pPr algn="ctr">
              <a:lnSpc>
                <a:spcPct val="107000"/>
              </a:lnSpc>
              <a:spcAft>
                <a:spcPts val="800"/>
              </a:spcAft>
            </a:pPr>
            <a:r>
              <a:rPr lang="en-IN" sz="4400" b="1" dirty="0">
                <a:solidFill>
                  <a:srgbClr val="3333CC"/>
                </a:solidFill>
                <a:latin typeface="Calibri" panose="020F0502020204030204" pitchFamily="34" charset="0"/>
                <a:ea typeface="Calibri" panose="020F0502020204030204" pitchFamily="34" charset="0"/>
                <a:cs typeface="Times New Roman" panose="02020603050405020304" pitchFamily="18" charset="0"/>
              </a:rPr>
              <a:t>Coincidence detection QKD protocol</a:t>
            </a:r>
            <a:endParaRPr lang="en-IN" sz="3600" dirty="0">
              <a:solidFill>
                <a:srgbClr val="3333C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9D6BEAB-E95C-47DF-930E-C5F2815ED76B}"/>
              </a:ext>
            </a:extLst>
          </p:cNvPr>
          <p:cNvSpPr txBox="1"/>
          <p:nvPr/>
        </p:nvSpPr>
        <p:spPr>
          <a:xfrm>
            <a:off x="1279863" y="1110596"/>
            <a:ext cx="9365942" cy="1384995"/>
          </a:xfrm>
          <a:prstGeom prst="rect">
            <a:avLst/>
          </a:prstGeom>
          <a:noFill/>
        </p:spPr>
        <p:txBody>
          <a:bodyPr wrap="square">
            <a:spAutoFit/>
          </a:bodyPr>
          <a:lstStyle/>
          <a:p>
            <a:pPr algn="ctr"/>
            <a:r>
              <a:rPr lang="en-IN" sz="2800" b="1" dirty="0"/>
              <a:t>Ayan Biswas, </a:t>
            </a:r>
            <a:r>
              <a:rPr lang="en-IN" sz="2800" b="1" dirty="0" err="1"/>
              <a:t>Anindya</a:t>
            </a:r>
            <a:r>
              <a:rPr lang="en-IN" sz="2800" b="1" dirty="0"/>
              <a:t> Banerjee, Rupesh Kumar,</a:t>
            </a:r>
          </a:p>
          <a:p>
            <a:pPr algn="ctr"/>
            <a:r>
              <a:rPr lang="en-IN" sz="2800" b="1" dirty="0"/>
              <a:t> Pooja </a:t>
            </a:r>
            <a:r>
              <a:rPr lang="en-IN" sz="2800" b="1" dirty="0" err="1"/>
              <a:t>Chandravanshi</a:t>
            </a:r>
            <a:r>
              <a:rPr lang="en-IN" sz="2800" b="1" dirty="0"/>
              <a:t>,</a:t>
            </a:r>
            <a:r>
              <a:rPr lang="pt-BR" sz="2800" b="1" dirty="0"/>
              <a:t> M.V. Jabir, Ali Anwar, Sarika Mishra,</a:t>
            </a:r>
            <a:r>
              <a:rPr lang="en-IN" sz="2800" b="1" dirty="0"/>
              <a:t> G.K. </a:t>
            </a:r>
            <a:r>
              <a:rPr lang="en-IN" sz="2800" b="1" dirty="0" err="1"/>
              <a:t>Samanta</a:t>
            </a:r>
            <a:r>
              <a:rPr lang="en-IN" sz="2800" b="1" dirty="0"/>
              <a:t>, Shashi Prabhakar, </a:t>
            </a:r>
            <a:r>
              <a:rPr lang="en-IN" sz="2800" b="1" dirty="0">
                <a:solidFill>
                  <a:srgbClr val="3333CC"/>
                </a:solidFill>
              </a:rPr>
              <a:t>R. P. Singh</a:t>
            </a:r>
          </a:p>
        </p:txBody>
      </p:sp>
      <p:sp>
        <p:nvSpPr>
          <p:cNvPr id="3" name="TextBox 2">
            <a:extLst>
              <a:ext uri="{FF2B5EF4-FFF2-40B4-BE49-F238E27FC236}">
                <a16:creationId xmlns:a16="http://schemas.microsoft.com/office/drawing/2014/main" id="{65F3B1EB-2CA6-41D5-A30A-2D10C18D075B}"/>
              </a:ext>
            </a:extLst>
          </p:cNvPr>
          <p:cNvSpPr txBox="1"/>
          <p:nvPr/>
        </p:nvSpPr>
        <p:spPr>
          <a:xfrm>
            <a:off x="1871329" y="2644170"/>
            <a:ext cx="8183009" cy="1569660"/>
          </a:xfrm>
          <a:prstGeom prst="rect">
            <a:avLst/>
          </a:prstGeom>
          <a:noFill/>
        </p:spPr>
        <p:txBody>
          <a:bodyPr wrap="none" rtlCol="0">
            <a:spAutoFit/>
          </a:bodyPr>
          <a:lstStyle/>
          <a:p>
            <a:pPr algn="ctr"/>
            <a:r>
              <a:rPr lang="en-IN" sz="3200" dirty="0">
                <a:solidFill>
                  <a:srgbClr val="3333CC"/>
                </a:solidFill>
                <a:hlinkClick r:id="rId2"/>
              </a:rPr>
              <a:t>Quantum Science &amp; Technology Program</a:t>
            </a:r>
            <a:endParaRPr lang="en-IN" sz="3200" dirty="0">
              <a:solidFill>
                <a:srgbClr val="3333CC"/>
              </a:solidFill>
            </a:endParaRPr>
          </a:p>
          <a:p>
            <a:pPr algn="ctr"/>
            <a:r>
              <a:rPr lang="en-IN" sz="3200" dirty="0">
                <a:solidFill>
                  <a:srgbClr val="3333CC"/>
                </a:solidFill>
              </a:rPr>
              <a:t>Atomic, Molecular and Optical Physics Division</a:t>
            </a:r>
          </a:p>
          <a:p>
            <a:pPr algn="ctr"/>
            <a:r>
              <a:rPr lang="en-IN" sz="3200" dirty="0">
                <a:solidFill>
                  <a:srgbClr val="3333CC"/>
                </a:solidFill>
              </a:rPr>
              <a:t>Physical Research Laboratory (PRL), Ahmedabad</a:t>
            </a:r>
          </a:p>
        </p:txBody>
      </p:sp>
      <p:sp>
        <p:nvSpPr>
          <p:cNvPr id="5" name="TextBox 4">
            <a:extLst>
              <a:ext uri="{FF2B5EF4-FFF2-40B4-BE49-F238E27FC236}">
                <a16:creationId xmlns:a16="http://schemas.microsoft.com/office/drawing/2014/main" id="{0D4E3C4B-2AD9-15D0-71B5-76138A75FBD2}"/>
              </a:ext>
            </a:extLst>
          </p:cNvPr>
          <p:cNvSpPr txBox="1"/>
          <p:nvPr/>
        </p:nvSpPr>
        <p:spPr>
          <a:xfrm>
            <a:off x="234011" y="4362409"/>
            <a:ext cx="906188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sng"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Quantum Technologies Lab</a:t>
            </a:r>
            <a:r>
              <a:rPr kumimoji="0" lang="en-IN" sz="2400" b="1" i="0" u="sng"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rPr>
              <a:t>oratory</a:t>
            </a:r>
            <a:br>
              <a:rPr kumimoji="0" lang="en-IN" sz="2400" b="0" i="0" u="none"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rPr>
            </a:br>
            <a:r>
              <a:rPr kumimoji="0" lang="en-IN" sz="2400" b="1" i="0" u="sng"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Photonic Sciences Lab</a:t>
            </a:r>
            <a:r>
              <a:rPr kumimoji="0" lang="en-IN" sz="2400" b="1" i="0" u="sng"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rPr>
              <a:t>oratory</a:t>
            </a:r>
            <a:br>
              <a:rPr kumimoji="0" lang="en-IN" sz="2400" b="0" i="0" u="none"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rPr>
            </a:br>
            <a:r>
              <a:rPr kumimoji="0" lang="en-IN" sz="2400" b="1" i="0" u="sng"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Attosecond Physics Lab</a:t>
            </a:r>
            <a:r>
              <a:rPr kumimoji="0" lang="en-IN" sz="2400" b="1" i="0" u="sng"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rPr>
              <a:t>oratory</a:t>
            </a:r>
            <a:br>
              <a:rPr kumimoji="0" lang="en-IN" sz="2400" b="0" i="0" u="none"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rPr>
            </a:br>
            <a:r>
              <a:rPr kumimoji="0" lang="en-IN" sz="2400" b="1" i="0" u="sng"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rPr>
              <a:t>Crystal Defects and </a:t>
            </a:r>
            <a:r>
              <a:rPr kumimoji="0" lang="en-IN" sz="2400" b="1" i="0" u="none"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Luminescence Lab</a:t>
            </a:r>
            <a:endParaRPr kumimoji="0" lang="en-IN" sz="2400" b="1" i="0" u="none"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sng" strike="noStrike" kern="1200" cap="none" spc="0" normalizeH="0" baseline="0" noProof="0" dirty="0">
                <a:ln>
                  <a:noFill/>
                </a:ln>
                <a:solidFill>
                  <a:schemeClr val="accent5"/>
                </a:solidFill>
                <a:effectLst/>
                <a:uLnTx/>
                <a:uFillTx/>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Quantum Materials and Photonic Quantum Computing Lab</a:t>
            </a:r>
            <a:endParaRPr kumimoji="0" lang="en-IN" sz="2400" b="1" i="0" u="sng" strike="noStrike" kern="1200" cap="none" spc="0" normalizeH="0" baseline="0" noProof="0" dirty="0">
              <a:ln>
                <a:noFill/>
              </a:ln>
              <a:solidFill>
                <a:schemeClr val="accent5"/>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Atomic Physics: Theory</a:t>
            </a:r>
            <a:endParaRPr kumimoji="0" lang="en-IN" sz="2400" b="0" i="0" u="sng" strike="noStrike" kern="120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5720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8D2A7E-7764-FB9C-BE97-127ADE9DA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164" y="1225800"/>
            <a:ext cx="6996389" cy="5247292"/>
          </a:xfrm>
          <a:prstGeom prst="rect">
            <a:avLst/>
          </a:prstGeom>
        </p:spPr>
      </p:pic>
      <p:sp>
        <p:nvSpPr>
          <p:cNvPr id="4" name="TextBox 3">
            <a:extLst>
              <a:ext uri="{FF2B5EF4-FFF2-40B4-BE49-F238E27FC236}">
                <a16:creationId xmlns:a16="http://schemas.microsoft.com/office/drawing/2014/main" id="{0BC97905-0B12-A6F8-BF71-038880462386}"/>
              </a:ext>
            </a:extLst>
          </p:cNvPr>
          <p:cNvSpPr txBox="1"/>
          <p:nvPr/>
        </p:nvSpPr>
        <p:spPr>
          <a:xfrm>
            <a:off x="398585" y="62523"/>
            <a:ext cx="4813305" cy="461665"/>
          </a:xfrm>
          <a:prstGeom prst="rect">
            <a:avLst/>
          </a:prstGeom>
          <a:noFill/>
        </p:spPr>
        <p:txBody>
          <a:bodyPr wrap="none" rtlCol="0">
            <a:spAutoFit/>
          </a:bodyPr>
          <a:lstStyle/>
          <a:p>
            <a:r>
              <a:rPr lang="en-IN" sz="2400" b="1" dirty="0">
                <a:solidFill>
                  <a:srgbClr val="3333CC"/>
                </a:solidFill>
              </a:rPr>
              <a:t>Results for 200 atmospheric channel</a:t>
            </a:r>
          </a:p>
        </p:txBody>
      </p:sp>
    </p:spTree>
    <p:extLst>
      <p:ext uri="{BB962C8B-B14F-4D97-AF65-F5344CB8AC3E}">
        <p14:creationId xmlns:p14="http://schemas.microsoft.com/office/powerpoint/2010/main" val="315339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256" y="882133"/>
            <a:ext cx="10138586" cy="5001124"/>
          </a:xfrm>
          <a:prstGeom prst="rect">
            <a:avLst/>
          </a:prstGeom>
        </p:spPr>
      </p:pic>
      <p:sp>
        <p:nvSpPr>
          <p:cNvPr id="7" name="TextBox 6"/>
          <p:cNvSpPr txBox="1"/>
          <p:nvPr/>
        </p:nvSpPr>
        <p:spPr>
          <a:xfrm>
            <a:off x="522500" y="474106"/>
            <a:ext cx="5123518" cy="461665"/>
          </a:xfrm>
          <a:prstGeom prst="rect">
            <a:avLst/>
          </a:prstGeom>
          <a:noFill/>
        </p:spPr>
        <p:txBody>
          <a:bodyPr wrap="none" rtlCol="0">
            <a:spAutoFit/>
          </a:bodyPr>
          <a:lstStyle/>
          <a:p>
            <a:r>
              <a:rPr lang="en-IN" sz="2400" b="1" dirty="0">
                <a:latin typeface="Arial" panose="020B0604020202020204" pitchFamily="34" charset="0"/>
                <a:cs typeface="Arial" panose="020B0604020202020204" pitchFamily="34" charset="0"/>
              </a:rPr>
              <a:t>Optical Setup for BBM92 Protocol</a:t>
            </a:r>
          </a:p>
        </p:txBody>
      </p:sp>
      <p:sp>
        <p:nvSpPr>
          <p:cNvPr id="5" name="TextBox 4"/>
          <p:cNvSpPr txBox="1"/>
          <p:nvPr/>
        </p:nvSpPr>
        <p:spPr>
          <a:xfrm>
            <a:off x="195384" y="6214617"/>
            <a:ext cx="11787586" cy="338554"/>
          </a:xfrm>
          <a:prstGeom prst="rect">
            <a:avLst/>
          </a:prstGeom>
          <a:noFill/>
        </p:spPr>
        <p:txBody>
          <a:bodyPr wrap="none" rtlCol="0">
            <a:spAutoFit/>
          </a:bodyPr>
          <a:lstStyle/>
          <a:p>
            <a:r>
              <a:rPr lang="en-IN" sz="1600" dirty="0">
                <a:solidFill>
                  <a:schemeClr val="accent5">
                    <a:lumMod val="50000"/>
                  </a:schemeClr>
                </a:solidFill>
              </a:rPr>
              <a:t>S. Mishra, A. Biswas, S. </a:t>
            </a:r>
            <a:r>
              <a:rPr lang="en-IN" sz="1600" dirty="0" err="1">
                <a:solidFill>
                  <a:schemeClr val="accent5">
                    <a:lumMod val="50000"/>
                  </a:schemeClr>
                </a:solidFill>
              </a:rPr>
              <a:t>Patil</a:t>
            </a:r>
            <a:r>
              <a:rPr lang="en-IN" sz="1600" dirty="0">
                <a:solidFill>
                  <a:schemeClr val="accent5">
                    <a:lumMod val="50000"/>
                  </a:schemeClr>
                </a:solidFill>
              </a:rPr>
              <a:t>, P. </a:t>
            </a:r>
            <a:r>
              <a:rPr lang="en-IN" sz="1600" dirty="0" err="1">
                <a:solidFill>
                  <a:schemeClr val="accent5">
                    <a:lumMod val="50000"/>
                  </a:schemeClr>
                </a:solidFill>
              </a:rPr>
              <a:t>Chandravanshi</a:t>
            </a:r>
            <a:r>
              <a:rPr lang="en-IN" sz="1600" dirty="0">
                <a:solidFill>
                  <a:schemeClr val="accent5">
                    <a:lumMod val="50000"/>
                  </a:schemeClr>
                </a:solidFill>
              </a:rPr>
              <a:t>, V. </a:t>
            </a:r>
            <a:r>
              <a:rPr lang="en-IN" sz="1600" dirty="0" err="1">
                <a:solidFill>
                  <a:schemeClr val="accent5">
                    <a:lumMod val="50000"/>
                  </a:schemeClr>
                </a:solidFill>
              </a:rPr>
              <a:t>Mongia</a:t>
            </a:r>
            <a:r>
              <a:rPr lang="en-IN" sz="1600" dirty="0">
                <a:solidFill>
                  <a:schemeClr val="accent5">
                    <a:lumMod val="50000"/>
                  </a:schemeClr>
                </a:solidFill>
              </a:rPr>
              <a:t>, T. Sharma, A. Rani, S. </a:t>
            </a:r>
            <a:r>
              <a:rPr lang="en-IN" sz="1600" dirty="0" err="1">
                <a:solidFill>
                  <a:schemeClr val="accent5">
                    <a:lumMod val="50000"/>
                  </a:schemeClr>
                </a:solidFill>
              </a:rPr>
              <a:t>Prabhakar</a:t>
            </a:r>
            <a:r>
              <a:rPr lang="en-IN" sz="1600" dirty="0">
                <a:solidFill>
                  <a:schemeClr val="accent5">
                    <a:lumMod val="50000"/>
                  </a:schemeClr>
                </a:solidFill>
              </a:rPr>
              <a:t>, S. Ramachandran, R. P. Singh, </a:t>
            </a:r>
            <a:r>
              <a:rPr lang="en-IN" sz="1600" b="1" dirty="0">
                <a:solidFill>
                  <a:schemeClr val="accent5">
                    <a:lumMod val="50000"/>
                  </a:schemeClr>
                </a:solidFill>
              </a:rPr>
              <a:t>24 (2022) 074002.</a:t>
            </a:r>
            <a:r>
              <a:rPr lang="en-IN" sz="1600" dirty="0">
                <a:solidFill>
                  <a:schemeClr val="accent5">
                    <a:lumMod val="50000"/>
                  </a:schemeClr>
                </a:solidFill>
              </a:rPr>
              <a:t> </a:t>
            </a:r>
          </a:p>
        </p:txBody>
      </p:sp>
    </p:spTree>
    <p:extLst>
      <p:ext uri="{BB962C8B-B14F-4D97-AF65-F5344CB8AC3E}">
        <p14:creationId xmlns:p14="http://schemas.microsoft.com/office/powerpoint/2010/main" val="2934922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072DF-6C63-4CD0-8038-DC17B94518D5}"/>
              </a:ext>
            </a:extLst>
          </p:cNvPr>
          <p:cNvPicPr>
            <a:picLocks noChangeAspect="1"/>
          </p:cNvPicPr>
          <p:nvPr/>
        </p:nvPicPr>
        <p:blipFill>
          <a:blip r:embed="rId2"/>
          <a:stretch>
            <a:fillRect/>
          </a:stretch>
        </p:blipFill>
        <p:spPr>
          <a:xfrm>
            <a:off x="0" y="945443"/>
            <a:ext cx="12192000" cy="5188892"/>
          </a:xfrm>
          <a:prstGeom prst="rect">
            <a:avLst/>
          </a:prstGeom>
        </p:spPr>
      </p:pic>
    </p:spTree>
    <p:extLst>
      <p:ext uri="{BB962C8B-B14F-4D97-AF65-F5344CB8AC3E}">
        <p14:creationId xmlns:p14="http://schemas.microsoft.com/office/powerpoint/2010/main" val="800421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32478-0A41-4F43-A29A-A2EFE076C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01" y="748705"/>
            <a:ext cx="5724000" cy="3218543"/>
          </a:xfrm>
          <a:prstGeom prst="rect">
            <a:avLst/>
          </a:prstGeom>
        </p:spPr>
      </p:pic>
      <p:pic>
        <p:nvPicPr>
          <p:cNvPr id="5" name="Picture 4">
            <a:extLst>
              <a:ext uri="{FF2B5EF4-FFF2-40B4-BE49-F238E27FC236}">
                <a16:creationId xmlns:a16="http://schemas.microsoft.com/office/drawing/2014/main" id="{04E8C954-9084-42C0-BCE2-D4C874E012DF}"/>
              </a:ext>
            </a:extLst>
          </p:cNvPr>
          <p:cNvPicPr>
            <a:picLocks noChangeAspect="1"/>
          </p:cNvPicPr>
          <p:nvPr/>
        </p:nvPicPr>
        <p:blipFill rotWithShape="1">
          <a:blip r:embed="rId3">
            <a:extLst>
              <a:ext uri="{28A0092B-C50C-407E-A947-70E740481C1C}">
                <a14:useLocalDpi xmlns:a14="http://schemas.microsoft.com/office/drawing/2010/main" val="0"/>
              </a:ext>
            </a:extLst>
          </a:blip>
          <a:srcRect t="24444"/>
          <a:stretch/>
        </p:blipFill>
        <p:spPr>
          <a:xfrm>
            <a:off x="6897188" y="748704"/>
            <a:ext cx="4895241" cy="5808849"/>
          </a:xfrm>
          <a:prstGeom prst="rect">
            <a:avLst/>
          </a:prstGeom>
        </p:spPr>
      </p:pic>
      <p:pic>
        <p:nvPicPr>
          <p:cNvPr id="7" name="Picture 6">
            <a:extLst>
              <a:ext uri="{FF2B5EF4-FFF2-40B4-BE49-F238E27FC236}">
                <a16:creationId xmlns:a16="http://schemas.microsoft.com/office/drawing/2014/main" id="{DBFCA979-EF0C-4E64-9290-CF6B994C6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11967" y="3300561"/>
            <a:ext cx="2589757" cy="3294892"/>
          </a:xfrm>
          <a:prstGeom prst="rect">
            <a:avLst/>
          </a:prstGeom>
        </p:spPr>
      </p:pic>
      <p:cxnSp>
        <p:nvCxnSpPr>
          <p:cNvPr id="9" name="Straight Connector 8">
            <a:extLst>
              <a:ext uri="{FF2B5EF4-FFF2-40B4-BE49-F238E27FC236}">
                <a16:creationId xmlns:a16="http://schemas.microsoft.com/office/drawing/2014/main" id="{6A41027B-89D9-4AE4-8FB3-B6A2F59420CC}"/>
              </a:ext>
            </a:extLst>
          </p:cNvPr>
          <p:cNvCxnSpPr/>
          <p:nvPr/>
        </p:nvCxnSpPr>
        <p:spPr>
          <a:xfrm flipV="1">
            <a:off x="2166587" y="2120517"/>
            <a:ext cx="6986938" cy="268250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EB7378-7B80-4B51-B25F-062FD78F9BA1}"/>
              </a:ext>
            </a:extLst>
          </p:cNvPr>
          <p:cNvCxnSpPr>
            <a:cxnSpLocks/>
          </p:cNvCxnSpPr>
          <p:nvPr/>
        </p:nvCxnSpPr>
        <p:spPr>
          <a:xfrm flipV="1">
            <a:off x="4096750" y="2120516"/>
            <a:ext cx="5056775" cy="793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00E04CD-F413-464F-AD56-D28996497039}"/>
              </a:ext>
            </a:extLst>
          </p:cNvPr>
          <p:cNvSpPr txBox="1"/>
          <p:nvPr/>
        </p:nvSpPr>
        <p:spPr>
          <a:xfrm>
            <a:off x="5643459" y="3967248"/>
            <a:ext cx="11192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~100 m</a:t>
            </a:r>
          </a:p>
        </p:txBody>
      </p:sp>
      <p:sp>
        <p:nvSpPr>
          <p:cNvPr id="13" name="TextBox 12">
            <a:extLst>
              <a:ext uri="{FF2B5EF4-FFF2-40B4-BE49-F238E27FC236}">
                <a16:creationId xmlns:a16="http://schemas.microsoft.com/office/drawing/2014/main" id="{7964CA73-1CB8-42D2-86B1-BE4AAFD0C784}"/>
              </a:ext>
            </a:extLst>
          </p:cNvPr>
          <p:cNvSpPr txBox="1"/>
          <p:nvPr/>
        </p:nvSpPr>
        <p:spPr>
          <a:xfrm>
            <a:off x="5872986" y="1640834"/>
            <a:ext cx="11192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~100 m</a:t>
            </a:r>
          </a:p>
        </p:txBody>
      </p:sp>
      <p:sp>
        <p:nvSpPr>
          <p:cNvPr id="14" name="TextBox 13">
            <a:extLst>
              <a:ext uri="{FF2B5EF4-FFF2-40B4-BE49-F238E27FC236}">
                <a16:creationId xmlns:a16="http://schemas.microsoft.com/office/drawing/2014/main" id="{5BC1A158-B5DC-4356-90CD-64911E2BBC65}"/>
              </a:ext>
            </a:extLst>
          </p:cNvPr>
          <p:cNvSpPr txBox="1"/>
          <p:nvPr/>
        </p:nvSpPr>
        <p:spPr>
          <a:xfrm>
            <a:off x="8303" y="-49129"/>
            <a:ext cx="97548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Calibri" panose="020F0502020204030204"/>
                <a:ea typeface="+mn-ea"/>
                <a:cs typeface="+mn-cs"/>
              </a:rPr>
              <a:t>Free space BB84 Protocol in the field</a:t>
            </a:r>
          </a:p>
        </p:txBody>
      </p:sp>
      <p:sp>
        <p:nvSpPr>
          <p:cNvPr id="18" name="TextBox 17">
            <a:extLst>
              <a:ext uri="{FF2B5EF4-FFF2-40B4-BE49-F238E27FC236}">
                <a16:creationId xmlns:a16="http://schemas.microsoft.com/office/drawing/2014/main" id="{9D7E1CF0-8685-481C-B63C-048F65FBE5E8}"/>
              </a:ext>
            </a:extLst>
          </p:cNvPr>
          <p:cNvSpPr txBox="1"/>
          <p:nvPr/>
        </p:nvSpPr>
        <p:spPr>
          <a:xfrm>
            <a:off x="11288430" y="10540904"/>
            <a:ext cx="504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ommons.wikimedia.org/wiki/File:Noto_Emoji_Oreo_1f642.svg"/>
              </a:rPr>
              <a:t>This Photo</a:t>
            </a:r>
            <a:r>
              <a:rPr kumimoji="0" lang="en-IN"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IN" sz="900" b="0" i="0" u="none" strike="noStrike" kern="1200" cap="none" spc="0" normalizeH="0" baseline="0" noProof="0">
                <a:ln>
                  <a:noFill/>
                </a:ln>
                <a:solidFill>
                  <a:prstClr val="black"/>
                </a:solidFill>
                <a:effectLst/>
                <a:uLnTx/>
                <a:uFillTx/>
                <a:latin typeface="Calibri" panose="020F0502020204030204"/>
                <a:ea typeface="+mn-ea"/>
                <a:cs typeface="+mn-cs"/>
                <a:hlinkClick r:id="rId6" tooltip="https://creativecommons.org/licenses/by-sa/3.0/"/>
              </a:rPr>
              <a:t>CC BY-SA</a:t>
            </a:r>
            <a:endParaRPr kumimoji="0" lang="en-IN"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B9D29AA-C65C-43DB-A0A3-BA4E6E2A904F}"/>
              </a:ext>
            </a:extLst>
          </p:cNvPr>
          <p:cNvSpPr txBox="1"/>
          <p:nvPr/>
        </p:nvSpPr>
        <p:spPr>
          <a:xfrm>
            <a:off x="197342" y="969437"/>
            <a:ext cx="17549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FF00"/>
                </a:solidFill>
                <a:effectLst/>
                <a:uLnTx/>
                <a:uFillTx/>
                <a:latin typeface="Calibri" panose="020F0502020204030204"/>
                <a:ea typeface="+mn-ea"/>
                <a:cs typeface="+mn-cs"/>
              </a:rPr>
              <a:t>Transmitter (Alice)</a:t>
            </a:r>
          </a:p>
        </p:txBody>
      </p:sp>
      <p:sp>
        <p:nvSpPr>
          <p:cNvPr id="20" name="TextBox 19">
            <a:extLst>
              <a:ext uri="{FF2B5EF4-FFF2-40B4-BE49-F238E27FC236}">
                <a16:creationId xmlns:a16="http://schemas.microsoft.com/office/drawing/2014/main" id="{9D11A3DD-26D4-4546-B7A3-FCCE0C7C177A}"/>
              </a:ext>
            </a:extLst>
          </p:cNvPr>
          <p:cNvSpPr txBox="1"/>
          <p:nvPr/>
        </p:nvSpPr>
        <p:spPr>
          <a:xfrm>
            <a:off x="3369323" y="969437"/>
            <a:ext cx="1422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FF00"/>
                </a:solidFill>
                <a:effectLst/>
                <a:uLnTx/>
                <a:uFillTx/>
                <a:latin typeface="Calibri" panose="020F0502020204030204"/>
                <a:ea typeface="+mn-ea"/>
                <a:cs typeface="+mn-cs"/>
              </a:rPr>
              <a:t>Receiver (Bob)</a:t>
            </a:r>
          </a:p>
        </p:txBody>
      </p:sp>
      <p:sp>
        <p:nvSpPr>
          <p:cNvPr id="21" name="TextBox 20">
            <a:extLst>
              <a:ext uri="{FF2B5EF4-FFF2-40B4-BE49-F238E27FC236}">
                <a16:creationId xmlns:a16="http://schemas.microsoft.com/office/drawing/2014/main" id="{737F8548-4D4E-4D3C-9674-20260CEB6F98}"/>
              </a:ext>
            </a:extLst>
          </p:cNvPr>
          <p:cNvSpPr txBox="1"/>
          <p:nvPr/>
        </p:nvSpPr>
        <p:spPr>
          <a:xfrm>
            <a:off x="7776330" y="1384589"/>
            <a:ext cx="9556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FF00"/>
                </a:solidFill>
                <a:effectLst/>
                <a:uLnTx/>
                <a:uFillTx/>
                <a:latin typeface="Calibri" panose="020F0502020204030204"/>
                <a:ea typeface="+mn-ea"/>
                <a:cs typeface="+mn-cs"/>
              </a:rPr>
              <a:t>Reflector</a:t>
            </a:r>
          </a:p>
        </p:txBody>
      </p:sp>
      <p:sp>
        <p:nvSpPr>
          <p:cNvPr id="16" name="Up Arrow 15"/>
          <p:cNvSpPr/>
          <p:nvPr/>
        </p:nvSpPr>
        <p:spPr>
          <a:xfrm rot="4160807">
            <a:off x="5591347" y="2426012"/>
            <a:ext cx="186027" cy="2025841"/>
          </a:xfrm>
          <a:prstGeom prst="upArrow">
            <a:avLst>
              <a:gd name="adj1" fmla="val 80"/>
              <a:gd name="adj2" fmla="val 853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6EB7378-7B80-4B51-B25F-062FD78F9BA1}"/>
              </a:ext>
            </a:extLst>
          </p:cNvPr>
          <p:cNvCxnSpPr>
            <a:cxnSpLocks/>
          </p:cNvCxnSpPr>
          <p:nvPr/>
        </p:nvCxnSpPr>
        <p:spPr>
          <a:xfrm flipH="1">
            <a:off x="659399" y="2223969"/>
            <a:ext cx="415395" cy="1429159"/>
          </a:xfrm>
          <a:prstGeom prst="line">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6EB7378-7B80-4B51-B25F-062FD78F9BA1}"/>
              </a:ext>
            </a:extLst>
          </p:cNvPr>
          <p:cNvCxnSpPr>
            <a:cxnSpLocks/>
          </p:cNvCxnSpPr>
          <p:nvPr/>
        </p:nvCxnSpPr>
        <p:spPr>
          <a:xfrm>
            <a:off x="1702191" y="2249861"/>
            <a:ext cx="2192435" cy="1403267"/>
          </a:xfrm>
          <a:prstGeom prst="line">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Up Arrow 23"/>
          <p:cNvSpPr/>
          <p:nvPr/>
        </p:nvSpPr>
        <p:spPr>
          <a:xfrm rot="16200000">
            <a:off x="6153376" y="2085469"/>
            <a:ext cx="160612" cy="142044"/>
          </a:xfrm>
          <a:prstGeom prst="upArrow">
            <a:avLst>
              <a:gd name="adj1" fmla="val 80"/>
              <a:gd name="adj2" fmla="val 853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068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4443" y="815110"/>
            <a:ext cx="54233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Correlation of polarization states between Alice and Bob</a:t>
            </a:r>
          </a:p>
        </p:txBody>
      </p:sp>
      <p:sp>
        <p:nvSpPr>
          <p:cNvPr id="5" name="TextBox 4"/>
          <p:cNvSpPr txBox="1"/>
          <p:nvPr/>
        </p:nvSpPr>
        <p:spPr>
          <a:xfrm>
            <a:off x="7882477" y="1357157"/>
            <a:ext cx="24785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Coincidence window = 1 ns</a:t>
            </a:r>
          </a:p>
        </p:txBody>
      </p:sp>
      <p:graphicFrame>
        <p:nvGraphicFramePr>
          <p:cNvPr id="7" name="Table 6"/>
          <p:cNvGraphicFramePr>
            <a:graphicFrameLocks noGrp="1"/>
          </p:cNvGraphicFramePr>
          <p:nvPr/>
        </p:nvGraphicFramePr>
        <p:xfrm>
          <a:off x="6242759" y="5741886"/>
          <a:ext cx="5434968" cy="741680"/>
        </p:xfrm>
        <a:graphic>
          <a:graphicData uri="http://schemas.openxmlformats.org/drawingml/2006/table">
            <a:tbl>
              <a:tblPr firstRow="1" bandRow="1">
                <a:tableStyleId>{5C22544A-7EE6-4342-B048-85BDC9FD1C3A}</a:tableStyleId>
              </a:tblPr>
              <a:tblGrid>
                <a:gridCol w="1202602">
                  <a:extLst>
                    <a:ext uri="{9D8B030D-6E8A-4147-A177-3AD203B41FA5}">
                      <a16:colId xmlns:a16="http://schemas.microsoft.com/office/drawing/2014/main" val="1813458048"/>
                    </a:ext>
                  </a:extLst>
                </a:gridCol>
                <a:gridCol w="1423852">
                  <a:extLst>
                    <a:ext uri="{9D8B030D-6E8A-4147-A177-3AD203B41FA5}">
                      <a16:colId xmlns:a16="http://schemas.microsoft.com/office/drawing/2014/main" val="2841076333"/>
                    </a:ext>
                  </a:extLst>
                </a:gridCol>
                <a:gridCol w="1384663">
                  <a:extLst>
                    <a:ext uri="{9D8B030D-6E8A-4147-A177-3AD203B41FA5}">
                      <a16:colId xmlns:a16="http://schemas.microsoft.com/office/drawing/2014/main" val="2543295434"/>
                    </a:ext>
                  </a:extLst>
                </a:gridCol>
                <a:gridCol w="1423851">
                  <a:extLst>
                    <a:ext uri="{9D8B030D-6E8A-4147-A177-3AD203B41FA5}">
                      <a16:colId xmlns:a16="http://schemas.microsoft.com/office/drawing/2014/main" val="1855623140"/>
                    </a:ext>
                  </a:extLst>
                </a:gridCol>
              </a:tblGrid>
              <a:tr h="370840">
                <a:tc>
                  <a:txBody>
                    <a:bodyPr/>
                    <a:lstStyle/>
                    <a:p>
                      <a:pPr algn="ctr"/>
                      <a:r>
                        <a:rPr lang="en-IN" dirty="0"/>
                        <a:t>H</a:t>
                      </a:r>
                    </a:p>
                  </a:txBody>
                  <a:tcPr/>
                </a:tc>
                <a:tc>
                  <a:txBody>
                    <a:bodyPr/>
                    <a:lstStyle/>
                    <a:p>
                      <a:pPr algn="ctr"/>
                      <a:r>
                        <a:rPr lang="en-IN" dirty="0"/>
                        <a:t>V</a:t>
                      </a:r>
                    </a:p>
                  </a:txBody>
                  <a:tcPr/>
                </a:tc>
                <a:tc>
                  <a:txBody>
                    <a:bodyPr/>
                    <a:lstStyle/>
                    <a:p>
                      <a:pPr algn="ctr"/>
                      <a:r>
                        <a:rPr lang="en-IN" dirty="0"/>
                        <a:t>D</a:t>
                      </a:r>
                    </a:p>
                  </a:txBody>
                  <a:tcPr/>
                </a:tc>
                <a:tc>
                  <a:txBody>
                    <a:bodyPr/>
                    <a:lstStyle/>
                    <a:p>
                      <a:pPr algn="ctr"/>
                      <a:r>
                        <a:rPr lang="en-IN" dirty="0"/>
                        <a:t>A</a:t>
                      </a:r>
                    </a:p>
                  </a:txBody>
                  <a:tcPr/>
                </a:tc>
                <a:extLst>
                  <a:ext uri="{0D108BD9-81ED-4DB2-BD59-A6C34878D82A}">
                    <a16:rowId xmlns:a16="http://schemas.microsoft.com/office/drawing/2014/main" val="3306305021"/>
                  </a:ext>
                </a:extLst>
              </a:tr>
              <a:tr h="370840">
                <a:tc>
                  <a:txBody>
                    <a:bodyPr/>
                    <a:lstStyle/>
                    <a:p>
                      <a:pPr algn="ctr"/>
                      <a:r>
                        <a:rPr lang="en-IN" dirty="0"/>
                        <a:t>94.2%</a:t>
                      </a:r>
                    </a:p>
                  </a:txBody>
                  <a:tcPr/>
                </a:tc>
                <a:tc>
                  <a:txBody>
                    <a:bodyPr/>
                    <a:lstStyle/>
                    <a:p>
                      <a:pPr algn="ctr"/>
                      <a:r>
                        <a:rPr lang="en-IN" dirty="0"/>
                        <a:t>93.66%</a:t>
                      </a:r>
                    </a:p>
                  </a:txBody>
                  <a:tcPr/>
                </a:tc>
                <a:tc>
                  <a:txBody>
                    <a:bodyPr/>
                    <a:lstStyle/>
                    <a:p>
                      <a:pPr algn="ctr"/>
                      <a:r>
                        <a:rPr lang="en-IN" dirty="0"/>
                        <a:t>83.33%</a:t>
                      </a:r>
                    </a:p>
                  </a:txBody>
                  <a:tcPr/>
                </a:tc>
                <a:tc>
                  <a:txBody>
                    <a:bodyPr/>
                    <a:lstStyle/>
                    <a:p>
                      <a:pPr algn="ctr"/>
                      <a:r>
                        <a:rPr lang="en-IN" dirty="0"/>
                        <a:t>87.53%</a:t>
                      </a:r>
                    </a:p>
                  </a:txBody>
                  <a:tcPr/>
                </a:tc>
                <a:extLst>
                  <a:ext uri="{0D108BD9-81ED-4DB2-BD59-A6C34878D82A}">
                    <a16:rowId xmlns:a16="http://schemas.microsoft.com/office/drawing/2014/main" val="4180125063"/>
                  </a:ext>
                </a:extLst>
              </a:tr>
            </a:tbl>
          </a:graphicData>
        </a:graphic>
      </p:graphicFrame>
      <p:sp>
        <p:nvSpPr>
          <p:cNvPr id="8" name="TextBox 7"/>
          <p:cNvSpPr txBox="1"/>
          <p:nvPr/>
        </p:nvSpPr>
        <p:spPr>
          <a:xfrm>
            <a:off x="8252127" y="2966103"/>
            <a:ext cx="1774909" cy="8002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Bell’s Parameter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S=2.54 </a:t>
            </a:r>
          </a:p>
        </p:txBody>
      </p:sp>
      <p:sp>
        <p:nvSpPr>
          <p:cNvPr id="9" name="TextBox 8"/>
          <p:cNvSpPr txBox="1"/>
          <p:nvPr/>
        </p:nvSpPr>
        <p:spPr>
          <a:xfrm>
            <a:off x="7757248" y="5037176"/>
            <a:ext cx="226978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Polarization Visibility </a:t>
            </a:r>
          </a:p>
        </p:txBody>
      </p:sp>
      <p:grpSp>
        <p:nvGrpSpPr>
          <p:cNvPr id="19" name="Group 18"/>
          <p:cNvGrpSpPr/>
          <p:nvPr/>
        </p:nvGrpSpPr>
        <p:grpSpPr>
          <a:xfrm>
            <a:off x="398339" y="97439"/>
            <a:ext cx="6950343" cy="705395"/>
            <a:chOff x="142785" y="248194"/>
            <a:chExt cx="8622389" cy="705395"/>
          </a:xfrm>
        </p:grpSpPr>
        <p:sp>
          <p:nvSpPr>
            <p:cNvPr id="20" name="Rounded Rectangle 19"/>
            <p:cNvSpPr/>
            <p:nvPr/>
          </p:nvSpPr>
          <p:spPr>
            <a:xfrm>
              <a:off x="142785" y="248194"/>
              <a:ext cx="8622389" cy="70539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85336" y="355778"/>
              <a:ext cx="699101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Entanglement Distribution over 200 meters</a:t>
              </a:r>
            </a:p>
          </p:txBody>
        </p:sp>
      </p:grpSp>
      <p:pic>
        <p:nvPicPr>
          <p:cNvPr id="24" name="Picture 23">
            <a:extLst>
              <a:ext uri="{FF2B5EF4-FFF2-40B4-BE49-F238E27FC236}">
                <a16:creationId xmlns:a16="http://schemas.microsoft.com/office/drawing/2014/main" id="{B5D25503-803E-A124-8577-181486F2A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7" y="1143450"/>
            <a:ext cx="6400800" cy="4518660"/>
          </a:xfrm>
          <a:prstGeom prst="rect">
            <a:avLst/>
          </a:prstGeom>
        </p:spPr>
      </p:pic>
    </p:spTree>
    <p:extLst>
      <p:ext uri="{BB962C8B-B14F-4D97-AF65-F5344CB8AC3E}">
        <p14:creationId xmlns:p14="http://schemas.microsoft.com/office/powerpoint/2010/main" val="1439313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38200" y="1066460"/>
            <a:ext cx="10515600" cy="4964889"/>
            <a:chOff x="1336430" y="1209820"/>
            <a:chExt cx="9397219" cy="4839286"/>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926" t="4702" r="7702" b="5946"/>
            <a:stretch/>
          </p:blipFill>
          <p:spPr>
            <a:xfrm>
              <a:off x="1336430" y="1209820"/>
              <a:ext cx="9397219" cy="4839286"/>
            </a:xfrm>
            <a:prstGeom prst="rect">
              <a:avLst/>
            </a:prstGeom>
          </p:spPr>
        </p:pic>
        <p:sp>
          <p:nvSpPr>
            <p:cNvPr id="4" name="Rectangle 3"/>
            <p:cNvSpPr/>
            <p:nvPr/>
          </p:nvSpPr>
          <p:spPr>
            <a:xfrm>
              <a:off x="7188591" y="1375620"/>
              <a:ext cx="225083" cy="4406202"/>
            </a:xfrm>
            <a:prstGeom prst="rect">
              <a:avLst/>
            </a:prstGeom>
            <a:solidFill>
              <a:srgbClr val="EE7E2A">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itle 1"/>
          <p:cNvSpPr txBox="1">
            <a:spLocks/>
          </p:cNvSpPr>
          <p:nvPr/>
        </p:nvSpPr>
        <p:spPr>
          <a:xfrm>
            <a:off x="838200" y="19679"/>
            <a:ext cx="10515600" cy="7386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4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Temporal Filtering</a:t>
            </a:r>
          </a:p>
        </p:txBody>
      </p:sp>
      <p:cxnSp>
        <p:nvCxnSpPr>
          <p:cNvPr id="14" name="Straight Arrow Connector 13"/>
          <p:cNvCxnSpPr/>
          <p:nvPr/>
        </p:nvCxnSpPr>
        <p:spPr>
          <a:xfrm>
            <a:off x="6627182" y="1665007"/>
            <a:ext cx="7596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638758" y="1651944"/>
            <a:ext cx="7596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398414" y="2039814"/>
            <a:ext cx="450165" cy="280045"/>
          </a:xfrm>
          <a:prstGeom prst="rect">
            <a:avLst/>
          </a:prstGeom>
          <a:solidFill>
            <a:srgbClr val="EE7E2A">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8848579" y="1995170"/>
            <a:ext cx="20137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C.C. Window = </a:t>
            </a:r>
            <a:r>
              <a:rPr kumimoji="0" lang="en-IN"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1ns</a:t>
            </a:r>
          </a:p>
        </p:txBody>
      </p:sp>
      <p:sp>
        <p:nvSpPr>
          <p:cNvPr id="22" name="TextBox 21"/>
          <p:cNvSpPr txBox="1"/>
          <p:nvPr/>
        </p:nvSpPr>
        <p:spPr>
          <a:xfrm>
            <a:off x="2383668" y="6207286"/>
            <a:ext cx="74365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Delay from Alice’s </a:t>
            </a:r>
            <a:r>
              <a:rPr kumimoji="0" lang="en-IN"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I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pol. state detector to Bob’s </a:t>
            </a:r>
            <a:r>
              <a:rPr kumimoji="0" lang="en-IN"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I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pol. State detector = </a:t>
            </a:r>
            <a:r>
              <a:rPr kumimoji="0" lang="en-IN"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648ns</a:t>
            </a:r>
          </a:p>
        </p:txBody>
      </p:sp>
      <p:sp>
        <p:nvSpPr>
          <p:cNvPr id="11" name="TextBox 10"/>
          <p:cNvSpPr txBox="1"/>
          <p:nvPr/>
        </p:nvSpPr>
        <p:spPr>
          <a:xfrm>
            <a:off x="8512609" y="2505708"/>
            <a:ext cx="25010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Integration Time = </a:t>
            </a:r>
            <a:r>
              <a:rPr kumimoji="0" lang="en-IN"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40ms</a:t>
            </a:r>
          </a:p>
        </p:txBody>
      </p:sp>
      <p:sp>
        <p:nvSpPr>
          <p:cNvPr id="13" name="TextBox 12"/>
          <p:cNvSpPr txBox="1"/>
          <p:nvPr/>
        </p:nvSpPr>
        <p:spPr>
          <a:xfrm>
            <a:off x="5618488" y="5877124"/>
            <a:ext cx="13885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Delay </a:t>
            </a:r>
            <a:r>
              <a:rPr kumimoji="0" lang="en-IN"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 10 ns</a:t>
            </a:r>
            <a:endParaRPr kumimoji="0" lang="en-IN"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rot="16200000">
            <a:off x="562440" y="3345323"/>
            <a:ext cx="78899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Counts</a:t>
            </a:r>
          </a:p>
        </p:txBody>
      </p:sp>
    </p:spTree>
    <p:extLst>
      <p:ext uri="{BB962C8B-B14F-4D97-AF65-F5344CB8AC3E}">
        <p14:creationId xmlns:p14="http://schemas.microsoft.com/office/powerpoint/2010/main" val="3702455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728714" y="1377466"/>
                <a:ext cx="10960208" cy="646331"/>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Channel Transmissivity </a:t>
                </a:r>
                <a14:m>
                  <m:oMath xmlns:m="http://schemas.openxmlformats.org/officeDocument/2006/math">
                    <m:d>
                      <m:dPr>
                        <m:ctrlPr>
                          <a:rPr lang="en-IN" i="1" smtClean="0">
                            <a:latin typeface="Cambria Math" panose="02040503050406030204" pitchFamily="18" charset="0"/>
                            <a:cs typeface="Times New Roman" panose="02020603050405020304" pitchFamily="18" charset="0"/>
                          </a:rPr>
                        </m:ctrlPr>
                      </m:dPr>
                      <m:e>
                        <m:sSub>
                          <m:sSubPr>
                            <m:ctrlPr>
                              <a:rPr lang="en-IN" i="1" smtClean="0">
                                <a:latin typeface="Cambria Math" panose="02040503050406030204" pitchFamily="18" charset="0"/>
                                <a:cs typeface="Times New Roman" panose="02020603050405020304" pitchFamily="18" charset="0"/>
                              </a:rPr>
                            </m:ctrlPr>
                          </m:sSubPr>
                          <m:e>
                            <m:r>
                              <a:rPr lang="en-IN" i="1" smtClean="0">
                                <a:latin typeface="Cambria Math" panose="02040503050406030204" pitchFamily="18" charset="0"/>
                                <a:ea typeface="Cambria Math" panose="02040503050406030204" pitchFamily="18" charset="0"/>
                                <a:cs typeface="Times New Roman" panose="02020603050405020304" pitchFamily="18" charset="0"/>
                              </a:rPr>
                              <m:t>𝜂</m:t>
                            </m:r>
                          </m:e>
                          <m:sub>
                            <m:r>
                              <a:rPr lang="en-IN" b="0" i="1" smtClean="0">
                                <a:latin typeface="Cambria Math" panose="02040503050406030204" pitchFamily="18" charset="0"/>
                                <a:cs typeface="Times New Roman" panose="02020603050405020304" pitchFamily="18" charset="0"/>
                              </a:rPr>
                              <m:t>𝐶h</m:t>
                            </m:r>
                          </m:sub>
                        </m:sSub>
                      </m:e>
                    </m:d>
                  </m:oMath>
                </a14:m>
                <a:r>
                  <a:rPr lang="en-IN" dirty="0">
                    <a:latin typeface="Times New Roman" panose="02020603050405020304" pitchFamily="18" charset="0"/>
                    <a:cs typeface="Times New Roman" panose="02020603050405020304" pitchFamily="18" charset="0"/>
                  </a:rPr>
                  <a:t>=</a:t>
                </a:r>
                <a:r>
                  <a:rPr lang="en-IN" b="1" dirty="0">
                    <a:latin typeface="Times New Roman" panose="02020603050405020304" pitchFamily="18" charset="0"/>
                    <a:cs typeface="Times New Roman" panose="02020603050405020304" pitchFamily="18" charset="0"/>
                  </a:rPr>
                  <a:t>0.70          </a:t>
                </a:r>
                <a:r>
                  <a:rPr lang="en-IN" dirty="0">
                    <a:latin typeface="Times New Roman" panose="02020603050405020304" pitchFamily="18" charset="0"/>
                    <a:cs typeface="Times New Roman" panose="02020603050405020304" pitchFamily="18" charset="0"/>
                  </a:rPr>
                  <a:t>Overall Detector Efficiency</a:t>
                </a:r>
                <a14:m>
                  <m:oMath xmlns:m="http://schemas.openxmlformats.org/officeDocument/2006/math">
                    <m:d>
                      <m:dPr>
                        <m:ctrlPr>
                          <a:rPr lang="en-IN" i="1">
                            <a:latin typeface="Cambria Math" panose="02040503050406030204" pitchFamily="18" charset="0"/>
                            <a:cs typeface="Times New Roman" panose="02020603050405020304" pitchFamily="18" charset="0"/>
                          </a:rPr>
                        </m:ctrlPr>
                      </m:dPr>
                      <m:e>
                        <m:sSub>
                          <m:sSubPr>
                            <m:ctrlPr>
                              <a:rPr lang="en-IN" i="1">
                                <a:latin typeface="Cambria Math" panose="02040503050406030204" pitchFamily="18" charset="0"/>
                                <a:cs typeface="Times New Roman" panose="02020603050405020304" pitchFamily="18" charset="0"/>
                              </a:rPr>
                            </m:ctrlPr>
                          </m:sSubPr>
                          <m:e>
                            <m:r>
                              <a:rPr lang="en-IN" i="1">
                                <a:latin typeface="Cambria Math" panose="02040503050406030204" pitchFamily="18" charset="0"/>
                                <a:ea typeface="Cambria Math" panose="02040503050406030204" pitchFamily="18" charset="0"/>
                                <a:cs typeface="Times New Roman" panose="02020603050405020304" pitchFamily="18" charset="0"/>
                              </a:rPr>
                              <m:t>𝜂</m:t>
                            </m:r>
                          </m:e>
                          <m:sub>
                            <m:r>
                              <a:rPr lang="en-IN" b="0" i="1" smtClean="0">
                                <a:latin typeface="Cambria Math" panose="02040503050406030204" pitchFamily="18" charset="0"/>
                                <a:ea typeface="Cambria Math" panose="02040503050406030204" pitchFamily="18" charset="0"/>
                                <a:cs typeface="Times New Roman" panose="02020603050405020304" pitchFamily="18" charset="0"/>
                              </a:rPr>
                              <m:t>𝑑𝑒𝑡</m:t>
                            </m:r>
                          </m:sub>
                        </m:sSub>
                      </m:e>
                    </m:d>
                  </m:oMath>
                </a14:m>
                <a:r>
                  <a:rPr lang="en-IN" dirty="0">
                    <a:latin typeface="Times New Roman" panose="02020603050405020304" pitchFamily="18" charset="0"/>
                    <a:cs typeface="Times New Roman" panose="02020603050405020304" pitchFamily="18" charset="0"/>
                  </a:rPr>
                  <a:t>=</a:t>
                </a:r>
                <a:r>
                  <a:rPr lang="en-IN" b="1" dirty="0">
                    <a:latin typeface="Times New Roman" panose="02020603050405020304" pitchFamily="18" charset="0"/>
                    <a:cs typeface="Times New Roman" panose="02020603050405020304" pitchFamily="18" charset="0"/>
                  </a:rPr>
                  <a:t>0.4          </a:t>
                </a:r>
                <a:r>
                  <a:rPr lang="en-IN" dirty="0">
                    <a:latin typeface="Times New Roman" panose="02020603050405020304" pitchFamily="18" charset="0"/>
                    <a:cs typeface="Times New Roman" panose="02020603050405020304" pitchFamily="18" charset="0"/>
                  </a:rPr>
                  <a:t>Background Coincidences=</a:t>
                </a:r>
                <a:r>
                  <a:rPr lang="en-IN" b="1" dirty="0">
                    <a:latin typeface="Times New Roman" panose="02020603050405020304" pitchFamily="18" charset="0"/>
                    <a:cs typeface="Times New Roman" panose="02020603050405020304" pitchFamily="18" charset="0"/>
                  </a:rPr>
                  <a:t>40</a:t>
                </a:r>
              </a:p>
              <a:p>
                <a:pPr algn="ctr"/>
                <a:r>
                  <a:rPr lang="en-IN" b="1"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      </a:t>
                </a:r>
              </a:p>
            </p:txBody>
          </p:sp>
        </mc:Choice>
        <mc:Fallback xmlns="">
          <p:sp>
            <p:nvSpPr>
              <p:cNvPr id="3" name="TextBox 2"/>
              <p:cNvSpPr txBox="1">
                <a:spLocks noRot="1" noChangeAspect="1" noMove="1" noResize="1" noEditPoints="1" noAdjustHandles="1" noChangeArrowheads="1" noChangeShapeType="1" noTextEdit="1"/>
              </p:cNvSpPr>
              <p:nvPr/>
            </p:nvSpPr>
            <p:spPr>
              <a:xfrm>
                <a:off x="728714" y="1377466"/>
                <a:ext cx="10960208" cy="646331"/>
              </a:xfrm>
              <a:prstGeom prst="rect">
                <a:avLst/>
              </a:prstGeom>
              <a:blipFill>
                <a:blip r:embed="rId2"/>
                <a:stretch>
                  <a:fillRect l="-334" t="-5660" r="-334"/>
                </a:stretch>
              </a:blipFill>
            </p:spPr>
            <p:txBody>
              <a:bodyPr/>
              <a:lstStyle/>
              <a:p>
                <a:r>
                  <a:rPr lang="en-IN">
                    <a:noFill/>
                  </a:rPr>
                  <a:t> </a:t>
                </a:r>
              </a:p>
            </p:txBody>
          </p:sp>
        </mc:Fallback>
      </mc:AlternateContent>
      <p:graphicFrame>
        <p:nvGraphicFramePr>
          <p:cNvPr id="4" name="Table 3"/>
          <p:cNvGraphicFramePr>
            <a:graphicFrameLocks noGrp="1"/>
          </p:cNvGraphicFramePr>
          <p:nvPr/>
        </p:nvGraphicFramePr>
        <p:xfrm>
          <a:off x="1984311" y="2188459"/>
          <a:ext cx="8219849" cy="3529916"/>
        </p:xfrm>
        <a:graphic>
          <a:graphicData uri="http://schemas.openxmlformats.org/drawingml/2006/table">
            <a:tbl>
              <a:tblPr firstRow="1" firstCol="1" bandRow="1">
                <a:tableStyleId>{5C22544A-7EE6-4342-B048-85BDC9FD1C3A}</a:tableStyleId>
              </a:tblPr>
              <a:tblGrid>
                <a:gridCol w="1291463">
                  <a:extLst>
                    <a:ext uri="{9D8B030D-6E8A-4147-A177-3AD203B41FA5}">
                      <a16:colId xmlns:a16="http://schemas.microsoft.com/office/drawing/2014/main" val="3748309528"/>
                    </a:ext>
                  </a:extLst>
                </a:gridCol>
                <a:gridCol w="1658534">
                  <a:extLst>
                    <a:ext uri="{9D8B030D-6E8A-4147-A177-3AD203B41FA5}">
                      <a16:colId xmlns:a16="http://schemas.microsoft.com/office/drawing/2014/main" val="3377106826"/>
                    </a:ext>
                  </a:extLst>
                </a:gridCol>
                <a:gridCol w="1789612">
                  <a:extLst>
                    <a:ext uri="{9D8B030D-6E8A-4147-A177-3AD203B41FA5}">
                      <a16:colId xmlns:a16="http://schemas.microsoft.com/office/drawing/2014/main" val="3832121924"/>
                    </a:ext>
                  </a:extLst>
                </a:gridCol>
                <a:gridCol w="1638517">
                  <a:extLst>
                    <a:ext uri="{9D8B030D-6E8A-4147-A177-3AD203B41FA5}">
                      <a16:colId xmlns:a16="http://schemas.microsoft.com/office/drawing/2014/main" val="190413763"/>
                    </a:ext>
                  </a:extLst>
                </a:gridCol>
                <a:gridCol w="1841723">
                  <a:extLst>
                    <a:ext uri="{9D8B030D-6E8A-4147-A177-3AD203B41FA5}">
                      <a16:colId xmlns:a16="http://schemas.microsoft.com/office/drawing/2014/main" val="834888023"/>
                    </a:ext>
                  </a:extLst>
                </a:gridCol>
              </a:tblGrid>
              <a:tr h="808274">
                <a:tc>
                  <a:txBody>
                    <a:bodyPr/>
                    <a:lstStyle/>
                    <a:p>
                      <a:pPr algn="ctr">
                        <a:lnSpc>
                          <a:spcPct val="150000"/>
                        </a:lnSpc>
                        <a:spcAft>
                          <a:spcPts val="0"/>
                        </a:spcAft>
                      </a:pP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200000"/>
                        </a:lnSpc>
                      </a:pPr>
                      <a:r>
                        <a:rPr lang="en-IN" sz="2000" dirty="0"/>
                        <a:t>H</a:t>
                      </a:r>
                      <a:endParaRPr lang="en-IN" sz="2000" dirty="0">
                        <a:latin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n-IN" sz="2000" dirty="0"/>
                        <a:t>V</a:t>
                      </a:r>
                      <a:endParaRPr lang="en-IN" sz="2000" dirty="0">
                        <a:latin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n-IN" sz="2000" dirty="0"/>
                        <a:t>D</a:t>
                      </a:r>
                      <a:endParaRPr lang="en-IN" sz="2000" dirty="0">
                        <a:latin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n-IN" sz="2000" dirty="0"/>
                        <a:t>A</a:t>
                      </a:r>
                      <a:endParaRPr lang="en-IN" sz="2000" dirty="0">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416064958"/>
                  </a:ext>
                </a:extLst>
              </a:tr>
              <a:tr h="613954">
                <a:tc>
                  <a:txBody>
                    <a:bodyPr/>
                    <a:lstStyle/>
                    <a:p>
                      <a:pPr algn="ctr">
                        <a:lnSpc>
                          <a:spcPct val="100000"/>
                        </a:lnSpc>
                        <a:spcAft>
                          <a:spcPts val="0"/>
                        </a:spcAft>
                      </a:pPr>
                      <a:r>
                        <a:rPr lang="en-IN" sz="2000" dirty="0">
                          <a:effectLst/>
                        </a:rPr>
                        <a:t>H</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0000"/>
                        </a:lnSpc>
                      </a:pPr>
                      <a:r>
                        <a:rPr lang="en-IN" dirty="0"/>
                        <a:t>1023</a:t>
                      </a:r>
                    </a:p>
                  </a:txBody>
                  <a:tcPr marL="68580" marR="68580" marT="0" marB="0" anchor="ctr"/>
                </a:tc>
                <a:tc>
                  <a:txBody>
                    <a:bodyPr/>
                    <a:lstStyle/>
                    <a:p>
                      <a:pPr algn="ctr">
                        <a:lnSpc>
                          <a:spcPct val="100000"/>
                        </a:lnSpc>
                      </a:pPr>
                      <a:r>
                        <a:rPr lang="en-IN" dirty="0"/>
                        <a:t>41</a:t>
                      </a:r>
                    </a:p>
                  </a:txBody>
                  <a:tcPr marL="68580" marR="68580" marT="0" marB="0" anchor="ctr"/>
                </a:tc>
                <a:tc>
                  <a:txBody>
                    <a:bodyPr/>
                    <a:lstStyle/>
                    <a:p>
                      <a:pPr algn="ctr">
                        <a:lnSpc>
                          <a:spcPct val="100000"/>
                        </a:lnSpc>
                      </a:pPr>
                      <a:r>
                        <a:rPr lang="en-IN" dirty="0"/>
                        <a:t>603</a:t>
                      </a:r>
                    </a:p>
                  </a:txBody>
                  <a:tcPr marL="68580" marR="68580" marT="0" marB="0" anchor="ctr"/>
                </a:tc>
                <a:tc>
                  <a:txBody>
                    <a:bodyPr/>
                    <a:lstStyle/>
                    <a:p>
                      <a:pPr algn="ctr">
                        <a:lnSpc>
                          <a:spcPct val="100000"/>
                        </a:lnSpc>
                      </a:pPr>
                      <a:endParaRPr lang="en-IN" dirty="0"/>
                    </a:p>
                    <a:p>
                      <a:pPr algn="ctr">
                        <a:lnSpc>
                          <a:spcPct val="100000"/>
                        </a:lnSpc>
                      </a:pPr>
                      <a:r>
                        <a:rPr lang="en-IN" dirty="0"/>
                        <a:t>501</a:t>
                      </a:r>
                    </a:p>
                    <a:p>
                      <a:pPr algn="ctr">
                        <a:lnSpc>
                          <a:spcPct val="100000"/>
                        </a:lnSpc>
                      </a:pPr>
                      <a:endParaRPr lang="en-IN" dirty="0"/>
                    </a:p>
                  </a:txBody>
                  <a:tcPr marL="68580" marR="68580" marT="0" marB="0" anchor="ctr"/>
                </a:tc>
                <a:extLst>
                  <a:ext uri="{0D108BD9-81ED-4DB2-BD59-A6C34878D82A}">
                    <a16:rowId xmlns:a16="http://schemas.microsoft.com/office/drawing/2014/main" val="2876681810"/>
                  </a:ext>
                </a:extLst>
              </a:tr>
              <a:tr h="656950">
                <a:tc>
                  <a:txBody>
                    <a:bodyPr/>
                    <a:lstStyle/>
                    <a:p>
                      <a:pPr algn="ctr">
                        <a:lnSpc>
                          <a:spcPct val="150000"/>
                        </a:lnSpc>
                        <a:spcAft>
                          <a:spcPts val="0"/>
                        </a:spcAft>
                      </a:pPr>
                      <a:r>
                        <a:rPr lang="en-US" sz="2000" kern="1200" dirty="0">
                          <a:effectLst/>
                        </a:rPr>
                        <a:t>V</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pPr>
                      <a:r>
                        <a:rPr lang="en-IN" dirty="0"/>
                        <a:t>36</a:t>
                      </a:r>
                    </a:p>
                  </a:txBody>
                  <a:tcPr marL="68580" marR="68580" marT="0" marB="0" anchor="ctr"/>
                </a:tc>
                <a:tc>
                  <a:txBody>
                    <a:bodyPr/>
                    <a:lstStyle/>
                    <a:p>
                      <a:pPr algn="ctr">
                        <a:lnSpc>
                          <a:spcPct val="150000"/>
                        </a:lnSpc>
                      </a:pPr>
                      <a:r>
                        <a:rPr lang="en-IN" dirty="0"/>
                        <a:t>1167</a:t>
                      </a:r>
                    </a:p>
                  </a:txBody>
                  <a:tcPr marL="68580" marR="68580" marT="0" marB="0" anchor="ctr"/>
                </a:tc>
                <a:tc>
                  <a:txBody>
                    <a:bodyPr/>
                    <a:lstStyle/>
                    <a:p>
                      <a:pPr algn="ctr">
                        <a:lnSpc>
                          <a:spcPct val="150000"/>
                        </a:lnSpc>
                      </a:pPr>
                      <a:r>
                        <a:rPr lang="en-IN" dirty="0"/>
                        <a:t>661</a:t>
                      </a:r>
                    </a:p>
                  </a:txBody>
                  <a:tcPr marL="68580" marR="68580" marT="0" marB="0" anchor="ctr"/>
                </a:tc>
                <a:tc>
                  <a:txBody>
                    <a:bodyPr/>
                    <a:lstStyle/>
                    <a:p>
                      <a:pPr algn="ctr">
                        <a:lnSpc>
                          <a:spcPct val="150000"/>
                        </a:lnSpc>
                      </a:pPr>
                      <a:r>
                        <a:rPr lang="en-IN" dirty="0"/>
                        <a:t>592</a:t>
                      </a:r>
                    </a:p>
                  </a:txBody>
                  <a:tcPr marL="68580" marR="68580" marT="0" marB="0" anchor="ctr"/>
                </a:tc>
                <a:extLst>
                  <a:ext uri="{0D108BD9-81ED-4DB2-BD59-A6C34878D82A}">
                    <a16:rowId xmlns:a16="http://schemas.microsoft.com/office/drawing/2014/main" val="1755978715"/>
                  </a:ext>
                </a:extLst>
              </a:tr>
              <a:tr h="620866">
                <a:tc>
                  <a:txBody>
                    <a:bodyPr/>
                    <a:lstStyle/>
                    <a:p>
                      <a:pPr algn="ctr">
                        <a:lnSpc>
                          <a:spcPct val="150000"/>
                        </a:lnSpc>
                        <a:spcAft>
                          <a:spcPts val="0"/>
                        </a:spcAft>
                      </a:pPr>
                      <a:r>
                        <a:rPr lang="en-IN" sz="2000" dirty="0">
                          <a:effectLst/>
                        </a:rPr>
                        <a:t>D</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pPr>
                      <a:r>
                        <a:rPr lang="en-IN" dirty="0"/>
                        <a:t>408</a:t>
                      </a:r>
                    </a:p>
                  </a:txBody>
                  <a:tcPr marL="68580" marR="68580" marT="0" marB="0" anchor="ctr"/>
                </a:tc>
                <a:tc>
                  <a:txBody>
                    <a:bodyPr/>
                    <a:lstStyle/>
                    <a:p>
                      <a:pPr algn="ctr">
                        <a:lnSpc>
                          <a:spcPct val="150000"/>
                        </a:lnSpc>
                      </a:pPr>
                      <a:r>
                        <a:rPr lang="en-IN" dirty="0"/>
                        <a:t>671</a:t>
                      </a:r>
                    </a:p>
                  </a:txBody>
                  <a:tcPr marL="68580" marR="68580" marT="0" marB="0" anchor="ctr"/>
                </a:tc>
                <a:tc>
                  <a:txBody>
                    <a:bodyPr/>
                    <a:lstStyle/>
                    <a:p>
                      <a:pPr algn="ctr">
                        <a:lnSpc>
                          <a:spcPct val="150000"/>
                        </a:lnSpc>
                      </a:pPr>
                      <a:r>
                        <a:rPr lang="en-IN" dirty="0"/>
                        <a:t>1287</a:t>
                      </a:r>
                    </a:p>
                  </a:txBody>
                  <a:tcPr marL="68580" marR="68580" marT="0" marB="0" anchor="ctr"/>
                </a:tc>
                <a:tc>
                  <a:txBody>
                    <a:bodyPr/>
                    <a:lstStyle/>
                    <a:p>
                      <a:pPr algn="ctr">
                        <a:lnSpc>
                          <a:spcPct val="150000"/>
                        </a:lnSpc>
                      </a:pPr>
                      <a:r>
                        <a:rPr lang="en-IN" dirty="0"/>
                        <a:t>76</a:t>
                      </a:r>
                    </a:p>
                  </a:txBody>
                  <a:tcPr marL="68580" marR="68580" marT="0" marB="0" anchor="ctr"/>
                </a:tc>
                <a:extLst>
                  <a:ext uri="{0D108BD9-81ED-4DB2-BD59-A6C34878D82A}">
                    <a16:rowId xmlns:a16="http://schemas.microsoft.com/office/drawing/2014/main" val="3763299293"/>
                  </a:ext>
                </a:extLst>
              </a:tr>
              <a:tr h="620866">
                <a:tc>
                  <a:txBody>
                    <a:bodyPr/>
                    <a:lstStyle/>
                    <a:p>
                      <a:pPr algn="ctr">
                        <a:lnSpc>
                          <a:spcPct val="150000"/>
                        </a:lnSpc>
                        <a:spcAft>
                          <a:spcPts val="0"/>
                        </a:spcAft>
                      </a:pPr>
                      <a:r>
                        <a:rPr lang="en-US" sz="2000" kern="1200" dirty="0">
                          <a:effectLst/>
                        </a:rPr>
                        <a:t>A</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pPr>
                      <a:r>
                        <a:rPr lang="en-IN" dirty="0"/>
                        <a:t>644</a:t>
                      </a:r>
                    </a:p>
                  </a:txBody>
                  <a:tcPr marL="68580" marR="68580" marT="0" marB="0" anchor="ctr"/>
                </a:tc>
                <a:tc>
                  <a:txBody>
                    <a:bodyPr/>
                    <a:lstStyle/>
                    <a:p>
                      <a:pPr algn="ctr">
                        <a:lnSpc>
                          <a:spcPct val="150000"/>
                        </a:lnSpc>
                      </a:pPr>
                      <a:r>
                        <a:rPr lang="en-IN" dirty="0"/>
                        <a:t>591</a:t>
                      </a:r>
                    </a:p>
                  </a:txBody>
                  <a:tcPr marL="68580" marR="68580" marT="0" marB="0" anchor="ctr"/>
                </a:tc>
                <a:tc>
                  <a:txBody>
                    <a:bodyPr/>
                    <a:lstStyle/>
                    <a:p>
                      <a:pPr algn="ctr">
                        <a:lnSpc>
                          <a:spcPct val="150000"/>
                        </a:lnSpc>
                      </a:pPr>
                      <a:r>
                        <a:rPr lang="en-IN" dirty="0"/>
                        <a:t>117</a:t>
                      </a:r>
                    </a:p>
                  </a:txBody>
                  <a:tcPr marL="68580" marR="68580" marT="0" marB="0" anchor="ctr"/>
                </a:tc>
                <a:tc>
                  <a:txBody>
                    <a:bodyPr/>
                    <a:lstStyle/>
                    <a:p>
                      <a:pPr algn="ctr">
                        <a:lnSpc>
                          <a:spcPct val="150000"/>
                        </a:lnSpc>
                      </a:pPr>
                      <a:r>
                        <a:rPr lang="en-IN" dirty="0"/>
                        <a:t>1140</a:t>
                      </a:r>
                    </a:p>
                  </a:txBody>
                  <a:tcPr marL="68580" marR="68580" marT="0" marB="0" anchor="ctr"/>
                </a:tc>
                <a:extLst>
                  <a:ext uri="{0D108BD9-81ED-4DB2-BD59-A6C34878D82A}">
                    <a16:rowId xmlns:a16="http://schemas.microsoft.com/office/drawing/2014/main" val="1390581153"/>
                  </a:ext>
                </a:extLst>
              </a:tr>
            </a:tbl>
          </a:graphicData>
        </a:graphic>
      </p:graphicFrame>
      <p:sp>
        <p:nvSpPr>
          <p:cNvPr id="5" name="TextBox 4"/>
          <p:cNvSpPr txBox="1"/>
          <p:nvPr/>
        </p:nvSpPr>
        <p:spPr>
          <a:xfrm>
            <a:off x="2999769" y="1864920"/>
            <a:ext cx="8056418" cy="369332"/>
          </a:xfrm>
          <a:prstGeom prst="rect">
            <a:avLst/>
          </a:prstGeom>
          <a:noFill/>
        </p:spPr>
        <p:txBody>
          <a:bodyPr wrap="square" rtlCol="0">
            <a:spAutoFit/>
          </a:bodyPr>
          <a:lstStyle/>
          <a:p>
            <a:r>
              <a:rPr lang="en-IN" b="1" i="1" dirty="0">
                <a:latin typeface="Times New Roman" panose="02020603050405020304" pitchFamily="18" charset="0"/>
                <a:cs typeface="Times New Roman" panose="02020603050405020304" pitchFamily="18" charset="0"/>
              </a:rPr>
              <a:t>TABLE:</a:t>
            </a:r>
            <a:r>
              <a:rPr lang="en-IN" dirty="0">
                <a:latin typeface="Times New Roman" panose="02020603050405020304" pitchFamily="18" charset="0"/>
                <a:cs typeface="Times New Roman" panose="02020603050405020304" pitchFamily="18" charset="0"/>
              </a:rPr>
              <a:t> </a:t>
            </a:r>
            <a:r>
              <a:rPr lang="en-IN" i="1" dirty="0">
                <a:latin typeface="Times New Roman" panose="02020603050405020304" pitchFamily="18" charset="0"/>
                <a:cs typeface="Times New Roman" panose="02020603050405020304" pitchFamily="18" charset="0"/>
              </a:rPr>
              <a:t>Showing QBER and Key Rate for BBM92 Protocol</a:t>
            </a:r>
            <a:endParaRPr lang="en-IN" b="1" dirty="0">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2004623" y="2215829"/>
            <a:ext cx="1234954" cy="7494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37059" y="2332366"/>
            <a:ext cx="587020" cy="369332"/>
          </a:xfrm>
          <a:prstGeom prst="rect">
            <a:avLst/>
          </a:prstGeom>
          <a:noFill/>
        </p:spPr>
        <p:txBody>
          <a:bodyPr wrap="none" rtlCol="0">
            <a:spAutoFit/>
          </a:bodyPr>
          <a:lstStyle/>
          <a:p>
            <a:r>
              <a:rPr lang="en-IN" dirty="0">
                <a:solidFill>
                  <a:schemeClr val="bg1"/>
                </a:solidFill>
              </a:rPr>
              <a:t>BOB</a:t>
            </a:r>
          </a:p>
        </p:txBody>
      </p:sp>
      <p:sp>
        <p:nvSpPr>
          <p:cNvPr id="13" name="TextBox 12"/>
          <p:cNvSpPr txBox="1"/>
          <p:nvPr/>
        </p:nvSpPr>
        <p:spPr>
          <a:xfrm>
            <a:off x="1990740" y="2521180"/>
            <a:ext cx="708848" cy="369332"/>
          </a:xfrm>
          <a:prstGeom prst="rect">
            <a:avLst/>
          </a:prstGeom>
          <a:noFill/>
        </p:spPr>
        <p:txBody>
          <a:bodyPr wrap="none" rtlCol="0">
            <a:spAutoFit/>
          </a:bodyPr>
          <a:lstStyle/>
          <a:p>
            <a:r>
              <a:rPr lang="en-IN" dirty="0">
                <a:solidFill>
                  <a:schemeClr val="bg1"/>
                </a:solidFill>
              </a:rPr>
              <a:t>ALICE</a:t>
            </a:r>
          </a:p>
        </p:txBody>
      </p:sp>
      <mc:AlternateContent xmlns:mc="http://schemas.openxmlformats.org/markup-compatibility/2006" xmlns:a14="http://schemas.microsoft.com/office/drawing/2010/main">
        <mc:Choice Requires="a14">
          <p:sp>
            <p:nvSpPr>
              <p:cNvPr id="21" name="TextBox 20"/>
              <p:cNvSpPr txBox="1"/>
              <p:nvPr/>
            </p:nvSpPr>
            <p:spPr>
              <a:xfrm>
                <a:off x="2032339" y="5756129"/>
                <a:ext cx="8171821" cy="400110"/>
              </a:xfrm>
              <a:prstGeom prst="rect">
                <a:avLst/>
              </a:prstGeom>
              <a:noFill/>
            </p:spPr>
            <p:txBody>
              <a:bodyPr wrap="square" rtlCol="0">
                <a:spAutoFit/>
              </a:bodyPr>
              <a:lstStyle/>
              <a:p>
                <a:pPr algn="ctr"/>
                <a:r>
                  <a:rPr lang="en-IN" sz="2000" b="1" i="1" dirty="0">
                    <a:latin typeface="Times New Roman" panose="02020603050405020304" pitchFamily="18" charset="0"/>
                    <a:cs typeface="Times New Roman" panose="02020603050405020304" pitchFamily="18" charset="0"/>
                  </a:rPr>
                  <a:t>Average Sift Key Rate</a:t>
                </a:r>
                <a14:m>
                  <m:oMath xmlns:m="http://schemas.openxmlformats.org/officeDocument/2006/math">
                    <m:r>
                      <a:rPr lang="en-IN" sz="2000" b="1" i="1">
                        <a:latin typeface="Cambria Math" panose="02040503050406030204" pitchFamily="18" charset="0"/>
                        <a:cs typeface="Times New Roman" panose="02020603050405020304" pitchFamily="18" charset="0"/>
                      </a:rPr>
                      <m:t> </m:t>
                    </m:r>
                    <m:d>
                      <m:dPr>
                        <m:ctrlPr>
                          <a:rPr lang="en-IN" sz="2000" b="1" i="1" smtClean="0">
                            <a:latin typeface="Cambria Math" panose="02040503050406030204" pitchFamily="18" charset="0"/>
                            <a:cs typeface="Times New Roman" panose="02020603050405020304" pitchFamily="18" charset="0"/>
                          </a:rPr>
                        </m:ctrlPr>
                      </m:dPr>
                      <m:e>
                        <m:r>
                          <a:rPr lang="en-IN" sz="2000" b="1" i="1" smtClean="0">
                            <a:latin typeface="Cambria Math" panose="02040503050406030204" pitchFamily="18" charset="0"/>
                            <a:cs typeface="Times New Roman" panose="02020603050405020304" pitchFamily="18" charset="0"/>
                          </a:rPr>
                          <m:t>𝑲</m:t>
                        </m:r>
                      </m:e>
                    </m:d>
                  </m:oMath>
                </a14:m>
                <a:r>
                  <a:rPr lang="en-IN" sz="2000" b="1" i="1" dirty="0">
                    <a:latin typeface="Times New Roman" panose="02020603050405020304" pitchFamily="18" charset="0"/>
                    <a:cs typeface="Times New Roman" panose="02020603050405020304" pitchFamily="18" charset="0"/>
                  </a:rPr>
                  <a:t> = Total CC in correct basis detectors </a:t>
                </a:r>
                <a:r>
                  <a:rPr lang="en-IN" sz="2000" b="1" dirty="0">
                    <a:latin typeface="Times New Roman" panose="02020603050405020304" pitchFamily="18" charset="0"/>
                    <a:cs typeface="Times New Roman" panose="02020603050405020304" pitchFamily="18" charset="0"/>
                  </a:rPr>
                  <a:t>= 4.5 kbps</a:t>
                </a:r>
              </a:p>
            </p:txBody>
          </p:sp>
        </mc:Choice>
        <mc:Fallback xmlns="">
          <p:sp>
            <p:nvSpPr>
              <p:cNvPr id="21" name="TextBox 20"/>
              <p:cNvSpPr txBox="1">
                <a:spLocks noRot="1" noChangeAspect="1" noMove="1" noResize="1" noEditPoints="1" noAdjustHandles="1" noChangeArrowheads="1" noChangeShapeType="1" noTextEdit="1"/>
              </p:cNvSpPr>
              <p:nvPr/>
            </p:nvSpPr>
            <p:spPr>
              <a:xfrm>
                <a:off x="2032339" y="5756129"/>
                <a:ext cx="8171821" cy="400110"/>
              </a:xfrm>
              <a:prstGeom prst="rect">
                <a:avLst/>
              </a:prstGeom>
              <a:blipFill>
                <a:blip r:embed="rId3"/>
                <a:stretch>
                  <a:fillRect t="-7576" b="-25758"/>
                </a:stretch>
              </a:blipFill>
            </p:spPr>
            <p:txBody>
              <a:bodyPr/>
              <a:lstStyle/>
              <a:p>
                <a:r>
                  <a:rPr lang="en-IN">
                    <a:noFill/>
                  </a:rPr>
                  <a:t> </a:t>
                </a:r>
              </a:p>
            </p:txBody>
          </p:sp>
        </mc:Fallback>
      </mc:AlternateContent>
      <p:sp>
        <p:nvSpPr>
          <p:cNvPr id="22" name="TextBox 21"/>
          <p:cNvSpPr txBox="1"/>
          <p:nvPr/>
        </p:nvSpPr>
        <p:spPr>
          <a:xfrm>
            <a:off x="2482375" y="6100926"/>
            <a:ext cx="7055427" cy="707886"/>
          </a:xfrm>
          <a:prstGeom prst="rect">
            <a:avLst/>
          </a:prstGeom>
          <a:noFill/>
        </p:spPr>
        <p:txBody>
          <a:bodyPr wrap="square" rtlCol="0">
            <a:spAutoFit/>
          </a:bodyPr>
          <a:lstStyle/>
          <a:p>
            <a:pPr algn="ctr"/>
            <a:r>
              <a:rPr lang="en-IN" sz="2000" b="1" i="1" dirty="0">
                <a:latin typeface="Times New Roman" panose="02020603050405020304" pitchFamily="18" charset="0"/>
                <a:cs typeface="Times New Roman" panose="02020603050405020304" pitchFamily="18" charset="0"/>
              </a:rPr>
              <a:t>QBER= CC in wrong detectors/total CC= </a:t>
            </a:r>
            <a:r>
              <a:rPr lang="en-IN" sz="2000" b="1" dirty="0">
                <a:latin typeface="Times New Roman" panose="02020603050405020304" pitchFamily="18" charset="0"/>
                <a:cs typeface="Times New Roman" panose="02020603050405020304" pitchFamily="18" charset="0"/>
              </a:rPr>
              <a:t>4%</a:t>
            </a:r>
          </a:p>
          <a:p>
            <a:pPr algn="ctr"/>
            <a:r>
              <a:rPr lang="en-IN" sz="2000" b="1" i="1" dirty="0">
                <a:latin typeface="Times New Roman" panose="02020603050405020304" pitchFamily="18" charset="0"/>
                <a:cs typeface="Times New Roman" panose="02020603050405020304" pitchFamily="18" charset="0"/>
              </a:rPr>
              <a:t>Secure key rate ~ </a:t>
            </a:r>
            <a:r>
              <a:rPr lang="en-IN" sz="2000" b="1" dirty="0">
                <a:latin typeface="Times New Roman" panose="02020603050405020304" pitchFamily="18" charset="0"/>
                <a:cs typeface="Times New Roman" panose="02020603050405020304" pitchFamily="18" charset="0"/>
              </a:rPr>
              <a:t>1.7 kbps</a:t>
            </a:r>
            <a:endParaRPr lang="en-IN" sz="2000" b="1" i="1"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511911" y="947393"/>
            <a:ext cx="3350597" cy="461665"/>
          </a:xfrm>
          <a:prstGeom prst="rect">
            <a:avLst/>
          </a:prstGeom>
          <a:noFill/>
        </p:spPr>
        <p:txBody>
          <a:bodyPr wrap="none" rtlCol="0">
            <a:spAutoFit/>
          </a:bodyPr>
          <a:lstStyle/>
          <a:p>
            <a:r>
              <a:rPr lang="en-IN" sz="2400" b="1" dirty="0">
                <a:latin typeface="Arial" panose="020B0604020202020204" pitchFamily="34" charset="0"/>
                <a:cs typeface="Arial" panose="020B0604020202020204" pitchFamily="34" charset="0"/>
              </a:rPr>
              <a:t>Parameter Estimation</a:t>
            </a:r>
          </a:p>
        </p:txBody>
      </p:sp>
      <p:grpSp>
        <p:nvGrpSpPr>
          <p:cNvPr id="14" name="Group 13"/>
          <p:cNvGrpSpPr/>
          <p:nvPr/>
        </p:nvGrpSpPr>
        <p:grpSpPr>
          <a:xfrm>
            <a:off x="469361" y="209005"/>
            <a:ext cx="5440182" cy="705395"/>
            <a:chOff x="142786" y="248194"/>
            <a:chExt cx="5440182" cy="705395"/>
          </a:xfrm>
        </p:grpSpPr>
        <p:sp>
          <p:nvSpPr>
            <p:cNvPr id="15" name="Rounded Rectangle 14"/>
            <p:cNvSpPr/>
            <p:nvPr/>
          </p:nvSpPr>
          <p:spPr>
            <a:xfrm>
              <a:off x="142786" y="248194"/>
              <a:ext cx="5440182" cy="70539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a:p>
          </p:txBody>
        </p:sp>
        <p:sp>
          <p:nvSpPr>
            <p:cNvPr id="16" name="TextBox 15"/>
            <p:cNvSpPr txBox="1"/>
            <p:nvPr/>
          </p:nvSpPr>
          <p:spPr>
            <a:xfrm>
              <a:off x="185336" y="355778"/>
              <a:ext cx="5397631" cy="492443"/>
            </a:xfrm>
            <a:prstGeom prst="rect">
              <a:avLst/>
            </a:prstGeom>
            <a:noFill/>
          </p:spPr>
          <p:txBody>
            <a:bodyPr wrap="none" rtlCol="0">
              <a:spAutoFit/>
            </a:bodyPr>
            <a:lstStyle/>
            <a:p>
              <a:r>
                <a:rPr lang="en-IN" sz="2600" b="1" dirty="0">
                  <a:latin typeface="Arial" panose="020B0604020202020204" pitchFamily="34" charset="0"/>
                  <a:cs typeface="Arial" panose="020B0604020202020204" pitchFamily="34" charset="0"/>
                </a:rPr>
                <a:t>BBM92 Protocol over 200 meters</a:t>
              </a:r>
            </a:p>
          </p:txBody>
        </p:sp>
      </p:grpSp>
    </p:spTree>
    <p:extLst>
      <p:ext uri="{BB962C8B-B14F-4D97-AF65-F5344CB8AC3E}">
        <p14:creationId xmlns:p14="http://schemas.microsoft.com/office/powerpoint/2010/main" val="2885588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D95247E-0361-4938-9425-EDB07A5ADCDC}"/>
              </a:ext>
            </a:extLst>
          </p:cNvPr>
          <p:cNvSpPr txBox="1"/>
          <p:nvPr/>
        </p:nvSpPr>
        <p:spPr>
          <a:xfrm>
            <a:off x="1717270" y="437785"/>
            <a:ext cx="87574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rPr>
              <a:t>Atmospheric conditions, mean and variance from midnight to 6 AM (typical measurement time for our experiments)</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1">
            <a:extLst>
              <a:ext uri="{FF2B5EF4-FFF2-40B4-BE49-F238E27FC236}">
                <a16:creationId xmlns:a16="http://schemas.microsoft.com/office/drawing/2014/main" id="{5E31DC95-5B1B-42CE-A0FB-E2AB58B3C3AB}"/>
              </a:ext>
            </a:extLst>
          </p:cNvPr>
          <p:cNvGraphicFramePr>
            <a:graphicFrameLocks noGrp="1"/>
          </p:cNvGraphicFramePr>
          <p:nvPr/>
        </p:nvGraphicFramePr>
        <p:xfrm>
          <a:off x="1850435" y="1823160"/>
          <a:ext cx="8491126" cy="1188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632112822"/>
                    </a:ext>
                  </a:extLst>
                </a:gridCol>
                <a:gridCol w="2277744">
                  <a:extLst>
                    <a:ext uri="{9D8B030D-6E8A-4147-A177-3AD203B41FA5}">
                      <a16:colId xmlns:a16="http://schemas.microsoft.com/office/drawing/2014/main" val="3306888755"/>
                    </a:ext>
                  </a:extLst>
                </a:gridCol>
                <a:gridCol w="2148396">
                  <a:extLst>
                    <a:ext uri="{9D8B030D-6E8A-4147-A177-3AD203B41FA5}">
                      <a16:colId xmlns:a16="http://schemas.microsoft.com/office/drawing/2014/main" val="117364157"/>
                    </a:ext>
                  </a:extLst>
                </a:gridCol>
                <a:gridCol w="2032986">
                  <a:extLst>
                    <a:ext uri="{9D8B030D-6E8A-4147-A177-3AD203B41FA5}">
                      <a16:colId xmlns:a16="http://schemas.microsoft.com/office/drawing/2014/main" val="2611830725"/>
                    </a:ext>
                  </a:extLst>
                </a:gridCol>
              </a:tblGrid>
              <a:tr h="370840">
                <a:tc>
                  <a:txBody>
                    <a:bodyPr/>
                    <a:lstStyle/>
                    <a:p>
                      <a:r>
                        <a:rPr lang="en-IN" sz="2000" dirty="0"/>
                        <a:t>Date</a:t>
                      </a:r>
                      <a:endParaRPr lang="en-GB" sz="2000" dirty="0"/>
                    </a:p>
                  </a:txBody>
                  <a:tcPr/>
                </a:tc>
                <a:tc>
                  <a:txBody>
                    <a:bodyPr/>
                    <a:lstStyle/>
                    <a:p>
                      <a:r>
                        <a:rPr lang="en-IN" sz="2000" dirty="0"/>
                        <a:t>Extinction (Mm-1)</a:t>
                      </a:r>
                      <a:endParaRPr lang="en-GB" sz="2000" dirty="0"/>
                    </a:p>
                  </a:txBody>
                  <a:tcPr/>
                </a:tc>
                <a:tc>
                  <a:txBody>
                    <a:bodyPr/>
                    <a:lstStyle/>
                    <a:p>
                      <a:r>
                        <a:rPr lang="en-IN" sz="2000" dirty="0"/>
                        <a:t>Scattering (Mm-1)</a:t>
                      </a:r>
                      <a:endParaRPr lang="en-GB" sz="2000" dirty="0"/>
                    </a:p>
                  </a:txBody>
                  <a:tcPr/>
                </a:tc>
                <a:tc>
                  <a:txBody>
                    <a:bodyPr/>
                    <a:lstStyle/>
                    <a:p>
                      <a:r>
                        <a:rPr lang="en-IN" sz="2000" dirty="0"/>
                        <a:t>PM2.5 (µg/m3)</a:t>
                      </a:r>
                      <a:endParaRPr lang="en-GB" sz="2000" dirty="0"/>
                    </a:p>
                  </a:txBody>
                  <a:tcPr/>
                </a:tc>
                <a:extLst>
                  <a:ext uri="{0D108BD9-81ED-4DB2-BD59-A6C34878D82A}">
                    <a16:rowId xmlns:a16="http://schemas.microsoft.com/office/drawing/2014/main" val="4019994040"/>
                  </a:ext>
                </a:extLst>
              </a:tr>
              <a:tr h="370840">
                <a:tc>
                  <a:txBody>
                    <a:bodyPr/>
                    <a:lstStyle/>
                    <a:p>
                      <a:r>
                        <a:rPr lang="en-IN" sz="2000" dirty="0"/>
                        <a:t>08/05/2021</a:t>
                      </a:r>
                      <a:endParaRPr lang="en-GB" sz="2000" dirty="0"/>
                    </a:p>
                  </a:txBody>
                  <a:tcPr/>
                </a:tc>
                <a:tc>
                  <a:txBody>
                    <a:bodyPr/>
                    <a:lstStyle/>
                    <a:p>
                      <a:r>
                        <a:rPr lang="en-GB" sz="2000" kern="1200" dirty="0">
                          <a:solidFill>
                            <a:schemeClr val="dk1"/>
                          </a:solidFill>
                          <a:latin typeface="+mn-lt"/>
                          <a:ea typeface="+mn-ea"/>
                          <a:cs typeface="+mn-cs"/>
                        </a:rPr>
                        <a:t>76.41±7.78 </a:t>
                      </a:r>
                    </a:p>
                  </a:txBody>
                  <a:tcPr anchor="ctr"/>
                </a:tc>
                <a:tc>
                  <a:txBody>
                    <a:bodyPr/>
                    <a:lstStyle/>
                    <a:p>
                      <a:r>
                        <a:rPr lang="en-GB" sz="2000" kern="1200" dirty="0">
                          <a:solidFill>
                            <a:schemeClr val="dk1"/>
                          </a:solidFill>
                          <a:latin typeface="+mn-lt"/>
                          <a:ea typeface="+mn-ea"/>
                          <a:cs typeface="+mn-cs"/>
                        </a:rPr>
                        <a:t>62.73±5.82 </a:t>
                      </a:r>
                    </a:p>
                  </a:txBody>
                  <a:tcPr anchor="ctr"/>
                </a:tc>
                <a:tc>
                  <a:txBody>
                    <a:bodyPr/>
                    <a:lstStyle/>
                    <a:p>
                      <a:r>
                        <a:rPr lang="en-GB" sz="2000" kern="1200" dirty="0">
                          <a:solidFill>
                            <a:schemeClr val="dk1"/>
                          </a:solidFill>
                          <a:latin typeface="+mn-lt"/>
                          <a:ea typeface="+mn-ea"/>
                          <a:cs typeface="+mn-cs"/>
                        </a:rPr>
                        <a:t>2.87±0.26</a:t>
                      </a:r>
                    </a:p>
                  </a:txBody>
                  <a:tcPr anchor="ctr"/>
                </a:tc>
                <a:extLst>
                  <a:ext uri="{0D108BD9-81ED-4DB2-BD59-A6C34878D82A}">
                    <a16:rowId xmlns:a16="http://schemas.microsoft.com/office/drawing/2014/main" val="1202600949"/>
                  </a:ext>
                </a:extLst>
              </a:tr>
              <a:tr h="370840">
                <a:tc>
                  <a:txBody>
                    <a:bodyPr/>
                    <a:lstStyle/>
                    <a:p>
                      <a:r>
                        <a:rPr lang="en-IN" sz="2000" dirty="0"/>
                        <a:t>10/05/2021</a:t>
                      </a:r>
                      <a:endParaRPr lang="en-GB" sz="2000" dirty="0"/>
                    </a:p>
                  </a:txBody>
                  <a:tcPr/>
                </a:tc>
                <a:tc>
                  <a:txBody>
                    <a:bodyPr/>
                    <a:lstStyle/>
                    <a:p>
                      <a:pPr marL="0" algn="l" defTabSz="914400" rtl="0" eaLnBrk="1" latinLnBrk="0" hangingPunct="1"/>
                      <a:r>
                        <a:rPr lang="en-GB" sz="2000" kern="1200" dirty="0">
                          <a:solidFill>
                            <a:schemeClr val="dk1"/>
                          </a:solidFill>
                          <a:latin typeface="+mn-lt"/>
                          <a:ea typeface="+mn-ea"/>
                          <a:cs typeface="+mn-cs"/>
                        </a:rPr>
                        <a:t>48.67±6.70 </a:t>
                      </a:r>
                    </a:p>
                  </a:txBody>
                  <a:tcPr anchor="ctr"/>
                </a:tc>
                <a:tc>
                  <a:txBody>
                    <a:bodyPr/>
                    <a:lstStyle/>
                    <a:p>
                      <a:pPr marL="0" algn="l" defTabSz="914400" rtl="0" eaLnBrk="1" latinLnBrk="0" hangingPunct="1"/>
                      <a:r>
                        <a:rPr lang="en-GB" sz="2000" kern="1200" dirty="0">
                          <a:solidFill>
                            <a:schemeClr val="dk1"/>
                          </a:solidFill>
                          <a:latin typeface="+mn-lt"/>
                          <a:ea typeface="+mn-ea"/>
                          <a:cs typeface="+mn-cs"/>
                        </a:rPr>
                        <a:t>40.16±6.15 </a:t>
                      </a:r>
                    </a:p>
                  </a:txBody>
                  <a:tcPr anchor="ctr"/>
                </a:tc>
                <a:tc>
                  <a:txBody>
                    <a:bodyPr/>
                    <a:lstStyle/>
                    <a:p>
                      <a:pPr marL="0" algn="l" defTabSz="914400" rtl="0" eaLnBrk="1" latinLnBrk="0" hangingPunct="1"/>
                      <a:r>
                        <a:rPr lang="en-GB" sz="2000" kern="1200" dirty="0">
                          <a:solidFill>
                            <a:schemeClr val="dk1"/>
                          </a:solidFill>
                          <a:latin typeface="+mn-lt"/>
                          <a:ea typeface="+mn-ea"/>
                          <a:cs typeface="+mn-cs"/>
                        </a:rPr>
                        <a:t>1.68±0.24</a:t>
                      </a:r>
                    </a:p>
                  </a:txBody>
                  <a:tcPr anchor="ctr"/>
                </a:tc>
                <a:extLst>
                  <a:ext uri="{0D108BD9-81ED-4DB2-BD59-A6C34878D82A}">
                    <a16:rowId xmlns:a16="http://schemas.microsoft.com/office/drawing/2014/main" val="430722967"/>
                  </a:ext>
                </a:extLst>
              </a:tr>
            </a:tbl>
          </a:graphicData>
        </a:graphic>
      </p:graphicFrame>
      <p:pic>
        <p:nvPicPr>
          <p:cNvPr id="5" name="Picture 4">
            <a:extLst>
              <a:ext uri="{FF2B5EF4-FFF2-40B4-BE49-F238E27FC236}">
                <a16:creationId xmlns:a16="http://schemas.microsoft.com/office/drawing/2014/main" id="{98435F90-31A1-478D-BFEF-611D6EDC75F7}"/>
              </a:ext>
            </a:extLst>
          </p:cNvPr>
          <p:cNvPicPr>
            <a:picLocks noChangeAspect="1"/>
          </p:cNvPicPr>
          <p:nvPr/>
        </p:nvPicPr>
        <p:blipFill>
          <a:blip r:embed="rId2"/>
          <a:stretch>
            <a:fillRect/>
          </a:stretch>
        </p:blipFill>
        <p:spPr>
          <a:xfrm>
            <a:off x="2730559" y="3317684"/>
            <a:ext cx="6730877" cy="2967705"/>
          </a:xfrm>
          <a:prstGeom prst="rect">
            <a:avLst/>
          </a:prstGeom>
        </p:spPr>
      </p:pic>
    </p:spTree>
    <p:extLst>
      <p:ext uri="{BB962C8B-B14F-4D97-AF65-F5344CB8AC3E}">
        <p14:creationId xmlns:p14="http://schemas.microsoft.com/office/powerpoint/2010/main" val="253868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665426" y="1573498"/>
            <a:ext cx="10680235" cy="2896902"/>
            <a:chOff x="658234" y="1497298"/>
            <a:chExt cx="10168290" cy="2896902"/>
          </a:xfrm>
        </p:grpSpPr>
        <p:grpSp>
          <p:nvGrpSpPr>
            <p:cNvPr id="31" name="Group 30"/>
            <p:cNvGrpSpPr/>
            <p:nvPr/>
          </p:nvGrpSpPr>
          <p:grpSpPr>
            <a:xfrm>
              <a:off x="1360146" y="2018858"/>
              <a:ext cx="9466378" cy="2375342"/>
              <a:chOff x="818720" y="1586513"/>
              <a:chExt cx="9466378" cy="2375342"/>
            </a:xfrm>
          </p:grpSpPr>
          <p:sp>
            <p:nvSpPr>
              <p:cNvPr id="30" name="Rectangle 29"/>
              <p:cNvSpPr/>
              <p:nvPr/>
            </p:nvSpPr>
            <p:spPr>
              <a:xfrm>
                <a:off x="818720" y="1586513"/>
                <a:ext cx="9466378" cy="2375342"/>
              </a:xfrm>
              <a:prstGeom prst="rect">
                <a:avLst/>
              </a:prstGeom>
              <a:solidFill>
                <a:schemeClr val="accent4">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IN"/>
              </a:p>
            </p:txBody>
          </p:sp>
          <p:sp>
            <p:nvSpPr>
              <p:cNvPr id="29" name="TextBox 28"/>
              <p:cNvSpPr txBox="1"/>
              <p:nvPr/>
            </p:nvSpPr>
            <p:spPr>
              <a:xfrm>
                <a:off x="913855" y="1927526"/>
                <a:ext cx="9371243" cy="1754326"/>
              </a:xfrm>
              <a:prstGeom prst="rect">
                <a:avLst/>
              </a:prstGeom>
              <a:noFill/>
            </p:spPr>
            <p:txBody>
              <a:bodyPr wrap="square" rtlCol="0">
                <a:spAutoFit/>
              </a:bodyPr>
              <a:lstStyle/>
              <a:p>
                <a:pPr marL="285750" indent="-285750" algn="just">
                  <a:buFont typeface="Arial" panose="020B0604020202020204" pitchFamily="34" charset="0"/>
                  <a:buChar char="•"/>
                </a:pPr>
                <a:r>
                  <a:rPr lang="en-IN" dirty="0">
                    <a:latin typeface="Arial" panose="020B0604020202020204" pitchFamily="34" charset="0"/>
                    <a:cs typeface="Arial" panose="020B0604020202020204" pitchFamily="34" charset="0"/>
                  </a:rPr>
                  <a:t>Proposed a new protocol to increase the secure key rate using the same resources as in BB84 protocol.</a:t>
                </a:r>
              </a:p>
              <a:p>
                <a:pPr marL="285750" indent="-285750" algn="just">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IN" dirty="0">
                    <a:latin typeface="Arial" panose="020B0604020202020204" pitchFamily="34" charset="0"/>
                    <a:cs typeface="Arial" panose="020B0604020202020204" pitchFamily="34" charset="0"/>
                  </a:rPr>
                  <a:t>Demonstrated the feasibility of CD protocol for atmospheric channel of 200 meters.</a:t>
                </a:r>
              </a:p>
              <a:p>
                <a:pPr marL="285750" indent="-285750" algn="just">
                  <a:buFont typeface="Arial" panose="020B0604020202020204" pitchFamily="34" charset="0"/>
                  <a:buChar char="•"/>
                </a:pPr>
                <a:endParaRPr lang="en-IN" dirty="0">
                  <a:latin typeface="Arial" panose="020B0604020202020204" pitchFamily="34" charset="0"/>
                  <a:cs typeface="Arial" panose="020B0604020202020204" pitchFamily="34" charset="0"/>
                </a:endParaRPr>
              </a:p>
              <a:p>
                <a:endParaRPr lang="en-IN" dirty="0"/>
              </a:p>
            </p:txBody>
          </p:sp>
        </p:grpSp>
        <p:grpSp>
          <p:nvGrpSpPr>
            <p:cNvPr id="2" name="Group 1"/>
            <p:cNvGrpSpPr/>
            <p:nvPr/>
          </p:nvGrpSpPr>
          <p:grpSpPr>
            <a:xfrm>
              <a:off x="658234" y="1497298"/>
              <a:ext cx="2101857" cy="711200"/>
              <a:chOff x="2289459" y="2634277"/>
              <a:chExt cx="2101857" cy="711200"/>
            </a:xfrm>
          </p:grpSpPr>
          <p:sp>
            <p:nvSpPr>
              <p:cNvPr id="3" name="Rounded Rectangle 2"/>
              <p:cNvSpPr/>
              <p:nvPr/>
            </p:nvSpPr>
            <p:spPr>
              <a:xfrm>
                <a:off x="2289459" y="2634277"/>
                <a:ext cx="2101857" cy="7112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a:p>
            </p:txBody>
          </p:sp>
          <p:sp>
            <p:nvSpPr>
              <p:cNvPr id="4" name="TextBox 3"/>
              <p:cNvSpPr txBox="1"/>
              <p:nvPr/>
            </p:nvSpPr>
            <p:spPr>
              <a:xfrm>
                <a:off x="2352671" y="2774434"/>
                <a:ext cx="2038645" cy="430887"/>
              </a:xfrm>
              <a:prstGeom prst="rect">
                <a:avLst/>
              </a:prstGeom>
              <a:noFill/>
            </p:spPr>
            <p:txBody>
              <a:bodyPr wrap="square" rtlCol="0">
                <a:spAutoFit/>
              </a:bodyPr>
              <a:lstStyle/>
              <a:p>
                <a:pPr algn="ctr"/>
                <a:r>
                  <a:rPr lang="en-IN" sz="2200" b="1" dirty="0">
                    <a:latin typeface="Arial" panose="020B0604020202020204" pitchFamily="34" charset="0"/>
                    <a:cs typeface="Arial" panose="020B0604020202020204" pitchFamily="34" charset="0"/>
                  </a:rPr>
                  <a:t>Summary </a:t>
                </a:r>
              </a:p>
            </p:txBody>
          </p:sp>
        </p:grpSp>
      </p:grpSp>
    </p:spTree>
    <p:extLst>
      <p:ext uri="{BB962C8B-B14F-4D97-AF65-F5344CB8AC3E}">
        <p14:creationId xmlns:p14="http://schemas.microsoft.com/office/powerpoint/2010/main" val="1626469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329" y="1096261"/>
            <a:ext cx="10515600" cy="5366683"/>
          </a:xfrm>
        </p:spPr>
        <p:txBody>
          <a:bodyPr>
            <a:noAutofit/>
          </a:bodyPr>
          <a:lstStyle/>
          <a:p>
            <a:pPr>
              <a:lnSpc>
                <a:spcPct val="120000"/>
              </a:lnSpc>
            </a:pPr>
            <a:r>
              <a:rPr lang="en-IN" sz="2300" dirty="0"/>
              <a:t>Effect of turbulence and how to mitigate it for terrestrial communication.</a:t>
            </a:r>
          </a:p>
          <a:p>
            <a:pPr algn="just">
              <a:lnSpc>
                <a:spcPct val="120000"/>
              </a:lnSpc>
            </a:pPr>
            <a:r>
              <a:rPr lang="en-IN" sz="2300" dirty="0"/>
              <a:t>Simulating conditions for uplink and downlink to check the key rate for satellite based quantum communication.</a:t>
            </a:r>
          </a:p>
          <a:p>
            <a:pPr>
              <a:lnSpc>
                <a:spcPct val="120000"/>
              </a:lnSpc>
            </a:pPr>
            <a:r>
              <a:rPr lang="en-IN" sz="2300" dirty="0"/>
              <a:t>Development of Device Independent QKD protocol. </a:t>
            </a:r>
          </a:p>
          <a:p>
            <a:pPr>
              <a:lnSpc>
                <a:spcPct val="120000"/>
              </a:lnSpc>
            </a:pPr>
            <a:r>
              <a:rPr lang="en-IN" sz="2300" dirty="0"/>
              <a:t>Entanglement swapping and quantum teleportation in free space for 200 meters towards setting QC network</a:t>
            </a:r>
          </a:p>
          <a:p>
            <a:pPr algn="just">
              <a:lnSpc>
                <a:spcPct val="120000"/>
              </a:lnSpc>
            </a:pPr>
            <a:r>
              <a:rPr lang="en-IN" sz="2300" dirty="0"/>
              <a:t>Using structured light such as - Vortex beam, Pencil beam, Gaussian Schell Model beam, Twisted Gaussian Schell Model beam - for robust and secure key distribution</a:t>
            </a:r>
          </a:p>
          <a:p>
            <a:pPr algn="just">
              <a:lnSpc>
                <a:spcPct val="120000"/>
              </a:lnSpc>
            </a:pPr>
            <a:r>
              <a:rPr lang="en-IN" sz="2300" b="1" dirty="0">
                <a:solidFill>
                  <a:srgbClr val="3333CC"/>
                </a:solidFill>
              </a:rPr>
              <a:t>Development of Photonic Quantum Computing since it is the best bet for quantum internet, the ultimate stage of quantum communication (China, Xanadu in Canada and Psi Quantum in USA, ORCA Computing in UK are making good progress)</a:t>
            </a:r>
          </a:p>
        </p:txBody>
      </p:sp>
      <p:sp>
        <p:nvSpPr>
          <p:cNvPr id="7" name="TextBox 6">
            <a:extLst>
              <a:ext uri="{FF2B5EF4-FFF2-40B4-BE49-F238E27FC236}">
                <a16:creationId xmlns:a16="http://schemas.microsoft.com/office/drawing/2014/main" id="{3203DD1C-B5BA-4AE6-A3F1-5E8BB05B058D}"/>
              </a:ext>
            </a:extLst>
          </p:cNvPr>
          <p:cNvSpPr txBox="1"/>
          <p:nvPr/>
        </p:nvSpPr>
        <p:spPr>
          <a:xfrm>
            <a:off x="266329" y="115410"/>
            <a:ext cx="65593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3333CC"/>
                </a:solidFill>
                <a:effectLst/>
                <a:uLnTx/>
                <a:uFillTx/>
                <a:latin typeface="Calibri" panose="020F0502020204030204"/>
                <a:ea typeface="+mn-ea"/>
                <a:cs typeface="+mn-cs"/>
              </a:rPr>
              <a:t>Future plan of work at QST Program @ PRL</a:t>
            </a:r>
          </a:p>
        </p:txBody>
      </p:sp>
    </p:spTree>
    <p:extLst>
      <p:ext uri="{BB962C8B-B14F-4D97-AF65-F5344CB8AC3E}">
        <p14:creationId xmlns:p14="http://schemas.microsoft.com/office/powerpoint/2010/main" val="401910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2"/>
          <p:cNvSpPr txBox="1">
            <a:spLocks/>
          </p:cNvSpPr>
          <p:nvPr/>
        </p:nvSpPr>
        <p:spPr>
          <a:xfrm>
            <a:off x="1037130" y="1213901"/>
            <a:ext cx="10515600" cy="48968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N" sz="22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protocol run Bob keeps the record of all the measurements including 2-fold and 3-fold coincidences.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N" sz="22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Sifting process is also similar to BB84 except for 2-fold and 3-fold Coincidences.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Bob matches coincidences corresponding to Alice's bases and keep those results where at least one photon hits the correct basis.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N" sz="22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 number of 2-fold and 3-fold coincidences fall below a threshold value they abort the protocol.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5" name="Group 44"/>
          <p:cNvGrpSpPr/>
          <p:nvPr/>
        </p:nvGrpSpPr>
        <p:grpSpPr>
          <a:xfrm>
            <a:off x="1998127" y="3751530"/>
            <a:ext cx="8195745" cy="2336826"/>
            <a:chOff x="1482240" y="2328041"/>
            <a:chExt cx="8195745" cy="2336826"/>
          </a:xfrm>
        </p:grpSpPr>
        <p:sp>
          <p:nvSpPr>
            <p:cNvPr id="46" name="Rectangle 45"/>
            <p:cNvSpPr/>
            <p:nvPr/>
          </p:nvSpPr>
          <p:spPr>
            <a:xfrm>
              <a:off x="4709254" y="3269728"/>
              <a:ext cx="980583" cy="1054078"/>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7" name="Straight Arrow Connector 46"/>
            <p:cNvCxnSpPr>
              <a:stCxn id="46" idx="3"/>
            </p:cNvCxnSpPr>
            <p:nvPr/>
          </p:nvCxnSpPr>
          <p:spPr>
            <a:xfrm flipV="1">
              <a:off x="5689837" y="3302471"/>
              <a:ext cx="1534182" cy="494296"/>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6" idx="3"/>
            </p:cNvCxnSpPr>
            <p:nvPr/>
          </p:nvCxnSpPr>
          <p:spPr>
            <a:xfrm>
              <a:off x="5689837" y="3796767"/>
              <a:ext cx="1534182" cy="310789"/>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336653" y="2769376"/>
              <a:ext cx="2341332" cy="1895491"/>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49"/>
            <p:cNvGrpSpPr/>
            <p:nvPr/>
          </p:nvGrpSpPr>
          <p:grpSpPr>
            <a:xfrm>
              <a:off x="7658813" y="3098034"/>
              <a:ext cx="564141" cy="463567"/>
              <a:chOff x="7787828" y="2288942"/>
              <a:chExt cx="2172978" cy="2073973"/>
            </a:xfrm>
          </p:grpSpPr>
          <p:cxnSp>
            <p:nvCxnSpPr>
              <p:cNvPr id="69" name="Straight Arrow Connector 68"/>
              <p:cNvCxnSpPr/>
              <p:nvPr/>
            </p:nvCxnSpPr>
            <p:spPr>
              <a:xfrm>
                <a:off x="7789816" y="2310691"/>
                <a:ext cx="2170990" cy="2052224"/>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7787828" y="2288942"/>
                <a:ext cx="2172978" cy="2052226"/>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7627852" y="3900579"/>
              <a:ext cx="729666" cy="574861"/>
              <a:chOff x="6348967" y="3946100"/>
              <a:chExt cx="424698" cy="500894"/>
            </a:xfrm>
          </p:grpSpPr>
          <p:cxnSp>
            <p:nvCxnSpPr>
              <p:cNvPr id="67" name="Straight Arrow Connector 66"/>
              <p:cNvCxnSpPr/>
              <p:nvPr/>
            </p:nvCxnSpPr>
            <p:spPr>
              <a:xfrm flipH="1">
                <a:off x="6556983" y="3946100"/>
                <a:ext cx="4333" cy="500894"/>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6348967" y="4196547"/>
                <a:ext cx="424698" cy="0"/>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8140071" y="2328041"/>
              <a:ext cx="734496" cy="4310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20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Bob</a:t>
              </a:r>
            </a:p>
          </p:txBody>
        </p:sp>
        <p:cxnSp>
          <p:nvCxnSpPr>
            <p:cNvPr id="53" name="Straight Arrow Connector 52"/>
            <p:cNvCxnSpPr/>
            <p:nvPr/>
          </p:nvCxnSpPr>
          <p:spPr>
            <a:xfrm flipV="1">
              <a:off x="9006106" y="4188009"/>
              <a:ext cx="503654" cy="1"/>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51308" y="3209607"/>
              <a:ext cx="355392" cy="340012"/>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1482240" y="3321466"/>
              <a:ext cx="1263623" cy="896759"/>
              <a:chOff x="3867665" y="2236573"/>
              <a:chExt cx="1458097" cy="938627"/>
            </a:xfrm>
          </p:grpSpPr>
          <p:sp>
            <p:nvSpPr>
              <p:cNvPr id="64" name="Freeform 63"/>
              <p:cNvSpPr/>
              <p:nvPr/>
            </p:nvSpPr>
            <p:spPr>
              <a:xfrm>
                <a:off x="3867665" y="2236573"/>
                <a:ext cx="1458097" cy="938627"/>
              </a:xfrm>
              <a:custGeom>
                <a:avLst/>
                <a:gdLst>
                  <a:gd name="connsiteX0" fmla="*/ 0 w 1909010"/>
                  <a:gd name="connsiteY0" fmla="*/ 3594125 h 3626209"/>
                  <a:gd name="connsiteX1" fmla="*/ 545431 w 1909010"/>
                  <a:gd name="connsiteY1" fmla="*/ 3032651 h 3626209"/>
                  <a:gd name="connsiteX2" fmla="*/ 1155031 w 1909010"/>
                  <a:gd name="connsiteY2" fmla="*/ 693 h 3626209"/>
                  <a:gd name="connsiteX3" fmla="*/ 1540042 w 1909010"/>
                  <a:gd name="connsiteY3" fmla="*/ 2759936 h 3626209"/>
                  <a:gd name="connsiteX4" fmla="*/ 1909010 w 1909010"/>
                  <a:gd name="connsiteY4" fmla="*/ 3626209 h 3626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010" h="3626209">
                    <a:moveTo>
                      <a:pt x="0" y="3594125"/>
                    </a:moveTo>
                    <a:cubicBezTo>
                      <a:pt x="176463" y="3612840"/>
                      <a:pt x="352926" y="3631556"/>
                      <a:pt x="545431" y="3032651"/>
                    </a:cubicBezTo>
                    <a:cubicBezTo>
                      <a:pt x="737936" y="2433746"/>
                      <a:pt x="989263" y="46145"/>
                      <a:pt x="1155031" y="693"/>
                    </a:cubicBezTo>
                    <a:cubicBezTo>
                      <a:pt x="1320799" y="-44759"/>
                      <a:pt x="1414379" y="2155683"/>
                      <a:pt x="1540042" y="2759936"/>
                    </a:cubicBezTo>
                    <a:cubicBezTo>
                      <a:pt x="1665705" y="3364189"/>
                      <a:pt x="1787357" y="3495199"/>
                      <a:pt x="1909010" y="362620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Left-Right Arrow 64"/>
              <p:cNvSpPr/>
              <p:nvPr/>
            </p:nvSpPr>
            <p:spPr>
              <a:xfrm>
                <a:off x="4516416" y="2875763"/>
                <a:ext cx="383244" cy="284353"/>
              </a:xfrm>
              <a:prstGeom prst="leftRightArrow">
                <a:avLst>
                  <a:gd name="adj1" fmla="val 24895"/>
                  <a:gd name="adj2" fmla="val 259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Left-Right Arrow 65"/>
              <p:cNvSpPr/>
              <p:nvPr/>
            </p:nvSpPr>
            <p:spPr>
              <a:xfrm>
                <a:off x="4552339" y="2512789"/>
                <a:ext cx="347321" cy="277028"/>
              </a:xfrm>
              <a:prstGeom prst="leftRightArrow">
                <a:avLst>
                  <a:gd name="adj1" fmla="val 24895"/>
                  <a:gd name="adj2" fmla="val 259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6" name="Straight Arrow Connector 55"/>
            <p:cNvCxnSpPr/>
            <p:nvPr/>
          </p:nvCxnSpPr>
          <p:spPr>
            <a:xfrm>
              <a:off x="2510731" y="3817001"/>
              <a:ext cx="2171256" cy="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953323" y="3612101"/>
              <a:ext cx="492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BS</a:t>
              </a:r>
            </a:p>
          </p:txBody>
        </p:sp>
        <p:grpSp>
          <p:nvGrpSpPr>
            <p:cNvPr id="58" name="Group 57"/>
            <p:cNvGrpSpPr/>
            <p:nvPr/>
          </p:nvGrpSpPr>
          <p:grpSpPr>
            <a:xfrm rot="20486503">
              <a:off x="6084980" y="2952128"/>
              <a:ext cx="605483" cy="557546"/>
              <a:chOff x="6763776" y="3570908"/>
              <a:chExt cx="605483" cy="557546"/>
            </a:xfrm>
          </p:grpSpPr>
          <p:sp>
            <p:nvSpPr>
              <p:cNvPr id="62" name="Freeform 61"/>
              <p:cNvSpPr/>
              <p:nvPr/>
            </p:nvSpPr>
            <p:spPr>
              <a:xfrm>
                <a:off x="6763776" y="3570908"/>
                <a:ext cx="605483" cy="557546"/>
              </a:xfrm>
              <a:custGeom>
                <a:avLst/>
                <a:gdLst>
                  <a:gd name="connsiteX0" fmla="*/ 0 w 1909010"/>
                  <a:gd name="connsiteY0" fmla="*/ 3594125 h 3626209"/>
                  <a:gd name="connsiteX1" fmla="*/ 545431 w 1909010"/>
                  <a:gd name="connsiteY1" fmla="*/ 3032651 h 3626209"/>
                  <a:gd name="connsiteX2" fmla="*/ 1155031 w 1909010"/>
                  <a:gd name="connsiteY2" fmla="*/ 693 h 3626209"/>
                  <a:gd name="connsiteX3" fmla="*/ 1540042 w 1909010"/>
                  <a:gd name="connsiteY3" fmla="*/ 2759936 h 3626209"/>
                  <a:gd name="connsiteX4" fmla="*/ 1909010 w 1909010"/>
                  <a:gd name="connsiteY4" fmla="*/ 3626209 h 3626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010" h="3626209">
                    <a:moveTo>
                      <a:pt x="0" y="3594125"/>
                    </a:moveTo>
                    <a:cubicBezTo>
                      <a:pt x="176463" y="3612840"/>
                      <a:pt x="352926" y="3631556"/>
                      <a:pt x="545431" y="3032651"/>
                    </a:cubicBezTo>
                    <a:cubicBezTo>
                      <a:pt x="737936" y="2433746"/>
                      <a:pt x="989263" y="46145"/>
                      <a:pt x="1155031" y="693"/>
                    </a:cubicBezTo>
                    <a:cubicBezTo>
                      <a:pt x="1320799" y="-44759"/>
                      <a:pt x="1414379" y="2155683"/>
                      <a:pt x="1540042" y="2759936"/>
                    </a:cubicBezTo>
                    <a:cubicBezTo>
                      <a:pt x="1665705" y="3364189"/>
                      <a:pt x="1787357" y="3495199"/>
                      <a:pt x="1909010" y="362620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Left-Right Arrow 62"/>
              <p:cNvSpPr/>
              <p:nvPr/>
            </p:nvSpPr>
            <p:spPr>
              <a:xfrm>
                <a:off x="7038200" y="3836738"/>
                <a:ext cx="159144" cy="168906"/>
              </a:xfrm>
              <a:prstGeom prst="leftRightArrow">
                <a:avLst>
                  <a:gd name="adj1" fmla="val 24895"/>
                  <a:gd name="adj2" fmla="val 259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9" name="Group 58"/>
            <p:cNvGrpSpPr/>
            <p:nvPr/>
          </p:nvGrpSpPr>
          <p:grpSpPr>
            <a:xfrm rot="11550810">
              <a:off x="6176408" y="4048348"/>
              <a:ext cx="605483" cy="557546"/>
              <a:chOff x="6763776" y="3570908"/>
              <a:chExt cx="605483" cy="557546"/>
            </a:xfrm>
          </p:grpSpPr>
          <p:sp>
            <p:nvSpPr>
              <p:cNvPr id="60" name="Freeform 59"/>
              <p:cNvSpPr/>
              <p:nvPr/>
            </p:nvSpPr>
            <p:spPr>
              <a:xfrm>
                <a:off x="6763776" y="3570908"/>
                <a:ext cx="605483" cy="557546"/>
              </a:xfrm>
              <a:custGeom>
                <a:avLst/>
                <a:gdLst>
                  <a:gd name="connsiteX0" fmla="*/ 0 w 1909010"/>
                  <a:gd name="connsiteY0" fmla="*/ 3594125 h 3626209"/>
                  <a:gd name="connsiteX1" fmla="*/ 545431 w 1909010"/>
                  <a:gd name="connsiteY1" fmla="*/ 3032651 h 3626209"/>
                  <a:gd name="connsiteX2" fmla="*/ 1155031 w 1909010"/>
                  <a:gd name="connsiteY2" fmla="*/ 693 h 3626209"/>
                  <a:gd name="connsiteX3" fmla="*/ 1540042 w 1909010"/>
                  <a:gd name="connsiteY3" fmla="*/ 2759936 h 3626209"/>
                  <a:gd name="connsiteX4" fmla="*/ 1909010 w 1909010"/>
                  <a:gd name="connsiteY4" fmla="*/ 3626209 h 3626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010" h="3626209">
                    <a:moveTo>
                      <a:pt x="0" y="3594125"/>
                    </a:moveTo>
                    <a:cubicBezTo>
                      <a:pt x="176463" y="3612840"/>
                      <a:pt x="352926" y="3631556"/>
                      <a:pt x="545431" y="3032651"/>
                    </a:cubicBezTo>
                    <a:cubicBezTo>
                      <a:pt x="737936" y="2433746"/>
                      <a:pt x="989263" y="46145"/>
                      <a:pt x="1155031" y="693"/>
                    </a:cubicBezTo>
                    <a:cubicBezTo>
                      <a:pt x="1320799" y="-44759"/>
                      <a:pt x="1414379" y="2155683"/>
                      <a:pt x="1540042" y="2759936"/>
                    </a:cubicBezTo>
                    <a:cubicBezTo>
                      <a:pt x="1665705" y="3364189"/>
                      <a:pt x="1787357" y="3495199"/>
                      <a:pt x="1909010" y="362620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Left-Right Arrow 60"/>
              <p:cNvSpPr/>
              <p:nvPr/>
            </p:nvSpPr>
            <p:spPr>
              <a:xfrm>
                <a:off x="7038200" y="3836738"/>
                <a:ext cx="159144" cy="168906"/>
              </a:xfrm>
              <a:prstGeom prst="leftRightArrow">
                <a:avLst>
                  <a:gd name="adj1" fmla="val 24895"/>
                  <a:gd name="adj2" fmla="val 259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 name="Group 29"/>
          <p:cNvGrpSpPr/>
          <p:nvPr/>
        </p:nvGrpSpPr>
        <p:grpSpPr>
          <a:xfrm>
            <a:off x="469360" y="209005"/>
            <a:ext cx="5661397" cy="705395"/>
            <a:chOff x="142785" y="248194"/>
            <a:chExt cx="5661397" cy="705395"/>
          </a:xfrm>
        </p:grpSpPr>
        <p:sp>
          <p:nvSpPr>
            <p:cNvPr id="31" name="Rounded Rectangle 30"/>
            <p:cNvSpPr/>
            <p:nvPr/>
          </p:nvSpPr>
          <p:spPr>
            <a:xfrm>
              <a:off x="142785" y="248194"/>
              <a:ext cx="5661397" cy="70539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185336" y="355778"/>
              <a:ext cx="56188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Coincidence Detection Protocol</a:t>
              </a:r>
            </a:p>
          </p:txBody>
        </p:sp>
      </p:grpSp>
    </p:spTree>
    <p:extLst>
      <p:ext uri="{BB962C8B-B14F-4D97-AF65-F5344CB8AC3E}">
        <p14:creationId xmlns:p14="http://schemas.microsoft.com/office/powerpoint/2010/main" val="3269871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1660" y="2921169"/>
            <a:ext cx="3805850" cy="1015663"/>
          </a:xfrm>
          <a:prstGeom prst="rect">
            <a:avLst/>
          </a:prstGeom>
          <a:noFill/>
        </p:spPr>
        <p:txBody>
          <a:bodyPr wrap="none" rtlCol="0">
            <a:spAutoFit/>
          </a:bodyPr>
          <a:lstStyle/>
          <a:p>
            <a:r>
              <a:rPr lang="en-IN" sz="6000" b="1" i="1" dirty="0">
                <a:latin typeface="Bradley Hand ITC" panose="03070402050302030203" pitchFamily="66" charset="0"/>
              </a:rPr>
              <a:t>Thank you</a:t>
            </a:r>
          </a:p>
        </p:txBody>
      </p:sp>
    </p:spTree>
    <p:extLst>
      <p:ext uri="{BB962C8B-B14F-4D97-AF65-F5344CB8AC3E}">
        <p14:creationId xmlns:p14="http://schemas.microsoft.com/office/powerpoint/2010/main" val="308187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5"/>
          <p:cNvGraphicFramePr>
            <a:graphicFrameLocks noGrp="1"/>
          </p:cNvGraphicFramePr>
          <p:nvPr/>
        </p:nvGraphicFramePr>
        <p:xfrm>
          <a:off x="1024180" y="1630938"/>
          <a:ext cx="5257801" cy="1863228"/>
        </p:xfrm>
        <a:graphic>
          <a:graphicData uri="http://schemas.openxmlformats.org/drawingml/2006/table">
            <a:tbl>
              <a:tblPr firstRow="1" firstCol="1" bandRow="1">
                <a:tableStyleId>{5C22544A-7EE6-4342-B048-85BDC9FD1C3A}</a:tableStyleId>
              </a:tblPr>
              <a:tblGrid>
                <a:gridCol w="909959">
                  <a:extLst>
                    <a:ext uri="{9D8B030D-6E8A-4147-A177-3AD203B41FA5}">
                      <a16:colId xmlns:a16="http://schemas.microsoft.com/office/drawing/2014/main" val="3783998048"/>
                    </a:ext>
                  </a:extLst>
                </a:gridCol>
                <a:gridCol w="1437605">
                  <a:extLst>
                    <a:ext uri="{9D8B030D-6E8A-4147-A177-3AD203B41FA5}">
                      <a16:colId xmlns:a16="http://schemas.microsoft.com/office/drawing/2014/main" val="518974809"/>
                    </a:ext>
                  </a:extLst>
                </a:gridCol>
                <a:gridCol w="1585491">
                  <a:extLst>
                    <a:ext uri="{9D8B030D-6E8A-4147-A177-3AD203B41FA5}">
                      <a16:colId xmlns:a16="http://schemas.microsoft.com/office/drawing/2014/main" val="2215209172"/>
                    </a:ext>
                  </a:extLst>
                </a:gridCol>
                <a:gridCol w="1324746">
                  <a:extLst>
                    <a:ext uri="{9D8B030D-6E8A-4147-A177-3AD203B41FA5}">
                      <a16:colId xmlns:a16="http://schemas.microsoft.com/office/drawing/2014/main" val="1042302600"/>
                    </a:ext>
                  </a:extLst>
                </a:gridCol>
              </a:tblGrid>
              <a:tr h="526219">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Possible Cases</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 (T)</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(R)</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Probability</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8371926"/>
                  </a:ext>
                </a:extLst>
              </a:tr>
              <a:tr h="435809">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1</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2</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0</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a:effectLst/>
                          <a:latin typeface="Times New Roman" panose="02020603050405020304" pitchFamily="18" charset="0"/>
                          <a:cs typeface="Times New Roman" panose="02020603050405020304" pitchFamily="18" charset="0"/>
                        </a:rPr>
                        <a:t>1/4</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1684097"/>
                  </a:ext>
                </a:extLst>
              </a:tr>
              <a:tr h="465391">
                <a:tc>
                  <a:txBody>
                    <a:bodyPr/>
                    <a:lstStyle/>
                    <a:p>
                      <a:pPr algn="ctr">
                        <a:lnSpc>
                          <a:spcPct val="107000"/>
                        </a:lnSpc>
                        <a:spcAft>
                          <a:spcPts val="0"/>
                        </a:spcAft>
                      </a:pPr>
                      <a:r>
                        <a:rPr lang="en-IN" sz="1600">
                          <a:effectLst/>
                          <a:latin typeface="Times New Roman" panose="02020603050405020304" pitchFamily="18" charset="0"/>
                          <a:cs typeface="Times New Roman" panose="02020603050405020304" pitchFamily="18" charset="0"/>
                        </a:rPr>
                        <a:t>2</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0</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2</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1/4</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81011894"/>
                  </a:ext>
                </a:extLst>
              </a:tr>
              <a:tr h="435809">
                <a:tc>
                  <a:txBody>
                    <a:bodyPr/>
                    <a:lstStyle/>
                    <a:p>
                      <a:pPr algn="ctr">
                        <a:lnSpc>
                          <a:spcPct val="107000"/>
                        </a:lnSpc>
                        <a:spcAft>
                          <a:spcPts val="0"/>
                        </a:spcAft>
                      </a:pPr>
                      <a:r>
                        <a:rPr lang="en-IN" sz="16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a:effectLst/>
                          <a:latin typeface="Times New Roman" panose="02020603050405020304" pitchFamily="18" charset="0"/>
                          <a:cs typeface="Times New Roman" panose="02020603050405020304" pitchFamily="18" charset="0"/>
                        </a:rPr>
                        <a:t>1</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1</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1/2</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2658098"/>
                  </a:ext>
                </a:extLst>
              </a:tr>
            </a:tbl>
          </a:graphicData>
        </a:graphic>
      </p:graphicFrame>
      <p:graphicFrame>
        <p:nvGraphicFramePr>
          <p:cNvPr id="47" name="Table 46"/>
          <p:cNvGraphicFramePr>
            <a:graphicFrameLocks noGrp="1"/>
          </p:cNvGraphicFramePr>
          <p:nvPr/>
        </p:nvGraphicFramePr>
        <p:xfrm>
          <a:off x="1024180" y="4166583"/>
          <a:ext cx="5257801" cy="1950218"/>
        </p:xfrm>
        <a:graphic>
          <a:graphicData uri="http://schemas.openxmlformats.org/drawingml/2006/table">
            <a:tbl>
              <a:tblPr firstRow="1" firstCol="1" bandRow="1">
                <a:tableStyleId>{5C22544A-7EE6-4342-B048-85BDC9FD1C3A}</a:tableStyleId>
              </a:tblPr>
              <a:tblGrid>
                <a:gridCol w="878409">
                  <a:extLst>
                    <a:ext uri="{9D8B030D-6E8A-4147-A177-3AD203B41FA5}">
                      <a16:colId xmlns:a16="http://schemas.microsoft.com/office/drawing/2014/main" val="2432339426"/>
                    </a:ext>
                  </a:extLst>
                </a:gridCol>
                <a:gridCol w="1457665">
                  <a:extLst>
                    <a:ext uri="{9D8B030D-6E8A-4147-A177-3AD203B41FA5}">
                      <a16:colId xmlns:a16="http://schemas.microsoft.com/office/drawing/2014/main" val="2973313423"/>
                    </a:ext>
                  </a:extLst>
                </a:gridCol>
                <a:gridCol w="1567543">
                  <a:extLst>
                    <a:ext uri="{9D8B030D-6E8A-4147-A177-3AD203B41FA5}">
                      <a16:colId xmlns:a16="http://schemas.microsoft.com/office/drawing/2014/main" val="4165146225"/>
                    </a:ext>
                  </a:extLst>
                </a:gridCol>
                <a:gridCol w="1354184">
                  <a:extLst>
                    <a:ext uri="{9D8B030D-6E8A-4147-A177-3AD203B41FA5}">
                      <a16:colId xmlns:a16="http://schemas.microsoft.com/office/drawing/2014/main" val="1639781013"/>
                    </a:ext>
                  </a:extLst>
                </a:gridCol>
              </a:tblGrid>
              <a:tr h="557999">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Possible Cases</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(T)</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(R)</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Probability</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1642816"/>
                  </a:ext>
                </a:extLst>
              </a:tr>
              <a:tr h="346725">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1</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3</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0</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1/8</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0337919"/>
                  </a:ext>
                </a:extLst>
              </a:tr>
              <a:tr h="352044">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2</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0</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3</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1/8</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922363"/>
                  </a:ext>
                </a:extLst>
              </a:tr>
              <a:tr h="346725">
                <a:tc>
                  <a:txBody>
                    <a:bodyPr/>
                    <a:lstStyle/>
                    <a:p>
                      <a:pPr algn="ctr">
                        <a:lnSpc>
                          <a:spcPct val="107000"/>
                        </a:lnSpc>
                        <a:spcAft>
                          <a:spcPts val="0"/>
                        </a:spcAft>
                      </a:pPr>
                      <a:r>
                        <a:rPr lang="en-IN" sz="16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2</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1</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3/8</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3109855"/>
                  </a:ext>
                </a:extLst>
              </a:tr>
              <a:tr h="346725">
                <a:tc>
                  <a:txBody>
                    <a:bodyPr/>
                    <a:lstStyle/>
                    <a:p>
                      <a:pPr algn="ctr">
                        <a:lnSpc>
                          <a:spcPct val="107000"/>
                        </a:lnSpc>
                        <a:spcAft>
                          <a:spcPts val="0"/>
                        </a:spcAft>
                      </a:pPr>
                      <a:r>
                        <a:rPr lang="en-IN" sz="1600">
                          <a:effectLst/>
                          <a:latin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a:effectLst/>
                          <a:latin typeface="Times New Roman" panose="02020603050405020304" pitchFamily="18" charset="0"/>
                          <a:cs typeface="Times New Roman" panose="02020603050405020304" pitchFamily="18" charset="0"/>
                        </a:rPr>
                        <a:t>1</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2</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dirty="0">
                          <a:effectLst/>
                          <a:latin typeface="Times New Roman" panose="02020603050405020304" pitchFamily="18" charset="0"/>
                          <a:cs typeface="Times New Roman" panose="02020603050405020304" pitchFamily="18" charset="0"/>
                        </a:rPr>
                        <a:t>3/8</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87996326"/>
                  </a:ext>
                </a:extLst>
              </a:tr>
            </a:tbl>
          </a:graphicData>
        </a:graphic>
      </p:graphicFrame>
      <p:grpSp>
        <p:nvGrpSpPr>
          <p:cNvPr id="4" name="Group 3"/>
          <p:cNvGrpSpPr/>
          <p:nvPr/>
        </p:nvGrpSpPr>
        <p:grpSpPr>
          <a:xfrm>
            <a:off x="6844028" y="3077795"/>
            <a:ext cx="4323792" cy="3287359"/>
            <a:chOff x="7484613" y="2517356"/>
            <a:chExt cx="4323792" cy="3287359"/>
          </a:xfrm>
        </p:grpSpPr>
        <p:sp>
          <p:nvSpPr>
            <p:cNvPr id="60" name="TextBox 59"/>
            <p:cNvSpPr txBox="1"/>
            <p:nvPr/>
          </p:nvSpPr>
          <p:spPr>
            <a:xfrm>
              <a:off x="9064429" y="2517356"/>
              <a:ext cx="567260" cy="400110"/>
            </a:xfrm>
            <a:prstGeom prst="rect">
              <a:avLst/>
            </a:prstGeom>
            <a:noFill/>
          </p:spPr>
          <p:txBody>
            <a:bodyPr wrap="square" rtlCol="0">
              <a:spAutoFit/>
            </a:bodyPr>
            <a:lstStyle/>
            <a:p>
              <a:pPr algn="ctr"/>
              <a:r>
                <a:rPr lang="en-IN" sz="2000" b="1" dirty="0">
                  <a:latin typeface="Times New Roman" panose="02020603050405020304" pitchFamily="18" charset="0"/>
                  <a:cs typeface="Times New Roman" panose="02020603050405020304" pitchFamily="18" charset="0"/>
                </a:rPr>
                <a:t>BS</a:t>
              </a:r>
            </a:p>
          </p:txBody>
        </p:sp>
        <p:cxnSp>
          <p:nvCxnSpPr>
            <p:cNvPr id="61" name="Straight Arrow Connector 60"/>
            <p:cNvCxnSpPr/>
            <p:nvPr/>
          </p:nvCxnSpPr>
          <p:spPr>
            <a:xfrm flipV="1">
              <a:off x="9680567" y="3359486"/>
              <a:ext cx="1296179" cy="1114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endCxn id="56" idx="0"/>
            </p:cNvCxnSpPr>
            <p:nvPr/>
          </p:nvCxnSpPr>
          <p:spPr>
            <a:xfrm>
              <a:off x="9241716" y="3774499"/>
              <a:ext cx="14556" cy="122248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7484613" y="3380106"/>
              <a:ext cx="1296179" cy="1114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853141" y="2958455"/>
              <a:ext cx="386644" cy="369460"/>
            </a:xfrm>
            <a:prstGeom prst="rect">
              <a:avLst/>
            </a:prstGeom>
            <a:noFill/>
          </p:spPr>
          <p:txBody>
            <a:bodyPr wrap="none" rtlCol="0">
              <a:spAutoFit/>
            </a:bodyPr>
            <a:lstStyle/>
            <a:p>
              <a:r>
                <a:rPr lang="en-IN" sz="1801" dirty="0">
                  <a:solidFill>
                    <a:srgbClr val="FF0000"/>
                  </a:solidFill>
                </a:rPr>
                <a:t>N</a:t>
              </a:r>
              <a:r>
                <a:rPr lang="en-IN" sz="1801" dirty="0"/>
                <a:t> </a:t>
              </a:r>
            </a:p>
          </p:txBody>
        </p:sp>
        <p:sp>
          <p:nvSpPr>
            <p:cNvPr id="65" name="Freeform 64"/>
            <p:cNvSpPr/>
            <p:nvPr/>
          </p:nvSpPr>
          <p:spPr>
            <a:xfrm>
              <a:off x="7552754" y="2717722"/>
              <a:ext cx="873718" cy="610063"/>
            </a:xfrm>
            <a:custGeom>
              <a:avLst/>
              <a:gdLst>
                <a:gd name="connsiteX0" fmla="*/ 0 w 1009935"/>
                <a:gd name="connsiteY0" fmla="*/ 1461240 h 1461240"/>
                <a:gd name="connsiteX1" fmla="*/ 259308 w 1009935"/>
                <a:gd name="connsiteY1" fmla="*/ 1174637 h 1461240"/>
                <a:gd name="connsiteX2" fmla="*/ 450377 w 1009935"/>
                <a:gd name="connsiteY2" fmla="*/ 328476 h 1461240"/>
                <a:gd name="connsiteX3" fmla="*/ 532263 w 1009935"/>
                <a:gd name="connsiteY3" fmla="*/ 930 h 1461240"/>
                <a:gd name="connsiteX4" fmla="*/ 641445 w 1009935"/>
                <a:gd name="connsiteY4" fmla="*/ 260237 h 1461240"/>
                <a:gd name="connsiteX5" fmla="*/ 791571 w 1009935"/>
                <a:gd name="connsiteY5" fmla="*/ 1065455 h 1461240"/>
                <a:gd name="connsiteX6" fmla="*/ 1009935 w 1009935"/>
                <a:gd name="connsiteY6" fmla="*/ 1433945 h 146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935" h="1461240">
                  <a:moveTo>
                    <a:pt x="0" y="1461240"/>
                  </a:moveTo>
                  <a:cubicBezTo>
                    <a:pt x="92122" y="1412335"/>
                    <a:pt x="184245" y="1363431"/>
                    <a:pt x="259308" y="1174637"/>
                  </a:cubicBezTo>
                  <a:cubicBezTo>
                    <a:pt x="334371" y="985843"/>
                    <a:pt x="404885" y="524094"/>
                    <a:pt x="450377" y="328476"/>
                  </a:cubicBezTo>
                  <a:cubicBezTo>
                    <a:pt x="495869" y="132858"/>
                    <a:pt x="500418" y="12303"/>
                    <a:pt x="532263" y="930"/>
                  </a:cubicBezTo>
                  <a:cubicBezTo>
                    <a:pt x="564108" y="-10443"/>
                    <a:pt x="598227" y="82816"/>
                    <a:pt x="641445" y="260237"/>
                  </a:cubicBezTo>
                  <a:cubicBezTo>
                    <a:pt x="684663" y="437658"/>
                    <a:pt x="730156" y="869837"/>
                    <a:pt x="791571" y="1065455"/>
                  </a:cubicBezTo>
                  <a:cubicBezTo>
                    <a:pt x="852986" y="1261073"/>
                    <a:pt x="931460" y="1347509"/>
                    <a:pt x="1009935" y="143394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1"/>
            </a:p>
          </p:txBody>
        </p:sp>
        <p:grpSp>
          <p:nvGrpSpPr>
            <p:cNvPr id="66" name="Group 65"/>
            <p:cNvGrpSpPr/>
            <p:nvPr/>
          </p:nvGrpSpPr>
          <p:grpSpPr>
            <a:xfrm rot="16200000">
              <a:off x="8440235" y="4009375"/>
              <a:ext cx="950968" cy="681234"/>
              <a:chOff x="3589231" y="4560345"/>
              <a:chExt cx="873718" cy="671896"/>
            </a:xfrm>
          </p:grpSpPr>
          <p:sp>
            <p:nvSpPr>
              <p:cNvPr id="69" name="Freeform 68"/>
              <p:cNvSpPr/>
              <p:nvPr/>
            </p:nvSpPr>
            <p:spPr>
              <a:xfrm>
                <a:off x="3589231" y="4560345"/>
                <a:ext cx="873718" cy="610063"/>
              </a:xfrm>
              <a:custGeom>
                <a:avLst/>
                <a:gdLst>
                  <a:gd name="connsiteX0" fmla="*/ 0 w 1009935"/>
                  <a:gd name="connsiteY0" fmla="*/ 1461240 h 1461240"/>
                  <a:gd name="connsiteX1" fmla="*/ 259308 w 1009935"/>
                  <a:gd name="connsiteY1" fmla="*/ 1174637 h 1461240"/>
                  <a:gd name="connsiteX2" fmla="*/ 450377 w 1009935"/>
                  <a:gd name="connsiteY2" fmla="*/ 328476 h 1461240"/>
                  <a:gd name="connsiteX3" fmla="*/ 532263 w 1009935"/>
                  <a:gd name="connsiteY3" fmla="*/ 930 h 1461240"/>
                  <a:gd name="connsiteX4" fmla="*/ 641445 w 1009935"/>
                  <a:gd name="connsiteY4" fmla="*/ 260237 h 1461240"/>
                  <a:gd name="connsiteX5" fmla="*/ 791571 w 1009935"/>
                  <a:gd name="connsiteY5" fmla="*/ 1065455 h 1461240"/>
                  <a:gd name="connsiteX6" fmla="*/ 1009935 w 1009935"/>
                  <a:gd name="connsiteY6" fmla="*/ 1433945 h 146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935" h="1461240">
                    <a:moveTo>
                      <a:pt x="0" y="1461240"/>
                    </a:moveTo>
                    <a:cubicBezTo>
                      <a:pt x="92122" y="1412335"/>
                      <a:pt x="184245" y="1363431"/>
                      <a:pt x="259308" y="1174637"/>
                    </a:cubicBezTo>
                    <a:cubicBezTo>
                      <a:pt x="334371" y="985843"/>
                      <a:pt x="404885" y="524094"/>
                      <a:pt x="450377" y="328476"/>
                    </a:cubicBezTo>
                    <a:cubicBezTo>
                      <a:pt x="495869" y="132858"/>
                      <a:pt x="500418" y="12303"/>
                      <a:pt x="532263" y="930"/>
                    </a:cubicBezTo>
                    <a:cubicBezTo>
                      <a:pt x="564108" y="-10443"/>
                      <a:pt x="598227" y="82816"/>
                      <a:pt x="641445" y="260237"/>
                    </a:cubicBezTo>
                    <a:cubicBezTo>
                      <a:pt x="684663" y="437658"/>
                      <a:pt x="730156" y="869837"/>
                      <a:pt x="791571" y="1065455"/>
                    </a:cubicBezTo>
                    <a:cubicBezTo>
                      <a:pt x="852986" y="1261073"/>
                      <a:pt x="931460" y="1347509"/>
                      <a:pt x="1009935" y="143394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1"/>
              </a:p>
            </p:txBody>
          </p:sp>
          <p:sp>
            <p:nvSpPr>
              <p:cNvPr id="70" name="TextBox 69"/>
              <p:cNvSpPr txBox="1"/>
              <p:nvPr/>
            </p:nvSpPr>
            <p:spPr>
              <a:xfrm>
                <a:off x="3790355" y="4867845"/>
                <a:ext cx="540807" cy="364396"/>
              </a:xfrm>
              <a:prstGeom prst="rect">
                <a:avLst/>
              </a:prstGeom>
              <a:noFill/>
              <a:ln w="28575">
                <a:noFill/>
              </a:ln>
            </p:spPr>
            <p:txBody>
              <a:bodyPr wrap="none" rtlCol="0">
                <a:spAutoFit/>
              </a:bodyPr>
              <a:lstStyle/>
              <a:p>
                <a:r>
                  <a:rPr lang="en-IN" sz="1801" dirty="0">
                    <a:solidFill>
                      <a:srgbClr val="FF0000"/>
                    </a:solidFill>
                  </a:rPr>
                  <a:t>N-m</a:t>
                </a:r>
              </a:p>
            </p:txBody>
          </p:sp>
        </p:grpSp>
        <p:sp>
          <p:nvSpPr>
            <p:cNvPr id="67" name="Freeform 66"/>
            <p:cNvSpPr/>
            <p:nvPr/>
          </p:nvSpPr>
          <p:spPr>
            <a:xfrm>
              <a:off x="9911868" y="2690611"/>
              <a:ext cx="873718" cy="610063"/>
            </a:xfrm>
            <a:custGeom>
              <a:avLst/>
              <a:gdLst>
                <a:gd name="connsiteX0" fmla="*/ 0 w 1009935"/>
                <a:gd name="connsiteY0" fmla="*/ 1461240 h 1461240"/>
                <a:gd name="connsiteX1" fmla="*/ 259308 w 1009935"/>
                <a:gd name="connsiteY1" fmla="*/ 1174637 h 1461240"/>
                <a:gd name="connsiteX2" fmla="*/ 450377 w 1009935"/>
                <a:gd name="connsiteY2" fmla="*/ 328476 h 1461240"/>
                <a:gd name="connsiteX3" fmla="*/ 532263 w 1009935"/>
                <a:gd name="connsiteY3" fmla="*/ 930 h 1461240"/>
                <a:gd name="connsiteX4" fmla="*/ 641445 w 1009935"/>
                <a:gd name="connsiteY4" fmla="*/ 260237 h 1461240"/>
                <a:gd name="connsiteX5" fmla="*/ 791571 w 1009935"/>
                <a:gd name="connsiteY5" fmla="*/ 1065455 h 1461240"/>
                <a:gd name="connsiteX6" fmla="*/ 1009935 w 1009935"/>
                <a:gd name="connsiteY6" fmla="*/ 1433945 h 146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935" h="1461240">
                  <a:moveTo>
                    <a:pt x="0" y="1461240"/>
                  </a:moveTo>
                  <a:cubicBezTo>
                    <a:pt x="92122" y="1412335"/>
                    <a:pt x="184245" y="1363431"/>
                    <a:pt x="259308" y="1174637"/>
                  </a:cubicBezTo>
                  <a:cubicBezTo>
                    <a:pt x="334371" y="985843"/>
                    <a:pt x="404885" y="524094"/>
                    <a:pt x="450377" y="328476"/>
                  </a:cubicBezTo>
                  <a:cubicBezTo>
                    <a:pt x="495869" y="132858"/>
                    <a:pt x="500418" y="12303"/>
                    <a:pt x="532263" y="930"/>
                  </a:cubicBezTo>
                  <a:cubicBezTo>
                    <a:pt x="564108" y="-10443"/>
                    <a:pt x="598227" y="82816"/>
                    <a:pt x="641445" y="260237"/>
                  </a:cubicBezTo>
                  <a:cubicBezTo>
                    <a:pt x="684663" y="437658"/>
                    <a:pt x="730156" y="869837"/>
                    <a:pt x="791571" y="1065455"/>
                  </a:cubicBezTo>
                  <a:cubicBezTo>
                    <a:pt x="852986" y="1261073"/>
                    <a:pt x="931460" y="1347509"/>
                    <a:pt x="1009935" y="143394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1"/>
            </a:p>
          </p:txBody>
        </p:sp>
        <p:sp>
          <p:nvSpPr>
            <p:cNvPr id="68" name="TextBox 67"/>
            <p:cNvSpPr txBox="1"/>
            <p:nvPr/>
          </p:nvSpPr>
          <p:spPr>
            <a:xfrm>
              <a:off x="10213345" y="2942319"/>
              <a:ext cx="369012" cy="369460"/>
            </a:xfrm>
            <a:prstGeom prst="rect">
              <a:avLst/>
            </a:prstGeom>
            <a:noFill/>
            <a:ln>
              <a:noFill/>
            </a:ln>
          </p:spPr>
          <p:txBody>
            <a:bodyPr wrap="none" rtlCol="0">
              <a:spAutoFit/>
            </a:bodyPr>
            <a:lstStyle/>
            <a:p>
              <a:r>
                <a:rPr lang="en-IN" sz="1801" dirty="0">
                  <a:solidFill>
                    <a:srgbClr val="FF0000"/>
                  </a:solidFill>
                </a:rPr>
                <a:t>m</a:t>
              </a:r>
            </a:p>
          </p:txBody>
        </p:sp>
        <p:sp>
          <p:nvSpPr>
            <p:cNvPr id="50" name="TextBox 49"/>
            <p:cNvSpPr txBox="1"/>
            <p:nvPr/>
          </p:nvSpPr>
          <p:spPr>
            <a:xfrm>
              <a:off x="9245954" y="3793955"/>
              <a:ext cx="351378" cy="369460"/>
            </a:xfrm>
            <a:prstGeom prst="rect">
              <a:avLst/>
            </a:prstGeom>
            <a:noFill/>
          </p:spPr>
          <p:txBody>
            <a:bodyPr wrap="none" rtlCol="0">
              <a:spAutoFit/>
            </a:bodyPr>
            <a:lstStyle/>
            <a:p>
              <a:r>
                <a:rPr lang="en-IN" sz="1801" b="1" dirty="0">
                  <a:solidFill>
                    <a:schemeClr val="accent1">
                      <a:lumMod val="50000"/>
                    </a:schemeClr>
                  </a:solidFill>
                  <a:latin typeface="Arial" panose="020B0604020202020204" pitchFamily="34" charset="0"/>
                  <a:cs typeface="Arial" panose="020B0604020202020204" pitchFamily="34" charset="0"/>
                </a:rPr>
                <a:t>R</a:t>
              </a:r>
            </a:p>
          </p:txBody>
        </p:sp>
        <p:sp>
          <p:nvSpPr>
            <p:cNvPr id="51" name="TextBox 50"/>
            <p:cNvSpPr txBox="1"/>
            <p:nvPr/>
          </p:nvSpPr>
          <p:spPr>
            <a:xfrm>
              <a:off x="9665747" y="2958382"/>
              <a:ext cx="325730" cy="369460"/>
            </a:xfrm>
            <a:prstGeom prst="rect">
              <a:avLst/>
            </a:prstGeom>
            <a:noFill/>
          </p:spPr>
          <p:txBody>
            <a:bodyPr wrap="none" rtlCol="0">
              <a:spAutoFit/>
            </a:bodyPr>
            <a:lstStyle/>
            <a:p>
              <a:r>
                <a:rPr lang="en-IN" sz="1801" b="1" dirty="0">
                  <a:solidFill>
                    <a:schemeClr val="accent1">
                      <a:lumMod val="50000"/>
                    </a:schemeClr>
                  </a:solidFill>
                  <a:latin typeface="Arial" panose="020B0604020202020204" pitchFamily="34" charset="0"/>
                  <a:cs typeface="Arial" panose="020B0604020202020204" pitchFamily="34" charset="0"/>
                </a:rPr>
                <a:t>T</a:t>
              </a:r>
            </a:p>
          </p:txBody>
        </p:sp>
        <p:sp>
          <p:nvSpPr>
            <p:cNvPr id="56" name="Rectangle 55"/>
            <p:cNvSpPr/>
            <p:nvPr/>
          </p:nvSpPr>
          <p:spPr>
            <a:xfrm>
              <a:off x="8875517" y="4996987"/>
              <a:ext cx="761510" cy="80772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sz="1801"/>
            </a:p>
          </p:txBody>
        </p:sp>
        <p:sp>
          <p:nvSpPr>
            <p:cNvPr id="57" name="TextBox 56"/>
            <p:cNvSpPr txBox="1"/>
            <p:nvPr/>
          </p:nvSpPr>
          <p:spPr>
            <a:xfrm>
              <a:off x="8897424" y="5179677"/>
              <a:ext cx="739603" cy="400110"/>
            </a:xfrm>
            <a:prstGeom prst="rect">
              <a:avLst/>
            </a:prstGeom>
            <a:noFill/>
          </p:spPr>
          <p:txBody>
            <a:bodyPr wrap="square" rtlCol="0">
              <a:spAutoFit/>
            </a:bodyPr>
            <a:lstStyle/>
            <a:p>
              <a:pPr algn="ctr"/>
              <a:r>
                <a:rPr lang="en-IN" sz="2000" b="1" dirty="0">
                  <a:latin typeface="Times New Roman" panose="02020603050405020304" pitchFamily="18" charset="0"/>
                  <a:cs typeface="Times New Roman" panose="02020603050405020304" pitchFamily="18" charset="0"/>
                </a:rPr>
                <a:t>H/V</a:t>
              </a:r>
            </a:p>
          </p:txBody>
        </p:sp>
        <p:sp>
          <p:nvSpPr>
            <p:cNvPr id="54" name="Rectangle 53"/>
            <p:cNvSpPr/>
            <p:nvPr/>
          </p:nvSpPr>
          <p:spPr>
            <a:xfrm>
              <a:off x="11046895" y="2963044"/>
              <a:ext cx="761510" cy="80772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sz="1801"/>
            </a:p>
          </p:txBody>
        </p:sp>
        <p:sp>
          <p:nvSpPr>
            <p:cNvPr id="55" name="TextBox 54"/>
            <p:cNvSpPr txBox="1"/>
            <p:nvPr/>
          </p:nvSpPr>
          <p:spPr>
            <a:xfrm>
              <a:off x="11057848" y="3143112"/>
              <a:ext cx="739603" cy="400110"/>
            </a:xfrm>
            <a:prstGeom prst="rect">
              <a:avLst/>
            </a:prstGeom>
            <a:noFill/>
          </p:spPr>
          <p:txBody>
            <a:bodyPr wrap="square" rtlCol="0">
              <a:spAutoFit/>
            </a:bodyPr>
            <a:lstStyle/>
            <a:p>
              <a:pPr algn="ctr"/>
              <a:r>
                <a:rPr lang="en-IN" sz="2000" b="1" dirty="0">
                  <a:latin typeface="Times New Roman" panose="02020603050405020304" pitchFamily="18" charset="0"/>
                  <a:cs typeface="Times New Roman" panose="02020603050405020304" pitchFamily="18" charset="0"/>
                </a:rPr>
                <a:t>D/A</a:t>
              </a:r>
            </a:p>
          </p:txBody>
        </p:sp>
        <p:grpSp>
          <p:nvGrpSpPr>
            <p:cNvPr id="71" name="Group 70"/>
            <p:cNvGrpSpPr/>
            <p:nvPr/>
          </p:nvGrpSpPr>
          <p:grpSpPr>
            <a:xfrm>
              <a:off x="8780792" y="2866125"/>
              <a:ext cx="916922" cy="912362"/>
              <a:chOff x="7208520" y="1430040"/>
              <a:chExt cx="2468880" cy="2474258"/>
            </a:xfrm>
          </p:grpSpPr>
          <p:sp>
            <p:nvSpPr>
              <p:cNvPr id="72" name="Cube 71"/>
              <p:cNvSpPr/>
              <p:nvPr/>
            </p:nvSpPr>
            <p:spPr>
              <a:xfrm rot="10800000">
                <a:off x="7213170" y="1430040"/>
                <a:ext cx="2464230" cy="2473621"/>
              </a:xfrm>
              <a:prstGeom prst="cube">
                <a:avLst/>
              </a:prstGeom>
              <a:solidFill>
                <a:schemeClr val="accent3">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Freeform 72"/>
              <p:cNvSpPr/>
              <p:nvPr/>
            </p:nvSpPr>
            <p:spPr>
              <a:xfrm>
                <a:off x="7208520" y="1430040"/>
                <a:ext cx="2468880" cy="2474258"/>
              </a:xfrm>
              <a:custGeom>
                <a:avLst/>
                <a:gdLst>
                  <a:gd name="connsiteX0" fmla="*/ 0 w 2468880"/>
                  <a:gd name="connsiteY0" fmla="*/ 613185 h 2474258"/>
                  <a:gd name="connsiteX1" fmla="*/ 1855694 w 2468880"/>
                  <a:gd name="connsiteY1" fmla="*/ 2474258 h 2474258"/>
                  <a:gd name="connsiteX2" fmla="*/ 2468880 w 2468880"/>
                  <a:gd name="connsiteY2" fmla="*/ 1850315 h 2474258"/>
                  <a:gd name="connsiteX3" fmla="*/ 613186 w 2468880"/>
                  <a:gd name="connsiteY3" fmla="*/ 0 h 2474258"/>
                  <a:gd name="connsiteX4" fmla="*/ 0 w 2468880"/>
                  <a:gd name="connsiteY4" fmla="*/ 613185 h 247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0" h="2474258">
                    <a:moveTo>
                      <a:pt x="0" y="613185"/>
                    </a:moveTo>
                    <a:lnTo>
                      <a:pt x="1855694" y="2474258"/>
                    </a:lnTo>
                    <a:lnTo>
                      <a:pt x="2468880" y="1850315"/>
                    </a:lnTo>
                    <a:lnTo>
                      <a:pt x="613186" y="0"/>
                    </a:lnTo>
                    <a:lnTo>
                      <a:pt x="0" y="613185"/>
                    </a:lnTo>
                    <a:close/>
                  </a:path>
                </a:pathLst>
              </a:custGeom>
              <a:solidFill>
                <a:schemeClr val="accent3">
                  <a:lumMod val="7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Cube 73"/>
              <p:cNvSpPr/>
              <p:nvPr/>
            </p:nvSpPr>
            <p:spPr>
              <a:xfrm>
                <a:off x="7213170" y="1430040"/>
                <a:ext cx="2464230" cy="2473621"/>
              </a:xfrm>
              <a:prstGeom prst="cube">
                <a:avLst/>
              </a:prstGeom>
              <a:solidFill>
                <a:schemeClr val="accent3">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6" name="TextBox 5"/>
          <p:cNvSpPr txBox="1"/>
          <p:nvPr/>
        </p:nvSpPr>
        <p:spPr>
          <a:xfrm>
            <a:off x="1244350" y="1180423"/>
            <a:ext cx="5109091" cy="646331"/>
          </a:xfrm>
          <a:prstGeom prst="rect">
            <a:avLst/>
          </a:prstGeom>
          <a:noFill/>
        </p:spPr>
        <p:txBody>
          <a:bodyPr wrap="none" rtlCol="0">
            <a:spAutoFit/>
          </a:bodyPr>
          <a:lstStyle/>
          <a:p>
            <a:r>
              <a:rPr lang="en-IN" dirty="0">
                <a:latin typeface="Arial" panose="020B0604020202020204" pitchFamily="34" charset="0"/>
                <a:cs typeface="Arial" panose="020B0604020202020204" pitchFamily="34" charset="0"/>
              </a:rPr>
              <a:t>For 2 photon pulse incident on BS the cases are</a:t>
            </a:r>
          </a:p>
          <a:p>
            <a:endParaRPr lang="en-IN" dirty="0"/>
          </a:p>
        </p:txBody>
      </p:sp>
      <p:sp>
        <p:nvSpPr>
          <p:cNvPr id="75" name="TextBox 74"/>
          <p:cNvSpPr txBox="1"/>
          <p:nvPr/>
        </p:nvSpPr>
        <p:spPr>
          <a:xfrm>
            <a:off x="1244349" y="3771099"/>
            <a:ext cx="5109091" cy="646331"/>
          </a:xfrm>
          <a:prstGeom prst="rect">
            <a:avLst/>
          </a:prstGeom>
          <a:noFill/>
        </p:spPr>
        <p:txBody>
          <a:bodyPr wrap="none" rtlCol="0">
            <a:spAutoFit/>
          </a:bodyPr>
          <a:lstStyle/>
          <a:p>
            <a:r>
              <a:rPr lang="en-IN" dirty="0">
                <a:latin typeface="Arial" panose="020B0604020202020204" pitchFamily="34" charset="0"/>
                <a:cs typeface="Arial" panose="020B0604020202020204" pitchFamily="34" charset="0"/>
              </a:rPr>
              <a:t>For 3 photon pulse incident on BS the cases are</a:t>
            </a:r>
          </a:p>
          <a:p>
            <a:endParaRPr lang="en-IN" dirty="0"/>
          </a:p>
        </p:txBody>
      </p:sp>
    </p:spTree>
    <p:extLst>
      <p:ext uri="{BB962C8B-B14F-4D97-AF65-F5344CB8AC3E}">
        <p14:creationId xmlns:p14="http://schemas.microsoft.com/office/powerpoint/2010/main" val="2357052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234" y="1362098"/>
            <a:ext cx="7200899" cy="3872894"/>
          </a:xfrm>
          <a:prstGeom prst="rect">
            <a:avLst/>
          </a:prstGeom>
        </p:spPr>
      </p:pic>
      <mc:AlternateContent xmlns:mc="http://schemas.openxmlformats.org/markup-compatibility/2006" xmlns:a14="http://schemas.microsoft.com/office/drawing/2010/main">
        <mc:Choice Requires="a14">
          <p:graphicFrame>
            <p:nvGraphicFramePr>
              <p:cNvPr id="43" name="Table 42"/>
              <p:cNvGraphicFramePr>
                <a:graphicFrameLocks noGrp="1"/>
              </p:cNvGraphicFramePr>
              <p:nvPr/>
            </p:nvGraphicFramePr>
            <p:xfrm>
              <a:off x="7860280" y="1649941"/>
              <a:ext cx="3810634" cy="3621119"/>
            </p:xfrm>
            <a:graphic>
              <a:graphicData uri="http://schemas.openxmlformats.org/drawingml/2006/table">
                <a:tbl>
                  <a:tblPr firstRow="1" firstCol="1" bandRow="1">
                    <a:tableStyleId>{5C22544A-7EE6-4342-B048-85BDC9FD1C3A}</a:tableStyleId>
                  </a:tblPr>
                  <a:tblGrid>
                    <a:gridCol w="973612">
                      <a:extLst>
                        <a:ext uri="{9D8B030D-6E8A-4147-A177-3AD203B41FA5}">
                          <a16:colId xmlns:a16="http://schemas.microsoft.com/office/drawing/2014/main" val="3114883011"/>
                        </a:ext>
                      </a:extLst>
                    </a:gridCol>
                    <a:gridCol w="1547916">
                      <a:extLst>
                        <a:ext uri="{9D8B030D-6E8A-4147-A177-3AD203B41FA5}">
                          <a16:colId xmlns:a16="http://schemas.microsoft.com/office/drawing/2014/main" val="4289344325"/>
                        </a:ext>
                      </a:extLst>
                    </a:gridCol>
                    <a:gridCol w="1289106">
                      <a:extLst>
                        <a:ext uri="{9D8B030D-6E8A-4147-A177-3AD203B41FA5}">
                          <a16:colId xmlns:a16="http://schemas.microsoft.com/office/drawing/2014/main" val="120008785"/>
                        </a:ext>
                      </a:extLst>
                    </a:gridCol>
                  </a:tblGrid>
                  <a:tr h="348945">
                    <a:tc rowSpan="2">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Mean Photon Number (µ)</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Total Coincidence (</a:t>
                          </a:r>
                          <a14:m>
                            <m:oMath xmlns:m="http://schemas.openxmlformats.org/officeDocument/2006/math">
                              <m:sSub>
                                <m:sSubPr>
                                  <m:ctrlPr>
                                    <a:rPr lang="en-IN" sz="1200" i="1">
                                      <a:effectLst/>
                                      <a:latin typeface="Cambria Math" panose="02040503050406030204" pitchFamily="18" charset="0"/>
                                    </a:rPr>
                                  </m:ctrlPr>
                                </m:sSubPr>
                                <m:e>
                                  <m:r>
                                    <a:rPr lang="en-IN" sz="1200">
                                      <a:effectLst/>
                                      <a:latin typeface="Cambria Math" panose="02040503050406030204" pitchFamily="18" charset="0"/>
                                    </a:rPr>
                                    <m:t>𝑵</m:t>
                                  </m:r>
                                </m:e>
                                <m:sub>
                                  <m:r>
                                    <a:rPr lang="en-IN" sz="1200">
                                      <a:effectLst/>
                                      <a:latin typeface="Cambria Math" panose="02040503050406030204" pitchFamily="18" charset="0"/>
                                    </a:rPr>
                                    <m:t>𝑪</m:t>
                                  </m:r>
                                </m:sub>
                              </m:sSub>
                            </m:oMath>
                          </a14:m>
                          <a:r>
                            <a:rPr lang="en-IN" sz="1200" dirty="0">
                              <a:effectLst/>
                              <a:latin typeface="Times New Roman" panose="02020603050405020304" pitchFamily="18" charset="0"/>
                              <a:cs typeface="Times New Roman" panose="02020603050405020304" pitchFamily="18" charset="0"/>
                            </a:rPr>
                            <a:t>)</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IN"/>
                        </a:p>
                      </a:txBody>
                      <a:tcPr/>
                    </a:tc>
                    <a:extLst>
                      <a:ext uri="{0D108BD9-81ED-4DB2-BD59-A6C34878D82A}">
                        <a16:rowId xmlns:a16="http://schemas.microsoft.com/office/drawing/2014/main" val="3956928011"/>
                      </a:ext>
                    </a:extLst>
                  </a:tr>
                  <a:tr h="444500">
                    <a:tc vMerge="1">
                      <a:txBody>
                        <a:bodyPr/>
                        <a:lstStyle/>
                        <a:p>
                          <a:endParaRPr lang="en-IN"/>
                        </a:p>
                      </a:txBody>
                      <a:tcPr/>
                    </a:tc>
                    <a:tc>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Theoretical</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Experimental</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8675235"/>
                      </a:ext>
                    </a:extLst>
                  </a:tr>
                  <a:tr h="485032">
                    <a:tc>
                      <a:txBody>
                        <a:bodyPr/>
                        <a:lstStyle/>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0.13</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3178</a:t>
                          </a:r>
                        </a:p>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3189</a:t>
                          </a:r>
                          <a14:m>
                            <m:oMath xmlns:m="http://schemas.openxmlformats.org/officeDocument/2006/math">
                              <m:r>
                                <a:rPr lang="en-IN" sz="1200">
                                  <a:effectLst/>
                                  <a:latin typeface="Cambria Math" panose="02040503050406030204" pitchFamily="18" charset="0"/>
                                </a:rPr>
                                <m:t>±</m:t>
                              </m:r>
                            </m:oMath>
                          </a14:m>
                          <a:r>
                            <a:rPr lang="en-IN" sz="1200" dirty="0">
                              <a:effectLst/>
                              <a:latin typeface="Times New Roman" panose="02020603050405020304" pitchFamily="18" charset="0"/>
                              <a:cs typeface="Times New Roman" panose="02020603050405020304" pitchFamily="18" charset="0"/>
                            </a:rPr>
                            <a:t>52</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3042538"/>
                      </a:ext>
                    </a:extLst>
                  </a:tr>
                  <a:tr h="549548">
                    <a:tc>
                      <a:txBody>
                        <a:bodyPr/>
                        <a:lstStyle/>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0.19</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a:effectLst/>
                              <a:latin typeface="Times New Roman" panose="02020603050405020304" pitchFamily="18" charset="0"/>
                              <a:ea typeface="+mn-ea"/>
                              <a:cs typeface="Times New Roman" panose="02020603050405020304" pitchFamily="18" charset="0"/>
                            </a:rPr>
                            <a:t>6414</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6249</a:t>
                          </a:r>
                          <a14:m>
                            <m:oMath xmlns:m="http://schemas.openxmlformats.org/officeDocument/2006/math">
                              <m:r>
                                <a:rPr lang="en-IN" sz="1200">
                                  <a:effectLst/>
                                  <a:latin typeface="Cambria Math" panose="02040503050406030204" pitchFamily="18" charset="0"/>
                                </a:rPr>
                                <m:t>±</m:t>
                              </m:r>
                            </m:oMath>
                          </a14:m>
                          <a:r>
                            <a:rPr lang="en-IN" sz="1200" dirty="0">
                              <a:effectLst/>
                              <a:latin typeface="Times New Roman" panose="02020603050405020304" pitchFamily="18" charset="0"/>
                              <a:cs typeface="Times New Roman" panose="02020603050405020304" pitchFamily="18" charset="0"/>
                            </a:rPr>
                            <a:t>69</a:t>
                          </a:r>
                        </a:p>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9479825"/>
                      </a:ext>
                    </a:extLst>
                  </a:tr>
                  <a:tr h="470935">
                    <a:tc>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0.22</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a:effectLst/>
                              <a:latin typeface="Times New Roman" panose="02020603050405020304" pitchFamily="18" charset="0"/>
                              <a:ea typeface="+mn-ea"/>
                              <a:cs typeface="Times New Roman" panose="02020603050405020304" pitchFamily="18" charset="0"/>
                            </a:rPr>
                            <a:t>8828</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8756</a:t>
                          </a:r>
                          <a14:m>
                            <m:oMath xmlns:m="http://schemas.openxmlformats.org/officeDocument/2006/math">
                              <m:r>
                                <a:rPr lang="en-IN" sz="1200">
                                  <a:effectLst/>
                                  <a:latin typeface="Cambria Math" panose="02040503050406030204" pitchFamily="18" charset="0"/>
                                </a:rPr>
                                <m:t>±</m:t>
                              </m:r>
                            </m:oMath>
                          </a14:m>
                          <a:r>
                            <a:rPr lang="en-IN" sz="1200" dirty="0">
                              <a:effectLst/>
                              <a:latin typeface="Times New Roman" panose="02020603050405020304" pitchFamily="18" charset="0"/>
                              <a:cs typeface="Times New Roman" panose="02020603050405020304" pitchFamily="18" charset="0"/>
                            </a:rPr>
                            <a:t>85</a:t>
                          </a:r>
                        </a:p>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5175784"/>
                      </a:ext>
                    </a:extLst>
                  </a:tr>
                  <a:tr h="532022">
                    <a:tc>
                      <a:txBody>
                        <a:bodyPr/>
                        <a:lstStyle/>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0.32</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18657</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18367</a:t>
                          </a:r>
                          <a14:m>
                            <m:oMath xmlns:m="http://schemas.openxmlformats.org/officeDocument/2006/math">
                              <m:r>
                                <a:rPr lang="en-IN" sz="1200">
                                  <a:effectLst/>
                                  <a:latin typeface="Cambria Math" panose="02040503050406030204" pitchFamily="18" charset="0"/>
                                </a:rPr>
                                <m:t>±</m:t>
                              </m:r>
                            </m:oMath>
                          </a14:m>
                          <a:r>
                            <a:rPr lang="en-IN" sz="1200" dirty="0">
                              <a:effectLst/>
                              <a:latin typeface="Times New Roman" panose="02020603050405020304" pitchFamily="18" charset="0"/>
                              <a:cs typeface="Times New Roman" panose="02020603050405020304" pitchFamily="18" charset="0"/>
                            </a:rPr>
                            <a:t>110</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2023035"/>
                      </a:ext>
                    </a:extLst>
                  </a:tr>
                  <a:tr h="392868">
                    <a:tc>
                      <a:txBody>
                        <a:bodyPr/>
                        <a:lstStyle/>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0.41</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30337</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30140</a:t>
                          </a:r>
                          <a14:m>
                            <m:oMath xmlns:m="http://schemas.openxmlformats.org/officeDocument/2006/math">
                              <m:r>
                                <a:rPr lang="en-IN" sz="1200">
                                  <a:effectLst/>
                                  <a:latin typeface="Cambria Math" panose="02040503050406030204" pitchFamily="18" charset="0"/>
                                </a:rPr>
                                <m:t>±</m:t>
                              </m:r>
                            </m:oMath>
                          </a14:m>
                          <a:r>
                            <a:rPr lang="en-IN" sz="1200" dirty="0">
                              <a:effectLst/>
                              <a:latin typeface="Times New Roman" panose="02020603050405020304" pitchFamily="18" charset="0"/>
                              <a:cs typeface="Times New Roman" panose="02020603050405020304" pitchFamily="18" charset="0"/>
                            </a:rPr>
                            <a:t>237</a:t>
                          </a:r>
                        </a:p>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252248"/>
                      </a:ext>
                    </a:extLst>
                  </a:tr>
                </a:tbl>
              </a:graphicData>
            </a:graphic>
          </p:graphicFrame>
        </mc:Choice>
        <mc:Fallback xmlns="">
          <p:graphicFrame>
            <p:nvGraphicFramePr>
              <p:cNvPr id="43" name="Table 42"/>
              <p:cNvGraphicFramePr>
                <a:graphicFrameLocks noGrp="1"/>
              </p:cNvGraphicFramePr>
              <p:nvPr>
                <p:extLst>
                  <p:ext uri="{D42A27DB-BD31-4B8C-83A1-F6EECF244321}">
                    <p14:modId xmlns:p14="http://schemas.microsoft.com/office/powerpoint/2010/main" val="3037137461"/>
                  </p:ext>
                </p:extLst>
              </p:nvPr>
            </p:nvGraphicFramePr>
            <p:xfrm>
              <a:off x="7860280" y="1649941"/>
              <a:ext cx="3810634" cy="3660743"/>
            </p:xfrm>
            <a:graphic>
              <a:graphicData uri="http://schemas.openxmlformats.org/drawingml/2006/table">
                <a:tbl>
                  <a:tblPr firstRow="1" firstCol="1" bandRow="1">
                    <a:tableStyleId>{5C22544A-7EE6-4342-B048-85BDC9FD1C3A}</a:tableStyleId>
                  </a:tblPr>
                  <a:tblGrid>
                    <a:gridCol w="973612">
                      <a:extLst>
                        <a:ext uri="{9D8B030D-6E8A-4147-A177-3AD203B41FA5}">
                          <a16:colId xmlns:a16="http://schemas.microsoft.com/office/drawing/2014/main" val="3114883011"/>
                        </a:ext>
                      </a:extLst>
                    </a:gridCol>
                    <a:gridCol w="1547916">
                      <a:extLst>
                        <a:ext uri="{9D8B030D-6E8A-4147-A177-3AD203B41FA5}">
                          <a16:colId xmlns:a16="http://schemas.microsoft.com/office/drawing/2014/main" val="4289344325"/>
                        </a:ext>
                      </a:extLst>
                    </a:gridCol>
                    <a:gridCol w="1289106">
                      <a:extLst>
                        <a:ext uri="{9D8B030D-6E8A-4147-A177-3AD203B41FA5}">
                          <a16:colId xmlns:a16="http://schemas.microsoft.com/office/drawing/2014/main" val="120008785"/>
                        </a:ext>
                      </a:extLst>
                    </a:gridCol>
                  </a:tblGrid>
                  <a:tr h="348945">
                    <a:tc rowSpan="2">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Mean Photon Number (µ)</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endParaRPr lang="en-US"/>
                        </a:p>
                      </a:txBody>
                      <a:tcPr marL="68580" marR="68580" marT="0" marB="0" anchor="ctr">
                        <a:blipFill>
                          <a:blip r:embed="rId3"/>
                          <a:stretch>
                            <a:fillRect l="-34549" t="-1754" r="-858" b="-959649"/>
                          </a:stretch>
                        </a:blipFill>
                      </a:tcPr>
                    </a:tc>
                    <a:tc hMerge="1">
                      <a:txBody>
                        <a:bodyPr/>
                        <a:lstStyle/>
                        <a:p>
                          <a:endParaRPr lang="en-IN"/>
                        </a:p>
                      </a:txBody>
                      <a:tcPr/>
                    </a:tc>
                    <a:extLst>
                      <a:ext uri="{0D108BD9-81ED-4DB2-BD59-A6C34878D82A}">
                        <a16:rowId xmlns:a16="http://schemas.microsoft.com/office/drawing/2014/main" val="3956928011"/>
                      </a:ext>
                    </a:extLst>
                  </a:tr>
                  <a:tr h="444500">
                    <a:tc vMerge="1">
                      <a:txBody>
                        <a:bodyPr/>
                        <a:lstStyle/>
                        <a:p>
                          <a:endParaRPr lang="en-IN"/>
                        </a:p>
                      </a:txBody>
                      <a:tcPr/>
                    </a:tc>
                    <a:tc>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Theoretical</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Experimental</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8675235"/>
                      </a:ext>
                    </a:extLst>
                  </a:tr>
                  <a:tr h="573913">
                    <a:tc>
                      <a:txBody>
                        <a:bodyPr/>
                        <a:lstStyle/>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0.13</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smtClean="0">
                              <a:effectLst/>
                              <a:latin typeface="Times New Roman" panose="02020603050405020304" pitchFamily="18" charset="0"/>
                              <a:cs typeface="Times New Roman" panose="02020603050405020304" pitchFamily="18" charset="0"/>
                            </a:rPr>
                            <a:t>3178</a:t>
                          </a:r>
                          <a:endParaRPr lang="en-IN" sz="12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195755" t="-137895" r="-1887" b="-398947"/>
                          </a:stretch>
                        </a:blipFill>
                      </a:tcPr>
                    </a:tc>
                    <a:extLst>
                      <a:ext uri="{0D108BD9-81ED-4DB2-BD59-A6C34878D82A}">
                        <a16:rowId xmlns:a16="http://schemas.microsoft.com/office/drawing/2014/main" val="2403042538"/>
                      </a:ext>
                    </a:extLst>
                  </a:tr>
                  <a:tr h="587121">
                    <a:tc>
                      <a:txBody>
                        <a:bodyPr/>
                        <a:lstStyle/>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0.19</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smtClean="0">
                              <a:effectLst/>
                              <a:latin typeface="Times New Roman" panose="02020603050405020304" pitchFamily="18" charset="0"/>
                              <a:ea typeface="+mn-ea"/>
                              <a:cs typeface="Times New Roman" panose="02020603050405020304" pitchFamily="18" charset="0"/>
                            </a:rPr>
                            <a:t>6414</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195755" t="-235417" r="-1887" b="-294792"/>
                          </a:stretch>
                        </a:blipFill>
                      </a:tcPr>
                    </a:tc>
                    <a:extLst>
                      <a:ext uri="{0D108BD9-81ED-4DB2-BD59-A6C34878D82A}">
                        <a16:rowId xmlns:a16="http://schemas.microsoft.com/office/drawing/2014/main" val="2739479825"/>
                      </a:ext>
                    </a:extLst>
                  </a:tr>
                  <a:tr h="587121">
                    <a:tc>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0.22</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smtClean="0">
                              <a:effectLst/>
                              <a:latin typeface="Times New Roman" panose="02020603050405020304" pitchFamily="18" charset="0"/>
                              <a:ea typeface="+mn-ea"/>
                              <a:cs typeface="Times New Roman" panose="02020603050405020304" pitchFamily="18" charset="0"/>
                            </a:rPr>
                            <a:t>8828</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195755" t="-331959" r="-1887" b="-191753"/>
                          </a:stretch>
                        </a:blipFill>
                      </a:tcPr>
                    </a:tc>
                    <a:extLst>
                      <a:ext uri="{0D108BD9-81ED-4DB2-BD59-A6C34878D82A}">
                        <a16:rowId xmlns:a16="http://schemas.microsoft.com/office/drawing/2014/main" val="3535175784"/>
                      </a:ext>
                    </a:extLst>
                  </a:tr>
                  <a:tr h="532022">
                    <a:tc>
                      <a:txBody>
                        <a:bodyPr/>
                        <a:lstStyle/>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0.32</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smtClean="0">
                              <a:effectLst/>
                              <a:latin typeface="Times New Roman" panose="02020603050405020304" pitchFamily="18" charset="0"/>
                              <a:cs typeface="Times New Roman" panose="02020603050405020304" pitchFamily="18" charset="0"/>
                            </a:rPr>
                            <a:t>18657</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195755" t="-481609" r="-1887" b="-113793"/>
                          </a:stretch>
                        </a:blipFill>
                      </a:tcPr>
                    </a:tc>
                    <a:extLst>
                      <a:ext uri="{0D108BD9-81ED-4DB2-BD59-A6C34878D82A}">
                        <a16:rowId xmlns:a16="http://schemas.microsoft.com/office/drawing/2014/main" val="3472023035"/>
                      </a:ext>
                    </a:extLst>
                  </a:tr>
                  <a:tr h="587121">
                    <a:tc>
                      <a:txBody>
                        <a:bodyPr/>
                        <a:lstStyle/>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a:effectLst/>
                              <a:latin typeface="Times New Roman" panose="02020603050405020304" pitchFamily="18" charset="0"/>
                              <a:cs typeface="Times New Roman" panose="02020603050405020304" pitchFamily="18" charset="0"/>
                            </a:rPr>
                            <a:t>0.41</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2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IN" sz="1200" dirty="0" smtClean="0">
                              <a:effectLst/>
                              <a:latin typeface="Times New Roman" panose="02020603050405020304" pitchFamily="18" charset="0"/>
                              <a:cs typeface="Times New Roman" panose="02020603050405020304" pitchFamily="18" charset="0"/>
                            </a:rPr>
                            <a:t>30337</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195755" t="-521649" r="-1887" b="-2062"/>
                          </a:stretch>
                        </a:blipFill>
                      </a:tcPr>
                    </a:tc>
                    <a:extLst>
                      <a:ext uri="{0D108BD9-81ED-4DB2-BD59-A6C34878D82A}">
                        <a16:rowId xmlns:a16="http://schemas.microsoft.com/office/drawing/2014/main" val="263252248"/>
                      </a:ext>
                    </a:extLst>
                  </a:tr>
                </a:tbl>
              </a:graphicData>
            </a:graphic>
          </p:graphicFrame>
        </mc:Fallback>
      </mc:AlternateContent>
      <mc:AlternateContent xmlns:mc="http://schemas.openxmlformats.org/markup-compatibility/2006" xmlns:a14="http://schemas.microsoft.com/office/drawing/2010/main">
        <mc:Choice Requires="a14">
          <p:sp>
            <p:nvSpPr>
              <p:cNvPr id="45" name="TextBox 44"/>
              <p:cNvSpPr txBox="1"/>
              <p:nvPr/>
            </p:nvSpPr>
            <p:spPr>
              <a:xfrm>
                <a:off x="8329649" y="942984"/>
                <a:ext cx="2941511"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b="0" i="1" smtClean="0">
                              <a:latin typeface="Cambria Math" panose="02040503050406030204" pitchFamily="18" charset="0"/>
                            </a:rPr>
                            <m:t>𝑁</m:t>
                          </m:r>
                        </m:e>
                        <m:sub>
                          <m:r>
                            <a:rPr lang="en-IN" b="0" i="1" smtClean="0">
                              <a:latin typeface="Cambria Math" panose="02040503050406030204" pitchFamily="18" charset="0"/>
                            </a:rPr>
                            <m:t>𝐶</m:t>
                          </m:r>
                        </m:sub>
                      </m:sSub>
                      <m:r>
                        <a:rPr lang="en-IN" b="0" i="1" smtClean="0">
                          <a:latin typeface="Cambria Math" panose="02040503050406030204" pitchFamily="18" charset="0"/>
                        </a:rPr>
                        <m:t>=</m:t>
                      </m:r>
                      <m:f>
                        <m:fPr>
                          <m:ctrlPr>
                            <a:rPr lang="en-IN" b="0" i="1" smtClean="0">
                              <a:latin typeface="Cambria Math" panose="02040503050406030204" pitchFamily="18" charset="0"/>
                            </a:rPr>
                          </m:ctrlPr>
                        </m:fPr>
                        <m:num>
                          <m:r>
                            <a:rPr lang="en-IN" b="0" i="1" smtClean="0">
                              <a:latin typeface="Cambria Math" panose="02040503050406030204" pitchFamily="18" charset="0"/>
                            </a:rPr>
                            <m:t>1</m:t>
                          </m:r>
                        </m:num>
                        <m:den>
                          <m:r>
                            <a:rPr lang="en-IN" b="0" i="1" smtClean="0">
                              <a:latin typeface="Cambria Math" panose="02040503050406030204" pitchFamily="18" charset="0"/>
                            </a:rPr>
                            <m:t>2</m:t>
                          </m:r>
                        </m:den>
                      </m:f>
                      <m:sSub>
                        <m:sSubPr>
                          <m:ctrlPr>
                            <a:rPr lang="en-IN" b="0" i="1" smtClean="0">
                              <a:latin typeface="Cambria Math" panose="02040503050406030204" pitchFamily="18" charset="0"/>
                            </a:rPr>
                          </m:ctrlPr>
                        </m:sSubPr>
                        <m:e>
                          <m:r>
                            <a:rPr lang="en-IN" b="0" i="1" smtClean="0">
                              <a:latin typeface="Cambria Math" panose="02040503050406030204" pitchFamily="18" charset="0"/>
                            </a:rPr>
                            <m:t>𝑌</m:t>
                          </m:r>
                        </m:e>
                        <m:sub>
                          <m:r>
                            <a:rPr lang="en-IN" b="0" i="1" smtClean="0">
                              <a:latin typeface="Cambria Math" panose="02040503050406030204" pitchFamily="18" charset="0"/>
                            </a:rPr>
                            <m:t>2</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𝑝</m:t>
                          </m:r>
                        </m:e>
                        <m:sub>
                          <m:r>
                            <a:rPr lang="en-IN" b="0" i="1" smtClean="0">
                              <a:latin typeface="Cambria Math" panose="02040503050406030204" pitchFamily="18" charset="0"/>
                            </a:rPr>
                            <m:t>2</m:t>
                          </m:r>
                        </m:sub>
                      </m:sSub>
                      <m:r>
                        <a:rPr lang="en-IN" b="0" i="1" smtClean="0">
                          <a:latin typeface="Cambria Math" panose="02040503050406030204" pitchFamily="18" charset="0"/>
                        </a:rPr>
                        <m:t>(</m:t>
                      </m:r>
                      <m:r>
                        <a:rPr lang="en-IN" b="0" i="1" smtClean="0">
                          <a:latin typeface="Cambria Math" panose="02040503050406030204" pitchFamily="18" charset="0"/>
                          <a:ea typeface="Cambria Math" panose="02040503050406030204" pitchFamily="18" charset="0"/>
                        </a:rPr>
                        <m:t>𝜇</m:t>
                      </m:r>
                      <m:r>
                        <a:rPr lang="en-IN" b="0" i="1" smtClean="0">
                          <a:latin typeface="Cambria Math" panose="02040503050406030204" pitchFamily="18" charset="0"/>
                        </a:rPr>
                        <m:t>)+</m:t>
                      </m:r>
                      <m:f>
                        <m:fPr>
                          <m:ctrlPr>
                            <a:rPr lang="en-IN" b="0" i="1" smtClean="0">
                              <a:latin typeface="Cambria Math" panose="02040503050406030204" pitchFamily="18" charset="0"/>
                            </a:rPr>
                          </m:ctrlPr>
                        </m:fPr>
                        <m:num>
                          <m:r>
                            <a:rPr lang="en-IN" b="0" i="1" smtClean="0">
                              <a:latin typeface="Cambria Math" panose="02040503050406030204" pitchFamily="18" charset="0"/>
                            </a:rPr>
                            <m:t>3</m:t>
                          </m:r>
                        </m:num>
                        <m:den>
                          <m:r>
                            <a:rPr lang="en-IN" b="0" i="1" smtClean="0">
                              <a:latin typeface="Cambria Math" panose="02040503050406030204" pitchFamily="18" charset="0"/>
                            </a:rPr>
                            <m:t>4</m:t>
                          </m:r>
                        </m:den>
                      </m:f>
                      <m:sSub>
                        <m:sSubPr>
                          <m:ctrlPr>
                            <a:rPr lang="en-IN" b="0" i="1" smtClean="0">
                              <a:latin typeface="Cambria Math" panose="02040503050406030204" pitchFamily="18" charset="0"/>
                            </a:rPr>
                          </m:ctrlPr>
                        </m:sSubPr>
                        <m:e>
                          <m:r>
                            <a:rPr lang="en-IN" b="0" i="1" smtClean="0">
                              <a:latin typeface="Cambria Math" panose="02040503050406030204" pitchFamily="18" charset="0"/>
                            </a:rPr>
                            <m:t>𝑌</m:t>
                          </m:r>
                        </m:e>
                        <m:sub>
                          <m:r>
                            <a:rPr lang="en-IN" b="0" i="1" smtClean="0">
                              <a:latin typeface="Cambria Math" panose="02040503050406030204" pitchFamily="18" charset="0"/>
                            </a:rPr>
                            <m:t>3</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𝑝</m:t>
                          </m:r>
                        </m:e>
                        <m:sub>
                          <m:r>
                            <a:rPr lang="en-IN" b="0" i="1" smtClean="0">
                              <a:latin typeface="Cambria Math" panose="02040503050406030204" pitchFamily="18" charset="0"/>
                            </a:rPr>
                            <m:t>3</m:t>
                          </m:r>
                        </m:sub>
                      </m:sSub>
                      <m:r>
                        <a:rPr lang="en-IN" b="0" i="1" smtClean="0">
                          <a:latin typeface="Cambria Math" panose="02040503050406030204" pitchFamily="18" charset="0"/>
                        </a:rPr>
                        <m:t>(</m:t>
                      </m:r>
                      <m:r>
                        <a:rPr lang="en-IN" b="0" i="1" smtClean="0">
                          <a:latin typeface="Cambria Math" panose="02040503050406030204" pitchFamily="18" charset="0"/>
                          <a:ea typeface="Cambria Math" panose="02040503050406030204" pitchFamily="18" charset="0"/>
                        </a:rPr>
                        <m:t>𝜇</m:t>
                      </m:r>
                      <m:r>
                        <a:rPr lang="en-IN" b="0" i="1" smtClean="0">
                          <a:latin typeface="Cambria Math" panose="02040503050406030204" pitchFamily="18" charset="0"/>
                        </a:rPr>
                        <m:t>)</m:t>
                      </m:r>
                    </m:oMath>
                  </m:oMathPara>
                </a14:m>
                <a:endParaRPr lang="en-IN" dirty="0"/>
              </a:p>
            </p:txBody>
          </p:sp>
        </mc:Choice>
        <mc:Fallback xmlns="">
          <p:sp>
            <p:nvSpPr>
              <p:cNvPr id="45" name="TextBox 44"/>
              <p:cNvSpPr txBox="1">
                <a:spLocks noRot="1" noChangeAspect="1" noMove="1" noResize="1" noEditPoints="1" noAdjustHandles="1" noChangeArrowheads="1" noChangeShapeType="1" noTextEdit="1"/>
              </p:cNvSpPr>
              <p:nvPr/>
            </p:nvSpPr>
            <p:spPr>
              <a:xfrm>
                <a:off x="8329649" y="942984"/>
                <a:ext cx="2941511" cy="610936"/>
              </a:xfrm>
              <a:prstGeom prst="rect">
                <a:avLst/>
              </a:prstGeom>
              <a:blipFill>
                <a:blip r:embed="rId4"/>
                <a:stretch>
                  <a:fillRect/>
                </a:stretch>
              </a:blipFill>
            </p:spPr>
            <p:txBody>
              <a:bodyPr/>
              <a:lstStyle/>
              <a:p>
                <a:r>
                  <a:rPr lang="en-IN">
                    <a:noFill/>
                  </a:rPr>
                  <a:t> </a:t>
                </a:r>
              </a:p>
            </p:txBody>
          </p:sp>
        </mc:Fallback>
      </mc:AlternateContent>
      <p:sp>
        <p:nvSpPr>
          <p:cNvPr id="46" name="TextBox 45"/>
          <p:cNvSpPr txBox="1"/>
          <p:nvPr/>
        </p:nvSpPr>
        <p:spPr>
          <a:xfrm>
            <a:off x="8659203" y="525642"/>
            <a:ext cx="2300630" cy="369332"/>
          </a:xfrm>
          <a:prstGeom prst="rect">
            <a:avLst/>
          </a:prstGeom>
          <a:noFill/>
        </p:spPr>
        <p:txBody>
          <a:bodyPr wrap="none" rtlCol="0">
            <a:spAutoFit/>
          </a:bodyPr>
          <a:lstStyle/>
          <a:p>
            <a:r>
              <a:rPr lang="en-IN" dirty="0">
                <a:latin typeface="Arial" panose="020B0604020202020204" pitchFamily="34" charset="0"/>
                <a:cs typeface="Arial" panose="020B0604020202020204" pitchFamily="34" charset="0"/>
              </a:rPr>
              <a:t>Coincidences at Bob</a:t>
            </a:r>
          </a:p>
        </p:txBody>
      </p:sp>
      <p:grpSp>
        <p:nvGrpSpPr>
          <p:cNvPr id="8" name="Group 7"/>
          <p:cNvGrpSpPr/>
          <p:nvPr/>
        </p:nvGrpSpPr>
        <p:grpSpPr>
          <a:xfrm>
            <a:off x="469360" y="209005"/>
            <a:ext cx="4873349" cy="705395"/>
            <a:chOff x="142785" y="248194"/>
            <a:chExt cx="5661397" cy="705395"/>
          </a:xfrm>
        </p:grpSpPr>
        <p:sp>
          <p:nvSpPr>
            <p:cNvPr id="9" name="Rounded Rectangle 8"/>
            <p:cNvSpPr/>
            <p:nvPr/>
          </p:nvSpPr>
          <p:spPr>
            <a:xfrm>
              <a:off x="142785" y="248194"/>
              <a:ext cx="5661397" cy="70539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a:p>
          </p:txBody>
        </p:sp>
        <p:sp>
          <p:nvSpPr>
            <p:cNvPr id="10" name="TextBox 9"/>
            <p:cNvSpPr txBox="1"/>
            <p:nvPr/>
          </p:nvSpPr>
          <p:spPr>
            <a:xfrm>
              <a:off x="185336" y="355778"/>
              <a:ext cx="4892686" cy="492443"/>
            </a:xfrm>
            <a:prstGeom prst="rect">
              <a:avLst/>
            </a:prstGeom>
            <a:noFill/>
          </p:spPr>
          <p:txBody>
            <a:bodyPr wrap="none" rtlCol="0">
              <a:spAutoFit/>
            </a:bodyPr>
            <a:lstStyle/>
            <a:p>
              <a:r>
                <a:rPr lang="en-IN" sz="2600" b="1" dirty="0">
                  <a:latin typeface="Arial" panose="020B0604020202020204" pitchFamily="34" charset="0"/>
                  <a:cs typeface="Arial" panose="020B0604020202020204" pitchFamily="34" charset="0"/>
                </a:rPr>
                <a:t>Optical Setup for CD Protocol</a:t>
              </a:r>
            </a:p>
          </p:txBody>
        </p:sp>
      </p:grpSp>
      <p:sp>
        <p:nvSpPr>
          <p:cNvPr id="11" name="TextBox 10"/>
          <p:cNvSpPr txBox="1"/>
          <p:nvPr/>
        </p:nvSpPr>
        <p:spPr>
          <a:xfrm>
            <a:off x="609600" y="6096000"/>
            <a:ext cx="11351121" cy="338554"/>
          </a:xfrm>
          <a:prstGeom prst="rect">
            <a:avLst/>
          </a:prstGeom>
          <a:noFill/>
        </p:spPr>
        <p:txBody>
          <a:bodyPr wrap="none" rtlCol="0">
            <a:spAutoFit/>
          </a:bodyPr>
          <a:lstStyle/>
          <a:p>
            <a:r>
              <a:rPr lang="en-IN" sz="1600" dirty="0">
                <a:solidFill>
                  <a:schemeClr val="accent5">
                    <a:lumMod val="50000"/>
                  </a:schemeClr>
                </a:solidFill>
              </a:rPr>
              <a:t>A. Biswas, A. Banerji, N. Lal, P. </a:t>
            </a:r>
            <a:r>
              <a:rPr lang="en-IN" sz="1600" dirty="0" err="1">
                <a:solidFill>
                  <a:schemeClr val="accent5">
                    <a:lumMod val="50000"/>
                  </a:schemeClr>
                </a:solidFill>
              </a:rPr>
              <a:t>Chandravanshi</a:t>
            </a:r>
            <a:r>
              <a:rPr lang="en-IN" sz="1600" dirty="0">
                <a:solidFill>
                  <a:schemeClr val="accent5">
                    <a:lumMod val="50000"/>
                  </a:schemeClr>
                </a:solidFill>
              </a:rPr>
              <a:t>, R. Kumar, and R. Singh, </a:t>
            </a:r>
            <a:r>
              <a:rPr lang="en-IN" sz="1600" b="1" dirty="0">
                <a:solidFill>
                  <a:schemeClr val="accent5">
                    <a:lumMod val="50000"/>
                  </a:schemeClr>
                </a:solidFill>
              </a:rPr>
              <a:t>Opt. Continuum  </a:t>
            </a:r>
            <a:r>
              <a:rPr lang="en-IN" sz="1600" dirty="0">
                <a:solidFill>
                  <a:schemeClr val="accent5">
                    <a:lumMod val="50000"/>
                  </a:schemeClr>
                </a:solidFill>
              </a:rPr>
              <a:t>1, 68-79 (2022), </a:t>
            </a:r>
            <a:r>
              <a:rPr lang="en-IN" sz="1600" b="1" dirty="0" err="1">
                <a:solidFill>
                  <a:schemeClr val="accent5">
                    <a:lumMod val="50000"/>
                  </a:schemeClr>
                </a:solidFill>
              </a:rPr>
              <a:t>doi</a:t>
            </a:r>
            <a:r>
              <a:rPr lang="en-IN" sz="1600" b="1" dirty="0">
                <a:solidFill>
                  <a:schemeClr val="accent5">
                    <a:lumMod val="50000"/>
                  </a:schemeClr>
                </a:solidFill>
              </a:rPr>
              <a:t>: 10.1364/OPTCON.445727</a:t>
            </a:r>
          </a:p>
        </p:txBody>
      </p:sp>
    </p:spTree>
    <p:extLst>
      <p:ext uri="{BB962C8B-B14F-4D97-AF65-F5344CB8AC3E}">
        <p14:creationId xmlns:p14="http://schemas.microsoft.com/office/powerpoint/2010/main" val="3122885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86753" y="1004001"/>
            <a:ext cx="9265023" cy="929022"/>
            <a:chOff x="1290917" y="1478002"/>
            <a:chExt cx="9265023" cy="929022"/>
          </a:xfrm>
        </p:grpSpPr>
        <p:sp>
          <p:nvSpPr>
            <p:cNvPr id="6" name="Rounded Rectangle 5"/>
            <p:cNvSpPr/>
            <p:nvPr/>
          </p:nvSpPr>
          <p:spPr>
            <a:xfrm>
              <a:off x="1290917" y="1478002"/>
              <a:ext cx="9265023" cy="92902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3" name="TextBox 2"/>
                <p:cNvSpPr txBox="1"/>
                <p:nvPr/>
              </p:nvSpPr>
              <p:spPr>
                <a:xfrm>
                  <a:off x="1331542" y="1561881"/>
                  <a:ext cx="9160898" cy="7788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N" sz="2000" b="0" i="1" smtClean="0">
                            <a:latin typeface="Cambria Math" panose="02040503050406030204" pitchFamily="18" charset="0"/>
                          </a:rPr>
                          <m:t>𝑅</m:t>
                        </m:r>
                        <m:r>
                          <a:rPr lang="en-IN" sz="2000" b="0" i="1" smtClean="0">
                            <a:latin typeface="Cambria Math" panose="02040503050406030204" pitchFamily="18" charset="0"/>
                          </a:rPr>
                          <m:t>≥</m:t>
                        </m:r>
                        <m:d>
                          <m:dPr>
                            <m:begChr m:val="{"/>
                            <m:endChr m:val="}"/>
                            <m:ctrlPr>
                              <a:rPr lang="en-IN" sz="2000" b="0" i="1" smtClean="0">
                                <a:latin typeface="Cambria Math" panose="02040503050406030204" pitchFamily="18" charset="0"/>
                              </a:rPr>
                            </m:ctrlPr>
                          </m:dPr>
                          <m:e>
                            <m:sSub>
                              <m:sSubPr>
                                <m:ctrlPr>
                                  <a:rPr lang="en-IN" sz="2000" b="0" i="1" smtClean="0">
                                    <a:latin typeface="Cambria Math" panose="02040503050406030204" pitchFamily="18" charset="0"/>
                                  </a:rPr>
                                </m:ctrlPr>
                              </m:sSubPr>
                              <m:e>
                                <m:f>
                                  <m:fPr>
                                    <m:ctrlPr>
                                      <a:rPr lang="en-IN" sz="2000" b="0" i="1" smtClean="0">
                                        <a:latin typeface="Cambria Math" panose="02040503050406030204" pitchFamily="18" charset="0"/>
                                      </a:rPr>
                                    </m:ctrlPr>
                                  </m:fPr>
                                  <m:num>
                                    <m:r>
                                      <a:rPr lang="en-IN" sz="2000" b="0" i="1" smtClean="0">
                                        <a:latin typeface="Cambria Math" panose="02040503050406030204" pitchFamily="18" charset="0"/>
                                      </a:rPr>
                                      <m:t>1</m:t>
                                    </m:r>
                                  </m:num>
                                  <m:den>
                                    <m:r>
                                      <a:rPr lang="en-IN" sz="2000" b="0" i="1" smtClean="0">
                                        <a:latin typeface="Cambria Math" panose="02040503050406030204" pitchFamily="18" charset="0"/>
                                      </a:rPr>
                                      <m:t>2</m:t>
                                    </m:r>
                                  </m:den>
                                </m:f>
                                <m:r>
                                  <a:rPr lang="en-IN" sz="2000" b="0" i="1" smtClean="0">
                                    <a:latin typeface="Cambria Math" panose="02040503050406030204" pitchFamily="18" charset="0"/>
                                  </a:rPr>
                                  <m:t>𝑄</m:t>
                                </m:r>
                              </m:e>
                              <m:sub>
                                <m:r>
                                  <a:rPr lang="en-IN" sz="2000" b="0" i="1" smtClean="0">
                                    <a:latin typeface="Cambria Math" panose="02040503050406030204" pitchFamily="18" charset="0"/>
                                  </a:rPr>
                                  <m:t>1</m:t>
                                </m:r>
                              </m:sub>
                            </m:sSub>
                            <m:d>
                              <m:dPr>
                                <m:begChr m:val="["/>
                                <m:endChr m:val="]"/>
                                <m:ctrlPr>
                                  <a:rPr lang="en-IN" sz="2000" b="0" i="1" smtClean="0">
                                    <a:latin typeface="Cambria Math" panose="02040503050406030204" pitchFamily="18" charset="0"/>
                                  </a:rPr>
                                </m:ctrlPr>
                              </m:dPr>
                              <m:e>
                                <m:r>
                                  <a:rPr lang="en-IN" sz="2000" b="0" i="1" smtClean="0">
                                    <a:latin typeface="Cambria Math" panose="02040503050406030204" pitchFamily="18" charset="0"/>
                                  </a:rPr>
                                  <m:t>1−</m:t>
                                </m:r>
                                <m:sSub>
                                  <m:sSubPr>
                                    <m:ctrlPr>
                                      <a:rPr lang="en-IN" sz="2000" b="0" i="1" smtClean="0">
                                        <a:latin typeface="Cambria Math" panose="02040503050406030204" pitchFamily="18" charset="0"/>
                                      </a:rPr>
                                    </m:ctrlPr>
                                  </m:sSubPr>
                                  <m:e>
                                    <m:r>
                                      <a:rPr lang="en-IN" sz="2000" b="0" i="1" smtClean="0">
                                        <a:latin typeface="Cambria Math" panose="02040503050406030204" pitchFamily="18" charset="0"/>
                                      </a:rPr>
                                      <m:t>𝐻</m:t>
                                    </m:r>
                                  </m:e>
                                  <m:sub>
                                    <m:r>
                                      <a:rPr lang="en-IN" sz="2000" b="0" i="1" smtClean="0">
                                        <a:latin typeface="Cambria Math" panose="02040503050406030204" pitchFamily="18" charset="0"/>
                                      </a:rPr>
                                      <m:t>2</m:t>
                                    </m:r>
                                  </m:sub>
                                </m:sSub>
                                <m:d>
                                  <m:dPr>
                                    <m:ctrlPr>
                                      <a:rPr lang="en-IN" sz="2000" b="0" i="1" smtClean="0">
                                        <a:latin typeface="Cambria Math" panose="02040503050406030204" pitchFamily="18" charset="0"/>
                                      </a:rPr>
                                    </m:ctrlPr>
                                  </m:dPr>
                                  <m:e>
                                    <m:sSub>
                                      <m:sSubPr>
                                        <m:ctrlPr>
                                          <a:rPr lang="en-IN" sz="2000" b="0" i="1" smtClean="0">
                                            <a:latin typeface="Cambria Math" panose="02040503050406030204" pitchFamily="18" charset="0"/>
                                          </a:rPr>
                                        </m:ctrlPr>
                                      </m:sSubPr>
                                      <m:e>
                                        <m:r>
                                          <a:rPr lang="en-IN" sz="2000" b="0" i="1" smtClean="0">
                                            <a:latin typeface="Cambria Math" panose="02040503050406030204" pitchFamily="18" charset="0"/>
                                          </a:rPr>
                                          <m:t>𝑒</m:t>
                                        </m:r>
                                      </m:e>
                                      <m:sub>
                                        <m:r>
                                          <a:rPr lang="en-IN" sz="2000" b="0" i="1" smtClean="0">
                                            <a:latin typeface="Cambria Math" panose="02040503050406030204" pitchFamily="18" charset="0"/>
                                          </a:rPr>
                                          <m:t>1</m:t>
                                        </m:r>
                                      </m:sub>
                                    </m:sSub>
                                  </m:e>
                                </m:d>
                              </m:e>
                            </m:d>
                            <m:r>
                              <a:rPr lang="en-IN" sz="2000" b="0" i="1" smtClean="0">
                                <a:latin typeface="Cambria Math" panose="02040503050406030204" pitchFamily="18" charset="0"/>
                              </a:rPr>
                              <m:t>+</m:t>
                            </m:r>
                            <m:sSub>
                              <m:sSubPr>
                                <m:ctrlPr>
                                  <a:rPr lang="en-IN" sz="2000" i="1">
                                    <a:latin typeface="Cambria Math" panose="02040503050406030204" pitchFamily="18" charset="0"/>
                                  </a:rPr>
                                </m:ctrlPr>
                              </m:sSubPr>
                              <m:e>
                                <m:f>
                                  <m:fPr>
                                    <m:ctrlPr>
                                      <a:rPr lang="en-IN" sz="2000" i="1" smtClean="0">
                                        <a:latin typeface="Cambria Math" panose="02040503050406030204" pitchFamily="18" charset="0"/>
                                      </a:rPr>
                                    </m:ctrlPr>
                                  </m:fPr>
                                  <m:num>
                                    <m:r>
                                      <a:rPr lang="en-IN" sz="2000" b="0" i="1" smtClean="0">
                                        <a:latin typeface="Cambria Math" panose="02040503050406030204" pitchFamily="18" charset="0"/>
                                      </a:rPr>
                                      <m:t>3</m:t>
                                    </m:r>
                                  </m:num>
                                  <m:den>
                                    <m:r>
                                      <a:rPr lang="en-IN" sz="2000" b="0" i="1" smtClean="0">
                                        <a:latin typeface="Cambria Math" panose="02040503050406030204" pitchFamily="18" charset="0"/>
                                      </a:rPr>
                                      <m:t>4</m:t>
                                    </m:r>
                                  </m:den>
                                </m:f>
                                <m:r>
                                  <a:rPr lang="en-IN" sz="2000" i="1">
                                    <a:latin typeface="Cambria Math" panose="02040503050406030204" pitchFamily="18" charset="0"/>
                                  </a:rPr>
                                  <m:t>𝑄</m:t>
                                </m:r>
                              </m:e>
                              <m:sub>
                                <m:r>
                                  <a:rPr lang="en-IN" sz="2000" b="0" i="1" smtClean="0">
                                    <a:latin typeface="Cambria Math" panose="02040503050406030204" pitchFamily="18" charset="0"/>
                                  </a:rPr>
                                  <m:t>2</m:t>
                                </m:r>
                              </m:sub>
                            </m:sSub>
                            <m:d>
                              <m:dPr>
                                <m:begChr m:val="["/>
                                <m:endChr m:val="]"/>
                                <m:ctrlPr>
                                  <a:rPr lang="en-IN" sz="2000" i="1">
                                    <a:latin typeface="Cambria Math" panose="02040503050406030204" pitchFamily="18" charset="0"/>
                                  </a:rPr>
                                </m:ctrlPr>
                              </m:dPr>
                              <m:e>
                                <m:r>
                                  <a:rPr lang="en-IN" sz="2000" i="1">
                                    <a:latin typeface="Cambria Math" panose="02040503050406030204" pitchFamily="18" charset="0"/>
                                  </a:rPr>
                                  <m:t>1−</m:t>
                                </m:r>
                                <m:sSub>
                                  <m:sSubPr>
                                    <m:ctrlPr>
                                      <a:rPr lang="en-IN" sz="2000" i="1">
                                        <a:latin typeface="Cambria Math" panose="02040503050406030204" pitchFamily="18" charset="0"/>
                                      </a:rPr>
                                    </m:ctrlPr>
                                  </m:sSubPr>
                                  <m:e>
                                    <m:r>
                                      <a:rPr lang="en-IN" sz="2000" i="1">
                                        <a:latin typeface="Cambria Math" panose="02040503050406030204" pitchFamily="18" charset="0"/>
                                      </a:rPr>
                                      <m:t>𝐻</m:t>
                                    </m:r>
                                  </m:e>
                                  <m:sub>
                                    <m:r>
                                      <a:rPr lang="en-IN" sz="2000" i="1">
                                        <a:latin typeface="Cambria Math" panose="02040503050406030204" pitchFamily="18" charset="0"/>
                                      </a:rPr>
                                      <m:t>2</m:t>
                                    </m:r>
                                  </m:sub>
                                </m:sSub>
                                <m:d>
                                  <m:dPr>
                                    <m:ctrlPr>
                                      <a:rPr lang="en-IN" sz="2000" i="1">
                                        <a:latin typeface="Cambria Math" panose="02040503050406030204" pitchFamily="18" charset="0"/>
                                      </a:rPr>
                                    </m:ctrlPr>
                                  </m:dPr>
                                  <m:e>
                                    <m:sSub>
                                      <m:sSubPr>
                                        <m:ctrlPr>
                                          <a:rPr lang="en-IN" sz="2000" i="1">
                                            <a:latin typeface="Cambria Math" panose="02040503050406030204" pitchFamily="18" charset="0"/>
                                          </a:rPr>
                                        </m:ctrlPr>
                                      </m:sSubPr>
                                      <m:e>
                                        <m:r>
                                          <a:rPr lang="en-IN" sz="2000" i="1">
                                            <a:latin typeface="Cambria Math" panose="02040503050406030204" pitchFamily="18" charset="0"/>
                                          </a:rPr>
                                          <m:t>𝑒</m:t>
                                        </m:r>
                                      </m:e>
                                      <m:sub>
                                        <m:r>
                                          <a:rPr lang="en-IN" sz="2000" b="0" i="1" smtClean="0">
                                            <a:latin typeface="Cambria Math" panose="02040503050406030204" pitchFamily="18" charset="0"/>
                                          </a:rPr>
                                          <m:t>2</m:t>
                                        </m:r>
                                      </m:sub>
                                    </m:sSub>
                                  </m:e>
                                </m:d>
                              </m:e>
                            </m:d>
                            <m:r>
                              <a:rPr lang="en-IN" sz="2000" b="0" i="1" smtClean="0">
                                <a:latin typeface="Cambria Math" panose="02040503050406030204" pitchFamily="18" charset="0"/>
                              </a:rPr>
                              <m:t>+</m:t>
                            </m:r>
                            <m:f>
                              <m:fPr>
                                <m:ctrlPr>
                                  <a:rPr lang="en-IN" sz="2000" b="0" i="1" smtClean="0">
                                    <a:latin typeface="Cambria Math" panose="02040503050406030204" pitchFamily="18" charset="0"/>
                                  </a:rPr>
                                </m:ctrlPr>
                              </m:fPr>
                              <m:num>
                                <m:r>
                                  <a:rPr lang="en-IN" sz="2000" b="0" i="1" smtClean="0">
                                    <a:latin typeface="Cambria Math" panose="02040503050406030204" pitchFamily="18" charset="0"/>
                                  </a:rPr>
                                  <m:t>7</m:t>
                                </m:r>
                              </m:num>
                              <m:den>
                                <m:r>
                                  <a:rPr lang="en-IN" sz="2000" b="0" i="1" smtClean="0">
                                    <a:latin typeface="Cambria Math" panose="02040503050406030204" pitchFamily="18" charset="0"/>
                                  </a:rPr>
                                  <m:t>8</m:t>
                                </m:r>
                              </m:den>
                            </m:f>
                            <m:sSub>
                              <m:sSubPr>
                                <m:ctrlPr>
                                  <a:rPr lang="en-IN" sz="2000" i="1">
                                    <a:latin typeface="Cambria Math" panose="02040503050406030204" pitchFamily="18" charset="0"/>
                                  </a:rPr>
                                </m:ctrlPr>
                              </m:sSubPr>
                              <m:e>
                                <m:r>
                                  <a:rPr lang="en-IN" sz="2000" i="1">
                                    <a:latin typeface="Cambria Math" panose="02040503050406030204" pitchFamily="18" charset="0"/>
                                  </a:rPr>
                                  <m:t>𝑄</m:t>
                                </m:r>
                              </m:e>
                              <m:sub>
                                <m:r>
                                  <a:rPr lang="en-IN" sz="2000" b="0" i="1" smtClean="0">
                                    <a:latin typeface="Cambria Math" panose="02040503050406030204" pitchFamily="18" charset="0"/>
                                  </a:rPr>
                                  <m:t>3</m:t>
                                </m:r>
                              </m:sub>
                            </m:sSub>
                            <m:d>
                              <m:dPr>
                                <m:begChr m:val="["/>
                                <m:endChr m:val="]"/>
                                <m:ctrlPr>
                                  <a:rPr lang="en-IN" sz="2000" i="1">
                                    <a:latin typeface="Cambria Math" panose="02040503050406030204" pitchFamily="18" charset="0"/>
                                  </a:rPr>
                                </m:ctrlPr>
                              </m:dPr>
                              <m:e>
                                <m:r>
                                  <a:rPr lang="en-IN" sz="2000" i="1">
                                    <a:latin typeface="Cambria Math" panose="02040503050406030204" pitchFamily="18" charset="0"/>
                                  </a:rPr>
                                  <m:t>1−</m:t>
                                </m:r>
                                <m:sSub>
                                  <m:sSubPr>
                                    <m:ctrlPr>
                                      <a:rPr lang="en-IN" sz="2000" i="1">
                                        <a:latin typeface="Cambria Math" panose="02040503050406030204" pitchFamily="18" charset="0"/>
                                      </a:rPr>
                                    </m:ctrlPr>
                                  </m:sSubPr>
                                  <m:e>
                                    <m:r>
                                      <a:rPr lang="en-IN" sz="2000" i="1">
                                        <a:latin typeface="Cambria Math" panose="02040503050406030204" pitchFamily="18" charset="0"/>
                                      </a:rPr>
                                      <m:t>𝐻</m:t>
                                    </m:r>
                                  </m:e>
                                  <m:sub>
                                    <m:r>
                                      <a:rPr lang="en-IN" sz="2000" i="1">
                                        <a:latin typeface="Cambria Math" panose="02040503050406030204" pitchFamily="18" charset="0"/>
                                      </a:rPr>
                                      <m:t>2</m:t>
                                    </m:r>
                                  </m:sub>
                                </m:sSub>
                                <m:d>
                                  <m:dPr>
                                    <m:ctrlPr>
                                      <a:rPr lang="en-IN" sz="2000" i="1">
                                        <a:latin typeface="Cambria Math" panose="02040503050406030204" pitchFamily="18" charset="0"/>
                                      </a:rPr>
                                    </m:ctrlPr>
                                  </m:dPr>
                                  <m:e>
                                    <m:sSub>
                                      <m:sSubPr>
                                        <m:ctrlPr>
                                          <a:rPr lang="en-IN" sz="2000" i="1">
                                            <a:latin typeface="Cambria Math" panose="02040503050406030204" pitchFamily="18" charset="0"/>
                                          </a:rPr>
                                        </m:ctrlPr>
                                      </m:sSubPr>
                                      <m:e>
                                        <m:r>
                                          <a:rPr lang="en-IN" sz="2000" i="1">
                                            <a:latin typeface="Cambria Math" panose="02040503050406030204" pitchFamily="18" charset="0"/>
                                          </a:rPr>
                                          <m:t>𝑒</m:t>
                                        </m:r>
                                      </m:e>
                                      <m:sub>
                                        <m:r>
                                          <a:rPr lang="en-IN" sz="2000" b="0" i="1" smtClean="0">
                                            <a:latin typeface="Cambria Math" panose="02040503050406030204" pitchFamily="18" charset="0"/>
                                          </a:rPr>
                                          <m:t>3</m:t>
                                        </m:r>
                                      </m:sub>
                                    </m:sSub>
                                  </m:e>
                                </m:d>
                              </m:e>
                            </m:d>
                            <m:r>
                              <a:rPr lang="en-IN" sz="2000" b="0" i="1" smtClean="0">
                                <a:latin typeface="Cambria Math" panose="02040503050406030204" pitchFamily="18" charset="0"/>
                              </a:rPr>
                              <m:t>−</m:t>
                            </m:r>
                            <m:f>
                              <m:fPr>
                                <m:ctrlPr>
                                  <a:rPr lang="en-IN" sz="2000" b="0" i="1" smtClean="0">
                                    <a:latin typeface="Cambria Math" panose="02040503050406030204" pitchFamily="18" charset="0"/>
                                  </a:rPr>
                                </m:ctrlPr>
                              </m:fPr>
                              <m:num>
                                <m:sSub>
                                  <m:sSubPr>
                                    <m:ctrlPr>
                                      <a:rPr lang="en-IN" sz="2000" b="0" i="1" smtClean="0">
                                        <a:latin typeface="Cambria Math" panose="02040503050406030204" pitchFamily="18" charset="0"/>
                                      </a:rPr>
                                    </m:ctrlPr>
                                  </m:sSubPr>
                                  <m:e>
                                    <m:r>
                                      <a:rPr lang="en-IN" sz="2000" b="0" i="1" smtClean="0">
                                        <a:latin typeface="Cambria Math" panose="02040503050406030204" pitchFamily="18" charset="0"/>
                                      </a:rPr>
                                      <m:t>𝑄</m:t>
                                    </m:r>
                                  </m:e>
                                  <m:sub>
                                    <m:r>
                                      <a:rPr lang="en-IN" sz="2000" b="0" i="1" smtClean="0">
                                        <a:latin typeface="Cambria Math" panose="02040503050406030204" pitchFamily="18" charset="0"/>
                                        <a:ea typeface="Cambria Math" panose="02040503050406030204" pitchFamily="18" charset="0"/>
                                      </a:rPr>
                                      <m:t>𝜇</m:t>
                                    </m:r>
                                  </m:sub>
                                </m:sSub>
                              </m:num>
                              <m:den>
                                <m:r>
                                  <a:rPr lang="en-IN" sz="2000" b="0" i="1" smtClean="0">
                                    <a:latin typeface="Cambria Math" panose="02040503050406030204" pitchFamily="18" charset="0"/>
                                  </a:rPr>
                                  <m:t>2</m:t>
                                </m:r>
                              </m:den>
                            </m:f>
                            <m:r>
                              <a:rPr lang="en-IN" sz="2000" b="0" i="1" smtClean="0">
                                <a:latin typeface="Cambria Math" panose="02040503050406030204" pitchFamily="18" charset="0"/>
                              </a:rPr>
                              <m:t>𝑓</m:t>
                            </m:r>
                            <m:d>
                              <m:dPr>
                                <m:ctrlPr>
                                  <a:rPr lang="en-IN" sz="2000" b="0" i="1" smtClean="0">
                                    <a:latin typeface="Cambria Math" panose="02040503050406030204" pitchFamily="18" charset="0"/>
                                  </a:rPr>
                                </m:ctrlPr>
                              </m:dPr>
                              <m:e>
                                <m:sSub>
                                  <m:sSubPr>
                                    <m:ctrlPr>
                                      <a:rPr lang="en-IN" sz="2000" b="0" i="1" smtClean="0">
                                        <a:latin typeface="Cambria Math" panose="02040503050406030204" pitchFamily="18" charset="0"/>
                                      </a:rPr>
                                    </m:ctrlPr>
                                  </m:sSubPr>
                                  <m:e>
                                    <m:r>
                                      <a:rPr lang="en-IN" sz="2000" b="0" i="1" smtClean="0">
                                        <a:latin typeface="Cambria Math" panose="02040503050406030204" pitchFamily="18" charset="0"/>
                                      </a:rPr>
                                      <m:t>𝐸</m:t>
                                    </m:r>
                                  </m:e>
                                  <m:sub>
                                    <m:r>
                                      <a:rPr lang="en-IN" sz="2000" b="0" i="1" smtClean="0">
                                        <a:latin typeface="Cambria Math" panose="02040503050406030204" pitchFamily="18" charset="0"/>
                                        <a:ea typeface="Cambria Math" panose="02040503050406030204" pitchFamily="18" charset="0"/>
                                      </a:rPr>
                                      <m:t>𝜇</m:t>
                                    </m:r>
                                  </m:sub>
                                </m:sSub>
                              </m:e>
                            </m:d>
                            <m:sSub>
                              <m:sSubPr>
                                <m:ctrlPr>
                                  <a:rPr lang="en-IN" sz="2000" b="0" i="1" smtClean="0">
                                    <a:latin typeface="Cambria Math" panose="02040503050406030204" pitchFamily="18" charset="0"/>
                                  </a:rPr>
                                </m:ctrlPr>
                              </m:sSubPr>
                              <m:e>
                                <m:r>
                                  <a:rPr lang="en-IN" sz="2000" b="0" i="1" smtClean="0">
                                    <a:latin typeface="Cambria Math" panose="02040503050406030204" pitchFamily="18" charset="0"/>
                                  </a:rPr>
                                  <m:t>𝐻</m:t>
                                </m:r>
                              </m:e>
                              <m:sub>
                                <m:r>
                                  <a:rPr lang="en-IN" sz="2000" b="0" i="1" smtClean="0">
                                    <a:latin typeface="Cambria Math" panose="02040503050406030204" pitchFamily="18" charset="0"/>
                                  </a:rPr>
                                  <m:t>2</m:t>
                                </m:r>
                              </m:sub>
                            </m:sSub>
                            <m:d>
                              <m:dPr>
                                <m:ctrlPr>
                                  <a:rPr lang="en-IN" sz="2000" b="0" i="1" smtClean="0">
                                    <a:latin typeface="Cambria Math" panose="02040503050406030204" pitchFamily="18" charset="0"/>
                                  </a:rPr>
                                </m:ctrlPr>
                              </m:dPr>
                              <m:e>
                                <m:sSub>
                                  <m:sSubPr>
                                    <m:ctrlPr>
                                      <a:rPr lang="en-IN" sz="2000" b="0" i="1" smtClean="0">
                                        <a:latin typeface="Cambria Math" panose="02040503050406030204" pitchFamily="18" charset="0"/>
                                      </a:rPr>
                                    </m:ctrlPr>
                                  </m:sSubPr>
                                  <m:e>
                                    <m:r>
                                      <a:rPr lang="en-IN" sz="2000" b="0" i="1" smtClean="0">
                                        <a:latin typeface="Cambria Math" panose="02040503050406030204" pitchFamily="18" charset="0"/>
                                      </a:rPr>
                                      <m:t>𝐸</m:t>
                                    </m:r>
                                  </m:e>
                                  <m:sub>
                                    <m:r>
                                      <a:rPr lang="en-IN" sz="2000" b="0" i="1" smtClean="0">
                                        <a:latin typeface="Cambria Math" panose="02040503050406030204" pitchFamily="18" charset="0"/>
                                        <a:ea typeface="Cambria Math" panose="02040503050406030204" pitchFamily="18" charset="0"/>
                                      </a:rPr>
                                      <m:t>𝜇</m:t>
                                    </m:r>
                                  </m:sub>
                                </m:sSub>
                              </m:e>
                            </m:d>
                          </m:e>
                        </m:d>
                      </m:oMath>
                    </m:oMathPara>
                  </a14:m>
                  <a:endParaRPr lang="en-IN"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1331542" y="1561881"/>
                  <a:ext cx="9160898" cy="778868"/>
                </a:xfrm>
                <a:prstGeom prst="rect">
                  <a:avLst/>
                </a:prstGeom>
                <a:blipFill>
                  <a:blip r:embed="rId2"/>
                  <a:stretch>
                    <a:fillRect/>
                  </a:stretch>
                </a:blipFill>
              </p:spPr>
              <p:txBody>
                <a:bodyPr/>
                <a:lstStyle/>
                <a:p>
                  <a:r>
                    <a:rPr lang="en-IN">
                      <a:noFill/>
                    </a:rPr>
                    <a:t> </a:t>
                  </a:r>
                </a:p>
              </p:txBody>
            </p:sp>
          </mc:Fallback>
        </mc:AlternateContent>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499" y="2666481"/>
            <a:ext cx="5348379" cy="3337335"/>
          </a:xfrm>
          <a:prstGeom prst="rect">
            <a:avLst/>
          </a:prstGeom>
        </p:spPr>
      </p:pic>
      <p:sp>
        <p:nvSpPr>
          <p:cNvPr id="43" name="TextBox 42"/>
          <p:cNvSpPr txBox="1"/>
          <p:nvPr/>
        </p:nvSpPr>
        <p:spPr>
          <a:xfrm>
            <a:off x="6096000" y="6013232"/>
            <a:ext cx="5970680" cy="369332"/>
          </a:xfrm>
          <a:prstGeom prst="rect">
            <a:avLst/>
          </a:prstGeom>
          <a:noFill/>
        </p:spPr>
        <p:txBody>
          <a:bodyPr wrap="square" rtlCol="0">
            <a:spAutoFit/>
          </a:bodyPr>
          <a:lstStyle/>
          <a:p>
            <a:r>
              <a:rPr lang="en-IN" b="1" dirty="0">
                <a:latin typeface="Times New Roman" panose="02020603050405020304" pitchFamily="18" charset="0"/>
                <a:cs typeface="Times New Roman" panose="02020603050405020304" pitchFamily="18" charset="0"/>
              </a:rPr>
              <a:t>Figure: </a:t>
            </a:r>
            <a:r>
              <a:rPr lang="en-IN" dirty="0">
                <a:latin typeface="Times New Roman" panose="02020603050405020304" pitchFamily="18" charset="0"/>
                <a:cs typeface="Times New Roman" panose="02020603050405020304" pitchFamily="18" charset="0"/>
              </a:rPr>
              <a:t>Comparison between GLLP protocol and CD Protocol </a:t>
            </a:r>
          </a:p>
        </p:txBody>
      </p:sp>
      <mc:AlternateContent xmlns:mc="http://schemas.openxmlformats.org/markup-compatibility/2006" xmlns:a14="http://schemas.microsoft.com/office/drawing/2010/main">
        <mc:Choice Requires="a14">
          <p:sp>
            <p:nvSpPr>
              <p:cNvPr id="46" name="TextBox 45"/>
              <p:cNvSpPr txBox="1"/>
              <p:nvPr/>
            </p:nvSpPr>
            <p:spPr>
              <a:xfrm>
                <a:off x="1057279" y="6013232"/>
                <a:ext cx="4468339" cy="369332"/>
              </a:xfrm>
              <a:prstGeom prst="rect">
                <a:avLst/>
              </a:prstGeom>
              <a:noFill/>
            </p:spPr>
            <p:txBody>
              <a:bodyPr wrap="none" rtlCol="0">
                <a:spAutoFit/>
              </a:bodyPr>
              <a:lstStyle/>
              <a:p>
                <a:r>
                  <a:rPr lang="en-IN" b="1" dirty="0">
                    <a:latin typeface="Times New Roman" panose="02020603050405020304" pitchFamily="18" charset="0"/>
                    <a:cs typeface="Times New Roman" panose="02020603050405020304" pitchFamily="18" charset="0"/>
                  </a:rPr>
                  <a:t>Figure: </a:t>
                </a:r>
                <a:r>
                  <a:rPr lang="en-IN" dirty="0">
                    <a:latin typeface="Times New Roman" panose="02020603050405020304" pitchFamily="18" charset="0"/>
                    <a:cs typeface="Times New Roman" panose="02020603050405020304" pitchFamily="18" charset="0"/>
                  </a:rPr>
                  <a:t>Key rate of CD protocol for various </a:t>
                </a:r>
                <a14:m>
                  <m:oMath xmlns:m="http://schemas.openxmlformats.org/officeDocument/2006/math">
                    <m:r>
                      <a:rPr lang="en-IN" i="1" smtClean="0">
                        <a:latin typeface="Cambria Math" panose="02040503050406030204" pitchFamily="18" charset="0"/>
                        <a:ea typeface="Cambria Math" panose="02040503050406030204" pitchFamily="18" charset="0"/>
                        <a:cs typeface="Times New Roman" panose="02020603050405020304" pitchFamily="18" charset="0"/>
                      </a:rPr>
                      <m:t>𝜇</m:t>
                    </m:r>
                  </m:oMath>
                </a14:m>
                <a:endParaRPr lang="en-IN" dirty="0">
                  <a:latin typeface="Times New Roman" panose="02020603050405020304" pitchFamily="18" charset="0"/>
                  <a:cs typeface="Times New Roman" panose="02020603050405020304" pitchFamily="18"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1057279" y="6013232"/>
                <a:ext cx="4468339" cy="369332"/>
              </a:xfrm>
              <a:prstGeom prst="rect">
                <a:avLst/>
              </a:prstGeom>
              <a:blipFill>
                <a:blip r:embed="rId5"/>
                <a:stretch>
                  <a:fillRect l="-1091" t="-8197" b="-24590"/>
                </a:stretch>
              </a:blipFill>
            </p:spPr>
            <p:txBody>
              <a:bodyPr/>
              <a:lstStyle/>
              <a:p>
                <a:r>
                  <a:rPr lang="en-IN">
                    <a:noFill/>
                  </a:rPr>
                  <a:t> </a:t>
                </a:r>
              </a:p>
            </p:txBody>
          </p:sp>
        </mc:Fallback>
      </mc:AlternateContent>
      <p:sp>
        <p:nvSpPr>
          <p:cNvPr id="12" name="TextBox 11"/>
          <p:cNvSpPr txBox="1"/>
          <p:nvPr/>
        </p:nvSpPr>
        <p:spPr>
          <a:xfrm>
            <a:off x="507282" y="121257"/>
            <a:ext cx="7285969" cy="492443"/>
          </a:xfrm>
          <a:prstGeom prst="rect">
            <a:avLst/>
          </a:prstGeom>
          <a:noFill/>
        </p:spPr>
        <p:txBody>
          <a:bodyPr wrap="none" rtlCol="0">
            <a:spAutoFit/>
          </a:bodyPr>
          <a:lstStyle/>
          <a:p>
            <a:r>
              <a:rPr lang="en-IN" sz="2600" b="1" dirty="0">
                <a:latin typeface="Arial" panose="020B0604020202020204" pitchFamily="34" charset="0"/>
                <a:cs typeface="Arial" panose="020B0604020202020204" pitchFamily="34" charset="0"/>
              </a:rPr>
              <a:t>Key Rate for Coincidence Detection Protocol</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1321" y="2666480"/>
            <a:ext cx="5348379" cy="3337336"/>
          </a:xfrm>
          <a:prstGeom prst="rect">
            <a:avLst/>
          </a:prstGeom>
        </p:spPr>
      </p:pic>
      <p:pic>
        <p:nvPicPr>
          <p:cNvPr id="16" name="Picture 15">
            <a:extLst>
              <a:ext uri="{FF2B5EF4-FFF2-40B4-BE49-F238E27FC236}">
                <a16:creationId xmlns:a16="http://schemas.microsoft.com/office/drawing/2014/main" id="{66B17CAE-BC30-43EF-9AC4-C6FB3EB3C6CC}"/>
              </a:ext>
            </a:extLst>
          </p:cNvPr>
          <p:cNvPicPr>
            <a:picLocks noChangeAspect="1"/>
          </p:cNvPicPr>
          <p:nvPr/>
        </p:nvPicPr>
        <p:blipFill>
          <a:blip r:embed="rId7"/>
          <a:stretch>
            <a:fillRect/>
          </a:stretch>
        </p:blipFill>
        <p:spPr>
          <a:xfrm>
            <a:off x="4461806" y="2249452"/>
            <a:ext cx="2228810" cy="343572"/>
          </a:xfrm>
          <a:prstGeom prst="rect">
            <a:avLst/>
          </a:prstGeom>
        </p:spPr>
      </p:pic>
      <p:pic>
        <p:nvPicPr>
          <p:cNvPr id="18" name="Picture 17">
            <a:extLst>
              <a:ext uri="{FF2B5EF4-FFF2-40B4-BE49-F238E27FC236}">
                <a16:creationId xmlns:a16="http://schemas.microsoft.com/office/drawing/2014/main" id="{DA1C36EE-F1B7-4828-9401-4FD2A376FA1B}"/>
              </a:ext>
            </a:extLst>
          </p:cNvPr>
          <p:cNvPicPr>
            <a:picLocks noChangeAspect="1"/>
          </p:cNvPicPr>
          <p:nvPr/>
        </p:nvPicPr>
        <p:blipFill>
          <a:blip r:embed="rId8"/>
          <a:stretch>
            <a:fillRect/>
          </a:stretch>
        </p:blipFill>
        <p:spPr>
          <a:xfrm>
            <a:off x="7530961" y="2019378"/>
            <a:ext cx="941996" cy="803721"/>
          </a:xfrm>
          <a:prstGeom prst="rect">
            <a:avLst/>
          </a:prstGeom>
        </p:spPr>
      </p:pic>
      <p:sp>
        <p:nvSpPr>
          <p:cNvPr id="19" name="TextBox 18">
            <a:extLst>
              <a:ext uri="{FF2B5EF4-FFF2-40B4-BE49-F238E27FC236}">
                <a16:creationId xmlns:a16="http://schemas.microsoft.com/office/drawing/2014/main" id="{C2B44219-D4B0-41F3-85D9-53135A6FDB63}"/>
              </a:ext>
            </a:extLst>
          </p:cNvPr>
          <p:cNvSpPr txBox="1"/>
          <p:nvPr/>
        </p:nvSpPr>
        <p:spPr>
          <a:xfrm>
            <a:off x="1444710" y="2221183"/>
            <a:ext cx="2176750" cy="400110"/>
          </a:xfrm>
          <a:prstGeom prst="rect">
            <a:avLst/>
          </a:prstGeom>
          <a:noFill/>
        </p:spPr>
        <p:txBody>
          <a:bodyPr wrap="none" rtlCol="0">
            <a:spAutoFit/>
          </a:bodyPr>
          <a:lstStyle/>
          <a:p>
            <a:r>
              <a:rPr lang="en-IN" sz="2000" dirty="0"/>
              <a:t>Security Parameter</a:t>
            </a:r>
          </a:p>
        </p:txBody>
      </p:sp>
    </p:spTree>
    <p:extLst>
      <p:ext uri="{BB962C8B-B14F-4D97-AF65-F5344CB8AC3E}">
        <p14:creationId xmlns:p14="http://schemas.microsoft.com/office/powerpoint/2010/main" val="4090295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749BF-968E-44E3-9FB5-4D127C7D5A77}"/>
              </a:ext>
            </a:extLst>
          </p:cNvPr>
          <p:cNvPicPr>
            <a:picLocks noChangeAspect="1"/>
          </p:cNvPicPr>
          <p:nvPr/>
        </p:nvPicPr>
        <p:blipFill>
          <a:blip r:embed="rId2"/>
          <a:stretch>
            <a:fillRect/>
          </a:stretch>
        </p:blipFill>
        <p:spPr>
          <a:xfrm>
            <a:off x="53266" y="1178093"/>
            <a:ext cx="12085468" cy="4506022"/>
          </a:xfrm>
          <a:prstGeom prst="rect">
            <a:avLst/>
          </a:prstGeom>
        </p:spPr>
      </p:pic>
      <p:sp>
        <p:nvSpPr>
          <p:cNvPr id="4" name="TextBox 3">
            <a:extLst>
              <a:ext uri="{FF2B5EF4-FFF2-40B4-BE49-F238E27FC236}">
                <a16:creationId xmlns:a16="http://schemas.microsoft.com/office/drawing/2014/main" id="{22501C26-DAA5-4C3F-ADA7-608936DA48BA}"/>
              </a:ext>
            </a:extLst>
          </p:cNvPr>
          <p:cNvSpPr txBox="1"/>
          <p:nvPr/>
        </p:nvSpPr>
        <p:spPr>
          <a:xfrm>
            <a:off x="0" y="62144"/>
            <a:ext cx="5389232" cy="523220"/>
          </a:xfrm>
          <a:prstGeom prst="rect">
            <a:avLst/>
          </a:prstGeom>
          <a:noFill/>
        </p:spPr>
        <p:txBody>
          <a:bodyPr wrap="none" rtlCol="0">
            <a:spAutoFit/>
          </a:bodyPr>
          <a:lstStyle/>
          <a:p>
            <a:r>
              <a:rPr lang="en-IN" sz="2800" b="1" dirty="0">
                <a:solidFill>
                  <a:srgbClr val="000099"/>
                </a:solidFill>
              </a:rPr>
              <a:t>Security Parameters of CD Protocol</a:t>
            </a:r>
          </a:p>
        </p:txBody>
      </p:sp>
      <p:sp>
        <p:nvSpPr>
          <p:cNvPr id="5" name="TextBox 4">
            <a:extLst>
              <a:ext uri="{FF2B5EF4-FFF2-40B4-BE49-F238E27FC236}">
                <a16:creationId xmlns:a16="http://schemas.microsoft.com/office/drawing/2014/main" id="{45828D87-F8CD-4F7F-84CD-8EE7ADCA4100}"/>
              </a:ext>
            </a:extLst>
          </p:cNvPr>
          <p:cNvSpPr txBox="1"/>
          <p:nvPr/>
        </p:nvSpPr>
        <p:spPr>
          <a:xfrm>
            <a:off x="316637" y="6107567"/>
            <a:ext cx="11351121" cy="338554"/>
          </a:xfrm>
          <a:prstGeom prst="rect">
            <a:avLst/>
          </a:prstGeom>
          <a:noFill/>
        </p:spPr>
        <p:txBody>
          <a:bodyPr wrap="none" rtlCol="0">
            <a:spAutoFit/>
          </a:bodyPr>
          <a:lstStyle/>
          <a:p>
            <a:r>
              <a:rPr lang="en-IN" sz="1600" dirty="0">
                <a:solidFill>
                  <a:schemeClr val="accent5">
                    <a:lumMod val="50000"/>
                  </a:schemeClr>
                </a:solidFill>
              </a:rPr>
              <a:t>A. Biswas, A. Banerji, N. Lal, P. </a:t>
            </a:r>
            <a:r>
              <a:rPr lang="en-IN" sz="1600" dirty="0" err="1">
                <a:solidFill>
                  <a:schemeClr val="accent5">
                    <a:lumMod val="50000"/>
                  </a:schemeClr>
                </a:solidFill>
              </a:rPr>
              <a:t>Chandravanshi</a:t>
            </a:r>
            <a:r>
              <a:rPr lang="en-IN" sz="1600" dirty="0">
                <a:solidFill>
                  <a:schemeClr val="accent5">
                    <a:lumMod val="50000"/>
                  </a:schemeClr>
                </a:solidFill>
              </a:rPr>
              <a:t>, R. Kumar, and R. Singh, </a:t>
            </a:r>
            <a:r>
              <a:rPr lang="en-IN" sz="1600" b="1" dirty="0">
                <a:solidFill>
                  <a:schemeClr val="accent5">
                    <a:lumMod val="50000"/>
                  </a:schemeClr>
                </a:solidFill>
              </a:rPr>
              <a:t>Opt. Continuum  </a:t>
            </a:r>
            <a:r>
              <a:rPr lang="en-IN" sz="1600" dirty="0">
                <a:solidFill>
                  <a:schemeClr val="accent5">
                    <a:lumMod val="50000"/>
                  </a:schemeClr>
                </a:solidFill>
              </a:rPr>
              <a:t>1, 68-79 (2022), </a:t>
            </a:r>
            <a:r>
              <a:rPr lang="en-IN" sz="1600" b="1" dirty="0" err="1">
                <a:solidFill>
                  <a:schemeClr val="accent5">
                    <a:lumMod val="50000"/>
                  </a:schemeClr>
                </a:solidFill>
              </a:rPr>
              <a:t>doi</a:t>
            </a:r>
            <a:r>
              <a:rPr lang="en-IN" sz="1600" b="1" dirty="0">
                <a:solidFill>
                  <a:schemeClr val="accent5">
                    <a:lumMod val="50000"/>
                  </a:schemeClr>
                </a:solidFill>
              </a:rPr>
              <a:t>: 10.1364/OPTCON.445727</a:t>
            </a:r>
          </a:p>
        </p:txBody>
      </p:sp>
      <p:sp>
        <p:nvSpPr>
          <p:cNvPr id="2" name="Rectangle 1">
            <a:extLst>
              <a:ext uri="{FF2B5EF4-FFF2-40B4-BE49-F238E27FC236}">
                <a16:creationId xmlns:a16="http://schemas.microsoft.com/office/drawing/2014/main" id="{6A3578D1-EB73-17AE-C7D4-E509F54306E4}"/>
              </a:ext>
            </a:extLst>
          </p:cNvPr>
          <p:cNvSpPr/>
          <p:nvPr/>
        </p:nvSpPr>
        <p:spPr>
          <a:xfrm>
            <a:off x="316637" y="1178093"/>
            <a:ext cx="1043240" cy="283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Tree>
    <p:extLst>
      <p:ext uri="{BB962C8B-B14F-4D97-AF65-F5344CB8AC3E}">
        <p14:creationId xmlns:p14="http://schemas.microsoft.com/office/powerpoint/2010/main" val="3069948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230" t="31430" r="13222"/>
          <a:stretch/>
        </p:blipFill>
        <p:spPr>
          <a:xfrm>
            <a:off x="6795247" y="1517454"/>
            <a:ext cx="3807119" cy="2594205"/>
          </a:xfrm>
          <a:prstGeom prst="rect">
            <a:avLst/>
          </a:prstGeom>
        </p:spPr>
      </p:pic>
      <p:sp>
        <p:nvSpPr>
          <p:cNvPr id="9" name="TextBox 8">
            <a:extLst>
              <a:ext uri="{FF2B5EF4-FFF2-40B4-BE49-F238E27FC236}">
                <a16:creationId xmlns:a16="http://schemas.microsoft.com/office/drawing/2014/main" id="{99D27832-5E50-4F8C-86AD-7292ECAC3CCC}"/>
              </a:ext>
            </a:extLst>
          </p:cNvPr>
          <p:cNvSpPr txBox="1"/>
          <p:nvPr/>
        </p:nvSpPr>
        <p:spPr>
          <a:xfrm>
            <a:off x="1901572" y="932679"/>
            <a:ext cx="3350020" cy="584775"/>
          </a:xfrm>
          <a:prstGeom prst="rect">
            <a:avLst/>
          </a:prstGeom>
          <a:noFill/>
        </p:spPr>
        <p:txBody>
          <a:bodyPr wrap="none" rtlCol="0">
            <a:spAutoFit/>
          </a:bodyPr>
          <a:lstStyle/>
          <a:p>
            <a:r>
              <a:rPr lang="en-IN" sz="2800" b="1" dirty="0">
                <a:latin typeface="Arial" panose="020B0604020202020204" pitchFamily="34" charset="0"/>
                <a:cs typeface="Arial" panose="020B0604020202020204" pitchFamily="34" charset="0"/>
              </a:rPr>
              <a:t>Transmitter (Alice</a:t>
            </a:r>
            <a:r>
              <a:rPr lang="en-IN" sz="3200" b="1" dirty="0"/>
              <a:t>)</a:t>
            </a:r>
          </a:p>
        </p:txBody>
      </p:sp>
      <p:sp>
        <p:nvSpPr>
          <p:cNvPr id="10" name="TextBox 9">
            <a:extLst>
              <a:ext uri="{FF2B5EF4-FFF2-40B4-BE49-F238E27FC236}">
                <a16:creationId xmlns:a16="http://schemas.microsoft.com/office/drawing/2014/main" id="{3192F76F-A2CF-4918-A1A2-EC13E25CCF63}"/>
              </a:ext>
            </a:extLst>
          </p:cNvPr>
          <p:cNvSpPr txBox="1"/>
          <p:nvPr/>
        </p:nvSpPr>
        <p:spPr>
          <a:xfrm>
            <a:off x="7566605" y="994234"/>
            <a:ext cx="2723823" cy="523220"/>
          </a:xfrm>
          <a:prstGeom prst="rect">
            <a:avLst/>
          </a:prstGeom>
          <a:noFill/>
        </p:spPr>
        <p:txBody>
          <a:bodyPr wrap="none" rtlCol="0">
            <a:spAutoFit/>
          </a:bodyPr>
          <a:lstStyle/>
          <a:p>
            <a:r>
              <a:rPr lang="en-IN" sz="2800" b="1" dirty="0">
                <a:latin typeface="Arial" panose="020B0604020202020204" pitchFamily="34" charset="0"/>
                <a:cs typeface="Arial" panose="020B0604020202020204" pitchFamily="34" charset="0"/>
              </a:rPr>
              <a:t>Receiver (Bob)</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4790" y="1517454"/>
            <a:ext cx="3807119" cy="2594205"/>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5695" y="4289459"/>
            <a:ext cx="4840609" cy="2396503"/>
          </a:xfrm>
          <a:prstGeom prst="rect">
            <a:avLst/>
          </a:prstGeom>
        </p:spPr>
      </p:pic>
      <p:grpSp>
        <p:nvGrpSpPr>
          <p:cNvPr id="11" name="Group 10"/>
          <p:cNvGrpSpPr/>
          <p:nvPr/>
        </p:nvGrpSpPr>
        <p:grpSpPr>
          <a:xfrm>
            <a:off x="469360" y="209005"/>
            <a:ext cx="10677194" cy="705395"/>
            <a:chOff x="142785" y="248194"/>
            <a:chExt cx="10677194" cy="705395"/>
          </a:xfrm>
        </p:grpSpPr>
        <p:sp>
          <p:nvSpPr>
            <p:cNvPr id="12" name="Rounded Rectangle 11"/>
            <p:cNvSpPr/>
            <p:nvPr/>
          </p:nvSpPr>
          <p:spPr>
            <a:xfrm>
              <a:off x="142785" y="248194"/>
              <a:ext cx="10568754" cy="70539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a:p>
          </p:txBody>
        </p:sp>
        <p:sp>
          <p:nvSpPr>
            <p:cNvPr id="13" name="TextBox 12"/>
            <p:cNvSpPr txBox="1"/>
            <p:nvPr/>
          </p:nvSpPr>
          <p:spPr>
            <a:xfrm>
              <a:off x="185336" y="355778"/>
              <a:ext cx="10634643" cy="523220"/>
            </a:xfrm>
            <a:prstGeom prst="rect">
              <a:avLst/>
            </a:prstGeom>
            <a:noFill/>
          </p:spPr>
          <p:txBody>
            <a:bodyPr wrap="none" rtlCol="0">
              <a:spAutoFit/>
            </a:bodyPr>
            <a:lstStyle/>
            <a:p>
              <a:r>
                <a:rPr lang="en-IN" sz="2800" b="1" dirty="0">
                  <a:latin typeface="Arial" panose="020B0604020202020204" pitchFamily="34" charset="0"/>
                  <a:cs typeface="Arial" panose="020B0604020202020204" pitchFamily="34" charset="0"/>
                </a:rPr>
                <a:t>Demonstration of BB84 and BBM92 Protocol over 200 meters</a:t>
              </a:r>
            </a:p>
          </p:txBody>
        </p:sp>
      </p:grpSp>
    </p:spTree>
    <p:extLst>
      <p:ext uri="{BB962C8B-B14F-4D97-AF65-F5344CB8AC3E}">
        <p14:creationId xmlns:p14="http://schemas.microsoft.com/office/powerpoint/2010/main" val="2925897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325" y="1272415"/>
            <a:ext cx="9789978" cy="4654336"/>
          </a:xfrm>
          <a:prstGeom prst="rect">
            <a:avLst/>
          </a:prstGeom>
        </p:spPr>
      </p:pic>
      <p:sp>
        <p:nvSpPr>
          <p:cNvPr id="449" name="TextBox 448"/>
          <p:cNvSpPr txBox="1"/>
          <p:nvPr/>
        </p:nvSpPr>
        <p:spPr>
          <a:xfrm>
            <a:off x="522500" y="474106"/>
            <a:ext cx="4867038" cy="461665"/>
          </a:xfrm>
          <a:prstGeom prst="rect">
            <a:avLst/>
          </a:prstGeom>
          <a:noFill/>
        </p:spPr>
        <p:txBody>
          <a:bodyPr wrap="none" rtlCol="0">
            <a:spAutoFit/>
          </a:bodyPr>
          <a:lstStyle/>
          <a:p>
            <a:r>
              <a:rPr lang="en-IN" sz="2400" b="1" dirty="0">
                <a:latin typeface="Arial" panose="020B0604020202020204" pitchFamily="34" charset="0"/>
                <a:cs typeface="Arial" panose="020B0604020202020204" pitchFamily="34" charset="0"/>
              </a:rPr>
              <a:t>Optical Setup for BB84 Protocol</a:t>
            </a:r>
          </a:p>
        </p:txBody>
      </p:sp>
    </p:spTree>
    <p:extLst>
      <p:ext uri="{BB962C8B-B14F-4D97-AF65-F5344CB8AC3E}">
        <p14:creationId xmlns:p14="http://schemas.microsoft.com/office/powerpoint/2010/main" val="295306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2197694" y="1490593"/>
                <a:ext cx="8383278" cy="687496"/>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Channel Transmissivity </a:t>
                </a:r>
                <a14:m>
                  <m:oMath xmlns:m="http://schemas.openxmlformats.org/officeDocument/2006/math">
                    <m:d>
                      <m:dPr>
                        <m:ctrlPr>
                          <a:rPr lang="en-IN" i="1" smtClean="0">
                            <a:latin typeface="Cambria Math" panose="02040503050406030204" pitchFamily="18" charset="0"/>
                            <a:cs typeface="Times New Roman" panose="02020603050405020304" pitchFamily="18" charset="0"/>
                          </a:rPr>
                        </m:ctrlPr>
                      </m:dPr>
                      <m:e>
                        <m:sSub>
                          <m:sSubPr>
                            <m:ctrlPr>
                              <a:rPr lang="en-IN" i="1" smtClean="0">
                                <a:latin typeface="Cambria Math" panose="02040503050406030204" pitchFamily="18" charset="0"/>
                                <a:cs typeface="Times New Roman" panose="02020603050405020304" pitchFamily="18" charset="0"/>
                              </a:rPr>
                            </m:ctrlPr>
                          </m:sSubPr>
                          <m:e>
                            <m:r>
                              <a:rPr lang="en-IN" i="1" smtClean="0">
                                <a:latin typeface="Cambria Math" panose="02040503050406030204" pitchFamily="18" charset="0"/>
                                <a:ea typeface="Cambria Math" panose="02040503050406030204" pitchFamily="18" charset="0"/>
                                <a:cs typeface="Times New Roman" panose="02020603050405020304" pitchFamily="18" charset="0"/>
                              </a:rPr>
                              <m:t>𝜂</m:t>
                            </m:r>
                          </m:e>
                          <m:sub>
                            <m:r>
                              <a:rPr lang="en-IN" b="0" i="1" smtClean="0">
                                <a:latin typeface="Cambria Math" panose="02040503050406030204" pitchFamily="18" charset="0"/>
                                <a:cs typeface="Times New Roman" panose="02020603050405020304" pitchFamily="18" charset="0"/>
                              </a:rPr>
                              <m:t>𝐶h</m:t>
                            </m:r>
                          </m:sub>
                        </m:sSub>
                      </m:e>
                    </m:d>
                  </m:oMath>
                </a14:m>
                <a:r>
                  <a:rPr lang="en-IN" dirty="0">
                    <a:latin typeface="Times New Roman" panose="02020603050405020304" pitchFamily="18" charset="0"/>
                    <a:cs typeface="Times New Roman" panose="02020603050405020304" pitchFamily="18" charset="0"/>
                  </a:rPr>
                  <a:t>=</a:t>
                </a:r>
                <a:r>
                  <a:rPr lang="en-IN" b="1" dirty="0">
                    <a:latin typeface="Times New Roman" panose="02020603050405020304" pitchFamily="18" charset="0"/>
                    <a:cs typeface="Times New Roman" panose="02020603050405020304" pitchFamily="18" charset="0"/>
                  </a:rPr>
                  <a:t>0.70</a:t>
                </a:r>
                <a:r>
                  <a:rPr lang="en-IN" dirty="0">
                    <a:latin typeface="Times New Roman" panose="02020603050405020304" pitchFamily="18" charset="0"/>
                    <a:cs typeface="Times New Roman" panose="02020603050405020304" pitchFamily="18" charset="0"/>
                  </a:rPr>
                  <a:t>             Overall Detector Efficiency</a:t>
                </a:r>
                <a14:m>
                  <m:oMath xmlns:m="http://schemas.openxmlformats.org/officeDocument/2006/math">
                    <m:d>
                      <m:dPr>
                        <m:ctrlPr>
                          <a:rPr lang="en-IN" i="1">
                            <a:latin typeface="Cambria Math" panose="02040503050406030204" pitchFamily="18" charset="0"/>
                            <a:cs typeface="Times New Roman" panose="02020603050405020304" pitchFamily="18" charset="0"/>
                          </a:rPr>
                        </m:ctrlPr>
                      </m:dPr>
                      <m:e>
                        <m:sSub>
                          <m:sSubPr>
                            <m:ctrlPr>
                              <a:rPr lang="en-IN" i="1">
                                <a:latin typeface="Cambria Math" panose="02040503050406030204" pitchFamily="18" charset="0"/>
                                <a:cs typeface="Times New Roman" panose="02020603050405020304" pitchFamily="18" charset="0"/>
                              </a:rPr>
                            </m:ctrlPr>
                          </m:sSubPr>
                          <m:e>
                            <m:r>
                              <a:rPr lang="en-IN" i="1">
                                <a:latin typeface="Cambria Math" panose="02040503050406030204" pitchFamily="18" charset="0"/>
                                <a:ea typeface="Cambria Math" panose="02040503050406030204" pitchFamily="18" charset="0"/>
                                <a:cs typeface="Times New Roman" panose="02020603050405020304" pitchFamily="18" charset="0"/>
                              </a:rPr>
                              <m:t>𝜂</m:t>
                            </m:r>
                          </m:e>
                          <m:sub>
                            <m:r>
                              <a:rPr lang="en-IN" b="0" i="1" smtClean="0">
                                <a:latin typeface="Cambria Math" panose="02040503050406030204" pitchFamily="18" charset="0"/>
                                <a:ea typeface="Cambria Math" panose="02040503050406030204" pitchFamily="18" charset="0"/>
                                <a:cs typeface="Times New Roman" panose="02020603050405020304" pitchFamily="18" charset="0"/>
                              </a:rPr>
                              <m:t>𝑑𝑒𝑡</m:t>
                            </m:r>
                          </m:sub>
                        </m:sSub>
                      </m:e>
                    </m:d>
                  </m:oMath>
                </a14:m>
                <a:r>
                  <a:rPr lang="en-IN" dirty="0">
                    <a:latin typeface="Times New Roman" panose="02020603050405020304" pitchFamily="18" charset="0"/>
                    <a:cs typeface="Times New Roman" panose="02020603050405020304" pitchFamily="18" charset="0"/>
                  </a:rPr>
                  <a:t>=</a:t>
                </a:r>
                <a:r>
                  <a:rPr lang="en-IN" b="1" dirty="0">
                    <a:latin typeface="Times New Roman" panose="02020603050405020304" pitchFamily="18" charset="0"/>
                    <a:cs typeface="Times New Roman" panose="02020603050405020304" pitchFamily="18" charset="0"/>
                  </a:rPr>
                  <a:t>0.4 </a:t>
                </a:r>
                <a:r>
                  <a:rPr lang="en-IN" dirty="0">
                    <a:latin typeface="Times New Roman" panose="02020603050405020304" pitchFamily="18" charset="0"/>
                    <a:cs typeface="Times New Roman" panose="02020603050405020304" pitchFamily="18" charset="0"/>
                  </a:rPr>
                  <a:t>      </a:t>
                </a:r>
              </a:p>
              <a:p>
                <a:pPr algn="ctr"/>
                <a:r>
                  <a:rPr lang="en-IN" dirty="0">
                    <a:latin typeface="Times New Roman" panose="02020603050405020304" pitchFamily="18" charset="0"/>
                    <a:cs typeface="Times New Roman" panose="02020603050405020304" pitchFamily="18" charset="0"/>
                  </a:rPr>
                  <a:t>    Mean Photon Number </a:t>
                </a:r>
                <a14:m>
                  <m:oMath xmlns:m="http://schemas.openxmlformats.org/officeDocument/2006/math">
                    <m:d>
                      <m:dPr>
                        <m:ctrlPr>
                          <a:rPr lang="en-IN" i="1">
                            <a:latin typeface="Cambria Math" panose="02040503050406030204" pitchFamily="18" charset="0"/>
                            <a:cs typeface="Times New Roman" panose="02020603050405020304" pitchFamily="18" charset="0"/>
                          </a:rPr>
                        </m:ctrlPr>
                      </m:dPr>
                      <m:e>
                        <m:r>
                          <a:rPr lang="en-IN" i="1" smtClean="0">
                            <a:latin typeface="Cambria Math" panose="02040503050406030204" pitchFamily="18" charset="0"/>
                            <a:ea typeface="Cambria Math" panose="02040503050406030204" pitchFamily="18" charset="0"/>
                            <a:cs typeface="Times New Roman" panose="02020603050405020304" pitchFamily="18" charset="0"/>
                          </a:rPr>
                          <m:t>𝜇</m:t>
                        </m:r>
                      </m:e>
                    </m:d>
                  </m:oMath>
                </a14:m>
                <a:r>
                  <a:rPr lang="en-IN" dirty="0">
                    <a:latin typeface="Times New Roman" panose="02020603050405020304" pitchFamily="18" charset="0"/>
                    <a:cs typeface="Times New Roman" panose="02020603050405020304" pitchFamily="18" charset="0"/>
                  </a:rPr>
                  <a:t>=</a:t>
                </a:r>
                <a:r>
                  <a:rPr lang="en-IN" b="1" dirty="0">
                    <a:latin typeface="Times New Roman" panose="02020603050405020304" pitchFamily="18" charset="0"/>
                    <a:cs typeface="Times New Roman" panose="02020603050405020304" pitchFamily="18" charset="0"/>
                  </a:rPr>
                  <a:t>0.3</a:t>
                </a:r>
                <a:r>
                  <a:rPr lang="en-IN" dirty="0">
                    <a:latin typeface="Times New Roman" panose="02020603050405020304" pitchFamily="18" charset="0"/>
                    <a:cs typeface="Times New Roman" panose="02020603050405020304" pitchFamily="18" charset="0"/>
                  </a:rPr>
                  <a:t>                     Repetition Rate of Laser </a:t>
                </a:r>
                <a14:m>
                  <m:oMath xmlns:m="http://schemas.openxmlformats.org/officeDocument/2006/math">
                    <m:d>
                      <m:dPr>
                        <m:ctrlPr>
                          <a:rPr lang="en-IN" i="1">
                            <a:latin typeface="Cambria Math" panose="02040503050406030204" pitchFamily="18" charset="0"/>
                            <a:cs typeface="Times New Roman" panose="02020603050405020304" pitchFamily="18" charset="0"/>
                          </a:rPr>
                        </m:ctrlPr>
                      </m:dPr>
                      <m:e>
                        <m:sSub>
                          <m:sSubPr>
                            <m:ctrlPr>
                              <a:rPr lang="en-IN" i="1">
                                <a:latin typeface="Cambria Math" panose="02040503050406030204" pitchFamily="18" charset="0"/>
                                <a:cs typeface="Times New Roman" panose="02020603050405020304" pitchFamily="18" charset="0"/>
                              </a:rPr>
                            </m:ctrlPr>
                          </m:sSubPr>
                          <m:e>
                            <m:r>
                              <a:rPr lang="en-IN" i="1">
                                <a:latin typeface="Cambria Math" panose="02040503050406030204" pitchFamily="18" charset="0"/>
                                <a:cs typeface="Times New Roman" panose="02020603050405020304" pitchFamily="18" charset="0"/>
                              </a:rPr>
                              <m:t>𝑓</m:t>
                            </m:r>
                          </m:e>
                          <m:sub>
                            <m:r>
                              <a:rPr lang="en-IN" b="0" i="1" smtClean="0">
                                <a:latin typeface="Cambria Math" panose="02040503050406030204" pitchFamily="18" charset="0"/>
                                <a:cs typeface="Times New Roman" panose="02020603050405020304" pitchFamily="18" charset="0"/>
                              </a:rPr>
                              <m:t>𝑟𝑒𝑝</m:t>
                            </m:r>
                          </m:sub>
                        </m:sSub>
                      </m:e>
                    </m:d>
                  </m:oMath>
                </a14:m>
                <a:r>
                  <a:rPr lang="en-IN" dirty="0">
                    <a:latin typeface="Times New Roman" panose="02020603050405020304" pitchFamily="18" charset="0"/>
                    <a:cs typeface="Times New Roman" panose="02020603050405020304" pitchFamily="18" charset="0"/>
                  </a:rPr>
                  <a:t>=</a:t>
                </a:r>
                <a:r>
                  <a:rPr lang="en-IN" b="1" dirty="0">
                    <a:latin typeface="Times New Roman" panose="02020603050405020304" pitchFamily="18" charset="0"/>
                    <a:cs typeface="Times New Roman" panose="02020603050405020304" pitchFamily="18" charset="0"/>
                  </a:rPr>
                  <a:t>5 MHz</a:t>
                </a:r>
                <a:endParaRPr lang="en-IN" dirty="0">
                  <a:latin typeface="Times New Roman" panose="020206030504050203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197694" y="1490593"/>
                <a:ext cx="8383278" cy="687496"/>
              </a:xfrm>
              <a:prstGeom prst="rect">
                <a:avLst/>
              </a:prstGeom>
              <a:blipFill>
                <a:blip r:embed="rId2"/>
                <a:stretch>
                  <a:fillRect t="-5357" b="-10714"/>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2430090" y="2767619"/>
              <a:ext cx="7860338" cy="2691673"/>
            </p:xfrm>
            <a:graphic>
              <a:graphicData uri="http://schemas.openxmlformats.org/drawingml/2006/table">
                <a:tbl>
                  <a:tblPr firstRow="1" firstCol="1" bandRow="1">
                    <a:tableStyleId>{5C22544A-7EE6-4342-B048-85BDC9FD1C3A}</a:tableStyleId>
                  </a:tblPr>
                  <a:tblGrid>
                    <a:gridCol w="698694">
                      <a:extLst>
                        <a:ext uri="{9D8B030D-6E8A-4147-A177-3AD203B41FA5}">
                          <a16:colId xmlns:a16="http://schemas.microsoft.com/office/drawing/2014/main" val="3748309528"/>
                        </a:ext>
                      </a:extLst>
                    </a:gridCol>
                    <a:gridCol w="1441597">
                      <a:extLst>
                        <a:ext uri="{9D8B030D-6E8A-4147-A177-3AD203B41FA5}">
                          <a16:colId xmlns:a16="http://schemas.microsoft.com/office/drawing/2014/main" val="3377106826"/>
                        </a:ext>
                      </a:extLst>
                    </a:gridCol>
                    <a:gridCol w="1310056">
                      <a:extLst>
                        <a:ext uri="{9D8B030D-6E8A-4147-A177-3AD203B41FA5}">
                          <a16:colId xmlns:a16="http://schemas.microsoft.com/office/drawing/2014/main" val="3832121924"/>
                        </a:ext>
                      </a:extLst>
                    </a:gridCol>
                    <a:gridCol w="1424340">
                      <a:extLst>
                        <a:ext uri="{9D8B030D-6E8A-4147-A177-3AD203B41FA5}">
                          <a16:colId xmlns:a16="http://schemas.microsoft.com/office/drawing/2014/main" val="834888023"/>
                        </a:ext>
                      </a:extLst>
                    </a:gridCol>
                    <a:gridCol w="1424340">
                      <a:extLst>
                        <a:ext uri="{9D8B030D-6E8A-4147-A177-3AD203B41FA5}">
                          <a16:colId xmlns:a16="http://schemas.microsoft.com/office/drawing/2014/main" val="4172110254"/>
                        </a:ext>
                      </a:extLst>
                    </a:gridCol>
                    <a:gridCol w="1561311">
                      <a:extLst>
                        <a:ext uri="{9D8B030D-6E8A-4147-A177-3AD203B41FA5}">
                          <a16:colId xmlns:a16="http://schemas.microsoft.com/office/drawing/2014/main" val="3595827458"/>
                        </a:ext>
                      </a:extLst>
                    </a:gridCol>
                  </a:tblGrid>
                  <a:tr h="1061439">
                    <a:tc>
                      <a:txBody>
                        <a:bodyPr/>
                        <a:lstStyle/>
                        <a:p>
                          <a:pPr algn="ctr">
                            <a:lnSpc>
                              <a:spcPct val="150000"/>
                            </a:lnSpc>
                            <a:spcAft>
                              <a:spcPts val="0"/>
                            </a:spcAft>
                          </a:pPr>
                          <a:r>
                            <a:rPr lang="en-US" sz="1800" kern="1200" dirty="0">
                              <a:effectLst/>
                              <a:latin typeface="Arial" panose="020B0604020202020204" pitchFamily="34" charset="0"/>
                              <a:cs typeface="Arial" panose="020B0604020202020204" pitchFamily="34" charset="0"/>
                            </a:rPr>
                            <a:t>Set </a:t>
                          </a:r>
                          <a:endParaRPr lang="en-IN" sz="1800" dirty="0">
                            <a:effectLst/>
                            <a:latin typeface="Arial" panose="020B0604020202020204" pitchFamily="34" charset="0"/>
                            <a:cs typeface="Arial" panose="020B0604020202020204" pitchFamily="34" charset="0"/>
                          </a:endParaRPr>
                        </a:p>
                        <a:p>
                          <a:pPr algn="ctr">
                            <a:lnSpc>
                              <a:spcPct val="150000"/>
                            </a:lnSpc>
                            <a:spcAft>
                              <a:spcPts val="0"/>
                            </a:spcAft>
                          </a:pPr>
                          <a:r>
                            <a:rPr lang="en-US" sz="1800" kern="1200" dirty="0">
                              <a:effectLst/>
                              <a:latin typeface="Arial" panose="020B0604020202020204" pitchFamily="34" charset="0"/>
                              <a:cs typeface="Arial" panose="020B0604020202020204" pitchFamily="34" charset="0"/>
                            </a:rPr>
                            <a:t>No</a:t>
                          </a: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IN" sz="1800" dirty="0">
                              <a:effectLst/>
                              <a:latin typeface="Arial" panose="020B0604020202020204" pitchFamily="34" charset="0"/>
                              <a:ea typeface="Times New Roman" panose="02020603050405020304" pitchFamily="18" charset="0"/>
                              <a:cs typeface="Arial" panose="020B0604020202020204" pitchFamily="34" charset="0"/>
                            </a:rPr>
                            <a:t>Transmitted</a:t>
                          </a:r>
                          <a14:m>
                            <m:oMath xmlns:m="http://schemas.openxmlformats.org/officeDocument/2006/math">
                              <m:d>
                                <m:dPr>
                                  <m:ctrlPr>
                                    <a:rPr lang="en-IN" sz="1800" i="1" kern="1200" smtClean="0">
                                      <a:effectLst/>
                                      <a:latin typeface="Cambria Math" panose="02040503050406030204" pitchFamily="18" charset="0"/>
                                    </a:rPr>
                                  </m:ctrlPr>
                                </m:dPr>
                                <m:e>
                                  <m:sSub>
                                    <m:sSubPr>
                                      <m:ctrlPr>
                                        <a:rPr lang="en-IN" sz="1800" i="1" kern="1200">
                                          <a:effectLst/>
                                          <a:latin typeface="Cambria Math" panose="02040503050406030204" pitchFamily="18" charset="0"/>
                                        </a:rPr>
                                      </m:ctrlPr>
                                    </m:sSubPr>
                                    <m:e>
                                      <m:r>
                                        <a:rPr lang="en-IN" sz="1800" kern="1200">
                                          <a:effectLst/>
                                          <a:latin typeface="Cambria Math" panose="02040503050406030204" pitchFamily="18" charset="0"/>
                                        </a:rPr>
                                        <m:t>𝑹</m:t>
                                      </m:r>
                                    </m:e>
                                    <m:sub>
                                      <m:r>
                                        <a:rPr lang="en-IN" sz="1800" b="1" i="1" kern="1200" smtClean="0">
                                          <a:effectLst/>
                                          <a:latin typeface="Cambria Math" panose="02040503050406030204" pitchFamily="18" charset="0"/>
                                        </a:rPr>
                                        <m:t>𝑻</m:t>
                                      </m:r>
                                    </m:sub>
                                  </m:sSub>
                                </m:e>
                              </m:d>
                            </m:oMath>
                          </a14:m>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1800" kern="1200" dirty="0">
                              <a:effectLst/>
                              <a:latin typeface="Arial" panose="020B0604020202020204" pitchFamily="34" charset="0"/>
                              <a:cs typeface="Arial" panose="020B0604020202020204" pitchFamily="34" charset="0"/>
                            </a:rPr>
                            <a:t>Detections</a:t>
                          </a:r>
                          <a14:m>
                            <m:oMath xmlns:m="http://schemas.openxmlformats.org/officeDocument/2006/math">
                              <m:d>
                                <m:dPr>
                                  <m:ctrlPr>
                                    <a:rPr lang="en-IN" sz="1800" i="1" kern="1200" smtClean="0">
                                      <a:effectLst/>
                                      <a:latin typeface="Cambria Math" panose="02040503050406030204" pitchFamily="18" charset="0"/>
                                    </a:rPr>
                                  </m:ctrlPr>
                                </m:dPr>
                                <m:e>
                                  <m:sSub>
                                    <m:sSubPr>
                                      <m:ctrlPr>
                                        <a:rPr lang="en-IN" sz="1800" i="1" kern="1200">
                                          <a:effectLst/>
                                          <a:latin typeface="Cambria Math" panose="02040503050406030204" pitchFamily="18" charset="0"/>
                                        </a:rPr>
                                      </m:ctrlPr>
                                    </m:sSubPr>
                                    <m:e>
                                      <m:r>
                                        <a:rPr lang="en-IN" sz="1800" kern="1200">
                                          <a:effectLst/>
                                          <a:latin typeface="Cambria Math" panose="02040503050406030204" pitchFamily="18" charset="0"/>
                                        </a:rPr>
                                        <m:t>𝑹</m:t>
                                      </m:r>
                                    </m:e>
                                    <m:sub>
                                      <m:r>
                                        <a:rPr lang="en-IN" sz="1800" b="1" i="1" kern="1200" smtClean="0">
                                          <a:effectLst/>
                                          <a:latin typeface="Cambria Math" panose="02040503050406030204" pitchFamily="18" charset="0"/>
                                        </a:rPr>
                                        <m:t>𝑫</m:t>
                                      </m:r>
                                    </m:sub>
                                  </m:sSub>
                                </m:e>
                              </m:d>
                            </m:oMath>
                          </a14:m>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1800" kern="1200" dirty="0">
                              <a:effectLst/>
                              <a:latin typeface="Arial" panose="020B0604020202020204" pitchFamily="34" charset="0"/>
                              <a:cs typeface="Arial" panose="020B0604020202020204" pitchFamily="34" charset="0"/>
                            </a:rPr>
                            <a:t>Sift key</a:t>
                          </a:r>
                          <a:endParaRPr lang="en-IN" sz="1800" dirty="0">
                            <a:effectLst/>
                            <a:latin typeface="Arial" panose="020B0604020202020204" pitchFamily="34" charset="0"/>
                            <a:cs typeface="Arial" panose="020B0604020202020204" pitchFamily="34"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d>
                                  <m:dPr>
                                    <m:ctrlPr>
                                      <a:rPr lang="en-IN" sz="1800" i="1" kern="1200">
                                        <a:effectLst/>
                                        <a:latin typeface="Cambria Math" panose="02040503050406030204" pitchFamily="18" charset="0"/>
                                      </a:rPr>
                                    </m:ctrlPr>
                                  </m:dPr>
                                  <m:e>
                                    <m:sSub>
                                      <m:sSubPr>
                                        <m:ctrlPr>
                                          <a:rPr lang="en-IN" sz="1800" i="1" kern="1200">
                                            <a:effectLst/>
                                            <a:latin typeface="Cambria Math" panose="02040503050406030204" pitchFamily="18" charset="0"/>
                                          </a:rPr>
                                        </m:ctrlPr>
                                      </m:sSubPr>
                                      <m:e>
                                        <m:r>
                                          <a:rPr lang="en-IN" sz="1800" kern="1200">
                                            <a:effectLst/>
                                            <a:latin typeface="Cambria Math" panose="02040503050406030204" pitchFamily="18" charset="0"/>
                                          </a:rPr>
                                          <m:t>𝑹</m:t>
                                        </m:r>
                                      </m:e>
                                      <m:sub>
                                        <m:r>
                                          <a:rPr lang="en-IN" sz="1800" kern="1200">
                                            <a:effectLst/>
                                            <a:latin typeface="Cambria Math" panose="02040503050406030204" pitchFamily="18" charset="0"/>
                                          </a:rPr>
                                          <m:t>𝑺𝒊𝒇</m:t>
                                        </m:r>
                                      </m:sub>
                                    </m:sSub>
                                  </m:e>
                                </m:d>
                              </m:oMath>
                            </m:oMathPara>
                          </a14:m>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1800" kern="1200" dirty="0">
                              <a:effectLst/>
                              <a:latin typeface="Arial" panose="020B0604020202020204" pitchFamily="34" charset="0"/>
                              <a:cs typeface="Arial" panose="020B0604020202020204" pitchFamily="34" charset="0"/>
                            </a:rPr>
                            <a:t>Error Bits</a:t>
                          </a:r>
                          <a:endParaRPr lang="en-IN" sz="1800" dirty="0">
                            <a:effectLst/>
                            <a:latin typeface="Arial" panose="020B0604020202020204" pitchFamily="34" charset="0"/>
                            <a:cs typeface="Arial" panose="020B0604020202020204" pitchFamily="34"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d>
                                  <m:dPr>
                                    <m:ctrlPr>
                                      <a:rPr lang="en-IN" sz="1800" i="1" kern="1200">
                                        <a:effectLst/>
                                        <a:latin typeface="Cambria Math" panose="02040503050406030204" pitchFamily="18" charset="0"/>
                                      </a:rPr>
                                    </m:ctrlPr>
                                  </m:dPr>
                                  <m:e>
                                    <m:sSub>
                                      <m:sSubPr>
                                        <m:ctrlPr>
                                          <a:rPr lang="en-IN" sz="1800" i="1" kern="1200">
                                            <a:effectLst/>
                                            <a:latin typeface="Cambria Math" panose="02040503050406030204" pitchFamily="18" charset="0"/>
                                          </a:rPr>
                                        </m:ctrlPr>
                                      </m:sSubPr>
                                      <m:e>
                                        <m:r>
                                          <a:rPr lang="en-IN" sz="1800" kern="1200">
                                            <a:effectLst/>
                                            <a:latin typeface="Cambria Math" panose="02040503050406030204" pitchFamily="18" charset="0"/>
                                          </a:rPr>
                                          <m:t>𝑬</m:t>
                                        </m:r>
                                      </m:e>
                                      <m:sub>
                                        <m:r>
                                          <a:rPr lang="en-IN" sz="1800" kern="1200">
                                            <a:effectLst/>
                                            <a:latin typeface="Cambria Math" panose="02040503050406030204" pitchFamily="18" charset="0"/>
                                          </a:rPr>
                                          <m:t>𝑩</m:t>
                                        </m:r>
                                      </m:sub>
                                    </m:sSub>
                                  </m:e>
                                </m:d>
                              </m:oMath>
                            </m:oMathPara>
                          </a14:m>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1800" kern="1200" dirty="0">
                              <a:effectLst/>
                              <a:latin typeface="Arial" panose="020B0604020202020204" pitchFamily="34" charset="0"/>
                              <a:cs typeface="Arial" panose="020B0604020202020204" pitchFamily="34" charset="0"/>
                            </a:rPr>
                            <a:t>QBER (%)</a:t>
                          </a:r>
                          <a:endParaRPr lang="en-IN" sz="1800" dirty="0">
                            <a:effectLst/>
                            <a:latin typeface="Arial" panose="020B0604020202020204" pitchFamily="34" charset="0"/>
                            <a:cs typeface="Arial" panose="020B0604020202020204" pitchFamily="34"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d>
                                  <m:dPr>
                                    <m:ctrlPr>
                                      <a:rPr lang="en-IN" sz="1800" i="1" kern="1200">
                                        <a:effectLst/>
                                        <a:latin typeface="Cambria Math" panose="02040503050406030204" pitchFamily="18" charset="0"/>
                                      </a:rPr>
                                    </m:ctrlPr>
                                  </m:dPr>
                                  <m:e>
                                    <m:f>
                                      <m:fPr>
                                        <m:type m:val="skw"/>
                                        <m:ctrlPr>
                                          <a:rPr lang="en-IN" sz="1800" i="1" kern="1200">
                                            <a:effectLst/>
                                            <a:latin typeface="Cambria Math" panose="02040503050406030204" pitchFamily="18" charset="0"/>
                                          </a:rPr>
                                        </m:ctrlPr>
                                      </m:fPr>
                                      <m:num>
                                        <m:sSub>
                                          <m:sSubPr>
                                            <m:ctrlPr>
                                              <a:rPr lang="en-IN" sz="1800" i="1" kern="1200">
                                                <a:effectLst/>
                                                <a:latin typeface="Cambria Math" panose="02040503050406030204" pitchFamily="18" charset="0"/>
                                              </a:rPr>
                                            </m:ctrlPr>
                                          </m:sSubPr>
                                          <m:e>
                                            <m:r>
                                              <a:rPr lang="en-IN" sz="1800" kern="1200">
                                                <a:effectLst/>
                                                <a:latin typeface="Cambria Math" panose="02040503050406030204" pitchFamily="18" charset="0"/>
                                              </a:rPr>
                                              <m:t>𝑬</m:t>
                                            </m:r>
                                          </m:e>
                                          <m:sub>
                                            <m:r>
                                              <a:rPr lang="en-IN" sz="1800" kern="1200">
                                                <a:effectLst/>
                                                <a:latin typeface="Cambria Math" panose="02040503050406030204" pitchFamily="18" charset="0"/>
                                              </a:rPr>
                                              <m:t>𝑩</m:t>
                                            </m:r>
                                          </m:sub>
                                        </m:sSub>
                                      </m:num>
                                      <m:den>
                                        <m:sSub>
                                          <m:sSubPr>
                                            <m:ctrlPr>
                                              <a:rPr lang="en-IN" sz="1800" i="1" kern="1200">
                                                <a:effectLst/>
                                                <a:latin typeface="Cambria Math" panose="02040503050406030204" pitchFamily="18" charset="0"/>
                                              </a:rPr>
                                            </m:ctrlPr>
                                          </m:sSubPr>
                                          <m:e>
                                            <m:r>
                                              <a:rPr lang="en-IN" sz="1800" kern="1200">
                                                <a:effectLst/>
                                                <a:latin typeface="Cambria Math" panose="02040503050406030204" pitchFamily="18" charset="0"/>
                                              </a:rPr>
                                              <m:t>𝑹</m:t>
                                            </m:r>
                                          </m:e>
                                          <m:sub>
                                            <m:r>
                                              <a:rPr lang="en-IN" sz="1800" kern="1200">
                                                <a:effectLst/>
                                                <a:latin typeface="Cambria Math" panose="02040503050406030204" pitchFamily="18" charset="0"/>
                                              </a:rPr>
                                              <m:t>𝑺𝒊𝒇</m:t>
                                            </m:r>
                                          </m:sub>
                                        </m:sSub>
                                      </m:den>
                                    </m:f>
                                  </m:e>
                                </m:d>
                              </m:oMath>
                            </m:oMathPara>
                          </a14:m>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16064958"/>
                      </a:ext>
                    </a:extLst>
                  </a:tr>
                  <a:tr h="499333">
                    <a:tc>
                      <a:txBody>
                        <a:bodyPr/>
                        <a:lstStyle/>
                        <a:p>
                          <a:pPr algn="ctr">
                            <a:lnSpc>
                              <a:spcPct val="150000"/>
                            </a:lnSpc>
                            <a:spcAft>
                              <a:spcPts val="0"/>
                            </a:spcAft>
                          </a:pPr>
                          <a:r>
                            <a:rPr lang="en-US" sz="2000" kern="1200" dirty="0">
                              <a:effectLst/>
                              <a:latin typeface="Arial" panose="020B0604020202020204" pitchFamily="34" charset="0"/>
                              <a:cs typeface="Arial" panose="020B0604020202020204" pitchFamily="34" charset="0"/>
                            </a:rPr>
                            <a:t>1</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IN" sz="2000" dirty="0">
                              <a:effectLst/>
                              <a:latin typeface="Arial" panose="020B0604020202020204" pitchFamily="34" charset="0"/>
                              <a:ea typeface="Times New Roman" panose="02020603050405020304" pitchFamily="18" charset="0"/>
                              <a:cs typeface="Arial" panose="020B0604020202020204" pitchFamily="34" charset="0"/>
                            </a:rPr>
                            <a:t>50462</a:t>
                          </a: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ea typeface="Times New Roman" panose="02020603050405020304" pitchFamily="18" charset="0"/>
                              <a:cs typeface="Arial" panose="020B0604020202020204" pitchFamily="34" charset="0"/>
                            </a:rPr>
                            <a:t>4435</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ea typeface="Times New Roman" panose="02020603050405020304" pitchFamily="18" charset="0"/>
                              <a:cs typeface="Arial" panose="020B0604020202020204" pitchFamily="34" charset="0"/>
                            </a:rPr>
                            <a:t>2154</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ea typeface="Times New Roman" panose="02020603050405020304" pitchFamily="18" charset="0"/>
                              <a:cs typeface="Arial" panose="020B0604020202020204" pitchFamily="34" charset="0"/>
                            </a:rPr>
                            <a:t>62</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ea typeface="Times New Roman" panose="02020603050405020304" pitchFamily="18" charset="0"/>
                              <a:cs typeface="Arial" panose="020B0604020202020204" pitchFamily="34" charset="0"/>
                            </a:rPr>
                            <a:t>2.8</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76681810"/>
                      </a:ext>
                    </a:extLst>
                  </a:tr>
                  <a:tr h="528353">
                    <a:tc>
                      <a:txBody>
                        <a:bodyPr/>
                        <a:lstStyle/>
                        <a:p>
                          <a:pPr algn="ctr">
                            <a:lnSpc>
                              <a:spcPct val="150000"/>
                            </a:lnSpc>
                            <a:spcAft>
                              <a:spcPts val="0"/>
                            </a:spcAft>
                          </a:pPr>
                          <a:r>
                            <a:rPr lang="en-US" sz="2000" kern="1200" dirty="0">
                              <a:effectLst/>
                              <a:latin typeface="Arial" panose="020B0604020202020204" pitchFamily="34" charset="0"/>
                              <a:cs typeface="Arial" panose="020B0604020202020204" pitchFamily="34" charset="0"/>
                            </a:rPr>
                            <a:t>2</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IN" sz="2000" dirty="0">
                              <a:effectLst/>
                              <a:latin typeface="Arial" panose="020B0604020202020204" pitchFamily="34" charset="0"/>
                              <a:ea typeface="Times New Roman" panose="02020603050405020304" pitchFamily="18" charset="0"/>
                              <a:cs typeface="Arial" panose="020B0604020202020204" pitchFamily="34" charset="0"/>
                            </a:rPr>
                            <a:t>50518</a:t>
                          </a: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ea typeface="Times New Roman" panose="02020603050405020304" pitchFamily="18" charset="0"/>
                              <a:cs typeface="Arial" panose="020B0604020202020204" pitchFamily="34" charset="0"/>
                            </a:rPr>
                            <a:t>4010</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ea typeface="Times New Roman" panose="02020603050405020304" pitchFamily="18" charset="0"/>
                              <a:cs typeface="Arial" panose="020B0604020202020204" pitchFamily="34" charset="0"/>
                            </a:rPr>
                            <a:t>1936</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ea typeface="Times New Roman" panose="02020603050405020304" pitchFamily="18" charset="0"/>
                              <a:cs typeface="Arial" panose="020B0604020202020204" pitchFamily="34" charset="0"/>
                            </a:rPr>
                            <a:t>65</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cs typeface="Arial" panose="020B0604020202020204" pitchFamily="34" charset="0"/>
                            </a:rPr>
                            <a:t>3.3</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755978715"/>
                      </a:ext>
                    </a:extLst>
                  </a:tr>
                  <a:tr h="499333">
                    <a:tc>
                      <a:txBody>
                        <a:bodyPr/>
                        <a:lstStyle/>
                        <a:p>
                          <a:pPr algn="ctr">
                            <a:lnSpc>
                              <a:spcPct val="150000"/>
                            </a:lnSpc>
                            <a:spcAft>
                              <a:spcPts val="0"/>
                            </a:spcAft>
                          </a:pPr>
                          <a:r>
                            <a:rPr lang="en-US" sz="2000" kern="1200">
                              <a:effectLst/>
                              <a:latin typeface="Arial" panose="020B0604020202020204" pitchFamily="34" charset="0"/>
                              <a:cs typeface="Arial" panose="020B0604020202020204" pitchFamily="34" charset="0"/>
                            </a:rPr>
                            <a:t>3</a:t>
                          </a:r>
                          <a:endParaRPr lang="en-I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IN" sz="2000" dirty="0">
                              <a:effectLst/>
                              <a:latin typeface="Arial" panose="020B0604020202020204" pitchFamily="34" charset="0"/>
                              <a:ea typeface="Times New Roman" panose="02020603050405020304" pitchFamily="18" charset="0"/>
                              <a:cs typeface="Arial" panose="020B0604020202020204" pitchFamily="34" charset="0"/>
                            </a:rPr>
                            <a:t>50546</a:t>
                          </a: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ea typeface="Times New Roman" panose="02020603050405020304" pitchFamily="18" charset="0"/>
                              <a:cs typeface="Arial" panose="020B0604020202020204" pitchFamily="34" charset="0"/>
                            </a:rPr>
                            <a:t>1940</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cs typeface="Arial" panose="020B0604020202020204" pitchFamily="34" charset="0"/>
                            </a:rPr>
                            <a:t>1894</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cs typeface="Arial" panose="020B0604020202020204" pitchFamily="34" charset="0"/>
                            </a:rPr>
                            <a:t>44</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cs typeface="Arial" panose="020B0604020202020204" pitchFamily="34" charset="0"/>
                            </a:rPr>
                            <a:t>2.2</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390581153"/>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944212370"/>
                  </p:ext>
                </p:extLst>
              </p:nvPr>
            </p:nvGraphicFramePr>
            <p:xfrm>
              <a:off x="2430090" y="2767619"/>
              <a:ext cx="7860338" cy="2691673"/>
            </p:xfrm>
            <a:graphic>
              <a:graphicData uri="http://schemas.openxmlformats.org/drawingml/2006/table">
                <a:tbl>
                  <a:tblPr firstRow="1" firstCol="1" bandRow="1">
                    <a:tableStyleId>{5C22544A-7EE6-4342-B048-85BDC9FD1C3A}</a:tableStyleId>
                  </a:tblPr>
                  <a:tblGrid>
                    <a:gridCol w="698694">
                      <a:extLst>
                        <a:ext uri="{9D8B030D-6E8A-4147-A177-3AD203B41FA5}">
                          <a16:colId xmlns:a16="http://schemas.microsoft.com/office/drawing/2014/main" val="3748309528"/>
                        </a:ext>
                      </a:extLst>
                    </a:gridCol>
                    <a:gridCol w="1441597">
                      <a:extLst>
                        <a:ext uri="{9D8B030D-6E8A-4147-A177-3AD203B41FA5}">
                          <a16:colId xmlns:a16="http://schemas.microsoft.com/office/drawing/2014/main" val="3377106826"/>
                        </a:ext>
                      </a:extLst>
                    </a:gridCol>
                    <a:gridCol w="1310056">
                      <a:extLst>
                        <a:ext uri="{9D8B030D-6E8A-4147-A177-3AD203B41FA5}">
                          <a16:colId xmlns:a16="http://schemas.microsoft.com/office/drawing/2014/main" val="3832121924"/>
                        </a:ext>
                      </a:extLst>
                    </a:gridCol>
                    <a:gridCol w="1424340">
                      <a:extLst>
                        <a:ext uri="{9D8B030D-6E8A-4147-A177-3AD203B41FA5}">
                          <a16:colId xmlns:a16="http://schemas.microsoft.com/office/drawing/2014/main" val="834888023"/>
                        </a:ext>
                      </a:extLst>
                    </a:gridCol>
                    <a:gridCol w="1424340">
                      <a:extLst>
                        <a:ext uri="{9D8B030D-6E8A-4147-A177-3AD203B41FA5}">
                          <a16:colId xmlns:a16="http://schemas.microsoft.com/office/drawing/2014/main" val="4172110254"/>
                        </a:ext>
                      </a:extLst>
                    </a:gridCol>
                    <a:gridCol w="1561311">
                      <a:extLst>
                        <a:ext uri="{9D8B030D-6E8A-4147-A177-3AD203B41FA5}">
                          <a16:colId xmlns:a16="http://schemas.microsoft.com/office/drawing/2014/main" val="3595827458"/>
                        </a:ext>
                      </a:extLst>
                    </a:gridCol>
                  </a:tblGrid>
                  <a:tr h="1164654">
                    <a:tc>
                      <a:txBody>
                        <a:bodyPr/>
                        <a:lstStyle/>
                        <a:p>
                          <a:pPr algn="ctr">
                            <a:lnSpc>
                              <a:spcPct val="150000"/>
                            </a:lnSpc>
                            <a:spcAft>
                              <a:spcPts val="0"/>
                            </a:spcAft>
                          </a:pPr>
                          <a:r>
                            <a:rPr lang="en-US" sz="1800" kern="1200" dirty="0">
                              <a:effectLst/>
                              <a:latin typeface="Arial" panose="020B0604020202020204" pitchFamily="34" charset="0"/>
                              <a:cs typeface="Arial" panose="020B0604020202020204" pitchFamily="34" charset="0"/>
                            </a:rPr>
                            <a:t>Set </a:t>
                          </a:r>
                          <a:endParaRPr lang="en-IN" sz="1800" dirty="0">
                            <a:effectLst/>
                            <a:latin typeface="Arial" panose="020B0604020202020204" pitchFamily="34" charset="0"/>
                            <a:cs typeface="Arial" panose="020B0604020202020204" pitchFamily="34" charset="0"/>
                          </a:endParaRPr>
                        </a:p>
                        <a:p>
                          <a:pPr algn="ctr">
                            <a:lnSpc>
                              <a:spcPct val="150000"/>
                            </a:lnSpc>
                            <a:spcAft>
                              <a:spcPts val="0"/>
                            </a:spcAft>
                          </a:pPr>
                          <a:r>
                            <a:rPr lang="en-US" sz="1800" kern="1200" dirty="0">
                              <a:effectLst/>
                              <a:latin typeface="Arial" panose="020B0604020202020204" pitchFamily="34" charset="0"/>
                              <a:cs typeface="Arial" panose="020B0604020202020204" pitchFamily="34" charset="0"/>
                            </a:rPr>
                            <a:t>No</a:t>
                          </a: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n-US"/>
                        </a:p>
                      </a:txBody>
                      <a:tcPr marL="68580" marR="68580" marT="0" marB="0">
                        <a:blipFill>
                          <a:blip r:embed="rId3"/>
                          <a:stretch>
                            <a:fillRect l="-48945" t="-1047" r="-397890" b="-136126"/>
                          </a:stretch>
                        </a:blipFill>
                      </a:tcPr>
                    </a:tc>
                    <a:tc>
                      <a:txBody>
                        <a:bodyPr/>
                        <a:lstStyle/>
                        <a:p>
                          <a:endParaRPr lang="en-US"/>
                        </a:p>
                      </a:txBody>
                      <a:tcPr marL="68580" marR="68580" marT="0" marB="0">
                        <a:blipFill>
                          <a:blip r:embed="rId3"/>
                          <a:stretch>
                            <a:fillRect l="-164186" t="-1047" r="-338605" b="-136126"/>
                          </a:stretch>
                        </a:blipFill>
                      </a:tcPr>
                    </a:tc>
                    <a:tc>
                      <a:txBody>
                        <a:bodyPr/>
                        <a:lstStyle/>
                        <a:p>
                          <a:endParaRPr lang="en-US"/>
                        </a:p>
                      </a:txBody>
                      <a:tcPr marL="68580" marR="68580" marT="0" marB="0">
                        <a:blipFill>
                          <a:blip r:embed="rId3"/>
                          <a:stretch>
                            <a:fillRect l="-242735" t="-1047" r="-211111" b="-136126"/>
                          </a:stretch>
                        </a:blipFill>
                      </a:tcPr>
                    </a:tc>
                    <a:tc>
                      <a:txBody>
                        <a:bodyPr/>
                        <a:lstStyle/>
                        <a:p>
                          <a:endParaRPr lang="en-US"/>
                        </a:p>
                      </a:txBody>
                      <a:tcPr marL="68580" marR="68580" marT="0" marB="0">
                        <a:blipFill>
                          <a:blip r:embed="rId3"/>
                          <a:stretch>
                            <a:fillRect l="-342735" t="-1047" r="-111111" b="-136126"/>
                          </a:stretch>
                        </a:blipFill>
                      </a:tcPr>
                    </a:tc>
                    <a:tc>
                      <a:txBody>
                        <a:bodyPr/>
                        <a:lstStyle/>
                        <a:p>
                          <a:endParaRPr lang="en-US"/>
                        </a:p>
                      </a:txBody>
                      <a:tcPr marL="68580" marR="68580" marT="0" marB="0">
                        <a:blipFill>
                          <a:blip r:embed="rId3"/>
                          <a:stretch>
                            <a:fillRect l="-404688" t="-1047" r="-1563" b="-136126"/>
                          </a:stretch>
                        </a:blipFill>
                      </a:tcPr>
                    </a:tc>
                    <a:extLst>
                      <a:ext uri="{0D108BD9-81ED-4DB2-BD59-A6C34878D82A}">
                        <a16:rowId xmlns:a16="http://schemas.microsoft.com/office/drawing/2014/main" val="3416064958"/>
                      </a:ext>
                    </a:extLst>
                  </a:tr>
                  <a:tr h="499333">
                    <a:tc>
                      <a:txBody>
                        <a:bodyPr/>
                        <a:lstStyle/>
                        <a:p>
                          <a:pPr algn="ctr">
                            <a:lnSpc>
                              <a:spcPct val="150000"/>
                            </a:lnSpc>
                            <a:spcAft>
                              <a:spcPts val="0"/>
                            </a:spcAft>
                          </a:pPr>
                          <a:r>
                            <a:rPr lang="en-US" sz="2000" kern="1200" dirty="0">
                              <a:effectLst/>
                              <a:latin typeface="Arial" panose="020B0604020202020204" pitchFamily="34" charset="0"/>
                              <a:cs typeface="Arial" panose="020B0604020202020204" pitchFamily="34" charset="0"/>
                            </a:rPr>
                            <a:t>1</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IN" sz="2000" dirty="0">
                              <a:effectLst/>
                              <a:latin typeface="Arial" panose="020B0604020202020204" pitchFamily="34" charset="0"/>
                              <a:ea typeface="Times New Roman" panose="02020603050405020304" pitchFamily="18" charset="0"/>
                              <a:cs typeface="Arial" panose="020B0604020202020204" pitchFamily="34" charset="0"/>
                            </a:rPr>
                            <a:t>50462</a:t>
                          </a:r>
                        </a:p>
                      </a:txBody>
                      <a:tcPr marL="68580" marR="68580" marT="0" marB="0"/>
                    </a:tc>
                    <a:tc>
                      <a:txBody>
                        <a:bodyPr/>
                        <a:lstStyle/>
                        <a:p>
                          <a:pPr algn="ctr">
                            <a:lnSpc>
                              <a:spcPct val="150000"/>
                            </a:lnSpc>
                            <a:spcAft>
                              <a:spcPts val="0"/>
                            </a:spcAft>
                          </a:pPr>
                          <a:r>
                            <a:rPr lang="en-US" sz="2000" kern="1200" dirty="0" smtClean="0">
                              <a:effectLst/>
                              <a:latin typeface="Arial" panose="020B0604020202020204" pitchFamily="34" charset="0"/>
                              <a:ea typeface="Times New Roman" panose="02020603050405020304" pitchFamily="18" charset="0"/>
                              <a:cs typeface="Arial" panose="020B0604020202020204" pitchFamily="34" charset="0"/>
                            </a:rPr>
                            <a:t>4435</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ea typeface="Times New Roman" panose="02020603050405020304" pitchFamily="18" charset="0"/>
                              <a:cs typeface="Arial" panose="020B0604020202020204" pitchFamily="34" charset="0"/>
                            </a:rPr>
                            <a:t>2154</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ea typeface="Times New Roman" panose="02020603050405020304" pitchFamily="18" charset="0"/>
                              <a:cs typeface="Arial" panose="020B0604020202020204" pitchFamily="34" charset="0"/>
                            </a:rPr>
                            <a:t>62</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ea typeface="Times New Roman" panose="02020603050405020304" pitchFamily="18" charset="0"/>
                              <a:cs typeface="Arial" panose="020B0604020202020204" pitchFamily="34" charset="0"/>
                            </a:rPr>
                            <a:t>2.8</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76681810"/>
                      </a:ext>
                    </a:extLst>
                  </a:tr>
                  <a:tr h="528353">
                    <a:tc>
                      <a:txBody>
                        <a:bodyPr/>
                        <a:lstStyle/>
                        <a:p>
                          <a:pPr algn="ctr">
                            <a:lnSpc>
                              <a:spcPct val="150000"/>
                            </a:lnSpc>
                            <a:spcAft>
                              <a:spcPts val="0"/>
                            </a:spcAft>
                          </a:pPr>
                          <a:r>
                            <a:rPr lang="en-US" sz="2000" kern="1200" dirty="0">
                              <a:effectLst/>
                              <a:latin typeface="Arial" panose="020B0604020202020204" pitchFamily="34" charset="0"/>
                              <a:cs typeface="Arial" panose="020B0604020202020204" pitchFamily="34" charset="0"/>
                            </a:rPr>
                            <a:t>2</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IN" sz="2000" dirty="0">
                              <a:effectLst/>
                              <a:latin typeface="Arial" panose="020B0604020202020204" pitchFamily="34" charset="0"/>
                              <a:ea typeface="Times New Roman" panose="02020603050405020304" pitchFamily="18" charset="0"/>
                              <a:cs typeface="Arial" panose="020B0604020202020204" pitchFamily="34" charset="0"/>
                            </a:rPr>
                            <a:t>50518</a:t>
                          </a:r>
                        </a:p>
                      </a:txBody>
                      <a:tcPr marL="68580" marR="68580" marT="0" marB="0"/>
                    </a:tc>
                    <a:tc>
                      <a:txBody>
                        <a:bodyPr/>
                        <a:lstStyle/>
                        <a:p>
                          <a:pPr algn="ctr">
                            <a:lnSpc>
                              <a:spcPct val="150000"/>
                            </a:lnSpc>
                            <a:spcAft>
                              <a:spcPts val="0"/>
                            </a:spcAft>
                          </a:pPr>
                          <a:r>
                            <a:rPr lang="en-US" sz="2000" kern="1200" dirty="0" smtClean="0">
                              <a:effectLst/>
                              <a:latin typeface="Arial" panose="020B0604020202020204" pitchFamily="34" charset="0"/>
                              <a:ea typeface="Times New Roman" panose="02020603050405020304" pitchFamily="18" charset="0"/>
                              <a:cs typeface="Arial" panose="020B0604020202020204" pitchFamily="34" charset="0"/>
                            </a:rPr>
                            <a:t>4010</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ea typeface="Times New Roman" panose="02020603050405020304" pitchFamily="18" charset="0"/>
                              <a:cs typeface="Arial" panose="020B0604020202020204" pitchFamily="34" charset="0"/>
                            </a:rPr>
                            <a:t>1936</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ea typeface="Times New Roman" panose="02020603050405020304" pitchFamily="18" charset="0"/>
                              <a:cs typeface="Arial" panose="020B0604020202020204" pitchFamily="34" charset="0"/>
                            </a:rPr>
                            <a:t>65</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cs typeface="Arial" panose="020B0604020202020204" pitchFamily="34" charset="0"/>
                            </a:rPr>
                            <a:t>3.3</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755978715"/>
                      </a:ext>
                    </a:extLst>
                  </a:tr>
                  <a:tr h="499333">
                    <a:tc>
                      <a:txBody>
                        <a:bodyPr/>
                        <a:lstStyle/>
                        <a:p>
                          <a:pPr algn="ctr">
                            <a:lnSpc>
                              <a:spcPct val="150000"/>
                            </a:lnSpc>
                            <a:spcAft>
                              <a:spcPts val="0"/>
                            </a:spcAft>
                          </a:pPr>
                          <a:r>
                            <a:rPr lang="en-US" sz="2000" kern="1200">
                              <a:effectLst/>
                              <a:latin typeface="Arial" panose="020B0604020202020204" pitchFamily="34" charset="0"/>
                              <a:cs typeface="Arial" panose="020B0604020202020204" pitchFamily="34" charset="0"/>
                            </a:rPr>
                            <a:t>3</a:t>
                          </a:r>
                          <a:endParaRPr lang="en-I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IN" sz="2000" dirty="0">
                              <a:effectLst/>
                              <a:latin typeface="Arial" panose="020B0604020202020204" pitchFamily="34" charset="0"/>
                              <a:ea typeface="Times New Roman" panose="02020603050405020304" pitchFamily="18" charset="0"/>
                              <a:cs typeface="Arial" panose="020B0604020202020204" pitchFamily="34" charset="0"/>
                            </a:rPr>
                            <a:t>50546</a:t>
                          </a:r>
                        </a:p>
                      </a:txBody>
                      <a:tcPr marL="68580" marR="68580" marT="0" marB="0"/>
                    </a:tc>
                    <a:tc>
                      <a:txBody>
                        <a:bodyPr/>
                        <a:lstStyle/>
                        <a:p>
                          <a:pPr algn="ctr">
                            <a:lnSpc>
                              <a:spcPct val="150000"/>
                            </a:lnSpc>
                            <a:spcAft>
                              <a:spcPts val="0"/>
                            </a:spcAft>
                          </a:pPr>
                          <a:r>
                            <a:rPr lang="en-US" sz="2000" kern="1200" dirty="0" smtClean="0">
                              <a:effectLst/>
                              <a:latin typeface="Arial" panose="020B0604020202020204" pitchFamily="34" charset="0"/>
                              <a:ea typeface="Times New Roman" panose="02020603050405020304" pitchFamily="18" charset="0"/>
                              <a:cs typeface="Arial" panose="020B0604020202020204" pitchFamily="34" charset="0"/>
                            </a:rPr>
                            <a:t>1940</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cs typeface="Arial" panose="020B0604020202020204" pitchFamily="34" charset="0"/>
                            </a:rPr>
                            <a:t>1894</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cs typeface="Arial" panose="020B0604020202020204" pitchFamily="34" charset="0"/>
                            </a:rPr>
                            <a:t>44</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2000" kern="1200" dirty="0">
                              <a:effectLst/>
                              <a:latin typeface="Arial" panose="020B0604020202020204" pitchFamily="34" charset="0"/>
                              <a:cs typeface="Arial" panose="020B0604020202020204" pitchFamily="34" charset="0"/>
                            </a:rPr>
                            <a:t>2.2</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390581153"/>
                      </a:ext>
                    </a:extLst>
                  </a:tr>
                </a:tbl>
              </a:graphicData>
            </a:graphic>
          </p:graphicFrame>
        </mc:Fallback>
      </mc:AlternateContent>
      <p:sp>
        <p:nvSpPr>
          <p:cNvPr id="5" name="TextBox 4"/>
          <p:cNvSpPr txBox="1"/>
          <p:nvPr/>
        </p:nvSpPr>
        <p:spPr>
          <a:xfrm>
            <a:off x="2361124" y="2288188"/>
            <a:ext cx="8056418" cy="369332"/>
          </a:xfrm>
          <a:prstGeom prst="rect">
            <a:avLst/>
          </a:prstGeom>
          <a:noFill/>
        </p:spPr>
        <p:txBody>
          <a:bodyPr wrap="square" rtlCol="0">
            <a:spAutoFit/>
          </a:bodyPr>
          <a:lstStyle/>
          <a:p>
            <a:r>
              <a:rPr lang="en-IN" b="1" i="1" dirty="0">
                <a:latin typeface="Times New Roman" panose="02020603050405020304" pitchFamily="18" charset="0"/>
                <a:cs typeface="Times New Roman" panose="02020603050405020304" pitchFamily="18" charset="0"/>
              </a:rPr>
              <a:t>TABLE:</a:t>
            </a:r>
            <a:r>
              <a:rPr lang="en-IN" dirty="0">
                <a:latin typeface="Times New Roman" panose="02020603050405020304" pitchFamily="18" charset="0"/>
                <a:cs typeface="Times New Roman" panose="02020603050405020304" pitchFamily="18" charset="0"/>
              </a:rPr>
              <a:t> </a:t>
            </a:r>
            <a:r>
              <a:rPr lang="en-IN" i="1" dirty="0">
                <a:latin typeface="Times New Roman" panose="02020603050405020304" pitchFamily="18" charset="0"/>
                <a:cs typeface="Times New Roman" panose="02020603050405020304" pitchFamily="18" charset="0"/>
              </a:rPr>
              <a:t>Showing QBER and Key Rate for some sets taken at random from detections</a:t>
            </a:r>
            <a:endParaRPr lang="en-IN"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2791279" y="5558332"/>
                <a:ext cx="7055427" cy="400110"/>
              </a:xfrm>
              <a:prstGeom prst="rect">
                <a:avLst/>
              </a:prstGeom>
              <a:noFill/>
            </p:spPr>
            <p:txBody>
              <a:bodyPr wrap="square" rtlCol="0">
                <a:spAutoFit/>
              </a:bodyPr>
              <a:lstStyle/>
              <a:p>
                <a:pPr algn="ctr"/>
                <a:r>
                  <a:rPr lang="en-IN" sz="2000" b="1" i="1" dirty="0">
                    <a:latin typeface="Times New Roman" panose="02020603050405020304" pitchFamily="18" charset="0"/>
                    <a:cs typeface="Times New Roman" panose="02020603050405020304" pitchFamily="18" charset="0"/>
                  </a:rPr>
                  <a:t>Average Sift Key Rate</a:t>
                </a:r>
                <a14:m>
                  <m:oMath xmlns:m="http://schemas.openxmlformats.org/officeDocument/2006/math">
                    <m:r>
                      <a:rPr lang="en-IN" sz="2000" b="1" i="1">
                        <a:latin typeface="Cambria Math" panose="02040503050406030204" pitchFamily="18" charset="0"/>
                        <a:cs typeface="Times New Roman" panose="02020603050405020304" pitchFamily="18" charset="0"/>
                      </a:rPr>
                      <m:t> </m:t>
                    </m:r>
                    <m:d>
                      <m:dPr>
                        <m:ctrlPr>
                          <a:rPr lang="en-IN" sz="2000" b="1" i="1" smtClean="0">
                            <a:latin typeface="Cambria Math" panose="02040503050406030204" pitchFamily="18" charset="0"/>
                            <a:cs typeface="Times New Roman" panose="02020603050405020304" pitchFamily="18" charset="0"/>
                          </a:rPr>
                        </m:ctrlPr>
                      </m:dPr>
                      <m:e>
                        <m:r>
                          <a:rPr lang="en-IN" sz="2000" b="1" i="1" smtClean="0">
                            <a:latin typeface="Cambria Math" panose="02040503050406030204" pitchFamily="18" charset="0"/>
                            <a:cs typeface="Times New Roman" panose="02020603050405020304" pitchFamily="18" charset="0"/>
                          </a:rPr>
                          <m:t>𝑲</m:t>
                        </m:r>
                      </m:e>
                    </m:d>
                  </m:oMath>
                </a14:m>
                <a:r>
                  <a:rPr lang="en-IN" sz="2000" b="1" i="1" dirty="0">
                    <a:latin typeface="Times New Roman" panose="02020603050405020304" pitchFamily="18" charset="0"/>
                    <a:cs typeface="Times New Roman" panose="02020603050405020304" pitchFamily="18" charset="0"/>
                  </a:rPr>
                  <a:t> </a:t>
                </a:r>
                <a:r>
                  <a:rPr lang="en-IN" sz="2000" b="1" dirty="0">
                    <a:latin typeface="Times New Roman" panose="02020603050405020304" pitchFamily="18" charset="0"/>
                    <a:cs typeface="Times New Roman" panose="02020603050405020304" pitchFamily="18" charset="0"/>
                  </a:rPr>
                  <a:t>~ 200 Kbps</a:t>
                </a:r>
              </a:p>
            </p:txBody>
          </p:sp>
        </mc:Choice>
        <mc:Fallback xmlns="">
          <p:sp>
            <p:nvSpPr>
              <p:cNvPr id="6" name="TextBox 5"/>
              <p:cNvSpPr txBox="1">
                <a:spLocks noRot="1" noChangeAspect="1" noMove="1" noResize="1" noEditPoints="1" noAdjustHandles="1" noChangeArrowheads="1" noChangeShapeType="1" noTextEdit="1"/>
              </p:cNvSpPr>
              <p:nvPr/>
            </p:nvSpPr>
            <p:spPr>
              <a:xfrm>
                <a:off x="2791279" y="5558332"/>
                <a:ext cx="7055427" cy="400110"/>
              </a:xfrm>
              <a:prstGeom prst="rect">
                <a:avLst/>
              </a:prstGeom>
              <a:blipFill>
                <a:blip r:embed="rId4"/>
                <a:stretch>
                  <a:fillRect t="-9231" b="-27692"/>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791278" y="5958442"/>
                <a:ext cx="7055427" cy="400110"/>
              </a:xfrm>
              <a:prstGeom prst="rect">
                <a:avLst/>
              </a:prstGeom>
              <a:noFill/>
            </p:spPr>
            <p:txBody>
              <a:bodyPr wrap="square" rtlCol="0">
                <a:spAutoFit/>
              </a:bodyPr>
              <a:lstStyle/>
              <a:p>
                <a:pPr algn="ctr"/>
                <a:r>
                  <a:rPr lang="en-IN" sz="2000" b="1" i="1" dirty="0">
                    <a:latin typeface="Times New Roman" panose="02020603050405020304" pitchFamily="18" charset="0"/>
                    <a:cs typeface="Times New Roman" panose="02020603050405020304" pitchFamily="18" charset="0"/>
                  </a:rPr>
                  <a:t>Secret Key Rate</a:t>
                </a:r>
                <a14:m>
                  <m:oMath xmlns:m="http://schemas.openxmlformats.org/officeDocument/2006/math">
                    <m:r>
                      <a:rPr lang="en-IN" sz="2000" b="1" i="1">
                        <a:latin typeface="Cambria Math" panose="02040503050406030204" pitchFamily="18" charset="0"/>
                        <a:cs typeface="Times New Roman" panose="02020603050405020304" pitchFamily="18" charset="0"/>
                      </a:rPr>
                      <m:t> </m:t>
                    </m:r>
                    <m:d>
                      <m:dPr>
                        <m:ctrlPr>
                          <a:rPr lang="en-IN" sz="2000" b="1" i="1" smtClean="0">
                            <a:latin typeface="Cambria Math" panose="02040503050406030204" pitchFamily="18" charset="0"/>
                            <a:cs typeface="Times New Roman" panose="02020603050405020304" pitchFamily="18" charset="0"/>
                          </a:rPr>
                        </m:ctrlPr>
                      </m:dPr>
                      <m:e>
                        <m:sSub>
                          <m:sSubPr>
                            <m:ctrlPr>
                              <a:rPr lang="en-IN" sz="2000" b="1" i="1" smtClean="0">
                                <a:latin typeface="Cambria Math" panose="02040503050406030204" pitchFamily="18" charset="0"/>
                                <a:cs typeface="Times New Roman" panose="02020603050405020304" pitchFamily="18" charset="0"/>
                              </a:rPr>
                            </m:ctrlPr>
                          </m:sSubPr>
                          <m:e>
                            <m:r>
                              <a:rPr lang="en-IN" sz="2000" b="1" i="1" smtClean="0">
                                <a:latin typeface="Cambria Math" panose="02040503050406030204" pitchFamily="18" charset="0"/>
                                <a:cs typeface="Times New Roman" panose="02020603050405020304" pitchFamily="18" charset="0"/>
                              </a:rPr>
                              <m:t>𝑲</m:t>
                            </m:r>
                          </m:e>
                          <m:sub>
                            <m:r>
                              <a:rPr lang="en-IN" sz="2000" b="1" i="1" smtClean="0">
                                <a:latin typeface="Cambria Math" panose="02040503050406030204" pitchFamily="18" charset="0"/>
                                <a:cs typeface="Times New Roman" panose="02020603050405020304" pitchFamily="18" charset="0"/>
                              </a:rPr>
                              <m:t>𝒔</m:t>
                            </m:r>
                          </m:sub>
                        </m:sSub>
                      </m:e>
                    </m:d>
                  </m:oMath>
                </a14:m>
                <a:r>
                  <a:rPr lang="en-IN" sz="2000" b="1" i="1" dirty="0">
                    <a:latin typeface="Times New Roman" panose="02020603050405020304" pitchFamily="18" charset="0"/>
                    <a:cs typeface="Times New Roman" panose="02020603050405020304" pitchFamily="18" charset="0"/>
                  </a:rPr>
                  <a:t> ~ </a:t>
                </a:r>
                <a:r>
                  <a:rPr lang="en-IN" sz="2000" b="1" dirty="0">
                    <a:latin typeface="Times New Roman" panose="02020603050405020304" pitchFamily="18" charset="0"/>
                    <a:cs typeface="Times New Roman" panose="02020603050405020304" pitchFamily="18" charset="0"/>
                  </a:rPr>
                  <a:t>140 Kbps</a:t>
                </a:r>
              </a:p>
            </p:txBody>
          </p:sp>
        </mc:Choice>
        <mc:Fallback xmlns="">
          <p:sp>
            <p:nvSpPr>
              <p:cNvPr id="7" name="TextBox 6"/>
              <p:cNvSpPr txBox="1">
                <a:spLocks noRot="1" noChangeAspect="1" noMove="1" noResize="1" noEditPoints="1" noAdjustHandles="1" noChangeArrowheads="1" noChangeShapeType="1" noTextEdit="1"/>
              </p:cNvSpPr>
              <p:nvPr/>
            </p:nvSpPr>
            <p:spPr>
              <a:xfrm>
                <a:off x="2791278" y="5958442"/>
                <a:ext cx="7055427" cy="400110"/>
              </a:xfrm>
              <a:prstGeom prst="rect">
                <a:avLst/>
              </a:prstGeom>
              <a:blipFill>
                <a:blip r:embed="rId5"/>
                <a:stretch>
                  <a:fillRect t="-7576" b="-25758"/>
                </a:stretch>
              </a:blipFill>
            </p:spPr>
            <p:txBody>
              <a:bodyPr/>
              <a:lstStyle/>
              <a:p>
                <a:r>
                  <a:rPr lang="en-IN">
                    <a:noFill/>
                  </a:rPr>
                  <a:t> </a:t>
                </a:r>
              </a:p>
            </p:txBody>
          </p:sp>
        </mc:Fallback>
      </mc:AlternateContent>
      <p:sp>
        <p:nvSpPr>
          <p:cNvPr id="32" name="TextBox 31"/>
          <p:cNvSpPr txBox="1"/>
          <p:nvPr/>
        </p:nvSpPr>
        <p:spPr>
          <a:xfrm>
            <a:off x="522500" y="983563"/>
            <a:ext cx="3350597" cy="461665"/>
          </a:xfrm>
          <a:prstGeom prst="rect">
            <a:avLst/>
          </a:prstGeom>
          <a:noFill/>
        </p:spPr>
        <p:txBody>
          <a:bodyPr wrap="none" rtlCol="0">
            <a:spAutoFit/>
          </a:bodyPr>
          <a:lstStyle/>
          <a:p>
            <a:r>
              <a:rPr lang="en-IN" sz="2400" b="1" dirty="0">
                <a:latin typeface="Arial" panose="020B0604020202020204" pitchFamily="34" charset="0"/>
                <a:cs typeface="Arial" panose="020B0604020202020204" pitchFamily="34" charset="0"/>
              </a:rPr>
              <a:t>Parameter Estimation</a:t>
            </a:r>
          </a:p>
        </p:txBody>
      </p:sp>
      <p:grpSp>
        <p:nvGrpSpPr>
          <p:cNvPr id="8" name="Group 7"/>
          <p:cNvGrpSpPr/>
          <p:nvPr/>
        </p:nvGrpSpPr>
        <p:grpSpPr>
          <a:xfrm>
            <a:off x="469360" y="209005"/>
            <a:ext cx="8622389" cy="705395"/>
            <a:chOff x="142785" y="248194"/>
            <a:chExt cx="8622389" cy="705395"/>
          </a:xfrm>
        </p:grpSpPr>
        <p:sp>
          <p:nvSpPr>
            <p:cNvPr id="9" name="Rounded Rectangle 8"/>
            <p:cNvSpPr/>
            <p:nvPr/>
          </p:nvSpPr>
          <p:spPr>
            <a:xfrm>
              <a:off x="142785" y="248194"/>
              <a:ext cx="8622389" cy="70539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a:p>
          </p:txBody>
        </p:sp>
        <p:sp>
          <p:nvSpPr>
            <p:cNvPr id="10" name="TextBox 9"/>
            <p:cNvSpPr txBox="1"/>
            <p:nvPr/>
          </p:nvSpPr>
          <p:spPr>
            <a:xfrm>
              <a:off x="185336" y="355778"/>
              <a:ext cx="5500224" cy="523220"/>
            </a:xfrm>
            <a:prstGeom prst="rect">
              <a:avLst/>
            </a:prstGeom>
            <a:noFill/>
          </p:spPr>
          <p:txBody>
            <a:bodyPr wrap="none" rtlCol="0">
              <a:spAutoFit/>
            </a:bodyPr>
            <a:lstStyle/>
            <a:p>
              <a:r>
                <a:rPr lang="en-IN" sz="2800" b="1" dirty="0">
                  <a:latin typeface="Arial" panose="020B0604020202020204" pitchFamily="34" charset="0"/>
                  <a:cs typeface="Arial" panose="020B0604020202020204" pitchFamily="34" charset="0"/>
                </a:rPr>
                <a:t>BB84 Protocol over 200 meters</a:t>
              </a:r>
            </a:p>
          </p:txBody>
        </p:sp>
      </p:grpSp>
    </p:spTree>
    <p:extLst>
      <p:ext uri="{BB962C8B-B14F-4D97-AF65-F5344CB8AC3E}">
        <p14:creationId xmlns:p14="http://schemas.microsoft.com/office/powerpoint/2010/main" val="3708035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714389D90F4F4E85B71CDA5A73F021" ma:contentTypeVersion="16" ma:contentTypeDescription="Create a new document." ma:contentTypeScope="" ma:versionID="9000c9d66745491e626e7d38e3441e2c">
  <xsd:schema xmlns:xsd="http://www.w3.org/2001/XMLSchema" xmlns:xs="http://www.w3.org/2001/XMLSchema" xmlns:p="http://schemas.microsoft.com/office/2006/metadata/properties" xmlns:ns2="1fd1282e-d3df-4bdf-8142-2bc296b72271" xmlns:ns3="c5a27d08-c2cc-4ac8-8433-749d3c0db5b2" targetNamespace="http://schemas.microsoft.com/office/2006/metadata/properties" ma:root="true" ma:fieldsID="417c48dfc093394f410fdd802efecc82" ns2:_="" ns3:_="">
    <xsd:import namespace="1fd1282e-d3df-4bdf-8142-2bc296b72271"/>
    <xsd:import namespace="c5a27d08-c2cc-4ac8-8433-749d3c0db5b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1282e-d3df-4bdf-8142-2bc296b722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5a27d08-c2cc-4ac8-8433-749d3c0db5b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0ca5e0f-b5a6-4ccb-a01e-bea227464e59}" ma:internalName="TaxCatchAll" ma:showField="CatchAllData" ma:web="c5a27d08-c2cc-4ac8-8433-749d3c0db5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5a27d08-c2cc-4ac8-8433-749d3c0db5b2" xsi:nil="true"/>
    <lcf76f155ced4ddcb4097134ff3c332f xmlns="1fd1282e-d3df-4bdf-8142-2bc296b7227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C755346-5914-495A-A69D-1CD530E4FFA0}">
  <ds:schemaRefs>
    <ds:schemaRef ds:uri="http://schemas.microsoft.com/sharepoint/v3/contenttype/forms"/>
  </ds:schemaRefs>
</ds:datastoreItem>
</file>

<file path=customXml/itemProps2.xml><?xml version="1.0" encoding="utf-8"?>
<ds:datastoreItem xmlns:ds="http://schemas.openxmlformats.org/officeDocument/2006/customXml" ds:itemID="{92F12586-C7EF-4EDC-BF61-3561905799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d1282e-d3df-4bdf-8142-2bc296b72271"/>
    <ds:schemaRef ds:uri="c5a27d08-c2cc-4ac8-8433-749d3c0db5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E0B094-FF61-4E9A-8893-E28EB7296308}"/>
</file>

<file path=docProps/app.xml><?xml version="1.0" encoding="utf-8"?>
<Properties xmlns="http://schemas.openxmlformats.org/officeDocument/2006/extended-properties" xmlns:vt="http://schemas.openxmlformats.org/officeDocument/2006/docPropsVTypes">
  <TotalTime>29105</TotalTime>
  <Words>1010</Words>
  <Application>Microsoft Office PowerPoint</Application>
  <PresentationFormat>Widescreen</PresentationFormat>
  <Paragraphs>240</Paragraphs>
  <Slides>20</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Bradley Hand ITC</vt:lpstr>
      <vt:lpstr>Calibri</vt:lpstr>
      <vt:lpstr>Calibri Light</vt:lpstr>
      <vt:lpstr>Cambria Math</vt:lpstr>
      <vt:lpstr>Times New Roman</vt:lpstr>
      <vt:lpstr>Office Theme</vt:lpstr>
      <vt:lpstr>2_Office Theme</vt:lpstr>
      <vt:lpstr>3_Office Theme</vt:lpstr>
      <vt:lpstr>Coincidence detection QKD protocol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Coincidence Detection  Quantum Key Distribution Protocol</dc:title>
  <dc:creator>Windows User</dc:creator>
  <cp:lastModifiedBy>Valenzuela, Tristan (STFC,RAL,RALSP)</cp:lastModifiedBy>
  <cp:revision>103</cp:revision>
  <dcterms:created xsi:type="dcterms:W3CDTF">2019-08-08T11:48:55Z</dcterms:created>
  <dcterms:modified xsi:type="dcterms:W3CDTF">2023-02-10T17:16:04Z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0x010100C0714389D90F4F4E85B71CDA5A73F021</vt:lpwstr>
  </property>
</Properties>
</file>