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15" r:id="rId5"/>
    <p:sldMasterId id="2147483700" r:id="rId6"/>
  </p:sldMasterIdLst>
  <p:notesMasterIdLst>
    <p:notesMasterId r:id="rId24"/>
  </p:notesMasterIdLst>
  <p:handoutMasterIdLst>
    <p:handoutMasterId r:id="rId25"/>
  </p:handoutMasterIdLst>
  <p:sldIdLst>
    <p:sldId id="353" r:id="rId7"/>
    <p:sldId id="332" r:id="rId8"/>
    <p:sldId id="334" r:id="rId9"/>
    <p:sldId id="258" r:id="rId10"/>
    <p:sldId id="354" r:id="rId11"/>
    <p:sldId id="355" r:id="rId12"/>
    <p:sldId id="356" r:id="rId13"/>
    <p:sldId id="358" r:id="rId14"/>
    <p:sldId id="338" r:id="rId15"/>
    <p:sldId id="281" r:id="rId16"/>
    <p:sldId id="357" r:id="rId17"/>
    <p:sldId id="316" r:id="rId18"/>
    <p:sldId id="349" r:id="rId19"/>
    <p:sldId id="348" r:id="rId20"/>
    <p:sldId id="350" r:id="rId21"/>
    <p:sldId id="352" r:id="rId22"/>
    <p:sldId id="35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234" userDrawn="1">
          <p15:clr>
            <a:srgbClr val="A4A3A4"/>
          </p15:clr>
        </p15:guide>
        <p15:guide id="3" orient="horz" pos="3974" userDrawn="1">
          <p15:clr>
            <a:srgbClr val="A4A3A4"/>
          </p15:clr>
        </p15:guide>
        <p15:guide id="4" pos="7333" userDrawn="1">
          <p15:clr>
            <a:srgbClr val="A4A3A4"/>
          </p15:clr>
        </p15:guide>
        <p15:guide id="5" pos="688" userDrawn="1">
          <p15:clr>
            <a:srgbClr val="A4A3A4"/>
          </p15:clr>
        </p15:guide>
        <p15:guide id="6" orient="horz" pos="1525" userDrawn="1">
          <p15:clr>
            <a:srgbClr val="A4A3A4"/>
          </p15:clr>
        </p15:guide>
        <p15:guide id="7" orient="horz" pos="2432" userDrawn="1">
          <p15:clr>
            <a:srgbClr val="A4A3A4"/>
          </p15:clr>
        </p15:guide>
        <p15:guide id="8" pos="11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BE2BBB"/>
    <a:srgbClr val="003088"/>
    <a:srgbClr val="1E5DF8"/>
    <a:srgbClr val="F08900"/>
    <a:srgbClr val="FF6900"/>
    <a:srgbClr val="626262"/>
    <a:srgbClr val="FFFFFF"/>
    <a:srgbClr val="00BED5"/>
    <a:srgbClr val="C13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2CD930-8E77-4FB1-B7A4-F6677C3AFC72}" v="30" dt="2023-02-11T18:36:26.883"/>
    <p1510:client id="{A3F11CA7-96E5-E7F7-8148-CFE5FB0C4406}" v="89" dt="2023-02-13T09:44:22.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5714"/>
  </p:normalViewPr>
  <p:slideViewPr>
    <p:cSldViewPr snapToGrid="0" snapToObjects="1">
      <p:cViewPr varScale="1">
        <p:scale>
          <a:sx n="115" d="100"/>
          <a:sy n="115" d="100"/>
        </p:scale>
        <p:origin x="372" y="108"/>
      </p:cViewPr>
      <p:guideLst>
        <p:guide orient="horz" pos="346"/>
        <p:guide pos="234"/>
        <p:guide orient="horz" pos="3974"/>
        <p:guide pos="7333"/>
        <p:guide pos="688"/>
        <p:guide orient="horz" pos="1525"/>
        <p:guide orient="horz" pos="2432"/>
        <p:guide pos="1141"/>
      </p:guideLst>
    </p:cSldViewPr>
  </p:slideViewPr>
  <p:notesTextViewPr>
    <p:cViewPr>
      <p:scale>
        <a:sx n="3" d="2"/>
        <a:sy n="3" d="2"/>
      </p:scale>
      <p:origin x="0" y="0"/>
    </p:cViewPr>
  </p:notesText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891A3-B3BF-EE4A-B72F-9DC5677D83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A953-6AA9-784D-AA53-0836BF688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19C7E-7B24-274E-8CB7-52C4522250E3}" type="datetimeFigureOut">
              <a:rPr lang="en-US" smtClean="0"/>
              <a:t>2/13/2023</a:t>
            </a:fld>
            <a:endParaRPr lang="en-US"/>
          </a:p>
        </p:txBody>
      </p:sp>
      <p:sp>
        <p:nvSpPr>
          <p:cNvPr id="4" name="Footer Placeholder 3">
            <a:extLst>
              <a:ext uri="{FF2B5EF4-FFF2-40B4-BE49-F238E27FC236}">
                <a16:creationId xmlns:a16="http://schemas.microsoft.com/office/drawing/2014/main" id="{C1F7EFAB-CFCF-A74D-B725-295B520F7A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8AB5E6-26B5-1D41-A451-AE363F4C6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1029-40F4-D847-893E-D265EE59D33B}" type="slidenum">
              <a:rPr lang="en-US" smtClean="0"/>
              <a:t>‹#›</a:t>
            </a:fld>
            <a:endParaRPr lang="en-US"/>
          </a:p>
        </p:txBody>
      </p:sp>
    </p:spTree>
    <p:extLst>
      <p:ext uri="{BB962C8B-B14F-4D97-AF65-F5344CB8AC3E}">
        <p14:creationId xmlns:p14="http://schemas.microsoft.com/office/powerpoint/2010/main" val="83914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2/13/2023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2</a:t>
            </a:fld>
            <a:endParaRPr lang="en-US" dirty="0"/>
          </a:p>
        </p:txBody>
      </p:sp>
    </p:spTree>
    <p:extLst>
      <p:ext uri="{BB962C8B-B14F-4D97-AF65-F5344CB8AC3E}">
        <p14:creationId xmlns:p14="http://schemas.microsoft.com/office/powerpoint/2010/main" val="59280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12</a:t>
            </a:fld>
            <a:endParaRPr lang="en-US" dirty="0"/>
          </a:p>
        </p:txBody>
      </p:sp>
    </p:spTree>
    <p:extLst>
      <p:ext uri="{BB962C8B-B14F-4D97-AF65-F5344CB8AC3E}">
        <p14:creationId xmlns:p14="http://schemas.microsoft.com/office/powerpoint/2010/main" val="227695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13</a:t>
            </a:fld>
            <a:endParaRPr lang="en-US" dirty="0"/>
          </a:p>
        </p:txBody>
      </p:sp>
    </p:spTree>
    <p:extLst>
      <p:ext uri="{BB962C8B-B14F-4D97-AF65-F5344CB8AC3E}">
        <p14:creationId xmlns:p14="http://schemas.microsoft.com/office/powerpoint/2010/main" val="77959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3</a:t>
            </a:fld>
            <a:endParaRPr lang="en-US" dirty="0"/>
          </a:p>
        </p:txBody>
      </p:sp>
    </p:spTree>
    <p:extLst>
      <p:ext uri="{BB962C8B-B14F-4D97-AF65-F5344CB8AC3E}">
        <p14:creationId xmlns:p14="http://schemas.microsoft.com/office/powerpoint/2010/main" val="238943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replace photo with one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image to the back so that the geometric overlay re-appears over the image.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a:p>
        </p:txBody>
      </p:sp>
    </p:spTree>
    <p:extLst>
      <p:ext uri="{BB962C8B-B14F-4D97-AF65-F5344CB8AC3E}">
        <p14:creationId xmlns:p14="http://schemas.microsoft.com/office/powerpoint/2010/main" val="72402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replace photo with one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image to the back so that the geometric overlay re-appears over the image.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109408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replace photo with one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image to the back so that the geometric overlay re-appears over the image.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30630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replace photo with one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image to the back so that the geometric overlay re-appears over the image.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314112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replace photo with one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image to the back so that the geometric overlay re-appears over the image.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8</a:t>
            </a:fld>
            <a:endParaRPr lang="en-US"/>
          </a:p>
        </p:txBody>
      </p:sp>
    </p:spTree>
    <p:extLst>
      <p:ext uri="{BB962C8B-B14F-4D97-AF65-F5344CB8AC3E}">
        <p14:creationId xmlns:p14="http://schemas.microsoft.com/office/powerpoint/2010/main" val="386365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F3BA1D-A00F-DB41-84DA-BE26C4853B35}" type="slidenum">
              <a:rPr lang="en-US" smtClean="0"/>
              <a:pPr/>
              <a:t>9</a:t>
            </a:fld>
            <a:endParaRPr lang="en-US" dirty="0"/>
          </a:p>
        </p:txBody>
      </p:sp>
    </p:spTree>
    <p:extLst>
      <p:ext uri="{BB962C8B-B14F-4D97-AF65-F5344CB8AC3E}">
        <p14:creationId xmlns:p14="http://schemas.microsoft.com/office/powerpoint/2010/main" val="420804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10</a:t>
            </a:fld>
            <a:endParaRPr lang="en-US" dirty="0"/>
          </a:p>
        </p:txBody>
      </p:sp>
    </p:spTree>
    <p:extLst>
      <p:ext uri="{BB962C8B-B14F-4D97-AF65-F5344CB8AC3E}">
        <p14:creationId xmlns:p14="http://schemas.microsoft.com/office/powerpoint/2010/main" val="184665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99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27-3A46-6548-A658-AF078FEDCD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3235BA-4644-F742-B68A-58857ABFA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3258F6-501F-DF4D-BC61-AD3F27C1AF26}"/>
              </a:ext>
            </a:extLst>
          </p:cNvPr>
          <p:cNvSpPr>
            <a:spLocks noGrp="1"/>
          </p:cNvSpPr>
          <p:nvPr>
            <p:ph type="dt" sz="half" idx="10"/>
          </p:nvPr>
        </p:nvSpPr>
        <p:spPr/>
        <p:txBody>
          <a:bodyPr/>
          <a:lstStyle/>
          <a:p>
            <a:fld id="{388F4130-B4A6-894D-B490-953E3F85E7B4}" type="datetimeFigureOut">
              <a:rPr lang="en-US" smtClean="0"/>
              <a:t>2/13/2023</a:t>
            </a:fld>
            <a:endParaRPr lang="en-US"/>
          </a:p>
        </p:txBody>
      </p:sp>
      <p:sp>
        <p:nvSpPr>
          <p:cNvPr id="5" name="Footer Placeholder 4">
            <a:extLst>
              <a:ext uri="{FF2B5EF4-FFF2-40B4-BE49-F238E27FC236}">
                <a16:creationId xmlns:a16="http://schemas.microsoft.com/office/drawing/2014/main" id="{B851A04B-89FD-BB4A-BE38-11423AD0E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82FEF-A672-D74A-818C-FD7E25F8DB7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7039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BE78-2DAE-784C-8BDD-1ACFE9325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5A6CBD-752B-C54A-9472-476012303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EB16F-2AF7-AF4F-BAC0-66A9F203FCDF}"/>
              </a:ext>
            </a:extLst>
          </p:cNvPr>
          <p:cNvSpPr>
            <a:spLocks noGrp="1"/>
          </p:cNvSpPr>
          <p:nvPr>
            <p:ph type="dt" sz="half" idx="10"/>
          </p:nvPr>
        </p:nvSpPr>
        <p:spPr/>
        <p:txBody>
          <a:bodyPr/>
          <a:lstStyle/>
          <a:p>
            <a:fld id="{388F4130-B4A6-894D-B490-953E3F85E7B4}" type="datetimeFigureOut">
              <a:rPr lang="en-US" smtClean="0"/>
              <a:t>2/13/2023</a:t>
            </a:fld>
            <a:endParaRPr lang="en-US"/>
          </a:p>
        </p:txBody>
      </p:sp>
      <p:sp>
        <p:nvSpPr>
          <p:cNvPr id="5" name="Footer Placeholder 4">
            <a:extLst>
              <a:ext uri="{FF2B5EF4-FFF2-40B4-BE49-F238E27FC236}">
                <a16:creationId xmlns:a16="http://schemas.microsoft.com/office/drawing/2014/main" id="{23C97A28-8E57-8849-B304-4BD747CD2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34E1A-BF2D-3F43-B5E9-97AA6F77E6F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209333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472D-C6B8-F544-BCBA-6D34B6B81A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E73B32-686A-E649-86AB-3479FB66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F5A8D1-9377-1742-BBD6-21C94A27ED6A}"/>
              </a:ext>
            </a:extLst>
          </p:cNvPr>
          <p:cNvSpPr>
            <a:spLocks noGrp="1"/>
          </p:cNvSpPr>
          <p:nvPr>
            <p:ph type="dt" sz="half" idx="10"/>
          </p:nvPr>
        </p:nvSpPr>
        <p:spPr/>
        <p:txBody>
          <a:bodyPr/>
          <a:lstStyle/>
          <a:p>
            <a:fld id="{388F4130-B4A6-894D-B490-953E3F85E7B4}" type="datetimeFigureOut">
              <a:rPr lang="en-US" smtClean="0"/>
              <a:t>2/13/2023</a:t>
            </a:fld>
            <a:endParaRPr lang="en-US"/>
          </a:p>
        </p:txBody>
      </p:sp>
      <p:sp>
        <p:nvSpPr>
          <p:cNvPr id="5" name="Footer Placeholder 4">
            <a:extLst>
              <a:ext uri="{FF2B5EF4-FFF2-40B4-BE49-F238E27FC236}">
                <a16:creationId xmlns:a16="http://schemas.microsoft.com/office/drawing/2014/main" id="{B2D9E8E3-692C-EB47-AE32-1D59637AE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299E9-66F9-CC49-AF60-86ECA79F2AA8}"/>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699761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06E-3602-3240-801F-364000B45F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5A57B7-EF2C-3044-B58B-175EDDFEAF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875FEF-E26D-7D4C-9207-D0510ACF4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0407D9-439C-464B-B83C-AD392B6C6CF6}"/>
              </a:ext>
            </a:extLst>
          </p:cNvPr>
          <p:cNvSpPr>
            <a:spLocks noGrp="1"/>
          </p:cNvSpPr>
          <p:nvPr>
            <p:ph type="dt" sz="half" idx="10"/>
          </p:nvPr>
        </p:nvSpPr>
        <p:spPr/>
        <p:txBody>
          <a:bodyPr/>
          <a:lstStyle/>
          <a:p>
            <a:fld id="{388F4130-B4A6-894D-B490-953E3F85E7B4}" type="datetimeFigureOut">
              <a:rPr lang="en-US" smtClean="0"/>
              <a:t>2/13/2023</a:t>
            </a:fld>
            <a:endParaRPr lang="en-US"/>
          </a:p>
        </p:txBody>
      </p:sp>
      <p:sp>
        <p:nvSpPr>
          <p:cNvPr id="6" name="Footer Placeholder 5">
            <a:extLst>
              <a:ext uri="{FF2B5EF4-FFF2-40B4-BE49-F238E27FC236}">
                <a16:creationId xmlns:a16="http://schemas.microsoft.com/office/drawing/2014/main" id="{2AFBC8E8-C96E-A644-AFCF-9A484B2E3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BDBDA-2F87-E140-8669-57B9B7121EFC}"/>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1156297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6AA6-F7E1-E941-BB92-88330D63E9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413033-E229-2848-A214-6BD8D631D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B6FF0D-44BC-1845-ADBF-A1BDA30F40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43DBC9-6028-9A46-8CF4-7F90F03B2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0AFFD-F8E0-FA48-8C05-C1EA3B8174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EF13E-80AE-2F4B-99DD-2E1E85DF1FD7}"/>
              </a:ext>
            </a:extLst>
          </p:cNvPr>
          <p:cNvSpPr>
            <a:spLocks noGrp="1"/>
          </p:cNvSpPr>
          <p:nvPr>
            <p:ph type="dt" sz="half" idx="10"/>
          </p:nvPr>
        </p:nvSpPr>
        <p:spPr/>
        <p:txBody>
          <a:bodyPr/>
          <a:lstStyle/>
          <a:p>
            <a:fld id="{388F4130-B4A6-894D-B490-953E3F85E7B4}" type="datetimeFigureOut">
              <a:rPr lang="en-US" smtClean="0"/>
              <a:t>2/13/2023</a:t>
            </a:fld>
            <a:endParaRPr lang="en-US"/>
          </a:p>
        </p:txBody>
      </p:sp>
      <p:sp>
        <p:nvSpPr>
          <p:cNvPr id="8" name="Footer Placeholder 7">
            <a:extLst>
              <a:ext uri="{FF2B5EF4-FFF2-40B4-BE49-F238E27FC236}">
                <a16:creationId xmlns:a16="http://schemas.microsoft.com/office/drawing/2014/main" id="{265D6405-91B4-B742-BE0F-74FC84097E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47248F-EB72-3A40-8C00-44A631D3466B}"/>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714487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9E50-BA89-B14D-B9B0-2C2D41422D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63D20A-A613-5C4C-A2D9-3F3716F248FE}"/>
              </a:ext>
            </a:extLst>
          </p:cNvPr>
          <p:cNvSpPr>
            <a:spLocks noGrp="1"/>
          </p:cNvSpPr>
          <p:nvPr>
            <p:ph type="dt" sz="half" idx="10"/>
          </p:nvPr>
        </p:nvSpPr>
        <p:spPr/>
        <p:txBody>
          <a:bodyPr/>
          <a:lstStyle/>
          <a:p>
            <a:fld id="{388F4130-B4A6-894D-B490-953E3F85E7B4}" type="datetimeFigureOut">
              <a:rPr lang="en-US" smtClean="0"/>
              <a:t>2/13/2023</a:t>
            </a:fld>
            <a:endParaRPr lang="en-US"/>
          </a:p>
        </p:txBody>
      </p:sp>
      <p:sp>
        <p:nvSpPr>
          <p:cNvPr id="4" name="Footer Placeholder 3">
            <a:extLst>
              <a:ext uri="{FF2B5EF4-FFF2-40B4-BE49-F238E27FC236}">
                <a16:creationId xmlns:a16="http://schemas.microsoft.com/office/drawing/2014/main" id="{2B434657-A7D5-C94F-8190-795F9A70A3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F68932-BF18-6D41-AAA1-AA62712FCFF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427666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4FA24-B38B-8E42-AD9A-46A8FE7451A1}"/>
              </a:ext>
            </a:extLst>
          </p:cNvPr>
          <p:cNvSpPr>
            <a:spLocks noGrp="1"/>
          </p:cNvSpPr>
          <p:nvPr>
            <p:ph type="dt" sz="half" idx="10"/>
          </p:nvPr>
        </p:nvSpPr>
        <p:spPr/>
        <p:txBody>
          <a:bodyPr/>
          <a:lstStyle/>
          <a:p>
            <a:fld id="{388F4130-B4A6-894D-B490-953E3F85E7B4}" type="datetimeFigureOut">
              <a:rPr lang="en-US" smtClean="0"/>
              <a:t>2/13/2023</a:t>
            </a:fld>
            <a:endParaRPr lang="en-US"/>
          </a:p>
        </p:txBody>
      </p:sp>
      <p:sp>
        <p:nvSpPr>
          <p:cNvPr id="3" name="Footer Placeholder 2">
            <a:extLst>
              <a:ext uri="{FF2B5EF4-FFF2-40B4-BE49-F238E27FC236}">
                <a16:creationId xmlns:a16="http://schemas.microsoft.com/office/drawing/2014/main" id="{845B9E2C-DF1C-3348-A7D0-868403EF10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0C3B7E-3AE4-3248-816B-42AEABE3282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016297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6E7B-2B21-4349-A5E8-F51BDA4FDD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800EC2-20B6-564C-B497-8BC94D18A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3D7AB7-03F9-CB44-8B65-1FA651581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543C11-7DE1-A040-A366-66CFE0770690}"/>
              </a:ext>
            </a:extLst>
          </p:cNvPr>
          <p:cNvSpPr>
            <a:spLocks noGrp="1"/>
          </p:cNvSpPr>
          <p:nvPr>
            <p:ph type="dt" sz="half" idx="10"/>
          </p:nvPr>
        </p:nvSpPr>
        <p:spPr/>
        <p:txBody>
          <a:bodyPr/>
          <a:lstStyle/>
          <a:p>
            <a:fld id="{388F4130-B4A6-894D-B490-953E3F85E7B4}" type="datetimeFigureOut">
              <a:rPr lang="en-US" smtClean="0"/>
              <a:t>2/13/2023</a:t>
            </a:fld>
            <a:endParaRPr lang="en-US"/>
          </a:p>
        </p:txBody>
      </p:sp>
      <p:sp>
        <p:nvSpPr>
          <p:cNvPr id="6" name="Footer Placeholder 5">
            <a:extLst>
              <a:ext uri="{FF2B5EF4-FFF2-40B4-BE49-F238E27FC236}">
                <a16:creationId xmlns:a16="http://schemas.microsoft.com/office/drawing/2014/main" id="{F6F8A39E-CEDC-5D45-B7A7-427E12ADC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3EE87-F227-0641-991C-BC2504CBAFD1}"/>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55850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6682-8C5D-5446-8420-6965F374F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959B58-CA83-2541-BFBB-72A596B18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9452C-75B1-A440-9A3E-16096BEA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3ABED3-0D2E-C24F-AB08-D6551BC9B18D}"/>
              </a:ext>
            </a:extLst>
          </p:cNvPr>
          <p:cNvSpPr>
            <a:spLocks noGrp="1"/>
          </p:cNvSpPr>
          <p:nvPr>
            <p:ph type="dt" sz="half" idx="10"/>
          </p:nvPr>
        </p:nvSpPr>
        <p:spPr/>
        <p:txBody>
          <a:bodyPr/>
          <a:lstStyle/>
          <a:p>
            <a:fld id="{388F4130-B4A6-894D-B490-953E3F85E7B4}" type="datetimeFigureOut">
              <a:rPr lang="en-US" smtClean="0"/>
              <a:t>2/13/2023</a:t>
            </a:fld>
            <a:endParaRPr lang="en-US"/>
          </a:p>
        </p:txBody>
      </p:sp>
      <p:sp>
        <p:nvSpPr>
          <p:cNvPr id="6" name="Footer Placeholder 5">
            <a:extLst>
              <a:ext uri="{FF2B5EF4-FFF2-40B4-BE49-F238E27FC236}">
                <a16:creationId xmlns:a16="http://schemas.microsoft.com/office/drawing/2014/main" id="{9EDB2E6C-CD2C-CD47-A952-D2C835A6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FB704-2EF3-024E-A7B5-B19083B6B48F}"/>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00449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4499-2F4D-F54B-B034-112AA6F678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82BD32-AEFC-9C43-9EC4-4770BA5A5B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B193B-4C5C-8349-A401-B84C817E4DEA}"/>
              </a:ext>
            </a:extLst>
          </p:cNvPr>
          <p:cNvSpPr>
            <a:spLocks noGrp="1"/>
          </p:cNvSpPr>
          <p:nvPr>
            <p:ph type="dt" sz="half" idx="10"/>
          </p:nvPr>
        </p:nvSpPr>
        <p:spPr/>
        <p:txBody>
          <a:bodyPr/>
          <a:lstStyle/>
          <a:p>
            <a:fld id="{388F4130-B4A6-894D-B490-953E3F85E7B4}" type="datetimeFigureOut">
              <a:rPr lang="en-US" smtClean="0"/>
              <a:t>2/13/2023</a:t>
            </a:fld>
            <a:endParaRPr lang="en-US"/>
          </a:p>
        </p:txBody>
      </p:sp>
      <p:sp>
        <p:nvSpPr>
          <p:cNvPr id="5" name="Footer Placeholder 4">
            <a:extLst>
              <a:ext uri="{FF2B5EF4-FFF2-40B4-BE49-F238E27FC236}">
                <a16:creationId xmlns:a16="http://schemas.microsoft.com/office/drawing/2014/main" id="{90025579-668C-6E4A-9506-5AD2E00C5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93645-915D-A945-A086-86CD1350864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420199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6932E-B973-1440-8C8A-A20FC31CE2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C55602-66E9-6A44-8E3B-7944447C1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233EE-C4AC-3944-8F41-167DE075E4B3}"/>
              </a:ext>
            </a:extLst>
          </p:cNvPr>
          <p:cNvSpPr>
            <a:spLocks noGrp="1"/>
          </p:cNvSpPr>
          <p:nvPr>
            <p:ph type="dt" sz="half" idx="10"/>
          </p:nvPr>
        </p:nvSpPr>
        <p:spPr/>
        <p:txBody>
          <a:bodyPr/>
          <a:lstStyle/>
          <a:p>
            <a:fld id="{388F4130-B4A6-894D-B490-953E3F85E7B4}" type="datetimeFigureOut">
              <a:rPr lang="en-US" smtClean="0"/>
              <a:t>2/13/2023</a:t>
            </a:fld>
            <a:endParaRPr lang="en-US"/>
          </a:p>
        </p:txBody>
      </p:sp>
      <p:sp>
        <p:nvSpPr>
          <p:cNvPr id="5" name="Footer Placeholder 4">
            <a:extLst>
              <a:ext uri="{FF2B5EF4-FFF2-40B4-BE49-F238E27FC236}">
                <a16:creationId xmlns:a16="http://schemas.microsoft.com/office/drawing/2014/main" id="{3FFDC9E0-7443-FC45-B98E-6EEECFAD3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199EE-E38E-C842-82B0-22CAA11BEA07}"/>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97707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C6FC84-DA59-A041-89E8-C5C16D6904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200" y="140400"/>
            <a:ext cx="3619500" cy="1554480"/>
          </a:xfrm>
          <a:prstGeom prst="rect">
            <a:avLst/>
          </a:prstGeom>
        </p:spPr>
      </p:pic>
    </p:spTree>
    <p:extLst>
      <p:ext uri="{BB962C8B-B14F-4D97-AF65-F5344CB8AC3E}">
        <p14:creationId xmlns:p14="http://schemas.microsoft.com/office/powerpoint/2010/main" val="37184521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8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C2C1EA-B547-FC44-8257-A4108811F1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200" y="140400"/>
            <a:ext cx="3621600" cy="1555382"/>
          </a:xfrm>
          <a:prstGeom prst="rect">
            <a:avLst/>
          </a:prstGeom>
        </p:spPr>
      </p:pic>
    </p:spTree>
    <p:extLst>
      <p:ext uri="{BB962C8B-B14F-4D97-AF65-F5344CB8AC3E}">
        <p14:creationId xmlns:p14="http://schemas.microsoft.com/office/powerpoint/2010/main" val="24490972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C6FC84-DA59-A041-89E8-C5C16D6904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200" y="140400"/>
            <a:ext cx="3619500" cy="1554480"/>
          </a:xfrm>
          <a:prstGeom prst="rect">
            <a:avLst/>
          </a:prstGeom>
        </p:spPr>
      </p:pic>
      <p:pic>
        <p:nvPicPr>
          <p:cNvPr id="12" name="Picture 11">
            <a:extLst>
              <a:ext uri="{FF2B5EF4-FFF2-40B4-BE49-F238E27FC236}">
                <a16:creationId xmlns:a16="http://schemas.microsoft.com/office/drawing/2014/main" id="{B23F6943-1842-B343-9688-7244CDE6C0D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2323"/>
          <a:stretch/>
        </p:blipFill>
        <p:spPr>
          <a:xfrm flipH="1">
            <a:off x="4849091" y="845127"/>
            <a:ext cx="12192000" cy="6012873"/>
          </a:xfrm>
          <a:prstGeom prst="rect">
            <a:avLst/>
          </a:prstGeom>
        </p:spPr>
      </p:pic>
      <p:pic>
        <p:nvPicPr>
          <p:cNvPr id="13" name="Picture 12">
            <a:extLst>
              <a:ext uri="{FF2B5EF4-FFF2-40B4-BE49-F238E27FC236}">
                <a16:creationId xmlns:a16="http://schemas.microsoft.com/office/drawing/2014/main" id="{6C2B7B84-DE4B-B048-AB0E-B5EA1BAC5BF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2170" y="2552400"/>
            <a:ext cx="6489700" cy="977900"/>
          </a:xfrm>
          <a:prstGeom prst="rect">
            <a:avLst/>
          </a:prstGeom>
        </p:spPr>
      </p:pic>
    </p:spTree>
    <p:extLst>
      <p:ext uri="{BB962C8B-B14F-4D97-AF65-F5344CB8AC3E}">
        <p14:creationId xmlns:p14="http://schemas.microsoft.com/office/powerpoint/2010/main" val="27545097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6D51E4-B404-9E47-B2EA-EBF1A03D58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170" y="2552400"/>
            <a:ext cx="6489700" cy="977900"/>
          </a:xfrm>
          <a:prstGeom prst="rect">
            <a:avLst/>
          </a:prstGeom>
        </p:spPr>
      </p:pic>
      <p:pic>
        <p:nvPicPr>
          <p:cNvPr id="5" name="Picture 4">
            <a:extLst>
              <a:ext uri="{FF2B5EF4-FFF2-40B4-BE49-F238E27FC236}">
                <a16:creationId xmlns:a16="http://schemas.microsoft.com/office/drawing/2014/main" id="{14503F0A-9905-BD4E-8AAA-DD36FE0E97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1200" y="140400"/>
            <a:ext cx="3621600" cy="1555382"/>
          </a:xfrm>
          <a:prstGeom prst="rect">
            <a:avLst/>
          </a:prstGeom>
        </p:spPr>
      </p:pic>
      <p:pic>
        <p:nvPicPr>
          <p:cNvPr id="6" name="Picture 5">
            <a:extLst>
              <a:ext uri="{FF2B5EF4-FFF2-40B4-BE49-F238E27FC236}">
                <a16:creationId xmlns:a16="http://schemas.microsoft.com/office/drawing/2014/main" id="{2170DF9E-45CB-144B-A723-8812B185192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b="12323"/>
          <a:stretch/>
        </p:blipFill>
        <p:spPr>
          <a:xfrm flipH="1">
            <a:off x="4849091" y="845127"/>
            <a:ext cx="12192000" cy="6012873"/>
          </a:xfrm>
          <a:prstGeom prst="rect">
            <a:avLst/>
          </a:prstGeom>
        </p:spPr>
      </p:pic>
    </p:spTree>
    <p:extLst>
      <p:ext uri="{BB962C8B-B14F-4D97-AF65-F5344CB8AC3E}">
        <p14:creationId xmlns:p14="http://schemas.microsoft.com/office/powerpoint/2010/main" val="20815891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8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C6FC84-DA59-A041-89E8-C5C16D6904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200" y="140400"/>
            <a:ext cx="3619500" cy="1554480"/>
          </a:xfrm>
          <a:prstGeom prst="rect">
            <a:avLst/>
          </a:prstGeom>
        </p:spPr>
      </p:pic>
      <p:pic>
        <p:nvPicPr>
          <p:cNvPr id="12" name="Picture 11">
            <a:extLst>
              <a:ext uri="{FF2B5EF4-FFF2-40B4-BE49-F238E27FC236}">
                <a16:creationId xmlns:a16="http://schemas.microsoft.com/office/drawing/2014/main" id="{B23F6943-1842-B343-9688-7244CDE6C0D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2323"/>
          <a:stretch/>
        </p:blipFill>
        <p:spPr>
          <a:xfrm flipH="1">
            <a:off x="4849091" y="845127"/>
            <a:ext cx="12192000" cy="6012873"/>
          </a:xfrm>
          <a:prstGeom prst="rect">
            <a:avLst/>
          </a:prstGeom>
        </p:spPr>
      </p:pic>
      <p:pic>
        <p:nvPicPr>
          <p:cNvPr id="5" name="Picture 4" descr="Icon&#10;&#10;Description automatically generated">
            <a:extLst>
              <a:ext uri="{FF2B5EF4-FFF2-40B4-BE49-F238E27FC236}">
                <a16:creationId xmlns:a16="http://schemas.microsoft.com/office/drawing/2014/main" id="{14DA4C83-2035-6242-8077-0BB0B63F04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2825" y="2550646"/>
            <a:ext cx="6565900" cy="1612900"/>
          </a:xfrm>
          <a:prstGeom prst="rect">
            <a:avLst/>
          </a:prstGeom>
        </p:spPr>
      </p:pic>
    </p:spTree>
    <p:extLst>
      <p:ext uri="{BB962C8B-B14F-4D97-AF65-F5344CB8AC3E}">
        <p14:creationId xmlns:p14="http://schemas.microsoft.com/office/powerpoint/2010/main" val="3187540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3F6943-1842-B343-9688-7244CDE6C0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2323"/>
          <a:stretch/>
        </p:blipFill>
        <p:spPr>
          <a:xfrm flipH="1">
            <a:off x="4849091" y="845127"/>
            <a:ext cx="12192000" cy="6012873"/>
          </a:xfrm>
          <a:prstGeom prst="rect">
            <a:avLst/>
          </a:prstGeom>
        </p:spPr>
      </p:pic>
      <p:pic>
        <p:nvPicPr>
          <p:cNvPr id="5" name="Picture 4" descr="Icon&#10;&#10;Description automatically generated">
            <a:extLst>
              <a:ext uri="{FF2B5EF4-FFF2-40B4-BE49-F238E27FC236}">
                <a16:creationId xmlns:a16="http://schemas.microsoft.com/office/drawing/2014/main" id="{14DA4C83-2035-6242-8077-0BB0B63F04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2825" y="2550646"/>
            <a:ext cx="6565900" cy="1612900"/>
          </a:xfrm>
          <a:prstGeom prst="rect">
            <a:avLst/>
          </a:prstGeom>
        </p:spPr>
      </p:pic>
      <p:pic>
        <p:nvPicPr>
          <p:cNvPr id="6" name="Picture 5">
            <a:extLst>
              <a:ext uri="{FF2B5EF4-FFF2-40B4-BE49-F238E27FC236}">
                <a16:creationId xmlns:a16="http://schemas.microsoft.com/office/drawing/2014/main" id="{E6C4FDD9-E2C8-E248-8B80-0711D9E779F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1200" y="140400"/>
            <a:ext cx="3621600" cy="1555382"/>
          </a:xfrm>
          <a:prstGeom prst="rect">
            <a:avLst/>
          </a:prstGeom>
        </p:spPr>
      </p:pic>
    </p:spTree>
    <p:extLst>
      <p:ext uri="{BB962C8B-B14F-4D97-AF65-F5344CB8AC3E}">
        <p14:creationId xmlns:p14="http://schemas.microsoft.com/office/powerpoint/2010/main" val="926889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2/13/2023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3.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3056736-8D96-9344-80C3-8F937C23A201}"/>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97200" y="5760000"/>
            <a:ext cx="2397352" cy="1029600"/>
          </a:xfrm>
          <a:prstGeom prst="rect">
            <a:avLst/>
          </a:prstGeom>
        </p:spPr>
      </p:pic>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7" r:id="rId12"/>
    <p:sldLayoutId id="2147483699"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0"/>
            <a:lum/>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5B4BF1-1AD5-8E43-A402-6A7AF51D55C8}"/>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7200" y="5760000"/>
            <a:ext cx="2397353" cy="1029600"/>
          </a:xfrm>
          <a:prstGeom prst="rect">
            <a:avLst/>
          </a:prstGeom>
        </p:spPr>
      </p:pic>
      <p:sp>
        <p:nvSpPr>
          <p:cNvPr id="2" name="Title Placeholder 1">
            <a:extLst>
              <a:ext uri="{FF2B5EF4-FFF2-40B4-BE49-F238E27FC236}">
                <a16:creationId xmlns:a16="http://schemas.microsoft.com/office/drawing/2014/main" id="{2EF700E1-8806-684B-92DD-38F427D72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064E7C5-4BAD-EE4F-97FA-4ABC35C18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4F891B-020E-3848-8F43-83411742E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F4130-B4A6-894D-B490-953E3F85E7B4}" type="datetimeFigureOut">
              <a:rPr lang="en-US" smtClean="0"/>
              <a:t>2/13/2023</a:t>
            </a:fld>
            <a:endParaRPr lang="en-US"/>
          </a:p>
        </p:txBody>
      </p:sp>
      <p:sp>
        <p:nvSpPr>
          <p:cNvPr id="5" name="Footer Placeholder 4">
            <a:extLst>
              <a:ext uri="{FF2B5EF4-FFF2-40B4-BE49-F238E27FC236}">
                <a16:creationId xmlns:a16="http://schemas.microsoft.com/office/drawing/2014/main" id="{55EB35C3-6F52-0E4C-9B18-32A0FD1E7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F25824-A379-764C-93C6-08FD5AE0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6594-A73E-E649-A4D8-85AD0E0F546E}" type="slidenum">
              <a:rPr lang="en-US" smtClean="0"/>
              <a:t>‹#›</a:t>
            </a:fld>
            <a:endParaRPr lang="en-US"/>
          </a:p>
        </p:txBody>
      </p:sp>
    </p:spTree>
    <p:extLst>
      <p:ext uri="{BB962C8B-B14F-4D97-AF65-F5344CB8AC3E}">
        <p14:creationId xmlns:p14="http://schemas.microsoft.com/office/powerpoint/2010/main" val="42932830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2/13/2023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7" r:id="rId4"/>
    <p:sldLayoutId id="2147483734" r:id="rId5"/>
    <p:sldLayoutId id="2147483738"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hmg.gov.uk/" TargetMode="External"/><Relationship Id="rId7" Type="http://schemas.openxmlformats.org/officeDocument/2006/relationships/image" Target="../media/image25.png"/><Relationship Id="rId2" Type="http://schemas.openxmlformats.org/officeDocument/2006/relationships/image" Target="../media/image21.tiff"/><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0.emf"/><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36.png"/><Relationship Id="rId2" Type="http://schemas.openxmlformats.org/officeDocument/2006/relationships/image" Target="../media/image32.emf"/><Relationship Id="rId1" Type="http://schemas.openxmlformats.org/officeDocument/2006/relationships/slideLayout" Target="../slideLayouts/slideLayout2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8C84CD5-F932-2770-AD3D-C3FD88C0F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6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BF3BDE-43C4-3C4D-9D10-A86C09DDB0B5}"/>
              </a:ext>
            </a:extLst>
          </p:cNvPr>
          <p:cNvPicPr>
            <a:picLocks noChangeAspect="1"/>
          </p:cNvPicPr>
          <p:nvPr/>
        </p:nvPicPr>
        <p:blipFill>
          <a:blip r:embed="rId4"/>
          <a:stretch>
            <a:fillRect/>
          </a:stretch>
        </p:blipFill>
        <p:spPr>
          <a:xfrm>
            <a:off x="5366" y="0"/>
            <a:ext cx="12181268" cy="6858000"/>
          </a:xfrm>
          <a:prstGeom prst="rect">
            <a:avLst/>
          </a:prstGeom>
        </p:spPr>
      </p:pic>
      <p:sp>
        <p:nvSpPr>
          <p:cNvPr id="2" name="Rectangle 1">
            <a:extLst>
              <a:ext uri="{FF2B5EF4-FFF2-40B4-BE49-F238E27FC236}">
                <a16:creationId xmlns:a16="http://schemas.microsoft.com/office/drawing/2014/main" id="{83323430-AE3A-9E4D-ACA2-806CDFEF23A1}"/>
              </a:ext>
            </a:extLst>
          </p:cNvPr>
          <p:cNvSpPr/>
          <p:nvPr/>
        </p:nvSpPr>
        <p:spPr>
          <a:xfrm>
            <a:off x="420797" y="1393952"/>
            <a:ext cx="4604410" cy="923330"/>
          </a:xfrm>
          <a:prstGeom prst="rect">
            <a:avLst/>
          </a:prstGeom>
        </p:spPr>
        <p:txBody>
          <a:bodyPr wrap="square">
            <a:spAutoFit/>
          </a:bodyPr>
          <a:lstStyle/>
          <a:p>
            <a:r>
              <a:rPr lang="en-GB" dirty="0">
                <a:solidFill>
                  <a:srgbClr val="FFFFFF"/>
                </a:solidFill>
                <a:latin typeface="Arial" panose="020B0604020202020204" pitchFamily="34" charset="0"/>
                <a:cs typeface="Arial" panose="020B0604020202020204" pitchFamily="34" charset="0"/>
              </a:rPr>
              <a:t>RAL Space is the UK's national laboratory advancing the understanding​ of space and our environment for the benefit of all.</a:t>
            </a:r>
          </a:p>
        </p:txBody>
      </p:sp>
      <p:sp>
        <p:nvSpPr>
          <p:cNvPr id="3" name="TextBox 2">
            <a:extLst>
              <a:ext uri="{FF2B5EF4-FFF2-40B4-BE49-F238E27FC236}">
                <a16:creationId xmlns:a16="http://schemas.microsoft.com/office/drawing/2014/main" id="{8173C7AC-17DA-1947-A405-798C58999CB5}"/>
              </a:ext>
            </a:extLst>
          </p:cNvPr>
          <p:cNvSpPr txBox="1"/>
          <p:nvPr/>
        </p:nvSpPr>
        <p:spPr>
          <a:xfrm>
            <a:off x="403340" y="345182"/>
            <a:ext cx="10423685" cy="769441"/>
          </a:xfrm>
          <a:prstGeom prst="rect">
            <a:avLst/>
          </a:prstGeom>
          <a:noFill/>
        </p:spPr>
        <p:txBody>
          <a:bodyPr wrap="square" rtlCol="0" anchor="t">
            <a:spAutoFit/>
          </a:bodyPr>
          <a:lstStyle/>
          <a:p>
            <a:r>
              <a:rPr lang="en-US" sz="4400" b="1" spc="-150" dirty="0">
                <a:solidFill>
                  <a:srgbClr val="FFFFFF"/>
                </a:solidFill>
                <a:latin typeface="Arial" panose="020B0604020202020204" pitchFamily="34" charset="0"/>
                <a:cs typeface="Arial" panose="020B0604020202020204" pitchFamily="34" charset="0"/>
              </a:rPr>
              <a:t>What is RAL Space</a:t>
            </a:r>
          </a:p>
        </p:txBody>
      </p:sp>
      <p:sp>
        <p:nvSpPr>
          <p:cNvPr id="5" name="TextBox 4">
            <a:extLst>
              <a:ext uri="{FF2B5EF4-FFF2-40B4-BE49-F238E27FC236}">
                <a16:creationId xmlns:a16="http://schemas.microsoft.com/office/drawing/2014/main" id="{1506A7EC-C40F-D64F-8FF7-678BED87D13C}"/>
              </a:ext>
            </a:extLst>
          </p:cNvPr>
          <p:cNvSpPr txBox="1"/>
          <p:nvPr/>
        </p:nvSpPr>
        <p:spPr>
          <a:xfrm>
            <a:off x="437880" y="4388225"/>
            <a:ext cx="3008297"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RAL Space – Gatsby Foundation</a:t>
            </a:r>
          </a:p>
        </p:txBody>
      </p:sp>
    </p:spTree>
    <p:extLst>
      <p:ext uri="{BB962C8B-B14F-4D97-AF65-F5344CB8AC3E}">
        <p14:creationId xmlns:p14="http://schemas.microsoft.com/office/powerpoint/2010/main" val="369795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82C361-92F0-DB08-C14F-67FC22C8BA0A}"/>
              </a:ext>
            </a:extLst>
          </p:cNvPr>
          <p:cNvGrpSpPr/>
          <p:nvPr/>
        </p:nvGrpSpPr>
        <p:grpSpPr>
          <a:xfrm>
            <a:off x="2531798" y="712070"/>
            <a:ext cx="7536262" cy="4972664"/>
            <a:chOff x="2307283" y="1187743"/>
            <a:chExt cx="7536262" cy="4972664"/>
          </a:xfrm>
        </p:grpSpPr>
        <p:grpSp>
          <p:nvGrpSpPr>
            <p:cNvPr id="11" name="Group 10">
              <a:extLst>
                <a:ext uri="{FF2B5EF4-FFF2-40B4-BE49-F238E27FC236}">
                  <a16:creationId xmlns:a16="http://schemas.microsoft.com/office/drawing/2014/main" id="{09E9CB63-1F44-CBD8-3030-F93B6F947368}"/>
                </a:ext>
              </a:extLst>
            </p:cNvPr>
            <p:cNvGrpSpPr/>
            <p:nvPr/>
          </p:nvGrpSpPr>
          <p:grpSpPr>
            <a:xfrm>
              <a:off x="2350596" y="1187743"/>
              <a:ext cx="7492949" cy="4972664"/>
              <a:chOff x="1841243" y="995982"/>
              <a:chExt cx="8446450" cy="5605451"/>
            </a:xfrm>
          </p:grpSpPr>
          <p:pic>
            <p:nvPicPr>
              <p:cNvPr id="13" name="Picture 12">
                <a:extLst>
                  <a:ext uri="{FF2B5EF4-FFF2-40B4-BE49-F238E27FC236}">
                    <a16:creationId xmlns:a16="http://schemas.microsoft.com/office/drawing/2014/main" id="{DC9D8608-C6C1-35F8-008F-66AF994753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95416" y="1777080"/>
                <a:ext cx="2225528" cy="1138254"/>
              </a:xfrm>
              <a:prstGeom prst="rect">
                <a:avLst/>
              </a:prstGeom>
            </p:spPr>
          </p:pic>
          <p:pic>
            <p:nvPicPr>
              <p:cNvPr id="15" name="Picture 2" descr="HM Government">
                <a:hlinkClick r:id="rId3" tooltip="HM Government"/>
                <a:extLst>
                  <a:ext uri="{FF2B5EF4-FFF2-40B4-BE49-F238E27FC236}">
                    <a16:creationId xmlns:a16="http://schemas.microsoft.com/office/drawing/2014/main" id="{F7F9CA69-9F61-D9E2-F38B-C0CB6525DA4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17148" y="995982"/>
                <a:ext cx="4316890" cy="514959"/>
              </a:xfrm>
              <a:prstGeom prst="rect">
                <a:avLst/>
              </a:prstGeom>
              <a:noFill/>
            </p:spPr>
          </p:pic>
          <p:sp>
            <p:nvSpPr>
              <p:cNvPr id="16" name="Rectangle 15">
                <a:extLst>
                  <a:ext uri="{FF2B5EF4-FFF2-40B4-BE49-F238E27FC236}">
                    <a16:creationId xmlns:a16="http://schemas.microsoft.com/office/drawing/2014/main" id="{945C75CD-A59D-7218-9F26-27F694D9AB2B}"/>
                  </a:ext>
                </a:extLst>
              </p:cNvPr>
              <p:cNvSpPr/>
              <p:nvPr/>
            </p:nvSpPr>
            <p:spPr>
              <a:xfrm>
                <a:off x="3257827" y="1655788"/>
                <a:ext cx="2986489" cy="137422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F3A123-4FEB-5F2A-4749-01CDB0104D94}"/>
                  </a:ext>
                </a:extLst>
              </p:cNvPr>
              <p:cNvSpPr/>
              <p:nvPr/>
            </p:nvSpPr>
            <p:spPr>
              <a:xfrm>
                <a:off x="3825344" y="3455895"/>
                <a:ext cx="6462348" cy="3145538"/>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EBEF364-5D3A-11D1-30A7-59ADE8BB3346}"/>
                  </a:ext>
                </a:extLst>
              </p:cNvPr>
              <p:cNvSpPr/>
              <p:nvPr/>
            </p:nvSpPr>
            <p:spPr>
              <a:xfrm>
                <a:off x="1841243" y="3455895"/>
                <a:ext cx="8446450" cy="314553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E569163-D7AB-573D-A2A3-C1B2EB2CAF7C}"/>
                  </a:ext>
                </a:extLst>
              </p:cNvPr>
              <p:cNvSpPr txBox="1"/>
              <p:nvPr/>
            </p:nvSpPr>
            <p:spPr>
              <a:xfrm>
                <a:off x="3825344" y="3462465"/>
                <a:ext cx="6462348" cy="416331"/>
              </a:xfrm>
              <a:prstGeom prst="rect">
                <a:avLst/>
              </a:prstGeom>
              <a:solidFill>
                <a:srgbClr val="002060"/>
              </a:solidFill>
              <a:ln>
                <a:solidFill>
                  <a:srgbClr val="002060"/>
                </a:solidFill>
              </a:ln>
            </p:spPr>
            <p:txBody>
              <a:bodyPr wrap="square" rtlCol="0">
                <a:spAutoFit/>
              </a:bodyPr>
              <a:lstStyle/>
              <a:p>
                <a:pPr algn="ctr"/>
                <a:r>
                  <a:rPr lang="en-GB">
                    <a:solidFill>
                      <a:schemeClr val="bg1"/>
                    </a:solidFill>
                    <a:latin typeface="Corisande" pitchFamily="2" charset="0"/>
                  </a:rPr>
                  <a:t>UK Research and Innovation</a:t>
                </a:r>
              </a:p>
            </p:txBody>
          </p:sp>
          <p:sp>
            <p:nvSpPr>
              <p:cNvPr id="20" name="Up Arrow 11">
                <a:extLst>
                  <a:ext uri="{FF2B5EF4-FFF2-40B4-BE49-F238E27FC236}">
                    <a16:creationId xmlns:a16="http://schemas.microsoft.com/office/drawing/2014/main" id="{BD5E1765-F13C-3D35-0864-60751DCFB64C}"/>
                  </a:ext>
                </a:extLst>
              </p:cNvPr>
              <p:cNvSpPr/>
              <p:nvPr/>
            </p:nvSpPr>
            <p:spPr>
              <a:xfrm>
                <a:off x="3962599" y="3045915"/>
                <a:ext cx="545582" cy="612429"/>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a:extLst>
                <a:ext uri="{FF2B5EF4-FFF2-40B4-BE49-F238E27FC236}">
                  <a16:creationId xmlns:a16="http://schemas.microsoft.com/office/drawing/2014/main" id="{694467ED-5136-A0E9-07E1-C7A3926BE9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4102" y="4616698"/>
              <a:ext cx="1340824" cy="374143"/>
            </a:xfrm>
            <a:prstGeom prst="rect">
              <a:avLst/>
            </a:prstGeom>
          </p:spPr>
        </p:pic>
        <p:pic>
          <p:nvPicPr>
            <p:cNvPr id="7" name="Picture 6">
              <a:extLst>
                <a:ext uri="{FF2B5EF4-FFF2-40B4-BE49-F238E27FC236}">
                  <a16:creationId xmlns:a16="http://schemas.microsoft.com/office/drawing/2014/main" id="{91922F64-6F07-E370-A529-E55A2E8281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3364" y="3785019"/>
              <a:ext cx="3287028" cy="2300266"/>
            </a:xfrm>
            <a:prstGeom prst="rect">
              <a:avLst/>
            </a:prstGeom>
          </p:spPr>
        </p:pic>
        <p:pic>
          <p:nvPicPr>
            <p:cNvPr id="8" name="Picture 2" descr="https://www.inhouserecruitment.co.uk/wp-content/uploads/2017/09/home-office-logo-e1504871543278.png">
              <a:extLst>
                <a:ext uri="{FF2B5EF4-FFF2-40B4-BE49-F238E27FC236}">
                  <a16:creationId xmlns:a16="http://schemas.microsoft.com/office/drawing/2014/main" id="{982DDCCD-FFE5-25C8-AAA9-8D59A0E0BE2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7283" y="2104819"/>
              <a:ext cx="1111440" cy="4751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epartment for Environment, Food and Rural Affairs logo.svg">
              <a:extLst>
                <a:ext uri="{FF2B5EF4-FFF2-40B4-BE49-F238E27FC236}">
                  <a16:creationId xmlns:a16="http://schemas.microsoft.com/office/drawing/2014/main" id="{494DE0C4-4E41-C382-8C4C-8B8410F87C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8297" y="2050342"/>
              <a:ext cx="1251768" cy="6454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DBC7ABA-0871-B7B3-894D-969A8CD4E2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5200" y="4445644"/>
              <a:ext cx="2398295" cy="1030004"/>
            </a:xfrm>
            <a:prstGeom prst="rect">
              <a:avLst/>
            </a:prstGeom>
          </p:spPr>
        </p:pic>
      </p:grpSp>
      <p:pic>
        <p:nvPicPr>
          <p:cNvPr id="23" name="Picture 22">
            <a:extLst>
              <a:ext uri="{FF2B5EF4-FFF2-40B4-BE49-F238E27FC236}">
                <a16:creationId xmlns:a16="http://schemas.microsoft.com/office/drawing/2014/main" id="{047C4721-3C6B-CFC6-1333-B4F8A50F4031}"/>
              </a:ext>
            </a:extLst>
          </p:cNvPr>
          <p:cNvPicPr>
            <a:picLocks noChangeAspect="1"/>
          </p:cNvPicPr>
          <p:nvPr/>
        </p:nvPicPr>
        <p:blipFill>
          <a:blip r:embed="rId10"/>
          <a:stretch>
            <a:fillRect/>
          </a:stretch>
        </p:blipFill>
        <p:spPr>
          <a:xfrm>
            <a:off x="4013748" y="1330709"/>
            <a:ext cx="1885341" cy="1144207"/>
          </a:xfrm>
          <a:prstGeom prst="rect">
            <a:avLst/>
          </a:prstGeom>
        </p:spPr>
      </p:pic>
      <p:sp>
        <p:nvSpPr>
          <p:cNvPr id="5" name="Rectangle 4">
            <a:extLst>
              <a:ext uri="{FF2B5EF4-FFF2-40B4-BE49-F238E27FC236}">
                <a16:creationId xmlns:a16="http://schemas.microsoft.com/office/drawing/2014/main" id="{A6C5597A-6D8A-3D1F-9EFF-3A874BEA3BFB}"/>
              </a:ext>
            </a:extLst>
          </p:cNvPr>
          <p:cNvSpPr/>
          <p:nvPr/>
        </p:nvSpPr>
        <p:spPr>
          <a:xfrm>
            <a:off x="6532401" y="1344887"/>
            <a:ext cx="2497137" cy="1219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chemeClr val="tx1"/>
              </a:solidFill>
            </a:endParaRPr>
          </a:p>
        </p:txBody>
      </p:sp>
      <p:sp>
        <p:nvSpPr>
          <p:cNvPr id="22" name="Rectangle 21">
            <a:extLst>
              <a:ext uri="{FF2B5EF4-FFF2-40B4-BE49-F238E27FC236}">
                <a16:creationId xmlns:a16="http://schemas.microsoft.com/office/drawing/2014/main" id="{6CA89C0E-CFED-97A2-9F1F-2DC4285C8454}"/>
              </a:ext>
            </a:extLst>
          </p:cNvPr>
          <p:cNvSpPr/>
          <p:nvPr/>
        </p:nvSpPr>
        <p:spPr>
          <a:xfrm>
            <a:off x="1142879" y="1330709"/>
            <a:ext cx="2497137" cy="1219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chemeClr val="tx1"/>
              </a:solidFill>
            </a:endParaRPr>
          </a:p>
        </p:txBody>
      </p:sp>
    </p:spTree>
    <p:extLst>
      <p:ext uri="{BB962C8B-B14F-4D97-AF65-F5344CB8AC3E}">
        <p14:creationId xmlns:p14="http://schemas.microsoft.com/office/powerpoint/2010/main" val="381028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532992-3EAF-2B42-B46A-5D079598EAC7}"/>
              </a:ext>
            </a:extLst>
          </p:cNvPr>
          <p:cNvPicPr>
            <a:picLocks noChangeAspect="1"/>
          </p:cNvPicPr>
          <p:nvPr/>
        </p:nvPicPr>
        <p:blipFill>
          <a:blip r:embed="rId4"/>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2A4B602-4086-F04C-938B-8E10EE5D7481}"/>
              </a:ext>
            </a:extLst>
          </p:cNvPr>
          <p:cNvSpPr/>
          <p:nvPr/>
        </p:nvSpPr>
        <p:spPr>
          <a:xfrm>
            <a:off x="420796" y="1377326"/>
            <a:ext cx="5675203" cy="2862322"/>
          </a:xfrm>
          <a:prstGeom prst="rect">
            <a:avLst/>
          </a:prstGeom>
        </p:spPr>
        <p:txBody>
          <a:bodyPr wrap="square">
            <a:spAutoFit/>
          </a:bodyPr>
          <a:lstStyle/>
          <a:p>
            <a:r>
              <a:rPr lang="en-GB" dirty="0">
                <a:solidFill>
                  <a:srgbClr val="FFFFFF"/>
                </a:solidFill>
                <a:latin typeface="Arial" panose="020B0604020202020204" pitchFamily="34" charset="0"/>
                <a:cs typeface="Arial" panose="020B0604020202020204" pitchFamily="34" charset="0"/>
              </a:rPr>
              <a:t>​We work with UK and overseas agencies, universities and industrial companies on space and ground based space projects. Our unique position between industry and academia enables us to strengthen the UK space community. We do this through:​</a:t>
            </a:r>
          </a:p>
          <a:p>
            <a:endParaRPr lang="en-GB" dirty="0">
              <a:solidFill>
                <a:srgbClr val="FFFF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FFFFFF"/>
                </a:solidFill>
                <a:latin typeface="Arial" panose="020B0604020202020204" pitchFamily="34" charset="0"/>
                <a:cs typeface="Arial" panose="020B0604020202020204" pitchFamily="34" charset="0"/>
              </a:rPr>
              <a:t>scientific research ​</a:t>
            </a:r>
          </a:p>
          <a:p>
            <a:pPr marL="285750" indent="-285750">
              <a:buFont typeface="Arial" panose="020B0604020202020204" pitchFamily="34" charset="0"/>
              <a:buChar char="•"/>
            </a:pPr>
            <a:r>
              <a:rPr lang="en-GB" dirty="0">
                <a:solidFill>
                  <a:srgbClr val="FFFFFF"/>
                </a:solidFill>
                <a:latin typeface="Arial" panose="020B0604020202020204" pitchFamily="34" charset="0"/>
                <a:cs typeface="Arial" panose="020B0604020202020204" pitchFamily="34" charset="0"/>
              </a:rPr>
              <a:t>technology development</a:t>
            </a:r>
          </a:p>
          <a:p>
            <a:pPr marL="285750" indent="-285750">
              <a:buFont typeface="Arial" panose="020B0604020202020204" pitchFamily="34" charset="0"/>
              <a:buChar char="•"/>
            </a:pPr>
            <a:r>
              <a:rPr lang="en-GB" dirty="0">
                <a:solidFill>
                  <a:srgbClr val="FFFFFF"/>
                </a:solidFill>
                <a:latin typeface="Arial" panose="020B0604020202020204" pitchFamily="34" charset="0"/>
                <a:cs typeface="Arial" panose="020B0604020202020204" pitchFamily="34" charset="0"/>
              </a:rPr>
              <a:t>providing cutting edge facilities​</a:t>
            </a:r>
          </a:p>
          <a:p>
            <a:pPr marL="285750" indent="-285750">
              <a:buFont typeface="Arial" panose="020B0604020202020204" pitchFamily="34" charset="0"/>
              <a:buChar char="•"/>
            </a:pPr>
            <a:r>
              <a:rPr lang="en-GB" dirty="0">
                <a:solidFill>
                  <a:srgbClr val="FFFFFF"/>
                </a:solidFill>
                <a:latin typeface="Arial" panose="020B0604020202020204" pitchFamily="34" charset="0"/>
                <a:cs typeface="Arial" panose="020B0604020202020204" pitchFamily="34" charset="0"/>
              </a:rPr>
              <a:t>strategic advice to external partners</a:t>
            </a:r>
          </a:p>
        </p:txBody>
      </p:sp>
      <p:sp>
        <p:nvSpPr>
          <p:cNvPr id="6" name="TextBox 5">
            <a:extLst>
              <a:ext uri="{FF2B5EF4-FFF2-40B4-BE49-F238E27FC236}">
                <a16:creationId xmlns:a16="http://schemas.microsoft.com/office/drawing/2014/main" id="{78303E44-2ABF-8244-A270-D70746E9D9F5}"/>
              </a:ext>
            </a:extLst>
          </p:cNvPr>
          <p:cNvSpPr txBox="1"/>
          <p:nvPr/>
        </p:nvSpPr>
        <p:spPr>
          <a:xfrm>
            <a:off x="403340" y="345182"/>
            <a:ext cx="10423685" cy="769441"/>
          </a:xfrm>
          <a:prstGeom prst="rect">
            <a:avLst/>
          </a:prstGeom>
          <a:noFill/>
        </p:spPr>
        <p:txBody>
          <a:bodyPr wrap="square" rtlCol="0" anchor="t">
            <a:spAutoFit/>
          </a:bodyPr>
          <a:lstStyle/>
          <a:p>
            <a:r>
              <a:rPr lang="en-US" sz="4400" b="1" spc="-150" dirty="0">
                <a:solidFill>
                  <a:srgbClr val="FFFFFF"/>
                </a:solidFill>
                <a:latin typeface="Arial" panose="020B0604020202020204" pitchFamily="34" charset="0"/>
                <a:cs typeface="Arial" panose="020B0604020202020204" pitchFamily="34" charset="0"/>
              </a:rPr>
              <a:t>What we do</a:t>
            </a:r>
          </a:p>
        </p:txBody>
      </p:sp>
      <p:sp>
        <p:nvSpPr>
          <p:cNvPr id="7" name="TextBox 6">
            <a:extLst>
              <a:ext uri="{FF2B5EF4-FFF2-40B4-BE49-F238E27FC236}">
                <a16:creationId xmlns:a16="http://schemas.microsoft.com/office/drawing/2014/main" id="{0AC7AB4B-5EAD-3F4C-B3BD-4425216E023A}"/>
              </a:ext>
            </a:extLst>
          </p:cNvPr>
          <p:cNvSpPr txBox="1"/>
          <p:nvPr/>
        </p:nvSpPr>
        <p:spPr>
          <a:xfrm>
            <a:off x="437881" y="4388225"/>
            <a:ext cx="2952524"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RAL Space - </a:t>
            </a:r>
            <a:r>
              <a:rPr lang="en-US" sz="800" dirty="0" err="1">
                <a:solidFill>
                  <a:schemeClr val="bg1"/>
                </a:solidFill>
                <a:latin typeface="Arial" panose="020B0604020202020204" pitchFamily="34" charset="0"/>
                <a:cs typeface="Arial" panose="020B0604020202020204" pitchFamily="34" charset="0"/>
              </a:rPr>
              <a:t>BuiltVision</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78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65524B-999A-76B9-2F17-D0484AADE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860"/>
            <a:ext cx="12192000" cy="6885721"/>
          </a:xfrm>
          <a:prstGeom prst="rect">
            <a:avLst/>
          </a:prstGeom>
        </p:spPr>
      </p:pic>
      <p:pic>
        <p:nvPicPr>
          <p:cNvPr id="4" name="Picture 3">
            <a:extLst>
              <a:ext uri="{FF2B5EF4-FFF2-40B4-BE49-F238E27FC236}">
                <a16:creationId xmlns:a16="http://schemas.microsoft.com/office/drawing/2014/main" id="{4D532992-3EAF-2B42-B46A-5D079598EAC7}"/>
              </a:ext>
            </a:extLst>
          </p:cNvPr>
          <p:cNvPicPr>
            <a:picLocks noChangeAspect="1"/>
          </p:cNvPicPr>
          <p:nvPr/>
        </p:nvPicPr>
        <p:blipFill>
          <a:blip r:embed="rId5"/>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2A4B602-4086-F04C-938B-8E10EE5D7481}"/>
              </a:ext>
            </a:extLst>
          </p:cNvPr>
          <p:cNvSpPr/>
          <p:nvPr/>
        </p:nvSpPr>
        <p:spPr>
          <a:xfrm>
            <a:off x="420796" y="1377326"/>
            <a:ext cx="5675203" cy="2862322"/>
          </a:xfrm>
          <a:prstGeom prst="rect">
            <a:avLst/>
          </a:prstGeom>
        </p:spPr>
        <p:txBody>
          <a:bodyPr wrap="square">
            <a:spAutoFit/>
          </a:bodyPr>
          <a:lstStyle/>
          <a:p>
            <a:r>
              <a:rPr lang="en-GB" dirty="0">
                <a:solidFill>
                  <a:srgbClr val="FFFFFF"/>
                </a:solidFill>
                <a:latin typeface="Arial" panose="020B0604020202020204" pitchFamily="34" charset="0"/>
                <a:cs typeface="Arial" panose="020B0604020202020204" pitchFamily="34" charset="0"/>
              </a:rPr>
              <a:t>​Full life cycle</a:t>
            </a:r>
          </a:p>
          <a:p>
            <a:pPr marL="285750" indent="-285750">
              <a:buFont typeface="Arial" panose="020B0604020202020204" pitchFamily="34" charset="0"/>
              <a:buChar char="•"/>
            </a:pPr>
            <a:r>
              <a:rPr lang="en-GB" dirty="0">
                <a:solidFill>
                  <a:srgbClr val="FFFFFF"/>
                </a:solidFill>
                <a:latin typeface="Arial" panose="020B0604020202020204" pitchFamily="34" charset="0"/>
                <a:cs typeface="Arial" panose="020B0604020202020204" pitchFamily="34" charset="0"/>
              </a:rPr>
              <a:t>Engineering (Mech, Thermal, Optical, Electronic, and Q)</a:t>
            </a:r>
          </a:p>
          <a:p>
            <a:pPr marL="285750" indent="-285750">
              <a:buFont typeface="Arial" panose="020B0604020202020204" pitchFamily="34" charset="0"/>
              <a:buChar char="•"/>
            </a:pPr>
            <a:r>
              <a:rPr lang="en-GB" dirty="0">
                <a:solidFill>
                  <a:srgbClr val="FFFFFF"/>
                </a:solidFill>
                <a:latin typeface="Arial" panose="020B0604020202020204" pitchFamily="34" charset="0"/>
                <a:cs typeface="Arial" panose="020B0604020202020204" pitchFamily="34" charset="0"/>
              </a:rPr>
              <a:t>AIT/AIV</a:t>
            </a:r>
          </a:p>
          <a:p>
            <a:pPr marL="285750" indent="-285750">
              <a:buFont typeface="Arial" panose="020B0604020202020204" pitchFamily="34" charset="0"/>
              <a:buChar char="•"/>
            </a:pPr>
            <a:r>
              <a:rPr lang="en-GB" dirty="0">
                <a:solidFill>
                  <a:srgbClr val="FFFFFF"/>
                </a:solidFill>
                <a:latin typeface="Arial" panose="020B0604020202020204" pitchFamily="34" charset="0"/>
                <a:cs typeface="Arial" panose="020B0604020202020204" pitchFamily="34" charset="0"/>
              </a:rPr>
              <a:t>PA/QA</a:t>
            </a:r>
          </a:p>
          <a:p>
            <a:pPr marL="285750" indent="-285750">
              <a:buFont typeface="Arial" panose="020B0604020202020204" pitchFamily="34" charset="0"/>
              <a:buChar char="•"/>
            </a:pPr>
            <a:r>
              <a:rPr lang="en-GB" dirty="0">
                <a:solidFill>
                  <a:srgbClr val="FFFFFF"/>
                </a:solidFill>
                <a:latin typeface="Arial" panose="020B0604020202020204" pitchFamily="34" charset="0"/>
                <a:cs typeface="Arial" panose="020B0604020202020204" pitchFamily="34" charset="0"/>
              </a:rPr>
              <a:t>Ground Station (RF and Optical*)</a:t>
            </a:r>
          </a:p>
          <a:p>
            <a:endParaRPr lang="en-GB" dirty="0">
              <a:solidFill>
                <a:srgbClr val="FFFFFF"/>
              </a:solidFill>
              <a:latin typeface="Arial" panose="020B0604020202020204" pitchFamily="34" charset="0"/>
              <a:cs typeface="Arial" panose="020B0604020202020204" pitchFamily="34" charset="0"/>
            </a:endParaRPr>
          </a:p>
          <a:p>
            <a:r>
              <a:rPr lang="en-GB" dirty="0">
                <a:solidFill>
                  <a:srgbClr val="FFFFFF"/>
                </a:solidFill>
                <a:latin typeface="Arial" panose="020B0604020202020204" pitchFamily="34" charset="0"/>
                <a:cs typeface="Arial" panose="020B0604020202020204" pitchFamily="34" charset="0"/>
              </a:rPr>
              <a:t>Test Facilities</a:t>
            </a:r>
          </a:p>
          <a:p>
            <a:pPr marL="285750" indent="-285750">
              <a:buFont typeface="Arial" panose="020B0604020202020204" pitchFamily="34" charset="0"/>
              <a:buChar char="•"/>
            </a:pPr>
            <a:r>
              <a:rPr lang="en-GB" dirty="0">
                <a:solidFill>
                  <a:srgbClr val="FFFFFF"/>
                </a:solidFill>
                <a:latin typeface="Arial" panose="020B0604020202020204" pitchFamily="34" charset="0"/>
                <a:cs typeface="Arial" panose="020B0604020202020204" pitchFamily="34" charset="0"/>
              </a:rPr>
              <a:t>TVAC, </a:t>
            </a:r>
            <a:r>
              <a:rPr lang="en-GB" dirty="0" err="1">
                <a:solidFill>
                  <a:srgbClr val="FFFFFF"/>
                </a:solidFill>
                <a:latin typeface="Arial" panose="020B0604020202020204" pitchFamily="34" charset="0"/>
                <a:cs typeface="Arial" panose="020B0604020202020204" pitchFamily="34" charset="0"/>
              </a:rPr>
              <a:t>Vib</a:t>
            </a:r>
            <a:r>
              <a:rPr lang="en-GB" dirty="0">
                <a:solidFill>
                  <a:srgbClr val="FFFFFF"/>
                </a:solidFill>
                <a:latin typeface="Arial" panose="020B0604020202020204" pitchFamily="34" charset="0"/>
                <a:cs typeface="Arial" panose="020B0604020202020204" pitchFamily="34" charset="0"/>
              </a:rPr>
              <a:t>, </a:t>
            </a:r>
            <a:r>
              <a:rPr lang="en-GB" dirty="0" err="1">
                <a:solidFill>
                  <a:srgbClr val="FFFFFF"/>
                </a:solidFill>
                <a:latin typeface="Arial" panose="020B0604020202020204" pitchFamily="34" charset="0"/>
                <a:cs typeface="Arial" panose="020B0604020202020204" pitchFamily="34" charset="0"/>
              </a:rPr>
              <a:t>Piro</a:t>
            </a:r>
            <a:r>
              <a:rPr lang="en-GB" dirty="0">
                <a:solidFill>
                  <a:srgbClr val="FFFFFF"/>
                </a:solidFill>
                <a:latin typeface="Arial" panose="020B0604020202020204" pitchFamily="34" charset="0"/>
                <a:cs typeface="Arial" panose="020B0604020202020204" pitchFamily="34" charset="0"/>
              </a:rPr>
              <a:t>-shock</a:t>
            </a:r>
          </a:p>
          <a:p>
            <a:pPr marL="285750" indent="-285750">
              <a:buFont typeface="Arial" panose="020B0604020202020204" pitchFamily="34" charset="0"/>
              <a:buChar char="•"/>
            </a:pPr>
            <a:r>
              <a:rPr lang="en-GB" dirty="0">
                <a:solidFill>
                  <a:srgbClr val="FFFFFF"/>
                </a:solidFill>
                <a:latin typeface="Arial" panose="020B0604020202020204" pitchFamily="34" charset="0"/>
                <a:cs typeface="Arial" panose="020B0604020202020204" pitchFamily="34" charset="0"/>
              </a:rPr>
              <a:t>Large TVAC, L-</a:t>
            </a:r>
            <a:r>
              <a:rPr lang="en-GB" dirty="0" err="1">
                <a:solidFill>
                  <a:srgbClr val="FFFFFF"/>
                </a:solidFill>
                <a:latin typeface="Arial" panose="020B0604020202020204" pitchFamily="34" charset="0"/>
                <a:cs typeface="Arial" panose="020B0604020202020204" pitchFamily="34" charset="0"/>
              </a:rPr>
              <a:t>Vib</a:t>
            </a:r>
            <a:r>
              <a:rPr lang="en-GB" dirty="0">
                <a:solidFill>
                  <a:srgbClr val="FFFFFF"/>
                </a:solidFill>
                <a:latin typeface="Arial" panose="020B0604020202020204" pitchFamily="34" charset="0"/>
                <a:cs typeface="Arial" panose="020B0604020202020204" pitchFamily="34" charset="0"/>
              </a:rPr>
              <a:t>, EMC, Acoustic </a:t>
            </a:r>
            <a:r>
              <a:rPr lang="en-GB" dirty="0" err="1">
                <a:solidFill>
                  <a:srgbClr val="FFFFFF"/>
                </a:solidFill>
                <a:latin typeface="Arial" panose="020B0604020202020204" pitchFamily="34" charset="0"/>
                <a:cs typeface="Arial" panose="020B0604020202020204" pitchFamily="34" charset="0"/>
              </a:rPr>
              <a:t>vib</a:t>
            </a:r>
            <a:endParaRPr lang="en-GB" dirty="0">
              <a:solidFill>
                <a:srgbClr val="FFFFFF"/>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303E44-2ABF-8244-A270-D70746E9D9F5}"/>
              </a:ext>
            </a:extLst>
          </p:cNvPr>
          <p:cNvSpPr txBox="1"/>
          <p:nvPr/>
        </p:nvSpPr>
        <p:spPr>
          <a:xfrm>
            <a:off x="403340" y="345182"/>
            <a:ext cx="10423685" cy="769441"/>
          </a:xfrm>
          <a:prstGeom prst="rect">
            <a:avLst/>
          </a:prstGeom>
          <a:noFill/>
        </p:spPr>
        <p:txBody>
          <a:bodyPr wrap="square" rtlCol="0" anchor="t">
            <a:spAutoFit/>
          </a:bodyPr>
          <a:lstStyle/>
          <a:p>
            <a:r>
              <a:rPr lang="en-US" sz="4400" b="1" spc="-150" dirty="0">
                <a:solidFill>
                  <a:srgbClr val="FFFFFF"/>
                </a:solidFill>
                <a:latin typeface="Arial" panose="020B0604020202020204" pitchFamily="34" charset="0"/>
                <a:cs typeface="Arial" panose="020B0604020202020204" pitchFamily="34" charset="0"/>
              </a:rPr>
              <a:t>What we do</a:t>
            </a:r>
          </a:p>
        </p:txBody>
      </p:sp>
      <p:sp>
        <p:nvSpPr>
          <p:cNvPr id="7" name="TextBox 6">
            <a:extLst>
              <a:ext uri="{FF2B5EF4-FFF2-40B4-BE49-F238E27FC236}">
                <a16:creationId xmlns:a16="http://schemas.microsoft.com/office/drawing/2014/main" id="{0AC7AB4B-5EAD-3F4C-B3BD-4425216E023A}"/>
              </a:ext>
            </a:extLst>
          </p:cNvPr>
          <p:cNvSpPr txBox="1"/>
          <p:nvPr/>
        </p:nvSpPr>
        <p:spPr>
          <a:xfrm>
            <a:off x="437881" y="4388225"/>
            <a:ext cx="2952524"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RAL Space</a:t>
            </a:r>
          </a:p>
        </p:txBody>
      </p:sp>
    </p:spTree>
    <p:extLst>
      <p:ext uri="{BB962C8B-B14F-4D97-AF65-F5344CB8AC3E}">
        <p14:creationId xmlns:p14="http://schemas.microsoft.com/office/powerpoint/2010/main" val="418224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FD7E75-5C83-6C45-9072-410CFC3440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444" t="1" r="24941" b="-163"/>
          <a:stretch/>
        </p:blipFill>
        <p:spPr>
          <a:xfrm flipV="1">
            <a:off x="6747978" y="2701"/>
            <a:ext cx="5444022" cy="6869151"/>
          </a:xfrm>
          <a:prstGeom prst="rect">
            <a:avLst/>
          </a:prstGeom>
        </p:spPr>
      </p:pic>
      <p:pic>
        <p:nvPicPr>
          <p:cNvPr id="2" name="Picture 1">
            <a:extLst>
              <a:ext uri="{FF2B5EF4-FFF2-40B4-BE49-F238E27FC236}">
                <a16:creationId xmlns:a16="http://schemas.microsoft.com/office/drawing/2014/main" id="{8A05F251-AC82-7744-83BE-393041FB6881}"/>
              </a:ext>
            </a:extLst>
          </p:cNvPr>
          <p:cNvPicPr>
            <a:picLocks noChangeAspect="1"/>
          </p:cNvPicPr>
          <p:nvPr/>
        </p:nvPicPr>
        <p:blipFill>
          <a:blip r:embed="rId4"/>
          <a:srcRect/>
          <a:stretch/>
        </p:blipFill>
        <p:spPr>
          <a:xfrm>
            <a:off x="1096885" y="2813050"/>
            <a:ext cx="7296638" cy="1231900"/>
          </a:xfrm>
          <a:prstGeom prst="rect">
            <a:avLst/>
          </a:prstGeom>
        </p:spPr>
      </p:pic>
      <p:pic>
        <p:nvPicPr>
          <p:cNvPr id="3" name="Picture 2">
            <a:extLst>
              <a:ext uri="{FF2B5EF4-FFF2-40B4-BE49-F238E27FC236}">
                <a16:creationId xmlns:a16="http://schemas.microsoft.com/office/drawing/2014/main" id="{71511442-906A-7447-8E16-5CE2D7826F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7525" y="5917184"/>
            <a:ext cx="383540" cy="307848"/>
          </a:xfrm>
          <a:prstGeom prst="rect">
            <a:avLst/>
          </a:prstGeom>
        </p:spPr>
      </p:pic>
      <p:sp>
        <p:nvSpPr>
          <p:cNvPr id="4" name="Rectangle 3">
            <a:extLst>
              <a:ext uri="{FF2B5EF4-FFF2-40B4-BE49-F238E27FC236}">
                <a16:creationId xmlns:a16="http://schemas.microsoft.com/office/drawing/2014/main" id="{6ECFF45B-8B20-584E-A20A-780FFFCEDE17}"/>
              </a:ext>
            </a:extLst>
          </p:cNvPr>
          <p:cNvSpPr/>
          <p:nvPr/>
        </p:nvSpPr>
        <p:spPr>
          <a:xfrm>
            <a:off x="285307" y="5904254"/>
            <a:ext cx="1878082" cy="338554"/>
          </a:xfrm>
          <a:prstGeom prst="rect">
            <a:avLst/>
          </a:prstGeom>
        </p:spPr>
        <p:txBody>
          <a:bodyPr wrap="square">
            <a:spAutoFit/>
          </a:bodyPr>
          <a:lstStyle/>
          <a:p>
            <a:r>
              <a:rPr lang="en-GB" sz="1600" dirty="0" err="1">
                <a:solidFill>
                  <a:srgbClr val="FFFFFF"/>
                </a:solidFill>
                <a:latin typeface="Arial" panose="020B0604020202020204" pitchFamily="34" charset="0"/>
                <a:cs typeface="Arial" panose="020B0604020202020204" pitchFamily="34" charset="0"/>
              </a:rPr>
              <a:t>ralspace.stfc.ac.uk</a:t>
            </a:r>
            <a:endParaRPr lang="en-GB" sz="1600" dirty="0">
              <a:solidFill>
                <a:srgbClr val="FFFF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7E6F5F5-5FAE-0745-AA8A-06A71CDA2C24}"/>
              </a:ext>
            </a:extLst>
          </p:cNvPr>
          <p:cNvSpPr/>
          <p:nvPr/>
        </p:nvSpPr>
        <p:spPr>
          <a:xfrm>
            <a:off x="5891494" y="5904000"/>
            <a:ext cx="1360441" cy="338554"/>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RAL Space</a:t>
            </a:r>
          </a:p>
        </p:txBody>
      </p:sp>
      <p:sp>
        <p:nvSpPr>
          <p:cNvPr id="6" name="Rectangle 5">
            <a:extLst>
              <a:ext uri="{FF2B5EF4-FFF2-40B4-BE49-F238E27FC236}">
                <a16:creationId xmlns:a16="http://schemas.microsoft.com/office/drawing/2014/main" id="{090D026E-DD4D-AF49-A3C1-5D0FD8F18EED}"/>
              </a:ext>
            </a:extLst>
          </p:cNvPr>
          <p:cNvSpPr/>
          <p:nvPr/>
        </p:nvSpPr>
        <p:spPr>
          <a:xfrm>
            <a:off x="2950282" y="5904254"/>
            <a:ext cx="2273222" cy="338554"/>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a:t>
            </a:r>
            <a:r>
              <a:rPr lang="en-GB" sz="1600" dirty="0" err="1">
                <a:solidFill>
                  <a:schemeClr val="bg1"/>
                </a:solidFill>
                <a:latin typeface="Arial" panose="020B0604020202020204" pitchFamily="34" charset="0"/>
                <a:cs typeface="Arial" panose="020B0604020202020204" pitchFamily="34" charset="0"/>
              </a:rPr>
              <a:t>RAL_Space_STFC</a:t>
            </a:r>
            <a:endParaRPr lang="en-GB" sz="1600" dirty="0">
              <a:solidFill>
                <a:schemeClr val="bg1"/>
              </a:solidFill>
              <a:latin typeface="Arial" panose="020B0604020202020204" pitchFamily="34" charset="0"/>
              <a:cs typeface="Arial" panose="020B0604020202020204" pitchFamily="34" charset="0"/>
            </a:endParaRPr>
          </a:p>
        </p:txBody>
      </p:sp>
      <p:pic>
        <p:nvPicPr>
          <p:cNvPr id="7" name="Picture 6" descr="A close-up of a person's face&#10;&#10;Description automatically generated with low confidence">
            <a:extLst>
              <a:ext uri="{FF2B5EF4-FFF2-40B4-BE49-F238E27FC236}">
                <a16:creationId xmlns:a16="http://schemas.microsoft.com/office/drawing/2014/main" id="{7B37086B-2FB1-CB46-B2C9-48C7428099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6942" y="5994000"/>
            <a:ext cx="236330" cy="194400"/>
          </a:xfrm>
          <a:prstGeom prst="rect">
            <a:avLst/>
          </a:prstGeom>
        </p:spPr>
      </p:pic>
      <p:sp>
        <p:nvSpPr>
          <p:cNvPr id="8" name="Rectangle 7">
            <a:extLst>
              <a:ext uri="{FF2B5EF4-FFF2-40B4-BE49-F238E27FC236}">
                <a16:creationId xmlns:a16="http://schemas.microsoft.com/office/drawing/2014/main" id="{FCD3A7BB-9433-2B47-AB2C-460F58FA6062}"/>
              </a:ext>
            </a:extLst>
          </p:cNvPr>
          <p:cNvSpPr/>
          <p:nvPr/>
        </p:nvSpPr>
        <p:spPr>
          <a:xfrm>
            <a:off x="8059065" y="5912978"/>
            <a:ext cx="1229568" cy="338554"/>
          </a:xfrm>
          <a:prstGeom prst="rect">
            <a:avLst/>
          </a:prstGeom>
        </p:spPr>
        <p:txBody>
          <a:bodyPr wrap="square">
            <a:spAutoFit/>
          </a:bodyPr>
          <a:lstStyle/>
          <a:p>
            <a:r>
              <a:rPr lang="en-GB" sz="1600" dirty="0">
                <a:solidFill>
                  <a:schemeClr val="bg2"/>
                </a:solidFill>
              </a:rPr>
              <a:t>RAL Space</a:t>
            </a:r>
            <a:endParaRPr lang="en-GB" sz="1600" dirty="0">
              <a:solidFill>
                <a:schemeClr val="bg2"/>
              </a:solidFill>
              <a:latin typeface="Arial" panose="020B0604020202020204" pitchFamily="34" charset="0"/>
              <a:cs typeface="Arial" panose="020B0604020202020204" pitchFamily="34" charset="0"/>
            </a:endParaRPr>
          </a:p>
        </p:txBody>
      </p:sp>
      <p:pic>
        <p:nvPicPr>
          <p:cNvPr id="9" name="Picture 8" descr="Shape, arrow&#10;&#10;Description automatically generated">
            <a:extLst>
              <a:ext uri="{FF2B5EF4-FFF2-40B4-BE49-F238E27FC236}">
                <a16:creationId xmlns:a16="http://schemas.microsoft.com/office/drawing/2014/main" id="{E78F7272-7606-C849-BBB0-E8E226D6B0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3603" y="5994000"/>
            <a:ext cx="255484" cy="180000"/>
          </a:xfrm>
          <a:prstGeom prst="rect">
            <a:avLst/>
          </a:prstGeom>
        </p:spPr>
      </p:pic>
    </p:spTree>
    <p:extLst>
      <p:ext uri="{BB962C8B-B14F-4D97-AF65-F5344CB8AC3E}">
        <p14:creationId xmlns:p14="http://schemas.microsoft.com/office/powerpoint/2010/main" val="3755408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A42735-9F35-E4F4-3EE3-05FB0BD6F28F}"/>
              </a:ext>
            </a:extLst>
          </p:cNvPr>
          <p:cNvPicPr>
            <a:picLocks noChangeAspect="1"/>
          </p:cNvPicPr>
          <p:nvPr/>
        </p:nvPicPr>
        <p:blipFill rotWithShape="1">
          <a:blip r:embed="rId2"/>
          <a:srcRect b="15244"/>
          <a:stretch/>
        </p:blipFill>
        <p:spPr>
          <a:xfrm>
            <a:off x="0" y="1222637"/>
            <a:ext cx="12192000" cy="3740061"/>
          </a:xfrm>
          <a:prstGeom prst="rect">
            <a:avLst/>
          </a:prstGeom>
        </p:spPr>
      </p:pic>
      <p:sp>
        <p:nvSpPr>
          <p:cNvPr id="4" name="TextBox 3">
            <a:extLst>
              <a:ext uri="{FF2B5EF4-FFF2-40B4-BE49-F238E27FC236}">
                <a16:creationId xmlns:a16="http://schemas.microsoft.com/office/drawing/2014/main" id="{F6E4530B-B8E9-E1F9-9E0B-CE8E130AC633}"/>
              </a:ext>
            </a:extLst>
          </p:cNvPr>
          <p:cNvSpPr txBox="1"/>
          <p:nvPr/>
        </p:nvSpPr>
        <p:spPr>
          <a:xfrm>
            <a:off x="163741" y="701742"/>
            <a:ext cx="928459" cy="369332"/>
          </a:xfrm>
          <a:prstGeom prst="rect">
            <a:avLst/>
          </a:prstGeom>
          <a:noFill/>
        </p:spPr>
        <p:txBody>
          <a:bodyPr wrap="none" rtlCol="0">
            <a:spAutoFit/>
          </a:bodyPr>
          <a:lstStyle/>
          <a:p>
            <a:r>
              <a:rPr lang="en-GB" dirty="0"/>
              <a:t>X2 Bus</a:t>
            </a:r>
          </a:p>
        </p:txBody>
      </p:sp>
      <p:sp>
        <p:nvSpPr>
          <p:cNvPr id="9" name="TextBox 8">
            <a:extLst>
              <a:ext uri="{FF2B5EF4-FFF2-40B4-BE49-F238E27FC236}">
                <a16:creationId xmlns:a16="http://schemas.microsoft.com/office/drawing/2014/main" id="{E7EAAF84-7BE1-3047-6D44-9AC675B774A8}"/>
              </a:ext>
            </a:extLst>
          </p:cNvPr>
          <p:cNvSpPr txBox="1"/>
          <p:nvPr/>
        </p:nvSpPr>
        <p:spPr>
          <a:xfrm>
            <a:off x="371474" y="5441711"/>
            <a:ext cx="11174903" cy="369332"/>
          </a:xfrm>
          <a:prstGeom prst="rect">
            <a:avLst/>
          </a:prstGeom>
          <a:noFill/>
        </p:spPr>
        <p:txBody>
          <a:bodyPr wrap="square">
            <a:spAutoFit/>
          </a:bodyPr>
          <a:lstStyle/>
          <a:p>
            <a:r>
              <a:rPr lang="en-GB" dirty="0"/>
              <a:t>https://www.oxfordbus.co.uk/services/OXBC/X3</a:t>
            </a:r>
          </a:p>
        </p:txBody>
      </p:sp>
    </p:spTree>
    <p:extLst>
      <p:ext uri="{BB962C8B-B14F-4D97-AF65-F5344CB8AC3E}">
        <p14:creationId xmlns:p14="http://schemas.microsoft.com/office/powerpoint/2010/main" val="143837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1346D3-8EA6-D138-8991-56E9F19129C7}"/>
              </a:ext>
            </a:extLst>
          </p:cNvPr>
          <p:cNvPicPr>
            <a:picLocks noChangeAspect="1"/>
          </p:cNvPicPr>
          <p:nvPr/>
        </p:nvPicPr>
        <p:blipFill>
          <a:blip r:embed="rId2"/>
          <a:stretch>
            <a:fillRect/>
          </a:stretch>
        </p:blipFill>
        <p:spPr>
          <a:xfrm>
            <a:off x="205154" y="0"/>
            <a:ext cx="11781692" cy="6858000"/>
          </a:xfrm>
          <a:prstGeom prst="rect">
            <a:avLst/>
          </a:prstGeom>
        </p:spPr>
      </p:pic>
    </p:spTree>
    <p:extLst>
      <p:ext uri="{BB962C8B-B14F-4D97-AF65-F5344CB8AC3E}">
        <p14:creationId xmlns:p14="http://schemas.microsoft.com/office/powerpoint/2010/main" val="78642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161AF3-8B0E-3311-BF01-3D8142E99675}"/>
              </a:ext>
            </a:extLst>
          </p:cNvPr>
          <p:cNvPicPr>
            <a:picLocks noChangeAspect="1"/>
          </p:cNvPicPr>
          <p:nvPr/>
        </p:nvPicPr>
        <p:blipFill>
          <a:blip r:embed="rId2"/>
          <a:stretch>
            <a:fillRect/>
          </a:stretch>
        </p:blipFill>
        <p:spPr>
          <a:xfrm>
            <a:off x="208632" y="0"/>
            <a:ext cx="11774736" cy="6858000"/>
          </a:xfrm>
          <a:prstGeom prst="rect">
            <a:avLst/>
          </a:prstGeom>
        </p:spPr>
      </p:pic>
    </p:spTree>
    <p:extLst>
      <p:ext uri="{BB962C8B-B14F-4D97-AF65-F5344CB8AC3E}">
        <p14:creationId xmlns:p14="http://schemas.microsoft.com/office/powerpoint/2010/main" val="393674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1281FC-553E-1D4F-BACD-B81844EF029D}"/>
              </a:ext>
            </a:extLst>
          </p:cNvPr>
          <p:cNvSpPr txBox="1"/>
          <p:nvPr/>
        </p:nvSpPr>
        <p:spPr>
          <a:xfrm>
            <a:off x="437881" y="6165509"/>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RAL Space</a:t>
            </a:r>
          </a:p>
        </p:txBody>
      </p:sp>
    </p:spTree>
    <p:extLst>
      <p:ext uri="{BB962C8B-B14F-4D97-AF65-F5344CB8AC3E}">
        <p14:creationId xmlns:p14="http://schemas.microsoft.com/office/powerpoint/2010/main" val="293930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8B2637-C880-474E-9696-2024821DE18F}"/>
              </a:ext>
            </a:extLst>
          </p:cNvPr>
          <p:cNvSpPr txBox="1"/>
          <p:nvPr/>
        </p:nvSpPr>
        <p:spPr>
          <a:xfrm>
            <a:off x="577115" y="2340000"/>
            <a:ext cx="6544800" cy="830997"/>
          </a:xfrm>
          <a:prstGeom prst="rect">
            <a:avLst/>
          </a:prstGeom>
          <a:noFill/>
        </p:spPr>
        <p:txBody>
          <a:bodyPr wrap="square" rtlCol="0" anchor="t">
            <a:spAutoFit/>
          </a:bodyPr>
          <a:lstStyle/>
          <a:p>
            <a:r>
              <a:rPr lang="en-US" sz="4800" b="1" spc="-150" dirty="0">
                <a:latin typeface="Arial" panose="020B0604020202020204" pitchFamily="34" charset="0"/>
                <a:cs typeface="Arial" panose="020B0604020202020204" pitchFamily="34" charset="0"/>
              </a:rPr>
              <a:t>INSQT Workshop 2</a:t>
            </a:r>
          </a:p>
        </p:txBody>
      </p:sp>
      <p:sp>
        <p:nvSpPr>
          <p:cNvPr id="6" name="Rectangle 5">
            <a:extLst>
              <a:ext uri="{FF2B5EF4-FFF2-40B4-BE49-F238E27FC236}">
                <a16:creationId xmlns:a16="http://schemas.microsoft.com/office/drawing/2014/main" id="{3A75B921-6BCA-AE45-8058-2739E805B679}"/>
              </a:ext>
            </a:extLst>
          </p:cNvPr>
          <p:cNvSpPr/>
          <p:nvPr/>
        </p:nvSpPr>
        <p:spPr>
          <a:xfrm>
            <a:off x="599237" y="4140000"/>
            <a:ext cx="8570400" cy="830997"/>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Engineering Challenges in</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Space Quantum Technologies</a:t>
            </a:r>
          </a:p>
        </p:txBody>
      </p:sp>
      <p:pic>
        <p:nvPicPr>
          <p:cNvPr id="7" name="Picture 6">
            <a:extLst>
              <a:ext uri="{FF2B5EF4-FFF2-40B4-BE49-F238E27FC236}">
                <a16:creationId xmlns:a16="http://schemas.microsoft.com/office/drawing/2014/main" id="{1DA85351-4683-CE40-9B6A-3F7E9F23E6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444" t="1" r="17313" b="-163"/>
          <a:stretch/>
        </p:blipFill>
        <p:spPr>
          <a:xfrm flipV="1">
            <a:off x="6124514" y="-11152"/>
            <a:ext cx="6067486" cy="6869151"/>
          </a:xfrm>
          <a:prstGeom prst="rect">
            <a:avLst/>
          </a:prstGeom>
        </p:spPr>
      </p:pic>
    </p:spTree>
    <p:extLst>
      <p:ext uri="{BB962C8B-B14F-4D97-AF65-F5344CB8AC3E}">
        <p14:creationId xmlns:p14="http://schemas.microsoft.com/office/powerpoint/2010/main" val="267584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a:extLst>
              <a:ext uri="{FF2B5EF4-FFF2-40B4-BE49-F238E27FC236}">
                <a16:creationId xmlns:a16="http://schemas.microsoft.com/office/drawing/2014/main" id="{05BADAE3-1F2E-6C40-9505-8D3AC99DAC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154"/>
          <a:stretch/>
        </p:blipFill>
        <p:spPr>
          <a:xfrm>
            <a:off x="7238287" y="0"/>
            <a:ext cx="4953711" cy="6858000"/>
          </a:xfrm>
          <a:prstGeom prst="rect">
            <a:avLst/>
          </a:prstGeom>
        </p:spPr>
      </p:pic>
      <p:sp>
        <p:nvSpPr>
          <p:cNvPr id="3" name="TextBox 2">
            <a:extLst>
              <a:ext uri="{FF2B5EF4-FFF2-40B4-BE49-F238E27FC236}">
                <a16:creationId xmlns:a16="http://schemas.microsoft.com/office/drawing/2014/main" id="{C8B66DC9-76C9-5140-A7C4-B9B833C488D1}"/>
              </a:ext>
            </a:extLst>
          </p:cNvPr>
          <p:cNvSpPr txBox="1"/>
          <p:nvPr/>
        </p:nvSpPr>
        <p:spPr>
          <a:xfrm>
            <a:off x="423748" y="1790900"/>
            <a:ext cx="5101814" cy="918200"/>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1</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Where are we? </a:t>
            </a:r>
          </a:p>
          <a:p>
            <a:r>
              <a:rPr lang="en-GB" sz="1400" dirty="0">
                <a:solidFill>
                  <a:srgbClr val="626262"/>
                </a:solidFill>
                <a:latin typeface="Arial" panose="020B0604020202020204" pitchFamily="34" charset="0"/>
                <a:cs typeface="Arial" panose="020B0604020202020204" pitchFamily="34" charset="0"/>
              </a:rPr>
              <a:t>We are in the R22 building: Lectures and Coffee breaks</a:t>
            </a:r>
          </a:p>
          <a:p>
            <a:r>
              <a:rPr lang="en-US" sz="1400" dirty="0">
                <a:solidFill>
                  <a:srgbClr val="626262"/>
                </a:solidFill>
                <a:latin typeface="Arial" panose="020B0604020202020204" pitchFamily="34" charset="0"/>
                <a:cs typeface="Arial" panose="020B0604020202020204" pitchFamily="34" charset="0"/>
              </a:rPr>
              <a:t>We have some events in R112: Lunches and Poster session</a:t>
            </a:r>
          </a:p>
        </p:txBody>
      </p:sp>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117100" cy="1446550"/>
          </a:xfrm>
          <a:prstGeom prst="rect">
            <a:avLst/>
          </a:prstGeom>
          <a:noFill/>
        </p:spPr>
        <p:txBody>
          <a:bodyPr wrap="square" rtlCol="0" anchor="t">
            <a:spAutoFit/>
          </a:bodyPr>
          <a:lstStyle/>
          <a:p>
            <a:r>
              <a:rPr lang="en-US" sz="4400" b="1" spc="-150" dirty="0">
                <a:latin typeface="Arial" panose="020B0604020202020204" pitchFamily="34" charset="0"/>
                <a:cs typeface="Arial" panose="020B0604020202020204" pitchFamily="34" charset="0"/>
              </a:rPr>
              <a:t>Agenda and </a:t>
            </a:r>
            <a:r>
              <a:rPr lang="en-US" sz="4400" b="1" spc="-150" dirty="0" err="1">
                <a:latin typeface="Arial" panose="020B0604020202020204" pitchFamily="34" charset="0"/>
                <a:cs typeface="Arial" panose="020B0604020202020204" pitchFamily="34" charset="0"/>
              </a:rPr>
              <a:t>Organisation</a:t>
            </a:r>
            <a:endParaRPr lang="en-US" sz="4400" b="1" spc="-1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458130" y="4569340"/>
            <a:ext cx="2354233"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RAL Space - </a:t>
            </a:r>
            <a:r>
              <a:rPr lang="en-US" sz="800" dirty="0" err="1">
                <a:solidFill>
                  <a:schemeClr val="bg1"/>
                </a:solidFill>
                <a:latin typeface="Arial" panose="020B0604020202020204" pitchFamily="34" charset="0"/>
                <a:cs typeface="Arial" panose="020B0604020202020204" pitchFamily="34" charset="0"/>
              </a:rPr>
              <a:t>BuiltVision</a:t>
            </a:r>
            <a:endParaRPr lang="en-US" sz="8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E6DE168-6938-B747-BEE8-8CC9B28012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8980"/>
          <a:stretch/>
        </p:blipFill>
        <p:spPr>
          <a:xfrm>
            <a:off x="6957341" y="0"/>
            <a:ext cx="5234657" cy="6858000"/>
          </a:xfrm>
          <a:prstGeom prst="rect">
            <a:avLst/>
          </a:prstGeom>
        </p:spPr>
      </p:pic>
      <p:pic>
        <p:nvPicPr>
          <p:cNvPr id="5" name="Picture 4">
            <a:extLst>
              <a:ext uri="{FF2B5EF4-FFF2-40B4-BE49-F238E27FC236}">
                <a16:creationId xmlns:a16="http://schemas.microsoft.com/office/drawing/2014/main" id="{B7FFE420-58AD-670E-63E0-EEEEDAB60B39}"/>
              </a:ext>
            </a:extLst>
          </p:cNvPr>
          <p:cNvPicPr>
            <a:picLocks noChangeAspect="1"/>
          </p:cNvPicPr>
          <p:nvPr/>
        </p:nvPicPr>
        <p:blipFill>
          <a:blip r:embed="rId5"/>
          <a:stretch>
            <a:fillRect/>
          </a:stretch>
        </p:blipFill>
        <p:spPr>
          <a:xfrm>
            <a:off x="6666440" y="0"/>
            <a:ext cx="5653095" cy="6858000"/>
          </a:xfrm>
          <a:prstGeom prst="rect">
            <a:avLst/>
          </a:prstGeom>
        </p:spPr>
      </p:pic>
      <p:cxnSp>
        <p:nvCxnSpPr>
          <p:cNvPr id="15" name="Straight Arrow Connector 14">
            <a:extLst>
              <a:ext uri="{FF2B5EF4-FFF2-40B4-BE49-F238E27FC236}">
                <a16:creationId xmlns:a16="http://schemas.microsoft.com/office/drawing/2014/main" id="{8AF4721C-FDE6-BAF2-E3CF-6214A0A42E17}"/>
              </a:ext>
            </a:extLst>
          </p:cNvPr>
          <p:cNvCxnSpPr>
            <a:cxnSpLocks/>
          </p:cNvCxnSpPr>
          <p:nvPr/>
        </p:nvCxnSpPr>
        <p:spPr>
          <a:xfrm>
            <a:off x="5063841" y="2375325"/>
            <a:ext cx="3587790" cy="1730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26A64C-D4EB-B769-323D-D7617359B043}"/>
              </a:ext>
            </a:extLst>
          </p:cNvPr>
          <p:cNvCxnSpPr>
            <a:cxnSpLocks/>
          </p:cNvCxnSpPr>
          <p:nvPr/>
        </p:nvCxnSpPr>
        <p:spPr>
          <a:xfrm>
            <a:off x="5154163" y="2709100"/>
            <a:ext cx="2209706" cy="2625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9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a:extLst>
              <a:ext uri="{FF2B5EF4-FFF2-40B4-BE49-F238E27FC236}">
                <a16:creationId xmlns:a16="http://schemas.microsoft.com/office/drawing/2014/main" id="{05BADAE3-1F2E-6C40-9505-8D3AC99DAC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154"/>
          <a:stretch/>
        </p:blipFill>
        <p:spPr>
          <a:xfrm>
            <a:off x="7238287" y="0"/>
            <a:ext cx="4953711" cy="6858000"/>
          </a:xfrm>
          <a:prstGeom prst="rect">
            <a:avLst/>
          </a:prstGeom>
        </p:spPr>
      </p:pic>
      <p:sp>
        <p:nvSpPr>
          <p:cNvPr id="3" name="TextBox 2">
            <a:extLst>
              <a:ext uri="{FF2B5EF4-FFF2-40B4-BE49-F238E27FC236}">
                <a16:creationId xmlns:a16="http://schemas.microsoft.com/office/drawing/2014/main" id="{C8B66DC9-76C9-5140-A7C4-B9B833C488D1}"/>
              </a:ext>
            </a:extLst>
          </p:cNvPr>
          <p:cNvSpPr txBox="1"/>
          <p:nvPr/>
        </p:nvSpPr>
        <p:spPr>
          <a:xfrm>
            <a:off x="423748" y="1790900"/>
            <a:ext cx="5101814" cy="918200"/>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1</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Where are we? </a:t>
            </a:r>
          </a:p>
          <a:p>
            <a:r>
              <a:rPr lang="en-GB" sz="1400" dirty="0">
                <a:solidFill>
                  <a:srgbClr val="626262"/>
                </a:solidFill>
                <a:latin typeface="Arial" panose="020B0604020202020204" pitchFamily="34" charset="0"/>
                <a:cs typeface="Arial" panose="020B0604020202020204" pitchFamily="34" charset="0"/>
              </a:rPr>
              <a:t>We are in the R22 building: Lectures and Coffee breaks</a:t>
            </a:r>
          </a:p>
          <a:p>
            <a:r>
              <a:rPr lang="en-US" sz="1400" dirty="0">
                <a:solidFill>
                  <a:srgbClr val="626262"/>
                </a:solidFill>
                <a:latin typeface="Arial" panose="020B0604020202020204" pitchFamily="34" charset="0"/>
                <a:cs typeface="Arial" panose="020B0604020202020204" pitchFamily="34" charset="0"/>
              </a:rPr>
              <a:t>We have some events in R112: Lunches and Poster session</a:t>
            </a:r>
          </a:p>
        </p:txBody>
      </p:sp>
      <p:sp>
        <p:nvSpPr>
          <p:cNvPr id="4" name="TextBox 3">
            <a:extLst>
              <a:ext uri="{FF2B5EF4-FFF2-40B4-BE49-F238E27FC236}">
                <a16:creationId xmlns:a16="http://schemas.microsoft.com/office/drawing/2014/main" id="{A6EBDC0C-5E44-914B-85A5-07AF5BC1B9B6}"/>
              </a:ext>
            </a:extLst>
          </p:cNvPr>
          <p:cNvSpPr txBox="1"/>
          <p:nvPr/>
        </p:nvSpPr>
        <p:spPr>
          <a:xfrm>
            <a:off x="423748" y="2819147"/>
            <a:ext cx="5101814" cy="702756"/>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2 </a:t>
            </a:r>
            <a:r>
              <a:rPr lang="en-US" sz="2400" b="1" spc="-100" dirty="0" err="1">
                <a:latin typeface="Arial" panose="020B0604020202020204" pitchFamily="34" charset="0"/>
                <a:cs typeface="Arial" panose="020B0604020202020204" pitchFamily="34" charset="0"/>
              </a:rPr>
              <a:t>Programme</a:t>
            </a:r>
            <a:endParaRPr lang="en-US" sz="2400" b="1" spc="-100" dirty="0">
              <a:latin typeface="Arial" panose="020B0604020202020204" pitchFamily="34" charset="0"/>
              <a:cs typeface="Arial" panose="020B0604020202020204" pitchFamily="34" charset="0"/>
            </a:endParaRPr>
          </a:p>
          <a:p>
            <a:r>
              <a:rPr lang="en-GB" sz="1400" dirty="0">
                <a:solidFill>
                  <a:srgbClr val="626262"/>
                </a:solidFill>
                <a:latin typeface="Arial" panose="020B0604020202020204" pitchFamily="34" charset="0"/>
                <a:cs typeface="Arial" panose="020B0604020202020204" pitchFamily="34" charset="0"/>
              </a:rPr>
              <a:t>Up-to-date version in https://indico.stfc.ac.uk/e/INSQTws2</a:t>
            </a:r>
            <a:endParaRPr lang="en-US" sz="1400" dirty="0">
              <a:solidFill>
                <a:srgbClr val="62626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117100" cy="1446550"/>
          </a:xfrm>
          <a:prstGeom prst="rect">
            <a:avLst/>
          </a:prstGeom>
          <a:noFill/>
        </p:spPr>
        <p:txBody>
          <a:bodyPr wrap="square" rtlCol="0" anchor="t">
            <a:spAutoFit/>
          </a:bodyPr>
          <a:lstStyle/>
          <a:p>
            <a:r>
              <a:rPr lang="en-US" sz="4400" b="1" spc="-150" dirty="0">
                <a:latin typeface="Arial" panose="020B0604020202020204" pitchFamily="34" charset="0"/>
                <a:cs typeface="Arial" panose="020B0604020202020204" pitchFamily="34" charset="0"/>
              </a:rPr>
              <a:t>Agenda and </a:t>
            </a:r>
            <a:r>
              <a:rPr lang="en-US" sz="4400" b="1" spc="-150" dirty="0" err="1">
                <a:latin typeface="Arial" panose="020B0604020202020204" pitchFamily="34" charset="0"/>
                <a:cs typeface="Arial" panose="020B0604020202020204" pitchFamily="34" charset="0"/>
              </a:rPr>
              <a:t>Organisation</a:t>
            </a:r>
            <a:endParaRPr lang="en-US" sz="4400" b="1" spc="-1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458130" y="4569340"/>
            <a:ext cx="2354233"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RAL Space - </a:t>
            </a:r>
            <a:r>
              <a:rPr lang="en-US" sz="800" dirty="0" err="1">
                <a:solidFill>
                  <a:schemeClr val="bg1"/>
                </a:solidFill>
                <a:latin typeface="Arial" panose="020B0604020202020204" pitchFamily="34" charset="0"/>
                <a:cs typeface="Arial" panose="020B0604020202020204" pitchFamily="34" charset="0"/>
              </a:rPr>
              <a:t>BuiltVision</a:t>
            </a:r>
            <a:endParaRPr lang="en-US" sz="8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E6DE168-6938-B747-BEE8-8CC9B28012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8980"/>
          <a:stretch/>
        </p:blipFill>
        <p:spPr>
          <a:xfrm>
            <a:off x="6957341" y="0"/>
            <a:ext cx="5234657" cy="6858000"/>
          </a:xfrm>
          <a:prstGeom prst="rect">
            <a:avLst/>
          </a:prstGeom>
        </p:spPr>
      </p:pic>
      <p:pic>
        <p:nvPicPr>
          <p:cNvPr id="5" name="Picture 4">
            <a:extLst>
              <a:ext uri="{FF2B5EF4-FFF2-40B4-BE49-F238E27FC236}">
                <a16:creationId xmlns:a16="http://schemas.microsoft.com/office/drawing/2014/main" id="{B7FFE420-58AD-670E-63E0-EEEEDAB60B39}"/>
              </a:ext>
            </a:extLst>
          </p:cNvPr>
          <p:cNvPicPr>
            <a:picLocks noChangeAspect="1"/>
          </p:cNvPicPr>
          <p:nvPr/>
        </p:nvPicPr>
        <p:blipFill>
          <a:blip r:embed="rId5"/>
          <a:stretch>
            <a:fillRect/>
          </a:stretch>
        </p:blipFill>
        <p:spPr>
          <a:xfrm>
            <a:off x="6666440" y="0"/>
            <a:ext cx="5653095" cy="6858000"/>
          </a:xfrm>
          <a:prstGeom prst="rect">
            <a:avLst/>
          </a:prstGeom>
        </p:spPr>
      </p:pic>
      <p:pic>
        <p:nvPicPr>
          <p:cNvPr id="22" name="Picture 21" descr="Qr code&#10;&#10;Description automatically generated">
            <a:extLst>
              <a:ext uri="{FF2B5EF4-FFF2-40B4-BE49-F238E27FC236}">
                <a16:creationId xmlns:a16="http://schemas.microsoft.com/office/drawing/2014/main" id="{AAA5A39A-C7EE-DBD6-D674-B39124826184}"/>
              </a:ext>
            </a:extLst>
          </p:cNvPr>
          <p:cNvPicPr>
            <a:picLocks noChangeAspect="1"/>
          </p:cNvPicPr>
          <p:nvPr/>
        </p:nvPicPr>
        <p:blipFill>
          <a:blip r:embed="rId6"/>
          <a:stretch>
            <a:fillRect/>
          </a:stretch>
        </p:blipFill>
        <p:spPr>
          <a:xfrm>
            <a:off x="6774510" y="685800"/>
            <a:ext cx="5486400" cy="5486400"/>
          </a:xfrm>
          <a:prstGeom prst="rect">
            <a:avLst/>
          </a:prstGeom>
        </p:spPr>
      </p:pic>
    </p:spTree>
    <p:extLst>
      <p:ext uri="{BB962C8B-B14F-4D97-AF65-F5344CB8AC3E}">
        <p14:creationId xmlns:p14="http://schemas.microsoft.com/office/powerpoint/2010/main" val="203779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a:extLst>
              <a:ext uri="{FF2B5EF4-FFF2-40B4-BE49-F238E27FC236}">
                <a16:creationId xmlns:a16="http://schemas.microsoft.com/office/drawing/2014/main" id="{05BADAE3-1F2E-6C40-9505-8D3AC99DAC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154"/>
          <a:stretch/>
        </p:blipFill>
        <p:spPr>
          <a:xfrm>
            <a:off x="7238287" y="0"/>
            <a:ext cx="4953711" cy="6858000"/>
          </a:xfrm>
          <a:prstGeom prst="rect">
            <a:avLst/>
          </a:prstGeom>
        </p:spPr>
      </p:pic>
      <p:sp>
        <p:nvSpPr>
          <p:cNvPr id="3" name="TextBox 2">
            <a:extLst>
              <a:ext uri="{FF2B5EF4-FFF2-40B4-BE49-F238E27FC236}">
                <a16:creationId xmlns:a16="http://schemas.microsoft.com/office/drawing/2014/main" id="{C8B66DC9-76C9-5140-A7C4-B9B833C488D1}"/>
              </a:ext>
            </a:extLst>
          </p:cNvPr>
          <p:cNvSpPr txBox="1"/>
          <p:nvPr/>
        </p:nvSpPr>
        <p:spPr>
          <a:xfrm>
            <a:off x="423748" y="1790900"/>
            <a:ext cx="5101814" cy="918200"/>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1</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Where are we? </a:t>
            </a:r>
          </a:p>
          <a:p>
            <a:r>
              <a:rPr lang="en-GB" sz="1400" dirty="0">
                <a:solidFill>
                  <a:srgbClr val="626262"/>
                </a:solidFill>
                <a:latin typeface="Arial" panose="020B0604020202020204" pitchFamily="34" charset="0"/>
                <a:cs typeface="Arial" panose="020B0604020202020204" pitchFamily="34" charset="0"/>
              </a:rPr>
              <a:t>We are in the R22 building: Lectures and Coffee breaks</a:t>
            </a:r>
          </a:p>
          <a:p>
            <a:r>
              <a:rPr lang="en-US" sz="1400" dirty="0">
                <a:solidFill>
                  <a:srgbClr val="626262"/>
                </a:solidFill>
                <a:latin typeface="Arial" panose="020B0604020202020204" pitchFamily="34" charset="0"/>
                <a:cs typeface="Arial" panose="020B0604020202020204" pitchFamily="34" charset="0"/>
              </a:rPr>
              <a:t>We have some events in R112: Lunches and Poster session</a:t>
            </a:r>
          </a:p>
        </p:txBody>
      </p:sp>
      <p:sp>
        <p:nvSpPr>
          <p:cNvPr id="4" name="TextBox 3">
            <a:extLst>
              <a:ext uri="{FF2B5EF4-FFF2-40B4-BE49-F238E27FC236}">
                <a16:creationId xmlns:a16="http://schemas.microsoft.com/office/drawing/2014/main" id="{A6EBDC0C-5E44-914B-85A5-07AF5BC1B9B6}"/>
              </a:ext>
            </a:extLst>
          </p:cNvPr>
          <p:cNvSpPr txBox="1"/>
          <p:nvPr/>
        </p:nvSpPr>
        <p:spPr>
          <a:xfrm>
            <a:off x="423748" y="2819147"/>
            <a:ext cx="5101814" cy="702756"/>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2 </a:t>
            </a:r>
            <a:r>
              <a:rPr lang="en-US" sz="2400" b="1" spc="-100" dirty="0" err="1">
                <a:latin typeface="Arial" panose="020B0604020202020204" pitchFamily="34" charset="0"/>
                <a:cs typeface="Arial" panose="020B0604020202020204" pitchFamily="34" charset="0"/>
              </a:rPr>
              <a:t>Programme</a:t>
            </a:r>
            <a:endParaRPr lang="en-US" sz="2400" b="1" spc="-100" dirty="0">
              <a:latin typeface="Arial" panose="020B0604020202020204" pitchFamily="34" charset="0"/>
              <a:cs typeface="Arial" panose="020B0604020202020204" pitchFamily="34" charset="0"/>
            </a:endParaRPr>
          </a:p>
          <a:p>
            <a:r>
              <a:rPr lang="en-GB" sz="1400" dirty="0">
                <a:solidFill>
                  <a:srgbClr val="626262"/>
                </a:solidFill>
                <a:latin typeface="Arial" panose="020B0604020202020204" pitchFamily="34" charset="0"/>
                <a:cs typeface="Arial" panose="020B0604020202020204" pitchFamily="34" charset="0"/>
              </a:rPr>
              <a:t>Up-to-date version in https://indico.stfc.ac.uk/e/INSQTws2</a:t>
            </a:r>
            <a:endParaRPr lang="en-US" sz="1400" dirty="0">
              <a:solidFill>
                <a:srgbClr val="6262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FFD7155-AB0C-D84C-8261-743120695688}"/>
              </a:ext>
            </a:extLst>
          </p:cNvPr>
          <p:cNvSpPr txBox="1"/>
          <p:nvPr/>
        </p:nvSpPr>
        <p:spPr>
          <a:xfrm>
            <a:off x="423748" y="3701090"/>
            <a:ext cx="6084564" cy="2210862"/>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3</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Dinner</a:t>
            </a:r>
          </a:p>
          <a:p>
            <a:r>
              <a:rPr lang="en-GB" sz="1400" dirty="0">
                <a:solidFill>
                  <a:srgbClr val="626262"/>
                </a:solidFill>
                <a:latin typeface="Arial" panose="020B0604020202020204" pitchFamily="34" charset="0"/>
                <a:cs typeface="Arial" panose="020B0604020202020204" pitchFamily="34" charset="0"/>
              </a:rPr>
              <a:t>At The </a:t>
            </a:r>
            <a:r>
              <a:rPr lang="en-GB" sz="1400" dirty="0" err="1">
                <a:solidFill>
                  <a:srgbClr val="626262"/>
                </a:solidFill>
                <a:latin typeface="Arial" panose="020B0604020202020204" pitchFamily="34" charset="0"/>
                <a:cs typeface="Arial" panose="020B0604020202020204" pitchFamily="34" charset="0"/>
              </a:rPr>
              <a:t>Cosener’s</a:t>
            </a:r>
            <a:r>
              <a:rPr lang="en-GB" sz="1400" dirty="0">
                <a:solidFill>
                  <a:srgbClr val="626262"/>
                </a:solidFill>
                <a:latin typeface="Arial" panose="020B0604020202020204" pitchFamily="34" charset="0"/>
                <a:cs typeface="Arial" panose="020B0604020202020204" pitchFamily="34" charset="0"/>
              </a:rPr>
              <a:t> House at 19:00</a:t>
            </a:r>
            <a:br>
              <a:rPr lang="en-GB" sz="1400" dirty="0">
                <a:solidFill>
                  <a:srgbClr val="626262"/>
                </a:solidFill>
                <a:latin typeface="Arial" panose="020B0604020202020204" pitchFamily="34" charset="0"/>
                <a:cs typeface="Arial" panose="020B0604020202020204" pitchFamily="34" charset="0"/>
              </a:rPr>
            </a:br>
            <a:r>
              <a:rPr lang="en-US" sz="1400" dirty="0">
                <a:solidFill>
                  <a:srgbClr val="626262"/>
                </a:solidFill>
                <a:latin typeface="Arial" panose="020B0604020202020204" pitchFamily="34" charset="0"/>
                <a:cs typeface="Arial" panose="020B0604020202020204" pitchFamily="34" charset="0"/>
              </a:rPr>
              <a:t>15 - 16 Abbey Close, Abingdon, </a:t>
            </a:r>
            <a:r>
              <a:rPr lang="en-US" sz="1400" b="1" dirty="0">
                <a:solidFill>
                  <a:srgbClr val="626262"/>
                </a:solidFill>
                <a:latin typeface="Arial" panose="020B0604020202020204" pitchFamily="34" charset="0"/>
                <a:cs typeface="Arial" panose="020B0604020202020204" pitchFamily="34" charset="0"/>
              </a:rPr>
              <a:t>OX14 3JD</a:t>
            </a:r>
            <a:br>
              <a:rPr lang="en-GB" sz="1400" b="1" dirty="0">
                <a:solidFill>
                  <a:srgbClr val="626262"/>
                </a:solidFill>
                <a:latin typeface="Arial" panose="020B0604020202020204" pitchFamily="34" charset="0"/>
                <a:cs typeface="Arial" panose="020B0604020202020204" pitchFamily="34" charset="0"/>
              </a:rPr>
            </a:br>
            <a:endParaRPr lang="en-GB" sz="1400" b="1" dirty="0">
              <a:solidFill>
                <a:srgbClr val="626262"/>
              </a:solidFill>
              <a:latin typeface="Arial" panose="020B0604020202020204" pitchFamily="34" charset="0"/>
              <a:cs typeface="Arial" panose="020B0604020202020204" pitchFamily="34" charset="0"/>
            </a:endParaRPr>
          </a:p>
          <a:p>
            <a:r>
              <a:rPr lang="en-GB" sz="1400" b="1" dirty="0">
                <a:solidFill>
                  <a:srgbClr val="626262"/>
                </a:solidFill>
                <a:latin typeface="Arial" panose="020B0604020202020204" pitchFamily="34" charset="0"/>
                <a:cs typeface="Arial" panose="020B0604020202020204" pitchFamily="34" charset="0"/>
              </a:rPr>
              <a:t>Coach leaving here to hotel at:                17:30</a:t>
            </a:r>
          </a:p>
          <a:p>
            <a:r>
              <a:rPr lang="en-GB" sz="1400" b="1" dirty="0">
                <a:solidFill>
                  <a:srgbClr val="626262"/>
                </a:solidFill>
                <a:latin typeface="Arial" panose="020B0604020202020204" pitchFamily="34" charset="0"/>
                <a:cs typeface="Arial" panose="020B0604020202020204" pitchFamily="34" charset="0"/>
              </a:rPr>
              <a:t>Coach leaving hotel to dinner venue at: 18:30</a:t>
            </a:r>
          </a:p>
          <a:p>
            <a:r>
              <a:rPr lang="en-GB" sz="1400" b="1" dirty="0">
                <a:solidFill>
                  <a:srgbClr val="626262"/>
                </a:solidFill>
                <a:latin typeface="Arial" panose="020B0604020202020204" pitchFamily="34" charset="0"/>
                <a:cs typeface="Arial" panose="020B0604020202020204" pitchFamily="34" charset="0"/>
              </a:rPr>
              <a:t>Coach transfer back to hotel:                  22:00</a:t>
            </a:r>
          </a:p>
          <a:p>
            <a:endParaRPr lang="en-GB" sz="1400" dirty="0">
              <a:solidFill>
                <a:srgbClr val="626262"/>
              </a:solidFill>
              <a:latin typeface="Arial" panose="020B0604020202020204" pitchFamily="34" charset="0"/>
              <a:cs typeface="Arial" panose="020B0604020202020204" pitchFamily="34" charset="0"/>
            </a:endParaRPr>
          </a:p>
          <a:p>
            <a:r>
              <a:rPr lang="en-GB" sz="1400" dirty="0">
                <a:solidFill>
                  <a:srgbClr val="626262"/>
                </a:solidFill>
                <a:latin typeface="Arial" panose="020B0604020202020204" pitchFamily="34" charset="0"/>
                <a:cs typeface="Arial" panose="020B0604020202020204" pitchFamily="34" charset="0"/>
              </a:rPr>
              <a:t>Optional: local bus X2 runs until late from Abingdon to near the hotel</a:t>
            </a:r>
            <a:endParaRPr lang="en-US" sz="1400" dirty="0">
              <a:solidFill>
                <a:srgbClr val="62626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117100" cy="1446550"/>
          </a:xfrm>
          <a:prstGeom prst="rect">
            <a:avLst/>
          </a:prstGeom>
          <a:noFill/>
        </p:spPr>
        <p:txBody>
          <a:bodyPr wrap="square" rtlCol="0" anchor="t">
            <a:spAutoFit/>
          </a:bodyPr>
          <a:lstStyle/>
          <a:p>
            <a:r>
              <a:rPr lang="en-US" sz="4400" b="1" spc="-150" dirty="0">
                <a:latin typeface="Arial" panose="020B0604020202020204" pitchFamily="34" charset="0"/>
                <a:cs typeface="Arial" panose="020B0604020202020204" pitchFamily="34" charset="0"/>
              </a:rPr>
              <a:t>Agenda and </a:t>
            </a:r>
            <a:r>
              <a:rPr lang="en-US" sz="4400" b="1" spc="-150" dirty="0" err="1">
                <a:latin typeface="Arial" panose="020B0604020202020204" pitchFamily="34" charset="0"/>
                <a:cs typeface="Arial" panose="020B0604020202020204" pitchFamily="34" charset="0"/>
              </a:rPr>
              <a:t>Organisation</a:t>
            </a:r>
            <a:endParaRPr lang="en-US" sz="4400" b="1" spc="-1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458130" y="4569340"/>
            <a:ext cx="2354233"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RAL Space - </a:t>
            </a:r>
            <a:r>
              <a:rPr lang="en-US" sz="800" dirty="0" err="1">
                <a:solidFill>
                  <a:schemeClr val="bg1"/>
                </a:solidFill>
                <a:latin typeface="Arial" panose="020B0604020202020204" pitchFamily="34" charset="0"/>
                <a:cs typeface="Arial" panose="020B0604020202020204" pitchFamily="34" charset="0"/>
              </a:rPr>
              <a:t>BuiltVision</a:t>
            </a:r>
            <a:endParaRPr lang="en-US" sz="8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E6DE168-6938-B747-BEE8-8CC9B28012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8980"/>
          <a:stretch/>
        </p:blipFill>
        <p:spPr>
          <a:xfrm>
            <a:off x="6957341" y="0"/>
            <a:ext cx="5234657" cy="6858000"/>
          </a:xfrm>
          <a:prstGeom prst="rect">
            <a:avLst/>
          </a:prstGeom>
        </p:spPr>
      </p:pic>
      <p:pic>
        <p:nvPicPr>
          <p:cNvPr id="5" name="Picture 4">
            <a:extLst>
              <a:ext uri="{FF2B5EF4-FFF2-40B4-BE49-F238E27FC236}">
                <a16:creationId xmlns:a16="http://schemas.microsoft.com/office/drawing/2014/main" id="{B7FFE420-58AD-670E-63E0-EEEEDAB60B39}"/>
              </a:ext>
            </a:extLst>
          </p:cNvPr>
          <p:cNvPicPr>
            <a:picLocks noChangeAspect="1"/>
          </p:cNvPicPr>
          <p:nvPr/>
        </p:nvPicPr>
        <p:blipFill>
          <a:blip r:embed="rId5"/>
          <a:stretch>
            <a:fillRect/>
          </a:stretch>
        </p:blipFill>
        <p:spPr>
          <a:xfrm>
            <a:off x="6666440" y="0"/>
            <a:ext cx="5653095" cy="6858000"/>
          </a:xfrm>
          <a:prstGeom prst="rect">
            <a:avLst/>
          </a:prstGeom>
        </p:spPr>
      </p:pic>
      <p:pic>
        <p:nvPicPr>
          <p:cNvPr id="22" name="Picture 21" descr="Qr code&#10;&#10;Description automatically generated">
            <a:extLst>
              <a:ext uri="{FF2B5EF4-FFF2-40B4-BE49-F238E27FC236}">
                <a16:creationId xmlns:a16="http://schemas.microsoft.com/office/drawing/2014/main" id="{AAA5A39A-C7EE-DBD6-D674-B39124826184}"/>
              </a:ext>
            </a:extLst>
          </p:cNvPr>
          <p:cNvPicPr>
            <a:picLocks noChangeAspect="1"/>
          </p:cNvPicPr>
          <p:nvPr/>
        </p:nvPicPr>
        <p:blipFill>
          <a:blip r:embed="rId6"/>
          <a:stretch>
            <a:fillRect/>
          </a:stretch>
        </p:blipFill>
        <p:spPr>
          <a:xfrm>
            <a:off x="6774510" y="685800"/>
            <a:ext cx="5486400" cy="5486400"/>
          </a:xfrm>
          <a:prstGeom prst="rect">
            <a:avLst/>
          </a:prstGeom>
        </p:spPr>
      </p:pic>
    </p:spTree>
    <p:extLst>
      <p:ext uri="{BB962C8B-B14F-4D97-AF65-F5344CB8AC3E}">
        <p14:creationId xmlns:p14="http://schemas.microsoft.com/office/powerpoint/2010/main" val="234148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2E43C6-8700-779E-BB8E-B7FAB9CEF90D}"/>
              </a:ext>
            </a:extLst>
          </p:cNvPr>
          <p:cNvSpPr/>
          <p:nvPr/>
        </p:nvSpPr>
        <p:spPr>
          <a:xfrm>
            <a:off x="0" y="5674885"/>
            <a:ext cx="4679577" cy="1183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0">
            <a:extLst>
              <a:ext uri="{FF2B5EF4-FFF2-40B4-BE49-F238E27FC236}">
                <a16:creationId xmlns:a16="http://schemas.microsoft.com/office/drawing/2014/main" id="{05BADAE3-1F2E-6C40-9505-8D3AC99DAC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154"/>
          <a:stretch/>
        </p:blipFill>
        <p:spPr>
          <a:xfrm>
            <a:off x="7238287" y="0"/>
            <a:ext cx="4953711" cy="6858000"/>
          </a:xfrm>
          <a:prstGeom prst="rect">
            <a:avLst/>
          </a:prstGeom>
        </p:spPr>
      </p:pic>
      <p:sp>
        <p:nvSpPr>
          <p:cNvPr id="3" name="TextBox 2">
            <a:extLst>
              <a:ext uri="{FF2B5EF4-FFF2-40B4-BE49-F238E27FC236}">
                <a16:creationId xmlns:a16="http://schemas.microsoft.com/office/drawing/2014/main" id="{C8B66DC9-76C9-5140-A7C4-B9B833C488D1}"/>
              </a:ext>
            </a:extLst>
          </p:cNvPr>
          <p:cNvSpPr txBox="1"/>
          <p:nvPr/>
        </p:nvSpPr>
        <p:spPr>
          <a:xfrm>
            <a:off x="423748" y="1790900"/>
            <a:ext cx="5101814" cy="918200"/>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1</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Where are we? </a:t>
            </a:r>
          </a:p>
          <a:p>
            <a:r>
              <a:rPr lang="en-GB" sz="1400" dirty="0">
                <a:solidFill>
                  <a:srgbClr val="626262"/>
                </a:solidFill>
                <a:latin typeface="Arial" panose="020B0604020202020204" pitchFamily="34" charset="0"/>
                <a:cs typeface="Arial" panose="020B0604020202020204" pitchFamily="34" charset="0"/>
              </a:rPr>
              <a:t>We are in the R22 building: Lectures and Coffee breaks</a:t>
            </a:r>
          </a:p>
          <a:p>
            <a:r>
              <a:rPr lang="en-US" sz="1400" dirty="0">
                <a:solidFill>
                  <a:srgbClr val="626262"/>
                </a:solidFill>
                <a:latin typeface="Arial" panose="020B0604020202020204" pitchFamily="34" charset="0"/>
                <a:cs typeface="Arial" panose="020B0604020202020204" pitchFamily="34" charset="0"/>
              </a:rPr>
              <a:t>We have some events in R112: Lunches and Poster session</a:t>
            </a:r>
          </a:p>
        </p:txBody>
      </p:sp>
      <p:sp>
        <p:nvSpPr>
          <p:cNvPr id="4" name="TextBox 3">
            <a:extLst>
              <a:ext uri="{FF2B5EF4-FFF2-40B4-BE49-F238E27FC236}">
                <a16:creationId xmlns:a16="http://schemas.microsoft.com/office/drawing/2014/main" id="{A6EBDC0C-5E44-914B-85A5-07AF5BC1B9B6}"/>
              </a:ext>
            </a:extLst>
          </p:cNvPr>
          <p:cNvSpPr txBox="1"/>
          <p:nvPr/>
        </p:nvSpPr>
        <p:spPr>
          <a:xfrm>
            <a:off x="423748" y="2819147"/>
            <a:ext cx="5101814" cy="702756"/>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2 </a:t>
            </a:r>
            <a:r>
              <a:rPr lang="en-US" sz="2400" b="1" spc="-100" dirty="0" err="1">
                <a:latin typeface="Arial" panose="020B0604020202020204" pitchFamily="34" charset="0"/>
                <a:cs typeface="Arial" panose="020B0604020202020204" pitchFamily="34" charset="0"/>
              </a:rPr>
              <a:t>Programme</a:t>
            </a:r>
            <a:endParaRPr lang="en-US" sz="2400" b="1" spc="-100" dirty="0">
              <a:latin typeface="Arial" panose="020B0604020202020204" pitchFamily="34" charset="0"/>
              <a:cs typeface="Arial" panose="020B0604020202020204" pitchFamily="34" charset="0"/>
            </a:endParaRPr>
          </a:p>
          <a:p>
            <a:r>
              <a:rPr lang="en-GB" sz="1400" dirty="0">
                <a:solidFill>
                  <a:srgbClr val="626262"/>
                </a:solidFill>
                <a:latin typeface="Arial" panose="020B0604020202020204" pitchFamily="34" charset="0"/>
                <a:cs typeface="Arial" panose="020B0604020202020204" pitchFamily="34" charset="0"/>
              </a:rPr>
              <a:t>Up-to-date version in https://indico.stfc.ac.uk/e/INSQTws2</a:t>
            </a:r>
            <a:endParaRPr lang="en-US" sz="1400" dirty="0">
              <a:solidFill>
                <a:srgbClr val="6262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FFD7155-AB0C-D84C-8261-743120695688}"/>
              </a:ext>
            </a:extLst>
          </p:cNvPr>
          <p:cNvSpPr txBox="1"/>
          <p:nvPr/>
        </p:nvSpPr>
        <p:spPr>
          <a:xfrm>
            <a:off x="423748" y="3701090"/>
            <a:ext cx="6084564" cy="2210862"/>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3</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Dinner</a:t>
            </a:r>
          </a:p>
          <a:p>
            <a:r>
              <a:rPr lang="en-GB" sz="1400" dirty="0">
                <a:solidFill>
                  <a:srgbClr val="626262"/>
                </a:solidFill>
                <a:latin typeface="Arial" panose="020B0604020202020204" pitchFamily="34" charset="0"/>
                <a:cs typeface="Arial" panose="020B0604020202020204" pitchFamily="34" charset="0"/>
              </a:rPr>
              <a:t>At The </a:t>
            </a:r>
            <a:r>
              <a:rPr lang="en-GB" sz="1400" dirty="0" err="1">
                <a:solidFill>
                  <a:srgbClr val="626262"/>
                </a:solidFill>
                <a:latin typeface="Arial" panose="020B0604020202020204" pitchFamily="34" charset="0"/>
                <a:cs typeface="Arial" panose="020B0604020202020204" pitchFamily="34" charset="0"/>
              </a:rPr>
              <a:t>Cosener’s</a:t>
            </a:r>
            <a:r>
              <a:rPr lang="en-GB" sz="1400" dirty="0">
                <a:solidFill>
                  <a:srgbClr val="626262"/>
                </a:solidFill>
                <a:latin typeface="Arial" panose="020B0604020202020204" pitchFamily="34" charset="0"/>
                <a:cs typeface="Arial" panose="020B0604020202020204" pitchFamily="34" charset="0"/>
              </a:rPr>
              <a:t> House at 19:00</a:t>
            </a:r>
            <a:br>
              <a:rPr lang="en-GB" sz="1400" dirty="0">
                <a:solidFill>
                  <a:srgbClr val="626262"/>
                </a:solidFill>
                <a:latin typeface="Arial" panose="020B0604020202020204" pitchFamily="34" charset="0"/>
                <a:cs typeface="Arial" panose="020B0604020202020204" pitchFamily="34" charset="0"/>
              </a:rPr>
            </a:br>
            <a:r>
              <a:rPr lang="en-US" sz="1400" dirty="0">
                <a:solidFill>
                  <a:srgbClr val="626262"/>
                </a:solidFill>
                <a:latin typeface="Arial" panose="020B0604020202020204" pitchFamily="34" charset="0"/>
                <a:cs typeface="Arial" panose="020B0604020202020204" pitchFamily="34" charset="0"/>
              </a:rPr>
              <a:t>15 - 16 Abbey Close, Abingdon, </a:t>
            </a:r>
            <a:r>
              <a:rPr lang="en-US" sz="1400" b="1" dirty="0">
                <a:solidFill>
                  <a:srgbClr val="626262"/>
                </a:solidFill>
                <a:latin typeface="Arial" panose="020B0604020202020204" pitchFamily="34" charset="0"/>
                <a:cs typeface="Arial" panose="020B0604020202020204" pitchFamily="34" charset="0"/>
              </a:rPr>
              <a:t>OX14 3JD</a:t>
            </a:r>
            <a:br>
              <a:rPr lang="en-GB" sz="1400" b="1" dirty="0">
                <a:solidFill>
                  <a:srgbClr val="626262"/>
                </a:solidFill>
                <a:latin typeface="Arial" panose="020B0604020202020204" pitchFamily="34" charset="0"/>
                <a:cs typeface="Arial" panose="020B0604020202020204" pitchFamily="34" charset="0"/>
              </a:rPr>
            </a:br>
            <a:endParaRPr lang="en-GB" sz="1400" b="1" dirty="0">
              <a:solidFill>
                <a:srgbClr val="626262"/>
              </a:solidFill>
              <a:latin typeface="Arial" panose="020B0604020202020204" pitchFamily="34" charset="0"/>
              <a:cs typeface="Arial" panose="020B0604020202020204" pitchFamily="34" charset="0"/>
            </a:endParaRPr>
          </a:p>
          <a:p>
            <a:r>
              <a:rPr lang="en-GB" sz="1400" b="1" dirty="0">
                <a:solidFill>
                  <a:srgbClr val="626262"/>
                </a:solidFill>
                <a:latin typeface="Arial" panose="020B0604020202020204" pitchFamily="34" charset="0"/>
                <a:cs typeface="Arial" panose="020B0604020202020204" pitchFamily="34" charset="0"/>
              </a:rPr>
              <a:t>Coach leaving here to hotel at:                17:30</a:t>
            </a:r>
          </a:p>
          <a:p>
            <a:r>
              <a:rPr lang="en-GB" sz="1400" b="1" dirty="0">
                <a:solidFill>
                  <a:srgbClr val="626262"/>
                </a:solidFill>
                <a:latin typeface="Arial" panose="020B0604020202020204" pitchFamily="34" charset="0"/>
                <a:cs typeface="Arial" panose="020B0604020202020204" pitchFamily="34" charset="0"/>
              </a:rPr>
              <a:t>Coach leaving hotel to dinner venue at: 18:30</a:t>
            </a:r>
          </a:p>
          <a:p>
            <a:r>
              <a:rPr lang="en-GB" sz="1400" b="1" dirty="0">
                <a:solidFill>
                  <a:srgbClr val="626262"/>
                </a:solidFill>
                <a:latin typeface="Arial" panose="020B0604020202020204" pitchFamily="34" charset="0"/>
                <a:cs typeface="Arial" panose="020B0604020202020204" pitchFamily="34" charset="0"/>
              </a:rPr>
              <a:t>Coach transfer back to hotel:                  22:00</a:t>
            </a:r>
          </a:p>
          <a:p>
            <a:endParaRPr lang="en-GB" sz="1400" dirty="0">
              <a:solidFill>
                <a:srgbClr val="626262"/>
              </a:solidFill>
              <a:latin typeface="Arial" panose="020B0604020202020204" pitchFamily="34" charset="0"/>
              <a:cs typeface="Arial" panose="020B0604020202020204" pitchFamily="34" charset="0"/>
            </a:endParaRPr>
          </a:p>
          <a:p>
            <a:r>
              <a:rPr lang="en-GB" sz="1400" dirty="0">
                <a:solidFill>
                  <a:srgbClr val="626262"/>
                </a:solidFill>
                <a:latin typeface="Arial" panose="020B0604020202020204" pitchFamily="34" charset="0"/>
                <a:cs typeface="Arial" panose="020B0604020202020204" pitchFamily="34" charset="0"/>
              </a:rPr>
              <a:t>Optional: local bus X2 runs until late from Abingdon to near the hotel</a:t>
            </a:r>
            <a:endParaRPr lang="en-US" sz="1400" dirty="0">
              <a:solidFill>
                <a:srgbClr val="62626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117100" cy="1446550"/>
          </a:xfrm>
          <a:prstGeom prst="rect">
            <a:avLst/>
          </a:prstGeom>
          <a:noFill/>
        </p:spPr>
        <p:txBody>
          <a:bodyPr wrap="square" rtlCol="0" anchor="t">
            <a:spAutoFit/>
          </a:bodyPr>
          <a:lstStyle/>
          <a:p>
            <a:r>
              <a:rPr lang="en-US" sz="4400" b="1" spc="-150" dirty="0">
                <a:latin typeface="Arial" panose="020B0604020202020204" pitchFamily="34" charset="0"/>
                <a:cs typeface="Arial" panose="020B0604020202020204" pitchFamily="34" charset="0"/>
              </a:rPr>
              <a:t>Agenda and </a:t>
            </a:r>
            <a:r>
              <a:rPr lang="en-US" sz="4400" b="1" spc="-150" dirty="0" err="1">
                <a:latin typeface="Arial" panose="020B0604020202020204" pitchFamily="34" charset="0"/>
                <a:cs typeface="Arial" panose="020B0604020202020204" pitchFamily="34" charset="0"/>
              </a:rPr>
              <a:t>Organisation</a:t>
            </a:r>
            <a:endParaRPr lang="en-US" sz="4400" b="1" spc="-1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458130" y="4569340"/>
            <a:ext cx="2354233"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RAL Space - </a:t>
            </a:r>
            <a:r>
              <a:rPr lang="en-US" sz="800" dirty="0" err="1">
                <a:solidFill>
                  <a:schemeClr val="bg1"/>
                </a:solidFill>
                <a:latin typeface="Arial" panose="020B0604020202020204" pitchFamily="34" charset="0"/>
                <a:cs typeface="Arial" panose="020B0604020202020204" pitchFamily="34" charset="0"/>
              </a:rPr>
              <a:t>BuiltVision</a:t>
            </a:r>
            <a:endParaRPr lang="en-US" sz="8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E6DE168-6938-B747-BEE8-8CC9B28012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8980"/>
          <a:stretch/>
        </p:blipFill>
        <p:spPr>
          <a:xfrm>
            <a:off x="6957341" y="0"/>
            <a:ext cx="5234657" cy="6858000"/>
          </a:xfrm>
          <a:prstGeom prst="rect">
            <a:avLst/>
          </a:prstGeom>
        </p:spPr>
      </p:pic>
      <p:pic>
        <p:nvPicPr>
          <p:cNvPr id="5" name="Picture 4">
            <a:extLst>
              <a:ext uri="{FF2B5EF4-FFF2-40B4-BE49-F238E27FC236}">
                <a16:creationId xmlns:a16="http://schemas.microsoft.com/office/drawing/2014/main" id="{B7FFE420-58AD-670E-63E0-EEEEDAB60B39}"/>
              </a:ext>
            </a:extLst>
          </p:cNvPr>
          <p:cNvPicPr>
            <a:picLocks noChangeAspect="1"/>
          </p:cNvPicPr>
          <p:nvPr/>
        </p:nvPicPr>
        <p:blipFill>
          <a:blip r:embed="rId5"/>
          <a:stretch>
            <a:fillRect/>
          </a:stretch>
        </p:blipFill>
        <p:spPr>
          <a:xfrm>
            <a:off x="6666440" y="0"/>
            <a:ext cx="5653095" cy="6858000"/>
          </a:xfrm>
          <a:prstGeom prst="rect">
            <a:avLst/>
          </a:prstGeom>
        </p:spPr>
      </p:pic>
      <p:pic>
        <p:nvPicPr>
          <p:cNvPr id="22" name="Picture 21" descr="Qr code&#10;&#10;Description automatically generated">
            <a:extLst>
              <a:ext uri="{FF2B5EF4-FFF2-40B4-BE49-F238E27FC236}">
                <a16:creationId xmlns:a16="http://schemas.microsoft.com/office/drawing/2014/main" id="{AAA5A39A-C7EE-DBD6-D674-B39124826184}"/>
              </a:ext>
            </a:extLst>
          </p:cNvPr>
          <p:cNvPicPr>
            <a:picLocks noChangeAspect="1"/>
          </p:cNvPicPr>
          <p:nvPr/>
        </p:nvPicPr>
        <p:blipFill>
          <a:blip r:embed="rId6"/>
          <a:stretch>
            <a:fillRect/>
          </a:stretch>
        </p:blipFill>
        <p:spPr>
          <a:xfrm>
            <a:off x="6774510" y="685800"/>
            <a:ext cx="5486400" cy="5486400"/>
          </a:xfrm>
          <a:prstGeom prst="rect">
            <a:avLst/>
          </a:prstGeom>
        </p:spPr>
      </p:pic>
      <p:sp>
        <p:nvSpPr>
          <p:cNvPr id="23" name="TextBox 22">
            <a:extLst>
              <a:ext uri="{FF2B5EF4-FFF2-40B4-BE49-F238E27FC236}">
                <a16:creationId xmlns:a16="http://schemas.microsoft.com/office/drawing/2014/main" id="{DC9DDF17-AA23-9965-9D71-6FA4723EB55F}"/>
              </a:ext>
            </a:extLst>
          </p:cNvPr>
          <p:cNvSpPr txBox="1"/>
          <p:nvPr/>
        </p:nvSpPr>
        <p:spPr>
          <a:xfrm>
            <a:off x="371475" y="6007121"/>
            <a:ext cx="6084564" cy="702756"/>
          </a:xfrm>
          <a:prstGeom prst="rect">
            <a:avLst/>
          </a:prstGeom>
          <a:solidFill>
            <a:schemeClr val="bg1"/>
          </a:solid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4</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Tomorrow</a:t>
            </a:r>
          </a:p>
          <a:p>
            <a:r>
              <a:rPr lang="en-GB" sz="1400" b="1" dirty="0">
                <a:solidFill>
                  <a:srgbClr val="626262"/>
                </a:solidFill>
                <a:latin typeface="Arial" panose="020B0604020202020204" pitchFamily="34" charset="0"/>
                <a:cs typeface="Arial" panose="020B0604020202020204" pitchFamily="34" charset="0"/>
              </a:rPr>
              <a:t>Coach transfer from hotel to RAL:          08:30</a:t>
            </a:r>
          </a:p>
        </p:txBody>
      </p:sp>
    </p:spTree>
    <p:extLst>
      <p:ext uri="{BB962C8B-B14F-4D97-AF65-F5344CB8AC3E}">
        <p14:creationId xmlns:p14="http://schemas.microsoft.com/office/powerpoint/2010/main" val="7583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2E43C6-8700-779E-BB8E-B7FAB9CEF90D}"/>
              </a:ext>
            </a:extLst>
          </p:cNvPr>
          <p:cNvSpPr/>
          <p:nvPr/>
        </p:nvSpPr>
        <p:spPr>
          <a:xfrm>
            <a:off x="0" y="5674885"/>
            <a:ext cx="4679577" cy="1183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0">
            <a:extLst>
              <a:ext uri="{FF2B5EF4-FFF2-40B4-BE49-F238E27FC236}">
                <a16:creationId xmlns:a16="http://schemas.microsoft.com/office/drawing/2014/main" id="{05BADAE3-1F2E-6C40-9505-8D3AC99DAC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154"/>
          <a:stretch/>
        </p:blipFill>
        <p:spPr>
          <a:xfrm>
            <a:off x="7238287" y="0"/>
            <a:ext cx="4953711" cy="6858000"/>
          </a:xfrm>
          <a:prstGeom prst="rect">
            <a:avLst/>
          </a:prstGeom>
        </p:spPr>
      </p:pic>
      <p:sp>
        <p:nvSpPr>
          <p:cNvPr id="3" name="TextBox 2">
            <a:extLst>
              <a:ext uri="{FF2B5EF4-FFF2-40B4-BE49-F238E27FC236}">
                <a16:creationId xmlns:a16="http://schemas.microsoft.com/office/drawing/2014/main" id="{C8B66DC9-76C9-5140-A7C4-B9B833C488D1}"/>
              </a:ext>
            </a:extLst>
          </p:cNvPr>
          <p:cNvSpPr txBox="1"/>
          <p:nvPr/>
        </p:nvSpPr>
        <p:spPr>
          <a:xfrm>
            <a:off x="423748" y="1790900"/>
            <a:ext cx="5101814" cy="918200"/>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1</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Where are we? </a:t>
            </a:r>
          </a:p>
          <a:p>
            <a:r>
              <a:rPr lang="en-GB" sz="1400" dirty="0">
                <a:solidFill>
                  <a:srgbClr val="626262"/>
                </a:solidFill>
                <a:latin typeface="Arial" panose="020B0604020202020204" pitchFamily="34" charset="0"/>
                <a:cs typeface="Arial" panose="020B0604020202020204" pitchFamily="34" charset="0"/>
              </a:rPr>
              <a:t>We are in the R22 building: Lectures and Coffee breaks</a:t>
            </a:r>
          </a:p>
          <a:p>
            <a:r>
              <a:rPr lang="en-US" sz="1400" dirty="0">
                <a:solidFill>
                  <a:srgbClr val="626262"/>
                </a:solidFill>
                <a:latin typeface="Arial" panose="020B0604020202020204" pitchFamily="34" charset="0"/>
                <a:cs typeface="Arial" panose="020B0604020202020204" pitchFamily="34" charset="0"/>
              </a:rPr>
              <a:t>We have some events in R112: Lunches and Poster session</a:t>
            </a:r>
          </a:p>
        </p:txBody>
      </p:sp>
      <p:sp>
        <p:nvSpPr>
          <p:cNvPr id="4" name="TextBox 3">
            <a:extLst>
              <a:ext uri="{FF2B5EF4-FFF2-40B4-BE49-F238E27FC236}">
                <a16:creationId xmlns:a16="http://schemas.microsoft.com/office/drawing/2014/main" id="{A6EBDC0C-5E44-914B-85A5-07AF5BC1B9B6}"/>
              </a:ext>
            </a:extLst>
          </p:cNvPr>
          <p:cNvSpPr txBox="1"/>
          <p:nvPr/>
        </p:nvSpPr>
        <p:spPr>
          <a:xfrm>
            <a:off x="423748" y="2819147"/>
            <a:ext cx="5101814" cy="702756"/>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2 </a:t>
            </a:r>
            <a:r>
              <a:rPr lang="en-US" sz="2400" b="1" spc="-100" dirty="0" err="1">
                <a:latin typeface="Arial" panose="020B0604020202020204" pitchFamily="34" charset="0"/>
                <a:cs typeface="Arial" panose="020B0604020202020204" pitchFamily="34" charset="0"/>
              </a:rPr>
              <a:t>Programme</a:t>
            </a:r>
            <a:endParaRPr lang="en-US" sz="2400" b="1" spc="-100" dirty="0">
              <a:latin typeface="Arial" panose="020B0604020202020204" pitchFamily="34" charset="0"/>
              <a:cs typeface="Arial" panose="020B0604020202020204" pitchFamily="34" charset="0"/>
            </a:endParaRPr>
          </a:p>
          <a:p>
            <a:r>
              <a:rPr lang="en-GB" sz="1400" dirty="0">
                <a:solidFill>
                  <a:srgbClr val="626262"/>
                </a:solidFill>
                <a:latin typeface="Arial" panose="020B0604020202020204" pitchFamily="34" charset="0"/>
                <a:cs typeface="Arial" panose="020B0604020202020204" pitchFamily="34" charset="0"/>
              </a:rPr>
              <a:t>Up-to-date version in https://indico.stfc.ac.uk/e/INSQTws2</a:t>
            </a:r>
            <a:endParaRPr lang="en-US" sz="1400" dirty="0">
              <a:solidFill>
                <a:srgbClr val="6262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FFD7155-AB0C-D84C-8261-743120695688}"/>
              </a:ext>
            </a:extLst>
          </p:cNvPr>
          <p:cNvSpPr txBox="1"/>
          <p:nvPr/>
        </p:nvSpPr>
        <p:spPr>
          <a:xfrm>
            <a:off x="423748" y="3701090"/>
            <a:ext cx="6084564" cy="2210862"/>
          </a:xfrm>
          <a:prstGeom prst="rect">
            <a:avLst/>
          </a:prstGeom>
          <a:no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3</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Dinner</a:t>
            </a:r>
          </a:p>
          <a:p>
            <a:r>
              <a:rPr lang="en-GB" sz="1400" dirty="0">
                <a:solidFill>
                  <a:srgbClr val="626262"/>
                </a:solidFill>
                <a:latin typeface="Arial" panose="020B0604020202020204" pitchFamily="34" charset="0"/>
                <a:cs typeface="Arial" panose="020B0604020202020204" pitchFamily="34" charset="0"/>
              </a:rPr>
              <a:t>At The </a:t>
            </a:r>
            <a:r>
              <a:rPr lang="en-GB" sz="1400" dirty="0" err="1">
                <a:solidFill>
                  <a:srgbClr val="626262"/>
                </a:solidFill>
                <a:latin typeface="Arial" panose="020B0604020202020204" pitchFamily="34" charset="0"/>
                <a:cs typeface="Arial" panose="020B0604020202020204" pitchFamily="34" charset="0"/>
              </a:rPr>
              <a:t>Cosener’s</a:t>
            </a:r>
            <a:r>
              <a:rPr lang="en-GB" sz="1400" dirty="0">
                <a:solidFill>
                  <a:srgbClr val="626262"/>
                </a:solidFill>
                <a:latin typeface="Arial" panose="020B0604020202020204" pitchFamily="34" charset="0"/>
                <a:cs typeface="Arial" panose="020B0604020202020204" pitchFamily="34" charset="0"/>
              </a:rPr>
              <a:t> House at 19:00</a:t>
            </a:r>
            <a:br>
              <a:rPr lang="en-GB" sz="1400" dirty="0">
                <a:solidFill>
                  <a:srgbClr val="626262"/>
                </a:solidFill>
                <a:latin typeface="Arial" panose="020B0604020202020204" pitchFamily="34" charset="0"/>
                <a:cs typeface="Arial" panose="020B0604020202020204" pitchFamily="34" charset="0"/>
              </a:rPr>
            </a:br>
            <a:r>
              <a:rPr lang="en-US" sz="1400" dirty="0">
                <a:solidFill>
                  <a:srgbClr val="626262"/>
                </a:solidFill>
                <a:latin typeface="Arial" panose="020B0604020202020204" pitchFamily="34" charset="0"/>
                <a:cs typeface="Arial" panose="020B0604020202020204" pitchFamily="34" charset="0"/>
              </a:rPr>
              <a:t>15 - 16 Abbey Close, Abingdon, </a:t>
            </a:r>
            <a:r>
              <a:rPr lang="en-US" sz="1400" b="1" dirty="0">
                <a:solidFill>
                  <a:srgbClr val="626262"/>
                </a:solidFill>
                <a:latin typeface="Arial" panose="020B0604020202020204" pitchFamily="34" charset="0"/>
                <a:cs typeface="Arial" panose="020B0604020202020204" pitchFamily="34" charset="0"/>
              </a:rPr>
              <a:t>OX14 3JD</a:t>
            </a:r>
            <a:br>
              <a:rPr lang="en-GB" sz="1400" b="1" dirty="0">
                <a:solidFill>
                  <a:srgbClr val="626262"/>
                </a:solidFill>
                <a:latin typeface="Arial" panose="020B0604020202020204" pitchFamily="34" charset="0"/>
                <a:cs typeface="Arial" panose="020B0604020202020204" pitchFamily="34" charset="0"/>
              </a:rPr>
            </a:br>
            <a:endParaRPr lang="en-GB" sz="1400" b="1" dirty="0">
              <a:solidFill>
                <a:srgbClr val="626262"/>
              </a:solidFill>
              <a:latin typeface="Arial" panose="020B0604020202020204" pitchFamily="34" charset="0"/>
              <a:cs typeface="Arial" panose="020B0604020202020204" pitchFamily="34" charset="0"/>
            </a:endParaRPr>
          </a:p>
          <a:p>
            <a:r>
              <a:rPr lang="en-GB" sz="1400" b="1" dirty="0">
                <a:solidFill>
                  <a:srgbClr val="626262"/>
                </a:solidFill>
                <a:latin typeface="Arial" panose="020B0604020202020204" pitchFamily="34" charset="0"/>
                <a:cs typeface="Arial" panose="020B0604020202020204" pitchFamily="34" charset="0"/>
              </a:rPr>
              <a:t>Coach leaving here to hotel at:                17:30</a:t>
            </a:r>
          </a:p>
          <a:p>
            <a:r>
              <a:rPr lang="en-GB" sz="1400" b="1" dirty="0">
                <a:solidFill>
                  <a:srgbClr val="626262"/>
                </a:solidFill>
                <a:latin typeface="Arial" panose="020B0604020202020204" pitchFamily="34" charset="0"/>
                <a:cs typeface="Arial" panose="020B0604020202020204" pitchFamily="34" charset="0"/>
              </a:rPr>
              <a:t>Coach leaving hotel to dinner venue at: 18:30</a:t>
            </a:r>
          </a:p>
          <a:p>
            <a:r>
              <a:rPr lang="en-GB" sz="1400" b="1" dirty="0">
                <a:solidFill>
                  <a:srgbClr val="626262"/>
                </a:solidFill>
                <a:latin typeface="Arial" panose="020B0604020202020204" pitchFamily="34" charset="0"/>
                <a:cs typeface="Arial" panose="020B0604020202020204" pitchFamily="34" charset="0"/>
              </a:rPr>
              <a:t>Coach transfer back to hotel:                  22:00</a:t>
            </a:r>
          </a:p>
          <a:p>
            <a:endParaRPr lang="en-GB" sz="1400" dirty="0">
              <a:solidFill>
                <a:srgbClr val="626262"/>
              </a:solidFill>
              <a:latin typeface="Arial" panose="020B0604020202020204" pitchFamily="34" charset="0"/>
              <a:cs typeface="Arial" panose="020B0604020202020204" pitchFamily="34" charset="0"/>
            </a:endParaRPr>
          </a:p>
          <a:p>
            <a:r>
              <a:rPr lang="en-GB" sz="1400" dirty="0">
                <a:solidFill>
                  <a:srgbClr val="626262"/>
                </a:solidFill>
                <a:latin typeface="Arial" panose="020B0604020202020204" pitchFamily="34" charset="0"/>
                <a:cs typeface="Arial" panose="020B0604020202020204" pitchFamily="34" charset="0"/>
              </a:rPr>
              <a:t>Optional: local bus X2 runs until late from Abingdon to near the hotel</a:t>
            </a:r>
            <a:endParaRPr lang="en-US" sz="1400" dirty="0">
              <a:solidFill>
                <a:srgbClr val="62626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117100" cy="1446550"/>
          </a:xfrm>
          <a:prstGeom prst="rect">
            <a:avLst/>
          </a:prstGeom>
          <a:noFill/>
        </p:spPr>
        <p:txBody>
          <a:bodyPr wrap="square" rtlCol="0" anchor="t">
            <a:spAutoFit/>
          </a:bodyPr>
          <a:lstStyle/>
          <a:p>
            <a:r>
              <a:rPr lang="en-US" sz="4400" b="1" spc="-150" dirty="0">
                <a:latin typeface="Arial" panose="020B0604020202020204" pitchFamily="34" charset="0"/>
                <a:cs typeface="Arial" panose="020B0604020202020204" pitchFamily="34" charset="0"/>
              </a:rPr>
              <a:t>Agenda and </a:t>
            </a:r>
            <a:r>
              <a:rPr lang="en-US" sz="4400" b="1" spc="-150" dirty="0" err="1">
                <a:latin typeface="Arial" panose="020B0604020202020204" pitchFamily="34" charset="0"/>
                <a:cs typeface="Arial" panose="020B0604020202020204" pitchFamily="34" charset="0"/>
              </a:rPr>
              <a:t>Organisation</a:t>
            </a:r>
            <a:endParaRPr lang="en-US" sz="4400" b="1" spc="-1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458130" y="4569340"/>
            <a:ext cx="2354233"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RAL Space - </a:t>
            </a:r>
            <a:r>
              <a:rPr lang="en-US" sz="800" dirty="0" err="1">
                <a:solidFill>
                  <a:schemeClr val="bg1"/>
                </a:solidFill>
                <a:latin typeface="Arial" panose="020B0604020202020204" pitchFamily="34" charset="0"/>
                <a:cs typeface="Arial" panose="020B0604020202020204" pitchFamily="34" charset="0"/>
              </a:rPr>
              <a:t>BuiltVision</a:t>
            </a:r>
            <a:endParaRPr lang="en-US" sz="8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E6DE168-6938-B747-BEE8-8CC9B28012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8980"/>
          <a:stretch/>
        </p:blipFill>
        <p:spPr>
          <a:xfrm>
            <a:off x="6957341" y="0"/>
            <a:ext cx="5234657" cy="6858000"/>
          </a:xfrm>
          <a:prstGeom prst="rect">
            <a:avLst/>
          </a:prstGeom>
        </p:spPr>
      </p:pic>
      <p:pic>
        <p:nvPicPr>
          <p:cNvPr id="5" name="Picture 4">
            <a:extLst>
              <a:ext uri="{FF2B5EF4-FFF2-40B4-BE49-F238E27FC236}">
                <a16:creationId xmlns:a16="http://schemas.microsoft.com/office/drawing/2014/main" id="{B7FFE420-58AD-670E-63E0-EEEEDAB60B39}"/>
              </a:ext>
            </a:extLst>
          </p:cNvPr>
          <p:cNvPicPr>
            <a:picLocks noChangeAspect="1"/>
          </p:cNvPicPr>
          <p:nvPr/>
        </p:nvPicPr>
        <p:blipFill>
          <a:blip r:embed="rId5"/>
          <a:stretch>
            <a:fillRect/>
          </a:stretch>
        </p:blipFill>
        <p:spPr>
          <a:xfrm>
            <a:off x="6666440" y="0"/>
            <a:ext cx="5653095" cy="6858000"/>
          </a:xfrm>
          <a:prstGeom prst="rect">
            <a:avLst/>
          </a:prstGeom>
        </p:spPr>
      </p:pic>
      <p:pic>
        <p:nvPicPr>
          <p:cNvPr id="22" name="Picture 21" descr="Qr code&#10;&#10;Description automatically generated">
            <a:extLst>
              <a:ext uri="{FF2B5EF4-FFF2-40B4-BE49-F238E27FC236}">
                <a16:creationId xmlns:a16="http://schemas.microsoft.com/office/drawing/2014/main" id="{AAA5A39A-C7EE-DBD6-D674-B39124826184}"/>
              </a:ext>
            </a:extLst>
          </p:cNvPr>
          <p:cNvPicPr>
            <a:picLocks noChangeAspect="1"/>
          </p:cNvPicPr>
          <p:nvPr/>
        </p:nvPicPr>
        <p:blipFill>
          <a:blip r:embed="rId6"/>
          <a:stretch>
            <a:fillRect/>
          </a:stretch>
        </p:blipFill>
        <p:spPr>
          <a:xfrm>
            <a:off x="6774510" y="685800"/>
            <a:ext cx="5486400" cy="5486400"/>
          </a:xfrm>
          <a:prstGeom prst="rect">
            <a:avLst/>
          </a:prstGeom>
        </p:spPr>
      </p:pic>
      <p:sp>
        <p:nvSpPr>
          <p:cNvPr id="23" name="TextBox 22">
            <a:extLst>
              <a:ext uri="{FF2B5EF4-FFF2-40B4-BE49-F238E27FC236}">
                <a16:creationId xmlns:a16="http://schemas.microsoft.com/office/drawing/2014/main" id="{DC9DDF17-AA23-9965-9D71-6FA4723EB55F}"/>
              </a:ext>
            </a:extLst>
          </p:cNvPr>
          <p:cNvSpPr txBox="1"/>
          <p:nvPr/>
        </p:nvSpPr>
        <p:spPr>
          <a:xfrm>
            <a:off x="371475" y="6007121"/>
            <a:ext cx="6084564" cy="702756"/>
          </a:xfrm>
          <a:prstGeom prst="rect">
            <a:avLst/>
          </a:prstGeom>
          <a:solidFill>
            <a:schemeClr val="bg1"/>
          </a:solidFill>
        </p:spPr>
        <p:txBody>
          <a:bodyPr wrap="square" rtlCol="0" anchor="t">
            <a:spAutoFit/>
          </a:bodyPr>
          <a:lstStyle/>
          <a:p>
            <a:pPr>
              <a:spcAft>
                <a:spcPts val="200"/>
              </a:spcAft>
            </a:pPr>
            <a:r>
              <a:rPr lang="en-US" sz="2400" b="1" spc="-100" dirty="0">
                <a:solidFill>
                  <a:schemeClr val="accent3"/>
                </a:solidFill>
                <a:latin typeface="Arial" panose="020B0604020202020204" pitchFamily="34" charset="0"/>
                <a:cs typeface="Arial" panose="020B0604020202020204" pitchFamily="34" charset="0"/>
              </a:rPr>
              <a:t>4</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Tomorrow</a:t>
            </a:r>
          </a:p>
          <a:p>
            <a:r>
              <a:rPr lang="en-GB" sz="1400" b="1" dirty="0">
                <a:solidFill>
                  <a:srgbClr val="626262"/>
                </a:solidFill>
                <a:latin typeface="Arial" panose="020B0604020202020204" pitchFamily="34" charset="0"/>
                <a:cs typeface="Arial" panose="020B0604020202020204" pitchFamily="34" charset="0"/>
              </a:rPr>
              <a:t>Coach transfer from hotel to RAL:          08:30</a:t>
            </a:r>
          </a:p>
        </p:txBody>
      </p:sp>
      <p:sp>
        <p:nvSpPr>
          <p:cNvPr id="7" name="TextBox 6">
            <a:extLst>
              <a:ext uri="{FF2B5EF4-FFF2-40B4-BE49-F238E27FC236}">
                <a16:creationId xmlns:a16="http://schemas.microsoft.com/office/drawing/2014/main" id="{B2C9EC62-1E63-5F57-6B83-25CE4A857F73}"/>
              </a:ext>
            </a:extLst>
          </p:cNvPr>
          <p:cNvSpPr txBox="1"/>
          <p:nvPr/>
        </p:nvSpPr>
        <p:spPr>
          <a:xfrm>
            <a:off x="1932214" y="2911928"/>
            <a:ext cx="9465127" cy="150810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spc="-100" dirty="0">
                <a:solidFill>
                  <a:srgbClr val="FF0000"/>
                </a:solidFill>
                <a:latin typeface="Arial"/>
                <a:cs typeface="Arial"/>
              </a:rPr>
              <a:t>Important</a:t>
            </a:r>
            <a:endParaRPr lang="en-US" sz="2800">
              <a:solidFill>
                <a:srgbClr val="FF0000"/>
              </a:solidFill>
              <a:latin typeface="Arial"/>
              <a:cs typeface="Arial"/>
            </a:endParaRPr>
          </a:p>
          <a:p>
            <a:pPr algn="ctr"/>
            <a:r>
              <a:rPr lang="en-GB" sz="3200" dirty="0">
                <a:cs typeface="Arial"/>
              </a:rPr>
              <a:t>Please keep badge until end of workshop </a:t>
            </a:r>
          </a:p>
          <a:p>
            <a:pPr algn="ctr"/>
            <a:r>
              <a:rPr lang="en-GB" sz="3200" dirty="0">
                <a:cs typeface="Arial"/>
              </a:rPr>
              <a:t>If you have a parking permit also keep until the end</a:t>
            </a:r>
          </a:p>
        </p:txBody>
      </p:sp>
    </p:spTree>
    <p:extLst>
      <p:ext uri="{BB962C8B-B14F-4D97-AF65-F5344CB8AC3E}">
        <p14:creationId xmlns:p14="http://schemas.microsoft.com/office/powerpoint/2010/main" val="39388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A0056F-32C7-F843-BDB2-79364CC394D1}"/>
              </a:ext>
            </a:extLst>
          </p:cNvPr>
          <p:cNvSpPr txBox="1"/>
          <p:nvPr/>
        </p:nvSpPr>
        <p:spPr>
          <a:xfrm>
            <a:off x="974226" y="1260000"/>
            <a:ext cx="8316591" cy="2308324"/>
          </a:xfrm>
          <a:prstGeom prst="rect">
            <a:avLst/>
          </a:prstGeom>
          <a:noFill/>
        </p:spPr>
        <p:txBody>
          <a:bodyPr wrap="square" rtlCol="0" anchor="t">
            <a:spAutoFit/>
          </a:bodyPr>
          <a:lstStyle/>
          <a:p>
            <a:r>
              <a:rPr lang="en-US" sz="4800" b="1" spc="-160" dirty="0">
                <a:solidFill>
                  <a:schemeClr val="bg1"/>
                </a:solidFill>
                <a:latin typeface="Arial" panose="020B0604020202020204" pitchFamily="34" charset="0"/>
                <a:cs typeface="Arial" panose="020B0604020202020204" pitchFamily="34" charset="0"/>
              </a:rPr>
              <a:t>Welcome to STFC</a:t>
            </a:r>
            <a:br>
              <a:rPr lang="en-US" sz="4800" b="1" spc="-160" dirty="0">
                <a:solidFill>
                  <a:schemeClr val="bg1"/>
                </a:solidFill>
                <a:latin typeface="Arial" panose="020B0604020202020204" pitchFamily="34" charset="0"/>
                <a:cs typeface="Arial" panose="020B0604020202020204" pitchFamily="34" charset="0"/>
              </a:rPr>
            </a:br>
            <a:r>
              <a:rPr lang="en-US" sz="4800" b="1" spc="-160" dirty="0">
                <a:solidFill>
                  <a:schemeClr val="bg1"/>
                </a:solidFill>
                <a:latin typeface="Arial" panose="020B0604020202020204" pitchFamily="34" charset="0"/>
                <a:cs typeface="Arial" panose="020B0604020202020204" pitchFamily="34" charset="0"/>
              </a:rPr>
              <a:t>Rutherford Appleton Laboratory</a:t>
            </a:r>
            <a:endParaRPr lang="en-US" sz="4800" b="1" spc="-15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EF0AB8A-8C58-F648-9169-CCA6A7B342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7298"/>
          <a:stretch/>
        </p:blipFill>
        <p:spPr>
          <a:xfrm flipV="1">
            <a:off x="5433141" y="0"/>
            <a:ext cx="6758859" cy="6858000"/>
          </a:xfrm>
          <a:prstGeom prst="rect">
            <a:avLst/>
          </a:prstGeom>
        </p:spPr>
      </p:pic>
    </p:spTree>
    <p:extLst>
      <p:ext uri="{BB962C8B-B14F-4D97-AF65-F5344CB8AC3E}">
        <p14:creationId xmlns:p14="http://schemas.microsoft.com/office/powerpoint/2010/main" val="1649938378"/>
      </p:ext>
    </p:extLst>
  </p:cSld>
  <p:clrMapOvr>
    <a:masterClrMapping/>
  </p:clrMapOvr>
</p:sld>
</file>

<file path=ppt/theme/theme1.xml><?xml version="1.0" encoding="utf-8"?>
<a:theme xmlns:a="http://schemas.openxmlformats.org/drawingml/2006/main" name="Font and logo master">
  <a:themeElements>
    <a:clrScheme name="STFC corporate colours">
      <a:dk1>
        <a:srgbClr val="2E2C61"/>
      </a:dk1>
      <a:lt1>
        <a:srgbClr val="FFFFFF"/>
      </a:lt1>
      <a:dk2>
        <a:srgbClr val="2E2C61"/>
      </a:dk2>
      <a:lt2>
        <a:srgbClr val="FFFFFF"/>
      </a:lt2>
      <a:accent1>
        <a:srgbClr val="003088"/>
      </a:accent1>
      <a:accent2>
        <a:srgbClr val="1E5DF8"/>
      </a:accent2>
      <a:accent3>
        <a:srgbClr val="E94D36"/>
      </a:accent3>
      <a:accent4>
        <a:srgbClr val="00A788"/>
      </a:accent4>
      <a:accent5>
        <a:srgbClr val="FBBB10"/>
      </a:accent5>
      <a:accent6>
        <a:srgbClr val="DADAD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STFC_RAL_Space_Master_Template v10.pptx" id="{5DE00C9F-44C7-4BF3-B51C-780378FDAA43}" vid="{390C0D88-747E-4D40-9E6B-6F105F807F1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STFC_RAL_Space_Master_Template v10.pptx" id="{5DE00C9F-44C7-4BF3-B51C-780378FDAA43}" vid="{227CD865-6245-455E-BAA8-2F826A149110}"/>
    </a:ext>
  </a:extLst>
</a:theme>
</file>

<file path=ppt/theme/theme3.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STFC_RAL_Space_Master_Template v10.pptx" id="{5DE00C9F-44C7-4BF3-B51C-780378FDAA43}" vid="{BA8ECC02-B909-4BFE-9FE4-FAD0C52C49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714389D90F4F4E85B71CDA5A73F021" ma:contentTypeVersion="16" ma:contentTypeDescription="Create a new document." ma:contentTypeScope="" ma:versionID="9000c9d66745491e626e7d38e3441e2c">
  <xsd:schema xmlns:xsd="http://www.w3.org/2001/XMLSchema" xmlns:xs="http://www.w3.org/2001/XMLSchema" xmlns:p="http://schemas.microsoft.com/office/2006/metadata/properties" xmlns:ns2="1fd1282e-d3df-4bdf-8142-2bc296b72271" xmlns:ns3="c5a27d08-c2cc-4ac8-8433-749d3c0db5b2" targetNamespace="http://schemas.microsoft.com/office/2006/metadata/properties" ma:root="true" ma:fieldsID="417c48dfc093394f410fdd802efecc82" ns2:_="" ns3:_="">
    <xsd:import namespace="1fd1282e-d3df-4bdf-8142-2bc296b72271"/>
    <xsd:import namespace="c5a27d08-c2cc-4ac8-8433-749d3c0db5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1282e-d3df-4bdf-8142-2bc296b722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a27d08-c2cc-4ac8-8433-749d3c0db5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ca5e0f-b5a6-4ccb-a01e-bea227464e59}" ma:internalName="TaxCatchAll" ma:showField="CatchAllData" ma:web="c5a27d08-c2cc-4ac8-8433-749d3c0db5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5a27d08-c2cc-4ac8-8433-749d3c0db5b2">
      <UserInfo>
        <DisplayName/>
        <AccountId xsi:nil="true"/>
        <AccountType/>
      </UserInfo>
    </SharedWithUsers>
    <TaxCatchAll xmlns="c5a27d08-c2cc-4ac8-8433-749d3c0db5b2" xsi:nil="true"/>
    <lcf76f155ced4ddcb4097134ff3c332f xmlns="1fd1282e-d3df-4bdf-8142-2bc296b722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52F809-F59D-4A83-B2EE-F3E901B00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1282e-d3df-4bdf-8142-2bc296b72271"/>
    <ds:schemaRef ds:uri="c5a27d08-c2cc-4ac8-8433-749d3c0db5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D5D5B8-BF10-44EC-A741-7A15D8CEAE99}">
  <ds:schemaRefs>
    <ds:schemaRef ds:uri="http://schemas.microsoft.com/sharepoint/v3/contenttype/forms"/>
  </ds:schemaRefs>
</ds:datastoreItem>
</file>

<file path=customXml/itemProps3.xml><?xml version="1.0" encoding="utf-8"?>
<ds:datastoreItem xmlns:ds="http://schemas.openxmlformats.org/officeDocument/2006/customXml" ds:itemID="{A5F1C4F4-B514-46B5-BA53-F3136A038A55}">
  <ds:schemaRefs>
    <ds:schemaRef ds:uri="http://schemas.microsoft.com/office/2006/documentManagement/types"/>
    <ds:schemaRef ds:uri="e5ebcf68-ced2-4a98-b72f-28c94d1ed58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e30df28-d906-45ca-99b3-b21bab123d78"/>
    <ds:schemaRef ds:uri="http://www.w3.org/XML/1998/namespace"/>
    <ds:schemaRef ds:uri="c5a27d08-c2cc-4ac8-8433-749d3c0db5b2"/>
    <ds:schemaRef ds:uri="1fd1282e-d3df-4bdf-8142-2bc296b72271"/>
  </ds:schemaRefs>
</ds:datastoreItem>
</file>

<file path=docProps/app.xml><?xml version="1.0" encoding="utf-8"?>
<Properties xmlns="http://schemas.openxmlformats.org/officeDocument/2006/extended-properties" xmlns:vt="http://schemas.openxmlformats.org/officeDocument/2006/docPropsVTypes">
  <Template>UKRI_STFC_RAL_Space_Master_Template v10</Template>
  <TotalTime>3456</TotalTime>
  <Words>1416</Words>
  <Application>Microsoft Office PowerPoint</Application>
  <PresentationFormat>Widescreen</PresentationFormat>
  <Paragraphs>114</Paragraphs>
  <Slides>17</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Arial Regular</vt:lpstr>
      <vt:lpstr>Calibri</vt:lpstr>
      <vt:lpstr>Calibri Light</vt:lpstr>
      <vt:lpstr>Corisande</vt:lpstr>
      <vt:lpstr>Wingdings</vt:lpstr>
      <vt:lpstr>Font and logo master</vt:lpstr>
      <vt:lpstr>Custom Design</vt:lpstr>
      <vt:lpstr>Font WITHOUT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Valenzuela, Tristan (STFC,RAL,RALSP)</dc:creator>
  <cp:lastModifiedBy>Valenzuela-Salazar, Tristan (STFC,RAL,RALSP)</cp:lastModifiedBy>
  <cp:revision>24</cp:revision>
  <cp:lastPrinted>2019-10-02T08:27:37Z</cp:lastPrinted>
  <dcterms:created xsi:type="dcterms:W3CDTF">2023-02-08T15:49:37Z</dcterms:created>
  <dcterms:modified xsi:type="dcterms:W3CDTF">2023-02-13T11:41:04Z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0x010100C0714389D90F4F4E85B71CDA5A73F021</vt:lpwstr>
  </property>
  <property fmtid="{D5CDD505-2E9C-101B-9397-08002B2CF9AE}" pid="3" name="_dlc_DocIdItemGuid">
    <vt:lpwstr>7d6dd9f8-2757-4d2f-b6c5-c8fdb553a0d1</vt:lpwstr>
  </property>
  <property fmtid="{D5CDD505-2E9C-101B-9397-08002B2CF9AE}" pid="4" name="Order">
    <vt:r8>41900</vt:r8>
  </property>
  <property fmtid="{D5CDD505-2E9C-101B-9397-08002B2CF9AE}" pid="5" name="xd_Signature">
    <vt:bool>false</vt:bool>
  </property>
  <property fmtid="{D5CDD505-2E9C-101B-9397-08002B2CF9AE}" pid="6" name="xd_ProgID">
    <vt:lpwstr/>
  </property>
  <property fmtid="{D5CDD505-2E9C-101B-9397-08002B2CF9AE}" pid="7" name="Date">
    <vt:lpwstr>2021-05-21T09:42:05Z</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MediaServiceImageTags">
    <vt:lpwstr/>
  </property>
</Properties>
</file>