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15" r:id="rId5"/>
    <p:sldMasterId id="2147483700" r:id="rId6"/>
  </p:sldMasterIdLst>
  <p:notesMasterIdLst>
    <p:notesMasterId r:id="rId32"/>
  </p:notesMasterIdLst>
  <p:sldIdLst>
    <p:sldId id="311" r:id="rId7"/>
    <p:sldId id="504" r:id="rId8"/>
    <p:sldId id="505" r:id="rId9"/>
    <p:sldId id="286" r:id="rId10"/>
    <p:sldId id="506" r:id="rId11"/>
    <p:sldId id="463" r:id="rId12"/>
    <p:sldId id="508" r:id="rId13"/>
    <p:sldId id="467" r:id="rId14"/>
    <p:sldId id="509" r:id="rId15"/>
    <p:sldId id="464" r:id="rId16"/>
    <p:sldId id="510" r:id="rId17"/>
    <p:sldId id="465" r:id="rId18"/>
    <p:sldId id="471" r:id="rId19"/>
    <p:sldId id="472" r:id="rId20"/>
    <p:sldId id="500" r:id="rId21"/>
    <p:sldId id="511" r:id="rId22"/>
    <p:sldId id="462" r:id="rId23"/>
    <p:sldId id="501" r:id="rId24"/>
    <p:sldId id="502" r:id="rId25"/>
    <p:sldId id="503" r:id="rId26"/>
    <p:sldId id="468" r:id="rId27"/>
    <p:sldId id="512" r:id="rId28"/>
    <p:sldId id="513" r:id="rId29"/>
    <p:sldId id="320" r:id="rId30"/>
    <p:sldId id="302" r:id="rId3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6" orient="horz" pos="1049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688" userDrawn="1">
          <p15:clr>
            <a:srgbClr val="A4A3A4"/>
          </p15:clr>
        </p15:guide>
        <p15:guide id="9" pos="2366" userDrawn="1">
          <p15:clr>
            <a:srgbClr val="A4A3A4"/>
          </p15:clr>
        </p15:guide>
        <p15:guide id="10" pos="1890" userDrawn="1">
          <p15:clr>
            <a:srgbClr val="A4A3A4"/>
          </p15:clr>
        </p15:guide>
        <p15:guide id="12" orient="horz" pos="777" userDrawn="1">
          <p15:clr>
            <a:srgbClr val="A4A3A4"/>
          </p15:clr>
        </p15:guide>
        <p15:guide id="13" orient="horz" pos="877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3659" userDrawn="1">
          <p15:clr>
            <a:srgbClr val="A4A3A4"/>
          </p15:clr>
        </p15:guide>
        <p15:guide id="16" orient="horz" pos="278" userDrawn="1">
          <p15:clr>
            <a:srgbClr val="A4A3A4"/>
          </p15:clr>
        </p15:guide>
        <p15:guide id="17" pos="1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3088"/>
    <a:srgbClr val="00BED5"/>
    <a:srgbClr val="626262"/>
    <a:srgbClr val="F08900"/>
    <a:srgbClr val="FF6900"/>
    <a:srgbClr val="1E5DF8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0971C-6D00-47F6-B872-9AF344ED778C}" v="2" dt="2023-02-15T16:36:39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0"/>
    <p:restoredTop sz="94568"/>
  </p:normalViewPr>
  <p:slideViewPr>
    <p:cSldViewPr snapToGrid="0" snapToObjects="1">
      <p:cViewPr varScale="1">
        <p:scale>
          <a:sx n="108" d="100"/>
          <a:sy n="108" d="100"/>
        </p:scale>
        <p:origin x="1110" y="78"/>
      </p:cViewPr>
      <p:guideLst>
        <p:guide orient="horz" pos="323"/>
        <p:guide pos="234"/>
        <p:guide orient="horz" pos="3974"/>
        <p:guide pos="7355"/>
        <p:guide orient="horz" pos="1049"/>
        <p:guide orient="horz" pos="3634"/>
        <p:guide pos="688"/>
        <p:guide pos="2366"/>
        <p:guide pos="1890"/>
        <p:guide orient="horz" pos="777"/>
        <p:guide orient="horz" pos="877"/>
        <p:guide/>
        <p:guide pos="3659"/>
        <p:guide orient="horz" pos="278"/>
        <p:guide pos="1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ter, Mike (STFC,RAL,RALSP)" userId="S::mike.salter@stfc.ac.uk::ebe3118d-4421-4871-80de-c03d98ab5396" providerId="AD" clId="Web-{11D0971C-6D00-47F6-B872-9AF344ED778C}"/>
    <pc:docChg chg="delSld">
      <pc:chgData name="Salter, Mike (STFC,RAL,RALSP)" userId="S::mike.salter@stfc.ac.uk::ebe3118d-4421-4871-80de-c03d98ab5396" providerId="AD" clId="Web-{11D0971C-6D00-47F6-B872-9AF344ED778C}" dt="2023-02-15T16:36:39.266" v="1"/>
      <pc:docMkLst>
        <pc:docMk/>
      </pc:docMkLst>
      <pc:sldChg chg="del">
        <pc:chgData name="Salter, Mike (STFC,RAL,RALSP)" userId="S::mike.salter@stfc.ac.uk::ebe3118d-4421-4871-80de-c03d98ab5396" providerId="AD" clId="Web-{11D0971C-6D00-47F6-B872-9AF344ED778C}" dt="2023-02-15T16:36:36.062" v="0"/>
        <pc:sldMkLst>
          <pc:docMk/>
          <pc:sldMk cId="1547033278" sldId="445"/>
        </pc:sldMkLst>
      </pc:sldChg>
      <pc:sldChg chg="del">
        <pc:chgData name="Salter, Mike (STFC,RAL,RALSP)" userId="S::mike.salter@stfc.ac.uk::ebe3118d-4421-4871-80de-c03d98ab5396" providerId="AD" clId="Web-{11D0971C-6D00-47F6-B872-9AF344ED778C}" dt="2023-02-15T16:36:39.266" v="1"/>
        <pc:sldMkLst>
          <pc:docMk/>
          <pc:sldMk cId="1387164555" sldId="5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9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 Regul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6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 Regul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 Regul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 Regul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6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43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F7CE-C14E-4A45-8B6D-F56D7374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412AB-853D-884B-8861-BE417F72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C80FC-96F7-AA4B-9201-8AB7524D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E3250-D7D5-6347-B233-C2D32598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B914-4D59-B34D-B4EC-2FAC8771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C364-E6EB-8349-96AF-9DF332123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93E84-4339-0D4D-9A91-46F609AD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31ED-8FF4-B745-9C63-8A9D06E1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3FF6-2E4D-9F4F-8509-2E7D6B6D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531D-E1A2-9B43-8AC3-41452ED0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DC1B-DD81-B247-BDAD-AFECCE65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F420-4682-5949-B992-9C498D0A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6CCC-03F8-C54B-88AC-37F96BDF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8DFC-FBA5-644F-8869-D80F2CA9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4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1182-2A1B-8244-932C-DD085A75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03C1-6296-8848-9174-7FC4B9DE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65282-27BF-2841-AFCF-3BB739A6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A58BA-E462-A24E-95B4-55D2EC54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62612-672C-F146-A25D-DA531F11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98703-64EB-E04E-9BDC-9DE18489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74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10B7-3942-8D49-AFD9-8A179837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239A1-777A-1B4C-AC22-BBA31139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871B5-A548-4E44-BA8A-91D9341AA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62B7E-F5FB-614C-ABA4-0CBAC8C6D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5703D-5961-AA44-B9A0-965D4CCF0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D1BE2-BCDD-0D46-8DF0-53F9EE24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623B3-FEFD-5F47-8798-6D1117F2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747F8-5FBA-0845-9686-61338205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9567-A4F5-FE40-A7CB-1502FB55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1B92B-CCCF-9745-8662-A0096D43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FF2F8-C621-144D-BB32-8D757BD2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1ADCC-7CC8-6A4C-AAD7-B57B0324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616FC-AF3D-5147-A78A-6A701AFB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C8299-FA44-424B-B961-2E822588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64051-2EAE-7B41-8DA9-D8DF6875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8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8491-D880-9F48-9DC2-06598346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5684-0965-1E48-9E28-65388077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C5654-8142-A04F-A8AD-058A50192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1A8C2-D75E-3243-A21D-79A6A050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716ED-A626-A942-B734-82676A4A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9189A-6625-B34B-B419-6EE02A9D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0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BB98-824F-CA4E-8A6D-D0E713E7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43867-52DE-5E4E-B24E-1A2D67C4C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5A7C7-4764-5749-879D-23F08DE7F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6DEB7-9836-3B43-B3B3-43A6F336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345B3-D969-934F-AE03-52660B02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F180A-21F1-6C4D-92A7-A8A3F36B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B9BA-DD81-1441-AA88-7FBADF45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50FC-ECA2-C641-8F1B-126E2ACF0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46398-F101-F04C-B796-616002AD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F746-1ACD-9D48-B99E-3597F585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4994-44C5-B941-B416-7DC916C7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0871E-C375-7E48-B95C-D319A5089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AD119-66B9-2945-BE51-5AB824C3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ECAF-A94B-E14F-B68E-C45C3E9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5AAA8-E379-9E43-9780-1D2A9B8F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027DE-5944-3E47-BEEA-E3B2B1E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31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us 1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209A-6E10-E942-82D8-BE02DD62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235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085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A27-3A46-6548-A658-AF078FED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235BA-4644-F742-B68A-58857ABFA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58F6-501F-DF4D-BC61-AD3F27C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1A04B-89FD-BB4A-BE38-11423AD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2FEF-A672-D74A-818C-FD7E25F8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3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16A4E-C980-1B4E-AB07-243472D4897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3657" userDrawn="1">
          <p15:clr>
            <a:srgbClr val="F26B43"/>
          </p15:clr>
        </p15:guide>
        <p15:guide id="7" pos="15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B68EF-5DD8-9C4B-9A77-83282A4E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A06D-764C-3845-B50A-643EF940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E97E1-F5E6-5542-AB0A-45416C056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6E1F-610F-7C47-A898-7F0FAAE217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5652A-5E6D-9249-A56F-5B25A867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D665-5E96-CE41-A734-3D8628CA9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DB2F0-21B5-B44D-B08D-94B3C0551F9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7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a/ae/PIA16938-RadiationSources-InterplanetarySpace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//upload.wikimedia.org/wikipedia/commons/0/02/Van_Allen_radiation_belt.sv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1/CMOS_Inverter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hyperlink" Target="http://www.google.co.uk/url?sa=i&amp;rct=j&amp;q=&amp;esrc=s&amp;frm=1&amp;source=images&amp;cd=&amp;cad=rja&amp;docid=9hfaerqLhyYQwM&amp;tbnid=81iOpQ4ujWX_tM:&amp;ved=0CAUQjRw&amp;url=http://newsroom.craneae.com/2013/04/nasa-researchers-look-to-crane-aerospace-electronics-to-provide-power-electronics-for-space-garden/&amp;ei=InxOUvDoFYnJtQbI6IGADg&amp;bvm=bv.53537100,d.bGE&amp;psig=AFQjCNFQTe2_M2oQ6NI5I0Yb3gA7CrrMKw&amp;ust=1380961685295766" TargetMode="External"/><Relationship Id="rId2" Type="http://schemas.openxmlformats.org/officeDocument/2006/relationships/hyperlink" Target="http://www.google.co.uk/url?sa=i&amp;rct=j&amp;q=&amp;esrc=s&amp;frm=1&amp;source=images&amp;cd=&amp;cad=rja&amp;docid=6amvGZb2yWMYJM&amp;tbnid=MXmslqpWr8mZcM:&amp;ved=0CAUQjRw&amp;url=http://press.xilinx.com/index.php?s%3D34135%26item%3D25&amp;ei=J3tOUqPRFITYsgaT7YCQDw&amp;bvm=bv.53537100,d.bGE&amp;psig=AFQjCNH88nqD2DXRmkuToi3z8rdIX_nS2Q&amp;ust=1380961439028049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.uk/url?sa=i&amp;rct=j&amp;q=&amp;esrc=s&amp;frm=1&amp;source=images&amp;cd=&amp;cad=rja&amp;docid=j7unpGuH4rSgLM&amp;tbnid=LCVOtpfOePqMpM:&amp;ved=0CAUQjRw&amp;url=http://www.steel-electronique.fr/2-23390-FGPA-design.php&amp;ei=tXtOUoOOIIndtAbg6YGICg&amp;bvm=bv.53537100,d.bGE&amp;psig=AFQjCNHrRfjz1yiyVm_LML-SXJYJa-mQeg&amp;ust=1380961567361830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co.uk/url?sa=i&amp;rct=j&amp;q=&amp;esrc=s&amp;frm=1&amp;source=images&amp;cd=&amp;cad=rja&amp;docid=clemuqGBjCX4SM&amp;tbnid=sI89kyGwJqmLBM:&amp;ved=0CAUQjRw&amp;url=http://www.directindustry.com/prod/symmetricom/temperature-compensated-crystal-oscillators-tcxos-31174-467700.html&amp;ei=i3xOUry-Mc_Ysgbk14DIAQ&amp;bvm=bv.53537100,d.bGE&amp;psig=AFQjCNFnpu5v5swDv901E_bQipUR4R5vjg&amp;ust=138096176110582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9FC205-9C3D-8546-9A74-6BCA43F35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829"/>
          <a:stretch/>
        </p:blipFill>
        <p:spPr>
          <a:xfrm rot="10800000">
            <a:off x="6121400" y="0"/>
            <a:ext cx="6070600" cy="3646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2F604-7856-7C42-A226-67BB75D1C920}"/>
              </a:ext>
            </a:extLst>
          </p:cNvPr>
          <p:cNvSpPr txBox="1"/>
          <p:nvPr/>
        </p:nvSpPr>
        <p:spPr>
          <a:xfrm>
            <a:off x="979771" y="3096000"/>
            <a:ext cx="8183053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make electronics work in the space environment?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7382C1-7F69-C34C-9D1F-CC2AF0EAB8E8}"/>
              </a:ext>
            </a:extLst>
          </p:cNvPr>
          <p:cNvSpPr/>
          <p:nvPr/>
        </p:nvSpPr>
        <p:spPr>
          <a:xfrm>
            <a:off x="979772" y="4580313"/>
            <a:ext cx="5745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Salter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 Development Lead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E1107-4E4C-DA42-8E5D-9461A12E8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162"/>
          <a:stretch/>
        </p:blipFill>
        <p:spPr>
          <a:xfrm flipV="1">
            <a:off x="5421991" y="0"/>
            <a:ext cx="6770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strategies against failures, resulting from FMEA / FMECA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for assembly: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pad dimensions to provide optimal solder joint forming.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Allowance for staking on higher mass components.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De-rating of components specifications, often in excess of 50%.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 trace thicknesses and separations increased.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annular rings increased.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ECSS specifications (e.g. </a:t>
            </a: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ECSS-Q-ST-70-12C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of Printed Circuit Boards) provide a detailed 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by Design</a:t>
            </a:r>
          </a:p>
        </p:txBody>
      </p:sp>
    </p:spTree>
    <p:extLst>
      <p:ext uri="{BB962C8B-B14F-4D97-AF65-F5344CB8AC3E}">
        <p14:creationId xmlns:p14="http://schemas.microsoft.com/office/powerpoint/2010/main" val="1666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9071087" y="1719457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Thermal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9894092" y="3260392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Mass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044790" y="780543"/>
            <a:ext cx="2050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+mj-lt"/>
                <a:ea typeface="MS PGothic" pitchFamily="34" charset="-128"/>
                <a:cs typeface="ヒラギノ角ゴ Pro W3"/>
              </a:rPr>
              <a:t>Radiation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8560105" y="4846155"/>
            <a:ext cx="1953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Vibration</a:t>
            </a:r>
          </a:p>
        </p:txBody>
      </p:sp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3968745" y="5386516"/>
            <a:ext cx="4466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Vacuum Compatibility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1206653" y="4057847"/>
            <a:ext cx="1415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Power</a:t>
            </a: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2987597" y="502834"/>
            <a:ext cx="29386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Data Handling</a:t>
            </a: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 flipH="1">
            <a:off x="2622426" y="1541922"/>
            <a:ext cx="6785942" cy="3569692"/>
            <a:chOff x="2354356" y="2212976"/>
            <a:chExt cx="4896074" cy="2584176"/>
          </a:xfrm>
        </p:grpSpPr>
        <p:sp>
          <p:nvSpPr>
            <p:cNvPr id="13" name="Cloud Callout 12"/>
            <p:cNvSpPr/>
            <p:nvPr/>
          </p:nvSpPr>
          <p:spPr bwMode="auto">
            <a:xfrm>
              <a:off x="2354356" y="2212976"/>
              <a:ext cx="4896074" cy="2584176"/>
            </a:xfrm>
            <a:prstGeom prst="cloudCallout">
              <a:avLst>
                <a:gd name="adj1" fmla="val 49983"/>
                <a:gd name="adj2" fmla="val 63589"/>
              </a:avLst>
            </a:pr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2782390" y="2708612"/>
              <a:ext cx="3810223" cy="153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3C8C93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Spacecraft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Design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Considerations</a:t>
              </a:r>
            </a:p>
          </p:txBody>
        </p:sp>
      </p:grp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45006" y="1594509"/>
            <a:ext cx="2119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384743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28803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2CA82D-DA91-4E86-9559-267DC2C12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344" y="1155701"/>
            <a:ext cx="973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GB" altLang="en-US" b="1" dirty="0">
                <a:latin typeface="+mj-lt"/>
              </a:rPr>
              <a:t>Ionising radiation poses a big challenge for electronic systems.</a:t>
            </a:r>
          </a:p>
        </p:txBody>
      </p:sp>
      <p:pic>
        <p:nvPicPr>
          <p:cNvPr id="6" name="Picture 7" descr="File:PIA16938-RadiationSources-InterplanetarySpace.jpg">
            <a:hlinkClick r:id="rId2"/>
            <a:extLst>
              <a:ext uri="{FF2B5EF4-FFF2-40B4-BE49-F238E27FC236}">
                <a16:creationId xmlns:a16="http://schemas.microsoft.com/office/drawing/2014/main" id="{BA71BFFE-B3AF-4121-9541-306B7B85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1869180"/>
            <a:ext cx="5251450" cy="347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ile:Van Allen radiation belt.svg">
            <a:hlinkClick r:id="rId4"/>
            <a:extLst>
              <a:ext uri="{FF2B5EF4-FFF2-40B4-BE49-F238E27FC236}">
                <a16:creationId xmlns:a16="http://schemas.microsoft.com/office/drawing/2014/main" id="{BCEA336A-D123-484A-BE1C-F5D5B883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847414"/>
            <a:ext cx="4725192" cy="259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02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919288" y="1412876"/>
            <a:ext cx="676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GB" altLang="en-US" b="1" dirty="0">
                <a:latin typeface="+mj-lt"/>
              </a:rPr>
              <a:t>Single Event Upsets</a:t>
            </a:r>
          </a:p>
        </p:txBody>
      </p:sp>
      <p:pic>
        <p:nvPicPr>
          <p:cNvPr id="31748" name="Picture 4" descr="SEU-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9" y="3595689"/>
            <a:ext cx="30956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3257551" y="5445125"/>
            <a:ext cx="3027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600" dirty="0">
                <a:latin typeface="+mj-lt"/>
              </a:rPr>
              <a:t>D-Type Flip Flop</a:t>
            </a:r>
          </a:p>
          <a:p>
            <a:pPr algn="ctr"/>
            <a:r>
              <a:rPr lang="en-GB" altLang="en-US" sz="1600" dirty="0">
                <a:latin typeface="+mj-lt"/>
              </a:rPr>
              <a:t>(used as type memory storage)</a:t>
            </a:r>
          </a:p>
        </p:txBody>
      </p:sp>
      <p:sp>
        <p:nvSpPr>
          <p:cNvPr id="9" name="Lightning Bolt 8"/>
          <p:cNvSpPr>
            <a:spLocks noChangeArrowheads="1"/>
          </p:cNvSpPr>
          <p:nvPr/>
        </p:nvSpPr>
        <p:spPr bwMode="auto">
          <a:xfrm flipH="1">
            <a:off x="5141914" y="3933825"/>
            <a:ext cx="522287" cy="673100"/>
          </a:xfrm>
          <a:prstGeom prst="lightningBol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41991" name="Flowchart: Delay 10"/>
          <p:cNvSpPr>
            <a:spLocks noChangeArrowheads="1"/>
          </p:cNvSpPr>
          <p:nvPr/>
        </p:nvSpPr>
        <p:spPr bwMode="auto">
          <a:xfrm>
            <a:off x="3143250" y="2492376"/>
            <a:ext cx="865188" cy="720725"/>
          </a:xfrm>
          <a:prstGeom prst="flowChartDelay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41992" name="TextBox 16"/>
          <p:cNvSpPr txBox="1">
            <a:spLocks noChangeArrowheads="1"/>
          </p:cNvSpPr>
          <p:nvPr/>
        </p:nvSpPr>
        <p:spPr bwMode="auto">
          <a:xfrm>
            <a:off x="2960689" y="3281364"/>
            <a:ext cx="1119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600" dirty="0">
                <a:latin typeface="+mj-lt"/>
              </a:rPr>
              <a:t>AND Gate</a:t>
            </a:r>
          </a:p>
        </p:txBody>
      </p:sp>
      <p:cxnSp>
        <p:nvCxnSpPr>
          <p:cNvPr id="41993" name="Straight Connector 17"/>
          <p:cNvCxnSpPr>
            <a:cxnSpLocks noChangeShapeType="1"/>
          </p:cNvCxnSpPr>
          <p:nvPr/>
        </p:nvCxnSpPr>
        <p:spPr bwMode="auto">
          <a:xfrm>
            <a:off x="2747964" y="2636838"/>
            <a:ext cx="395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4" name="Straight Connector 18"/>
          <p:cNvCxnSpPr>
            <a:cxnSpLocks noChangeShapeType="1"/>
          </p:cNvCxnSpPr>
          <p:nvPr/>
        </p:nvCxnSpPr>
        <p:spPr bwMode="auto">
          <a:xfrm>
            <a:off x="2747964" y="3048000"/>
            <a:ext cx="395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5" name="Straight Connector 23"/>
          <p:cNvCxnSpPr>
            <a:cxnSpLocks noChangeShapeType="1"/>
          </p:cNvCxnSpPr>
          <p:nvPr/>
        </p:nvCxnSpPr>
        <p:spPr bwMode="auto">
          <a:xfrm>
            <a:off x="4008439" y="2852738"/>
            <a:ext cx="395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6" name="Isosceles Triangle 20"/>
          <p:cNvSpPr>
            <a:spLocks noChangeArrowheads="1"/>
          </p:cNvSpPr>
          <p:nvPr/>
        </p:nvSpPr>
        <p:spPr bwMode="auto">
          <a:xfrm rot="5400000">
            <a:off x="5485607" y="2543969"/>
            <a:ext cx="742950" cy="63976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41997" name="Oval 21"/>
          <p:cNvSpPr>
            <a:spLocks noChangeArrowheads="1"/>
          </p:cNvSpPr>
          <p:nvPr/>
        </p:nvSpPr>
        <p:spPr bwMode="auto">
          <a:xfrm>
            <a:off x="6176963" y="2809875"/>
            <a:ext cx="107950" cy="10795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cxnSp>
        <p:nvCxnSpPr>
          <p:cNvPr id="41998" name="Straight Connector 26"/>
          <p:cNvCxnSpPr>
            <a:cxnSpLocks noChangeShapeType="1"/>
          </p:cNvCxnSpPr>
          <p:nvPr/>
        </p:nvCxnSpPr>
        <p:spPr bwMode="auto">
          <a:xfrm>
            <a:off x="5141914" y="2863850"/>
            <a:ext cx="395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9" name="Straight Connector 27"/>
          <p:cNvCxnSpPr>
            <a:cxnSpLocks noChangeShapeType="1"/>
          </p:cNvCxnSpPr>
          <p:nvPr/>
        </p:nvCxnSpPr>
        <p:spPr bwMode="auto">
          <a:xfrm>
            <a:off x="6284914" y="2863850"/>
            <a:ext cx="3968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0" name="TextBox 28"/>
          <p:cNvSpPr txBox="1">
            <a:spLocks noChangeArrowheads="1"/>
          </p:cNvSpPr>
          <p:nvPr/>
        </p:nvSpPr>
        <p:spPr bwMode="auto">
          <a:xfrm>
            <a:off x="5338763" y="3281364"/>
            <a:ext cx="1117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600">
                <a:latin typeface="+mj-lt"/>
              </a:rPr>
              <a:t>NOT Gate</a:t>
            </a:r>
          </a:p>
        </p:txBody>
      </p:sp>
      <p:grpSp>
        <p:nvGrpSpPr>
          <p:cNvPr id="42001" name="Group 22"/>
          <p:cNvGrpSpPr>
            <a:grpSpLocks/>
          </p:cNvGrpSpPr>
          <p:nvPr/>
        </p:nvGrpSpPr>
        <p:grpSpPr bwMode="auto">
          <a:xfrm>
            <a:off x="3979863" y="4414838"/>
            <a:ext cx="1511300" cy="958850"/>
            <a:chOff x="5544108" y="3404861"/>
            <a:chExt cx="1512168" cy="960244"/>
          </a:xfrm>
        </p:grpSpPr>
        <p:sp>
          <p:nvSpPr>
            <p:cNvPr id="42005" name="Rectangle 1"/>
            <p:cNvSpPr>
              <a:spLocks noChangeArrowheads="1"/>
            </p:cNvSpPr>
            <p:nvPr/>
          </p:nvSpPr>
          <p:spPr bwMode="auto">
            <a:xfrm>
              <a:off x="5940152" y="3404861"/>
              <a:ext cx="720080" cy="96024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GB" altLang="en-US">
                <a:latin typeface="+mj-lt"/>
              </a:endParaRPr>
            </a:p>
          </p:txBody>
        </p:sp>
        <p:sp>
          <p:nvSpPr>
            <p:cNvPr id="42006" name="TextBox 2"/>
            <p:cNvSpPr txBox="1">
              <a:spLocks noChangeArrowheads="1"/>
            </p:cNvSpPr>
            <p:nvPr/>
          </p:nvSpPr>
          <p:spPr bwMode="auto">
            <a:xfrm>
              <a:off x="5948500" y="3429000"/>
              <a:ext cx="33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GB" altLang="en-US" sz="1600" b="1">
                  <a:latin typeface="+mj-lt"/>
                </a:rPr>
                <a:t>D</a:t>
              </a:r>
            </a:p>
          </p:txBody>
        </p:sp>
        <p:sp>
          <p:nvSpPr>
            <p:cNvPr id="42007" name="TextBox 3"/>
            <p:cNvSpPr txBox="1">
              <a:spLocks noChangeArrowheads="1"/>
            </p:cNvSpPr>
            <p:nvPr/>
          </p:nvSpPr>
          <p:spPr bwMode="auto">
            <a:xfrm>
              <a:off x="6300192" y="3429000"/>
              <a:ext cx="3449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GB" altLang="en-US" sz="1600" b="1">
                  <a:latin typeface="+mj-lt"/>
                </a:rPr>
                <a:t>Q</a:t>
              </a:r>
            </a:p>
          </p:txBody>
        </p:sp>
        <p:sp>
          <p:nvSpPr>
            <p:cNvPr id="42008" name="TextBox 7"/>
            <p:cNvSpPr txBox="1">
              <a:spLocks noChangeArrowheads="1"/>
            </p:cNvSpPr>
            <p:nvPr/>
          </p:nvSpPr>
          <p:spPr bwMode="auto">
            <a:xfrm>
              <a:off x="6012160" y="3959478"/>
              <a:ext cx="4764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GB" altLang="en-US" sz="1100" b="1">
                  <a:latin typeface="+mj-lt"/>
                </a:rPr>
                <a:t>CLK</a:t>
              </a:r>
            </a:p>
          </p:txBody>
        </p:sp>
        <p:sp>
          <p:nvSpPr>
            <p:cNvPr id="42009" name="Isosceles Triangle 4"/>
            <p:cNvSpPr>
              <a:spLocks noChangeArrowheads="1"/>
            </p:cNvSpPr>
            <p:nvPr/>
          </p:nvSpPr>
          <p:spPr bwMode="auto">
            <a:xfrm rot="5400000">
              <a:off x="5928631" y="4016585"/>
              <a:ext cx="167058" cy="144016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GB" altLang="en-US">
                <a:latin typeface="+mj-lt"/>
              </a:endParaRPr>
            </a:p>
          </p:txBody>
        </p:sp>
        <p:cxnSp>
          <p:nvCxnSpPr>
            <p:cNvPr id="42010" name="Straight Connector 29"/>
            <p:cNvCxnSpPr>
              <a:cxnSpLocks noChangeShapeType="1"/>
            </p:cNvCxnSpPr>
            <p:nvPr/>
          </p:nvCxnSpPr>
          <p:spPr bwMode="auto">
            <a:xfrm>
              <a:off x="5544108" y="3598277"/>
              <a:ext cx="3960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1" name="Straight Connector 30"/>
            <p:cNvCxnSpPr>
              <a:cxnSpLocks noChangeShapeType="1"/>
            </p:cNvCxnSpPr>
            <p:nvPr/>
          </p:nvCxnSpPr>
          <p:spPr bwMode="auto">
            <a:xfrm>
              <a:off x="6660232" y="3598277"/>
              <a:ext cx="3960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2" name="Straight Connector 31"/>
            <p:cNvCxnSpPr>
              <a:cxnSpLocks noChangeShapeType="1"/>
            </p:cNvCxnSpPr>
            <p:nvPr/>
          </p:nvCxnSpPr>
          <p:spPr bwMode="auto">
            <a:xfrm>
              <a:off x="5544108" y="4090283"/>
              <a:ext cx="3960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Lightning Bolt 33"/>
          <p:cNvSpPr>
            <a:spLocks noChangeArrowheads="1"/>
          </p:cNvSpPr>
          <p:nvPr/>
        </p:nvSpPr>
        <p:spPr bwMode="auto">
          <a:xfrm flipH="1">
            <a:off x="6383339" y="2155825"/>
            <a:ext cx="523875" cy="674688"/>
          </a:xfrm>
          <a:prstGeom prst="lightningBol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35" name="Lightning Bolt 34"/>
          <p:cNvSpPr>
            <a:spLocks noChangeArrowheads="1"/>
          </p:cNvSpPr>
          <p:nvPr/>
        </p:nvSpPr>
        <p:spPr bwMode="auto">
          <a:xfrm flipH="1">
            <a:off x="4057650" y="2178050"/>
            <a:ext cx="522288" cy="674688"/>
          </a:xfrm>
          <a:prstGeom prst="lightningBol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26300" y="2982913"/>
            <a:ext cx="299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600">
                <a:latin typeface="+mj-lt"/>
              </a:rPr>
              <a:t>Ionising radiation can cause “bit-flips” in logic and memory.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682F9-A9FE-42CC-A237-146B8261FF6A}"/>
              </a:ext>
            </a:extLst>
          </p:cNvPr>
          <p:cNvSpPr txBox="1"/>
          <p:nvPr/>
        </p:nvSpPr>
        <p:spPr>
          <a:xfrm>
            <a:off x="403341" y="28803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Effects</a:t>
            </a:r>
          </a:p>
        </p:txBody>
      </p:sp>
    </p:spTree>
    <p:extLst>
      <p:ext uri="{BB962C8B-B14F-4D97-AF65-F5344CB8AC3E}">
        <p14:creationId xmlns:p14="http://schemas.microsoft.com/office/powerpoint/2010/main" val="23393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919288" y="1412876"/>
            <a:ext cx="676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GB" altLang="en-US" b="1" dirty="0">
                <a:latin typeface="+mj-lt"/>
              </a:rPr>
              <a:t>Single Event Upset Mitigation – Triple Voting</a:t>
            </a:r>
          </a:p>
        </p:txBody>
      </p:sp>
      <p:sp>
        <p:nvSpPr>
          <p:cNvPr id="35" name="Lightning Bolt 34"/>
          <p:cNvSpPr>
            <a:spLocks noChangeArrowheads="1"/>
          </p:cNvSpPr>
          <p:nvPr/>
        </p:nvSpPr>
        <p:spPr bwMode="auto">
          <a:xfrm flipH="1">
            <a:off x="5808664" y="3160079"/>
            <a:ext cx="522287" cy="674687"/>
          </a:xfrm>
          <a:prstGeom prst="lightningBol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grpSp>
        <p:nvGrpSpPr>
          <p:cNvPr id="43013" name="Group 19"/>
          <p:cNvGrpSpPr>
            <a:grpSpLocks/>
          </p:cNvGrpSpPr>
          <p:nvPr/>
        </p:nvGrpSpPr>
        <p:grpSpPr bwMode="auto">
          <a:xfrm>
            <a:off x="3810000" y="2279015"/>
            <a:ext cx="4572000" cy="3068638"/>
            <a:chOff x="539552" y="2377147"/>
            <a:chExt cx="4572508" cy="3068077"/>
          </a:xfrm>
        </p:grpSpPr>
        <p:sp>
          <p:nvSpPr>
            <p:cNvPr id="43014" name="TextBox 16"/>
            <p:cNvSpPr txBox="1">
              <a:spLocks noChangeArrowheads="1"/>
            </p:cNvSpPr>
            <p:nvPr/>
          </p:nvSpPr>
          <p:spPr bwMode="auto">
            <a:xfrm>
              <a:off x="3563888" y="3651574"/>
              <a:ext cx="11698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600" b="1">
                  <a:latin typeface="+mj-lt"/>
                </a:rPr>
                <a:t>Majority Voter</a:t>
              </a:r>
            </a:p>
          </p:txBody>
        </p:sp>
        <p:sp>
          <p:nvSpPr>
            <p:cNvPr id="43015" name="Flowchart: Delay 10"/>
            <p:cNvSpPr>
              <a:spLocks noChangeArrowheads="1"/>
            </p:cNvSpPr>
            <p:nvPr/>
          </p:nvSpPr>
          <p:spPr bwMode="auto">
            <a:xfrm>
              <a:off x="1619672" y="2492896"/>
              <a:ext cx="864096" cy="720080"/>
            </a:xfrm>
            <a:prstGeom prst="flowChartDelay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GB" altLang="en-US">
                <a:latin typeface="+mj-lt"/>
              </a:endParaRPr>
            </a:p>
          </p:txBody>
        </p:sp>
        <p:cxnSp>
          <p:nvCxnSpPr>
            <p:cNvPr id="43016" name="Straight Connector 17"/>
            <p:cNvCxnSpPr>
              <a:cxnSpLocks noChangeShapeType="1"/>
            </p:cNvCxnSpPr>
            <p:nvPr/>
          </p:nvCxnSpPr>
          <p:spPr bwMode="auto">
            <a:xfrm>
              <a:off x="1223628" y="2636912"/>
              <a:ext cx="3960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7" name="Straight Connector 18"/>
            <p:cNvCxnSpPr>
              <a:cxnSpLocks noChangeShapeType="1"/>
            </p:cNvCxnSpPr>
            <p:nvPr/>
          </p:nvCxnSpPr>
          <p:spPr bwMode="auto">
            <a:xfrm>
              <a:off x="1223628" y="3047373"/>
              <a:ext cx="3960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8" name="Straight Connector 23"/>
            <p:cNvCxnSpPr>
              <a:cxnSpLocks noChangeShapeType="1"/>
            </p:cNvCxnSpPr>
            <p:nvPr/>
          </p:nvCxnSpPr>
          <p:spPr bwMode="auto">
            <a:xfrm>
              <a:off x="2483768" y="2852936"/>
              <a:ext cx="108012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9" name="Flowchart: Delay 36"/>
            <p:cNvSpPr>
              <a:spLocks noChangeArrowheads="1"/>
            </p:cNvSpPr>
            <p:nvPr/>
          </p:nvSpPr>
          <p:spPr bwMode="auto">
            <a:xfrm>
              <a:off x="1619672" y="3573016"/>
              <a:ext cx="864096" cy="720080"/>
            </a:xfrm>
            <a:prstGeom prst="flowChartDelay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GB" altLang="en-US">
                <a:latin typeface="+mj-lt"/>
              </a:endParaRPr>
            </a:p>
          </p:txBody>
        </p:sp>
        <p:cxnSp>
          <p:nvCxnSpPr>
            <p:cNvPr id="43020" name="Straight Connector 37"/>
            <p:cNvCxnSpPr>
              <a:cxnSpLocks noChangeShapeType="1"/>
            </p:cNvCxnSpPr>
            <p:nvPr/>
          </p:nvCxnSpPr>
          <p:spPr bwMode="auto">
            <a:xfrm>
              <a:off x="1223628" y="3717032"/>
              <a:ext cx="3960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Straight Connector 38"/>
            <p:cNvCxnSpPr>
              <a:cxnSpLocks noChangeShapeType="1"/>
            </p:cNvCxnSpPr>
            <p:nvPr/>
          </p:nvCxnSpPr>
          <p:spPr bwMode="auto">
            <a:xfrm>
              <a:off x="1223628" y="4127493"/>
              <a:ext cx="3960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Straight Connector 39"/>
            <p:cNvCxnSpPr>
              <a:cxnSpLocks noChangeShapeType="1"/>
              <a:endCxn id="43027" idx="1"/>
            </p:cNvCxnSpPr>
            <p:nvPr/>
          </p:nvCxnSpPr>
          <p:spPr bwMode="auto">
            <a:xfrm>
              <a:off x="2483768" y="3933056"/>
              <a:ext cx="108012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3" name="Flowchart: Delay 41"/>
            <p:cNvSpPr>
              <a:spLocks noChangeArrowheads="1"/>
            </p:cNvSpPr>
            <p:nvPr/>
          </p:nvSpPr>
          <p:spPr bwMode="auto">
            <a:xfrm>
              <a:off x="1619672" y="4678397"/>
              <a:ext cx="864096" cy="720080"/>
            </a:xfrm>
            <a:prstGeom prst="flowChartDelay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GB" altLang="en-US">
                <a:latin typeface="+mj-lt"/>
              </a:endParaRPr>
            </a:p>
          </p:txBody>
        </p:sp>
        <p:cxnSp>
          <p:nvCxnSpPr>
            <p:cNvPr id="43024" name="Straight Connector 42"/>
            <p:cNvCxnSpPr>
              <a:cxnSpLocks noChangeShapeType="1"/>
            </p:cNvCxnSpPr>
            <p:nvPr/>
          </p:nvCxnSpPr>
          <p:spPr bwMode="auto">
            <a:xfrm>
              <a:off x="1223628" y="4822413"/>
              <a:ext cx="3960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5" name="Straight Connector 43"/>
            <p:cNvCxnSpPr>
              <a:cxnSpLocks noChangeShapeType="1"/>
            </p:cNvCxnSpPr>
            <p:nvPr/>
          </p:nvCxnSpPr>
          <p:spPr bwMode="auto">
            <a:xfrm>
              <a:off x="1223628" y="5232874"/>
              <a:ext cx="3960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6" name="Straight Connector 44"/>
            <p:cNvCxnSpPr>
              <a:cxnSpLocks noChangeShapeType="1"/>
            </p:cNvCxnSpPr>
            <p:nvPr/>
          </p:nvCxnSpPr>
          <p:spPr bwMode="auto">
            <a:xfrm>
              <a:off x="2483768" y="5038437"/>
              <a:ext cx="108012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7" name="Rectangle 6"/>
            <p:cNvSpPr>
              <a:spLocks noChangeArrowheads="1"/>
            </p:cNvSpPr>
            <p:nvPr/>
          </p:nvSpPr>
          <p:spPr bwMode="auto">
            <a:xfrm>
              <a:off x="3563888" y="2420888"/>
              <a:ext cx="1152128" cy="3024336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GB" altLang="en-US">
                <a:latin typeface="+mj-lt"/>
              </a:endParaRPr>
            </a:p>
          </p:txBody>
        </p:sp>
        <p:cxnSp>
          <p:nvCxnSpPr>
            <p:cNvPr id="43028" name="Straight Connector 45"/>
            <p:cNvCxnSpPr>
              <a:cxnSpLocks noChangeShapeType="1"/>
            </p:cNvCxnSpPr>
            <p:nvPr/>
          </p:nvCxnSpPr>
          <p:spPr bwMode="auto">
            <a:xfrm>
              <a:off x="4716016" y="3945097"/>
              <a:ext cx="3960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9" name="TextBox 46"/>
            <p:cNvSpPr txBox="1">
              <a:spLocks noChangeArrowheads="1"/>
            </p:cNvSpPr>
            <p:nvPr/>
          </p:nvSpPr>
          <p:spPr bwMode="auto">
            <a:xfrm>
              <a:off x="539552" y="2377147"/>
              <a:ext cx="11698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200">
                  <a:latin typeface="+mj-lt"/>
                </a:rPr>
                <a:t>Signal A</a:t>
              </a:r>
            </a:p>
          </p:txBody>
        </p:sp>
        <p:sp>
          <p:nvSpPr>
            <p:cNvPr id="43030" name="TextBox 47"/>
            <p:cNvSpPr txBox="1">
              <a:spLocks noChangeArrowheads="1"/>
            </p:cNvSpPr>
            <p:nvPr/>
          </p:nvSpPr>
          <p:spPr bwMode="auto">
            <a:xfrm>
              <a:off x="539552" y="2780928"/>
              <a:ext cx="11698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200">
                  <a:latin typeface="+mj-lt"/>
                </a:rPr>
                <a:t>Signal B</a:t>
              </a:r>
            </a:p>
          </p:txBody>
        </p:sp>
        <p:sp>
          <p:nvSpPr>
            <p:cNvPr id="43031" name="TextBox 48"/>
            <p:cNvSpPr txBox="1">
              <a:spLocks noChangeArrowheads="1"/>
            </p:cNvSpPr>
            <p:nvPr/>
          </p:nvSpPr>
          <p:spPr bwMode="auto">
            <a:xfrm>
              <a:off x="539552" y="3468300"/>
              <a:ext cx="11698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200">
                  <a:latin typeface="+mj-lt"/>
                </a:rPr>
                <a:t>Signal A</a:t>
              </a:r>
            </a:p>
          </p:txBody>
        </p:sp>
        <p:sp>
          <p:nvSpPr>
            <p:cNvPr id="43032" name="TextBox 49"/>
            <p:cNvSpPr txBox="1">
              <a:spLocks noChangeArrowheads="1"/>
            </p:cNvSpPr>
            <p:nvPr/>
          </p:nvSpPr>
          <p:spPr bwMode="auto">
            <a:xfrm>
              <a:off x="539552" y="3872081"/>
              <a:ext cx="11698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200">
                  <a:latin typeface="+mj-lt"/>
                </a:rPr>
                <a:t>Signal B</a:t>
              </a:r>
            </a:p>
          </p:txBody>
        </p:sp>
        <p:sp>
          <p:nvSpPr>
            <p:cNvPr id="43033" name="TextBox 50"/>
            <p:cNvSpPr txBox="1">
              <a:spLocks noChangeArrowheads="1"/>
            </p:cNvSpPr>
            <p:nvPr/>
          </p:nvSpPr>
          <p:spPr bwMode="auto">
            <a:xfrm>
              <a:off x="539552" y="4548420"/>
              <a:ext cx="11698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200">
                  <a:latin typeface="+mj-lt"/>
                </a:rPr>
                <a:t>Signal A</a:t>
              </a:r>
            </a:p>
          </p:txBody>
        </p:sp>
        <p:sp>
          <p:nvSpPr>
            <p:cNvPr id="43034" name="TextBox 51"/>
            <p:cNvSpPr txBox="1">
              <a:spLocks noChangeArrowheads="1"/>
            </p:cNvSpPr>
            <p:nvPr/>
          </p:nvSpPr>
          <p:spPr bwMode="auto">
            <a:xfrm>
              <a:off x="539552" y="4952201"/>
              <a:ext cx="11698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200">
                  <a:latin typeface="+mj-lt"/>
                </a:rPr>
                <a:t>Signal B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EABD574-DBFB-4CA3-AF32-D4C132EE308A}"/>
              </a:ext>
            </a:extLst>
          </p:cNvPr>
          <p:cNvSpPr txBox="1"/>
          <p:nvPr/>
        </p:nvSpPr>
        <p:spPr>
          <a:xfrm>
            <a:off x="403341" y="28803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Effects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4657B4-D315-4AA1-B3A2-7E4D05FE7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222" y="5748377"/>
            <a:ext cx="8993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GB" altLang="en-US" b="1" dirty="0">
                <a:latin typeface="+mj-lt"/>
              </a:rPr>
              <a:t>Preserving long-term memory storage, especially program configuration memories, is a significant challenge.</a:t>
            </a:r>
          </a:p>
        </p:txBody>
      </p:sp>
    </p:spTree>
    <p:extLst>
      <p:ext uri="{BB962C8B-B14F-4D97-AF65-F5344CB8AC3E}">
        <p14:creationId xmlns:p14="http://schemas.microsoft.com/office/powerpoint/2010/main" val="406230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1919289" y="1241427"/>
            <a:ext cx="748982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901700" indent="-4445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GB" altLang="en-US" b="1" dirty="0">
                <a:latin typeface="+mj-lt"/>
              </a:rPr>
              <a:t>Single Event Latch-Up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GB" altLang="en-US" sz="1600" dirty="0">
                <a:latin typeface="+mj-lt"/>
              </a:rPr>
              <a:t>Ionising radiation causes a large current to flow between power rails.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GB" altLang="en-US" sz="1600" dirty="0">
                <a:latin typeface="+mj-lt"/>
              </a:rPr>
              <a:t>Can be recovered by turning the device off and on again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GB" altLang="en-US" sz="1600" dirty="0">
                <a:latin typeface="+mj-lt"/>
              </a:rPr>
              <a:t>Silicon process can be designed to remove latch-up susceptibility</a:t>
            </a:r>
          </a:p>
        </p:txBody>
      </p:sp>
      <p:pic>
        <p:nvPicPr>
          <p:cNvPr id="44036" name="Picture 2" descr="http://upload.wikimedia.org/wikipedia/commons/7/78/Latch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2971801"/>
            <a:ext cx="5773737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File:CMOS Inverter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609851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Isosceles Triangle 20"/>
          <p:cNvSpPr>
            <a:spLocks noChangeArrowheads="1"/>
          </p:cNvSpPr>
          <p:nvPr/>
        </p:nvSpPr>
        <p:spPr bwMode="auto">
          <a:xfrm rot="5400000">
            <a:off x="2659857" y="5188745"/>
            <a:ext cx="742950" cy="639763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44039" name="Oval 21"/>
          <p:cNvSpPr>
            <a:spLocks noChangeArrowheads="1"/>
          </p:cNvSpPr>
          <p:nvPr/>
        </p:nvSpPr>
        <p:spPr bwMode="auto">
          <a:xfrm>
            <a:off x="3351213" y="5454650"/>
            <a:ext cx="107950" cy="10795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cxnSp>
        <p:nvCxnSpPr>
          <p:cNvPr id="44040" name="Straight Connector 26"/>
          <p:cNvCxnSpPr>
            <a:cxnSpLocks noChangeShapeType="1"/>
          </p:cNvCxnSpPr>
          <p:nvPr/>
        </p:nvCxnSpPr>
        <p:spPr bwMode="auto">
          <a:xfrm>
            <a:off x="2316164" y="5508625"/>
            <a:ext cx="395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Straight Connector 27"/>
          <p:cNvCxnSpPr>
            <a:cxnSpLocks noChangeShapeType="1"/>
          </p:cNvCxnSpPr>
          <p:nvPr/>
        </p:nvCxnSpPr>
        <p:spPr bwMode="auto">
          <a:xfrm>
            <a:off x="3459164" y="5508625"/>
            <a:ext cx="3968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TextBox 28"/>
          <p:cNvSpPr txBox="1">
            <a:spLocks noChangeArrowheads="1"/>
          </p:cNvSpPr>
          <p:nvPr/>
        </p:nvSpPr>
        <p:spPr bwMode="auto">
          <a:xfrm>
            <a:off x="2513013" y="5926139"/>
            <a:ext cx="1117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600">
                <a:latin typeface="+mj-lt"/>
              </a:rPr>
              <a:t>NOT Gate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D3B2D2-F82C-4816-9290-57B0E155982A}"/>
              </a:ext>
            </a:extLst>
          </p:cNvPr>
          <p:cNvSpPr txBox="1"/>
          <p:nvPr/>
        </p:nvSpPr>
        <p:spPr>
          <a:xfrm>
            <a:off x="403341" y="28803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Effects</a:t>
            </a:r>
          </a:p>
        </p:txBody>
      </p:sp>
    </p:spTree>
    <p:extLst>
      <p:ext uri="{BB962C8B-B14F-4D97-AF65-F5344CB8AC3E}">
        <p14:creationId xmlns:p14="http://schemas.microsoft.com/office/powerpoint/2010/main" val="53434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34D7129A-80AF-4B07-A773-584B92C9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F74E1D5-7585-CF48-8A1F-17233E7E75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45" y="0"/>
            <a:ext cx="2540000" cy="6869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E17AB-FEAE-1A42-84B8-5376345F5709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60" dirty="0">
                <a:latin typeface="Arial" panose="020B0604020202020204" pitchFamily="34" charset="0"/>
                <a:cs typeface="Arial" panose="020B0604020202020204" pitchFamily="34" charset="0"/>
              </a:rPr>
              <a:t>Two Big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66DC9-76C9-5140-A7C4-B9B833C488D1}"/>
              </a:ext>
            </a:extLst>
          </p:cNvPr>
          <p:cNvSpPr txBox="1"/>
          <p:nvPr/>
        </p:nvSpPr>
        <p:spPr>
          <a:xfrm>
            <a:off x="423748" y="1380700"/>
            <a:ext cx="5101814" cy="26109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about the space environment that limits us flying ground-based electronics?</a:t>
            </a:r>
          </a:p>
          <a:p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400" b="1" spc="-100" dirty="0">
                <a:latin typeface="Arial" panose="020B0604020202020204" pitchFamily="34" charset="0"/>
                <a:cs typeface="Arial" panose="020B0604020202020204" pitchFamily="34" charset="0"/>
              </a:rPr>
              <a:t>What are our options for doing something about 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8816F-3EB8-4DDE-84C8-AD05EDAE6DE3}"/>
              </a:ext>
            </a:extLst>
          </p:cNvPr>
          <p:cNvSpPr txBox="1"/>
          <p:nvPr/>
        </p:nvSpPr>
        <p:spPr>
          <a:xfrm>
            <a:off x="9371640" y="6563865"/>
            <a:ext cx="2696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NASA SDO</a:t>
            </a:r>
          </a:p>
        </p:txBody>
      </p:sp>
    </p:spTree>
    <p:extLst>
      <p:ext uri="{BB962C8B-B14F-4D97-AF65-F5344CB8AC3E}">
        <p14:creationId xmlns:p14="http://schemas.microsoft.com/office/powerpoint/2010/main" val="209971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mission context?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5E86B1-BA6A-4B94-A634-F59E46916339}"/>
              </a:ext>
            </a:extLst>
          </p:cNvPr>
          <p:cNvGrpSpPr/>
          <p:nvPr/>
        </p:nvGrpSpPr>
        <p:grpSpPr>
          <a:xfrm>
            <a:off x="686094" y="2298533"/>
            <a:ext cx="1754581" cy="814136"/>
            <a:chOff x="130771" y="499708"/>
            <a:chExt cx="2358023" cy="612555"/>
          </a:xfrm>
        </p:grpSpPr>
        <p:sp>
          <p:nvSpPr>
            <p:cNvPr id="6" name="Rounded Rectangle 19">
              <a:extLst>
                <a:ext uri="{FF2B5EF4-FFF2-40B4-BE49-F238E27FC236}">
                  <a16:creationId xmlns:a16="http://schemas.microsoft.com/office/drawing/2014/main" id="{53090F99-9ACE-4C73-B2B0-37B84418726F}"/>
                </a:ext>
              </a:extLst>
            </p:cNvPr>
            <p:cNvSpPr/>
            <p:nvPr/>
          </p:nvSpPr>
          <p:spPr>
            <a:xfrm>
              <a:off x="130771" y="499708"/>
              <a:ext cx="2358023" cy="61255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6319D254-0E84-427C-A6C9-1409AD706AFD}"/>
                </a:ext>
              </a:extLst>
            </p:cNvPr>
            <p:cNvSpPr txBox="1"/>
            <p:nvPr/>
          </p:nvSpPr>
          <p:spPr>
            <a:xfrm>
              <a:off x="160673" y="529610"/>
              <a:ext cx="2298219" cy="55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High Performance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88A786-BDDC-4797-A9B4-B99592E7FCE9}"/>
              </a:ext>
            </a:extLst>
          </p:cNvPr>
          <p:cNvGrpSpPr/>
          <p:nvPr/>
        </p:nvGrpSpPr>
        <p:grpSpPr>
          <a:xfrm>
            <a:off x="2619710" y="1317237"/>
            <a:ext cx="2102705" cy="811826"/>
            <a:chOff x="136563" y="1133331"/>
            <a:chExt cx="2352488" cy="420606"/>
          </a:xfrm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D29905CB-B713-4537-AF24-A111764A19D0}"/>
                </a:ext>
              </a:extLst>
            </p:cNvPr>
            <p:cNvSpPr/>
            <p:nvPr/>
          </p:nvSpPr>
          <p:spPr>
            <a:xfrm>
              <a:off x="136563" y="1133331"/>
              <a:ext cx="2352488" cy="42060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AE8A416-51A8-4005-9FD2-235D747AFF49}"/>
                </a:ext>
              </a:extLst>
            </p:cNvPr>
            <p:cNvSpPr txBox="1"/>
            <p:nvPr/>
          </p:nvSpPr>
          <p:spPr>
            <a:xfrm>
              <a:off x="157095" y="1153863"/>
              <a:ext cx="2311424" cy="379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orisande" pitchFamily="2" charset="0"/>
                </a:rPr>
                <a:t>Flagship Science Mission</a:t>
              </a:r>
              <a:endParaRPr lang="en-US" sz="2000" b="1" kern="1200" dirty="0">
                <a:latin typeface="Corisande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A6596-E590-4362-8F73-E6432E2EF2F0}"/>
              </a:ext>
            </a:extLst>
          </p:cNvPr>
          <p:cNvGrpSpPr/>
          <p:nvPr/>
        </p:nvGrpSpPr>
        <p:grpSpPr>
          <a:xfrm>
            <a:off x="7202271" y="1317237"/>
            <a:ext cx="2102704" cy="826931"/>
            <a:chOff x="130771" y="1579768"/>
            <a:chExt cx="2346952" cy="539135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0126CE91-EC5C-4BBF-A568-C0F1DA104842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9E9E3E94-886A-4BE6-AA5E-896C6A08D52C}"/>
                </a:ext>
              </a:extLst>
            </p:cNvPr>
            <p:cNvSpPr txBox="1"/>
            <p:nvPr/>
          </p:nvSpPr>
          <p:spPr>
            <a:xfrm>
              <a:off x="157089" y="1606086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New Space Constellation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46B4AF-D9AA-46EB-AEE4-D9B7F1496D66}"/>
              </a:ext>
            </a:extLst>
          </p:cNvPr>
          <p:cNvGrpSpPr/>
          <p:nvPr/>
        </p:nvGrpSpPr>
        <p:grpSpPr>
          <a:xfrm>
            <a:off x="686094" y="3309462"/>
            <a:ext cx="1754581" cy="814136"/>
            <a:chOff x="130771" y="499708"/>
            <a:chExt cx="2358023" cy="612555"/>
          </a:xfrm>
        </p:grpSpPr>
        <p:sp>
          <p:nvSpPr>
            <p:cNvPr id="16" name="Rounded Rectangle 24">
              <a:extLst>
                <a:ext uri="{FF2B5EF4-FFF2-40B4-BE49-F238E27FC236}">
                  <a16:creationId xmlns:a16="http://schemas.microsoft.com/office/drawing/2014/main" id="{82382853-1EDB-4503-B9FC-0D63B88EE29B}"/>
                </a:ext>
              </a:extLst>
            </p:cNvPr>
            <p:cNvSpPr/>
            <p:nvPr/>
          </p:nvSpPr>
          <p:spPr>
            <a:xfrm>
              <a:off x="130771" y="499708"/>
              <a:ext cx="2358023" cy="61255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5ED42ABF-D6AC-4BB8-BAF8-B620656746DE}"/>
                </a:ext>
              </a:extLst>
            </p:cNvPr>
            <p:cNvSpPr txBox="1"/>
            <p:nvPr/>
          </p:nvSpPr>
          <p:spPr>
            <a:xfrm>
              <a:off x="160673" y="529610"/>
              <a:ext cx="2298219" cy="55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Low Cost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3D3F45-0B20-41CA-BAD7-6D330CA701B3}"/>
              </a:ext>
            </a:extLst>
          </p:cNvPr>
          <p:cNvGrpSpPr/>
          <p:nvPr/>
        </p:nvGrpSpPr>
        <p:grpSpPr>
          <a:xfrm>
            <a:off x="686094" y="4320391"/>
            <a:ext cx="1754581" cy="814136"/>
            <a:chOff x="130771" y="499708"/>
            <a:chExt cx="2358023" cy="612555"/>
          </a:xfrm>
        </p:grpSpPr>
        <p:sp>
          <p:nvSpPr>
            <p:cNvPr id="19" name="Rounded Rectangle 27">
              <a:extLst>
                <a:ext uri="{FF2B5EF4-FFF2-40B4-BE49-F238E27FC236}">
                  <a16:creationId xmlns:a16="http://schemas.microsoft.com/office/drawing/2014/main" id="{EDFD8C95-CAF2-4750-A04E-5278E9CFE0AF}"/>
                </a:ext>
              </a:extLst>
            </p:cNvPr>
            <p:cNvSpPr/>
            <p:nvPr/>
          </p:nvSpPr>
          <p:spPr>
            <a:xfrm>
              <a:off x="130771" y="499708"/>
              <a:ext cx="2358023" cy="61255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E9563FFB-8889-4D84-A33F-BFC63A8A17C4}"/>
                </a:ext>
              </a:extLst>
            </p:cNvPr>
            <p:cNvSpPr txBox="1"/>
            <p:nvPr/>
          </p:nvSpPr>
          <p:spPr>
            <a:xfrm>
              <a:off x="160673" y="529610"/>
              <a:ext cx="2298219" cy="55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Short Lead Time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7893BC-845A-4F76-8F19-5C5EA15C8FBA}"/>
              </a:ext>
            </a:extLst>
          </p:cNvPr>
          <p:cNvGrpSpPr/>
          <p:nvPr/>
        </p:nvGrpSpPr>
        <p:grpSpPr>
          <a:xfrm>
            <a:off x="4910990" y="1317237"/>
            <a:ext cx="2102705" cy="826931"/>
            <a:chOff x="136563" y="1133331"/>
            <a:chExt cx="2352488" cy="420606"/>
          </a:xfrm>
        </p:grpSpPr>
        <p:sp>
          <p:nvSpPr>
            <p:cNvPr id="22" name="Rounded Rectangle 30">
              <a:extLst>
                <a:ext uri="{FF2B5EF4-FFF2-40B4-BE49-F238E27FC236}">
                  <a16:creationId xmlns:a16="http://schemas.microsoft.com/office/drawing/2014/main" id="{6C9CA4ED-B430-4395-975E-56C8EB2D7C46}"/>
                </a:ext>
              </a:extLst>
            </p:cNvPr>
            <p:cNvSpPr/>
            <p:nvPr/>
          </p:nvSpPr>
          <p:spPr>
            <a:xfrm>
              <a:off x="136563" y="1133331"/>
              <a:ext cx="2352488" cy="42060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E78D746A-3A22-4522-9645-F43541C8D212}"/>
                </a:ext>
              </a:extLst>
            </p:cNvPr>
            <p:cNvSpPr txBox="1"/>
            <p:nvPr/>
          </p:nvSpPr>
          <p:spPr>
            <a:xfrm>
              <a:off x="157095" y="1153863"/>
              <a:ext cx="2311424" cy="379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orisande" pitchFamily="2" charset="0"/>
                </a:rPr>
                <a:t>Educational CubeSat</a:t>
              </a:r>
              <a:endParaRPr lang="en-US" sz="2000" b="1" kern="1200" dirty="0">
                <a:latin typeface="Corisande" pitchFamily="2" charset="0"/>
              </a:endParaRPr>
            </a:p>
          </p:txBody>
        </p:sp>
      </p:grp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19339345-4049-4A1B-A3F8-27B9237ED7E6}"/>
              </a:ext>
            </a:extLst>
          </p:cNvPr>
          <p:cNvSpPr txBox="1"/>
          <p:nvPr/>
        </p:nvSpPr>
        <p:spPr>
          <a:xfrm>
            <a:off x="708343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Corisande" pitchFamily="2" charset="0"/>
              </a:rPr>
              <a:t>Reliability Requirement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8A303-AE38-4FCA-A622-8C10387288D8}"/>
              </a:ext>
            </a:extLst>
          </p:cNvPr>
          <p:cNvGrpSpPr/>
          <p:nvPr/>
        </p:nvGrpSpPr>
        <p:grpSpPr>
          <a:xfrm>
            <a:off x="9493550" y="1317237"/>
            <a:ext cx="2102704" cy="826931"/>
            <a:chOff x="130771" y="1579768"/>
            <a:chExt cx="2346952" cy="539135"/>
          </a:xfrm>
        </p:grpSpPr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61027B04-BB9D-47C7-8238-568527ED8F44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4">
              <a:extLst>
                <a:ext uri="{FF2B5EF4-FFF2-40B4-BE49-F238E27FC236}">
                  <a16:creationId xmlns:a16="http://schemas.microsoft.com/office/drawing/2014/main" id="{42832492-4507-4C58-8945-47C8D2E0EB06}"/>
                </a:ext>
              </a:extLst>
            </p:cNvPr>
            <p:cNvSpPr txBox="1"/>
            <p:nvPr/>
          </p:nvSpPr>
          <p:spPr>
            <a:xfrm>
              <a:off x="157089" y="1606086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Technology Demonstration</a:t>
              </a:r>
            </a:p>
          </p:txBody>
        </p:sp>
      </p:grpSp>
      <p:sp>
        <p:nvSpPr>
          <p:cNvPr id="28" name="Rounded Rectangle 43">
            <a:extLst>
              <a:ext uri="{FF2B5EF4-FFF2-40B4-BE49-F238E27FC236}">
                <a16:creationId xmlns:a16="http://schemas.microsoft.com/office/drawing/2014/main" id="{303AC3F1-BEA3-46C5-8C09-9964B53C3A3F}"/>
              </a:ext>
            </a:extLst>
          </p:cNvPr>
          <p:cNvSpPr/>
          <p:nvPr/>
        </p:nvSpPr>
        <p:spPr>
          <a:xfrm>
            <a:off x="3297206" y="232705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46">
            <a:extLst>
              <a:ext uri="{FF2B5EF4-FFF2-40B4-BE49-F238E27FC236}">
                <a16:creationId xmlns:a16="http://schemas.microsoft.com/office/drawing/2014/main" id="{A016EE9F-4BC3-4E43-BE2E-AAC304F4EA6D}"/>
              </a:ext>
            </a:extLst>
          </p:cNvPr>
          <p:cNvSpPr/>
          <p:nvPr/>
        </p:nvSpPr>
        <p:spPr>
          <a:xfrm>
            <a:off x="3297206" y="4356392"/>
            <a:ext cx="72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51">
            <a:extLst>
              <a:ext uri="{FF2B5EF4-FFF2-40B4-BE49-F238E27FC236}">
                <a16:creationId xmlns:a16="http://schemas.microsoft.com/office/drawing/2014/main" id="{E935FCD3-0212-49FC-91F8-2A17018F228C}"/>
              </a:ext>
            </a:extLst>
          </p:cNvPr>
          <p:cNvSpPr/>
          <p:nvPr/>
        </p:nvSpPr>
        <p:spPr>
          <a:xfrm>
            <a:off x="3297206" y="3341722"/>
            <a:ext cx="72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53">
            <a:extLst>
              <a:ext uri="{FF2B5EF4-FFF2-40B4-BE49-F238E27FC236}">
                <a16:creationId xmlns:a16="http://schemas.microsoft.com/office/drawing/2014/main" id="{F2A6D323-A526-4A51-B630-0805AEB40816}"/>
              </a:ext>
            </a:extLst>
          </p:cNvPr>
          <p:cNvSpPr/>
          <p:nvPr/>
        </p:nvSpPr>
        <p:spPr>
          <a:xfrm>
            <a:off x="5587495" y="334172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54">
            <a:extLst>
              <a:ext uri="{FF2B5EF4-FFF2-40B4-BE49-F238E27FC236}">
                <a16:creationId xmlns:a16="http://schemas.microsoft.com/office/drawing/2014/main" id="{6E4046EB-D3A4-4306-B9D4-29883629117E}"/>
              </a:ext>
            </a:extLst>
          </p:cNvPr>
          <p:cNvSpPr/>
          <p:nvPr/>
        </p:nvSpPr>
        <p:spPr>
          <a:xfrm>
            <a:off x="5587495" y="435639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56">
            <a:extLst>
              <a:ext uri="{FF2B5EF4-FFF2-40B4-BE49-F238E27FC236}">
                <a16:creationId xmlns:a16="http://schemas.microsoft.com/office/drawing/2014/main" id="{916E2F31-47D3-4B75-BE29-5C844A0481DD}"/>
              </a:ext>
            </a:extLst>
          </p:cNvPr>
          <p:cNvSpPr/>
          <p:nvPr/>
        </p:nvSpPr>
        <p:spPr>
          <a:xfrm>
            <a:off x="7874347" y="232705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57">
            <a:extLst>
              <a:ext uri="{FF2B5EF4-FFF2-40B4-BE49-F238E27FC236}">
                <a16:creationId xmlns:a16="http://schemas.microsoft.com/office/drawing/2014/main" id="{68D4EA53-00CA-40F0-B5D2-4E7E69FB5CF2}"/>
              </a:ext>
            </a:extLst>
          </p:cNvPr>
          <p:cNvSpPr/>
          <p:nvPr/>
        </p:nvSpPr>
        <p:spPr>
          <a:xfrm>
            <a:off x="7874347" y="4356392"/>
            <a:ext cx="72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58">
            <a:extLst>
              <a:ext uri="{FF2B5EF4-FFF2-40B4-BE49-F238E27FC236}">
                <a16:creationId xmlns:a16="http://schemas.microsoft.com/office/drawing/2014/main" id="{6C60BF70-178B-4D1E-9936-2E479955C268}"/>
              </a:ext>
            </a:extLst>
          </p:cNvPr>
          <p:cNvSpPr/>
          <p:nvPr/>
        </p:nvSpPr>
        <p:spPr>
          <a:xfrm>
            <a:off x="10192230" y="232705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60">
            <a:extLst>
              <a:ext uri="{FF2B5EF4-FFF2-40B4-BE49-F238E27FC236}">
                <a16:creationId xmlns:a16="http://schemas.microsoft.com/office/drawing/2014/main" id="{5C744B6B-62A1-419B-AC71-8DA583EDD1AA}"/>
              </a:ext>
            </a:extLst>
          </p:cNvPr>
          <p:cNvSpPr/>
          <p:nvPr/>
        </p:nvSpPr>
        <p:spPr>
          <a:xfrm>
            <a:off x="7874347" y="334172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61">
            <a:extLst>
              <a:ext uri="{FF2B5EF4-FFF2-40B4-BE49-F238E27FC236}">
                <a16:creationId xmlns:a16="http://schemas.microsoft.com/office/drawing/2014/main" id="{B15C88E5-92B3-4EA8-B263-307BCCB3CD32}"/>
              </a:ext>
            </a:extLst>
          </p:cNvPr>
          <p:cNvSpPr/>
          <p:nvPr/>
        </p:nvSpPr>
        <p:spPr>
          <a:xfrm>
            <a:off x="10192230" y="4356392"/>
            <a:ext cx="72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65">
            <a:extLst>
              <a:ext uri="{FF2B5EF4-FFF2-40B4-BE49-F238E27FC236}">
                <a16:creationId xmlns:a16="http://schemas.microsoft.com/office/drawing/2014/main" id="{7F34AEB8-88C3-47B2-8C71-7462D7D35F31}"/>
              </a:ext>
            </a:extLst>
          </p:cNvPr>
          <p:cNvSpPr/>
          <p:nvPr/>
        </p:nvSpPr>
        <p:spPr>
          <a:xfrm>
            <a:off x="10192230" y="3341722"/>
            <a:ext cx="72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D3A49A05-0CF1-4815-A0A8-7E08CBF70EE1}"/>
              </a:ext>
            </a:extLst>
          </p:cNvPr>
          <p:cNvSpPr txBox="1"/>
          <p:nvPr/>
        </p:nvSpPr>
        <p:spPr>
          <a:xfrm>
            <a:off x="2802165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Corisande" pitchFamily="2" charset="0"/>
              </a:rPr>
              <a:t>High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4E58917F-D9DB-4482-9749-FF278FE03690}"/>
              </a:ext>
            </a:extLst>
          </p:cNvPr>
          <p:cNvSpPr txBox="1"/>
          <p:nvPr/>
        </p:nvSpPr>
        <p:spPr>
          <a:xfrm>
            <a:off x="7375633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02060"/>
                </a:solidFill>
                <a:latin typeface="Corisande" pitchFamily="2" charset="0"/>
              </a:rPr>
              <a:t>Medium</a:t>
            </a:r>
            <a:endParaRPr lang="en-US" sz="2000" b="1" kern="1200" dirty="0">
              <a:solidFill>
                <a:srgbClr val="002060"/>
              </a:solidFill>
              <a:latin typeface="Corisande" pitchFamily="2" charset="0"/>
            </a:endParaRPr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3EAA0BBD-3F10-4EB9-93FA-70B558CA012A}"/>
              </a:ext>
            </a:extLst>
          </p:cNvPr>
          <p:cNvSpPr txBox="1"/>
          <p:nvPr/>
        </p:nvSpPr>
        <p:spPr>
          <a:xfrm>
            <a:off x="9666912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02060"/>
                </a:solidFill>
                <a:latin typeface="Corisande" pitchFamily="2" charset="0"/>
              </a:rPr>
              <a:t>Medium</a:t>
            </a:r>
            <a:endParaRPr lang="en-US" sz="2000" b="1" kern="1200" dirty="0">
              <a:solidFill>
                <a:srgbClr val="002060"/>
              </a:solidFill>
              <a:latin typeface="Corisande" pitchFamily="2" charset="0"/>
            </a:endParaRP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D77476EF-DD21-4BFB-9917-FC82070E58B7}"/>
              </a:ext>
            </a:extLst>
          </p:cNvPr>
          <p:cNvSpPr txBox="1"/>
          <p:nvPr/>
        </p:nvSpPr>
        <p:spPr>
          <a:xfrm>
            <a:off x="5125706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Corisande" pitchFamily="2" charset="0"/>
              </a:rPr>
              <a:t>Low</a:t>
            </a:r>
          </a:p>
        </p:txBody>
      </p:sp>
      <p:sp>
        <p:nvSpPr>
          <p:cNvPr id="43" name="Rounded Rectangle 71">
            <a:extLst>
              <a:ext uri="{FF2B5EF4-FFF2-40B4-BE49-F238E27FC236}">
                <a16:creationId xmlns:a16="http://schemas.microsoft.com/office/drawing/2014/main" id="{9003BD6F-4893-4A55-9E44-6A8D84AACD78}"/>
              </a:ext>
            </a:extLst>
          </p:cNvPr>
          <p:cNvSpPr/>
          <p:nvPr/>
        </p:nvSpPr>
        <p:spPr>
          <a:xfrm>
            <a:off x="5587495" y="2323367"/>
            <a:ext cx="72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F3B846-7DF9-4F47-B594-26BED35BF6D3}"/>
              </a:ext>
            </a:extLst>
          </p:cNvPr>
          <p:cNvSpPr/>
          <p:nvPr/>
        </p:nvSpPr>
        <p:spPr>
          <a:xfrm>
            <a:off x="4873737" y="1114622"/>
            <a:ext cx="6914922" cy="476157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1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ss.xilinx.com/download/Space-grade+Virtex%C2%AE-5QV+FPGA.jpg">
            <a:hlinkClick r:id="rId2"/>
            <a:extLst>
              <a:ext uri="{FF2B5EF4-FFF2-40B4-BE49-F238E27FC236}">
                <a16:creationId xmlns:a16="http://schemas.microsoft.com/office/drawing/2014/main" id="{2BAA377F-778A-4A01-B9B5-D0310FBE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01" y="4193803"/>
            <a:ext cx="3424277" cy="273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3" y="1445092"/>
            <a:ext cx="796568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Radiation-hardened and with rated performance to a specified level.</a:t>
            </a:r>
          </a:p>
          <a:p>
            <a:r>
              <a:rPr lang="en-US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Texas Instruments TPS7H4001-SP</a:t>
            </a:r>
            <a:endParaRPr lang="en-GB" sz="16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 = 100-krad(Si) RHA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SET/SEFI characterized to LET = 75 MeV-cm2/mg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SEL/SEB/SEGR immune to LET = 75 MeV-cm2/mg</a:t>
            </a:r>
          </a:p>
          <a:p>
            <a:pPr lvl="3"/>
            <a:endParaRPr lang="en-GB" sz="1400" i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Wafer traceability, quality assurance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acceptance testing to Military or Space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a large price tag, not insignificant minimum order quantity and long lead-time.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out for emerging “New Space” products.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i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i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“Space-Qualified” Components</a:t>
            </a:r>
          </a:p>
        </p:txBody>
      </p:sp>
      <p:pic>
        <p:nvPicPr>
          <p:cNvPr id="6" name="Picture 4" descr="Dual Channel, 14-Bit, 40 MSPS Analog Front End with LVDS Output - LM98640QML-SP">
            <a:extLst>
              <a:ext uri="{FF2B5EF4-FFF2-40B4-BE49-F238E27FC236}">
                <a16:creationId xmlns:a16="http://schemas.microsoft.com/office/drawing/2014/main" id="{CCA3F28D-5EE4-4384-B925-9A11811E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56" y="2107268"/>
            <a:ext cx="1221105" cy="88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steel-electronique.fr/images/steel/activites/developpement_fgpa/actel-g.jpg">
            <a:hlinkClick r:id="rId5"/>
            <a:extLst>
              <a:ext uri="{FF2B5EF4-FFF2-40B4-BE49-F238E27FC236}">
                <a16:creationId xmlns:a16="http://schemas.microsoft.com/office/drawing/2014/main" id="{3BD3CE88-3607-4BA9-987C-AC986FB3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616" y="3756257"/>
            <a:ext cx="1418862" cy="14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newsroom.craneae.com/newsroom/wp-content/uploads/2013/04/Interpoint-3-April-2013.jpg">
            <a:hlinkClick r:id="rId7"/>
            <a:extLst>
              <a:ext uri="{FF2B5EF4-FFF2-40B4-BE49-F238E27FC236}">
                <a16:creationId xmlns:a16="http://schemas.microsoft.com/office/drawing/2014/main" id="{E650A9DB-CBFD-4AA0-9359-68D3CB14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78" y="1300956"/>
            <a:ext cx="1883496" cy="10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img.directindustry.com/images_di/photo-g/temperature-compensated-crystal-oscillator-tcxo-31174-3889187.jpg">
            <a:hlinkClick r:id="rId9"/>
            <a:extLst>
              <a:ext uri="{FF2B5EF4-FFF2-40B4-BE49-F238E27FC236}">
                <a16:creationId xmlns:a16="http://schemas.microsoft.com/office/drawing/2014/main" id="{C914D92E-3239-4ABD-AE66-2D929BCA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55" y="3099688"/>
            <a:ext cx="1617580" cy="11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75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48-LQFP">
            <a:extLst>
              <a:ext uri="{FF2B5EF4-FFF2-40B4-BE49-F238E27FC236}">
                <a16:creationId xmlns:a16="http://schemas.microsoft.com/office/drawing/2014/main" id="{8CC3AF18-D4A9-4705-BE65-5DD0515E9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04" y="4819650"/>
            <a:ext cx="1588910" cy="15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MS320C6455BCTZ8 Texas Instruments | Integrated Circuits (ICs) | DigiKey  Marketplace">
            <a:extLst>
              <a:ext uri="{FF2B5EF4-FFF2-40B4-BE49-F238E27FC236}">
                <a16:creationId xmlns:a16="http://schemas.microsoft.com/office/drawing/2014/main" id="{47EE45EF-275C-4681-9774-D2C563C1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19" y="79947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3" y="1445092"/>
            <a:ext cx="79656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Performance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Vibration/Thermal performance with destructive physical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surface re-finish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traceability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Wafer inspections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Anti-counterfeit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 Testing / Burn-in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“Cautious COTS” enables high-performance devices on high-reliability missions but…</a:t>
            </a:r>
          </a:p>
          <a:p>
            <a:pPr algn="ctr"/>
            <a:r>
              <a:rPr lang="en-GB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Cheaper, </a:t>
            </a:r>
            <a:r>
              <a:rPr lang="en-GB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Quicker</a:t>
            </a:r>
          </a:p>
          <a:p>
            <a:pPr algn="ctr"/>
            <a:r>
              <a:rPr lang="en-GB" sz="14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(for a single spacecraft!)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Up-screening COTS parts</a:t>
            </a:r>
          </a:p>
        </p:txBody>
      </p:sp>
      <p:pic>
        <p:nvPicPr>
          <p:cNvPr id="2054" name="Picture 6" descr="NXP Semiconductors MC9S08QD4CSCR Enlarged Image">
            <a:extLst>
              <a:ext uri="{FF2B5EF4-FFF2-40B4-BE49-F238E27FC236}">
                <a16:creationId xmlns:a16="http://schemas.microsoft.com/office/drawing/2014/main" id="{9BC6903E-D26C-49D6-BE05-AC1809D12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62" y="89433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4-VQFN">
            <a:extLst>
              <a:ext uri="{FF2B5EF4-FFF2-40B4-BE49-F238E27FC236}">
                <a16:creationId xmlns:a16="http://schemas.microsoft.com/office/drawing/2014/main" id="{FBD97BF9-B387-474E-9DD6-DAC8AA892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19834" b="17186"/>
          <a:stretch/>
        </p:blipFill>
        <p:spPr bwMode="auto">
          <a:xfrm>
            <a:off x="9391650" y="3768370"/>
            <a:ext cx="2506666" cy="16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6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34D7129A-80AF-4B07-A773-584B92C9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F74E1D5-7585-CF48-8A1F-17233E7E75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45" y="0"/>
            <a:ext cx="2540000" cy="6869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E17AB-FEAE-1A42-84B8-5376345F5709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60" dirty="0"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66DC9-76C9-5140-A7C4-B9B833C488D1}"/>
              </a:ext>
            </a:extLst>
          </p:cNvPr>
          <p:cNvSpPr txBox="1"/>
          <p:nvPr/>
        </p:nvSpPr>
        <p:spPr>
          <a:xfrm>
            <a:off x="423748" y="1380700"/>
            <a:ext cx="5101814" cy="30982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Engineering</a:t>
            </a:r>
          </a:p>
          <a:p>
            <a:pPr>
              <a:spcAft>
                <a:spcPts val="200"/>
              </a:spcAft>
            </a:pPr>
            <a:endParaRPr lang="en-GB" sz="14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in CCD imaging for high-reliability space applications,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GOES (NASA)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Space Observatory (</a:t>
            </a:r>
            <a:r>
              <a:rPr lang="en-GB" sz="1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Roscosmos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PUNCH (NASA)</a:t>
            </a:r>
          </a:p>
          <a:p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focussed on bringing new Quantum technologies into orbit: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systems lead on </a:t>
            </a:r>
            <a:r>
              <a:rPr lang="en-GB" sz="1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SpeQtre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QKD demonstration 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development lead for Cold Atom applications.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8816F-3EB8-4DDE-84C8-AD05EDAE6DE3}"/>
              </a:ext>
            </a:extLst>
          </p:cNvPr>
          <p:cNvSpPr txBox="1"/>
          <p:nvPr/>
        </p:nvSpPr>
        <p:spPr>
          <a:xfrm>
            <a:off x="9371640" y="6563865"/>
            <a:ext cx="2696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NASA SDO</a:t>
            </a:r>
          </a:p>
        </p:txBody>
      </p:sp>
    </p:spTree>
    <p:extLst>
      <p:ext uri="{BB962C8B-B14F-4D97-AF65-F5344CB8AC3E}">
        <p14:creationId xmlns:p14="http://schemas.microsoft.com/office/powerpoint/2010/main" val="4281553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mission context?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5E86B1-BA6A-4B94-A634-F59E46916339}"/>
              </a:ext>
            </a:extLst>
          </p:cNvPr>
          <p:cNvGrpSpPr/>
          <p:nvPr/>
        </p:nvGrpSpPr>
        <p:grpSpPr>
          <a:xfrm>
            <a:off x="686094" y="2298533"/>
            <a:ext cx="1754581" cy="814136"/>
            <a:chOff x="130771" y="499708"/>
            <a:chExt cx="2358023" cy="612555"/>
          </a:xfrm>
        </p:grpSpPr>
        <p:sp>
          <p:nvSpPr>
            <p:cNvPr id="6" name="Rounded Rectangle 19">
              <a:extLst>
                <a:ext uri="{FF2B5EF4-FFF2-40B4-BE49-F238E27FC236}">
                  <a16:creationId xmlns:a16="http://schemas.microsoft.com/office/drawing/2014/main" id="{53090F99-9ACE-4C73-B2B0-37B84418726F}"/>
                </a:ext>
              </a:extLst>
            </p:cNvPr>
            <p:cNvSpPr/>
            <p:nvPr/>
          </p:nvSpPr>
          <p:spPr>
            <a:xfrm>
              <a:off x="130771" y="499708"/>
              <a:ext cx="2358023" cy="61255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6319D254-0E84-427C-A6C9-1409AD706AFD}"/>
                </a:ext>
              </a:extLst>
            </p:cNvPr>
            <p:cNvSpPr txBox="1"/>
            <p:nvPr/>
          </p:nvSpPr>
          <p:spPr>
            <a:xfrm>
              <a:off x="160673" y="529610"/>
              <a:ext cx="2298219" cy="55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High Performance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88A786-BDDC-4797-A9B4-B99592E7FCE9}"/>
              </a:ext>
            </a:extLst>
          </p:cNvPr>
          <p:cNvGrpSpPr/>
          <p:nvPr/>
        </p:nvGrpSpPr>
        <p:grpSpPr>
          <a:xfrm>
            <a:off x="2619710" y="1317237"/>
            <a:ext cx="2102705" cy="811826"/>
            <a:chOff x="136563" y="1133331"/>
            <a:chExt cx="2352488" cy="420606"/>
          </a:xfrm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D29905CB-B713-4537-AF24-A111764A19D0}"/>
                </a:ext>
              </a:extLst>
            </p:cNvPr>
            <p:cNvSpPr/>
            <p:nvPr/>
          </p:nvSpPr>
          <p:spPr>
            <a:xfrm>
              <a:off x="136563" y="1133331"/>
              <a:ext cx="2352488" cy="42060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AE8A416-51A8-4005-9FD2-235D747AFF49}"/>
                </a:ext>
              </a:extLst>
            </p:cNvPr>
            <p:cNvSpPr txBox="1"/>
            <p:nvPr/>
          </p:nvSpPr>
          <p:spPr>
            <a:xfrm>
              <a:off x="157095" y="1153863"/>
              <a:ext cx="2311424" cy="379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orisande" pitchFamily="2" charset="0"/>
                </a:rPr>
                <a:t>Flagship Science Mission</a:t>
              </a:r>
              <a:endParaRPr lang="en-US" sz="2000" b="1" kern="1200" dirty="0">
                <a:latin typeface="Corisande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A6596-E590-4362-8F73-E6432E2EF2F0}"/>
              </a:ext>
            </a:extLst>
          </p:cNvPr>
          <p:cNvGrpSpPr/>
          <p:nvPr/>
        </p:nvGrpSpPr>
        <p:grpSpPr>
          <a:xfrm>
            <a:off x="7202271" y="1317237"/>
            <a:ext cx="2102704" cy="826931"/>
            <a:chOff x="130771" y="1579768"/>
            <a:chExt cx="2346952" cy="539135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0126CE91-EC5C-4BBF-A568-C0F1DA104842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9E9E3E94-886A-4BE6-AA5E-896C6A08D52C}"/>
                </a:ext>
              </a:extLst>
            </p:cNvPr>
            <p:cNvSpPr txBox="1"/>
            <p:nvPr/>
          </p:nvSpPr>
          <p:spPr>
            <a:xfrm>
              <a:off x="157089" y="1606086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New Space Constellation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46B4AF-D9AA-46EB-AEE4-D9B7F1496D66}"/>
              </a:ext>
            </a:extLst>
          </p:cNvPr>
          <p:cNvGrpSpPr/>
          <p:nvPr/>
        </p:nvGrpSpPr>
        <p:grpSpPr>
          <a:xfrm>
            <a:off x="686094" y="3309462"/>
            <a:ext cx="1754581" cy="814136"/>
            <a:chOff x="130771" y="499708"/>
            <a:chExt cx="2358023" cy="612555"/>
          </a:xfrm>
        </p:grpSpPr>
        <p:sp>
          <p:nvSpPr>
            <p:cNvPr id="16" name="Rounded Rectangle 24">
              <a:extLst>
                <a:ext uri="{FF2B5EF4-FFF2-40B4-BE49-F238E27FC236}">
                  <a16:creationId xmlns:a16="http://schemas.microsoft.com/office/drawing/2014/main" id="{82382853-1EDB-4503-B9FC-0D63B88EE29B}"/>
                </a:ext>
              </a:extLst>
            </p:cNvPr>
            <p:cNvSpPr/>
            <p:nvPr/>
          </p:nvSpPr>
          <p:spPr>
            <a:xfrm>
              <a:off x="130771" y="499708"/>
              <a:ext cx="2358023" cy="61255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5ED42ABF-D6AC-4BB8-BAF8-B620656746DE}"/>
                </a:ext>
              </a:extLst>
            </p:cNvPr>
            <p:cNvSpPr txBox="1"/>
            <p:nvPr/>
          </p:nvSpPr>
          <p:spPr>
            <a:xfrm>
              <a:off x="160673" y="529610"/>
              <a:ext cx="2298219" cy="55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Low Cost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3D3F45-0B20-41CA-BAD7-6D330CA701B3}"/>
              </a:ext>
            </a:extLst>
          </p:cNvPr>
          <p:cNvGrpSpPr/>
          <p:nvPr/>
        </p:nvGrpSpPr>
        <p:grpSpPr>
          <a:xfrm>
            <a:off x="686094" y="4320391"/>
            <a:ext cx="1754581" cy="814136"/>
            <a:chOff x="130771" y="499708"/>
            <a:chExt cx="2358023" cy="612555"/>
          </a:xfrm>
        </p:grpSpPr>
        <p:sp>
          <p:nvSpPr>
            <p:cNvPr id="19" name="Rounded Rectangle 27">
              <a:extLst>
                <a:ext uri="{FF2B5EF4-FFF2-40B4-BE49-F238E27FC236}">
                  <a16:creationId xmlns:a16="http://schemas.microsoft.com/office/drawing/2014/main" id="{EDFD8C95-CAF2-4750-A04E-5278E9CFE0AF}"/>
                </a:ext>
              </a:extLst>
            </p:cNvPr>
            <p:cNvSpPr/>
            <p:nvPr/>
          </p:nvSpPr>
          <p:spPr>
            <a:xfrm>
              <a:off x="130771" y="499708"/>
              <a:ext cx="2358023" cy="61255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E9563FFB-8889-4D84-A33F-BFC63A8A17C4}"/>
                </a:ext>
              </a:extLst>
            </p:cNvPr>
            <p:cNvSpPr txBox="1"/>
            <p:nvPr/>
          </p:nvSpPr>
          <p:spPr>
            <a:xfrm>
              <a:off x="160673" y="529610"/>
              <a:ext cx="2298219" cy="55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Short Lead Time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7893BC-845A-4F76-8F19-5C5EA15C8FBA}"/>
              </a:ext>
            </a:extLst>
          </p:cNvPr>
          <p:cNvGrpSpPr/>
          <p:nvPr/>
        </p:nvGrpSpPr>
        <p:grpSpPr>
          <a:xfrm>
            <a:off x="4910990" y="1317237"/>
            <a:ext cx="2102705" cy="826931"/>
            <a:chOff x="136563" y="1133331"/>
            <a:chExt cx="2352488" cy="420606"/>
          </a:xfrm>
        </p:grpSpPr>
        <p:sp>
          <p:nvSpPr>
            <p:cNvPr id="22" name="Rounded Rectangle 30">
              <a:extLst>
                <a:ext uri="{FF2B5EF4-FFF2-40B4-BE49-F238E27FC236}">
                  <a16:creationId xmlns:a16="http://schemas.microsoft.com/office/drawing/2014/main" id="{6C9CA4ED-B430-4395-975E-56C8EB2D7C46}"/>
                </a:ext>
              </a:extLst>
            </p:cNvPr>
            <p:cNvSpPr/>
            <p:nvPr/>
          </p:nvSpPr>
          <p:spPr>
            <a:xfrm>
              <a:off x="136563" y="1133331"/>
              <a:ext cx="2352488" cy="42060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E78D746A-3A22-4522-9645-F43541C8D212}"/>
                </a:ext>
              </a:extLst>
            </p:cNvPr>
            <p:cNvSpPr txBox="1"/>
            <p:nvPr/>
          </p:nvSpPr>
          <p:spPr>
            <a:xfrm>
              <a:off x="157095" y="1153863"/>
              <a:ext cx="2311424" cy="379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orisande" pitchFamily="2" charset="0"/>
                </a:rPr>
                <a:t>Educational CubeSat</a:t>
              </a:r>
              <a:endParaRPr lang="en-US" sz="2000" b="1" kern="1200" dirty="0">
                <a:latin typeface="Corisande" pitchFamily="2" charset="0"/>
              </a:endParaRPr>
            </a:p>
          </p:txBody>
        </p:sp>
      </p:grp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19339345-4049-4A1B-A3F8-27B9237ED7E6}"/>
              </a:ext>
            </a:extLst>
          </p:cNvPr>
          <p:cNvSpPr txBox="1"/>
          <p:nvPr/>
        </p:nvSpPr>
        <p:spPr>
          <a:xfrm>
            <a:off x="708343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Corisande" pitchFamily="2" charset="0"/>
              </a:rPr>
              <a:t>Reliability Requirement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8A303-AE38-4FCA-A622-8C10387288D8}"/>
              </a:ext>
            </a:extLst>
          </p:cNvPr>
          <p:cNvGrpSpPr/>
          <p:nvPr/>
        </p:nvGrpSpPr>
        <p:grpSpPr>
          <a:xfrm>
            <a:off x="9493550" y="1317237"/>
            <a:ext cx="2102704" cy="826931"/>
            <a:chOff x="130771" y="1579768"/>
            <a:chExt cx="2346952" cy="539135"/>
          </a:xfrm>
        </p:grpSpPr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61027B04-BB9D-47C7-8238-568527ED8F44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4">
              <a:extLst>
                <a:ext uri="{FF2B5EF4-FFF2-40B4-BE49-F238E27FC236}">
                  <a16:creationId xmlns:a16="http://schemas.microsoft.com/office/drawing/2014/main" id="{42832492-4507-4C58-8945-47C8D2E0EB06}"/>
                </a:ext>
              </a:extLst>
            </p:cNvPr>
            <p:cNvSpPr txBox="1"/>
            <p:nvPr/>
          </p:nvSpPr>
          <p:spPr>
            <a:xfrm>
              <a:off x="157089" y="1606086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Technology Demonstration</a:t>
              </a:r>
            </a:p>
          </p:txBody>
        </p:sp>
      </p:grpSp>
      <p:sp>
        <p:nvSpPr>
          <p:cNvPr id="28" name="Rounded Rectangle 43">
            <a:extLst>
              <a:ext uri="{FF2B5EF4-FFF2-40B4-BE49-F238E27FC236}">
                <a16:creationId xmlns:a16="http://schemas.microsoft.com/office/drawing/2014/main" id="{303AC3F1-BEA3-46C5-8C09-9964B53C3A3F}"/>
              </a:ext>
            </a:extLst>
          </p:cNvPr>
          <p:cNvSpPr/>
          <p:nvPr/>
        </p:nvSpPr>
        <p:spPr>
          <a:xfrm>
            <a:off x="3297206" y="232705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46">
            <a:extLst>
              <a:ext uri="{FF2B5EF4-FFF2-40B4-BE49-F238E27FC236}">
                <a16:creationId xmlns:a16="http://schemas.microsoft.com/office/drawing/2014/main" id="{A016EE9F-4BC3-4E43-BE2E-AAC304F4EA6D}"/>
              </a:ext>
            </a:extLst>
          </p:cNvPr>
          <p:cNvSpPr/>
          <p:nvPr/>
        </p:nvSpPr>
        <p:spPr>
          <a:xfrm>
            <a:off x="3297206" y="4356392"/>
            <a:ext cx="72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51">
            <a:extLst>
              <a:ext uri="{FF2B5EF4-FFF2-40B4-BE49-F238E27FC236}">
                <a16:creationId xmlns:a16="http://schemas.microsoft.com/office/drawing/2014/main" id="{E935FCD3-0212-49FC-91F8-2A17018F228C}"/>
              </a:ext>
            </a:extLst>
          </p:cNvPr>
          <p:cNvSpPr/>
          <p:nvPr/>
        </p:nvSpPr>
        <p:spPr>
          <a:xfrm>
            <a:off x="3297206" y="3341722"/>
            <a:ext cx="72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53">
            <a:extLst>
              <a:ext uri="{FF2B5EF4-FFF2-40B4-BE49-F238E27FC236}">
                <a16:creationId xmlns:a16="http://schemas.microsoft.com/office/drawing/2014/main" id="{F2A6D323-A526-4A51-B630-0805AEB40816}"/>
              </a:ext>
            </a:extLst>
          </p:cNvPr>
          <p:cNvSpPr/>
          <p:nvPr/>
        </p:nvSpPr>
        <p:spPr>
          <a:xfrm>
            <a:off x="5587495" y="334172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54">
            <a:extLst>
              <a:ext uri="{FF2B5EF4-FFF2-40B4-BE49-F238E27FC236}">
                <a16:creationId xmlns:a16="http://schemas.microsoft.com/office/drawing/2014/main" id="{6E4046EB-D3A4-4306-B9D4-29883629117E}"/>
              </a:ext>
            </a:extLst>
          </p:cNvPr>
          <p:cNvSpPr/>
          <p:nvPr/>
        </p:nvSpPr>
        <p:spPr>
          <a:xfrm>
            <a:off x="5587495" y="435639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56">
            <a:extLst>
              <a:ext uri="{FF2B5EF4-FFF2-40B4-BE49-F238E27FC236}">
                <a16:creationId xmlns:a16="http://schemas.microsoft.com/office/drawing/2014/main" id="{916E2F31-47D3-4B75-BE29-5C844A0481DD}"/>
              </a:ext>
            </a:extLst>
          </p:cNvPr>
          <p:cNvSpPr/>
          <p:nvPr/>
        </p:nvSpPr>
        <p:spPr>
          <a:xfrm>
            <a:off x="7874347" y="232705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57">
            <a:extLst>
              <a:ext uri="{FF2B5EF4-FFF2-40B4-BE49-F238E27FC236}">
                <a16:creationId xmlns:a16="http://schemas.microsoft.com/office/drawing/2014/main" id="{68D4EA53-00CA-40F0-B5D2-4E7E69FB5CF2}"/>
              </a:ext>
            </a:extLst>
          </p:cNvPr>
          <p:cNvSpPr/>
          <p:nvPr/>
        </p:nvSpPr>
        <p:spPr>
          <a:xfrm>
            <a:off x="7874347" y="4356392"/>
            <a:ext cx="72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58">
            <a:extLst>
              <a:ext uri="{FF2B5EF4-FFF2-40B4-BE49-F238E27FC236}">
                <a16:creationId xmlns:a16="http://schemas.microsoft.com/office/drawing/2014/main" id="{6C60BF70-178B-4D1E-9936-2E479955C268}"/>
              </a:ext>
            </a:extLst>
          </p:cNvPr>
          <p:cNvSpPr/>
          <p:nvPr/>
        </p:nvSpPr>
        <p:spPr>
          <a:xfrm>
            <a:off x="10192230" y="232705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60">
            <a:extLst>
              <a:ext uri="{FF2B5EF4-FFF2-40B4-BE49-F238E27FC236}">
                <a16:creationId xmlns:a16="http://schemas.microsoft.com/office/drawing/2014/main" id="{5C744B6B-62A1-419B-AC71-8DA583EDD1AA}"/>
              </a:ext>
            </a:extLst>
          </p:cNvPr>
          <p:cNvSpPr/>
          <p:nvPr/>
        </p:nvSpPr>
        <p:spPr>
          <a:xfrm>
            <a:off x="7874347" y="334172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61">
            <a:extLst>
              <a:ext uri="{FF2B5EF4-FFF2-40B4-BE49-F238E27FC236}">
                <a16:creationId xmlns:a16="http://schemas.microsoft.com/office/drawing/2014/main" id="{B15C88E5-92B3-4EA8-B263-307BCCB3CD32}"/>
              </a:ext>
            </a:extLst>
          </p:cNvPr>
          <p:cNvSpPr/>
          <p:nvPr/>
        </p:nvSpPr>
        <p:spPr>
          <a:xfrm>
            <a:off x="10192230" y="4356392"/>
            <a:ext cx="72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65">
            <a:extLst>
              <a:ext uri="{FF2B5EF4-FFF2-40B4-BE49-F238E27FC236}">
                <a16:creationId xmlns:a16="http://schemas.microsoft.com/office/drawing/2014/main" id="{7F34AEB8-88C3-47B2-8C71-7462D7D35F31}"/>
              </a:ext>
            </a:extLst>
          </p:cNvPr>
          <p:cNvSpPr/>
          <p:nvPr/>
        </p:nvSpPr>
        <p:spPr>
          <a:xfrm>
            <a:off x="10192230" y="3341722"/>
            <a:ext cx="72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D3A49A05-0CF1-4815-A0A8-7E08CBF70EE1}"/>
              </a:ext>
            </a:extLst>
          </p:cNvPr>
          <p:cNvSpPr txBox="1"/>
          <p:nvPr/>
        </p:nvSpPr>
        <p:spPr>
          <a:xfrm>
            <a:off x="2802165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Corisande" pitchFamily="2" charset="0"/>
              </a:rPr>
              <a:t>High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4E58917F-D9DB-4482-9749-FF278FE03690}"/>
              </a:ext>
            </a:extLst>
          </p:cNvPr>
          <p:cNvSpPr txBox="1"/>
          <p:nvPr/>
        </p:nvSpPr>
        <p:spPr>
          <a:xfrm>
            <a:off x="7375633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02060"/>
                </a:solidFill>
                <a:latin typeface="Corisande" pitchFamily="2" charset="0"/>
              </a:rPr>
              <a:t>Medium</a:t>
            </a:r>
            <a:endParaRPr lang="en-US" sz="2000" b="1" kern="1200" dirty="0">
              <a:solidFill>
                <a:srgbClr val="002060"/>
              </a:solidFill>
              <a:latin typeface="Corisande" pitchFamily="2" charset="0"/>
            </a:endParaRPr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3EAA0BBD-3F10-4EB9-93FA-70B558CA012A}"/>
              </a:ext>
            </a:extLst>
          </p:cNvPr>
          <p:cNvSpPr txBox="1"/>
          <p:nvPr/>
        </p:nvSpPr>
        <p:spPr>
          <a:xfrm>
            <a:off x="9666912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02060"/>
                </a:solidFill>
                <a:latin typeface="Corisande" pitchFamily="2" charset="0"/>
              </a:rPr>
              <a:t>Medium</a:t>
            </a:r>
            <a:endParaRPr lang="en-US" sz="2000" b="1" kern="1200" dirty="0">
              <a:solidFill>
                <a:srgbClr val="002060"/>
              </a:solidFill>
              <a:latin typeface="Corisande" pitchFamily="2" charset="0"/>
            </a:endParaRP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D77476EF-DD21-4BFB-9917-FC82070E58B7}"/>
              </a:ext>
            </a:extLst>
          </p:cNvPr>
          <p:cNvSpPr txBox="1"/>
          <p:nvPr/>
        </p:nvSpPr>
        <p:spPr>
          <a:xfrm>
            <a:off x="5125706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Corisande" pitchFamily="2" charset="0"/>
              </a:rPr>
              <a:t>Low</a:t>
            </a:r>
          </a:p>
        </p:txBody>
      </p:sp>
      <p:sp>
        <p:nvSpPr>
          <p:cNvPr id="43" name="Rounded Rectangle 71">
            <a:extLst>
              <a:ext uri="{FF2B5EF4-FFF2-40B4-BE49-F238E27FC236}">
                <a16:creationId xmlns:a16="http://schemas.microsoft.com/office/drawing/2014/main" id="{9003BD6F-4893-4A55-9E44-6A8D84AACD78}"/>
              </a:ext>
            </a:extLst>
          </p:cNvPr>
          <p:cNvSpPr/>
          <p:nvPr/>
        </p:nvSpPr>
        <p:spPr>
          <a:xfrm>
            <a:off x="5587495" y="2323367"/>
            <a:ext cx="72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A2899-450A-4730-A4B4-F842FE37C700}"/>
              </a:ext>
            </a:extLst>
          </p:cNvPr>
          <p:cNvSpPr/>
          <p:nvPr/>
        </p:nvSpPr>
        <p:spPr>
          <a:xfrm>
            <a:off x="7164025" y="1114622"/>
            <a:ext cx="4624633" cy="476157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AA7C81-9A86-4C58-A025-F1632B14C6DC}"/>
              </a:ext>
            </a:extLst>
          </p:cNvPr>
          <p:cNvSpPr/>
          <p:nvPr/>
        </p:nvSpPr>
        <p:spPr>
          <a:xfrm>
            <a:off x="2597897" y="1114622"/>
            <a:ext cx="2159709" cy="476157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0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3" y="1387942"/>
            <a:ext cx="112327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 and lifetime has a big impact on radiation and reliability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LEO, many groups have success with a buy-and-fly “Carefree COTS”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iPhones, Raspberry Pi’s and many other ground-based systems have worked in-orbit.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Heritage, or use of known parts, can give some confidence but COTS process variation makes it impossible to quantify the risk.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CubeSat providers have a successfully and repeatedly flown a wide-range of COTS-based subsystems, typically </a:t>
            </a:r>
            <a:r>
              <a:rPr lang="en-GB" sz="2400" b="1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incrementally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many years.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High-Risk Approach</a:t>
            </a:r>
          </a:p>
        </p:txBody>
      </p:sp>
    </p:spTree>
    <p:extLst>
      <p:ext uri="{BB962C8B-B14F-4D97-AF65-F5344CB8AC3E}">
        <p14:creationId xmlns:p14="http://schemas.microsoft.com/office/powerpoint/2010/main" val="1051215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mission context?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5E86B1-BA6A-4B94-A634-F59E46916339}"/>
              </a:ext>
            </a:extLst>
          </p:cNvPr>
          <p:cNvGrpSpPr/>
          <p:nvPr/>
        </p:nvGrpSpPr>
        <p:grpSpPr>
          <a:xfrm>
            <a:off x="686094" y="2298533"/>
            <a:ext cx="1754581" cy="814136"/>
            <a:chOff x="130771" y="499708"/>
            <a:chExt cx="2358023" cy="612555"/>
          </a:xfrm>
        </p:grpSpPr>
        <p:sp>
          <p:nvSpPr>
            <p:cNvPr id="6" name="Rounded Rectangle 19">
              <a:extLst>
                <a:ext uri="{FF2B5EF4-FFF2-40B4-BE49-F238E27FC236}">
                  <a16:creationId xmlns:a16="http://schemas.microsoft.com/office/drawing/2014/main" id="{53090F99-9ACE-4C73-B2B0-37B84418726F}"/>
                </a:ext>
              </a:extLst>
            </p:cNvPr>
            <p:cNvSpPr/>
            <p:nvPr/>
          </p:nvSpPr>
          <p:spPr>
            <a:xfrm>
              <a:off x="130771" y="499708"/>
              <a:ext cx="2358023" cy="61255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6319D254-0E84-427C-A6C9-1409AD706AFD}"/>
                </a:ext>
              </a:extLst>
            </p:cNvPr>
            <p:cNvSpPr txBox="1"/>
            <p:nvPr/>
          </p:nvSpPr>
          <p:spPr>
            <a:xfrm>
              <a:off x="160673" y="529610"/>
              <a:ext cx="2298219" cy="55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High Performance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88A786-BDDC-4797-A9B4-B99592E7FCE9}"/>
              </a:ext>
            </a:extLst>
          </p:cNvPr>
          <p:cNvGrpSpPr/>
          <p:nvPr/>
        </p:nvGrpSpPr>
        <p:grpSpPr>
          <a:xfrm>
            <a:off x="2619710" y="1317237"/>
            <a:ext cx="2102705" cy="811826"/>
            <a:chOff x="136563" y="1133331"/>
            <a:chExt cx="2352488" cy="420606"/>
          </a:xfrm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D29905CB-B713-4537-AF24-A111764A19D0}"/>
                </a:ext>
              </a:extLst>
            </p:cNvPr>
            <p:cNvSpPr/>
            <p:nvPr/>
          </p:nvSpPr>
          <p:spPr>
            <a:xfrm>
              <a:off x="136563" y="1133331"/>
              <a:ext cx="2352488" cy="42060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AE8A416-51A8-4005-9FD2-235D747AFF49}"/>
                </a:ext>
              </a:extLst>
            </p:cNvPr>
            <p:cNvSpPr txBox="1"/>
            <p:nvPr/>
          </p:nvSpPr>
          <p:spPr>
            <a:xfrm>
              <a:off x="157095" y="1153863"/>
              <a:ext cx="2311424" cy="379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orisande" pitchFamily="2" charset="0"/>
                </a:rPr>
                <a:t>Flagship Science Mission</a:t>
              </a:r>
              <a:endParaRPr lang="en-US" sz="2000" b="1" kern="1200" dirty="0">
                <a:latin typeface="Corisande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A6596-E590-4362-8F73-E6432E2EF2F0}"/>
              </a:ext>
            </a:extLst>
          </p:cNvPr>
          <p:cNvGrpSpPr/>
          <p:nvPr/>
        </p:nvGrpSpPr>
        <p:grpSpPr>
          <a:xfrm>
            <a:off x="7202271" y="1317237"/>
            <a:ext cx="2102704" cy="826931"/>
            <a:chOff x="130771" y="1579768"/>
            <a:chExt cx="2346952" cy="539135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0126CE91-EC5C-4BBF-A568-C0F1DA104842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9E9E3E94-886A-4BE6-AA5E-896C6A08D52C}"/>
                </a:ext>
              </a:extLst>
            </p:cNvPr>
            <p:cNvSpPr txBox="1"/>
            <p:nvPr/>
          </p:nvSpPr>
          <p:spPr>
            <a:xfrm>
              <a:off x="157089" y="1606086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New Space Constellation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46B4AF-D9AA-46EB-AEE4-D9B7F1496D66}"/>
              </a:ext>
            </a:extLst>
          </p:cNvPr>
          <p:cNvGrpSpPr/>
          <p:nvPr/>
        </p:nvGrpSpPr>
        <p:grpSpPr>
          <a:xfrm>
            <a:off x="686094" y="3309462"/>
            <a:ext cx="1754581" cy="814136"/>
            <a:chOff x="130771" y="499708"/>
            <a:chExt cx="2358023" cy="612555"/>
          </a:xfrm>
        </p:grpSpPr>
        <p:sp>
          <p:nvSpPr>
            <p:cNvPr id="16" name="Rounded Rectangle 24">
              <a:extLst>
                <a:ext uri="{FF2B5EF4-FFF2-40B4-BE49-F238E27FC236}">
                  <a16:creationId xmlns:a16="http://schemas.microsoft.com/office/drawing/2014/main" id="{82382853-1EDB-4503-B9FC-0D63B88EE29B}"/>
                </a:ext>
              </a:extLst>
            </p:cNvPr>
            <p:cNvSpPr/>
            <p:nvPr/>
          </p:nvSpPr>
          <p:spPr>
            <a:xfrm>
              <a:off x="130771" y="499708"/>
              <a:ext cx="2358023" cy="61255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5ED42ABF-D6AC-4BB8-BAF8-B620656746DE}"/>
                </a:ext>
              </a:extLst>
            </p:cNvPr>
            <p:cNvSpPr txBox="1"/>
            <p:nvPr/>
          </p:nvSpPr>
          <p:spPr>
            <a:xfrm>
              <a:off x="160673" y="529610"/>
              <a:ext cx="2298219" cy="55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Low Cost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3D3F45-0B20-41CA-BAD7-6D330CA701B3}"/>
              </a:ext>
            </a:extLst>
          </p:cNvPr>
          <p:cNvGrpSpPr/>
          <p:nvPr/>
        </p:nvGrpSpPr>
        <p:grpSpPr>
          <a:xfrm>
            <a:off x="686094" y="4320391"/>
            <a:ext cx="1754581" cy="814136"/>
            <a:chOff x="130771" y="499708"/>
            <a:chExt cx="2358023" cy="612555"/>
          </a:xfrm>
        </p:grpSpPr>
        <p:sp>
          <p:nvSpPr>
            <p:cNvPr id="19" name="Rounded Rectangle 27">
              <a:extLst>
                <a:ext uri="{FF2B5EF4-FFF2-40B4-BE49-F238E27FC236}">
                  <a16:creationId xmlns:a16="http://schemas.microsoft.com/office/drawing/2014/main" id="{EDFD8C95-CAF2-4750-A04E-5278E9CFE0AF}"/>
                </a:ext>
              </a:extLst>
            </p:cNvPr>
            <p:cNvSpPr/>
            <p:nvPr/>
          </p:nvSpPr>
          <p:spPr>
            <a:xfrm>
              <a:off x="130771" y="499708"/>
              <a:ext cx="2358023" cy="61255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E9563FFB-8889-4D84-A33F-BFC63A8A17C4}"/>
                </a:ext>
              </a:extLst>
            </p:cNvPr>
            <p:cNvSpPr txBox="1"/>
            <p:nvPr/>
          </p:nvSpPr>
          <p:spPr>
            <a:xfrm>
              <a:off x="160673" y="529610"/>
              <a:ext cx="2298219" cy="55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Short Lead Time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7893BC-845A-4F76-8F19-5C5EA15C8FBA}"/>
              </a:ext>
            </a:extLst>
          </p:cNvPr>
          <p:cNvGrpSpPr/>
          <p:nvPr/>
        </p:nvGrpSpPr>
        <p:grpSpPr>
          <a:xfrm>
            <a:off x="4910990" y="1317237"/>
            <a:ext cx="2102705" cy="826931"/>
            <a:chOff x="136563" y="1133331"/>
            <a:chExt cx="2352488" cy="420606"/>
          </a:xfrm>
        </p:grpSpPr>
        <p:sp>
          <p:nvSpPr>
            <p:cNvPr id="22" name="Rounded Rectangle 30">
              <a:extLst>
                <a:ext uri="{FF2B5EF4-FFF2-40B4-BE49-F238E27FC236}">
                  <a16:creationId xmlns:a16="http://schemas.microsoft.com/office/drawing/2014/main" id="{6C9CA4ED-B430-4395-975E-56C8EB2D7C46}"/>
                </a:ext>
              </a:extLst>
            </p:cNvPr>
            <p:cNvSpPr/>
            <p:nvPr/>
          </p:nvSpPr>
          <p:spPr>
            <a:xfrm>
              <a:off x="136563" y="1133331"/>
              <a:ext cx="2352488" cy="42060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E78D746A-3A22-4522-9645-F43541C8D212}"/>
                </a:ext>
              </a:extLst>
            </p:cNvPr>
            <p:cNvSpPr txBox="1"/>
            <p:nvPr/>
          </p:nvSpPr>
          <p:spPr>
            <a:xfrm>
              <a:off x="157095" y="1153863"/>
              <a:ext cx="2311424" cy="379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orisande" pitchFamily="2" charset="0"/>
                </a:rPr>
                <a:t>Educational CubeSat</a:t>
              </a:r>
              <a:endParaRPr lang="en-US" sz="2000" b="1" kern="1200" dirty="0">
                <a:latin typeface="Corisande" pitchFamily="2" charset="0"/>
              </a:endParaRPr>
            </a:p>
          </p:txBody>
        </p:sp>
      </p:grp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19339345-4049-4A1B-A3F8-27B9237ED7E6}"/>
              </a:ext>
            </a:extLst>
          </p:cNvPr>
          <p:cNvSpPr txBox="1"/>
          <p:nvPr/>
        </p:nvSpPr>
        <p:spPr>
          <a:xfrm>
            <a:off x="708343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Corisande" pitchFamily="2" charset="0"/>
              </a:rPr>
              <a:t>Reliability Requirement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8A303-AE38-4FCA-A622-8C10387288D8}"/>
              </a:ext>
            </a:extLst>
          </p:cNvPr>
          <p:cNvGrpSpPr/>
          <p:nvPr/>
        </p:nvGrpSpPr>
        <p:grpSpPr>
          <a:xfrm>
            <a:off x="9493550" y="1317237"/>
            <a:ext cx="2102704" cy="826931"/>
            <a:chOff x="130771" y="1579768"/>
            <a:chExt cx="2346952" cy="539135"/>
          </a:xfrm>
        </p:grpSpPr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61027B04-BB9D-47C7-8238-568527ED8F44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4">
              <a:extLst>
                <a:ext uri="{FF2B5EF4-FFF2-40B4-BE49-F238E27FC236}">
                  <a16:creationId xmlns:a16="http://schemas.microsoft.com/office/drawing/2014/main" id="{42832492-4507-4C58-8945-47C8D2E0EB06}"/>
                </a:ext>
              </a:extLst>
            </p:cNvPr>
            <p:cNvSpPr txBox="1"/>
            <p:nvPr/>
          </p:nvSpPr>
          <p:spPr>
            <a:xfrm>
              <a:off x="157089" y="1606086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Technology Demonstration</a:t>
              </a:r>
            </a:p>
          </p:txBody>
        </p:sp>
      </p:grpSp>
      <p:sp>
        <p:nvSpPr>
          <p:cNvPr id="28" name="Rounded Rectangle 43">
            <a:extLst>
              <a:ext uri="{FF2B5EF4-FFF2-40B4-BE49-F238E27FC236}">
                <a16:creationId xmlns:a16="http://schemas.microsoft.com/office/drawing/2014/main" id="{303AC3F1-BEA3-46C5-8C09-9964B53C3A3F}"/>
              </a:ext>
            </a:extLst>
          </p:cNvPr>
          <p:cNvSpPr/>
          <p:nvPr/>
        </p:nvSpPr>
        <p:spPr>
          <a:xfrm>
            <a:off x="3297206" y="232705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46">
            <a:extLst>
              <a:ext uri="{FF2B5EF4-FFF2-40B4-BE49-F238E27FC236}">
                <a16:creationId xmlns:a16="http://schemas.microsoft.com/office/drawing/2014/main" id="{A016EE9F-4BC3-4E43-BE2E-AAC304F4EA6D}"/>
              </a:ext>
            </a:extLst>
          </p:cNvPr>
          <p:cNvSpPr/>
          <p:nvPr/>
        </p:nvSpPr>
        <p:spPr>
          <a:xfrm>
            <a:off x="3297206" y="4356392"/>
            <a:ext cx="72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51">
            <a:extLst>
              <a:ext uri="{FF2B5EF4-FFF2-40B4-BE49-F238E27FC236}">
                <a16:creationId xmlns:a16="http://schemas.microsoft.com/office/drawing/2014/main" id="{E935FCD3-0212-49FC-91F8-2A17018F228C}"/>
              </a:ext>
            </a:extLst>
          </p:cNvPr>
          <p:cNvSpPr/>
          <p:nvPr/>
        </p:nvSpPr>
        <p:spPr>
          <a:xfrm>
            <a:off x="3297206" y="3341722"/>
            <a:ext cx="72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53">
            <a:extLst>
              <a:ext uri="{FF2B5EF4-FFF2-40B4-BE49-F238E27FC236}">
                <a16:creationId xmlns:a16="http://schemas.microsoft.com/office/drawing/2014/main" id="{F2A6D323-A526-4A51-B630-0805AEB40816}"/>
              </a:ext>
            </a:extLst>
          </p:cNvPr>
          <p:cNvSpPr/>
          <p:nvPr/>
        </p:nvSpPr>
        <p:spPr>
          <a:xfrm>
            <a:off x="5587495" y="334172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54">
            <a:extLst>
              <a:ext uri="{FF2B5EF4-FFF2-40B4-BE49-F238E27FC236}">
                <a16:creationId xmlns:a16="http://schemas.microsoft.com/office/drawing/2014/main" id="{6E4046EB-D3A4-4306-B9D4-29883629117E}"/>
              </a:ext>
            </a:extLst>
          </p:cNvPr>
          <p:cNvSpPr/>
          <p:nvPr/>
        </p:nvSpPr>
        <p:spPr>
          <a:xfrm>
            <a:off x="5587495" y="435639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56">
            <a:extLst>
              <a:ext uri="{FF2B5EF4-FFF2-40B4-BE49-F238E27FC236}">
                <a16:creationId xmlns:a16="http://schemas.microsoft.com/office/drawing/2014/main" id="{916E2F31-47D3-4B75-BE29-5C844A0481DD}"/>
              </a:ext>
            </a:extLst>
          </p:cNvPr>
          <p:cNvSpPr/>
          <p:nvPr/>
        </p:nvSpPr>
        <p:spPr>
          <a:xfrm>
            <a:off x="7874347" y="232705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57">
            <a:extLst>
              <a:ext uri="{FF2B5EF4-FFF2-40B4-BE49-F238E27FC236}">
                <a16:creationId xmlns:a16="http://schemas.microsoft.com/office/drawing/2014/main" id="{68D4EA53-00CA-40F0-B5D2-4E7E69FB5CF2}"/>
              </a:ext>
            </a:extLst>
          </p:cNvPr>
          <p:cNvSpPr/>
          <p:nvPr/>
        </p:nvSpPr>
        <p:spPr>
          <a:xfrm>
            <a:off x="7874347" y="4356392"/>
            <a:ext cx="72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58">
            <a:extLst>
              <a:ext uri="{FF2B5EF4-FFF2-40B4-BE49-F238E27FC236}">
                <a16:creationId xmlns:a16="http://schemas.microsoft.com/office/drawing/2014/main" id="{6C60BF70-178B-4D1E-9936-2E479955C268}"/>
              </a:ext>
            </a:extLst>
          </p:cNvPr>
          <p:cNvSpPr/>
          <p:nvPr/>
        </p:nvSpPr>
        <p:spPr>
          <a:xfrm>
            <a:off x="10192230" y="232705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60">
            <a:extLst>
              <a:ext uri="{FF2B5EF4-FFF2-40B4-BE49-F238E27FC236}">
                <a16:creationId xmlns:a16="http://schemas.microsoft.com/office/drawing/2014/main" id="{5C744B6B-62A1-419B-AC71-8DA583EDD1AA}"/>
              </a:ext>
            </a:extLst>
          </p:cNvPr>
          <p:cNvSpPr/>
          <p:nvPr/>
        </p:nvSpPr>
        <p:spPr>
          <a:xfrm>
            <a:off x="7874347" y="3341722"/>
            <a:ext cx="720000" cy="720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61">
            <a:extLst>
              <a:ext uri="{FF2B5EF4-FFF2-40B4-BE49-F238E27FC236}">
                <a16:creationId xmlns:a16="http://schemas.microsoft.com/office/drawing/2014/main" id="{B15C88E5-92B3-4EA8-B263-307BCCB3CD32}"/>
              </a:ext>
            </a:extLst>
          </p:cNvPr>
          <p:cNvSpPr/>
          <p:nvPr/>
        </p:nvSpPr>
        <p:spPr>
          <a:xfrm>
            <a:off x="10192230" y="4356392"/>
            <a:ext cx="72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65">
            <a:extLst>
              <a:ext uri="{FF2B5EF4-FFF2-40B4-BE49-F238E27FC236}">
                <a16:creationId xmlns:a16="http://schemas.microsoft.com/office/drawing/2014/main" id="{7F34AEB8-88C3-47B2-8C71-7462D7D35F31}"/>
              </a:ext>
            </a:extLst>
          </p:cNvPr>
          <p:cNvSpPr/>
          <p:nvPr/>
        </p:nvSpPr>
        <p:spPr>
          <a:xfrm>
            <a:off x="10192230" y="3341722"/>
            <a:ext cx="720000" cy="720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D3A49A05-0CF1-4815-A0A8-7E08CBF70EE1}"/>
              </a:ext>
            </a:extLst>
          </p:cNvPr>
          <p:cNvSpPr txBox="1"/>
          <p:nvPr/>
        </p:nvSpPr>
        <p:spPr>
          <a:xfrm>
            <a:off x="2802165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Corisande" pitchFamily="2" charset="0"/>
              </a:rPr>
              <a:t>High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4E58917F-D9DB-4482-9749-FF278FE03690}"/>
              </a:ext>
            </a:extLst>
          </p:cNvPr>
          <p:cNvSpPr txBox="1"/>
          <p:nvPr/>
        </p:nvSpPr>
        <p:spPr>
          <a:xfrm>
            <a:off x="7375633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02060"/>
                </a:solidFill>
                <a:latin typeface="Corisande" pitchFamily="2" charset="0"/>
              </a:rPr>
              <a:t>Medium</a:t>
            </a:r>
            <a:endParaRPr lang="en-US" sz="2000" b="1" kern="1200" dirty="0">
              <a:solidFill>
                <a:srgbClr val="002060"/>
              </a:solidFill>
              <a:latin typeface="Corisande" pitchFamily="2" charset="0"/>
            </a:endParaRPr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3EAA0BBD-3F10-4EB9-93FA-70B558CA012A}"/>
              </a:ext>
            </a:extLst>
          </p:cNvPr>
          <p:cNvSpPr txBox="1"/>
          <p:nvPr/>
        </p:nvSpPr>
        <p:spPr>
          <a:xfrm>
            <a:off x="9666912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002060"/>
                </a:solidFill>
                <a:latin typeface="Corisande" pitchFamily="2" charset="0"/>
              </a:rPr>
              <a:t>Medium</a:t>
            </a:r>
            <a:endParaRPr lang="en-US" sz="2000" b="1" kern="1200" dirty="0">
              <a:solidFill>
                <a:srgbClr val="002060"/>
              </a:solidFill>
              <a:latin typeface="Corisande" pitchFamily="2" charset="0"/>
            </a:endParaRP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D77476EF-DD21-4BFB-9917-FC82070E58B7}"/>
              </a:ext>
            </a:extLst>
          </p:cNvPr>
          <p:cNvSpPr txBox="1"/>
          <p:nvPr/>
        </p:nvSpPr>
        <p:spPr>
          <a:xfrm>
            <a:off x="5125706" y="5141544"/>
            <a:ext cx="1710081" cy="7346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Corisande" pitchFamily="2" charset="0"/>
              </a:rPr>
              <a:t>Low</a:t>
            </a:r>
          </a:p>
        </p:txBody>
      </p:sp>
      <p:sp>
        <p:nvSpPr>
          <p:cNvPr id="43" name="Rounded Rectangle 71">
            <a:extLst>
              <a:ext uri="{FF2B5EF4-FFF2-40B4-BE49-F238E27FC236}">
                <a16:creationId xmlns:a16="http://schemas.microsoft.com/office/drawing/2014/main" id="{9003BD6F-4893-4A55-9E44-6A8D84AACD78}"/>
              </a:ext>
            </a:extLst>
          </p:cNvPr>
          <p:cNvSpPr/>
          <p:nvPr/>
        </p:nvSpPr>
        <p:spPr>
          <a:xfrm>
            <a:off x="5587495" y="2323367"/>
            <a:ext cx="72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EF8CF8-D44E-42C5-9C8E-2F1D805DF3D1}"/>
              </a:ext>
            </a:extLst>
          </p:cNvPr>
          <p:cNvSpPr/>
          <p:nvPr/>
        </p:nvSpPr>
        <p:spPr>
          <a:xfrm>
            <a:off x="2496297" y="1114622"/>
            <a:ext cx="6914922" cy="476157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90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3" y="1387942"/>
            <a:ext cx="112327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“Clever COTS” - Can you get 80% of the risk reduction, for 20% of the cost?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understanding exact susceptibilities in each part technology, likelihood of occurrence in planned orbit, and impact on instrument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 parts selection helps you design out risk, and minimise it elsewhere.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of outstanding risks allows thorough hierarchy of mitigation strategies, focussed on preventing damage to instrument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component-level up-screening and testing where needed, focussed on identified risks.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 / Instrument environmental testing (e.g. proton irradiation) can help gain confidence and verify top-level mitigation strategies, but may give limited insight on where issues occur.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Tricky Middle Road</a:t>
            </a:r>
          </a:p>
        </p:txBody>
      </p:sp>
    </p:spTree>
    <p:extLst>
      <p:ext uri="{BB962C8B-B14F-4D97-AF65-F5344CB8AC3E}">
        <p14:creationId xmlns:p14="http://schemas.microsoft.com/office/powerpoint/2010/main" val="3218101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188CB9-73C1-4BBC-9D13-E5B958DE6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4230" y="-1"/>
            <a:ext cx="5833068" cy="7366001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F74E1D5-7585-CF48-8A1F-17233E7E75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45" y="0"/>
            <a:ext cx="2540000" cy="6869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E17AB-FEAE-1A42-84B8-5376345F5709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60" dirty="0">
                <a:latin typeface="Arial" panose="020B0604020202020204" pitchFamily="34" charset="0"/>
                <a:cs typeface="Arial" panose="020B0604020202020204" pitchFamily="34" charset="0"/>
              </a:rPr>
              <a:t>Final Thoughts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66DC9-76C9-5140-A7C4-B9B833C488D1}"/>
              </a:ext>
            </a:extLst>
          </p:cNvPr>
          <p:cNvSpPr txBox="1"/>
          <p:nvPr/>
        </p:nvSpPr>
        <p:spPr>
          <a:xfrm>
            <a:off x="423748" y="1380700"/>
            <a:ext cx="5101814" cy="4257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of small-satellites have increased rapidly, with a huge potential for advanced technology demonstration payloads at a lower cost.</a:t>
            </a:r>
          </a:p>
          <a:p>
            <a:pPr>
              <a:spcAft>
                <a:spcPts val="200"/>
              </a:spcAft>
            </a:pPr>
            <a:endParaRPr lang="en-US" sz="2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industry is learning how to best to deliver these type of projects.</a:t>
            </a:r>
          </a:p>
          <a:p>
            <a:pPr>
              <a:spcAft>
                <a:spcPts val="200"/>
              </a:spcAft>
            </a:pPr>
            <a:endParaRPr lang="en-US" sz="2400" b="1" spc="-1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electronics with a route-to-space in mind.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0EA16-EFBA-4750-8D5A-33A31C961E00}"/>
              </a:ext>
            </a:extLst>
          </p:cNvPr>
          <p:cNvSpPr txBox="1"/>
          <p:nvPr/>
        </p:nvSpPr>
        <p:spPr>
          <a:xfrm>
            <a:off x="9371640" y="6563865"/>
            <a:ext cx="2696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NASA JPL -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53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119C4-0FF9-FE44-8F48-609C763F2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68"/>
          <a:stretch/>
        </p:blipFill>
        <p:spPr>
          <a:xfrm rot="10800000">
            <a:off x="6121400" y="-1"/>
            <a:ext cx="6070600" cy="3630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13545C-FAC3-A84C-A2BB-C8E5A35E2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4" t="1" r="17313" b="-163"/>
          <a:stretch/>
        </p:blipFill>
        <p:spPr>
          <a:xfrm flipV="1">
            <a:off x="6124514" y="-11152"/>
            <a:ext cx="6067486" cy="6869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EFDD8-4AA1-A449-A3E1-31CC5C6809C4}"/>
              </a:ext>
            </a:extLst>
          </p:cNvPr>
          <p:cNvSpPr txBox="1"/>
          <p:nvPr/>
        </p:nvSpPr>
        <p:spPr>
          <a:xfrm>
            <a:off x="1001806" y="309600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F2438-CE7E-9842-81CC-3E73E6D156A3}"/>
              </a:ext>
            </a:extLst>
          </p:cNvPr>
          <p:cNvSpPr/>
          <p:nvPr/>
        </p:nvSpPr>
        <p:spPr>
          <a:xfrm>
            <a:off x="2953037" y="5904254"/>
            <a:ext cx="2134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RAL_Space_STFC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6869A-A061-434D-9891-4D1551A3D65A}"/>
              </a:ext>
            </a:extLst>
          </p:cNvPr>
          <p:cNvSpPr/>
          <p:nvPr/>
        </p:nvSpPr>
        <p:spPr>
          <a:xfrm>
            <a:off x="281119" y="5904254"/>
            <a:ext cx="1889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ralspace.stfc.ac.uk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A329D-CF17-6B43-855F-D7035D54DE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65376" y="5994000"/>
            <a:ext cx="236329" cy="19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190A03-61C9-F440-8B1C-E1851E701384}"/>
              </a:ext>
            </a:extLst>
          </p:cNvPr>
          <p:cNvSpPr/>
          <p:nvPr/>
        </p:nvSpPr>
        <p:spPr>
          <a:xfrm>
            <a:off x="7966310" y="5912978"/>
            <a:ext cx="1334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 Space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CF5E5-0D88-8449-AFE6-4E8BDBC93E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20848" y="5994000"/>
            <a:ext cx="255483" cy="18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3E96A4-83C2-C742-B921-874A40DA5294}"/>
              </a:ext>
            </a:extLst>
          </p:cNvPr>
          <p:cNvSpPr/>
          <p:nvPr/>
        </p:nvSpPr>
        <p:spPr>
          <a:xfrm>
            <a:off x="5897859" y="5904000"/>
            <a:ext cx="1334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453682-9D61-2844-946D-AF18DE3857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8682" y="5965902"/>
            <a:ext cx="254512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34D7129A-80AF-4B07-A773-584B92C9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F74E1D5-7585-CF48-8A1F-17233E7E75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45" y="0"/>
            <a:ext cx="2540000" cy="6869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E17AB-FEAE-1A42-84B8-5376345F5709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60" dirty="0">
                <a:latin typeface="Arial" panose="020B0604020202020204" pitchFamily="34" charset="0"/>
                <a:cs typeface="Arial" panose="020B0604020202020204" pitchFamily="34" charset="0"/>
              </a:rPr>
              <a:t>Two Big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66DC9-76C9-5140-A7C4-B9B833C488D1}"/>
              </a:ext>
            </a:extLst>
          </p:cNvPr>
          <p:cNvSpPr txBox="1"/>
          <p:nvPr/>
        </p:nvSpPr>
        <p:spPr>
          <a:xfrm>
            <a:off x="423748" y="1380700"/>
            <a:ext cx="5101814" cy="26109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about the space environment that limits us flying ground-based electronics?</a:t>
            </a:r>
            <a:endParaRPr lang="en-US" sz="24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our options for doing something about 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8816F-3EB8-4DDE-84C8-AD05EDAE6DE3}"/>
              </a:ext>
            </a:extLst>
          </p:cNvPr>
          <p:cNvSpPr txBox="1"/>
          <p:nvPr/>
        </p:nvSpPr>
        <p:spPr>
          <a:xfrm>
            <a:off x="9371640" y="6563865"/>
            <a:ext cx="2696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NASA SDO</a:t>
            </a:r>
          </a:p>
        </p:txBody>
      </p:sp>
    </p:spTree>
    <p:extLst>
      <p:ext uri="{BB962C8B-B14F-4D97-AF65-F5344CB8AC3E}">
        <p14:creationId xmlns:p14="http://schemas.microsoft.com/office/powerpoint/2010/main" val="104913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1081710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Electronic System</a:t>
            </a:r>
          </a:p>
        </p:txBody>
      </p:sp>
      <p:pic>
        <p:nvPicPr>
          <p:cNvPr id="1026" name="Picture 2" descr="upload.wikimedia.org/wikipedia/commons/thumb/f/...">
            <a:extLst>
              <a:ext uri="{FF2B5EF4-FFF2-40B4-BE49-F238E27FC236}">
                <a16:creationId xmlns:a16="http://schemas.microsoft.com/office/drawing/2014/main" id="{27ADEA75-6CB3-4AF0-A5BD-E1A5B6D6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55" y="1581150"/>
            <a:ext cx="7479689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C7D3B51-F407-4625-A81C-ABFB139DBBD3}"/>
              </a:ext>
            </a:extLst>
          </p:cNvPr>
          <p:cNvGrpSpPr/>
          <p:nvPr/>
        </p:nvGrpSpPr>
        <p:grpSpPr>
          <a:xfrm>
            <a:off x="1533130" y="1460291"/>
            <a:ext cx="1819842" cy="954607"/>
            <a:chOff x="130771" y="1579768"/>
            <a:chExt cx="2346952" cy="539135"/>
          </a:xfrm>
        </p:grpSpPr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D28D6B19-1BFF-4B79-BF18-C62B4ADBC784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46FE5DC-38B1-4881-8439-B141CB60C4BC}"/>
                </a:ext>
              </a:extLst>
            </p:cNvPr>
            <p:cNvSpPr txBox="1"/>
            <p:nvPr/>
          </p:nvSpPr>
          <p:spPr>
            <a:xfrm>
              <a:off x="157089" y="1606086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orisande" pitchFamily="2" charset="0"/>
                </a:rPr>
                <a:t>Microprocessor and/or FPGA</a:t>
              </a:r>
              <a:endParaRPr lang="en-US" sz="2000" b="1" kern="1200" dirty="0">
                <a:latin typeface="Corisande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4A54D0-55B4-4B02-8217-41C48B467621}"/>
              </a:ext>
            </a:extLst>
          </p:cNvPr>
          <p:cNvGrpSpPr/>
          <p:nvPr/>
        </p:nvGrpSpPr>
        <p:grpSpPr>
          <a:xfrm>
            <a:off x="9193511" y="4804488"/>
            <a:ext cx="1819842" cy="954607"/>
            <a:chOff x="130771" y="1579768"/>
            <a:chExt cx="2346952" cy="539135"/>
          </a:xfrm>
        </p:grpSpPr>
        <p:sp>
          <p:nvSpPr>
            <p:cNvPr id="27" name="Rounded Rectangle 11">
              <a:extLst>
                <a:ext uri="{FF2B5EF4-FFF2-40B4-BE49-F238E27FC236}">
                  <a16:creationId xmlns:a16="http://schemas.microsoft.com/office/drawing/2014/main" id="{2C26694F-A97B-4456-BA05-1027A660472F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4">
              <a:extLst>
                <a:ext uri="{FF2B5EF4-FFF2-40B4-BE49-F238E27FC236}">
                  <a16:creationId xmlns:a16="http://schemas.microsoft.com/office/drawing/2014/main" id="{788741A3-79DD-46AA-ABA3-54A307C40F0E}"/>
                </a:ext>
              </a:extLst>
            </p:cNvPr>
            <p:cNvSpPr txBox="1"/>
            <p:nvPr/>
          </p:nvSpPr>
          <p:spPr>
            <a:xfrm>
              <a:off x="157089" y="1606086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orisande" pitchFamily="2" charset="0"/>
                </a:rPr>
                <a:t>Interfaces</a:t>
              </a:r>
              <a:endParaRPr lang="en-US" sz="2000" b="1" kern="1200" dirty="0">
                <a:latin typeface="Corisande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58B3DF-11CB-42BB-A23D-36C74AB71A63}"/>
              </a:ext>
            </a:extLst>
          </p:cNvPr>
          <p:cNvGrpSpPr/>
          <p:nvPr/>
        </p:nvGrpSpPr>
        <p:grpSpPr>
          <a:xfrm>
            <a:off x="1158240" y="3923772"/>
            <a:ext cx="1819842" cy="954607"/>
            <a:chOff x="130771" y="1579768"/>
            <a:chExt cx="2346952" cy="539135"/>
          </a:xfrm>
        </p:grpSpPr>
        <p:sp>
          <p:nvSpPr>
            <p:cNvPr id="30" name="Rounded Rectangle 11">
              <a:extLst>
                <a:ext uri="{FF2B5EF4-FFF2-40B4-BE49-F238E27FC236}">
                  <a16:creationId xmlns:a16="http://schemas.microsoft.com/office/drawing/2014/main" id="{25F73F01-C259-4C79-8835-A7CE8BD347C2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14">
              <a:extLst>
                <a:ext uri="{FF2B5EF4-FFF2-40B4-BE49-F238E27FC236}">
                  <a16:creationId xmlns:a16="http://schemas.microsoft.com/office/drawing/2014/main" id="{0D64633D-3890-48CE-959E-6602E95CA7FA}"/>
                </a:ext>
              </a:extLst>
            </p:cNvPr>
            <p:cNvSpPr txBox="1"/>
            <p:nvPr/>
          </p:nvSpPr>
          <p:spPr>
            <a:xfrm>
              <a:off x="157088" y="1606085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Corisande" pitchFamily="2" charset="0"/>
                </a:rPr>
                <a:t>Power Management</a:t>
              </a:r>
              <a:endParaRPr lang="en-US" sz="2000" b="1" kern="1200" dirty="0">
                <a:latin typeface="Corisande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BEFEAD-201F-4B8E-B6A3-3607B59D7C47}"/>
              </a:ext>
            </a:extLst>
          </p:cNvPr>
          <p:cNvGrpSpPr/>
          <p:nvPr/>
        </p:nvGrpSpPr>
        <p:grpSpPr>
          <a:xfrm>
            <a:off x="7268286" y="1114623"/>
            <a:ext cx="1819842" cy="954607"/>
            <a:chOff x="130771" y="1579768"/>
            <a:chExt cx="2346952" cy="539135"/>
          </a:xfrm>
        </p:grpSpPr>
        <p:sp>
          <p:nvSpPr>
            <p:cNvPr id="33" name="Rounded Rectangle 11">
              <a:extLst>
                <a:ext uri="{FF2B5EF4-FFF2-40B4-BE49-F238E27FC236}">
                  <a16:creationId xmlns:a16="http://schemas.microsoft.com/office/drawing/2014/main" id="{39F1727E-F363-4371-8F2A-F789B91E4FC6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14">
              <a:extLst>
                <a:ext uri="{FF2B5EF4-FFF2-40B4-BE49-F238E27FC236}">
                  <a16:creationId xmlns:a16="http://schemas.microsoft.com/office/drawing/2014/main" id="{4DAC42FB-7DB3-419D-A897-30AE1829FDEF}"/>
                </a:ext>
              </a:extLst>
            </p:cNvPr>
            <p:cNvSpPr txBox="1"/>
            <p:nvPr/>
          </p:nvSpPr>
          <p:spPr>
            <a:xfrm>
              <a:off x="157088" y="1606085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Memory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C6963C-6228-4769-ACB7-AA73ACA93ECF}"/>
              </a:ext>
            </a:extLst>
          </p:cNvPr>
          <p:cNvGrpSpPr/>
          <p:nvPr/>
        </p:nvGrpSpPr>
        <p:grpSpPr>
          <a:xfrm>
            <a:off x="3332566" y="5235194"/>
            <a:ext cx="1819842" cy="954607"/>
            <a:chOff x="130771" y="1579768"/>
            <a:chExt cx="2346952" cy="539135"/>
          </a:xfrm>
        </p:grpSpPr>
        <p:sp>
          <p:nvSpPr>
            <p:cNvPr id="36" name="Rounded Rectangle 11">
              <a:extLst>
                <a:ext uri="{FF2B5EF4-FFF2-40B4-BE49-F238E27FC236}">
                  <a16:creationId xmlns:a16="http://schemas.microsoft.com/office/drawing/2014/main" id="{C30C1CE4-9E63-4C59-B8BC-73B8B4D472A2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14">
              <a:extLst>
                <a:ext uri="{FF2B5EF4-FFF2-40B4-BE49-F238E27FC236}">
                  <a16:creationId xmlns:a16="http://schemas.microsoft.com/office/drawing/2014/main" id="{C2254919-E3A4-4643-A173-DBFB4960371A}"/>
                </a:ext>
              </a:extLst>
            </p:cNvPr>
            <p:cNvSpPr txBox="1"/>
            <p:nvPr/>
          </p:nvSpPr>
          <p:spPr>
            <a:xfrm>
              <a:off x="157088" y="1606085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Specialist Function ICs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2CEF83-9014-40DC-9BCF-6489A3C1E160}"/>
              </a:ext>
            </a:extLst>
          </p:cNvPr>
          <p:cNvGrpSpPr/>
          <p:nvPr/>
        </p:nvGrpSpPr>
        <p:grpSpPr>
          <a:xfrm>
            <a:off x="9489437" y="2004948"/>
            <a:ext cx="2458720" cy="954607"/>
            <a:chOff x="130771" y="1579768"/>
            <a:chExt cx="2346952" cy="539135"/>
          </a:xfrm>
        </p:grpSpPr>
        <p:sp>
          <p:nvSpPr>
            <p:cNvPr id="39" name="Rounded Rectangle 11">
              <a:extLst>
                <a:ext uri="{FF2B5EF4-FFF2-40B4-BE49-F238E27FC236}">
                  <a16:creationId xmlns:a16="http://schemas.microsoft.com/office/drawing/2014/main" id="{5E925DFD-1D92-439F-B7CF-BF8AE2AC3C1D}"/>
                </a:ext>
              </a:extLst>
            </p:cNvPr>
            <p:cNvSpPr/>
            <p:nvPr/>
          </p:nvSpPr>
          <p:spPr>
            <a:xfrm>
              <a:off x="130771" y="1579768"/>
              <a:ext cx="2346952" cy="539135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14">
              <a:extLst>
                <a:ext uri="{FF2B5EF4-FFF2-40B4-BE49-F238E27FC236}">
                  <a16:creationId xmlns:a16="http://schemas.microsoft.com/office/drawing/2014/main" id="{FC336D12-7325-4CA2-9B32-F49F4F028CDD}"/>
                </a:ext>
              </a:extLst>
            </p:cNvPr>
            <p:cNvSpPr txBox="1"/>
            <p:nvPr/>
          </p:nvSpPr>
          <p:spPr>
            <a:xfrm>
              <a:off x="157088" y="1606085"/>
              <a:ext cx="2294316" cy="486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Corisande" pitchFamily="2" charset="0"/>
                </a:rPr>
                <a:t>Generic I/O, ADCs, Housekeeping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6ED5D2D-D0C9-4E49-83CD-DFE8D4B44837}"/>
              </a:ext>
            </a:extLst>
          </p:cNvPr>
          <p:cNvSpPr txBox="1"/>
          <p:nvPr/>
        </p:nvSpPr>
        <p:spPr>
          <a:xfrm>
            <a:off x="9371640" y="6563865"/>
            <a:ext cx="2696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Raspberry Pi Foundation</a:t>
            </a:r>
          </a:p>
        </p:txBody>
      </p:sp>
    </p:spTree>
    <p:extLst>
      <p:ext uri="{BB962C8B-B14F-4D97-AF65-F5344CB8AC3E}">
        <p14:creationId xmlns:p14="http://schemas.microsoft.com/office/powerpoint/2010/main" val="159927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9071087" y="1719457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+mj-lt"/>
                <a:ea typeface="MS PGothic" pitchFamily="34" charset="-128"/>
                <a:cs typeface="ヒラギノ角ゴ Pro W3"/>
              </a:rPr>
              <a:t>Thermal</a:t>
            </a:r>
            <a:endParaRPr lang="en-GB" altLang="en-US" sz="3200" b="1" dirty="0">
              <a:solidFill>
                <a:schemeClr val="bg1">
                  <a:lumMod val="85000"/>
                </a:schemeClr>
              </a:solidFill>
              <a:latin typeface="+mj-lt"/>
              <a:ea typeface="MS PGothic" pitchFamily="34" charset="-128"/>
              <a:cs typeface="ヒラギノ角ゴ Pro W3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9894092" y="3260392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Mass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044790" y="780543"/>
            <a:ext cx="2050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Radiation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8560105" y="4846155"/>
            <a:ext cx="1953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Vibration</a:t>
            </a:r>
          </a:p>
        </p:txBody>
      </p:sp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3968745" y="5386516"/>
            <a:ext cx="4466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Vacuum Compatibility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1206653" y="4057847"/>
            <a:ext cx="1415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Power</a:t>
            </a: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2987597" y="502834"/>
            <a:ext cx="29386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Data Handling</a:t>
            </a: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 flipH="1">
            <a:off x="2622426" y="1541922"/>
            <a:ext cx="6785942" cy="3569692"/>
            <a:chOff x="2354356" y="2212976"/>
            <a:chExt cx="4896074" cy="2584176"/>
          </a:xfrm>
        </p:grpSpPr>
        <p:sp>
          <p:nvSpPr>
            <p:cNvPr id="13" name="Cloud Callout 12"/>
            <p:cNvSpPr/>
            <p:nvPr/>
          </p:nvSpPr>
          <p:spPr bwMode="auto">
            <a:xfrm>
              <a:off x="2354356" y="2212976"/>
              <a:ext cx="4896074" cy="2584176"/>
            </a:xfrm>
            <a:prstGeom prst="cloudCallout">
              <a:avLst>
                <a:gd name="adj1" fmla="val 49983"/>
                <a:gd name="adj2" fmla="val 63589"/>
              </a:avLst>
            </a:pr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2782390" y="2708612"/>
              <a:ext cx="3810223" cy="153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3C8C93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Spacecraft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Design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Considerations</a:t>
              </a:r>
            </a:p>
          </p:txBody>
        </p:sp>
      </p:grp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45006" y="1594509"/>
            <a:ext cx="2119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34261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26262"/>
                </a:solidFill>
              </a:rPr>
              <a:t>Common component rated temperature ranges: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</a:rPr>
              <a:t>Commercial</a:t>
            </a:r>
            <a:r>
              <a:rPr lang="en-US" dirty="0">
                <a:solidFill>
                  <a:srgbClr val="626262"/>
                </a:solidFill>
                <a:latin typeface="+mj-lt"/>
              </a:rPr>
              <a:t> 0</a:t>
            </a:r>
            <a:r>
              <a:rPr lang="en-US" dirty="0">
                <a:solidFill>
                  <a:srgbClr val="626262"/>
                </a:solidFill>
                <a:latin typeface="+mj-lt"/>
                <a:cs typeface="Calibri" panose="020F0502020204030204" pitchFamily="34" charset="0"/>
              </a:rPr>
              <a:t>°C to +70°C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  <a:latin typeface="+mj-lt"/>
                <a:cs typeface="Calibri" panose="020F0502020204030204" pitchFamily="34" charset="0"/>
              </a:rPr>
              <a:t>Industrial -40°C to +85°C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6262"/>
                </a:solidFill>
                <a:latin typeface="+mj-lt"/>
                <a:cs typeface="Calibri" panose="020F0502020204030204" pitchFamily="34" charset="0"/>
              </a:rPr>
              <a:t>Military -55°C to +125°C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26262"/>
              </a:solidFill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626262"/>
                </a:solidFill>
                <a:cs typeface="Calibri" panose="020F0502020204030204" pitchFamily="34" charset="0"/>
              </a:rPr>
              <a:t>Relates to </a:t>
            </a:r>
            <a:r>
              <a:rPr lang="en-US" sz="2000" b="1" dirty="0">
                <a:solidFill>
                  <a:srgbClr val="626262"/>
                </a:solidFill>
                <a:cs typeface="Calibri" panose="020F0502020204030204" pitchFamily="34" charset="0"/>
              </a:rPr>
              <a:t>junction</a:t>
            </a:r>
            <a:r>
              <a:rPr lang="en-US" sz="2000" dirty="0">
                <a:solidFill>
                  <a:srgbClr val="626262"/>
                </a:solidFill>
                <a:cs typeface="Calibri" panose="020F0502020204030204" pitchFamily="34" charset="0"/>
              </a:rPr>
              <a:t> temperature, therefore linked to power dissipation and operating environment.  Typical spacecraft electronic subsystem temperature range: </a:t>
            </a:r>
            <a:r>
              <a:rPr lang="en-US" sz="2000" b="1" dirty="0">
                <a:solidFill>
                  <a:srgbClr val="626262"/>
                </a:solidFill>
                <a:cs typeface="Calibri" panose="020F0502020204030204" pitchFamily="34" charset="0"/>
              </a:rPr>
              <a:t>-20°C to +50°C</a:t>
            </a:r>
          </a:p>
          <a:p>
            <a:endParaRPr lang="en-US" sz="2000" b="1" dirty="0">
              <a:solidFill>
                <a:srgbClr val="626262"/>
              </a:solidFill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626262"/>
                </a:solidFill>
                <a:cs typeface="Calibri" panose="020F0502020204030204" pitchFamily="34" charset="0"/>
              </a:rPr>
              <a:t>Thermal expansion and contraction of PCBs is a key design driver</a:t>
            </a:r>
            <a:r>
              <a:rPr lang="en-US" sz="2000" b="1" dirty="0">
                <a:solidFill>
                  <a:srgbClr val="626262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</a:p>
        </p:txBody>
      </p:sp>
      <p:pic>
        <p:nvPicPr>
          <p:cNvPr id="3074" name="Picture 2" descr="PCB quality inspection">
            <a:extLst>
              <a:ext uri="{FF2B5EF4-FFF2-40B4-BE49-F238E27FC236}">
                <a16:creationId xmlns:a16="http://schemas.microsoft.com/office/drawing/2014/main" id="{200BF1F3-C510-4B56-821E-0ABF7AEBF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1"/>
          <a:stretch/>
        </p:blipFill>
        <p:spPr bwMode="auto">
          <a:xfrm>
            <a:off x="2524125" y="4630413"/>
            <a:ext cx="4514850" cy="16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CB quality inspection">
            <a:extLst>
              <a:ext uri="{FF2B5EF4-FFF2-40B4-BE49-F238E27FC236}">
                <a16:creationId xmlns:a16="http://schemas.microsoft.com/office/drawing/2014/main" id="{4FD49EEE-9B90-47BB-9748-3262BFC60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7"/>
          <a:stretch/>
        </p:blipFill>
        <p:spPr bwMode="auto">
          <a:xfrm>
            <a:off x="7210425" y="4640831"/>
            <a:ext cx="4514850" cy="16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82AAA8-11D3-4E2F-B9F3-5533A13F2889}"/>
              </a:ext>
            </a:extLst>
          </p:cNvPr>
          <p:cNvSpPr txBox="1"/>
          <p:nvPr/>
        </p:nvSpPr>
        <p:spPr>
          <a:xfrm>
            <a:off x="9371640" y="6563865"/>
            <a:ext cx="2696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Alter Technology</a:t>
            </a:r>
          </a:p>
        </p:txBody>
      </p:sp>
    </p:spTree>
    <p:extLst>
      <p:ext uri="{BB962C8B-B14F-4D97-AF65-F5344CB8AC3E}">
        <p14:creationId xmlns:p14="http://schemas.microsoft.com/office/powerpoint/2010/main" val="42568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9071087" y="1719457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Thermal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9894092" y="3260392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Mass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044790" y="780543"/>
            <a:ext cx="2050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Radiation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8560105" y="4846155"/>
            <a:ext cx="1953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Vibration</a:t>
            </a:r>
          </a:p>
        </p:txBody>
      </p:sp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3968745" y="5386516"/>
            <a:ext cx="4466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+mj-lt"/>
                <a:ea typeface="MS PGothic" pitchFamily="34" charset="-128"/>
                <a:cs typeface="ヒラギノ角ゴ Pro W3"/>
              </a:rPr>
              <a:t>Vacuum Compatibility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1206653" y="4057847"/>
            <a:ext cx="1415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Power</a:t>
            </a: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2987597" y="502834"/>
            <a:ext cx="29386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Data Handling</a:t>
            </a: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 flipH="1">
            <a:off x="2622426" y="1541922"/>
            <a:ext cx="6785942" cy="3569692"/>
            <a:chOff x="2354356" y="2212976"/>
            <a:chExt cx="4896074" cy="2584176"/>
          </a:xfrm>
        </p:grpSpPr>
        <p:sp>
          <p:nvSpPr>
            <p:cNvPr id="13" name="Cloud Callout 12"/>
            <p:cNvSpPr/>
            <p:nvPr/>
          </p:nvSpPr>
          <p:spPr bwMode="auto">
            <a:xfrm>
              <a:off x="2354356" y="2212976"/>
              <a:ext cx="4896074" cy="2584176"/>
            </a:xfrm>
            <a:prstGeom prst="cloudCallout">
              <a:avLst>
                <a:gd name="adj1" fmla="val 49983"/>
                <a:gd name="adj2" fmla="val 63589"/>
              </a:avLst>
            </a:pr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2782390" y="2708612"/>
              <a:ext cx="3810223" cy="153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3C8C93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Spacecraft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Design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Considerations</a:t>
              </a:r>
            </a:p>
          </p:txBody>
        </p:sp>
      </p:grp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45006" y="1594509"/>
            <a:ext cx="2119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226212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76227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626262"/>
                </a:solidFill>
              </a:rPr>
              <a:t>Voids / Delamination</a:t>
            </a:r>
            <a:endParaRPr lang="en-GB" sz="2400" dirty="0">
              <a:solidFill>
                <a:srgbClr val="626262"/>
              </a:solidFill>
            </a:endParaRPr>
          </a:p>
          <a:p>
            <a:endParaRPr lang="en-GB" sz="2400" b="1" dirty="0">
              <a:solidFill>
                <a:srgbClr val="626262"/>
              </a:solidFill>
            </a:endParaRPr>
          </a:p>
          <a:p>
            <a:r>
              <a:rPr lang="en-GB" sz="2400" b="1" dirty="0">
                <a:solidFill>
                  <a:srgbClr val="626262"/>
                </a:solidFill>
              </a:rPr>
              <a:t>Tin Whiskers</a:t>
            </a:r>
          </a:p>
          <a:p>
            <a:r>
              <a:rPr lang="en-GB" sz="2400" dirty="0">
                <a:solidFill>
                  <a:srgbClr val="626262"/>
                </a:solidFill>
              </a:rPr>
              <a:t>Pure tin finishes common in COTS parts, risk of dendrite growth.  Lead-alloy solders widely used in space industry.</a:t>
            </a:r>
          </a:p>
          <a:p>
            <a:endParaRPr lang="en-GB" sz="2400" b="1" dirty="0">
              <a:solidFill>
                <a:srgbClr val="626262"/>
              </a:solidFill>
            </a:endParaRPr>
          </a:p>
          <a:p>
            <a:r>
              <a:rPr lang="en-GB" sz="2400" b="1" dirty="0">
                <a:solidFill>
                  <a:srgbClr val="626262"/>
                </a:solidFill>
              </a:rPr>
              <a:t>Outgassing</a:t>
            </a:r>
          </a:p>
          <a:p>
            <a:r>
              <a:rPr lang="en-GB" sz="2400" dirty="0">
                <a:solidFill>
                  <a:srgbClr val="626262"/>
                </a:solidFill>
              </a:rPr>
              <a:t>Careful selection of materials to avoid outgassing effects, </a:t>
            </a:r>
            <a:r>
              <a:rPr lang="en-GB" sz="2400" dirty="0" err="1">
                <a:solidFill>
                  <a:srgbClr val="626262"/>
                </a:solidFill>
              </a:rPr>
              <a:t>soldermask</a:t>
            </a:r>
            <a:r>
              <a:rPr lang="en-GB" sz="2400" dirty="0">
                <a:solidFill>
                  <a:srgbClr val="626262"/>
                </a:solidFill>
              </a:rPr>
              <a:t> prohibited in some specifications.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99357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Compatibility</a:t>
            </a:r>
          </a:p>
        </p:txBody>
      </p:sp>
      <p:pic>
        <p:nvPicPr>
          <p:cNvPr id="4098" name="Picture 2" descr="The  motion depicted in the image is for simulation purposes only">
            <a:extLst>
              <a:ext uri="{FF2B5EF4-FFF2-40B4-BE49-F238E27FC236}">
                <a16:creationId xmlns:a16="http://schemas.microsoft.com/office/drawing/2014/main" id="{33251996-1795-4476-8494-F0F38775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97688"/>
            <a:ext cx="3676649" cy="17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in Whiskers Investigation Finally Headed to Space">
            <a:extLst>
              <a:ext uri="{FF2B5EF4-FFF2-40B4-BE49-F238E27FC236}">
                <a16:creationId xmlns:a16="http://schemas.microsoft.com/office/drawing/2014/main" id="{481ADAD5-5A90-4858-A700-ACC70CD7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4" y="3605741"/>
            <a:ext cx="3676650" cy="20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C820C8-F8EB-477B-93FD-C5EA6E90E352}"/>
              </a:ext>
            </a:extLst>
          </p:cNvPr>
          <p:cNvSpPr txBox="1"/>
          <p:nvPr/>
        </p:nvSpPr>
        <p:spPr>
          <a:xfrm>
            <a:off x="9371640" y="6563865"/>
            <a:ext cx="2696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NASA,</a:t>
            </a:r>
            <a:r>
              <a:rPr lang="en-GB" sz="800" b="0" i="0" dirty="0">
                <a:solidFill>
                  <a:srgbClr val="646469"/>
                </a:solidFill>
                <a:effectLst/>
                <a:latin typeface="nimbus-sans-condensed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Pinksy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/Hester - Raytheon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3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9071087" y="1719457"/>
            <a:ext cx="1779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Thermal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9894092" y="3260392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Mass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044790" y="780543"/>
            <a:ext cx="2050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Radiation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8560105" y="4846155"/>
            <a:ext cx="1953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Vibration</a:t>
            </a:r>
          </a:p>
        </p:txBody>
      </p:sp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3968745" y="5386516"/>
            <a:ext cx="4466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Vacuum Compatibility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1206653" y="4057847"/>
            <a:ext cx="1415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Power</a:t>
            </a: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2987597" y="502834"/>
            <a:ext cx="29386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ea typeface="MS PGothic" pitchFamily="34" charset="-128"/>
                <a:cs typeface="ヒラギノ角ゴ Pro W3"/>
              </a:rPr>
              <a:t>Data Handling</a:t>
            </a: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 flipH="1">
            <a:off x="2622426" y="1541922"/>
            <a:ext cx="6785942" cy="3569692"/>
            <a:chOff x="2354356" y="2212976"/>
            <a:chExt cx="4896074" cy="2584176"/>
          </a:xfrm>
        </p:grpSpPr>
        <p:sp>
          <p:nvSpPr>
            <p:cNvPr id="13" name="Cloud Callout 12"/>
            <p:cNvSpPr/>
            <p:nvPr/>
          </p:nvSpPr>
          <p:spPr bwMode="auto">
            <a:xfrm>
              <a:off x="2354356" y="2212976"/>
              <a:ext cx="4896074" cy="2584176"/>
            </a:xfrm>
            <a:prstGeom prst="cloudCallout">
              <a:avLst>
                <a:gd name="adj1" fmla="val 49983"/>
                <a:gd name="adj2" fmla="val 63589"/>
              </a:avLst>
            </a:pr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2782390" y="2708612"/>
              <a:ext cx="3810223" cy="153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3C8C93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ヒラギノ角ゴ Pro W3"/>
                  <a:cs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Spacecraft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Design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latin typeface="+mj-lt"/>
                  <a:ea typeface="MS PGothic" pitchFamily="34" charset="-128"/>
                  <a:cs typeface="ヒラギノ角ゴ Pro W3"/>
                </a:rPr>
                <a:t>Considerations</a:t>
              </a:r>
            </a:p>
          </p:txBody>
        </p:sp>
      </p:grp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45006" y="1594509"/>
            <a:ext cx="2119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+mj-lt"/>
                <a:ea typeface="MS PGothic" pitchFamily="34" charset="-128"/>
                <a:cs typeface="ヒラギノ角ゴ Pro W3"/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1176640653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STFC corporate colours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3088"/>
      </a:accent1>
      <a:accent2>
        <a:srgbClr val="1E5DF8"/>
      </a:accent2>
      <a:accent3>
        <a:srgbClr val="E94D36"/>
      </a:accent3>
      <a:accent4>
        <a:srgbClr val="00A788"/>
      </a:accent4>
      <a:accent5>
        <a:srgbClr val="FBBB10"/>
      </a:accent5>
      <a:accent6>
        <a:srgbClr val="DADAD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14389D90F4F4E85B71CDA5A73F021" ma:contentTypeVersion="16" ma:contentTypeDescription="Create a new document." ma:contentTypeScope="" ma:versionID="9000c9d66745491e626e7d38e3441e2c">
  <xsd:schema xmlns:xsd="http://www.w3.org/2001/XMLSchema" xmlns:xs="http://www.w3.org/2001/XMLSchema" xmlns:p="http://schemas.microsoft.com/office/2006/metadata/properties" xmlns:ns2="1fd1282e-d3df-4bdf-8142-2bc296b72271" xmlns:ns3="c5a27d08-c2cc-4ac8-8433-749d3c0db5b2" targetNamespace="http://schemas.microsoft.com/office/2006/metadata/properties" ma:root="true" ma:fieldsID="417c48dfc093394f410fdd802efecc82" ns2:_="" ns3:_="">
    <xsd:import namespace="1fd1282e-d3df-4bdf-8142-2bc296b72271"/>
    <xsd:import namespace="c5a27d08-c2cc-4ac8-8433-749d3c0db5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1282e-d3df-4bdf-8142-2bc296b72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7d08-c2cc-4ac8-8433-749d3c0db5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ca5e0f-b5a6-4ccb-a01e-bea227464e59}" ma:internalName="TaxCatchAll" ma:showField="CatchAllData" ma:web="c5a27d08-c2cc-4ac8-8433-749d3c0db5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a27d08-c2cc-4ac8-8433-749d3c0db5b2" xsi:nil="true"/>
    <lcf76f155ced4ddcb4097134ff3c332f xmlns="1fd1282e-d3df-4bdf-8142-2bc296b722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F806B6-10F9-49CD-A92F-39D6AAC91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E13F3-B4C7-4B06-B88B-7802E46964AA}"/>
</file>

<file path=customXml/itemProps3.xml><?xml version="1.0" encoding="utf-8"?>
<ds:datastoreItem xmlns:ds="http://schemas.openxmlformats.org/officeDocument/2006/customXml" ds:itemID="{A64E1E4C-B4E0-4252-BC84-2C85D5160FC2}">
  <ds:schemaRefs>
    <ds:schemaRef ds:uri="http://purl.org/dc/terms/"/>
    <ds:schemaRef ds:uri="http://purl.org/dc/elements/1.1/"/>
    <ds:schemaRef ds:uri="http://purl.org/dc/dcmitype/"/>
    <ds:schemaRef ds:uri="eafcd5bd-c9b3-4d94-8085-bba24b25d7ce"/>
    <ds:schemaRef ds:uri="af56d518-d806-441b-b040-400d94a2e5b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10325</TotalTime>
  <Words>1093</Words>
  <Application>Microsoft Office PowerPoint</Application>
  <PresentationFormat>Widescreen</PresentationFormat>
  <Paragraphs>247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Font and logo master</vt:lpstr>
      <vt:lpstr>Custom Design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Salter, Mike (STFC,RAL,RALSP)</cp:lastModifiedBy>
  <cp:revision>273</cp:revision>
  <cp:lastPrinted>2023-02-13T12:06:04Z</cp:lastPrinted>
  <dcterms:created xsi:type="dcterms:W3CDTF">2019-09-17T08:04:08Z</dcterms:created>
  <dcterms:modified xsi:type="dcterms:W3CDTF">2023-02-15T16:36:46Z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0x010100A5D477AD61E08B4C836EF723BF4ECE51</vt:lpwstr>
  </property>
  <property fmtid="{D5CDD505-2E9C-101B-9397-08002B2CF9AE}" pid="3" name="_dlc_DocIdItemGuid">
    <vt:lpwstr>135feeb0-1e46-4549-be51-f2caa8a23389</vt:lpwstr>
  </property>
</Properties>
</file>