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  <p:sldMasterId id="2147483700" r:id="rId5"/>
    <p:sldMasterId id="2147483715" r:id="rId6"/>
  </p:sldMasterIdLst>
  <p:notesMasterIdLst>
    <p:notesMasterId r:id="rId77"/>
  </p:notesMasterIdLst>
  <p:sldIdLst>
    <p:sldId id="313" r:id="rId7"/>
    <p:sldId id="314" r:id="rId8"/>
    <p:sldId id="315" r:id="rId9"/>
    <p:sldId id="411" r:id="rId10"/>
    <p:sldId id="412" r:id="rId11"/>
    <p:sldId id="413" r:id="rId12"/>
    <p:sldId id="281" r:id="rId13"/>
    <p:sldId id="444" r:id="rId14"/>
    <p:sldId id="257" r:id="rId15"/>
    <p:sldId id="299" r:id="rId16"/>
    <p:sldId id="286" r:id="rId17"/>
    <p:sldId id="287" r:id="rId18"/>
    <p:sldId id="310" r:id="rId19"/>
    <p:sldId id="288" r:id="rId20"/>
    <p:sldId id="260" r:id="rId21"/>
    <p:sldId id="312" r:id="rId22"/>
    <p:sldId id="294" r:id="rId23"/>
    <p:sldId id="293" r:id="rId24"/>
    <p:sldId id="311" r:id="rId25"/>
    <p:sldId id="292" r:id="rId26"/>
    <p:sldId id="295" r:id="rId27"/>
    <p:sldId id="296" r:id="rId28"/>
    <p:sldId id="298" r:id="rId29"/>
    <p:sldId id="297" r:id="rId30"/>
    <p:sldId id="300" r:id="rId31"/>
    <p:sldId id="301" r:id="rId32"/>
    <p:sldId id="306" r:id="rId33"/>
    <p:sldId id="308" r:id="rId34"/>
    <p:sldId id="304" r:id="rId35"/>
    <p:sldId id="305" r:id="rId36"/>
    <p:sldId id="303" r:id="rId37"/>
    <p:sldId id="307" r:id="rId38"/>
    <p:sldId id="317" r:id="rId39"/>
    <p:sldId id="318" r:id="rId40"/>
    <p:sldId id="319" r:id="rId41"/>
    <p:sldId id="320" r:id="rId42"/>
    <p:sldId id="321" r:id="rId43"/>
    <p:sldId id="323" r:id="rId44"/>
    <p:sldId id="322" r:id="rId45"/>
    <p:sldId id="324" r:id="rId46"/>
    <p:sldId id="325" r:id="rId47"/>
    <p:sldId id="326" r:id="rId48"/>
    <p:sldId id="327" r:id="rId49"/>
    <p:sldId id="330" r:id="rId50"/>
    <p:sldId id="328" r:id="rId51"/>
    <p:sldId id="329" r:id="rId52"/>
    <p:sldId id="331" r:id="rId53"/>
    <p:sldId id="332" r:id="rId54"/>
    <p:sldId id="334" r:id="rId55"/>
    <p:sldId id="333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354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5DF8"/>
    <a:srgbClr val="000000"/>
    <a:srgbClr val="003088"/>
    <a:srgbClr val="F08900"/>
    <a:srgbClr val="FF6900"/>
    <a:srgbClr val="626262"/>
    <a:srgbClr val="00BED5"/>
    <a:srgbClr val="C13D33"/>
    <a:srgbClr val="E9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89B301-1395-4374-93E7-D1AF4404240A}" v="5" dt="2022-09-12T13:27:06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5"/>
    <p:restoredTop sz="94422"/>
  </p:normalViewPr>
  <p:slideViewPr>
    <p:cSldViewPr snapToGrid="0" snapToObjects="1">
      <p:cViewPr varScale="1">
        <p:scale>
          <a:sx n="93" d="100"/>
          <a:sy n="93" d="100"/>
        </p:scale>
        <p:origin x="180" y="7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microsoft.com/office/2016/11/relationships/changesInfo" Target="changesInfos/changesInfo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panestis, Antonis (STFC,RAL,PPD)" userId="b23c7e26-6ac2-478c-ac24-7e8fb9c5a63d" providerId="ADAL" clId="{3489B301-1395-4374-93E7-D1AF4404240A}"/>
    <pc:docChg chg="undo custSel addSld delSld modSld modMainMaster">
      <pc:chgData name="Papanestis, Antonis (STFC,RAL,PPD)" userId="b23c7e26-6ac2-478c-ac24-7e8fb9c5a63d" providerId="ADAL" clId="{3489B301-1395-4374-93E7-D1AF4404240A}" dt="2022-09-12T13:23:32.105" v="427" actId="20577"/>
      <pc:docMkLst>
        <pc:docMk/>
      </pc:docMkLst>
      <pc:sldChg chg="del">
        <pc:chgData name="Papanestis, Antonis (STFC,RAL,PPD)" userId="b23c7e26-6ac2-478c-ac24-7e8fb9c5a63d" providerId="ADAL" clId="{3489B301-1395-4374-93E7-D1AF4404240A}" dt="2022-09-06T12:43:50.941" v="346" actId="47"/>
        <pc:sldMkLst>
          <pc:docMk/>
          <pc:sldMk cId="1238673979" sldId="285"/>
        </pc:sldMkLst>
      </pc:sldChg>
      <pc:sldChg chg="modSp mod">
        <pc:chgData name="Papanestis, Antonis (STFC,RAL,PPD)" userId="b23c7e26-6ac2-478c-ac24-7e8fb9c5a63d" providerId="ADAL" clId="{3489B301-1395-4374-93E7-D1AF4404240A}" dt="2022-09-06T12:10:58.996" v="46" actId="1076"/>
        <pc:sldMkLst>
          <pc:docMk/>
          <pc:sldMk cId="1622919337" sldId="287"/>
        </pc:sldMkLst>
        <pc:spChg chg="mod">
          <ac:chgData name="Papanestis, Antonis (STFC,RAL,PPD)" userId="b23c7e26-6ac2-478c-ac24-7e8fb9c5a63d" providerId="ADAL" clId="{3489B301-1395-4374-93E7-D1AF4404240A}" dt="2022-09-06T12:10:58.996" v="46" actId="1076"/>
          <ac:spMkLst>
            <pc:docMk/>
            <pc:sldMk cId="1622919337" sldId="287"/>
            <ac:spMk id="2" creationId="{0B2CA854-BCBC-B981-5C43-F6643DA2C42D}"/>
          </ac:spMkLst>
        </pc:spChg>
      </pc:sldChg>
      <pc:sldChg chg="del">
        <pc:chgData name="Papanestis, Antonis (STFC,RAL,PPD)" userId="b23c7e26-6ac2-478c-ac24-7e8fb9c5a63d" providerId="ADAL" clId="{3489B301-1395-4374-93E7-D1AF4404240A}" dt="2022-09-06T13:00:58.335" v="356" actId="47"/>
        <pc:sldMkLst>
          <pc:docMk/>
          <pc:sldMk cId="3507955408" sldId="290"/>
        </pc:sldMkLst>
      </pc:sldChg>
      <pc:sldChg chg="del">
        <pc:chgData name="Papanestis, Antonis (STFC,RAL,PPD)" userId="b23c7e26-6ac2-478c-ac24-7e8fb9c5a63d" providerId="ADAL" clId="{3489B301-1395-4374-93E7-D1AF4404240A}" dt="2022-09-06T12:45:41.870" v="351" actId="47"/>
        <pc:sldMkLst>
          <pc:docMk/>
          <pc:sldMk cId="3963856284" sldId="291"/>
        </pc:sldMkLst>
      </pc:sldChg>
      <pc:sldChg chg="addSp modSp mod">
        <pc:chgData name="Papanestis, Antonis (STFC,RAL,PPD)" userId="b23c7e26-6ac2-478c-ac24-7e8fb9c5a63d" providerId="ADAL" clId="{3489B301-1395-4374-93E7-D1AF4404240A}" dt="2022-09-06T12:39:57.664" v="319" actId="403"/>
        <pc:sldMkLst>
          <pc:docMk/>
          <pc:sldMk cId="1645048770" sldId="293"/>
        </pc:sldMkLst>
        <pc:spChg chg="mod">
          <ac:chgData name="Papanestis, Antonis (STFC,RAL,PPD)" userId="b23c7e26-6ac2-478c-ac24-7e8fb9c5a63d" providerId="ADAL" clId="{3489B301-1395-4374-93E7-D1AF4404240A}" dt="2022-09-06T12:38:52.306" v="183" actId="1076"/>
          <ac:spMkLst>
            <pc:docMk/>
            <pc:sldMk cId="1645048770" sldId="293"/>
            <ac:spMk id="5" creationId="{D46CA639-43D1-884A-0060-FA698E9BB421}"/>
          </ac:spMkLst>
        </pc:spChg>
        <pc:spChg chg="mod">
          <ac:chgData name="Papanestis, Antonis (STFC,RAL,PPD)" userId="b23c7e26-6ac2-478c-ac24-7e8fb9c5a63d" providerId="ADAL" clId="{3489B301-1395-4374-93E7-D1AF4404240A}" dt="2022-09-06T12:39:57.664" v="319" actId="403"/>
          <ac:spMkLst>
            <pc:docMk/>
            <pc:sldMk cId="1645048770" sldId="293"/>
            <ac:spMk id="7" creationId="{C6597DB4-2A36-EAF7-3D0E-F80216BCFD45}"/>
          </ac:spMkLst>
        </pc:spChg>
        <pc:spChg chg="mod">
          <ac:chgData name="Papanestis, Antonis (STFC,RAL,PPD)" userId="b23c7e26-6ac2-478c-ac24-7e8fb9c5a63d" providerId="ADAL" clId="{3489B301-1395-4374-93E7-D1AF4404240A}" dt="2022-09-06T12:39:57.664" v="319" actId="403"/>
          <ac:spMkLst>
            <pc:docMk/>
            <pc:sldMk cId="1645048770" sldId="293"/>
            <ac:spMk id="8" creationId="{9B0D8A3A-B051-4848-4B6A-8275DA04F510}"/>
          </ac:spMkLst>
        </pc:spChg>
        <pc:spChg chg="add mod">
          <ac:chgData name="Papanestis, Antonis (STFC,RAL,PPD)" userId="b23c7e26-6ac2-478c-ac24-7e8fb9c5a63d" providerId="ADAL" clId="{3489B301-1395-4374-93E7-D1AF4404240A}" dt="2022-09-06T12:39:25.686" v="317" actId="1037"/>
          <ac:spMkLst>
            <pc:docMk/>
            <pc:sldMk cId="1645048770" sldId="293"/>
            <ac:spMk id="11" creationId="{015BB81D-EFA0-A0CB-3EF6-6A33DAA3FA2D}"/>
          </ac:spMkLst>
        </pc:spChg>
        <pc:picChg chg="mod">
          <ac:chgData name="Papanestis, Antonis (STFC,RAL,PPD)" userId="b23c7e26-6ac2-478c-ac24-7e8fb9c5a63d" providerId="ADAL" clId="{3489B301-1395-4374-93E7-D1AF4404240A}" dt="2022-09-06T12:12:53.220" v="48" actId="1076"/>
          <ac:picMkLst>
            <pc:docMk/>
            <pc:sldMk cId="1645048770" sldId="293"/>
            <ac:picMk id="6" creationId="{5425D4E8-7974-E84F-2D49-F6432FDE95AB}"/>
          </ac:picMkLst>
        </pc:picChg>
      </pc:sldChg>
      <pc:sldChg chg="modSp mod">
        <pc:chgData name="Papanestis, Antonis (STFC,RAL,PPD)" userId="b23c7e26-6ac2-478c-ac24-7e8fb9c5a63d" providerId="ADAL" clId="{3489B301-1395-4374-93E7-D1AF4404240A}" dt="2022-09-06T12:40:52.756" v="344" actId="1038"/>
        <pc:sldMkLst>
          <pc:docMk/>
          <pc:sldMk cId="222098053" sldId="294"/>
        </pc:sldMkLst>
        <pc:spChg chg="mod">
          <ac:chgData name="Papanestis, Antonis (STFC,RAL,PPD)" userId="b23c7e26-6ac2-478c-ac24-7e8fb9c5a63d" providerId="ADAL" clId="{3489B301-1395-4374-93E7-D1AF4404240A}" dt="2022-09-06T12:40:52.756" v="344" actId="1038"/>
          <ac:spMkLst>
            <pc:docMk/>
            <pc:sldMk cId="222098053" sldId="294"/>
            <ac:spMk id="8" creationId="{74E0A35B-D8CB-7B9A-97FF-21FC6329543F}"/>
          </ac:spMkLst>
        </pc:spChg>
        <pc:spChg chg="mod">
          <ac:chgData name="Papanestis, Antonis (STFC,RAL,PPD)" userId="b23c7e26-6ac2-478c-ac24-7e8fb9c5a63d" providerId="ADAL" clId="{3489B301-1395-4374-93E7-D1AF4404240A}" dt="2022-09-06T12:40:43.544" v="335" actId="1037"/>
          <ac:spMkLst>
            <pc:docMk/>
            <pc:sldMk cId="222098053" sldId="294"/>
            <ac:spMk id="9" creationId="{2F367D10-3B5B-F10A-1DD2-BD1DB5340EF2}"/>
          </ac:spMkLst>
        </pc:spChg>
      </pc:sldChg>
      <pc:sldChg chg="modSp mod">
        <pc:chgData name="Papanestis, Antonis (STFC,RAL,PPD)" userId="b23c7e26-6ac2-478c-ac24-7e8fb9c5a63d" providerId="ADAL" clId="{3489B301-1395-4374-93E7-D1AF4404240A}" dt="2022-09-06T12:32:07.924" v="96" actId="208"/>
        <pc:sldMkLst>
          <pc:docMk/>
          <pc:sldMk cId="1176096668" sldId="299"/>
        </pc:sldMkLst>
        <pc:spChg chg="mod">
          <ac:chgData name="Papanestis, Antonis (STFC,RAL,PPD)" userId="b23c7e26-6ac2-478c-ac24-7e8fb9c5a63d" providerId="ADAL" clId="{3489B301-1395-4374-93E7-D1AF4404240A}" dt="2022-09-06T12:32:07.924" v="96" actId="208"/>
          <ac:spMkLst>
            <pc:docMk/>
            <pc:sldMk cId="1176096668" sldId="299"/>
            <ac:spMk id="6" creationId="{E28BB198-D543-2E69-CAAA-569AB881C184}"/>
          </ac:spMkLst>
        </pc:spChg>
      </pc:sldChg>
      <pc:sldChg chg="modSp mod">
        <pc:chgData name="Papanestis, Antonis (STFC,RAL,PPD)" userId="b23c7e26-6ac2-478c-ac24-7e8fb9c5a63d" providerId="ADAL" clId="{3489B301-1395-4374-93E7-D1AF4404240A}" dt="2022-09-06T12:32:54.758" v="98" actId="207"/>
        <pc:sldMkLst>
          <pc:docMk/>
          <pc:sldMk cId="3806799989" sldId="300"/>
        </pc:sldMkLst>
        <pc:spChg chg="mod">
          <ac:chgData name="Papanestis, Antonis (STFC,RAL,PPD)" userId="b23c7e26-6ac2-478c-ac24-7e8fb9c5a63d" providerId="ADAL" clId="{3489B301-1395-4374-93E7-D1AF4404240A}" dt="2022-09-06T12:32:54.758" v="98" actId="207"/>
          <ac:spMkLst>
            <pc:docMk/>
            <pc:sldMk cId="3806799989" sldId="300"/>
            <ac:spMk id="7" creationId="{48BE80AB-E1DF-0E82-FA1F-EB5B6A83B649}"/>
          </ac:spMkLst>
        </pc:spChg>
      </pc:sldChg>
      <pc:sldChg chg="modSp mod">
        <pc:chgData name="Papanestis, Antonis (STFC,RAL,PPD)" userId="b23c7e26-6ac2-478c-ac24-7e8fb9c5a63d" providerId="ADAL" clId="{3489B301-1395-4374-93E7-D1AF4404240A}" dt="2022-09-06T12:33:17.460" v="99" actId="207"/>
        <pc:sldMkLst>
          <pc:docMk/>
          <pc:sldMk cId="3463716983" sldId="303"/>
        </pc:sldMkLst>
        <pc:spChg chg="mod">
          <ac:chgData name="Papanestis, Antonis (STFC,RAL,PPD)" userId="b23c7e26-6ac2-478c-ac24-7e8fb9c5a63d" providerId="ADAL" clId="{3489B301-1395-4374-93E7-D1AF4404240A}" dt="2022-09-06T12:33:17.460" v="99" actId="207"/>
          <ac:spMkLst>
            <pc:docMk/>
            <pc:sldMk cId="3463716983" sldId="303"/>
            <ac:spMk id="7" creationId="{502A1DBF-AF68-179B-34F5-056BD5934369}"/>
          </ac:spMkLst>
        </pc:spChg>
      </pc:sldChg>
      <pc:sldChg chg="addSp delSp modSp mod modClrScheme chgLayout">
        <pc:chgData name="Papanestis, Antonis (STFC,RAL,PPD)" userId="b23c7e26-6ac2-478c-ac24-7e8fb9c5a63d" providerId="ADAL" clId="{3489B301-1395-4374-93E7-D1AF4404240A}" dt="2022-09-06T12:30:15.082" v="74" actId="12"/>
        <pc:sldMkLst>
          <pc:docMk/>
          <pc:sldMk cId="518000915" sldId="308"/>
        </pc:sldMkLst>
        <pc:spChg chg="mod ord">
          <ac:chgData name="Papanestis, Antonis (STFC,RAL,PPD)" userId="b23c7e26-6ac2-478c-ac24-7e8fb9c5a63d" providerId="ADAL" clId="{3489B301-1395-4374-93E7-D1AF4404240A}" dt="2022-09-06T12:27:09.818" v="71" actId="20577"/>
          <ac:spMkLst>
            <pc:docMk/>
            <pc:sldMk cId="518000915" sldId="308"/>
            <ac:spMk id="2" creationId="{65756DAE-57CA-07A1-2CD4-948FD13A40E1}"/>
          </ac:spMkLst>
        </pc:spChg>
        <pc:spChg chg="mod ord">
          <ac:chgData name="Papanestis, Antonis (STFC,RAL,PPD)" userId="b23c7e26-6ac2-478c-ac24-7e8fb9c5a63d" providerId="ADAL" clId="{3489B301-1395-4374-93E7-D1AF4404240A}" dt="2022-09-06T12:26:21.329" v="56" actId="700"/>
          <ac:spMkLst>
            <pc:docMk/>
            <pc:sldMk cId="518000915" sldId="308"/>
            <ac:spMk id="3" creationId="{D3F1E047-0A64-9A6D-8E80-74E2AF36D55E}"/>
          </ac:spMkLst>
        </pc:spChg>
        <pc:spChg chg="mod ord">
          <ac:chgData name="Papanestis, Antonis (STFC,RAL,PPD)" userId="b23c7e26-6ac2-478c-ac24-7e8fb9c5a63d" providerId="ADAL" clId="{3489B301-1395-4374-93E7-D1AF4404240A}" dt="2022-09-06T12:26:21.329" v="56" actId="700"/>
          <ac:spMkLst>
            <pc:docMk/>
            <pc:sldMk cId="518000915" sldId="308"/>
            <ac:spMk id="4" creationId="{38DB379C-769D-60C6-FD3D-5D97E60EDD83}"/>
          </ac:spMkLst>
        </pc:spChg>
        <pc:spChg chg="del">
          <ac:chgData name="Papanestis, Antonis (STFC,RAL,PPD)" userId="b23c7e26-6ac2-478c-ac24-7e8fb9c5a63d" providerId="ADAL" clId="{3489B301-1395-4374-93E7-D1AF4404240A}" dt="2022-09-06T12:23:57.717" v="49" actId="478"/>
          <ac:spMkLst>
            <pc:docMk/>
            <pc:sldMk cId="518000915" sldId="308"/>
            <ac:spMk id="5" creationId="{5654534E-5AF2-EA50-6CEB-41EACC66FD96}"/>
          </ac:spMkLst>
        </pc:spChg>
        <pc:spChg chg="add mod ord">
          <ac:chgData name="Papanestis, Antonis (STFC,RAL,PPD)" userId="b23c7e26-6ac2-478c-ac24-7e8fb9c5a63d" providerId="ADAL" clId="{3489B301-1395-4374-93E7-D1AF4404240A}" dt="2022-09-06T12:30:15.082" v="74" actId="12"/>
          <ac:spMkLst>
            <pc:docMk/>
            <pc:sldMk cId="518000915" sldId="308"/>
            <ac:spMk id="8" creationId="{AA30529E-D801-7CDD-17D8-BE04BEAF4422}"/>
          </ac:spMkLst>
        </pc:spChg>
        <pc:picChg chg="add mod">
          <ac:chgData name="Papanestis, Antonis (STFC,RAL,PPD)" userId="b23c7e26-6ac2-478c-ac24-7e8fb9c5a63d" providerId="ADAL" clId="{3489B301-1395-4374-93E7-D1AF4404240A}" dt="2022-09-06T12:24:15.761" v="55" actId="1076"/>
          <ac:picMkLst>
            <pc:docMk/>
            <pc:sldMk cId="518000915" sldId="308"/>
            <ac:picMk id="7" creationId="{B0101EB8-EAA4-F08D-A1DD-817393905B2E}"/>
          </ac:picMkLst>
        </pc:picChg>
      </pc:sldChg>
      <pc:sldChg chg="modSp add mod">
        <pc:chgData name="Papanestis, Antonis (STFC,RAL,PPD)" userId="b23c7e26-6ac2-478c-ac24-7e8fb9c5a63d" providerId="ADAL" clId="{3489B301-1395-4374-93E7-D1AF4404240A}" dt="2022-09-06T13:04:21.423" v="395" actId="20577"/>
        <pc:sldMkLst>
          <pc:docMk/>
          <pc:sldMk cId="637938363" sldId="310"/>
        </pc:sldMkLst>
        <pc:spChg chg="mod">
          <ac:chgData name="Papanestis, Antonis (STFC,RAL,PPD)" userId="b23c7e26-6ac2-478c-ac24-7e8fb9c5a63d" providerId="ADAL" clId="{3489B301-1395-4374-93E7-D1AF4404240A}" dt="2022-09-06T13:04:21.423" v="395" actId="20577"/>
          <ac:spMkLst>
            <pc:docMk/>
            <pc:sldMk cId="637938363" sldId="310"/>
            <ac:spMk id="3" creationId="{65261994-7FB6-5F3F-F521-36D39EE54985}"/>
          </ac:spMkLst>
        </pc:spChg>
      </pc:sldChg>
      <pc:sldChg chg="modSp add mod">
        <pc:chgData name="Papanestis, Antonis (STFC,RAL,PPD)" userId="b23c7e26-6ac2-478c-ac24-7e8fb9c5a63d" providerId="ADAL" clId="{3489B301-1395-4374-93E7-D1AF4404240A}" dt="2022-09-06T12:57:50.620" v="354" actId="1037"/>
        <pc:sldMkLst>
          <pc:docMk/>
          <pc:sldMk cId="4068317019" sldId="311"/>
        </pc:sldMkLst>
        <pc:spChg chg="mod">
          <ac:chgData name="Papanestis, Antonis (STFC,RAL,PPD)" userId="b23c7e26-6ac2-478c-ac24-7e8fb9c5a63d" providerId="ADAL" clId="{3489B301-1395-4374-93E7-D1AF4404240A}" dt="2022-09-06T12:45:14.810" v="349" actId="207"/>
          <ac:spMkLst>
            <pc:docMk/>
            <pc:sldMk cId="4068317019" sldId="311"/>
            <ac:spMk id="3" creationId="{73BF6E58-31D7-5234-229A-D06882A42F7D}"/>
          </ac:spMkLst>
        </pc:spChg>
        <pc:spChg chg="mod">
          <ac:chgData name="Papanestis, Antonis (STFC,RAL,PPD)" userId="b23c7e26-6ac2-478c-ac24-7e8fb9c5a63d" providerId="ADAL" clId="{3489B301-1395-4374-93E7-D1AF4404240A}" dt="2022-09-06T12:57:50.620" v="354" actId="1037"/>
          <ac:spMkLst>
            <pc:docMk/>
            <pc:sldMk cId="4068317019" sldId="311"/>
            <ac:spMk id="23" creationId="{BC9B8067-D3AD-F7BD-92A3-51AF09AFB232}"/>
          </ac:spMkLst>
        </pc:spChg>
      </pc:sldChg>
      <pc:sldChg chg="modSp add mod">
        <pc:chgData name="Papanestis, Antonis (STFC,RAL,PPD)" userId="b23c7e26-6ac2-478c-ac24-7e8fb9c5a63d" providerId="ADAL" clId="{3489B301-1395-4374-93E7-D1AF4404240A}" dt="2022-09-06T13:08:34.490" v="411" actId="1582"/>
        <pc:sldMkLst>
          <pc:docMk/>
          <pc:sldMk cId="1556756836" sldId="312"/>
        </pc:sldMkLst>
        <pc:spChg chg="mod">
          <ac:chgData name="Papanestis, Antonis (STFC,RAL,PPD)" userId="b23c7e26-6ac2-478c-ac24-7e8fb9c5a63d" providerId="ADAL" clId="{3489B301-1395-4374-93E7-D1AF4404240A}" dt="2022-09-06T13:07:32.154" v="403" actId="1582"/>
          <ac:spMkLst>
            <pc:docMk/>
            <pc:sldMk cId="1556756836" sldId="312"/>
            <ac:spMk id="8" creationId="{8DAEA29D-7D6A-5AA9-289C-474BD7DABDB8}"/>
          </ac:spMkLst>
        </pc:spChg>
        <pc:spChg chg="mod">
          <ac:chgData name="Papanestis, Antonis (STFC,RAL,PPD)" userId="b23c7e26-6ac2-478c-ac24-7e8fb9c5a63d" providerId="ADAL" clId="{3489B301-1395-4374-93E7-D1AF4404240A}" dt="2022-09-06T13:08:34.490" v="411" actId="1582"/>
          <ac:spMkLst>
            <pc:docMk/>
            <pc:sldMk cId="1556756836" sldId="312"/>
            <ac:spMk id="9" creationId="{BDC57AF1-0623-5F58-2F1B-1438033A61D2}"/>
          </ac:spMkLst>
        </pc:spChg>
        <pc:spChg chg="mod">
          <ac:chgData name="Papanestis, Antonis (STFC,RAL,PPD)" userId="b23c7e26-6ac2-478c-ac24-7e8fb9c5a63d" providerId="ADAL" clId="{3489B301-1395-4374-93E7-D1AF4404240A}" dt="2022-09-06T13:07:07.186" v="400" actId="1582"/>
          <ac:spMkLst>
            <pc:docMk/>
            <pc:sldMk cId="1556756836" sldId="312"/>
            <ac:spMk id="10" creationId="{437B41D6-E488-42C0-0F4D-FD007E24AE87}"/>
          </ac:spMkLst>
        </pc:spChg>
        <pc:spChg chg="mod">
          <ac:chgData name="Papanestis, Antonis (STFC,RAL,PPD)" userId="b23c7e26-6ac2-478c-ac24-7e8fb9c5a63d" providerId="ADAL" clId="{3489B301-1395-4374-93E7-D1AF4404240A}" dt="2022-09-06T13:07:25.649" v="402" actId="1582"/>
          <ac:spMkLst>
            <pc:docMk/>
            <pc:sldMk cId="1556756836" sldId="312"/>
            <ac:spMk id="11" creationId="{83FEB98B-2D53-3590-AC04-B131416FDAFC}"/>
          </ac:spMkLst>
        </pc:spChg>
        <pc:spChg chg="mod">
          <ac:chgData name="Papanestis, Antonis (STFC,RAL,PPD)" userId="b23c7e26-6ac2-478c-ac24-7e8fb9c5a63d" providerId="ADAL" clId="{3489B301-1395-4374-93E7-D1AF4404240A}" dt="2022-09-06T13:07:17.088" v="401" actId="1582"/>
          <ac:spMkLst>
            <pc:docMk/>
            <pc:sldMk cId="1556756836" sldId="312"/>
            <ac:spMk id="12" creationId="{BF6821B5-4963-4074-328A-FF9ED007A433}"/>
          </ac:spMkLst>
        </pc:spChg>
        <pc:spChg chg="mod">
          <ac:chgData name="Papanestis, Antonis (STFC,RAL,PPD)" userId="b23c7e26-6ac2-478c-ac24-7e8fb9c5a63d" providerId="ADAL" clId="{3489B301-1395-4374-93E7-D1AF4404240A}" dt="2022-09-06T13:08:26.494" v="410" actId="1582"/>
          <ac:spMkLst>
            <pc:docMk/>
            <pc:sldMk cId="1556756836" sldId="312"/>
            <ac:spMk id="13" creationId="{AF94548A-21CA-76AE-F829-865FFF75E9F9}"/>
          </ac:spMkLst>
        </pc:spChg>
        <pc:spChg chg="mod">
          <ac:chgData name="Papanestis, Antonis (STFC,RAL,PPD)" userId="b23c7e26-6ac2-478c-ac24-7e8fb9c5a63d" providerId="ADAL" clId="{3489B301-1395-4374-93E7-D1AF4404240A}" dt="2022-09-06T13:07:39.022" v="404" actId="1582"/>
          <ac:spMkLst>
            <pc:docMk/>
            <pc:sldMk cId="1556756836" sldId="312"/>
            <ac:spMk id="14" creationId="{0664CB70-DF41-FF41-8D41-C90655653DE4}"/>
          </ac:spMkLst>
        </pc:spChg>
        <pc:spChg chg="mod">
          <ac:chgData name="Papanestis, Antonis (STFC,RAL,PPD)" userId="b23c7e26-6ac2-478c-ac24-7e8fb9c5a63d" providerId="ADAL" clId="{3489B301-1395-4374-93E7-D1AF4404240A}" dt="2022-09-06T13:06:56.041" v="399" actId="1582"/>
          <ac:spMkLst>
            <pc:docMk/>
            <pc:sldMk cId="1556756836" sldId="312"/>
            <ac:spMk id="15" creationId="{B3CAE872-F19E-CF5D-B0A8-2EDDA311C71D}"/>
          </ac:spMkLst>
        </pc:spChg>
        <pc:spChg chg="mod">
          <ac:chgData name="Papanestis, Antonis (STFC,RAL,PPD)" userId="b23c7e26-6ac2-478c-ac24-7e8fb9c5a63d" providerId="ADAL" clId="{3489B301-1395-4374-93E7-D1AF4404240A}" dt="2022-09-06T13:08:16.662" v="409" actId="1582"/>
          <ac:spMkLst>
            <pc:docMk/>
            <pc:sldMk cId="1556756836" sldId="312"/>
            <ac:spMk id="16" creationId="{605A2794-7109-28A8-FA35-151FD6E07A81}"/>
          </ac:spMkLst>
        </pc:spChg>
      </pc:sldChg>
      <pc:sldMasterChg chg="modSp mod modSldLayout">
        <pc:chgData name="Papanestis, Antonis (STFC,RAL,PPD)" userId="b23c7e26-6ac2-478c-ac24-7e8fb9c5a63d" providerId="ADAL" clId="{3489B301-1395-4374-93E7-D1AF4404240A}" dt="2022-09-12T13:22:09.291" v="424" actId="20577"/>
        <pc:sldMasterMkLst>
          <pc:docMk/>
          <pc:sldMasterMk cId="967685184" sldId="2147483681"/>
        </pc:sldMasterMkLst>
        <pc:spChg chg="mod">
          <ac:chgData name="Papanestis, Antonis (STFC,RAL,PPD)" userId="b23c7e26-6ac2-478c-ac24-7e8fb9c5a63d" providerId="ADAL" clId="{3489B301-1395-4374-93E7-D1AF4404240A}" dt="2022-09-12T13:22:09.291" v="424" actId="20577"/>
          <ac:spMkLst>
            <pc:docMk/>
            <pc:sldMasterMk cId="967685184" sldId="2147483681"/>
            <ac:spMk id="6" creationId="{F7BDCA95-5F3D-D940-BE0E-5DFB11030994}"/>
          </ac:spMkLst>
        </pc:spChg>
        <pc:sldLayoutChg chg="modSp mod">
          <pc:chgData name="Papanestis, Antonis (STFC,RAL,PPD)" userId="b23c7e26-6ac2-478c-ac24-7e8fb9c5a63d" providerId="ADAL" clId="{3489B301-1395-4374-93E7-D1AF4404240A}" dt="2022-09-12T13:21:27.799" v="417" actId="20577"/>
          <pc:sldLayoutMkLst>
            <pc:docMk/>
            <pc:sldMasterMk cId="967685184" sldId="2147483681"/>
            <pc:sldLayoutMk cId="2023929089" sldId="2147483683"/>
          </pc:sldLayoutMkLst>
          <pc:spChg chg="mod">
            <ac:chgData name="Papanestis, Antonis (STFC,RAL,PPD)" userId="b23c7e26-6ac2-478c-ac24-7e8fb9c5a63d" providerId="ADAL" clId="{3489B301-1395-4374-93E7-D1AF4404240A}" dt="2022-09-12T13:21:27.799" v="417" actId="20577"/>
            <ac:spMkLst>
              <pc:docMk/>
              <pc:sldMasterMk cId="967685184" sldId="2147483681"/>
              <pc:sldLayoutMk cId="2023929089" sldId="2147483683"/>
              <ac:spMk id="6" creationId="{7947796D-644C-B740-8C2E-356ECAB6D301}"/>
            </ac:spMkLst>
          </pc:spChg>
        </pc:sldLayoutChg>
      </pc:sldMasterChg>
      <pc:sldMasterChg chg="modSp mod">
        <pc:chgData name="Papanestis, Antonis (STFC,RAL,PPD)" userId="b23c7e26-6ac2-478c-ac24-7e8fb9c5a63d" providerId="ADAL" clId="{3489B301-1395-4374-93E7-D1AF4404240A}" dt="2022-09-12T13:23:32.105" v="427" actId="20577"/>
        <pc:sldMasterMkLst>
          <pc:docMk/>
          <pc:sldMasterMk cId="3143380421" sldId="2147483700"/>
        </pc:sldMasterMkLst>
        <pc:spChg chg="mod">
          <ac:chgData name="Papanestis, Antonis (STFC,RAL,PPD)" userId="b23c7e26-6ac2-478c-ac24-7e8fb9c5a63d" providerId="ADAL" clId="{3489B301-1395-4374-93E7-D1AF4404240A}" dt="2022-09-12T13:23:32.105" v="427" actId="20577"/>
          <ac:spMkLst>
            <pc:docMk/>
            <pc:sldMasterMk cId="3143380421" sldId="2147483700"/>
            <ac:spMk id="6" creationId="{F7BDCA95-5F3D-D940-BE0E-5DFB11030994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2/1/2023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48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29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820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34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D1D3-5EA8-4AA1-8C81-A357D116D4CD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125C-0E29-4A14-B1B2-6F7D707D3CF2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84BC-007A-40D0-9A45-82A149AED75B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771D-204C-4782-B698-1A8D18C4ADEA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BD7C-BF33-4C86-87C0-F398A56D5078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0C11-EB9F-4732-85EA-F20ADD417F6C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FCCF-1DF7-4705-A53E-93CE54899BFA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84EC-D680-4031-9D8E-1EB7D54F1E8B}" type="datetime1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2F64-7221-441D-9CC7-709708F7C731}" type="datetime1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5066-2C1D-4E06-8EA9-64B4F4971BFE}" type="datetime1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3FD0-01BE-44DC-A05C-E6B0E8C5A4EE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8A94-B85D-44F0-BDAF-8847CA1A7CFB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A16C4-7EEF-4336-8F4E-046CDE9C872A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1A4A-C8E9-4E11-B3AD-AE5C72A4922C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D4DE7-6031-4D4C-A4F0-D2B9F972A04E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11CE-4DAA-4F18-AEE2-76869FC125CD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71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2EF6-A23D-4C6A-99E5-EA8AFCC50713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3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E101-315B-4921-8E81-F9CC83602617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9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9B825-C67C-4EFF-A576-CFF29F4CECE7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73B53-5D22-47E2-B3D4-1CAF11223D90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7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C47E-1491-42BC-A820-209CB4DA86F0}" type="datetime1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59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E98F-5B7C-4140-9C8E-42370F066EB0}" type="datetime1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74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8F3F-4442-4F37-8E4E-B22564C55E8F}" type="datetime1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96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531B-D64D-47B2-87BB-735A90B1C1C9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21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B0B2-BAA9-44EA-A583-4E65756E0FEA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8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4470-7B56-496C-8D4C-C805FF6003DC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0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3716-167D-4F74-A4BD-B47AC1F8A424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36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05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4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FF602-C56A-44F9-91F0-32EB4429628B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13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17C5E-5695-41F1-A1E3-E2EAF3533D4C}" type="datetime1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7D94-752E-4652-81AF-19BD1EFDFF57}" type="datetime1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7B77-B4E8-438B-B5D5-4B30AD252EEB}" type="datetime1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0088A-8535-4810-BC81-B7877A07EF2B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747E-1D8C-44FF-99BF-24D225ADB926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92987-3197-4E0A-B253-5E8E0AEFA848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pPr/>
              <a:t>‹#›</a:t>
            </a:fld>
            <a:r>
              <a:rPr lang="en-US" dirty="0"/>
              <a:t>/24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pic>
        <p:nvPicPr>
          <p:cNvPr id="1028" name="Picture 4" descr="LHCb">
            <a:extLst>
              <a:ext uri="{FF2B5EF4-FFF2-40B4-BE49-F238E27FC236}">
                <a16:creationId xmlns:a16="http://schemas.microsoft.com/office/drawing/2014/main" id="{84018128-0299-1120-21F5-26E050834C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465605"/>
            <a:ext cx="1714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C03F8-606F-459F-8BC8-E2FEBC21D94D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pPr/>
              <a:t>‹#›</a:t>
            </a:fld>
            <a:r>
              <a:rPr lang="en-US" dirty="0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60DEE-9B0F-4C45-8165-FA9782EFFD12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RICH 2022 - A Papanestis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3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th International Workshop on Ring Imaging Cherenkov Detectors  (RICH2022)">
            <a:extLst>
              <a:ext uri="{FF2B5EF4-FFF2-40B4-BE49-F238E27FC236}">
                <a16:creationId xmlns:a16="http://schemas.microsoft.com/office/drawing/2014/main" id="{08A6CE54-E07E-5D6C-1B17-05ED1EFA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108"/>
            <a:ext cx="12212751" cy="59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AA3A5-2A68-B91D-6B78-40D58E808D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Highlights from the RICH 2022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57CAA-F119-1F82-F382-D1374ACA9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Antonis Papanestis</a:t>
            </a:r>
          </a:p>
          <a:p>
            <a:r>
              <a:rPr lang="en-GB" dirty="0">
                <a:solidFill>
                  <a:srgbClr val="FFFFFF"/>
                </a:solidFill>
              </a:rPr>
              <a:t>STFC/RAL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700C2-AE84-1929-4B87-D89221B03290}"/>
              </a:ext>
            </a:extLst>
          </p:cNvPr>
          <p:cNvSpPr txBox="1"/>
          <p:nvPr/>
        </p:nvSpPr>
        <p:spPr>
          <a:xfrm>
            <a:off x="123290" y="5648218"/>
            <a:ext cx="690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2"/>
                </a:solidFill>
              </a:rPr>
              <a:t>RICH = Ring Imaging Cherenkov detector</a:t>
            </a:r>
          </a:p>
        </p:txBody>
      </p:sp>
    </p:spTree>
    <p:extLst>
      <p:ext uri="{BB962C8B-B14F-4D97-AF65-F5344CB8AC3E}">
        <p14:creationId xmlns:p14="http://schemas.microsoft.com/office/powerpoint/2010/main" val="3950687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51DB-83B2-2688-272D-6EAE59107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2C13F-A8A6-AC10-9DE5-4CBE0A5C0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LHCb RICH detectors</a:t>
            </a:r>
          </a:p>
          <a:p>
            <a:r>
              <a:rPr lang="en-GB" dirty="0"/>
              <a:t>Cherenkov angle resolution and alignment</a:t>
            </a:r>
          </a:p>
          <a:p>
            <a:r>
              <a:rPr lang="en-GB" dirty="0"/>
              <a:t>Number of photons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Real-time Online calibration</a:t>
            </a:r>
          </a:p>
          <a:p>
            <a:r>
              <a:rPr lang="en-GB" dirty="0">
                <a:sym typeface="Wingdings" panose="05000000000000000000" pitchFamily="2" charset="2"/>
              </a:rPr>
              <a:t>PID performance</a:t>
            </a:r>
          </a:p>
          <a:p>
            <a:r>
              <a:rPr lang="en-GB" dirty="0">
                <a:sym typeface="Wingdings" panose="05000000000000000000" pitchFamily="2" charset="2"/>
              </a:rPr>
              <a:t>Physics impact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DC5CF-A1BB-4B9F-BCAE-919A69581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F4F45-883F-8A3D-22E9-A1387EDD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BB198-D543-2E69-CAAA-569AB881C184}"/>
              </a:ext>
            </a:extLst>
          </p:cNvPr>
          <p:cNvSpPr txBox="1"/>
          <p:nvPr/>
        </p:nvSpPr>
        <p:spPr>
          <a:xfrm>
            <a:off x="5506947" y="4391732"/>
            <a:ext cx="565712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Performance of the LHCb RICH detectors during LHC Run 2</a:t>
            </a:r>
          </a:p>
          <a:p>
            <a:r>
              <a:rPr lang="es-ES" dirty="0"/>
              <a:t>R. Calabrese et al 2022 </a:t>
            </a:r>
            <a:r>
              <a:rPr lang="es-ES" i="1" dirty="0"/>
              <a:t>JINST 17 P07013</a:t>
            </a:r>
            <a:endParaRPr lang="en-GB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9A972-EB30-9B53-8DA4-9299706A9C17}"/>
              </a:ext>
            </a:extLst>
          </p:cNvPr>
          <p:cNvSpPr txBox="1"/>
          <p:nvPr/>
        </p:nvSpPr>
        <p:spPr>
          <a:xfrm>
            <a:off x="5506947" y="5264397"/>
            <a:ext cx="565712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Performance of the LHCb RICH detector at the LHC </a:t>
            </a:r>
          </a:p>
          <a:p>
            <a:r>
              <a:rPr lang="en-US" sz="1600" dirty="0"/>
              <a:t>Adinolfi, M. et al. Eur. Phys. J. C 73, 2431 (2013).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76096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6D347-4E0F-B5A3-3112-10F6C9312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LHCb experiment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472431-3DA6-7DA6-A504-D86ABE79C5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55573"/>
            <a:ext cx="5181600" cy="329144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3698E6-43E3-0D40-CEE0-CC6FFA9DC0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98293" y="2154706"/>
            <a:ext cx="5181600" cy="369317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D3D389-A32C-976D-C3EF-22B7D559281A}"/>
              </a:ext>
            </a:extLst>
          </p:cNvPr>
          <p:cNvSpPr txBox="1"/>
          <p:nvPr/>
        </p:nvSpPr>
        <p:spPr>
          <a:xfrm>
            <a:off x="7818502" y="584788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RICH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D2798-5DBF-B436-FC54-26387C341BF1}"/>
              </a:ext>
            </a:extLst>
          </p:cNvPr>
          <p:cNvSpPr txBox="1"/>
          <p:nvPr/>
        </p:nvSpPr>
        <p:spPr>
          <a:xfrm>
            <a:off x="10006381" y="584788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RICH 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CFBD5E4-96D1-19FA-DC2B-D521A7FB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86B73F3-44FC-A253-DF0C-21BAFC74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76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BBA2BD-C1E3-BA43-074E-C802497CD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Pixel Hybrid Photon Detectors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257CF28-64E6-7B31-1B44-6240094DC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2817813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ICHPicturesAndFigures &lt; LHCb &lt; TWiki">
            <a:extLst>
              <a:ext uri="{FF2B5EF4-FFF2-40B4-BE49-F238E27FC236}">
                <a16:creationId xmlns:a16="http://schemas.microsoft.com/office/drawing/2014/main" id="{9DE4AF89-0F6B-A038-5A9C-18468603C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551" y="1690688"/>
            <a:ext cx="2852557" cy="41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2D3407-5AE5-F943-ADB4-BC8F1AF1A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1"/>
          <a:stretch/>
        </p:blipFill>
        <p:spPr>
          <a:xfrm>
            <a:off x="189096" y="2108994"/>
            <a:ext cx="3314400" cy="264001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7E996B-6CA2-4721-9621-BB6DD3D7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RICH 2022 - A Papanestis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14AF5-B718-F1D4-47A4-75450EA9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CA854-BCBC-B981-5C43-F6643DA2C42D}"/>
              </a:ext>
            </a:extLst>
          </p:cNvPr>
          <p:cNvSpPr txBox="1"/>
          <p:nvPr/>
        </p:nvSpPr>
        <p:spPr>
          <a:xfrm>
            <a:off x="7112000" y="1729197"/>
            <a:ext cx="4358361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encapsulated electronics operate at a maximum read-out rate of 1 MHz; not compatible with 40 MHz readout</a:t>
            </a:r>
          </a:p>
        </p:txBody>
      </p:sp>
    </p:spTree>
    <p:extLst>
      <p:ext uri="{BB962C8B-B14F-4D97-AF65-F5344CB8AC3E}">
        <p14:creationId xmlns:p14="http://schemas.microsoft.com/office/powerpoint/2010/main" val="162291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34FA-F7A8-A92D-508B-99C7D836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RICH 1: From 2 radiators to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61994-7FB6-5F3F-F521-36D39EE54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059220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Original design of RICH 1 was to accommodate 2 radiators to cover a wider momentum range:</a:t>
            </a:r>
          </a:p>
          <a:p>
            <a:pPr lvl="1"/>
            <a:r>
              <a:rPr lang="en-GB" sz="2000" dirty="0"/>
              <a:t>C</a:t>
            </a:r>
            <a:r>
              <a:rPr lang="en-GB" sz="2000" baseline="-25000" dirty="0"/>
              <a:t>4</a:t>
            </a:r>
            <a:r>
              <a:rPr lang="en-GB" sz="2000" dirty="0"/>
              <a:t>F</a:t>
            </a:r>
            <a:r>
              <a:rPr lang="en-GB" sz="2000" baseline="-25000" dirty="0"/>
              <a:t>10</a:t>
            </a:r>
          </a:p>
          <a:p>
            <a:pPr lvl="1"/>
            <a:r>
              <a:rPr lang="en-GB" sz="2000" dirty="0"/>
              <a:t>Aerogel</a:t>
            </a:r>
          </a:p>
          <a:p>
            <a:r>
              <a:rPr lang="en-GB" sz="2400" dirty="0"/>
              <a:t>However:</a:t>
            </a:r>
          </a:p>
          <a:p>
            <a:pPr lvl="1"/>
            <a:r>
              <a:rPr lang="en-GB" sz="2000" dirty="0"/>
              <a:t>Increased luminosity compared to original design and increased background (and underestimate of track multiplicity) made aerogel photons difficult to identify</a:t>
            </a:r>
          </a:p>
          <a:p>
            <a:pPr lvl="1"/>
            <a:r>
              <a:rPr lang="en-GB" sz="2000" dirty="0"/>
              <a:t>The requirement for offline quality results from High-Level Trigger output put strict conditions for processing time</a:t>
            </a:r>
          </a:p>
          <a:p>
            <a:pPr lvl="2"/>
            <a:r>
              <a:rPr lang="en-GB" sz="1600" dirty="0"/>
              <a:t>Online alignment and calibration before HLT</a:t>
            </a:r>
            <a:endParaRPr lang="en-GB" sz="1200" dirty="0">
              <a:solidFill>
                <a:srgbClr val="FF0000"/>
              </a:solidFill>
            </a:endParaRPr>
          </a:p>
          <a:p>
            <a:r>
              <a:rPr lang="en-GB" sz="2400" dirty="0"/>
              <a:t>Removal of aerogel extended the length of the gas radiator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83D16-6EE2-1C3B-B84C-2ABDDC50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RICH 2022 - A Papanestis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1139D-DACE-56DA-B46B-56050189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59A485-0E0D-D20C-F716-4CA930A6A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637" y="2002078"/>
            <a:ext cx="3188363" cy="33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38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5B92C-F954-9CCB-66A9-EC25BF34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Aerogel removal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E3FDB-299C-2DBB-0292-3107FE508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77AC9-ED90-3782-6FAF-412C0667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B035B71-45AF-6B2B-06CE-D775906D3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15" y="1613739"/>
            <a:ext cx="7208283" cy="4528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8B578B-4BCA-3C0D-4CD0-FAEFE3BD145A}"/>
              </a:ext>
            </a:extLst>
          </p:cNvPr>
          <p:cNvSpPr txBox="1"/>
          <p:nvPr/>
        </p:nvSpPr>
        <p:spPr>
          <a:xfrm rot="16200000">
            <a:off x="3775045" y="3843282"/>
            <a:ext cx="857927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  <a:sym typeface="Wingdings" panose="05000000000000000000" pitchFamily="2" charset="2"/>
              </a:rPr>
              <a:t></a:t>
            </a:r>
            <a:r>
              <a:rPr lang="en-GB" dirty="0">
                <a:latin typeface="Symbol" panose="05050102010706020507" pitchFamily="18" charset="2"/>
              </a:rPr>
              <a:t> h</a:t>
            </a:r>
            <a:r>
              <a:rPr lang="en-GB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5179B-EA93-F728-B1B6-1FAB5B67D545}"/>
              </a:ext>
            </a:extLst>
          </p:cNvPr>
          <p:cNvSpPr txBox="1"/>
          <p:nvPr/>
        </p:nvSpPr>
        <p:spPr>
          <a:xfrm>
            <a:off x="7300953" y="6266731"/>
            <a:ext cx="2343911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Momentum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8F48D04-24F1-1500-79B7-A6161418CED5}"/>
              </a:ext>
            </a:extLst>
          </p:cNvPr>
          <p:cNvSpPr txBox="1">
            <a:spLocks/>
          </p:cNvSpPr>
          <p:nvPr/>
        </p:nvSpPr>
        <p:spPr bwMode="auto">
          <a:xfrm>
            <a:off x="6096000" y="870550"/>
            <a:ext cx="4114800" cy="5641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Rounded MT Bold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p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/K PID 2012/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2015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8DC5D8-CEAE-EA1F-724A-D2C4A9B5E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1" y="3429000"/>
            <a:ext cx="3762323" cy="2080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9D5B6-2533-CCB9-2076-A28F8CB1CA4F}"/>
              </a:ext>
            </a:extLst>
          </p:cNvPr>
          <p:cNvSpPr txBox="1"/>
          <p:nvPr/>
        </p:nvSpPr>
        <p:spPr>
          <a:xfrm rot="16200000">
            <a:off x="3647057" y="2235526"/>
            <a:ext cx="135485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Mis-ID </a:t>
            </a:r>
            <a:r>
              <a:rPr lang="en-GB" dirty="0" err="1">
                <a:latin typeface="Symbol" panose="05050102010706020507" pitchFamily="18" charset="2"/>
              </a:rPr>
              <a:t>p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→K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B41188-BA25-90B7-9DF5-D406C7FE7FED}"/>
              </a:ext>
            </a:extLst>
          </p:cNvPr>
          <p:cNvSpPr txBox="1"/>
          <p:nvPr/>
        </p:nvSpPr>
        <p:spPr>
          <a:xfrm>
            <a:off x="9982200" y="6051242"/>
            <a:ext cx="16291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Efficiency 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→K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13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Cherenkov angle reconstruction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45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EAA0-88D4-9EBE-DCD3-0A416715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HPD photocathode 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1FB07-E3C8-BAC7-F4F0-F67BEA5B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28C27-7B91-83BD-6D9E-75B7D1D6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  <p:pic>
        <p:nvPicPr>
          <p:cNvPr id="6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9493F2F0-9E81-03D3-5CAA-49ABBA00B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877" y="1631572"/>
            <a:ext cx="3249491" cy="30244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BA95AC-B45A-9E00-FC92-B701C0FB2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855" y="1631572"/>
            <a:ext cx="7582268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AEA29D-7D6A-5AA9-289C-474BD7DABDB8}"/>
              </a:ext>
            </a:extLst>
          </p:cNvPr>
          <p:cNvSpPr/>
          <p:nvPr/>
        </p:nvSpPr>
        <p:spPr>
          <a:xfrm>
            <a:off x="5004148" y="3739019"/>
            <a:ext cx="1008345" cy="64509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57AF1-0623-5F58-2F1B-1438033A61D2}"/>
              </a:ext>
            </a:extLst>
          </p:cNvPr>
          <p:cNvSpPr/>
          <p:nvPr/>
        </p:nvSpPr>
        <p:spPr>
          <a:xfrm>
            <a:off x="5268238" y="5334649"/>
            <a:ext cx="480164" cy="43599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B41D6-E488-42C0-0F4D-FD007E24AE87}"/>
              </a:ext>
            </a:extLst>
          </p:cNvPr>
          <p:cNvSpPr/>
          <p:nvPr/>
        </p:nvSpPr>
        <p:spPr>
          <a:xfrm>
            <a:off x="10321448" y="2206454"/>
            <a:ext cx="498953" cy="311063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FEB98B-2D53-3590-AC04-B131416FDAFC}"/>
              </a:ext>
            </a:extLst>
          </p:cNvPr>
          <p:cNvSpPr/>
          <p:nvPr/>
        </p:nvSpPr>
        <p:spPr>
          <a:xfrm>
            <a:off x="5283897" y="1939449"/>
            <a:ext cx="498954" cy="41512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1735AC-0BA5-65FE-B0C5-ED25248100C3}"/>
              </a:ext>
            </a:extLst>
          </p:cNvPr>
          <p:cNvSpPr txBox="1"/>
          <p:nvPr/>
        </p:nvSpPr>
        <p:spPr>
          <a:xfrm>
            <a:off x="719333" y="4837313"/>
            <a:ext cx="303803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Automatic Online calibration for every run (max 1 hour)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6821B5-4963-4074-328A-FF9ED007A433}"/>
              </a:ext>
            </a:extLst>
          </p:cNvPr>
          <p:cNvSpPr/>
          <p:nvPr/>
        </p:nvSpPr>
        <p:spPr>
          <a:xfrm>
            <a:off x="7375245" y="1939449"/>
            <a:ext cx="685253" cy="41512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4548A-21CA-76AE-F829-865FFF75E9F9}"/>
              </a:ext>
            </a:extLst>
          </p:cNvPr>
          <p:cNvSpPr/>
          <p:nvPr/>
        </p:nvSpPr>
        <p:spPr>
          <a:xfrm>
            <a:off x="7371696" y="5596491"/>
            <a:ext cx="688802" cy="36512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64CB70-DF41-FF41-8D41-C90655653DE4}"/>
              </a:ext>
            </a:extLst>
          </p:cNvPr>
          <p:cNvSpPr/>
          <p:nvPr/>
        </p:nvSpPr>
        <p:spPr>
          <a:xfrm>
            <a:off x="7381508" y="3640179"/>
            <a:ext cx="678989" cy="41512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CAE872-F19E-CF5D-B0A8-2EDDA311C71D}"/>
              </a:ext>
            </a:extLst>
          </p:cNvPr>
          <p:cNvSpPr/>
          <p:nvPr/>
        </p:nvSpPr>
        <p:spPr>
          <a:xfrm>
            <a:off x="10313098" y="3644032"/>
            <a:ext cx="498954" cy="41512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5A2794-7109-28A8-FA35-151FD6E07A81}"/>
              </a:ext>
            </a:extLst>
          </p:cNvPr>
          <p:cNvSpPr/>
          <p:nvPr/>
        </p:nvSpPr>
        <p:spPr>
          <a:xfrm>
            <a:off x="10313098" y="5334649"/>
            <a:ext cx="498954" cy="41512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5091CC-9821-EC96-200D-43233986682C}"/>
              </a:ext>
            </a:extLst>
          </p:cNvPr>
          <p:cNvSpPr txBox="1"/>
          <p:nvPr/>
        </p:nvSpPr>
        <p:spPr>
          <a:xfrm>
            <a:off x="8094507" y="3608214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One pixel</a:t>
            </a:r>
          </a:p>
        </p:txBody>
      </p:sp>
    </p:spTree>
    <p:extLst>
      <p:ext uri="{BB962C8B-B14F-4D97-AF65-F5344CB8AC3E}">
        <p14:creationId xmlns:p14="http://schemas.microsoft.com/office/powerpoint/2010/main" val="1556756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AC6F-3AD8-F6AB-6329-2E49E012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HPD Image centre effect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0F683-E855-9093-2EFC-67E5B4177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FA02F-834F-534C-654A-28B2DF4A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5AF97-E8DE-3EBB-6D92-310CEF498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42738"/>
            <a:ext cx="10439400" cy="367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E0A35B-D8CB-7B9A-97FF-21FC6329543F}"/>
              </a:ext>
            </a:extLst>
          </p:cNvPr>
          <p:cNvSpPr txBox="1"/>
          <p:nvPr/>
        </p:nvSpPr>
        <p:spPr>
          <a:xfrm>
            <a:off x="3432254" y="5576203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RICH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367D10-3B5B-F10A-1DD2-BD1DB5340EF2}"/>
              </a:ext>
            </a:extLst>
          </p:cNvPr>
          <p:cNvSpPr txBox="1"/>
          <p:nvPr/>
        </p:nvSpPr>
        <p:spPr>
          <a:xfrm>
            <a:off x="8557728" y="5663216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RICH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D9296-E031-74E6-3BBE-89F1289C93BD}"/>
              </a:ext>
            </a:extLst>
          </p:cNvPr>
          <p:cNvSpPr txBox="1"/>
          <p:nvPr/>
        </p:nvSpPr>
        <p:spPr>
          <a:xfrm>
            <a:off x="5572533" y="5663216"/>
            <a:ext cx="1907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Before corrections</a:t>
            </a:r>
          </a:p>
          <a:p>
            <a:r>
              <a:rPr lang="en-GB" dirty="0">
                <a:solidFill>
                  <a:srgbClr val="000000"/>
                </a:solidFill>
              </a:rPr>
              <a:t>After corrections</a:t>
            </a:r>
          </a:p>
        </p:txBody>
      </p:sp>
    </p:spTree>
    <p:extLst>
      <p:ext uri="{BB962C8B-B14F-4D97-AF65-F5344CB8AC3E}">
        <p14:creationId xmlns:p14="http://schemas.microsoft.com/office/powerpoint/2010/main" val="222098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B3BF0-FEF0-08F0-5029-1F9EBDFFC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field distortions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A9F8CC-1948-867B-5B0E-39925BEC4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67889-E177-9B30-47D4-614850D8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5D4E8-7974-E84F-2D49-F6432FDE9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71" y="1768622"/>
            <a:ext cx="9964057" cy="3409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597DB4-2A36-EAF7-3D0E-F80216BCFD45}"/>
              </a:ext>
            </a:extLst>
          </p:cNvPr>
          <p:cNvSpPr txBox="1"/>
          <p:nvPr/>
        </p:nvSpPr>
        <p:spPr>
          <a:xfrm>
            <a:off x="3264409" y="5636085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RICH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D8A3A-B051-4848-4B6A-8275DA04F510}"/>
              </a:ext>
            </a:extLst>
          </p:cNvPr>
          <p:cNvSpPr txBox="1"/>
          <p:nvPr/>
        </p:nvSpPr>
        <p:spPr>
          <a:xfrm>
            <a:off x="8619372" y="5638240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RICH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1EF6A-A6CC-00FB-92A0-81EFF882ACE9}"/>
              </a:ext>
            </a:extLst>
          </p:cNvPr>
          <p:cNvSpPr txBox="1"/>
          <p:nvPr/>
        </p:nvSpPr>
        <p:spPr>
          <a:xfrm>
            <a:off x="5394689" y="5632085"/>
            <a:ext cx="1907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Before corrections</a:t>
            </a:r>
          </a:p>
          <a:p>
            <a:r>
              <a:rPr lang="en-GB" dirty="0">
                <a:solidFill>
                  <a:srgbClr val="000000"/>
                </a:solidFill>
              </a:rPr>
              <a:t>After corrections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CA639-43D1-884A-0060-FA698E9BB421}"/>
              </a:ext>
            </a:extLst>
          </p:cNvPr>
          <p:cNvSpPr txBox="1"/>
          <p:nvPr/>
        </p:nvSpPr>
        <p:spPr>
          <a:xfrm>
            <a:off x="8099088" y="5168267"/>
            <a:ext cx="376622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 Cardinale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 al,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2011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JINST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P06010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5BB81D-EFA0-A0CB-3EF6-6A33DAA3FA2D}"/>
              </a:ext>
            </a:extLst>
          </p:cNvPr>
          <p:cNvSpPr txBox="1"/>
          <p:nvPr/>
        </p:nvSpPr>
        <p:spPr>
          <a:xfrm>
            <a:off x="246056" y="5162867"/>
            <a:ext cx="38415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A Borgia 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et al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, NIM A 735 (2014) 44-52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48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FB40E-4EE6-3646-77A9-9D350CE5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Mirror alignment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B1CD2-5A99-0423-EE68-C5143F37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RICH 2022 - A Papanestis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7C5F9-9B06-0B1A-2578-DD53C7034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8EE49C-D145-E17A-B817-D4823B3EA7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663" y="3626348"/>
            <a:ext cx="2922640" cy="1845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4B64EE-A74D-C4C2-22BF-6CD56012CB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037" y="1897203"/>
            <a:ext cx="2922640" cy="1845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56DA4B-246A-2898-0FE2-43A3342F4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1" y="2518228"/>
            <a:ext cx="8143126" cy="16189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0E423B-0A33-9AA7-ADA4-31F461276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394" y="4339772"/>
            <a:ext cx="8111510" cy="16290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8AEDBA-1923-F174-37AC-FDEED26A04C5}"/>
              </a:ext>
            </a:extLst>
          </p:cNvPr>
          <p:cNvCxnSpPr/>
          <p:nvPr/>
        </p:nvCxnSpPr>
        <p:spPr>
          <a:xfrm>
            <a:off x="4426453" y="2689972"/>
            <a:ext cx="5137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F5F0C1-3DDA-DE70-6D1A-F44C395A9417}"/>
              </a:ext>
            </a:extLst>
          </p:cNvPr>
          <p:cNvCxnSpPr/>
          <p:nvPr/>
        </p:nvCxnSpPr>
        <p:spPr>
          <a:xfrm>
            <a:off x="4419607" y="3787739"/>
            <a:ext cx="5137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1B741C-62F2-E68A-2889-320C166423E2}"/>
              </a:ext>
            </a:extLst>
          </p:cNvPr>
          <p:cNvCxnSpPr/>
          <p:nvPr/>
        </p:nvCxnSpPr>
        <p:spPr>
          <a:xfrm>
            <a:off x="4433302" y="4720976"/>
            <a:ext cx="5137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22EF8A-3C44-29FD-1F6F-230AC6C80E80}"/>
              </a:ext>
            </a:extLst>
          </p:cNvPr>
          <p:cNvCxnSpPr/>
          <p:nvPr/>
        </p:nvCxnSpPr>
        <p:spPr>
          <a:xfrm>
            <a:off x="4438437" y="5397358"/>
            <a:ext cx="5137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D9AEC70-D221-5EC1-D7CA-08A83BC06C12}"/>
              </a:ext>
            </a:extLst>
          </p:cNvPr>
          <p:cNvSpPr txBox="1"/>
          <p:nvPr/>
        </p:nvSpPr>
        <p:spPr>
          <a:xfrm>
            <a:off x="3244242" y="3558415"/>
            <a:ext cx="109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-0.1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mrad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F6E58-31D7-5234-229A-D06882A42F7D}"/>
              </a:ext>
            </a:extLst>
          </p:cNvPr>
          <p:cNvSpPr txBox="1"/>
          <p:nvPr/>
        </p:nvSpPr>
        <p:spPr>
          <a:xfrm rot="16200000">
            <a:off x="3455609" y="2959245"/>
            <a:ext cx="895758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Mirror</a:t>
            </a:r>
          </a:p>
          <a:p>
            <a:r>
              <a:rPr lang="en-GB" sz="1600" dirty="0"/>
              <a:t>Rotation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EFE6-B55F-C436-A3E7-7F9308AFF16E}"/>
              </a:ext>
            </a:extLst>
          </p:cNvPr>
          <p:cNvSpPr/>
          <p:nvPr/>
        </p:nvSpPr>
        <p:spPr>
          <a:xfrm>
            <a:off x="4153036" y="2557543"/>
            <a:ext cx="67191" cy="923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2FAB44-553B-AF83-5D54-EEB4ED0B1CE5}"/>
              </a:ext>
            </a:extLst>
          </p:cNvPr>
          <p:cNvSpPr/>
          <p:nvPr/>
        </p:nvSpPr>
        <p:spPr>
          <a:xfrm>
            <a:off x="4140511" y="4356338"/>
            <a:ext cx="89962" cy="923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B8067-D3AD-F7BD-92A3-51AF09AFB232}"/>
              </a:ext>
            </a:extLst>
          </p:cNvPr>
          <p:cNvSpPr txBox="1"/>
          <p:nvPr/>
        </p:nvSpPr>
        <p:spPr>
          <a:xfrm rot="16200000">
            <a:off x="3629208" y="4804362"/>
            <a:ext cx="808748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Mirror</a:t>
            </a:r>
          </a:p>
          <a:p>
            <a:r>
              <a:rPr lang="en-GB" sz="1400" dirty="0"/>
              <a:t>Rotation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82C94A-D455-6F9A-2BEF-806DB9B180BE}"/>
              </a:ext>
            </a:extLst>
          </p:cNvPr>
          <p:cNvSpPr txBox="1"/>
          <p:nvPr/>
        </p:nvSpPr>
        <p:spPr>
          <a:xfrm>
            <a:off x="3256518" y="2487745"/>
            <a:ext cx="102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0.1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mrad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5B7CB7-804D-1C9D-E9B4-4D9821737234}"/>
              </a:ext>
            </a:extLst>
          </p:cNvPr>
          <p:cNvSpPr txBox="1"/>
          <p:nvPr/>
        </p:nvSpPr>
        <p:spPr>
          <a:xfrm>
            <a:off x="3237990" y="5297046"/>
            <a:ext cx="109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-0.1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mrad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9B26FF-AE85-0DFF-448E-14AC20F6DB6C}"/>
              </a:ext>
            </a:extLst>
          </p:cNvPr>
          <p:cNvSpPr txBox="1"/>
          <p:nvPr/>
        </p:nvSpPr>
        <p:spPr>
          <a:xfrm>
            <a:off x="3325422" y="4426792"/>
            <a:ext cx="102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0.1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mrad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59AAB-CB15-1941-B68F-D7C25FC80A34}"/>
              </a:ext>
            </a:extLst>
          </p:cNvPr>
          <p:cNvSpPr txBox="1"/>
          <p:nvPr/>
        </p:nvSpPr>
        <p:spPr>
          <a:xfrm>
            <a:off x="7609562" y="2161422"/>
            <a:ext cx="268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Primary (spherical) mirrors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276A1A-4FB3-67D0-7B64-CF145DE1DE83}"/>
              </a:ext>
            </a:extLst>
          </p:cNvPr>
          <p:cNvSpPr txBox="1"/>
          <p:nvPr/>
        </p:nvSpPr>
        <p:spPr>
          <a:xfrm>
            <a:off x="7805803" y="5826698"/>
            <a:ext cx="280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Secondary (~planar) mirrors</a:t>
            </a:r>
          </a:p>
        </p:txBody>
      </p:sp>
    </p:spTree>
    <p:extLst>
      <p:ext uri="{BB962C8B-B14F-4D97-AF65-F5344CB8AC3E}">
        <p14:creationId xmlns:p14="http://schemas.microsoft.com/office/powerpoint/2010/main" val="4068317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CA2A-C691-CDFF-386E-0E79B142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Edinburgh Sep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A5A30-16E5-B7B9-C424-89FB09FA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9D7F7-CB2C-7DC2-532A-92B0DF2A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picture containing outdoor, sky, ground, beach&#10;&#10;Description automatically generated">
            <a:extLst>
              <a:ext uri="{FF2B5EF4-FFF2-40B4-BE49-F238E27FC236}">
                <a16:creationId xmlns:a16="http://schemas.microsoft.com/office/drawing/2014/main" id="{00CF6376-0226-13FB-9FE5-08C045B9E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370" y="168275"/>
            <a:ext cx="4064000" cy="3048000"/>
          </a:xfrm>
          <a:prstGeom prst="rect">
            <a:avLst/>
          </a:prstGeom>
        </p:spPr>
      </p:pic>
      <p:pic>
        <p:nvPicPr>
          <p:cNvPr id="8" name="Picture 7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5865F768-5139-309D-A5E4-15FC1F9E5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122" y="2193401"/>
            <a:ext cx="4021667" cy="3016250"/>
          </a:xfrm>
          <a:prstGeom prst="rect">
            <a:avLst/>
          </a:prstGeom>
        </p:spPr>
      </p:pic>
      <p:pic>
        <p:nvPicPr>
          <p:cNvPr id="10" name="Picture 9" descr="A large stone building with a garden in front of it&#10;&#10;Description automatically generated with low confidence">
            <a:extLst>
              <a:ext uri="{FF2B5EF4-FFF2-40B4-BE49-F238E27FC236}">
                <a16:creationId xmlns:a16="http://schemas.microsoft.com/office/drawing/2014/main" id="{48ED2613-D44D-56DB-444B-439E9107F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370" y="3324225"/>
            <a:ext cx="4064000" cy="3048000"/>
          </a:xfrm>
          <a:prstGeom prst="rect">
            <a:avLst/>
          </a:prstGeom>
        </p:spPr>
      </p:pic>
      <p:pic>
        <p:nvPicPr>
          <p:cNvPr id="12" name="Picture 11" descr="A picture containing indoor, wooden, wood, furniture&#10;&#10;Description automatically generated">
            <a:extLst>
              <a:ext uri="{FF2B5EF4-FFF2-40B4-BE49-F238E27FC236}">
                <a16:creationId xmlns:a16="http://schemas.microsoft.com/office/drawing/2014/main" id="{E1CF6931-43A4-2444-4531-73B74774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51742" y="2193400"/>
            <a:ext cx="4021669" cy="30162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B1A43A-14CB-AC61-498E-AAE15B5D2A8F}"/>
              </a:ext>
            </a:extLst>
          </p:cNvPr>
          <p:cNvSpPr txBox="1"/>
          <p:nvPr/>
        </p:nvSpPr>
        <p:spPr>
          <a:xfrm>
            <a:off x="7816065" y="6367429"/>
            <a:ext cx="2560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cap="all" dirty="0">
                <a:effectLst/>
                <a:latin typeface="Source Sans Pro" panose="020B0503030403020204" pitchFamily="34" charset="0"/>
              </a:rPr>
              <a:t>CARBERRY TOWER</a:t>
            </a:r>
          </a:p>
        </p:txBody>
      </p:sp>
    </p:spTree>
    <p:extLst>
      <p:ext uri="{BB962C8B-B14F-4D97-AF65-F5344CB8AC3E}">
        <p14:creationId xmlns:p14="http://schemas.microsoft.com/office/powerpoint/2010/main" val="3282889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BD39B-145C-B6D3-43F9-A5AB73115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Cherenkov angle resolution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91848-F5EF-3365-CF9E-4AEEBACE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D9B23-37FE-C4C5-160B-67754761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061B8-0281-A067-C5DE-899D14D0A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53601"/>
            <a:ext cx="10820400" cy="3867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2863FB-5270-01F1-7456-B791783B64A2}"/>
              </a:ext>
            </a:extLst>
          </p:cNvPr>
          <p:cNvSpPr txBox="1"/>
          <p:nvPr/>
        </p:nvSpPr>
        <p:spPr>
          <a:xfrm>
            <a:off x="3264409" y="563608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RICH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E0437-DBAC-4599-9415-4A533878A03E}"/>
              </a:ext>
            </a:extLst>
          </p:cNvPr>
          <p:cNvSpPr txBox="1"/>
          <p:nvPr/>
        </p:nvSpPr>
        <p:spPr>
          <a:xfrm>
            <a:off x="8619372" y="563824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RICH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849B0-4EAA-56E6-06F7-5EC7C131C6AE}"/>
              </a:ext>
            </a:extLst>
          </p:cNvPr>
          <p:cNvSpPr txBox="1"/>
          <p:nvPr/>
        </p:nvSpPr>
        <p:spPr>
          <a:xfrm>
            <a:off x="6077458" y="1404489"/>
            <a:ext cx="335495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From low track multiplicity events</a:t>
            </a:r>
          </a:p>
        </p:txBody>
      </p:sp>
    </p:spTree>
    <p:extLst>
      <p:ext uri="{BB962C8B-B14F-4D97-AF65-F5344CB8AC3E}">
        <p14:creationId xmlns:p14="http://schemas.microsoft.com/office/powerpoint/2010/main" val="24987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5780-C6EC-A058-5EEB-D4E2049E6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Cherenkov</a:t>
            </a:r>
            <a:r>
              <a:rPr lang="en-GB" dirty="0"/>
              <a:t> angle resolution stability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9D712F-E2C3-06EA-1A8F-1AD362FA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94C35-AD1F-D1A1-FEE5-8D89EEA4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980B1-F626-09AA-B929-AF7FA7A8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972651"/>
            <a:ext cx="10858500" cy="3848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7C1006-9F6D-7C36-F80D-42346549EEEB}"/>
              </a:ext>
            </a:extLst>
          </p:cNvPr>
          <p:cNvSpPr txBox="1"/>
          <p:nvPr/>
        </p:nvSpPr>
        <p:spPr>
          <a:xfrm>
            <a:off x="3264409" y="563608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RICH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5F00F-77E5-CC7D-5005-C61A4548E465}"/>
              </a:ext>
            </a:extLst>
          </p:cNvPr>
          <p:cNvSpPr txBox="1"/>
          <p:nvPr/>
        </p:nvSpPr>
        <p:spPr>
          <a:xfrm>
            <a:off x="8619372" y="563824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RICH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B9A757-3A6E-37AA-115B-01646E9B06BC}"/>
              </a:ext>
            </a:extLst>
          </p:cNvPr>
          <p:cNvSpPr txBox="1"/>
          <p:nvPr/>
        </p:nvSpPr>
        <p:spPr>
          <a:xfrm>
            <a:off x="1695236" y="2907587"/>
            <a:ext cx="6527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E2C03-1026-0D18-5D49-01D79C25F74E}"/>
              </a:ext>
            </a:extLst>
          </p:cNvPr>
          <p:cNvSpPr txBox="1"/>
          <p:nvPr/>
        </p:nvSpPr>
        <p:spPr>
          <a:xfrm>
            <a:off x="3424709" y="2700661"/>
            <a:ext cx="6527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65FBE-D286-5DCD-2EC9-F52558D1A99A}"/>
              </a:ext>
            </a:extLst>
          </p:cNvPr>
          <p:cNvSpPr txBox="1"/>
          <p:nvPr/>
        </p:nvSpPr>
        <p:spPr>
          <a:xfrm>
            <a:off x="9859767" y="2524557"/>
            <a:ext cx="6527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45735-2729-51F1-5101-FB2358B4152E}"/>
              </a:ext>
            </a:extLst>
          </p:cNvPr>
          <p:cNvSpPr txBox="1"/>
          <p:nvPr/>
        </p:nvSpPr>
        <p:spPr>
          <a:xfrm>
            <a:off x="8699521" y="4164190"/>
            <a:ext cx="6527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94951-CC8B-82F1-5EDC-E81AD8EBBE0E}"/>
              </a:ext>
            </a:extLst>
          </p:cNvPr>
          <p:cNvSpPr txBox="1"/>
          <p:nvPr/>
        </p:nvSpPr>
        <p:spPr>
          <a:xfrm>
            <a:off x="7185061" y="3979524"/>
            <a:ext cx="6527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F7343-9087-7400-D469-DC66EC3A7708}"/>
              </a:ext>
            </a:extLst>
          </p:cNvPr>
          <p:cNvSpPr txBox="1"/>
          <p:nvPr/>
        </p:nvSpPr>
        <p:spPr>
          <a:xfrm>
            <a:off x="4929883" y="4533522"/>
            <a:ext cx="6527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529393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4C6D-A5FB-3D5E-9BB7-3812AF390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 of detected photons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29C37-0A6E-027A-EC31-77B014D8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A6947-F631-902C-FD53-018A1CBD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F2ED1-C3CD-6427-B81E-833D031FD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789" y="1459610"/>
            <a:ext cx="6705599" cy="4601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16CBC5-1EB4-D382-98F4-497378A40427}"/>
              </a:ext>
            </a:extLst>
          </p:cNvPr>
          <p:cNvSpPr txBox="1"/>
          <p:nvPr/>
        </p:nvSpPr>
        <p:spPr>
          <a:xfrm>
            <a:off x="4124418" y="607064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RICH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639C50-EDB5-C876-89AB-32D512BDA6F4}"/>
              </a:ext>
            </a:extLst>
          </p:cNvPr>
          <p:cNvSpPr txBox="1"/>
          <p:nvPr/>
        </p:nvSpPr>
        <p:spPr>
          <a:xfrm>
            <a:off x="7692245" y="607064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RICH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02593-CC50-0CB9-1721-ED7057B4187E}"/>
              </a:ext>
            </a:extLst>
          </p:cNvPr>
          <p:cNvSpPr txBox="1"/>
          <p:nvPr/>
        </p:nvSpPr>
        <p:spPr>
          <a:xfrm>
            <a:off x="3356506" y="2809860"/>
            <a:ext cx="6527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00D08-314A-982A-CC2C-E2ED9A8D0335}"/>
              </a:ext>
            </a:extLst>
          </p:cNvPr>
          <p:cNvSpPr txBox="1"/>
          <p:nvPr/>
        </p:nvSpPr>
        <p:spPr>
          <a:xfrm>
            <a:off x="4233679" y="1700673"/>
            <a:ext cx="6527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5708A4-F68B-206B-E23C-092698FE4A62}"/>
              </a:ext>
            </a:extLst>
          </p:cNvPr>
          <p:cNvSpPr txBox="1"/>
          <p:nvPr/>
        </p:nvSpPr>
        <p:spPr>
          <a:xfrm>
            <a:off x="5218271" y="2600507"/>
            <a:ext cx="6527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F5EB31-B5D9-9DE1-A2EC-13579FE4233F}"/>
              </a:ext>
            </a:extLst>
          </p:cNvPr>
          <p:cNvSpPr txBox="1"/>
          <p:nvPr/>
        </p:nvSpPr>
        <p:spPr>
          <a:xfrm>
            <a:off x="235808" y="2070881"/>
            <a:ext cx="2243905" cy="31393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Using low multiplicity events, identified as muons by the muon system</a:t>
            </a:r>
          </a:p>
          <a:p>
            <a:endParaRPr lang="en-GB" dirty="0"/>
          </a:p>
          <a:p>
            <a:r>
              <a:rPr lang="en-GB" dirty="0"/>
              <a:t>The number of photons is estimated per track from the resolution plot with the background subtracted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55CD38-5B5D-2C32-4B53-E21B813C0D97}"/>
              </a:ext>
            </a:extLst>
          </p:cNvPr>
          <p:cNvSpPr txBox="1"/>
          <p:nvPr/>
        </p:nvSpPr>
        <p:spPr>
          <a:xfrm>
            <a:off x="9700046" y="2117363"/>
            <a:ext cx="2320623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LHCb operates with two magnetic field polarities to avoid systematic errors:</a:t>
            </a:r>
          </a:p>
          <a:p>
            <a:r>
              <a:rPr lang="en-GB" dirty="0"/>
              <a:t>Field UP</a:t>
            </a:r>
          </a:p>
          <a:p>
            <a:r>
              <a:rPr lang="en-GB" dirty="0"/>
              <a:t>Filed DOWN</a:t>
            </a:r>
          </a:p>
        </p:txBody>
      </p:sp>
    </p:spTree>
    <p:extLst>
      <p:ext uri="{BB962C8B-B14F-4D97-AF65-F5344CB8AC3E}">
        <p14:creationId xmlns:p14="http://schemas.microsoft.com/office/powerpoint/2010/main" val="1390024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86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59593-035D-D904-DA78-7E8BABAC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Refractive index calibration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BD15B7-000A-D182-01DB-13C1E7E5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9DF46-8941-62B3-39C4-4B820399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810C24-B72A-472C-2AAD-E3DAD31EA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1690688"/>
            <a:ext cx="10906125" cy="3762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80E778-E109-E708-767F-3A2DAF728D9A}"/>
              </a:ext>
            </a:extLst>
          </p:cNvPr>
          <p:cNvSpPr txBox="1"/>
          <p:nvPr/>
        </p:nvSpPr>
        <p:spPr>
          <a:xfrm>
            <a:off x="1736333" y="5369011"/>
            <a:ext cx="389773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Correction factor and air contamination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B23A4-4A05-8421-A4DA-7432B0EF3589}"/>
              </a:ext>
            </a:extLst>
          </p:cNvPr>
          <p:cNvSpPr txBox="1"/>
          <p:nvPr/>
        </p:nvSpPr>
        <p:spPr>
          <a:xfrm>
            <a:off x="7109717" y="5535374"/>
            <a:ext cx="442191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Residual refractive index bias after correction</a:t>
            </a:r>
          </a:p>
        </p:txBody>
      </p:sp>
    </p:spTree>
    <p:extLst>
      <p:ext uri="{BB962C8B-B14F-4D97-AF65-F5344CB8AC3E}">
        <p14:creationId xmlns:p14="http://schemas.microsoft.com/office/powerpoint/2010/main" val="877545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1F7A0-4B29-C549-4D72-7E8D488C0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Decays for PID calibration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C1727-5B70-0EDC-4E2E-07D68348A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9BF8B-BAE5-5A70-4BEC-AC4EA67E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29541-7C7F-20DC-063F-DA384EDC2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7442"/>
            <a:ext cx="10515600" cy="3120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BE80AB-E1DF-0E82-FA1F-EB5B6A83B649}"/>
              </a:ext>
            </a:extLst>
          </p:cNvPr>
          <p:cNvSpPr txBox="1"/>
          <p:nvPr/>
        </p:nvSpPr>
        <p:spPr>
          <a:xfrm>
            <a:off x="3123344" y="5427866"/>
            <a:ext cx="76602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EPJ Techn Instrum 6, 1 (2019). https://doi.org/10.1140/epjti/s40485-019-0050-z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ED5A9C-DBAF-A73D-5D8E-64F77D82E6D9}"/>
              </a:ext>
            </a:extLst>
          </p:cNvPr>
          <p:cNvSpPr/>
          <p:nvPr/>
        </p:nvSpPr>
        <p:spPr>
          <a:xfrm>
            <a:off x="838200" y="3657600"/>
            <a:ext cx="10381180" cy="142810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8F5A4-35D3-FDA7-49ED-A79F7BD96F53}"/>
              </a:ext>
            </a:extLst>
          </p:cNvPr>
          <p:cNvSpPr txBox="1"/>
          <p:nvPr/>
        </p:nvSpPr>
        <p:spPr>
          <a:xfrm>
            <a:off x="2363056" y="1511176"/>
            <a:ext cx="354372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Identified without RICH information</a:t>
            </a:r>
          </a:p>
        </p:txBody>
      </p:sp>
    </p:spTree>
    <p:extLst>
      <p:ext uri="{BB962C8B-B14F-4D97-AF65-F5344CB8AC3E}">
        <p14:creationId xmlns:p14="http://schemas.microsoft.com/office/powerpoint/2010/main" val="3806799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4D96-324F-DF28-C088-F4361F3F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Kinematic range (K, </a:t>
            </a:r>
            <a:r>
              <a:rPr lang="en-GB" dirty="0">
                <a:latin typeface="Symbol" panose="05050102010706020507" pitchFamily="18" charset="2"/>
              </a:rPr>
              <a:t>p</a:t>
            </a:r>
            <a:r>
              <a:rPr lang="en-GB" dirty="0"/>
              <a:t>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17E61-73CB-1660-0A6D-971FFD7A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75172-908E-2E0B-8A5C-D5612271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B0BE9-5DFE-9E07-0B07-CD83B0787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3956"/>
          <a:stretch/>
        </p:blipFill>
        <p:spPr>
          <a:xfrm>
            <a:off x="1644276" y="1690688"/>
            <a:ext cx="10321692" cy="43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4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PID performance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34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56DAE-57CA-07A1-2CD4-948FD13A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likelihood PID method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30529E-D801-7CDD-17D8-BE04BEAF4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53814" cy="4351338"/>
          </a:xfrm>
        </p:spPr>
        <p:txBody>
          <a:bodyPr>
            <a:normAutofit/>
          </a:bodyPr>
          <a:lstStyle/>
          <a:p>
            <a:pPr lvl="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busy LHC environment, most of the “background” to the identification of a given track comes from signals of other tracks in the event 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600" dirty="0">
                <a:solidFill>
                  <a:srgbClr val="1E5DF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make a global </a:t>
            </a:r>
            <a:r>
              <a:rPr lang="en-US" sz="1600" dirty="0" err="1">
                <a:solidFill>
                  <a:srgbClr val="1E5DF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optimisation</a:t>
            </a:r>
            <a:r>
              <a:rPr lang="en-US" sz="1600" dirty="0">
                <a:solidFill>
                  <a:srgbClr val="1E5DF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the mass hypotheses  </a:t>
            </a:r>
          </a:p>
          <a:p>
            <a:pPr lvl="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each track in the event, for a given mass hypothesis, determine the expected distribution of Cherenkov photons on the detector plane using the knowledge of the geometry of the detector and its optical properties</a:t>
            </a:r>
          </a:p>
          <a:p>
            <a:pPr lvl="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Repeat for all the tracks in the event</a:t>
            </a:r>
          </a:p>
          <a:p>
            <a:pPr lvl="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 the photon distribution on the detector plane calculate the probability that a signal would be seen in each pixel of the detector from all tracks</a:t>
            </a:r>
          </a:p>
          <a:p>
            <a:pPr lvl="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Compare this with the observed set of photoelectron signal on the pixels and calculate a likelihood</a:t>
            </a:r>
          </a:p>
          <a:p>
            <a:pPr lvl="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Repeat the above, changing the set of mass hypothesis of the tracks to find the set of mass hypotheses which maximize the likelihood</a:t>
            </a:r>
          </a:p>
          <a:p>
            <a:pPr lvl="0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1E047-0A64-9A6D-8E80-74E2AF36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B379C-769D-60C6-FD3D-5D97E60E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101EB8-EAA4-F08D-A1DD-817393905B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2014" y="1873188"/>
            <a:ext cx="2454370" cy="484828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8000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E60C1-A3A2-2360-9A62-184C5395D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PID performance (2017)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3BE403-C4A0-EFC3-923A-6A65763F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4ECC2-7539-278D-145C-E01825C0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A5284-501A-EB4A-FFD4-775AFE8B5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299" y="1690688"/>
            <a:ext cx="817100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6FD64-58DC-2B26-95CA-D3C49729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Looking back as well as forward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36DE1F-7BCC-65F1-BD8D-DF6A9C45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3A949-EC0B-903D-74D6-FCF26B0E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FB48288-2EF4-0D62-A2F0-72EF86E75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6" t="11111" r="10417" b="9629"/>
          <a:stretch/>
        </p:blipFill>
        <p:spPr>
          <a:xfrm>
            <a:off x="350605" y="1862821"/>
            <a:ext cx="4969616" cy="336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B6FEE-CFE8-6EEE-2394-FCACC18BA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1" r="3401"/>
          <a:stretch/>
        </p:blipFill>
        <p:spPr>
          <a:xfrm>
            <a:off x="6096000" y="1887538"/>
            <a:ext cx="5350934" cy="4013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8B3F19-9E1E-4DA3-F43F-08339D3B07D9}"/>
              </a:ext>
            </a:extLst>
          </p:cNvPr>
          <p:cNvSpPr txBox="1"/>
          <p:nvPr/>
        </p:nvSpPr>
        <p:spPr>
          <a:xfrm>
            <a:off x="1044539" y="5273892"/>
            <a:ext cx="3405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202020"/>
                </a:solidFill>
                <a:effectLst/>
                <a:latin typeface="Liberation Sans"/>
              </a:rPr>
              <a:t>Homage to Jacques </a:t>
            </a:r>
            <a:r>
              <a:rPr lang="en-GB" b="1" i="0" dirty="0" err="1">
                <a:solidFill>
                  <a:srgbClr val="202020"/>
                </a:solidFill>
                <a:effectLst/>
                <a:latin typeface="Liberation Sans"/>
              </a:rPr>
              <a:t>Seguinot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346941-2435-2392-9141-F15D32DD788E}"/>
              </a:ext>
            </a:extLst>
          </p:cNvPr>
          <p:cNvSpPr txBox="1"/>
          <p:nvPr/>
        </p:nvSpPr>
        <p:spPr>
          <a:xfrm>
            <a:off x="7343454" y="6097855"/>
            <a:ext cx="3136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202020"/>
                </a:solidFill>
                <a:effectLst/>
                <a:latin typeface="Liberation Sans"/>
              </a:rPr>
              <a:t>Homage to Sheldon Stone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302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D23F-0EDB-BB17-057C-D3E814107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PID stability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655D5-4603-E0F9-1728-8BBCB194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6E2B-DCA9-98BD-21DD-CCF7B06FB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10018-6265-A2F5-52B0-4087AD85E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412"/>
          <a:stretch/>
        </p:blipFill>
        <p:spPr>
          <a:xfrm>
            <a:off x="2404195" y="3401297"/>
            <a:ext cx="8528366" cy="3196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BD885-9491-DF41-3326-9DE24B60E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38" t="49058" r="20345"/>
          <a:stretch/>
        </p:blipFill>
        <p:spPr>
          <a:xfrm>
            <a:off x="5805812" y="187656"/>
            <a:ext cx="4726056" cy="32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40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C03F-45DF-71EB-DF8C-8D4798C3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impact of hadron PID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3ECB9-8F08-7BDF-629C-F4D55A39F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RICH 2022 - A Papanestis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55C18-D560-3912-628B-1209561C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28C50-4D19-8FC3-86C0-EC0F9F70B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7698"/>
            <a:ext cx="10753725" cy="3971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A1DBF-AF68-179B-34F5-056BD5934369}"/>
              </a:ext>
            </a:extLst>
          </p:cNvPr>
          <p:cNvSpPr txBox="1"/>
          <p:nvPr/>
        </p:nvSpPr>
        <p:spPr>
          <a:xfrm>
            <a:off x="2917861" y="5649821"/>
            <a:ext cx="785561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First measurement of the diﬀerential branching fraction and 𝐶𝑃 asymmetry of the</a:t>
            </a:r>
          </a:p>
          <a:p>
            <a:r>
              <a:rPr lang="en-US" dirty="0"/>
              <a:t>𝐵± → 𝜋± 𝜇+ 𝜇− decay, JHEP 10 (2015) 034 [arXiv:1509.00414]</a:t>
            </a:r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BE699D-10CC-F609-551F-F7DE87AF3A97}"/>
              </a:ext>
            </a:extLst>
          </p:cNvPr>
          <p:cNvCxnSpPr/>
          <p:nvPr/>
        </p:nvCxnSpPr>
        <p:spPr>
          <a:xfrm>
            <a:off x="2917861" y="3576181"/>
            <a:ext cx="4560177" cy="1114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16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FF7ED-4E46-D050-56A6-1D071462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74C92-C3F2-681D-C825-1CC60BB14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The data from years 2016 to 2018 have been analysed leading to a better understanding of the detectors and knowledge towards future designs</a:t>
            </a:r>
          </a:p>
          <a:p>
            <a:r>
              <a:rPr lang="en-GB" sz="2400" dirty="0"/>
              <a:t>The original LHCb RICH detectors have been replaced with the new upgraded versions</a:t>
            </a:r>
          </a:p>
          <a:p>
            <a:pPr lvl="1"/>
            <a:r>
              <a:rPr lang="en-GB" sz="2000" dirty="0"/>
              <a:t>Brand new RICH 1, new photon detectors and new electronics  everywhere</a:t>
            </a:r>
          </a:p>
          <a:p>
            <a:r>
              <a:rPr lang="en-GB" sz="2400" dirty="0"/>
              <a:t>This is an opportunity to celebrate the success of the original design showing the exceptional performance and stability in a difficult hadron environment</a:t>
            </a:r>
          </a:p>
          <a:p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05B1B-963B-D93B-9A0E-C5A06021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RICH 2022 - A Papanestis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B2DDD-48F1-01B5-5932-B92BEF2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95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B7ECE0-FA7B-120B-D758-7ECD3852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3C325-A624-DE84-6C7D-BDC04AB3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8B6E0-F7A0-22D3-CADA-45F18E02D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28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0F8970-C9F4-2408-A9F8-429171A8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E77AFC-9B91-40F8-E3BD-2CD7143E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04BB3-6006-4E4D-962E-10F4FC855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09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8BF510-41E4-6B41-E982-C96008B4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8AE29-80F7-4375-DEE0-C69AD644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10F22-0096-DE34-AAAA-D15F170FA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18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85411D-6244-A18C-0ADC-F2AF5D80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11298-E52D-9D13-9A9D-7E273581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6A6EA-1F85-6359-16EC-854F21613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24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98B4F2-D521-72FD-5744-16695FD6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28250-9613-BEAA-7A9E-BEA48F2E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01078-9594-31C1-F1B3-EE56AC45B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16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3F4927-3C1D-CE13-38CA-677E3B33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1B842-8131-97D0-AAC4-7B1813E6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7909F-4CA8-77D9-F180-62F2EEE8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0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665E05-11F6-D50F-BD04-747A3990E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2A8A95-6C16-D441-3C21-37A959EC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C7B54-EA81-153A-2F03-7BD2E2A06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4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Cherenkov radiation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85" y="1476375"/>
            <a:ext cx="3935653" cy="2191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84" y="3847196"/>
            <a:ext cx="2839872" cy="26370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84032" y="1476375"/>
            <a:ext cx="3992632" cy="4120614"/>
            <a:chOff x="4860032" y="1476375"/>
            <a:chExt cx="3992632" cy="41206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6" b="13338"/>
            <a:stretch/>
          </p:blipFill>
          <p:spPr>
            <a:xfrm>
              <a:off x="4860032" y="1476375"/>
              <a:ext cx="3992632" cy="4120614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 flipH="1" flipV="1">
              <a:off x="5796136" y="3356992"/>
              <a:ext cx="1060213" cy="7920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0EAE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948264" y="3501008"/>
              <a:ext cx="1224136" cy="6480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0EAE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4860032" y="5280646"/>
              <a:ext cx="30139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D0EAEC"/>
                  </a:solidFill>
                </a:rPr>
                <a:t>Lake Placid – LHCb Collaboration Week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974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60876A-E081-D5A2-F423-53F2271F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443A3E-7501-7775-411F-C94AE907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08A77-C9CA-420A-C38F-891A709EE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35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931CD8-FFEE-4B36-D8C5-DE4B6BF5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3A19A7-EBAF-50AD-6665-45CC3E4F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266B6-4989-823E-3085-287FA2720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52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70944A-0D51-D43D-B97F-75EC4425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EF782-6075-3099-95D9-2AA5B481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44418-A523-F447-549E-A861FFE1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7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C008A2-281A-89CA-872E-1CEA5FC8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725E9B-E9B5-00FE-ADFA-ED4E9B1D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64032-09D0-952D-D391-7BF4D652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29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EC607A-57F7-A02A-C190-64DBB33AB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11C73-9E0A-7302-E72A-07CA9037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FDEDD-9FF4-63F2-1383-6A7951D1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99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FFAC1C-1E70-1D32-8DEE-ED1BCD77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52A668-7FFF-BDAE-C0AE-28981D794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CC8DD-B122-0A2B-938E-A4981FFDC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1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F08BC3-71D1-06AC-4B96-6A1D8CCD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3493C8-4683-5AA0-E5B4-53C67D63D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9B84C-9F27-B3F8-C723-23F75B32A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75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10456E-0813-3458-1ED7-F1EB626F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6661CB-465A-8802-A7CC-42E92916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419A-12D6-29CB-F349-C2363B824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575" y="-3652"/>
            <a:ext cx="9113178" cy="683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71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E9994A-50B5-8BCC-2EA4-14D02AFC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99ABF-09D0-03B6-ED34-9E9A01A8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6F074-E383-EF2C-2DFB-3AF3F9C2A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98" y="19474"/>
            <a:ext cx="9082355" cy="681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03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9071F1-20BB-4DFC-E57D-DE7EF9CD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E3C2C8-235E-5FE5-4664-A0644CE83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8E6CE-5B6F-F8A0-8B27-7F93DA28F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575" y="-3652"/>
            <a:ext cx="9145984" cy="686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2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Cherenkov principles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35960" y="1988840"/>
                <a:ext cx="2302362" cy="7461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GB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1988840"/>
                <a:ext cx="2302362" cy="7461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35961" y="3128057"/>
                <a:ext cx="2029979" cy="759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1" y="3128057"/>
                <a:ext cx="2029979" cy="759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35960" y="4280547"/>
                <a:ext cx="4595617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𝑝h𝑜𝑡𝑜𝑛𝑠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4280547"/>
                <a:ext cx="4595617" cy="9687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19403" y="2063188"/>
            <a:ext cx="1512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Threshold: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402" y="3209041"/>
            <a:ext cx="2340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Cherenkov angle: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402" y="4496985"/>
            <a:ext cx="3983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Number of produced photons: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611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DABCE-460C-D183-F60E-E5AE13FA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F09AC-749F-AA88-9A68-570D1957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96EC38-43CD-F4D6-9B66-E1AE41FAA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946" y="34890"/>
            <a:ext cx="9094613" cy="68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818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0FB3F-C3AA-8168-0E50-989CEAD2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85BD15-3715-F921-654F-A34A86E3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43FE1-3E58-7C9C-17B0-27BC47C1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574" y="-3651"/>
            <a:ext cx="9092629" cy="68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77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136870-DB22-3B86-0F2B-CCD5FEBA2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B4401-046E-3DC9-4961-70E84C74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9CF16-3FF4-D83B-F2E5-753D11AD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41" y="0"/>
            <a:ext cx="914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05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74E2CF-9188-39C1-42B9-4E571CC8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002EB2-D5FF-5F07-4943-851AE1C8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78960-7A4A-67F3-DF3F-BE5F9B48D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4" y="3331"/>
            <a:ext cx="10782932" cy="68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091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77195C-E8BF-581F-27BB-C571E942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EC39EE-CB62-081E-C52A-8CD65E7E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8D25A-12C6-5C87-2DEE-7401165F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4" y="3331"/>
            <a:ext cx="10782932" cy="68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659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B704A7-F107-839F-784B-23118C95E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5FCA58-6B43-1102-5B3D-677BE69D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00D20-A892-07AA-E24A-BBFE54B6A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4" y="3331"/>
            <a:ext cx="10782932" cy="68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54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88083C-2202-E9F3-CDB4-E2C9A472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BAD0BD-327C-6A4E-C9DA-797519AA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042B8-0319-A4F7-2657-1BF181E2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4" y="3331"/>
            <a:ext cx="10782932" cy="68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683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924BAD-682D-4DEB-D363-3352692E8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326317-AAE3-3D55-899B-4D876B1E8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340343-40C9-F606-935E-C6EB8295D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4" y="3331"/>
            <a:ext cx="10782932" cy="68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432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C9CC06-66E3-217F-F3F0-2ED5C2746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7D9BBD-4903-3A3B-D2CD-1DAD0BF4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4D44A-47FF-8D69-5A68-0011B23F1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4" y="3331"/>
            <a:ext cx="10782932" cy="68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15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35B19E-48A6-7275-B7CA-38EB8436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ED82D7-2224-137A-ED82-C8B8F42D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D9A01-243D-CDCD-DABE-55C465F0C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4" y="3331"/>
            <a:ext cx="10782932" cy="68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Refractive index range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562" y="1823491"/>
            <a:ext cx="6624736" cy="1426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258578" y="3235350"/>
            <a:ext cx="5904656" cy="432048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70C0">
                  <a:alpha val="5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58578" y="3766223"/>
            <a:ext cx="5904656" cy="43204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500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3425" y="4335487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Momentum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7876" y="3220542"/>
            <a:ext cx="30168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7748" y="3220542"/>
            <a:ext cx="47641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1.5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1504" y="3782192"/>
            <a:ext cx="138666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~100 GeV/c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29811" y="3782192"/>
            <a:ext cx="112697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~1 GeV/c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875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B143A8-6FAF-D5CF-D61D-05CFFE04D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A5784-05BB-5E99-1B90-BCEBAD77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F2D60-8090-0159-EFBC-F08F4ABE7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14" y="0"/>
            <a:ext cx="9145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811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BE8531-B520-7527-F9A0-9DFED539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3B93D6-5CF5-D17B-07C6-65E27FBC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64B63-8AB4-E0E3-885E-97F1A3FB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14" y="0"/>
            <a:ext cx="9145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628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618482-1F12-9DED-DC34-E61E037C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7C1811-A2BC-9B1E-5100-167DEAFC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787D6-26C2-989A-EC50-C95D20A0E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14" y="0"/>
            <a:ext cx="9145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660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0DBC33-1810-4C71-4C2D-5FC4E00D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D7D3F-5278-5E84-39C0-ED909FD3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69BFD-03AD-0529-724F-F9EC54D95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14" y="0"/>
            <a:ext cx="9145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51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BA0EE6-2E26-D2C1-C151-B9D22C26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BB5050-FD24-D85A-536E-4610FC95E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5C764-17EB-EE8F-30C9-43F3BC82E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14" y="0"/>
            <a:ext cx="9145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666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C07645-10B1-D8B6-6A92-B5B8ED2D6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2B6496-7212-513D-B5C9-4507ACE8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6195D-5160-9AE2-D59D-463D95C9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14" y="0"/>
            <a:ext cx="9145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486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9A181A-92D6-4391-ED53-85F076ACC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F27CF-03E2-9B65-126C-099DB12C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3928C-7DF1-B02D-33D8-729A9AE21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14" y="0"/>
            <a:ext cx="9145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319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5DFBDA-8587-79C4-DEAE-415A7B3F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AE72C0-953B-E22E-48B8-B1F520F4C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94392-29EA-7152-9485-89CA8941F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8"/>
            <a:ext cx="12192000" cy="68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61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505484-32E3-D599-2F31-B3400B75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35C60-8C71-D14C-6566-F45E09B9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BBFD2-AA9C-C50D-732E-9051F7DF2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"/>
            <a:ext cx="12192000" cy="68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410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B89B54-C69E-141D-8AEE-2ED17D7E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503429-185B-9CD9-415F-BF0EB1A7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4CE0E5-460F-71C1-B4CD-18A2F3838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"/>
            <a:ext cx="12192000" cy="68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40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RICH Detectors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BC8D0-FF34-4316-8AF1-F439DF8417A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r="11056"/>
          <a:stretch/>
        </p:blipFill>
        <p:spPr bwMode="auto">
          <a:xfrm>
            <a:off x="5959152" y="1219740"/>
            <a:ext cx="4404049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487448" y="5094391"/>
            <a:ext cx="7217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Measures both the Cherenkov angle  and the number of photoelectrons detected.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Can be used over particle identification over large surfaces.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Requires photodetectors with single photon identification capability.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PPD Lectures - A Papanestis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970" y="1893451"/>
            <a:ext cx="2924175" cy="2600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7895" y="1520890"/>
            <a:ext cx="2561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Proximity focusing geometry</a:t>
            </a:r>
          </a:p>
        </p:txBody>
      </p:sp>
    </p:spTree>
    <p:extLst>
      <p:ext uri="{BB962C8B-B14F-4D97-AF65-F5344CB8AC3E}">
        <p14:creationId xmlns:p14="http://schemas.microsoft.com/office/powerpoint/2010/main" val="4284782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F534D7-5AB2-E9D1-CA2E-3474DF3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RICH 2022 - A Papanestis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E31F2-5F62-783A-1335-78AEBA77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353C3-03CA-D308-057C-F4FAEA464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"/>
            <a:ext cx="12192000" cy="68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8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4210" y="2590421"/>
            <a:ext cx="5782126" cy="3526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RICH performance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847529" y="1515477"/>
                <a:ext cx="2830069" cy="765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"/>
                              <m:endChr m:val="|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29" y="1515477"/>
                <a:ext cx="2830069" cy="7652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630159" y="2067216"/>
            <a:ext cx="2637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B. N. Ratcliff, NIMA 502 (2003) 211-221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3614" y="1595431"/>
            <a:ext cx="335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particles well above threshold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1563" y="314427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baseline="-25000" dirty="0">
                <a:solidFill>
                  <a:srgbClr val="FF0000"/>
                </a:solidFill>
              </a:rPr>
              <a:t>6</a:t>
            </a:r>
            <a:r>
              <a:rPr lang="en-GB" dirty="0">
                <a:solidFill>
                  <a:srgbClr val="FF0000"/>
                </a:solidFill>
              </a:rPr>
              <a:t>F</a:t>
            </a:r>
            <a:r>
              <a:rPr lang="en-GB" baseline="-25000" dirty="0">
                <a:solidFill>
                  <a:srgbClr val="FF0000"/>
                </a:solidFill>
              </a:rPr>
              <a:t>14</a:t>
            </a:r>
            <a:r>
              <a:rPr lang="en-GB" dirty="0">
                <a:solidFill>
                  <a:srgbClr val="FF0000"/>
                </a:solidFill>
              </a:rPr>
              <a:t> (liquid)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1563" y="3870978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66FF"/>
                </a:solidFill>
              </a:rPr>
              <a:t>C</a:t>
            </a:r>
            <a:r>
              <a:rPr lang="en-GB" baseline="-25000" dirty="0">
                <a:solidFill>
                  <a:srgbClr val="0066FF"/>
                </a:solidFill>
              </a:rPr>
              <a:t>4</a:t>
            </a:r>
            <a:r>
              <a:rPr lang="en-GB" dirty="0">
                <a:solidFill>
                  <a:srgbClr val="0066FF"/>
                </a:solidFill>
              </a:rPr>
              <a:t>F</a:t>
            </a:r>
            <a:r>
              <a:rPr lang="en-GB" baseline="-25000" dirty="0">
                <a:solidFill>
                  <a:srgbClr val="0066FF"/>
                </a:solidFill>
              </a:rPr>
              <a:t>10</a:t>
            </a:r>
            <a:r>
              <a:rPr lang="en-GB" dirty="0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1563" y="3507628"/>
            <a:ext cx="150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F00"/>
                </a:solidFill>
              </a:rPr>
              <a:t>Aerogel (1.04)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1563" y="2780928"/>
            <a:ext cx="126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Fused Silica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575720" y="2841458"/>
            <a:ext cx="144016" cy="14401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75720" y="3091190"/>
            <a:ext cx="144016" cy="144016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6648" y="2728800"/>
            <a:ext cx="102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0.5 </a:t>
            </a:r>
            <a:r>
              <a:rPr lang="en-GB" dirty="0" err="1"/>
              <a:t>mrad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776648" y="2978532"/>
            <a:ext cx="84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</a:t>
            </a:r>
            <a:r>
              <a:rPr lang="en-GB" dirty="0" err="1"/>
              <a:t>mrad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215680" y="5970766"/>
            <a:ext cx="2509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Particle momentum (GeV/c)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1014893" y="3769981"/>
            <a:ext cx="1715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</a:t>
            </a:r>
            <a:r>
              <a:rPr lang="en-GB" sz="1600" dirty="0">
                <a:latin typeface="Symbol" panose="05050102010706020507" pitchFamily="18" charset="2"/>
              </a:rPr>
              <a:t>s</a:t>
            </a:r>
            <a:r>
              <a:rPr lang="en-GB" sz="1600" dirty="0"/>
              <a:t> </a:t>
            </a:r>
            <a:r>
              <a:rPr lang="en-GB" sz="1600" dirty="0">
                <a:latin typeface="Symbol" panose="05050102010706020507" pitchFamily="18" charset="2"/>
              </a:rPr>
              <a:t>p</a:t>
            </a:r>
            <a:r>
              <a:rPr lang="en-GB" sz="1600" dirty="0"/>
              <a:t>/K separation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2434743" y="5207845"/>
            <a:ext cx="520656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632478" y="4995408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3 </a:t>
            </a:r>
            <a:r>
              <a:rPr lang="en-GB" sz="2000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61563" y="4234328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66FF"/>
                </a:solidFill>
              </a:rPr>
              <a:t>CF</a:t>
            </a:r>
            <a:r>
              <a:rPr lang="en-GB" baseline="-25000" dirty="0">
                <a:solidFill>
                  <a:srgbClr val="FF66FF"/>
                </a:solidFill>
              </a:rPr>
              <a:t>4</a:t>
            </a:r>
            <a:r>
              <a:rPr lang="en-GB" dirty="0">
                <a:solidFill>
                  <a:srgbClr val="FF66FF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8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310B30-CDBA-3B0E-3821-8A7E312A598E}"/>
                  </a:ext>
                </a:extLst>
              </p:cNvPr>
              <p:cNvSpPr txBox="1"/>
              <p:nvPr/>
            </p:nvSpPr>
            <p:spPr>
              <a:xfrm>
                <a:off x="8431959" y="3347864"/>
                <a:ext cx="349166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GB" dirty="0"/>
                  <a:t> components: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Emission point error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Detection point error (pixel size)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Chromatic error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310B30-CDBA-3B0E-3821-8A7E312A5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959" y="3347864"/>
                <a:ext cx="3491661" cy="1200329"/>
              </a:xfrm>
              <a:prstGeom prst="rect">
                <a:avLst/>
              </a:prstGeom>
              <a:blipFill>
                <a:blip r:embed="rId4"/>
                <a:stretch>
                  <a:fillRect l="-1047" t="-2538" r="-873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035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1th International Workshop on Ring Imaging Cherenkov Detectors  (RICH2022)">
            <a:extLst>
              <a:ext uri="{FF2B5EF4-FFF2-40B4-BE49-F238E27FC236}">
                <a16:creationId xmlns:a16="http://schemas.microsoft.com/office/drawing/2014/main" id="{D2009445-D445-C055-60C7-B2F15363D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5679"/>
          <a:stretch/>
        </p:blipFill>
        <p:spPr bwMode="auto">
          <a:xfrm>
            <a:off x="1" y="1485900"/>
            <a:ext cx="12192000" cy="53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467796" y="2160730"/>
            <a:ext cx="1022560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performance of the LHCb RICH detectors during the runs 1 and 2 of the LHC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467797" y="4956601"/>
            <a:ext cx="63902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Antonis Papanestis</a:t>
            </a: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 – RAL </a:t>
            </a: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the LHCb RICH Collaboration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2050" name="Picture 2" descr="LHCb">
            <a:extLst>
              <a:ext uri="{FF2B5EF4-FFF2-40B4-BE49-F238E27FC236}">
                <a16:creationId xmlns:a16="http://schemas.microsoft.com/office/drawing/2014/main" id="{3A6EA8A2-66A5-D019-BB68-EE748019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975" y="322883"/>
            <a:ext cx="1714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CDD6A94A459459C297F10E8F74457" ma:contentTypeVersion="14" ma:contentTypeDescription="Create a new document." ma:contentTypeScope="" ma:versionID="a8d77cd685431dcf4cf1fca2f07cb51e">
  <xsd:schema xmlns:xsd="http://www.w3.org/2001/XMLSchema" xmlns:xs="http://www.w3.org/2001/XMLSchema" xmlns:p="http://schemas.microsoft.com/office/2006/metadata/properties" xmlns:ns2="1e0c0f35-d0b2-43fb-b8b8-147d937ebf45" xmlns:ns3="2e24dfb7-a69e-40eb-b94f-44b9ca9c25ed" targetNamespace="http://schemas.microsoft.com/office/2006/metadata/properties" ma:root="true" ma:fieldsID="597157de75d07e5cf34596620867d05c" ns2:_="" ns3:_="">
    <xsd:import namespace="1e0c0f35-d0b2-43fb-b8b8-147d937ebf45"/>
    <xsd:import namespace="2e24dfb7-a69e-40eb-b94f-44b9ca9c25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Year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c0f35-d0b2-43fb-b8b8-147d937eb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Year" ma:index="12" nillable="true" ma:displayName="Year" ma:default="2022" ma:format="Dropdown" ma:internalName="Ye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N/A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f5dd817-92c5-4985-aefa-79540791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4dfb7-a69e-40eb-b94f-44b9ca9c25e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5ce2244-f3a2-4f8c-9fdd-a2abf5b0a3d3}" ma:internalName="TaxCatchAll" ma:showField="CatchAllData" ma:web="834c96a2-eb0c-4033-b35f-0261fadde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1e0c0f35-d0b2-43fb-b8b8-147d937ebf45">2022</Year>
    <TaxCatchAll xmlns="2e24dfb7-a69e-40eb-b94f-44b9ca9c25ed" xsi:nil="true"/>
    <lcf76f155ced4ddcb4097134ff3c332f xmlns="1e0c0f35-d0b2-43fb-b8b8-147d937ebf4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78AA82-5F24-4C22-A821-D5CA6C2566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c0f35-d0b2-43fb-b8b8-147d937ebf45"/>
    <ds:schemaRef ds:uri="2e24dfb7-a69e-40eb-b94f-44b9ca9c25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5FE28F-E808-4D13-89A4-C40B1B8D9C60}">
  <ds:schemaRefs>
    <ds:schemaRef ds:uri="http://schemas.microsoft.com/office/2006/metadata/properties"/>
    <ds:schemaRef ds:uri="http://schemas.microsoft.com/office/infopath/2007/PartnerControls"/>
    <ds:schemaRef ds:uri="1e0c0f35-d0b2-43fb-b8b8-147d937ebf45"/>
    <ds:schemaRef ds:uri="2e24dfb7-a69e-40eb-b94f-44b9ca9c25ed"/>
  </ds:schemaRefs>
</ds:datastoreItem>
</file>

<file path=customXml/itemProps3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4432</TotalTime>
  <Words>1372</Words>
  <Application>Microsoft Office PowerPoint</Application>
  <PresentationFormat>Widescreen</PresentationFormat>
  <Paragraphs>295</Paragraphs>
  <Slides>70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Arial</vt:lpstr>
      <vt:lpstr>Arial Regular</vt:lpstr>
      <vt:lpstr>Arial Rounded MT Bold</vt:lpstr>
      <vt:lpstr>Calibri</vt:lpstr>
      <vt:lpstr>Cambria Math</vt:lpstr>
      <vt:lpstr>Liberation Sans</vt:lpstr>
      <vt:lpstr>Lucida Grande</vt:lpstr>
      <vt:lpstr>Source Sans Pro</vt:lpstr>
      <vt:lpstr>Symbol</vt:lpstr>
      <vt:lpstr>Wingdings</vt:lpstr>
      <vt:lpstr>Font and logo master</vt:lpstr>
      <vt:lpstr>Font WITHOUT logo master</vt:lpstr>
      <vt:lpstr>1_Font and logo master</vt:lpstr>
      <vt:lpstr>Highlights from the RICH 2022 Conference</vt:lpstr>
      <vt:lpstr>Edinburgh Sep 2022</vt:lpstr>
      <vt:lpstr>Looking back as well as forward</vt:lpstr>
      <vt:lpstr>Cherenkov radiation</vt:lpstr>
      <vt:lpstr>Cherenkov principles</vt:lpstr>
      <vt:lpstr>Refractive index range</vt:lpstr>
      <vt:lpstr>RICH Detectors</vt:lpstr>
      <vt:lpstr>RICH performance</vt:lpstr>
      <vt:lpstr>PowerPoint Presentation</vt:lpstr>
      <vt:lpstr>Overview</vt:lpstr>
      <vt:lpstr>The LHCb experiment</vt:lpstr>
      <vt:lpstr>The Pixel Hybrid Photon Detectors</vt:lpstr>
      <vt:lpstr>RICH 1: From 2 radiators to 1</vt:lpstr>
      <vt:lpstr>Aerogel removal</vt:lpstr>
      <vt:lpstr>PowerPoint Presentation</vt:lpstr>
      <vt:lpstr>HPD photocathode position</vt:lpstr>
      <vt:lpstr>HPD Image centre effect</vt:lpstr>
      <vt:lpstr>Magnetic field distortions</vt:lpstr>
      <vt:lpstr>Mirror alignment</vt:lpstr>
      <vt:lpstr>Cherenkov angle resolution</vt:lpstr>
      <vt:lpstr>Cherenkov angle resolution stability</vt:lpstr>
      <vt:lpstr>Number of detected photons</vt:lpstr>
      <vt:lpstr>PowerPoint Presentation</vt:lpstr>
      <vt:lpstr>Refractive index calibration</vt:lpstr>
      <vt:lpstr>Decays for PID calibration</vt:lpstr>
      <vt:lpstr>Kinematic range (K, p)</vt:lpstr>
      <vt:lpstr>PowerPoint Presentation</vt:lpstr>
      <vt:lpstr>Global likelihood PID method</vt:lpstr>
      <vt:lpstr>PID performance (2017)</vt:lpstr>
      <vt:lpstr>PID stability</vt:lpstr>
      <vt:lpstr>Physics impact of hadron PID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basic</dc:title>
  <dc:creator>Philip Millard</dc:creator>
  <cp:lastModifiedBy>Papanestis, Antonis (STFC,RAL,PPD)</cp:lastModifiedBy>
  <cp:revision>213</cp:revision>
  <cp:lastPrinted>2019-10-02T08:27:37Z</cp:lastPrinted>
  <dcterms:created xsi:type="dcterms:W3CDTF">2019-09-17T08:04:08Z</dcterms:created>
  <dcterms:modified xsi:type="dcterms:W3CDTF">2023-02-01T10:32:03Z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0x0101000D5CDD6A94A459459C297F10E8F74457</vt:lpwstr>
  </property>
</Properties>
</file>