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9" r:id="rId5"/>
    <p:sldId id="260" r:id="rId6"/>
    <p:sldId id="265" r:id="rId7"/>
    <p:sldId id="297" r:id="rId8"/>
    <p:sldId id="257" r:id="rId9"/>
    <p:sldId id="300" r:id="rId10"/>
    <p:sldId id="299" r:id="rId11"/>
    <p:sldId id="301" r:id="rId12"/>
    <p:sldId id="305" r:id="rId13"/>
    <p:sldId id="317" r:id="rId14"/>
    <p:sldId id="302" r:id="rId15"/>
    <p:sldId id="303" r:id="rId16"/>
    <p:sldId id="304" r:id="rId17"/>
    <p:sldId id="306" r:id="rId18"/>
    <p:sldId id="307" r:id="rId19"/>
    <p:sldId id="308" r:id="rId20"/>
    <p:sldId id="318" r:id="rId21"/>
    <p:sldId id="319" r:id="rId22"/>
    <p:sldId id="315" r:id="rId23"/>
    <p:sldId id="311" r:id="rId24"/>
    <p:sldId id="320" r:id="rId25"/>
    <p:sldId id="309" r:id="rId26"/>
    <p:sldId id="322" r:id="rId27"/>
    <p:sldId id="323" r:id="rId28"/>
    <p:sldId id="324" r:id="rId29"/>
    <p:sldId id="314" r:id="rId30"/>
    <p:sldId id="316" r:id="rId31"/>
    <p:sldId id="325" r:id="rId32"/>
    <p:sldId id="326" r:id="rId33"/>
    <p:sldId id="327" r:id="rId34"/>
    <p:sldId id="328" r:id="rId35"/>
    <p:sldId id="330" r:id="rId36"/>
    <p:sldId id="271" r:id="rId37"/>
    <p:sldId id="2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0C5B53-6B9C-499F-BEE8-63AD5854413E}">
          <p14:sldIdLst>
            <p14:sldId id="259"/>
            <p14:sldId id="260"/>
            <p14:sldId id="265"/>
            <p14:sldId id="297"/>
            <p14:sldId id="257"/>
            <p14:sldId id="300"/>
            <p14:sldId id="299"/>
            <p14:sldId id="301"/>
            <p14:sldId id="305"/>
            <p14:sldId id="317"/>
            <p14:sldId id="302"/>
            <p14:sldId id="303"/>
            <p14:sldId id="304"/>
            <p14:sldId id="306"/>
            <p14:sldId id="307"/>
            <p14:sldId id="308"/>
            <p14:sldId id="318"/>
            <p14:sldId id="319"/>
            <p14:sldId id="315"/>
            <p14:sldId id="311"/>
            <p14:sldId id="320"/>
            <p14:sldId id="309"/>
            <p14:sldId id="322"/>
            <p14:sldId id="323"/>
            <p14:sldId id="324"/>
            <p14:sldId id="314"/>
            <p14:sldId id="316"/>
            <p14:sldId id="325"/>
            <p14:sldId id="326"/>
            <p14:sldId id="327"/>
            <p14:sldId id="328"/>
            <p14:sldId id="330"/>
            <p14:sldId id="27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EFAF7"/>
    <a:srgbClr val="FFC000"/>
    <a:srgbClr val="92D050"/>
    <a:srgbClr val="00B0F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9D2E3-7625-4A7A-B989-B417C130878E}" v="125" dt="2023-03-20T11:04:48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ey, Thomas (STFC,DL,AST)" userId="75be1923-886e-4547-ad2a-d227bac2f852" providerId="ADAL" clId="{4F49D2E3-7625-4A7A-B989-B417C130878E}"/>
    <pc:docChg chg="addSld modSld">
      <pc:chgData name="Pacey, Thomas (STFC,DL,AST)" userId="75be1923-886e-4547-ad2a-d227bac2f852" providerId="ADAL" clId="{4F49D2E3-7625-4A7A-B989-B417C130878E}" dt="2023-03-20T11:04:48.303" v="120"/>
      <pc:docMkLst>
        <pc:docMk/>
      </pc:docMkLst>
      <pc:sldChg chg="addSp modSp">
        <pc:chgData name="Pacey, Thomas (STFC,DL,AST)" userId="75be1923-886e-4547-ad2a-d227bac2f852" providerId="ADAL" clId="{4F49D2E3-7625-4A7A-B989-B417C130878E}" dt="2023-03-20T09:49:09.723" v="0" actId="767"/>
        <pc:sldMkLst>
          <pc:docMk/>
          <pc:sldMk cId="870534473" sldId="299"/>
        </pc:sldMkLst>
        <pc:spChg chg="add mod">
          <ac:chgData name="Pacey, Thomas (STFC,DL,AST)" userId="75be1923-886e-4547-ad2a-d227bac2f852" providerId="ADAL" clId="{4F49D2E3-7625-4A7A-B989-B417C130878E}" dt="2023-03-20T09:49:09.723" v="0" actId="767"/>
          <ac:spMkLst>
            <pc:docMk/>
            <pc:sldMk cId="870534473" sldId="299"/>
            <ac:spMk id="3" creationId="{E8477D1C-0E6B-8905-F2AB-AC4DFAE412A3}"/>
          </ac:spMkLst>
        </pc:spChg>
      </pc:sldChg>
      <pc:sldChg chg="addSp modSp modAnim">
        <pc:chgData name="Pacey, Thomas (STFC,DL,AST)" userId="75be1923-886e-4547-ad2a-d227bac2f852" providerId="ADAL" clId="{4F49D2E3-7625-4A7A-B989-B417C130878E}" dt="2023-03-20T10:12:13.149" v="51" actId="20577"/>
        <pc:sldMkLst>
          <pc:docMk/>
          <pc:sldMk cId="3145345110" sldId="303"/>
        </pc:sldMkLst>
        <pc:spChg chg="add mod">
          <ac:chgData name="Pacey, Thomas (STFC,DL,AST)" userId="75be1923-886e-4547-ad2a-d227bac2f852" providerId="ADAL" clId="{4F49D2E3-7625-4A7A-B989-B417C130878E}" dt="2023-03-20T10:10:53.409" v="19" actId="164"/>
          <ac:spMkLst>
            <pc:docMk/>
            <pc:sldMk cId="3145345110" sldId="303"/>
            <ac:spMk id="4" creationId="{E7B56439-E877-0010-A60F-B46676929154}"/>
          </ac:spMkLst>
        </pc:spChg>
        <pc:spChg chg="add mod">
          <ac:chgData name="Pacey, Thomas (STFC,DL,AST)" userId="75be1923-886e-4547-ad2a-d227bac2f852" providerId="ADAL" clId="{4F49D2E3-7625-4A7A-B989-B417C130878E}" dt="2023-03-20T10:10:53.409" v="19" actId="164"/>
          <ac:spMkLst>
            <pc:docMk/>
            <pc:sldMk cId="3145345110" sldId="303"/>
            <ac:spMk id="5" creationId="{796B9106-5319-3618-D94A-2C3EF8B2A156}"/>
          </ac:spMkLst>
        </pc:spChg>
        <pc:spChg chg="mod">
          <ac:chgData name="Pacey, Thomas (STFC,DL,AST)" userId="75be1923-886e-4547-ad2a-d227bac2f852" providerId="ADAL" clId="{4F49D2E3-7625-4A7A-B989-B417C130878E}" dt="2023-03-20T10:12:13.149" v="51" actId="20577"/>
          <ac:spMkLst>
            <pc:docMk/>
            <pc:sldMk cId="3145345110" sldId="303"/>
            <ac:spMk id="8" creationId="{E12B0A51-B6D4-4900-B88E-ACDE0E58CE20}"/>
          </ac:spMkLst>
        </pc:spChg>
        <pc:spChg chg="add mod">
          <ac:chgData name="Pacey, Thomas (STFC,DL,AST)" userId="75be1923-886e-4547-ad2a-d227bac2f852" providerId="ADAL" clId="{4F49D2E3-7625-4A7A-B989-B417C130878E}" dt="2023-03-20T10:11:02.117" v="21" actId="164"/>
          <ac:spMkLst>
            <pc:docMk/>
            <pc:sldMk cId="3145345110" sldId="303"/>
            <ac:spMk id="11" creationId="{EABC19EB-29FC-A938-EA7F-7EF401763887}"/>
          </ac:spMkLst>
        </pc:spChg>
        <pc:spChg chg="add mod">
          <ac:chgData name="Pacey, Thomas (STFC,DL,AST)" userId="75be1923-886e-4547-ad2a-d227bac2f852" providerId="ADAL" clId="{4F49D2E3-7625-4A7A-B989-B417C130878E}" dt="2023-03-20T10:10:57.110" v="20" actId="164"/>
          <ac:spMkLst>
            <pc:docMk/>
            <pc:sldMk cId="3145345110" sldId="303"/>
            <ac:spMk id="12" creationId="{68E43194-4FE4-58EF-7139-BC77DC275247}"/>
          </ac:spMkLst>
        </pc:spChg>
        <pc:spChg chg="mod">
          <ac:chgData name="Pacey, Thomas (STFC,DL,AST)" userId="75be1923-886e-4547-ad2a-d227bac2f852" providerId="ADAL" clId="{4F49D2E3-7625-4A7A-B989-B417C130878E}" dt="2023-03-20T10:11:17.170" v="22" actId="164"/>
          <ac:spMkLst>
            <pc:docMk/>
            <pc:sldMk cId="3145345110" sldId="303"/>
            <ac:spMk id="18" creationId="{C09ECBE2-DF20-FA67-2A1D-AF3D8EB2A53B}"/>
          </ac:spMkLst>
        </pc:spChg>
        <pc:spChg chg="add mod">
          <ac:chgData name="Pacey, Thomas (STFC,DL,AST)" userId="75be1923-886e-4547-ad2a-d227bac2f852" providerId="ADAL" clId="{4F49D2E3-7625-4A7A-B989-B417C130878E}" dt="2023-03-20T10:11:17.170" v="22" actId="164"/>
          <ac:spMkLst>
            <pc:docMk/>
            <pc:sldMk cId="3145345110" sldId="303"/>
            <ac:spMk id="19" creationId="{500142A2-A3FF-9A5E-FF05-6873FC28D997}"/>
          </ac:spMkLst>
        </pc:spChg>
        <pc:grpChg chg="add mod">
          <ac:chgData name="Pacey, Thomas (STFC,DL,AST)" userId="75be1923-886e-4547-ad2a-d227bac2f852" providerId="ADAL" clId="{4F49D2E3-7625-4A7A-B989-B417C130878E}" dt="2023-03-20T10:10:53.409" v="19" actId="164"/>
          <ac:grpSpMkLst>
            <pc:docMk/>
            <pc:sldMk cId="3145345110" sldId="303"/>
            <ac:grpSpMk id="20" creationId="{2BD0E022-B0EC-209D-F1B0-3AD43F2957E8}"/>
          </ac:grpSpMkLst>
        </pc:grpChg>
        <pc:grpChg chg="add mod">
          <ac:chgData name="Pacey, Thomas (STFC,DL,AST)" userId="75be1923-886e-4547-ad2a-d227bac2f852" providerId="ADAL" clId="{4F49D2E3-7625-4A7A-B989-B417C130878E}" dt="2023-03-20T10:11:02.117" v="21" actId="164"/>
          <ac:grpSpMkLst>
            <pc:docMk/>
            <pc:sldMk cId="3145345110" sldId="303"/>
            <ac:grpSpMk id="21" creationId="{0643A16A-B124-6904-0F6E-AA6673DFF12F}"/>
          </ac:grpSpMkLst>
        </pc:grpChg>
        <pc:grpChg chg="add mod">
          <ac:chgData name="Pacey, Thomas (STFC,DL,AST)" userId="75be1923-886e-4547-ad2a-d227bac2f852" providerId="ADAL" clId="{4F49D2E3-7625-4A7A-B989-B417C130878E}" dt="2023-03-20T10:11:02.117" v="21" actId="164"/>
          <ac:grpSpMkLst>
            <pc:docMk/>
            <pc:sldMk cId="3145345110" sldId="303"/>
            <ac:grpSpMk id="22" creationId="{3247B5D2-B83F-72A5-4C82-43A870B58C63}"/>
          </ac:grpSpMkLst>
        </pc:grpChg>
        <pc:grpChg chg="add mod">
          <ac:chgData name="Pacey, Thomas (STFC,DL,AST)" userId="75be1923-886e-4547-ad2a-d227bac2f852" providerId="ADAL" clId="{4F49D2E3-7625-4A7A-B989-B417C130878E}" dt="2023-03-20T10:11:17.170" v="22" actId="164"/>
          <ac:grpSpMkLst>
            <pc:docMk/>
            <pc:sldMk cId="3145345110" sldId="303"/>
            <ac:grpSpMk id="23" creationId="{9665D2B7-E8F9-BF74-192D-7C4BAC65B1E1}"/>
          </ac:grpSpMkLst>
        </pc:grpChg>
        <pc:picChg chg="add mod">
          <ac:chgData name="Pacey, Thomas (STFC,DL,AST)" userId="75be1923-886e-4547-ad2a-d227bac2f852" providerId="ADAL" clId="{4F49D2E3-7625-4A7A-B989-B417C130878E}" dt="2023-03-20T10:10:53.409" v="19" actId="164"/>
          <ac:picMkLst>
            <pc:docMk/>
            <pc:sldMk cId="3145345110" sldId="303"/>
            <ac:picMk id="3" creationId="{155A2857-64C8-F62C-3BAF-EC2822CB7B1B}"/>
          </ac:picMkLst>
        </pc:picChg>
        <pc:picChg chg="mod">
          <ac:chgData name="Pacey, Thomas (STFC,DL,AST)" userId="75be1923-886e-4547-ad2a-d227bac2f852" providerId="ADAL" clId="{4F49D2E3-7625-4A7A-B989-B417C130878E}" dt="2023-03-20T10:10:57.110" v="20" actId="164"/>
          <ac:picMkLst>
            <pc:docMk/>
            <pc:sldMk cId="3145345110" sldId="303"/>
            <ac:picMk id="9" creationId="{842C6F1D-2994-C5E7-05F0-05A096D9A24C}"/>
          </ac:picMkLst>
        </pc:picChg>
        <pc:picChg chg="mod">
          <ac:chgData name="Pacey, Thomas (STFC,DL,AST)" userId="75be1923-886e-4547-ad2a-d227bac2f852" providerId="ADAL" clId="{4F49D2E3-7625-4A7A-B989-B417C130878E}" dt="2023-03-20T10:11:17.170" v="22" actId="164"/>
          <ac:picMkLst>
            <pc:docMk/>
            <pc:sldMk cId="3145345110" sldId="303"/>
            <ac:picMk id="16" creationId="{22EF72B5-2CB5-115A-F80D-E87A9293B741}"/>
          </ac:picMkLst>
        </pc:picChg>
      </pc:sldChg>
      <pc:sldChg chg="addSp modSp modAnim">
        <pc:chgData name="Pacey, Thomas (STFC,DL,AST)" userId="75be1923-886e-4547-ad2a-d227bac2f852" providerId="ADAL" clId="{4F49D2E3-7625-4A7A-B989-B417C130878E}" dt="2023-03-20T09:59:31.816" v="6"/>
        <pc:sldMkLst>
          <pc:docMk/>
          <pc:sldMk cId="969017278" sldId="305"/>
        </pc:sldMkLst>
        <pc:spChg chg="add mod">
          <ac:chgData name="Pacey, Thomas (STFC,DL,AST)" userId="75be1923-886e-4547-ad2a-d227bac2f852" providerId="ADAL" clId="{4F49D2E3-7625-4A7A-B989-B417C130878E}" dt="2023-03-20T09:54:56.637" v="1" actId="767"/>
          <ac:spMkLst>
            <pc:docMk/>
            <pc:sldMk cId="969017278" sldId="305"/>
            <ac:spMk id="2" creationId="{27A3201C-7261-EB6D-A54C-0019F2795B41}"/>
          </ac:spMkLst>
        </pc:spChg>
        <pc:spChg chg="add 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3" creationId="{1B7F27DF-FFFD-A9DD-0580-4A3F0D8496A9}"/>
          </ac:spMkLst>
        </pc:spChg>
        <pc:spChg chg="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6" creationId="{7464CC8E-8A5C-7D2F-02A6-64A3C1B5F099}"/>
          </ac:spMkLst>
        </pc:spChg>
        <pc:spChg chg="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58" creationId="{0C5D9064-248E-8577-639D-C61E6F0804EF}"/>
          </ac:spMkLst>
        </pc:spChg>
        <pc:spChg chg="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60" creationId="{D216D347-82F4-7CB6-CFD1-0475458B2E89}"/>
          </ac:spMkLst>
        </pc:spChg>
        <pc:spChg chg="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61" creationId="{4BCAFEA0-A9A7-E23F-FA01-10482C6A6F10}"/>
          </ac:spMkLst>
        </pc:spChg>
        <pc:spChg chg="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63" creationId="{F8FE479C-1155-A359-533A-72E085BF5469}"/>
          </ac:spMkLst>
        </pc:spChg>
        <pc:spChg chg="mod">
          <ac:chgData name="Pacey, Thomas (STFC,DL,AST)" userId="75be1923-886e-4547-ad2a-d227bac2f852" providerId="ADAL" clId="{4F49D2E3-7625-4A7A-B989-B417C130878E}" dt="2023-03-20T09:55:28.004" v="2"/>
          <ac:spMkLst>
            <pc:docMk/>
            <pc:sldMk cId="969017278" sldId="305"/>
            <ac:spMk id="1024" creationId="{6E773E65-598D-416C-0EB8-E8715E165BB4}"/>
          </ac:spMkLst>
        </pc:spChg>
        <pc:spChg chg="mod">
          <ac:chgData name="Pacey, Thomas (STFC,DL,AST)" userId="75be1923-886e-4547-ad2a-d227bac2f852" providerId="ADAL" clId="{4F49D2E3-7625-4A7A-B989-B417C130878E}" dt="2023-03-20T09:55:54.755" v="3"/>
          <ac:spMkLst>
            <pc:docMk/>
            <pc:sldMk cId="969017278" sldId="305"/>
            <ac:spMk id="1027" creationId="{11D597C0-CD8E-85BB-5201-5E5F7B0BAFDB}"/>
          </ac:spMkLst>
        </pc:spChg>
        <pc:spChg chg="mod">
          <ac:chgData name="Pacey, Thomas (STFC,DL,AST)" userId="75be1923-886e-4547-ad2a-d227bac2f852" providerId="ADAL" clId="{4F49D2E3-7625-4A7A-B989-B417C130878E}" dt="2023-03-20T09:55:54.755" v="3"/>
          <ac:spMkLst>
            <pc:docMk/>
            <pc:sldMk cId="969017278" sldId="305"/>
            <ac:spMk id="1028" creationId="{58ADF623-32CB-31BC-BCE4-90408B86217C}"/>
          </ac:spMkLst>
        </pc:spChg>
        <pc:spChg chg="mod">
          <ac:chgData name="Pacey, Thomas (STFC,DL,AST)" userId="75be1923-886e-4547-ad2a-d227bac2f852" providerId="ADAL" clId="{4F49D2E3-7625-4A7A-B989-B417C130878E}" dt="2023-03-20T09:55:54.755" v="3"/>
          <ac:spMkLst>
            <pc:docMk/>
            <pc:sldMk cId="969017278" sldId="305"/>
            <ac:spMk id="1030" creationId="{543278C0-E53D-DD00-4771-654BC6C57E33}"/>
          </ac:spMkLst>
        </pc:spChg>
        <pc:spChg chg="mod">
          <ac:chgData name="Pacey, Thomas (STFC,DL,AST)" userId="75be1923-886e-4547-ad2a-d227bac2f852" providerId="ADAL" clId="{4F49D2E3-7625-4A7A-B989-B417C130878E}" dt="2023-03-20T09:55:54.755" v="3"/>
          <ac:spMkLst>
            <pc:docMk/>
            <pc:sldMk cId="969017278" sldId="305"/>
            <ac:spMk id="1031" creationId="{74ED129F-7357-59F8-B8BB-A4ED531662F7}"/>
          </ac:spMkLst>
        </pc:spChg>
        <pc:spChg chg="add mod">
          <ac:chgData name="Pacey, Thomas (STFC,DL,AST)" userId="75be1923-886e-4547-ad2a-d227bac2f852" providerId="ADAL" clId="{4F49D2E3-7625-4A7A-B989-B417C130878E}" dt="2023-03-20T09:56:00.483" v="4"/>
          <ac:spMkLst>
            <pc:docMk/>
            <pc:sldMk cId="969017278" sldId="305"/>
            <ac:spMk id="1032" creationId="{33CBB59E-7CB1-564C-797E-E03E95B555CF}"/>
          </ac:spMkLst>
        </pc:spChg>
        <pc:grpChg chg="add mod">
          <ac:chgData name="Pacey, Thomas (STFC,DL,AST)" userId="75be1923-886e-4547-ad2a-d227bac2f852" providerId="ADAL" clId="{4F49D2E3-7625-4A7A-B989-B417C130878E}" dt="2023-03-20T09:55:28.004" v="2"/>
          <ac:grpSpMkLst>
            <pc:docMk/>
            <pc:sldMk cId="969017278" sldId="305"/>
            <ac:grpSpMk id="5" creationId="{B2F69226-BE46-743A-741C-6E9317FD47DD}"/>
          </ac:grpSpMkLst>
        </pc:grpChg>
        <pc:grpChg chg="add mod">
          <ac:chgData name="Pacey, Thomas (STFC,DL,AST)" userId="75be1923-886e-4547-ad2a-d227bac2f852" providerId="ADAL" clId="{4F49D2E3-7625-4A7A-B989-B417C130878E}" dt="2023-03-20T09:55:28.004" v="2"/>
          <ac:grpSpMkLst>
            <pc:docMk/>
            <pc:sldMk cId="969017278" sldId="305"/>
            <ac:grpSpMk id="59" creationId="{2ABC145A-5C69-A03C-C707-3455A21F889F}"/>
          </ac:grpSpMkLst>
        </pc:grpChg>
        <pc:grpChg chg="add mod">
          <ac:chgData name="Pacey, Thomas (STFC,DL,AST)" userId="75be1923-886e-4547-ad2a-d227bac2f852" providerId="ADAL" clId="{4F49D2E3-7625-4A7A-B989-B417C130878E}" dt="2023-03-20T09:55:28.004" v="2"/>
          <ac:grpSpMkLst>
            <pc:docMk/>
            <pc:sldMk cId="969017278" sldId="305"/>
            <ac:grpSpMk id="62" creationId="{DAF5B8D3-6C1E-45E5-BE0C-8331FE9CC257}"/>
          </ac:grpSpMkLst>
        </pc:grpChg>
        <pc:grpChg chg="add mod">
          <ac:chgData name="Pacey, Thomas (STFC,DL,AST)" userId="75be1923-886e-4547-ad2a-d227bac2f852" providerId="ADAL" clId="{4F49D2E3-7625-4A7A-B989-B417C130878E}" dt="2023-03-20T09:55:54.755" v="3"/>
          <ac:grpSpMkLst>
            <pc:docMk/>
            <pc:sldMk cId="969017278" sldId="305"/>
            <ac:grpSpMk id="1025" creationId="{A69FAA54-472C-F2B1-9531-D1922B4CF8B4}"/>
          </ac:grpSpMkLst>
        </pc:grpChg>
        <pc:grpChg chg="add mod">
          <ac:chgData name="Pacey, Thomas (STFC,DL,AST)" userId="75be1923-886e-4547-ad2a-d227bac2f852" providerId="ADAL" clId="{4F49D2E3-7625-4A7A-B989-B417C130878E}" dt="2023-03-20T09:55:54.755" v="3"/>
          <ac:grpSpMkLst>
            <pc:docMk/>
            <pc:sldMk cId="969017278" sldId="305"/>
            <ac:grpSpMk id="1029" creationId="{61636529-B10C-6B42-987F-60E8E33B7E95}"/>
          </ac:grpSpMkLst>
        </pc:grpChg>
      </pc:sldChg>
      <pc:sldChg chg="addSp modSp">
        <pc:chgData name="Pacey, Thomas (STFC,DL,AST)" userId="75be1923-886e-4547-ad2a-d227bac2f852" providerId="ADAL" clId="{4F49D2E3-7625-4A7A-B989-B417C130878E}" dt="2023-03-20T09:56:23.174" v="5"/>
        <pc:sldMkLst>
          <pc:docMk/>
          <pc:sldMk cId="3300076873" sldId="317"/>
        </pc:sldMkLst>
        <pc:spChg chg="add mod">
          <ac:chgData name="Pacey, Thomas (STFC,DL,AST)" userId="75be1923-886e-4547-ad2a-d227bac2f852" providerId="ADAL" clId="{4F49D2E3-7625-4A7A-B989-B417C130878E}" dt="2023-03-20T09:56:23.174" v="5"/>
          <ac:spMkLst>
            <pc:docMk/>
            <pc:sldMk cId="3300076873" sldId="317"/>
            <ac:spMk id="2" creationId="{04E9AC6F-2225-AE62-22E2-C12E64BB09AE}"/>
          </ac:spMkLst>
        </pc:spChg>
      </pc:sldChg>
      <pc:sldChg chg="modSp">
        <pc:chgData name="Pacey, Thomas (STFC,DL,AST)" userId="75be1923-886e-4547-ad2a-d227bac2f852" providerId="ADAL" clId="{4F49D2E3-7625-4A7A-B989-B417C130878E}" dt="2023-03-20T10:36:45.428" v="113" actId="20577"/>
        <pc:sldMkLst>
          <pc:docMk/>
          <pc:sldMk cId="3561311189" sldId="319"/>
        </pc:sldMkLst>
        <pc:spChg chg="mod">
          <ac:chgData name="Pacey, Thomas (STFC,DL,AST)" userId="75be1923-886e-4547-ad2a-d227bac2f852" providerId="ADAL" clId="{4F49D2E3-7625-4A7A-B989-B417C130878E}" dt="2023-03-20T10:13:20.223" v="76" actId="20577"/>
          <ac:spMkLst>
            <pc:docMk/>
            <pc:sldMk cId="3561311189" sldId="319"/>
            <ac:spMk id="2" creationId="{00000000-0000-0000-0000-000000000000}"/>
          </ac:spMkLst>
        </pc:spChg>
        <pc:spChg chg="mod">
          <ac:chgData name="Pacey, Thomas (STFC,DL,AST)" userId="75be1923-886e-4547-ad2a-d227bac2f852" providerId="ADAL" clId="{4F49D2E3-7625-4A7A-B989-B417C130878E}" dt="2023-03-20T10:36:45.428" v="113" actId="20577"/>
          <ac:spMkLst>
            <pc:docMk/>
            <pc:sldMk cId="3561311189" sldId="319"/>
            <ac:spMk id="8" creationId="{E12B0A51-B6D4-4900-B88E-ACDE0E58CE20}"/>
          </ac:spMkLst>
        </pc:spChg>
        <pc:spChg chg="mod">
          <ac:chgData name="Pacey, Thomas (STFC,DL,AST)" userId="75be1923-886e-4547-ad2a-d227bac2f852" providerId="ADAL" clId="{4F49D2E3-7625-4A7A-B989-B417C130878E}" dt="2023-03-20T10:36:42.134" v="100" actId="20577"/>
          <ac:spMkLst>
            <pc:docMk/>
            <pc:sldMk cId="3561311189" sldId="319"/>
            <ac:spMk id="13" creationId="{C0475D53-9B56-460E-ABA1-825364B3BAD3}"/>
          </ac:spMkLst>
        </pc:spChg>
      </pc:sldChg>
      <pc:sldChg chg="delSp">
        <pc:chgData name="Pacey, Thomas (STFC,DL,AST)" userId="75be1923-886e-4547-ad2a-d227bac2f852" providerId="ADAL" clId="{4F49D2E3-7625-4A7A-B989-B417C130878E}" dt="2023-03-20T10:14:59.611" v="77"/>
        <pc:sldMkLst>
          <pc:docMk/>
          <pc:sldMk cId="3527017687" sldId="320"/>
        </pc:sldMkLst>
        <pc:spChg chg="del">
          <ac:chgData name="Pacey, Thomas (STFC,DL,AST)" userId="75be1923-886e-4547-ad2a-d227bac2f852" providerId="ADAL" clId="{4F49D2E3-7625-4A7A-B989-B417C130878E}" dt="2023-03-20T10:14:59.611" v="77"/>
          <ac:spMkLst>
            <pc:docMk/>
            <pc:sldMk cId="3527017687" sldId="320"/>
            <ac:spMk id="8" creationId="{E12B0A51-B6D4-4900-B88E-ACDE0E58CE20}"/>
          </ac:spMkLst>
        </pc:spChg>
      </pc:sldChg>
      <pc:sldChg chg="addSp modSp modAnim">
        <pc:chgData name="Pacey, Thomas (STFC,DL,AST)" userId="75be1923-886e-4547-ad2a-d227bac2f852" providerId="ADAL" clId="{4F49D2E3-7625-4A7A-B989-B417C130878E}" dt="2023-03-20T11:02:58.587" v="117"/>
        <pc:sldMkLst>
          <pc:docMk/>
          <pc:sldMk cId="2075918631" sldId="322"/>
        </pc:sldMkLst>
        <pc:spChg chg="mod">
          <ac:chgData name="Pacey, Thomas (STFC,DL,AST)" userId="75be1923-886e-4547-ad2a-d227bac2f852" providerId="ADAL" clId="{4F49D2E3-7625-4A7A-B989-B417C130878E}" dt="2023-03-20T10:16:20.521" v="78" actId="164"/>
          <ac:spMkLst>
            <pc:docMk/>
            <pc:sldMk cId="2075918631" sldId="322"/>
            <ac:spMk id="5" creationId="{00000000-0000-0000-0000-000000000000}"/>
          </ac:spMkLst>
        </pc:spChg>
        <pc:spChg chg="mod">
          <ac:chgData name="Pacey, Thomas (STFC,DL,AST)" userId="75be1923-886e-4547-ad2a-d227bac2f852" providerId="ADAL" clId="{4F49D2E3-7625-4A7A-B989-B417C130878E}" dt="2023-03-20T10:16:20.521" v="78" actId="164"/>
          <ac:spMkLst>
            <pc:docMk/>
            <pc:sldMk cId="2075918631" sldId="322"/>
            <ac:spMk id="26" creationId="{00000000-0000-0000-0000-000000000000}"/>
          </ac:spMkLst>
        </pc:spChg>
        <pc:grpChg chg="add mod">
          <ac:chgData name="Pacey, Thomas (STFC,DL,AST)" userId="75be1923-886e-4547-ad2a-d227bac2f852" providerId="ADAL" clId="{4F49D2E3-7625-4A7A-B989-B417C130878E}" dt="2023-03-20T10:16:20.521" v="78" actId="164"/>
          <ac:grpSpMkLst>
            <pc:docMk/>
            <pc:sldMk cId="2075918631" sldId="322"/>
            <ac:grpSpMk id="9" creationId="{14F90392-1147-1B64-EDAC-DB9683B88804}"/>
          </ac:grpSpMkLst>
        </pc:grpChg>
      </pc:sldChg>
      <pc:sldChg chg="modSp modAnim">
        <pc:chgData name="Pacey, Thomas (STFC,DL,AST)" userId="75be1923-886e-4547-ad2a-d227bac2f852" providerId="ADAL" clId="{4F49D2E3-7625-4A7A-B989-B417C130878E}" dt="2023-03-20T10:20:03.724" v="83" actId="207"/>
        <pc:sldMkLst>
          <pc:docMk/>
          <pc:sldMk cId="3109024078" sldId="324"/>
        </pc:sldMkLst>
        <pc:spChg chg="mod">
          <ac:chgData name="Pacey, Thomas (STFC,DL,AST)" userId="75be1923-886e-4547-ad2a-d227bac2f852" providerId="ADAL" clId="{4F49D2E3-7625-4A7A-B989-B417C130878E}" dt="2023-03-20T10:20:03.724" v="83" actId="207"/>
          <ac:spMkLst>
            <pc:docMk/>
            <pc:sldMk cId="3109024078" sldId="324"/>
            <ac:spMk id="2" creationId="{00000000-0000-0000-0000-000000000000}"/>
          </ac:spMkLst>
        </pc:spChg>
      </pc:sldChg>
      <pc:sldChg chg="modSp">
        <pc:chgData name="Pacey, Thomas (STFC,DL,AST)" userId="75be1923-886e-4547-ad2a-d227bac2f852" providerId="ADAL" clId="{4F49D2E3-7625-4A7A-B989-B417C130878E}" dt="2023-03-20T10:21:03.636" v="86" actId="20577"/>
        <pc:sldMkLst>
          <pc:docMk/>
          <pc:sldMk cId="3719990934" sldId="328"/>
        </pc:sldMkLst>
        <pc:spChg chg="mod">
          <ac:chgData name="Pacey, Thomas (STFC,DL,AST)" userId="75be1923-886e-4547-ad2a-d227bac2f852" providerId="ADAL" clId="{4F49D2E3-7625-4A7A-B989-B417C130878E}" dt="2023-03-20T10:21:03.636" v="86" actId="20577"/>
          <ac:spMkLst>
            <pc:docMk/>
            <pc:sldMk cId="3719990934" sldId="328"/>
            <ac:spMk id="41" creationId="{00000000-0000-0000-0000-000000000000}"/>
          </ac:spMkLst>
        </pc:spChg>
        <pc:spChg chg="mod">
          <ac:chgData name="Pacey, Thomas (STFC,DL,AST)" userId="75be1923-886e-4547-ad2a-d227bac2f852" providerId="ADAL" clId="{4F49D2E3-7625-4A7A-B989-B417C130878E}" dt="2023-03-20T10:20:42.688" v="84" actId="20577"/>
          <ac:spMkLst>
            <pc:docMk/>
            <pc:sldMk cId="3719990934" sldId="328"/>
            <ac:spMk id="54" creationId="{00000000-0000-0000-0000-000000000000}"/>
          </ac:spMkLst>
        </pc:spChg>
      </pc:sldChg>
      <pc:sldChg chg="addSp modSp add modAnim">
        <pc:chgData name="Pacey, Thomas (STFC,DL,AST)" userId="75be1923-886e-4547-ad2a-d227bac2f852" providerId="ADAL" clId="{4F49D2E3-7625-4A7A-B989-B417C130878E}" dt="2023-03-20T11:04:48.303" v="120"/>
        <pc:sldMkLst>
          <pc:docMk/>
          <pc:sldMk cId="1145939435" sldId="330"/>
        </pc:sldMkLst>
        <pc:spChg chg="add mod">
          <ac:chgData name="Pacey, Thomas (STFC,DL,AST)" userId="75be1923-886e-4547-ad2a-d227bac2f852" providerId="ADAL" clId="{4F49D2E3-7625-4A7A-B989-B417C130878E}" dt="2023-03-20T11:03:41.928" v="119"/>
          <ac:spMkLst>
            <pc:docMk/>
            <pc:sldMk cId="1145939435" sldId="330"/>
            <ac:spMk id="2" creationId="{F2B6DBD0-E74E-0D52-D2E4-67178E72ECFE}"/>
          </ac:spMkLst>
        </pc:spChg>
      </pc:sldChg>
      <pc:sldChg chg="addSp modSp add">
        <pc:chgData name="Pacey, Thomas (STFC,DL,AST)" userId="75be1923-886e-4547-ad2a-d227bac2f852" providerId="ADAL" clId="{4F49D2E3-7625-4A7A-B989-B417C130878E}" dt="2023-03-20T10:27:06.821" v="88" actId="767"/>
        <pc:sldMkLst>
          <pc:docMk/>
          <pc:sldMk cId="1407083261" sldId="330"/>
        </pc:sldMkLst>
        <pc:spChg chg="add mod">
          <ac:chgData name="Pacey, Thomas (STFC,DL,AST)" userId="75be1923-886e-4547-ad2a-d227bac2f852" providerId="ADAL" clId="{4F49D2E3-7625-4A7A-B989-B417C130878E}" dt="2023-03-20T10:27:06.821" v="88" actId="767"/>
          <ac:spMkLst>
            <pc:docMk/>
            <pc:sldMk cId="1407083261" sldId="330"/>
            <ac:spMk id="3" creationId="{3D2A0AAB-FA95-567D-526D-C522FEF13B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5944-CEA7-448F-9797-B2A9C69C2903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2995-141B-44DA-A2A2-2665AF905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8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0DB08-60E2-0F45-A34F-CB1B5AF386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0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8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DB08-60E2-0F45-A34F-CB1B5AF3864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9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A1E0-CBE2-0688-A058-5064C4D3A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8831E-1030-6563-1151-447561A03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8F6B-9335-A643-963D-1FA5C51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2091-E04F-0915-9789-A78ED8F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9F53-2B6A-2B07-F15A-0448DE6A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8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BCAB-EB21-22CB-14FA-D7DBDC71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22373-D34A-3C8D-5DF3-99C6DB250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5A49-2C18-3174-59A2-A2F22263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8D7E-C37D-58B2-A063-17AE11B3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0FAC-B35C-5208-BD86-AC2BDD55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1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2F85F-1861-7C77-0363-1C4DC7FFB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7C4B4-0748-23B3-4D73-15ACFB7C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7B62D-C2AD-CB60-0726-E7F9A522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1F73-2AAA-C429-605D-E08CD5F8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3178-F3C9-FBA8-6913-0B6EC1BB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EAA-8722-2899-0D84-1F9AC25D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9879-7497-1564-BFCE-4CC4D2C9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EC3F-FD6E-9AAE-68BC-890EE38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EDA1-BDD7-0E5B-BBF7-49D712EE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6DA5-0C7E-230C-85E0-5B9CF4C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E09F-095A-DAD9-75B4-471BBC14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FCC6-A745-5974-9121-E44C46B9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3D64-D5BE-F9CC-79C1-20A9AD4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9959-3BAE-746B-ADDD-695C2918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8BB0-BF9A-D592-922A-B917F501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D283-EB3C-B45D-3DA6-2FC10E0B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5657-BC36-9FC6-8A50-412C61B9C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420B-89B1-8C0D-F6ED-9E92213C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C3510-001E-1257-9DE9-FF026C8C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D9911-4C8A-6222-E938-F714C39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0392-B28F-E189-12B3-5AEF0E8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1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61D6-223C-0976-12F8-5B8A4ECA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314F-2B6E-3404-7F33-63D047D4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280F-DB6C-2D7B-4B77-06E84DD6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7D20B-2A9D-BC25-C0FD-DC4636BD6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3B811-08A5-FCBC-8597-374EEFA21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B52CF-A454-55CE-1D3D-41AF5C30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4BA9D-669A-19EF-7194-D108632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7F05E-893C-D8DA-2EAB-0F400F3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1DE1-9F83-125B-D594-82AF8F2E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79237-1BE2-ECB9-E853-443C0473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548B6-3677-6909-77AB-02C8A3F8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BEBF-6E5E-D220-8C40-AFDDE7A6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7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B9682-EB43-2B20-A670-C0E26465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07AEA-CB77-3EF2-3C67-87A1F84D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36B9-043D-E40C-4E54-4BBFCA8C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0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60F0-89E1-0C59-21C9-A6934446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8711-9EA6-90B6-DED0-B00B0928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DDFC6-BC34-BBA5-20E1-2149EF4E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3A5A8-9561-071B-9B4D-63366620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DB48-0EBB-E11F-AFDD-B05CC40B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F933-B82C-80C5-801C-CFA76754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2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F68-0481-CAB8-F7C4-573365EB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62AE3-DEEB-EAE9-2E4A-50F86D7C7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1EB3-7FDE-3864-54CB-183EF196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6B1CB-3E2B-1E24-F3AF-05A053DC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CB5F-4306-1475-56C5-E89AAA26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DDECA-CA02-6F8E-7DA2-9E34A910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5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9CF5C-1EF9-0F40-B133-F0D998AF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B8A5-EDD9-7E51-BB74-993FED569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4223-3F6C-CE74-38D6-7BEDF41F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890E-331C-2922-F89C-5095BEAC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F8DD-CF62-3FF4-59A5-9A8D20E7F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x/pdf/10.1103/PhysRevX.8.021061" TargetMode="External"/><Relationship Id="rId3" Type="http://schemas.openxmlformats.org/officeDocument/2006/relationships/hyperlink" Target="https://journals.aps.org/prab/pdf/10.1103/PhysRevSTAB.12.050704" TargetMode="External"/><Relationship Id="rId7" Type="http://schemas.openxmlformats.org/officeDocument/2006/relationships/hyperlink" Target="https://livrepository.liverpool.ac.uk/303198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urnals.aps.org/prab/pdf/10.1103/PhysRevAccelBeams.23.044801" TargetMode="External"/><Relationship Id="rId5" Type="http://schemas.openxmlformats.org/officeDocument/2006/relationships/hyperlink" Target="https://www.nature.com/articles/s41598-021-82687-2#article-info" TargetMode="External"/><Relationship Id="rId4" Type="http://schemas.openxmlformats.org/officeDocument/2006/relationships/hyperlink" Target="https://journals.aps.org/prab/abstract/10.1103/PhysRevSTAB.11.0128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2013165" y="1871117"/>
            <a:ext cx="6314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#3: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Longitudinal Measurements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0A2FA-E8AE-464A-8768-33D054FFC15C}"/>
              </a:ext>
            </a:extLst>
          </p:cNvPr>
          <p:cNvGrpSpPr/>
          <p:nvPr/>
        </p:nvGrpSpPr>
        <p:grpSpPr>
          <a:xfrm>
            <a:off x="1658283" y="6078509"/>
            <a:ext cx="2901756" cy="646331"/>
            <a:chOff x="1661886" y="6128843"/>
            <a:chExt cx="2901756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7C70B-E21A-4869-BD5C-3F67F1B444A3}"/>
                </a:ext>
              </a:extLst>
            </p:cNvPr>
            <p:cNvSpPr txBox="1"/>
            <p:nvPr/>
          </p:nvSpPr>
          <p:spPr>
            <a:xfrm>
              <a:off x="1661886" y="6128843"/>
              <a:ext cx="2901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Dr. Thomas Pacey| Senior Accelerator Physicist (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ASTeC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)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STFC Daresbury Laboratory | Warrington WA4 4AD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       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thomas.pacey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Helvetica Light"/>
                  <a:ea typeface="+mn-ea"/>
                  <a:cs typeface="+mn-cs"/>
                </a:rPr>
                <a:t> @stfc.ac.uk </a:t>
              </a:r>
            </a:p>
          </p:txBody>
        </p:sp>
        <p:pic>
          <p:nvPicPr>
            <p:cNvPr id="9" name="Graphic 8" descr="Envelope with solid fill">
              <a:extLst>
                <a:ext uri="{FF2B5EF4-FFF2-40B4-BE49-F238E27FC236}">
                  <a16:creationId xmlns:a16="http://schemas.microsoft.com/office/drawing/2014/main" id="{44F59D11-702C-463D-9EFD-FAFA6836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744516" y="6547461"/>
              <a:ext cx="216000" cy="1822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ED1520-15BE-40ED-B213-0695DFBCC15A}"/>
              </a:ext>
            </a:extLst>
          </p:cNvPr>
          <p:cNvSpPr txBox="1"/>
          <p:nvPr/>
        </p:nvSpPr>
        <p:spPr>
          <a:xfrm>
            <a:off x="2013165" y="3669323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Thomas Pacey | CI Lecture Series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C327B-7CAF-4F42-A17D-C41AB37B87C3}"/>
              </a:ext>
            </a:extLst>
          </p:cNvPr>
          <p:cNvSpPr txBox="1"/>
          <p:nvPr/>
        </p:nvSpPr>
        <p:spPr>
          <a:xfrm>
            <a:off x="2013165" y="404106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 Light" panose="020B0403020202020204"/>
              </a:rPr>
              <a:t>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 Light" panose="020B0403020202020204"/>
                <a:ea typeface="+mn-ea"/>
                <a:cs typeface="+mn-cs"/>
              </a:rPr>
              <a:t>/03/2023</a:t>
            </a:r>
          </a:p>
        </p:txBody>
      </p:sp>
    </p:spTree>
    <p:extLst>
      <p:ext uri="{BB962C8B-B14F-4D97-AF65-F5344CB8AC3E}">
        <p14:creationId xmlns:p14="http://schemas.microsoft.com/office/powerpoint/2010/main" val="79384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91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With additional optics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Some quads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2545" y="2400487"/>
            <a:ext cx="2279395" cy="1647092"/>
            <a:chOff x="2969046" y="1952639"/>
            <a:chExt cx="2279395" cy="1647092"/>
          </a:xfrm>
        </p:grpSpPr>
        <p:grpSp>
          <p:nvGrpSpPr>
            <p:cNvPr id="11" name="Group 10"/>
            <p:cNvGrpSpPr/>
            <p:nvPr/>
          </p:nvGrpSpPr>
          <p:grpSpPr>
            <a:xfrm>
              <a:off x="2969046" y="1952639"/>
              <a:ext cx="2279395" cy="1647092"/>
              <a:chOff x="592759" y="2962582"/>
              <a:chExt cx="2279395" cy="164709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92759" y="2962582"/>
                <a:ext cx="2279395" cy="164709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2759" y="3288323"/>
                <a:ext cx="2279395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45518" y="2545299"/>
              <a:ext cx="556845" cy="422034"/>
              <a:chOff x="849923" y="2110151"/>
              <a:chExt cx="556845" cy="42203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49923" y="2110154"/>
                <a:ext cx="111369" cy="42203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61292" y="2110153"/>
                <a:ext cx="111369" cy="42203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72661" y="2110152"/>
                <a:ext cx="111369" cy="4220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4030" y="2110151"/>
                <a:ext cx="111369" cy="42203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95399" y="2110151"/>
                <a:ext cx="111369" cy="42203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16573" y="2758029"/>
            <a:ext cx="569928" cy="938137"/>
            <a:chOff x="849923" y="1986129"/>
            <a:chExt cx="569928" cy="704524"/>
          </a:xfrm>
        </p:grpSpPr>
        <p:sp>
          <p:nvSpPr>
            <p:cNvPr id="23" name="Rectangle 22"/>
            <p:cNvSpPr/>
            <p:nvPr/>
          </p:nvSpPr>
          <p:spPr>
            <a:xfrm>
              <a:off x="849923" y="2268622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1292" y="2197144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90572" y="2049242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08482" y="1986129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116495" y="4668861"/>
            <a:ext cx="1778003" cy="1715882"/>
            <a:chOff x="6959598" y="4475491"/>
            <a:chExt cx="1778003" cy="1715882"/>
          </a:xfrm>
        </p:grpSpPr>
        <p:sp>
          <p:nvSpPr>
            <p:cNvPr id="35" name="Rectangle 34"/>
            <p:cNvSpPr/>
            <p:nvPr/>
          </p:nvSpPr>
          <p:spPr>
            <a:xfrm>
              <a:off x="6959598" y="4475491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7736876" y="5587411"/>
              <a:ext cx="233021" cy="2265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7732086" y="5390186"/>
              <a:ext cx="233021" cy="2265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736876" y="5209998"/>
              <a:ext cx="233021" cy="22654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732087" y="5030583"/>
              <a:ext cx="233021" cy="22654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32088" y="4870949"/>
              <a:ext cx="233021" cy="22654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8914643" y="2429823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8116495" y="256594"/>
            <a:ext cx="1778003" cy="1715882"/>
            <a:chOff x="678739" y="4396678"/>
            <a:chExt cx="1778003" cy="1715882"/>
          </a:xfrm>
        </p:grpSpPr>
        <p:sp>
          <p:nvSpPr>
            <p:cNvPr id="43" name="Rectangle 42"/>
            <p:cNvSpPr/>
            <p:nvPr/>
          </p:nvSpPr>
          <p:spPr>
            <a:xfrm>
              <a:off x="678739" y="4396678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464977" y="5142226"/>
              <a:ext cx="205525" cy="2002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5730820" y="2146055"/>
            <a:ext cx="0" cy="225083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8331978" y="2847581"/>
            <a:ext cx="557005" cy="754832"/>
            <a:chOff x="849763" y="1688119"/>
            <a:chExt cx="557005" cy="1213372"/>
          </a:xfrm>
        </p:grpSpPr>
        <p:sp>
          <p:nvSpPr>
            <p:cNvPr id="46" name="Rectangle 45"/>
            <p:cNvSpPr/>
            <p:nvPr/>
          </p:nvSpPr>
          <p:spPr>
            <a:xfrm>
              <a:off x="849763" y="2479460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60558" y="2293255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84030" y="1899135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95399" y="1688119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6461443" y="2146055"/>
            <a:ext cx="0" cy="225083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152137" y="2166578"/>
            <a:ext cx="0" cy="225083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62073" y="4709974"/>
            <a:ext cx="1778003" cy="1715882"/>
            <a:chOff x="678739" y="4396678"/>
            <a:chExt cx="1778003" cy="1715882"/>
          </a:xfrm>
        </p:grpSpPr>
        <p:sp>
          <p:nvSpPr>
            <p:cNvPr id="58" name="Rectangle 57"/>
            <p:cNvSpPr/>
            <p:nvPr/>
          </p:nvSpPr>
          <p:spPr>
            <a:xfrm>
              <a:off x="678739" y="4396678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1373450" y="5065726"/>
              <a:ext cx="388579" cy="3777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245709" y="2384357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374852" y="2983539"/>
            <a:ext cx="556845" cy="422034"/>
            <a:chOff x="849923" y="2110151"/>
            <a:chExt cx="556845" cy="422034"/>
          </a:xfrm>
        </p:grpSpPr>
        <p:sp>
          <p:nvSpPr>
            <p:cNvPr id="62" name="Rectangle 61"/>
            <p:cNvSpPr/>
            <p:nvPr/>
          </p:nvSpPr>
          <p:spPr>
            <a:xfrm>
              <a:off x="849923" y="2110154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61292" y="2110153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84030" y="2110151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95399" y="2110151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212577" y="4580076"/>
            <a:ext cx="1151029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68533" y="2130470"/>
            <a:ext cx="1151029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97492" y="4558749"/>
            <a:ext cx="222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Array of quadrupoles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9AC6F-2225-AE62-22E2-C12E64BB09AE}"/>
              </a:ext>
            </a:extLst>
          </p:cNvPr>
          <p:cNvSpPr txBox="1"/>
          <p:nvPr/>
        </p:nvSpPr>
        <p:spPr>
          <a:xfrm>
            <a:off x="6302659" y="182971"/>
            <a:ext cx="1675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TDC off,</a:t>
            </a:r>
          </a:p>
          <a:p>
            <a:r>
              <a:rPr lang="en-GB" dirty="0"/>
              <a:t>Beam is focussed onto screen 90°w/ phase advance</a:t>
            </a:r>
          </a:p>
        </p:txBody>
      </p:sp>
    </p:spTree>
    <p:extLst>
      <p:ext uri="{BB962C8B-B14F-4D97-AF65-F5344CB8AC3E}">
        <p14:creationId xmlns:p14="http://schemas.microsoft.com/office/powerpoint/2010/main" val="330007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6058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Resolution of TDC measurements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What can you improve?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2462" y="1081889"/>
                <a:ext cx="10756173" cy="5106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Define longitudinal shear parameter </a:t>
                </a:r>
                <a:r>
                  <a:rPr lang="en-GB" i="1" dirty="0"/>
                  <a:t>S</a:t>
                </a:r>
                <a:r>
                  <a:rPr lang="en-GB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i="1" dirty="0"/>
                  <a:t>f = </a:t>
                </a:r>
                <a:r>
                  <a:rPr lang="en-GB" dirty="0"/>
                  <a:t>frequency of TDC, </a:t>
                </a:r>
                <a:r>
                  <a:rPr lang="en-GB" i="1" dirty="0"/>
                  <a:t>V</a:t>
                </a:r>
                <a:r>
                  <a:rPr lang="en-GB" i="1" baseline="-25000" dirty="0"/>
                  <a:t>0</a:t>
                </a:r>
                <a:r>
                  <a:rPr lang="en-GB" i="1" dirty="0"/>
                  <a:t> = </a:t>
                </a:r>
                <a:r>
                  <a:rPr lang="en-GB" dirty="0"/>
                  <a:t>voltage ,</a:t>
                </a:r>
                <a:r>
                  <a:rPr lang="en-GB" i="1" dirty="0"/>
                  <a:t>p = </a:t>
                </a:r>
                <a:r>
                  <a:rPr lang="en-GB" dirty="0"/>
                  <a:t>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sub>
                    </m:sSub>
                  </m:oMath>
                </a14:m>
                <a:r>
                  <a:rPr lang="en-GB" i="1" dirty="0"/>
                  <a:t> = </a:t>
                </a:r>
                <a:r>
                  <a:rPr lang="en-GB" dirty="0"/>
                  <a:t>transfer matrix element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sub>
                    </m:sSub>
                  </m:oMath>
                </a14:m>
                <a:r>
                  <a:rPr lang="en-GB" i="1" dirty="0"/>
                  <a:t> = </a:t>
                </a:r>
                <a:r>
                  <a:rPr lang="en-GB" dirty="0"/>
                  <a:t>length of drift (</a:t>
                </a:r>
                <a:r>
                  <a:rPr lang="en-GB" i="1" dirty="0" err="1"/>
                  <a:t>iff</a:t>
                </a:r>
                <a:r>
                  <a:rPr lang="en-GB" i="1" dirty="0"/>
                  <a:t> no quads</a:t>
                </a:r>
                <a:r>
                  <a:rPr lang="en-GB" dirty="0"/>
                  <a:t>)</a:t>
                </a:r>
              </a:p>
              <a:p>
                <a:endParaRPr lang="en-GB" i="1" dirty="0"/>
              </a:p>
              <a:p>
                <a:r>
                  <a:rPr lang="en-GB" dirty="0"/>
                  <a:t>Work through to find resolution ,</a:t>
                </a:r>
                <a:r>
                  <a:rPr lang="en-GB" i="1" dirty="0" err="1"/>
                  <a:t>r</a:t>
                </a:r>
                <a:r>
                  <a:rPr lang="en-GB" i="1" baseline="-25000" dirty="0" err="1"/>
                  <a:t>t</a:t>
                </a:r>
                <a:r>
                  <a:rPr lang="en-GB" i="1" baseline="-25000" dirty="0"/>
                  <a:t>  </a:t>
                </a:r>
                <a:r>
                  <a:rPr lang="en-GB" i="1" dirty="0"/>
                  <a:t>,</a:t>
                </a:r>
                <a:r>
                  <a:rPr lang="en-GB" dirty="0"/>
                  <a:t>for initial (TDC off) beam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with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i="1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i="1" dirty="0"/>
              </a:p>
              <a:p>
                <a:endParaRPr lang="en-GB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Want 90° </a:t>
                </a:r>
                <a:r>
                  <a:rPr lang="en-GB" dirty="0" err="1"/>
                  <a:t>betatron</a:t>
                </a:r>
                <a:r>
                  <a:rPr lang="en-GB" dirty="0"/>
                  <a:t> phase advance -&gt; map angles to positions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Want either </a:t>
                </a:r>
                <a:r>
                  <a:rPr lang="en-GB" i="1" u="sng" dirty="0"/>
                  <a:t>correctly tuned </a:t>
                </a:r>
                <a:r>
                  <a:rPr lang="en-GB" dirty="0"/>
                  <a:t>quads or </a:t>
                </a:r>
                <a:r>
                  <a:rPr lang="en-GB" i="1" u="sng" dirty="0"/>
                  <a:t>suitably long </a:t>
                </a:r>
                <a:r>
                  <a:rPr lang="en-GB" dirty="0"/>
                  <a:t>drift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Adding ‘more drift’ (once 90° condition achieved) increases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FF0000"/>
                    </a:solidFill>
                  </a:rPr>
                  <a:t>Does not provide resolution increase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r>
                  <a:rPr lang="en-GB" dirty="0"/>
                  <a:t>Meaningful resolution improvements: </a:t>
                </a:r>
                <a:r>
                  <a:rPr lang="en-GB" dirty="0">
                    <a:solidFill>
                      <a:schemeClr val="accent6"/>
                    </a:solidFill>
                  </a:rPr>
                  <a:t>emittance, voltage </a:t>
                </a:r>
              </a:p>
              <a:p>
                <a:r>
                  <a:rPr lang="en-GB" dirty="0"/>
                  <a:t>Typical fixed variables: </a:t>
                </a:r>
                <a:r>
                  <a:rPr lang="en-GB" dirty="0">
                    <a:solidFill>
                      <a:srgbClr val="FF0000"/>
                    </a:solidFill>
                  </a:rPr>
                  <a:t>momentum, frequency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2" y="1081889"/>
                <a:ext cx="10756173" cy="5106078"/>
              </a:xfrm>
              <a:prstGeom prst="rect">
                <a:avLst/>
              </a:prstGeom>
              <a:blipFill>
                <a:blip r:embed="rId3"/>
                <a:stretch>
                  <a:fillRect l="-453" t="-597" b="-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8917" y="6210069"/>
            <a:ext cx="11210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More information and discussion in: </a:t>
            </a:r>
            <a:r>
              <a:rPr lang="en-GB" sz="1200" dirty="0" err="1"/>
              <a:t>Röhrs</a:t>
            </a:r>
            <a:r>
              <a:rPr lang="en-GB" sz="1200" dirty="0"/>
              <a:t>, Michael, et al. "Time-resolved electron beam phase space tomography at a soft x-ray free-electron laser.“ </a:t>
            </a:r>
            <a:r>
              <a:rPr lang="en-GB" sz="1200" i="1" dirty="0"/>
              <a:t>PRSTAB</a:t>
            </a:r>
            <a:r>
              <a:rPr lang="en-GB" sz="1200" dirty="0"/>
              <a:t> 12.5 (2009): 050704.</a:t>
            </a:r>
            <a:endParaRPr lang="en-GB" sz="1200" i="1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36819" y="4510584"/>
            <a:ext cx="3314204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Important note:</a:t>
            </a:r>
          </a:p>
          <a:p>
            <a:pPr algn="ctr"/>
            <a:r>
              <a:rPr lang="en-GB" sz="2000" dirty="0"/>
              <a:t>Imaging beam from a screen!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All resolution limits </a:t>
            </a:r>
            <a:r>
              <a:rPr lang="en-GB" sz="2000" b="1" dirty="0"/>
              <a:t>from Lecture #2 also apply!</a:t>
            </a:r>
          </a:p>
        </p:txBody>
      </p:sp>
    </p:spTree>
    <p:extLst>
      <p:ext uri="{BB962C8B-B14F-4D97-AF65-F5344CB8AC3E}">
        <p14:creationId xmlns:p14="http://schemas.microsoft.com/office/powerpoint/2010/main" val="21135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0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Advanced techniques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Cutting edge schemes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D0E022-B0EC-209D-F1B0-3AD43F2957E8}"/>
              </a:ext>
            </a:extLst>
          </p:cNvPr>
          <p:cNvGrpSpPr/>
          <p:nvPr/>
        </p:nvGrpSpPr>
        <p:grpSpPr>
          <a:xfrm>
            <a:off x="358344" y="1480319"/>
            <a:ext cx="3212942" cy="5037631"/>
            <a:chOff x="358344" y="1480319"/>
            <a:chExt cx="3212942" cy="5037631"/>
          </a:xfrm>
        </p:grpSpPr>
        <p:pic>
          <p:nvPicPr>
            <p:cNvPr id="3" name="Picture 2" descr="Figure 3">
              <a:extLst>
                <a:ext uri="{FF2B5EF4-FFF2-40B4-BE49-F238E27FC236}">
                  <a16:creationId xmlns:a16="http://schemas.microsoft.com/office/drawing/2014/main" id="{155A2857-64C8-F62C-3BAF-EC2822CB7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44" y="1480319"/>
              <a:ext cx="3212942" cy="328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B56439-E877-0010-A60F-B46676929154}"/>
                </a:ext>
              </a:extLst>
            </p:cNvPr>
            <p:cNvSpPr txBox="1"/>
            <p:nvPr/>
          </p:nvSpPr>
          <p:spPr>
            <a:xfrm>
              <a:off x="512462" y="5933175"/>
              <a:ext cx="2486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Marchetti, Barbara, et al. "Experimental demonstration of novel beam characterization using a polarizable X-band transverse deflection structure." </a:t>
              </a:r>
              <a:r>
                <a:rPr lang="en-GB" sz="8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Scientific reports</a:t>
              </a:r>
              <a:r>
                <a:rPr lang="en-GB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 11.1 (2021): 3560.</a:t>
              </a:r>
              <a:endParaRPr lang="en-GB" sz="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6B9106-5319-3618-D94A-2C3EF8B2A156}"/>
                </a:ext>
              </a:extLst>
            </p:cNvPr>
            <p:cNvSpPr txBox="1"/>
            <p:nvPr/>
          </p:nvSpPr>
          <p:spPr>
            <a:xfrm>
              <a:off x="642968" y="4916016"/>
              <a:ext cx="26436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DESY variable polarisation X band TDC </a:t>
              </a:r>
              <a:r>
                <a:rPr lang="en-GB" dirty="0" err="1"/>
                <a:t>PolariX</a:t>
              </a:r>
              <a:r>
                <a:rPr lang="en-GB" dirty="0"/>
                <a:t>: </a:t>
              </a:r>
            </a:p>
            <a:p>
              <a:r>
                <a:rPr lang="en-GB" dirty="0"/>
                <a:t>Produces </a:t>
              </a:r>
              <a:r>
                <a:rPr lang="el-GR" i="1" dirty="0"/>
                <a:t>ρ</a:t>
              </a:r>
              <a:r>
                <a:rPr lang="en-GB" i="1" dirty="0"/>
                <a:t>(</a:t>
              </a:r>
              <a:r>
                <a:rPr lang="en-GB" i="1" dirty="0" err="1"/>
                <a:t>x,y,t</a:t>
              </a:r>
              <a:r>
                <a:rPr lang="en-GB" i="1" dirty="0"/>
                <a:t>)</a:t>
              </a:r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47B5D2-B83F-72A5-4C82-43A870B58C63}"/>
              </a:ext>
            </a:extLst>
          </p:cNvPr>
          <p:cNvGrpSpPr/>
          <p:nvPr/>
        </p:nvGrpSpPr>
        <p:grpSpPr>
          <a:xfrm>
            <a:off x="4599020" y="712557"/>
            <a:ext cx="7789625" cy="3175681"/>
            <a:chOff x="4599020" y="712557"/>
            <a:chExt cx="7789625" cy="31756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BC19EB-29FC-A938-EA7F-7EF401763887}"/>
                </a:ext>
              </a:extLst>
            </p:cNvPr>
            <p:cNvSpPr txBox="1"/>
            <p:nvPr/>
          </p:nvSpPr>
          <p:spPr>
            <a:xfrm>
              <a:off x="10524449" y="1492118"/>
              <a:ext cx="1864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Zhao, </a:t>
              </a:r>
              <a:r>
                <a:rPr lang="en-GB" sz="8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Lingrong</a:t>
              </a:r>
              <a:r>
                <a:rPr lang="en-GB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et al. "Terahertz oscilloscope for recording time information of ultrashort electron beams." </a:t>
              </a:r>
              <a:r>
                <a:rPr lang="en-GB" sz="8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Physical review letters</a:t>
              </a:r>
              <a:r>
                <a:rPr lang="en-GB" sz="8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 122.14 (2019): 144801.</a:t>
              </a:r>
              <a:endParaRPr lang="en-GB" sz="8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43A16A-B124-6904-0F6E-AA6673DFF12F}"/>
                </a:ext>
              </a:extLst>
            </p:cNvPr>
            <p:cNvGrpSpPr/>
            <p:nvPr/>
          </p:nvGrpSpPr>
          <p:grpSpPr>
            <a:xfrm>
              <a:off x="4599020" y="712557"/>
              <a:ext cx="7234636" cy="3175681"/>
              <a:chOff x="4599020" y="712557"/>
              <a:chExt cx="7234636" cy="317568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2C6F1D-2994-C5E7-05F0-05A096D9A2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0040"/>
              <a:stretch/>
            </p:blipFill>
            <p:spPr>
              <a:xfrm>
                <a:off x="4599020" y="712557"/>
                <a:ext cx="5746251" cy="25293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E43194-4FE4-58EF-7139-BC77DC275247}"/>
                  </a:ext>
                </a:extLst>
              </p:cNvPr>
              <p:cNvSpPr txBox="1"/>
              <p:nvPr/>
            </p:nvSpPr>
            <p:spPr>
              <a:xfrm>
                <a:off x="5673685" y="3241907"/>
                <a:ext cx="61599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Shanghai University circularly polarised THz streaker:</a:t>
                </a:r>
              </a:p>
              <a:p>
                <a:r>
                  <a:rPr lang="en-GB" dirty="0"/>
                  <a:t>Broadband bunch length and timing measurements for UED  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65D2B7-E8F9-BF74-192D-7C4BAC65B1E1}"/>
              </a:ext>
            </a:extLst>
          </p:cNvPr>
          <p:cNvGrpSpPr/>
          <p:nvPr/>
        </p:nvGrpSpPr>
        <p:grpSpPr>
          <a:xfrm>
            <a:off x="4812494" y="4283663"/>
            <a:ext cx="7379506" cy="2389267"/>
            <a:chOff x="4812494" y="4283663"/>
            <a:chExt cx="7379506" cy="23892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EF72B5-2CB5-115A-F80D-E87A9293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507" y="4283663"/>
              <a:ext cx="3051667" cy="23892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9ECBE2-DF20-FA67-2A1D-AF3D8EB2A53B}"/>
                </a:ext>
              </a:extLst>
            </p:cNvPr>
            <p:cNvSpPr txBox="1"/>
            <p:nvPr/>
          </p:nvSpPr>
          <p:spPr>
            <a:xfrm>
              <a:off x="10623357" y="5016631"/>
              <a:ext cx="156864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Zhao, </a:t>
              </a:r>
              <a:r>
                <a:rPr lang="en-US" sz="9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Lingrong</a:t>
              </a:r>
              <a:r>
                <a:rPr lang="en-US" sz="9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et al. "Terahertz streaking of few-femtosecond relativistic electron beams." </a:t>
              </a:r>
              <a:r>
                <a:rPr lang="en-US" sz="9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Physical Review X</a:t>
              </a:r>
              <a:r>
                <a:rPr lang="en-US" sz="9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 8.2 (2018): 021061.</a:t>
              </a:r>
              <a:endParaRPr lang="en-GB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0142A2-A3FF-9A5E-FF05-6873FC28D997}"/>
                </a:ext>
              </a:extLst>
            </p:cNvPr>
            <p:cNvSpPr txBox="1"/>
            <p:nvPr/>
          </p:nvSpPr>
          <p:spPr>
            <a:xfrm>
              <a:off x="4812494" y="4733662"/>
              <a:ext cx="27725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Shanghai university THz slit system:</a:t>
              </a:r>
            </a:p>
            <a:p>
              <a:r>
                <a:rPr lang="en-GB" dirty="0"/>
                <a:t>Ultrashort bunch length and timing measurements for UED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3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633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Coherent Transition Radiation BCM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Overview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357" y="4216369"/>
            <a:ext cx="4617720" cy="181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19" y="860475"/>
            <a:ext cx="3727826" cy="28420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462" y="1537852"/>
            <a:ext cx="57620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BCM</a:t>
            </a:r>
            <a:r>
              <a:rPr lang="en-GB" dirty="0"/>
              <a:t> = </a:t>
            </a:r>
            <a:r>
              <a:rPr lang="en-GB" b="1" u="sng" dirty="0"/>
              <a:t>B</a:t>
            </a:r>
            <a:r>
              <a:rPr lang="en-GB" dirty="0"/>
              <a:t>unch </a:t>
            </a:r>
            <a:r>
              <a:rPr lang="en-GB" b="1" u="sng" dirty="0"/>
              <a:t>C</a:t>
            </a:r>
            <a:r>
              <a:rPr lang="en-GB" dirty="0"/>
              <a:t>ompression </a:t>
            </a:r>
            <a:r>
              <a:rPr lang="en-GB" b="1" u="sng" dirty="0"/>
              <a:t>M</a:t>
            </a:r>
            <a:r>
              <a:rPr lang="en-GB" dirty="0"/>
              <a:t>onitor</a:t>
            </a:r>
          </a:p>
          <a:p>
            <a:r>
              <a:rPr lang="en-GB" dirty="0">
                <a:solidFill>
                  <a:schemeClr val="accent6"/>
                </a:solidFill>
              </a:rPr>
              <a:t>Single-shot</a:t>
            </a:r>
            <a:r>
              <a:rPr lang="en-GB" dirty="0"/>
              <a:t> monitor for bunch length</a:t>
            </a:r>
          </a:p>
          <a:p>
            <a:r>
              <a:rPr lang="en-GB" dirty="0"/>
              <a:t>Detects intensity of coherent radiation emitted by bunch</a:t>
            </a:r>
          </a:p>
          <a:p>
            <a:r>
              <a:rPr lang="en-GB" dirty="0"/>
              <a:t>Shorter bunches -&gt; higher intensity of radiation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CTR BCM </a:t>
            </a:r>
            <a:r>
              <a:rPr lang="en-GB" dirty="0"/>
              <a:t>= </a:t>
            </a:r>
            <a:r>
              <a:rPr lang="en-GB" b="1" u="sng" dirty="0"/>
              <a:t>C</a:t>
            </a:r>
            <a:r>
              <a:rPr lang="en-GB" dirty="0"/>
              <a:t>oherent </a:t>
            </a:r>
            <a:r>
              <a:rPr lang="en-GB" b="1" u="sng" dirty="0"/>
              <a:t>T</a:t>
            </a:r>
            <a:r>
              <a:rPr lang="en-GB" dirty="0"/>
              <a:t>ransition </a:t>
            </a:r>
            <a:r>
              <a:rPr lang="en-GB" b="1" u="sng" dirty="0"/>
              <a:t>R</a:t>
            </a:r>
            <a:r>
              <a:rPr lang="en-GB" dirty="0"/>
              <a:t>adiation </a:t>
            </a:r>
            <a:r>
              <a:rPr lang="en-GB" b="1" u="sng" dirty="0"/>
              <a:t>BCM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chemeClr val="accent6"/>
                </a:solidFill>
              </a:rPr>
              <a:t>Single-shot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destructive</a:t>
            </a:r>
            <a:r>
              <a:rPr lang="en-GB" dirty="0"/>
              <a:t> monitor for bunch length</a:t>
            </a:r>
          </a:p>
          <a:p>
            <a:r>
              <a:rPr lang="en-GB" sz="1400" dirty="0"/>
              <a:t>Detects coherent radiation emitted as beam goes through metal target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89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3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CTR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Bunch length information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Subtitle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659" y="1053513"/>
            <a:ext cx="3186715" cy="2869569"/>
            <a:chOff x="594194" y="1523248"/>
            <a:chExt cx="3186715" cy="2869569"/>
          </a:xfrm>
        </p:grpSpPr>
        <p:grpSp>
          <p:nvGrpSpPr>
            <p:cNvPr id="9" name="Group 8"/>
            <p:cNvGrpSpPr/>
            <p:nvPr/>
          </p:nvGrpSpPr>
          <p:grpSpPr>
            <a:xfrm>
              <a:off x="594194" y="1523248"/>
              <a:ext cx="1963481" cy="2078987"/>
              <a:chOff x="574023" y="1309083"/>
              <a:chExt cx="1963481" cy="2078987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635122" y="2148096"/>
                <a:ext cx="1625478" cy="2537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Beam</a:t>
                </a:r>
                <a:endParaRPr lang="en-GB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700000">
                <a:off x="1434005" y="2185241"/>
                <a:ext cx="1822098" cy="6978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008265" y="2260098"/>
                <a:ext cx="529239" cy="1127972"/>
                <a:chOff x="1977839" y="2214864"/>
                <a:chExt cx="529239" cy="1127972"/>
              </a:xfrm>
              <a:solidFill>
                <a:srgbClr val="FFC000"/>
              </a:solidFill>
            </p:grpSpPr>
            <p:sp>
              <p:nvSpPr>
                <p:cNvPr id="21" name="Oval 20"/>
                <p:cNvSpPr/>
                <p:nvPr/>
              </p:nvSpPr>
              <p:spPr>
                <a:xfrm rot="1352137">
                  <a:off x="1977839" y="2214864"/>
                  <a:ext cx="158402" cy="112124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20746694">
                  <a:off x="2348676" y="2249863"/>
                  <a:ext cx="158402" cy="1092973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574023" y="1726064"/>
                <a:ext cx="158402" cy="109297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80633" y="3746486"/>
              <a:ext cx="3000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Broadband TR lobes from a single electron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55996" y="1227856"/>
            <a:ext cx="743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Coherent enhancement occurs when we have multiple emitters in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 bunch with </a:t>
            </a:r>
            <a:r>
              <a:rPr lang="en-GB" i="1" dirty="0">
                <a:solidFill>
                  <a:srgbClr val="0070C0"/>
                </a:solidFill>
              </a:rPr>
              <a:t>N</a:t>
            </a:r>
            <a:r>
              <a:rPr lang="en-GB" dirty="0"/>
              <a:t> particles: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495" y="1852016"/>
            <a:ext cx="4884740" cy="963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10"/>
          <a:stretch/>
        </p:blipFill>
        <p:spPr>
          <a:xfrm>
            <a:off x="5381828" y="4087689"/>
            <a:ext cx="5069663" cy="27465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81304" y="2522722"/>
            <a:ext cx="143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Spectral intensity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9143" y="3086319"/>
            <a:ext cx="283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Single particle spectrum </a:t>
            </a:r>
          </a:p>
          <a:p>
            <a:r>
              <a:rPr lang="en-GB" dirty="0"/>
              <a:t>(target properties, particle energy etc.)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64710" y="2901320"/>
            <a:ext cx="283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 factor:</a:t>
            </a:r>
          </a:p>
          <a:p>
            <a:r>
              <a:rPr lang="en-GB" dirty="0"/>
              <a:t>Fourier transform of longitudinal profile</a:t>
            </a:r>
          </a:p>
        </p:txBody>
      </p:sp>
      <p:sp>
        <p:nvSpPr>
          <p:cNvPr id="24" name="Right Arrow 23"/>
          <p:cNvSpPr/>
          <p:nvPr/>
        </p:nvSpPr>
        <p:spPr>
          <a:xfrm rot="20423288">
            <a:off x="4742625" y="2333141"/>
            <a:ext cx="625288" cy="190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6200000">
            <a:off x="6638870" y="2781651"/>
            <a:ext cx="519607" cy="22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4104590">
            <a:off x="9743200" y="2603631"/>
            <a:ext cx="519607" cy="22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20006" y="4623047"/>
            <a:ext cx="4247344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Bunch </a:t>
            </a:r>
            <a:r>
              <a:rPr lang="en-GB" dirty="0">
                <a:solidFill>
                  <a:schemeClr val="accent2"/>
                </a:solidFill>
              </a:rPr>
              <a:t>emits radiation </a:t>
            </a:r>
            <a:r>
              <a:rPr lang="en-GB" dirty="0"/>
              <a:t>with a spectrum depending on </a:t>
            </a:r>
            <a:r>
              <a:rPr lang="en-GB" dirty="0">
                <a:solidFill>
                  <a:schemeClr val="accent6"/>
                </a:solidFill>
              </a:rPr>
              <a:t>bunch profile</a:t>
            </a:r>
            <a:r>
              <a:rPr lang="en-GB" dirty="0"/>
              <a:t>. </a:t>
            </a:r>
            <a:r>
              <a:rPr lang="en-GB" dirty="0">
                <a:solidFill>
                  <a:srgbClr val="FF0000"/>
                </a:solidFill>
              </a:rPr>
              <a:t>Transport the radiation</a:t>
            </a:r>
            <a:r>
              <a:rPr lang="en-GB" dirty="0"/>
              <a:t>, </a:t>
            </a:r>
            <a:r>
              <a:rPr lang="en-GB" dirty="0">
                <a:solidFill>
                  <a:srgbClr val="7030A0"/>
                </a:solidFill>
              </a:rPr>
              <a:t>measure the spectrum</a:t>
            </a:r>
            <a:r>
              <a:rPr lang="en-GB" dirty="0"/>
              <a:t>, </a:t>
            </a:r>
            <a:r>
              <a:rPr lang="en-GB" dirty="0">
                <a:solidFill>
                  <a:schemeClr val="accent6"/>
                </a:solidFill>
              </a:rPr>
              <a:t>extract bunch profile</a:t>
            </a:r>
            <a:r>
              <a:rPr lang="en-GB" dirty="0"/>
              <a:t>.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6737" y="3089180"/>
            <a:ext cx="168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Coherent enhancement with N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16200000">
            <a:off x="8083489" y="2712031"/>
            <a:ext cx="647292" cy="223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CTR measurement</a:t>
            </a: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 schemes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791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Generally applicable to other ‘beam generating THz’ diagnostics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339" y="1317618"/>
            <a:ext cx="117132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Highly compact </a:t>
            </a:r>
            <a:r>
              <a:rPr lang="en-GB" dirty="0"/>
              <a:t>(low footprint) longitudinal diagnostic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picosecond and below electron beams: working in </a:t>
            </a:r>
            <a:r>
              <a:rPr lang="en-GB" dirty="0">
                <a:solidFill>
                  <a:srgbClr val="7030A0"/>
                </a:solidFill>
              </a:rPr>
              <a:t>THz – far IR </a:t>
            </a:r>
            <a:r>
              <a:rPr lang="en-GB" dirty="0"/>
              <a:t>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Challenges</a:t>
            </a:r>
            <a:r>
              <a:rPr lang="en-GB" dirty="0"/>
              <a:t>: Optics, detectors, alignment, signal levels, vacuum windows…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potential options for measurement: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Capture intensity of CTR emitted -&gt; single shot, more CTR, shorter bunches…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: Straightforward, low cost, single shot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: limited information, prone to errors </a:t>
            </a:r>
          </a:p>
          <a:p>
            <a:pPr lvl="1"/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Use an interferometer to measure CTR spectrum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: Off shelf optics, well developed in spectral range of interest, can maintain broadband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: Multi-shot limitation, time consuming, transport &amp; alignment non-trivial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Directly measure spectrum of CTR in </a:t>
            </a:r>
            <a:r>
              <a:rPr lang="en-GB" dirty="0">
                <a:solidFill>
                  <a:schemeClr val="accent6"/>
                </a:solidFill>
              </a:rPr>
              <a:t>single shot </a:t>
            </a:r>
            <a:r>
              <a:rPr lang="en-GB" dirty="0"/>
              <a:t>spectrometer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Pros</a:t>
            </a:r>
            <a:r>
              <a:rPr lang="en-GB" dirty="0"/>
              <a:t>: High quality information, single shot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Cons</a:t>
            </a:r>
            <a:r>
              <a:rPr lang="en-GB" dirty="0"/>
              <a:t>: High cost, custom components needed, developing broadband difficult, fine spectral resolution difficult 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Other techniques are possible, beyond scope here</a:t>
            </a:r>
          </a:p>
        </p:txBody>
      </p:sp>
    </p:spTree>
    <p:extLst>
      <p:ext uri="{BB962C8B-B14F-4D97-AF65-F5344CB8AC3E}">
        <p14:creationId xmlns:p14="http://schemas.microsoft.com/office/powerpoint/2010/main" val="22774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Real beams – Intensity Measurements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Limitations of simple techniques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266" y="1343569"/>
            <a:ext cx="1044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Real beams aren’t Gaussian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Variation of Form Factor with ‘compression’ isn’t straightforward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 in simulation can develop ‘high frequency’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870" y="2830655"/>
            <a:ext cx="4607158" cy="3134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2356" y="5997425"/>
            <a:ext cx="43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CLARA BA1 2019</a:t>
            </a:r>
          </a:p>
        </p:txBody>
      </p:sp>
      <p:sp>
        <p:nvSpPr>
          <p:cNvPr id="5" name="Right Arrow 4"/>
          <p:cNvSpPr/>
          <p:nvPr/>
        </p:nvSpPr>
        <p:spPr>
          <a:xfrm rot="9680839">
            <a:off x="6985748" y="3482960"/>
            <a:ext cx="1707776" cy="39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27968">
            <a:off x="3178579" y="2990260"/>
            <a:ext cx="2568451" cy="39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12110" y="3187848"/>
            <a:ext cx="245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Maximum compression</a:t>
            </a:r>
          </a:p>
          <a:p>
            <a:r>
              <a:rPr lang="en-GB" dirty="0"/>
              <a:t>(Bunch length RMS &amp; FWHM shortest)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812" y="2844385"/>
            <a:ext cx="2604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Over-compression: Enhances high frequency features</a:t>
            </a:r>
          </a:p>
          <a:p>
            <a:r>
              <a:rPr lang="en-GB" b="1" dirty="0">
                <a:solidFill>
                  <a:srgbClr val="FF0000"/>
                </a:solidFill>
              </a:rPr>
              <a:t>High frequency features transported with reduced losses.</a:t>
            </a:r>
          </a:p>
          <a:p>
            <a:r>
              <a:rPr lang="en-GB" dirty="0"/>
              <a:t>More CTR detected even though bunch is longer</a:t>
            </a:r>
          </a:p>
        </p:txBody>
      </p:sp>
    </p:spTree>
    <p:extLst>
      <p:ext uri="{BB962C8B-B14F-4D97-AF65-F5344CB8AC3E}">
        <p14:creationId xmlns:p14="http://schemas.microsoft.com/office/powerpoint/2010/main" val="17212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026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Passive Wakefield Streaking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Hybrid technique  - beams own field kicks particles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521074" y="4503026"/>
            <a:ext cx="1778003" cy="1715882"/>
            <a:chOff x="6959598" y="4475491"/>
            <a:chExt cx="1778003" cy="1715882"/>
          </a:xfrm>
        </p:grpSpPr>
        <p:sp>
          <p:nvSpPr>
            <p:cNvPr id="11" name="Rectangle 10"/>
            <p:cNvSpPr/>
            <p:nvPr/>
          </p:nvSpPr>
          <p:spPr>
            <a:xfrm>
              <a:off x="6959598" y="4475491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654304" y="5144539"/>
              <a:ext cx="388579" cy="37778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654303" y="4972197"/>
              <a:ext cx="388579" cy="37778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7654301" y="4819917"/>
              <a:ext cx="388579" cy="37778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654301" y="4680583"/>
              <a:ext cx="388579" cy="37778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7654299" y="4524745"/>
              <a:ext cx="388579" cy="377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265" y="2493743"/>
            <a:ext cx="556845" cy="422034"/>
            <a:chOff x="849923" y="2110151"/>
            <a:chExt cx="556845" cy="422034"/>
          </a:xfrm>
        </p:grpSpPr>
        <p:sp>
          <p:nvSpPr>
            <p:cNvPr id="20" name="Rectangle 19"/>
            <p:cNvSpPr/>
            <p:nvPr/>
          </p:nvSpPr>
          <p:spPr>
            <a:xfrm>
              <a:off x="849923" y="2110154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1292" y="2110153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84030" y="2110151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95399" y="2110151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01323" y="2077881"/>
            <a:ext cx="2279396" cy="1647092"/>
            <a:chOff x="2969045" y="1950134"/>
            <a:chExt cx="2279396" cy="1647092"/>
          </a:xfrm>
        </p:grpSpPr>
        <p:grpSp>
          <p:nvGrpSpPr>
            <p:cNvPr id="26" name="Group 25"/>
            <p:cNvGrpSpPr/>
            <p:nvPr/>
          </p:nvGrpSpPr>
          <p:grpSpPr>
            <a:xfrm>
              <a:off x="2969045" y="1950134"/>
              <a:ext cx="2279396" cy="1647092"/>
              <a:chOff x="592758" y="2960077"/>
              <a:chExt cx="2279396" cy="164709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92758" y="2960077"/>
                <a:ext cx="2279395" cy="1647092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2759" y="3288323"/>
                <a:ext cx="2279395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845518" y="2365999"/>
              <a:ext cx="556845" cy="422034"/>
              <a:chOff x="849923" y="1930851"/>
              <a:chExt cx="556845" cy="42203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49923" y="1930854"/>
                <a:ext cx="111369" cy="42203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61292" y="1930853"/>
                <a:ext cx="111369" cy="42203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72661" y="1930852"/>
                <a:ext cx="111369" cy="4220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84030" y="1930851"/>
                <a:ext cx="111369" cy="42203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95399" y="1930851"/>
                <a:ext cx="111369" cy="42203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679732" y="2206971"/>
            <a:ext cx="536043" cy="765530"/>
            <a:chOff x="860373" y="1777214"/>
            <a:chExt cx="536043" cy="765530"/>
          </a:xfrm>
        </p:grpSpPr>
        <p:sp>
          <p:nvSpPr>
            <p:cNvPr id="36" name="Rectangle 35"/>
            <p:cNvSpPr/>
            <p:nvPr/>
          </p:nvSpPr>
          <p:spPr>
            <a:xfrm>
              <a:off x="860373" y="1777214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6465" y="1854692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66670" y="195879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73677" y="2045428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85047" y="2120713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5559" y="4499707"/>
            <a:ext cx="1778003" cy="1715882"/>
            <a:chOff x="678739" y="4396678"/>
            <a:chExt cx="1778003" cy="1715882"/>
          </a:xfrm>
        </p:grpSpPr>
        <p:sp>
          <p:nvSpPr>
            <p:cNvPr id="42" name="Rectangle 41"/>
            <p:cNvSpPr/>
            <p:nvPr/>
          </p:nvSpPr>
          <p:spPr>
            <a:xfrm>
              <a:off x="678739" y="4396678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1373450" y="5065726"/>
              <a:ext cx="388579" cy="3777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741133" y="1952639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9339386" y="2066706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133619" y="1632738"/>
            <a:ext cx="364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Dielectric/corrugated structure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292335" y="2388548"/>
            <a:ext cx="557689" cy="537461"/>
            <a:chOff x="849079" y="1994721"/>
            <a:chExt cx="557689" cy="537461"/>
          </a:xfrm>
        </p:grpSpPr>
        <p:sp>
          <p:nvSpPr>
            <p:cNvPr id="60" name="Rectangle 59"/>
            <p:cNvSpPr/>
            <p:nvPr/>
          </p:nvSpPr>
          <p:spPr>
            <a:xfrm>
              <a:off x="849079" y="1994721"/>
              <a:ext cx="99970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55170" y="2022538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70453" y="2050355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84030" y="2091595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295399" y="2110151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981342" y="4618983"/>
            <a:ext cx="5149960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Beam generates</a:t>
            </a:r>
            <a:r>
              <a:rPr lang="en-GB" dirty="0"/>
              <a:t> a </a:t>
            </a:r>
            <a:r>
              <a:rPr lang="en-GB" dirty="0">
                <a:solidFill>
                  <a:schemeClr val="accent6"/>
                </a:solidFill>
              </a:rPr>
              <a:t>streaking wakefield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Head of the beam kicks the tail.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Map kick </a:t>
            </a:r>
            <a:r>
              <a:rPr lang="en-GB" dirty="0"/>
              <a:t>onto </a:t>
            </a:r>
            <a:r>
              <a:rPr lang="en-GB" dirty="0">
                <a:solidFill>
                  <a:srgbClr val="7030A0"/>
                </a:solidFill>
              </a:rPr>
              <a:t>transverse position </a:t>
            </a:r>
            <a:r>
              <a:rPr lang="en-GB" dirty="0"/>
              <a:t>within bunch.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Transversely image </a:t>
            </a:r>
            <a:r>
              <a:rPr lang="en-GB" dirty="0"/>
              <a:t>bunch, extract </a:t>
            </a:r>
            <a:r>
              <a:rPr lang="en-GB" dirty="0">
                <a:solidFill>
                  <a:schemeClr val="accent6"/>
                </a:solidFill>
              </a:rPr>
              <a:t>longitudinal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56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2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Passive Streaking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Pros and 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" y="1656400"/>
            <a:ext cx="48691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/>
                </a:solidFill>
              </a:rPr>
              <a:t>Pros</a:t>
            </a:r>
            <a:endParaRPr lang="en-GB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Single shot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Fully passive – no power needed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Self-Synchronised – timing jitter does not impact resolution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Generates high fields for short pulses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Cheap structures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Dielectric wakefields supported up to &gt;MV/m level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Small total footprint, no RF, no lasers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394" y="1563572"/>
            <a:ext cx="556534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Cons</a:t>
            </a: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Requires sufficient charge for a given momentum (to get kick angle high enough)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Non-linear wakefields have to be considered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Reconstruction of profile non-trivial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Requires on-shot charge measurement for accuracy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Resolution of measurement varies with bunch length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Resolution of measurement varies </a:t>
            </a:r>
            <a:r>
              <a:rPr lang="en-GB" i="1" dirty="0"/>
              <a:t>along bunch</a:t>
            </a:r>
            <a:r>
              <a:rPr lang="en-GB" dirty="0"/>
              <a:t>, poor at head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Relatively novel technique, still optimising schemes</a:t>
            </a:r>
          </a:p>
        </p:txBody>
      </p:sp>
    </p:spTree>
    <p:extLst>
      <p:ext uri="{BB962C8B-B14F-4D97-AF65-F5344CB8AC3E}">
        <p14:creationId xmlns:p14="http://schemas.microsoft.com/office/powerpoint/2010/main" val="35613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20/03/2023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CI-ACC-212</a:t>
            </a:r>
            <a:br>
              <a:rPr lang="en-US" b="1" dirty="0">
                <a:solidFill>
                  <a:srgbClr val="003088"/>
                </a:solidFill>
                <a:latin typeface="Helvetica" pitchFamily="2" charset="0"/>
              </a:rPr>
            </a:br>
            <a:r>
              <a:rPr lang="en-US" b="1" dirty="0">
                <a:solidFill>
                  <a:srgbClr val="003088"/>
                </a:solidFill>
                <a:latin typeface="Helvetica" pitchFamily="2" charset="0"/>
              </a:rPr>
              <a:t>Beam Diagnostics #3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8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Science and Technology Facilities Council">
            <a:extLst>
              <a:ext uri="{FF2B5EF4-FFF2-40B4-BE49-F238E27FC236}">
                <a16:creationId xmlns:a16="http://schemas.microsoft.com/office/drawing/2014/main" id="{670859A9-D291-4788-BEF9-DC25B88B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16D21353-19D7-45BC-AE41-A1EB1FB97521}"/>
              </a:ext>
            </a:extLst>
          </p:cNvPr>
          <p:cNvSpPr/>
          <p:nvPr/>
        </p:nvSpPr>
        <p:spPr>
          <a:xfrm>
            <a:off x="-2333789" y="696339"/>
            <a:ext cx="5840324" cy="6031523"/>
          </a:xfrm>
          <a:prstGeom prst="arc">
            <a:avLst>
              <a:gd name="adj1" fmla="val 18014047"/>
              <a:gd name="adj2" fmla="val 3571556"/>
            </a:avLst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7F8E-AB82-4661-AA5A-BBE4BF9E9297}"/>
              </a:ext>
            </a:extLst>
          </p:cNvPr>
          <p:cNvGrpSpPr/>
          <p:nvPr/>
        </p:nvGrpSpPr>
        <p:grpSpPr>
          <a:xfrm>
            <a:off x="3072894" y="2027773"/>
            <a:ext cx="5462071" cy="461665"/>
            <a:chOff x="3811238" y="1396831"/>
            <a:chExt cx="5462071" cy="4616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94E7F56-444C-44ED-86B0-00FAE537EFE9}"/>
                </a:ext>
              </a:extLst>
            </p:cNvPr>
            <p:cNvSpPr/>
            <p:nvPr/>
          </p:nvSpPr>
          <p:spPr>
            <a:xfrm>
              <a:off x="3811238" y="155203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EA949-E739-49BB-8729-623799D52099}"/>
                </a:ext>
              </a:extLst>
            </p:cNvPr>
            <p:cNvSpPr txBox="1"/>
            <p:nvPr/>
          </p:nvSpPr>
          <p:spPr>
            <a:xfrm>
              <a:off x="3962240" y="1396831"/>
              <a:ext cx="5311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Longitudinal profile measurements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2D89FE-1AFA-4E75-A7F3-E7587AA51378}"/>
              </a:ext>
            </a:extLst>
          </p:cNvPr>
          <p:cNvGrpSpPr/>
          <p:nvPr/>
        </p:nvGrpSpPr>
        <p:grpSpPr>
          <a:xfrm>
            <a:off x="3393886" y="3934628"/>
            <a:ext cx="1739899" cy="461665"/>
            <a:chOff x="4115395" y="2235564"/>
            <a:chExt cx="1739899" cy="46166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7E18EA-4A21-467A-A60A-108CDAE6FF1E}"/>
                </a:ext>
              </a:extLst>
            </p:cNvPr>
            <p:cNvSpPr/>
            <p:nvPr/>
          </p:nvSpPr>
          <p:spPr>
            <a:xfrm>
              <a:off x="4115395" y="2382324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E3306B-F6DC-46C8-933C-7EE3830D29E2}"/>
                </a:ext>
              </a:extLst>
            </p:cNvPr>
            <p:cNvSpPr txBox="1"/>
            <p:nvPr/>
          </p:nvSpPr>
          <p:spPr>
            <a:xfrm>
              <a:off x="4266397" y="2235564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Summary</a:t>
              </a:r>
              <a:endPara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F579F-EAE1-4D61-8B58-CDD37DD8A2B8}"/>
              </a:ext>
            </a:extLst>
          </p:cNvPr>
          <p:cNvGrpSpPr/>
          <p:nvPr/>
        </p:nvGrpSpPr>
        <p:grpSpPr>
          <a:xfrm>
            <a:off x="3148395" y="4823101"/>
            <a:ext cx="5721758" cy="461665"/>
            <a:chOff x="4108418" y="4070820"/>
            <a:chExt cx="5721758" cy="46166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684CD23-251C-45FF-BC7F-4E9A7CB844DF}"/>
                </a:ext>
              </a:extLst>
            </p:cNvPr>
            <p:cNvSpPr/>
            <p:nvPr/>
          </p:nvSpPr>
          <p:spPr>
            <a:xfrm>
              <a:off x="4108418" y="4165698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CFACCA-2B06-439A-BF54-D9BAF5C9A805}"/>
                </a:ext>
              </a:extLst>
            </p:cNvPr>
            <p:cNvSpPr txBox="1"/>
            <p:nvPr/>
          </p:nvSpPr>
          <p:spPr>
            <a:xfrm>
              <a:off x="4259420" y="4070820"/>
              <a:ext cx="5570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Hands-on</a:t>
              </a:r>
              <a:r>
                <a:rPr kumimoji="0" lang="en-GB" sz="2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with some typical systems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887604" y="-2329"/>
            <a:ext cx="10515600" cy="1062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Outline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9D7F8E-AB82-4661-AA5A-BBE4BF9E9297}"/>
              </a:ext>
            </a:extLst>
          </p:cNvPr>
          <p:cNvGrpSpPr/>
          <p:nvPr/>
        </p:nvGrpSpPr>
        <p:grpSpPr>
          <a:xfrm>
            <a:off x="3375649" y="2923384"/>
            <a:ext cx="6602819" cy="461665"/>
            <a:chOff x="3961593" y="2140042"/>
            <a:chExt cx="6602819" cy="46166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94E7F56-444C-44ED-86B0-00FAE537EFE9}"/>
                </a:ext>
              </a:extLst>
            </p:cNvPr>
            <p:cNvSpPr/>
            <p:nvPr/>
          </p:nvSpPr>
          <p:spPr>
            <a:xfrm>
              <a:off x="3961593" y="2279670"/>
              <a:ext cx="151002" cy="15100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FEA949-E739-49BB-8729-623799D52099}"/>
                </a:ext>
              </a:extLst>
            </p:cNvPr>
            <p:cNvSpPr txBox="1"/>
            <p:nvPr/>
          </p:nvSpPr>
          <p:spPr>
            <a:xfrm>
              <a:off x="4134447" y="2140042"/>
              <a:ext cx="6429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Energy &amp; Energy</a:t>
              </a:r>
              <a:r>
                <a:rPr kumimoji="0" lang="en-GB" sz="2400" b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 Spectrum measurements</a:t>
              </a:r>
              <a:endPara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5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Measuring Energy Spectrum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the beam energy? What is the spectrum?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#</a:t>
            </a:r>
            <a:r>
              <a:rPr lang="en-US" b="1" noProof="0" dirty="0">
                <a:solidFill>
                  <a:srgbClr val="003088"/>
                </a:solidFill>
                <a:latin typeface="Helvetica" pitchFamily="2" charset="0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5636-E21E-CC48-AA04-940343AD3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0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829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Overview – Measuring Energy &amp; Energy Spread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19" y="1562100"/>
            <a:ext cx="90179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Aiming to measure </a:t>
            </a:r>
            <a:r>
              <a:rPr lang="en-GB" i="1" dirty="0"/>
              <a:t>&lt;</a:t>
            </a:r>
            <a:r>
              <a:rPr lang="en-GB" i="1" dirty="0" err="1"/>
              <a:t>p</a:t>
            </a:r>
            <a:r>
              <a:rPr lang="en-GB" i="1" baseline="-25000" dirty="0" err="1"/>
              <a:t>z</a:t>
            </a:r>
            <a:r>
              <a:rPr lang="en-GB" baseline="-25000" dirty="0"/>
              <a:t> </a:t>
            </a:r>
            <a:r>
              <a:rPr lang="en-GB" dirty="0"/>
              <a:t>&gt; or complete </a:t>
            </a:r>
            <a:r>
              <a:rPr lang="el-GR" i="1" dirty="0"/>
              <a:t>ρ</a:t>
            </a:r>
            <a:r>
              <a:rPr lang="en-GB" i="1" dirty="0"/>
              <a:t>(</a:t>
            </a:r>
            <a:r>
              <a:rPr lang="en-GB" i="1" dirty="0" err="1"/>
              <a:t>p</a:t>
            </a:r>
            <a:r>
              <a:rPr lang="en-GB" i="1" baseline="-25000" dirty="0" err="1"/>
              <a:t>z</a:t>
            </a:r>
            <a:r>
              <a:rPr lang="en-GB" i="1" dirty="0"/>
              <a:t>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Describing components needed and the beam dynamics process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Indicative/instructive </a:t>
            </a:r>
            <a:r>
              <a:rPr lang="en-GB" dirty="0"/>
              <a:t>example based on ‘imagined beamline’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Other experimental techniques possible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error sources, add systems to correct what we can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equivalent lattices for measuring momentum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Procedure matters</a:t>
            </a:r>
          </a:p>
          <a:p>
            <a:endParaRPr lang="en-GB" dirty="0"/>
          </a:p>
          <a:p>
            <a:r>
              <a:rPr lang="en-GB" dirty="0"/>
              <a:t>All schematic/sketch diagrams, all first order considerations.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01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Bending with a EM dipole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Simplest case</a:t>
            </a:r>
          </a:p>
        </p:txBody>
      </p:sp>
      <p:sp>
        <p:nvSpPr>
          <p:cNvPr id="2" name="Oval 1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173528">
            <a:off x="6045145" y="2883569"/>
            <a:ext cx="279210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129789" y="2185855"/>
            <a:ext cx="4642877" cy="4803315"/>
            <a:chOff x="2129789" y="2185855"/>
            <a:chExt cx="4642877" cy="4803315"/>
          </a:xfrm>
        </p:grpSpPr>
        <p:sp>
          <p:nvSpPr>
            <p:cNvPr id="3" name="Rounded Rectangle 2"/>
            <p:cNvSpPr/>
            <p:nvPr/>
          </p:nvSpPr>
          <p:spPr>
            <a:xfrm>
              <a:off x="4409683" y="2185855"/>
              <a:ext cx="1344605" cy="9231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2129789" y="2487930"/>
              <a:ext cx="4642877" cy="4501240"/>
            </a:xfrm>
            <a:prstGeom prst="arc">
              <a:avLst>
                <a:gd name="adj1" fmla="val 16134829"/>
                <a:gd name="adj2" fmla="val 18291706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4534" y="2686361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BPM: Measures Horizontal Positon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9687" y="4129014"/>
                <a:ext cx="3092173" cy="112069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𝑇𝑚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3.3356 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[GeV/c]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87" y="4129014"/>
                <a:ext cx="3092173" cy="1120691"/>
              </a:xfrm>
              <a:prstGeom prst="rect">
                <a:avLst/>
              </a:prstGeom>
              <a:blipFill>
                <a:blip r:embed="rId3"/>
                <a:stretch>
                  <a:fillRect b="-578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081984" y="1749269"/>
            <a:ext cx="53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Dipole: </a:t>
            </a:r>
            <a:r>
              <a:rPr lang="en-GB" dirty="0">
                <a:solidFill>
                  <a:schemeClr val="accent1"/>
                </a:solidFill>
              </a:rPr>
              <a:t>magnetic field B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powered by current </a:t>
            </a:r>
            <a:r>
              <a:rPr lang="en-GB" i="1" dirty="0">
                <a:solidFill>
                  <a:srgbClr val="FF0000"/>
                </a:solidFill>
              </a:rPr>
              <a:t>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265" y="1916418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Beam, momentum </a:t>
            </a:r>
            <a:r>
              <a:rPr lang="en-GB" i="1" dirty="0"/>
              <a:t>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0935" y="4482289"/>
            <a:ext cx="7431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/>
              <a:t>ρ </a:t>
            </a:r>
            <a:r>
              <a:rPr lang="en-GB" dirty="0"/>
              <a:t> is a fixed property of lattice;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dipole bends so many degrees to get beam into centre of pipe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Zero position of BPM tells when on axis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Procedure to find </a:t>
            </a:r>
            <a:r>
              <a:rPr lang="en-GB" b="1" i="1" dirty="0"/>
              <a:t>p</a:t>
            </a:r>
            <a:r>
              <a:rPr lang="en-GB" b="1" i="1" baseline="-25000" dirty="0"/>
              <a:t>0</a:t>
            </a:r>
            <a:r>
              <a:rPr lang="en-GB" dirty="0"/>
              <a:t>: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Find current </a:t>
            </a:r>
            <a:r>
              <a:rPr lang="en-GB" i="1" dirty="0"/>
              <a:t>I </a:t>
            </a:r>
            <a:r>
              <a:rPr lang="en-GB" dirty="0"/>
              <a:t>such that beam is central on BPM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Infer </a:t>
            </a:r>
            <a:r>
              <a:rPr lang="en-GB" i="1" dirty="0"/>
              <a:t>B </a:t>
            </a:r>
            <a:r>
              <a:rPr lang="en-GB" dirty="0"/>
              <a:t>from </a:t>
            </a:r>
            <a:r>
              <a:rPr lang="en-GB" i="1" dirty="0"/>
              <a:t>I, </a:t>
            </a:r>
            <a:r>
              <a:rPr lang="en-GB" dirty="0"/>
              <a:t>or have direct </a:t>
            </a:r>
            <a:r>
              <a:rPr lang="en-GB" i="1" dirty="0"/>
              <a:t>B</a:t>
            </a:r>
            <a:r>
              <a:rPr lang="en-GB" dirty="0"/>
              <a:t> measurement</a:t>
            </a:r>
            <a:endParaRPr lang="en-GB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Momentum is calculated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2453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Bending with a EM dipole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Sources of errors #1</a:t>
            </a:r>
          </a:p>
        </p:txBody>
      </p:sp>
      <p:sp>
        <p:nvSpPr>
          <p:cNvPr id="2" name="Oval 1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173528">
            <a:off x="6050560" y="2901970"/>
            <a:ext cx="318615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129789" y="2185855"/>
            <a:ext cx="4642877" cy="4803315"/>
            <a:chOff x="2129789" y="2185855"/>
            <a:chExt cx="4642877" cy="4803315"/>
          </a:xfrm>
        </p:grpSpPr>
        <p:sp>
          <p:nvSpPr>
            <p:cNvPr id="3" name="Rounded Rectangle 2"/>
            <p:cNvSpPr/>
            <p:nvPr/>
          </p:nvSpPr>
          <p:spPr>
            <a:xfrm>
              <a:off x="4409683" y="2185855"/>
              <a:ext cx="1344605" cy="9231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2129789" y="2487930"/>
              <a:ext cx="4642877" cy="4501240"/>
            </a:xfrm>
            <a:prstGeom prst="arc">
              <a:avLst>
                <a:gd name="adj1" fmla="val 16134829"/>
                <a:gd name="adj2" fmla="val 18291706"/>
              </a:avLst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4534" y="2686361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BPM: Measures Horizontal Positon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22499" y="1657437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8265" y="1916418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Beam, momentum </a:t>
            </a:r>
            <a:r>
              <a:rPr lang="en-GB" i="1" dirty="0"/>
              <a:t>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057016" y="2386840"/>
            <a:ext cx="937458" cy="101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53679" y="2299299"/>
            <a:ext cx="2124566" cy="1122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2129789" y="2299298"/>
            <a:ext cx="4743485" cy="5625502"/>
          </a:xfrm>
          <a:prstGeom prst="arc">
            <a:avLst>
              <a:gd name="adj1" fmla="val 16134829"/>
              <a:gd name="adj2" fmla="val 17830944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5754288" y="2766060"/>
            <a:ext cx="1172486" cy="122066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4F90392-1147-1B64-EDAC-DB9683B88804}"/>
              </a:ext>
            </a:extLst>
          </p:cNvPr>
          <p:cNvGrpSpPr/>
          <p:nvPr/>
        </p:nvGrpSpPr>
        <p:grpSpPr>
          <a:xfrm>
            <a:off x="538265" y="2871027"/>
            <a:ext cx="1842549" cy="1773147"/>
            <a:chOff x="538265" y="2871027"/>
            <a:chExt cx="1842549" cy="1773147"/>
          </a:xfrm>
        </p:grpSpPr>
        <p:sp>
          <p:nvSpPr>
            <p:cNvPr id="5" name="Right Arrow 4"/>
            <p:cNvSpPr/>
            <p:nvPr/>
          </p:nvSpPr>
          <p:spPr>
            <a:xfrm rot="16200000">
              <a:off x="956757" y="3139983"/>
              <a:ext cx="865572" cy="3276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8265" y="3720844"/>
              <a:ext cx="18425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Miss-steer here</a:t>
              </a:r>
            </a:p>
            <a:p>
              <a:r>
                <a:rPr lang="en-GB" dirty="0"/>
                <a:t>Input positon and angle wrong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595330" y="4097849"/>
            <a:ext cx="252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Still set the aligned positon on BPM by </a:t>
            </a:r>
            <a:r>
              <a:rPr lang="en-GB" dirty="0">
                <a:solidFill>
                  <a:srgbClr val="FF0000"/>
                </a:solidFill>
              </a:rPr>
              <a:t>increasing 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0156" y="4192163"/>
            <a:ext cx="167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Different bend angle achieved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15762" y="5286507"/>
            <a:ext cx="353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longer know </a:t>
            </a:r>
            <a:r>
              <a:rPr lang="el-GR" i="1" dirty="0"/>
              <a:t>ρ</a:t>
            </a:r>
            <a:endParaRPr lang="en-GB" i="1" dirty="0"/>
          </a:p>
          <a:p>
            <a:r>
              <a:rPr lang="en-GB" dirty="0">
                <a:solidFill>
                  <a:srgbClr val="FF0000"/>
                </a:solidFill>
              </a:rPr>
              <a:t>Inaccurately measure momentum!</a:t>
            </a:r>
          </a:p>
        </p:txBody>
      </p:sp>
    </p:spTree>
    <p:extLst>
      <p:ext uri="{BB962C8B-B14F-4D97-AF65-F5344CB8AC3E}">
        <p14:creationId xmlns:p14="http://schemas.microsoft.com/office/powerpoint/2010/main" val="20759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4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7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Aligning into spectrometer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Fixing steering &amp; offset errors</a:t>
            </a:r>
          </a:p>
        </p:txBody>
      </p:sp>
      <p:sp>
        <p:nvSpPr>
          <p:cNvPr id="2" name="Oval 1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2173528">
            <a:off x="6053310" y="2894177"/>
            <a:ext cx="291842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2312487"/>
            <a:ext cx="1188720" cy="125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 rot="2180351">
            <a:off x="7755255" y="4006060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129789" y="2185855"/>
            <a:ext cx="4642877" cy="4803315"/>
            <a:chOff x="2129789" y="2185855"/>
            <a:chExt cx="4642877" cy="4803315"/>
          </a:xfrm>
        </p:grpSpPr>
        <p:sp>
          <p:nvSpPr>
            <p:cNvPr id="3" name="Rounded Rectangle 2"/>
            <p:cNvSpPr/>
            <p:nvPr/>
          </p:nvSpPr>
          <p:spPr>
            <a:xfrm>
              <a:off x="4409683" y="2185855"/>
              <a:ext cx="1344605" cy="9231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/>
            <p:cNvSpPr/>
            <p:nvPr/>
          </p:nvSpPr>
          <p:spPr>
            <a:xfrm>
              <a:off x="2129789" y="2487930"/>
              <a:ext cx="4642877" cy="4501240"/>
            </a:xfrm>
            <a:prstGeom prst="arc">
              <a:avLst>
                <a:gd name="adj1" fmla="val 16134829"/>
                <a:gd name="adj2" fmla="val 18291706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3752872" y="2479331"/>
            <a:ext cx="537188" cy="859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54526" y="2779355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BPM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2806" y="3667041"/>
            <a:ext cx="398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56620" y="1785873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69317" y="2155074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5916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958921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174229" y="1205153"/>
            <a:ext cx="1231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small horizontal correctors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3435" y="4293693"/>
            <a:ext cx="827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Procedure</a:t>
            </a:r>
            <a:r>
              <a:rPr lang="en-GB" dirty="0"/>
              <a:t>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Set dipole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correctors, </a:t>
            </a:r>
            <a:r>
              <a:rPr lang="en-GB" dirty="0">
                <a:solidFill>
                  <a:schemeClr val="accent6"/>
                </a:solidFill>
              </a:rPr>
              <a:t>align beam onto SC1 and SC2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 dipole on, repeat </a:t>
            </a:r>
            <a:r>
              <a:rPr lang="en-GB" i="1" dirty="0"/>
              <a:t>p</a:t>
            </a:r>
            <a:r>
              <a:rPr lang="en-GB" i="1" baseline="-25000" dirty="0"/>
              <a:t>0</a:t>
            </a:r>
            <a:r>
              <a:rPr lang="en-GB" dirty="0"/>
              <a:t> procedure: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Find current </a:t>
            </a:r>
            <a:r>
              <a:rPr lang="en-GB" i="1" dirty="0"/>
              <a:t>I </a:t>
            </a:r>
            <a:r>
              <a:rPr lang="en-GB" dirty="0"/>
              <a:t>such that beam is central on BPM &amp; on SCR3 (cross check)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Infer </a:t>
            </a:r>
            <a:r>
              <a:rPr lang="en-GB" i="1" dirty="0"/>
              <a:t>B </a:t>
            </a:r>
            <a:r>
              <a:rPr lang="en-GB" dirty="0"/>
              <a:t>from </a:t>
            </a:r>
            <a:r>
              <a:rPr lang="en-GB" i="1" dirty="0"/>
              <a:t>I, </a:t>
            </a:r>
            <a:r>
              <a:rPr lang="en-GB" dirty="0"/>
              <a:t>or have direct </a:t>
            </a:r>
            <a:r>
              <a:rPr lang="en-GB" i="1" dirty="0"/>
              <a:t>B</a:t>
            </a:r>
            <a:r>
              <a:rPr lang="en-GB" dirty="0"/>
              <a:t> measurement</a:t>
            </a:r>
            <a:endParaRPr lang="en-GB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Momentum is calculated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64699" y="1808864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Screen: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0177" y="185608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2</a:t>
            </a:r>
          </a:p>
        </p:txBody>
      </p:sp>
      <p:cxnSp>
        <p:nvCxnSpPr>
          <p:cNvPr id="44" name="Straight Arrow Connector 43"/>
          <p:cNvCxnSpPr>
            <a:endCxn id="39" idx="1"/>
          </p:cNvCxnSpPr>
          <p:nvPr/>
        </p:nvCxnSpPr>
        <p:spPr>
          <a:xfrm>
            <a:off x="2491647" y="2320864"/>
            <a:ext cx="467274" cy="171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</p:cNvCxnSpPr>
          <p:nvPr/>
        </p:nvCxnSpPr>
        <p:spPr>
          <a:xfrm flipV="1">
            <a:off x="3076517" y="2483630"/>
            <a:ext cx="624329" cy="8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Bending with EM Dipole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More important error 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241" y="1372933"/>
            <a:ext cx="9445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Procedure requires switching dipole </a:t>
            </a:r>
            <a:r>
              <a:rPr lang="en-GB" dirty="0">
                <a:solidFill>
                  <a:schemeClr val="accent6"/>
                </a:solidFill>
              </a:rPr>
              <a:t>‘On’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‘Off’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just controlling coil current I -&gt; will create </a:t>
            </a:r>
            <a:r>
              <a:rPr lang="en-GB" dirty="0">
                <a:solidFill>
                  <a:srgbClr val="FF0000"/>
                </a:solidFill>
              </a:rPr>
              <a:t>remnant field </a:t>
            </a:r>
            <a:r>
              <a:rPr lang="en-GB" dirty="0"/>
              <a:t>in poles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Setting current to 0 and beam still bends!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 given current, no longer know the </a:t>
            </a:r>
            <a:r>
              <a:rPr lang="en-GB" dirty="0">
                <a:solidFill>
                  <a:schemeClr val="accent1"/>
                </a:solidFill>
              </a:rPr>
              <a:t>true B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Produces inaccurate momentum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Must degauss dipoles </a:t>
            </a:r>
            <a:r>
              <a:rPr lang="en-GB" dirty="0"/>
              <a:t>(requires polarity reverse of power supply)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Also note: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BPM &amp; dipole power supply sets precision of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BPM ‘zero position’ calibration contributes to accuracy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How well the BPM system ‘knows its centre’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Survey tolerances -  mechanical accuracy of beamline – contributes to accuracy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How well the BPM centre is positioned in the beamline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How well the screen centres are aligned, SCR1 and SCR2</a:t>
            </a:r>
          </a:p>
        </p:txBody>
      </p:sp>
    </p:spTree>
    <p:extLst>
      <p:ext uri="{BB962C8B-B14F-4D97-AF65-F5344CB8AC3E}">
        <p14:creationId xmlns:p14="http://schemas.microsoft.com/office/powerpoint/2010/main" val="31090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Separating the energies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303" y="3967251"/>
                <a:ext cx="3326649" cy="1965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𝑇𝑚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3.3356 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[GeV/c]</a:t>
                </a:r>
              </a:p>
              <a:p>
                <a:endParaRPr lang="en-GB" dirty="0"/>
              </a:p>
              <a:p>
                <a:r>
                  <a:rPr lang="en-GB" dirty="0"/>
                  <a:t>Dipole generates dispersion, </a:t>
                </a:r>
                <a:r>
                  <a:rPr lang="en-GB" i="1" dirty="0" err="1"/>
                  <a:t>D</a:t>
                </a:r>
                <a:r>
                  <a:rPr lang="en-GB" i="1" baseline="-25000" dirty="0" err="1"/>
                  <a:t>x</a:t>
                </a:r>
                <a:r>
                  <a:rPr lang="en-GB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3" y="3967251"/>
                <a:ext cx="3326649" cy="1965153"/>
              </a:xfrm>
              <a:prstGeom prst="rect">
                <a:avLst/>
              </a:prstGeom>
              <a:blipFill>
                <a:blip r:embed="rId3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173528">
            <a:off x="6108134" y="2932060"/>
            <a:ext cx="285617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6620" y="1785873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69317" y="2155074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5916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58921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232846" y="1578985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Corrs.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64699" y="1808864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0177" y="185608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2</a:t>
            </a:r>
          </a:p>
        </p:txBody>
      </p:sp>
      <p:sp>
        <p:nvSpPr>
          <p:cNvPr id="32" name="Arc 31"/>
          <p:cNvSpPr/>
          <p:nvPr/>
        </p:nvSpPr>
        <p:spPr>
          <a:xfrm>
            <a:off x="2129789" y="2487930"/>
            <a:ext cx="4642877" cy="4501240"/>
          </a:xfrm>
          <a:prstGeom prst="arc">
            <a:avLst>
              <a:gd name="adj1" fmla="val 16134829"/>
              <a:gd name="adj2" fmla="val 18291706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180351">
            <a:off x="7688124" y="4024645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232846" y="2487930"/>
            <a:ext cx="5509853" cy="4501240"/>
            <a:chOff x="2232846" y="2487930"/>
            <a:chExt cx="5509853" cy="4501240"/>
          </a:xfrm>
        </p:grpSpPr>
        <p:sp>
          <p:nvSpPr>
            <p:cNvPr id="34" name="Arc 33"/>
            <p:cNvSpPr/>
            <p:nvPr/>
          </p:nvSpPr>
          <p:spPr>
            <a:xfrm>
              <a:off x="2232846" y="2487930"/>
              <a:ext cx="4734747" cy="4501240"/>
            </a:xfrm>
            <a:prstGeom prst="arc">
              <a:avLst>
                <a:gd name="adj1" fmla="val 16134829"/>
                <a:gd name="adj2" fmla="val 18291706"/>
              </a:avLst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99030" y="2859583"/>
              <a:ext cx="1843669" cy="1197453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62471" y="2518693"/>
            <a:ext cx="5153783" cy="4501240"/>
            <a:chOff x="2362471" y="2518693"/>
            <a:chExt cx="5153783" cy="4501240"/>
          </a:xfrm>
        </p:grpSpPr>
        <p:sp>
          <p:nvSpPr>
            <p:cNvPr id="35" name="Arc 34"/>
            <p:cNvSpPr/>
            <p:nvPr/>
          </p:nvSpPr>
          <p:spPr>
            <a:xfrm>
              <a:off x="2362471" y="2518693"/>
              <a:ext cx="4211954" cy="4501240"/>
            </a:xfrm>
            <a:prstGeom prst="arc">
              <a:avLst>
                <a:gd name="adj1" fmla="val 16134829"/>
                <a:gd name="adj2" fmla="val 18430091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94987" y="3030972"/>
              <a:ext cx="1721267" cy="142672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994529" y="378258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19251" y="4738550"/>
            <a:ext cx="710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Procedure</a:t>
            </a:r>
            <a:r>
              <a:rPr lang="en-GB" dirty="0"/>
              <a:t>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Setup as in momentum measurement to evaluate </a:t>
            </a:r>
            <a:r>
              <a:rPr lang="en-GB" i="1" dirty="0"/>
              <a:t>p</a:t>
            </a:r>
            <a:r>
              <a:rPr lang="en-GB" i="1" baseline="-25000" dirty="0"/>
              <a:t>0</a:t>
            </a:r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 distribution of particles on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</a:t>
            </a:r>
            <a:r>
              <a:rPr lang="en-GB" i="1" dirty="0" err="1"/>
              <a:t>D</a:t>
            </a:r>
            <a:r>
              <a:rPr lang="en-GB" i="1" baseline="-25000" dirty="0" err="1"/>
              <a:t>x</a:t>
            </a:r>
            <a:r>
              <a:rPr lang="en-GB" dirty="0"/>
              <a:t> at screen (measured or inferred)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a calibrated screen image map  positions to momentum variation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41813" y="3458309"/>
            <a:ext cx="2898357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Understand your screen coordinates.</a:t>
            </a:r>
          </a:p>
          <a:p>
            <a:pPr algn="ctr"/>
            <a:r>
              <a:rPr lang="en-GB" b="1" dirty="0"/>
              <a:t>Lower energy particles are bent more by dipoles.</a:t>
            </a:r>
            <a:r>
              <a:rPr lang="en-GB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69317" y="6403237"/>
            <a:ext cx="466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/>
              <a:t>Dx</a:t>
            </a:r>
            <a:r>
              <a:rPr lang="en-GB" i="1" dirty="0"/>
              <a:t> can be found through variation of &lt;x&gt; with B</a:t>
            </a:r>
          </a:p>
        </p:txBody>
      </p:sp>
    </p:spTree>
    <p:extLst>
      <p:ext uri="{BB962C8B-B14F-4D97-AF65-F5344CB8AC3E}">
        <p14:creationId xmlns:p14="http://schemas.microsoft.com/office/powerpoint/2010/main" val="6126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Vital transverse 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623" y="4645254"/>
            <a:ext cx="710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absence of the dipole, the beam size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diverge or converge. Will be different in both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Size depends on emittance and beta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Obvious statements -&gt; impacts the spectrum measurement!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2173528">
            <a:off x="6108134" y="2932060"/>
            <a:ext cx="285617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 rot="2180351">
            <a:off x="7688124" y="4024645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55520" y="2289658"/>
            <a:ext cx="5487179" cy="198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55520" y="2511346"/>
            <a:ext cx="5487179" cy="227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021224" y="2185855"/>
            <a:ext cx="241583" cy="6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591469" y="1769946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Dipole off</a:t>
            </a:r>
          </a:p>
        </p:txBody>
      </p:sp>
    </p:spTree>
    <p:extLst>
      <p:ext uri="{BB962C8B-B14F-4D97-AF65-F5344CB8AC3E}">
        <p14:creationId xmlns:p14="http://schemas.microsoft.com/office/powerpoint/2010/main" val="37000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Vital transverse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432097" y="4877740"/>
                <a:ext cx="12837457" cy="181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With the dipole on, particle location at screen depends on both Dispersion and Beta function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r>
                  <a:rPr lang="en-GB" sz="2400" b="1" u="sng" dirty="0">
                    <a:solidFill>
                      <a:srgbClr val="FF0000"/>
                    </a:solidFill>
                  </a:rPr>
                  <a:t>To get a momentum spectrum must minimise </a:t>
                </a:r>
                <a:r>
                  <a:rPr lang="el-GR" sz="2400" b="1" u="sng" dirty="0">
                    <a:solidFill>
                      <a:srgbClr val="FF0000"/>
                    </a:solidFill>
                  </a:rPr>
                  <a:t>β</a:t>
                </a:r>
                <a:r>
                  <a:rPr lang="en-GB" sz="2400" b="1" u="sng" baseline="-25000" dirty="0">
                    <a:solidFill>
                      <a:srgbClr val="FF0000"/>
                    </a:solidFill>
                  </a:rPr>
                  <a:t>x </a:t>
                </a:r>
                <a:r>
                  <a:rPr lang="en-GB" sz="2400" b="1" u="sng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b="1" u="sng" dirty="0">
                    <a:solidFill>
                      <a:srgbClr val="FF0000"/>
                    </a:solidFill>
                  </a:rPr>
                  <a:t>so that dispersion dominates the image</a:t>
                </a:r>
                <a:endParaRPr lang="en-GB" sz="2400" b="1" u="sng" baseline="-25000" dirty="0">
                  <a:solidFill>
                    <a:srgbClr val="FF0000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2097" y="4877740"/>
                <a:ext cx="12837457" cy="1819216"/>
              </a:xfrm>
              <a:prstGeom prst="rect">
                <a:avLst/>
              </a:prstGeom>
              <a:blipFill>
                <a:blip r:embed="rId3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 rot="2180351">
            <a:off x="7688124" y="4024645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21224" y="2185855"/>
            <a:ext cx="241583" cy="658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232846" y="2487930"/>
            <a:ext cx="5509853" cy="4501240"/>
            <a:chOff x="2232846" y="2487930"/>
            <a:chExt cx="5509853" cy="4501240"/>
          </a:xfrm>
        </p:grpSpPr>
        <p:sp>
          <p:nvSpPr>
            <p:cNvPr id="22" name="Arc 21"/>
            <p:cNvSpPr/>
            <p:nvPr/>
          </p:nvSpPr>
          <p:spPr>
            <a:xfrm>
              <a:off x="2232846" y="2487930"/>
              <a:ext cx="4734747" cy="4501240"/>
            </a:xfrm>
            <a:prstGeom prst="arc">
              <a:avLst>
                <a:gd name="adj1" fmla="val 16134829"/>
                <a:gd name="adj2" fmla="val 18291706"/>
              </a:avLst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899030" y="2859583"/>
              <a:ext cx="1843669" cy="1197453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362471" y="2518693"/>
            <a:ext cx="5153783" cy="4501240"/>
            <a:chOff x="2362471" y="2518693"/>
            <a:chExt cx="5153783" cy="4501240"/>
          </a:xfrm>
        </p:grpSpPr>
        <p:sp>
          <p:nvSpPr>
            <p:cNvPr id="27" name="Arc 26"/>
            <p:cNvSpPr/>
            <p:nvPr/>
          </p:nvSpPr>
          <p:spPr>
            <a:xfrm>
              <a:off x="2362471" y="2518693"/>
              <a:ext cx="4211954" cy="4501240"/>
            </a:xfrm>
            <a:prstGeom prst="arc">
              <a:avLst>
                <a:gd name="adj1" fmla="val 16134829"/>
                <a:gd name="adj2" fmla="val 18430091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794987" y="3030972"/>
              <a:ext cx="1721267" cy="142672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>
            <a:stCxn id="27" idx="2"/>
          </p:cNvCxnSpPr>
          <p:nvPr/>
        </p:nvCxnSpPr>
        <p:spPr>
          <a:xfrm>
            <a:off x="5794232" y="3020642"/>
            <a:ext cx="1683242" cy="1573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2"/>
          </p:cNvCxnSpPr>
          <p:nvPr/>
        </p:nvCxnSpPr>
        <p:spPr>
          <a:xfrm>
            <a:off x="5794232" y="3020642"/>
            <a:ext cx="1849076" cy="13045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9" idx="1"/>
          </p:cNvCxnSpPr>
          <p:nvPr/>
        </p:nvCxnSpPr>
        <p:spPr>
          <a:xfrm>
            <a:off x="5778313" y="2797624"/>
            <a:ext cx="1920425" cy="1527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4232" y="2790005"/>
            <a:ext cx="2048123" cy="1216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Vital transverse dynamics</a:t>
            </a:r>
          </a:p>
        </p:txBody>
      </p:sp>
      <p:sp>
        <p:nvSpPr>
          <p:cNvPr id="11" name="Oval 10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173528">
            <a:off x="6108134" y="2932060"/>
            <a:ext cx="285617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6620" y="1785873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54668" y="2162730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5916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43561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224651" y="1634705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Corrs.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5519" y="1747838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0177" y="185608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2</a:t>
            </a:r>
          </a:p>
        </p:txBody>
      </p:sp>
      <p:sp>
        <p:nvSpPr>
          <p:cNvPr id="32" name="Arc 31"/>
          <p:cNvSpPr/>
          <p:nvPr/>
        </p:nvSpPr>
        <p:spPr>
          <a:xfrm>
            <a:off x="2129789" y="2487930"/>
            <a:ext cx="4642877" cy="4501240"/>
          </a:xfrm>
          <a:prstGeom prst="arc">
            <a:avLst>
              <a:gd name="adj1" fmla="val 16134829"/>
              <a:gd name="adj2" fmla="val 18291706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180351">
            <a:off x="7688124" y="4024645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232846" y="2487930"/>
            <a:ext cx="5509853" cy="4501240"/>
            <a:chOff x="2232846" y="2487930"/>
            <a:chExt cx="5509853" cy="4501240"/>
          </a:xfrm>
        </p:grpSpPr>
        <p:sp>
          <p:nvSpPr>
            <p:cNvPr id="34" name="Arc 33"/>
            <p:cNvSpPr/>
            <p:nvPr/>
          </p:nvSpPr>
          <p:spPr>
            <a:xfrm>
              <a:off x="2232846" y="2487930"/>
              <a:ext cx="4734747" cy="4501240"/>
            </a:xfrm>
            <a:prstGeom prst="arc">
              <a:avLst>
                <a:gd name="adj1" fmla="val 16134829"/>
                <a:gd name="adj2" fmla="val 18291706"/>
              </a:avLst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899030" y="2859583"/>
              <a:ext cx="1843669" cy="1197453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62471" y="2518693"/>
            <a:ext cx="5153783" cy="4501240"/>
            <a:chOff x="2362471" y="2518693"/>
            <a:chExt cx="5153783" cy="4501240"/>
          </a:xfrm>
        </p:grpSpPr>
        <p:sp>
          <p:nvSpPr>
            <p:cNvPr id="35" name="Arc 34"/>
            <p:cNvSpPr/>
            <p:nvPr/>
          </p:nvSpPr>
          <p:spPr>
            <a:xfrm>
              <a:off x="2362471" y="2518693"/>
              <a:ext cx="4211954" cy="4501240"/>
            </a:xfrm>
            <a:prstGeom prst="arc">
              <a:avLst>
                <a:gd name="adj1" fmla="val 16134829"/>
                <a:gd name="adj2" fmla="val 18430091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94987" y="3030972"/>
              <a:ext cx="1721267" cy="142672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994529" y="378258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00016" y="4746927"/>
            <a:ext cx="8250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Procedure</a:t>
            </a:r>
            <a:r>
              <a:rPr lang="en-GB" dirty="0"/>
              <a:t>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Setup as in momentum measurement to evaluate </a:t>
            </a:r>
            <a:r>
              <a:rPr lang="en-GB" i="1" dirty="0"/>
              <a:t>p</a:t>
            </a:r>
            <a:r>
              <a:rPr lang="en-GB" i="1" baseline="-25000" dirty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quads Q-1,2,3 to reduce horizontal beam size on SCR3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Finding minimal beam size sets small </a:t>
            </a:r>
            <a:r>
              <a:rPr lang="el-GR" dirty="0"/>
              <a:t>β</a:t>
            </a:r>
            <a:r>
              <a:rPr lang="en-GB" baseline="-25000" dirty="0"/>
              <a:t>x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Be mindful of introducing offsets, may need to iterate p</a:t>
            </a:r>
            <a:r>
              <a:rPr lang="en-GB" baseline="-25000" dirty="0"/>
              <a:t>0</a:t>
            </a:r>
            <a:r>
              <a:rPr lang="en-GB" dirty="0"/>
              <a:t> </a:t>
            </a:r>
            <a:r>
              <a:rPr lang="en-GB" i="1" dirty="0"/>
              <a:t> </a:t>
            </a:r>
            <a:r>
              <a:rPr lang="en-GB" dirty="0"/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Maintain control of vertical </a:t>
            </a:r>
            <a:r>
              <a:rPr lang="en-GB" dirty="0" err="1"/>
              <a:t>beamsize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 record measurements of momentum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42" name="Rectangle 41"/>
          <p:cNvSpPr/>
          <p:nvPr/>
        </p:nvSpPr>
        <p:spPr>
          <a:xfrm>
            <a:off x="3093468" y="2158756"/>
            <a:ext cx="178063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455903" y="2155074"/>
            <a:ext cx="169840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836662" y="2155074"/>
            <a:ext cx="162647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788800" y="2959367"/>
            <a:ext cx="143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Quadrupoles</a:t>
            </a:r>
          </a:p>
          <a:p>
            <a:r>
              <a:rPr lang="en-GB" dirty="0"/>
              <a:t>Q-1,2,3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59881" y="1449997"/>
            <a:ext cx="2510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switch off EM dipole and focus onto SCR2 </a:t>
            </a:r>
            <a:r>
              <a:rPr lang="en-GB" i="1" dirty="0"/>
              <a:t>as a starting point</a:t>
            </a:r>
          </a:p>
          <a:p>
            <a:r>
              <a:rPr lang="en-GB" dirty="0"/>
              <a:t>Requires matching </a:t>
            </a:r>
            <a:r>
              <a:rPr lang="en-GB" i="1" dirty="0"/>
              <a:t>s</a:t>
            </a:r>
            <a:r>
              <a:rPr lang="en-GB" dirty="0"/>
              <a:t> position in lattice</a:t>
            </a:r>
          </a:p>
          <a:p>
            <a:r>
              <a:rPr lang="en-GB" dirty="0"/>
              <a:t>Some (sector) dipoles will also focus</a:t>
            </a:r>
          </a:p>
        </p:txBody>
      </p:sp>
    </p:spTree>
    <p:extLst>
      <p:ext uri="{BB962C8B-B14F-4D97-AF65-F5344CB8AC3E}">
        <p14:creationId xmlns:p14="http://schemas.microsoft.com/office/powerpoint/2010/main" val="23886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Thomas Pacey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CI-ACC-212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| 06/03/2023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61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Summary from Lecture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Recap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8264" y="1235777"/>
            <a:ext cx="92023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are a lot of properties to measure!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Bunch is a 6D object, Beams are made of many different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Somethings are measured - </a:t>
            </a:r>
            <a:r>
              <a:rPr lang="en-GB" sz="2400" b="1" dirty="0">
                <a:solidFill>
                  <a:srgbClr val="FF0000"/>
                </a:solidFill>
              </a:rPr>
              <a:t>destructive</a:t>
            </a:r>
            <a:r>
              <a:rPr lang="en-GB" sz="2400" dirty="0"/>
              <a:t> or </a:t>
            </a:r>
            <a:r>
              <a:rPr lang="en-GB" sz="2400" b="1" dirty="0">
                <a:solidFill>
                  <a:srgbClr val="FF0000"/>
                </a:solidFill>
              </a:rPr>
              <a:t>multi-shot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Others can be monitored - </a:t>
            </a:r>
            <a:r>
              <a:rPr lang="en-GB" sz="2400" b="1" dirty="0">
                <a:solidFill>
                  <a:schemeClr val="accent6"/>
                </a:solidFill>
              </a:rPr>
              <a:t>single-shot</a:t>
            </a:r>
            <a:r>
              <a:rPr lang="en-GB" sz="2400" dirty="0"/>
              <a:t> </a:t>
            </a:r>
            <a:r>
              <a:rPr lang="en-GB" sz="2400" i="1" dirty="0"/>
              <a:t>and/or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6"/>
                </a:solidFill>
              </a:rPr>
              <a:t>non-invasive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is a whole zoo of diagnostic systems and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/>
              <a:t>Ask what a TLA is and 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You need a </a:t>
            </a:r>
            <a:r>
              <a:rPr lang="en-GB" sz="2400" b="1" u="sng" dirty="0"/>
              <a:t>combination of systems </a:t>
            </a:r>
            <a:r>
              <a:rPr lang="en-GB" sz="2400" dirty="0"/>
              <a:t>to operate the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Even more systems needed to understand the beam!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diagnostics have limits…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25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Dealing with large energy spread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603" y="4581280"/>
                <a:ext cx="6602599" cy="1767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Dipole generates dispersion, </a:t>
                </a:r>
                <a:r>
                  <a:rPr lang="en-GB" i="1" dirty="0" err="1"/>
                  <a:t>D</a:t>
                </a:r>
                <a:r>
                  <a:rPr lang="en-GB" i="1" baseline="-25000" dirty="0" err="1"/>
                  <a:t>x</a:t>
                </a:r>
                <a:r>
                  <a:rPr lang="en-GB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For large momentum spread, particles may not make it to screen.</a:t>
                </a:r>
              </a:p>
              <a:p>
                <a:r>
                  <a:rPr lang="en-GB" dirty="0"/>
                  <a:t>Screen is at a fixed location and with a fixed size!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3" y="4581280"/>
                <a:ext cx="6602599" cy="1767792"/>
              </a:xfrm>
              <a:prstGeom prst="rect">
                <a:avLst/>
              </a:prstGeom>
              <a:blipFill>
                <a:blip r:embed="rId3"/>
                <a:stretch>
                  <a:fillRect l="-739" t="-2069" b="-4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173528">
            <a:off x="6108134" y="2932060"/>
            <a:ext cx="285617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6620" y="1785873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69317" y="2155074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5916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56608" y="2169424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232846" y="1578985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Corrs.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8741" y="286991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Q1,2,3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0177" y="185608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2</a:t>
            </a:r>
          </a:p>
        </p:txBody>
      </p:sp>
      <p:sp>
        <p:nvSpPr>
          <p:cNvPr id="32" name="Arc 31"/>
          <p:cNvSpPr/>
          <p:nvPr/>
        </p:nvSpPr>
        <p:spPr>
          <a:xfrm>
            <a:off x="2129789" y="2487930"/>
            <a:ext cx="4642877" cy="4501240"/>
          </a:xfrm>
          <a:prstGeom prst="arc">
            <a:avLst>
              <a:gd name="adj1" fmla="val 16134829"/>
              <a:gd name="adj2" fmla="val 18291706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180351">
            <a:off x="7663954" y="4011154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78302" y="2495549"/>
            <a:ext cx="6214225" cy="4501240"/>
            <a:chOff x="1578302" y="2495549"/>
            <a:chExt cx="6214225" cy="4501240"/>
          </a:xfrm>
        </p:grpSpPr>
        <p:sp>
          <p:nvSpPr>
            <p:cNvPr id="34" name="Arc 33"/>
            <p:cNvSpPr/>
            <p:nvPr/>
          </p:nvSpPr>
          <p:spPr>
            <a:xfrm>
              <a:off x="1578302" y="2495549"/>
              <a:ext cx="5786944" cy="4501240"/>
            </a:xfrm>
            <a:prstGeom prst="arc">
              <a:avLst>
                <a:gd name="adj1" fmla="val 16134829"/>
                <a:gd name="adj2" fmla="val 18161693"/>
              </a:avLst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764398" y="2731201"/>
              <a:ext cx="2028129" cy="1098746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793915" y="2503167"/>
            <a:ext cx="4524144" cy="4501240"/>
            <a:chOff x="2600239" y="1371210"/>
            <a:chExt cx="4634905" cy="4501240"/>
          </a:xfrm>
        </p:grpSpPr>
        <p:sp>
          <p:nvSpPr>
            <p:cNvPr id="35" name="Arc 34"/>
            <p:cNvSpPr/>
            <p:nvPr/>
          </p:nvSpPr>
          <p:spPr>
            <a:xfrm>
              <a:off x="2600239" y="1371210"/>
              <a:ext cx="3670794" cy="4501240"/>
            </a:xfrm>
            <a:prstGeom prst="arc">
              <a:avLst>
                <a:gd name="adj1" fmla="val 16134829"/>
                <a:gd name="adj2" fmla="val 18242280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23822" y="1903184"/>
              <a:ext cx="1611322" cy="152787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994529" y="378258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93468" y="2158756"/>
            <a:ext cx="178063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55903" y="2155074"/>
            <a:ext cx="169840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836662" y="2155074"/>
            <a:ext cx="162647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070385" y="1851514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1</a:t>
            </a:r>
          </a:p>
        </p:txBody>
      </p:sp>
    </p:spTree>
    <p:extLst>
      <p:ext uri="{BB962C8B-B14F-4D97-AF65-F5344CB8AC3E}">
        <p14:creationId xmlns:p14="http://schemas.microsoft.com/office/powerpoint/2010/main" val="27416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Dealing with large energy spread</a:t>
            </a:r>
          </a:p>
        </p:txBody>
      </p:sp>
      <p:sp>
        <p:nvSpPr>
          <p:cNvPr id="11" name="Oval 10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173528">
            <a:off x="6108134" y="2932060"/>
            <a:ext cx="285617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6620" y="1785873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69317" y="2155074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5916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56608" y="2169424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232846" y="1578985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Corrs.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041" y="1750518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0177" y="185608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2</a:t>
            </a:r>
          </a:p>
        </p:txBody>
      </p:sp>
      <p:sp>
        <p:nvSpPr>
          <p:cNvPr id="32" name="Arc 31"/>
          <p:cNvSpPr/>
          <p:nvPr/>
        </p:nvSpPr>
        <p:spPr>
          <a:xfrm>
            <a:off x="2129789" y="2487930"/>
            <a:ext cx="4642877" cy="4501240"/>
          </a:xfrm>
          <a:prstGeom prst="arc">
            <a:avLst>
              <a:gd name="adj1" fmla="val 16134829"/>
              <a:gd name="adj2" fmla="val 18291706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180351">
            <a:off x="7663954" y="4011154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78302" y="2495549"/>
            <a:ext cx="5786944" cy="4501240"/>
            <a:chOff x="1578302" y="2495549"/>
            <a:chExt cx="5786944" cy="4501240"/>
          </a:xfrm>
        </p:grpSpPr>
        <p:sp>
          <p:nvSpPr>
            <p:cNvPr id="34" name="Arc 33"/>
            <p:cNvSpPr/>
            <p:nvPr/>
          </p:nvSpPr>
          <p:spPr>
            <a:xfrm>
              <a:off x="1578302" y="2495549"/>
              <a:ext cx="5786944" cy="4501240"/>
            </a:xfrm>
            <a:prstGeom prst="arc">
              <a:avLst>
                <a:gd name="adj1" fmla="val 16134829"/>
                <a:gd name="adj2" fmla="val 18161693"/>
              </a:avLst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764398" y="2731201"/>
              <a:ext cx="929010" cy="538693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793915" y="2503167"/>
            <a:ext cx="3583072" cy="4501240"/>
            <a:chOff x="2600239" y="1371210"/>
            <a:chExt cx="3670794" cy="4501240"/>
          </a:xfrm>
        </p:grpSpPr>
        <p:sp>
          <p:nvSpPr>
            <p:cNvPr id="35" name="Arc 34"/>
            <p:cNvSpPr/>
            <p:nvPr/>
          </p:nvSpPr>
          <p:spPr>
            <a:xfrm>
              <a:off x="2600239" y="1371210"/>
              <a:ext cx="3670794" cy="4501240"/>
            </a:xfrm>
            <a:prstGeom prst="arc">
              <a:avLst>
                <a:gd name="adj1" fmla="val 16134829"/>
                <a:gd name="adj2" fmla="val 18242280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23822" y="1903184"/>
              <a:ext cx="621861" cy="61343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994529" y="378258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67352" y="6479718"/>
            <a:ext cx="466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Dx can be found through variation of &lt;x&gt; with 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93468" y="2158756"/>
            <a:ext cx="178063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55903" y="2155074"/>
            <a:ext cx="169840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836662" y="2155074"/>
            <a:ext cx="162647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143710" y="284287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Q1,2,3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08898" y="3337787"/>
            <a:ext cx="958277" cy="80282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96610" y="3809624"/>
            <a:ext cx="1095990" cy="6333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2365310">
            <a:off x="6512326" y="3073854"/>
            <a:ext cx="182799" cy="89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046535" y="2996776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-31848" y="4247854"/>
                <a:ext cx="3657591" cy="1767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Dipole generates dispersion, </a:t>
                </a:r>
                <a:r>
                  <a:rPr lang="en-GB" i="1" dirty="0" err="1"/>
                  <a:t>D</a:t>
                </a:r>
                <a:r>
                  <a:rPr lang="en-GB" i="1" baseline="-25000" dirty="0" err="1"/>
                  <a:t>x</a:t>
                </a:r>
                <a:r>
                  <a:rPr lang="en-GB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Quad Q4 modifies </a:t>
                </a:r>
                <a:r>
                  <a:rPr lang="en-GB" i="1" dirty="0" err="1"/>
                  <a:t>D</a:t>
                </a:r>
                <a:r>
                  <a:rPr lang="en-GB" i="1" baseline="-25000" dirty="0" err="1"/>
                  <a:t>x</a:t>
                </a:r>
                <a:r>
                  <a:rPr lang="en-GB" dirty="0"/>
                  <a:t> </a:t>
                </a:r>
                <a:r>
                  <a:rPr lang="en-GB" i="1" dirty="0"/>
                  <a:t>at SCR3</a:t>
                </a:r>
                <a:r>
                  <a:rPr lang="en-GB" dirty="0"/>
                  <a:t> so that </a:t>
                </a:r>
              </a:p>
              <a:p>
                <a:r>
                  <a:rPr lang="en-GB" dirty="0"/>
                  <a:t>Whole 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</m:oMath>
                </a14:m>
                <a:r>
                  <a:rPr lang="en-GB" dirty="0"/>
                  <a:t>fits within screen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48" y="4247854"/>
                <a:ext cx="3657591" cy="1767792"/>
              </a:xfrm>
              <a:prstGeom prst="rect">
                <a:avLst/>
              </a:prstGeom>
              <a:blipFill>
                <a:blip r:embed="rId3"/>
                <a:stretch>
                  <a:fillRect l="-1500" t="-2069" r="-667" b="-4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773227" y="4501594"/>
            <a:ext cx="7101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Procedure</a:t>
            </a:r>
            <a:r>
              <a:rPr lang="en-GB" dirty="0"/>
              <a:t>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Setup as in momentum measurement to evaluate </a:t>
            </a:r>
            <a:r>
              <a:rPr lang="en-GB" i="1" dirty="0"/>
              <a:t>p</a:t>
            </a:r>
            <a:r>
              <a:rPr lang="en-GB" i="1" baseline="-25000" dirty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quads Q4 to fit spectrum onto SCR3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 </a:t>
            </a:r>
            <a:r>
              <a:rPr lang="en-GB" i="1" dirty="0" err="1"/>
              <a:t>D</a:t>
            </a:r>
            <a:r>
              <a:rPr lang="en-GB" i="1" baseline="-25000" dirty="0" err="1"/>
              <a:t>x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Repeat </a:t>
            </a:r>
            <a:r>
              <a:rPr lang="el-GR" dirty="0"/>
              <a:t>β</a:t>
            </a:r>
            <a:r>
              <a:rPr lang="en-GB" baseline="-25000" dirty="0"/>
              <a:t>x</a:t>
            </a:r>
            <a:r>
              <a:rPr lang="en-GB" dirty="0"/>
              <a:t> minimisation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Collect energy spectra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06965" y="2188825"/>
            <a:ext cx="2911224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Q4 also changes </a:t>
            </a:r>
            <a:r>
              <a:rPr lang="el-GR" dirty="0"/>
              <a:t>β</a:t>
            </a:r>
            <a:r>
              <a:rPr lang="en-GB" baseline="-25000" dirty="0"/>
              <a:t>x</a:t>
            </a:r>
            <a:r>
              <a:rPr lang="en-GB" dirty="0"/>
              <a:t> !!</a:t>
            </a:r>
          </a:p>
          <a:p>
            <a:r>
              <a:rPr lang="en-GB" dirty="0"/>
              <a:t>If you touch it: repeat procedure.</a:t>
            </a:r>
          </a:p>
          <a:p>
            <a:r>
              <a:rPr lang="en-GB" dirty="0"/>
              <a:t>If you change dipole: repeat procedure.</a:t>
            </a:r>
          </a:p>
          <a:p>
            <a:r>
              <a:rPr lang="en-GB" b="1" dirty="0"/>
              <a:t>Be careful, keep track of procedures, iterate as needed.</a:t>
            </a:r>
          </a:p>
        </p:txBody>
      </p:sp>
    </p:spTree>
    <p:extLst>
      <p:ext uri="{BB962C8B-B14F-4D97-AF65-F5344CB8AC3E}">
        <p14:creationId xmlns:p14="http://schemas.microsoft.com/office/powerpoint/2010/main" val="371999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/>
      <p:bldP spid="54" grpId="0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09683" y="2185855"/>
            <a:ext cx="1344605" cy="923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96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Measuring energy spectrum #3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Dealing with large energy spread</a:t>
            </a:r>
          </a:p>
        </p:txBody>
      </p:sp>
      <p:sp>
        <p:nvSpPr>
          <p:cNvPr id="11" name="Oval 10"/>
          <p:cNvSpPr/>
          <p:nvPr/>
        </p:nvSpPr>
        <p:spPr>
          <a:xfrm>
            <a:off x="738764" y="2362200"/>
            <a:ext cx="241583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173528">
            <a:off x="6108134" y="2932060"/>
            <a:ext cx="285617" cy="6143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487930"/>
            <a:ext cx="95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91207" y="3851707"/>
            <a:ext cx="552101" cy="37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55520" y="2487930"/>
            <a:ext cx="20345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3016" y="2844201"/>
            <a:ext cx="1209273" cy="88011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9683" y="2487930"/>
            <a:ext cx="0" cy="1548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09683" y="2914650"/>
            <a:ext cx="1344605" cy="112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8767" y="3427133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ρ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56620" y="1785873"/>
            <a:ext cx="367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 Dipole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69317" y="2155074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742699" y="2178491"/>
            <a:ext cx="99656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409683" y="2491739"/>
            <a:ext cx="37894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5916" y="2162730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756608" y="2169424"/>
            <a:ext cx="117596" cy="658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232846" y="1578985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Corrs.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041" y="1750518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0177" y="1856087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2</a:t>
            </a:r>
          </a:p>
        </p:txBody>
      </p:sp>
      <p:sp>
        <p:nvSpPr>
          <p:cNvPr id="32" name="Arc 31"/>
          <p:cNvSpPr/>
          <p:nvPr/>
        </p:nvSpPr>
        <p:spPr>
          <a:xfrm>
            <a:off x="2129789" y="2487930"/>
            <a:ext cx="4642877" cy="4501240"/>
          </a:xfrm>
          <a:prstGeom prst="arc">
            <a:avLst>
              <a:gd name="adj1" fmla="val 16134829"/>
              <a:gd name="adj2" fmla="val 18291706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180351">
            <a:off x="7663954" y="4011154"/>
            <a:ext cx="109150" cy="6657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78302" y="2495549"/>
            <a:ext cx="5786944" cy="4501240"/>
            <a:chOff x="1578302" y="2495549"/>
            <a:chExt cx="5786944" cy="4501240"/>
          </a:xfrm>
        </p:grpSpPr>
        <p:sp>
          <p:nvSpPr>
            <p:cNvPr id="34" name="Arc 33"/>
            <p:cNvSpPr/>
            <p:nvPr/>
          </p:nvSpPr>
          <p:spPr>
            <a:xfrm>
              <a:off x="1578302" y="2495549"/>
              <a:ext cx="5786944" cy="4501240"/>
            </a:xfrm>
            <a:prstGeom prst="arc">
              <a:avLst>
                <a:gd name="adj1" fmla="val 16134829"/>
                <a:gd name="adj2" fmla="val 18161693"/>
              </a:avLst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764398" y="2731201"/>
              <a:ext cx="929010" cy="538693"/>
            </a:xfrm>
            <a:prstGeom prst="line">
              <a:avLst/>
            </a:prstGeom>
            <a:ln w="381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793915" y="2503167"/>
            <a:ext cx="3583072" cy="4501240"/>
            <a:chOff x="2600239" y="1371210"/>
            <a:chExt cx="3670794" cy="4501240"/>
          </a:xfrm>
        </p:grpSpPr>
        <p:sp>
          <p:nvSpPr>
            <p:cNvPr id="35" name="Arc 34"/>
            <p:cNvSpPr/>
            <p:nvPr/>
          </p:nvSpPr>
          <p:spPr>
            <a:xfrm>
              <a:off x="2600239" y="1371210"/>
              <a:ext cx="3670794" cy="4501240"/>
            </a:xfrm>
            <a:prstGeom prst="arc">
              <a:avLst>
                <a:gd name="adj1" fmla="val 16134829"/>
                <a:gd name="adj2" fmla="val 18242280"/>
              </a:avLst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623822" y="1903184"/>
              <a:ext cx="621861" cy="61343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994529" y="378258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SCR 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67352" y="6479718"/>
            <a:ext cx="466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Dx can be found through variation of &lt;x&gt; with 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93468" y="2158756"/>
            <a:ext cx="178063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55903" y="2155074"/>
            <a:ext cx="169840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836662" y="2155074"/>
            <a:ext cx="162647" cy="658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143710" y="2842875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Q1,2,3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08898" y="3337787"/>
            <a:ext cx="958277" cy="80282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96610" y="3809624"/>
            <a:ext cx="1095990" cy="6333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2365310">
            <a:off x="6512326" y="3073854"/>
            <a:ext cx="182799" cy="8999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046535" y="2996776"/>
            <a:ext cx="10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-31848" y="4247854"/>
                <a:ext cx="3657591" cy="1767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Dipole generates dispersion, </a:t>
                </a:r>
                <a:r>
                  <a:rPr lang="en-GB" i="1" dirty="0" err="1"/>
                  <a:t>D</a:t>
                </a:r>
                <a:r>
                  <a:rPr lang="en-GB" i="1" baseline="-25000" dirty="0" err="1"/>
                  <a:t>x</a:t>
                </a:r>
                <a:r>
                  <a:rPr lang="en-GB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Quad Q4 modifies </a:t>
                </a:r>
                <a:r>
                  <a:rPr lang="en-GB" i="1" dirty="0" err="1"/>
                  <a:t>D</a:t>
                </a:r>
                <a:r>
                  <a:rPr lang="en-GB" i="1" baseline="-25000" dirty="0" err="1"/>
                  <a:t>x</a:t>
                </a:r>
                <a:r>
                  <a:rPr lang="en-GB" dirty="0"/>
                  <a:t> </a:t>
                </a:r>
                <a:r>
                  <a:rPr lang="en-GB" i="1" dirty="0"/>
                  <a:t>at SCR3</a:t>
                </a:r>
                <a:r>
                  <a:rPr lang="en-GB" dirty="0"/>
                  <a:t> so that </a:t>
                </a:r>
              </a:p>
              <a:p>
                <a:r>
                  <a:rPr lang="en-GB" dirty="0"/>
                  <a:t>Whole 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</m:oMath>
                </a14:m>
                <a:r>
                  <a:rPr lang="en-GB" dirty="0"/>
                  <a:t>fits within screen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48" y="4247854"/>
                <a:ext cx="3657591" cy="1767792"/>
              </a:xfrm>
              <a:prstGeom prst="rect">
                <a:avLst/>
              </a:prstGeom>
              <a:blipFill>
                <a:blip r:embed="rId3"/>
                <a:stretch>
                  <a:fillRect l="-1500" t="-2069" r="-667" b="-4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773227" y="4501594"/>
            <a:ext cx="7101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Procedure</a:t>
            </a:r>
            <a:r>
              <a:rPr lang="en-GB" dirty="0"/>
              <a:t>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Setup as in momentum measurement to evaluate </a:t>
            </a:r>
            <a:r>
              <a:rPr lang="en-GB" i="1" dirty="0"/>
              <a:t>p</a:t>
            </a:r>
            <a:r>
              <a:rPr lang="en-GB" i="1" baseline="-25000" dirty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quads Q4 to fit spectrum onto SCR3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 </a:t>
            </a:r>
            <a:r>
              <a:rPr lang="en-GB" i="1" dirty="0" err="1"/>
              <a:t>D</a:t>
            </a:r>
            <a:r>
              <a:rPr lang="en-GB" i="1" baseline="-25000" dirty="0" err="1"/>
              <a:t>x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Repeat </a:t>
            </a:r>
            <a:r>
              <a:rPr lang="el-GR" dirty="0"/>
              <a:t>β</a:t>
            </a:r>
            <a:r>
              <a:rPr lang="en-GB" baseline="-25000" dirty="0"/>
              <a:t>x</a:t>
            </a:r>
            <a:r>
              <a:rPr lang="en-GB" dirty="0"/>
              <a:t> minimisation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Collect energy spectra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06965" y="2188825"/>
            <a:ext cx="2911224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Q4 also changes </a:t>
            </a:r>
            <a:r>
              <a:rPr lang="el-GR" dirty="0"/>
              <a:t>β</a:t>
            </a:r>
            <a:r>
              <a:rPr lang="en-GB" baseline="-25000" dirty="0"/>
              <a:t>x</a:t>
            </a:r>
            <a:r>
              <a:rPr lang="en-GB" dirty="0"/>
              <a:t> !!</a:t>
            </a:r>
          </a:p>
          <a:p>
            <a:r>
              <a:rPr lang="en-GB" dirty="0"/>
              <a:t>If you touch it: repeat procedure.</a:t>
            </a:r>
          </a:p>
          <a:p>
            <a:r>
              <a:rPr lang="en-GB" dirty="0"/>
              <a:t>If you change dipole: repeat procedure.</a:t>
            </a:r>
          </a:p>
          <a:p>
            <a:r>
              <a:rPr lang="en-GB" b="1" dirty="0"/>
              <a:t>Be careful, keep track of procedures, iterate as needed.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6DBD0-E74E-0D52-D2E4-67178E72ECFE}"/>
              </a:ext>
            </a:extLst>
          </p:cNvPr>
          <p:cNvSpPr txBox="1"/>
          <p:nvPr/>
        </p:nvSpPr>
        <p:spPr>
          <a:xfrm>
            <a:off x="780063" y="1716082"/>
            <a:ext cx="10578150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Do not forget you are measuring a beam on a screen!</a:t>
            </a:r>
          </a:p>
          <a:p>
            <a:r>
              <a:rPr lang="en-GB" sz="3600" dirty="0"/>
              <a:t>You are also limited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6"/>
                </a:solidFill>
              </a:rPr>
              <a:t>Scintillator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7030A0"/>
                </a:solidFill>
              </a:rPr>
              <a:t>Imaging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/>
                </a:solidFill>
              </a:rPr>
              <a:t>Camera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</a:rPr>
              <a:t>And the rest…</a:t>
            </a:r>
          </a:p>
        </p:txBody>
      </p:sp>
    </p:spTree>
    <p:extLst>
      <p:ext uri="{BB962C8B-B14F-4D97-AF65-F5344CB8AC3E}">
        <p14:creationId xmlns:p14="http://schemas.microsoft.com/office/powerpoint/2010/main" val="11459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Take homes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917" y="1254241"/>
            <a:ext cx="109435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Longitudinal profiles can be measured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Kicking the particles </a:t>
            </a:r>
            <a:r>
              <a:rPr lang="en-GB" dirty="0"/>
              <a:t>with a TDC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Measuring </a:t>
            </a:r>
            <a:r>
              <a:rPr lang="en-GB" dirty="0">
                <a:solidFill>
                  <a:srgbClr val="7030A0"/>
                </a:solidFill>
              </a:rPr>
              <a:t>spectrum of coherent radiation </a:t>
            </a:r>
            <a:r>
              <a:rPr lang="en-GB" dirty="0"/>
              <a:t>produced from the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Generating a wakefield to </a:t>
            </a:r>
            <a:r>
              <a:rPr lang="en-GB" dirty="0">
                <a:solidFill>
                  <a:schemeClr val="accent6"/>
                </a:solidFill>
              </a:rPr>
              <a:t>passively streak </a:t>
            </a:r>
            <a:r>
              <a:rPr lang="en-GB" dirty="0"/>
              <a:t>the beam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Resolution of each method is affected by different bunch and diagnostic parameters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Appropriate technique for each machine is a function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Control/flexibility of beam parameters</a:t>
            </a:r>
            <a:r>
              <a:rPr lang="en-GB" dirty="0"/>
              <a:t>, </a:t>
            </a:r>
            <a:r>
              <a:rPr lang="en-GB" dirty="0">
                <a:solidFill>
                  <a:schemeClr val="accent2"/>
                </a:solidFill>
              </a:rPr>
              <a:t>available space in lattice</a:t>
            </a:r>
            <a:r>
              <a:rPr lang="en-GB" dirty="0"/>
              <a:t>, </a:t>
            </a:r>
            <a:r>
              <a:rPr lang="en-GB" dirty="0">
                <a:solidFill>
                  <a:schemeClr val="accent6"/>
                </a:solidFill>
              </a:rPr>
              <a:t>money</a:t>
            </a:r>
            <a:r>
              <a:rPr lang="en-GB" dirty="0"/>
              <a:t>, </a:t>
            </a:r>
            <a:r>
              <a:rPr lang="en-GB" dirty="0">
                <a:solidFill>
                  <a:srgbClr val="00B0F0"/>
                </a:solidFill>
              </a:rPr>
              <a:t>and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Measuring momentum of particles requires </a:t>
            </a:r>
            <a:r>
              <a:rPr lang="en-GB" sz="2400" dirty="0">
                <a:solidFill>
                  <a:schemeClr val="accent6"/>
                </a:solidFill>
              </a:rPr>
              <a:t>several diagnostics </a:t>
            </a:r>
            <a:r>
              <a:rPr lang="en-GB" sz="2400" dirty="0"/>
              <a:t>to produce accurate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Measuring energy spectrum of particles requires a </a:t>
            </a:r>
            <a:r>
              <a:rPr lang="en-GB" sz="2400" dirty="0">
                <a:solidFill>
                  <a:srgbClr val="FF0000"/>
                </a:solidFill>
              </a:rPr>
              <a:t>detailed procedure for precise and accurate results</a:t>
            </a:r>
          </a:p>
        </p:txBody>
      </p:sp>
    </p:spTree>
    <p:extLst>
      <p:ext uri="{BB962C8B-B14F-4D97-AF65-F5344CB8AC3E}">
        <p14:creationId xmlns:p14="http://schemas.microsoft.com/office/powerpoint/2010/main" val="186611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Resources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References &amp;  links for images and further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265" y="1532965"/>
            <a:ext cx="10002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DESY TDC measurements, longitudinal &amp; LPS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https://journals.aps.org/prab/pdf/10.1103/PhysRevSTAB.12.050704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Theory of TR and CTR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https://journals.aps.org/prab/abstract/10.1103/PhysRevSTAB.11.012801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Variable Polarisation TDC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https://www.nature.com/articles/s41598-021-82687-2#article-info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CLARA Front End Review (BCM measurements)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https://journals.aps.org/prab/pdf/10.1103/PhysRevAccelBeams.23.044801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 McKenzie thesis -  VELA TDC measurements: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https://livrepository.liverpool.ac.uk/3031981/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VELA TDC Commissioning – IPAC15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https://accelconf.web.cern.ch/ipac2015/papers/wepha054.pdf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THz Slit </a:t>
            </a:r>
            <a:r>
              <a:rPr lang="en-GB" dirty="0" err="1"/>
              <a:t>streaker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https://journals.aps.org/prx/pdf/10.1103/PhysRevX.8.021061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THz oscilloscope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https://journals.aps.org/prl/abstract/10.1103/PhysRevLett.122.144801</a:t>
            </a:r>
          </a:p>
        </p:txBody>
      </p:sp>
    </p:spTree>
    <p:extLst>
      <p:ext uri="{BB962C8B-B14F-4D97-AF65-F5344CB8AC3E}">
        <p14:creationId xmlns:p14="http://schemas.microsoft.com/office/powerpoint/2010/main" val="35346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13/03/2023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 From Lecture #2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58" y="1081889"/>
            <a:ext cx="117181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There are many well established off the shelf systems for measuring bunch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Still have to be setup correctly and calibrated accurately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Imaging the beam profile is a important for doing accelerator physics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Scintillators are a powerful tool to view beam profiles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Consider the performance of the </a:t>
            </a:r>
            <a:r>
              <a:rPr lang="en-GB" sz="2400" dirty="0">
                <a:solidFill>
                  <a:srgbClr val="00B050"/>
                </a:solidFill>
                <a:latin typeface="Calibri" panose="020F0502020204030204"/>
              </a:rPr>
              <a:t>whole system for imaging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Chain of physical processes produces the profile and contribute to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alibri" panose="020F0502020204030204"/>
              </a:rPr>
              <a:t>Beam properties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dirty="0">
                <a:solidFill>
                  <a:srgbClr val="FF0000"/>
                </a:solidFill>
                <a:latin typeface="Calibri" panose="020F0502020204030204"/>
              </a:rPr>
              <a:t>crystal properties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dirty="0">
                <a:solidFill>
                  <a:srgbClr val="7030A0"/>
                </a:solidFill>
                <a:latin typeface="Calibri" panose="020F0502020204030204"/>
              </a:rPr>
              <a:t>optics properties</a:t>
            </a:r>
            <a:r>
              <a:rPr lang="en-GB" dirty="0">
                <a:latin typeface="Calibri" panose="020F0502020204030204"/>
              </a:rPr>
              <a:t>,</a:t>
            </a:r>
            <a:r>
              <a:rPr lang="en-GB" dirty="0">
                <a:solidFill>
                  <a:schemeClr val="accent2"/>
                </a:solidFill>
                <a:latin typeface="Calibri" panose="020F0502020204030204"/>
              </a:rPr>
              <a:t> camera sensor properties</a:t>
            </a:r>
            <a:r>
              <a:rPr lang="en-GB" dirty="0">
                <a:latin typeface="Calibri" panose="020F0502020204030204"/>
              </a:rPr>
              <a:t>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Emittance can be measured by imaging multiple beam(-let) profiles on a screen</a:t>
            </a:r>
            <a:endParaRPr lang="en-GB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Appreciate the limitations 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of the screen system when you measure emittance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Appreciate the whole system, </a:t>
            </a:r>
            <a:r>
              <a:rPr lang="en-GB" sz="2400" dirty="0">
                <a:solidFill>
                  <a:srgbClr val="00B050"/>
                </a:solidFill>
              </a:rPr>
              <a:t>make sensible choices </a:t>
            </a:r>
            <a:r>
              <a:rPr lang="en-GB" sz="2400" dirty="0">
                <a:solidFill>
                  <a:prstClr val="black"/>
                </a:solidFill>
              </a:rPr>
              <a:t>for the beam you (expect to) have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Recap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999" y="6303598"/>
            <a:ext cx="3521663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Any questions from Lecture #2?</a:t>
            </a:r>
          </a:p>
        </p:txBody>
      </p:sp>
    </p:spTree>
    <p:extLst>
      <p:ext uri="{BB962C8B-B14F-4D97-AF65-F5344CB8AC3E}">
        <p14:creationId xmlns:p14="http://schemas.microsoft.com/office/powerpoint/2010/main" val="31854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030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Measuring longitudinal profile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long is the pulse? What does it look like?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CI-ACC-212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Beam Diagnostics #</a:t>
            </a:r>
            <a:r>
              <a:rPr lang="en-US" b="1" noProof="0" dirty="0">
                <a:solidFill>
                  <a:srgbClr val="003088"/>
                </a:solidFill>
                <a:latin typeface="Helvetica" pitchFamily="2" charset="0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5636-E21E-CC48-AA04-940343AD3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0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9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Longitudinal Measurements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580" y="1316221"/>
            <a:ext cx="9982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Aiming to measure either </a:t>
            </a:r>
            <a:r>
              <a:rPr lang="el-GR" i="1" dirty="0"/>
              <a:t>σ</a:t>
            </a:r>
            <a:r>
              <a:rPr lang="en-GB" i="1" baseline="-25000" dirty="0"/>
              <a:t>t</a:t>
            </a:r>
            <a:r>
              <a:rPr lang="en-GB" baseline="-25000" dirty="0"/>
              <a:t> </a:t>
            </a:r>
            <a:r>
              <a:rPr lang="en-GB" dirty="0"/>
              <a:t> or complete </a:t>
            </a:r>
            <a:r>
              <a:rPr lang="el-GR" i="1" dirty="0"/>
              <a:t>ρ</a:t>
            </a:r>
            <a:r>
              <a:rPr lang="en-GB" i="1" dirty="0"/>
              <a:t>(t)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Making and measuring </a:t>
            </a:r>
            <a:r>
              <a:rPr lang="en-GB" dirty="0"/>
              <a:t>short pulses important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Wakefield accelerators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Electron diffraction (pump-probe generally)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(Another) large topic  - could be multiple lectures on variety of techniques and their limitations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3 techniques to provide an overview: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Using </a:t>
            </a:r>
            <a:r>
              <a:rPr lang="en-GB" dirty="0">
                <a:solidFill>
                  <a:schemeClr val="accent2"/>
                </a:solidFill>
              </a:rPr>
              <a:t>external field</a:t>
            </a:r>
            <a:r>
              <a:rPr lang="en-GB" dirty="0"/>
              <a:t> to manipulate particles: The TDC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Generating radiation </a:t>
            </a:r>
            <a:r>
              <a:rPr lang="en-GB" dirty="0"/>
              <a:t>from the bunch: CTR based BCM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Using </a:t>
            </a:r>
            <a:r>
              <a:rPr lang="en-GB" dirty="0">
                <a:solidFill>
                  <a:srgbClr val="FF0000"/>
                </a:solidFill>
              </a:rPr>
              <a:t>beams own field </a:t>
            </a:r>
            <a:r>
              <a:rPr lang="en-GB" dirty="0"/>
              <a:t>to streak particles: Passive Wakefield Streaker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Detail is beyond scope of course, focus on key limitations</a:t>
            </a:r>
          </a:p>
        </p:txBody>
      </p:sp>
    </p:spTree>
    <p:extLst>
      <p:ext uri="{BB962C8B-B14F-4D97-AF65-F5344CB8AC3E}">
        <p14:creationId xmlns:p14="http://schemas.microsoft.com/office/powerpoint/2010/main" val="367537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5103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Transverse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Deflecting Cavity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Overview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906" y="1396413"/>
            <a:ext cx="7801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TDC</a:t>
            </a:r>
            <a:r>
              <a:rPr lang="en-GB" dirty="0"/>
              <a:t> = </a:t>
            </a:r>
            <a:r>
              <a:rPr lang="en-GB" b="1" u="sng" dirty="0"/>
              <a:t>T</a:t>
            </a:r>
            <a:r>
              <a:rPr lang="en-GB" dirty="0"/>
              <a:t>ransverse </a:t>
            </a:r>
            <a:r>
              <a:rPr lang="en-GB" b="1" u="sng" dirty="0"/>
              <a:t>D</a:t>
            </a:r>
            <a:r>
              <a:rPr lang="en-GB" dirty="0"/>
              <a:t>eflecting </a:t>
            </a:r>
            <a:r>
              <a:rPr lang="en-GB" b="1" u="sng" dirty="0"/>
              <a:t>C</a:t>
            </a:r>
            <a:r>
              <a:rPr lang="en-GB" dirty="0"/>
              <a:t>avity</a:t>
            </a:r>
          </a:p>
          <a:p>
            <a:r>
              <a:rPr lang="en-GB" dirty="0">
                <a:solidFill>
                  <a:schemeClr val="accent6"/>
                </a:solidFill>
              </a:rPr>
              <a:t>Single shot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destructive</a:t>
            </a:r>
            <a:r>
              <a:rPr lang="en-GB" dirty="0"/>
              <a:t> measurement of longitudinal profile</a:t>
            </a:r>
          </a:p>
          <a:p>
            <a:r>
              <a:rPr lang="en-GB" sz="1400" dirty="0"/>
              <a:t>RF cavity profiles a longitudinally varying streaking force to beam</a:t>
            </a:r>
          </a:p>
          <a:p>
            <a:r>
              <a:rPr lang="en-GB" sz="1400" dirty="0"/>
              <a:t>Maps longitudinal profile onto spatial coordinate with appropriate beam optics</a:t>
            </a:r>
          </a:p>
          <a:p>
            <a:r>
              <a:rPr lang="en-GB" sz="1400" dirty="0"/>
              <a:t>Can be used to measure longitudinal phase space and slice properties…</a:t>
            </a:r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62" y="2914662"/>
            <a:ext cx="3998859" cy="33020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116" y="3046030"/>
            <a:ext cx="6914745" cy="3090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2238" y="6193474"/>
            <a:ext cx="4228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Image: J McKenzie 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77D1C-0E6B-8905-F2AB-AC4DFAE412A3}"/>
              </a:ext>
            </a:extLst>
          </p:cNvPr>
          <p:cNvSpPr txBox="1"/>
          <p:nvPr/>
        </p:nvSpPr>
        <p:spPr>
          <a:xfrm>
            <a:off x="610889" y="6264199"/>
            <a:ext cx="3802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Wheelhouse, A. E., et al. "Commissioning of the Transverse Deflecting Cavity on VELA at Daresbury Laboratory."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Proc. IPAC’15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(2015).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705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TDC Process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Schematic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Simple case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9399537" y="1918244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574256" y="4303277"/>
            <a:ext cx="1778003" cy="1715882"/>
            <a:chOff x="678739" y="4396678"/>
            <a:chExt cx="1778003" cy="1715882"/>
          </a:xfrm>
        </p:grpSpPr>
        <p:sp>
          <p:nvSpPr>
            <p:cNvPr id="18" name="Rectangle 17"/>
            <p:cNvSpPr/>
            <p:nvPr/>
          </p:nvSpPr>
          <p:spPr>
            <a:xfrm>
              <a:off x="678739" y="4396678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373450" y="5065726"/>
              <a:ext cx="388579" cy="3777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1389" y="4307649"/>
            <a:ext cx="1778003" cy="1715882"/>
            <a:chOff x="6959598" y="4475491"/>
            <a:chExt cx="1778003" cy="1715882"/>
          </a:xfrm>
        </p:grpSpPr>
        <p:sp>
          <p:nvSpPr>
            <p:cNvPr id="19" name="Rectangle 18"/>
            <p:cNvSpPr/>
            <p:nvPr/>
          </p:nvSpPr>
          <p:spPr>
            <a:xfrm>
              <a:off x="6959598" y="4475491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654308" y="5609209"/>
              <a:ext cx="388579" cy="377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7654307" y="5385382"/>
              <a:ext cx="388579" cy="37778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654309" y="5146147"/>
              <a:ext cx="388579" cy="37778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7654307" y="4920972"/>
              <a:ext cx="388579" cy="37778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654305" y="4674016"/>
              <a:ext cx="388579" cy="37778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9547" y="2512920"/>
            <a:ext cx="556845" cy="422034"/>
            <a:chOff x="849923" y="2110151"/>
            <a:chExt cx="556845" cy="422034"/>
          </a:xfrm>
        </p:grpSpPr>
        <p:sp>
          <p:nvSpPr>
            <p:cNvPr id="27" name="Rectangle 26"/>
            <p:cNvSpPr/>
            <p:nvPr/>
          </p:nvSpPr>
          <p:spPr>
            <a:xfrm>
              <a:off x="849923" y="2110154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1292" y="2110153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84030" y="2110151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95399" y="2110151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80797" y="2334286"/>
            <a:ext cx="568573" cy="709580"/>
            <a:chOff x="838195" y="1942685"/>
            <a:chExt cx="568573" cy="709580"/>
          </a:xfrm>
        </p:grpSpPr>
        <p:sp>
          <p:nvSpPr>
            <p:cNvPr id="45" name="Rectangle 44"/>
            <p:cNvSpPr/>
            <p:nvPr/>
          </p:nvSpPr>
          <p:spPr>
            <a:xfrm>
              <a:off x="838195" y="2230234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52845" y="2153701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67502" y="2110151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84030" y="2054053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95399" y="1942685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680188" y="2004265"/>
            <a:ext cx="566007" cy="1496945"/>
            <a:chOff x="841276" y="1492582"/>
            <a:chExt cx="566007" cy="1496945"/>
          </a:xfrm>
        </p:grpSpPr>
        <p:sp>
          <p:nvSpPr>
            <p:cNvPr id="51" name="Rectangle 50"/>
            <p:cNvSpPr/>
            <p:nvPr/>
          </p:nvSpPr>
          <p:spPr>
            <a:xfrm>
              <a:off x="841276" y="2567496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59214" y="2336056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84030" y="1790223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95914" y="1492582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741133" y="1952639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ight Arrow 59"/>
          <p:cNvSpPr/>
          <p:nvPr/>
        </p:nvSpPr>
        <p:spPr>
          <a:xfrm>
            <a:off x="270838" y="3222617"/>
            <a:ext cx="1033698" cy="3988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z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6174" y="2215280"/>
            <a:ext cx="282804" cy="960740"/>
            <a:chOff x="2460107" y="3836729"/>
            <a:chExt cx="282804" cy="960740"/>
          </a:xfrm>
        </p:grpSpPr>
        <p:sp>
          <p:nvSpPr>
            <p:cNvPr id="63" name="Down Arrow 62"/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1915" y="6121036"/>
            <a:ext cx="960740" cy="369332"/>
            <a:chOff x="2800401" y="4156463"/>
            <a:chExt cx="960740" cy="369332"/>
          </a:xfrm>
        </p:grpSpPr>
        <p:sp>
          <p:nvSpPr>
            <p:cNvPr id="61" name="Down Arrow 60"/>
            <p:cNvSpPr/>
            <p:nvPr/>
          </p:nvSpPr>
          <p:spPr>
            <a:xfrm rot="5400000" flipV="1">
              <a:off x="3139381" y="3886970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04366" y="41564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FEFAF7"/>
                  </a:solidFill>
                </a:rPr>
                <a:t>x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9928" y="5181046"/>
            <a:ext cx="282804" cy="960740"/>
            <a:chOff x="2460107" y="3836729"/>
            <a:chExt cx="282804" cy="960740"/>
          </a:xfrm>
        </p:grpSpPr>
        <p:sp>
          <p:nvSpPr>
            <p:cNvPr id="69" name="Down Arrow 68"/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192406" y="4047564"/>
            <a:ext cx="1151029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8262722" y="6119351"/>
            <a:ext cx="960740" cy="369332"/>
            <a:chOff x="2800401" y="4156463"/>
            <a:chExt cx="960740" cy="369332"/>
          </a:xfrm>
        </p:grpSpPr>
        <p:sp>
          <p:nvSpPr>
            <p:cNvPr id="76" name="Down Arrow 75"/>
            <p:cNvSpPr/>
            <p:nvPr/>
          </p:nvSpPr>
          <p:spPr>
            <a:xfrm rot="5400000" flipV="1">
              <a:off x="3139381" y="3886970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04366" y="41564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FEFAF7"/>
                  </a:solidFill>
                </a:rPr>
                <a:t>x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30735" y="5179361"/>
            <a:ext cx="282804" cy="960740"/>
            <a:chOff x="2460107" y="3836729"/>
            <a:chExt cx="282804" cy="960740"/>
          </a:xfrm>
        </p:grpSpPr>
        <p:sp>
          <p:nvSpPr>
            <p:cNvPr id="79" name="Down Arrow 78"/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533783" y="4880886"/>
            <a:ext cx="5149960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Applying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RF field </a:t>
            </a:r>
            <a:r>
              <a:rPr lang="en-GB" dirty="0"/>
              <a:t>to give a kick which varies in </a:t>
            </a:r>
            <a:r>
              <a:rPr lang="en-GB" dirty="0">
                <a:solidFill>
                  <a:schemeClr val="accent6"/>
                </a:solidFill>
              </a:rPr>
              <a:t>amplitude longitudinally</a:t>
            </a:r>
            <a:r>
              <a:rPr lang="en-GB" dirty="0"/>
              <a:t> within bunch.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Map kick </a:t>
            </a:r>
            <a:r>
              <a:rPr lang="en-GB" dirty="0"/>
              <a:t>onto </a:t>
            </a:r>
            <a:r>
              <a:rPr lang="en-GB" dirty="0">
                <a:solidFill>
                  <a:srgbClr val="7030A0"/>
                </a:solidFill>
              </a:rPr>
              <a:t>transverse position </a:t>
            </a:r>
            <a:r>
              <a:rPr lang="en-GB" dirty="0"/>
              <a:t>within bunch.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Transversely image </a:t>
            </a:r>
            <a:r>
              <a:rPr lang="en-GB" dirty="0"/>
              <a:t>bunch, extract </a:t>
            </a:r>
            <a:r>
              <a:rPr lang="en-GB" dirty="0">
                <a:solidFill>
                  <a:schemeClr val="accent6"/>
                </a:solidFill>
              </a:rPr>
              <a:t>longitudinal information.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969046" y="1458413"/>
            <a:ext cx="2279395" cy="2141318"/>
            <a:chOff x="2969046" y="1458413"/>
            <a:chExt cx="2279395" cy="2141318"/>
          </a:xfrm>
        </p:grpSpPr>
        <p:cxnSp>
          <p:nvCxnSpPr>
            <p:cNvPr id="101" name="Elbow Connector 100"/>
            <p:cNvCxnSpPr/>
            <p:nvPr/>
          </p:nvCxnSpPr>
          <p:spPr>
            <a:xfrm rot="10800000" flipV="1">
              <a:off x="3119718" y="1673304"/>
              <a:ext cx="273767" cy="354066"/>
            </a:xfrm>
            <a:prstGeom prst="bentConnector2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82" idx="3"/>
            </p:cNvCxnSpPr>
            <p:nvPr/>
          </p:nvCxnSpPr>
          <p:spPr>
            <a:xfrm>
              <a:off x="4854395" y="1650199"/>
              <a:ext cx="247688" cy="394710"/>
            </a:xfrm>
            <a:prstGeom prst="bentConnector2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969046" y="1952639"/>
              <a:ext cx="2279395" cy="1647092"/>
              <a:chOff x="2969046" y="1952639"/>
              <a:chExt cx="2279395" cy="164709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969046" y="1952639"/>
                <a:ext cx="2279395" cy="1647092"/>
                <a:chOff x="592759" y="2962582"/>
                <a:chExt cx="2279395" cy="1647092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592759" y="2962582"/>
                  <a:ext cx="2279395" cy="164709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592759" y="3288323"/>
                  <a:ext cx="2279395" cy="990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45518" y="2545299"/>
                <a:ext cx="556845" cy="422034"/>
                <a:chOff x="849923" y="2110151"/>
                <a:chExt cx="556845" cy="422034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849923" y="2110154"/>
                  <a:ext cx="111369" cy="422031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961292" y="2110153"/>
                  <a:ext cx="111369" cy="42203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072661" y="2110152"/>
                  <a:ext cx="111369" cy="422031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184030" y="2110151"/>
                  <a:ext cx="111369" cy="422031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295399" y="2110151"/>
                  <a:ext cx="111369" cy="422031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2" name="Rounded Rectangle 81"/>
            <p:cNvSpPr/>
            <p:nvPr/>
          </p:nvSpPr>
          <p:spPr>
            <a:xfrm>
              <a:off x="3393485" y="1458413"/>
              <a:ext cx="1460910" cy="38357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RF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8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 animBg="1"/>
      <p:bldP spid="60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074" y="0"/>
            <a:ext cx="1265248" cy="10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Thomas Pacey |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CI-ACC-212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| 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 panose="020B0403020202020204" pitchFamily="34" charset="0"/>
              </a:rPr>
              <a:t>20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486221" y="292381"/>
            <a:ext cx="39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3088"/>
                </a:solidFill>
                <a:latin typeface="Helvetica" pitchFamily="2" charset="0"/>
              </a:rPr>
              <a:t>With beam divergence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088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-6844" y="369145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00730" y="736969"/>
            <a:ext cx="558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Just drift length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14092" y="2375286"/>
            <a:ext cx="2279395" cy="1647092"/>
            <a:chOff x="2969046" y="1952639"/>
            <a:chExt cx="2279395" cy="1647092"/>
          </a:xfrm>
        </p:grpSpPr>
        <p:grpSp>
          <p:nvGrpSpPr>
            <p:cNvPr id="11" name="Group 10"/>
            <p:cNvGrpSpPr/>
            <p:nvPr/>
          </p:nvGrpSpPr>
          <p:grpSpPr>
            <a:xfrm>
              <a:off x="2969046" y="1952639"/>
              <a:ext cx="2279395" cy="1647092"/>
              <a:chOff x="592759" y="2962582"/>
              <a:chExt cx="2279395" cy="164709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92759" y="2962582"/>
                <a:ext cx="2279395" cy="164709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2759" y="3288323"/>
                <a:ext cx="2279395" cy="99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45518" y="2545299"/>
              <a:ext cx="556845" cy="422034"/>
              <a:chOff x="849923" y="2110151"/>
              <a:chExt cx="556845" cy="42203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49923" y="2110154"/>
                <a:ext cx="111369" cy="42203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61292" y="2110153"/>
                <a:ext cx="111369" cy="42203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72661" y="2110152"/>
                <a:ext cx="111369" cy="4220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4030" y="2110151"/>
                <a:ext cx="111369" cy="42203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95399" y="2110151"/>
                <a:ext cx="111369" cy="42203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32731" y="2701027"/>
            <a:ext cx="569928" cy="938137"/>
            <a:chOff x="849923" y="1986129"/>
            <a:chExt cx="569928" cy="704524"/>
          </a:xfrm>
        </p:grpSpPr>
        <p:sp>
          <p:nvSpPr>
            <p:cNvPr id="23" name="Rectangle 22"/>
            <p:cNvSpPr/>
            <p:nvPr/>
          </p:nvSpPr>
          <p:spPr>
            <a:xfrm>
              <a:off x="849923" y="2268622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1292" y="2197144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90572" y="2049242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08482" y="1986129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26865" y="2423658"/>
            <a:ext cx="569928" cy="1572567"/>
            <a:chOff x="836840" y="1888380"/>
            <a:chExt cx="569928" cy="874499"/>
          </a:xfrm>
        </p:grpSpPr>
        <p:sp>
          <p:nvSpPr>
            <p:cNvPr id="29" name="Rectangle 28"/>
            <p:cNvSpPr/>
            <p:nvPr/>
          </p:nvSpPr>
          <p:spPr>
            <a:xfrm>
              <a:off x="836840" y="2340848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8209" y="2266408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59578" y="2110151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77489" y="1996395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95399" y="1888380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160871" y="4774486"/>
            <a:ext cx="1778003" cy="1715882"/>
            <a:chOff x="6959598" y="4475491"/>
            <a:chExt cx="1778003" cy="1715882"/>
          </a:xfrm>
        </p:grpSpPr>
        <p:sp>
          <p:nvSpPr>
            <p:cNvPr id="35" name="Rectangle 34"/>
            <p:cNvSpPr/>
            <p:nvPr/>
          </p:nvSpPr>
          <p:spPr>
            <a:xfrm>
              <a:off x="6959598" y="4475491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7554662" y="5492747"/>
              <a:ext cx="592776" cy="57631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7554661" y="5268920"/>
              <a:ext cx="592776" cy="57631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554663" y="5029685"/>
              <a:ext cx="592776" cy="57631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554661" y="4804510"/>
              <a:ext cx="592776" cy="57631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554659" y="4557554"/>
              <a:ext cx="592776" cy="57631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8959018" y="2375286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8141276" y="187273"/>
            <a:ext cx="1778003" cy="1715882"/>
            <a:chOff x="678739" y="4396678"/>
            <a:chExt cx="1778003" cy="1715882"/>
          </a:xfrm>
        </p:grpSpPr>
        <p:sp>
          <p:nvSpPr>
            <p:cNvPr id="43" name="Rectangle 42"/>
            <p:cNvSpPr/>
            <p:nvPr/>
          </p:nvSpPr>
          <p:spPr>
            <a:xfrm>
              <a:off x="678739" y="4396678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1271359" y="4966471"/>
              <a:ext cx="592761" cy="576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4213939" y="4165627"/>
            <a:ext cx="4682854" cy="1344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54693" y="4261946"/>
            <a:ext cx="18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Drift, L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12577" y="4580076"/>
            <a:ext cx="1151029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8533" y="2130470"/>
            <a:ext cx="1151029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62073" y="4709974"/>
            <a:ext cx="1778003" cy="1715882"/>
            <a:chOff x="678739" y="4396678"/>
            <a:chExt cx="1778003" cy="1715882"/>
          </a:xfrm>
        </p:grpSpPr>
        <p:sp>
          <p:nvSpPr>
            <p:cNvPr id="49" name="Rectangle 48"/>
            <p:cNvSpPr/>
            <p:nvPr/>
          </p:nvSpPr>
          <p:spPr>
            <a:xfrm>
              <a:off x="678739" y="4396678"/>
              <a:ext cx="1778003" cy="1715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1373450" y="5065726"/>
              <a:ext cx="388579" cy="3777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245709" y="2384357"/>
            <a:ext cx="181708" cy="17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>
            <a:off x="374852" y="2983539"/>
            <a:ext cx="556845" cy="422034"/>
            <a:chOff x="849923" y="2110151"/>
            <a:chExt cx="556845" cy="422034"/>
          </a:xfrm>
        </p:grpSpPr>
        <p:sp>
          <p:nvSpPr>
            <p:cNvPr id="53" name="Rectangle 52"/>
            <p:cNvSpPr/>
            <p:nvPr/>
          </p:nvSpPr>
          <p:spPr>
            <a:xfrm>
              <a:off x="849923" y="2110154"/>
              <a:ext cx="111369" cy="42203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61292" y="2110153"/>
              <a:ext cx="111369" cy="42203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72661" y="2110152"/>
              <a:ext cx="111369" cy="42203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84030" y="2110151"/>
              <a:ext cx="111369" cy="42203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95399" y="2110151"/>
              <a:ext cx="111369" cy="42203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A3201C-7261-EB6D-A54C-0019F2795B41}"/>
              </a:ext>
            </a:extLst>
          </p:cNvPr>
          <p:cNvSpPr txBox="1"/>
          <p:nvPr/>
        </p:nvSpPr>
        <p:spPr>
          <a:xfrm>
            <a:off x="6394747" y="235783"/>
            <a:ext cx="1675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TDC off,</a:t>
            </a:r>
          </a:p>
          <a:p>
            <a:r>
              <a:rPr lang="en-GB" dirty="0"/>
              <a:t>Beam size on screen is given by divergence and drift length</a:t>
            </a:r>
          </a:p>
        </p:txBody>
      </p:sp>
      <p:sp>
        <p:nvSpPr>
          <p:cNvPr id="3" name="Right Arrow 59">
            <a:extLst>
              <a:ext uri="{FF2B5EF4-FFF2-40B4-BE49-F238E27FC236}">
                <a16:creationId xmlns:a16="http://schemas.microsoft.com/office/drawing/2014/main" id="{1B7F27DF-FFFD-A9DD-0580-4A3F0D8496A9}"/>
              </a:ext>
            </a:extLst>
          </p:cNvPr>
          <p:cNvSpPr/>
          <p:nvPr/>
        </p:nvSpPr>
        <p:spPr>
          <a:xfrm>
            <a:off x="176558" y="4106990"/>
            <a:ext cx="880012" cy="3988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z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F69226-BE46-743A-741C-6E9317FD47DD}"/>
              </a:ext>
            </a:extLst>
          </p:cNvPr>
          <p:cNvGrpSpPr/>
          <p:nvPr/>
        </p:nvGrpSpPr>
        <p:grpSpPr>
          <a:xfrm>
            <a:off x="-12081" y="3376813"/>
            <a:ext cx="282804" cy="819260"/>
            <a:chOff x="2460107" y="3836729"/>
            <a:chExt cx="282804" cy="960740"/>
          </a:xfrm>
        </p:grpSpPr>
        <p:sp>
          <p:nvSpPr>
            <p:cNvPr id="6" name="Down Arrow 62">
              <a:extLst>
                <a:ext uri="{FF2B5EF4-FFF2-40B4-BE49-F238E27FC236}">
                  <a16:creationId xmlns:a16="http://schemas.microsoft.com/office/drawing/2014/main" id="{7464CC8E-8A5C-7D2F-02A6-64A3C1B5F099}"/>
                </a:ext>
              </a:extLst>
            </p:cNvPr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C5D9064-248E-8577-639D-C61E6F0804EF}"/>
                </a:ext>
              </a:extLst>
            </p:cNvPr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ABC145A-5C69-A03C-C707-3455A21F889F}"/>
              </a:ext>
            </a:extLst>
          </p:cNvPr>
          <p:cNvGrpSpPr/>
          <p:nvPr/>
        </p:nvGrpSpPr>
        <p:grpSpPr>
          <a:xfrm>
            <a:off x="227143" y="6333892"/>
            <a:ext cx="960740" cy="355216"/>
            <a:chOff x="2800401" y="4156463"/>
            <a:chExt cx="960740" cy="369332"/>
          </a:xfrm>
        </p:grpSpPr>
        <p:sp>
          <p:nvSpPr>
            <p:cNvPr id="60" name="Down Arrow 60">
              <a:extLst>
                <a:ext uri="{FF2B5EF4-FFF2-40B4-BE49-F238E27FC236}">
                  <a16:creationId xmlns:a16="http://schemas.microsoft.com/office/drawing/2014/main" id="{D216D347-82F4-7CB6-CFD1-0475458B2E89}"/>
                </a:ext>
              </a:extLst>
            </p:cNvPr>
            <p:cNvSpPr/>
            <p:nvPr/>
          </p:nvSpPr>
          <p:spPr>
            <a:xfrm rot="5400000" flipV="1">
              <a:off x="3139381" y="3886970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CAFEA0-A9A7-E23F-FA01-10482C6A6F10}"/>
                </a:ext>
              </a:extLst>
            </p:cNvPr>
            <p:cNvSpPr txBox="1"/>
            <p:nvPr/>
          </p:nvSpPr>
          <p:spPr>
            <a:xfrm>
              <a:off x="3104366" y="41564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FEFAF7"/>
                  </a:solidFill>
                </a:rPr>
                <a:t>x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AF5B8D3-6C1E-45E5-BE0C-8331FE9CC257}"/>
              </a:ext>
            </a:extLst>
          </p:cNvPr>
          <p:cNvGrpSpPr/>
          <p:nvPr/>
        </p:nvGrpSpPr>
        <p:grpSpPr>
          <a:xfrm>
            <a:off x="85729" y="5468526"/>
            <a:ext cx="282804" cy="943256"/>
            <a:chOff x="2460107" y="3836729"/>
            <a:chExt cx="282804" cy="960740"/>
          </a:xfrm>
        </p:grpSpPr>
        <p:sp>
          <p:nvSpPr>
            <p:cNvPr id="63" name="Down Arrow 68">
              <a:extLst>
                <a:ext uri="{FF2B5EF4-FFF2-40B4-BE49-F238E27FC236}">
                  <a16:creationId xmlns:a16="http://schemas.microsoft.com/office/drawing/2014/main" id="{F8FE479C-1155-A359-533A-72E085BF5469}"/>
                </a:ext>
              </a:extLst>
            </p:cNvPr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6E773E65-598D-416C-0EB8-E8715E165BB4}"/>
                </a:ext>
              </a:extLst>
            </p:cNvPr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A69FAA54-472C-F2B1-9531-D1922B4CF8B4}"/>
              </a:ext>
            </a:extLst>
          </p:cNvPr>
          <p:cNvGrpSpPr/>
          <p:nvPr/>
        </p:nvGrpSpPr>
        <p:grpSpPr>
          <a:xfrm>
            <a:off x="7766199" y="6490368"/>
            <a:ext cx="960740" cy="369332"/>
            <a:chOff x="2800401" y="4156463"/>
            <a:chExt cx="960740" cy="369332"/>
          </a:xfrm>
        </p:grpSpPr>
        <p:sp>
          <p:nvSpPr>
            <p:cNvPr id="1027" name="Down Arrow 60">
              <a:extLst>
                <a:ext uri="{FF2B5EF4-FFF2-40B4-BE49-F238E27FC236}">
                  <a16:creationId xmlns:a16="http://schemas.microsoft.com/office/drawing/2014/main" id="{11D597C0-CD8E-85BB-5201-5E5F7B0BAFDB}"/>
                </a:ext>
              </a:extLst>
            </p:cNvPr>
            <p:cNvSpPr/>
            <p:nvPr/>
          </p:nvSpPr>
          <p:spPr>
            <a:xfrm rot="5400000" flipV="1">
              <a:off x="3139381" y="3886970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58ADF623-32CB-31BC-BCE4-90408B86217C}"/>
                </a:ext>
              </a:extLst>
            </p:cNvPr>
            <p:cNvSpPr txBox="1"/>
            <p:nvPr/>
          </p:nvSpPr>
          <p:spPr>
            <a:xfrm>
              <a:off x="3104366" y="4156463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rgbClr val="FEFAF7"/>
                  </a:solidFill>
                </a:rPr>
                <a:t>x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61636529-B10C-6B42-987F-60E8E33B7E95}"/>
              </a:ext>
            </a:extLst>
          </p:cNvPr>
          <p:cNvGrpSpPr/>
          <p:nvPr/>
        </p:nvGrpSpPr>
        <p:grpSpPr>
          <a:xfrm>
            <a:off x="7483395" y="5667964"/>
            <a:ext cx="282804" cy="960740"/>
            <a:chOff x="2460107" y="3836729"/>
            <a:chExt cx="282804" cy="960740"/>
          </a:xfrm>
        </p:grpSpPr>
        <p:sp>
          <p:nvSpPr>
            <p:cNvPr id="1030" name="Down Arrow 68">
              <a:extLst>
                <a:ext uri="{FF2B5EF4-FFF2-40B4-BE49-F238E27FC236}">
                  <a16:creationId xmlns:a16="http://schemas.microsoft.com/office/drawing/2014/main" id="{543278C0-E53D-DD00-4771-654BC6C57E33}"/>
                </a:ext>
              </a:extLst>
            </p:cNvPr>
            <p:cNvSpPr/>
            <p:nvPr/>
          </p:nvSpPr>
          <p:spPr>
            <a:xfrm flipV="1">
              <a:off x="2460132" y="3836729"/>
              <a:ext cx="282779" cy="960740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74ED129F-7357-59F8-B8BB-A4ED531662F7}"/>
                </a:ext>
              </a:extLst>
            </p:cNvPr>
            <p:cNvSpPr txBox="1"/>
            <p:nvPr/>
          </p:nvSpPr>
          <p:spPr>
            <a:xfrm>
              <a:off x="2460107" y="4172605"/>
              <a:ext cx="26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1032" name="TextBox 1031">
            <a:extLst>
              <a:ext uri="{FF2B5EF4-FFF2-40B4-BE49-F238E27FC236}">
                <a16:creationId xmlns:a16="http://schemas.microsoft.com/office/drawing/2014/main" id="{33CBB59E-7CB1-564C-797E-E03E95B555CF}"/>
              </a:ext>
            </a:extLst>
          </p:cNvPr>
          <p:cNvSpPr txBox="1"/>
          <p:nvPr/>
        </p:nvSpPr>
        <p:spPr>
          <a:xfrm>
            <a:off x="10085911" y="4741144"/>
            <a:ext cx="1675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TDC On</a:t>
            </a:r>
          </a:p>
          <a:p>
            <a:r>
              <a:rPr lang="en-GB" dirty="0"/>
              <a:t>Longitudinal slices separated on screen</a:t>
            </a:r>
          </a:p>
          <a:p>
            <a:r>
              <a:rPr lang="en-GB" dirty="0"/>
              <a:t>Each slice has grown through divergence</a:t>
            </a:r>
          </a:p>
        </p:txBody>
      </p:sp>
    </p:spTree>
    <p:extLst>
      <p:ext uri="{BB962C8B-B14F-4D97-AF65-F5344CB8AC3E}">
        <p14:creationId xmlns:p14="http://schemas.microsoft.com/office/powerpoint/2010/main" val="969017278"/>
      </p:ext>
    </p:extLst>
  </p:cSld>
  <p:clrMapOvr>
    <a:masterClrMapping/>
  </p:clrMapOvr>
</p:sld>
</file>

<file path=ppt/theme/theme1.xml><?xml version="1.0" encoding="utf-8"?>
<a:theme xmlns:a="http://schemas.openxmlformats.org/drawingml/2006/main" name="2022 Template M Johnson v1.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CCCD2B8245C4F95DC5E9047C3BD2C" ma:contentTypeVersion="15" ma:contentTypeDescription="Create a new document." ma:contentTypeScope="" ma:versionID="5c86544bcaade4aff1f4168d58a28694">
  <xsd:schema xmlns:xsd="http://www.w3.org/2001/XMLSchema" xmlns:xs="http://www.w3.org/2001/XMLSchema" xmlns:p="http://schemas.microsoft.com/office/2006/metadata/properties" xmlns:ns3="4b30b962-d64f-4fac-9a84-80fe431bb5a6" xmlns:ns4="a4e8d087-3694-4626-a605-1b1c11c7b191" targetNamespace="http://schemas.microsoft.com/office/2006/metadata/properties" ma:root="true" ma:fieldsID="d367874ae10e31b0be23f3d2c780a11d" ns3:_="" ns4:_="">
    <xsd:import namespace="4b30b962-d64f-4fac-9a84-80fe431bb5a6"/>
    <xsd:import namespace="a4e8d087-3694-4626-a605-1b1c11c7b1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0b962-d64f-4fac-9a84-80fe431bb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d087-3694-4626-a605-1b1c11c7b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30b962-d64f-4fac-9a84-80fe431bb5a6" xsi:nil="true"/>
  </documentManagement>
</p:properties>
</file>

<file path=customXml/itemProps1.xml><?xml version="1.0" encoding="utf-8"?>
<ds:datastoreItem xmlns:ds="http://schemas.openxmlformats.org/officeDocument/2006/customXml" ds:itemID="{7D085D2E-2A5A-4088-9197-0F89D1ECAC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2D0B7-83E1-4632-A27E-7C74C43D1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30b962-d64f-4fac-9a84-80fe431bb5a6"/>
    <ds:schemaRef ds:uri="a4e8d087-3694-4626-a605-1b1c11c7b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6CA77D-CD22-4F81-9A1F-E284C7976C91}">
  <ds:schemaRefs>
    <ds:schemaRef ds:uri="http://www.w3.org/XML/1998/namespace"/>
    <ds:schemaRef ds:uri="http://purl.org/dc/terms/"/>
    <ds:schemaRef ds:uri="a4e8d087-3694-4626-a605-1b1c11c7b19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4b30b962-d64f-4fac-9a84-80fe431bb5a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3019</Words>
  <Application>Microsoft Office PowerPoint</Application>
  <PresentationFormat>Widescreen</PresentationFormat>
  <Paragraphs>527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Helvetica</vt:lpstr>
      <vt:lpstr>Helvetica Light</vt:lpstr>
      <vt:lpstr>2022 Template M Johnson v1.1</vt:lpstr>
      <vt:lpstr>PowerPoint Presentation</vt:lpstr>
      <vt:lpstr>PowerPoint Presentation</vt:lpstr>
      <vt:lpstr>PowerPoint Presentation</vt:lpstr>
      <vt:lpstr>PowerPoint Presentation</vt:lpstr>
      <vt:lpstr>Measuring longitudinal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Measuring Energy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Pacey, Thomas (STFC,DL,AST)</dc:creator>
  <cp:lastModifiedBy>Pacey, Thomas (STFC,DL,AST)</cp:lastModifiedBy>
  <cp:revision>118</cp:revision>
  <dcterms:created xsi:type="dcterms:W3CDTF">2023-03-11T11:34:38Z</dcterms:created>
  <dcterms:modified xsi:type="dcterms:W3CDTF">2023-03-20T11:04:58Z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0x010100028CCCD2B8245C4F95DC5E9047C3BD2C</vt:lpwstr>
  </property>
</Properties>
</file>