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6"/>
  </p:notesMasterIdLst>
  <p:sldIdLst>
    <p:sldId id="259" r:id="rId5"/>
    <p:sldId id="260" r:id="rId6"/>
    <p:sldId id="265" r:id="rId7"/>
    <p:sldId id="257" r:id="rId8"/>
    <p:sldId id="266" r:id="rId9"/>
    <p:sldId id="293" r:id="rId10"/>
    <p:sldId id="294" r:id="rId11"/>
    <p:sldId id="295" r:id="rId12"/>
    <p:sldId id="270" r:id="rId13"/>
    <p:sldId id="273" r:id="rId14"/>
    <p:sldId id="275" r:id="rId15"/>
    <p:sldId id="274" r:id="rId16"/>
    <p:sldId id="296" r:id="rId17"/>
    <p:sldId id="276" r:id="rId18"/>
    <p:sldId id="282" r:id="rId19"/>
    <p:sldId id="283" r:id="rId20"/>
    <p:sldId id="277" r:id="rId21"/>
    <p:sldId id="281" r:id="rId22"/>
    <p:sldId id="278" r:id="rId23"/>
    <p:sldId id="279" r:id="rId24"/>
    <p:sldId id="284" r:id="rId25"/>
    <p:sldId id="285" r:id="rId26"/>
    <p:sldId id="286" r:id="rId27"/>
    <p:sldId id="292" r:id="rId28"/>
    <p:sldId id="287" r:id="rId29"/>
    <p:sldId id="291" r:id="rId30"/>
    <p:sldId id="288" r:id="rId31"/>
    <p:sldId id="289" r:id="rId32"/>
    <p:sldId id="290" r:id="rId33"/>
    <p:sldId id="271" r:id="rId34"/>
    <p:sldId id="26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>
        <p:scale>
          <a:sx n="150" d="100"/>
          <a:sy n="150" d="100"/>
        </p:scale>
        <p:origin x="708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65944-CEA7-448F-9797-B2A9C69C2903}" type="datetimeFigureOut">
              <a:rPr lang="en-GB" smtClean="0"/>
              <a:t>11/03/2023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02995-141B-44DA-A2A2-2665AF905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889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Any questions at this point?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0DB08-60E2-0F45-A34F-CB1B5AF386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402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0DB08-60E2-0F45-A34F-CB1B5AF3864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989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0DB08-60E2-0F45-A34F-CB1B5AF3864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5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4A1E0-CBE2-0688-A058-5064C4D3A3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58831E-1030-6563-1151-447561A03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58F6B-9335-A643-963D-1FA5C5140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16/05/2022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72091-E04F-0915-9789-A78ED8F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 Template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D9F53-2B6A-2B07-F15A-0448DE6A3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5636-E21E-CC48-AA04-940343AD31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389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EBCAB-EB21-22CB-14FA-D7DBDC71D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C22373-D34A-3C8D-5DF3-99C6DB2507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55A49-2C18-3174-59A2-A2F22263B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16/05/2022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F8D7E-C37D-58B2-A063-17AE11B31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 Template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20FAC-B35C-5208-BD86-AC2BDD551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5636-E21E-CC48-AA04-940343AD31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61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92F85F-1861-7C77-0363-1C4DC7FFBD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07C4B4-0748-23B3-4D73-15ACFB7C1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7B62D-C2AD-CB60-0726-E7F9A522E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16/05/2022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F1F73-2AAA-C429-605D-E08CD5F8C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 Template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83178-F3C9-FBA8-6913-0B6EC1BBD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5636-E21E-CC48-AA04-940343AD31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890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F1EAA-8722-2899-0D84-1F9AC25D2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A9879-7497-1564-BFCE-4CC4D2C92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EEC3F-FD6E-9AAE-68BC-890EE38C3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16/05/2022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7EDA1-BDD7-0E5B-BBF7-49D712EE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 Template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76DA5-0C7E-230C-85E0-5B9CF4C61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5636-E21E-CC48-AA04-940343AD31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55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4E09F-095A-DAD9-75B4-471BBC143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5FCC6-A745-5974-9121-E44C46B9B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43D64-D5BE-F9CC-79C1-20A9AD460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16/05/2022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69959-3BAE-746B-ADDD-695C29182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 Template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78BB0-BF9A-D592-922A-B917F501D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5636-E21E-CC48-AA04-940343AD31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561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CD283-EB3C-B45D-3DA6-2FC10E0B1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05657-BC36-9FC6-8A50-412C61B9C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8420B-89B1-8C0D-F6ED-9E92213C4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DC3510-001E-1257-9DE9-FF026C8C7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16/05/2022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D9911-4C8A-6222-E938-F714C397D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 Template 2022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ED0392-B28F-E189-12B3-5AEF0E87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5636-E21E-CC48-AA04-940343AD31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312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C61D6-223C-0976-12F8-5B8A4ECAC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D314F-2B6E-3404-7F33-63D047D48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DE280F-DB6C-2D7B-4B77-06E84DD60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77D20B-2A9D-BC25-C0FD-DC4636BD61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33B811-08A5-FCBC-8597-374EEFA217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1B52CF-A454-55CE-1D3D-41AF5C30C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16/05/2022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04BA9D-669A-19EF-7194-D1086327B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 Template 2022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27F05E-893C-D8DA-2EAB-0F400F311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5636-E21E-CC48-AA04-940343AD31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12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51DE1-9F83-125B-D594-82AF8F2E9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F79237-1BE2-ECB9-E853-443C0473E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16/05/2022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2548B6-3677-6909-77AB-02C8A3F89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 Template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73BEBF-6E5E-D220-8C40-AFDDE7A60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5636-E21E-CC48-AA04-940343AD31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875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EB9682-EB43-2B20-A670-C0E264655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16/05/2022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A07AEA-CB77-3EF2-3C67-87A1F84D3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 Template 2022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636B9-043D-E40C-4E54-4BBFCA8CF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5636-E21E-CC48-AA04-940343AD31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00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D60F0-89E1-0C59-21C9-A69344467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78711-9EA6-90B6-DED0-B00B0928F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7DDFC6-BC34-BBA5-20E1-2149EF4EA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A3A5A8-9561-071B-9B4D-63366620D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16/05/2022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3DB48-0EBB-E11F-AFDD-B05CC40BD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 Template 2022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19F933-B82C-80C5-801C-CFA76754E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5636-E21E-CC48-AA04-940343AD31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129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68F68-0481-CAB8-F7C4-573365EBA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362AE3-DEEB-EAE9-2E4A-50F86D7C7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BB1EB3-7FDE-3864-54CB-183EF1960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6B1CB-3E2B-1E24-F3AF-05A053DC9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16/05/2022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74CB5F-4306-1475-56C5-E89AAA26C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 Template 2022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FDDECA-CA02-6F8E-7DA2-9E34A910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5636-E21E-CC48-AA04-940343AD31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65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39CF5C-1EF9-0F40-B133-F0D998AF3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21B8A5-EDD9-7E51-BB74-993FED569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34223-3F6C-CE74-38D6-7BEDF41FD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16/05/2022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E890E-331C-2922-F89C-5095BEAC6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Slide Template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0F8DD-CF62-3FF4-59A5-9A8D20E7F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05636-E21E-CC48-AA04-940343AD31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80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ergoz.com/wp-content/uploads/ICT-manual-4-2.pdf" TargetMode="External"/><Relationship Id="rId13" Type="http://schemas.openxmlformats.org/officeDocument/2006/relationships/hyperlink" Target="https://accelconf.web.cern.ch/PAC2013/papers/thpac13.pdf" TargetMode="External"/><Relationship Id="rId3" Type="http://schemas.openxmlformats.org/officeDocument/2006/relationships/hyperlink" Target="https://journals.aps.org/prab/pdf/10.1103/PhysRevSTAB.18.082802" TargetMode="External"/><Relationship Id="rId7" Type="http://schemas.openxmlformats.org/officeDocument/2006/relationships/hyperlink" Target="https://ibic2022.vrws.de/papers/tup21.pdf" TargetMode="External"/><Relationship Id="rId12" Type="http://schemas.openxmlformats.org/officeDocument/2006/relationships/hyperlink" Target="https://www.nature.com/articles/s41467-021-25757-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ccelconf.web.cern.ch/fel2008/papers/thbau01.pdf" TargetMode="External"/><Relationship Id="rId11" Type="http://schemas.openxmlformats.org/officeDocument/2006/relationships/hyperlink" Target="https://en.wikipedia.org/wiki/Anscombe%27s_quartet" TargetMode="External"/><Relationship Id="rId5" Type="http://schemas.openxmlformats.org/officeDocument/2006/relationships/hyperlink" Target="https://en.wikipedia.org/wiki/Scheimpflug_principle" TargetMode="External"/><Relationship Id="rId15" Type="http://schemas.openxmlformats.org/officeDocument/2006/relationships/hyperlink" Target="https://arxiv.org/abs/1907.13515" TargetMode="External"/><Relationship Id="rId10" Type="http://schemas.openxmlformats.org/officeDocument/2006/relationships/hyperlink" Target="https://accelconf.web.cern.ch/fel2019/papers/web01.pdf" TargetMode="External"/><Relationship Id="rId4" Type="http://schemas.openxmlformats.org/officeDocument/2006/relationships/hyperlink" Target="https://www.crytur.cz/products/scintillation-screens/" TargetMode="External"/><Relationship Id="rId9" Type="http://schemas.openxmlformats.org/officeDocument/2006/relationships/hyperlink" Target="https://www.bergoz.com/wp-content/uploads/Turbo-ICT-manual-3-1-1.pdf" TargetMode="External"/><Relationship Id="rId14" Type="http://schemas.openxmlformats.org/officeDocument/2006/relationships/hyperlink" Target="https://inis.iaea.org/collection/NCLCollectionStore/_Public/28/018/28018451.pdf?r=1&amp;r=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rgoz.com/wp-content/uploads/Turbo-ICT-manual-3-1-1.pdf" TargetMode="External"/><Relationship Id="rId2" Type="http://schemas.openxmlformats.org/officeDocument/2006/relationships/hyperlink" Target="https://www.bergoz.com/wp-content/uploads/ICT-manual-4-2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2003" y="82826"/>
            <a:ext cx="1939997" cy="161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CC5852-B8C7-9C37-5A95-14AF465CC633}"/>
              </a:ext>
            </a:extLst>
          </p:cNvPr>
          <p:cNvSpPr txBox="1"/>
          <p:nvPr/>
        </p:nvSpPr>
        <p:spPr>
          <a:xfrm>
            <a:off x="2013165" y="1871117"/>
            <a:ext cx="99309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CI-ACC-212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/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Beam Diagnostics #2: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Measuring charge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and transverse properties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3088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A0F45D-BA4E-367B-107E-3C2B50A256FF}"/>
              </a:ext>
            </a:extLst>
          </p:cNvPr>
          <p:cNvSpPr/>
          <p:nvPr/>
        </p:nvSpPr>
        <p:spPr>
          <a:xfrm>
            <a:off x="0" y="0"/>
            <a:ext cx="1577591" cy="685800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D3142D-BEAB-4F4D-A208-14C8AC5E448B}"/>
              </a:ext>
            </a:extLst>
          </p:cNvPr>
          <p:cNvSpPr/>
          <p:nvPr/>
        </p:nvSpPr>
        <p:spPr>
          <a:xfrm>
            <a:off x="1275127" y="0"/>
            <a:ext cx="302464" cy="6858000"/>
          </a:xfrm>
          <a:prstGeom prst="rect">
            <a:avLst/>
          </a:prstGeom>
          <a:solidFill>
            <a:srgbClr val="1C5D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160A2FA-E8AE-464A-8768-33D054FFC15C}"/>
              </a:ext>
            </a:extLst>
          </p:cNvPr>
          <p:cNvGrpSpPr/>
          <p:nvPr/>
        </p:nvGrpSpPr>
        <p:grpSpPr>
          <a:xfrm>
            <a:off x="1658283" y="6078509"/>
            <a:ext cx="2901756" cy="646331"/>
            <a:chOff x="1661886" y="6128843"/>
            <a:chExt cx="2901756" cy="6463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187C70B-E21A-4869-BD5C-3F67F1B444A3}"/>
                </a:ext>
              </a:extLst>
            </p:cNvPr>
            <p:cNvSpPr txBox="1"/>
            <p:nvPr/>
          </p:nvSpPr>
          <p:spPr>
            <a:xfrm>
              <a:off x="1661886" y="6128843"/>
              <a:ext cx="29017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Helvetica Light"/>
                  <a:ea typeface="+mn-ea"/>
                  <a:cs typeface="+mn-cs"/>
                </a:rPr>
                <a:t>Dr. Thomas Pacey| Senior Accelerator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Helvetica Light"/>
                  <a:ea typeface="+mn-ea"/>
                  <a:cs typeface="+mn-cs"/>
                </a:rPr>
                <a:t>Physicist (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Helvetica Light"/>
                  <a:ea typeface="+mn-ea"/>
                  <a:cs typeface="+mn-cs"/>
                </a:rPr>
                <a:t>ASTeC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Helvetica Light"/>
                  <a:ea typeface="+mn-ea"/>
                  <a:cs typeface="+mn-cs"/>
                </a:rPr>
                <a:t>)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Helvetica Light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Helvetica Light"/>
                  <a:ea typeface="+mn-ea"/>
                  <a:cs typeface="+mn-cs"/>
                </a:rPr>
                <a:t>STFC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Helvetica Light"/>
                  <a:ea typeface="+mn-ea"/>
                  <a:cs typeface="+mn-cs"/>
                </a:rPr>
                <a:t>Daresbury Laboratory | Warrington WA4 4AD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Helvetica Light"/>
                  <a:ea typeface="+mn-ea"/>
                  <a:cs typeface="+mn-cs"/>
                </a:rPr>
                <a:t>      </a:t>
              </a: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Helvetica Light"/>
                  <a:ea typeface="+mn-ea"/>
                  <a:cs typeface="+mn-cs"/>
                </a:rPr>
                <a:t>  </a:t>
              </a:r>
              <a:r>
                <a:rPr kumimoji="0" lang="en-US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Helvetica Light"/>
                  <a:ea typeface="+mn-ea"/>
                  <a:cs typeface="+mn-cs"/>
                </a:rPr>
                <a:t>thomas.pacey</a:t>
              </a: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Helvetica Light"/>
                  <a:ea typeface="+mn-ea"/>
                  <a:cs typeface="+mn-cs"/>
                </a:rPr>
                <a:t> @stfc.ac.uk 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Helvetica Light"/>
                <a:ea typeface="+mn-ea"/>
                <a:cs typeface="+mn-cs"/>
              </a:endParaRPr>
            </a:p>
          </p:txBody>
        </p:sp>
        <p:pic>
          <p:nvPicPr>
            <p:cNvPr id="9" name="Graphic 8" descr="Envelope with solid fill">
              <a:extLst>
                <a:ext uri="{FF2B5EF4-FFF2-40B4-BE49-F238E27FC236}">
                  <a16:creationId xmlns:a16="http://schemas.microsoft.com/office/drawing/2014/main" id="{44F59D11-702C-463D-9EFD-FAFA6836A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 flipH="1">
              <a:off x="1744516" y="6547461"/>
              <a:ext cx="216000" cy="18225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2ED1520-15BE-40ED-B213-0695DFBCC15A}"/>
              </a:ext>
            </a:extLst>
          </p:cNvPr>
          <p:cNvSpPr txBox="1"/>
          <p:nvPr/>
        </p:nvSpPr>
        <p:spPr>
          <a:xfrm>
            <a:off x="2013165" y="3669323"/>
            <a:ext cx="3693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Thomas Pacey | CI Lecture Series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9C327B-7CAF-4F42-A17D-C41AB37B87C3}"/>
              </a:ext>
            </a:extLst>
          </p:cNvPr>
          <p:cNvSpPr txBox="1"/>
          <p:nvPr/>
        </p:nvSpPr>
        <p:spPr>
          <a:xfrm>
            <a:off x="2013165" y="4041065"/>
            <a:ext cx="1002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elvetica Light" panose="020B0403020202020204"/>
              </a:rPr>
              <a:t>13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 Light" panose="020B0403020202020204"/>
                <a:ea typeface="+mn-ea"/>
                <a:cs typeface="+mn-cs"/>
              </a:rPr>
              <a:t>/03/2023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Helvetica Light" panose="020B04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84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4409" y="82827"/>
            <a:ext cx="1577591" cy="13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Thomas Pacey | 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CI-ACC-212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| 13/03/2023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 Light" panose="020B0403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5921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3088"/>
                </a:solidFill>
                <a:latin typeface="Helvetica" pitchFamily="2" charset="0"/>
              </a:rPr>
              <a:t>Transverse profile measurements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3088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265" y="1235777"/>
            <a:ext cx="9067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 techniques for measuring or monitoring transverse profile: defined as </a:t>
            </a:r>
            <a:r>
              <a:rPr lang="el-GR" i="1" dirty="0"/>
              <a:t>ρ</a:t>
            </a:r>
            <a:r>
              <a:rPr lang="en-GB" i="1" dirty="0"/>
              <a:t>(</a:t>
            </a:r>
            <a:r>
              <a:rPr lang="en-GB" i="1" dirty="0" err="1"/>
              <a:t>x,y</a:t>
            </a:r>
            <a:r>
              <a:rPr lang="en-GB" i="1" dirty="0"/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Following focuses on </a:t>
            </a:r>
            <a:r>
              <a:rPr lang="en-GB" i="1" dirty="0" smtClean="0">
                <a:solidFill>
                  <a:schemeClr val="accent6"/>
                </a:solidFill>
                <a:latin typeface="Calibri" panose="020F0502020204030204"/>
              </a:rPr>
              <a:t>imaging the radiation </a:t>
            </a:r>
            <a:r>
              <a:rPr lang="en-GB" dirty="0" smtClean="0">
                <a:latin typeface="Calibri" panose="020F0502020204030204"/>
              </a:rPr>
              <a:t>released from bunch at a </a:t>
            </a:r>
            <a:r>
              <a:rPr lang="en-GB" dirty="0" smtClean="0">
                <a:solidFill>
                  <a:schemeClr val="accent6"/>
                </a:solidFill>
                <a:latin typeface="Calibri" panose="020F0502020204030204"/>
              </a:rPr>
              <a:t>screen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Common operational process provides precise and (typically) accurate </a:t>
            </a:r>
            <a:r>
              <a:rPr lang="el-GR" i="1" dirty="0" smtClean="0"/>
              <a:t>ρ</a:t>
            </a:r>
            <a:r>
              <a:rPr lang="en-GB" i="1" dirty="0" smtClean="0"/>
              <a:t>(</a:t>
            </a:r>
            <a:r>
              <a:rPr lang="en-GB" i="1" dirty="0" err="1" smtClean="0"/>
              <a:t>x,y</a:t>
            </a:r>
            <a:r>
              <a:rPr lang="en-GB" i="1" dirty="0" smtClean="0"/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In medium energy </a:t>
            </a:r>
            <a:r>
              <a:rPr lang="en-GB" dirty="0" err="1" smtClean="0">
                <a:solidFill>
                  <a:prstClr val="black"/>
                </a:solidFill>
                <a:latin typeface="Calibri" panose="020F0502020204030204"/>
              </a:rPr>
              <a:t>linac</a:t>
            </a: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 test facilities (CLARA) screens are the work horse for beam physics!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Screens also provide measurement of: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0B050"/>
                </a:solidFill>
                <a:latin typeface="Calibri" panose="020F0502020204030204"/>
              </a:rPr>
              <a:t>Beam optics </a:t>
            </a: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wiss values; beam waist size and location)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FF0000"/>
                </a:solidFill>
                <a:latin typeface="Calibri" panose="020F0502020204030204"/>
              </a:rPr>
              <a:t>Emittance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2"/>
                </a:solidFill>
              </a:rPr>
              <a:t>Bunch length </a:t>
            </a:r>
            <a:r>
              <a:rPr lang="en-GB" dirty="0" smtClean="0">
                <a:solidFill>
                  <a:prstClr val="black"/>
                </a:solidFill>
              </a:rPr>
              <a:t>(with a TDC)</a:t>
            </a:r>
            <a:endParaRPr lang="en-GB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7030A0"/>
                </a:solidFill>
              </a:rPr>
              <a:t>Energy spectra </a:t>
            </a:r>
            <a:r>
              <a:rPr lang="en-GB" dirty="0" smtClean="0">
                <a:solidFill>
                  <a:prstClr val="black"/>
                </a:solidFill>
              </a:rPr>
              <a:t>(with a dipole + optics)</a:t>
            </a:r>
            <a:endParaRPr lang="en-GB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  <a:latin typeface="Calibri" panose="020F0502020204030204"/>
              </a:rPr>
              <a:t>Longitudinal Phase Space </a:t>
            </a: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(with a TDC + dipole)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2 common processes: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Optical Transition Radiation (OTR)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Scintillation (YAG, GAGG,LYSO etc.)</a:t>
            </a: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What does a beam look like?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54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Thomas Pacey | 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CI-ACC-212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| 13/03/2023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 Light" panose="020B0403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5795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Imaging Radiation from a Screen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3088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3601" y="1151633"/>
            <a:ext cx="728484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Physica</a:t>
            </a:r>
            <a:r>
              <a:rPr lang="en-GB" noProof="0" dirty="0" smtClean="0">
                <a:solidFill>
                  <a:prstClr val="black"/>
                </a:solidFill>
                <a:latin typeface="Calibri" panose="020F0502020204030204"/>
              </a:rPr>
              <a:t>l processes converts beam field into light – scintillation, transition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Process can depend on beam energy as well as transverse size</a:t>
            </a:r>
            <a:r>
              <a:rPr lang="en-GB" noProof="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GB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be a combination 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processes,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be broadband or narrowband</a:t>
            </a:r>
            <a:r>
              <a:rPr kumimoji="0" lang="en-GB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light</a:t>
            </a: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 of light to window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Including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observation angles,</a:t>
            </a:r>
            <a:r>
              <a:rPr kumimoji="0" lang="en-GB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reflection from other optics, 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apertures</a:t>
            </a:r>
            <a:r>
              <a:rPr kumimoji="0" lang="en-GB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aseline="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en-GB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aseline="0" dirty="0" smtClean="0">
                <a:solidFill>
                  <a:prstClr val="black"/>
                </a:solidFill>
                <a:latin typeface="Calibri" panose="020F0502020204030204"/>
              </a:rPr>
              <a:t>Transmission of light through vacuum window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Is an aperture, can be an absorber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Imaging optics (chromaticity) and associated PSF of imaging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Sensor pixel pitch, array size, quantum efficiency (wavelength dependent), dark noise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Readout electronics speed, global vs rolling shutters, shutter stability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Bit depth and dynamic range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1864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System Analysis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527312" y="1112223"/>
            <a:ext cx="3032139" cy="5287144"/>
            <a:chOff x="7721601" y="954906"/>
            <a:chExt cx="3032139" cy="5287144"/>
          </a:xfrm>
        </p:grpSpPr>
        <p:grpSp>
          <p:nvGrpSpPr>
            <p:cNvPr id="14" name="Group 13"/>
            <p:cNvGrpSpPr/>
            <p:nvPr/>
          </p:nvGrpSpPr>
          <p:grpSpPr>
            <a:xfrm>
              <a:off x="7721601" y="954906"/>
              <a:ext cx="2589107" cy="5287144"/>
              <a:chOff x="6692900" y="1494842"/>
              <a:chExt cx="2390002" cy="4880558"/>
            </a:xfrm>
          </p:grpSpPr>
          <p:sp>
            <p:nvSpPr>
              <p:cNvPr id="3" name="Right Arrow 2"/>
              <p:cNvSpPr/>
              <p:nvPr/>
            </p:nvSpPr>
            <p:spPr>
              <a:xfrm>
                <a:off x="6692900" y="2146300"/>
                <a:ext cx="1435100" cy="3937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Beam</a:t>
                </a:r>
                <a:endParaRPr lang="en-GB" dirty="0"/>
              </a:p>
            </p:txBody>
          </p:sp>
          <p:sp>
            <p:nvSpPr>
              <p:cNvPr id="4" name="Rounded Rectangle 3"/>
              <p:cNvSpPr/>
              <p:nvPr/>
            </p:nvSpPr>
            <p:spPr>
              <a:xfrm rot="2700000">
                <a:off x="7654392" y="2243756"/>
                <a:ext cx="1681977" cy="184150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Explosion 1 4"/>
              <p:cNvSpPr/>
              <p:nvPr/>
            </p:nvSpPr>
            <p:spPr>
              <a:xfrm>
                <a:off x="8134148" y="2082800"/>
                <a:ext cx="728613" cy="520700"/>
              </a:xfrm>
              <a:prstGeom prst="irregularSeal1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Down Arrow 5"/>
              <p:cNvSpPr/>
              <p:nvPr/>
            </p:nvSpPr>
            <p:spPr>
              <a:xfrm>
                <a:off x="8326644" y="2617966"/>
                <a:ext cx="337470" cy="1551609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Light</a:t>
                </a:r>
                <a:endParaRPr lang="en-GB" dirty="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7907856" y="4486358"/>
                <a:ext cx="1175046" cy="231353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Optics</a:t>
                </a:r>
                <a:endParaRPr lang="en-GB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8191499" y="4816558"/>
                <a:ext cx="607761" cy="231353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8009917" y="5715000"/>
                <a:ext cx="938880" cy="6604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Camera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8102451" y="5530850"/>
                <a:ext cx="753812" cy="18415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Sensor</a:t>
                </a:r>
                <a:endParaRPr lang="en-GB" dirty="0"/>
              </a:p>
            </p:txBody>
          </p:sp>
          <p:sp>
            <p:nvSpPr>
              <p:cNvPr id="18" name="Down Arrow 17"/>
              <p:cNvSpPr/>
              <p:nvPr/>
            </p:nvSpPr>
            <p:spPr>
              <a:xfrm>
                <a:off x="8326644" y="5105458"/>
                <a:ext cx="337470" cy="400050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9" name="Rounded Rectangle 18"/>
            <p:cNvSpPr/>
            <p:nvPr/>
          </p:nvSpPr>
          <p:spPr>
            <a:xfrm>
              <a:off x="8594740" y="3936924"/>
              <a:ext cx="2159000" cy="2222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Window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97095" y="4448723"/>
            <a:ext cx="2351522" cy="203132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Turning </a:t>
            </a:r>
            <a:r>
              <a:rPr lang="en-GB" dirty="0" smtClean="0">
                <a:solidFill>
                  <a:schemeClr val="accent1"/>
                </a:solidFill>
              </a:rPr>
              <a:t>electrons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FFC000"/>
                </a:solidFill>
              </a:rPr>
              <a:t>into photons</a:t>
            </a:r>
            <a:r>
              <a:rPr lang="en-GB" dirty="0" smtClean="0"/>
              <a:t>, </a:t>
            </a:r>
            <a:r>
              <a:rPr lang="en-GB" dirty="0" smtClean="0">
                <a:solidFill>
                  <a:srgbClr val="FF0000"/>
                </a:solidFill>
              </a:rPr>
              <a:t>transporting</a:t>
            </a:r>
            <a:r>
              <a:rPr lang="en-GB" dirty="0" smtClean="0"/>
              <a:t> those </a:t>
            </a:r>
            <a:r>
              <a:rPr lang="en-GB" dirty="0" smtClean="0">
                <a:solidFill>
                  <a:srgbClr val="FFC000"/>
                </a:solidFill>
              </a:rPr>
              <a:t>photons</a:t>
            </a:r>
            <a:r>
              <a:rPr lang="en-GB" dirty="0" smtClean="0"/>
              <a:t>, then turning them </a:t>
            </a:r>
            <a:r>
              <a:rPr lang="en-GB" dirty="0" smtClean="0">
                <a:solidFill>
                  <a:schemeClr val="accent1"/>
                </a:solidFill>
              </a:rPr>
              <a:t>back into electrons</a:t>
            </a:r>
            <a:r>
              <a:rPr lang="en-GB" dirty="0" smtClean="0"/>
              <a:t>, then </a:t>
            </a:r>
            <a:r>
              <a:rPr lang="en-GB" dirty="0" smtClean="0">
                <a:solidFill>
                  <a:schemeClr val="accent2"/>
                </a:solidFill>
              </a:rPr>
              <a:t>counting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those electrons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46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4409" y="82827"/>
            <a:ext cx="1577591" cy="13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Thomas Pacey | 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CI-ACC-212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| 13/03/2023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 Light" panose="020B0403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4957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Optical Transition Radiation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3088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2372" y="3476601"/>
            <a:ext cx="154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Backward TR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Physical process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36040" y="1551251"/>
            <a:ext cx="656055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Relativistic c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harged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particle transitions between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different electro-magnetic media (e.g. vacuum – metal or metal-vacuum)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Fields ‘attached’ to particle must </a:t>
            </a:r>
            <a:r>
              <a:rPr kumimoji="0" lang="en-GB" sz="1800" b="0" i="1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transition</a:t>
            </a:r>
            <a:r>
              <a:rPr kumimoji="0" lang="en-GB" sz="1800" b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one steady state to another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i="0" u="none" baseline="0" dirty="0" smtClean="0">
                <a:solidFill>
                  <a:prstClr val="black"/>
                </a:solidFill>
                <a:latin typeface="Calibri" panose="020F0502020204030204"/>
              </a:rPr>
              <a:t>Releases pulse of broadband </a:t>
            </a:r>
            <a:r>
              <a:rPr lang="en-GB" i="1" u="none" baseline="0" dirty="0" smtClean="0">
                <a:solidFill>
                  <a:schemeClr val="accent6"/>
                </a:solidFill>
                <a:latin typeface="Calibri" panose="020F0502020204030204"/>
              </a:rPr>
              <a:t>transition radiation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GB" b="0" i="1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This is not Cherenkov Radiation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kumimoji="0" lang="en-GB" b="0" i="1" strike="noStrike" kern="1200" cap="none" spc="0" normalizeH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Can</a:t>
            </a:r>
            <a:r>
              <a:rPr kumimoji="0" lang="en-GB" sz="1800" b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 have components THz – IR – </a:t>
            </a:r>
            <a:r>
              <a:rPr kumimoji="0" lang="en-GB" sz="1800" b="0" u="none" strike="noStrike" kern="1200" cap="none" spc="0" normalizeH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</a:rPr>
              <a:t>Optical</a:t>
            </a:r>
            <a:r>
              <a:rPr kumimoji="0" lang="en-GB" sz="1800" b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 – UV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Cut </a:t>
            </a:r>
            <a:r>
              <a:rPr lang="en-GB" dirty="0" smtClean="0"/>
              <a:t>offs at high/low frequency depend on target/pipe geometries and (non vacuum) medium properties</a:t>
            </a:r>
            <a:endParaRPr kumimoji="0" lang="en-GB" b="0" u="none" strike="noStrike" kern="1200" cap="none" spc="0" normalizeH="0" dirty="0" smtClean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>
                <a:latin typeface="Calibri" panose="020F0502020204030204"/>
              </a:rPr>
              <a:t>Field can be 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/>
              </a:rPr>
              <a:t>coherently enhanced </a:t>
            </a:r>
            <a:r>
              <a:rPr lang="en-GB" dirty="0" smtClean="0">
                <a:latin typeface="Calibri" panose="020F0502020204030204"/>
              </a:rPr>
              <a:t>by transverse or longitudinal </a:t>
            </a:r>
            <a:r>
              <a:rPr lang="en-GB" b="1" dirty="0" smtClean="0">
                <a:latin typeface="Calibri" panose="020F0502020204030204"/>
              </a:rPr>
              <a:t>bunch</a:t>
            </a:r>
            <a:r>
              <a:rPr lang="en-GB" dirty="0" smtClean="0">
                <a:latin typeface="Calibri" panose="020F0502020204030204"/>
              </a:rPr>
              <a:t> properties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/>
              </a:rPr>
              <a:t>Coupling of longitudinal – transverse not good for measuring transverse profile!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/>
              </a:rPr>
              <a:t>Energy lost by beam is minimal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u="none" strike="noStrike" kern="1200" cap="none" spc="0" normalizeH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u="none" strike="noStrike" kern="1200" cap="none" spc="0" normalizeH="0" dirty="0" smtClean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74023" y="1309083"/>
            <a:ext cx="3342109" cy="2078987"/>
            <a:chOff x="574023" y="1309083"/>
            <a:chExt cx="3342109" cy="2078987"/>
          </a:xfrm>
        </p:grpSpPr>
        <p:sp>
          <p:nvSpPr>
            <p:cNvPr id="9" name="Right Arrow 8"/>
            <p:cNvSpPr/>
            <p:nvPr/>
          </p:nvSpPr>
          <p:spPr>
            <a:xfrm>
              <a:off x="635122" y="2148096"/>
              <a:ext cx="1625478" cy="2537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Beam</a:t>
              </a:r>
              <a:endParaRPr lang="en-GB" dirty="0"/>
            </a:p>
          </p:txBody>
        </p:sp>
        <p:sp>
          <p:nvSpPr>
            <p:cNvPr id="11" name="Rounded Rectangle 10"/>
            <p:cNvSpPr/>
            <p:nvPr/>
          </p:nvSpPr>
          <p:spPr>
            <a:xfrm rot="2700000">
              <a:off x="1434005" y="2185241"/>
              <a:ext cx="1822098" cy="69781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008265" y="2260098"/>
              <a:ext cx="529239" cy="1127972"/>
              <a:chOff x="1977839" y="2214864"/>
              <a:chExt cx="529239" cy="1127972"/>
            </a:xfrm>
            <a:solidFill>
              <a:srgbClr val="FFC000"/>
            </a:solidFill>
          </p:grpSpPr>
          <p:sp>
            <p:nvSpPr>
              <p:cNvPr id="3" name="Oval 2"/>
              <p:cNvSpPr/>
              <p:nvPr/>
            </p:nvSpPr>
            <p:spPr>
              <a:xfrm rot="1352137">
                <a:off x="1977839" y="2214864"/>
                <a:ext cx="158402" cy="1121240"/>
              </a:xfrm>
              <a:prstGeom prst="ellipse">
                <a:avLst/>
              </a:prstGeom>
              <a:grpFill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/>
              <p:cNvSpPr/>
              <p:nvPr/>
            </p:nvSpPr>
            <p:spPr>
              <a:xfrm rot="20746694">
                <a:off x="2348676" y="2249863"/>
                <a:ext cx="158402" cy="1092973"/>
              </a:xfrm>
              <a:prstGeom prst="ellipse">
                <a:avLst/>
              </a:prstGeom>
              <a:grpFill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 rot="16049096">
              <a:off x="2705507" y="1673249"/>
              <a:ext cx="529239" cy="1127972"/>
              <a:chOff x="1977839" y="2214864"/>
              <a:chExt cx="529239" cy="1127972"/>
            </a:xfrm>
            <a:solidFill>
              <a:srgbClr val="FFC000"/>
            </a:solidFill>
          </p:grpSpPr>
          <p:sp>
            <p:nvSpPr>
              <p:cNvPr id="16" name="Oval 15"/>
              <p:cNvSpPr/>
              <p:nvPr/>
            </p:nvSpPr>
            <p:spPr>
              <a:xfrm rot="1352137">
                <a:off x="1977839" y="2214864"/>
                <a:ext cx="158402" cy="1121240"/>
              </a:xfrm>
              <a:prstGeom prst="ellipse">
                <a:avLst/>
              </a:prstGeom>
              <a:grpFill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/>
              <p:cNvSpPr/>
              <p:nvPr/>
            </p:nvSpPr>
            <p:spPr>
              <a:xfrm rot="20746694">
                <a:off x="2348676" y="2249863"/>
                <a:ext cx="158402" cy="1092973"/>
              </a:xfrm>
              <a:prstGeom prst="ellipse">
                <a:avLst/>
              </a:prstGeom>
              <a:grpFill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2375482" y="1443890"/>
              <a:ext cx="15406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Forward TR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74023" y="1726064"/>
              <a:ext cx="158402" cy="1092973"/>
            </a:xfrm>
            <a:prstGeom prst="ellipse">
              <a:avLst/>
            </a:prstGeom>
            <a:solidFill>
              <a:srgbClr val="FFC00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74023" y="3949825"/>
            <a:ext cx="34104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Opening angles of TR goes ~ 1/</a:t>
            </a:r>
            <a:r>
              <a:rPr lang="el-GR" dirty="0" smtClean="0"/>
              <a:t>γ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TR is radially polarised</a:t>
            </a:r>
          </a:p>
          <a:p>
            <a:endParaRPr lang="en-GB" dirty="0"/>
          </a:p>
          <a:p>
            <a:r>
              <a:rPr lang="en-GB" dirty="0" smtClean="0"/>
              <a:t>Far field (angular) distribution has characteristic ‘donut’ shape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676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4409" y="82827"/>
            <a:ext cx="1577591" cy="13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Thomas Pacey | 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CI-ACC-212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| 13/03/2023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 Light" panose="020B0403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4957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Optical Transition Radiation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3088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Pros, Cons, and Uses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4914" y="1081889"/>
            <a:ext cx="565298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92D050"/>
                </a:solidFill>
              </a:rPr>
              <a:t>Pros</a:t>
            </a:r>
            <a:endParaRPr lang="en-GB" dirty="0" smtClean="0">
              <a:solidFill>
                <a:srgbClr val="92D050"/>
              </a:solidFill>
            </a:endParaRP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Linear with charge, no saturation of emission process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High spatial resolution achieved straightforwardly: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N</a:t>
            </a:r>
            <a:r>
              <a:rPr lang="en-GB" dirty="0" smtClean="0"/>
              <a:t>eeds a mirror-like target and suitable imaging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Can be used to measure beam profile &amp; divergence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Imaging near-field or far-field respectively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Very fast process that can produce timing signals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Target can be very thin (foil); for high energy beams target is </a:t>
            </a:r>
            <a:r>
              <a:rPr lang="en-GB" dirty="0" smtClean="0">
                <a:solidFill>
                  <a:srgbClr val="FFC000"/>
                </a:solidFill>
              </a:rPr>
              <a:t>minimally invasive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6191250" y="996950"/>
            <a:ext cx="55118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Cons</a:t>
            </a:r>
            <a:endParaRPr lang="en-GB" dirty="0" smtClean="0">
              <a:solidFill>
                <a:srgbClr val="FF0000"/>
              </a:solidFill>
            </a:endParaRP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No light multiplication process, can be limited by SNR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Might require be multi-shot integration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Broadband emission, best resolutions found by </a:t>
            </a:r>
            <a:r>
              <a:rPr lang="en-GB" dirty="0" err="1" smtClean="0"/>
              <a:t>bandpass</a:t>
            </a:r>
            <a:r>
              <a:rPr lang="en-GB" dirty="0" smtClean="0"/>
              <a:t> filtering, reduces intensity further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If coherent emission happens at optical wavelength (COTR) any useful transverse signal is lost</a:t>
            </a:r>
          </a:p>
          <a:p>
            <a:pPr lvl="1"/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</a:t>
            </a:r>
            <a:r>
              <a:rPr lang="en-GB" dirty="0" smtClean="0"/>
              <a:t>ufficient average power or instantaneous intensity beam/bunch will destroy target…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1787525" y="5450770"/>
            <a:ext cx="8807450" cy="92333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OTR is useful for measuring </a:t>
            </a:r>
            <a:r>
              <a:rPr lang="en-GB" dirty="0" smtClean="0">
                <a:solidFill>
                  <a:schemeClr val="accent6"/>
                </a:solidFill>
              </a:rPr>
              <a:t>small beam sizes (&lt;20um) </a:t>
            </a:r>
            <a:r>
              <a:rPr lang="en-GB" dirty="0" smtClean="0"/>
              <a:t>of relativistic high intensity bunches.</a:t>
            </a:r>
          </a:p>
          <a:p>
            <a:pPr algn="ctr"/>
            <a:r>
              <a:rPr lang="en-GB" dirty="0" smtClean="0"/>
              <a:t>Under right conditions will provide </a:t>
            </a:r>
            <a:r>
              <a:rPr lang="en-GB" dirty="0" smtClean="0">
                <a:solidFill>
                  <a:schemeClr val="accent6"/>
                </a:solidFill>
              </a:rPr>
              <a:t>most accurate </a:t>
            </a:r>
            <a:r>
              <a:rPr lang="en-GB" dirty="0" smtClean="0"/>
              <a:t>beam size measurements.</a:t>
            </a:r>
          </a:p>
          <a:p>
            <a:pPr algn="ctr"/>
            <a:r>
              <a:rPr lang="en-GB" dirty="0" smtClean="0"/>
              <a:t> Encoding of beam divergence gives access to emittance information.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01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Thomas Pacey | 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CI-ACC-212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| 13/03/2023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 Light" panose="020B0403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5335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Scintillators for beam imaging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3088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38878" y="897223"/>
            <a:ext cx="7993041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 forms of scintillator (solid,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liquid, gas) and material types (inorganic crystals, plastics, powders)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>
                <a:solidFill>
                  <a:prstClr val="black"/>
                </a:solidFill>
                <a:latin typeface="Calibri" panose="020F0502020204030204"/>
              </a:rPr>
              <a:t>Focus on the </a:t>
            </a:r>
            <a:r>
              <a:rPr lang="en-GB" baseline="0" dirty="0" smtClean="0">
                <a:solidFill>
                  <a:schemeClr val="accent6"/>
                </a:solidFill>
                <a:latin typeface="Calibri" panose="020F0502020204030204"/>
              </a:rPr>
              <a:t>inorganic crystals </a:t>
            </a:r>
            <a:r>
              <a:rPr lang="en-GB" baseline="0" dirty="0" smtClean="0">
                <a:solidFill>
                  <a:prstClr val="black"/>
                </a:solidFill>
                <a:latin typeface="Calibri" panose="020F0502020204030204"/>
              </a:rPr>
              <a:t>used in electron</a:t>
            </a: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 machines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Scintillators also used in particle and nuclear physics – calorimetry, photon energy </a:t>
            </a:r>
            <a:r>
              <a:rPr lang="en-GB" dirty="0">
                <a:solidFill>
                  <a:prstClr val="black"/>
                </a:solidFill>
              </a:rPr>
              <a:t>(gamma ray)</a:t>
            </a: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 measurements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  <a:latin typeface="Calibri" panose="020F0502020204030204"/>
              </a:rPr>
              <a:t>Application is different, some of features that matter are different</a:t>
            </a:r>
          </a:p>
          <a:p>
            <a:pPr lvl="1"/>
            <a:endParaRPr lang="en-GB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Physical process: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Charged particle (e-, p+, ion) </a:t>
            </a:r>
            <a:r>
              <a:rPr lang="en-GB" dirty="0" smtClean="0">
                <a:solidFill>
                  <a:schemeClr val="accent6"/>
                </a:solidFill>
                <a:latin typeface="Calibri" panose="020F0502020204030204"/>
              </a:rPr>
              <a:t>deposits energy </a:t>
            </a: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to atom in crystal lattice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  <a:latin typeface="Calibri" panose="020F0502020204030204"/>
              </a:rPr>
              <a:t>Assume enough momentum so beam particle then continues though material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Promotes atomic electron to 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/>
              </a:rPr>
              <a:t>very high energy state</a:t>
            </a: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 (hot electron) and a creates a resulting hole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Hot electrons scatter, </a:t>
            </a:r>
            <a:r>
              <a:rPr lang="en-GB" dirty="0" smtClean="0">
                <a:solidFill>
                  <a:srgbClr val="92D050"/>
                </a:solidFill>
                <a:latin typeface="Calibri" panose="020F0502020204030204"/>
              </a:rPr>
              <a:t>cascading</a:t>
            </a: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 to create further ‘hot electrons’ (lower energies) – </a:t>
            </a:r>
            <a:r>
              <a:rPr lang="en-GB" dirty="0" smtClean="0">
                <a:solidFill>
                  <a:srgbClr val="92D050"/>
                </a:solidFill>
                <a:latin typeface="Calibri" panose="020F0502020204030204"/>
              </a:rPr>
              <a:t>multiplying the potential emitters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Eventually excited electrons either: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Captured by a crystal lattice hole and emits photon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Photon can be reabsorbed by crystal lattice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92D050"/>
                </a:solidFill>
                <a:latin typeface="Calibri" panose="020F0502020204030204"/>
              </a:rPr>
              <a:t>Captured by </a:t>
            </a:r>
            <a:r>
              <a:rPr lang="en-GB" i="1" dirty="0" smtClean="0">
                <a:solidFill>
                  <a:srgbClr val="92D050"/>
                </a:solidFill>
                <a:latin typeface="Calibri" panose="020F0502020204030204"/>
              </a:rPr>
              <a:t>dopant</a:t>
            </a:r>
            <a:r>
              <a:rPr lang="en-GB" dirty="0" smtClean="0">
                <a:solidFill>
                  <a:srgbClr val="92D050"/>
                </a:solidFill>
                <a:latin typeface="Calibri" panose="020F0502020204030204"/>
              </a:rPr>
              <a:t> atom</a:t>
            </a: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, relaxes and emits photon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Photon emitted will leave material </a:t>
            </a:r>
            <a:r>
              <a:rPr lang="en-GB" dirty="0" smtClean="0">
                <a:solidFill>
                  <a:srgbClr val="7030A0"/>
                </a:solidFill>
                <a:latin typeface="Calibri" panose="020F0502020204030204"/>
              </a:rPr>
              <a:t>– light is observed!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1813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A simple model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76219" y="2272997"/>
            <a:ext cx="115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Scintillator material</a:t>
            </a:r>
            <a:endParaRPr lang="en-GB" sz="14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145041" y="1235777"/>
            <a:ext cx="3446462" cy="2287446"/>
            <a:chOff x="211138" y="1977778"/>
            <a:chExt cx="3446462" cy="2287446"/>
          </a:xfrm>
        </p:grpSpPr>
        <p:sp>
          <p:nvSpPr>
            <p:cNvPr id="3" name="Rounded Rectangle 2"/>
            <p:cNvSpPr/>
            <p:nvPr/>
          </p:nvSpPr>
          <p:spPr>
            <a:xfrm>
              <a:off x="603250" y="2743200"/>
              <a:ext cx="3054350" cy="3048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063750" y="2743200"/>
              <a:ext cx="133350" cy="3048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2130425" y="2508250"/>
              <a:ext cx="0" cy="90805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773797" y="1977778"/>
              <a:ext cx="1155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Charged particle</a:t>
              </a:r>
              <a:endParaRPr lang="en-GB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1138" y="3311117"/>
              <a:ext cx="11557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C</a:t>
              </a:r>
              <a:r>
                <a:rPr lang="en-GB" sz="1400" dirty="0" smtClean="0"/>
                <a:t>olumn of light produced by scintillation </a:t>
              </a:r>
              <a:endParaRPr lang="en-GB" sz="1400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1238250" y="2962275"/>
              <a:ext cx="825500" cy="3447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145041" y="3853063"/>
            <a:ext cx="4611109" cy="230832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How scintillator screens affect beam measurement depends 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/>
              <a:t>Input beam properties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 (momentum, charge density)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How these properties interact with of the </a:t>
            </a:r>
            <a:r>
              <a:rPr lang="en-GB" sz="1600" b="1" dirty="0" smtClean="0"/>
              <a:t>crystal lattice</a:t>
            </a:r>
            <a:r>
              <a:rPr lang="en-GB" sz="1600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its energy states, dopant atoms and mobility of hot electrons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/>
              <a:t>Imaging</a:t>
            </a:r>
            <a:r>
              <a:rPr lang="en-GB" sz="1600" dirty="0" smtClean="0"/>
              <a:t> of the resulting scintillation column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88818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4409" y="82827"/>
            <a:ext cx="1577591" cy="13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Thomas Pacey | 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CI-ACC-212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| 13/03/2023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 Light" panose="020B0403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851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Issues with scintillators: Saturating &amp; quenching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3088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1038" y="1081889"/>
            <a:ext cx="1131521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Width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the scintillating column is a property of the material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GB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far hot electrons travel before they are captured by dopants</a:t>
            </a:r>
          </a:p>
          <a:p>
            <a:pPr lvl="0"/>
            <a:endParaRPr lang="en-GB" baseline="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If have enough incoming charges we can liberate enough hot electrons to saturate all the emitting dopants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Increasing charge density does not produce more light!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Once material saturates, nothing you can do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baseline="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here are additional processes by which the </a:t>
            </a:r>
            <a:r>
              <a:rPr lang="en-GB" dirty="0" smtClean="0">
                <a:solidFill>
                  <a:schemeClr val="accent6"/>
                </a:solidFill>
                <a:latin typeface="Calibri" panose="020F0502020204030204"/>
              </a:rPr>
              <a:t>captured electrons and dopants </a:t>
            </a: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can be recombined without emission.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If enough overlapping scintillating columns then the process quenches and light output is reduced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Produces a characteristic smoke-ring effect, seen at </a:t>
            </a:r>
            <a:r>
              <a:rPr lang="en-GB" dirty="0" err="1" smtClean="0">
                <a:solidFill>
                  <a:prstClr val="black"/>
                </a:solidFill>
                <a:latin typeface="Calibri" panose="020F0502020204030204"/>
              </a:rPr>
              <a:t>EuXFEL</a:t>
            </a: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 2018/19 with LYSO screens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 lvl="0"/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/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 lvl="0"/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/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 lvl="0"/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/>
            <a:endParaRPr lang="en-GB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0"/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 lvl="0"/>
            <a:endParaRPr lang="en-GB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0"/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464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Material considerations: ‘Solid state’ physics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214" y="4183996"/>
            <a:ext cx="4388046" cy="2103164"/>
            <a:chOff x="0" y="4217661"/>
            <a:chExt cx="3853599" cy="179650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67306"/>
            <a:stretch/>
          </p:blipFill>
          <p:spPr>
            <a:xfrm>
              <a:off x="0" y="4217661"/>
              <a:ext cx="3853599" cy="142717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901949" y="5644835"/>
              <a:ext cx="26044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92D050"/>
                  </a:solidFill>
                </a:rPr>
                <a:t>Performing well</a:t>
              </a:r>
              <a:endParaRPr lang="en-GB" dirty="0">
                <a:solidFill>
                  <a:srgbClr val="92D05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366183" y="4183970"/>
            <a:ext cx="4500430" cy="2103190"/>
            <a:chOff x="4093824" y="4217661"/>
            <a:chExt cx="4060786" cy="182798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4124" b="33435"/>
            <a:stretch/>
          </p:blipFill>
          <p:spPr>
            <a:xfrm>
              <a:off x="4093824" y="4217661"/>
              <a:ext cx="4060786" cy="149225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289255" y="5676314"/>
              <a:ext cx="26044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C000"/>
                  </a:solidFill>
                </a:rPr>
                <a:t>Saturating</a:t>
              </a:r>
              <a:endParaRPr lang="en-GB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446314" y="4200039"/>
            <a:ext cx="3166724" cy="1931740"/>
            <a:chOff x="9089169" y="4307008"/>
            <a:chExt cx="2925031" cy="181104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8077" t="67061" r="24698"/>
            <a:stretch/>
          </p:blipFill>
          <p:spPr>
            <a:xfrm>
              <a:off x="9089169" y="4307008"/>
              <a:ext cx="1917700" cy="151513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409717" y="5748721"/>
              <a:ext cx="26044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Quenching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708394" y="6362678"/>
            <a:ext cx="908050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prstClr val="black"/>
                </a:solidFill>
              </a:rPr>
              <a:t>Images from </a:t>
            </a:r>
            <a:r>
              <a:rPr lang="en-GB" sz="1050" dirty="0" err="1">
                <a:solidFill>
                  <a:prstClr val="black"/>
                </a:solidFill>
              </a:rPr>
              <a:t>Pitz</a:t>
            </a:r>
            <a:r>
              <a:rPr lang="en-GB" sz="1050" dirty="0">
                <a:solidFill>
                  <a:prstClr val="black"/>
                </a:solidFill>
              </a:rPr>
              <a:t>, 22 MeV, 6nC bunches, ~ 100 RMS size – IBIC ‘22 </a:t>
            </a:r>
            <a:r>
              <a:rPr lang="en-GB" sz="1050" dirty="0"/>
              <a:t>SCINTILLATOR NON-PROPORTIONALITY STUDIES AT PITZ doi:10.18429/JACoW-IBIC2022-TUP21</a:t>
            </a:r>
            <a:endParaRPr lang="en-GB" sz="1050" dirty="0">
              <a:solidFill>
                <a:prstClr val="black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12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4409" y="82827"/>
            <a:ext cx="1577591" cy="13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Thomas Pacey | 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CI-ACC-212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| 13/03/2023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 Light" panose="020B0403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5477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Issues with scintillators: COTR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3088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2462" y="1081889"/>
            <a:ext cx="1163508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accent6"/>
                </a:solidFill>
                <a:latin typeface="Calibri" panose="020F0502020204030204"/>
              </a:rPr>
              <a:t>Scintillator light can be &gt;100x brighter than OTR from a mirror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anose="020F0502020204030204"/>
            </a:endParaRPr>
          </a:p>
          <a:p>
            <a:pPr lvl="0"/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However transition radiation will be released at 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vacuum</a:t>
            </a: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-scintillator boundary</a:t>
            </a:r>
          </a:p>
          <a:p>
            <a:pPr lvl="0"/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/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If the bunch is 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/>
              </a:rPr>
              <a:t>very short and/or has micro-bunching </a:t>
            </a:r>
            <a:r>
              <a:rPr lang="en-GB" dirty="0" smtClean="0">
                <a:latin typeface="Calibri" panose="020F0502020204030204"/>
              </a:rPr>
              <a:t>instabilities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lang="en-GB" dirty="0" err="1" smtClean="0">
                <a:solidFill>
                  <a:prstClr val="black"/>
                </a:solidFill>
                <a:latin typeface="Calibri" panose="020F0502020204030204"/>
              </a:rPr>
              <a:t>e.g</a:t>
            </a: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 from CSR) </a:t>
            </a:r>
          </a:p>
          <a:p>
            <a:pPr lvl="0"/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longitudinal profile can have </a:t>
            </a:r>
            <a:r>
              <a:rPr lang="en-GB" dirty="0" smtClean="0">
                <a:solidFill>
                  <a:schemeClr val="accent2"/>
                </a:solidFill>
                <a:latin typeface="Calibri" panose="020F0502020204030204"/>
              </a:rPr>
              <a:t>‘features’ at optical wavelength</a:t>
            </a:r>
            <a:endParaRPr lang="en-GB" dirty="0">
              <a:solidFill>
                <a:schemeClr val="accent2"/>
              </a:solidFill>
              <a:latin typeface="Calibri" panose="020F0502020204030204"/>
            </a:endParaRPr>
          </a:p>
          <a:p>
            <a:pPr lvl="0"/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Then COTR will be released with narrow opening angle at the vacuum boundaries  </a:t>
            </a:r>
          </a:p>
          <a:p>
            <a:pPr lvl="0"/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/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Effectively a donut shaped laser pulse fires from screen into imaging optics – forward and backward.</a:t>
            </a:r>
          </a:p>
          <a:p>
            <a:r>
              <a:rPr lang="en-GB" dirty="0">
                <a:solidFill>
                  <a:prstClr val="black"/>
                </a:solidFill>
              </a:rPr>
              <a:t>Observed at SLAC LCLS in 2008/9</a:t>
            </a:r>
          </a:p>
          <a:p>
            <a:pPr lvl="0"/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/>
            <a:r>
              <a:rPr lang="en-GB" dirty="0" smtClean="0">
                <a:solidFill>
                  <a:srgbClr val="FF0000"/>
                </a:solidFill>
                <a:latin typeface="Calibri" panose="020F0502020204030204"/>
              </a:rPr>
              <a:t>OTR images cannot be saved. </a:t>
            </a:r>
            <a:r>
              <a:rPr lang="en-GB" dirty="0" smtClean="0">
                <a:solidFill>
                  <a:schemeClr val="accent6"/>
                </a:solidFill>
                <a:latin typeface="Calibri" panose="020F0502020204030204"/>
              </a:rPr>
              <a:t>Scintillator images can be saved with appropriate geometry </a:t>
            </a:r>
            <a:r>
              <a:rPr lang="en-GB" dirty="0" smtClean="0">
                <a:latin typeface="Calibri" panose="020F0502020204030204"/>
              </a:rPr>
              <a:t>so that COTR pulse misses optics.</a:t>
            </a:r>
          </a:p>
          <a:p>
            <a:pPr lvl="0"/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/>
            <a:endParaRPr lang="en-GB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0"/>
            <a:endParaRPr lang="en-GB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0"/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/>
            <a:endParaRPr lang="en-GB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0"/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 lvl="0"/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/>
            <a:r>
              <a:rPr lang="en-GB" sz="1200" dirty="0" smtClean="0">
                <a:solidFill>
                  <a:prstClr val="black"/>
                </a:solidFill>
                <a:latin typeface="Calibri" panose="020F0502020204030204"/>
              </a:rPr>
              <a:t>Image from:</a:t>
            </a:r>
            <a:endParaRPr lang="en-GB" sz="1200" b="1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0"/>
            <a:r>
              <a:rPr lang="en-GB" sz="1200" dirty="0"/>
              <a:t>Loos, H., et al. "Observation of coherent optical transition radiation in the LCLS </a:t>
            </a:r>
            <a:r>
              <a:rPr lang="en-GB" sz="1200" dirty="0" err="1"/>
              <a:t>linac</a:t>
            </a:r>
            <a:r>
              <a:rPr lang="en-GB" sz="1200" dirty="0"/>
              <a:t>." </a:t>
            </a:r>
            <a:r>
              <a:rPr lang="en-GB" sz="1200" i="1" dirty="0"/>
              <a:t>Proceedings of the 2008 Free-Electron Laser Conference (</a:t>
            </a:r>
            <a:r>
              <a:rPr lang="en-GB" sz="1200" i="1" dirty="0" err="1"/>
              <a:t>Gyeongju</a:t>
            </a:r>
            <a:r>
              <a:rPr lang="en-GB" sz="1200" i="1" dirty="0"/>
              <a:t>, Korea)</a:t>
            </a:r>
            <a:r>
              <a:rPr lang="en-GB" sz="1200" dirty="0"/>
              <a:t>. 2008.</a:t>
            </a: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4463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Beam collective effects spoiling the image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4164379"/>
            <a:ext cx="4439553" cy="202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9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Thomas Pacey | 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CI-ACC-212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| 13/03/2023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 Light" panose="020B0403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3579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Imaging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geometries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3088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2659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A few standard methods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" y="6277142"/>
            <a:ext cx="12096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More detail can be found in: </a:t>
            </a:r>
            <a:r>
              <a:rPr lang="en-GB" sz="1600" dirty="0"/>
              <a:t>Ischebeck, Rasmus, et al. "Transverse profile imager for </a:t>
            </a:r>
            <a:r>
              <a:rPr lang="en-GB" sz="1600" dirty="0" err="1"/>
              <a:t>ultrabright</a:t>
            </a:r>
            <a:r>
              <a:rPr lang="en-GB" sz="1600" dirty="0"/>
              <a:t> electron beams." </a:t>
            </a:r>
            <a:r>
              <a:rPr lang="en-GB" sz="1600" dirty="0" smtClean="0"/>
              <a:t>PRSTAB 18.8 </a:t>
            </a:r>
            <a:r>
              <a:rPr lang="en-GB" sz="1600" dirty="0"/>
              <a:t>(2015): 082802.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16811" y="1081889"/>
            <a:ext cx="2473670" cy="3083420"/>
            <a:chOff x="516811" y="1081889"/>
            <a:chExt cx="2473670" cy="3083420"/>
          </a:xfrm>
        </p:grpSpPr>
        <p:sp>
          <p:nvSpPr>
            <p:cNvPr id="11" name="Rounded Rectangle 10"/>
            <p:cNvSpPr/>
            <p:nvPr/>
          </p:nvSpPr>
          <p:spPr>
            <a:xfrm rot="2700000">
              <a:off x="1348880" y="1867875"/>
              <a:ext cx="859847" cy="102549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140051" y="2519290"/>
              <a:ext cx="1174599" cy="1646019"/>
              <a:chOff x="1140051" y="2519290"/>
              <a:chExt cx="1174599" cy="1646019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1398155" y="3046672"/>
                <a:ext cx="658392" cy="250626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38544" y="3751968"/>
                <a:ext cx="621004" cy="41334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smtClean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87055" y="3694339"/>
                <a:ext cx="498594" cy="57629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1140051" y="2519290"/>
                <a:ext cx="1174599" cy="22225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Right Arrow 19"/>
            <p:cNvSpPr/>
            <p:nvPr/>
          </p:nvSpPr>
          <p:spPr>
            <a:xfrm>
              <a:off x="516811" y="1880829"/>
              <a:ext cx="1069604" cy="23570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Beam</a:t>
              </a:r>
              <a:endParaRPr lang="en-GB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11205" y="1081889"/>
              <a:ext cx="1979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1. Crystal @ 45°</a:t>
              </a:r>
              <a:endParaRPr lang="en-GB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480784" y="929857"/>
            <a:ext cx="3158132" cy="3310240"/>
            <a:chOff x="4480784" y="929857"/>
            <a:chExt cx="3158132" cy="3310240"/>
          </a:xfrm>
        </p:grpSpPr>
        <p:sp>
          <p:nvSpPr>
            <p:cNvPr id="2" name="TextBox 1"/>
            <p:cNvSpPr txBox="1"/>
            <p:nvPr/>
          </p:nvSpPr>
          <p:spPr>
            <a:xfrm>
              <a:off x="6071628" y="1546351"/>
              <a:ext cx="75650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dirty="0" smtClean="0">
                  <a:solidFill>
                    <a:prstClr val="black"/>
                  </a:solidFill>
                  <a:latin typeface="Calibri" panose="020F0502020204030204"/>
                </a:rPr>
                <a:t>Mirror</a:t>
              </a:r>
              <a:endPara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 rot="5400000">
              <a:off x="5252506" y="1826834"/>
              <a:ext cx="859847" cy="102549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4480784" y="1762482"/>
              <a:ext cx="1069604" cy="23570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Beam</a:t>
              </a:r>
              <a:endParaRPr lang="en-GB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682429" y="2594078"/>
              <a:ext cx="1174599" cy="1646019"/>
              <a:chOff x="1140051" y="2519290"/>
              <a:chExt cx="1174599" cy="1646019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398155" y="3046672"/>
                <a:ext cx="658392" cy="250626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38544" y="3751968"/>
                <a:ext cx="621004" cy="41334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smtClean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87055" y="3694339"/>
                <a:ext cx="498594" cy="57629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1140051" y="2519290"/>
                <a:ext cx="1174599" cy="22225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2" name="Rounded Rectangle 31"/>
            <p:cNvSpPr/>
            <p:nvPr/>
          </p:nvSpPr>
          <p:spPr>
            <a:xfrm rot="2700000">
              <a:off x="5616772" y="1810177"/>
              <a:ext cx="1174599" cy="7167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15388" y="929857"/>
              <a:ext cx="29235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2. Crystal normal &amp;  45° mirror</a:t>
              </a:r>
              <a:endParaRPr lang="en-GB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8743967" y="586827"/>
            <a:ext cx="2655650" cy="3709481"/>
            <a:chOff x="8743967" y="586827"/>
            <a:chExt cx="2655650" cy="3709481"/>
          </a:xfrm>
        </p:grpSpPr>
        <p:sp>
          <p:nvSpPr>
            <p:cNvPr id="34" name="TextBox 33"/>
            <p:cNvSpPr txBox="1"/>
            <p:nvPr/>
          </p:nvSpPr>
          <p:spPr>
            <a:xfrm>
              <a:off x="8743967" y="586827"/>
              <a:ext cx="26556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3. Observing obliquely and with </a:t>
              </a:r>
              <a:r>
                <a:rPr lang="en-GB" dirty="0" err="1" smtClean="0"/>
                <a:t>Scheimpflug</a:t>
              </a:r>
              <a:r>
                <a:rPr lang="en-GB" dirty="0" smtClean="0"/>
                <a:t> imaging </a:t>
              </a:r>
              <a:endParaRPr lang="en-GB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9329393" y="1405389"/>
              <a:ext cx="1439824" cy="2890919"/>
              <a:chOff x="8493235" y="1285926"/>
              <a:chExt cx="1439824" cy="2890919"/>
            </a:xfrm>
          </p:grpSpPr>
          <p:sp>
            <p:nvSpPr>
              <p:cNvPr id="14" name="Rounded Rectangle 13"/>
              <p:cNvSpPr/>
              <p:nvPr/>
            </p:nvSpPr>
            <p:spPr>
              <a:xfrm rot="3600000">
                <a:off x="9451861" y="1664575"/>
                <a:ext cx="859847" cy="102549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 rot="1014348">
                <a:off x="8493235" y="2530826"/>
                <a:ext cx="1174599" cy="1646019"/>
                <a:chOff x="1140051" y="2519290"/>
                <a:chExt cx="1174599" cy="1646019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1398155" y="3046672"/>
                  <a:ext cx="658392" cy="250626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 rot="20534015">
                  <a:off x="1438544" y="3751968"/>
                  <a:ext cx="621004" cy="413341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 smtClean="0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 rot="20534015">
                  <a:off x="1434740" y="3713813"/>
                  <a:ext cx="498594" cy="57629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1" name="Rounded Rectangle 30"/>
                <p:cNvSpPr/>
                <p:nvPr/>
              </p:nvSpPr>
              <p:spPr>
                <a:xfrm>
                  <a:off x="1140051" y="2519290"/>
                  <a:ext cx="1174599" cy="222250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5" name="Right Arrow 34"/>
              <p:cNvSpPr/>
              <p:nvPr/>
            </p:nvSpPr>
            <p:spPr>
              <a:xfrm>
                <a:off x="8725942" y="1636799"/>
                <a:ext cx="1069604" cy="23570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Beam</a:t>
                </a:r>
                <a:endParaRPr lang="en-GB" dirty="0"/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269458" y="4366115"/>
            <a:ext cx="31051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6"/>
                </a:solidFill>
              </a:rPr>
              <a:t>Very simple to implement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Poor optical resolution (depth of field)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Resolution limited by scintillator thickness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COTR can spoil image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41657" y="4304552"/>
            <a:ext cx="34420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6"/>
                </a:solidFill>
              </a:rPr>
              <a:t>High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6"/>
                </a:solidFill>
              </a:rPr>
              <a:t>Compact design in vacuum, compact imaging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Mirror subject to radiation damage over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COTR + upstream sources can spoil image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37202" y="4327447"/>
            <a:ext cx="34420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6"/>
                </a:solidFill>
              </a:rPr>
              <a:t>COTR not transported to optics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6"/>
                </a:solidFill>
              </a:rPr>
              <a:t>With correct angles (respecting refraction) will provide high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Less trivial imaging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2"/>
                </a:solidFill>
              </a:rPr>
              <a:t>Non-compact design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1701659" y="1947243"/>
            <a:ext cx="45719" cy="57206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5726022" y="1888030"/>
            <a:ext cx="521046" cy="540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 rot="20360014">
            <a:off x="9509111" y="2070061"/>
            <a:ext cx="1213209" cy="7907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5086350" y="256594"/>
            <a:ext cx="22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C000"/>
                </a:solidFill>
              </a:rPr>
              <a:t>Potential COTR lobes</a:t>
            </a:r>
            <a:endParaRPr lang="en-GB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13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6" grpId="0"/>
      <p:bldP spid="38" grpId="0"/>
      <p:bldP spid="41" grpId="0" animBg="1"/>
      <p:bldP spid="43" grpId="0" animBg="1"/>
      <p:bldP spid="44" grpId="0" animBg="1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4409" y="82827"/>
            <a:ext cx="1577591" cy="13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Thomas Pacey | 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CI-ACC-212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| 13/03/2023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 Light" panose="020B0403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8153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Issues with scintillators: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Resolution &amp; Imaging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3088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6036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Geometric considerations – ‘optical’ physics &amp; mechanics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 rot="2700000">
            <a:off x="835846" y="1966434"/>
            <a:ext cx="1986242" cy="24157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1241667" y="3221595"/>
            <a:ext cx="1174599" cy="1475792"/>
            <a:chOff x="1197201" y="3043924"/>
            <a:chExt cx="1174599" cy="1475792"/>
          </a:xfrm>
        </p:grpSpPr>
        <p:sp>
          <p:nvSpPr>
            <p:cNvPr id="17" name="Oval 16"/>
            <p:cNvSpPr/>
            <p:nvPr/>
          </p:nvSpPr>
          <p:spPr>
            <a:xfrm>
              <a:off x="1455305" y="3401079"/>
              <a:ext cx="658392" cy="250626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95694" y="4106375"/>
              <a:ext cx="621004" cy="41334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56899" y="4046316"/>
              <a:ext cx="498594" cy="5762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197201" y="3043924"/>
              <a:ext cx="1174599" cy="2222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ight Arrow 13"/>
          <p:cNvSpPr/>
          <p:nvPr/>
        </p:nvSpPr>
        <p:spPr>
          <a:xfrm>
            <a:off x="378958" y="1983126"/>
            <a:ext cx="1069604" cy="2357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Beam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1710746" y="2032770"/>
            <a:ext cx="279831" cy="15508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314710" y="1272250"/>
            <a:ext cx="6172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Thickness of scintillator impacts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Reasonable thinnest free standing crystal can be 200um thick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Remember a human being needs to handle it and assemble it!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Largest we buy is 100mm dia.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Thinner scintillators can be made on a substrate, down to 5um thick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Substrate intercepting the beam can charge up…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Imperfections (or dust) on surface will harm measurements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5309" y="1506090"/>
            <a:ext cx="2147329" cy="2323286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V="1">
            <a:off x="1499771" y="2032770"/>
            <a:ext cx="101594" cy="1661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" idx="6"/>
          </p:cNvCxnSpPr>
          <p:nvPr/>
        </p:nvCxnSpPr>
        <p:spPr>
          <a:xfrm flipH="1" flipV="1">
            <a:off x="2038350" y="2432050"/>
            <a:ext cx="119813" cy="1272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881957" y="1796650"/>
            <a:ext cx="7659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 smtClean="0">
                <a:solidFill>
                  <a:schemeClr val="accent1"/>
                </a:solidFill>
              </a:rPr>
              <a:t>In focus</a:t>
            </a:r>
            <a:endParaRPr lang="en-GB" sz="1100" i="1" dirty="0">
              <a:solidFill>
                <a:schemeClr val="accent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30700" y="1283889"/>
            <a:ext cx="10808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 smtClean="0">
                <a:solidFill>
                  <a:schemeClr val="accent1"/>
                </a:solidFill>
              </a:rPr>
              <a:t>Out of focus</a:t>
            </a:r>
            <a:endParaRPr lang="en-GB" sz="1100" i="1" dirty="0">
              <a:solidFill>
                <a:schemeClr val="accent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13732" y="2273991"/>
            <a:ext cx="11240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 smtClean="0">
                <a:solidFill>
                  <a:schemeClr val="accent1"/>
                </a:solidFill>
              </a:rPr>
              <a:t>Out of Focus</a:t>
            </a:r>
            <a:endParaRPr lang="en-GB" sz="1100" i="1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https://lh3.googleusercontent.com/a2wpMNeJzvnHeWafYK0dQr-4zFjy8_TMBbXr6wxCM1QAqr9GGCmNolEr6afg6zPSWsqxAZPlKcfct3-AMA-4J09O5XlI4a52HIRJaeE74CxGZO3qnQnj28PkLdPyNEvio1XsHhDf8B64oUm4nmM8RyRmJ7jbAD5J4Cg68B7xK4WLxDJdywJ0FSuw_BTjfNdRM0ahAwjBDhAaVS89B_2R6VvqH6t2iyZLXsA-ticozHys2q77W3oQdfQvyfTy_Boudv_kXSgfhIEK-F4vWs7glR39cHZlwaVN-DruyU20bZTMwh802-CJ3IWLSn8rOCkE01MowVhRfFReE5qH9skwLp7fKCjNa3whma7hZtc3Y0dDk6SRrc3h7Oaq_jFBIRRf0OrvjLO5P2-i4TrB1Y0E9HEMkq1M85BQjjIjYfCeP7v_D6rMncJeKTtaAb7u03iYNZ-k3ETrb_UreKLiGCJ8FwI8HdQF3cZyOQcn_HkdpY9mckZbJbhV0cAaQimHZEQpMuWzWTh50hToYkfZ643rekcuN6P_N0eCMGEBxvwzqMSF2_nTs93HARSrsnq5876eJz8zIDrKbj3QNgjoPH6xZzjFaCfRRpBDmgcgTak8pjjL46HKKmcqiNabB02bSck6-x75RxJUZKRUvlPs-e8C4-6fsMgnsOZClNgHxLQcXOdD04Lj-r7YCQMtYSGnd4sa2gnUpTGwFXAulyGG9pMRcw70WfepReFpFSZY0p2Xp8qp-P1MZo7tqrpT8WJ93rYJghart5zebJ-Y7EXhUZiPwjaZ-kfC5TcgpMKzaeGaB6eJeh7zISn9FA9U2q7q9SsuTLZInf3ZyWzIux3iTwel-ey6uv6oSnor7CFWxstpJcShXZUqb9px_-Ev-h8Q2-7d1HZiYbwWk3jP2g_zKzkIMUipS-2SHIvGD9iSpOAOgHAi=w1278-h576-no?authuser=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4695" y="4971388"/>
            <a:ext cx="3848844" cy="173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863" y="4971388"/>
            <a:ext cx="3848844" cy="173167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022862" y="4019861"/>
            <a:ext cx="8362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Balancing Field of View , Magnification and Depth of Field can be a challenge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Common problem in close up photography…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Scheimpflug</a:t>
            </a:r>
            <a:r>
              <a:rPr lang="en-GB" dirty="0" smtClean="0"/>
              <a:t> imaging is the solution for angled subjects – Google to learn more!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994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 L 0.1657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  <p:bldP spid="5" grpId="0"/>
      <p:bldP spid="34" grpId="0"/>
      <p:bldP spid="36" grpId="0"/>
      <p:bldP spid="37" grpId="0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4409" y="82827"/>
            <a:ext cx="1577591" cy="13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Thomas Pacey | 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CI-ACC-212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| 13/03/2023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 Light" panose="020B0403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3321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Real beam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images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3088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3480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Holiday snaps from CLARA BA1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87" t="35236" r="33797" b="6454"/>
          <a:stretch/>
        </p:blipFill>
        <p:spPr>
          <a:xfrm>
            <a:off x="170267" y="1624679"/>
            <a:ext cx="2292200" cy="171239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543391" y="1663347"/>
            <a:ext cx="6472051" cy="2336584"/>
            <a:chOff x="399535" y="1567859"/>
            <a:chExt cx="9726270" cy="351144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4021" y="1567859"/>
              <a:ext cx="8401308" cy="2811638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/>
            <p:nvPr/>
          </p:nvCxnSpPr>
          <p:spPr>
            <a:xfrm flipH="1">
              <a:off x="1264508" y="1567859"/>
              <a:ext cx="14416" cy="28142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99535" y="2604346"/>
              <a:ext cx="858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1.5mm</a:t>
              </a:r>
              <a:endParaRPr lang="en-GB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136923" y="4524267"/>
              <a:ext cx="1988882" cy="555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σ</a:t>
              </a:r>
              <a:r>
                <a:rPr lang="en-GB" baseline="-25000" dirty="0" smtClean="0"/>
                <a:t>x </a:t>
              </a:r>
              <a:r>
                <a:rPr lang="en-GB" dirty="0" smtClean="0"/>
                <a:t>= 20 um</a:t>
              </a:r>
              <a:endParaRPr lang="en-GB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99569" y="4480523"/>
              <a:ext cx="1881889" cy="555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σ</a:t>
              </a:r>
              <a:r>
                <a:rPr lang="en-GB" baseline="-25000" dirty="0" smtClean="0"/>
                <a:t>x </a:t>
              </a:r>
              <a:r>
                <a:rPr lang="en-GB" dirty="0" smtClean="0"/>
                <a:t>= 35 um</a:t>
              </a:r>
              <a:endParaRPr lang="en-GB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05681" y="4524267"/>
              <a:ext cx="1888054" cy="555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σ</a:t>
              </a:r>
              <a:r>
                <a:rPr lang="en-GB" baseline="-25000" dirty="0" smtClean="0"/>
                <a:t>x </a:t>
              </a:r>
              <a:r>
                <a:rPr lang="en-GB" dirty="0" smtClean="0"/>
                <a:t>= 90 um</a:t>
              </a:r>
              <a:endParaRPr lang="en-GB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436" t="47432" r="53229" b="27653"/>
          <a:stretch/>
        </p:blipFill>
        <p:spPr>
          <a:xfrm>
            <a:off x="181652" y="3890783"/>
            <a:ext cx="2280815" cy="23156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41154" t="32048" r="40565" b="39907"/>
          <a:stretch/>
        </p:blipFill>
        <p:spPr>
          <a:xfrm>
            <a:off x="2790506" y="3594431"/>
            <a:ext cx="2302138" cy="2638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385" t="29451" r="27231" b="29523"/>
          <a:stretch/>
        </p:blipFill>
        <p:spPr>
          <a:xfrm>
            <a:off x="2608465" y="1624679"/>
            <a:ext cx="2666221" cy="16890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70549" y="4223965"/>
            <a:ext cx="61607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Images can reveal lots of interesting features…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Work of diagnostics research and engineering is to make sure it’s a </a:t>
            </a:r>
            <a:r>
              <a:rPr lang="en-GB" dirty="0" smtClean="0">
                <a:solidFill>
                  <a:schemeClr val="accent6"/>
                </a:solidFill>
              </a:rPr>
              <a:t>feature of beam </a:t>
            </a:r>
            <a:r>
              <a:rPr lang="en-GB" dirty="0" smtClean="0"/>
              <a:t>and </a:t>
            </a:r>
            <a:r>
              <a:rPr lang="en-GB" dirty="0" smtClean="0">
                <a:solidFill>
                  <a:srgbClr val="FF0000"/>
                </a:solidFill>
              </a:rPr>
              <a:t>not feature of the diagnostic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Only x-y projection </a:t>
            </a:r>
            <a:r>
              <a:rPr lang="en-GB" dirty="0" smtClean="0"/>
              <a:t>of 6D charge density.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One piece of a puzzle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Takes a lot more work to produce useful physics from ‘feature full’ beam images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644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BA0F45D-BA4E-367B-107E-3C2B50A256FF}"/>
              </a:ext>
            </a:extLst>
          </p:cNvPr>
          <p:cNvSpPr/>
          <p:nvPr/>
        </p:nvSpPr>
        <p:spPr>
          <a:xfrm>
            <a:off x="0" y="0"/>
            <a:ext cx="1577591" cy="685800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D3142D-BEAB-4F4D-A208-14C8AC5E448B}"/>
              </a:ext>
            </a:extLst>
          </p:cNvPr>
          <p:cNvSpPr/>
          <p:nvPr/>
        </p:nvSpPr>
        <p:spPr>
          <a:xfrm>
            <a:off x="1275127" y="0"/>
            <a:ext cx="302464" cy="6858000"/>
          </a:xfrm>
          <a:prstGeom prst="rect">
            <a:avLst/>
          </a:prstGeom>
          <a:solidFill>
            <a:srgbClr val="1C5D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2" descr="Science and Technology Facilities Council">
            <a:extLst>
              <a:ext uri="{FF2B5EF4-FFF2-40B4-BE49-F238E27FC236}">
                <a16:creationId xmlns:a16="http://schemas.microsoft.com/office/drawing/2014/main" id="{670859A9-D291-4788-BEF9-DC25B88B2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4409" y="82827"/>
            <a:ext cx="1577591" cy="13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rc 16">
            <a:extLst>
              <a:ext uri="{FF2B5EF4-FFF2-40B4-BE49-F238E27FC236}">
                <a16:creationId xmlns:a16="http://schemas.microsoft.com/office/drawing/2014/main" id="{16D21353-19D7-45BC-AE41-A1EB1FB97521}"/>
              </a:ext>
            </a:extLst>
          </p:cNvPr>
          <p:cNvSpPr/>
          <p:nvPr/>
        </p:nvSpPr>
        <p:spPr>
          <a:xfrm>
            <a:off x="-2333789" y="696339"/>
            <a:ext cx="5840324" cy="6031523"/>
          </a:xfrm>
          <a:prstGeom prst="arc">
            <a:avLst>
              <a:gd name="adj1" fmla="val 18014047"/>
              <a:gd name="adj2" fmla="val 3571556"/>
            </a:avLst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F9D7F8E-AB82-4661-AA5A-BBE4BF9E9297}"/>
              </a:ext>
            </a:extLst>
          </p:cNvPr>
          <p:cNvGrpSpPr/>
          <p:nvPr/>
        </p:nvGrpSpPr>
        <p:grpSpPr>
          <a:xfrm>
            <a:off x="3072894" y="2027773"/>
            <a:ext cx="3976088" cy="461665"/>
            <a:chOff x="3811238" y="1396831"/>
            <a:chExt cx="3976088" cy="461665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94E7F56-444C-44ED-86B0-00FAE537EFE9}"/>
                </a:ext>
              </a:extLst>
            </p:cNvPr>
            <p:cNvSpPr/>
            <p:nvPr/>
          </p:nvSpPr>
          <p:spPr>
            <a:xfrm>
              <a:off x="3811238" y="1552038"/>
              <a:ext cx="151002" cy="151002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FEA949-E739-49BB-8729-623799D52099}"/>
                </a:ext>
              </a:extLst>
            </p:cNvPr>
            <p:cNvSpPr txBox="1"/>
            <p:nvPr/>
          </p:nvSpPr>
          <p:spPr>
            <a:xfrm>
              <a:off x="3962240" y="1396831"/>
              <a:ext cx="3825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Measuring</a:t>
              </a:r>
              <a:r>
                <a:rPr kumimoji="0" lang="en-GB" sz="24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 bunch charge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E2D89FE-1AFA-4E75-A7F3-E7587AA51378}"/>
              </a:ext>
            </a:extLst>
          </p:cNvPr>
          <p:cNvGrpSpPr/>
          <p:nvPr/>
        </p:nvGrpSpPr>
        <p:grpSpPr>
          <a:xfrm>
            <a:off x="3393886" y="3934628"/>
            <a:ext cx="5604739" cy="461665"/>
            <a:chOff x="4115395" y="2235564"/>
            <a:chExt cx="5604739" cy="461665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A7E18EA-4A21-467A-A60A-108CDAE6FF1E}"/>
                </a:ext>
              </a:extLst>
            </p:cNvPr>
            <p:cNvSpPr/>
            <p:nvPr/>
          </p:nvSpPr>
          <p:spPr>
            <a:xfrm>
              <a:off x="4115395" y="2382324"/>
              <a:ext cx="151002" cy="151002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E3306B-F6DC-46C8-933C-7EE3830D29E2}"/>
                </a:ext>
              </a:extLst>
            </p:cNvPr>
            <p:cNvSpPr txBox="1"/>
            <p:nvPr/>
          </p:nvSpPr>
          <p:spPr>
            <a:xfrm>
              <a:off x="4266397" y="2235564"/>
              <a:ext cx="54537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Emittance measurement techniques</a:t>
              </a:r>
              <a:endPara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5FF579F-EAE1-4D61-8B58-CDD37DD8A2B8}"/>
              </a:ext>
            </a:extLst>
          </p:cNvPr>
          <p:cNvGrpSpPr/>
          <p:nvPr/>
        </p:nvGrpSpPr>
        <p:grpSpPr>
          <a:xfrm>
            <a:off x="3148395" y="4823101"/>
            <a:ext cx="1739899" cy="461665"/>
            <a:chOff x="4108418" y="4070820"/>
            <a:chExt cx="1739899" cy="461665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684CD23-251C-45FF-BC7F-4E9A7CB844DF}"/>
                </a:ext>
              </a:extLst>
            </p:cNvPr>
            <p:cNvSpPr/>
            <p:nvPr/>
          </p:nvSpPr>
          <p:spPr>
            <a:xfrm>
              <a:off x="4108418" y="4165698"/>
              <a:ext cx="151002" cy="151002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ACFACCA-2B06-439A-BF54-D9BAF5C9A805}"/>
                </a:ext>
              </a:extLst>
            </p:cNvPr>
            <p:cNvSpPr txBox="1"/>
            <p:nvPr/>
          </p:nvSpPr>
          <p:spPr>
            <a:xfrm>
              <a:off x="4259420" y="4070820"/>
              <a:ext cx="15888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Summary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887604" y="-2329"/>
            <a:ext cx="10515600" cy="10626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Outline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003088"/>
              </a:solidFill>
              <a:effectLst/>
              <a:uLnTx/>
              <a:uFillTx/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F9D7F8E-AB82-4661-AA5A-BBE4BF9E9297}"/>
              </a:ext>
            </a:extLst>
          </p:cNvPr>
          <p:cNvGrpSpPr/>
          <p:nvPr/>
        </p:nvGrpSpPr>
        <p:grpSpPr>
          <a:xfrm>
            <a:off x="3375649" y="2923384"/>
            <a:ext cx="7523584" cy="461665"/>
            <a:chOff x="3961593" y="2140042"/>
            <a:chExt cx="7523584" cy="461665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94E7F56-444C-44ED-86B0-00FAE537EFE9}"/>
                </a:ext>
              </a:extLst>
            </p:cNvPr>
            <p:cNvSpPr/>
            <p:nvPr/>
          </p:nvSpPr>
          <p:spPr>
            <a:xfrm>
              <a:off x="3961593" y="2279670"/>
              <a:ext cx="151002" cy="151002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BFEA949-E739-49BB-8729-623799D52099}"/>
                </a:ext>
              </a:extLst>
            </p:cNvPr>
            <p:cNvSpPr txBox="1"/>
            <p:nvPr/>
          </p:nvSpPr>
          <p:spPr>
            <a:xfrm>
              <a:off x="4134447" y="2140042"/>
              <a:ext cx="7350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Transverse profile measurements</a:t>
              </a:r>
              <a:r>
                <a:rPr kumimoji="0" lang="en-GB" sz="2400" b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 and limitations</a:t>
              </a:r>
              <a:endParaRPr kumimoji="0" lang="en-GB" sz="2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95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4409" y="82827"/>
            <a:ext cx="1577591" cy="13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Thomas Pacey | 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CI-ACC-212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| 13/03/2023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 Light" panose="020B0403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862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smtClean="0">
                <a:solidFill>
                  <a:srgbClr val="003088"/>
                </a:solidFill>
                <a:latin typeface="Helvetica" pitchFamily="2" charset="0"/>
              </a:rPr>
              <a:t>A warning: Statistical parameters &amp; Data analysis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3088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8917" y="1195204"/>
            <a:ext cx="645258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Accelerator physics often use 2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nd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moment of distribution – see Gaussian beams &amp; Twiss parameters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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Anscombe’s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quartet must be remembered: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4 (</a:t>
            </a:r>
            <a:r>
              <a:rPr lang="en-GB" dirty="0" err="1" smtClean="0">
                <a:solidFill>
                  <a:prstClr val="black"/>
                </a:solidFill>
                <a:latin typeface="Calibri" panose="020F0502020204030204"/>
              </a:rPr>
              <a:t>x,y</a:t>
            </a: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) distributions with values: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&lt;x&gt; = 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&lt;y&gt; = 7.5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 smtClean="0"/>
              <a:t>σ</a:t>
            </a:r>
            <a:r>
              <a:rPr lang="en-GB" baseline="-25000" dirty="0"/>
              <a:t>y</a:t>
            </a:r>
            <a:r>
              <a:rPr lang="en-GB" baseline="-25000" dirty="0" smtClean="0"/>
              <a:t> </a:t>
            </a:r>
            <a:r>
              <a:rPr lang="en-GB" baseline="30000" dirty="0" smtClean="0"/>
              <a:t>2 </a:t>
            </a:r>
            <a:r>
              <a:rPr lang="en-GB" dirty="0" smtClean="0"/>
              <a:t>= 4.125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 smtClean="0"/>
              <a:t>σ</a:t>
            </a:r>
            <a:r>
              <a:rPr lang="en-GB" baseline="-25000" dirty="0"/>
              <a:t>x</a:t>
            </a:r>
            <a:r>
              <a:rPr lang="en-GB" baseline="-25000" dirty="0" smtClean="0"/>
              <a:t> </a:t>
            </a:r>
            <a:r>
              <a:rPr lang="en-GB" baseline="30000" dirty="0" smtClean="0"/>
              <a:t>2 </a:t>
            </a:r>
            <a:r>
              <a:rPr lang="en-GB" dirty="0" smtClean="0"/>
              <a:t>= 11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Linear regression (fit): y = 0.5x + 3 </a:t>
            </a:r>
            <a:endParaRPr lang="en-GB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</a:rPr>
              <a:t>Warning applies </a:t>
            </a:r>
            <a:r>
              <a:rPr lang="en-GB" dirty="0" smtClean="0">
                <a:solidFill>
                  <a:prstClr val="black"/>
                </a:solidFill>
              </a:rPr>
              <a:t>when: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</a:rPr>
              <a:t>U</a:t>
            </a:r>
            <a:r>
              <a:rPr lang="en-GB" dirty="0" smtClean="0">
                <a:solidFill>
                  <a:prstClr val="black"/>
                </a:solidFill>
              </a:rPr>
              <a:t>sing </a:t>
            </a:r>
            <a:r>
              <a:rPr lang="en-GB" dirty="0">
                <a:solidFill>
                  <a:prstClr val="black"/>
                </a:solidFill>
              </a:rPr>
              <a:t>a beam image to make a beam size measurement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</a:rPr>
              <a:t>U</a:t>
            </a:r>
            <a:r>
              <a:rPr lang="en-GB" dirty="0" smtClean="0">
                <a:solidFill>
                  <a:prstClr val="black"/>
                </a:solidFill>
              </a:rPr>
              <a:t>sing </a:t>
            </a:r>
            <a:r>
              <a:rPr lang="en-GB" dirty="0">
                <a:solidFill>
                  <a:prstClr val="black"/>
                </a:solidFill>
              </a:rPr>
              <a:t>a set of beam sizes to calculate another parameter (</a:t>
            </a:r>
            <a:r>
              <a:rPr lang="en-GB" dirty="0" smtClean="0">
                <a:solidFill>
                  <a:prstClr val="black"/>
                </a:solidFill>
              </a:rPr>
              <a:t>e.g</a:t>
            </a:r>
            <a:r>
              <a:rPr lang="en-GB" dirty="0">
                <a:solidFill>
                  <a:prstClr val="black"/>
                </a:solidFill>
              </a:rPr>
              <a:t>. emittance</a:t>
            </a:r>
            <a:r>
              <a:rPr lang="en-GB" dirty="0" smtClean="0">
                <a:solidFill>
                  <a:prstClr val="black"/>
                </a:solidFill>
              </a:rPr>
              <a:t>!)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i="1" dirty="0" smtClean="0">
                <a:solidFill>
                  <a:srgbClr val="FF0000"/>
                </a:solidFill>
              </a:rPr>
              <a:t>Whenever you use scripts to analyse large volumes of data </a:t>
            </a:r>
          </a:p>
          <a:p>
            <a:pPr lvl="0">
              <a:defRPr/>
            </a:pPr>
            <a:endParaRPr lang="en-GB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GB" dirty="0" err="1"/>
              <a:t>Anscombe</a:t>
            </a:r>
            <a:r>
              <a:rPr lang="en-GB" dirty="0"/>
              <a:t>, Francis J. "Graphs in statistical analysis." </a:t>
            </a:r>
            <a:r>
              <a:rPr lang="en-GB" i="1" dirty="0"/>
              <a:t>The </a:t>
            </a:r>
            <a:r>
              <a:rPr lang="en-GB" i="1" dirty="0" err="1"/>
              <a:t>american</a:t>
            </a:r>
            <a:r>
              <a:rPr lang="en-GB" i="1" dirty="0"/>
              <a:t> statistician</a:t>
            </a:r>
            <a:r>
              <a:rPr lang="en-GB" dirty="0"/>
              <a:t> 27.1 (1973): 17-21.</a:t>
            </a:r>
            <a:endParaRPr lang="en-GB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GB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7549" y="655407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The RMS beam size is…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pic>
        <p:nvPicPr>
          <p:cNvPr id="3" name="Picture 2" descr="https://upload.wikimedia.org/wikipedia/commons/thumb/e/ec/Anscombe%27s_quartet_3.svg/425px-Anscombe%27s_quartet_3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5676" y="1493074"/>
            <a:ext cx="5016917" cy="364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40490" y="5140668"/>
            <a:ext cx="4121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Image: https://en.wikipedia.org/wiki/Anscombe%27s_quartet</a:t>
            </a:r>
            <a:endParaRPr lang="en-GB" sz="1200" dirty="0"/>
          </a:p>
        </p:txBody>
      </p:sp>
      <p:sp>
        <p:nvSpPr>
          <p:cNvPr id="5" name="Rectangle 4"/>
          <p:cNvSpPr/>
          <p:nvPr/>
        </p:nvSpPr>
        <p:spPr>
          <a:xfrm>
            <a:off x="7467600" y="1651000"/>
            <a:ext cx="1930400" cy="1263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9931399" y="1651000"/>
            <a:ext cx="1930400" cy="1263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467600" y="3436142"/>
            <a:ext cx="1930400" cy="1263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9954246" y="3518034"/>
            <a:ext cx="1930400" cy="1263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https://upload.wikimedia.org/wikipedia/commons/thumb/e/ec/Anscombe%27s_quartet_3.svg/425px-Anscombe%27s_quartet_3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6476" y="1525245"/>
            <a:ext cx="5016917" cy="364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065420" y="5571411"/>
            <a:ext cx="3354043" cy="6463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Beams can be messy.</a:t>
            </a:r>
          </a:p>
          <a:p>
            <a:pPr algn="ctr"/>
            <a:r>
              <a:rPr lang="en-GB" dirty="0" smtClean="0"/>
              <a:t>Sense checks matter.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60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 smtClean="0">
                <a:solidFill>
                  <a:srgbClr val="00308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Break</a:t>
            </a:r>
            <a:endParaRPr lang="en-GB" sz="4400" dirty="0">
              <a:solidFill>
                <a:srgbClr val="00308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r>
              <a:rPr lang="en-US" dirty="0" smtClean="0"/>
              <a:t>/03/2023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rgbClr val="003088"/>
                </a:solidFill>
                <a:latin typeface="Helvetica" pitchFamily="2" charset="0"/>
              </a:rPr>
              <a:t>CI-ACC-212</a:t>
            </a:r>
            <a:br>
              <a:rPr lang="en-US" b="1" dirty="0">
                <a:solidFill>
                  <a:srgbClr val="003088"/>
                </a:solidFill>
                <a:latin typeface="Helvetica" pitchFamily="2" charset="0"/>
              </a:rPr>
            </a:br>
            <a:r>
              <a:rPr lang="en-US" b="1" dirty="0">
                <a:solidFill>
                  <a:srgbClr val="003088"/>
                </a:solidFill>
                <a:latin typeface="Helvetica" pitchFamily="2" charset="0"/>
              </a:rPr>
              <a:t>Beam Diagnostics </a:t>
            </a:r>
            <a:r>
              <a:rPr lang="en-US" b="1" dirty="0" smtClean="0">
                <a:solidFill>
                  <a:srgbClr val="003088"/>
                </a:solidFill>
                <a:latin typeface="Helvetica" pitchFamily="2" charset="0"/>
              </a:rPr>
              <a:t>#2 </a:t>
            </a:r>
            <a:endParaRPr lang="en-US" b="1" dirty="0">
              <a:solidFill>
                <a:srgbClr val="003088"/>
              </a:solidFill>
              <a:latin typeface="Helvetica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5636-E21E-CC48-AA04-940343AD31F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07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>
                <a:solidFill>
                  <a:srgbClr val="00308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Measuring emittance</a:t>
            </a:r>
            <a:endParaRPr lang="en-GB" sz="5400" dirty="0">
              <a:solidFill>
                <a:srgbClr val="00308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is the transverse beam quality?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Light" panose="020B0403020202020204" pitchFamily="34" charset="0"/>
              </a:rPr>
              <a:t>13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/03/2023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 Light" panose="020B0403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CI-ACC-212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Beam Diagnostics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#</a:t>
            </a:r>
            <a:r>
              <a:rPr lang="en-US" b="1" dirty="0">
                <a:solidFill>
                  <a:srgbClr val="003088"/>
                </a:solidFill>
                <a:latin typeface="Helvetica" pitchFamily="2" charset="0"/>
              </a:rPr>
              <a:t>2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3088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505636-E21E-CC48-AA04-940343AD31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44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4409" y="82827"/>
            <a:ext cx="1577591" cy="13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Thomas Pacey | 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CI-ACC-212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| 13/03/2023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 Light" panose="020B0403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5482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Emittance as a statistical value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3088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7888" y="1160132"/>
            <a:ext cx="90678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common equivalent definitions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‘emittance’: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aseline="0" dirty="0" smtClean="0">
                <a:solidFill>
                  <a:prstClr val="black"/>
                </a:solidFill>
                <a:latin typeface="Calibri" panose="020F0502020204030204"/>
              </a:rPr>
              <a:t>Area</a:t>
            </a: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 (of an ellipse) in transverse phase space the beam occupies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Measure</a:t>
            </a:r>
            <a:r>
              <a:rPr kumimoji="0" lang="en-GB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the non-</a:t>
            </a:r>
            <a:r>
              <a:rPr kumimoji="0" lang="en-GB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laminarity</a:t>
            </a:r>
            <a:r>
              <a:rPr kumimoji="0" lang="en-GB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the particle propagation within the beam</a:t>
            </a: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 flavours of emittance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  <a:latin typeface="Calibri" panose="020F0502020204030204"/>
              </a:rPr>
              <a:t>RMS,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90% ,</a:t>
            </a:r>
            <a:r>
              <a:rPr lang="en-GB" sz="1600" dirty="0" smtClean="0">
                <a:solidFill>
                  <a:prstClr val="black"/>
                </a:solidFill>
                <a:latin typeface="Calibri" panose="020F0502020204030204"/>
              </a:rPr>
              <a:t>Full distribution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Understanding emittance can</a:t>
            </a:r>
            <a:r>
              <a:rPr kumimoji="0" lang="en-GB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complex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  <a:latin typeface="Calibri" panose="020F0502020204030204"/>
              </a:rPr>
              <a:t>Measuring emittance could be several lectures!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377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Remembering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Anscombe’s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Quartet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6" t="3519" r="3031" b="4779"/>
          <a:stretch/>
        </p:blipFill>
        <p:spPr>
          <a:xfrm>
            <a:off x="3549672" y="2141736"/>
            <a:ext cx="4654551" cy="2921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26757" y="3034552"/>
            <a:ext cx="1678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Non-</a:t>
            </a:r>
            <a:r>
              <a:rPr lang="en-GB" dirty="0" err="1" smtClean="0"/>
              <a:t>laminarity</a:t>
            </a:r>
            <a:r>
              <a:rPr lang="en-GB" dirty="0" smtClean="0"/>
              <a:t> of particle trajectories with 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162985" y="3173425"/>
            <a:ext cx="1678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Area(s) of an ellipse in u-u’ space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080841" y="4631849"/>
            <a:ext cx="41941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Image: J K Jones Thesis: DESIGN OF A NOVEL STACKED STORAGE RING FOR LOW EMITTANCE LIGHT SOURCES, </a:t>
            </a:r>
            <a:r>
              <a:rPr lang="en-GB" sz="1100" dirty="0" err="1" smtClean="0"/>
              <a:t>UoM</a:t>
            </a:r>
            <a:r>
              <a:rPr lang="en-GB" sz="1100" dirty="0" smtClean="0"/>
              <a:t> 2015</a:t>
            </a:r>
            <a:endParaRPr lang="en-GB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5664200" y="5413937"/>
            <a:ext cx="5593907" cy="92333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Often measure and use </a:t>
            </a:r>
            <a:r>
              <a:rPr lang="en-GB" dirty="0" smtClean="0">
                <a:solidFill>
                  <a:schemeClr val="accent6"/>
                </a:solidFill>
              </a:rPr>
              <a:t>RMS emittance</a:t>
            </a:r>
          </a:p>
          <a:p>
            <a:pPr algn="ctr"/>
            <a:r>
              <a:rPr lang="en-GB" dirty="0" smtClean="0"/>
              <a:t>Derived from measuring </a:t>
            </a:r>
            <a:r>
              <a:rPr lang="en-GB" dirty="0" smtClean="0">
                <a:solidFill>
                  <a:srgbClr val="FF0000"/>
                </a:solidFill>
              </a:rPr>
              <a:t>RMS beam sizes</a:t>
            </a:r>
          </a:p>
          <a:p>
            <a:pPr algn="ctr"/>
            <a:r>
              <a:rPr lang="en-GB" b="1" dirty="0" smtClean="0"/>
              <a:t>Many potential diagnostic issues!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3754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Thomas Pacey | 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CI-ACC-212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| 13/03/2023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 Light" panose="020B0403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3781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Multiscreen methods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3088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6609" y="6211669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info can be found in SY Lee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Accelerator Physics, 3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rd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pg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58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3-Screen method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3536950" y="3625399"/>
            <a:ext cx="4565650" cy="26047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8917" y="1186643"/>
            <a:ext cx="1155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variation of beam size across (at least) 3 screens of known separation can be used to calculate the emittance.</a:t>
            </a:r>
          </a:p>
          <a:p>
            <a:r>
              <a:rPr lang="en-GB" dirty="0" smtClean="0"/>
              <a:t>Typically need some optics (quads) to have enough beam size variation (phase advance) between the screens</a:t>
            </a:r>
          </a:p>
          <a:p>
            <a:endParaRPr lang="en-GB" dirty="0" smtClean="0"/>
          </a:p>
          <a:p>
            <a:r>
              <a:rPr lang="en-GB" dirty="0" smtClean="0"/>
              <a:t>For an ideal Gaussian beam 3 screens is enough and emittance can be calculated directly from beam sizes.</a:t>
            </a:r>
          </a:p>
          <a:p>
            <a:endParaRPr lang="en-GB" dirty="0" smtClean="0"/>
          </a:p>
          <a:p>
            <a:r>
              <a:rPr lang="en-GB" dirty="0" smtClean="0"/>
              <a:t>With additional ‘beam features’ </a:t>
            </a:r>
            <a:r>
              <a:rPr lang="en-GB" dirty="0" smtClean="0">
                <a:solidFill>
                  <a:schemeClr val="accent6"/>
                </a:solidFill>
              </a:rPr>
              <a:t>4-5 screens and a fit</a:t>
            </a:r>
            <a:r>
              <a:rPr lang="en-GB" dirty="0" smtClean="0"/>
              <a:t> will provide a more reasonable estimate of emittance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Considerable space and equipment required for multiple screens across a drift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49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4409" y="82827"/>
            <a:ext cx="1577591" cy="13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Thomas Pacey | 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CI-ACC-212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| 13/03/2023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 Light" panose="020B0403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3321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Quadrupole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scans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3088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38265" y="1235190"/>
                <a:ext cx="9067800" cy="5859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GB" dirty="0" smtClean="0">
                    <a:solidFill>
                      <a:prstClr val="black"/>
                    </a:solidFill>
                    <a:latin typeface="Calibri" panose="020F0502020204030204"/>
                  </a:rPr>
                  <a:t>Varying the quadrupole strength varies size of beam on screen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GB" dirty="0" smtClean="0">
                    <a:solidFill>
                      <a:prstClr val="black"/>
                    </a:solidFill>
                    <a:latin typeface="Calibri" panose="020F0502020204030204"/>
                  </a:rPr>
                  <a:t>Variation of the beam size is defined by emittance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GB" dirty="0" smtClean="0">
                    <a:solidFill>
                      <a:prstClr val="black"/>
                    </a:solidFill>
                    <a:latin typeface="Calibri" panose="020F0502020204030204"/>
                  </a:rPr>
                  <a:t>Systematically scan the quad strength, measure beam size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dirty="0" err="1" smtClean="0">
                    <a:solidFill>
                      <a:srgbClr val="FF0000"/>
                    </a:solidFill>
                    <a:latin typeface="Calibri" panose="020F0502020204030204"/>
                  </a:rPr>
                  <a:t>Multishot</a:t>
                </a:r>
                <a:r>
                  <a:rPr lang="en-GB" dirty="0" smtClean="0">
                    <a:solidFill>
                      <a:srgbClr val="FF0000"/>
                    </a:solidFill>
                    <a:latin typeface="Calibri" panose="020F0502020204030204"/>
                  </a:rPr>
                  <a:t> measurement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dirty="0" smtClean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Need to know: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GB" dirty="0" smtClean="0">
                    <a:solidFill>
                      <a:prstClr val="black"/>
                    </a:solidFill>
                    <a:latin typeface="Calibri" panose="020F0502020204030204"/>
                  </a:rPr>
                  <a:t>Quad length - </a:t>
                </a:r>
                <a:r>
                  <a:rPr lang="en-GB" i="1" dirty="0" err="1" smtClean="0">
                    <a:solidFill>
                      <a:prstClr val="black"/>
                    </a:solidFill>
                    <a:latin typeface="Calibri" panose="020F0502020204030204"/>
                  </a:rPr>
                  <a:t>l</a:t>
                </a:r>
                <a:r>
                  <a:rPr lang="en-GB" i="1" baseline="-25000" dirty="0" err="1">
                    <a:solidFill>
                      <a:prstClr val="black"/>
                    </a:solidFill>
                    <a:latin typeface="Calibri" panose="020F0502020204030204"/>
                  </a:rPr>
                  <a:t>q</a:t>
                </a:r>
                <a:endParaRPr lang="en-GB" dirty="0" smtClean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Quad strength(s) - </a:t>
                </a:r>
                <a:r>
                  <a:rPr kumimoji="0" lang="en-GB" sz="1800" b="0" i="1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</a:t>
                </a:r>
                <a:r>
                  <a:rPr kumimoji="0" lang="en-GB" sz="1800" b="0" i="1" u="none" strike="noStrike" kern="1200" cap="none" spc="0" normalizeH="0" baseline="-2500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q</a:t>
                </a:r>
                <a:endParaRPr kumimoji="0" lang="en-GB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GB" dirty="0" smtClean="0">
                    <a:solidFill>
                      <a:prstClr val="black"/>
                    </a:solidFill>
                    <a:latin typeface="Calibri" panose="020F0502020204030204"/>
                  </a:rPr>
                  <a:t>Distance quad to screen-  </a:t>
                </a:r>
                <a:r>
                  <a:rPr lang="en-GB" i="1" dirty="0" err="1" smtClean="0">
                    <a:solidFill>
                      <a:prstClr val="black"/>
                    </a:solidFill>
                    <a:latin typeface="Calibri" panose="020F0502020204030204"/>
                  </a:rPr>
                  <a:t>L</a:t>
                </a:r>
                <a:r>
                  <a:rPr lang="en-GB" i="1" baseline="-25000" dirty="0" err="1" smtClean="0">
                    <a:solidFill>
                      <a:prstClr val="black"/>
                    </a:solidFill>
                    <a:latin typeface="Calibri" panose="020F0502020204030204"/>
                  </a:rPr>
                  <a:t>qs</a:t>
                </a:r>
                <a:r>
                  <a:rPr lang="en-GB" dirty="0" smtClean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RMS beam size(s) on</a:t>
                </a:r>
                <a:r>
                  <a:rPr kumimoji="0" lang="en-GB" sz="1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screen - </a:t>
                </a:r>
                <a:r>
                  <a:rPr kumimoji="0" lang="el-GR" sz="1800" b="0" i="1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σ</a:t>
                </a:r>
                <a:r>
                  <a:rPr lang="en-GB" i="1" baseline="-25000" dirty="0">
                    <a:solidFill>
                      <a:prstClr val="black"/>
                    </a:solidFill>
                    <a:latin typeface="Calibri" panose="020F0502020204030204"/>
                  </a:rPr>
                  <a:t>u</a:t>
                </a:r>
                <a:endParaRPr kumimoji="0" lang="en-GB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r>
                  <a:rPr lang="en-GB" dirty="0" smtClean="0">
                    <a:solidFill>
                      <a:prstClr val="black"/>
                    </a:solidFill>
                    <a:latin typeface="Calibri" panose="020F0502020204030204"/>
                  </a:rPr>
                  <a:t>Plot </a:t>
                </a:r>
                <a:r>
                  <a:rPr lang="en-GB" i="1" dirty="0" err="1" smtClean="0">
                    <a:solidFill>
                      <a:prstClr val="black"/>
                    </a:solidFill>
                  </a:rPr>
                  <a:t>k</a:t>
                </a:r>
                <a:r>
                  <a:rPr lang="en-GB" i="1" baseline="-25000" dirty="0" err="1" smtClean="0">
                    <a:solidFill>
                      <a:prstClr val="black"/>
                    </a:solidFill>
                  </a:rPr>
                  <a:t>q</a:t>
                </a:r>
                <a:r>
                  <a:rPr lang="en-GB" i="1" dirty="0" err="1" smtClean="0">
                    <a:solidFill>
                      <a:prstClr val="black"/>
                    </a:solidFill>
                  </a:rPr>
                  <a:t>l</a:t>
                </a:r>
                <a:r>
                  <a:rPr lang="en-GB" i="1" baseline="-25000" dirty="0" err="1" smtClean="0">
                    <a:solidFill>
                      <a:prstClr val="black"/>
                    </a:solidFill>
                  </a:rPr>
                  <a:t>q</a:t>
                </a:r>
                <a:r>
                  <a:rPr lang="en-GB" i="1" baseline="-250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GB" i="1" dirty="0" smtClean="0">
                    <a:solidFill>
                      <a:prstClr val="black"/>
                    </a:solidFill>
                  </a:rPr>
                  <a:t> vs </a:t>
                </a:r>
                <a:r>
                  <a:rPr lang="el-GR" i="1" dirty="0">
                    <a:solidFill>
                      <a:prstClr val="black"/>
                    </a:solidFill>
                  </a:rPr>
                  <a:t>σ</a:t>
                </a:r>
                <a:r>
                  <a:rPr lang="en-GB" i="1" baseline="-25000" dirty="0" smtClean="0">
                    <a:solidFill>
                      <a:prstClr val="black"/>
                    </a:solidFill>
                  </a:rPr>
                  <a:t>u</a:t>
                </a:r>
                <a:r>
                  <a:rPr lang="en-GB" i="1" baseline="30000" dirty="0" smtClean="0">
                    <a:solidFill>
                      <a:prstClr val="black"/>
                    </a:solidFill>
                  </a:rPr>
                  <a:t>2</a:t>
                </a:r>
                <a:endParaRPr lang="en-GB" i="1" dirty="0" smtClean="0">
                  <a:solidFill>
                    <a:prstClr val="black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dirty="0" smtClean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r>
                  <a:rPr lang="en-GB" dirty="0" smtClean="0">
                    <a:solidFill>
                      <a:prstClr val="black"/>
                    </a:solidFill>
                    <a:latin typeface="Calibri" panose="020F0502020204030204"/>
                  </a:rPr>
                  <a:t>Fit: </a:t>
                </a:r>
                <a:r>
                  <a:rPr lang="el-GR" i="1" dirty="0">
                    <a:solidFill>
                      <a:prstClr val="black"/>
                    </a:solidFill>
                  </a:rPr>
                  <a:t>σ</a:t>
                </a:r>
                <a:r>
                  <a:rPr lang="en-GB" i="1" baseline="-25000" dirty="0" smtClean="0">
                    <a:solidFill>
                      <a:prstClr val="black"/>
                    </a:solidFill>
                  </a:rPr>
                  <a:t>u</a:t>
                </a:r>
                <a:r>
                  <a:rPr lang="en-GB" i="1" baseline="30000" dirty="0" smtClean="0">
                    <a:solidFill>
                      <a:prstClr val="black"/>
                    </a:solidFill>
                  </a:rPr>
                  <a:t>2 </a:t>
                </a:r>
                <a:r>
                  <a:rPr lang="en-GB" i="1" dirty="0" smtClean="0">
                    <a:solidFill>
                      <a:prstClr val="black"/>
                    </a:solidFill>
                  </a:rPr>
                  <a:t>= A (</a:t>
                </a:r>
                <a:r>
                  <a:rPr lang="en-GB" i="1" dirty="0" err="1">
                    <a:solidFill>
                      <a:prstClr val="black"/>
                    </a:solidFill>
                  </a:rPr>
                  <a:t>k</a:t>
                </a:r>
                <a:r>
                  <a:rPr lang="en-GB" i="1" baseline="-25000" dirty="0" err="1">
                    <a:solidFill>
                      <a:prstClr val="black"/>
                    </a:solidFill>
                  </a:rPr>
                  <a:t>q</a:t>
                </a:r>
                <a:r>
                  <a:rPr lang="en-GB" i="1" dirty="0" err="1">
                    <a:solidFill>
                      <a:prstClr val="black"/>
                    </a:solidFill>
                  </a:rPr>
                  <a:t>l</a:t>
                </a:r>
                <a:r>
                  <a:rPr lang="en-GB" i="1" baseline="-25000" dirty="0" err="1">
                    <a:solidFill>
                      <a:prstClr val="black"/>
                    </a:solidFill>
                  </a:rPr>
                  <a:t>q</a:t>
                </a:r>
                <a:r>
                  <a:rPr lang="en-GB" i="1" baseline="-25000" dirty="0">
                    <a:solidFill>
                      <a:prstClr val="black"/>
                    </a:solidFill>
                  </a:rPr>
                  <a:t> </a:t>
                </a:r>
                <a:r>
                  <a:rPr lang="en-GB" i="1" dirty="0" smtClean="0">
                    <a:solidFill>
                      <a:prstClr val="black"/>
                    </a:solidFill>
                  </a:rPr>
                  <a:t>– B)</a:t>
                </a:r>
                <a:r>
                  <a:rPr lang="en-GB" i="1" baseline="30000" dirty="0" smtClean="0">
                    <a:solidFill>
                      <a:prstClr val="black"/>
                    </a:solidFill>
                  </a:rPr>
                  <a:t>2</a:t>
                </a:r>
                <a:r>
                  <a:rPr lang="en-GB" i="1" dirty="0" smtClean="0">
                    <a:solidFill>
                      <a:prstClr val="black"/>
                    </a:solidFill>
                  </a:rPr>
                  <a:t> – C</a:t>
                </a:r>
              </a:p>
              <a:p>
                <a:endParaRPr lang="en-GB" i="1" dirty="0">
                  <a:solidFill>
                    <a:prstClr val="black"/>
                  </a:solidFill>
                </a:endParaRPr>
              </a:p>
              <a:p>
                <a:r>
                  <a:rPr lang="en-GB" i="1" dirty="0" err="1" smtClean="0">
                    <a:solidFill>
                      <a:prstClr val="black"/>
                    </a:solidFill>
                  </a:rPr>
                  <a:t>ε</a:t>
                </a:r>
                <a:r>
                  <a:rPr lang="en-GB" i="1" baseline="-25000" dirty="0" err="1" smtClean="0">
                    <a:solidFill>
                      <a:prstClr val="black"/>
                    </a:solidFill>
                  </a:rPr>
                  <a:t>u,N</a:t>
                </a:r>
                <a:r>
                  <a:rPr lang="en-GB" i="1" baseline="-250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GB" i="1" dirty="0" smtClean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rad>
                      </m:num>
                      <m:den>
                        <m:sSub>
                          <m:sSubPr>
                            <m:ctrlPr>
                              <a:rPr lang="en-GB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𝑞𝑠</m:t>
                            </m:r>
                          </m:sub>
                        </m:sSub>
                      </m:den>
                    </m:f>
                  </m:oMath>
                </a14:m>
                <a:endParaRPr lang="en-GB" i="1" dirty="0">
                  <a:solidFill>
                    <a:prstClr val="black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dirty="0" smtClean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 smtClean="0">
                    <a:solidFill>
                      <a:prstClr val="black"/>
                    </a:solidFill>
                    <a:latin typeface="Calibri" panose="020F0502020204030204"/>
                  </a:rPr>
                  <a:t>Ensure scan through a waist – fully sample beam phase advances</a:t>
                </a:r>
                <a:endParaRPr lang="en-GB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65" y="1235190"/>
                <a:ext cx="9067800" cy="5859617"/>
              </a:xfrm>
              <a:prstGeom prst="rect">
                <a:avLst/>
              </a:prstGeom>
              <a:blipFill>
                <a:blip r:embed="rId3"/>
                <a:stretch>
                  <a:fillRect l="-538" t="-6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Simple version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7004050" y="1862768"/>
            <a:ext cx="4391409" cy="24724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21600" y="4212462"/>
            <a:ext cx="3213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Schematic: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Initial beam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Increased focussing</a:t>
            </a:r>
          </a:p>
          <a:p>
            <a:r>
              <a:rPr lang="en-GB" dirty="0" smtClean="0">
                <a:solidFill>
                  <a:schemeClr val="accent6"/>
                </a:solidFill>
              </a:rPr>
              <a:t>Over focusing</a:t>
            </a:r>
            <a:endParaRPr lang="en-GB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71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4409" y="82827"/>
            <a:ext cx="1577591" cy="13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Thomas Pacey | 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CI-ACC-212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| 13/03/2023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 Light" panose="020B0403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5718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Limitations of quadrupole scans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3088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1688" y="1182411"/>
            <a:ext cx="106167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W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atch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out for: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1.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Focussed beam size (e.g. x) becoming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too small 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accurately measure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>
                <a:solidFill>
                  <a:prstClr val="black"/>
                </a:solidFill>
                <a:latin typeface="Calibri" panose="020F0502020204030204"/>
              </a:rPr>
              <a:t>2. Defocussed</a:t>
            </a: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 beam size ( e.g. y) becoming 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/>
              </a:rPr>
              <a:t>so large </a:t>
            </a: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it is lost from screen edges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3. 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N</a:t>
            </a: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ot having the available quad strength to find a waist at the screen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/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M</a:t>
            </a: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eans </a:t>
            </a:r>
            <a:r>
              <a:rPr lang="en-GB" dirty="0" smtClean="0">
                <a:solidFill>
                  <a:schemeClr val="accent6"/>
                </a:solidFill>
                <a:latin typeface="Calibri" panose="020F0502020204030204"/>
              </a:rPr>
              <a:t>carefully setting upstream quads </a:t>
            </a:r>
            <a:r>
              <a:rPr lang="en-GB" dirty="0">
                <a:solidFill>
                  <a:prstClr val="black"/>
                </a:solidFill>
              </a:rPr>
              <a:t>(non-scanned)</a:t>
            </a: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 to ensure 1 &amp; 2 hold for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entire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range of scanned values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ssumes the measurement process doesn’t change emittance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Tightly focusing a beam and transporting over a drift can cause space charge to increase the emittance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Problem for high charge densities or low energies, and/or long drift lengths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Sometimes too good to be true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6922" y="4829167"/>
            <a:ext cx="1932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Real example of a poor quad scan measurement</a:t>
            </a:r>
          </a:p>
          <a:p>
            <a:r>
              <a:rPr lang="en-GB" dirty="0" smtClean="0"/>
              <a:t>(Pacey, BA1 2018)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3371578" y="4278139"/>
            <a:ext cx="4044972" cy="2542809"/>
            <a:chOff x="3371578" y="4278139"/>
            <a:chExt cx="4044972" cy="254280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782" t="6850" r="2161"/>
            <a:stretch/>
          </p:blipFill>
          <p:spPr>
            <a:xfrm>
              <a:off x="3371578" y="4278139"/>
              <a:ext cx="4044972" cy="254280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940300" y="5645150"/>
              <a:ext cx="1676400" cy="565150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950200" y="4803825"/>
            <a:ext cx="3175000" cy="1200329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Did all beam optics and data analysis correctly…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Did not have the imaging resolution on the scintillator!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46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Thomas Pacey | 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CI-ACC-212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| 13/03/2023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 Light" panose="020B0403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1863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Slit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scans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3088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3738" y="1112267"/>
            <a:ext cx="7390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Move a metallic slit across beam, forming a series of </a:t>
            </a:r>
            <a:r>
              <a:rPr lang="en-GB" dirty="0" err="1" smtClean="0">
                <a:solidFill>
                  <a:prstClr val="black"/>
                </a:solidFill>
                <a:latin typeface="Calibri" panose="020F0502020204030204"/>
              </a:rPr>
              <a:t>beamlets</a:t>
            </a:r>
            <a:endParaRPr lang="en-GB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 smtClean="0">
                <a:solidFill>
                  <a:srgbClr val="FF0000"/>
                </a:solidFill>
                <a:latin typeface="Calibri" panose="020F0502020204030204"/>
              </a:rPr>
              <a:t>Multishot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Calibri" panose="020F0502020204030204"/>
              </a:rPr>
              <a:t>measurment</a:t>
            </a:r>
            <a:endParaRPr lang="en-GB" dirty="0" smtClean="0">
              <a:solidFill>
                <a:srgbClr val="FF0000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Drift </a:t>
            </a:r>
            <a:r>
              <a:rPr lang="en-GB" dirty="0" err="1" smtClean="0">
                <a:solidFill>
                  <a:prstClr val="black"/>
                </a:solidFill>
                <a:latin typeface="Calibri" panose="020F0502020204030204"/>
              </a:rPr>
              <a:t>beamlet</a:t>
            </a: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 to screen and measure their </a:t>
            </a:r>
            <a:r>
              <a:rPr lang="en-GB" dirty="0" smtClean="0">
                <a:solidFill>
                  <a:schemeClr val="accent6"/>
                </a:solidFill>
                <a:latin typeface="Calibri" panose="020F0502020204030204"/>
              </a:rPr>
              <a:t>size, location, and intensity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noProof="0" dirty="0" smtClean="0">
                <a:solidFill>
                  <a:prstClr val="black"/>
                </a:solidFill>
                <a:latin typeface="Calibri" panose="020F0502020204030204"/>
              </a:rPr>
              <a:t>Creating discrete samples of x and then measuring x’ profile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noProof="0" dirty="0" smtClean="0">
                <a:solidFill>
                  <a:prstClr val="black"/>
                </a:solidFill>
                <a:latin typeface="Calibri" panose="020F0502020204030204"/>
              </a:rPr>
              <a:t>Series of formula to return RMS emittance (see last slide)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 can reconstruct full phase space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Need to have beam size at slit &gt;&gt; slit width and understand if beam is diverging/converging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Repeatable slit motion at &lt;1um level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possible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Simple masking method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89" y="4312605"/>
            <a:ext cx="3916905" cy="22660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04126" y="6470918"/>
            <a:ext cx="4084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Image Courtesy T. Overton Thesis</a:t>
            </a:r>
            <a:endParaRPr lang="en-GB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703" y="4767531"/>
            <a:ext cx="2698214" cy="20236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2425" y="2387087"/>
            <a:ext cx="2993936" cy="224545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790385" y="102705"/>
            <a:ext cx="4666683" cy="2457167"/>
            <a:chOff x="7790385" y="102705"/>
            <a:chExt cx="4666683" cy="245716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0385" y="195234"/>
              <a:ext cx="3152850" cy="236463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684082" y="102705"/>
              <a:ext cx="17560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Pacey, BA1 (2021)</a:t>
              </a:r>
              <a:endParaRPr lang="en-GB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700993" y="1097770"/>
              <a:ext cx="17560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Capture images</a:t>
              </a:r>
              <a:endParaRPr lang="en-GB" sz="14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0715917" y="3509813"/>
            <a:ext cx="1756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Plot profiles</a:t>
            </a:r>
            <a:endParaRPr lang="en-GB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0516218" y="5614079"/>
            <a:ext cx="1756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Produce phase space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7295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4409" y="82827"/>
            <a:ext cx="1577591" cy="13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Thomas Pacey | 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CI-ACC-212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| 13/03/2023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 Light" panose="020B0403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4219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Combs and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Pepperpots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3088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265" y="1186399"/>
            <a:ext cx="9067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Instead of moving a slit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generate samples, have a static mask with many slits or holes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Comb – array of slits – 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single shot monitor 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err="1" smtClean="0">
                <a:solidFill>
                  <a:prstClr val="black"/>
                </a:solidFill>
                <a:latin typeface="Calibri" panose="020F0502020204030204"/>
              </a:rPr>
              <a:t>Pepperpot</a:t>
            </a:r>
            <a:r>
              <a:rPr lang="en-GB" baseline="0" dirty="0" smtClean="0">
                <a:solidFill>
                  <a:prstClr val="black"/>
                </a:solidFill>
                <a:latin typeface="Calibri" panose="020F0502020204030204"/>
              </a:rPr>
              <a:t> – array of holes – </a:t>
            </a:r>
            <a:r>
              <a:rPr lang="en-GB" baseline="0" dirty="0" err="1" smtClean="0">
                <a:solidFill>
                  <a:schemeClr val="accent6"/>
                </a:solidFill>
                <a:latin typeface="Calibri" panose="020F0502020204030204"/>
              </a:rPr>
              <a:t>multishot</a:t>
            </a:r>
            <a:r>
              <a:rPr lang="en-GB" baseline="0" dirty="0" smtClean="0">
                <a:solidFill>
                  <a:schemeClr val="accent6"/>
                </a:solidFill>
                <a:latin typeface="Calibri" panose="020F0502020204030204"/>
              </a:rPr>
              <a:t> monitor </a:t>
            </a:r>
            <a:r>
              <a:rPr lang="en-GB" baseline="0" dirty="0" smtClean="0">
                <a:solidFill>
                  <a:prstClr val="black"/>
                </a:solidFill>
                <a:latin typeface="Calibri" panose="020F0502020204030204"/>
              </a:rPr>
              <a:t>for </a:t>
            </a:r>
            <a:r>
              <a:rPr lang="en-GB" baseline="0" dirty="0" smtClean="0">
                <a:solidFill>
                  <a:srgbClr val="FF0000"/>
                </a:solidFill>
                <a:latin typeface="Calibri" panose="020F0502020204030204"/>
              </a:rPr>
              <a:t>2D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Calibri" panose="020F0502020204030204"/>
              </a:rPr>
              <a:t>Must avoid overlap of </a:t>
            </a:r>
            <a:r>
              <a:rPr lang="en-GB" dirty="0" err="1" smtClean="0">
                <a:latin typeface="Calibri" panose="020F0502020204030204"/>
              </a:rPr>
              <a:t>beamlets</a:t>
            </a:r>
            <a:r>
              <a:rPr lang="en-GB" dirty="0" smtClean="0">
                <a:latin typeface="Calibri" panose="020F0502020204030204"/>
              </a:rPr>
              <a:t> after slit</a:t>
            </a:r>
            <a:endParaRPr kumimoji="0" lang="en-GB" sz="18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>
                <a:latin typeface="Calibri" panose="020F0502020204030204"/>
              </a:rPr>
              <a:t>No variability in sampling -&gt; need either several</a:t>
            </a:r>
            <a:r>
              <a:rPr lang="en-GB" dirty="0" smtClean="0">
                <a:latin typeface="Calibri" panose="020F0502020204030204"/>
              </a:rPr>
              <a:t> masks with different size holes or ability to tune beam optics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>
                <a:latin typeface="Calibri" panose="020F0502020204030204"/>
              </a:rPr>
              <a:t>Fast, single shot emittance monitoring is powerful tool for machine</a:t>
            </a:r>
            <a:r>
              <a:rPr lang="en-GB" dirty="0" smtClean="0">
                <a:latin typeface="Calibri" panose="020F0502020204030204"/>
              </a:rPr>
              <a:t> optimisation </a:t>
            </a:r>
            <a:endParaRPr lang="en-GB" baseline="0" dirty="0" smtClean="0">
              <a:latin typeface="Calibri" panose="020F0502020204030204"/>
            </a:endParaRPr>
          </a:p>
        </p:txBody>
      </p:sp>
      <p:pic>
        <p:nvPicPr>
          <p:cNvPr id="1025" name="Picture 1024" descr="Pepper Shaker Season 2 Episode 2 by EvilTurnover on DeviantArt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2742" y="4633455"/>
            <a:ext cx="1846518" cy="15967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More complex masking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402742" y="4467769"/>
            <a:ext cx="1904960" cy="1879600"/>
            <a:chOff x="3440215" y="2872059"/>
            <a:chExt cx="1904960" cy="1879600"/>
          </a:xfrm>
        </p:grpSpPr>
        <p:sp>
          <p:nvSpPr>
            <p:cNvPr id="20" name="Rectangle 19"/>
            <p:cNvSpPr/>
            <p:nvPr/>
          </p:nvSpPr>
          <p:spPr>
            <a:xfrm>
              <a:off x="3440215" y="2872059"/>
              <a:ext cx="1904960" cy="1879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572205" y="2993743"/>
              <a:ext cx="1620170" cy="192686"/>
              <a:chOff x="3572205" y="2993743"/>
              <a:chExt cx="1620170" cy="192686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3572205" y="3002216"/>
                <a:ext cx="182965" cy="1829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945808" y="3003464"/>
                <a:ext cx="182965" cy="1829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275725" y="3002215"/>
                <a:ext cx="182965" cy="1829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622408" y="3002215"/>
                <a:ext cx="182965" cy="1829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5009410" y="2993743"/>
                <a:ext cx="182965" cy="1829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3572205" y="3271863"/>
              <a:ext cx="1620170" cy="192686"/>
              <a:chOff x="3572205" y="2993743"/>
              <a:chExt cx="1620170" cy="192686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3572205" y="3002216"/>
                <a:ext cx="182965" cy="1829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3945808" y="3003464"/>
                <a:ext cx="182965" cy="1829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275725" y="3002215"/>
                <a:ext cx="182965" cy="1829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4622408" y="3002215"/>
                <a:ext cx="182965" cy="1829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009410" y="2993743"/>
                <a:ext cx="182965" cy="1829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3572205" y="3538748"/>
              <a:ext cx="1620170" cy="192686"/>
              <a:chOff x="3572205" y="2993743"/>
              <a:chExt cx="1620170" cy="192686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3572205" y="3002216"/>
                <a:ext cx="182965" cy="1829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945808" y="3003464"/>
                <a:ext cx="182965" cy="1829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4275725" y="3002215"/>
                <a:ext cx="182965" cy="1829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4622408" y="3002215"/>
                <a:ext cx="182965" cy="1829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5009410" y="2993743"/>
                <a:ext cx="182965" cy="1829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3572205" y="3811859"/>
              <a:ext cx="1620170" cy="192686"/>
              <a:chOff x="3572205" y="2993743"/>
              <a:chExt cx="1620170" cy="192686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3572205" y="3002216"/>
                <a:ext cx="182965" cy="1829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3945808" y="3003464"/>
                <a:ext cx="182965" cy="1829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4275725" y="3002215"/>
                <a:ext cx="182965" cy="1829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622408" y="3002215"/>
                <a:ext cx="182965" cy="1829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5009410" y="2993743"/>
                <a:ext cx="182965" cy="1829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3572205" y="4084970"/>
              <a:ext cx="1620170" cy="192686"/>
              <a:chOff x="3572205" y="2993743"/>
              <a:chExt cx="1620170" cy="192686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3572205" y="3002216"/>
                <a:ext cx="182965" cy="1829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945808" y="3003464"/>
                <a:ext cx="182965" cy="1829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4275725" y="3002215"/>
                <a:ext cx="182965" cy="1829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622408" y="3002215"/>
                <a:ext cx="182965" cy="1829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5009410" y="2993743"/>
                <a:ext cx="182965" cy="1829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3572205" y="4358081"/>
              <a:ext cx="1620170" cy="192686"/>
              <a:chOff x="3572205" y="2993743"/>
              <a:chExt cx="1620170" cy="192686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3572205" y="3002216"/>
                <a:ext cx="182965" cy="1829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3945808" y="3003464"/>
                <a:ext cx="182965" cy="1829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4275725" y="3002215"/>
                <a:ext cx="182965" cy="1829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622408" y="3002215"/>
                <a:ext cx="182965" cy="1829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5009410" y="2993743"/>
                <a:ext cx="182965" cy="1829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63" name="Rectangle 62"/>
          <p:cNvSpPr/>
          <p:nvPr/>
        </p:nvSpPr>
        <p:spPr>
          <a:xfrm>
            <a:off x="5990412" y="4742960"/>
            <a:ext cx="6096000" cy="1292662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en-GB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Machine learning optimisation requires good diagnostics.</a:t>
            </a:r>
          </a:p>
          <a:p>
            <a:r>
              <a:rPr lang="en-GB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This result uses slit comb!</a:t>
            </a:r>
          </a:p>
          <a:p>
            <a:r>
              <a:rPr lang="en-GB" sz="14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Roussel</a:t>
            </a:r>
            <a:r>
              <a:rPr lang="en-GB" sz="1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Ryan, et al. "Turn-key constrained parameter space exploration for particle accelerators using Bayesian active learning." </a:t>
            </a:r>
            <a:r>
              <a:rPr lang="en-GB" sz="1400" b="0" i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Nature communications</a:t>
            </a:r>
            <a:r>
              <a:rPr lang="en-GB" sz="1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12.1 (2021): 5612.</a:t>
            </a:r>
            <a:endParaRPr lang="en-GB" sz="1400" dirty="0"/>
          </a:p>
        </p:txBody>
      </p:sp>
      <p:pic>
        <p:nvPicPr>
          <p:cNvPr id="1024" name="Picture 1023" descr="15 Best Combs for Styling.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462" y="4772502"/>
            <a:ext cx="2038241" cy="109362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85624" y="4410569"/>
            <a:ext cx="1904960" cy="1879600"/>
            <a:chOff x="787400" y="2914650"/>
            <a:chExt cx="1904960" cy="1879600"/>
          </a:xfrm>
        </p:grpSpPr>
        <p:sp>
          <p:nvSpPr>
            <p:cNvPr id="4" name="Rectangle 3"/>
            <p:cNvSpPr/>
            <p:nvPr/>
          </p:nvSpPr>
          <p:spPr>
            <a:xfrm>
              <a:off x="787400" y="2914650"/>
              <a:ext cx="1904960" cy="1879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87134" y="3192471"/>
              <a:ext cx="135216" cy="132395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57942" y="3188296"/>
              <a:ext cx="135216" cy="132395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28750" y="3197838"/>
              <a:ext cx="135216" cy="132395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699558" y="3198013"/>
              <a:ext cx="135216" cy="132395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70366" y="3197838"/>
              <a:ext cx="135216" cy="132395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23607" y="3197838"/>
              <a:ext cx="135216" cy="132395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d</a:t>
              </a:r>
              <a:endParaRPr lang="en-GB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474955" y="3197838"/>
              <a:ext cx="135216" cy="132395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d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5214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Thomas Pacey | 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CI-ACC-212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| 13/03/2023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 Light" panose="020B0403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5697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Limitations of masking methods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3088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7016" y="969973"/>
            <a:ext cx="1030556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noProof="0" dirty="0" smtClean="0">
                <a:solidFill>
                  <a:prstClr val="black"/>
                </a:solidFill>
                <a:latin typeface="Calibri" panose="020F0502020204030204"/>
              </a:rPr>
              <a:t>Mask must be thick enough to scatter beam. </a:t>
            </a:r>
            <a:r>
              <a:rPr lang="en-GB" noProof="0" dirty="0" smtClean="0">
                <a:solidFill>
                  <a:srgbClr val="FF0000"/>
                </a:solidFill>
                <a:latin typeface="Calibri" panose="020F0502020204030204"/>
              </a:rPr>
              <a:t>Strong scaling with energy.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2mm Tungsten -&gt; </a:t>
            </a:r>
            <a:r>
              <a:rPr lang="en-GB" dirty="0" smtClean="0">
                <a:solidFill>
                  <a:schemeClr val="accent6"/>
                </a:solidFill>
                <a:latin typeface="Calibri" panose="020F0502020204030204"/>
              </a:rPr>
              <a:t>1 GeV electrons scatter 17mrad </a:t>
            </a:r>
            <a:r>
              <a:rPr lang="en-GB" dirty="0" smtClean="0">
                <a:solidFill>
                  <a:schemeClr val="accent6"/>
                </a:solidFill>
                <a:latin typeface="Calibri" panose="020F0502020204030204"/>
                <a:sym typeface="Wingdings" panose="05000000000000000000" pitchFamily="2" charset="2"/>
              </a:rPr>
              <a:t></a:t>
            </a:r>
            <a:endParaRPr lang="en-GB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  <a:latin typeface="Calibri" panose="020F0502020204030204"/>
              </a:rPr>
              <a:t>5 </a:t>
            </a:r>
            <a:r>
              <a:rPr lang="en-GB" dirty="0" err="1" smtClean="0">
                <a:solidFill>
                  <a:srgbClr val="FF0000"/>
                </a:solidFill>
                <a:latin typeface="Calibri" panose="020F0502020204030204"/>
              </a:rPr>
              <a:t>Gev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/>
              </a:rPr>
              <a:t> &lt;1 </a:t>
            </a:r>
            <a:r>
              <a:rPr lang="en-GB" dirty="0" err="1" smtClean="0">
                <a:solidFill>
                  <a:srgbClr val="FF0000"/>
                </a:solidFill>
                <a:latin typeface="Calibri" panose="020F0502020204030204"/>
              </a:rPr>
              <a:t>mrad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/>
                <a:sym typeface="Wingdings" panose="05000000000000000000" pitchFamily="2" charset="2"/>
              </a:rPr>
              <a:t>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noProof="0" dirty="0" smtClean="0">
              <a:solidFill>
                <a:srgbClr val="FF0000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Slit size must be smaller than beam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Easy to set with a movable slit + feeler gauge, hard to machine smaller holes a (thick) </a:t>
            </a:r>
            <a:r>
              <a:rPr lang="en-GB" dirty="0" err="1" smtClean="0">
                <a:solidFill>
                  <a:prstClr val="black"/>
                </a:solidFill>
                <a:latin typeface="Calibri" panose="020F0502020204030204"/>
              </a:rPr>
              <a:t>pepperpot</a:t>
            </a:r>
            <a:endParaRPr lang="en-GB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Need sufficient samples across beam size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Easy to tune slit scan with a stage, slits/combs are fixed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baseline="0" noProof="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Need sufficient drift lengths for beam divergence to dominate </a:t>
            </a:r>
            <a:r>
              <a:rPr lang="en-GB" dirty="0" err="1" smtClean="0">
                <a:solidFill>
                  <a:prstClr val="black"/>
                </a:solidFill>
                <a:latin typeface="Calibri" panose="020F0502020204030204"/>
              </a:rPr>
              <a:t>beamlet</a:t>
            </a: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 size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baseline="0" noProof="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err="1" smtClean="0">
                <a:solidFill>
                  <a:prstClr val="black"/>
                </a:solidFill>
                <a:latin typeface="Calibri" panose="020F0502020204030204"/>
              </a:rPr>
              <a:t>Beamlet</a:t>
            </a: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 size and location needs to be resolvable by </a:t>
            </a:r>
            <a:r>
              <a:rPr lang="en-GB" b="1" dirty="0" smtClean="0">
                <a:solidFill>
                  <a:srgbClr val="FF0000"/>
                </a:solidFill>
                <a:latin typeface="Calibri" panose="020F0502020204030204"/>
              </a:rPr>
              <a:t>imaging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/>
              </a:rPr>
              <a:t>Low geometric emittance beams have small </a:t>
            </a:r>
            <a:r>
              <a:rPr lang="en-GB" dirty="0" err="1" smtClean="0">
                <a:latin typeface="Calibri" panose="020F0502020204030204"/>
              </a:rPr>
              <a:t>beamlets</a:t>
            </a:r>
            <a:endParaRPr lang="en-GB" dirty="0" smtClean="0"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baseline="0" noProof="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Intensity of </a:t>
            </a:r>
            <a:r>
              <a:rPr kumimoji="0" lang="en-GB" sz="1800" b="0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beamlets</a:t>
            </a:r>
            <a:r>
              <a:rPr kumimoji="0" lang="en-GB" sz="1800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will be low at beam edges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GB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N</a:t>
            </a:r>
            <a:r>
              <a:rPr kumimoji="0" lang="en-GB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eed high dynamic range on camera and good SNR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baseline="0" noProof="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Difficult to perform masking for low absolute charges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aseline="0" noProof="0" dirty="0" smtClean="0">
                <a:solidFill>
                  <a:prstClr val="black"/>
                </a:solidFill>
                <a:latin typeface="Calibri" panose="020F0502020204030204"/>
              </a:rPr>
              <a:t>Can</a:t>
            </a:r>
            <a:r>
              <a:rPr lang="en-GB" noProof="0" dirty="0" smtClean="0">
                <a:solidFill>
                  <a:prstClr val="black"/>
                </a:solidFill>
                <a:latin typeface="Calibri" panose="020F0502020204030204"/>
              </a:rPr>
              <a:t> combine with high-resolution </a:t>
            </a:r>
            <a:r>
              <a:rPr lang="en-GB" noProof="0" dirty="0" err="1" smtClean="0">
                <a:solidFill>
                  <a:prstClr val="black"/>
                </a:solidFill>
                <a:latin typeface="Calibri" panose="020F0502020204030204"/>
              </a:rPr>
              <a:t>Fcups</a:t>
            </a:r>
            <a:r>
              <a:rPr lang="en-GB" noProof="0" dirty="0" smtClean="0">
                <a:solidFill>
                  <a:prstClr val="black"/>
                </a:solidFill>
                <a:latin typeface="Calibri" panose="020F0502020204030204"/>
              </a:rPr>
              <a:t> to get accuracy and precision…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More things to watch out for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578057" y="1138471"/>
            <a:ext cx="3346450" cy="901556"/>
            <a:chOff x="8393907" y="414571"/>
            <a:chExt cx="3346450" cy="90155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8070" r="27405"/>
            <a:stretch/>
          </p:blipFill>
          <p:spPr>
            <a:xfrm>
              <a:off x="8445531" y="757174"/>
              <a:ext cx="3294826" cy="48979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393907" y="414571"/>
              <a:ext cx="33464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Jackson, Classical Electrodynamics,1975</a:t>
              </a:r>
              <a:endParaRPr lang="en-GB" sz="14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9747250" y="985926"/>
              <a:ext cx="273050" cy="33020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056343" y="3078901"/>
            <a:ext cx="3016250" cy="125418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1400" dirty="0" smtClean="0">
                <a:solidFill>
                  <a:prstClr val="black"/>
                </a:solidFill>
              </a:rPr>
              <a:t>Detail on </a:t>
            </a:r>
            <a:r>
              <a:rPr lang="en-GB" sz="1400" dirty="0">
                <a:solidFill>
                  <a:prstClr val="black"/>
                </a:solidFill>
              </a:rPr>
              <a:t>designing </a:t>
            </a:r>
            <a:r>
              <a:rPr lang="en-GB" sz="1400" dirty="0" err="1">
                <a:solidFill>
                  <a:prstClr val="black"/>
                </a:solidFill>
              </a:rPr>
              <a:t>pepperpot</a:t>
            </a:r>
            <a:r>
              <a:rPr lang="en-GB" sz="1400" dirty="0">
                <a:solidFill>
                  <a:prstClr val="black"/>
                </a:solidFill>
              </a:rPr>
              <a:t> here:</a:t>
            </a:r>
          </a:p>
          <a:p>
            <a:r>
              <a:rPr lang="en-GB" sz="1050" dirty="0" smtClean="0"/>
              <a:t>Apsimon, Oznur, Barney Williamson, and Guoxing Xia. "A numerical approach to designing a versatile pepper-pot mask for emittance measurement." NIMA</a:t>
            </a:r>
            <a:r>
              <a:rPr lang="en-GB" sz="1050" i="1" dirty="0" smtClean="0"/>
              <a:t> </a:t>
            </a:r>
            <a:r>
              <a:rPr lang="en-GB" sz="1050" dirty="0" smtClean="0"/>
              <a:t>(2019): 162485</a:t>
            </a:r>
            <a:r>
              <a:rPr lang="en-GB" sz="1200" dirty="0" smtClean="0"/>
              <a:t>.</a:t>
            </a:r>
            <a:endParaRPr lang="en-GB" sz="1200" dirty="0">
              <a:solidFill>
                <a:prstClr val="black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648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4409" y="82827"/>
            <a:ext cx="1577591" cy="13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Thomas Pacey | </a:t>
            </a: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CI-ACC-212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| 06/03/2023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fld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4618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3088"/>
                </a:solidFill>
                <a:latin typeface="Helvetica" pitchFamily="2" charset="0"/>
              </a:rPr>
              <a:t>Summary from Lecture #1</a:t>
            </a:r>
            <a:endParaRPr lang="en-US" sz="2800" b="1" dirty="0">
              <a:solidFill>
                <a:srgbClr val="003088"/>
              </a:solidFill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Some take homes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38264" y="1235777"/>
            <a:ext cx="920236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There are a lot of properties to measure!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Bunch is a 6D object, Beams are made of many different bunches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Somethings are measured - </a:t>
            </a:r>
            <a:r>
              <a:rPr lang="en-GB" sz="2400" b="1" dirty="0">
                <a:solidFill>
                  <a:srgbClr val="FF0000"/>
                </a:solidFill>
              </a:rPr>
              <a:t>destructive</a:t>
            </a:r>
            <a:r>
              <a:rPr lang="en-GB" sz="2400" dirty="0"/>
              <a:t> or </a:t>
            </a:r>
            <a:r>
              <a:rPr lang="en-GB" sz="2400" b="1" dirty="0" smtClean="0">
                <a:solidFill>
                  <a:srgbClr val="FF0000"/>
                </a:solidFill>
              </a:rPr>
              <a:t>multi-shot</a:t>
            </a: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Others can be monitored - </a:t>
            </a:r>
            <a:r>
              <a:rPr lang="en-GB" sz="2400" b="1" dirty="0">
                <a:solidFill>
                  <a:schemeClr val="accent6"/>
                </a:solidFill>
              </a:rPr>
              <a:t>single-shot</a:t>
            </a:r>
            <a:r>
              <a:rPr lang="en-GB" sz="2400" dirty="0"/>
              <a:t> </a:t>
            </a:r>
            <a:r>
              <a:rPr lang="en-GB" sz="2400" i="1" dirty="0"/>
              <a:t>and/or</a:t>
            </a:r>
            <a:r>
              <a:rPr lang="en-GB" sz="2400" dirty="0"/>
              <a:t> </a:t>
            </a:r>
            <a:r>
              <a:rPr lang="en-GB" sz="2400" b="1" dirty="0" smtClean="0">
                <a:solidFill>
                  <a:schemeClr val="accent6"/>
                </a:solidFill>
              </a:rPr>
              <a:t>non-invasive</a:t>
            </a: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There is a whole zoo of diagnostic systems and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i="1" dirty="0" smtClean="0"/>
              <a:t>Ask what a TLA is and what it does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You need a </a:t>
            </a:r>
            <a:r>
              <a:rPr lang="en-GB" sz="2400" b="1" u="sng" dirty="0" smtClean="0"/>
              <a:t>combination of systems </a:t>
            </a:r>
            <a:r>
              <a:rPr lang="en-GB" sz="2400" dirty="0" smtClean="0"/>
              <a:t>to operate the accelerator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Even more systems needed to understand the beam!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All diagnostics have limits…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190999" y="6303598"/>
            <a:ext cx="3521663" cy="36933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Any questions from Lecture #1?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925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0074" y="0"/>
            <a:ext cx="1265248" cy="105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Thomas Pacey | 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CI-ACC-212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| 13/03/2023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 Light" panose="020B0403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1920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Summary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3088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3858" y="1081889"/>
            <a:ext cx="1171814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There are many well established off the shelf systems for measuring bunch charge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Still have to be setup correctly and calibrated accurately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Imaging the beam profile is a important for doing accelerator physics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Scintillators are a powerful tool to view beam profiles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Consider the performance of the </a:t>
            </a:r>
            <a:r>
              <a:rPr lang="en-GB" sz="2400" dirty="0" smtClean="0">
                <a:solidFill>
                  <a:srgbClr val="00B050"/>
                </a:solidFill>
                <a:latin typeface="Calibri" panose="020F0502020204030204"/>
              </a:rPr>
              <a:t>whole system for imaging</a:t>
            </a:r>
            <a:endParaRPr lang="en-GB" sz="2400" dirty="0">
              <a:solidFill>
                <a:srgbClr val="00B050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Chain of physical processes produces the profile and contribute to performance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  <a:latin typeface="Calibri" panose="020F0502020204030204"/>
              </a:rPr>
              <a:t>B</a:t>
            </a:r>
            <a:r>
              <a:rPr lang="en-GB" dirty="0" smtClean="0">
                <a:solidFill>
                  <a:schemeClr val="accent6"/>
                </a:solidFill>
                <a:latin typeface="Calibri" panose="020F0502020204030204"/>
              </a:rPr>
              <a:t>eam properties</a:t>
            </a: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/>
              </a:rPr>
              <a:t>crystal properties</a:t>
            </a: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GB" dirty="0" smtClean="0">
                <a:solidFill>
                  <a:srgbClr val="7030A0"/>
                </a:solidFill>
                <a:latin typeface="Calibri" panose="020F0502020204030204"/>
              </a:rPr>
              <a:t>optics properties</a:t>
            </a:r>
            <a:r>
              <a:rPr lang="en-GB" dirty="0" smtClean="0">
                <a:latin typeface="Calibri" panose="020F0502020204030204"/>
              </a:rPr>
              <a:t>,</a:t>
            </a:r>
            <a:r>
              <a:rPr lang="en-GB" dirty="0" smtClean="0">
                <a:solidFill>
                  <a:schemeClr val="accent2"/>
                </a:solidFill>
                <a:latin typeface="Calibri" panose="020F0502020204030204"/>
              </a:rPr>
              <a:t> camera sensor properties</a:t>
            </a:r>
            <a:r>
              <a:rPr lang="en-GB" dirty="0" smtClean="0">
                <a:latin typeface="Calibri" panose="020F0502020204030204"/>
              </a:rPr>
              <a:t>, etc.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400" baseline="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Emittance can be measured by imaging multiple beam(-let) profiles on a screen</a:t>
            </a:r>
            <a:endParaRPr lang="en-GB" sz="2400" baseline="0" dirty="0">
              <a:solidFill>
                <a:prstClr val="black"/>
              </a:solidFill>
              <a:latin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GB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Appreciate the limitations </a:t>
            </a:r>
            <a:r>
              <a:rPr kumimoji="0" lang="en-GB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of the screen system when you measure emittance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400" baseline="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 smtClean="0"/>
              <a:t>Appreicate</a:t>
            </a:r>
            <a:r>
              <a:rPr lang="en-GB" sz="2400" dirty="0" smtClean="0"/>
              <a:t> the whole system, </a:t>
            </a:r>
            <a:r>
              <a:rPr lang="en-GB" sz="2400" dirty="0" smtClean="0">
                <a:solidFill>
                  <a:srgbClr val="00B050"/>
                </a:solidFill>
              </a:rPr>
              <a:t>make sensible </a:t>
            </a:r>
            <a:r>
              <a:rPr lang="en-GB" sz="2400" dirty="0">
                <a:solidFill>
                  <a:srgbClr val="00B050"/>
                </a:solidFill>
              </a:rPr>
              <a:t>choices </a:t>
            </a:r>
            <a:r>
              <a:rPr lang="en-GB" sz="2400" dirty="0">
                <a:solidFill>
                  <a:prstClr val="black"/>
                </a:solidFill>
              </a:rPr>
              <a:t>for the beam you (</a:t>
            </a:r>
            <a:r>
              <a:rPr lang="en-GB" sz="2400" dirty="0" smtClean="0">
                <a:solidFill>
                  <a:prstClr val="black"/>
                </a:solidFill>
              </a:rPr>
              <a:t>expect to) </a:t>
            </a:r>
            <a:r>
              <a:rPr lang="en-GB" sz="2400" dirty="0">
                <a:solidFill>
                  <a:prstClr val="black"/>
                </a:solidFill>
              </a:rPr>
              <a:t>have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558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Take homes</a:t>
            </a:r>
          </a:p>
        </p:txBody>
      </p:sp>
    </p:spTree>
    <p:extLst>
      <p:ext uri="{BB962C8B-B14F-4D97-AF65-F5344CB8AC3E}">
        <p14:creationId xmlns:p14="http://schemas.microsoft.com/office/powerpoint/2010/main" val="18661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4409" y="82827"/>
            <a:ext cx="1577591" cy="13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Thomas Pacey | 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CI-ACC-212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| 13/03/2023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 Light" panose="020B0403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2024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Resources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3088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9567" y="1150791"/>
            <a:ext cx="10896112" cy="527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050" dirty="0"/>
              <a:t>Ischebeck, Rasmus, et al. "Transverse profile imager for </a:t>
            </a:r>
            <a:r>
              <a:rPr lang="en-GB" sz="1050" dirty="0" err="1"/>
              <a:t>ultrabright</a:t>
            </a:r>
            <a:r>
              <a:rPr lang="en-GB" sz="1050" dirty="0"/>
              <a:t> electron beams." </a:t>
            </a:r>
            <a:r>
              <a:rPr lang="en-GB" sz="1050" i="1" dirty="0"/>
              <a:t>Physical Review Special Topics-Accelerators and Beams</a:t>
            </a:r>
            <a:r>
              <a:rPr lang="en-GB" sz="1050" dirty="0"/>
              <a:t> 18.8 (2015): 082802</a:t>
            </a:r>
            <a:r>
              <a:rPr lang="en-GB" sz="105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prstClr val="black"/>
                </a:solidFill>
                <a:hlinkClick r:id="rId3"/>
              </a:rPr>
              <a:t>https://</a:t>
            </a:r>
            <a:r>
              <a:rPr lang="en-GB" sz="1050" dirty="0" smtClean="0">
                <a:solidFill>
                  <a:prstClr val="black"/>
                </a:solidFill>
                <a:hlinkClick r:id="rId3"/>
              </a:rPr>
              <a:t>journals.aps.org/prab/pdf/10.1103/PhysRevSTAB.18.082802</a:t>
            </a:r>
            <a:endParaRPr kumimoji="0" lang="en-GB" sz="105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50" dirty="0" err="1" smtClean="0">
                <a:solidFill>
                  <a:prstClr val="black"/>
                </a:solidFill>
                <a:latin typeface="Calibri" panose="020F0502020204030204"/>
              </a:rPr>
              <a:t>Crytur</a:t>
            </a:r>
            <a:r>
              <a:rPr lang="en-GB" sz="1050" dirty="0" smtClean="0">
                <a:solidFill>
                  <a:prstClr val="black"/>
                </a:solidFill>
                <a:latin typeface="Calibri" panose="020F0502020204030204"/>
              </a:rPr>
              <a:t> webpage for scintillation crystals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prstClr val="black"/>
                </a:solidFill>
                <a:hlinkClick r:id="rId4"/>
              </a:rPr>
              <a:t>https://www.crytur.cz/products/scintillation-screens</a:t>
            </a:r>
            <a:r>
              <a:rPr lang="en-GB" sz="1050" dirty="0" smtClean="0">
                <a:solidFill>
                  <a:prstClr val="black"/>
                </a:solidFill>
                <a:hlinkClick r:id="rId4"/>
              </a:rPr>
              <a:t>/</a:t>
            </a:r>
            <a:endParaRPr lang="en-GB" sz="105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50" dirty="0" smtClean="0">
                <a:solidFill>
                  <a:prstClr val="black"/>
                </a:solidFill>
              </a:rPr>
              <a:t>Wikipedia: </a:t>
            </a:r>
            <a:r>
              <a:rPr lang="en-GB" sz="1050" dirty="0" err="1" smtClean="0">
                <a:solidFill>
                  <a:prstClr val="black"/>
                </a:solidFill>
              </a:rPr>
              <a:t>Scheimpflug</a:t>
            </a:r>
            <a:r>
              <a:rPr lang="en-GB" sz="1050" dirty="0" smtClean="0">
                <a:solidFill>
                  <a:prstClr val="black"/>
                </a:solidFill>
              </a:rPr>
              <a:t> principle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050" dirty="0" smtClean="0">
                <a:solidFill>
                  <a:prstClr val="black"/>
                </a:solidFill>
                <a:hlinkClick r:id="rId5"/>
              </a:rPr>
              <a:t>https</a:t>
            </a:r>
            <a:r>
              <a:rPr lang="en-GB" sz="1050" dirty="0">
                <a:solidFill>
                  <a:prstClr val="black"/>
                </a:solidFill>
                <a:hlinkClick r:id="rId5"/>
              </a:rPr>
              <a:t>://</a:t>
            </a:r>
            <a:r>
              <a:rPr lang="en-GB" sz="1050" dirty="0" smtClean="0">
                <a:solidFill>
                  <a:prstClr val="black"/>
                </a:solidFill>
                <a:hlinkClick r:id="rId5"/>
              </a:rPr>
              <a:t>en.wikipedia.org/wiki/Scheimpflug_principle</a:t>
            </a:r>
            <a:endParaRPr lang="en-GB" sz="105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50" dirty="0" smtClean="0"/>
              <a:t>Loos, H., et al. "Observation of coherent optical transition radiation in the LCLS </a:t>
            </a:r>
            <a:r>
              <a:rPr lang="en-GB" sz="1050" dirty="0" err="1" smtClean="0"/>
              <a:t>linac</a:t>
            </a:r>
            <a:r>
              <a:rPr lang="en-GB" sz="1050" dirty="0" smtClean="0"/>
              <a:t>." </a:t>
            </a:r>
            <a:r>
              <a:rPr lang="en-GB" sz="1050" i="1" dirty="0" smtClean="0"/>
              <a:t>Proceedings of the 2008 Free-Electron Laser Conference (</a:t>
            </a:r>
            <a:r>
              <a:rPr lang="en-GB" sz="1050" i="1" dirty="0" err="1" smtClean="0"/>
              <a:t>Gyeongju</a:t>
            </a:r>
            <a:r>
              <a:rPr lang="en-GB" sz="1050" i="1" dirty="0" smtClean="0"/>
              <a:t>, Korea)</a:t>
            </a:r>
            <a:r>
              <a:rPr lang="en-GB" sz="1050" dirty="0" smtClean="0"/>
              <a:t>. 2008.</a:t>
            </a:r>
            <a:endParaRPr lang="en-GB" sz="1050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prstClr val="black"/>
                </a:solidFill>
                <a:hlinkClick r:id="rId6"/>
              </a:rPr>
              <a:t>https://</a:t>
            </a:r>
            <a:r>
              <a:rPr lang="en-GB" sz="1050" dirty="0" smtClean="0">
                <a:solidFill>
                  <a:prstClr val="black"/>
                </a:solidFill>
                <a:hlinkClick r:id="rId6"/>
              </a:rPr>
              <a:t>accelconf.web.cern.ch/fel2008/papers/thbau01.pdf</a:t>
            </a:r>
            <a:endParaRPr lang="en-GB" sz="105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50" dirty="0" smtClean="0">
                <a:solidFill>
                  <a:prstClr val="black"/>
                </a:solidFill>
              </a:rPr>
              <a:t>IBIC22 – Scintillator Non-proportionality Studies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050" dirty="0" smtClean="0">
                <a:solidFill>
                  <a:prstClr val="black"/>
                </a:solidFill>
                <a:hlinkClick r:id="rId7"/>
              </a:rPr>
              <a:t>https</a:t>
            </a:r>
            <a:r>
              <a:rPr lang="en-GB" sz="1050" dirty="0">
                <a:solidFill>
                  <a:prstClr val="black"/>
                </a:solidFill>
                <a:hlinkClick r:id="rId7"/>
              </a:rPr>
              <a:t>://</a:t>
            </a:r>
            <a:r>
              <a:rPr lang="en-GB" sz="1050" dirty="0" smtClean="0">
                <a:solidFill>
                  <a:prstClr val="black"/>
                </a:solidFill>
                <a:hlinkClick r:id="rId7"/>
              </a:rPr>
              <a:t>ibic2022.vrws.de/papers/tup21.pdf</a:t>
            </a:r>
            <a:endParaRPr lang="en-GB" sz="105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50" dirty="0" err="1" smtClean="0">
                <a:solidFill>
                  <a:prstClr val="black"/>
                </a:solidFill>
              </a:rPr>
              <a:t>Indentification</a:t>
            </a:r>
            <a:r>
              <a:rPr lang="en-GB" sz="1050" dirty="0" smtClean="0">
                <a:solidFill>
                  <a:prstClr val="black"/>
                </a:solidFill>
              </a:rPr>
              <a:t> of ‘Smoke-ring’ effects in LYSO screens at EU XFEL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050" dirty="0" smtClean="0">
                <a:solidFill>
                  <a:prstClr val="black"/>
                </a:solidFill>
              </a:rPr>
              <a:t>https</a:t>
            </a:r>
            <a:r>
              <a:rPr lang="en-GB" sz="1050" dirty="0">
                <a:solidFill>
                  <a:prstClr val="black"/>
                </a:solidFill>
              </a:rPr>
              <a:t>://accelconf.web.cern.ch/fel2019/papers/web01.pdf</a:t>
            </a:r>
            <a:endParaRPr lang="en-GB" sz="105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Berghoz</a:t>
            </a: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ICT Manuals: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000" dirty="0" smtClean="0">
                <a:hlinkClick r:id="rId8"/>
              </a:rPr>
              <a:t>https://www.bergoz.com/wp-content/uploads/ICT-manual-4-2.pdf</a:t>
            </a:r>
            <a:endParaRPr lang="en-GB" sz="1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000" dirty="0" smtClean="0">
                <a:hlinkClick r:id="rId9"/>
              </a:rPr>
              <a:t>https://www.bergoz.com/wp-content/uploads/Turbo-ICT-manual-3-1-1.pdf</a:t>
            </a:r>
            <a:endParaRPr kumimoji="0" lang="en-GB" sz="105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‘Smoke rings’ in scintillators @ </a:t>
            </a:r>
            <a:r>
              <a:rPr kumimoji="0" lang="en-GB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EuXFEL</a:t>
            </a:r>
            <a:endParaRPr kumimoji="0" lang="en-GB" sz="105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prstClr val="black"/>
                </a:solidFill>
                <a:hlinkClick r:id="rId10"/>
              </a:rPr>
              <a:t>https://</a:t>
            </a:r>
            <a:r>
              <a:rPr lang="en-GB" sz="1050" dirty="0" smtClean="0">
                <a:solidFill>
                  <a:prstClr val="black"/>
                </a:solidFill>
                <a:hlinkClick r:id="rId10"/>
              </a:rPr>
              <a:t>accelconf.web.cern.ch/fel2019/papers/web01.pdf</a:t>
            </a:r>
            <a:endParaRPr lang="en-GB" sz="105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Wikipedia</a:t>
            </a:r>
            <a:r>
              <a:rPr kumimoji="0" lang="en-GB" sz="105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GB" sz="105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Anscombes</a:t>
            </a:r>
            <a:r>
              <a:rPr kumimoji="0" lang="en-GB" sz="105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Quartet: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prstClr val="black"/>
                </a:solidFill>
                <a:hlinkClick r:id="rId11"/>
              </a:rPr>
              <a:t>https://</a:t>
            </a:r>
            <a:r>
              <a:rPr lang="en-GB" sz="1050" dirty="0" smtClean="0">
                <a:solidFill>
                  <a:prstClr val="black"/>
                </a:solidFill>
                <a:hlinkClick r:id="rId11"/>
              </a:rPr>
              <a:t>en.wikipedia.org/wiki/Anscombe%27s_quartet</a:t>
            </a:r>
            <a:endParaRPr lang="en-GB" sz="1050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050" dirty="0" err="1"/>
              <a:t>Anscombe</a:t>
            </a:r>
            <a:r>
              <a:rPr lang="en-GB" sz="1050" dirty="0"/>
              <a:t>, Francis J. "Graphs in statistical analysis." </a:t>
            </a:r>
            <a:r>
              <a:rPr lang="en-GB" sz="1050" i="1" dirty="0"/>
              <a:t>The </a:t>
            </a:r>
            <a:r>
              <a:rPr lang="en-GB" sz="1050" i="1" dirty="0" err="1"/>
              <a:t>american</a:t>
            </a:r>
            <a:r>
              <a:rPr lang="en-GB" sz="1050" i="1" dirty="0"/>
              <a:t> statistician</a:t>
            </a:r>
            <a:r>
              <a:rPr lang="en-GB" sz="1050" dirty="0"/>
              <a:t> 27.1 (1973): 17-21</a:t>
            </a:r>
            <a:r>
              <a:rPr lang="en-GB" sz="105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kumimoji="0" lang="en-GB" sz="105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50" dirty="0" smtClean="0">
                <a:solidFill>
                  <a:prstClr val="black"/>
                </a:solidFill>
                <a:latin typeface="Calibri" panose="020F0502020204030204"/>
              </a:rPr>
              <a:t>Using a slit comb and Ml to optimise machine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050" dirty="0" err="1"/>
              <a:t>Roussel</a:t>
            </a:r>
            <a:r>
              <a:rPr lang="en-GB" sz="1050" dirty="0"/>
              <a:t>, Ryan, et al. "Turn-key constrained parameter space exploration for particle accelerators using Bayesian active learning." </a:t>
            </a:r>
            <a:r>
              <a:rPr lang="en-GB" sz="1050" i="1" dirty="0"/>
              <a:t>Nature communications</a:t>
            </a:r>
            <a:r>
              <a:rPr lang="en-GB" sz="1050" dirty="0"/>
              <a:t> 12.1 (2021): 5612</a:t>
            </a:r>
            <a:r>
              <a:rPr lang="en-GB" sz="105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prstClr val="black"/>
                </a:solidFill>
                <a:hlinkClick r:id="rId12"/>
              </a:rPr>
              <a:t>https://</a:t>
            </a:r>
            <a:r>
              <a:rPr lang="en-GB" sz="1050" dirty="0" smtClean="0">
                <a:solidFill>
                  <a:prstClr val="black"/>
                </a:solidFill>
                <a:hlinkClick r:id="rId12"/>
              </a:rPr>
              <a:t>www.nature.com/articles/s41467-021-25757-3</a:t>
            </a:r>
            <a:endParaRPr lang="en-GB" sz="105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50" dirty="0" smtClean="0">
                <a:solidFill>
                  <a:prstClr val="black"/>
                </a:solidFill>
              </a:rPr>
              <a:t>Detailed discussion of slit comb technique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prstClr val="black"/>
                </a:solidFill>
                <a:hlinkClick r:id="rId13"/>
              </a:rPr>
              <a:t>https://</a:t>
            </a:r>
            <a:r>
              <a:rPr lang="en-GB" sz="1050" dirty="0" smtClean="0">
                <a:solidFill>
                  <a:prstClr val="black"/>
                </a:solidFill>
                <a:hlinkClick r:id="rId13"/>
              </a:rPr>
              <a:t>accelconf.web.cern.ch/PAC2013/papers/thpac13.pdf</a:t>
            </a:r>
            <a:endParaRPr lang="en-GB" sz="105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50" dirty="0" smtClean="0">
                <a:solidFill>
                  <a:prstClr val="black"/>
                </a:solidFill>
              </a:rPr>
              <a:t>Best recipe for slit scan emittance calculation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050" dirty="0" smtClean="0">
                <a:solidFill>
                  <a:prstClr val="black"/>
                </a:solidFill>
              </a:rPr>
              <a:t>Emittance Formula for Slits and </a:t>
            </a:r>
            <a:r>
              <a:rPr lang="en-GB" sz="1050" dirty="0" err="1" smtClean="0">
                <a:solidFill>
                  <a:prstClr val="black"/>
                </a:solidFill>
              </a:rPr>
              <a:t>Pepperpot</a:t>
            </a:r>
            <a:r>
              <a:rPr lang="en-GB" sz="1050" dirty="0" smtClean="0">
                <a:solidFill>
                  <a:prstClr val="black"/>
                </a:solidFill>
              </a:rPr>
              <a:t> measurement, M Zhang, FNAL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prstClr val="black"/>
                </a:solidFill>
                <a:hlinkClick r:id="rId14"/>
              </a:rPr>
              <a:t>https://inis.iaea.org/collection/NCLCollectionStore/_</a:t>
            </a:r>
            <a:r>
              <a:rPr lang="en-GB" sz="1050" dirty="0" smtClean="0">
                <a:solidFill>
                  <a:prstClr val="black"/>
                </a:solidFill>
                <a:hlinkClick r:id="rId14"/>
              </a:rPr>
              <a:t>Public/28/018/28018451.pdf?r=1&amp;r=1</a:t>
            </a:r>
            <a:endParaRPr lang="en-GB" sz="1050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050" dirty="0" smtClean="0">
                <a:solidFill>
                  <a:prstClr val="black"/>
                </a:solidFill>
              </a:rPr>
              <a:t>O Mete-Apsimon: A </a:t>
            </a:r>
            <a:r>
              <a:rPr lang="en-GB" sz="1050" dirty="0">
                <a:solidFill>
                  <a:prstClr val="black"/>
                </a:solidFill>
              </a:rPr>
              <a:t>Numerical Approach to Designing a Versatile Pepper-pot Mask for Emittance Measurement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prstClr val="black"/>
                </a:solidFill>
                <a:hlinkClick r:id="rId15"/>
              </a:rPr>
              <a:t>https://</a:t>
            </a:r>
            <a:r>
              <a:rPr lang="en-GB" sz="1050" dirty="0" smtClean="0">
                <a:solidFill>
                  <a:prstClr val="black"/>
                </a:solidFill>
                <a:hlinkClick r:id="rId15"/>
              </a:rPr>
              <a:t>arxiv.org/abs/1907.13515</a:t>
            </a:r>
            <a:endParaRPr lang="en-GB" sz="1050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558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References &amp;  links for images and further reading</a:t>
            </a:r>
          </a:p>
        </p:txBody>
      </p:sp>
    </p:spTree>
    <p:extLst>
      <p:ext uri="{BB962C8B-B14F-4D97-AF65-F5344CB8AC3E}">
        <p14:creationId xmlns:p14="http://schemas.microsoft.com/office/powerpoint/2010/main" val="353465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>
                <a:solidFill>
                  <a:srgbClr val="00308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Measuring bunch charge</a:t>
            </a:r>
            <a:endParaRPr lang="en-GB" sz="5400" dirty="0">
              <a:solidFill>
                <a:srgbClr val="00308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 much beam have I got?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Light" panose="020B0403020202020204" pitchFamily="34" charset="0"/>
              </a:rPr>
              <a:t>13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/03/2023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 Light" panose="020B0403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CI-ACC-212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Beam Diagnostics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#</a:t>
            </a:r>
            <a:r>
              <a:rPr lang="en-US" b="1" dirty="0">
                <a:solidFill>
                  <a:srgbClr val="003088"/>
                </a:solidFill>
                <a:latin typeface="Helvetica" pitchFamily="2" charset="0"/>
              </a:rPr>
              <a:t>2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3088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505636-E21E-CC48-AA04-940343AD31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80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4409" y="82827"/>
            <a:ext cx="1577591" cy="13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Thomas Pacey | 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CI-ACC-212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| 13/03/2023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 Light" panose="020B0403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3262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Measuring charge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3088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265" y="1396413"/>
            <a:ext cx="1082188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Measuring bunch charge/beam current is important.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Having a </a:t>
            </a:r>
            <a:r>
              <a:rPr lang="en-GB" i="1" dirty="0" smtClean="0">
                <a:solidFill>
                  <a:prstClr val="black"/>
                </a:solidFill>
                <a:latin typeface="Calibri" panose="020F0502020204030204"/>
              </a:rPr>
              <a:t>precise and accurate</a:t>
            </a: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 understanding of shot-by-shot charge variation is vital for example: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Beam dynamics (can be) charge sensitive – e.g. collective effects impact beam jitter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Some experiments are charge sensitive (signals go with Q</a:t>
            </a:r>
            <a:r>
              <a:rPr lang="en-GB" baseline="30000" dirty="0" smtClean="0">
                <a:solidFill>
                  <a:prstClr val="black"/>
                </a:solidFill>
                <a:latin typeface="Calibri" panose="020F0502020204030204"/>
              </a:rPr>
              <a:t>2 </a:t>
            </a: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) – e.g. development of novel diagnostics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Dosimetery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experiments for (medical) research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absolute charge measurement is vital for meaningful science 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precision and accuracy of a charge measurement system is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function of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P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hysical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device/pick-up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R</a:t>
            </a:r>
            <a:r>
              <a:rPr kumimoji="0" lang="en-GB" sz="1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ead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-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 front end electronics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D</a:t>
            </a:r>
            <a:r>
              <a:rPr kumimoji="0" lang="en-GB" sz="1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igitising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back end (feeds into control system)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Counting up all the particles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44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Thomas Pacey | 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CI-ACC-212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| 13/03/2023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 Light" panose="020B0403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2563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Faraday Cups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3088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41352" y="1233562"/>
                <a:ext cx="6491631" cy="5241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Metal collector cup is charged </a:t>
                </a:r>
                <a:r>
                  <a:rPr lang="en-GB" dirty="0"/>
                  <a:t>by incident </a:t>
                </a:r>
                <a:r>
                  <a:rPr lang="en-GB" dirty="0" smtClean="0"/>
                  <a:t>particles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D</a:t>
                </a:r>
                <a:r>
                  <a:rPr lang="en-GB" dirty="0" smtClean="0"/>
                  <a:t>ischarged </a:t>
                </a:r>
                <a:r>
                  <a:rPr lang="en-GB" dirty="0"/>
                  <a:t>to instrumentation through transmission </a:t>
                </a:r>
                <a:r>
                  <a:rPr lang="en-GB" dirty="0" smtClean="0"/>
                  <a:t>line</a:t>
                </a:r>
              </a:p>
              <a:p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Simple design for </a:t>
                </a:r>
                <a:r>
                  <a:rPr lang="en-GB" u="sng" dirty="0"/>
                  <a:t>high energy electrons</a:t>
                </a:r>
                <a:r>
                  <a:rPr lang="en-GB" dirty="0"/>
                  <a:t> </a:t>
                </a:r>
                <a:r>
                  <a:rPr lang="en-GB" dirty="0" smtClean="0"/>
                  <a:t>as </a:t>
                </a:r>
                <a:r>
                  <a:rPr lang="en-GB" dirty="0"/>
                  <a:t>long as absorption is 100% </a:t>
                </a:r>
                <a:endParaRPr lang="en-GB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P</a:t>
                </a:r>
                <a:r>
                  <a:rPr lang="en-GB" dirty="0" smtClean="0"/>
                  <a:t>rimary charges </a:t>
                </a:r>
                <a:r>
                  <a:rPr lang="en-GB" dirty="0" smtClean="0"/>
                  <a:t>penetrate deep into metal so they (nor </a:t>
                </a:r>
                <a:r>
                  <a:rPr lang="en-GB" dirty="0" err="1" smtClean="0"/>
                  <a:t>secondaries</a:t>
                </a:r>
                <a:r>
                  <a:rPr lang="en-GB" dirty="0" smtClean="0"/>
                  <a:t>)</a:t>
                </a:r>
                <a:r>
                  <a:rPr lang="en-GB" dirty="0"/>
                  <a:t> </a:t>
                </a:r>
                <a:r>
                  <a:rPr lang="en-GB" dirty="0" smtClean="0"/>
                  <a:t>cannot backscatter out of cup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GB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For </a:t>
                </a:r>
                <a:r>
                  <a:rPr lang="en-GB" dirty="0"/>
                  <a:t>lower energy/heavier particles, backscatter and secondary emission leads to </a:t>
                </a:r>
                <a:r>
                  <a:rPr lang="en-GB" dirty="0" smtClean="0"/>
                  <a:t>lost charges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This is suppressed with: static voltage grids</a:t>
                </a:r>
                <a:r>
                  <a:rPr lang="en-GB" dirty="0"/>
                  <a:t>, magnetic fields, low Z absorbers, complex </a:t>
                </a:r>
                <a:r>
                  <a:rPr lang="en-GB" dirty="0" smtClean="0"/>
                  <a:t>geometries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High </a:t>
                </a:r>
                <a:r>
                  <a:rPr lang="en-GB" u="sng" dirty="0"/>
                  <a:t>power</a:t>
                </a:r>
                <a:r>
                  <a:rPr lang="en-GB" dirty="0"/>
                  <a:t> beams can deposit substantial energy in Faraday </a:t>
                </a:r>
                <a:r>
                  <a:rPr lang="en-GB" dirty="0" smtClean="0"/>
                  <a:t>cups; active cooling/heat </a:t>
                </a:r>
                <a:r>
                  <a:rPr lang="en-GB" dirty="0"/>
                  <a:t>dissipation needed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High energy electrons can activate Faraday cups, </a:t>
                </a:r>
                <a:r>
                  <a:rPr lang="en-GB" dirty="0" smtClean="0"/>
                  <a:t>often used in beam dumps</a:t>
                </a: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𝑡𝑒𝑟𝑚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𝑡𝑒𝑟𝑚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𝑡𝑒𝑟𝑚</m:t>
                                </m:r>
                              </m:sub>
                            </m:sSub>
                          </m:den>
                        </m:f>
                        <m:r>
                          <a:rPr lang="en-GB" i="1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52" y="1233562"/>
                <a:ext cx="6491631" cy="5241050"/>
              </a:xfrm>
              <a:prstGeom prst="rect">
                <a:avLst/>
              </a:prstGeom>
              <a:blipFill>
                <a:blip r:embed="rId2"/>
                <a:stretch>
                  <a:fillRect l="-658" t="-581" r="-1504" b="-132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4314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Courtesy of Storm Mathisen,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ASTeC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ADI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pic>
        <p:nvPicPr>
          <p:cNvPr id="12" name="Picture 11" descr="Engineering drawing&#10;&#10;Description automatically generated with low confidence">
            <a:extLst>
              <a:ext uri="{FF2B5EF4-FFF2-40B4-BE49-F238E27FC236}">
                <a16:creationId xmlns:a16="http://schemas.microsoft.com/office/drawing/2014/main" id="{FBEC4FD3-CA69-217D-9E62-33096E5A73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32983" y="1712358"/>
            <a:ext cx="2952951" cy="2141729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C1BE9D47-CA70-6B92-6ADF-C560D3465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3983260"/>
            <a:ext cx="3632831" cy="276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9567333" y="1907139"/>
            <a:ext cx="2579432" cy="1829253"/>
            <a:chOff x="9567333" y="1907139"/>
            <a:chExt cx="2579432" cy="1829253"/>
          </a:xfrm>
        </p:grpSpPr>
        <p:grpSp>
          <p:nvGrpSpPr>
            <p:cNvPr id="5" name="Group 4"/>
            <p:cNvGrpSpPr/>
            <p:nvPr/>
          </p:nvGrpSpPr>
          <p:grpSpPr>
            <a:xfrm>
              <a:off x="9567333" y="1907139"/>
              <a:ext cx="2579432" cy="1829253"/>
              <a:chOff x="4525433" y="5117167"/>
              <a:chExt cx="2579432" cy="1829253"/>
            </a:xfrm>
          </p:grpSpPr>
          <p:pic>
            <p:nvPicPr>
              <p:cNvPr id="16" name="Picture 15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D0C55318-8FBD-77F2-E093-F2226D61B8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22014"/>
              <a:stretch/>
            </p:blipFill>
            <p:spPr>
              <a:xfrm>
                <a:off x="4525433" y="5117167"/>
                <a:ext cx="2364318" cy="1829253"/>
              </a:xfrm>
              <a:prstGeom prst="rect">
                <a:avLst/>
              </a:prstGeom>
            </p:spPr>
          </p:pic>
          <p:pic>
            <p:nvPicPr>
              <p:cNvPr id="17" name="Picture 16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D0C55318-8FBD-77F2-E093-F2226D61B8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75054" t="43456" b="41964"/>
              <a:stretch/>
            </p:blipFill>
            <p:spPr>
              <a:xfrm>
                <a:off x="6348584" y="5726068"/>
                <a:ext cx="756281" cy="266700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11846634" y="2745345"/>
              <a:ext cx="192574" cy="1883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847411" y="211859"/>
            <a:ext cx="6225182" cy="1317285"/>
            <a:chOff x="5847411" y="211859"/>
            <a:chExt cx="6225182" cy="1317285"/>
          </a:xfrm>
        </p:grpSpPr>
        <p:pic>
          <p:nvPicPr>
            <p:cNvPr id="11" name="Content Placeholder 26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49DDFE43-7078-A738-BE6F-D5C51B892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5192" y="211859"/>
              <a:ext cx="4337401" cy="1317285"/>
            </a:xfrm>
            <a:prstGeom prst="rect">
              <a:avLst/>
            </a:prstGeom>
          </p:spPr>
        </p:pic>
        <p:sp>
          <p:nvSpPr>
            <p:cNvPr id="4" name="Right Arrow 3"/>
            <p:cNvSpPr/>
            <p:nvPr/>
          </p:nvSpPr>
          <p:spPr>
            <a:xfrm>
              <a:off x="5847411" y="642028"/>
              <a:ext cx="2382745" cy="51038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Beam in</a:t>
              </a:r>
              <a:endParaRPr lang="en-GB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567333" y="482600"/>
              <a:ext cx="821267" cy="92075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9239250" y="482600"/>
            <a:ext cx="328083" cy="9207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85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Thomas Pacey | 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CI-ACC-212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| 13/03/2023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 Light" panose="020B0403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3723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Wall Current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Monitor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3088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68917" y="1170066"/>
                <a:ext cx="6185883" cy="5577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Beam generates image currents propagate in beam pipe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Ceramic break in beam pipe with resistor array to measure voltage, with ferrites to guide the image current.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Stray capacitance across ceramic gap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Ferrites have inductance</a:t>
                </a:r>
                <a:endParaRPr lang="en-GB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Modelled as RLC circuit (</a:t>
                </a:r>
                <a:r>
                  <a:rPr lang="en-GB" dirty="0" err="1"/>
                  <a:t>bandpass</a:t>
                </a:r>
                <a:r>
                  <a:rPr lang="en-GB" dirty="0"/>
                  <a:t> filter</a:t>
                </a:r>
                <a:r>
                  <a:rPr lang="en-GB" dirty="0" smtClean="0"/>
                  <a:t>)</a:t>
                </a:r>
              </a:p>
              <a:p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Array of resistors to ensure equal path length for fields from offset beams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𝑤𝑐𝑚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den>
                        </m:f>
                      </m:den>
                    </m:f>
                  </m:oMath>
                </a14:m>
                <a:r>
                  <a:rPr lang="en-GB" dirty="0"/>
                  <a:t> for ~30-40 </a:t>
                </a:r>
                <a:r>
                  <a:rPr lang="en-GB" dirty="0" smtClean="0"/>
                  <a:t>resistors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Typical value ~1.5-2.5 </a:t>
                </a:r>
                <a:r>
                  <a:rPr lang="en-GB" dirty="0"/>
                  <a:t>o</a:t>
                </a:r>
                <a:r>
                  <a:rPr lang="en-GB" dirty="0" smtClean="0"/>
                  <a:t>hms </a:t>
                </a:r>
                <a:r>
                  <a:rPr lang="en-GB" dirty="0"/>
                  <a:t>(CLARA ~1.8)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Low resistance reduces beam </a:t>
                </a:r>
                <a:r>
                  <a:rPr lang="en-GB" dirty="0" smtClean="0"/>
                  <a:t>impedance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Output signal very high bandwidth (~6GHz),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Can measure bunch profile for long bunches (ns scale)</a:t>
                </a:r>
                <a:endPara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17" y="1170066"/>
                <a:ext cx="6185883" cy="5577489"/>
              </a:xfrm>
              <a:prstGeom prst="rect">
                <a:avLst/>
              </a:prstGeom>
              <a:blipFill>
                <a:blip r:embed="rId2"/>
                <a:stretch>
                  <a:fillRect l="-690" t="-6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4314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Courtesy of Storm Mathisen,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ASTeC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ADI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pic>
        <p:nvPicPr>
          <p:cNvPr id="11" name="Picture 10" descr="A close-up of a lighter&#10;&#10;Description automatically generated with low confidence">
            <a:extLst>
              <a:ext uri="{FF2B5EF4-FFF2-40B4-BE49-F238E27FC236}">
                <a16:creationId xmlns:a16="http://schemas.microsoft.com/office/drawing/2014/main" id="{F25EE67F-EC0E-B8F1-EE08-F8C9451B9E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2453" y="339980"/>
            <a:ext cx="1427125" cy="2279861"/>
          </a:xfrm>
          <a:prstGeom prst="rect">
            <a:avLst/>
          </a:prstGeom>
        </p:spPr>
      </p:pic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1BEBE136-1B38-2376-29C6-4C58DEBE3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6430" y="625999"/>
            <a:ext cx="3304479" cy="199384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025220" y="3220014"/>
            <a:ext cx="4519080" cy="3380212"/>
            <a:chOff x="6783920" y="3213664"/>
            <a:chExt cx="4519080" cy="3380212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49577AEA-8638-88DE-CB47-1DB1FE7017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3920" y="3213664"/>
              <a:ext cx="4436529" cy="3380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9410699" y="3390255"/>
              <a:ext cx="1892301" cy="280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050" dirty="0" smtClean="0">
                  <a:solidFill>
                    <a:schemeClr val="tx1"/>
                  </a:solidFill>
                </a:rPr>
                <a:t>Beam current (100 </a:t>
              </a:r>
              <a:r>
                <a:rPr lang="en-GB" sz="1050" dirty="0" err="1" smtClean="0">
                  <a:solidFill>
                    <a:schemeClr val="tx1"/>
                  </a:solidFill>
                </a:rPr>
                <a:t>ps</a:t>
              </a:r>
              <a:r>
                <a:rPr lang="en-GB" sz="1050" dirty="0" smtClean="0">
                  <a:solidFill>
                    <a:schemeClr val="tx1"/>
                  </a:solidFill>
                </a:rPr>
                <a:t> bunch)</a:t>
              </a:r>
            </a:p>
            <a:p>
              <a:r>
                <a:rPr lang="en-GB" sz="1050" dirty="0" smtClean="0">
                  <a:solidFill>
                    <a:schemeClr val="tx1"/>
                  </a:solidFill>
                </a:rPr>
                <a:t>Wall Current Monitor output</a:t>
              </a:r>
              <a:endParaRPr lang="en-GB" sz="105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623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Thomas Pacey | 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CI-ACC-212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| 13/03/2023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 Light" panose="020B0403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5637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3088"/>
                </a:solidFill>
                <a:latin typeface="Helvetica" pitchFamily="2" charset="0"/>
              </a:rPr>
              <a:t>Integrating Current Transformer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3088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8917" y="1170066"/>
            <a:ext cx="618588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Passive current transformer, coils in ceramic coupled to beam fields.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Integrates very fast pulses,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O</a:t>
            </a:r>
            <a:r>
              <a:rPr lang="en-GB" dirty="0" smtClean="0"/>
              <a:t>utput bandwidth independent of bunch length.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Turbo-ICT applies narrowband processing to an ICT, with front-end amplification, to improve sensitivity and dynamic range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Capable of </a:t>
            </a:r>
            <a:r>
              <a:rPr lang="en-GB" dirty="0" smtClean="0"/>
              <a:t>10 </a:t>
            </a:r>
            <a:r>
              <a:rPr lang="en-GB" dirty="0" err="1" smtClean="0"/>
              <a:t>fC</a:t>
            </a:r>
            <a:r>
              <a:rPr lang="en-GB" dirty="0" smtClean="0"/>
              <a:t> - &gt; 300 </a:t>
            </a:r>
            <a:r>
              <a:rPr lang="en-GB" dirty="0" err="1" smtClean="0"/>
              <a:t>pC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sz="1200" dirty="0" smtClean="0"/>
              <a:t>Pictures from </a:t>
            </a:r>
            <a:r>
              <a:rPr lang="en-GB" sz="1200" dirty="0" err="1" smtClean="0"/>
              <a:t>Bergoz</a:t>
            </a:r>
            <a:r>
              <a:rPr lang="en-GB" sz="1200" dirty="0" smtClean="0"/>
              <a:t> manuals: </a:t>
            </a:r>
          </a:p>
          <a:p>
            <a:r>
              <a:rPr lang="en-GB" sz="1200" dirty="0" smtClean="0">
                <a:hlinkClick r:id="rId2"/>
              </a:rPr>
              <a:t>https://www.bergoz.com/wp-content/uploads/ICT-manual-4-2.pdf</a:t>
            </a:r>
            <a:endParaRPr lang="en-GB" sz="1200" dirty="0" smtClean="0"/>
          </a:p>
          <a:p>
            <a:r>
              <a:rPr lang="en-GB" sz="1200" dirty="0" smtClean="0">
                <a:hlinkClick r:id="rId3"/>
              </a:rPr>
              <a:t>https://www.bergoz.com/wp-content/uploads/Turbo-ICT-manual-3-1-1.pdf</a:t>
            </a:r>
            <a:endParaRPr lang="en-GB" sz="1200" dirty="0" smtClean="0"/>
          </a:p>
          <a:p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4314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Courtesy of Storm Mathisen,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ASTeC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ADI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510E73-BA1F-DDDF-64E1-97007868C0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68"/>
          <a:stretch/>
        </p:blipFill>
        <p:spPr>
          <a:xfrm>
            <a:off x="6832600" y="348343"/>
            <a:ext cx="5359400" cy="21266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E24C6D4-5964-580D-8A08-4F476F8323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2050" y="2474979"/>
            <a:ext cx="3924300" cy="20882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7456C6B-E1F7-FAC4-D900-E9B2ADFB31C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4958" y="4967175"/>
            <a:ext cx="5594444" cy="152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8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>
                <a:solidFill>
                  <a:srgbClr val="00308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Transverse profile measurements</a:t>
            </a:r>
            <a:endParaRPr lang="en-GB" sz="5400" dirty="0">
              <a:solidFill>
                <a:srgbClr val="00308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does the beam look like? How is the shape changing?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Light" panose="020B0403020202020204" pitchFamily="34" charset="0"/>
              </a:rPr>
              <a:t>13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/03/2023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 Light" panose="020B0403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CI-ACC-212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Beam Diagnostics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#</a:t>
            </a:r>
            <a:r>
              <a:rPr lang="en-US" b="1" dirty="0">
                <a:solidFill>
                  <a:srgbClr val="003088"/>
                </a:solidFill>
                <a:latin typeface="Helvetica" pitchFamily="2" charset="0"/>
              </a:rPr>
              <a:t>2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3088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505636-E21E-CC48-AA04-940343AD31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50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22 Template M Johnson v1.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8CCCD2B8245C4F95DC5E9047C3BD2C" ma:contentTypeVersion="15" ma:contentTypeDescription="Create a new document." ma:contentTypeScope="" ma:versionID="5c86544bcaade4aff1f4168d58a28694">
  <xsd:schema xmlns:xsd="http://www.w3.org/2001/XMLSchema" xmlns:xs="http://www.w3.org/2001/XMLSchema" xmlns:p="http://schemas.microsoft.com/office/2006/metadata/properties" xmlns:ns3="4b30b962-d64f-4fac-9a84-80fe431bb5a6" xmlns:ns4="a4e8d087-3694-4626-a605-1b1c11c7b191" targetNamespace="http://schemas.microsoft.com/office/2006/metadata/properties" ma:root="true" ma:fieldsID="d367874ae10e31b0be23f3d2c780a11d" ns3:_="" ns4:_="">
    <xsd:import namespace="4b30b962-d64f-4fac-9a84-80fe431bb5a6"/>
    <xsd:import namespace="a4e8d087-3694-4626-a605-1b1c11c7b19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30b962-d64f-4fac-9a84-80fe431bb5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e8d087-3694-4626-a605-1b1c11c7b19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b30b962-d64f-4fac-9a84-80fe431bb5a6" xsi:nil="true"/>
  </documentManagement>
</p:properties>
</file>

<file path=customXml/itemProps1.xml><?xml version="1.0" encoding="utf-8"?>
<ds:datastoreItem xmlns:ds="http://schemas.openxmlformats.org/officeDocument/2006/customXml" ds:itemID="{7BB2D0B7-83E1-4632-A27E-7C74C43D1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30b962-d64f-4fac-9a84-80fe431bb5a6"/>
    <ds:schemaRef ds:uri="a4e8d087-3694-4626-a605-1b1c11c7b1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D085D2E-2A5A-4088-9197-0F89D1ECAC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6CA77D-CD22-4F81-9A1F-E284C7976C91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  <ds:schemaRef ds:uri="http://purl.org/dc/dcmitype/"/>
    <ds:schemaRef ds:uri="a4e8d087-3694-4626-a605-1b1c11c7b191"/>
    <ds:schemaRef ds:uri="4b30b962-d64f-4fac-9a84-80fe431bb5a6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2807</TotalTime>
  <Words>3793</Words>
  <Application>Microsoft Office PowerPoint</Application>
  <PresentationFormat>Widescreen</PresentationFormat>
  <Paragraphs>607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Helvetica</vt:lpstr>
      <vt:lpstr>Helvetica Light</vt:lpstr>
      <vt:lpstr>Wingdings</vt:lpstr>
      <vt:lpstr>2022 Template M Johnson v1.1</vt:lpstr>
      <vt:lpstr>PowerPoint Presentation</vt:lpstr>
      <vt:lpstr>PowerPoint Presentation</vt:lpstr>
      <vt:lpstr>PowerPoint Presentation</vt:lpstr>
      <vt:lpstr>Measuring bunch charge</vt:lpstr>
      <vt:lpstr>PowerPoint Presentation</vt:lpstr>
      <vt:lpstr>PowerPoint Presentation</vt:lpstr>
      <vt:lpstr>PowerPoint Presentation</vt:lpstr>
      <vt:lpstr>PowerPoint Presentation</vt:lpstr>
      <vt:lpstr>Transverse profile measurements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Break</vt:lpstr>
      <vt:lpstr>Measuring emittance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Pacey, Thomas (STFC,DL,AST)</dc:creator>
  <cp:lastModifiedBy>Pacey, Thomas (STFC,DL,AST)</cp:lastModifiedBy>
  <cp:revision>68</cp:revision>
  <dcterms:created xsi:type="dcterms:W3CDTF">2023-03-11T11:34:38Z</dcterms:created>
  <dcterms:modified xsi:type="dcterms:W3CDTF">2023-03-13T10:22:13Z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0x010100028CCCD2B8245C4F95DC5E9047C3BD2C</vt:lpwstr>
  </property>
</Properties>
</file>