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1"/>
  </p:notesMasterIdLst>
  <p:sldIdLst>
    <p:sldId id="256" r:id="rId5"/>
    <p:sldId id="267" r:id="rId6"/>
    <p:sldId id="268" r:id="rId7"/>
    <p:sldId id="264" r:id="rId8"/>
    <p:sldId id="265" r:id="rId9"/>
    <p:sldId id="266" r:id="rId10"/>
    <p:sldId id="269" r:id="rId11"/>
    <p:sldId id="263" r:id="rId12"/>
    <p:sldId id="270" r:id="rId13"/>
    <p:sldId id="272" r:id="rId14"/>
    <p:sldId id="271" r:id="rId15"/>
    <p:sldId id="273" r:id="rId16"/>
    <p:sldId id="274" r:id="rId17"/>
    <p:sldId id="284" r:id="rId18"/>
    <p:sldId id="275" r:id="rId19"/>
    <p:sldId id="282" r:id="rId20"/>
    <p:sldId id="276" r:id="rId21"/>
    <p:sldId id="277" r:id="rId22"/>
    <p:sldId id="278" r:id="rId23"/>
    <p:sldId id="279" r:id="rId24"/>
    <p:sldId id="283" r:id="rId25"/>
    <p:sldId id="285" r:id="rId26"/>
    <p:sldId id="286" r:id="rId27"/>
    <p:sldId id="287" r:id="rId28"/>
    <p:sldId id="290" r:id="rId29"/>
    <p:sldId id="296" r:id="rId30"/>
    <p:sldId id="288" r:id="rId31"/>
    <p:sldId id="289" r:id="rId32"/>
    <p:sldId id="291" r:id="rId33"/>
    <p:sldId id="292" r:id="rId34"/>
    <p:sldId id="293" r:id="rId35"/>
    <p:sldId id="295" r:id="rId36"/>
    <p:sldId id="294" r:id="rId37"/>
    <p:sldId id="297" r:id="rId38"/>
    <p:sldId id="298" r:id="rId39"/>
    <p:sldId id="28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6FE70D-CC7C-4B21-9ECD-9234DF5045E0}">
          <p14:sldIdLst>
            <p14:sldId id="256"/>
            <p14:sldId id="267"/>
            <p14:sldId id="268"/>
            <p14:sldId id="264"/>
            <p14:sldId id="265"/>
            <p14:sldId id="266"/>
            <p14:sldId id="269"/>
            <p14:sldId id="263"/>
            <p14:sldId id="270"/>
            <p14:sldId id="272"/>
            <p14:sldId id="271"/>
            <p14:sldId id="273"/>
            <p14:sldId id="274"/>
            <p14:sldId id="284"/>
            <p14:sldId id="275"/>
            <p14:sldId id="282"/>
            <p14:sldId id="276"/>
            <p14:sldId id="277"/>
            <p14:sldId id="278"/>
            <p14:sldId id="279"/>
            <p14:sldId id="283"/>
            <p14:sldId id="285"/>
            <p14:sldId id="286"/>
            <p14:sldId id="287"/>
            <p14:sldId id="290"/>
            <p14:sldId id="296"/>
            <p14:sldId id="288"/>
            <p14:sldId id="289"/>
            <p14:sldId id="291"/>
            <p14:sldId id="292"/>
            <p14:sldId id="293"/>
            <p14:sldId id="295"/>
            <p14:sldId id="294"/>
            <p14:sldId id="297"/>
            <p14:sldId id="298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cey, Thomas (STFC,DL,AST)" initials="PT(" lastIdx="1" clrIdx="0">
    <p:extLst>
      <p:ext uri="{19B8F6BF-5375-455C-9EA6-DF929625EA0E}">
        <p15:presenceInfo xmlns:p15="http://schemas.microsoft.com/office/powerpoint/2012/main" userId="S-1-5-21-2030781433-144010450-1310660803-517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DF8"/>
    <a:srgbClr val="003088"/>
    <a:srgbClr val="FC6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822853-A6BC-4BBE-BA33-96C9335EA462}" v="2" dt="2022-10-03T15:36:29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8" autoAdjust="0"/>
    <p:restoredTop sz="89918" autoAdjust="0"/>
  </p:normalViewPr>
  <p:slideViewPr>
    <p:cSldViewPr snapToGrid="0" snapToObjects="1">
      <p:cViewPr varScale="1">
        <p:scale>
          <a:sx n="85" d="100"/>
          <a:sy n="85" d="100"/>
        </p:scale>
        <p:origin x="96" y="14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Mark (STFC,DL,AST)" userId="641c2a7f-5b54-46b3-85cb-a679c0bad0ca" providerId="ADAL" clId="{CC40CD3E-DD6A-43BE-A05D-80CC268BFEA4}"/>
    <pc:docChg chg="undo custSel addSld delSld modSld">
      <pc:chgData name="Johnson, Mark (STFC,DL,AST)" userId="641c2a7f-5b54-46b3-85cb-a679c0bad0ca" providerId="ADAL" clId="{CC40CD3E-DD6A-43BE-A05D-80CC268BFEA4}" dt="2022-09-05T09:47:34.533" v="593" actId="20577"/>
      <pc:docMkLst>
        <pc:docMk/>
      </pc:docMkLst>
      <pc:sldChg chg="addSp delSp modSp mod">
        <pc:chgData name="Johnson, Mark (STFC,DL,AST)" userId="641c2a7f-5b54-46b3-85cb-a679c0bad0ca" providerId="ADAL" clId="{CC40CD3E-DD6A-43BE-A05D-80CC268BFEA4}" dt="2022-09-05T09:47:34.533" v="593" actId="20577"/>
        <pc:sldMkLst>
          <pc:docMk/>
          <pc:sldMk cId="410777709" sldId="256"/>
        </pc:sldMkLst>
        <pc:spChg chg="mod">
          <ac:chgData name="Johnson, Mark (STFC,DL,AST)" userId="641c2a7f-5b54-46b3-85cb-a679c0bad0ca" providerId="ADAL" clId="{CC40CD3E-DD6A-43BE-A05D-80CC268BFEA4}" dt="2022-09-05T09:31:26.366" v="302" actId="552"/>
          <ac:spMkLst>
            <pc:docMk/>
            <pc:sldMk cId="410777709" sldId="256"/>
            <ac:spMk id="4" creationId="{02CC5852-B8C7-9C37-5A95-14AF465CC633}"/>
          </ac:spMkLst>
        </pc:spChg>
        <pc:spChg chg="del mod">
          <ac:chgData name="Johnson, Mark (STFC,DL,AST)" userId="641c2a7f-5b54-46b3-85cb-a679c0bad0ca" providerId="ADAL" clId="{CC40CD3E-DD6A-43BE-A05D-80CC268BFEA4}" dt="2022-09-05T09:47:13.864" v="562" actId="478"/>
          <ac:spMkLst>
            <pc:docMk/>
            <pc:sldMk cId="410777709" sldId="256"/>
            <ac:spMk id="8" creationId="{85A5581C-2992-AEFF-7CED-64ABDBBB913E}"/>
          </ac:spMkLst>
        </pc:spChg>
        <pc:spChg chg="mod">
          <ac:chgData name="Johnson, Mark (STFC,DL,AST)" userId="641c2a7f-5b54-46b3-85cb-a679c0bad0ca" providerId="ADAL" clId="{CC40CD3E-DD6A-43BE-A05D-80CC268BFEA4}" dt="2022-09-05T09:42:16.577" v="502" actId="207"/>
          <ac:spMkLst>
            <pc:docMk/>
            <pc:sldMk cId="410777709" sldId="256"/>
            <ac:spMk id="11" creationId="{D187C70B-E21A-4869-BD5C-3F67F1B444A3}"/>
          </ac:spMkLst>
        </pc:spChg>
        <pc:spChg chg="mod">
          <ac:chgData name="Johnson, Mark (STFC,DL,AST)" userId="641c2a7f-5b54-46b3-85cb-a679c0bad0ca" providerId="ADAL" clId="{CC40CD3E-DD6A-43BE-A05D-80CC268BFEA4}" dt="2022-09-05T09:43:19.656" v="522" actId="1036"/>
          <ac:spMkLst>
            <pc:docMk/>
            <pc:sldMk cId="410777709" sldId="256"/>
            <ac:spMk id="12" creationId="{5A833D19-0F9B-CA34-0009-DAD2A79B7C65}"/>
          </ac:spMkLst>
        </pc:spChg>
        <pc:spChg chg="add mod">
          <ac:chgData name="Johnson, Mark (STFC,DL,AST)" userId="641c2a7f-5b54-46b3-85cb-a679c0bad0ca" providerId="ADAL" clId="{CC40CD3E-DD6A-43BE-A05D-80CC268BFEA4}" dt="2022-09-05T09:47:21.896" v="583" actId="20577"/>
          <ac:spMkLst>
            <pc:docMk/>
            <pc:sldMk cId="410777709" sldId="256"/>
            <ac:spMk id="16" creationId="{22ED1520-15BE-40ED-B213-0695DFBCC15A}"/>
          </ac:spMkLst>
        </pc:spChg>
        <pc:spChg chg="add mod">
          <ac:chgData name="Johnson, Mark (STFC,DL,AST)" userId="641c2a7f-5b54-46b3-85cb-a679c0bad0ca" providerId="ADAL" clId="{CC40CD3E-DD6A-43BE-A05D-80CC268BFEA4}" dt="2022-09-05T09:47:34.533" v="593" actId="20577"/>
          <ac:spMkLst>
            <pc:docMk/>
            <pc:sldMk cId="410777709" sldId="256"/>
            <ac:spMk id="17" creationId="{3B9C327B-7CAF-4F42-A17D-C41AB37B87C3}"/>
          </ac:spMkLst>
        </pc:spChg>
        <pc:grpChg chg="add del mod">
          <ac:chgData name="Johnson, Mark (STFC,DL,AST)" userId="641c2a7f-5b54-46b3-85cb-a679c0bad0ca" providerId="ADAL" clId="{CC40CD3E-DD6A-43BE-A05D-80CC268BFEA4}" dt="2022-09-05T09:47:13.864" v="562" actId="478"/>
          <ac:grpSpMkLst>
            <pc:docMk/>
            <pc:sldMk cId="410777709" sldId="256"/>
            <ac:grpSpMk id="14" creationId="{7BDC963E-DFBD-42FE-9356-6EA04CF726CD}"/>
          </ac:grpSpMkLst>
        </pc:grpChg>
        <pc:picChg chg="add mod">
          <ac:chgData name="Johnson, Mark (STFC,DL,AST)" userId="641c2a7f-5b54-46b3-85cb-a679c0bad0ca" providerId="ADAL" clId="{CC40CD3E-DD6A-43BE-A05D-80CC268BFEA4}" dt="2022-09-05T09:43:30.345" v="561" actId="207"/>
          <ac:picMkLst>
            <pc:docMk/>
            <pc:sldMk cId="410777709" sldId="256"/>
            <ac:picMk id="13" creationId="{46320B9B-7614-45EF-8055-0E9B4080760F}"/>
          </ac:picMkLst>
        </pc:picChg>
      </pc:sldChg>
      <pc:sldChg chg="addSp delSp modSp mod">
        <pc:chgData name="Johnson, Mark (STFC,DL,AST)" userId="641c2a7f-5b54-46b3-85cb-a679c0bad0ca" providerId="ADAL" clId="{CC40CD3E-DD6A-43BE-A05D-80CC268BFEA4}" dt="2022-09-05T09:31:56.228" v="309" actId="1037"/>
        <pc:sldMkLst>
          <pc:docMk/>
          <pc:sldMk cId="3236339830" sldId="257"/>
        </pc:sldMkLst>
        <pc:spChg chg="add del mod">
          <ac:chgData name="Johnson, Mark (STFC,DL,AST)" userId="641c2a7f-5b54-46b3-85cb-a679c0bad0ca" providerId="ADAL" clId="{CC40CD3E-DD6A-43BE-A05D-80CC268BFEA4}" dt="2022-09-05T09:25:39.870" v="25" actId="478"/>
          <ac:spMkLst>
            <pc:docMk/>
            <pc:sldMk cId="3236339830" sldId="257"/>
            <ac:spMk id="2" creationId="{C276E355-ECC2-4C6E-80D1-6CD5C57365C3}"/>
          </ac:spMkLst>
        </pc:spChg>
        <pc:spChg chg="del mod">
          <ac:chgData name="Johnson, Mark (STFC,DL,AST)" userId="641c2a7f-5b54-46b3-85cb-a679c0bad0ca" providerId="ADAL" clId="{CC40CD3E-DD6A-43BE-A05D-80CC268BFEA4}" dt="2022-09-05T09:25:39.870" v="25" actId="478"/>
          <ac:spMkLst>
            <pc:docMk/>
            <pc:sldMk cId="3236339830" sldId="257"/>
            <ac:spMk id="4" creationId="{02CC5852-B8C7-9C37-5A95-14AF465CC633}"/>
          </ac:spMkLst>
        </pc:spChg>
        <pc:spChg chg="mod">
          <ac:chgData name="Johnson, Mark (STFC,DL,AST)" userId="641c2a7f-5b54-46b3-85cb-a679c0bad0ca" providerId="ADAL" clId="{CC40CD3E-DD6A-43BE-A05D-80CC268BFEA4}" dt="2022-09-05T09:31:56.228" v="309" actId="1037"/>
          <ac:spMkLst>
            <pc:docMk/>
            <pc:sldMk cId="3236339830" sldId="257"/>
            <ac:spMk id="7" creationId="{362BCF9B-A78A-DB4C-C231-F7AC69ADA4D1}"/>
          </ac:spMkLst>
        </pc:spChg>
        <pc:spChg chg="del">
          <ac:chgData name="Johnson, Mark (STFC,DL,AST)" userId="641c2a7f-5b54-46b3-85cb-a679c0bad0ca" providerId="ADAL" clId="{CC40CD3E-DD6A-43BE-A05D-80CC268BFEA4}" dt="2022-09-05T09:26:50.882" v="36" actId="478"/>
          <ac:spMkLst>
            <pc:docMk/>
            <pc:sldMk cId="3236339830" sldId="257"/>
            <ac:spMk id="9" creationId="{A7F81FF3-2510-AD05-AF12-30F74E2D7269}"/>
          </ac:spMkLst>
        </pc:spChg>
        <pc:spChg chg="mod">
          <ac:chgData name="Johnson, Mark (STFC,DL,AST)" userId="641c2a7f-5b54-46b3-85cb-a679c0bad0ca" providerId="ADAL" clId="{CC40CD3E-DD6A-43BE-A05D-80CC268BFEA4}" dt="2022-09-05T09:31:51.418" v="306" actId="1036"/>
          <ac:spMkLst>
            <pc:docMk/>
            <pc:sldMk cId="3236339830" sldId="257"/>
            <ac:spMk id="10" creationId="{0A83D10E-C2C3-C2F3-EF05-BB722B73CDC5}"/>
          </ac:spMkLst>
        </pc:spChg>
        <pc:spChg chg="del mod">
          <ac:chgData name="Johnson, Mark (STFC,DL,AST)" userId="641c2a7f-5b54-46b3-85cb-a679c0bad0ca" providerId="ADAL" clId="{CC40CD3E-DD6A-43BE-A05D-80CC268BFEA4}" dt="2022-09-05T09:29:02.720" v="108" actId="478"/>
          <ac:spMkLst>
            <pc:docMk/>
            <pc:sldMk cId="3236339830" sldId="257"/>
            <ac:spMk id="11" creationId="{D082918B-7D54-5C12-5CB7-18F31BCADB40}"/>
          </ac:spMkLst>
        </pc:spChg>
        <pc:spChg chg="del mod">
          <ac:chgData name="Johnson, Mark (STFC,DL,AST)" userId="641c2a7f-5b54-46b3-85cb-a679c0bad0ca" providerId="ADAL" clId="{CC40CD3E-DD6A-43BE-A05D-80CC268BFEA4}" dt="2022-09-05T09:25:39.870" v="25" actId="478"/>
          <ac:spMkLst>
            <pc:docMk/>
            <pc:sldMk cId="3236339830" sldId="257"/>
            <ac:spMk id="12" creationId="{FA910BF9-72F9-4E7F-8000-DE46C3537A6D}"/>
          </ac:spMkLst>
        </pc:spChg>
        <pc:spChg chg="add mod">
          <ac:chgData name="Johnson, Mark (STFC,DL,AST)" userId="641c2a7f-5b54-46b3-85cb-a679c0bad0ca" providerId="ADAL" clId="{CC40CD3E-DD6A-43BE-A05D-80CC268BFEA4}" dt="2022-09-05T09:25:40.356" v="26"/>
          <ac:spMkLst>
            <pc:docMk/>
            <pc:sldMk cId="3236339830" sldId="257"/>
            <ac:spMk id="13" creationId="{C0475D53-9B56-460E-ABA1-825364B3BAD3}"/>
          </ac:spMkLst>
        </pc:spChg>
        <pc:spChg chg="add mod">
          <ac:chgData name="Johnson, Mark (STFC,DL,AST)" userId="641c2a7f-5b54-46b3-85cb-a679c0bad0ca" providerId="ADAL" clId="{CC40CD3E-DD6A-43BE-A05D-80CC268BFEA4}" dt="2022-09-05T09:25:40.356" v="26"/>
          <ac:spMkLst>
            <pc:docMk/>
            <pc:sldMk cId="3236339830" sldId="257"/>
            <ac:spMk id="14" creationId="{E12B0A51-B6D4-4900-B88E-ACDE0E58CE20}"/>
          </ac:spMkLst>
        </pc:spChg>
        <pc:spChg chg="add mod">
          <ac:chgData name="Johnson, Mark (STFC,DL,AST)" userId="641c2a7f-5b54-46b3-85cb-a679c0bad0ca" providerId="ADAL" clId="{CC40CD3E-DD6A-43BE-A05D-80CC268BFEA4}" dt="2022-09-05T09:25:40.356" v="26"/>
          <ac:spMkLst>
            <pc:docMk/>
            <pc:sldMk cId="3236339830" sldId="257"/>
            <ac:spMk id="15" creationId="{65DAB929-3AD4-4D75-8990-110F07C9D9C7}"/>
          </ac:spMkLst>
        </pc:spChg>
        <pc:cxnChg chg="add del mod">
          <ac:chgData name="Johnson, Mark (STFC,DL,AST)" userId="641c2a7f-5b54-46b3-85cb-a679c0bad0ca" providerId="ADAL" clId="{CC40CD3E-DD6A-43BE-A05D-80CC268BFEA4}" dt="2022-09-05T09:23:19.645" v="8" actId="478"/>
          <ac:cxnSpMkLst>
            <pc:docMk/>
            <pc:sldMk cId="3236339830" sldId="257"/>
            <ac:cxnSpMk id="3" creationId="{9D631A72-E2C2-8F6B-112B-0CE996BCA562}"/>
          </ac:cxnSpMkLst>
        </pc:cxnChg>
      </pc:sldChg>
      <pc:sldChg chg="addSp delSp modSp mod">
        <pc:chgData name="Johnson, Mark (STFC,DL,AST)" userId="641c2a7f-5b54-46b3-85cb-a679c0bad0ca" providerId="ADAL" clId="{CC40CD3E-DD6A-43BE-A05D-80CC268BFEA4}" dt="2022-09-05T09:32:05.138" v="311"/>
        <pc:sldMkLst>
          <pc:docMk/>
          <pc:sldMk cId="45176530" sldId="261"/>
        </pc:sldMkLst>
        <pc:spChg chg="del">
          <ac:chgData name="Johnson, Mark (STFC,DL,AST)" userId="641c2a7f-5b54-46b3-85cb-a679c0bad0ca" providerId="ADAL" clId="{CC40CD3E-DD6A-43BE-A05D-80CC268BFEA4}" dt="2022-09-05T09:24:01.540" v="13" actId="478"/>
          <ac:spMkLst>
            <pc:docMk/>
            <pc:sldMk cId="45176530" sldId="261"/>
            <ac:spMk id="4" creationId="{02CC5852-B8C7-9C37-5A95-14AF465CC633}"/>
          </ac:spMkLst>
        </pc:spChg>
        <pc:spChg chg="del">
          <ac:chgData name="Johnson, Mark (STFC,DL,AST)" userId="641c2a7f-5b54-46b3-85cb-a679c0bad0ca" providerId="ADAL" clId="{CC40CD3E-DD6A-43BE-A05D-80CC268BFEA4}" dt="2022-09-05T09:28:44.346" v="104" actId="478"/>
          <ac:spMkLst>
            <pc:docMk/>
            <pc:sldMk cId="45176530" sldId="261"/>
            <ac:spMk id="7" creationId="{362BCF9B-A78A-DB4C-C231-F7AC69ADA4D1}"/>
          </ac:spMkLst>
        </pc:spChg>
        <pc:spChg chg="del">
          <ac:chgData name="Johnson, Mark (STFC,DL,AST)" userId="641c2a7f-5b54-46b3-85cb-a679c0bad0ca" providerId="ADAL" clId="{CC40CD3E-DD6A-43BE-A05D-80CC268BFEA4}" dt="2022-09-05T09:28:44.346" v="104" actId="478"/>
          <ac:spMkLst>
            <pc:docMk/>
            <pc:sldMk cId="45176530" sldId="261"/>
            <ac:spMk id="9" creationId="{A7F81FF3-2510-AD05-AF12-30F74E2D7269}"/>
          </ac:spMkLst>
        </pc:spChg>
        <pc:spChg chg="del">
          <ac:chgData name="Johnson, Mark (STFC,DL,AST)" userId="641c2a7f-5b54-46b3-85cb-a679c0bad0ca" providerId="ADAL" clId="{CC40CD3E-DD6A-43BE-A05D-80CC268BFEA4}" dt="2022-09-05T09:28:44.346" v="104" actId="478"/>
          <ac:spMkLst>
            <pc:docMk/>
            <pc:sldMk cId="45176530" sldId="261"/>
            <ac:spMk id="10" creationId="{0A83D10E-C2C3-C2F3-EF05-BB722B73CDC5}"/>
          </ac:spMkLst>
        </pc:spChg>
        <pc:spChg chg="del mod">
          <ac:chgData name="Johnson, Mark (STFC,DL,AST)" userId="641c2a7f-5b54-46b3-85cb-a679c0bad0ca" providerId="ADAL" clId="{CC40CD3E-DD6A-43BE-A05D-80CC268BFEA4}" dt="2022-09-05T09:29:13.359" v="114" actId="478"/>
          <ac:spMkLst>
            <pc:docMk/>
            <pc:sldMk cId="45176530" sldId="261"/>
            <ac:spMk id="11" creationId="{564E10BF-C4AF-C961-230C-E087A8DAF793}"/>
          </ac:spMkLst>
        </pc:spChg>
        <pc:spChg chg="add del mod">
          <ac:chgData name="Johnson, Mark (STFC,DL,AST)" userId="641c2a7f-5b54-46b3-85cb-a679c0bad0ca" providerId="ADAL" clId="{CC40CD3E-DD6A-43BE-A05D-80CC268BFEA4}" dt="2022-09-05T09:25:45.434" v="27" actId="478"/>
          <ac:spMkLst>
            <pc:docMk/>
            <pc:sldMk cId="45176530" sldId="261"/>
            <ac:spMk id="12" creationId="{2927E8A4-D062-4397-B315-A502B38B1D43}"/>
          </ac:spMkLst>
        </pc:spChg>
        <pc:spChg chg="add del mod">
          <ac:chgData name="Johnson, Mark (STFC,DL,AST)" userId="641c2a7f-5b54-46b3-85cb-a679c0bad0ca" providerId="ADAL" clId="{CC40CD3E-DD6A-43BE-A05D-80CC268BFEA4}" dt="2022-09-05T09:25:45.434" v="27" actId="478"/>
          <ac:spMkLst>
            <pc:docMk/>
            <pc:sldMk cId="45176530" sldId="261"/>
            <ac:spMk id="13" creationId="{167D80AB-0B28-40CB-AD1C-C31086AA3096}"/>
          </ac:spMkLst>
        </pc:spChg>
        <pc:spChg chg="add del mod">
          <ac:chgData name="Johnson, Mark (STFC,DL,AST)" userId="641c2a7f-5b54-46b3-85cb-a679c0bad0ca" providerId="ADAL" clId="{CC40CD3E-DD6A-43BE-A05D-80CC268BFEA4}" dt="2022-09-05T09:25:45.434" v="27" actId="478"/>
          <ac:spMkLst>
            <pc:docMk/>
            <pc:sldMk cId="45176530" sldId="261"/>
            <ac:spMk id="14" creationId="{EC3510F4-DA3B-45BA-B7F5-AFAC8E4301A7}"/>
          </ac:spMkLst>
        </pc:spChg>
        <pc:spChg chg="add mod">
          <ac:chgData name="Johnson, Mark (STFC,DL,AST)" userId="641c2a7f-5b54-46b3-85cb-a679c0bad0ca" providerId="ADAL" clId="{CC40CD3E-DD6A-43BE-A05D-80CC268BFEA4}" dt="2022-09-05T09:25:45.566" v="28"/>
          <ac:spMkLst>
            <pc:docMk/>
            <pc:sldMk cId="45176530" sldId="261"/>
            <ac:spMk id="15" creationId="{A912951A-F489-4D6E-8428-8BFD9873A393}"/>
          </ac:spMkLst>
        </pc:spChg>
        <pc:spChg chg="add mod">
          <ac:chgData name="Johnson, Mark (STFC,DL,AST)" userId="641c2a7f-5b54-46b3-85cb-a679c0bad0ca" providerId="ADAL" clId="{CC40CD3E-DD6A-43BE-A05D-80CC268BFEA4}" dt="2022-09-05T09:25:45.566" v="28"/>
          <ac:spMkLst>
            <pc:docMk/>
            <pc:sldMk cId="45176530" sldId="261"/>
            <ac:spMk id="16" creationId="{0D832EE7-CF2A-41D0-8E2B-22DE08F207B4}"/>
          </ac:spMkLst>
        </pc:spChg>
        <pc:spChg chg="add mod">
          <ac:chgData name="Johnson, Mark (STFC,DL,AST)" userId="641c2a7f-5b54-46b3-85cb-a679c0bad0ca" providerId="ADAL" clId="{CC40CD3E-DD6A-43BE-A05D-80CC268BFEA4}" dt="2022-09-05T09:25:45.566" v="28"/>
          <ac:spMkLst>
            <pc:docMk/>
            <pc:sldMk cId="45176530" sldId="261"/>
            <ac:spMk id="17" creationId="{43623743-1E63-49E0-AAFC-755A79EE106F}"/>
          </ac:spMkLst>
        </pc:spChg>
        <pc:spChg chg="add del mod">
          <ac:chgData name="Johnson, Mark (STFC,DL,AST)" userId="641c2a7f-5b54-46b3-85cb-a679c0bad0ca" providerId="ADAL" clId="{CC40CD3E-DD6A-43BE-A05D-80CC268BFEA4}" dt="2022-09-05T09:32:04.482" v="310" actId="478"/>
          <ac:spMkLst>
            <pc:docMk/>
            <pc:sldMk cId="45176530" sldId="261"/>
            <ac:spMk id="18" creationId="{574BC770-FB70-4686-AF5D-56E8A79A98B2}"/>
          </ac:spMkLst>
        </pc:spChg>
        <pc:spChg chg="add del mod">
          <ac:chgData name="Johnson, Mark (STFC,DL,AST)" userId="641c2a7f-5b54-46b3-85cb-a679c0bad0ca" providerId="ADAL" clId="{CC40CD3E-DD6A-43BE-A05D-80CC268BFEA4}" dt="2022-09-05T09:32:04.482" v="310" actId="478"/>
          <ac:spMkLst>
            <pc:docMk/>
            <pc:sldMk cId="45176530" sldId="261"/>
            <ac:spMk id="19" creationId="{6740291B-1D87-4FA9-A7E6-B606A800AD82}"/>
          </ac:spMkLst>
        </pc:spChg>
        <pc:spChg chg="add mod">
          <ac:chgData name="Johnson, Mark (STFC,DL,AST)" userId="641c2a7f-5b54-46b3-85cb-a679c0bad0ca" providerId="ADAL" clId="{CC40CD3E-DD6A-43BE-A05D-80CC268BFEA4}" dt="2022-09-05T09:32:05.138" v="311"/>
          <ac:spMkLst>
            <pc:docMk/>
            <pc:sldMk cId="45176530" sldId="261"/>
            <ac:spMk id="20" creationId="{56ABC878-85B3-4F80-9FF3-0B8617ED20A2}"/>
          </ac:spMkLst>
        </pc:spChg>
        <pc:spChg chg="add mod">
          <ac:chgData name="Johnson, Mark (STFC,DL,AST)" userId="641c2a7f-5b54-46b3-85cb-a679c0bad0ca" providerId="ADAL" clId="{CC40CD3E-DD6A-43BE-A05D-80CC268BFEA4}" dt="2022-09-05T09:32:05.138" v="311"/>
          <ac:spMkLst>
            <pc:docMk/>
            <pc:sldMk cId="45176530" sldId="261"/>
            <ac:spMk id="21" creationId="{81CBB936-8C71-4506-A3A6-676206AEAF95}"/>
          </ac:spMkLst>
        </pc:spChg>
        <pc:graphicFrameChg chg="mod modGraphic">
          <ac:chgData name="Johnson, Mark (STFC,DL,AST)" userId="641c2a7f-5b54-46b3-85cb-a679c0bad0ca" providerId="ADAL" clId="{CC40CD3E-DD6A-43BE-A05D-80CC268BFEA4}" dt="2022-09-05T09:29:54.181" v="193" actId="6549"/>
          <ac:graphicFrameMkLst>
            <pc:docMk/>
            <pc:sldMk cId="45176530" sldId="261"/>
            <ac:graphicFrameMk id="2" creationId="{216AEA8C-C46E-4EC6-B79F-7E87645FFEC0}"/>
          </ac:graphicFrameMkLst>
        </pc:graphicFrameChg>
        <pc:picChg chg="del">
          <ac:chgData name="Johnson, Mark (STFC,DL,AST)" userId="641c2a7f-5b54-46b3-85cb-a679c0bad0ca" providerId="ADAL" clId="{CC40CD3E-DD6A-43BE-A05D-80CC268BFEA4}" dt="2022-09-05T09:29:11.786" v="113" actId="478"/>
          <ac:picMkLst>
            <pc:docMk/>
            <pc:sldMk cId="45176530" sldId="261"/>
            <ac:picMk id="5" creationId="{0B3E50FC-2948-C421-7A3A-03E06BE0B0CA}"/>
          </ac:picMkLst>
        </pc:picChg>
        <pc:cxnChg chg="del">
          <ac:chgData name="Johnson, Mark (STFC,DL,AST)" userId="641c2a7f-5b54-46b3-85cb-a679c0bad0ca" providerId="ADAL" clId="{CC40CD3E-DD6A-43BE-A05D-80CC268BFEA4}" dt="2022-09-05T09:24:01.540" v="13" actId="478"/>
          <ac:cxnSpMkLst>
            <pc:docMk/>
            <pc:sldMk cId="45176530" sldId="261"/>
            <ac:cxnSpMk id="3" creationId="{9D631A72-E2C2-8F6B-112B-0CE996BCA562}"/>
          </ac:cxnSpMkLst>
        </pc:cxnChg>
      </pc:sldChg>
      <pc:sldChg chg="addSp delSp modSp mod">
        <pc:chgData name="Johnson, Mark (STFC,DL,AST)" userId="641c2a7f-5b54-46b3-85cb-a679c0bad0ca" providerId="ADAL" clId="{CC40CD3E-DD6A-43BE-A05D-80CC268BFEA4}" dt="2022-09-05T09:32:09.089" v="313"/>
        <pc:sldMkLst>
          <pc:docMk/>
          <pc:sldMk cId="3630912422" sldId="262"/>
        </pc:sldMkLst>
        <pc:spChg chg="del">
          <ac:chgData name="Johnson, Mark (STFC,DL,AST)" userId="641c2a7f-5b54-46b3-85cb-a679c0bad0ca" providerId="ADAL" clId="{CC40CD3E-DD6A-43BE-A05D-80CC268BFEA4}" dt="2022-09-05T09:24:14.518" v="17" actId="478"/>
          <ac:spMkLst>
            <pc:docMk/>
            <pc:sldMk cId="3630912422" sldId="262"/>
            <ac:spMk id="4" creationId="{02CC5852-B8C7-9C37-5A95-14AF465CC633}"/>
          </ac:spMkLst>
        </pc:spChg>
        <pc:spChg chg="del">
          <ac:chgData name="Johnson, Mark (STFC,DL,AST)" userId="641c2a7f-5b54-46b3-85cb-a679c0bad0ca" providerId="ADAL" clId="{CC40CD3E-DD6A-43BE-A05D-80CC268BFEA4}" dt="2022-09-05T09:28:51.010" v="106" actId="478"/>
          <ac:spMkLst>
            <pc:docMk/>
            <pc:sldMk cId="3630912422" sldId="262"/>
            <ac:spMk id="7" creationId="{362BCF9B-A78A-DB4C-C231-F7AC69ADA4D1}"/>
          </ac:spMkLst>
        </pc:spChg>
        <pc:spChg chg="del">
          <ac:chgData name="Johnson, Mark (STFC,DL,AST)" userId="641c2a7f-5b54-46b3-85cb-a679c0bad0ca" providerId="ADAL" clId="{CC40CD3E-DD6A-43BE-A05D-80CC268BFEA4}" dt="2022-09-05T09:29:58.944" v="194" actId="478"/>
          <ac:spMkLst>
            <pc:docMk/>
            <pc:sldMk cId="3630912422" sldId="262"/>
            <ac:spMk id="8" creationId="{1AE7C56D-E879-478A-883A-03BFBE61032B}"/>
          </ac:spMkLst>
        </pc:spChg>
        <pc:spChg chg="del">
          <ac:chgData name="Johnson, Mark (STFC,DL,AST)" userId="641c2a7f-5b54-46b3-85cb-a679c0bad0ca" providerId="ADAL" clId="{CC40CD3E-DD6A-43BE-A05D-80CC268BFEA4}" dt="2022-09-05T09:28:51.010" v="106" actId="478"/>
          <ac:spMkLst>
            <pc:docMk/>
            <pc:sldMk cId="3630912422" sldId="262"/>
            <ac:spMk id="9" creationId="{A7F81FF3-2510-AD05-AF12-30F74E2D7269}"/>
          </ac:spMkLst>
        </pc:spChg>
        <pc:spChg chg="del">
          <ac:chgData name="Johnson, Mark (STFC,DL,AST)" userId="641c2a7f-5b54-46b3-85cb-a679c0bad0ca" providerId="ADAL" clId="{CC40CD3E-DD6A-43BE-A05D-80CC268BFEA4}" dt="2022-09-05T09:28:51.010" v="106" actId="478"/>
          <ac:spMkLst>
            <pc:docMk/>
            <pc:sldMk cId="3630912422" sldId="262"/>
            <ac:spMk id="10" creationId="{0A83D10E-C2C3-C2F3-EF05-BB722B73CDC5}"/>
          </ac:spMkLst>
        </pc:spChg>
        <pc:spChg chg="mod">
          <ac:chgData name="Johnson, Mark (STFC,DL,AST)" userId="641c2a7f-5b54-46b3-85cb-a679c0bad0ca" providerId="ADAL" clId="{CC40CD3E-DD6A-43BE-A05D-80CC268BFEA4}" dt="2022-09-05T09:30:24.385" v="256" actId="20577"/>
          <ac:spMkLst>
            <pc:docMk/>
            <pc:sldMk cId="3630912422" sldId="262"/>
            <ac:spMk id="12" creationId="{8A4C54C5-ED9E-4086-B610-4D098BFD27F9}"/>
          </ac:spMkLst>
        </pc:spChg>
        <pc:spChg chg="add del mod">
          <ac:chgData name="Johnson, Mark (STFC,DL,AST)" userId="641c2a7f-5b54-46b3-85cb-a679c0bad0ca" providerId="ADAL" clId="{CC40CD3E-DD6A-43BE-A05D-80CC268BFEA4}" dt="2022-09-05T09:25:48.941" v="29" actId="478"/>
          <ac:spMkLst>
            <pc:docMk/>
            <pc:sldMk cId="3630912422" sldId="262"/>
            <ac:spMk id="18" creationId="{71273444-D25C-498F-9555-05ACDB992826}"/>
          </ac:spMkLst>
        </pc:spChg>
        <pc:spChg chg="mod">
          <ac:chgData name="Johnson, Mark (STFC,DL,AST)" userId="641c2a7f-5b54-46b3-85cb-a679c0bad0ca" providerId="ADAL" clId="{CC40CD3E-DD6A-43BE-A05D-80CC268BFEA4}" dt="2022-09-05T09:30:58.010" v="300" actId="1076"/>
          <ac:spMkLst>
            <pc:docMk/>
            <pc:sldMk cId="3630912422" sldId="262"/>
            <ac:spMk id="19" creationId="{2B5193A2-29DB-409B-8CB2-ADD8B22FEB64}"/>
          </ac:spMkLst>
        </pc:spChg>
        <pc:spChg chg="add del mod">
          <ac:chgData name="Johnson, Mark (STFC,DL,AST)" userId="641c2a7f-5b54-46b3-85cb-a679c0bad0ca" providerId="ADAL" clId="{CC40CD3E-DD6A-43BE-A05D-80CC268BFEA4}" dt="2022-09-05T09:25:48.941" v="29" actId="478"/>
          <ac:spMkLst>
            <pc:docMk/>
            <pc:sldMk cId="3630912422" sldId="262"/>
            <ac:spMk id="20" creationId="{3C29D215-318E-42DD-8C55-3CDFF4D59145}"/>
          </ac:spMkLst>
        </pc:spChg>
        <pc:spChg chg="add del mod">
          <ac:chgData name="Johnson, Mark (STFC,DL,AST)" userId="641c2a7f-5b54-46b3-85cb-a679c0bad0ca" providerId="ADAL" clId="{CC40CD3E-DD6A-43BE-A05D-80CC268BFEA4}" dt="2022-09-05T09:25:48.941" v="29" actId="478"/>
          <ac:spMkLst>
            <pc:docMk/>
            <pc:sldMk cId="3630912422" sldId="262"/>
            <ac:spMk id="21" creationId="{6F023F0B-05ED-4B22-9744-4B8D8A3451B2}"/>
          </ac:spMkLst>
        </pc:spChg>
        <pc:spChg chg="add mod">
          <ac:chgData name="Johnson, Mark (STFC,DL,AST)" userId="641c2a7f-5b54-46b3-85cb-a679c0bad0ca" providerId="ADAL" clId="{CC40CD3E-DD6A-43BE-A05D-80CC268BFEA4}" dt="2022-09-05T09:25:49.041" v="30"/>
          <ac:spMkLst>
            <pc:docMk/>
            <pc:sldMk cId="3630912422" sldId="262"/>
            <ac:spMk id="22" creationId="{8C49B381-8C67-4555-85A1-7844A32E2F8C}"/>
          </ac:spMkLst>
        </pc:spChg>
        <pc:spChg chg="add mod">
          <ac:chgData name="Johnson, Mark (STFC,DL,AST)" userId="641c2a7f-5b54-46b3-85cb-a679c0bad0ca" providerId="ADAL" clId="{CC40CD3E-DD6A-43BE-A05D-80CC268BFEA4}" dt="2022-09-05T09:25:49.041" v="30"/>
          <ac:spMkLst>
            <pc:docMk/>
            <pc:sldMk cId="3630912422" sldId="262"/>
            <ac:spMk id="23" creationId="{2AFAC6B5-48E2-4DDE-9495-E2AA4F1FCAA1}"/>
          </ac:spMkLst>
        </pc:spChg>
        <pc:spChg chg="add mod">
          <ac:chgData name="Johnson, Mark (STFC,DL,AST)" userId="641c2a7f-5b54-46b3-85cb-a679c0bad0ca" providerId="ADAL" clId="{CC40CD3E-DD6A-43BE-A05D-80CC268BFEA4}" dt="2022-09-05T09:25:49.041" v="30"/>
          <ac:spMkLst>
            <pc:docMk/>
            <pc:sldMk cId="3630912422" sldId="262"/>
            <ac:spMk id="24" creationId="{D130D2EF-FB48-4552-9903-62BBD2BD2D01}"/>
          </ac:spMkLst>
        </pc:spChg>
        <pc:spChg chg="add del mod">
          <ac:chgData name="Johnson, Mark (STFC,DL,AST)" userId="641c2a7f-5b54-46b3-85cb-a679c0bad0ca" providerId="ADAL" clId="{CC40CD3E-DD6A-43BE-A05D-80CC268BFEA4}" dt="2022-09-05T09:32:08.404" v="312" actId="478"/>
          <ac:spMkLst>
            <pc:docMk/>
            <pc:sldMk cId="3630912422" sldId="262"/>
            <ac:spMk id="25" creationId="{18B4D337-211F-4617-A200-CDAF40A5DA0B}"/>
          </ac:spMkLst>
        </pc:spChg>
        <pc:spChg chg="add del mod">
          <ac:chgData name="Johnson, Mark (STFC,DL,AST)" userId="641c2a7f-5b54-46b3-85cb-a679c0bad0ca" providerId="ADAL" clId="{CC40CD3E-DD6A-43BE-A05D-80CC268BFEA4}" dt="2022-09-05T09:32:08.404" v="312" actId="478"/>
          <ac:spMkLst>
            <pc:docMk/>
            <pc:sldMk cId="3630912422" sldId="262"/>
            <ac:spMk id="26" creationId="{31D9F7B7-CAF6-48AB-A55A-BC1786229B16}"/>
          </ac:spMkLst>
        </pc:spChg>
        <pc:spChg chg="add mod">
          <ac:chgData name="Johnson, Mark (STFC,DL,AST)" userId="641c2a7f-5b54-46b3-85cb-a679c0bad0ca" providerId="ADAL" clId="{CC40CD3E-DD6A-43BE-A05D-80CC268BFEA4}" dt="2022-09-05T09:32:09.089" v="313"/>
          <ac:spMkLst>
            <pc:docMk/>
            <pc:sldMk cId="3630912422" sldId="262"/>
            <ac:spMk id="27" creationId="{56F45EDE-9A1D-452F-9736-76335B0A1185}"/>
          </ac:spMkLst>
        </pc:spChg>
        <pc:spChg chg="add mod">
          <ac:chgData name="Johnson, Mark (STFC,DL,AST)" userId="641c2a7f-5b54-46b3-85cb-a679c0bad0ca" providerId="ADAL" clId="{CC40CD3E-DD6A-43BE-A05D-80CC268BFEA4}" dt="2022-09-05T09:32:09.089" v="313"/>
          <ac:spMkLst>
            <pc:docMk/>
            <pc:sldMk cId="3630912422" sldId="262"/>
            <ac:spMk id="28" creationId="{3033DEC5-3C44-4F17-946A-E73552D52992}"/>
          </ac:spMkLst>
        </pc:spChg>
        <pc:cxnChg chg="del">
          <ac:chgData name="Johnson, Mark (STFC,DL,AST)" userId="641c2a7f-5b54-46b3-85cb-a679c0bad0ca" providerId="ADAL" clId="{CC40CD3E-DD6A-43BE-A05D-80CC268BFEA4}" dt="2022-09-05T09:24:14.518" v="17" actId="478"/>
          <ac:cxnSpMkLst>
            <pc:docMk/>
            <pc:sldMk cId="3630912422" sldId="262"/>
            <ac:cxnSpMk id="3" creationId="{9D631A72-E2C2-8F6B-112B-0CE996BCA562}"/>
          </ac:cxnSpMkLst>
        </pc:cxnChg>
      </pc:sldChg>
      <pc:sldChg chg="addSp delSp modSp add del mod">
        <pc:chgData name="Johnson, Mark (STFC,DL,AST)" userId="641c2a7f-5b54-46b3-85cb-a679c0bad0ca" providerId="ADAL" clId="{CC40CD3E-DD6A-43BE-A05D-80CC268BFEA4}" dt="2022-09-05T09:29:09.412" v="112" actId="2696"/>
        <pc:sldMkLst>
          <pc:docMk/>
          <pc:sldMk cId="2030377421" sldId="263"/>
        </pc:sldMkLst>
        <pc:spChg chg="mod">
          <ac:chgData name="Johnson, Mark (STFC,DL,AST)" userId="641c2a7f-5b54-46b3-85cb-a679c0bad0ca" providerId="ADAL" clId="{CC40CD3E-DD6A-43BE-A05D-80CC268BFEA4}" dt="2022-09-05T09:25:31.739" v="24" actId="1038"/>
          <ac:spMkLst>
            <pc:docMk/>
            <pc:sldMk cId="2030377421" sldId="263"/>
            <ac:spMk id="4" creationId="{02CC5852-B8C7-9C37-5A95-14AF465CC633}"/>
          </ac:spMkLst>
        </pc:spChg>
        <pc:spChg chg="del">
          <ac:chgData name="Johnson, Mark (STFC,DL,AST)" userId="641c2a7f-5b54-46b3-85cb-a679c0bad0ca" providerId="ADAL" clId="{CC40CD3E-DD6A-43BE-A05D-80CC268BFEA4}" dt="2022-09-05T09:28:38.773" v="102" actId="478"/>
          <ac:spMkLst>
            <pc:docMk/>
            <pc:sldMk cId="2030377421" sldId="263"/>
            <ac:spMk id="7" creationId="{362BCF9B-A78A-DB4C-C231-F7AC69ADA4D1}"/>
          </ac:spMkLst>
        </pc:spChg>
        <pc:spChg chg="del">
          <ac:chgData name="Johnson, Mark (STFC,DL,AST)" userId="641c2a7f-5b54-46b3-85cb-a679c0bad0ca" providerId="ADAL" clId="{CC40CD3E-DD6A-43BE-A05D-80CC268BFEA4}" dt="2022-09-05T09:28:38.773" v="102" actId="478"/>
          <ac:spMkLst>
            <pc:docMk/>
            <pc:sldMk cId="2030377421" sldId="263"/>
            <ac:spMk id="9" creationId="{A7F81FF3-2510-AD05-AF12-30F74E2D7269}"/>
          </ac:spMkLst>
        </pc:spChg>
        <pc:spChg chg="del">
          <ac:chgData name="Johnson, Mark (STFC,DL,AST)" userId="641c2a7f-5b54-46b3-85cb-a679c0bad0ca" providerId="ADAL" clId="{CC40CD3E-DD6A-43BE-A05D-80CC268BFEA4}" dt="2022-09-05T09:28:38.773" v="102" actId="478"/>
          <ac:spMkLst>
            <pc:docMk/>
            <pc:sldMk cId="2030377421" sldId="263"/>
            <ac:spMk id="10" creationId="{0A83D10E-C2C3-C2F3-EF05-BB722B73CDC5}"/>
          </ac:spMkLst>
        </pc:spChg>
        <pc:spChg chg="del">
          <ac:chgData name="Johnson, Mark (STFC,DL,AST)" userId="641c2a7f-5b54-46b3-85cb-a679c0bad0ca" providerId="ADAL" clId="{CC40CD3E-DD6A-43BE-A05D-80CC268BFEA4}" dt="2022-09-05T09:29:04.774" v="109" actId="478"/>
          <ac:spMkLst>
            <pc:docMk/>
            <pc:sldMk cId="2030377421" sldId="263"/>
            <ac:spMk id="11" creationId="{D082918B-7D54-5C12-5CB7-18F31BCADB40}"/>
          </ac:spMkLst>
        </pc:spChg>
        <pc:spChg chg="mod">
          <ac:chgData name="Johnson, Mark (STFC,DL,AST)" userId="641c2a7f-5b54-46b3-85cb-a679c0bad0ca" providerId="ADAL" clId="{CC40CD3E-DD6A-43BE-A05D-80CC268BFEA4}" dt="2022-09-05T09:25:31.739" v="24" actId="1038"/>
          <ac:spMkLst>
            <pc:docMk/>
            <pc:sldMk cId="2030377421" sldId="263"/>
            <ac:spMk id="12" creationId="{FA910BF9-72F9-4E7F-8000-DE46C3537A6D}"/>
          </ac:spMkLst>
        </pc:spChg>
        <pc:spChg chg="add mod">
          <ac:chgData name="Johnson, Mark (STFC,DL,AST)" userId="641c2a7f-5b54-46b3-85cb-a679c0bad0ca" providerId="ADAL" clId="{CC40CD3E-DD6A-43BE-A05D-80CC268BFEA4}" dt="2022-09-05T09:28:39.474" v="103"/>
          <ac:spMkLst>
            <pc:docMk/>
            <pc:sldMk cId="2030377421" sldId="263"/>
            <ac:spMk id="13" creationId="{792C1A4C-1D3A-4DDB-9892-E02E734BCD2A}"/>
          </ac:spMkLst>
        </pc:spChg>
        <pc:spChg chg="add mod">
          <ac:chgData name="Johnson, Mark (STFC,DL,AST)" userId="641c2a7f-5b54-46b3-85cb-a679c0bad0ca" providerId="ADAL" clId="{CC40CD3E-DD6A-43BE-A05D-80CC268BFEA4}" dt="2022-09-05T09:28:39.474" v="103"/>
          <ac:spMkLst>
            <pc:docMk/>
            <pc:sldMk cId="2030377421" sldId="263"/>
            <ac:spMk id="14" creationId="{D0EB2E85-EBDF-49AC-9091-17374401BDFE}"/>
          </ac:spMkLst>
        </pc:spChg>
      </pc:sldChg>
      <pc:sldChg chg="addSp delSp modSp add mod">
        <pc:chgData name="Johnson, Mark (STFC,DL,AST)" userId="641c2a7f-5b54-46b3-85cb-a679c0bad0ca" providerId="ADAL" clId="{CC40CD3E-DD6A-43BE-A05D-80CC268BFEA4}" dt="2022-09-05T09:41:23.926" v="500" actId="1037"/>
        <pc:sldMkLst>
          <pc:docMk/>
          <pc:sldMk cId="3282993772" sldId="263"/>
        </pc:sldMkLst>
        <pc:spChg chg="add del mod">
          <ac:chgData name="Johnson, Mark (STFC,DL,AST)" userId="641c2a7f-5b54-46b3-85cb-a679c0bad0ca" providerId="ADAL" clId="{CC40CD3E-DD6A-43BE-A05D-80CC268BFEA4}" dt="2022-09-05T09:37:12.009" v="373" actId="478"/>
          <ac:spMkLst>
            <pc:docMk/>
            <pc:sldMk cId="3282993772" sldId="263"/>
            <ac:spMk id="3" creationId="{A887ECA4-2782-4FA3-A2C3-4B086EF527CC}"/>
          </ac:spMkLst>
        </pc:spChg>
        <pc:spChg chg="del">
          <ac:chgData name="Johnson, Mark (STFC,DL,AST)" userId="641c2a7f-5b54-46b3-85cb-a679c0bad0ca" providerId="ADAL" clId="{CC40CD3E-DD6A-43BE-A05D-80CC268BFEA4}" dt="2022-09-05T09:33:20.831" v="315" actId="478"/>
          <ac:spMkLst>
            <pc:docMk/>
            <pc:sldMk cId="3282993772" sldId="263"/>
            <ac:spMk id="4" creationId="{02CC5852-B8C7-9C37-5A95-14AF465CC633}"/>
          </ac:spMkLst>
        </pc:spChg>
        <pc:spChg chg="del">
          <ac:chgData name="Johnson, Mark (STFC,DL,AST)" userId="641c2a7f-5b54-46b3-85cb-a679c0bad0ca" providerId="ADAL" clId="{CC40CD3E-DD6A-43BE-A05D-80CC268BFEA4}" dt="2022-09-05T09:33:20.831" v="315" actId="478"/>
          <ac:spMkLst>
            <pc:docMk/>
            <pc:sldMk cId="3282993772" sldId="263"/>
            <ac:spMk id="8" creationId="{85A5581C-2992-AEFF-7CED-64ABDBBB913E}"/>
          </ac:spMkLst>
        </pc:spChg>
        <pc:spChg chg="del">
          <ac:chgData name="Johnson, Mark (STFC,DL,AST)" userId="641c2a7f-5b54-46b3-85cb-a679c0bad0ca" providerId="ADAL" clId="{CC40CD3E-DD6A-43BE-A05D-80CC268BFEA4}" dt="2022-09-05T09:33:20.831" v="315" actId="478"/>
          <ac:spMkLst>
            <pc:docMk/>
            <pc:sldMk cId="3282993772" sldId="263"/>
            <ac:spMk id="12" creationId="{5A833D19-0F9B-CA34-0009-DAD2A79B7C65}"/>
          </ac:spMkLst>
        </pc:spChg>
        <pc:spChg chg="add del mod">
          <ac:chgData name="Johnson, Mark (STFC,DL,AST)" userId="641c2a7f-5b54-46b3-85cb-a679c0bad0ca" providerId="ADAL" clId="{CC40CD3E-DD6A-43BE-A05D-80CC268BFEA4}" dt="2022-09-05T09:37:12.009" v="373" actId="478"/>
          <ac:spMkLst>
            <pc:docMk/>
            <pc:sldMk cId="3282993772" sldId="263"/>
            <ac:spMk id="13" creationId="{C2FF3D69-BCCC-436A-BAB1-751D5B9879BD}"/>
          </ac:spMkLst>
        </pc:spChg>
        <pc:spChg chg="add mod">
          <ac:chgData name="Johnson, Mark (STFC,DL,AST)" userId="641c2a7f-5b54-46b3-85cb-a679c0bad0ca" providerId="ADAL" clId="{CC40CD3E-DD6A-43BE-A05D-80CC268BFEA4}" dt="2022-09-05T09:33:41.070" v="326" actId="20577"/>
          <ac:spMkLst>
            <pc:docMk/>
            <pc:sldMk cId="3282993772" sldId="263"/>
            <ac:spMk id="15" creationId="{3CAAC0C8-DE37-4346-82CB-16C2DCE8278C}"/>
          </ac:spMkLst>
        </pc:spChg>
        <pc:spChg chg="add mod">
          <ac:chgData name="Johnson, Mark (STFC,DL,AST)" userId="641c2a7f-5b54-46b3-85cb-a679c0bad0ca" providerId="ADAL" clId="{CC40CD3E-DD6A-43BE-A05D-80CC268BFEA4}" dt="2022-09-05T09:34:04.269" v="344" actId="20577"/>
          <ac:spMkLst>
            <pc:docMk/>
            <pc:sldMk cId="3282993772" sldId="263"/>
            <ac:spMk id="16" creationId="{E2E3365F-0E77-4192-97AE-65D19C832118}"/>
          </ac:spMkLst>
        </pc:spChg>
        <pc:spChg chg="add mod">
          <ac:chgData name="Johnson, Mark (STFC,DL,AST)" userId="641c2a7f-5b54-46b3-85cb-a679c0bad0ca" providerId="ADAL" clId="{CC40CD3E-DD6A-43BE-A05D-80CC268BFEA4}" dt="2022-09-05T09:38:26.777" v="390" actId="1076"/>
          <ac:spMkLst>
            <pc:docMk/>
            <pc:sldMk cId="3282993772" sldId="263"/>
            <ac:spMk id="17" creationId="{16D21353-19D7-45BC-AE41-A1EB1FB97521}"/>
          </ac:spMkLst>
        </pc:spChg>
        <pc:spChg chg="mod">
          <ac:chgData name="Johnson, Mark (STFC,DL,AST)" userId="641c2a7f-5b54-46b3-85cb-a679c0bad0ca" providerId="ADAL" clId="{CC40CD3E-DD6A-43BE-A05D-80CC268BFEA4}" dt="2022-09-05T09:36:29.050" v="366"/>
          <ac:spMkLst>
            <pc:docMk/>
            <pc:sldMk cId="3282993772" sldId="263"/>
            <ac:spMk id="19" creationId="{28769CDD-9775-4101-92E7-69ECC15F76F9}"/>
          </ac:spMkLst>
        </pc:spChg>
        <pc:spChg chg="add del">
          <ac:chgData name="Johnson, Mark (STFC,DL,AST)" userId="641c2a7f-5b54-46b3-85cb-a679c0bad0ca" providerId="ADAL" clId="{CC40CD3E-DD6A-43BE-A05D-80CC268BFEA4}" dt="2022-09-05T09:37:59.446" v="382" actId="478"/>
          <ac:spMkLst>
            <pc:docMk/>
            <pc:sldMk cId="3282993772" sldId="263"/>
            <ac:spMk id="20" creationId="{E52B8CBB-4CC0-40EE-A3D2-6727DE84BD82}"/>
          </ac:spMkLst>
        </pc:spChg>
        <pc:spChg chg="add mod">
          <ac:chgData name="Johnson, Mark (STFC,DL,AST)" userId="641c2a7f-5b54-46b3-85cb-a679c0bad0ca" providerId="ADAL" clId="{CC40CD3E-DD6A-43BE-A05D-80CC268BFEA4}" dt="2022-09-05T09:40:48.389" v="473" actId="164"/>
          <ac:spMkLst>
            <pc:docMk/>
            <pc:sldMk cId="3282993772" sldId="263"/>
            <ac:spMk id="21" creationId="{F4B44990-B417-4B2E-94F9-9D86F39BBBB7}"/>
          </ac:spMkLst>
        </pc:spChg>
        <pc:spChg chg="add mod">
          <ac:chgData name="Johnson, Mark (STFC,DL,AST)" userId="641c2a7f-5b54-46b3-85cb-a679c0bad0ca" providerId="ADAL" clId="{CC40CD3E-DD6A-43BE-A05D-80CC268BFEA4}" dt="2022-09-05T09:40:55.001" v="475" actId="164"/>
          <ac:spMkLst>
            <pc:docMk/>
            <pc:sldMk cId="3282993772" sldId="263"/>
            <ac:spMk id="22" creationId="{4BFEA949-E739-49BB-8729-623799D52099}"/>
          </ac:spMkLst>
        </pc:spChg>
        <pc:spChg chg="add mod">
          <ac:chgData name="Johnson, Mark (STFC,DL,AST)" userId="641c2a7f-5b54-46b3-85cb-a679c0bad0ca" providerId="ADAL" clId="{CC40CD3E-DD6A-43BE-A05D-80CC268BFEA4}" dt="2022-09-05T09:40:55.001" v="475" actId="164"/>
          <ac:spMkLst>
            <pc:docMk/>
            <pc:sldMk cId="3282993772" sldId="263"/>
            <ac:spMk id="23" creationId="{E94E7F56-444C-44ED-86B0-00FAE537EFE9}"/>
          </ac:spMkLst>
        </pc:spChg>
        <pc:spChg chg="add mod">
          <ac:chgData name="Johnson, Mark (STFC,DL,AST)" userId="641c2a7f-5b54-46b3-85cb-a679c0bad0ca" providerId="ADAL" clId="{CC40CD3E-DD6A-43BE-A05D-80CC268BFEA4}" dt="2022-09-05T09:40:51.562" v="474" actId="164"/>
          <ac:spMkLst>
            <pc:docMk/>
            <pc:sldMk cId="3282993772" sldId="263"/>
            <ac:spMk id="24" creationId="{6A7E18EA-4A21-467A-A60A-108CDAE6FF1E}"/>
          </ac:spMkLst>
        </pc:spChg>
        <pc:spChg chg="add mod">
          <ac:chgData name="Johnson, Mark (STFC,DL,AST)" userId="641c2a7f-5b54-46b3-85cb-a679c0bad0ca" providerId="ADAL" clId="{CC40CD3E-DD6A-43BE-A05D-80CC268BFEA4}" dt="2022-09-05T09:40:45.037" v="472" actId="164"/>
          <ac:spMkLst>
            <pc:docMk/>
            <pc:sldMk cId="3282993772" sldId="263"/>
            <ac:spMk id="25" creationId="{B684CD23-251C-45FF-BC7F-4E9A7CB844DF}"/>
          </ac:spMkLst>
        </pc:spChg>
        <pc:spChg chg="add mod">
          <ac:chgData name="Johnson, Mark (STFC,DL,AST)" userId="641c2a7f-5b54-46b3-85cb-a679c0bad0ca" providerId="ADAL" clId="{CC40CD3E-DD6A-43BE-A05D-80CC268BFEA4}" dt="2022-09-05T09:40:51.562" v="474" actId="164"/>
          <ac:spMkLst>
            <pc:docMk/>
            <pc:sldMk cId="3282993772" sldId="263"/>
            <ac:spMk id="27" creationId="{AFE3306B-F6DC-46C8-933C-7EE3830D29E2}"/>
          </ac:spMkLst>
        </pc:spChg>
        <pc:spChg chg="add mod">
          <ac:chgData name="Johnson, Mark (STFC,DL,AST)" userId="641c2a7f-5b54-46b3-85cb-a679c0bad0ca" providerId="ADAL" clId="{CC40CD3E-DD6A-43BE-A05D-80CC268BFEA4}" dt="2022-09-05T09:40:48.389" v="473" actId="164"/>
          <ac:spMkLst>
            <pc:docMk/>
            <pc:sldMk cId="3282993772" sldId="263"/>
            <ac:spMk id="28" creationId="{1F1C588E-0D49-4248-8073-F473B9D465F2}"/>
          </ac:spMkLst>
        </pc:spChg>
        <pc:spChg chg="add mod">
          <ac:chgData name="Johnson, Mark (STFC,DL,AST)" userId="641c2a7f-5b54-46b3-85cb-a679c0bad0ca" providerId="ADAL" clId="{CC40CD3E-DD6A-43BE-A05D-80CC268BFEA4}" dt="2022-09-05T09:40:45.037" v="472" actId="164"/>
          <ac:spMkLst>
            <pc:docMk/>
            <pc:sldMk cId="3282993772" sldId="263"/>
            <ac:spMk id="29" creationId="{5ACFACCA-2B06-439A-BF54-D9BAF5C9A805}"/>
          </ac:spMkLst>
        </pc:spChg>
        <pc:grpChg chg="del">
          <ac:chgData name="Johnson, Mark (STFC,DL,AST)" userId="641c2a7f-5b54-46b3-85cb-a679c0bad0ca" providerId="ADAL" clId="{CC40CD3E-DD6A-43BE-A05D-80CC268BFEA4}" dt="2022-09-05T09:33:20.831" v="315" actId="478"/>
          <ac:grpSpMkLst>
            <pc:docMk/>
            <pc:sldMk cId="3282993772" sldId="263"/>
            <ac:grpSpMk id="7" creationId="{8532982D-AA45-4ACA-9AB5-AFA4672FF4F7}"/>
          </ac:grpSpMkLst>
        </pc:grpChg>
        <pc:grpChg chg="del">
          <ac:chgData name="Johnson, Mark (STFC,DL,AST)" userId="641c2a7f-5b54-46b3-85cb-a679c0bad0ca" providerId="ADAL" clId="{CC40CD3E-DD6A-43BE-A05D-80CC268BFEA4}" dt="2022-09-05T09:33:20.831" v="315" actId="478"/>
          <ac:grpSpMkLst>
            <pc:docMk/>
            <pc:sldMk cId="3282993772" sldId="263"/>
            <ac:grpSpMk id="18" creationId="{9160A2FA-E8AE-464A-8768-33D054FFC15C}"/>
          </ac:grpSpMkLst>
        </pc:grpChg>
        <pc:grpChg chg="add mod">
          <ac:chgData name="Johnson, Mark (STFC,DL,AST)" userId="641c2a7f-5b54-46b3-85cb-a679c0bad0ca" providerId="ADAL" clId="{CC40CD3E-DD6A-43BE-A05D-80CC268BFEA4}" dt="2022-09-05T09:41:23.926" v="500" actId="1037"/>
          <ac:grpSpMkLst>
            <pc:docMk/>
            <pc:sldMk cId="3282993772" sldId="263"/>
            <ac:grpSpMk id="26" creationId="{D5FF579F-EAE1-4D61-8B58-CDD37DD8A2B8}"/>
          </ac:grpSpMkLst>
        </pc:grpChg>
        <pc:grpChg chg="add mod">
          <ac:chgData name="Johnson, Mark (STFC,DL,AST)" userId="641c2a7f-5b54-46b3-85cb-a679c0bad0ca" providerId="ADAL" clId="{CC40CD3E-DD6A-43BE-A05D-80CC268BFEA4}" dt="2022-09-05T09:41:19.200" v="492" actId="1037"/>
          <ac:grpSpMkLst>
            <pc:docMk/>
            <pc:sldMk cId="3282993772" sldId="263"/>
            <ac:grpSpMk id="30" creationId="{6DB6B97A-71AA-4678-A00C-C9D9AAB83326}"/>
          </ac:grpSpMkLst>
        </pc:grpChg>
        <pc:grpChg chg="add mod">
          <ac:chgData name="Johnson, Mark (STFC,DL,AST)" userId="641c2a7f-5b54-46b3-85cb-a679c0bad0ca" providerId="ADAL" clId="{CC40CD3E-DD6A-43BE-A05D-80CC268BFEA4}" dt="2022-09-05T09:41:15.626" v="490" actId="1038"/>
          <ac:grpSpMkLst>
            <pc:docMk/>
            <pc:sldMk cId="3282993772" sldId="263"/>
            <ac:grpSpMk id="31" creationId="{9E2D89FE-1AFA-4E75-A7F3-E7587AA51378}"/>
          </ac:grpSpMkLst>
        </pc:grpChg>
        <pc:grpChg chg="add mod">
          <ac:chgData name="Johnson, Mark (STFC,DL,AST)" userId="641c2a7f-5b54-46b3-85cb-a679c0bad0ca" providerId="ADAL" clId="{CC40CD3E-DD6A-43BE-A05D-80CC268BFEA4}" dt="2022-09-05T09:41:12.492" v="486" actId="1038"/>
          <ac:grpSpMkLst>
            <pc:docMk/>
            <pc:sldMk cId="3282993772" sldId="263"/>
            <ac:grpSpMk id="32" creationId="{AF9D7F8E-AB82-4661-AA5A-BBE4BF9E9297}"/>
          </ac:grpSpMkLst>
        </pc:grpChg>
        <pc:picChg chg="add mod">
          <ac:chgData name="Johnson, Mark (STFC,DL,AST)" userId="641c2a7f-5b54-46b3-85cb-a679c0bad0ca" providerId="ADAL" clId="{CC40CD3E-DD6A-43BE-A05D-80CC268BFEA4}" dt="2022-09-05T09:33:27.444" v="317"/>
          <ac:picMkLst>
            <pc:docMk/>
            <pc:sldMk cId="3282993772" sldId="263"/>
            <ac:picMk id="14" creationId="{670859A9-D291-4788-BEF9-DC25B88B2AE8}"/>
          </ac:picMkLst>
        </pc:picChg>
        <pc:picChg chg="del">
          <ac:chgData name="Johnson, Mark (STFC,DL,AST)" userId="641c2a7f-5b54-46b3-85cb-a679c0bad0ca" providerId="ADAL" clId="{CC40CD3E-DD6A-43BE-A05D-80CC268BFEA4}" dt="2022-09-05T09:33:23.999" v="316" actId="478"/>
          <ac:picMkLst>
            <pc:docMk/>
            <pc:sldMk cId="3282993772" sldId="263"/>
            <ac:picMk id="1026" creationId="{6789CE4C-0EE8-944E-661A-AB8DFFCB7B11}"/>
          </ac:picMkLst>
        </pc:picChg>
      </pc:sldChg>
      <pc:sldChg chg="add del">
        <pc:chgData name="Johnson, Mark (STFC,DL,AST)" userId="641c2a7f-5b54-46b3-85cb-a679c0bad0ca" providerId="ADAL" clId="{CC40CD3E-DD6A-43BE-A05D-80CC268BFEA4}" dt="2022-09-05T09:29:08.025" v="111" actId="2890"/>
        <pc:sldMkLst>
          <pc:docMk/>
          <pc:sldMk cId="2919999968" sldId="264"/>
        </pc:sldMkLst>
      </pc:sldChg>
    </pc:docChg>
  </pc:docChgLst>
  <pc:docChgLst>
    <pc:chgData name="Johnson, Mark (STFC,DL,AST)" userId="641c2a7f-5b54-46b3-85cb-a679c0bad0ca" providerId="ADAL" clId="{96822853-A6BC-4BBE-BA33-96C9335EA462}"/>
    <pc:docChg chg="custSel modSld">
      <pc:chgData name="Johnson, Mark (STFC,DL,AST)" userId="641c2a7f-5b54-46b3-85cb-a679c0bad0ca" providerId="ADAL" clId="{96822853-A6BC-4BBE-BA33-96C9335EA462}" dt="2022-10-03T15:40:35.476" v="73" actId="20577"/>
      <pc:docMkLst>
        <pc:docMk/>
      </pc:docMkLst>
      <pc:sldChg chg="modSp mod">
        <pc:chgData name="Johnson, Mark (STFC,DL,AST)" userId="641c2a7f-5b54-46b3-85cb-a679c0bad0ca" providerId="ADAL" clId="{96822853-A6BC-4BBE-BA33-96C9335EA462}" dt="2022-10-03T15:36:47.201" v="72" actId="20577"/>
        <pc:sldMkLst>
          <pc:docMk/>
          <pc:sldMk cId="410777709" sldId="256"/>
        </pc:sldMkLst>
        <pc:spChg chg="mod">
          <ac:chgData name="Johnson, Mark (STFC,DL,AST)" userId="641c2a7f-5b54-46b3-85cb-a679c0bad0ca" providerId="ADAL" clId="{96822853-A6BC-4BBE-BA33-96C9335EA462}" dt="2022-10-03T15:36:14.582" v="64" actId="20577"/>
          <ac:spMkLst>
            <pc:docMk/>
            <pc:sldMk cId="410777709" sldId="256"/>
            <ac:spMk id="4" creationId="{02CC5852-B8C7-9C37-5A95-14AF465CC633}"/>
          </ac:spMkLst>
        </pc:spChg>
        <pc:spChg chg="mod">
          <ac:chgData name="Johnson, Mark (STFC,DL,AST)" userId="641c2a7f-5b54-46b3-85cb-a679c0bad0ca" providerId="ADAL" clId="{96822853-A6BC-4BBE-BA33-96C9335EA462}" dt="2022-10-03T15:36:47.201" v="72" actId="20577"/>
          <ac:spMkLst>
            <pc:docMk/>
            <pc:sldMk cId="410777709" sldId="256"/>
            <ac:spMk id="17" creationId="{3B9C327B-7CAF-4F42-A17D-C41AB37B87C3}"/>
          </ac:spMkLst>
        </pc:spChg>
      </pc:sldChg>
      <pc:sldChg chg="addSp delSp modSp">
        <pc:chgData name="Johnson, Mark (STFC,DL,AST)" userId="641c2a7f-5b54-46b3-85cb-a679c0bad0ca" providerId="ADAL" clId="{96822853-A6BC-4BBE-BA33-96C9335EA462}" dt="2022-10-03T15:36:29.305" v="66"/>
        <pc:sldMkLst>
          <pc:docMk/>
          <pc:sldMk cId="45176530" sldId="261"/>
        </pc:sldMkLst>
        <pc:picChg chg="add mod">
          <ac:chgData name="Johnson, Mark (STFC,DL,AST)" userId="641c2a7f-5b54-46b3-85cb-a679c0bad0ca" providerId="ADAL" clId="{96822853-A6BC-4BBE-BA33-96C9335EA462}" dt="2022-10-03T15:36:29.305" v="66"/>
          <ac:picMkLst>
            <pc:docMk/>
            <pc:sldMk cId="45176530" sldId="261"/>
            <ac:picMk id="9" creationId="{E7E08B4B-E56D-4155-A725-1B3903612BBA}"/>
          </ac:picMkLst>
        </pc:picChg>
        <pc:picChg chg="del">
          <ac:chgData name="Johnson, Mark (STFC,DL,AST)" userId="641c2a7f-5b54-46b3-85cb-a679c0bad0ca" providerId="ADAL" clId="{96822853-A6BC-4BBE-BA33-96C9335EA462}" dt="2022-10-03T15:36:29.189" v="65" actId="478"/>
          <ac:picMkLst>
            <pc:docMk/>
            <pc:sldMk cId="45176530" sldId="261"/>
            <ac:picMk id="1026" creationId="{6789CE4C-0EE8-944E-661A-AB8DFFCB7B11}"/>
          </ac:picMkLst>
        </pc:picChg>
      </pc:sldChg>
      <pc:sldChg chg="delSp modSp mod">
        <pc:chgData name="Johnson, Mark (STFC,DL,AST)" userId="641c2a7f-5b54-46b3-85cb-a679c0bad0ca" providerId="ADAL" clId="{96822853-A6BC-4BBE-BA33-96C9335EA462}" dt="2022-10-03T15:40:35.476" v="73" actId="20577"/>
        <pc:sldMkLst>
          <pc:docMk/>
          <pc:sldMk cId="3630912422" sldId="262"/>
        </pc:sldMkLst>
        <pc:spChg chg="mod">
          <ac:chgData name="Johnson, Mark (STFC,DL,AST)" userId="641c2a7f-5b54-46b3-85cb-a679c0bad0ca" providerId="ADAL" clId="{96822853-A6BC-4BBE-BA33-96C9335EA462}" dt="2022-10-03T15:40:35.476" v="73" actId="20577"/>
          <ac:spMkLst>
            <pc:docMk/>
            <pc:sldMk cId="3630912422" sldId="262"/>
            <ac:spMk id="12" creationId="{8A4C54C5-ED9E-4086-B610-4D098BFD27F9}"/>
          </ac:spMkLst>
        </pc:spChg>
        <pc:grpChg chg="del">
          <ac:chgData name="Johnson, Mark (STFC,DL,AST)" userId="641c2a7f-5b54-46b3-85cb-a679c0bad0ca" providerId="ADAL" clId="{96822853-A6BC-4BBE-BA33-96C9335EA462}" dt="2022-10-03T15:35:36.766" v="6" actId="478"/>
          <ac:grpSpMkLst>
            <pc:docMk/>
            <pc:sldMk cId="3630912422" sldId="262"/>
            <ac:grpSpMk id="16" creationId="{AB87080D-3EFE-4305-808D-7B76A062782F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3E3B7-FA97-404F-AEC2-BE1DC92AF8D7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0DB08-60E2-0F45-A34F-CB1B5AF38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05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Future examples – instrumenting a beam line?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DB08-60E2-0F45-A34F-CB1B5AF3864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13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DB08-60E2-0F45-A34F-CB1B5AF3864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5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DB08-60E2-0F45-A34F-CB1B5AF3864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36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DB08-60E2-0F45-A34F-CB1B5AF3864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DB08-60E2-0F45-A34F-CB1B5AF3864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02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DB08-60E2-0F45-A34F-CB1B5AF3864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Any questions at this point?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DB08-60E2-0F45-A34F-CB1B5AF3864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57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DB08-60E2-0F45-A34F-CB1B5AF3864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1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DB08-60E2-0F45-A34F-CB1B5AF3864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18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DB08-60E2-0F45-A34F-CB1B5AF3864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9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DB08-60E2-0F45-A34F-CB1B5AF3864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74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From a profile you can measure</a:t>
            </a:r>
            <a:r>
              <a:rPr lang="en-GB" baseline="0" dirty="0" smtClean="0"/>
              <a:t> the statistical values</a:t>
            </a:r>
          </a:p>
          <a:p>
            <a:r>
              <a:rPr lang="en-GB" baseline="0" dirty="0" smtClean="0"/>
              <a:t>But you can measure a statistical value without a profile – e.g. beam position or beam size!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DB08-60E2-0F45-A34F-CB1B5AF3864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94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DB08-60E2-0F45-A34F-CB1B5AF3864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18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DB08-60E2-0F45-A34F-CB1B5AF3864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2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4A1E0-CBE2-0688-A058-5064C4D3A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58831E-1030-6563-1151-447561A03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58F6B-9335-A643-963D-1FA5C514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16/05/2022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72091-E04F-0915-9789-A78ED8F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Template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D9F53-2B6A-2B07-F15A-0448DE6A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6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EBCAB-EB21-22CB-14FA-D7DBDC71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22373-D34A-3C8D-5DF3-99C6DB250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55A49-2C18-3174-59A2-A2F22263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16/05/2022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F8D7E-C37D-58B2-A063-17AE11B3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Template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20FAC-B35C-5208-BD86-AC2BDD55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92F85F-1861-7C77-0363-1C4DC7FFB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7C4B4-0748-23B3-4D73-15ACFB7C1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7B62D-C2AD-CB60-0726-E7F9A522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16/05/2022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F1F73-2AAA-C429-605D-E08CD5F8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Template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83178-F3C9-FBA8-6913-0B6EC1BBD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5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1EAA-8722-2899-0D84-1F9AC25D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A9879-7497-1564-BFCE-4CC4D2C92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EEC3F-FD6E-9AAE-68BC-890EE38C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16/05/2022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7EDA1-BDD7-0E5B-BBF7-49D712EE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Template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76DA5-0C7E-230C-85E0-5B9CF4C6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0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4E09F-095A-DAD9-75B4-471BBC14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5FCC6-A745-5974-9121-E44C46B9B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43D64-D5BE-F9CC-79C1-20A9AD46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16/05/2022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69959-3BAE-746B-ADDD-695C29182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Template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78BB0-BF9A-D592-922A-B917F501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6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D283-EB3C-B45D-3DA6-2FC10E0B1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05657-BC36-9FC6-8A50-412C61B9C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8420B-89B1-8C0D-F6ED-9E92213C4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C3510-001E-1257-9DE9-FF026C8C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16/05/2022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D9911-4C8A-6222-E938-F714C397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Template 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D0392-B28F-E189-12B3-5AEF0E87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4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C61D6-223C-0976-12F8-5B8A4ECA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D314F-2B6E-3404-7F33-63D047D48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E280F-DB6C-2D7B-4B77-06E84DD60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7D20B-2A9D-BC25-C0FD-DC4636BD6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3B811-08A5-FCBC-8597-374EEFA21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B52CF-A454-55CE-1D3D-41AF5C30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16/05/2022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04BA9D-669A-19EF-7194-D1086327B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Template 2022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27F05E-893C-D8DA-2EAB-0F400F31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7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51DE1-9F83-125B-D594-82AF8F2E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F79237-1BE2-ECB9-E853-443C0473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16/05/2022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548B6-3677-6909-77AB-02C8A3F8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Template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3BEBF-6E5E-D220-8C40-AFDDE7A6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EB9682-EB43-2B20-A670-C0E264655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16/05/2022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A07AEA-CB77-3EF2-3C67-87A1F84D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Template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636B9-043D-E40C-4E54-4BBFCA8C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3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D60F0-89E1-0C59-21C9-A6934446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78711-9EA6-90B6-DED0-B00B0928F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DDFC6-BC34-BBA5-20E1-2149EF4EA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3A5A8-9561-071B-9B4D-63366620D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16/05/2022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DB48-0EBB-E11F-AFDD-B05CC40B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Template 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9F933-B82C-80C5-801C-CFA76754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3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68F68-0481-CAB8-F7C4-573365EBA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362AE3-DEEB-EAE9-2E4A-50F86D7C7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B1EB3-7FDE-3864-54CB-183EF1960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6B1CB-3E2B-1E24-F3AF-05A053DC9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16/05/2022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4CB5F-4306-1475-56C5-E89AAA26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Template 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DDECA-CA02-6F8E-7DA2-9E34A910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0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39CF5C-1EF9-0F40-B133-F0D998AF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1B8A5-EDD9-7E51-BB74-993FED569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34223-3F6C-CE74-38D6-7BEDF41FD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16/05/2022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E890E-331C-2922-F89C-5095BEAC6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Slide Template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0F8DD-CF62-3FF4-59A5-9A8D20E7F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0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verpool.ac.uk/quasar/research/beam-instrumentation/beam-loss-monitoring/" TargetMode="External"/><Relationship Id="rId13" Type="http://schemas.openxmlformats.org/officeDocument/2006/relationships/hyperlink" Target="https://www.sciencedirect.com/science/article/abs/pii/S0168900213013776" TargetMode="External"/><Relationship Id="rId3" Type="http://schemas.openxmlformats.org/officeDocument/2006/relationships/hyperlink" Target="https://cds.cern.ch/record/499098/files/p154.pdf" TargetMode="External"/><Relationship Id="rId7" Type="http://schemas.openxmlformats.org/officeDocument/2006/relationships/hyperlink" Target="https://accelconf.web.cern.ch/ipac2015/papers/wepha054.pdf" TargetMode="External"/><Relationship Id="rId12" Type="http://schemas.openxmlformats.org/officeDocument/2006/relationships/hyperlink" Target="https://indico.ictp.it/event/8728/session/8/contribution/32/material/slides/0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ature.com/articles/s41598-021-82687-2" TargetMode="External"/><Relationship Id="rId11" Type="http://schemas.openxmlformats.org/officeDocument/2006/relationships/hyperlink" Target="https://accelconf.web.cern.ch/ibic2021/papers/tupp10.pdf" TargetMode="External"/><Relationship Id="rId5" Type="http://schemas.openxmlformats.org/officeDocument/2006/relationships/hyperlink" Target="https://arxiv.org/pdf/1905.08081.pdf" TargetMode="External"/><Relationship Id="rId10" Type="http://schemas.openxmlformats.org/officeDocument/2006/relationships/hyperlink" Target="https://www.mdpi.com/1424-8220/23/4/2248" TargetMode="External"/><Relationship Id="rId4" Type="http://schemas.openxmlformats.org/officeDocument/2006/relationships/hyperlink" Target="https://www.bergoz.com/products/" TargetMode="External"/><Relationship Id="rId9" Type="http://schemas.openxmlformats.org/officeDocument/2006/relationships/hyperlink" Target="https://livrepository.liverpool.ac.uk/3031981/1/200845969_Aug2018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2003" y="82826"/>
            <a:ext cx="1939997" cy="161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CC5852-B8C7-9C37-5A95-14AF465CC633}"/>
              </a:ext>
            </a:extLst>
          </p:cNvPr>
          <p:cNvSpPr txBox="1"/>
          <p:nvPr/>
        </p:nvSpPr>
        <p:spPr>
          <a:xfrm>
            <a:off x="2013165" y="1871117"/>
            <a:ext cx="74943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088"/>
                </a:solidFill>
                <a:latin typeface="Helvetica" pitchFamily="2" charset="0"/>
              </a:rPr>
              <a:t>CI-ACC-212</a:t>
            </a:r>
            <a:r>
              <a:rPr lang="en-US" sz="3600" b="1" dirty="0">
                <a:solidFill>
                  <a:srgbClr val="003088"/>
                </a:solidFill>
                <a:latin typeface="Helvetica" pitchFamily="2" charset="0"/>
              </a:rPr>
              <a:t/>
            </a:r>
            <a:br>
              <a:rPr lang="en-US" sz="3600" b="1" dirty="0">
                <a:solidFill>
                  <a:srgbClr val="003088"/>
                </a:solidFill>
                <a:latin typeface="Helvetica" pitchFamily="2" charset="0"/>
              </a:rPr>
            </a:br>
            <a:r>
              <a:rPr lang="en-US" sz="3600" b="1" dirty="0" smtClean="0">
                <a:solidFill>
                  <a:srgbClr val="003088"/>
                </a:solidFill>
                <a:latin typeface="Helvetica" pitchFamily="2" charset="0"/>
              </a:rPr>
              <a:t>Beam Diagnostics #1: </a:t>
            </a:r>
          </a:p>
          <a:p>
            <a:r>
              <a:rPr lang="en-US" sz="3600" b="1" dirty="0" smtClean="0">
                <a:solidFill>
                  <a:srgbClr val="003088"/>
                </a:solidFill>
                <a:latin typeface="Helvetica" pitchFamily="2" charset="0"/>
              </a:rPr>
              <a:t>Introduction to measuring beams</a:t>
            </a:r>
            <a:endParaRPr lang="en-US" sz="36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A0F45D-BA4E-367B-107E-3C2B50A256FF}"/>
              </a:ext>
            </a:extLst>
          </p:cNvPr>
          <p:cNvSpPr/>
          <p:nvPr/>
        </p:nvSpPr>
        <p:spPr>
          <a:xfrm>
            <a:off x="0" y="0"/>
            <a:ext cx="1577591" cy="685800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D3142D-BEAB-4F4D-A208-14C8AC5E448B}"/>
              </a:ext>
            </a:extLst>
          </p:cNvPr>
          <p:cNvSpPr/>
          <p:nvPr/>
        </p:nvSpPr>
        <p:spPr>
          <a:xfrm>
            <a:off x="1275127" y="0"/>
            <a:ext cx="302464" cy="6858000"/>
          </a:xfrm>
          <a:prstGeom prst="rect">
            <a:avLst/>
          </a:prstGeom>
          <a:solidFill>
            <a:srgbClr val="1C5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0A2FA-E8AE-464A-8768-33D054FFC15C}"/>
              </a:ext>
            </a:extLst>
          </p:cNvPr>
          <p:cNvGrpSpPr/>
          <p:nvPr/>
        </p:nvGrpSpPr>
        <p:grpSpPr>
          <a:xfrm>
            <a:off x="1658283" y="6078509"/>
            <a:ext cx="2901756" cy="646331"/>
            <a:chOff x="1661886" y="6128843"/>
            <a:chExt cx="2901756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87C70B-E21A-4869-BD5C-3F67F1B444A3}"/>
                </a:ext>
              </a:extLst>
            </p:cNvPr>
            <p:cNvSpPr txBox="1"/>
            <p:nvPr/>
          </p:nvSpPr>
          <p:spPr>
            <a:xfrm>
              <a:off x="1661886" y="6128843"/>
              <a:ext cx="29017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Helvetica Light"/>
                </a:rPr>
                <a:t>Dr. Thomas Pacey| Senior Accelerator 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Helvetica Light"/>
                </a:rPr>
                <a:t>Physicist (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Helvetica Light"/>
                </a:rPr>
                <a:t>ASTeC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Helvetica Light"/>
                </a:rPr>
                <a:t>)</a:t>
              </a:r>
              <a:b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Helvetica Light"/>
                </a:rPr>
              </a:br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Helvetica Light"/>
                </a:rPr>
                <a:t>STFC 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Helvetica Light"/>
                </a:rPr>
                <a:t>Daresbury Laboratory | Warrington WA4 4AD</a:t>
              </a: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Helvetica Light"/>
                </a:rPr>
                <a:t>      </a:t>
              </a:r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Helvetica Light"/>
                </a:rPr>
                <a:t>  </a:t>
              </a:r>
              <a:r>
                <a:rPr lang="en-US" sz="1200" dirty="0" err="1" smtClean="0">
                  <a:solidFill>
                    <a:schemeClr val="bg1">
                      <a:lumMod val="65000"/>
                    </a:schemeClr>
                  </a:solidFill>
                  <a:latin typeface="Helvetica Light"/>
                </a:rPr>
                <a:t>thomas.pacey</a:t>
              </a:r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Helvetica Light"/>
                </a:rPr>
                <a:t> @stfc.ac.uk 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Helvetica Light"/>
              </a:endParaRPr>
            </a:p>
          </p:txBody>
        </p:sp>
        <p:pic>
          <p:nvPicPr>
            <p:cNvPr id="9" name="Graphic 8" descr="Envelope with solid fill">
              <a:extLst>
                <a:ext uri="{FF2B5EF4-FFF2-40B4-BE49-F238E27FC236}">
                  <a16:creationId xmlns:a16="http://schemas.microsoft.com/office/drawing/2014/main" id="{44F59D11-702C-463D-9EFD-FAFA6836A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flipH="1">
              <a:off x="1744516" y="6547461"/>
              <a:ext cx="216000" cy="18225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2ED1520-15BE-40ED-B213-0695DFBCC15A}"/>
              </a:ext>
            </a:extLst>
          </p:cNvPr>
          <p:cNvSpPr txBox="1"/>
          <p:nvPr/>
        </p:nvSpPr>
        <p:spPr>
          <a:xfrm>
            <a:off x="2013165" y="3669323"/>
            <a:ext cx="369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Thomas Pacey | CI Lecture Series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9C327B-7CAF-4F42-A17D-C41AB37B87C3}"/>
              </a:ext>
            </a:extLst>
          </p:cNvPr>
          <p:cNvSpPr txBox="1"/>
          <p:nvPr/>
        </p:nvSpPr>
        <p:spPr>
          <a:xfrm>
            <a:off x="2013165" y="4041065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/>
              </a:rPr>
              <a:t>06/03/2023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07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06/03/2023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083" y="6422697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5439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A beam &amp; A coordinate system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493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Our ‘operational’ or ‘natural’ coordinate system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1121923" y="2094689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290536" y="2178995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105710" y="2331395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290536" y="2370305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465634" y="2285998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475362" y="2078476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293778" y="1942289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105709" y="2545403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912779" y="2236843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378081" y="2538917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559668" y="2461096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1668293" y="2236843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917643" y="2425428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Arrow 2"/>
          <p:cNvSpPr/>
          <p:nvPr/>
        </p:nvSpPr>
        <p:spPr>
          <a:xfrm>
            <a:off x="1937425" y="2140084"/>
            <a:ext cx="1033698" cy="39883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 smtClean="0"/>
              <a:t>z</a:t>
            </a:r>
            <a:endParaRPr lang="en-GB" sz="1600" i="1" dirty="0"/>
          </a:p>
        </p:txBody>
      </p:sp>
      <p:sp>
        <p:nvSpPr>
          <p:cNvPr id="25" name="Oval 24"/>
          <p:cNvSpPr/>
          <p:nvPr/>
        </p:nvSpPr>
        <p:spPr>
          <a:xfrm>
            <a:off x="1241895" y="2687443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2971123" y="3836729"/>
            <a:ext cx="960740" cy="960740"/>
            <a:chOff x="917643" y="3882457"/>
            <a:chExt cx="960740" cy="960740"/>
          </a:xfrm>
        </p:grpSpPr>
        <p:sp>
          <p:nvSpPr>
            <p:cNvPr id="4" name="Oval 3"/>
            <p:cNvSpPr/>
            <p:nvPr/>
          </p:nvSpPr>
          <p:spPr>
            <a:xfrm>
              <a:off x="917643" y="3882457"/>
              <a:ext cx="960740" cy="9607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058340" y="4023154"/>
              <a:ext cx="679346" cy="6793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4" idx="7"/>
              <a:endCxn id="4" idx="3"/>
            </p:cNvCxnSpPr>
            <p:nvPr/>
          </p:nvCxnSpPr>
          <p:spPr>
            <a:xfrm flipH="1">
              <a:off x="1058340" y="4023154"/>
              <a:ext cx="679346" cy="6793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509447" y="5127575"/>
            <a:ext cx="177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Beam into page</a:t>
            </a:r>
            <a:endParaRPr lang="en-GB" dirty="0"/>
          </a:p>
        </p:txBody>
      </p:sp>
      <p:sp>
        <p:nvSpPr>
          <p:cNvPr id="34" name="Down Arrow 33"/>
          <p:cNvSpPr/>
          <p:nvPr/>
        </p:nvSpPr>
        <p:spPr>
          <a:xfrm rot="5400000" flipV="1">
            <a:off x="3387492" y="4507644"/>
            <a:ext cx="282779" cy="9607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460107" y="3836729"/>
            <a:ext cx="282804" cy="960740"/>
            <a:chOff x="2460107" y="3836729"/>
            <a:chExt cx="282804" cy="960740"/>
          </a:xfrm>
        </p:grpSpPr>
        <p:sp>
          <p:nvSpPr>
            <p:cNvPr id="32" name="Down Arrow 31"/>
            <p:cNvSpPr/>
            <p:nvPr/>
          </p:nvSpPr>
          <p:spPr>
            <a:xfrm flipV="1">
              <a:off x="2460132" y="3836729"/>
              <a:ext cx="282779" cy="96074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60107" y="4172605"/>
              <a:ext cx="264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>
                  <a:solidFill>
                    <a:schemeClr val="bg1"/>
                  </a:solidFill>
                </a:rPr>
                <a:t>y</a:t>
              </a:r>
              <a:endParaRPr lang="en-GB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319189" y="4779367"/>
            <a:ext cx="26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x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75032" y="1225099"/>
            <a:ext cx="3404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Fun fact</a:t>
            </a:r>
          </a:p>
          <a:p>
            <a:r>
              <a:rPr lang="en-GB" dirty="0" smtClean="0"/>
              <a:t>This means </a:t>
            </a:r>
            <a:r>
              <a:rPr lang="en-GB" i="1" dirty="0" smtClean="0"/>
              <a:t>formally</a:t>
            </a:r>
            <a:r>
              <a:rPr lang="en-GB" dirty="0" smtClean="0"/>
              <a:t> our natural operational coordinate system is left handed</a:t>
            </a:r>
            <a:endParaRPr lang="en-GB" dirty="0"/>
          </a:p>
        </p:txBody>
      </p:sp>
      <p:pic>
        <p:nvPicPr>
          <p:cNvPr id="37" name="Picture 2" descr="Left- and right-handed Cartesian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5032" y="2689510"/>
            <a:ext cx="34290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6756946" y="2599941"/>
            <a:ext cx="1950844" cy="24189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687379" y="5108455"/>
            <a:ext cx="452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Not very important</a:t>
            </a:r>
          </a:p>
          <a:p>
            <a:r>
              <a:rPr lang="en-GB" sz="1400" i="1" dirty="0" smtClean="0"/>
              <a:t>Unless comparing some simulations with measurements </a:t>
            </a:r>
          </a:p>
          <a:p>
            <a:r>
              <a:rPr lang="en-GB" sz="1400" i="1" dirty="0"/>
              <a:t>O</a:t>
            </a:r>
            <a:r>
              <a:rPr lang="en-GB" sz="1400" i="1" dirty="0" smtClean="0"/>
              <a:t>r drawing a diagram</a:t>
            </a:r>
          </a:p>
          <a:p>
            <a:endParaRPr lang="en-GB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420695" y="6161981"/>
            <a:ext cx="7062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Always know how you expect diagnostics to perform.</a:t>
            </a:r>
          </a:p>
          <a:p>
            <a:pPr algn="ctr"/>
            <a:r>
              <a:rPr lang="en-GB" b="1" i="1" dirty="0" smtClean="0">
                <a:solidFill>
                  <a:srgbClr val="FF0000"/>
                </a:solidFill>
              </a:rPr>
              <a:t>Which way have I bent the beam? Where should it go on a screen?</a:t>
            </a:r>
            <a:endParaRPr lang="en-GB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1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" grpId="0" animBg="1"/>
      <p:bldP spid="25" grpId="0" animBg="1"/>
      <p:bldP spid="30" grpId="0"/>
      <p:bldP spid="34" grpId="0" animBg="1"/>
      <p:bldP spid="36" grpId="0"/>
      <p:bldP spid="35" grpId="0"/>
      <p:bldP spid="38" grpId="0" animBg="1"/>
      <p:bldP spid="3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06/03/2023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340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Particle properties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1473347" y="1461190"/>
            <a:ext cx="2380094" cy="2315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Particle</a:t>
            </a:r>
          </a:p>
          <a:p>
            <a:pPr algn="ctr"/>
            <a:r>
              <a:rPr lang="en-GB" dirty="0" smtClean="0"/>
              <a:t>6D Object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926969" y="1461190"/>
            <a:ext cx="6491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Our ‘particle’ has a charge </a:t>
            </a:r>
            <a:r>
              <a:rPr lang="en-GB" i="1" dirty="0" smtClean="0"/>
              <a:t>q</a:t>
            </a:r>
            <a:r>
              <a:rPr lang="en-GB" dirty="0" smtClean="0"/>
              <a:t> &amp; 6 degrees of freedom</a:t>
            </a:r>
          </a:p>
          <a:p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Horizontal position - x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</a:t>
            </a:r>
            <a:r>
              <a:rPr lang="en-GB" dirty="0" smtClean="0"/>
              <a:t>orizontal divergence - x’ </a:t>
            </a:r>
            <a:r>
              <a:rPr lang="en-GB" i="1" dirty="0" smtClean="0"/>
              <a:t>(/momentum - </a:t>
            </a:r>
            <a:r>
              <a:rPr lang="en-GB" i="1" dirty="0" err="1" smtClean="0"/>
              <a:t>p</a:t>
            </a:r>
            <a:r>
              <a:rPr lang="en-GB" i="1" baseline="-25000" dirty="0" err="1" smtClean="0"/>
              <a:t>x</a:t>
            </a:r>
            <a:r>
              <a:rPr lang="en-GB" i="1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Vertical position - y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Vertical divergence – y’ </a:t>
            </a:r>
            <a:r>
              <a:rPr lang="en-GB" i="1" dirty="0" smtClean="0"/>
              <a:t>(/momentum - </a:t>
            </a:r>
            <a:r>
              <a:rPr lang="en-GB" i="1" dirty="0" err="1" smtClean="0"/>
              <a:t>p</a:t>
            </a:r>
            <a:r>
              <a:rPr lang="en-GB" i="1" baseline="-25000" dirty="0" err="1" smtClean="0"/>
              <a:t>y</a:t>
            </a:r>
            <a:r>
              <a:rPr lang="en-GB" i="1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Longitudinal momentum -  </a:t>
            </a:r>
            <a:r>
              <a:rPr lang="en-GB" i="1" dirty="0" err="1" smtClean="0"/>
              <a:t>p</a:t>
            </a:r>
            <a:r>
              <a:rPr lang="en-GB" i="1" baseline="-25000" dirty="0" err="1" smtClean="0"/>
              <a:t>z</a:t>
            </a:r>
            <a:r>
              <a:rPr lang="en-GB" dirty="0" smtClean="0"/>
              <a:t>  </a:t>
            </a:r>
            <a:r>
              <a:rPr lang="en-GB" i="1" dirty="0" smtClean="0"/>
              <a:t>( / energy E)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Longitudinal position - z </a:t>
            </a:r>
            <a:r>
              <a:rPr lang="en-GB" i="1" dirty="0" smtClean="0"/>
              <a:t>(/ timing t)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505684" y="5259421"/>
            <a:ext cx="773966" cy="428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285927" y="5687438"/>
            <a:ext cx="207910" cy="202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542155" y="5806573"/>
            <a:ext cx="7374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>
            <a:off x="1149253" y="6091534"/>
            <a:ext cx="1033698" cy="31573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 smtClean="0"/>
              <a:t>z</a:t>
            </a:r>
            <a:endParaRPr lang="en-GB" sz="1600" i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668504" y="4975595"/>
            <a:ext cx="282804" cy="960740"/>
            <a:chOff x="2460107" y="3836729"/>
            <a:chExt cx="282804" cy="960740"/>
          </a:xfrm>
        </p:grpSpPr>
        <p:sp>
          <p:nvSpPr>
            <p:cNvPr id="26" name="Down Arrow 25"/>
            <p:cNvSpPr/>
            <p:nvPr/>
          </p:nvSpPr>
          <p:spPr>
            <a:xfrm flipV="1">
              <a:off x="2460132" y="3836729"/>
              <a:ext cx="282779" cy="96074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60107" y="4172605"/>
              <a:ext cx="264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>
                  <a:solidFill>
                    <a:schemeClr val="bg1"/>
                  </a:solidFill>
                </a:rPr>
                <a:t>y</a:t>
              </a:r>
              <a:endParaRPr lang="en-GB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70010" y="4418770"/>
            <a:ext cx="265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pprox. for divergences:</a:t>
            </a:r>
            <a:endParaRPr lang="en-GB" dirty="0"/>
          </a:p>
        </p:txBody>
      </p:sp>
      <p:sp>
        <p:nvSpPr>
          <p:cNvPr id="33" name="Oval 32"/>
          <p:cNvSpPr/>
          <p:nvPr/>
        </p:nvSpPr>
        <p:spPr>
          <a:xfrm>
            <a:off x="1285927" y="5687438"/>
            <a:ext cx="207910" cy="202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1362256" y="5455965"/>
            <a:ext cx="590145" cy="648510"/>
          </a:xfrm>
          <a:prstGeom prst="arc">
            <a:avLst>
              <a:gd name="adj1" fmla="val 1822139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601937" y="5485657"/>
            <a:ext cx="47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y’</a:t>
            </a:r>
            <a:endParaRPr lang="en-GB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663394" y="5066311"/>
                <a:ext cx="1562910" cy="950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GB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394" y="5066311"/>
                <a:ext cx="1562910" cy="950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6379357" y="4460249"/>
            <a:ext cx="358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Relativistic approx. for timings vs z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391310" y="4796982"/>
                <a:ext cx="156291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</m:t>
                      </m:r>
                    </m:oMath>
                  </m:oMathPara>
                </a14:m>
                <a:endParaRPr lang="en-GB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</m:t>
                      </m:r>
                    </m:oMath>
                  </m:oMathPara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endParaRPr lang="en-GB" dirty="0">
                  <a:ea typeface="Cambria Math" panose="020405030504060302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310" y="4796982"/>
                <a:ext cx="1562910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5584739" y="5655357"/>
            <a:ext cx="5918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Useful for comparing particles within a ‘bunch’</a:t>
            </a:r>
          </a:p>
          <a:p>
            <a:r>
              <a:rPr lang="en-GB" dirty="0" smtClean="0"/>
              <a:t>Often see liberal switching between bunch lengths in </a:t>
            </a:r>
            <a:r>
              <a:rPr lang="en-GB" i="1" dirty="0" smtClean="0"/>
              <a:t>z</a:t>
            </a:r>
            <a:r>
              <a:rPr lang="en-GB" dirty="0" smtClean="0"/>
              <a:t> or </a:t>
            </a:r>
            <a:r>
              <a:rPr lang="en-GB" i="1" dirty="0" smtClean="0"/>
              <a:t>t</a:t>
            </a:r>
          </a:p>
          <a:p>
            <a:r>
              <a:rPr lang="en-GB" b="1" dirty="0" smtClean="0"/>
              <a:t>When working with simulations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Be wary of switching and keep track of head and tail of bunch</a:t>
            </a:r>
            <a:endParaRPr lang="en-GB" i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416078" y="5132214"/>
            <a:ext cx="0" cy="647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11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07604 -0.0763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animBg="1"/>
      <p:bldP spid="23" grpId="0" animBg="1"/>
      <p:bldP spid="14" grpId="0"/>
      <p:bldP spid="34" grpId="0" animBg="1"/>
      <p:bldP spid="35" grpId="0"/>
      <p:bldP spid="36" grpId="0"/>
      <p:bldP spid="38" grpId="0"/>
      <p:bldP spid="39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06/03/2023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161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Bunch properties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Bunch is a population of particles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01959" y="1460074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70572" y="1544380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85746" y="1696780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70572" y="1735690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45670" y="1651383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55398" y="1443861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73814" y="1307674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85745" y="1910788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92815" y="1602228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58117" y="1904302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739704" y="1826481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48329" y="1602228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97679" y="1790813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1931" y="2052828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519043" y="1229607"/>
            <a:ext cx="6642078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Our bunch has a 6D phase space made up of </a:t>
            </a:r>
            <a:r>
              <a:rPr lang="en-GB" i="1" dirty="0" smtClean="0"/>
              <a:t>N</a:t>
            </a:r>
            <a:r>
              <a:rPr lang="en-GB" dirty="0" smtClean="0"/>
              <a:t> particles.</a:t>
            </a:r>
          </a:p>
          <a:p>
            <a:r>
              <a:rPr lang="en-GB" dirty="0"/>
              <a:t>T</a:t>
            </a:r>
            <a:r>
              <a:rPr lang="en-GB" dirty="0" smtClean="0"/>
              <a:t>here are </a:t>
            </a:r>
            <a:r>
              <a:rPr lang="en-GB" b="1" u="sng" dirty="0" smtClean="0"/>
              <a:t>many</a:t>
            </a:r>
            <a:r>
              <a:rPr lang="en-GB" dirty="0" smtClean="0"/>
              <a:t> interesting </a:t>
            </a:r>
            <a:r>
              <a:rPr lang="en-GB" i="1" dirty="0" smtClean="0"/>
              <a:t>projections and correlations</a:t>
            </a:r>
          </a:p>
          <a:p>
            <a:endParaRPr lang="en-GB" i="1" dirty="0" smtClean="0"/>
          </a:p>
          <a:p>
            <a:r>
              <a:rPr lang="en-GB" dirty="0" smtClean="0"/>
              <a:t>These are </a:t>
            </a:r>
            <a:r>
              <a:rPr lang="en-GB" i="1" dirty="0" smtClean="0">
                <a:solidFill>
                  <a:srgbClr val="00B050"/>
                </a:solidFill>
              </a:rPr>
              <a:t>common properties </a:t>
            </a:r>
            <a:r>
              <a:rPr lang="en-GB" dirty="0" smtClean="0"/>
              <a:t>we want </a:t>
            </a:r>
            <a:r>
              <a:rPr lang="en-GB" i="1" dirty="0" smtClean="0">
                <a:solidFill>
                  <a:srgbClr val="00B050"/>
                </a:solidFill>
              </a:rPr>
              <a:t>to measure</a:t>
            </a:r>
          </a:p>
          <a:p>
            <a:endParaRPr lang="en-GB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Horizontal position - &lt;x&gt;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Horizontal propagation angle - &lt;x’&gt;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V</a:t>
            </a:r>
            <a:r>
              <a:rPr lang="en-GB" sz="1400" dirty="0" smtClean="0"/>
              <a:t>ertical </a:t>
            </a:r>
            <a:r>
              <a:rPr lang="en-GB" sz="1400" dirty="0"/>
              <a:t>position - </a:t>
            </a:r>
            <a:r>
              <a:rPr lang="en-GB" sz="1400" dirty="0" smtClean="0"/>
              <a:t>&lt;y&gt;</a:t>
            </a:r>
            <a:endParaRPr lang="en-GB" sz="1400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Vertical </a:t>
            </a:r>
            <a:r>
              <a:rPr lang="en-GB" sz="1400" dirty="0"/>
              <a:t>propagation angle - </a:t>
            </a:r>
            <a:r>
              <a:rPr lang="en-GB" sz="1400" dirty="0" smtClean="0"/>
              <a:t>&lt;y’&gt;</a:t>
            </a:r>
            <a:endParaRPr lang="en-GB" sz="1400" dirty="0"/>
          </a:p>
          <a:p>
            <a:pPr marL="342900" indent="-342900">
              <a:buFont typeface="+mj-lt"/>
              <a:buAutoNum type="arabicPeriod"/>
            </a:pPr>
            <a:endParaRPr lang="en-GB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Horizontal beam size - </a:t>
            </a:r>
            <a:r>
              <a:rPr lang="el-GR" sz="1400" dirty="0" smtClean="0"/>
              <a:t>σ</a:t>
            </a:r>
            <a:r>
              <a:rPr lang="en-GB" sz="1400" baseline="-25000" dirty="0" smtClean="0"/>
              <a:t>x</a:t>
            </a:r>
            <a:r>
              <a:rPr lang="en-GB" sz="14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Horizontal </a:t>
            </a:r>
            <a:r>
              <a:rPr lang="en-GB" sz="1400" dirty="0" smtClean="0"/>
              <a:t>beam divergence – </a:t>
            </a:r>
            <a:r>
              <a:rPr lang="el-GR" sz="1400" dirty="0"/>
              <a:t>σ</a:t>
            </a:r>
            <a:r>
              <a:rPr lang="en-GB" sz="1400" baseline="-25000" dirty="0" smtClean="0"/>
              <a:t>x’</a:t>
            </a:r>
            <a:r>
              <a:rPr lang="en-GB" sz="14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V</a:t>
            </a:r>
            <a:r>
              <a:rPr lang="en-GB" sz="1400" dirty="0" smtClean="0"/>
              <a:t>ertical beam </a:t>
            </a:r>
            <a:r>
              <a:rPr lang="en-GB" sz="1400" dirty="0"/>
              <a:t>size - </a:t>
            </a:r>
            <a:r>
              <a:rPr lang="el-GR" sz="1400" dirty="0" smtClean="0"/>
              <a:t>σ</a:t>
            </a:r>
            <a:r>
              <a:rPr lang="en-GB" sz="1400" baseline="-25000" dirty="0" smtClean="0"/>
              <a:t>y</a:t>
            </a:r>
            <a:r>
              <a:rPr lang="en-GB" sz="1400" dirty="0" smtClean="0"/>
              <a:t> </a:t>
            </a:r>
            <a:endParaRPr lang="en-GB" sz="1400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V</a:t>
            </a:r>
            <a:r>
              <a:rPr lang="en-GB" sz="1400" dirty="0" smtClean="0"/>
              <a:t>ertical beam </a:t>
            </a:r>
            <a:r>
              <a:rPr lang="en-GB" sz="1400" dirty="0"/>
              <a:t>divergence – </a:t>
            </a:r>
            <a:r>
              <a:rPr lang="el-GR" sz="1400" dirty="0" smtClean="0"/>
              <a:t>σ</a:t>
            </a:r>
            <a:r>
              <a:rPr lang="en-GB" sz="1400" baseline="-25000" dirty="0" smtClean="0"/>
              <a:t>y’</a:t>
            </a:r>
            <a:r>
              <a:rPr lang="en-GB" sz="14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Horizontal RMS emittance – </a:t>
            </a:r>
            <a:r>
              <a:rPr lang="el-GR" sz="1400" dirty="0" smtClean="0"/>
              <a:t>ε</a:t>
            </a:r>
            <a:r>
              <a:rPr lang="en-GB" sz="1400" baseline="-25000" dirty="0" smtClean="0"/>
              <a:t>x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Vertical RMS emittance – </a:t>
            </a:r>
            <a:r>
              <a:rPr lang="el-GR" sz="1400" dirty="0" smtClean="0"/>
              <a:t>ε</a:t>
            </a:r>
            <a:r>
              <a:rPr lang="en-GB" sz="1400" baseline="-25000" dirty="0" smtClean="0"/>
              <a:t>y</a:t>
            </a:r>
          </a:p>
          <a:p>
            <a:pPr marL="342900" indent="-342900">
              <a:buFont typeface="+mj-lt"/>
              <a:buAutoNum type="arabicPeriod"/>
            </a:pPr>
            <a:endParaRPr lang="en-GB" sz="1400" baseline="-25000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Momentum/Energy - &lt;</a:t>
            </a:r>
            <a:r>
              <a:rPr lang="en-GB" sz="1400" dirty="0" err="1" smtClean="0"/>
              <a:t>p</a:t>
            </a:r>
            <a:r>
              <a:rPr lang="en-GB" sz="1400" baseline="-25000" dirty="0" err="1" smtClean="0"/>
              <a:t>z</a:t>
            </a:r>
            <a:r>
              <a:rPr lang="en-GB" sz="1400" dirty="0" smtClean="0"/>
              <a:t>&gt;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RMS Energy spread - </a:t>
            </a:r>
            <a:r>
              <a:rPr lang="el-GR" sz="1400" dirty="0" smtClean="0"/>
              <a:t>σ</a:t>
            </a:r>
            <a:r>
              <a:rPr lang="en-GB" sz="1400" baseline="-25000" dirty="0" err="1" smtClean="0"/>
              <a:t>pz</a:t>
            </a:r>
            <a:r>
              <a:rPr lang="en-GB" sz="14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Bunch length - </a:t>
            </a:r>
            <a:r>
              <a:rPr lang="el-GR" sz="1400" dirty="0" smtClean="0"/>
              <a:t>σ</a:t>
            </a:r>
            <a:r>
              <a:rPr lang="en-GB" sz="1400" baseline="-25000" dirty="0" smtClean="0"/>
              <a:t>t</a:t>
            </a:r>
            <a:r>
              <a:rPr lang="en-GB" sz="14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Charge - </a:t>
            </a:r>
            <a:r>
              <a:rPr lang="en-GB" sz="1400" i="1" dirty="0" smtClean="0"/>
              <a:t>Nq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78750" y="2611468"/>
            <a:ext cx="340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Where is the beam?</a:t>
            </a:r>
          </a:p>
          <a:p>
            <a:r>
              <a:rPr lang="en-GB" dirty="0" smtClean="0"/>
              <a:t>Where is it going?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7778750" y="3749089"/>
            <a:ext cx="340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is the beam size?</a:t>
            </a:r>
          </a:p>
          <a:p>
            <a:r>
              <a:rPr lang="en-GB" dirty="0" smtClean="0"/>
              <a:t>How is it changing?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7802096" y="5332283"/>
            <a:ext cx="340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is the bunch energy?</a:t>
            </a:r>
          </a:p>
          <a:p>
            <a:r>
              <a:rPr lang="en-GB" dirty="0" smtClean="0"/>
              <a:t>How long is the pulse?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7802096" y="6049825"/>
            <a:ext cx="340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much have I got?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7802096" y="4781751"/>
            <a:ext cx="409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is the transverse beam quality?</a:t>
            </a:r>
            <a:endParaRPr lang="en-GB" dirty="0"/>
          </a:p>
        </p:txBody>
      </p:sp>
      <p:sp>
        <p:nvSpPr>
          <p:cNvPr id="73" name="Oval 72"/>
          <p:cNvSpPr/>
          <p:nvPr/>
        </p:nvSpPr>
        <p:spPr>
          <a:xfrm>
            <a:off x="301958" y="3681420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470571" y="3765726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285745" y="3918126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470571" y="3957036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645669" y="3872729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655397" y="3665207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473813" y="3529020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285744" y="4132134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92814" y="3823574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558116" y="4125648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739703" y="4047827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848328" y="3823574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97678" y="4012159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421930" y="4274174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326277" y="5247977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494890" y="5332283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310064" y="5484683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494890" y="5523593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669988" y="5439286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679716" y="5231764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498132" y="5095577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310063" y="5698691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117133" y="5390131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582435" y="5692205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764022" y="5614384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872647" y="5390131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/>
          <p:cNvSpPr/>
          <p:nvPr/>
        </p:nvSpPr>
        <p:spPr>
          <a:xfrm>
            <a:off x="121997" y="5578716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/>
          <p:cNvSpPr/>
          <p:nvPr/>
        </p:nvSpPr>
        <p:spPr>
          <a:xfrm>
            <a:off x="446249" y="5840731"/>
            <a:ext cx="168613" cy="1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19492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0.19206 0.007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96" y="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18906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20456 -0.000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1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21627 0.00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0195 -0.000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-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0118 0.0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20208 0.003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1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0.19909 -0.002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-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20417 0.003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9297 -0.000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8659 0.001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21329 0.0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18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20234 -0.0027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0.18086 -0.087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437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18125 -0.084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421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18789 -0.0761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-381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19505 -0.098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-495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19283 -0.0851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425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18112 -0.09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-481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18086 -0.0798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400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19427 -0.082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414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19701 -0.0738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370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19662 -0.0974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-488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16797 -0.0932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467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7201 -0.0983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493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20118 -0.073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365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19895 -0.1048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0.18451 0.0164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81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9205 0.0071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96" y="34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17709 -0.0004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2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151 0.0034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16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18346 0.0076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37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7982 0.0203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101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1819 0.0296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148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18906 -0.0152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-76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0.19909 -0.0027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-13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18125 -0.0090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46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16641 -0.013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-67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14817 0.0152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19401 0.0053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25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17891 -0.0282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build="p"/>
      <p:bldP spid="2" grpId="0"/>
      <p:bldP spid="27" grpId="0"/>
      <p:bldP spid="28" grpId="0"/>
      <p:bldP spid="29" grpId="0"/>
      <p:bldP spid="30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06/03/2023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6758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Aside on bunch properties &amp; statistics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255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We could go on and 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38265" y="1412230"/>
            <a:ext cx="9818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</a:t>
            </a:r>
            <a:r>
              <a:rPr lang="en-GB" b="1" u="sng" dirty="0" smtClean="0"/>
              <a:t>many ways </a:t>
            </a:r>
            <a:r>
              <a:rPr lang="en-GB" dirty="0" smtClean="0"/>
              <a:t>to describe a statistical distribution of points in 1D, 2D…etc.</a:t>
            </a:r>
          </a:p>
          <a:p>
            <a:r>
              <a:rPr lang="en-GB" dirty="0" smtClean="0"/>
              <a:t>For example </a:t>
            </a:r>
            <a:r>
              <a:rPr lang="en-GB" i="1" dirty="0" smtClean="0"/>
              <a:t>‘beam size’: </a:t>
            </a:r>
          </a:p>
          <a:p>
            <a:r>
              <a:rPr lang="en-GB" dirty="0" smtClean="0"/>
              <a:t>Standard Deviation is common in acceleration physics: see Gaussian beams and Twiss parameters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b="1" i="1" u="sng" dirty="0" smtClean="0"/>
              <a:t>but</a:t>
            </a:r>
            <a:r>
              <a:rPr lang="en-GB" dirty="0" smtClean="0"/>
              <a:t> see also FWHM, 1/e</a:t>
            </a:r>
            <a:r>
              <a:rPr lang="en-GB" baseline="30000" dirty="0" smtClean="0"/>
              <a:t>2</a:t>
            </a:r>
            <a:r>
              <a:rPr lang="en-GB" dirty="0" smtClean="0"/>
              <a:t>,</a:t>
            </a:r>
            <a:r>
              <a:rPr lang="en-GB" baseline="30000" dirty="0" smtClean="0"/>
              <a:t> </a:t>
            </a:r>
            <a:r>
              <a:rPr lang="en-GB" dirty="0" smtClean="0"/>
              <a:t>D4</a:t>
            </a:r>
            <a:r>
              <a:rPr lang="el-GR" dirty="0" smtClean="0"/>
              <a:t>σ</a:t>
            </a:r>
            <a:r>
              <a:rPr lang="en-GB" baseline="30000" dirty="0" smtClean="0"/>
              <a:t> </a:t>
            </a:r>
            <a:r>
              <a:rPr lang="en-GB" dirty="0" smtClean="0"/>
              <a:t> … etc. (e.g. laser physics)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i="1" dirty="0" smtClean="0">
                <a:solidFill>
                  <a:srgbClr val="FF0000"/>
                </a:solidFill>
              </a:rPr>
              <a:t>Know what you have measured and communicate this clearly!</a:t>
            </a:r>
          </a:p>
          <a:p>
            <a:endParaRPr lang="en-GB" i="1" dirty="0" smtClean="0">
              <a:solidFill>
                <a:srgbClr val="FF0000"/>
              </a:solidFill>
            </a:endParaRPr>
          </a:p>
          <a:p>
            <a:r>
              <a:rPr lang="en-GB" b="1" i="1" dirty="0" smtClean="0">
                <a:solidFill>
                  <a:srgbClr val="00B050"/>
                </a:solidFill>
              </a:rPr>
              <a:t>Use appropriate metrics for your data – more in Lecture #2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462" y="4062717"/>
            <a:ext cx="9818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Sometimes we divide our beam down into sub-samples</a:t>
            </a:r>
          </a:p>
          <a:p>
            <a:r>
              <a:rPr lang="en-GB" dirty="0" smtClean="0"/>
              <a:t>Longitudinally typically we call this </a:t>
            </a:r>
            <a:r>
              <a:rPr lang="en-GB" dirty="0" smtClean="0">
                <a:solidFill>
                  <a:srgbClr val="FF0000"/>
                </a:solidFill>
              </a:rPr>
              <a:t>‘slices’ </a:t>
            </a:r>
            <a:r>
              <a:rPr lang="en-GB" dirty="0" smtClean="0"/>
              <a:t>- &gt; Slice energy spread, slice emittances, slice </a:t>
            </a:r>
            <a:r>
              <a:rPr lang="en-GB" dirty="0"/>
              <a:t>T</a:t>
            </a:r>
            <a:r>
              <a:rPr lang="en-GB" dirty="0" smtClean="0"/>
              <a:t>wiss values</a:t>
            </a:r>
          </a:p>
          <a:p>
            <a:endParaRPr lang="en-GB" dirty="0"/>
          </a:p>
          <a:p>
            <a:r>
              <a:rPr lang="en-GB" dirty="0" smtClean="0"/>
              <a:t>Transversely we typically call this </a:t>
            </a:r>
            <a:r>
              <a:rPr lang="en-GB" dirty="0" smtClean="0">
                <a:solidFill>
                  <a:srgbClr val="FF0000"/>
                </a:solidFill>
              </a:rPr>
              <a:t>core and halo </a:t>
            </a:r>
            <a:r>
              <a:rPr lang="en-GB" dirty="0" smtClean="0"/>
              <a:t>-&gt; ‘core beam size’, ‘core charge’</a:t>
            </a:r>
          </a:p>
          <a:p>
            <a:endParaRPr lang="en-GB" dirty="0" smtClean="0"/>
          </a:p>
          <a:p>
            <a:r>
              <a:rPr lang="en-GB" dirty="0" smtClean="0"/>
              <a:t>Sub-samples typically have different properties to the whole beam</a:t>
            </a:r>
            <a:endParaRPr lang="en-GB" dirty="0"/>
          </a:p>
          <a:p>
            <a:r>
              <a:rPr lang="en-GB" dirty="0" smtClean="0"/>
              <a:t>A lot of applications (e.g. FEL) care about properties of the sub-samples (e.g. slices)</a:t>
            </a:r>
          </a:p>
          <a:p>
            <a:r>
              <a:rPr lang="en-GB" b="1" i="1" dirty="0" smtClean="0"/>
              <a:t>Important to be able to measure sub-samples, but also difficult!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756650" y="2326638"/>
                <a:ext cx="3054350" cy="871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 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650" y="2326638"/>
                <a:ext cx="3054350" cy="871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37650" y="3179631"/>
                <a:ext cx="3054350" cy="871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 &lt;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&gt;)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650" y="3179631"/>
                <a:ext cx="3054350" cy="8712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84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06/03/2023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5315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Aside on measuring a ‘profile’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Going on a little more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12462" y="1081889"/>
            <a:ext cx="814529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1D Profile: measuring </a:t>
            </a:r>
            <a:r>
              <a:rPr lang="en-GB" i="1" dirty="0" smtClean="0"/>
              <a:t>u</a:t>
            </a:r>
            <a:r>
              <a:rPr lang="en-GB" dirty="0" smtClean="0"/>
              <a:t> as a function of </a:t>
            </a:r>
            <a:r>
              <a:rPr lang="en-GB" i="1" dirty="0" smtClean="0"/>
              <a:t>charge density </a:t>
            </a:r>
            <a:r>
              <a:rPr lang="el-GR" i="1" dirty="0" smtClean="0"/>
              <a:t>ρ</a:t>
            </a:r>
            <a:r>
              <a:rPr lang="en-GB" dirty="0" smtClean="0"/>
              <a:t> </a:t>
            </a:r>
          </a:p>
          <a:p>
            <a:r>
              <a:rPr lang="en-GB" sz="1400" dirty="0" err="1" smtClean="0"/>
              <a:t>e.g</a:t>
            </a:r>
            <a:r>
              <a:rPr lang="en-GB" sz="1400" dirty="0" smtClean="0"/>
              <a:t>  Longitudinal profile = </a:t>
            </a:r>
            <a:r>
              <a:rPr lang="el-GR" sz="1400" i="1" dirty="0" smtClean="0"/>
              <a:t>ρ</a:t>
            </a:r>
            <a:r>
              <a:rPr lang="en-GB" sz="1400" i="1" dirty="0" smtClean="0"/>
              <a:t>(t)</a:t>
            </a:r>
          </a:p>
          <a:p>
            <a:endParaRPr lang="en-GB" i="1" dirty="0"/>
          </a:p>
          <a:p>
            <a:r>
              <a:rPr lang="en-GB" dirty="0" smtClean="0"/>
              <a:t>2D profile: measuring </a:t>
            </a:r>
            <a:r>
              <a:rPr lang="en-GB" i="1" dirty="0" smtClean="0"/>
              <a:t>u</a:t>
            </a:r>
            <a:r>
              <a:rPr lang="en-GB" i="1" baseline="-25000" dirty="0" smtClean="0"/>
              <a:t>1</a:t>
            </a:r>
            <a:r>
              <a:rPr lang="en-GB" i="1" dirty="0"/>
              <a:t> </a:t>
            </a:r>
            <a:r>
              <a:rPr lang="en-GB" i="1" dirty="0" smtClean="0"/>
              <a:t>, u</a:t>
            </a:r>
            <a:r>
              <a:rPr lang="en-GB" i="1" baseline="-25000" dirty="0" smtClean="0"/>
              <a:t>2 </a:t>
            </a:r>
            <a:r>
              <a:rPr lang="en-GB" dirty="0" smtClean="0"/>
              <a:t>as a function of </a:t>
            </a:r>
            <a:r>
              <a:rPr lang="el-GR" i="1" dirty="0" smtClean="0"/>
              <a:t>ρ</a:t>
            </a:r>
            <a:r>
              <a:rPr lang="en-GB" dirty="0" smtClean="0"/>
              <a:t> </a:t>
            </a:r>
          </a:p>
          <a:p>
            <a:r>
              <a:rPr lang="en-GB" sz="1400" dirty="0" smtClean="0"/>
              <a:t>e.g. Transverse profile = </a:t>
            </a:r>
            <a:r>
              <a:rPr lang="el-GR" sz="1400" i="1" dirty="0"/>
              <a:t>ρ</a:t>
            </a:r>
            <a:r>
              <a:rPr lang="en-GB" sz="1400" i="1" dirty="0" smtClean="0"/>
              <a:t>(</a:t>
            </a:r>
            <a:r>
              <a:rPr lang="en-GB" sz="1400" i="1" dirty="0" err="1" smtClean="0"/>
              <a:t>x,y</a:t>
            </a:r>
            <a:r>
              <a:rPr lang="en-GB" sz="1400" i="1" dirty="0" smtClean="0"/>
              <a:t>)</a:t>
            </a:r>
            <a:endParaRPr lang="en-GB" sz="1400" i="1" dirty="0"/>
          </a:p>
          <a:p>
            <a:endParaRPr lang="en-GB" dirty="0" smtClean="0"/>
          </a:p>
          <a:p>
            <a:r>
              <a:rPr lang="en-GB" dirty="0" smtClean="0"/>
              <a:t>3D profile: </a:t>
            </a:r>
            <a:r>
              <a:rPr lang="en-GB" i="1" dirty="0"/>
              <a:t>u</a:t>
            </a:r>
            <a:r>
              <a:rPr lang="en-GB" i="1" baseline="-25000" dirty="0"/>
              <a:t>1</a:t>
            </a:r>
            <a:r>
              <a:rPr lang="en-GB" i="1" dirty="0"/>
              <a:t> , u</a:t>
            </a:r>
            <a:r>
              <a:rPr lang="en-GB" i="1" baseline="-25000" dirty="0"/>
              <a:t>2 </a:t>
            </a:r>
            <a:r>
              <a:rPr lang="en-GB" i="1" baseline="-25000" dirty="0" smtClean="0"/>
              <a:t>, </a:t>
            </a:r>
            <a:r>
              <a:rPr lang="en-GB" i="1" dirty="0" smtClean="0"/>
              <a:t>u</a:t>
            </a:r>
            <a:r>
              <a:rPr lang="en-GB" i="1" baseline="-25000" dirty="0" smtClean="0"/>
              <a:t>3 </a:t>
            </a:r>
            <a:r>
              <a:rPr lang="en-GB" dirty="0" smtClean="0"/>
              <a:t>as </a:t>
            </a:r>
            <a:r>
              <a:rPr lang="en-GB" dirty="0"/>
              <a:t>a function of </a:t>
            </a:r>
            <a:r>
              <a:rPr lang="el-GR" i="1" dirty="0"/>
              <a:t>ρ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sz="1400" dirty="0" smtClean="0"/>
              <a:t>e.g. 3D spatial profile </a:t>
            </a:r>
            <a:r>
              <a:rPr lang="en-GB" sz="1400" dirty="0"/>
              <a:t>= </a:t>
            </a:r>
            <a:r>
              <a:rPr lang="el-GR" sz="1400" i="1" dirty="0"/>
              <a:t>ρ</a:t>
            </a:r>
            <a:r>
              <a:rPr lang="en-GB" sz="1400" i="1" dirty="0" smtClean="0"/>
              <a:t>(</a:t>
            </a:r>
            <a:r>
              <a:rPr lang="en-GB" sz="1400" i="1" dirty="0" err="1" smtClean="0"/>
              <a:t>x,y,t</a:t>
            </a:r>
            <a:r>
              <a:rPr lang="en-GB" sz="1400" i="1" dirty="0" smtClean="0"/>
              <a:t>)</a:t>
            </a:r>
          </a:p>
          <a:p>
            <a:endParaRPr lang="en-GB" i="1" dirty="0"/>
          </a:p>
          <a:p>
            <a:r>
              <a:rPr lang="en-GB" dirty="0" smtClean="0"/>
              <a:t>4D profile: </a:t>
            </a:r>
            <a:r>
              <a:rPr lang="en-GB" i="1" dirty="0"/>
              <a:t>u</a:t>
            </a:r>
            <a:r>
              <a:rPr lang="en-GB" i="1" baseline="-25000" dirty="0"/>
              <a:t>1</a:t>
            </a:r>
            <a:r>
              <a:rPr lang="en-GB" i="1" dirty="0"/>
              <a:t> , u</a:t>
            </a:r>
            <a:r>
              <a:rPr lang="en-GB" i="1" baseline="-25000" dirty="0"/>
              <a:t>2 , </a:t>
            </a:r>
            <a:r>
              <a:rPr lang="en-GB" i="1" dirty="0" smtClean="0"/>
              <a:t>u</a:t>
            </a:r>
            <a:r>
              <a:rPr lang="en-GB" i="1" baseline="-25000" dirty="0" smtClean="0"/>
              <a:t>3 , </a:t>
            </a:r>
            <a:r>
              <a:rPr lang="en-GB" i="1" dirty="0" smtClean="0"/>
              <a:t>u</a:t>
            </a:r>
            <a:r>
              <a:rPr lang="en-GB" i="1" baseline="-25000" dirty="0"/>
              <a:t>4</a:t>
            </a:r>
            <a:r>
              <a:rPr lang="en-GB" i="1" baseline="-25000" dirty="0" smtClean="0"/>
              <a:t> </a:t>
            </a:r>
            <a:r>
              <a:rPr lang="en-GB" dirty="0" smtClean="0"/>
              <a:t>as </a:t>
            </a:r>
            <a:r>
              <a:rPr lang="en-GB" dirty="0"/>
              <a:t>a function of </a:t>
            </a:r>
            <a:r>
              <a:rPr lang="el-GR" i="1" dirty="0"/>
              <a:t>ρ</a:t>
            </a:r>
            <a:r>
              <a:rPr lang="en-GB" dirty="0"/>
              <a:t> </a:t>
            </a:r>
          </a:p>
          <a:p>
            <a:r>
              <a:rPr lang="en-GB" sz="1400" dirty="0" smtClean="0"/>
              <a:t>e.g. 4D transverse phase space </a:t>
            </a:r>
            <a:r>
              <a:rPr lang="el-GR" sz="1400" i="1" dirty="0"/>
              <a:t>ρ</a:t>
            </a:r>
            <a:r>
              <a:rPr lang="en-GB" sz="1400" i="1" dirty="0" smtClean="0"/>
              <a:t>(x,x’,</a:t>
            </a:r>
            <a:r>
              <a:rPr lang="en-GB" sz="1400" i="1" dirty="0" err="1" smtClean="0"/>
              <a:t>y,y</a:t>
            </a:r>
            <a:r>
              <a:rPr lang="en-GB" sz="1400" i="1" dirty="0" smtClean="0"/>
              <a:t>’)</a:t>
            </a:r>
            <a:endParaRPr lang="en-GB" sz="1400" i="1" dirty="0"/>
          </a:p>
          <a:p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6895232" y="253138"/>
            <a:ext cx="5964198" cy="2730765"/>
            <a:chOff x="6895232" y="253138"/>
            <a:chExt cx="5964198" cy="27307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45860" y="253138"/>
              <a:ext cx="3015576" cy="223427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895232" y="2368350"/>
              <a:ext cx="596419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3D spatial profile from </a:t>
              </a:r>
              <a:r>
                <a:rPr lang="en-GB" sz="1600" dirty="0" err="1" smtClean="0"/>
                <a:t>FlashForward</a:t>
              </a:r>
              <a:r>
                <a:rPr lang="en-GB" sz="1600" dirty="0" smtClean="0"/>
                <a:t> variable Polarisation TDC </a:t>
              </a:r>
            </a:p>
            <a:p>
              <a:r>
                <a:rPr lang="en-GB" sz="900" dirty="0" smtClean="0"/>
                <a:t>Fig 5 in </a:t>
              </a:r>
              <a:r>
                <a:rPr lang="en-GB" sz="900" dirty="0" err="1"/>
                <a:t>Marchetti</a:t>
              </a:r>
              <a:r>
                <a:rPr lang="en-GB" sz="900" dirty="0"/>
                <a:t>, Barbara, et al.  </a:t>
              </a:r>
              <a:r>
                <a:rPr lang="en-GB" sz="900" i="1" dirty="0"/>
                <a:t>Scientific reports</a:t>
              </a:r>
              <a:r>
                <a:rPr lang="en-GB" sz="900" dirty="0"/>
                <a:t> 11.1 (2021): </a:t>
              </a:r>
              <a:r>
                <a:rPr lang="en-GB" sz="900" dirty="0" smtClean="0"/>
                <a:t>3560.</a:t>
              </a:r>
            </a:p>
            <a:p>
              <a:r>
                <a:rPr lang="en-GB" sz="900" dirty="0" smtClean="0"/>
                <a:t>https</a:t>
              </a:r>
              <a:r>
                <a:rPr lang="en-GB" sz="900" dirty="0"/>
                <a:t>://www.nature.com/articles/s41598-021-82687-2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40649" y="3127157"/>
            <a:ext cx="4997898" cy="3424255"/>
            <a:chOff x="7540649" y="3127157"/>
            <a:chExt cx="4997898" cy="34242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3948" y="3127157"/>
              <a:ext cx="3682199" cy="281274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540649" y="5935859"/>
              <a:ext cx="499789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2D projections of 4D CLARA beam phase space</a:t>
              </a:r>
            </a:p>
            <a:p>
              <a:r>
                <a:rPr lang="en-GB" sz="900" dirty="0" smtClean="0"/>
                <a:t>Fig 7 </a:t>
              </a:r>
              <a:r>
                <a:rPr lang="en-GB" sz="900" dirty="0"/>
                <a:t>in </a:t>
              </a:r>
              <a:r>
                <a:rPr lang="en-GB" sz="900" dirty="0" err="1"/>
                <a:t>Wolski</a:t>
              </a:r>
              <a:r>
                <a:rPr lang="en-GB" sz="900" dirty="0"/>
                <a:t>, A., et </a:t>
              </a:r>
              <a:r>
                <a:rPr lang="en-GB" sz="900" dirty="0" smtClean="0"/>
                <a:t>al. Physical </a:t>
              </a:r>
              <a:r>
                <a:rPr lang="en-GB" sz="900" dirty="0"/>
                <a:t>Review Accelerators and Beams 23.3 (2020): 032804.https://journals.aps.org/prab/abstract/10.1103/PhysRevAccelBeams.23.032804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214" y="4088841"/>
            <a:ext cx="3844335" cy="2414950"/>
            <a:chOff x="53214" y="4088841"/>
            <a:chExt cx="3844335" cy="2414950"/>
          </a:xfrm>
        </p:grpSpPr>
        <p:pic>
          <p:nvPicPr>
            <p:cNvPr id="16" name="Picture 15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458" y="4088841"/>
              <a:ext cx="3142868" cy="193763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3214" y="5995960"/>
              <a:ext cx="384433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1D Longitudinal profile of CLARA BA1 beam</a:t>
              </a:r>
            </a:p>
            <a:p>
              <a:r>
                <a:rPr lang="en-GB" sz="1100" dirty="0" smtClean="0"/>
                <a:t>From electro-optical sampling</a:t>
              </a:r>
              <a:endParaRPr lang="en-GB" sz="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92641" y="4088841"/>
            <a:ext cx="3844335" cy="2408711"/>
            <a:chOff x="3792641" y="4088841"/>
            <a:chExt cx="3844335" cy="24087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887" t="35236" r="33797" b="6454"/>
            <a:stretch/>
          </p:blipFill>
          <p:spPr>
            <a:xfrm>
              <a:off x="4280171" y="4088841"/>
              <a:ext cx="2382948" cy="178018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792641" y="5989721"/>
              <a:ext cx="384433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2</a:t>
              </a:r>
              <a:r>
                <a:rPr lang="en-GB" sz="1600" dirty="0" smtClean="0"/>
                <a:t>D transverse profile of CLARA BA1 beam</a:t>
              </a:r>
            </a:p>
            <a:p>
              <a:r>
                <a:rPr lang="en-GB" sz="1100" dirty="0" smtClean="0"/>
                <a:t>From YAG screen</a:t>
              </a:r>
              <a:endParaRPr lang="en-GB" sz="6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760680" y="0"/>
            <a:ext cx="356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Multi-shot tomographic techniques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5027" y="6366746"/>
            <a:ext cx="457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Single-shot techniques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06/03/2023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02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Beam properties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Beams are made of bunches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12462" y="1270833"/>
            <a:ext cx="713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Bunches can be separated uniformly or with a sub-structure(‘train’/pulse)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80255" y="3569336"/>
            <a:ext cx="71325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Beam properties are </a:t>
            </a:r>
            <a:r>
              <a:rPr lang="en-GB" b="1" i="1" dirty="0" smtClean="0"/>
              <a:t>time averaged </a:t>
            </a:r>
            <a:r>
              <a:rPr lang="en-GB" dirty="0" smtClean="0"/>
              <a:t>properties of bunches or </a:t>
            </a:r>
          </a:p>
          <a:p>
            <a:r>
              <a:rPr lang="en-GB" b="1" i="1" dirty="0" smtClean="0"/>
              <a:t>Shot to shot variation </a:t>
            </a:r>
            <a:r>
              <a:rPr lang="en-GB" dirty="0" smtClean="0"/>
              <a:t>in bunch properties</a:t>
            </a:r>
          </a:p>
          <a:p>
            <a:r>
              <a:rPr lang="en-GB" dirty="0" smtClean="0"/>
              <a:t>Beam properties we could measure include:</a:t>
            </a:r>
          </a:p>
          <a:p>
            <a:endParaRPr lang="en-GB" dirty="0" smtClean="0"/>
          </a:p>
          <a:p>
            <a:r>
              <a:rPr lang="en-GB" dirty="0" smtClean="0"/>
              <a:t>Beam current</a:t>
            </a:r>
          </a:p>
          <a:p>
            <a:r>
              <a:rPr lang="en-GB" dirty="0" smtClean="0"/>
              <a:t>Average energy </a:t>
            </a:r>
          </a:p>
          <a:p>
            <a:endParaRPr lang="en-GB" dirty="0" smtClean="0"/>
          </a:p>
          <a:p>
            <a:r>
              <a:rPr lang="en-GB" dirty="0" smtClean="0"/>
              <a:t>Energy instability</a:t>
            </a:r>
          </a:p>
          <a:p>
            <a:r>
              <a:rPr lang="en-GB" dirty="0" smtClean="0"/>
              <a:t>Charge instability </a:t>
            </a:r>
          </a:p>
          <a:p>
            <a:r>
              <a:rPr lang="en-GB" dirty="0" smtClean="0"/>
              <a:t>Pointing instability</a:t>
            </a:r>
          </a:p>
          <a:p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368447" y="2247899"/>
            <a:ext cx="571353" cy="1632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1238397" y="2247899"/>
            <a:ext cx="571353" cy="1632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2108347" y="2240103"/>
            <a:ext cx="571353" cy="1632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2978297" y="2247899"/>
            <a:ext cx="571353" cy="1632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3848247" y="2247899"/>
            <a:ext cx="571353" cy="1632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6712097" y="2186081"/>
            <a:ext cx="3530453" cy="171019"/>
            <a:chOff x="6712097" y="2186081"/>
            <a:chExt cx="3530453" cy="171019"/>
          </a:xfrm>
        </p:grpSpPr>
        <p:sp>
          <p:nvSpPr>
            <p:cNvPr id="21" name="Oval 20"/>
            <p:cNvSpPr/>
            <p:nvPr/>
          </p:nvSpPr>
          <p:spPr>
            <a:xfrm>
              <a:off x="6712097" y="2193877"/>
              <a:ext cx="50653" cy="1632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7582047" y="2193877"/>
              <a:ext cx="50653" cy="1632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8451997" y="2186081"/>
              <a:ext cx="50653" cy="1632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9321947" y="2193877"/>
              <a:ext cx="50653" cy="1632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10191897" y="2193877"/>
              <a:ext cx="50653" cy="1632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13844" y="2186081"/>
            <a:ext cx="3530453" cy="171019"/>
            <a:chOff x="6712097" y="2186081"/>
            <a:chExt cx="3530453" cy="171019"/>
          </a:xfrm>
        </p:grpSpPr>
        <p:sp>
          <p:nvSpPr>
            <p:cNvPr id="27" name="Oval 26"/>
            <p:cNvSpPr/>
            <p:nvPr/>
          </p:nvSpPr>
          <p:spPr>
            <a:xfrm>
              <a:off x="6712097" y="2193877"/>
              <a:ext cx="50653" cy="1632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7582047" y="2193877"/>
              <a:ext cx="50653" cy="1632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8451997" y="2186081"/>
              <a:ext cx="50653" cy="1632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9321947" y="2193877"/>
              <a:ext cx="50653" cy="1632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0191897" y="2193877"/>
              <a:ext cx="50653" cy="1632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15591" y="2186081"/>
            <a:ext cx="3530453" cy="171019"/>
            <a:chOff x="6712097" y="2186081"/>
            <a:chExt cx="3530453" cy="171019"/>
          </a:xfrm>
        </p:grpSpPr>
        <p:sp>
          <p:nvSpPr>
            <p:cNvPr id="38" name="Oval 37"/>
            <p:cNvSpPr/>
            <p:nvPr/>
          </p:nvSpPr>
          <p:spPr>
            <a:xfrm>
              <a:off x="6712097" y="2193877"/>
              <a:ext cx="50653" cy="1632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7582047" y="2193877"/>
              <a:ext cx="50653" cy="1632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8451997" y="2186081"/>
              <a:ext cx="50653" cy="1632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9321947" y="2193877"/>
              <a:ext cx="50653" cy="1632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10191897" y="2193877"/>
              <a:ext cx="50653" cy="1632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017338" y="2186081"/>
            <a:ext cx="3530453" cy="171019"/>
            <a:chOff x="6712097" y="2186081"/>
            <a:chExt cx="3530453" cy="171019"/>
          </a:xfrm>
        </p:grpSpPr>
        <p:sp>
          <p:nvSpPr>
            <p:cNvPr id="44" name="Oval 43"/>
            <p:cNvSpPr/>
            <p:nvPr/>
          </p:nvSpPr>
          <p:spPr>
            <a:xfrm>
              <a:off x="6712097" y="2193877"/>
              <a:ext cx="50653" cy="1632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7582047" y="2193877"/>
              <a:ext cx="50653" cy="1632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8451997" y="2186081"/>
              <a:ext cx="50653" cy="1632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9321947" y="2193877"/>
              <a:ext cx="50653" cy="1632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10191897" y="2193877"/>
              <a:ext cx="50653" cy="1632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9" name="Right Arrow 48"/>
          <p:cNvSpPr/>
          <p:nvPr/>
        </p:nvSpPr>
        <p:spPr>
          <a:xfrm>
            <a:off x="1903043" y="1681827"/>
            <a:ext cx="1033698" cy="31573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 smtClean="0"/>
              <a:t>z</a:t>
            </a:r>
            <a:endParaRPr lang="en-GB" sz="1600" i="1" dirty="0"/>
          </a:p>
        </p:txBody>
      </p:sp>
      <p:sp>
        <p:nvSpPr>
          <p:cNvPr id="50" name="Right Arrow 49"/>
          <p:cNvSpPr/>
          <p:nvPr/>
        </p:nvSpPr>
        <p:spPr>
          <a:xfrm>
            <a:off x="8379504" y="1640165"/>
            <a:ext cx="1033698" cy="31573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 smtClean="0"/>
              <a:t>z</a:t>
            </a:r>
            <a:endParaRPr lang="en-GB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86682" y="2637169"/>
            <a:ext cx="311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Uniformly separated bunches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7429940" y="2637169"/>
            <a:ext cx="348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Uniformly separated bunch ‘trains’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480616" y="4182044"/>
            <a:ext cx="4654550" cy="230832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 diagnose a </a:t>
            </a:r>
            <a:r>
              <a:rPr lang="en-GB" sz="2400" b="1" dirty="0" smtClean="0"/>
              <a:t>bunch</a:t>
            </a:r>
            <a:r>
              <a:rPr lang="en-GB" sz="2400" dirty="0" smtClean="0"/>
              <a:t> we must be able to pick it out from the </a:t>
            </a:r>
            <a:r>
              <a:rPr lang="en-GB" sz="2400" b="1" dirty="0" smtClean="0"/>
              <a:t>beam</a:t>
            </a:r>
          </a:p>
          <a:p>
            <a:endParaRPr lang="en-GB" sz="2400" dirty="0"/>
          </a:p>
          <a:p>
            <a:r>
              <a:rPr lang="en-GB" sz="2400" dirty="0" smtClean="0"/>
              <a:t>To fully diagnose a </a:t>
            </a:r>
            <a:r>
              <a:rPr lang="en-GB" sz="2400" b="1" dirty="0" smtClean="0"/>
              <a:t>beam</a:t>
            </a:r>
            <a:r>
              <a:rPr lang="en-GB" sz="2400" dirty="0" smtClean="0"/>
              <a:t> instability</a:t>
            </a:r>
          </a:p>
          <a:p>
            <a:r>
              <a:rPr lang="en-GB" sz="2400" dirty="0" smtClean="0"/>
              <a:t>We must be able to measure the </a:t>
            </a:r>
            <a:r>
              <a:rPr lang="en-GB" sz="2400" b="1" dirty="0" smtClean="0"/>
              <a:t>bunches</a:t>
            </a:r>
            <a:r>
              <a:rPr lang="en-GB" sz="2400" dirty="0" smtClean="0"/>
              <a:t> at their rep. rate…</a:t>
            </a:r>
          </a:p>
        </p:txBody>
      </p:sp>
    </p:spTree>
    <p:extLst>
      <p:ext uri="{BB962C8B-B14F-4D97-AF65-F5344CB8AC3E}">
        <p14:creationId xmlns:p14="http://schemas.microsoft.com/office/powerpoint/2010/main" val="286547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30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Diagnostic modes</a:t>
            </a:r>
            <a:endParaRPr lang="en-GB" sz="4400" dirty="0">
              <a:solidFill>
                <a:srgbClr val="00308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 useful definitions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06/03/2023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003088"/>
                </a:solidFill>
                <a:latin typeface="Helvetica" pitchFamily="2" charset="0"/>
              </a:rPr>
              <a:t>CI-ACC-212</a:t>
            </a:r>
            <a:br>
              <a:rPr lang="en-US" b="1" dirty="0">
                <a:solidFill>
                  <a:srgbClr val="003088"/>
                </a:solidFill>
                <a:latin typeface="Helvetica" pitchFamily="2" charset="0"/>
              </a:rPr>
            </a:br>
            <a:r>
              <a:rPr lang="en-US" b="1" dirty="0">
                <a:solidFill>
                  <a:srgbClr val="003088"/>
                </a:solidFill>
                <a:latin typeface="Helvetica" pitchFamily="2" charset="0"/>
              </a:rPr>
              <a:t>Beam Diagnostics #1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06/03/2023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558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Single vs Multi-shot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Further definitions…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38265" y="1485384"/>
            <a:ext cx="99392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Diagnostics operate in either </a:t>
            </a:r>
            <a:r>
              <a:rPr lang="en-GB" b="1" dirty="0" smtClean="0">
                <a:solidFill>
                  <a:schemeClr val="accent6"/>
                </a:solidFill>
              </a:rPr>
              <a:t>single shot </a:t>
            </a:r>
            <a:r>
              <a:rPr lang="en-GB" dirty="0" smtClean="0"/>
              <a:t>or </a:t>
            </a:r>
            <a:r>
              <a:rPr lang="en-GB" b="1" dirty="0" smtClean="0">
                <a:solidFill>
                  <a:srgbClr val="FF0000"/>
                </a:solidFill>
              </a:rPr>
              <a:t>multi-shot</a:t>
            </a:r>
            <a:r>
              <a:rPr lang="en-GB" b="1" dirty="0" smtClean="0"/>
              <a:t> </a:t>
            </a:r>
            <a:r>
              <a:rPr lang="en-GB" dirty="0" smtClean="0"/>
              <a:t>modes:</a:t>
            </a:r>
          </a:p>
          <a:p>
            <a:endParaRPr lang="en-GB" dirty="0"/>
          </a:p>
          <a:p>
            <a:r>
              <a:rPr lang="en-GB" b="1" dirty="0" smtClean="0">
                <a:solidFill>
                  <a:schemeClr val="accent6"/>
                </a:solidFill>
              </a:rPr>
              <a:t>Single shot =  One bunch is captured to make a measurement 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(This can be done at the beam rep. rate, but not necessarily)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Instabilities can be seen, fast feedback can be provided</a:t>
            </a:r>
          </a:p>
          <a:p>
            <a:endParaRPr lang="en-GB" dirty="0">
              <a:solidFill>
                <a:schemeClr val="accent6"/>
              </a:solidFill>
            </a:endParaRPr>
          </a:p>
          <a:p>
            <a:endParaRPr lang="en-GB" dirty="0" smtClean="0">
              <a:solidFill>
                <a:schemeClr val="accent6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Multi-shot = many bunches needed to make a measurement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Time averages bunch behaviour over many shots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Will smear out fast instabilities, </a:t>
            </a:r>
            <a:r>
              <a:rPr lang="en-GB" i="1" dirty="0" smtClean="0">
                <a:solidFill>
                  <a:srgbClr val="FF0000"/>
                </a:solidFill>
              </a:rPr>
              <a:t>may</a:t>
            </a:r>
            <a:r>
              <a:rPr lang="en-GB" dirty="0" smtClean="0">
                <a:solidFill>
                  <a:srgbClr val="FF0000"/>
                </a:solidFill>
              </a:rPr>
              <a:t> smear out slower drifts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Can provide slow feedback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chemeClr val="accent6"/>
                </a:solidFill>
              </a:rPr>
              <a:t>Single shot is always better, </a:t>
            </a:r>
            <a:r>
              <a:rPr lang="en-GB" dirty="0" smtClean="0"/>
              <a:t>but for </a:t>
            </a:r>
            <a:r>
              <a:rPr lang="en-GB" i="1" dirty="0" smtClean="0"/>
              <a:t>some</a:t>
            </a:r>
            <a:r>
              <a:rPr lang="en-GB" dirty="0" smtClean="0"/>
              <a:t> systems means compromising on precision, accuracy</a:t>
            </a:r>
          </a:p>
          <a:p>
            <a:endParaRPr lang="en-GB" dirty="0"/>
          </a:p>
          <a:p>
            <a:r>
              <a:rPr lang="en-GB" dirty="0" smtClean="0"/>
              <a:t>How much precision or accuracy you need depends on what you want to do with the system…</a:t>
            </a:r>
          </a:p>
          <a:p>
            <a:endParaRPr lang="en-GB" dirty="0">
              <a:solidFill>
                <a:schemeClr val="accent6"/>
              </a:solidFill>
            </a:endParaRP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689850" y="2171700"/>
            <a:ext cx="300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e.g. Beam Position Monitor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689850" y="3655208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e.g. Emittance Quad Scan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06/03/2023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5022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Destructive Vs Non-Invasive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Obvious statements &amp; Buzzwords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38265" y="1569602"/>
            <a:ext cx="9283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aking a measurement of a bunch typically affects the bunch in some way… 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If the bunch is lost or cannot be ‘used’ afterwards this is </a:t>
            </a:r>
            <a:r>
              <a:rPr lang="en-GB" b="1" dirty="0" smtClean="0">
                <a:solidFill>
                  <a:srgbClr val="FF0000"/>
                </a:solidFill>
              </a:rPr>
              <a:t>DESTRUCTIVE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If it isn’t useful, it may as well be lost</a:t>
            </a:r>
            <a:endParaRPr lang="en-GB" i="1" dirty="0">
              <a:solidFill>
                <a:srgbClr val="FF0000"/>
              </a:solidFill>
            </a:endParaRPr>
          </a:p>
          <a:p>
            <a:endParaRPr lang="en-GB" dirty="0" smtClean="0"/>
          </a:p>
          <a:p>
            <a:r>
              <a:rPr lang="en-GB" dirty="0" smtClean="0"/>
              <a:t>If no </a:t>
            </a:r>
            <a:r>
              <a:rPr lang="en-GB" i="1" dirty="0" smtClean="0"/>
              <a:t>measureable change </a:t>
            </a:r>
            <a:r>
              <a:rPr lang="en-GB" dirty="0" smtClean="0"/>
              <a:t>is made to the bunch this is </a:t>
            </a:r>
            <a:r>
              <a:rPr lang="en-GB" b="1" dirty="0" smtClean="0">
                <a:solidFill>
                  <a:schemeClr val="accent6"/>
                </a:solidFill>
              </a:rPr>
              <a:t>NON-INVASIVE</a:t>
            </a:r>
          </a:p>
          <a:p>
            <a:r>
              <a:rPr lang="en-GB" i="1" dirty="0" smtClean="0">
                <a:solidFill>
                  <a:schemeClr val="accent6"/>
                </a:solidFill>
              </a:rPr>
              <a:t>If you can’t measure it, did it even happen?</a:t>
            </a:r>
            <a:endParaRPr lang="en-GB" i="1" dirty="0">
              <a:solidFill>
                <a:schemeClr val="accent6"/>
              </a:solidFill>
            </a:endParaRPr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If there is a measurable change but the beam can still be ‘used’ this is </a:t>
            </a:r>
            <a:r>
              <a:rPr lang="en-GB" b="1" dirty="0" smtClean="0">
                <a:solidFill>
                  <a:schemeClr val="accent2"/>
                </a:solidFill>
              </a:rPr>
              <a:t>MINIMALLY INVASIVE</a:t>
            </a:r>
          </a:p>
          <a:p>
            <a:r>
              <a:rPr lang="en-GB" i="1" dirty="0" smtClean="0">
                <a:solidFill>
                  <a:schemeClr val="accent2"/>
                </a:solidFill>
              </a:rPr>
              <a:t>This is highly dependent on beam parameters &amp; application</a:t>
            </a:r>
            <a:endParaRPr lang="en-GB" i="1" dirty="0">
              <a:solidFill>
                <a:schemeClr val="accent2"/>
              </a:solidFill>
            </a:endParaRPr>
          </a:p>
          <a:p>
            <a:endParaRPr lang="en-GB" b="1" dirty="0" smtClean="0">
              <a:solidFill>
                <a:schemeClr val="accent2"/>
              </a:solidFill>
            </a:endParaRPr>
          </a:p>
          <a:p>
            <a:endParaRPr lang="en-GB" b="1" dirty="0">
              <a:solidFill>
                <a:schemeClr val="accent2"/>
              </a:solidFill>
            </a:endParaRPr>
          </a:p>
          <a:p>
            <a:r>
              <a:rPr lang="en-GB" dirty="0" smtClean="0">
                <a:solidFill>
                  <a:srgbClr val="003088"/>
                </a:solidFill>
              </a:rPr>
              <a:t>Typically we have destructive &amp; non-invasive diagnostics</a:t>
            </a:r>
          </a:p>
          <a:p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08/03/2023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19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4439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Measuring vs Monitoring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My view/definitions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88662" y="1606914"/>
            <a:ext cx="922655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When we operate an accelerator we either want to:</a:t>
            </a:r>
          </a:p>
          <a:p>
            <a:r>
              <a:rPr lang="en-GB" b="1" dirty="0">
                <a:solidFill>
                  <a:schemeClr val="accent6"/>
                </a:solidFill>
              </a:rPr>
              <a:t>M</a:t>
            </a:r>
            <a:r>
              <a:rPr lang="en-GB" b="1" dirty="0" smtClean="0">
                <a:solidFill>
                  <a:schemeClr val="accent6"/>
                </a:solidFill>
              </a:rPr>
              <a:t>onitor</a:t>
            </a:r>
            <a:r>
              <a:rPr lang="en-GB" dirty="0" smtClean="0"/>
              <a:t> the beam (and do something else up/downstream)</a:t>
            </a:r>
          </a:p>
          <a:p>
            <a:r>
              <a:rPr lang="en-GB" dirty="0" smtClean="0"/>
              <a:t>Or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Measure</a:t>
            </a:r>
            <a:r>
              <a:rPr lang="en-GB" dirty="0" smtClean="0"/>
              <a:t> the beam (to find out its properties in detail and do nothing else)</a:t>
            </a:r>
          </a:p>
          <a:p>
            <a:endParaRPr lang="en-GB" b="1" u="sng" dirty="0"/>
          </a:p>
          <a:p>
            <a:r>
              <a:rPr lang="en-GB" dirty="0" smtClean="0"/>
              <a:t>A </a:t>
            </a:r>
            <a:r>
              <a:rPr lang="en-GB" b="1" u="sng" dirty="0" smtClean="0">
                <a:solidFill>
                  <a:schemeClr val="accent6"/>
                </a:solidFill>
              </a:rPr>
              <a:t>monitoring</a:t>
            </a:r>
            <a:r>
              <a:rPr lang="en-GB" dirty="0" smtClean="0"/>
              <a:t> system is </a:t>
            </a:r>
            <a:r>
              <a:rPr lang="en-GB" b="1" dirty="0" smtClean="0">
                <a:solidFill>
                  <a:schemeClr val="accent6"/>
                </a:solidFill>
              </a:rPr>
              <a:t>single-shot</a:t>
            </a:r>
            <a:r>
              <a:rPr lang="en-GB" dirty="0" smtClean="0"/>
              <a:t> </a:t>
            </a:r>
            <a:r>
              <a:rPr lang="en-GB" i="1" dirty="0" smtClean="0"/>
              <a:t>and/or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chemeClr val="accent6"/>
                </a:solidFill>
              </a:rPr>
              <a:t>non-invasive</a:t>
            </a:r>
          </a:p>
          <a:p>
            <a:r>
              <a:rPr lang="en-GB" i="1" dirty="0" smtClean="0"/>
              <a:t>The best monitors are both!</a:t>
            </a:r>
          </a:p>
          <a:p>
            <a:endParaRPr lang="en-GB" b="1" dirty="0">
              <a:solidFill>
                <a:schemeClr val="accent6"/>
              </a:solidFill>
            </a:endParaRPr>
          </a:p>
          <a:p>
            <a:r>
              <a:rPr lang="en-GB" dirty="0" smtClean="0"/>
              <a:t>A </a:t>
            </a:r>
            <a:r>
              <a:rPr lang="en-GB" b="1" u="sng" dirty="0" smtClean="0">
                <a:solidFill>
                  <a:srgbClr val="FF0000"/>
                </a:solidFill>
              </a:rPr>
              <a:t>measuring</a:t>
            </a:r>
            <a:r>
              <a:rPr lang="en-GB" dirty="0" smtClean="0"/>
              <a:t> system is either </a:t>
            </a:r>
            <a:r>
              <a:rPr lang="en-GB" b="1" dirty="0" smtClean="0">
                <a:solidFill>
                  <a:srgbClr val="FF0000"/>
                </a:solidFill>
              </a:rPr>
              <a:t>destructive</a:t>
            </a:r>
            <a:r>
              <a:rPr lang="en-GB" dirty="0" smtClean="0"/>
              <a:t> or </a:t>
            </a:r>
            <a:r>
              <a:rPr lang="en-GB" b="1" dirty="0" smtClean="0">
                <a:solidFill>
                  <a:srgbClr val="FF0000"/>
                </a:solidFill>
              </a:rPr>
              <a:t>multi-shot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/>
              <a:t>Diagnostics impact how an accelerator is </a:t>
            </a:r>
            <a:r>
              <a:rPr lang="en-GB" b="1" u="sng" dirty="0"/>
              <a:t>operated</a:t>
            </a:r>
          </a:p>
          <a:p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2332" y="5442327"/>
            <a:ext cx="7887353" cy="1107996"/>
          </a:xfrm>
          <a:prstGeom prst="rect">
            <a:avLst/>
          </a:prstGeom>
          <a:noFill/>
          <a:ln w="38100">
            <a:solidFill>
              <a:srgbClr val="00308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Without </a:t>
            </a:r>
            <a:r>
              <a:rPr lang="en-GB" sz="2400" dirty="0"/>
              <a:t>diagnostics, you can’t </a:t>
            </a:r>
            <a:r>
              <a:rPr lang="en-GB" sz="2400" dirty="0" smtClean="0"/>
              <a:t>operate.</a:t>
            </a:r>
            <a:endParaRPr lang="en-GB" sz="2400" dirty="0"/>
          </a:p>
          <a:p>
            <a:pPr algn="ctr"/>
            <a:r>
              <a:rPr lang="en-GB" sz="2400" b="1" dirty="0" smtClean="0"/>
              <a:t>How </a:t>
            </a:r>
            <a:r>
              <a:rPr lang="en-GB" sz="2400" b="1" dirty="0"/>
              <a:t>you operate is defined by what diagnostics you </a:t>
            </a:r>
            <a:r>
              <a:rPr lang="en-GB" sz="2400" b="1" dirty="0" smtClean="0"/>
              <a:t>have!</a:t>
            </a:r>
            <a:endParaRPr lang="en-GB" sz="2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2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0030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Introductions &amp; Course Structure</a:t>
            </a:r>
            <a:endParaRPr lang="en-GB" sz="5400" dirty="0">
              <a:solidFill>
                <a:srgbClr val="00308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06/03/2023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003088"/>
                </a:solidFill>
                <a:latin typeface="Helvetica" pitchFamily="2" charset="0"/>
              </a:rPr>
              <a:t>CI-ACC-212</a:t>
            </a:r>
            <a:br>
              <a:rPr lang="en-US" b="1" dirty="0">
                <a:solidFill>
                  <a:srgbClr val="003088"/>
                </a:solidFill>
                <a:latin typeface="Helvetica" pitchFamily="2" charset="0"/>
              </a:rPr>
            </a:br>
            <a:r>
              <a:rPr lang="en-US" b="1" dirty="0">
                <a:solidFill>
                  <a:srgbClr val="003088"/>
                </a:solidFill>
                <a:latin typeface="Helvetica" pitchFamily="2" charset="0"/>
              </a:rPr>
              <a:t>Beam Diagnostics #</a:t>
            </a:r>
            <a:r>
              <a:rPr lang="en-US" b="1" dirty="0" smtClean="0">
                <a:solidFill>
                  <a:srgbClr val="003088"/>
                </a:solidFill>
                <a:latin typeface="Helvetica" pitchFamily="2" charset="0"/>
              </a:rPr>
              <a:t>1 </a:t>
            </a:r>
            <a:endParaRPr lang="en-US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30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Break</a:t>
            </a:r>
            <a:endParaRPr lang="en-GB" sz="4400" dirty="0">
              <a:solidFill>
                <a:srgbClr val="00308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06/03/2023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003088"/>
                </a:solidFill>
                <a:latin typeface="Helvetica" pitchFamily="2" charset="0"/>
              </a:rPr>
              <a:t>CI-ACC-212</a:t>
            </a:r>
            <a:br>
              <a:rPr lang="en-US" b="1" dirty="0">
                <a:solidFill>
                  <a:srgbClr val="003088"/>
                </a:solidFill>
                <a:latin typeface="Helvetica" pitchFamily="2" charset="0"/>
              </a:rPr>
            </a:br>
            <a:r>
              <a:rPr lang="en-US" b="1" dirty="0">
                <a:solidFill>
                  <a:srgbClr val="003088"/>
                </a:solidFill>
                <a:latin typeface="Helvetica" pitchFamily="2" charset="0"/>
              </a:rPr>
              <a:t>Beam Diagnostics #1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30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Common diagnostic systems</a:t>
            </a:r>
            <a:endParaRPr lang="en-GB" sz="4400" dirty="0">
              <a:solidFill>
                <a:srgbClr val="00308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Know your BPMs from your TDCs and your OTR from your CSR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06/03/2023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003088"/>
                </a:solidFill>
                <a:latin typeface="Helvetica" pitchFamily="2" charset="0"/>
              </a:rPr>
              <a:t>CI-ACC-212</a:t>
            </a:r>
            <a:br>
              <a:rPr lang="en-US" b="1" dirty="0">
                <a:solidFill>
                  <a:srgbClr val="003088"/>
                </a:solidFill>
                <a:latin typeface="Helvetica" pitchFamily="2" charset="0"/>
              </a:rPr>
            </a:br>
            <a:r>
              <a:rPr lang="en-US" b="1" dirty="0">
                <a:solidFill>
                  <a:srgbClr val="003088"/>
                </a:solidFill>
                <a:latin typeface="Helvetica" pitchFamily="2" charset="0"/>
              </a:rPr>
              <a:t>Beam Diagnostics #1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06/03/2023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22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1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A zoo of systems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Always a new species to discover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82637" y="1235777"/>
            <a:ext cx="10038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following is a set of common systems and their acronyms </a:t>
            </a:r>
          </a:p>
          <a:p>
            <a:r>
              <a:rPr lang="en-GB" dirty="0" smtClean="0"/>
              <a:t>Also included alternative acronyms that other labs use</a:t>
            </a:r>
          </a:p>
          <a:p>
            <a:endParaRPr lang="en-GB" dirty="0"/>
          </a:p>
          <a:p>
            <a:r>
              <a:rPr lang="en-GB" b="1" i="1" dirty="0" smtClean="0">
                <a:solidFill>
                  <a:schemeClr val="accent6"/>
                </a:solidFill>
              </a:rPr>
              <a:t>Non-exhaustive list. There are many systems out there</a:t>
            </a:r>
          </a:p>
          <a:p>
            <a:endParaRPr lang="en-GB" dirty="0" smtClean="0"/>
          </a:p>
          <a:p>
            <a:r>
              <a:rPr lang="en-GB" dirty="0">
                <a:solidFill>
                  <a:srgbClr val="FF0000"/>
                </a:solidFill>
              </a:rPr>
              <a:t>Beware: some of the acronyms are the same, </a:t>
            </a:r>
            <a:r>
              <a:rPr lang="en-GB" dirty="0"/>
              <a:t>but mean different systems to different people/labs</a:t>
            </a:r>
          </a:p>
          <a:p>
            <a:r>
              <a:rPr lang="en-GB" dirty="0" smtClean="0"/>
              <a:t>There is no agreed ‘dictionary’!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Brief description of what that system is for </a:t>
            </a:r>
          </a:p>
          <a:p>
            <a:endParaRPr lang="en-GB" dirty="0"/>
          </a:p>
          <a:p>
            <a:r>
              <a:rPr lang="en-GB" dirty="0" smtClean="0"/>
              <a:t>Detail will come in later lectures/slides for most systems (but not all!)</a:t>
            </a:r>
          </a:p>
          <a:p>
            <a:endParaRPr lang="en-GB" dirty="0"/>
          </a:p>
          <a:p>
            <a:r>
              <a:rPr lang="en-GB" dirty="0" smtClean="0"/>
              <a:t>This is an introductory overview!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430639" y="3430622"/>
            <a:ext cx="3385225" cy="1846659"/>
          </a:xfrm>
          <a:prstGeom prst="rect">
            <a:avLst/>
          </a:prstGeom>
          <a:noFill/>
          <a:ln w="19050">
            <a:solidFill>
              <a:srgbClr val="003088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love TLAs, do you?</a:t>
            </a:r>
          </a:p>
          <a:p>
            <a:endParaRPr lang="en-GB" sz="2400" dirty="0"/>
          </a:p>
          <a:p>
            <a:r>
              <a:rPr lang="en-GB" sz="2400" dirty="0" smtClean="0"/>
              <a:t>Make sure you know someone actually means!</a:t>
            </a:r>
          </a:p>
          <a:p>
            <a:endParaRPr lang="en-GB" dirty="0" smtClean="0"/>
          </a:p>
        </p:txBody>
      </p:sp>
      <p:pic>
        <p:nvPicPr>
          <p:cNvPr id="4" name="Picture 3" descr="Binoculars Search See To · Free image on Pixabay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515" y="5087759"/>
            <a:ext cx="1767734" cy="1767734"/>
          </a:xfrm>
          <a:prstGeom prst="rect">
            <a:avLst/>
          </a:prstGeom>
        </p:spPr>
      </p:pic>
      <p:pic>
        <p:nvPicPr>
          <p:cNvPr id="5" name="Picture 4" descr="August | 2013 | The Dreamweaver's Cottag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606" y="5187283"/>
            <a:ext cx="2800365" cy="15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8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06/03/2023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23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381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Common systems 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171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Transverse #1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09648" y="1269126"/>
            <a:ext cx="881974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BPM</a:t>
            </a:r>
            <a:r>
              <a:rPr lang="en-GB" dirty="0" smtClean="0"/>
              <a:t> = </a:t>
            </a:r>
            <a:r>
              <a:rPr lang="en-GB" b="1" u="sng" dirty="0" smtClean="0"/>
              <a:t>B</a:t>
            </a:r>
            <a:r>
              <a:rPr lang="en-GB" dirty="0" smtClean="0"/>
              <a:t>eam </a:t>
            </a:r>
            <a:r>
              <a:rPr lang="en-GB" b="1" u="sng" dirty="0" smtClean="0"/>
              <a:t>P</a:t>
            </a:r>
            <a:r>
              <a:rPr lang="en-GB" dirty="0" smtClean="0"/>
              <a:t>osition </a:t>
            </a:r>
            <a:r>
              <a:rPr lang="en-GB" b="1" u="sng" dirty="0" smtClean="0"/>
              <a:t>M</a:t>
            </a:r>
            <a:r>
              <a:rPr lang="en-GB" dirty="0" smtClean="0"/>
              <a:t>onitor</a:t>
            </a:r>
          </a:p>
          <a:p>
            <a:r>
              <a:rPr lang="en-GB" dirty="0">
                <a:solidFill>
                  <a:schemeClr val="accent6"/>
                </a:solidFill>
              </a:rPr>
              <a:t>Non-invasive</a:t>
            </a:r>
            <a:r>
              <a:rPr lang="en-GB" dirty="0"/>
              <a:t> </a:t>
            </a:r>
            <a:r>
              <a:rPr lang="en-GB" dirty="0" smtClean="0">
                <a:solidFill>
                  <a:schemeClr val="accent6"/>
                </a:solidFill>
              </a:rPr>
              <a:t>single shot </a:t>
            </a:r>
            <a:r>
              <a:rPr lang="en-GB" dirty="0" smtClean="0"/>
              <a:t>monitor </a:t>
            </a:r>
            <a:r>
              <a:rPr lang="en-GB" dirty="0"/>
              <a:t>for &lt;x&gt; and &lt;y</a:t>
            </a:r>
            <a:r>
              <a:rPr lang="en-GB" dirty="0" smtClean="0"/>
              <a:t>&gt;</a:t>
            </a:r>
          </a:p>
          <a:p>
            <a:r>
              <a:rPr lang="en-GB" sz="1400" dirty="0" smtClean="0"/>
              <a:t>Uses 4 pick-ups to measure proximity of electric field within the beam-pipe </a:t>
            </a:r>
          </a:p>
          <a:p>
            <a:r>
              <a:rPr lang="en-GB" sz="1400" dirty="0" smtClean="0"/>
              <a:t>Can be calibrated to estimate charge</a:t>
            </a:r>
          </a:p>
          <a:p>
            <a:r>
              <a:rPr lang="en-GB" sz="1400" dirty="0" smtClean="0"/>
              <a:t>Example pick-up types: buttons, </a:t>
            </a:r>
            <a:r>
              <a:rPr lang="en-GB" sz="1400" dirty="0" err="1" smtClean="0"/>
              <a:t>striplines</a:t>
            </a:r>
            <a:endParaRPr lang="en-GB" sz="14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b="1" dirty="0" err="1" smtClean="0"/>
              <a:t>cBPM</a:t>
            </a:r>
            <a:r>
              <a:rPr lang="en-GB" dirty="0" smtClean="0"/>
              <a:t> = </a:t>
            </a:r>
            <a:r>
              <a:rPr lang="en-GB" b="1" u="sng" dirty="0" smtClean="0"/>
              <a:t>C</a:t>
            </a:r>
            <a:r>
              <a:rPr lang="en-GB" dirty="0" smtClean="0"/>
              <a:t>avity </a:t>
            </a:r>
            <a:r>
              <a:rPr lang="en-GB" b="1" u="sng" dirty="0" smtClean="0"/>
              <a:t>BPM</a:t>
            </a:r>
          </a:p>
          <a:p>
            <a:r>
              <a:rPr lang="en-GB" sz="1400" dirty="0" smtClean="0"/>
              <a:t>Uses a cavity to create a wakefield</a:t>
            </a:r>
          </a:p>
          <a:p>
            <a:r>
              <a:rPr lang="en-GB" sz="1400" dirty="0" smtClean="0"/>
              <a:t>Typically higher resolution than standard BPM  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202351" y="6486161"/>
            <a:ext cx="413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088"/>
                </a:solidFill>
              </a:rPr>
              <a:t>More info in Lecture #2 on how this works</a:t>
            </a:r>
            <a:endParaRPr lang="en-GB" dirty="0">
              <a:solidFill>
                <a:srgbClr val="003088"/>
              </a:solidFill>
            </a:endParaRPr>
          </a:p>
        </p:txBody>
      </p:sp>
      <p:pic>
        <p:nvPicPr>
          <p:cNvPr id="16" name="Picture 26">
            <a:extLst>
              <a:ext uri="{FF2B5EF4-FFF2-40B4-BE49-F238E27FC236}">
                <a16:creationId xmlns:a16="http://schemas.microsoft.com/office/drawing/2014/main" id="{653905FE-5781-57AE-86DB-B21BBB6B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5800" y="195749"/>
            <a:ext cx="1770383" cy="19307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27">
            <a:extLst>
              <a:ext uri="{FF2B5EF4-FFF2-40B4-BE49-F238E27FC236}">
                <a16:creationId xmlns:a16="http://schemas.microsoft.com/office/drawing/2014/main" id="{547FC948-0646-AD52-F550-BAC3B18D2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4758" y="2059022"/>
            <a:ext cx="2474635" cy="2093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5">
            <a:extLst>
              <a:ext uri="{FF2B5EF4-FFF2-40B4-BE49-F238E27FC236}">
                <a16:creationId xmlns:a16="http://schemas.microsoft.com/office/drawing/2014/main" id="{EE1D9504-B04D-551F-340A-FF83DDC45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70067" y="3876211"/>
            <a:ext cx="2702517" cy="2308231"/>
          </a:xfrm>
          <a:prstGeom prst="rect">
            <a:avLst/>
          </a:prstGeom>
          <a:noFill/>
          <a:ln/>
        </p:spPr>
      </p:pic>
      <p:pic>
        <p:nvPicPr>
          <p:cNvPr id="1032" name="Picture 8" descr="https://lh3.googleusercontent.com/RXsMmmtkEHV_NxQ6gIXvIlkDBLG_uOLjwAbqM1Mrj7WzLnWqi26VxiVDganrrGSWYrFbeR4pKCY00OLyzfOcYnNDP20_b37x7wyQznYr1fGflrmiIuREp0CqZX94yOw-jPb2EA-EnThfNf6rGVy230IVuTYEA0D4vwdGd1qHa2rIAzNUujNCeZTgPoHA5zfsLVBe0FGUaAHQ8-fhgU9h9CNXYX2C5qc7oh-th8qY9U-H49Sn__idG2JT4wDmWVTgeeK4CZXQ4hSmwa2GM7bzQWT2mi56iS6cZ15B_Re4fCNESpnbvybAgadsQZ5XyAcuVcCuHv35m0yN5RZsv2PwJmta_d4Sgyhg7BwUHRZX50G1GIztqBvEkqapFcQLGrRpEmd0QukBeZU5hh3-NPaoMrKT9D8H_LLgIXtZq0M8QpldVAqV7zyR5K-tDfEtCUwxvUnwsJfwZ9_igQrL5PZGCdPWsToUjuSr04oiyYz7724t9g2qNmCpFoOO9X2fLFjjZlUrfN2Cr39u2hVey3vyq_0wVaUhgTHm6navU_IlOeQmvO-YO0bZobkcJElxZ1rODigQpGbbkcMkyC4G8aiwb3JVapLo_1SxrGTNH9aeBfktm55K-zPCa7UNEfpYfvgu4g6FtdayN-evLQlbgTzWKKFj_ja6smcklSxnlgJonav2Qh8g_kDuliVLyXg3DTpq5zkUsNyxl0g_2C8h2Fdfd1Kg_1vgqAipQ5VsS5QCQdcjXlPKHWslLF3cwPPGpLkC6wdElzBH2e0kcFdSfNReON3LqJD7845ycE-EAzEulzFJNNuCZao25xUOE93oOkO5XLPGDm8Mcep4n7H9w-QhSjdDCspZK79LDEWUFrwM4srSDP6ogvlPzZs5gjNteaWmzWi2YUWkAIiqqrU6ULf0IGX5VVfSSMHc6KwCJw_RhbeW=w1366-h615-no?authuser=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5" r="23332" b="14097"/>
          <a:stretch/>
        </p:blipFill>
        <p:spPr bwMode="auto">
          <a:xfrm>
            <a:off x="509648" y="4152435"/>
            <a:ext cx="5748294" cy="218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82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24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381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Common systems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165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Transverse #2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29055" y="1081889"/>
            <a:ext cx="845657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SCR</a:t>
            </a:r>
            <a:r>
              <a:rPr lang="en-GB" dirty="0" smtClean="0"/>
              <a:t> = Scintillator </a:t>
            </a:r>
            <a:r>
              <a:rPr lang="en-GB" b="1" u="sng" dirty="0" smtClean="0"/>
              <a:t>Scr</a:t>
            </a:r>
            <a:r>
              <a:rPr lang="en-GB" dirty="0" smtClean="0"/>
              <a:t>een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Single-shot</a:t>
            </a:r>
            <a:r>
              <a:rPr lang="en-GB" dirty="0" smtClean="0"/>
              <a:t>  </a:t>
            </a:r>
            <a:r>
              <a:rPr lang="en-GB" dirty="0" smtClean="0">
                <a:solidFill>
                  <a:srgbClr val="FF0000"/>
                </a:solidFill>
              </a:rPr>
              <a:t>destructive</a:t>
            </a:r>
            <a:r>
              <a:rPr lang="en-GB" dirty="0" smtClean="0"/>
              <a:t> measurement of x-y profile of beam</a:t>
            </a:r>
          </a:p>
          <a:p>
            <a:r>
              <a:rPr lang="en-GB" sz="1400" dirty="0" smtClean="0"/>
              <a:t>With additional beam optics/systems can measure other profiles, e.g. energy spectrum</a:t>
            </a:r>
          </a:p>
          <a:p>
            <a:r>
              <a:rPr lang="en-GB" sz="1400" dirty="0" smtClean="0"/>
              <a:t>Very bright, has fundamental resolution limits</a:t>
            </a:r>
          </a:p>
          <a:p>
            <a:endParaRPr lang="en-GB" dirty="0" smtClean="0"/>
          </a:p>
          <a:p>
            <a:r>
              <a:rPr lang="en-GB" dirty="0" smtClean="0"/>
              <a:t>Synonym: </a:t>
            </a:r>
            <a:r>
              <a:rPr lang="en-GB" b="1" dirty="0" smtClean="0"/>
              <a:t>OPT</a:t>
            </a:r>
            <a:r>
              <a:rPr lang="en-GB" dirty="0" smtClean="0"/>
              <a:t> = </a:t>
            </a:r>
            <a:r>
              <a:rPr lang="en-GB" b="1" u="sng" dirty="0" smtClean="0"/>
              <a:t>Opt</a:t>
            </a:r>
            <a:r>
              <a:rPr lang="en-GB" dirty="0" smtClean="0"/>
              <a:t>ical screen</a:t>
            </a:r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Variants: </a:t>
            </a:r>
            <a:endParaRPr lang="en-GB" dirty="0"/>
          </a:p>
          <a:p>
            <a:r>
              <a:rPr lang="en-GB" b="1" dirty="0" smtClean="0"/>
              <a:t>YAG</a:t>
            </a:r>
            <a:r>
              <a:rPr lang="en-GB" dirty="0" smtClean="0"/>
              <a:t> = </a:t>
            </a:r>
            <a:r>
              <a:rPr lang="en-GB" b="1" u="sng" dirty="0" smtClean="0"/>
              <a:t>Y</a:t>
            </a:r>
            <a:r>
              <a:rPr lang="en-GB" dirty="0" smtClean="0"/>
              <a:t>ttrium </a:t>
            </a:r>
            <a:r>
              <a:rPr lang="en-GB" b="1" u="sng" dirty="0" smtClean="0"/>
              <a:t>A</a:t>
            </a:r>
            <a:r>
              <a:rPr lang="en-GB" dirty="0" smtClean="0"/>
              <a:t>luminium </a:t>
            </a:r>
            <a:r>
              <a:rPr lang="en-GB" b="1" u="sng" dirty="0" smtClean="0"/>
              <a:t>G</a:t>
            </a:r>
            <a:r>
              <a:rPr lang="en-GB" dirty="0" smtClean="0"/>
              <a:t>arnet scintillator screen</a:t>
            </a:r>
          </a:p>
          <a:p>
            <a:r>
              <a:rPr lang="en-GB" sz="1400" dirty="0" smtClean="0"/>
              <a:t>Very common </a:t>
            </a:r>
            <a:r>
              <a:rPr lang="en-GB" sz="1400" i="1" dirty="0" smtClean="0"/>
              <a:t>material</a:t>
            </a:r>
            <a:r>
              <a:rPr lang="en-GB" sz="1400" dirty="0" smtClean="0"/>
              <a:t> in electron machines for scintillator screen</a:t>
            </a:r>
          </a:p>
          <a:p>
            <a:endParaRPr lang="en-GB" dirty="0" smtClean="0"/>
          </a:p>
          <a:p>
            <a:r>
              <a:rPr lang="en-GB" b="1" dirty="0"/>
              <a:t>LYSO</a:t>
            </a:r>
            <a:r>
              <a:rPr lang="en-GB" dirty="0"/>
              <a:t> </a:t>
            </a:r>
            <a:r>
              <a:rPr lang="en-GB" dirty="0" smtClean="0"/>
              <a:t>= </a:t>
            </a:r>
            <a:r>
              <a:rPr lang="en-GB" b="1" u="sng" dirty="0" smtClean="0"/>
              <a:t>L</a:t>
            </a:r>
            <a:r>
              <a:rPr lang="en-GB" dirty="0" smtClean="0"/>
              <a:t>u</a:t>
            </a:r>
            <a:r>
              <a:rPr lang="en-GB" baseline="-25000" dirty="0" smtClean="0"/>
              <a:t>1.8</a:t>
            </a:r>
            <a:r>
              <a:rPr lang="en-GB" b="1" u="sng" dirty="0" smtClean="0"/>
              <a:t>Y</a:t>
            </a:r>
            <a:r>
              <a:rPr lang="en-GB" baseline="-25000" dirty="0" smtClean="0"/>
              <a:t>0.2</a:t>
            </a:r>
            <a:r>
              <a:rPr lang="en-GB" b="1" u="sng" dirty="0" smtClean="0"/>
              <a:t>S</a:t>
            </a:r>
            <a:r>
              <a:rPr lang="en-GB" dirty="0" smtClean="0"/>
              <a:t>i</a:t>
            </a:r>
            <a:r>
              <a:rPr lang="en-GB" b="1" u="sng" dirty="0" smtClean="0"/>
              <a:t>O</a:t>
            </a:r>
            <a:r>
              <a:rPr lang="en-GB" baseline="-25000" dirty="0" smtClean="0"/>
              <a:t>5</a:t>
            </a:r>
            <a:r>
              <a:rPr lang="en-GB" dirty="0" smtClean="0"/>
              <a:t>:Ce </a:t>
            </a:r>
          </a:p>
          <a:p>
            <a:r>
              <a:rPr lang="en-GB" sz="1400" dirty="0" smtClean="0"/>
              <a:t>(crystal formula for </a:t>
            </a:r>
            <a:r>
              <a:rPr lang="en-GB" sz="1400" dirty="0"/>
              <a:t>Cerium-doped Lutetium Yttrium </a:t>
            </a:r>
            <a:r>
              <a:rPr lang="en-GB" sz="1400" dirty="0" err="1" smtClean="0"/>
              <a:t>Orthosilicate</a:t>
            </a:r>
            <a:r>
              <a:rPr lang="en-GB" sz="1400" dirty="0" smtClean="0"/>
              <a:t>)</a:t>
            </a:r>
          </a:p>
          <a:p>
            <a:r>
              <a:rPr lang="en-GB" sz="1400" dirty="0" smtClean="0"/>
              <a:t>Another bright scintillator for electron beams with a fun name</a:t>
            </a:r>
          </a:p>
          <a:p>
            <a:r>
              <a:rPr lang="en-GB" sz="1400" dirty="0" smtClean="0"/>
              <a:t>Has issues with saturation/quenching at high charge density</a:t>
            </a:r>
          </a:p>
          <a:p>
            <a:endParaRPr lang="en-GB" dirty="0"/>
          </a:p>
          <a:p>
            <a:r>
              <a:rPr lang="en-GB" b="1" dirty="0" smtClean="0"/>
              <a:t>GAGG</a:t>
            </a:r>
            <a:r>
              <a:rPr lang="en-GB" dirty="0" smtClean="0"/>
              <a:t> = </a:t>
            </a:r>
            <a:r>
              <a:rPr lang="en-GB" b="1" u="sng" dirty="0"/>
              <a:t>G</a:t>
            </a:r>
            <a:r>
              <a:rPr lang="en-GB" dirty="0"/>
              <a:t>adolinium </a:t>
            </a:r>
            <a:r>
              <a:rPr lang="en-GB" b="1" u="sng" dirty="0"/>
              <a:t>A</a:t>
            </a:r>
            <a:r>
              <a:rPr lang="en-GB" dirty="0"/>
              <a:t>luminium </a:t>
            </a:r>
            <a:r>
              <a:rPr lang="en-GB" b="1" u="sng" dirty="0"/>
              <a:t>G</a:t>
            </a:r>
            <a:r>
              <a:rPr lang="en-GB" dirty="0"/>
              <a:t>allium </a:t>
            </a:r>
            <a:r>
              <a:rPr lang="en-GB" b="1" u="sng" dirty="0" smtClean="0"/>
              <a:t>G</a:t>
            </a:r>
            <a:r>
              <a:rPr lang="en-GB" dirty="0" smtClean="0"/>
              <a:t>arnet</a:t>
            </a:r>
          </a:p>
          <a:p>
            <a:r>
              <a:rPr lang="en-GB" sz="1400" dirty="0" smtClean="0"/>
              <a:t>Very bright scintillator with high saturation point</a:t>
            </a:r>
          </a:p>
          <a:p>
            <a:r>
              <a:rPr lang="en-GB" sz="1400" dirty="0" smtClean="0"/>
              <a:t>Gaining in popularity! </a:t>
            </a:r>
          </a:p>
          <a:p>
            <a:endParaRPr lang="en-GB" sz="1400" dirty="0"/>
          </a:p>
          <a:p>
            <a:r>
              <a:rPr lang="en-GB" b="1" dirty="0" smtClean="0"/>
              <a:t>LANEX</a:t>
            </a:r>
            <a:r>
              <a:rPr lang="en-GB" dirty="0" smtClean="0"/>
              <a:t> = Trade name for </a:t>
            </a:r>
            <a:r>
              <a:rPr lang="en-GB" dirty="0" err="1" smtClean="0"/>
              <a:t>kodax</a:t>
            </a:r>
            <a:r>
              <a:rPr lang="en-GB" dirty="0" smtClean="0"/>
              <a:t> scintillator sheets</a:t>
            </a:r>
          </a:p>
          <a:p>
            <a:r>
              <a:rPr lang="en-GB" sz="1400" dirty="0" smtClean="0"/>
              <a:t>Cheap, large, can be cut to shapes</a:t>
            </a:r>
          </a:p>
          <a:p>
            <a:r>
              <a:rPr lang="en-GB" sz="1400" dirty="0" smtClean="0"/>
              <a:t>Poor transverse resolution &amp; Finite lifetime!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330045" y="6437201"/>
            <a:ext cx="413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088"/>
                </a:solidFill>
              </a:rPr>
              <a:t>More info in Lecture #2 on how this works</a:t>
            </a:r>
            <a:endParaRPr lang="en-GB" dirty="0">
              <a:solidFill>
                <a:srgbClr val="00308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1387" y="348343"/>
            <a:ext cx="2476676" cy="2679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7832" y="3516834"/>
            <a:ext cx="5012167" cy="264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8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06/03/2023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25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381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Common systems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165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Transverse #3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65243" y="1549940"/>
            <a:ext cx="642422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WS</a:t>
            </a:r>
            <a:r>
              <a:rPr lang="en-GB" dirty="0" smtClean="0"/>
              <a:t> = </a:t>
            </a:r>
            <a:r>
              <a:rPr lang="en-GB" b="1" u="sng" dirty="0" smtClean="0"/>
              <a:t>W</a:t>
            </a:r>
            <a:r>
              <a:rPr lang="en-GB" dirty="0" smtClean="0"/>
              <a:t>ire </a:t>
            </a:r>
            <a:r>
              <a:rPr lang="en-GB" b="1" u="sng" dirty="0" smtClean="0"/>
              <a:t>S</a:t>
            </a:r>
            <a:r>
              <a:rPr lang="en-GB" dirty="0" smtClean="0"/>
              <a:t>canner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Multi-shot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2"/>
                </a:solidFill>
              </a:rPr>
              <a:t>minimally invasive </a:t>
            </a:r>
            <a:r>
              <a:rPr lang="en-GB" dirty="0" smtClean="0"/>
              <a:t>measurement of x or y profile</a:t>
            </a:r>
          </a:p>
          <a:p>
            <a:r>
              <a:rPr lang="en-GB" sz="1400" dirty="0" smtClean="0"/>
              <a:t>Uses wire to intercept beam and scatter a transverse slice. Scan wire across beam</a:t>
            </a:r>
          </a:p>
          <a:p>
            <a:r>
              <a:rPr lang="en-GB" sz="1400" dirty="0" smtClean="0"/>
              <a:t>Either:</a:t>
            </a:r>
          </a:p>
          <a:p>
            <a:r>
              <a:rPr lang="en-GB" sz="1400" dirty="0" smtClean="0"/>
              <a:t>Additional detector to pick-up intensity scattered </a:t>
            </a:r>
            <a:r>
              <a:rPr lang="en-GB" sz="1400" i="1" dirty="0" smtClean="0"/>
              <a:t>Or</a:t>
            </a:r>
            <a:r>
              <a:rPr lang="en-GB" sz="1400" dirty="0" smtClean="0"/>
              <a:t> </a:t>
            </a:r>
          </a:p>
          <a:p>
            <a:r>
              <a:rPr lang="en-GB" sz="1400" dirty="0" smtClean="0"/>
              <a:t>secondary electrons liberated from wire, current measured by electrode</a:t>
            </a:r>
          </a:p>
          <a:p>
            <a:r>
              <a:rPr lang="en-GB" sz="1400" dirty="0" smtClean="0"/>
              <a:t>High resolution technique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b="1" dirty="0" smtClean="0"/>
              <a:t>SEM</a:t>
            </a:r>
            <a:r>
              <a:rPr lang="en-GB" dirty="0" smtClean="0"/>
              <a:t> = </a:t>
            </a:r>
            <a:r>
              <a:rPr lang="en-GB" b="1" u="sng" dirty="0" smtClean="0"/>
              <a:t>S</a:t>
            </a:r>
            <a:r>
              <a:rPr lang="en-GB" dirty="0" smtClean="0"/>
              <a:t>econdary </a:t>
            </a:r>
            <a:r>
              <a:rPr lang="en-GB" b="1" u="sng" dirty="0" smtClean="0"/>
              <a:t>Em</a:t>
            </a:r>
            <a:r>
              <a:rPr lang="en-GB" dirty="0" smtClean="0"/>
              <a:t>ission Grid 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Single shot </a:t>
            </a:r>
            <a:r>
              <a:rPr lang="en-GB" dirty="0" smtClean="0">
                <a:solidFill>
                  <a:schemeClr val="accent2"/>
                </a:solidFill>
              </a:rPr>
              <a:t>minimally invasive </a:t>
            </a:r>
            <a:r>
              <a:rPr lang="en-GB" dirty="0" smtClean="0"/>
              <a:t>measurement of x or y profile </a:t>
            </a:r>
          </a:p>
          <a:p>
            <a:r>
              <a:rPr lang="en-GB" sz="1400" dirty="0" smtClean="0"/>
              <a:t>Uses a grid of wires to intercept beam and secondary electrons liberated from each wire and measure current on electrode  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032782" y="6136495"/>
            <a:ext cx="718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Images</a:t>
            </a:r>
            <a:r>
              <a:rPr lang="en-GB" sz="1200" dirty="0"/>
              <a:t>: Joint ICTP-IAEA Workshop on Accelerator Technologies, Basic Instruments and Analytical </a:t>
            </a:r>
            <a:r>
              <a:rPr lang="en-GB" sz="1200" dirty="0" smtClean="0"/>
              <a:t>Technique</a:t>
            </a:r>
          </a:p>
          <a:p>
            <a:r>
              <a:rPr lang="en-GB" sz="1200" dirty="0"/>
              <a:t>Lowry </a:t>
            </a:r>
            <a:r>
              <a:rPr lang="en-GB" sz="1200" dirty="0" err="1"/>
              <a:t>Conradie</a:t>
            </a:r>
            <a:r>
              <a:rPr lang="en-GB" sz="1200" dirty="0"/>
              <a:t> </a:t>
            </a:r>
            <a:r>
              <a:rPr lang="en-GB" sz="1200" dirty="0" smtClean="0"/>
              <a:t>https</a:t>
            </a:r>
            <a:r>
              <a:rPr lang="en-GB" sz="1200" dirty="0"/>
              <a:t>://indico.ictp.it/event/8728/session/8/contribution/32/material/slides/0.pdf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721" y="2987873"/>
            <a:ext cx="3956374" cy="3040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384" y="266477"/>
            <a:ext cx="2861777" cy="249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06/03/2023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26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320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Common Systems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165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Transverse #4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12462" y="1332770"/>
            <a:ext cx="578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OTR = </a:t>
            </a:r>
            <a:r>
              <a:rPr lang="en-GB" b="1" u="sng" dirty="0" smtClean="0"/>
              <a:t>O</a:t>
            </a:r>
            <a:r>
              <a:rPr lang="en-GB" dirty="0" smtClean="0"/>
              <a:t>ptical </a:t>
            </a:r>
            <a:r>
              <a:rPr lang="en-GB" b="1" u="sng" dirty="0" smtClean="0"/>
              <a:t>T</a:t>
            </a:r>
            <a:r>
              <a:rPr lang="en-GB" dirty="0" smtClean="0"/>
              <a:t>ransition </a:t>
            </a:r>
            <a:r>
              <a:rPr lang="en-GB" b="1" u="sng" dirty="0" smtClean="0"/>
              <a:t>R</a:t>
            </a:r>
            <a:r>
              <a:rPr lang="en-GB" dirty="0" smtClean="0"/>
              <a:t>adiation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Single-shot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destructive</a:t>
            </a:r>
            <a:r>
              <a:rPr lang="en-GB" dirty="0" smtClean="0"/>
              <a:t> transverse profile measurement</a:t>
            </a:r>
          </a:p>
          <a:p>
            <a:r>
              <a:rPr lang="en-GB" sz="1400" dirty="0" smtClean="0"/>
              <a:t>Bunch passes through thin foil or metallic target</a:t>
            </a:r>
          </a:p>
          <a:p>
            <a:r>
              <a:rPr lang="en-GB" sz="1400" dirty="0" smtClean="0"/>
              <a:t>Releases radiation as the electric field transitions vacuum - &gt; metal</a:t>
            </a:r>
          </a:p>
          <a:p>
            <a:r>
              <a:rPr lang="en-GB" sz="1400" dirty="0" smtClean="0"/>
              <a:t>Not very bright, but high resolution measurement</a:t>
            </a:r>
          </a:p>
          <a:p>
            <a:r>
              <a:rPr lang="en-GB" sz="1400" dirty="0" smtClean="0"/>
              <a:t>Resolution limited by imaging system 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r>
              <a:rPr lang="en-GB" b="1" dirty="0" smtClean="0"/>
              <a:t>SRM</a:t>
            </a:r>
            <a:r>
              <a:rPr lang="en-GB" dirty="0" smtClean="0"/>
              <a:t> = </a:t>
            </a:r>
            <a:r>
              <a:rPr lang="en-GB" b="1" u="sng" dirty="0" smtClean="0"/>
              <a:t>S</a:t>
            </a:r>
            <a:r>
              <a:rPr lang="en-GB" dirty="0" smtClean="0"/>
              <a:t>ynchrotron </a:t>
            </a:r>
            <a:r>
              <a:rPr lang="en-GB" b="1" u="sng" dirty="0" smtClean="0"/>
              <a:t>R</a:t>
            </a:r>
            <a:r>
              <a:rPr lang="en-GB" dirty="0" smtClean="0"/>
              <a:t>adiation </a:t>
            </a:r>
            <a:r>
              <a:rPr lang="en-GB" b="1" u="sng" dirty="0"/>
              <a:t>M</a:t>
            </a:r>
            <a:r>
              <a:rPr lang="en-GB" dirty="0" smtClean="0"/>
              <a:t>onitor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Single shot non-invasive </a:t>
            </a:r>
            <a:r>
              <a:rPr lang="en-GB" dirty="0" smtClean="0"/>
              <a:t>transverse profile measurement</a:t>
            </a:r>
          </a:p>
          <a:p>
            <a:r>
              <a:rPr lang="en-GB" sz="1400" dirty="0" smtClean="0"/>
              <a:t>Detect radiation (Optical/UV/X-ray) as beam passes round dipole (or </a:t>
            </a:r>
            <a:r>
              <a:rPr lang="en-GB" sz="1400" dirty="0" err="1" smtClean="0"/>
              <a:t>undulator</a:t>
            </a:r>
            <a:r>
              <a:rPr lang="en-GB" sz="1400" dirty="0" smtClean="0"/>
              <a:t>)</a:t>
            </a:r>
          </a:p>
          <a:p>
            <a:r>
              <a:rPr lang="en-GB" sz="1400" dirty="0" smtClean="0"/>
              <a:t>Use this to infer electron beam profile 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428353"/>
            <a:ext cx="4537710" cy="2552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344" y="3179429"/>
            <a:ext cx="5425235" cy="27047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9270" y="6082366"/>
            <a:ext cx="6526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Image: </a:t>
            </a:r>
            <a:r>
              <a:rPr lang="en-GB" sz="1400" dirty="0"/>
              <a:t>Howling, E., and L. </a:t>
            </a:r>
            <a:r>
              <a:rPr lang="en-GB" sz="1400" dirty="0" err="1"/>
              <a:t>Bobb</a:t>
            </a:r>
            <a:r>
              <a:rPr lang="en-GB" sz="1400" dirty="0"/>
              <a:t>. "Development of a Beam Halo Monitor Using Visible Synchrotron Radiation at Diamond Light Source." </a:t>
            </a:r>
            <a:r>
              <a:rPr lang="en-GB" sz="1400" dirty="0" smtClean="0"/>
              <a:t> IBIC21 (2021</a:t>
            </a:r>
            <a:r>
              <a:rPr lang="en-GB" sz="1400" dirty="0"/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8265" y="2795581"/>
            <a:ext cx="413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088"/>
                </a:solidFill>
              </a:rPr>
              <a:t>More info in Lecture #2 on how this works</a:t>
            </a:r>
            <a:endParaRPr lang="en-GB" dirty="0">
              <a:solidFill>
                <a:srgbClr val="0030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06/03/2023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27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281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Common systems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Charge #1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94514" y="1396413"/>
            <a:ext cx="73995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FCUP</a:t>
            </a:r>
            <a:r>
              <a:rPr lang="en-GB" dirty="0" smtClean="0"/>
              <a:t> = </a:t>
            </a:r>
            <a:r>
              <a:rPr lang="en-GB" b="1" u="sng" dirty="0" smtClean="0"/>
              <a:t>F</a:t>
            </a:r>
            <a:r>
              <a:rPr lang="en-GB" dirty="0" smtClean="0"/>
              <a:t>araday </a:t>
            </a:r>
            <a:r>
              <a:rPr lang="en-GB" b="1" u="sng" dirty="0" smtClean="0"/>
              <a:t>Cup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Destructive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6"/>
                </a:solidFill>
              </a:rPr>
              <a:t>single-shot</a:t>
            </a:r>
            <a:r>
              <a:rPr lang="en-GB" dirty="0" smtClean="0"/>
              <a:t> measurement of bunch charge </a:t>
            </a:r>
            <a:endParaRPr lang="en-GB" dirty="0"/>
          </a:p>
          <a:p>
            <a:r>
              <a:rPr lang="en-GB" sz="1400" dirty="0" smtClean="0"/>
              <a:t>Metal cup which captures and stops beam charge</a:t>
            </a:r>
          </a:p>
          <a:p>
            <a:r>
              <a:rPr lang="en-GB" sz="1400" dirty="0" smtClean="0"/>
              <a:t>Discharge of cup can be measured and absolute charge can be measured</a:t>
            </a:r>
          </a:p>
          <a:p>
            <a:endParaRPr lang="en-GB" dirty="0"/>
          </a:p>
          <a:p>
            <a:r>
              <a:rPr lang="en-GB" dirty="0" smtClean="0"/>
              <a:t>Synonyms: FC  </a:t>
            </a:r>
          </a:p>
          <a:p>
            <a:endParaRPr lang="en-GB" dirty="0" smtClean="0"/>
          </a:p>
          <a:p>
            <a:r>
              <a:rPr lang="en-GB" b="1" dirty="0" smtClean="0"/>
              <a:t>WCM</a:t>
            </a:r>
            <a:r>
              <a:rPr lang="en-GB" dirty="0" smtClean="0"/>
              <a:t> = </a:t>
            </a:r>
            <a:r>
              <a:rPr lang="en-GB" b="1" u="sng" dirty="0" smtClean="0"/>
              <a:t>W</a:t>
            </a:r>
            <a:r>
              <a:rPr lang="en-GB" dirty="0" smtClean="0"/>
              <a:t>all </a:t>
            </a:r>
            <a:r>
              <a:rPr lang="en-GB" b="1" u="sng" dirty="0" smtClean="0"/>
              <a:t>C</a:t>
            </a:r>
            <a:r>
              <a:rPr lang="en-GB" dirty="0" smtClean="0"/>
              <a:t>urrent </a:t>
            </a:r>
            <a:r>
              <a:rPr lang="en-GB" b="1" u="sng" dirty="0" smtClean="0"/>
              <a:t>M</a:t>
            </a:r>
            <a:r>
              <a:rPr lang="en-GB" dirty="0" smtClean="0"/>
              <a:t>onitor 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Non-invasive single-shot</a:t>
            </a:r>
            <a:r>
              <a:rPr lang="en-GB" dirty="0" smtClean="0"/>
              <a:t> measurement of bunch charge</a:t>
            </a:r>
          </a:p>
          <a:p>
            <a:r>
              <a:rPr lang="en-GB" sz="1400" dirty="0" smtClean="0"/>
              <a:t>Measures image current following through beam pipe </a:t>
            </a:r>
          </a:p>
          <a:p>
            <a:r>
              <a:rPr lang="en-GB" sz="1400" dirty="0" smtClean="0"/>
              <a:t>Requires calibration 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519" y="82827"/>
            <a:ext cx="3682723" cy="2689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273" y="3202240"/>
            <a:ext cx="2015158" cy="3212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6789" y="4289513"/>
            <a:ext cx="4042818" cy="241581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38928" y="4199062"/>
            <a:ext cx="700391" cy="1219200"/>
          </a:xfrm>
          <a:prstGeom prst="ellipse">
            <a:avLst/>
          </a:prstGeom>
          <a:noFill/>
          <a:ln w="76200">
            <a:solidFill>
              <a:srgbClr val="1C5D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772382" y="4480435"/>
            <a:ext cx="1446291" cy="1219200"/>
          </a:xfrm>
          <a:prstGeom prst="ellipse">
            <a:avLst/>
          </a:prstGeom>
          <a:noFill/>
          <a:ln w="76200">
            <a:solidFill>
              <a:srgbClr val="1C5D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768445" y="2773237"/>
            <a:ext cx="413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088"/>
                </a:solidFill>
              </a:rPr>
              <a:t>More info in Lecture #2 on how this works</a:t>
            </a:r>
            <a:endParaRPr lang="en-GB" dirty="0">
              <a:solidFill>
                <a:srgbClr val="0030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06/03/2023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28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320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Common Systems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Charge #2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58756" y="1396413"/>
            <a:ext cx="81452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ICT</a:t>
            </a:r>
            <a:r>
              <a:rPr lang="en-GB" dirty="0" smtClean="0"/>
              <a:t> = </a:t>
            </a:r>
            <a:r>
              <a:rPr lang="en-GB" b="1" u="sng" dirty="0" smtClean="0"/>
              <a:t>I</a:t>
            </a:r>
            <a:r>
              <a:rPr lang="en-GB" dirty="0" smtClean="0"/>
              <a:t>ntegrating </a:t>
            </a:r>
            <a:r>
              <a:rPr lang="en-GB" b="1" u="sng" dirty="0" smtClean="0"/>
              <a:t>C</a:t>
            </a:r>
            <a:r>
              <a:rPr lang="en-GB" dirty="0" smtClean="0"/>
              <a:t>urrent </a:t>
            </a:r>
            <a:r>
              <a:rPr lang="en-GB" b="1" u="sng" dirty="0" smtClean="0"/>
              <a:t>T</a:t>
            </a:r>
            <a:r>
              <a:rPr lang="en-GB" dirty="0" smtClean="0"/>
              <a:t>ransformer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Single-shot non-invasive </a:t>
            </a:r>
            <a:r>
              <a:rPr lang="en-GB" dirty="0" smtClean="0"/>
              <a:t>bunch charge measurement</a:t>
            </a:r>
          </a:p>
          <a:p>
            <a:r>
              <a:rPr lang="en-GB" sz="1400" dirty="0" smtClean="0"/>
              <a:t>Limited by bunch pulse length and beam repetition rate</a:t>
            </a:r>
          </a:p>
          <a:p>
            <a:r>
              <a:rPr lang="en-GB" sz="1400" dirty="0" smtClean="0"/>
              <a:t>Can be in-flange or ‘in air’ or in vacuum</a:t>
            </a:r>
          </a:p>
          <a:p>
            <a:endParaRPr lang="en-GB" dirty="0"/>
          </a:p>
          <a:p>
            <a:r>
              <a:rPr lang="en-GB" dirty="0" smtClean="0"/>
              <a:t>Variants:</a:t>
            </a:r>
          </a:p>
          <a:p>
            <a:r>
              <a:rPr lang="en-GB" b="1" dirty="0" smtClean="0"/>
              <a:t>Turbo-ICT</a:t>
            </a:r>
            <a:r>
              <a:rPr lang="en-GB" dirty="0" smtClean="0"/>
              <a:t>: Filtered version, works with shorter pulses (&lt;1ns) and higher resolution</a:t>
            </a:r>
            <a:endParaRPr lang="en-GB" dirty="0"/>
          </a:p>
          <a:p>
            <a:r>
              <a:rPr lang="en-GB" sz="1600" dirty="0" smtClean="0"/>
              <a:t>Synonyms: BCM = Bunch Charge Monitor</a:t>
            </a:r>
          </a:p>
          <a:p>
            <a:endParaRPr lang="en-GB" dirty="0"/>
          </a:p>
          <a:p>
            <a:r>
              <a:rPr lang="en-GB" b="1" dirty="0" smtClean="0"/>
              <a:t>ACCT</a:t>
            </a:r>
            <a:r>
              <a:rPr lang="en-GB" dirty="0" smtClean="0"/>
              <a:t> = </a:t>
            </a:r>
            <a:r>
              <a:rPr lang="en-GB" b="1" u="sng" dirty="0" smtClean="0"/>
              <a:t>AC</a:t>
            </a:r>
            <a:r>
              <a:rPr lang="en-GB" dirty="0" smtClean="0"/>
              <a:t> </a:t>
            </a:r>
            <a:r>
              <a:rPr lang="en-GB" b="1" u="sng" dirty="0" smtClean="0"/>
              <a:t>C</a:t>
            </a:r>
            <a:r>
              <a:rPr lang="en-GB" dirty="0" smtClean="0"/>
              <a:t>urrent </a:t>
            </a:r>
            <a:r>
              <a:rPr lang="en-GB" b="1" u="sng" dirty="0" smtClean="0"/>
              <a:t>T</a:t>
            </a:r>
            <a:r>
              <a:rPr lang="en-GB" dirty="0" smtClean="0"/>
              <a:t>ransformer</a:t>
            </a:r>
          </a:p>
          <a:p>
            <a:r>
              <a:rPr lang="en-GB" dirty="0">
                <a:solidFill>
                  <a:schemeClr val="accent6"/>
                </a:solidFill>
              </a:rPr>
              <a:t>N</a:t>
            </a:r>
            <a:r>
              <a:rPr lang="en-GB" dirty="0" smtClean="0">
                <a:solidFill>
                  <a:schemeClr val="accent6"/>
                </a:solidFill>
              </a:rPr>
              <a:t>on-invasive</a:t>
            </a:r>
            <a:r>
              <a:rPr lang="en-GB" dirty="0" smtClean="0"/>
              <a:t> beam current monitor for </a:t>
            </a:r>
            <a:r>
              <a:rPr lang="en-GB" dirty="0" err="1" smtClean="0"/>
              <a:t>macropulse</a:t>
            </a:r>
            <a:r>
              <a:rPr lang="en-GB" dirty="0" smtClean="0"/>
              <a:t> beams / quasi CW beams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 descr="Turbo-IC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5463" y="2068138"/>
            <a:ext cx="3187130" cy="26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679" y="4677895"/>
            <a:ext cx="2428385" cy="1931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327" y="4879712"/>
            <a:ext cx="2364930" cy="1610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36520" y="5485235"/>
            <a:ext cx="365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Images:</a:t>
            </a:r>
          </a:p>
          <a:p>
            <a:r>
              <a:rPr lang="en-GB" dirty="0"/>
              <a:t>https://www.bergoz.com/products/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2" name="Picture 4" descr="Turbo-ICT-VA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5" r="25013"/>
          <a:stretch/>
        </p:blipFill>
        <p:spPr bwMode="auto">
          <a:xfrm>
            <a:off x="6946728" y="286170"/>
            <a:ext cx="2067930" cy="222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06/03/2023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29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320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Common Systems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Charge #3 / Losses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58756" y="1396413"/>
            <a:ext cx="81452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BLM</a:t>
            </a:r>
            <a:r>
              <a:rPr lang="en-GB" dirty="0" smtClean="0"/>
              <a:t> = </a:t>
            </a:r>
            <a:r>
              <a:rPr lang="en-GB" b="1" u="sng" dirty="0" smtClean="0"/>
              <a:t>B</a:t>
            </a:r>
            <a:r>
              <a:rPr lang="en-GB" dirty="0" smtClean="0"/>
              <a:t>eam </a:t>
            </a:r>
            <a:r>
              <a:rPr lang="en-GB" b="1" u="sng" dirty="0" smtClean="0"/>
              <a:t>L</a:t>
            </a:r>
            <a:r>
              <a:rPr lang="en-GB" dirty="0" smtClean="0"/>
              <a:t>oss </a:t>
            </a:r>
            <a:r>
              <a:rPr lang="en-GB" b="1" u="sng" dirty="0" smtClean="0"/>
              <a:t>M</a:t>
            </a:r>
            <a:r>
              <a:rPr lang="en-GB" dirty="0" smtClean="0"/>
              <a:t>onitor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Non-invasive</a:t>
            </a:r>
            <a:r>
              <a:rPr lang="en-GB" dirty="0" smtClean="0"/>
              <a:t> monitor of beam charge loss</a:t>
            </a:r>
          </a:p>
          <a:p>
            <a:r>
              <a:rPr lang="en-GB" sz="1400" dirty="0" smtClean="0"/>
              <a:t>Discrete gas or solid sample outside beam pipe to detect ‘escaped’ particles or </a:t>
            </a:r>
          </a:p>
          <a:p>
            <a:r>
              <a:rPr lang="en-GB" sz="1400" dirty="0" smtClean="0"/>
              <a:t>Secondary radiation </a:t>
            </a:r>
          </a:p>
          <a:p>
            <a:r>
              <a:rPr lang="en-GB" sz="1400" dirty="0" smtClean="0"/>
              <a:t>Used for machine protection</a:t>
            </a:r>
          </a:p>
          <a:p>
            <a:endParaRPr lang="en-GB" dirty="0"/>
          </a:p>
          <a:p>
            <a:r>
              <a:rPr lang="en-GB" dirty="0" smtClean="0"/>
              <a:t>Variants</a:t>
            </a:r>
          </a:p>
          <a:p>
            <a:endParaRPr lang="en-GB" dirty="0"/>
          </a:p>
          <a:p>
            <a:r>
              <a:rPr lang="en-GB" b="1" dirty="0" err="1" smtClean="0"/>
              <a:t>oBLM</a:t>
            </a:r>
            <a:r>
              <a:rPr lang="en-GB" dirty="0" smtClean="0"/>
              <a:t> = </a:t>
            </a:r>
            <a:r>
              <a:rPr lang="en-GB" b="1" u="sng" dirty="0" smtClean="0"/>
              <a:t>O</a:t>
            </a:r>
            <a:r>
              <a:rPr lang="en-GB" dirty="0" smtClean="0"/>
              <a:t>ptical </a:t>
            </a:r>
            <a:r>
              <a:rPr lang="en-GB" b="1" u="sng" dirty="0" smtClean="0"/>
              <a:t>BLM</a:t>
            </a:r>
          </a:p>
          <a:p>
            <a:r>
              <a:rPr lang="en-GB" sz="1400" dirty="0" smtClean="0"/>
              <a:t>Continuous Optical Fibres which run alongside beam pipe</a:t>
            </a:r>
          </a:p>
          <a:p>
            <a:r>
              <a:rPr lang="en-GB" sz="1400" dirty="0" smtClean="0"/>
              <a:t>Secondary emission from beam loss creates Cherenkov radiation</a:t>
            </a:r>
          </a:p>
          <a:p>
            <a:r>
              <a:rPr lang="en-GB" sz="1400" dirty="0" smtClean="0"/>
              <a:t>Can be detected at either end of figure.</a:t>
            </a:r>
          </a:p>
          <a:p>
            <a:r>
              <a:rPr lang="en-GB" sz="1400" dirty="0" smtClean="0"/>
              <a:t>Time of arrival of detection gives loss position information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597" y="4959261"/>
            <a:ext cx="2228362" cy="1670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155" y="3755290"/>
            <a:ext cx="3648675" cy="2735078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8663578">
            <a:off x="9142109" y="5545278"/>
            <a:ext cx="641392" cy="12915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 rot="16200000">
            <a:off x="2881697" y="5298044"/>
            <a:ext cx="641392" cy="12915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https://www.liverpool.ac.uk/media/livacuk/quasargroup/images/projects/ioch-600x4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432" y="224878"/>
            <a:ext cx="4017922" cy="282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85481" y="3050816"/>
            <a:ext cx="3931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https://www.liverpool.ac.uk/quasar/research/beam-instrumentation/beam-loss-monitoring/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1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06/03/2023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4079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Housekeeping &amp; Zoom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67508" y="1799492"/>
            <a:ext cx="93667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will do my best to lecture hybrid, expect some teething problems</a:t>
            </a:r>
          </a:p>
          <a:p>
            <a:endParaRPr lang="en-GB" dirty="0"/>
          </a:p>
          <a:p>
            <a:r>
              <a:rPr lang="en-GB" dirty="0" smtClean="0"/>
              <a:t>Please use </a:t>
            </a:r>
            <a:r>
              <a:rPr lang="en-GB" dirty="0" smtClean="0">
                <a:solidFill>
                  <a:srgbClr val="FF0000"/>
                </a:solidFill>
              </a:rPr>
              <a:t>raise hand and/or chat function </a:t>
            </a:r>
            <a:r>
              <a:rPr lang="en-GB" dirty="0" smtClean="0"/>
              <a:t>to get my attention on zoom!</a:t>
            </a:r>
          </a:p>
          <a:p>
            <a:r>
              <a:rPr lang="en-GB" dirty="0" smtClean="0"/>
              <a:t>(Shout if I miss you out) </a:t>
            </a:r>
          </a:p>
          <a:p>
            <a:endParaRPr lang="en-GB" dirty="0"/>
          </a:p>
          <a:p>
            <a:r>
              <a:rPr lang="en-GB" dirty="0" smtClean="0"/>
              <a:t>Find me in person or by email for questions after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3 lectures, Monday 6</a:t>
            </a:r>
            <a:r>
              <a:rPr lang="en-GB" baseline="30000" dirty="0" smtClean="0"/>
              <a:t>th</a:t>
            </a:r>
            <a:r>
              <a:rPr lang="en-GB" dirty="0" smtClean="0"/>
              <a:t> , 13</a:t>
            </a:r>
            <a:r>
              <a:rPr lang="en-GB" baseline="30000" dirty="0" smtClean="0"/>
              <a:t>th</a:t>
            </a:r>
            <a:r>
              <a:rPr lang="en-GB" dirty="0" smtClean="0"/>
              <a:t> , 20</a:t>
            </a:r>
            <a:r>
              <a:rPr lang="en-GB" baseline="30000" dirty="0" smtClean="0"/>
              <a:t>th</a:t>
            </a:r>
            <a:r>
              <a:rPr lang="en-GB" dirty="0" smtClean="0"/>
              <a:t> March ‘23, 2pm. </a:t>
            </a:r>
          </a:p>
          <a:p>
            <a:r>
              <a:rPr lang="en-GB" dirty="0" smtClean="0"/>
              <a:t>Slides on </a:t>
            </a:r>
            <a:r>
              <a:rPr lang="en-GB" dirty="0" err="1" smtClean="0"/>
              <a:t>Indico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Aiming 50mins/lecture. Short break at 25min mark.</a:t>
            </a:r>
          </a:p>
          <a:p>
            <a:endParaRPr lang="en-GB" dirty="0" smtClean="0"/>
          </a:p>
          <a:p>
            <a:r>
              <a:rPr lang="en-GB" sz="2000" b="1" dirty="0" smtClean="0"/>
              <a:t>There are </a:t>
            </a:r>
            <a:r>
              <a:rPr lang="en-GB" sz="2000" b="1" dirty="0" smtClean="0">
                <a:solidFill>
                  <a:srgbClr val="FF0000"/>
                </a:solidFill>
              </a:rPr>
              <a:t>no assessments/</a:t>
            </a:r>
            <a:r>
              <a:rPr lang="en-GB" sz="2000" b="1" dirty="0" err="1" smtClean="0">
                <a:solidFill>
                  <a:srgbClr val="FF0000"/>
                </a:solidFill>
              </a:rPr>
              <a:t>homeworks</a:t>
            </a:r>
            <a:r>
              <a:rPr lang="en-GB" sz="2000" b="1" dirty="0" smtClean="0">
                <a:solidFill>
                  <a:srgbClr val="FF0000"/>
                </a:solidFill>
              </a:rPr>
              <a:t>/exercises </a:t>
            </a:r>
            <a:r>
              <a:rPr lang="en-GB" sz="2000" b="1" dirty="0" smtClean="0"/>
              <a:t>for this course  </a:t>
            </a:r>
            <a:r>
              <a:rPr lang="en-GB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endParaRPr lang="en-GB" dirty="0"/>
          </a:p>
          <a:p>
            <a:r>
              <a:rPr lang="en-GB" sz="2400" b="1" dirty="0" smtClean="0">
                <a:solidFill>
                  <a:srgbClr val="00B050"/>
                </a:solidFill>
              </a:rPr>
              <a:t>Please ask questions, there are no silly questions!</a:t>
            </a:r>
            <a:endParaRPr lang="en-GB" sz="2400" b="1" dirty="0">
              <a:solidFill>
                <a:srgbClr val="00B050"/>
              </a:solidFill>
            </a:endParaRPr>
          </a:p>
        </p:txBody>
      </p:sp>
      <p:pic>
        <p:nvPicPr>
          <p:cNvPr id="3" name="Picture 2" descr="Task 2: Introduce mt yourself - English as a Second Languag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128" y="1910861"/>
            <a:ext cx="1186961" cy="1186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393" y="1630694"/>
            <a:ext cx="2778518" cy="185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06/03/2023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30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281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Common systems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Longitudinal #1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90145" y="1555203"/>
            <a:ext cx="695055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BAM</a:t>
            </a:r>
            <a:r>
              <a:rPr lang="en-GB" dirty="0" smtClean="0"/>
              <a:t> = </a:t>
            </a:r>
            <a:r>
              <a:rPr lang="en-GB" b="1" u="sng" dirty="0" smtClean="0"/>
              <a:t>B</a:t>
            </a:r>
            <a:r>
              <a:rPr lang="en-GB" dirty="0" smtClean="0"/>
              <a:t>eam </a:t>
            </a:r>
            <a:r>
              <a:rPr lang="en-GB" b="1" u="sng" dirty="0" smtClean="0"/>
              <a:t>A</a:t>
            </a:r>
            <a:r>
              <a:rPr lang="en-GB" dirty="0" smtClean="0"/>
              <a:t>rrival </a:t>
            </a:r>
            <a:r>
              <a:rPr lang="en-GB" b="1" u="sng" dirty="0" smtClean="0"/>
              <a:t>M</a:t>
            </a:r>
            <a:r>
              <a:rPr lang="en-GB" dirty="0" smtClean="0"/>
              <a:t>onitor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Non-invasive single shot measurement</a:t>
            </a:r>
            <a:r>
              <a:rPr lang="en-GB" dirty="0" smtClean="0"/>
              <a:t> of time of arrival </a:t>
            </a:r>
            <a:r>
              <a:rPr lang="en-GB" dirty="0" err="1" smtClean="0"/>
              <a:t>wrt</a:t>
            </a:r>
            <a:r>
              <a:rPr lang="en-GB" dirty="0" smtClean="0"/>
              <a:t> global clock</a:t>
            </a:r>
          </a:p>
          <a:p>
            <a:r>
              <a:rPr lang="en-GB" sz="1400" dirty="0" smtClean="0"/>
              <a:t>High frequency cavity/pickups which detect bunch arrival</a:t>
            </a:r>
          </a:p>
          <a:p>
            <a:r>
              <a:rPr lang="en-GB" sz="1400" dirty="0" smtClean="0"/>
              <a:t>Signal needs to be converted to comparator to get TOA </a:t>
            </a:r>
            <a:r>
              <a:rPr lang="en-GB" sz="1400" dirty="0" err="1" smtClean="0"/>
              <a:t>wrt</a:t>
            </a:r>
            <a:r>
              <a:rPr lang="en-GB" sz="1400" dirty="0" smtClean="0"/>
              <a:t> global clock</a:t>
            </a:r>
          </a:p>
          <a:p>
            <a:r>
              <a:rPr lang="en-GB" sz="1400" dirty="0" smtClean="0"/>
              <a:t>Resolution limited by beam charge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TOF</a:t>
            </a:r>
            <a:r>
              <a:rPr lang="en-GB" dirty="0" smtClean="0"/>
              <a:t> = </a:t>
            </a:r>
            <a:r>
              <a:rPr lang="en-GB" b="1" u="sng" dirty="0" smtClean="0"/>
              <a:t>T</a:t>
            </a:r>
            <a:r>
              <a:rPr lang="en-GB" dirty="0" smtClean="0"/>
              <a:t>ime </a:t>
            </a:r>
            <a:r>
              <a:rPr lang="en-GB" b="1" u="sng" dirty="0" smtClean="0"/>
              <a:t>o</a:t>
            </a:r>
            <a:r>
              <a:rPr lang="en-GB" dirty="0" smtClean="0"/>
              <a:t>f </a:t>
            </a:r>
            <a:r>
              <a:rPr lang="en-GB" b="1" u="sng" dirty="0" smtClean="0"/>
              <a:t>F</a:t>
            </a:r>
            <a:r>
              <a:rPr lang="en-GB" dirty="0" smtClean="0"/>
              <a:t>light system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Non-invasive single shot measurement </a:t>
            </a:r>
            <a:r>
              <a:rPr lang="en-GB" dirty="0" smtClean="0"/>
              <a:t>of bunch energy</a:t>
            </a:r>
          </a:p>
          <a:p>
            <a:r>
              <a:rPr lang="en-GB" sz="1600" dirty="0" smtClean="0"/>
              <a:t>(at least) two pickups at different positions measure beam time of arrival </a:t>
            </a:r>
          </a:p>
          <a:p>
            <a:r>
              <a:rPr lang="en-GB" sz="1600" dirty="0" smtClean="0"/>
              <a:t>For known species, flight time between two points gives longitudinal momentum</a:t>
            </a:r>
          </a:p>
          <a:p>
            <a:r>
              <a:rPr lang="en-GB" sz="1600" dirty="0" smtClean="0"/>
              <a:t>Works for low energy, non-relativistic systems</a:t>
            </a:r>
            <a:endParaRPr lang="en-GB" sz="1600" dirty="0"/>
          </a:p>
        </p:txBody>
      </p:sp>
      <p:pic>
        <p:nvPicPr>
          <p:cNvPr id="11" name="Picture 6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42"/>
          <a:stretch>
            <a:fillRect/>
          </a:stretch>
        </p:blipFill>
        <p:spPr bwMode="auto">
          <a:xfrm>
            <a:off x="7082207" y="166973"/>
            <a:ext cx="50038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H:\NASbackup\CLARA\BAMsystem_TechicalNotes\20160318_0920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156" y="4732128"/>
            <a:ext cx="2630546" cy="194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540" y="2196779"/>
            <a:ext cx="3669134" cy="252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06/03/2023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31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320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Common Systems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Longitudinal #2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93906" y="1396413"/>
            <a:ext cx="780158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TDC</a:t>
            </a:r>
            <a:r>
              <a:rPr lang="en-GB" dirty="0" smtClean="0"/>
              <a:t> = </a:t>
            </a:r>
            <a:r>
              <a:rPr lang="en-GB" b="1" u="sng" dirty="0" smtClean="0"/>
              <a:t>T</a:t>
            </a:r>
            <a:r>
              <a:rPr lang="en-GB" dirty="0" smtClean="0"/>
              <a:t>ransverse </a:t>
            </a:r>
            <a:r>
              <a:rPr lang="en-GB" b="1" u="sng" dirty="0" smtClean="0"/>
              <a:t>D</a:t>
            </a:r>
            <a:r>
              <a:rPr lang="en-GB" dirty="0" smtClean="0"/>
              <a:t>eflecting </a:t>
            </a:r>
            <a:r>
              <a:rPr lang="en-GB" b="1" u="sng" dirty="0" smtClean="0"/>
              <a:t>C</a:t>
            </a:r>
            <a:r>
              <a:rPr lang="en-GB" dirty="0" smtClean="0"/>
              <a:t>avity</a:t>
            </a:r>
            <a:endParaRPr lang="en-GB" dirty="0" smtClean="0"/>
          </a:p>
          <a:p>
            <a:r>
              <a:rPr lang="en-GB" dirty="0" smtClean="0">
                <a:solidFill>
                  <a:schemeClr val="accent6"/>
                </a:solidFill>
              </a:rPr>
              <a:t>Single shot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destructive</a:t>
            </a:r>
            <a:r>
              <a:rPr lang="en-GB" dirty="0" smtClean="0"/>
              <a:t> measurement of longitudinal profile</a:t>
            </a:r>
          </a:p>
          <a:p>
            <a:r>
              <a:rPr lang="en-GB" sz="1400" dirty="0" smtClean="0"/>
              <a:t>RF cavity profiles a longitudinally varying streaking force to beam</a:t>
            </a:r>
          </a:p>
          <a:p>
            <a:r>
              <a:rPr lang="en-GB" sz="1400" dirty="0" smtClean="0"/>
              <a:t>Maps longitudinal profile onto spatial coordinate with appropriate beam optics</a:t>
            </a:r>
          </a:p>
          <a:p>
            <a:r>
              <a:rPr lang="en-GB" sz="1400" dirty="0" smtClean="0"/>
              <a:t>Can be used to measure longitudinal phase space and slice properties…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Synonyms:</a:t>
            </a:r>
          </a:p>
          <a:p>
            <a:r>
              <a:rPr lang="en-GB" b="1" dirty="0" smtClean="0"/>
              <a:t>TDS</a:t>
            </a:r>
            <a:r>
              <a:rPr lang="en-GB" dirty="0" smtClean="0"/>
              <a:t> = </a:t>
            </a:r>
            <a:r>
              <a:rPr lang="en-GB" b="1" u="sng" dirty="0" smtClean="0"/>
              <a:t>T</a:t>
            </a:r>
            <a:r>
              <a:rPr lang="en-GB" dirty="0" smtClean="0"/>
              <a:t>ransverse </a:t>
            </a:r>
            <a:r>
              <a:rPr lang="en-GB" b="1" u="sng" dirty="0" smtClean="0"/>
              <a:t>D</a:t>
            </a:r>
            <a:r>
              <a:rPr lang="en-GB" dirty="0" smtClean="0"/>
              <a:t>eflecting </a:t>
            </a:r>
            <a:r>
              <a:rPr lang="en-GB" b="1" u="sng" dirty="0" smtClean="0"/>
              <a:t>S</a:t>
            </a:r>
            <a:r>
              <a:rPr lang="en-GB" dirty="0" smtClean="0"/>
              <a:t>tructure</a:t>
            </a:r>
          </a:p>
          <a:p>
            <a:endParaRPr lang="en-GB" dirty="0"/>
          </a:p>
          <a:p>
            <a:r>
              <a:rPr lang="en-GB" b="1" dirty="0" smtClean="0"/>
              <a:t>RFD</a:t>
            </a:r>
            <a:r>
              <a:rPr lang="en-GB" dirty="0" smtClean="0"/>
              <a:t> = </a:t>
            </a:r>
            <a:r>
              <a:rPr lang="en-GB" b="1" u="sng" dirty="0" smtClean="0"/>
              <a:t>R</a:t>
            </a:r>
            <a:r>
              <a:rPr lang="en-GB" dirty="0" smtClean="0"/>
              <a:t>adio </a:t>
            </a:r>
            <a:r>
              <a:rPr lang="en-GB" b="1" u="sng" dirty="0" smtClean="0"/>
              <a:t>F</a:t>
            </a:r>
            <a:r>
              <a:rPr lang="en-GB" dirty="0" smtClean="0"/>
              <a:t>requency </a:t>
            </a:r>
            <a:r>
              <a:rPr lang="en-GB" b="1" u="sng" dirty="0" smtClean="0"/>
              <a:t>D</a:t>
            </a:r>
            <a:r>
              <a:rPr lang="en-GB" dirty="0" smtClean="0"/>
              <a:t>eflector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224" y="-102587"/>
            <a:ext cx="3998859" cy="3302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609" y="3329235"/>
            <a:ext cx="6914745" cy="30906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0790" y="6408486"/>
            <a:ext cx="498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Image: J McKenzie Thesis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89824" y="6028619"/>
            <a:ext cx="413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088"/>
                </a:solidFill>
              </a:rPr>
              <a:t>More info in Lecture #3 on how this works</a:t>
            </a:r>
            <a:endParaRPr lang="en-GB" dirty="0">
              <a:solidFill>
                <a:srgbClr val="0030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06/03/2023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32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281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Common systems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ongitudinal #3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8265" y="1297022"/>
            <a:ext cx="789237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BCM</a:t>
            </a:r>
            <a:r>
              <a:rPr lang="en-GB" dirty="0" smtClean="0"/>
              <a:t> = </a:t>
            </a:r>
            <a:r>
              <a:rPr lang="en-GB" b="1" u="sng" dirty="0" smtClean="0"/>
              <a:t>B</a:t>
            </a:r>
            <a:r>
              <a:rPr lang="en-GB" dirty="0" smtClean="0"/>
              <a:t>unch </a:t>
            </a:r>
            <a:r>
              <a:rPr lang="en-GB" b="1" u="sng" dirty="0" smtClean="0"/>
              <a:t>C</a:t>
            </a:r>
            <a:r>
              <a:rPr lang="en-GB" dirty="0" smtClean="0"/>
              <a:t>ompression </a:t>
            </a:r>
            <a:r>
              <a:rPr lang="en-GB" b="1" u="sng" dirty="0" smtClean="0"/>
              <a:t>M</a:t>
            </a:r>
            <a:r>
              <a:rPr lang="en-GB" dirty="0" smtClean="0"/>
              <a:t>onitor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Single-shot</a:t>
            </a:r>
            <a:r>
              <a:rPr lang="en-GB" dirty="0" smtClean="0"/>
              <a:t> monitor for bunch length</a:t>
            </a:r>
          </a:p>
          <a:p>
            <a:r>
              <a:rPr lang="en-GB" sz="1400" dirty="0" smtClean="0"/>
              <a:t>Detects intensity of coherent radiation emitted by bunch</a:t>
            </a:r>
          </a:p>
          <a:p>
            <a:r>
              <a:rPr lang="en-GB" sz="1400" dirty="0" smtClean="0"/>
              <a:t>Shorter bunches -&gt; higher intensity of radiation</a:t>
            </a:r>
          </a:p>
          <a:p>
            <a:r>
              <a:rPr lang="en-GB" sz="1400" dirty="0" smtClean="0"/>
              <a:t>Whether destructive or non-invasive depends on source of radiation…</a:t>
            </a:r>
          </a:p>
          <a:p>
            <a:endParaRPr lang="en-GB" dirty="0"/>
          </a:p>
          <a:p>
            <a:r>
              <a:rPr lang="en-GB" dirty="0" smtClean="0"/>
              <a:t>Variants = </a:t>
            </a:r>
          </a:p>
          <a:p>
            <a:r>
              <a:rPr lang="en-GB" b="1" dirty="0" smtClean="0"/>
              <a:t>CSR</a:t>
            </a:r>
            <a:r>
              <a:rPr lang="en-GB" dirty="0" smtClean="0"/>
              <a:t> </a:t>
            </a:r>
            <a:r>
              <a:rPr lang="en-GB" b="1" dirty="0" smtClean="0"/>
              <a:t>BCM</a:t>
            </a:r>
            <a:r>
              <a:rPr lang="en-GB" dirty="0" smtClean="0"/>
              <a:t> = </a:t>
            </a:r>
            <a:r>
              <a:rPr lang="en-GB" b="1" u="sng" dirty="0" smtClean="0"/>
              <a:t>C</a:t>
            </a:r>
            <a:r>
              <a:rPr lang="en-GB" dirty="0" smtClean="0"/>
              <a:t>oherent </a:t>
            </a:r>
            <a:r>
              <a:rPr lang="en-GB" b="1" u="sng" dirty="0" smtClean="0"/>
              <a:t>S</a:t>
            </a:r>
            <a:r>
              <a:rPr lang="en-GB" dirty="0" smtClean="0"/>
              <a:t>ynchrotron </a:t>
            </a:r>
            <a:r>
              <a:rPr lang="en-GB" b="1" u="sng" dirty="0" smtClean="0"/>
              <a:t>R</a:t>
            </a:r>
            <a:r>
              <a:rPr lang="en-GB" dirty="0" smtClean="0"/>
              <a:t>adiation </a:t>
            </a:r>
            <a:r>
              <a:rPr lang="en-GB" b="1" u="sng" dirty="0" smtClean="0"/>
              <a:t>BCM</a:t>
            </a:r>
            <a:r>
              <a:rPr lang="en-GB" dirty="0" smtClean="0"/>
              <a:t> 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Single-shot non-invasive monitor </a:t>
            </a:r>
            <a:r>
              <a:rPr lang="en-GB" dirty="0"/>
              <a:t>for bunch </a:t>
            </a:r>
            <a:r>
              <a:rPr lang="en-GB" dirty="0" smtClean="0"/>
              <a:t>length</a:t>
            </a:r>
          </a:p>
          <a:p>
            <a:r>
              <a:rPr lang="en-GB" sz="1400" dirty="0" smtClean="0"/>
              <a:t>Detects coherent radiation emitted as beam goes around dipole</a:t>
            </a:r>
          </a:p>
          <a:p>
            <a:endParaRPr lang="en-GB" dirty="0"/>
          </a:p>
          <a:p>
            <a:r>
              <a:rPr lang="en-GB" b="1" dirty="0" smtClean="0"/>
              <a:t>CTR BCM </a:t>
            </a:r>
            <a:r>
              <a:rPr lang="en-GB" dirty="0" smtClean="0"/>
              <a:t>= </a:t>
            </a:r>
            <a:r>
              <a:rPr lang="en-GB" b="1" u="sng" dirty="0"/>
              <a:t>C</a:t>
            </a:r>
            <a:r>
              <a:rPr lang="en-GB" dirty="0"/>
              <a:t>oherent </a:t>
            </a:r>
            <a:r>
              <a:rPr lang="en-GB" b="1" u="sng" dirty="0" smtClean="0"/>
              <a:t>T</a:t>
            </a:r>
            <a:r>
              <a:rPr lang="en-GB" dirty="0" smtClean="0"/>
              <a:t>ransition </a:t>
            </a:r>
            <a:r>
              <a:rPr lang="en-GB" b="1" u="sng" dirty="0"/>
              <a:t>R</a:t>
            </a:r>
            <a:r>
              <a:rPr lang="en-GB" dirty="0"/>
              <a:t>adiation </a:t>
            </a:r>
            <a:r>
              <a:rPr lang="en-GB" b="1" u="sng" dirty="0"/>
              <a:t>BCM</a:t>
            </a:r>
            <a:r>
              <a:rPr lang="en-GB" dirty="0"/>
              <a:t> 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Single-shot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destructive</a:t>
            </a:r>
            <a:r>
              <a:rPr lang="en-GB" dirty="0" smtClean="0"/>
              <a:t> monitor </a:t>
            </a:r>
            <a:r>
              <a:rPr lang="en-GB" dirty="0"/>
              <a:t>for bunch length</a:t>
            </a:r>
          </a:p>
          <a:p>
            <a:r>
              <a:rPr lang="en-GB" sz="1400" dirty="0"/>
              <a:t>Detects coherent radiation emitted as beam goes </a:t>
            </a:r>
            <a:r>
              <a:rPr lang="en-GB" sz="1400" dirty="0" smtClean="0"/>
              <a:t>through metal target</a:t>
            </a:r>
          </a:p>
          <a:p>
            <a:endParaRPr lang="en-GB" dirty="0"/>
          </a:p>
          <a:p>
            <a:r>
              <a:rPr lang="en-GB" b="1" dirty="0" smtClean="0"/>
              <a:t>CDR BCM </a:t>
            </a:r>
            <a:r>
              <a:rPr lang="en-GB" dirty="0" smtClean="0"/>
              <a:t>= </a:t>
            </a:r>
            <a:r>
              <a:rPr lang="en-GB" b="1" u="sng" dirty="0"/>
              <a:t>C</a:t>
            </a:r>
            <a:r>
              <a:rPr lang="en-GB" dirty="0"/>
              <a:t>oherent </a:t>
            </a:r>
            <a:r>
              <a:rPr lang="en-GB" b="1" u="sng" dirty="0" smtClean="0"/>
              <a:t>D</a:t>
            </a:r>
            <a:r>
              <a:rPr lang="en-GB" dirty="0" smtClean="0"/>
              <a:t>iffraction </a:t>
            </a:r>
            <a:r>
              <a:rPr lang="en-GB" b="1" u="sng" dirty="0"/>
              <a:t>R</a:t>
            </a:r>
            <a:r>
              <a:rPr lang="en-GB" dirty="0"/>
              <a:t>adiation </a:t>
            </a:r>
            <a:r>
              <a:rPr lang="en-GB" b="1" u="sng" dirty="0"/>
              <a:t>BCM</a:t>
            </a:r>
            <a:r>
              <a:rPr lang="en-GB" dirty="0"/>
              <a:t> 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Single-shot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6"/>
                </a:solidFill>
              </a:rPr>
              <a:t>non-invasive </a:t>
            </a:r>
            <a:r>
              <a:rPr lang="en-GB" dirty="0"/>
              <a:t>monitor for bunch </a:t>
            </a:r>
            <a:r>
              <a:rPr lang="en-GB" dirty="0" smtClean="0"/>
              <a:t>length</a:t>
            </a:r>
          </a:p>
          <a:p>
            <a:r>
              <a:rPr lang="en-GB" sz="1400" dirty="0" smtClean="0"/>
              <a:t>Detects coherent radiation as beam goes through hole in metal target</a:t>
            </a:r>
            <a:endParaRPr lang="en-GB" sz="1400" dirty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9380" y="4068451"/>
            <a:ext cx="4617720" cy="181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242" y="712557"/>
            <a:ext cx="3727826" cy="28420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30045" y="6437201"/>
            <a:ext cx="413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088"/>
                </a:solidFill>
              </a:rPr>
              <a:t>More info in Lecture #3 on how this works</a:t>
            </a:r>
            <a:endParaRPr lang="en-GB" dirty="0">
              <a:solidFill>
                <a:srgbClr val="0030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4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06/03/2023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33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381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Common systems 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Longitudinal #4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10854" y="1466254"/>
            <a:ext cx="785994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EOS</a:t>
            </a:r>
            <a:r>
              <a:rPr lang="en-GB" dirty="0" smtClean="0"/>
              <a:t> = </a:t>
            </a:r>
            <a:r>
              <a:rPr lang="en-GB" b="1" u="sng" dirty="0" smtClean="0"/>
              <a:t>E</a:t>
            </a:r>
            <a:r>
              <a:rPr lang="en-GB" dirty="0" smtClean="0"/>
              <a:t>lectro-</a:t>
            </a:r>
            <a:r>
              <a:rPr lang="en-GB" b="1" u="sng" dirty="0" smtClean="0"/>
              <a:t>O</a:t>
            </a:r>
            <a:r>
              <a:rPr lang="en-GB" dirty="0" smtClean="0"/>
              <a:t>ptic </a:t>
            </a:r>
            <a:r>
              <a:rPr lang="en-GB" b="1" u="sng" dirty="0" smtClean="0"/>
              <a:t>S</a:t>
            </a:r>
            <a:r>
              <a:rPr lang="en-GB" dirty="0" smtClean="0"/>
              <a:t>ampling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Single-shot non-invasive</a:t>
            </a:r>
            <a:r>
              <a:rPr lang="en-GB" dirty="0" smtClean="0"/>
              <a:t> bunch profile monitor</a:t>
            </a:r>
          </a:p>
          <a:p>
            <a:r>
              <a:rPr lang="en-GB" sz="1400" dirty="0" smtClean="0"/>
              <a:t>Electric field of bunch interacts with non-linear crystal</a:t>
            </a:r>
          </a:p>
          <a:p>
            <a:r>
              <a:rPr lang="en-GB" sz="1400" dirty="0" smtClean="0"/>
              <a:t>Field changes polarisation properties of crystal</a:t>
            </a:r>
          </a:p>
          <a:p>
            <a:r>
              <a:rPr lang="en-GB" sz="1400" dirty="0" smtClean="0"/>
              <a:t>Simultaneously a laser pulse propagates in crystal </a:t>
            </a:r>
          </a:p>
          <a:p>
            <a:r>
              <a:rPr lang="en-GB" sz="1400" dirty="0" smtClean="0"/>
              <a:t>Changes in polarisation mapped onto laser</a:t>
            </a:r>
          </a:p>
          <a:p>
            <a:r>
              <a:rPr lang="en-GB" sz="1400" dirty="0" smtClean="0"/>
              <a:t>Measure change in polarisation as function of time/space in laser pulse</a:t>
            </a:r>
          </a:p>
          <a:p>
            <a:endParaRPr lang="en-GB" sz="1400" dirty="0" smtClean="0"/>
          </a:p>
          <a:p>
            <a:r>
              <a:rPr lang="en-GB" dirty="0" smtClean="0"/>
              <a:t>Synonyms: EO</a:t>
            </a:r>
          </a:p>
          <a:p>
            <a:endParaRPr lang="en-GB" sz="1400" dirty="0"/>
          </a:p>
          <a:p>
            <a:r>
              <a:rPr lang="en-GB" dirty="0" smtClean="0"/>
              <a:t>Variants</a:t>
            </a:r>
            <a:r>
              <a:rPr lang="en-GB" sz="1400" dirty="0" smtClean="0"/>
              <a:t> :</a:t>
            </a:r>
          </a:p>
          <a:p>
            <a:endParaRPr lang="en-GB" sz="1400" dirty="0"/>
          </a:p>
          <a:p>
            <a:r>
              <a:rPr lang="en-GB" b="1" dirty="0" smtClean="0"/>
              <a:t>EOSD</a:t>
            </a:r>
            <a:r>
              <a:rPr lang="en-GB" dirty="0" smtClean="0"/>
              <a:t> = </a:t>
            </a:r>
            <a:r>
              <a:rPr lang="en-GB" b="1" u="sng" dirty="0" smtClean="0"/>
              <a:t>E</a:t>
            </a:r>
            <a:r>
              <a:rPr lang="en-GB" dirty="0" smtClean="0"/>
              <a:t>lectro-</a:t>
            </a:r>
            <a:r>
              <a:rPr lang="en-GB" b="1" u="sng" dirty="0" smtClean="0"/>
              <a:t>O</a:t>
            </a:r>
            <a:r>
              <a:rPr lang="en-GB" dirty="0" smtClean="0"/>
              <a:t>ptic </a:t>
            </a:r>
            <a:r>
              <a:rPr lang="en-GB" b="1" u="sng" dirty="0" smtClean="0"/>
              <a:t>S</a:t>
            </a:r>
            <a:r>
              <a:rPr lang="en-GB" dirty="0" smtClean="0"/>
              <a:t>pectral </a:t>
            </a:r>
            <a:r>
              <a:rPr lang="en-GB" b="1" u="sng" dirty="0" smtClean="0"/>
              <a:t>D</a:t>
            </a:r>
            <a:r>
              <a:rPr lang="en-GB" dirty="0" smtClean="0"/>
              <a:t>ecoding</a:t>
            </a:r>
          </a:p>
          <a:p>
            <a:r>
              <a:rPr lang="en-GB" sz="1400" dirty="0" smtClean="0"/>
              <a:t>Chirped laser pulse means spectrum maps to time</a:t>
            </a:r>
          </a:p>
          <a:p>
            <a:r>
              <a:rPr lang="en-GB" sz="1400" dirty="0" smtClean="0"/>
              <a:t>Variation in polarisation of spectrum -&gt; electron bunch length</a:t>
            </a:r>
            <a:endParaRPr lang="en-GB" sz="1400" dirty="0"/>
          </a:p>
          <a:p>
            <a:endParaRPr lang="en-GB" dirty="0"/>
          </a:p>
          <a:p>
            <a:r>
              <a:rPr lang="en-GB" b="1" dirty="0" smtClean="0"/>
              <a:t>EOSI</a:t>
            </a:r>
            <a:r>
              <a:rPr lang="en-GB" dirty="0" smtClean="0"/>
              <a:t> = </a:t>
            </a:r>
            <a:r>
              <a:rPr lang="en-GB" b="1" u="sng" dirty="0" smtClean="0"/>
              <a:t>E</a:t>
            </a:r>
            <a:r>
              <a:rPr lang="en-GB" dirty="0" smtClean="0"/>
              <a:t>lectro-</a:t>
            </a:r>
            <a:r>
              <a:rPr lang="en-GB" b="1" u="sng" dirty="0" smtClean="0"/>
              <a:t>O</a:t>
            </a:r>
            <a:r>
              <a:rPr lang="en-GB" dirty="0" smtClean="0"/>
              <a:t>ptic </a:t>
            </a:r>
            <a:r>
              <a:rPr lang="en-GB" b="1" u="sng" dirty="0"/>
              <a:t>S</a:t>
            </a:r>
            <a:r>
              <a:rPr lang="en-GB" dirty="0"/>
              <a:t>pectral </a:t>
            </a:r>
            <a:r>
              <a:rPr lang="en-GB" b="1" u="sng" dirty="0" smtClean="0"/>
              <a:t>I</a:t>
            </a:r>
            <a:r>
              <a:rPr lang="en-GB" dirty="0" smtClean="0"/>
              <a:t>nterferometry</a:t>
            </a:r>
            <a:endParaRPr lang="en-GB" dirty="0"/>
          </a:p>
          <a:p>
            <a:r>
              <a:rPr lang="en-GB" sz="1400" dirty="0" smtClean="0"/>
              <a:t>As EOSD but with higher resolution </a:t>
            </a:r>
          </a:p>
          <a:p>
            <a:r>
              <a:rPr lang="en-GB" sz="1400" dirty="0" smtClean="0"/>
              <a:t>and less ambiguous spectral interference for reconstruction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030" y="153030"/>
            <a:ext cx="5949848" cy="2993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940" y="3381367"/>
            <a:ext cx="5104028" cy="310900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330045" y="6437201"/>
            <a:ext cx="413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088"/>
                </a:solidFill>
              </a:rPr>
              <a:t>More info in Lecture #3 on how this works</a:t>
            </a:r>
            <a:endParaRPr lang="en-GB" dirty="0">
              <a:solidFill>
                <a:srgbClr val="0030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06/03/2023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34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381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Common systems 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Longitudinal #5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93906" y="1396413"/>
            <a:ext cx="78015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MLFC = </a:t>
            </a:r>
            <a:r>
              <a:rPr lang="en-GB" b="1" u="sng" dirty="0" smtClean="0"/>
              <a:t>M</a:t>
            </a:r>
            <a:r>
              <a:rPr lang="en-GB" dirty="0" smtClean="0"/>
              <a:t>ulti-</a:t>
            </a:r>
            <a:r>
              <a:rPr lang="en-GB" b="1" u="sng" dirty="0" smtClean="0"/>
              <a:t>l</a:t>
            </a:r>
            <a:r>
              <a:rPr lang="en-GB" dirty="0" smtClean="0"/>
              <a:t>eaf </a:t>
            </a:r>
            <a:r>
              <a:rPr lang="en-GB" b="1" u="sng" dirty="0" smtClean="0"/>
              <a:t>F</a:t>
            </a:r>
            <a:r>
              <a:rPr lang="en-GB" dirty="0" smtClean="0"/>
              <a:t>araday </a:t>
            </a:r>
            <a:r>
              <a:rPr lang="en-GB" b="1" u="sng" dirty="0" smtClean="0"/>
              <a:t>C</a:t>
            </a:r>
            <a:r>
              <a:rPr lang="en-GB" dirty="0" smtClean="0"/>
              <a:t>up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Single shot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destructive</a:t>
            </a:r>
            <a:r>
              <a:rPr lang="en-GB" dirty="0" smtClean="0"/>
              <a:t> measurement of energy spectrum </a:t>
            </a:r>
          </a:p>
          <a:p>
            <a:r>
              <a:rPr lang="en-GB" sz="1400" dirty="0" smtClean="0"/>
              <a:t>Multiple isolated faraday cup layers which stop beam and charge up</a:t>
            </a:r>
          </a:p>
          <a:p>
            <a:r>
              <a:rPr lang="en-GB" sz="1400" dirty="0" smtClean="0"/>
              <a:t>Depth of penetration gives particle energy</a:t>
            </a:r>
          </a:p>
          <a:p>
            <a:r>
              <a:rPr lang="en-GB" sz="1400" dirty="0" smtClean="0"/>
              <a:t>Coarse measurement, stochastic in nature (best for high charge bunches)</a:t>
            </a:r>
            <a:endParaRPr lang="en-GB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738836" y="5751530"/>
            <a:ext cx="109385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Images: https://www.ptb.de/cms/en/service-seiten/news/scientific-news.html?cHash=afc8730e344bcebbe77f3d3f8057e948&amp;tx_news_pi1%5Baction%5D=detail&amp;tx_news_pi1%5Bcontroller%5D=News&amp;tx_news_pi1%5Bday%5D=20&amp;tx_news_pi1%5Bmonth%5D=12&amp;tx_news_pi1%5Bnews%5D=10186&amp;tx_news_pi1%5Byear%5D=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742" y="2802145"/>
            <a:ext cx="3057577" cy="2864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615" y="2689075"/>
            <a:ext cx="46672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06/03/2023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35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Summary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Some take homes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8264" y="1235777"/>
            <a:ext cx="920236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There are a lot of properties to measure!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Bunch is a 6D object, Beams are made of many different bunches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Somethings are measured - </a:t>
            </a:r>
            <a:r>
              <a:rPr lang="en-GB" sz="2400" b="1" dirty="0">
                <a:solidFill>
                  <a:srgbClr val="FF0000"/>
                </a:solidFill>
              </a:rPr>
              <a:t>destructive</a:t>
            </a:r>
            <a:r>
              <a:rPr lang="en-GB" sz="2400" dirty="0"/>
              <a:t> or </a:t>
            </a:r>
            <a:r>
              <a:rPr lang="en-GB" sz="2400" b="1" dirty="0" smtClean="0">
                <a:solidFill>
                  <a:srgbClr val="FF0000"/>
                </a:solidFill>
              </a:rPr>
              <a:t>multi-shot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Others can be monitored - </a:t>
            </a:r>
            <a:r>
              <a:rPr lang="en-GB" sz="2400" b="1" dirty="0">
                <a:solidFill>
                  <a:schemeClr val="accent6"/>
                </a:solidFill>
              </a:rPr>
              <a:t>single-shot</a:t>
            </a:r>
            <a:r>
              <a:rPr lang="en-GB" sz="2400" dirty="0"/>
              <a:t> </a:t>
            </a:r>
            <a:r>
              <a:rPr lang="en-GB" sz="2400" i="1" dirty="0"/>
              <a:t>and/or</a:t>
            </a:r>
            <a:r>
              <a:rPr lang="en-GB" sz="2400" dirty="0"/>
              <a:t> </a:t>
            </a:r>
            <a:r>
              <a:rPr lang="en-GB" sz="2400" b="1" dirty="0" smtClean="0">
                <a:solidFill>
                  <a:schemeClr val="accent6"/>
                </a:solidFill>
              </a:rPr>
              <a:t>non-invasive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There is a whole zoo of diagnostic systems and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 smtClean="0"/>
              <a:t>Ask what a TLA is and what it does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You need a </a:t>
            </a:r>
            <a:r>
              <a:rPr lang="en-GB" sz="2400" b="1" u="sng" dirty="0" smtClean="0"/>
              <a:t>combination of systems </a:t>
            </a:r>
            <a:r>
              <a:rPr lang="en-GB" sz="2400" dirty="0" smtClean="0"/>
              <a:t>to operate the accelerator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Even more systems needed to understand the beam!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All diagnostics have limits…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2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06/03/2023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36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Resources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32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References &amp;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links for images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further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reading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38265" y="1262866"/>
            <a:ext cx="86835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CAS notes on beam diagnostics</a:t>
            </a:r>
            <a:endParaRPr lang="en-GB" sz="1400" dirty="0" smtClean="0">
              <a:hlinkClick r:id="rId3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hlinkClick r:id="rId3"/>
              </a:rPr>
              <a:t>https</a:t>
            </a:r>
            <a:r>
              <a:rPr lang="en-GB" sz="1400" dirty="0">
                <a:hlinkClick r:id="rId3"/>
              </a:rPr>
              <a:t>://</a:t>
            </a:r>
            <a:r>
              <a:rPr lang="en-GB" sz="1400" dirty="0" smtClean="0">
                <a:hlinkClick r:id="rId3"/>
              </a:rPr>
              <a:t>cds.cern.ch/record/499098/files/p154.pdf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Berghoz</a:t>
            </a:r>
            <a:r>
              <a:rPr lang="en-GB" sz="1400" dirty="0"/>
              <a:t> product catalogue (ICTs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hlinkClick r:id="rId4"/>
              </a:rPr>
              <a:t>https://www.bergoz.com/products</a:t>
            </a:r>
            <a:r>
              <a:rPr lang="en-GB" sz="1400" dirty="0" smtClean="0">
                <a:hlinkClick r:id="rId4"/>
              </a:rPr>
              <a:t>/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SwissFEL</a:t>
            </a:r>
            <a:r>
              <a:rPr lang="en-GB" sz="1400" dirty="0" smtClean="0"/>
              <a:t> SRM &amp; BCM compressor measurements</a:t>
            </a:r>
            <a:endParaRPr lang="en-GB" sz="1400" dirty="0" smtClean="0">
              <a:hlinkClick r:id="rId5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hlinkClick r:id="rId5"/>
              </a:rPr>
              <a:t>https</a:t>
            </a:r>
            <a:r>
              <a:rPr lang="en-GB" sz="1400" dirty="0">
                <a:hlinkClick r:id="rId5"/>
              </a:rPr>
              <a:t>://</a:t>
            </a:r>
            <a:r>
              <a:rPr lang="en-GB" sz="1400" dirty="0" smtClean="0">
                <a:hlinkClick r:id="rId5"/>
              </a:rPr>
              <a:t>arxiv.org/pdf/1905.08081.pdf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FlashForward</a:t>
            </a:r>
            <a:r>
              <a:rPr lang="en-GB" sz="1400" dirty="0" smtClean="0"/>
              <a:t> Variable Polarisation TDC</a:t>
            </a:r>
            <a:endParaRPr lang="en-GB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hlinkClick r:id="rId6"/>
              </a:rPr>
              <a:t>https://</a:t>
            </a:r>
            <a:r>
              <a:rPr lang="en-GB" sz="1400" dirty="0" smtClean="0">
                <a:hlinkClick r:id="rId6"/>
              </a:rPr>
              <a:t>www.nature.com/articles/s41598-021-82687-2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VELA TDC commissioning</a:t>
            </a:r>
            <a:endParaRPr lang="en-GB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hlinkClick r:id="rId7"/>
              </a:rPr>
              <a:t>https://</a:t>
            </a:r>
            <a:r>
              <a:rPr lang="en-GB" sz="1400" dirty="0" smtClean="0">
                <a:hlinkClick r:id="rId7"/>
              </a:rPr>
              <a:t>accelconf.web.cern.ch/ipac2015/papers/wepha054.pdf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UoL</a:t>
            </a:r>
            <a:r>
              <a:rPr lang="en-GB" sz="1400" dirty="0" smtClean="0"/>
              <a:t> Quasar Article on BLMs</a:t>
            </a:r>
            <a:endParaRPr lang="en-GB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hlinkClick r:id="rId8"/>
              </a:rPr>
              <a:t>https://www.liverpool.ac.uk/quasar/research/beam-instrumentation/beam-loss-monitoring</a:t>
            </a:r>
            <a:r>
              <a:rPr lang="en-GB" sz="1400" dirty="0" smtClean="0">
                <a:hlinkClick r:id="rId8"/>
              </a:rPr>
              <a:t>/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hlinkClick r:id="rId9"/>
              </a:rPr>
              <a:t>https://</a:t>
            </a:r>
            <a:r>
              <a:rPr lang="en-GB" sz="1400" dirty="0" smtClean="0">
                <a:hlinkClick r:id="rId9"/>
              </a:rPr>
              <a:t>livrepository.liverpool.ac.uk/3031981/1/200845969_Aug2018.pdf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Overview of </a:t>
            </a:r>
            <a:r>
              <a:rPr lang="en-GB" sz="1400" dirty="0" err="1" smtClean="0"/>
              <a:t>oBLMs</a:t>
            </a:r>
            <a:endParaRPr lang="en-GB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hlinkClick r:id="rId10"/>
              </a:rPr>
              <a:t>https://</a:t>
            </a:r>
            <a:r>
              <a:rPr lang="en-GB" sz="1400" dirty="0" smtClean="0">
                <a:hlinkClick r:id="rId10"/>
              </a:rPr>
              <a:t>www.mdpi.com/1424-8220/23/4/2248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DLS SR based halo monitor</a:t>
            </a:r>
            <a:endParaRPr lang="en-GB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hlinkClick r:id="rId11"/>
              </a:rPr>
              <a:t>https://</a:t>
            </a:r>
            <a:r>
              <a:rPr lang="en-GB" sz="1400" dirty="0" smtClean="0">
                <a:hlinkClick r:id="rId11"/>
              </a:rPr>
              <a:t>accelconf.web.cern.ch/ibic2021/papers/tupp10.pdf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Lowry </a:t>
            </a:r>
            <a:r>
              <a:rPr lang="en-GB" sz="1400" dirty="0" err="1" smtClean="0"/>
              <a:t>Conradie</a:t>
            </a:r>
            <a:r>
              <a:rPr lang="en-GB" sz="1400" dirty="0" smtClean="0"/>
              <a:t> notes on </a:t>
            </a:r>
            <a:r>
              <a:rPr lang="en-GB" sz="1400" dirty="0" err="1" smtClean="0"/>
              <a:t>diagnsotics</a:t>
            </a:r>
            <a:r>
              <a:rPr lang="en-GB" sz="1400" dirty="0" smtClean="0"/>
              <a:t> (see wire scanners and girds)</a:t>
            </a:r>
            <a:endParaRPr lang="en-GB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hlinkClick r:id="rId12"/>
              </a:rPr>
              <a:t>https://</a:t>
            </a:r>
            <a:r>
              <a:rPr lang="en-GB" sz="1400" dirty="0" smtClean="0">
                <a:hlinkClick r:id="rId12"/>
              </a:rPr>
              <a:t>indico.ictp.it/event/8728/session/8/contribution/32/material/slides/0.pdf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SPARCLab</a:t>
            </a:r>
            <a:r>
              <a:rPr lang="en-GB" sz="1400" dirty="0" smtClean="0"/>
              <a:t> EOS results</a:t>
            </a:r>
            <a:endParaRPr lang="en-GB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hlinkClick r:id="rId13"/>
              </a:rPr>
              <a:t>https://</a:t>
            </a:r>
            <a:r>
              <a:rPr lang="en-GB" sz="1400" dirty="0" smtClean="0">
                <a:hlinkClick r:id="rId13"/>
              </a:rPr>
              <a:t>www.sciencedirect.com/science/article/abs/pii/S0168900213013776</a:t>
            </a:r>
            <a:endParaRPr lang="en-GB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0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06/03/2023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20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Who Am I?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Background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22DBB9-7747-7041-8E78-C517CE8075C9}"/>
              </a:ext>
            </a:extLst>
          </p:cNvPr>
          <p:cNvSpPr/>
          <p:nvPr/>
        </p:nvSpPr>
        <p:spPr>
          <a:xfrm>
            <a:off x="329220" y="1286295"/>
            <a:ext cx="767178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– Completed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MPhys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anchester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Started at CI, PhD on ‘Novel Acceleration’ (DWA)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– Finished my PhD in Accelerator Physics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Supervised by Yuri Saveliev (ADI group leader)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Performed 2 experiments at CLARA in 2018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Generating THz, measuring beam energy modulation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kumimoji="0" lang="en-GB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kumimoji="0" lang="en-GB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 2019 –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Joined STFC in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ASTeC’s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ADI group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 smtClean="0">
                <a:solidFill>
                  <a:srgbClr val="003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work on CLARA, BA1, FEBE instrumentation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Making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novel transverse and longitudinal measurements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aseline="0" dirty="0" smtClean="0">
                <a:solidFill>
                  <a:srgbClr val="003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</a:t>
            </a:r>
            <a:r>
              <a:rPr lang="en-GB" dirty="0" smtClean="0">
                <a:solidFill>
                  <a:srgbClr val="003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user experiments 2019-2023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b="1" dirty="0" smtClean="0">
                <a:solidFill>
                  <a:srgbClr val="003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acceleration experiments require novel diagnostics!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2"/>
          <a:stretch/>
        </p:blipFill>
        <p:spPr>
          <a:xfrm>
            <a:off x="6731576" y="1278200"/>
            <a:ext cx="3882833" cy="4841631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7506475" y="841511"/>
            <a:ext cx="430048" cy="1409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 rot="6103954">
            <a:off x="9230844" y="2711291"/>
            <a:ext cx="430048" cy="2504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 rot="293768">
            <a:off x="9380236" y="531987"/>
            <a:ext cx="430048" cy="2504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387369" y="461000"/>
            <a:ext cx="61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0649578" y="3522957"/>
            <a:ext cx="1613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Martin-</a:t>
            </a:r>
            <a:r>
              <a:rPr lang="en-GB" dirty="0" err="1" smtClean="0"/>
              <a:t>Puplett</a:t>
            </a:r>
            <a:r>
              <a:rPr lang="en-GB" dirty="0" smtClean="0"/>
              <a:t> </a:t>
            </a:r>
          </a:p>
          <a:p>
            <a:r>
              <a:rPr lang="en-GB" dirty="0" smtClean="0"/>
              <a:t>Interferometer</a:t>
            </a:r>
          </a:p>
          <a:p>
            <a:r>
              <a:rPr lang="en-GB" dirty="0" smtClean="0"/>
              <a:t>Measures &lt;1ps bunch lengths using THz radiation…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9036058" y="119593"/>
            <a:ext cx="161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CLARA BA1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9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06/03/2023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2560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Who are you?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56138" y="1399389"/>
            <a:ext cx="9067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projects are being done?</a:t>
            </a:r>
          </a:p>
          <a:p>
            <a:endParaRPr lang="en-GB" dirty="0" smtClean="0"/>
          </a:p>
          <a:p>
            <a:r>
              <a:rPr lang="en-GB" dirty="0" smtClean="0"/>
              <a:t>Who is working on…</a:t>
            </a:r>
          </a:p>
          <a:p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</a:t>
            </a:r>
            <a:r>
              <a:rPr lang="en-GB" dirty="0" smtClean="0"/>
              <a:t>eam dynamics?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Storage rings?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FELs?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Ion beams?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Novel acceleration?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Vacuum systems?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RF systems?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Magnet systems?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Diagnostics?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Anything else?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5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06/03/2023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Course Structure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27184" y="1195754"/>
            <a:ext cx="98180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Aim </a:t>
            </a:r>
            <a:r>
              <a:rPr lang="en-GB" dirty="0"/>
              <a:t>to give an overview of the complex topic of </a:t>
            </a:r>
            <a:r>
              <a:rPr lang="en-GB" dirty="0" smtClean="0"/>
              <a:t>beam diagnostics and instrumentation</a:t>
            </a:r>
            <a:endParaRPr lang="en-GB" dirty="0"/>
          </a:p>
          <a:p>
            <a:r>
              <a:rPr lang="en-GB" dirty="0"/>
              <a:t>Focus on linear, relativistic, electron </a:t>
            </a:r>
            <a:r>
              <a:rPr lang="en-GB" dirty="0" smtClean="0"/>
              <a:t>beam machines</a:t>
            </a:r>
          </a:p>
          <a:p>
            <a:r>
              <a:rPr lang="en-GB" dirty="0" smtClean="0"/>
              <a:t>(</a:t>
            </a:r>
            <a:r>
              <a:rPr lang="en-GB" dirty="0"/>
              <a:t>based off </a:t>
            </a:r>
            <a:r>
              <a:rPr lang="en-GB" dirty="0" smtClean="0"/>
              <a:t>my experience on CLARA)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003088"/>
                </a:solidFill>
              </a:rPr>
              <a:t>Focus on practical aspects of making measurements</a:t>
            </a:r>
          </a:p>
          <a:p>
            <a:endParaRPr lang="en-GB" b="1" dirty="0">
              <a:solidFill>
                <a:srgbClr val="003088"/>
              </a:solidFill>
            </a:endParaRPr>
          </a:p>
          <a:p>
            <a:r>
              <a:rPr lang="en-GB" dirty="0"/>
              <a:t>First run of this </a:t>
            </a:r>
            <a:r>
              <a:rPr lang="en-GB" dirty="0" smtClean="0"/>
              <a:t>version, feedback welcomed!</a:t>
            </a:r>
          </a:p>
          <a:p>
            <a:r>
              <a:rPr lang="en-GB" i="1" dirty="0" smtClean="0"/>
              <a:t>Future </a:t>
            </a:r>
            <a:r>
              <a:rPr lang="en-GB" i="1" dirty="0"/>
              <a:t>versions may include ion  </a:t>
            </a:r>
            <a:r>
              <a:rPr lang="en-GB" i="1" dirty="0" smtClean="0"/>
              <a:t>beams and storage rings…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Lecture #1 : Introduction to measuring beams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 smtClean="0"/>
              <a:t>What am I trying to measure? How can I measure it?</a:t>
            </a:r>
          </a:p>
          <a:p>
            <a:pPr lvl="3"/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Lecture #2 : Measuring bunch charge and transverse properties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 smtClean="0"/>
              <a:t>How much beam do I have? Where is it going? How is the shape changing?</a:t>
            </a:r>
          </a:p>
          <a:p>
            <a:pPr lvl="3"/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Lecture #3 : Longitudinal beam measurements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 smtClean="0"/>
              <a:t>What is the beam energy? How short is the pulse?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9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2003" y="82826"/>
            <a:ext cx="1939997" cy="161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CC5852-B8C7-9C37-5A95-14AF465CC633}"/>
              </a:ext>
            </a:extLst>
          </p:cNvPr>
          <p:cNvSpPr txBox="1"/>
          <p:nvPr/>
        </p:nvSpPr>
        <p:spPr>
          <a:xfrm>
            <a:off x="2013165" y="1871117"/>
            <a:ext cx="74943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088"/>
                </a:solidFill>
                <a:latin typeface="Helvetica" pitchFamily="2" charset="0"/>
              </a:rPr>
              <a:t>CI-ACC-212</a:t>
            </a:r>
            <a:r>
              <a:rPr lang="en-US" sz="3600" b="1" dirty="0">
                <a:solidFill>
                  <a:srgbClr val="003088"/>
                </a:solidFill>
                <a:latin typeface="Helvetica" pitchFamily="2" charset="0"/>
              </a:rPr>
              <a:t/>
            </a:r>
            <a:br>
              <a:rPr lang="en-US" sz="3600" b="1" dirty="0">
                <a:solidFill>
                  <a:srgbClr val="003088"/>
                </a:solidFill>
                <a:latin typeface="Helvetica" pitchFamily="2" charset="0"/>
              </a:rPr>
            </a:br>
            <a:r>
              <a:rPr lang="en-US" sz="3600" b="1" dirty="0" smtClean="0">
                <a:solidFill>
                  <a:srgbClr val="003088"/>
                </a:solidFill>
                <a:latin typeface="Helvetica" pitchFamily="2" charset="0"/>
              </a:rPr>
              <a:t>Beam Diagnostics #1: </a:t>
            </a:r>
          </a:p>
          <a:p>
            <a:r>
              <a:rPr lang="en-US" sz="3600" b="1" dirty="0" smtClean="0">
                <a:solidFill>
                  <a:srgbClr val="003088"/>
                </a:solidFill>
                <a:latin typeface="Helvetica" pitchFamily="2" charset="0"/>
              </a:rPr>
              <a:t>Introduction to measuring beams</a:t>
            </a:r>
            <a:endParaRPr lang="en-US" sz="36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A0F45D-BA4E-367B-107E-3C2B50A256FF}"/>
              </a:ext>
            </a:extLst>
          </p:cNvPr>
          <p:cNvSpPr/>
          <p:nvPr/>
        </p:nvSpPr>
        <p:spPr>
          <a:xfrm>
            <a:off x="0" y="0"/>
            <a:ext cx="1577591" cy="685800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D3142D-BEAB-4F4D-A208-14C8AC5E448B}"/>
              </a:ext>
            </a:extLst>
          </p:cNvPr>
          <p:cNvSpPr/>
          <p:nvPr/>
        </p:nvSpPr>
        <p:spPr>
          <a:xfrm>
            <a:off x="1275127" y="0"/>
            <a:ext cx="302464" cy="6858000"/>
          </a:xfrm>
          <a:prstGeom prst="rect">
            <a:avLst/>
          </a:prstGeom>
          <a:solidFill>
            <a:srgbClr val="1C5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0A2FA-E8AE-464A-8768-33D054FFC15C}"/>
              </a:ext>
            </a:extLst>
          </p:cNvPr>
          <p:cNvGrpSpPr/>
          <p:nvPr/>
        </p:nvGrpSpPr>
        <p:grpSpPr>
          <a:xfrm>
            <a:off x="1658283" y="6078509"/>
            <a:ext cx="2901756" cy="646331"/>
            <a:chOff x="1661886" y="6128843"/>
            <a:chExt cx="2901756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87C70B-E21A-4869-BD5C-3F67F1B444A3}"/>
                </a:ext>
              </a:extLst>
            </p:cNvPr>
            <p:cNvSpPr txBox="1"/>
            <p:nvPr/>
          </p:nvSpPr>
          <p:spPr>
            <a:xfrm>
              <a:off x="1661886" y="6128843"/>
              <a:ext cx="29017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Helvetica Light"/>
                </a:rPr>
                <a:t>Dr. Thomas Pacey| Senior Accelerator 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Helvetica Light"/>
                </a:rPr>
                <a:t>Physicist (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Helvetica Light"/>
                </a:rPr>
                <a:t>ASTeC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Helvetica Light"/>
                </a:rPr>
                <a:t>)</a:t>
              </a:r>
              <a:b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Helvetica Light"/>
                </a:rPr>
              </a:br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Helvetica Light"/>
                </a:rPr>
                <a:t>STFC 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Helvetica Light"/>
                </a:rPr>
                <a:t>Daresbury Laboratory | Warrington WA4 4AD</a:t>
              </a: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Helvetica Light"/>
                </a:rPr>
                <a:t>      </a:t>
              </a:r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Helvetica Light"/>
                </a:rPr>
                <a:t>  </a:t>
              </a:r>
              <a:r>
                <a:rPr lang="en-US" sz="1200" dirty="0" err="1" smtClean="0">
                  <a:solidFill>
                    <a:schemeClr val="bg1">
                      <a:lumMod val="65000"/>
                    </a:schemeClr>
                  </a:solidFill>
                  <a:latin typeface="Helvetica Light"/>
                </a:rPr>
                <a:t>thomas.pacey</a:t>
              </a:r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Helvetica Light"/>
                </a:rPr>
                <a:t> @stfc.ac.uk 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Helvetica Light"/>
              </a:endParaRPr>
            </a:p>
          </p:txBody>
        </p:sp>
        <p:pic>
          <p:nvPicPr>
            <p:cNvPr id="9" name="Graphic 8" descr="Envelope with solid fill">
              <a:extLst>
                <a:ext uri="{FF2B5EF4-FFF2-40B4-BE49-F238E27FC236}">
                  <a16:creationId xmlns:a16="http://schemas.microsoft.com/office/drawing/2014/main" id="{44F59D11-702C-463D-9EFD-FAFA6836A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flipH="1">
              <a:off x="1744516" y="6547461"/>
              <a:ext cx="216000" cy="18225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2ED1520-15BE-40ED-B213-0695DFBCC15A}"/>
              </a:ext>
            </a:extLst>
          </p:cNvPr>
          <p:cNvSpPr txBox="1"/>
          <p:nvPr/>
        </p:nvSpPr>
        <p:spPr>
          <a:xfrm>
            <a:off x="2013165" y="3669323"/>
            <a:ext cx="369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Thomas Pacey | CI Lecture Series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9C327B-7CAF-4F42-A17D-C41AB37B87C3}"/>
              </a:ext>
            </a:extLst>
          </p:cNvPr>
          <p:cNvSpPr txBox="1"/>
          <p:nvPr/>
        </p:nvSpPr>
        <p:spPr>
          <a:xfrm>
            <a:off x="2013165" y="4041065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/>
              </a:rPr>
              <a:t>06/03/2023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546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A0F45D-BA4E-367B-107E-3C2B50A256FF}"/>
              </a:ext>
            </a:extLst>
          </p:cNvPr>
          <p:cNvSpPr/>
          <p:nvPr/>
        </p:nvSpPr>
        <p:spPr>
          <a:xfrm>
            <a:off x="0" y="0"/>
            <a:ext cx="1577591" cy="685800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D3142D-BEAB-4F4D-A208-14C8AC5E448B}"/>
              </a:ext>
            </a:extLst>
          </p:cNvPr>
          <p:cNvSpPr/>
          <p:nvPr/>
        </p:nvSpPr>
        <p:spPr>
          <a:xfrm>
            <a:off x="1275127" y="0"/>
            <a:ext cx="302464" cy="6858000"/>
          </a:xfrm>
          <a:prstGeom prst="rect">
            <a:avLst/>
          </a:prstGeom>
          <a:solidFill>
            <a:srgbClr val="1C5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2" descr="Science and Technology Facilities Council">
            <a:extLst>
              <a:ext uri="{FF2B5EF4-FFF2-40B4-BE49-F238E27FC236}">
                <a16:creationId xmlns:a16="http://schemas.microsoft.com/office/drawing/2014/main" id="{670859A9-D291-4788-BEF9-DC25B88B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16D21353-19D7-45BC-AE41-A1EB1FB97521}"/>
              </a:ext>
            </a:extLst>
          </p:cNvPr>
          <p:cNvSpPr/>
          <p:nvPr/>
        </p:nvSpPr>
        <p:spPr>
          <a:xfrm>
            <a:off x="-2333789" y="696339"/>
            <a:ext cx="5840324" cy="6031523"/>
          </a:xfrm>
          <a:prstGeom prst="arc">
            <a:avLst>
              <a:gd name="adj1" fmla="val 18014047"/>
              <a:gd name="adj2" fmla="val 3571556"/>
            </a:avLst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F9D7F8E-AB82-4661-AA5A-BBE4BF9E9297}"/>
              </a:ext>
            </a:extLst>
          </p:cNvPr>
          <p:cNvGrpSpPr/>
          <p:nvPr/>
        </p:nvGrpSpPr>
        <p:grpSpPr>
          <a:xfrm>
            <a:off x="3072894" y="2027773"/>
            <a:ext cx="6388607" cy="461665"/>
            <a:chOff x="3811238" y="1396831"/>
            <a:chExt cx="6388607" cy="46166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94E7F56-444C-44ED-86B0-00FAE537EFE9}"/>
                </a:ext>
              </a:extLst>
            </p:cNvPr>
            <p:cNvSpPr/>
            <p:nvPr/>
          </p:nvSpPr>
          <p:spPr>
            <a:xfrm>
              <a:off x="3811238" y="1552038"/>
              <a:ext cx="151002" cy="15100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FEA949-E739-49BB-8729-623799D52099}"/>
                </a:ext>
              </a:extLst>
            </p:cNvPr>
            <p:cNvSpPr txBox="1"/>
            <p:nvPr/>
          </p:nvSpPr>
          <p:spPr>
            <a:xfrm>
              <a:off x="3962240" y="1396831"/>
              <a:ext cx="62376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Properties of beams we want to measure </a:t>
              </a:r>
              <a:endParaRPr lang="en-GB" sz="2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E2D89FE-1AFA-4E75-A7F3-E7587AA51378}"/>
              </a:ext>
            </a:extLst>
          </p:cNvPr>
          <p:cNvGrpSpPr/>
          <p:nvPr/>
        </p:nvGrpSpPr>
        <p:grpSpPr>
          <a:xfrm>
            <a:off x="3451150" y="4028546"/>
            <a:ext cx="7559970" cy="461665"/>
            <a:chOff x="4172659" y="2329482"/>
            <a:chExt cx="7559970" cy="46166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7E18EA-4A21-467A-A60A-108CDAE6FF1E}"/>
                </a:ext>
              </a:extLst>
            </p:cNvPr>
            <p:cNvSpPr/>
            <p:nvPr/>
          </p:nvSpPr>
          <p:spPr>
            <a:xfrm>
              <a:off x="4172659" y="2423258"/>
              <a:ext cx="151002" cy="15100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E3306B-F6DC-46C8-933C-7EE3830D29E2}"/>
                </a:ext>
              </a:extLst>
            </p:cNvPr>
            <p:cNvSpPr txBox="1"/>
            <p:nvPr/>
          </p:nvSpPr>
          <p:spPr>
            <a:xfrm>
              <a:off x="4348876" y="2329482"/>
              <a:ext cx="73837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Common diagnostic systems </a:t>
              </a:r>
              <a:r>
                <a:rPr lang="en-GB" sz="2400" b="1" i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and their acronyms</a:t>
              </a:r>
              <a:endParaRPr lang="en-GB" sz="2400" b="1" i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FF579F-EAE1-4D61-8B58-CDD37DD8A2B8}"/>
              </a:ext>
            </a:extLst>
          </p:cNvPr>
          <p:cNvGrpSpPr/>
          <p:nvPr/>
        </p:nvGrpSpPr>
        <p:grpSpPr>
          <a:xfrm>
            <a:off x="3148395" y="4823101"/>
            <a:ext cx="1739899" cy="461665"/>
            <a:chOff x="4108418" y="4070820"/>
            <a:chExt cx="1739899" cy="46166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684CD23-251C-45FF-BC7F-4E9A7CB844DF}"/>
                </a:ext>
              </a:extLst>
            </p:cNvPr>
            <p:cNvSpPr/>
            <p:nvPr/>
          </p:nvSpPr>
          <p:spPr>
            <a:xfrm>
              <a:off x="4108418" y="4165698"/>
              <a:ext cx="151002" cy="15100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CFACCA-2B06-439A-BF54-D9BAF5C9A805}"/>
                </a:ext>
              </a:extLst>
            </p:cNvPr>
            <p:cNvSpPr txBox="1"/>
            <p:nvPr/>
          </p:nvSpPr>
          <p:spPr>
            <a:xfrm>
              <a:off x="4259420" y="4070820"/>
              <a:ext cx="1588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Summary</a:t>
              </a:r>
              <a:endParaRPr lang="en-GB" sz="2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887604" y="-2329"/>
            <a:ext cx="10515600" cy="10626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solidFill>
                  <a:srgbClr val="0030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Outline</a:t>
            </a:r>
            <a:endParaRPr lang="en-GB" sz="5400" dirty="0">
              <a:solidFill>
                <a:srgbClr val="00308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F9D7F8E-AB82-4661-AA5A-BBE4BF9E9297}"/>
              </a:ext>
            </a:extLst>
          </p:cNvPr>
          <p:cNvGrpSpPr/>
          <p:nvPr/>
        </p:nvGrpSpPr>
        <p:grpSpPr>
          <a:xfrm>
            <a:off x="3375649" y="2923384"/>
            <a:ext cx="9093886" cy="461665"/>
            <a:chOff x="3961593" y="2140042"/>
            <a:chExt cx="9093886" cy="46166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94E7F56-444C-44ED-86B0-00FAE537EFE9}"/>
                </a:ext>
              </a:extLst>
            </p:cNvPr>
            <p:cNvSpPr/>
            <p:nvPr/>
          </p:nvSpPr>
          <p:spPr>
            <a:xfrm>
              <a:off x="3961593" y="2279670"/>
              <a:ext cx="151002" cy="15100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BFEA949-E739-49BB-8729-623799D52099}"/>
                </a:ext>
              </a:extLst>
            </p:cNvPr>
            <p:cNvSpPr txBox="1"/>
            <p:nvPr/>
          </p:nvSpPr>
          <p:spPr>
            <a:xfrm>
              <a:off x="4134447" y="2140042"/>
              <a:ext cx="89210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i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Destructive vs </a:t>
              </a:r>
              <a:r>
                <a:rPr lang="en-GB" sz="2400" b="1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Non-invasive </a:t>
              </a:r>
              <a:r>
                <a:rPr lang="en-GB" sz="2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and</a:t>
              </a:r>
              <a:r>
                <a:rPr lang="en-GB" sz="2400" b="1" i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Measuring </a:t>
              </a:r>
              <a:r>
                <a:rPr lang="en-GB" sz="2400" b="1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vs monitoring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29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30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Properties of beams we want to measure</a:t>
            </a:r>
            <a:endParaRPr lang="en-GB" sz="4400" dirty="0">
              <a:solidFill>
                <a:srgbClr val="00308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may seem abstract, but we will refer back in later lectures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06/03/2023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003088"/>
                </a:solidFill>
                <a:latin typeface="Helvetica" pitchFamily="2" charset="0"/>
              </a:rPr>
              <a:t>CI-ACC-212</a:t>
            </a:r>
            <a:br>
              <a:rPr lang="en-US" b="1" dirty="0">
                <a:solidFill>
                  <a:srgbClr val="003088"/>
                </a:solidFill>
                <a:latin typeface="Helvetica" pitchFamily="2" charset="0"/>
              </a:rPr>
            </a:br>
            <a:r>
              <a:rPr lang="en-US" b="1" dirty="0">
                <a:solidFill>
                  <a:srgbClr val="003088"/>
                </a:solidFill>
                <a:latin typeface="Helvetica" pitchFamily="2" charset="0"/>
              </a:rPr>
              <a:t>Beam Diagnostics #1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2 Template M Johnson v1.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b30b962-d64f-4fac-9a84-80fe431bb5a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8CCCD2B8245C4F95DC5E9047C3BD2C" ma:contentTypeVersion="15" ma:contentTypeDescription="Create a new document." ma:contentTypeScope="" ma:versionID="5c86544bcaade4aff1f4168d58a28694">
  <xsd:schema xmlns:xsd="http://www.w3.org/2001/XMLSchema" xmlns:xs="http://www.w3.org/2001/XMLSchema" xmlns:p="http://schemas.microsoft.com/office/2006/metadata/properties" xmlns:ns3="4b30b962-d64f-4fac-9a84-80fe431bb5a6" xmlns:ns4="a4e8d087-3694-4626-a605-1b1c11c7b191" targetNamespace="http://schemas.microsoft.com/office/2006/metadata/properties" ma:root="true" ma:fieldsID="d367874ae10e31b0be23f3d2c780a11d" ns3:_="" ns4:_="">
    <xsd:import namespace="4b30b962-d64f-4fac-9a84-80fe431bb5a6"/>
    <xsd:import namespace="a4e8d087-3694-4626-a605-1b1c11c7b1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30b962-d64f-4fac-9a84-80fe431bb5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8d087-3694-4626-a605-1b1c11c7b19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3650ED-EFF0-4233-B5EF-BEF9441AC392}">
  <ds:schemaRefs>
    <ds:schemaRef ds:uri="4b30b962-d64f-4fac-9a84-80fe431bb5a6"/>
    <ds:schemaRef ds:uri="a4e8d087-3694-4626-a605-1b1c11c7b191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7527DDF-C03A-47C4-86D0-D38909A4B4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514BA6-B1B2-45B4-8BF2-D469345314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30b962-d64f-4fac-9a84-80fe431bb5a6"/>
    <ds:schemaRef ds:uri="a4e8d087-3694-4626-a605-1b1c11c7b1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 Template M Johnson v1.1</Template>
  <TotalTime>6784</TotalTime>
  <Words>3478</Words>
  <Application>Microsoft Office PowerPoint</Application>
  <PresentationFormat>Widescreen</PresentationFormat>
  <Paragraphs>640</Paragraphs>
  <Slides>36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Helvetica</vt:lpstr>
      <vt:lpstr>Helvetica Light</vt:lpstr>
      <vt:lpstr>Wingdings</vt:lpstr>
      <vt:lpstr>2022 Template M Johnson v1.1</vt:lpstr>
      <vt:lpstr>PowerPoint Presentation</vt:lpstr>
      <vt:lpstr>Introductions &amp; Course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beams we want to measure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Diagnostic modes</vt:lpstr>
      <vt:lpstr>PowerPoint Presentation</vt:lpstr>
      <vt:lpstr>PowerPoint Presentation</vt:lpstr>
      <vt:lpstr>PowerPoint Presentation</vt:lpstr>
      <vt:lpstr>Break</vt:lpstr>
      <vt:lpstr>Common diagnostic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Andrew Johnson</dc:creator>
  <cp:lastModifiedBy>Pacey, Thomas (STFC,DL,AST)</cp:lastModifiedBy>
  <cp:revision>94</cp:revision>
  <dcterms:created xsi:type="dcterms:W3CDTF">2022-05-13T14:26:58Z</dcterms:created>
  <dcterms:modified xsi:type="dcterms:W3CDTF">2023-03-11T11:11:05Z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0x010100028CCCD2B8245C4F95DC5E9047C3BD2C</vt:lpwstr>
  </property>
</Properties>
</file>