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40"/>
  </p:notesMasterIdLst>
  <p:handoutMasterIdLst>
    <p:handoutMasterId r:id="rId41"/>
  </p:handoutMasterIdLst>
  <p:sldIdLst>
    <p:sldId id="371" r:id="rId2"/>
    <p:sldId id="388" r:id="rId3"/>
    <p:sldId id="387" r:id="rId4"/>
    <p:sldId id="392" r:id="rId5"/>
    <p:sldId id="390" r:id="rId6"/>
    <p:sldId id="389" r:id="rId7"/>
    <p:sldId id="370" r:id="rId8"/>
    <p:sldId id="311" r:id="rId9"/>
    <p:sldId id="358" r:id="rId10"/>
    <p:sldId id="361" r:id="rId11"/>
    <p:sldId id="352" r:id="rId12"/>
    <p:sldId id="357" r:id="rId13"/>
    <p:sldId id="375" r:id="rId14"/>
    <p:sldId id="379" r:id="rId15"/>
    <p:sldId id="363" r:id="rId16"/>
    <p:sldId id="316" r:id="rId17"/>
    <p:sldId id="366" r:id="rId18"/>
    <p:sldId id="378" r:id="rId19"/>
    <p:sldId id="354" r:id="rId20"/>
    <p:sldId id="374" r:id="rId21"/>
    <p:sldId id="364" r:id="rId22"/>
    <p:sldId id="381" r:id="rId23"/>
    <p:sldId id="382" r:id="rId24"/>
    <p:sldId id="383" r:id="rId25"/>
    <p:sldId id="368" r:id="rId26"/>
    <p:sldId id="393" r:id="rId27"/>
    <p:sldId id="394" r:id="rId28"/>
    <p:sldId id="391" r:id="rId29"/>
    <p:sldId id="385" r:id="rId30"/>
    <p:sldId id="386" r:id="rId31"/>
    <p:sldId id="384" r:id="rId32"/>
    <p:sldId id="411" r:id="rId33"/>
    <p:sldId id="400" r:id="rId34"/>
    <p:sldId id="408" r:id="rId35"/>
    <p:sldId id="409" r:id="rId36"/>
    <p:sldId id="407" r:id="rId37"/>
    <p:sldId id="406" r:id="rId38"/>
    <p:sldId id="410" r:id="rId39"/>
  </p:sldIdLst>
  <p:sldSz cx="9144000" cy="6858000" type="screen4x3"/>
  <p:notesSz cx="9944100" cy="6805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3">
          <p15:clr>
            <a:srgbClr val="A4A3A4"/>
          </p15:clr>
        </p15:guide>
        <p15:guide id="2" pos="31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089A"/>
    <a:srgbClr val="FF9933"/>
    <a:srgbClr val="C2FBA3"/>
    <a:srgbClr val="FFCCFF"/>
    <a:srgbClr val="A2FCF1"/>
    <a:srgbClr val="B9E9B5"/>
    <a:srgbClr val="D0D0F0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86384" autoAdjust="0"/>
  </p:normalViewPr>
  <p:slideViewPr>
    <p:cSldViewPr>
      <p:cViewPr varScale="1">
        <p:scale>
          <a:sx n="105" d="100"/>
          <a:sy n="105" d="100"/>
        </p:scale>
        <p:origin x="42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642" y="378"/>
      </p:cViewPr>
      <p:guideLst>
        <p:guide orient="horz" pos="2143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406" cy="340967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2472" y="0"/>
            <a:ext cx="4309406" cy="340967"/>
          </a:xfrm>
          <a:prstGeom prst="rect">
            <a:avLst/>
          </a:prstGeom>
        </p:spPr>
        <p:txBody>
          <a:bodyPr vert="horz" lIns="88349" tIns="44175" rIns="88349" bIns="44175" rtlCol="0"/>
          <a:lstStyle>
            <a:lvl1pPr algn="r">
              <a:defRPr sz="1200"/>
            </a:lvl1pPr>
          </a:lstStyle>
          <a:p>
            <a:fld id="{BBC40D43-4152-4145-9A7E-9873BFA81243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64646"/>
            <a:ext cx="4309406" cy="340967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2472" y="6464646"/>
            <a:ext cx="4309406" cy="340967"/>
          </a:xfrm>
          <a:prstGeom prst="rect">
            <a:avLst/>
          </a:prstGeom>
        </p:spPr>
        <p:txBody>
          <a:bodyPr vert="horz" lIns="88349" tIns="44175" rIns="88349" bIns="44175" rtlCol="0" anchor="b"/>
          <a:lstStyle>
            <a:lvl1pPr algn="r">
              <a:defRPr sz="1200"/>
            </a:lvl1pPr>
          </a:lstStyle>
          <a:p>
            <a:fld id="{9DEEE02B-1BAB-2C4C-B460-6704F709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4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1" cy="340281"/>
          </a:xfrm>
          <a:prstGeom prst="rect">
            <a:avLst/>
          </a:prstGeom>
        </p:spPr>
        <p:txBody>
          <a:bodyPr vert="horz" lIns="92220" tIns="46110" rIns="92220" bIns="4611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690" y="0"/>
            <a:ext cx="4309111" cy="340281"/>
          </a:xfrm>
          <a:prstGeom prst="rect">
            <a:avLst/>
          </a:prstGeom>
        </p:spPr>
        <p:txBody>
          <a:bodyPr vert="horz" lIns="92220" tIns="46110" rIns="92220" bIns="4611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153469D-797D-4989-9631-62F8DB0E9E91}" type="datetimeFigureOut">
              <a:rPr lang="en-US"/>
              <a:pPr>
                <a:defRPr/>
              </a:pPr>
              <a:t>7/22/2019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09588"/>
            <a:ext cx="3403600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0" tIns="46110" rIns="92220" bIns="4611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411" y="3232667"/>
            <a:ext cx="7955280" cy="3062526"/>
          </a:xfrm>
          <a:prstGeom prst="rect">
            <a:avLst/>
          </a:prstGeom>
        </p:spPr>
        <p:txBody>
          <a:bodyPr vert="horz" lIns="92220" tIns="46110" rIns="92220" bIns="4611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4152"/>
            <a:ext cx="4309111" cy="340281"/>
          </a:xfrm>
          <a:prstGeom prst="rect">
            <a:avLst/>
          </a:prstGeom>
        </p:spPr>
        <p:txBody>
          <a:bodyPr vert="horz" lIns="92220" tIns="46110" rIns="92220" bIns="4611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690" y="6464152"/>
            <a:ext cx="4309111" cy="340281"/>
          </a:xfrm>
          <a:prstGeom prst="rect">
            <a:avLst/>
          </a:prstGeom>
        </p:spPr>
        <p:txBody>
          <a:bodyPr vert="horz" lIns="92220" tIns="46110" rIns="92220" bIns="4611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F38CDB-C383-4E8D-AC48-4F4D42CD55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2189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2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51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0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033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435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093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51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126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764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016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7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675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33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415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891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627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964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295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138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538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58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6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911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77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84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7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162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6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51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300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8CDB-C383-4E8D-AC48-4F4D42CD5595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2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492875"/>
            <a:ext cx="165618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1720" y="6492875"/>
            <a:ext cx="6192688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586408" cy="365125"/>
          </a:xfrm>
        </p:spPr>
        <p:txBody>
          <a:bodyPr/>
          <a:lstStyle/>
          <a:p>
            <a:pPr>
              <a:defRPr/>
            </a:pPr>
            <a:fld id="{36B9808E-F2C1-4BFD-BCA2-6D46C0B5F62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439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6A3E8-809F-45FB-8341-ADCD1972F8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25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CB1AD-1D78-4E1A-95AD-D137E4DF3A3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51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l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"/>
          <p:cNvGrpSpPr>
            <a:grpSpLocks noChangeAspect="1"/>
          </p:cNvGrpSpPr>
          <p:nvPr userDrawn="1"/>
        </p:nvGrpSpPr>
        <p:grpSpPr bwMode="auto">
          <a:xfrm>
            <a:off x="0" y="1"/>
            <a:ext cx="5400000" cy="1144149"/>
            <a:chOff x="0" y="0"/>
            <a:chExt cx="4512" cy="956"/>
          </a:xfrm>
        </p:grpSpPr>
        <p:pic>
          <p:nvPicPr>
            <p:cNvPr id="7" name="Picture 7" descr="SCI_PPT_templ4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12" cy="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Technology_Portrait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73"/>
              <a:ext cx="1283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392907"/>
            <a:ext cx="6048672" cy="1119187"/>
          </a:xfrm>
        </p:spPr>
        <p:txBody>
          <a:bodyPr anchor="t"/>
          <a:lstStyle>
            <a:lvl1pPr algn="l">
              <a:tabLst>
                <a:tab pos="2955925" algn="ctr"/>
                <a:tab pos="5829300" algn="r"/>
              </a:tabLs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9388" y="1628800"/>
            <a:ext cx="8785100" cy="4968552"/>
          </a:xfrm>
        </p:spPr>
        <p:txBody>
          <a:bodyPr/>
          <a:lstStyle>
            <a:lvl1pPr marL="723900" indent="-342900">
              <a:spcBef>
                <a:spcPts val="1200"/>
              </a:spcBef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73150" indent="-285750"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5100" indent="-342900"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355600"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81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459856"/>
            <a:ext cx="2160240" cy="365125"/>
          </a:xfrm>
        </p:spPr>
        <p:txBody>
          <a:bodyPr/>
          <a:lstStyle/>
          <a:p>
            <a:r>
              <a:rPr lang="en-GB" smtClean="0"/>
              <a:t>21st Nov 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3768" y="6479528"/>
            <a:ext cx="5688632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Giulio Villani, RAL/STFC, RD50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D07CC-6480-45F9-94D9-8D8B0BD386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073" r="51987" b="35416"/>
          <a:stretch/>
        </p:blipFill>
        <p:spPr bwMode="auto">
          <a:xfrm>
            <a:off x="-36513" y="-99391"/>
            <a:ext cx="918051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9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BEA8-3759-B146-BFC5-03A954E3890A}" type="datetime1">
              <a:rPr lang="en-GB" smtClean="0"/>
              <a:t>22/07/2019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B445-3036-8347-8A28-36F696F34A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073" r="51987" b="35416"/>
          <a:stretch/>
        </p:blipFill>
        <p:spPr bwMode="auto">
          <a:xfrm>
            <a:off x="-36513" y="-99391"/>
            <a:ext cx="918051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3768" y="6479528"/>
            <a:ext cx="5688632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D07CC-6480-45F9-94D9-8D8B0BD386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58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1520" y="6381328"/>
            <a:ext cx="165618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1720" y="6381328"/>
            <a:ext cx="6120680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D4E8F-5672-4175-9400-6D96296542C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10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51520" y="6381328"/>
            <a:ext cx="17281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3728" y="6381328"/>
            <a:ext cx="6048672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F6E36-857F-439F-AFCB-2927A1D7126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Picture 19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073" r="51987" b="35416"/>
          <a:stretch/>
        </p:blipFill>
        <p:spPr bwMode="auto">
          <a:xfrm>
            <a:off x="-36513" y="-99391"/>
            <a:ext cx="918051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64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51520" y="6453336"/>
            <a:ext cx="17281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51720" y="6453336"/>
            <a:ext cx="6120680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9808E-F2C1-4BFD-BCA2-6D46C0B5F62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097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073" r="51987" b="35416"/>
          <a:stretch/>
        </p:blipFill>
        <p:spPr bwMode="auto">
          <a:xfrm>
            <a:off x="-36513" y="-99391"/>
            <a:ext cx="918051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9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79512" y="6492875"/>
            <a:ext cx="17281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79712" y="6492875"/>
            <a:ext cx="6408712" cy="365125"/>
          </a:xfrm>
        </p:spPr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0432" y="6492875"/>
            <a:ext cx="586408" cy="365125"/>
          </a:xfrm>
        </p:spPr>
        <p:txBody>
          <a:bodyPr/>
          <a:lstStyle/>
          <a:p>
            <a:pPr>
              <a:defRPr/>
            </a:pPr>
            <a:fld id="{FF035C7A-C77A-4918-A8E0-55BCAB6FC74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591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07D73-5BDB-4F1B-A887-94F83502DCB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4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31st  RD50 Workshop - CERN– November  2017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59488-3396-4DDC-9AC7-6D02107862C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3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8651304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512" y="6453336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696" y="6453336"/>
            <a:ext cx="633670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31st  RD50 Workshop - CERN– November  2017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461964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9808E-F2C1-4BFD-BCA2-6D46C0B5F62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9" name="Picture 19" descr="STFC_top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061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rgbClr val="FF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C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 txBox="1">
            <a:spLocks/>
          </p:cNvSpPr>
          <p:nvPr/>
        </p:nvSpPr>
        <p:spPr>
          <a:xfrm>
            <a:off x="241176" y="1484784"/>
            <a:ext cx="8651304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800" dirty="0" smtClean="0"/>
              <a:t>Overview</a:t>
            </a:r>
            <a:br>
              <a:rPr lang="en-US" sz="2800" dirty="0" smtClean="0"/>
            </a:br>
            <a:endParaRPr lang="en-US" sz="2800" dirty="0" smtClean="0"/>
          </a:p>
          <a:p>
            <a:pPr fontAlgn="auto">
              <a:spcAft>
                <a:spcPts val="0"/>
              </a:spcAft>
            </a:pPr>
            <a:r>
              <a:rPr lang="en-US" sz="2800" dirty="0" smtClean="0"/>
              <a:t>Current and future activities in HEP detectors at RAL PPD</a:t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8316416" y="6492875"/>
            <a:ext cx="586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800" smtClean="0"/>
              <a:t>1</a:t>
            </a:r>
            <a:endParaRPr lang="en-GB" sz="2800" dirty="0"/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179512" y="6488884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2051720" y="6482364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82012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679918"/>
            <a:ext cx="3998737" cy="2181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720809"/>
            <a:ext cx="2706627" cy="20299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55576" y="2278613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1200" dirty="0" smtClean="0"/>
              <a:t>Laser energy settings, measured </a:t>
            </a:r>
            <a:r>
              <a:rPr lang="en-GB" sz="1200" dirty="0"/>
              <a:t>with </a:t>
            </a:r>
            <a:r>
              <a:rPr lang="en-GB" sz="1200" dirty="0" smtClean="0"/>
              <a:t>Pd10-pJ</a:t>
            </a:r>
            <a:r>
              <a:rPr lang="en-GB" sz="1200" dirty="0"/>
              <a:t>:</a:t>
            </a:r>
            <a:endParaRPr lang="en-GB" sz="120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dirty="0" smtClean="0"/>
              <a:t>~ 25 </a:t>
            </a:r>
            <a:r>
              <a:rPr lang="en-GB" sz="1200" dirty="0" smtClean="0">
                <a:sym typeface="Symbol" panose="05050102010706020507" pitchFamily="18" charset="2"/>
              </a:rPr>
              <a:t> 1.8 </a:t>
            </a:r>
            <a:r>
              <a:rPr lang="en-GB" sz="1200" dirty="0" err="1" smtClean="0">
                <a:sym typeface="Symbol" panose="05050102010706020507" pitchFamily="18" charset="2"/>
              </a:rPr>
              <a:t>pJ</a:t>
            </a:r>
            <a:r>
              <a:rPr lang="en-GB" sz="1200" dirty="0" smtClean="0"/>
              <a:t> @ 1064 nm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dirty="0" smtClean="0"/>
              <a:t>50Hz rate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88039" y="2174527"/>
            <a:ext cx="118813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854273" y="1763002"/>
            <a:ext cx="855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15 </a:t>
            </a:r>
            <a:r>
              <a:rPr lang="en-GB" dirty="0" smtClean="0">
                <a:sym typeface="Symbol" panose="05050102010706020507" pitchFamily="18" charset="2"/>
              </a:rPr>
              <a:t>m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OVERMOS Laser Test</a:t>
            </a:r>
            <a:endParaRPr lang="en-GB" sz="22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060" y="4206543"/>
            <a:ext cx="2723179" cy="2042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80" y="3933056"/>
            <a:ext cx="4099517" cy="26322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28431" y="5089235"/>
            <a:ext cx="2476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1200" dirty="0"/>
              <a:t>~ 7.8 ns </a:t>
            </a:r>
            <a:r>
              <a:rPr lang="en-GB" sz="1200" dirty="0" smtClean="0"/>
              <a:t>Laser pulse </a:t>
            </a:r>
            <a:r>
              <a:rPr lang="en-GB" sz="1200" dirty="0"/>
              <a:t>width,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64288" y="2681602"/>
            <a:ext cx="373528" cy="3440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792842" y="3245750"/>
            <a:ext cx="2595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1200" dirty="0">
                <a:solidFill>
                  <a:srgbClr val="FF0000"/>
                </a:solidFill>
              </a:rPr>
              <a:t>Shutter size set to 5 x 5 um2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76324" y="1417132"/>
            <a:ext cx="2502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1200" dirty="0" smtClean="0"/>
              <a:t>Beam size ‘destructive’ test</a:t>
            </a:r>
            <a:endParaRPr lang="en-GB" sz="1200" dirty="0"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8437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791" y="1514283"/>
            <a:ext cx="4085984" cy="4074957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454822" y="5192559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038757" y="5192559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622692" y="5192559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206627" y="5192559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870888" y="5192559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454822" y="4794674"/>
            <a:ext cx="396000" cy="396000"/>
          </a:xfrm>
          <a:prstGeom prst="rect">
            <a:avLst/>
          </a:prstGeom>
          <a:solidFill>
            <a:srgbClr val="00B0F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038757" y="4794674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622692" y="4794674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206627" y="4794674"/>
            <a:ext cx="396000" cy="396000"/>
          </a:xfrm>
          <a:prstGeom prst="rect">
            <a:avLst/>
          </a:prstGeom>
          <a:solidFill>
            <a:srgbClr val="92D05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870888" y="4794674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454822" y="4390310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38757" y="4390310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622692" y="4390310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206627" y="4390310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870888" y="4390310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454822" y="3989887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038757" y="3989887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622692" y="3989887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206627" y="3989887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870888" y="3989887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454822" y="3583114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86" name="Rectangle 85"/>
          <p:cNvSpPr/>
          <p:nvPr/>
        </p:nvSpPr>
        <p:spPr>
          <a:xfrm>
            <a:off x="5038757" y="3583114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622692" y="3583114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88" name="Rectangle 87"/>
          <p:cNvSpPr/>
          <p:nvPr/>
        </p:nvSpPr>
        <p:spPr>
          <a:xfrm>
            <a:off x="4206627" y="3583114"/>
            <a:ext cx="396000" cy="396000"/>
          </a:xfrm>
          <a:prstGeom prst="rect">
            <a:avLst/>
          </a:prstGeom>
          <a:solidFill>
            <a:srgbClr val="FFC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870888" y="3583114"/>
            <a:ext cx="396000" cy="396000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551723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OVERMOS </a:t>
            </a:r>
            <a:r>
              <a:rPr lang="en-GB" sz="1600" dirty="0" smtClean="0"/>
              <a:t>Laser scan 5 x 5 um2 beam size</a:t>
            </a:r>
          </a:p>
          <a:p>
            <a:r>
              <a:rPr lang="en-GB" sz="1600" dirty="0" smtClean="0"/>
              <a:t>25 points, repeated over entire pixel area to give map of collected charge</a:t>
            </a:r>
          </a:p>
          <a:p>
            <a:r>
              <a:rPr lang="en-GB" sz="1600" dirty="0" smtClean="0"/>
              <a:t>The dynamics of charge collection of three points (7,10,25) is compared with TCAD simulations for non-irradiated and irradiated devices</a:t>
            </a:r>
            <a:endParaRPr lang="en-GB" sz="16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283968" y="2133243"/>
            <a:ext cx="1296144" cy="83761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555587" y="2964159"/>
            <a:ext cx="1520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Vbias = 10V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072711"/>
            <a:ext cx="1944216" cy="151652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OVERMOS Laser Test</a:t>
            </a:r>
            <a:endParaRPr lang="en-GB" sz="2200" b="1" dirty="0" smtClean="0"/>
          </a:p>
        </p:txBody>
      </p:sp>
      <p:pic>
        <p:nvPicPr>
          <p:cNvPr id="36" name="Picture 35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07" y="1514283"/>
            <a:ext cx="1620000" cy="1332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97" y="1514283"/>
            <a:ext cx="1620000" cy="1332000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flipH="1" flipV="1">
            <a:off x="2805779" y="2115113"/>
            <a:ext cx="1478189" cy="87570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541449" y="2882038"/>
            <a:ext cx="1822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smtClean="0"/>
              <a:t>Cu shielded OVERMOS</a:t>
            </a:r>
            <a:endParaRPr lang="en-GB" sz="1200" dirty="0"/>
          </a:p>
        </p:txBody>
      </p:sp>
      <p:sp>
        <p:nvSpPr>
          <p:cNvPr id="49" name="Rectangle 48"/>
          <p:cNvSpPr/>
          <p:nvPr/>
        </p:nvSpPr>
        <p:spPr>
          <a:xfrm>
            <a:off x="552251" y="2882038"/>
            <a:ext cx="9717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smtClean="0"/>
              <a:t>OVERMOS</a:t>
            </a:r>
            <a:endParaRPr lang="en-GB" sz="1200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194848" y="1441785"/>
            <a:ext cx="4081143" cy="17738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755049" y="1547500"/>
            <a:ext cx="855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40 </a:t>
            </a:r>
            <a:r>
              <a:rPr lang="en-GB" b="1" dirty="0" smtClean="0">
                <a:sym typeface="Symbol" panose="05050102010706020507" pitchFamily="18" charset="2"/>
              </a:rPr>
              <a:t>m</a:t>
            </a:r>
            <a:endParaRPr lang="en-GB" b="1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2051720" y="1516654"/>
            <a:ext cx="14829" cy="4114114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 rot="16200000">
            <a:off x="1376507" y="3456142"/>
            <a:ext cx="855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40 </a:t>
            </a:r>
            <a:r>
              <a:rPr lang="en-GB" b="1" dirty="0" smtClean="0">
                <a:sym typeface="Symbol" panose="05050102010706020507" pitchFamily="18" charset="2"/>
              </a:rPr>
              <a:t>m</a:t>
            </a:r>
            <a:endParaRPr lang="en-GB" b="1" dirty="0"/>
          </a:p>
        </p:txBody>
      </p:sp>
      <p:sp>
        <p:nvSpPr>
          <p:cNvPr id="51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52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0992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04864"/>
            <a:ext cx="4272734" cy="29224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04048" y="5279763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</a:rPr>
              <a:t>&lt;Q&gt; = 492.1   [fC] Collection time: 44.6</a:t>
            </a:r>
            <a:r>
              <a:rPr lang="en-GB" sz="1400" dirty="0" smtClean="0">
                <a:solidFill>
                  <a:srgbClr val="0070C0"/>
                </a:solidFill>
                <a:sym typeface="Symbol" panose="05050102010706020507" pitchFamily="18" charset="2"/>
              </a:rPr>
              <a:t>0.36 ns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48064" y="4365104"/>
            <a:ext cx="864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Hit 25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5540211"/>
            <a:ext cx="8000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OVERMOS </a:t>
            </a:r>
            <a:r>
              <a:rPr lang="en-GB" dirty="0" smtClean="0"/>
              <a:t>Laser scan 5 x 5 um2 beam size</a:t>
            </a:r>
          </a:p>
          <a:p>
            <a:r>
              <a:rPr lang="en-GB" dirty="0" smtClean="0"/>
              <a:t>10 non – irradiated pixels Laser Test results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965598"/>
            <a:ext cx="3888432" cy="316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OVERMOS Laser Test</a:t>
            </a:r>
            <a:endParaRPr lang="en-GB" sz="2200" b="1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5004048" y="5929535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&lt;Q&gt;= 153.4   [fC] Collection time: 57.6</a:t>
            </a:r>
            <a:r>
              <a:rPr lang="en-GB" sz="1400" dirty="0" smtClean="0">
                <a:solidFill>
                  <a:srgbClr val="FF0000"/>
                </a:solidFill>
                <a:sym typeface="Symbol" panose="05050102010706020507" pitchFamily="18" charset="2"/>
              </a:rPr>
              <a:t>0.52 ns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04048" y="5604649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B050"/>
                </a:solidFill>
              </a:rPr>
              <a:t>&lt;Q&gt;= 166.34 [fC] Collection time: 53.5</a:t>
            </a:r>
            <a:r>
              <a:rPr lang="en-GB" sz="1400" dirty="0" smtClean="0">
                <a:solidFill>
                  <a:srgbClr val="00B050"/>
                </a:solidFill>
                <a:sym typeface="Symbol" panose="05050102010706020507" pitchFamily="18" charset="2"/>
              </a:rPr>
              <a:t>0.31 ns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48064" y="4059981"/>
            <a:ext cx="864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B050"/>
                </a:solidFill>
              </a:rPr>
              <a:t>Hit 10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48064" y="3753648"/>
            <a:ext cx="864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70C0"/>
                </a:solidFill>
              </a:rPr>
              <a:t>Hit 7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904306">
            <a:off x="2863855" y="4595766"/>
            <a:ext cx="299811" cy="307699"/>
          </a:xfrm>
          <a:prstGeom prst="rect">
            <a:avLst/>
          </a:prstGeom>
          <a:solidFill>
            <a:schemeClr val="accent1">
              <a:alpha val="25000"/>
            </a:schemeClr>
          </a:solidFill>
          <a:scene3d>
            <a:camera prst="orthographicFront">
              <a:rot lat="8400000" lon="1800000" rev="57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 rot="904306">
            <a:off x="2072908" y="4455942"/>
            <a:ext cx="299811" cy="307699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solidFill>
              <a:srgbClr val="92D050"/>
            </a:solidFill>
          </a:ln>
          <a:scene3d>
            <a:camera prst="orthographicFront">
              <a:rot lat="8400000" lon="1800000" rev="57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 rot="904306">
            <a:off x="2331224" y="4093668"/>
            <a:ext cx="299811" cy="307699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  <a:scene3d>
            <a:camera prst="orthographicFront">
              <a:rot lat="8400000" lon="1800000" rev="576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177988" y="2276872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ym typeface="Symbol" panose="05050102010706020507" pitchFamily="18" charset="2"/>
              </a:rPr>
              <a:t>=0</a:t>
            </a:r>
            <a:endParaRPr lang="en-GB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123728" y="2501773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&lt;Q</a:t>
            </a:r>
            <a:r>
              <a:rPr lang="en-GB" sz="16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c</a:t>
            </a:r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&gt;=267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64496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764" y="1485080"/>
            <a:ext cx="3091412" cy="266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524" y="4005064"/>
            <a:ext cx="3327980" cy="284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85" y="1485080"/>
            <a:ext cx="3090035" cy="26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477" y="1557088"/>
            <a:ext cx="3038283" cy="26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51" y="4149376"/>
            <a:ext cx="3089689" cy="266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440" y="1798726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ym typeface="Symbol" panose="05050102010706020507" pitchFamily="18" charset="2"/>
              </a:rPr>
              <a:t>=1e13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382297" y="2023627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&lt;Q</a:t>
            </a:r>
            <a:r>
              <a:rPr lang="en-GB" sz="16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c</a:t>
            </a:r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&gt;=147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04780" y="1739061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ym typeface="Symbol" panose="05050102010706020507" pitchFamily="18" charset="2"/>
              </a:rPr>
              <a:t>=5e13</a:t>
            </a: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971103" y="4500445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ym typeface="Symbol" panose="05050102010706020507" pitchFamily="18" charset="2"/>
              </a:rPr>
              <a:t>=5e14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7069851" y="2069499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ym typeface="Symbol" panose="05050102010706020507" pitchFamily="18" charset="2"/>
              </a:rPr>
              <a:t>=1e14</a:t>
            </a:r>
            <a:endParaRPr lang="en-GB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784438" y="4564305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Q</a:t>
            </a:r>
            <a:r>
              <a:rPr lang="en-GB" sz="900" baseline="-25000" dirty="0" smtClean="0">
                <a:sym typeface="Symbol" panose="05050102010706020507" pitchFamily="18" charset="2"/>
              </a:rPr>
              <a:t>c</a:t>
            </a:r>
            <a:r>
              <a:rPr lang="en-GB" sz="900" dirty="0">
                <a:sym typeface="Symbol" panose="05050102010706020507" pitchFamily="18" charset="2"/>
              </a:rPr>
              <a:t> </a:t>
            </a:r>
            <a:r>
              <a:rPr lang="en-GB" sz="900" dirty="0" smtClean="0">
                <a:sym typeface="Symbol" panose="05050102010706020507" pitchFamily="18" charset="2"/>
              </a:rPr>
              <a:t>[fC]</a:t>
            </a:r>
            <a:endParaRPr lang="en-GB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4394172" y="1965984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&lt;Q</a:t>
            </a:r>
            <a:r>
              <a:rPr lang="en-GB" sz="16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c</a:t>
            </a:r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&gt;=143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70068" y="2301179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&lt;Q</a:t>
            </a:r>
            <a:r>
              <a:rPr lang="en-GB" sz="16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c</a:t>
            </a:r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&gt;=109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648" y="4708441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&lt;Q</a:t>
            </a:r>
            <a:r>
              <a:rPr lang="en-GB" sz="16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c</a:t>
            </a:r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&gt;=79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9886" y="6453336"/>
            <a:ext cx="3465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m</a:t>
            </a:r>
            <a:endParaRPr lang="en-GB" sz="900" dirty="0"/>
          </a:p>
        </p:txBody>
      </p:sp>
      <p:sp>
        <p:nvSpPr>
          <p:cNvPr id="29" name="Rectangle 28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OVERMOS Laser Test</a:t>
            </a:r>
            <a:endParaRPr lang="en-GB" sz="2200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7483316" y="4538634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ym typeface="Symbol" panose="05050102010706020507" pitchFamily="18" charset="2"/>
              </a:rPr>
              <a:t>=1e15</a:t>
            </a:r>
            <a:endParaRPr lang="en-GB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7361861" y="474663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&lt;Q</a:t>
            </a:r>
            <a:r>
              <a:rPr lang="en-GB" sz="16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c</a:t>
            </a:r>
            <a:r>
              <a:rPr lang="en-GB" sz="1600" dirty="0" smtClean="0">
                <a:solidFill>
                  <a:srgbClr val="FF0000"/>
                </a:solidFill>
                <a:sym typeface="Symbol" panose="05050102010706020507" pitchFamily="18" charset="2"/>
              </a:rPr>
              <a:t>&gt;=68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04" y="4437112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Q</a:t>
            </a:r>
            <a:r>
              <a:rPr lang="en-GB" sz="900" baseline="-25000" dirty="0" smtClean="0">
                <a:sym typeface="Symbol" panose="05050102010706020507" pitchFamily="18" charset="2"/>
              </a:rPr>
              <a:t>c</a:t>
            </a:r>
            <a:r>
              <a:rPr lang="en-GB" sz="900" dirty="0">
                <a:sym typeface="Symbol" panose="05050102010706020507" pitchFamily="18" charset="2"/>
              </a:rPr>
              <a:t> </a:t>
            </a:r>
            <a:r>
              <a:rPr lang="en-GB" sz="900" dirty="0" smtClean="0">
                <a:sym typeface="Symbol" panose="05050102010706020507" pitchFamily="18" charset="2"/>
              </a:rPr>
              <a:t>[fC]</a:t>
            </a:r>
            <a:endParaRPr lang="en-GB" sz="900" dirty="0"/>
          </a:p>
        </p:txBody>
      </p:sp>
      <p:sp>
        <p:nvSpPr>
          <p:cNvPr id="34" name="TextBox 33"/>
          <p:cNvSpPr txBox="1"/>
          <p:nvPr/>
        </p:nvSpPr>
        <p:spPr>
          <a:xfrm>
            <a:off x="5919705" y="1988840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Q</a:t>
            </a:r>
            <a:r>
              <a:rPr lang="en-GB" sz="900" baseline="-25000" dirty="0" smtClean="0">
                <a:sym typeface="Symbol" panose="05050102010706020507" pitchFamily="18" charset="2"/>
              </a:rPr>
              <a:t>c</a:t>
            </a:r>
            <a:r>
              <a:rPr lang="en-GB" sz="900" dirty="0">
                <a:sym typeface="Symbol" panose="05050102010706020507" pitchFamily="18" charset="2"/>
              </a:rPr>
              <a:t> </a:t>
            </a:r>
            <a:r>
              <a:rPr lang="en-GB" sz="900" dirty="0" smtClean="0">
                <a:sym typeface="Symbol" panose="05050102010706020507" pitchFamily="18" charset="2"/>
              </a:rPr>
              <a:t>[fC]</a:t>
            </a:r>
            <a:endParaRPr lang="en-GB" sz="900" dirty="0"/>
          </a:p>
        </p:txBody>
      </p:sp>
      <p:sp>
        <p:nvSpPr>
          <p:cNvPr id="35" name="TextBox 34"/>
          <p:cNvSpPr txBox="1"/>
          <p:nvPr/>
        </p:nvSpPr>
        <p:spPr>
          <a:xfrm>
            <a:off x="2934147" y="1988840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Q</a:t>
            </a:r>
            <a:r>
              <a:rPr lang="en-GB" sz="900" baseline="-25000" dirty="0" smtClean="0">
                <a:sym typeface="Symbol" panose="05050102010706020507" pitchFamily="18" charset="2"/>
              </a:rPr>
              <a:t>c</a:t>
            </a:r>
            <a:r>
              <a:rPr lang="en-GB" sz="900" dirty="0">
                <a:sym typeface="Symbol" panose="05050102010706020507" pitchFamily="18" charset="2"/>
              </a:rPr>
              <a:t> </a:t>
            </a:r>
            <a:r>
              <a:rPr lang="en-GB" sz="900" dirty="0" smtClean="0">
                <a:sym typeface="Symbol" panose="05050102010706020507" pitchFamily="18" charset="2"/>
              </a:rPr>
              <a:t>[fC]</a:t>
            </a:r>
            <a:endParaRPr lang="en-GB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1988840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Q</a:t>
            </a:r>
            <a:r>
              <a:rPr lang="en-GB" sz="900" baseline="-25000" dirty="0" smtClean="0">
                <a:sym typeface="Symbol" panose="05050102010706020507" pitchFamily="18" charset="2"/>
              </a:rPr>
              <a:t>c</a:t>
            </a:r>
            <a:r>
              <a:rPr lang="en-GB" sz="900" dirty="0">
                <a:sym typeface="Symbol" panose="05050102010706020507" pitchFamily="18" charset="2"/>
              </a:rPr>
              <a:t> </a:t>
            </a:r>
            <a:r>
              <a:rPr lang="en-GB" sz="900" dirty="0" smtClean="0">
                <a:sym typeface="Symbol" panose="05050102010706020507" pitchFamily="18" charset="2"/>
              </a:rPr>
              <a:t>[fC]</a:t>
            </a:r>
            <a:endParaRPr lang="en-GB" sz="900" dirty="0"/>
          </a:p>
        </p:txBody>
      </p:sp>
      <p:sp>
        <p:nvSpPr>
          <p:cNvPr id="39" name="TextBox 38"/>
          <p:cNvSpPr txBox="1"/>
          <p:nvPr/>
        </p:nvSpPr>
        <p:spPr>
          <a:xfrm>
            <a:off x="8617918" y="4001345"/>
            <a:ext cx="3465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m</a:t>
            </a:r>
            <a:endParaRPr lang="en-GB" sz="900" dirty="0"/>
          </a:p>
        </p:txBody>
      </p:sp>
      <p:sp>
        <p:nvSpPr>
          <p:cNvPr id="40" name="TextBox 39"/>
          <p:cNvSpPr txBox="1"/>
          <p:nvPr/>
        </p:nvSpPr>
        <p:spPr>
          <a:xfrm>
            <a:off x="5207123" y="4001345"/>
            <a:ext cx="3465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m</a:t>
            </a:r>
            <a:endParaRPr lang="en-GB" sz="900" dirty="0"/>
          </a:p>
        </p:txBody>
      </p:sp>
      <p:sp>
        <p:nvSpPr>
          <p:cNvPr id="41" name="TextBox 40"/>
          <p:cNvSpPr txBox="1"/>
          <p:nvPr/>
        </p:nvSpPr>
        <p:spPr>
          <a:xfrm>
            <a:off x="1980515" y="4001345"/>
            <a:ext cx="3465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m</a:t>
            </a:r>
            <a:endParaRPr lang="en-GB" sz="900" dirty="0"/>
          </a:p>
        </p:txBody>
      </p:sp>
      <p:sp>
        <p:nvSpPr>
          <p:cNvPr id="42" name="TextBox 41"/>
          <p:cNvSpPr txBox="1"/>
          <p:nvPr/>
        </p:nvSpPr>
        <p:spPr>
          <a:xfrm>
            <a:off x="2555776" y="6438528"/>
            <a:ext cx="3465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m</a:t>
            </a:r>
            <a:endParaRPr lang="en-GB" sz="9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4480370"/>
            <a:ext cx="2630888" cy="1664859"/>
          </a:xfrm>
          <a:prstGeom prst="rect">
            <a:avLst/>
          </a:prstGeom>
        </p:spPr>
      </p:pic>
      <p:sp>
        <p:nvSpPr>
          <p:cNvPr id="31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37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16714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OVERMOS Laser Test</a:t>
            </a:r>
            <a:endParaRPr lang="en-GB" sz="2200" b="1" dirty="0" smtClean="0"/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0" y="1844824"/>
            <a:ext cx="2520000" cy="18000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1835299"/>
            <a:ext cx="2520000" cy="180000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000" y="1844824"/>
            <a:ext cx="2520000" cy="18000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0" y="4149280"/>
            <a:ext cx="2520000" cy="180000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4149280"/>
            <a:ext cx="2520000" cy="1800000"/>
          </a:xfrm>
          <a:prstGeom prst="rect">
            <a:avLst/>
          </a:prstGeom>
        </p:spPr>
      </p:pic>
      <p:pic>
        <p:nvPicPr>
          <p:cNvPr id="33" name="Picture 32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000" y="4149280"/>
            <a:ext cx="2520000" cy="180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014740" y="1628800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ym typeface="Symbol" panose="05050102010706020507" pitchFamily="18" charset="2"/>
              </a:rPr>
              <a:t>=1e13</a:t>
            </a:r>
            <a:endParaRPr lang="en-GB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1907704" y="387208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ym typeface="Symbol" panose="05050102010706020507" pitchFamily="18" charset="2"/>
              </a:rPr>
              <a:t>=1e14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7801150" y="1628800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ym typeface="Symbol" panose="05050102010706020507" pitchFamily="18" charset="2"/>
              </a:rPr>
              <a:t>=5e13</a:t>
            </a:r>
            <a:endParaRPr lang="en-GB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718610" y="387208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ym typeface="Symbol" panose="05050102010706020507" pitchFamily="18" charset="2"/>
              </a:rPr>
              <a:t>=5e14</a:t>
            </a:r>
            <a:endParaRPr lang="en-GB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729142" y="387208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ym typeface="Symbol" panose="05050102010706020507" pitchFamily="18" charset="2"/>
              </a:rPr>
              <a:t>=1e15</a:t>
            </a:r>
            <a:endParaRPr lang="en-GB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424813" y="1628800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ym typeface="Symbol" panose="05050102010706020507" pitchFamily="18" charset="2"/>
              </a:rPr>
              <a:t>=0</a:t>
            </a:r>
            <a:endParaRPr lang="en-GB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419872" y="3630216"/>
            <a:ext cx="748923" cy="230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900" dirty="0" smtClean="0">
                <a:sym typeface="Symbol" panose="05050102010706020507" pitchFamily="18" charset="2"/>
              </a:rPr>
              <a:t>Laser TRG</a:t>
            </a:r>
            <a:endParaRPr lang="en-GB" sz="900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789438" y="3396043"/>
            <a:ext cx="0" cy="234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990179"/>
            <a:ext cx="504056" cy="502696"/>
          </a:xfrm>
          <a:prstGeom prst="rect">
            <a:avLst/>
          </a:prstGeom>
        </p:spPr>
      </p:pic>
      <p:sp>
        <p:nvSpPr>
          <p:cNvPr id="45" name="Rectangle 44"/>
          <p:cNvSpPr>
            <a:spLocks noChangeAspect="1"/>
          </p:cNvSpPr>
          <p:nvPr/>
        </p:nvSpPr>
        <p:spPr>
          <a:xfrm>
            <a:off x="1014751" y="6411793"/>
            <a:ext cx="36000" cy="3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849013" y="6417336"/>
            <a:ext cx="35078" cy="36000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>
            <a:spLocks noChangeAspect="1"/>
          </p:cNvSpPr>
          <p:nvPr/>
        </p:nvSpPr>
        <p:spPr>
          <a:xfrm>
            <a:off x="841870" y="6237312"/>
            <a:ext cx="36000" cy="3694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1373390" y="6016363"/>
            <a:ext cx="2590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ym typeface="Symbol" panose="05050102010706020507" pitchFamily="18" charset="2"/>
              </a:rPr>
              <a:t>Kinematics of charge collection - fC</a:t>
            </a:r>
            <a:endParaRPr lang="en-GB" sz="1200" dirty="0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45680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</a:t>
            </a:r>
            <a:endParaRPr lang="en-GB" sz="2200" b="1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300962" y="1790244"/>
            <a:ext cx="2339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Simulations workflow</a:t>
            </a:r>
          </a:p>
          <a:p>
            <a:endParaRPr lang="en-GB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55" y="2346937"/>
            <a:ext cx="1053673" cy="7792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51889" y="3468492"/>
            <a:ext cx="1588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smtClean="0"/>
              <a:t>Process simulation</a:t>
            </a:r>
            <a:br>
              <a:rPr lang="en-GB" sz="1200" dirty="0" smtClean="0"/>
            </a:br>
            <a:r>
              <a:rPr lang="en-GB" sz="1200" dirty="0" smtClean="0">
                <a:sym typeface="Symbol" panose="05050102010706020507" pitchFamily="18" charset="2"/>
              </a:rPr>
              <a:t>5500 secs</a:t>
            </a:r>
            <a:endParaRPr lang="en-GB" sz="1200" dirty="0" smtClean="0"/>
          </a:p>
          <a:p>
            <a:endParaRPr lang="en-GB" sz="1200" baseline="-2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2463" y="2346937"/>
            <a:ext cx="1053673" cy="779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42" y="2348880"/>
            <a:ext cx="1999024" cy="7677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8026" y="3468492"/>
            <a:ext cx="16001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smtClean="0"/>
              <a:t>Process simulation –</a:t>
            </a:r>
            <a:br>
              <a:rPr lang="en-GB" sz="1200" dirty="0" smtClean="0"/>
            </a:br>
            <a:r>
              <a:rPr lang="en-GB" sz="1200" dirty="0" smtClean="0"/>
              <a:t> SDEVICE </a:t>
            </a:r>
          </a:p>
          <a:p>
            <a:pPr algn="ctr"/>
            <a:r>
              <a:rPr lang="en-GB" sz="1200" dirty="0" smtClean="0">
                <a:sym typeface="Symbol" panose="05050102010706020507" pitchFamily="18" charset="2"/>
              </a:rPr>
              <a:t>4000 secs</a:t>
            </a:r>
            <a:endParaRPr lang="en-GB" sz="1200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553227" y="3468492"/>
            <a:ext cx="1138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smtClean="0"/>
              <a:t>Layout editing</a:t>
            </a:r>
          </a:p>
          <a:p>
            <a:endParaRPr lang="en-GB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968" y="2346936"/>
            <a:ext cx="952416" cy="77925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09267" y="3468492"/>
            <a:ext cx="1804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 smtClean="0"/>
              <a:t>DC/CC/OPT simulation </a:t>
            </a:r>
          </a:p>
          <a:p>
            <a:pPr algn="ctr"/>
            <a:r>
              <a:rPr lang="en-GB" sz="1200" dirty="0" smtClean="0">
                <a:sym typeface="Symbol" panose="05050102010706020507" pitchFamily="18" charset="2"/>
              </a:rPr>
              <a:t>&gt;200k secs</a:t>
            </a:r>
            <a:endParaRPr lang="en-GB" sz="1200" baseline="-25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67" y="4197023"/>
            <a:ext cx="1094121" cy="1091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667" y="4204391"/>
            <a:ext cx="1027253" cy="1055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643" y="4187416"/>
            <a:ext cx="1416501" cy="1209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622" y="4287430"/>
            <a:ext cx="2271834" cy="11577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484" y="5919083"/>
            <a:ext cx="77049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/>
              <a:t>Running on WS Intel Xeon Gold 5122 4 Core Processor, 3.6GHz, 16GB 2.4GHz RAM, 240GB SSD 6Gb/s</a:t>
            </a:r>
            <a:endParaRPr lang="en-GB" sz="1000" baseline="-25000" dirty="0"/>
          </a:p>
        </p:txBody>
      </p:sp>
      <p:sp>
        <p:nvSpPr>
          <p:cNvPr id="22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23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53596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60748" y="473066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Pixel .</a:t>
            </a:r>
            <a:r>
              <a:rPr lang="en-GB" sz="1200" b="1" dirty="0" err="1" smtClean="0"/>
              <a:t>gds</a:t>
            </a:r>
            <a:endParaRPr lang="en-GB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251594" y="5661248"/>
            <a:ext cx="82808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A simplified TJ CMOS fabrication process of OVERMOS has been implemented in SPROCESS 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Around 15 simulated steps, which include epitaxial growth on Si bulk, SiO2 thermal growth, N/P implant, etching, thermal annealing, metal deposition, contacts placement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483257"/>
            <a:ext cx="2217718" cy="212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>
            <a:spLocks noChangeAspect="1"/>
          </p:cNvSpPr>
          <p:nvPr/>
        </p:nvSpPr>
        <p:spPr>
          <a:xfrm rot="-5400000">
            <a:off x="5378489" y="1859225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4427984" y="1700808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Si bulk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31" name="Down Arrow 30"/>
          <p:cNvSpPr>
            <a:spLocks noChangeAspect="1"/>
          </p:cNvSpPr>
          <p:nvPr/>
        </p:nvSpPr>
        <p:spPr>
          <a:xfrm rot="16200000">
            <a:off x="6530617" y="1864742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5580112" y="1706325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Epitaxial growth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33" name="Down Arrow 32"/>
          <p:cNvSpPr>
            <a:spLocks noChangeAspect="1"/>
          </p:cNvSpPr>
          <p:nvPr/>
        </p:nvSpPr>
        <p:spPr>
          <a:xfrm rot="16200000">
            <a:off x="7682745" y="1864742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34" name="Rectangle 33"/>
          <p:cNvSpPr>
            <a:spLocks noChangeAspect="1"/>
          </p:cNvSpPr>
          <p:nvPr/>
        </p:nvSpPr>
        <p:spPr>
          <a:xfrm>
            <a:off x="6732240" y="1706325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SiO2 thermal growth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35" name="Down Arrow 34"/>
          <p:cNvSpPr>
            <a:spLocks noChangeAspect="1"/>
          </p:cNvSpPr>
          <p:nvPr/>
        </p:nvSpPr>
        <p:spPr>
          <a:xfrm rot="16200000">
            <a:off x="5378489" y="2651313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36" name="Rectangle 35"/>
          <p:cNvSpPr>
            <a:spLocks noChangeAspect="1"/>
          </p:cNvSpPr>
          <p:nvPr/>
        </p:nvSpPr>
        <p:spPr>
          <a:xfrm>
            <a:off x="4427984" y="2492896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Mask layout 1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37" name="Down Arrow 36"/>
          <p:cNvSpPr>
            <a:spLocks noChangeAspect="1"/>
          </p:cNvSpPr>
          <p:nvPr/>
        </p:nvSpPr>
        <p:spPr>
          <a:xfrm rot="16200000">
            <a:off x="6530617" y="2651313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5580112" y="2492896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P implants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39" name="Down Arrow 38"/>
          <p:cNvSpPr>
            <a:spLocks noChangeAspect="1"/>
          </p:cNvSpPr>
          <p:nvPr/>
        </p:nvSpPr>
        <p:spPr>
          <a:xfrm rot="16200000">
            <a:off x="7682745" y="2651313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40" name="Rectangle 39"/>
          <p:cNvSpPr>
            <a:spLocks noChangeAspect="1"/>
          </p:cNvSpPr>
          <p:nvPr/>
        </p:nvSpPr>
        <p:spPr>
          <a:xfrm>
            <a:off x="6732240" y="2492896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Strip resist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41" name="Down Arrow 40"/>
          <p:cNvSpPr>
            <a:spLocks noChangeAspect="1"/>
          </p:cNvSpPr>
          <p:nvPr/>
        </p:nvSpPr>
        <p:spPr>
          <a:xfrm rot="16200000">
            <a:off x="5378489" y="3443401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4427984" y="3284984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Mask layout 2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43" name="Down Arrow 42"/>
          <p:cNvSpPr>
            <a:spLocks noChangeAspect="1"/>
          </p:cNvSpPr>
          <p:nvPr/>
        </p:nvSpPr>
        <p:spPr>
          <a:xfrm rot="16200000">
            <a:off x="6530617" y="3443401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44" name="Rectangle 43"/>
          <p:cNvSpPr>
            <a:spLocks noChangeAspect="1"/>
          </p:cNvSpPr>
          <p:nvPr/>
        </p:nvSpPr>
        <p:spPr>
          <a:xfrm>
            <a:off x="5580112" y="3284984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FF0000"/>
                </a:solidFill>
              </a:rPr>
              <a:t>N</a:t>
            </a:r>
            <a:r>
              <a:rPr lang="en-GB" sz="1100" dirty="0" smtClean="0">
                <a:solidFill>
                  <a:srgbClr val="FF0000"/>
                </a:solidFill>
              </a:rPr>
              <a:t> implants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45" name="Down Arrow 44"/>
          <p:cNvSpPr>
            <a:spLocks noChangeAspect="1"/>
          </p:cNvSpPr>
          <p:nvPr/>
        </p:nvSpPr>
        <p:spPr>
          <a:xfrm rot="16200000">
            <a:off x="7682745" y="3443401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6732240" y="3284984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Strip resist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47" name="Down Arrow 46"/>
          <p:cNvSpPr>
            <a:spLocks noChangeAspect="1"/>
          </p:cNvSpPr>
          <p:nvPr/>
        </p:nvSpPr>
        <p:spPr>
          <a:xfrm rot="16200000">
            <a:off x="5378489" y="4235489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48" name="Rectangle 47"/>
          <p:cNvSpPr>
            <a:spLocks noChangeAspect="1"/>
          </p:cNvSpPr>
          <p:nvPr/>
        </p:nvSpPr>
        <p:spPr>
          <a:xfrm>
            <a:off x="4427984" y="4077072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Mask layout 3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49" name="Down Arrow 48"/>
          <p:cNvSpPr>
            <a:spLocks noChangeAspect="1"/>
          </p:cNvSpPr>
          <p:nvPr/>
        </p:nvSpPr>
        <p:spPr>
          <a:xfrm rot="16200000">
            <a:off x="6530617" y="4235489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50" name="Rectangle 49"/>
          <p:cNvSpPr>
            <a:spLocks noChangeAspect="1"/>
          </p:cNvSpPr>
          <p:nvPr/>
        </p:nvSpPr>
        <p:spPr>
          <a:xfrm>
            <a:off x="5580112" y="4077072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XP implants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51" name="Down Arrow 50"/>
          <p:cNvSpPr>
            <a:spLocks noChangeAspect="1"/>
          </p:cNvSpPr>
          <p:nvPr/>
        </p:nvSpPr>
        <p:spPr>
          <a:xfrm rot="16200000">
            <a:off x="7682745" y="4235489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52" name="Rectangle 51"/>
          <p:cNvSpPr>
            <a:spLocks noChangeAspect="1"/>
          </p:cNvSpPr>
          <p:nvPr/>
        </p:nvSpPr>
        <p:spPr>
          <a:xfrm>
            <a:off x="6732240" y="4077072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Strip resist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53" name="Down Arrow 52"/>
          <p:cNvSpPr>
            <a:spLocks noChangeAspect="1"/>
          </p:cNvSpPr>
          <p:nvPr/>
        </p:nvSpPr>
        <p:spPr>
          <a:xfrm rot="16200000">
            <a:off x="5378489" y="5027577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54" name="Rectangle 53"/>
          <p:cNvSpPr>
            <a:spLocks noChangeAspect="1"/>
          </p:cNvSpPr>
          <p:nvPr/>
        </p:nvSpPr>
        <p:spPr>
          <a:xfrm>
            <a:off x="4427984" y="4869160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SiO2 etching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55" name="Down Arrow 54"/>
          <p:cNvSpPr>
            <a:spLocks noChangeAspect="1"/>
          </p:cNvSpPr>
          <p:nvPr/>
        </p:nvSpPr>
        <p:spPr>
          <a:xfrm rot="16200000">
            <a:off x="6530617" y="5027577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56" name="Rectangle 55"/>
          <p:cNvSpPr>
            <a:spLocks noChangeAspect="1"/>
          </p:cNvSpPr>
          <p:nvPr/>
        </p:nvSpPr>
        <p:spPr>
          <a:xfrm>
            <a:off x="5580112" y="4869160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Al patterning</a:t>
            </a:r>
            <a:br>
              <a:rPr lang="en-GB" sz="1100" dirty="0" smtClean="0">
                <a:solidFill>
                  <a:srgbClr val="FF0000"/>
                </a:solidFill>
              </a:rPr>
            </a:br>
            <a:r>
              <a:rPr lang="en-GB" sz="1100" dirty="0" smtClean="0">
                <a:solidFill>
                  <a:srgbClr val="FF0000"/>
                </a:solidFill>
              </a:rPr>
              <a:t>dep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>
            <a:spLocks noChangeAspect="1"/>
          </p:cNvSpPr>
          <p:nvPr/>
        </p:nvSpPr>
        <p:spPr>
          <a:xfrm>
            <a:off x="6732240" y="4869160"/>
            <a:ext cx="921702" cy="5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rgbClr val="FF0000"/>
                </a:solidFill>
              </a:rPr>
              <a:t>contacts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60" name="Down Arrow 59"/>
          <p:cNvSpPr>
            <a:spLocks noChangeAspect="1"/>
          </p:cNvSpPr>
          <p:nvPr/>
        </p:nvSpPr>
        <p:spPr>
          <a:xfrm rot="16200000">
            <a:off x="4226361" y="2651313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61" name="Down Arrow 60"/>
          <p:cNvSpPr>
            <a:spLocks noChangeAspect="1"/>
          </p:cNvSpPr>
          <p:nvPr/>
        </p:nvSpPr>
        <p:spPr>
          <a:xfrm rot="16200000">
            <a:off x="4226361" y="3443401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62" name="Down Arrow 61"/>
          <p:cNvSpPr>
            <a:spLocks noChangeAspect="1"/>
          </p:cNvSpPr>
          <p:nvPr/>
        </p:nvSpPr>
        <p:spPr>
          <a:xfrm rot="16200000">
            <a:off x="4226361" y="4235489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63" name="Down Arrow 62"/>
          <p:cNvSpPr>
            <a:spLocks noChangeAspect="1"/>
          </p:cNvSpPr>
          <p:nvPr/>
        </p:nvSpPr>
        <p:spPr>
          <a:xfrm rot="16200000">
            <a:off x="4226361" y="5027577"/>
            <a:ext cx="172819" cy="23042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8100392" y="1916832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3887936" y="2708920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3887936" y="350100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3887936" y="4293096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3887936" y="5085184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8100392" y="2708920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8100392" y="350100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8100392" y="4293096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</a:t>
            </a:r>
            <a:endParaRPr lang="en-GB" sz="2200" b="1" dirty="0" smtClean="0"/>
          </a:p>
        </p:txBody>
      </p:sp>
      <p:sp>
        <p:nvSpPr>
          <p:cNvPr id="64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65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74607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</a:t>
            </a:r>
            <a:endParaRPr lang="en-GB" sz="2200" b="1" dirty="0" smtClean="0"/>
          </a:p>
        </p:txBody>
      </p:sp>
      <p:sp>
        <p:nvSpPr>
          <p:cNvPr id="59" name="Rectangle 58"/>
          <p:cNvSpPr/>
          <p:nvPr/>
        </p:nvSpPr>
        <p:spPr>
          <a:xfrm>
            <a:off x="251594" y="4725144"/>
            <a:ext cx="82808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For DC studies only ¼ pixel is simulated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For CC studies using Laser light, an extra PolySi box surrounds the pixel, with high SRV to simulate non-reflecting boundaries (added as an SDE directive within SPROCESS)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Thermally grown 8.1 nm SiO2 for interface traps effects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Thick deposited SiO2 for better Delaunay meshing/optical attenuation/reflection (will implement STI next)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u="sng" dirty="0" smtClean="0"/>
              <a:t>Emulation</a:t>
            </a:r>
            <a:r>
              <a:rPr lang="en-GB" sz="1400" dirty="0" smtClean="0"/>
              <a:t> of CoSi2 silicide for optical attenuation in non-NS regions (will implement silicide growth next)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660232" y="1556792"/>
            <a:ext cx="1440160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SiO2</a:t>
            </a:r>
            <a:endParaRPr lang="en-GB" sz="12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6660232" y="1892057"/>
            <a:ext cx="1440160" cy="276999"/>
          </a:xfrm>
          <a:prstGeom prst="rect">
            <a:avLst/>
          </a:prstGeom>
          <a:solidFill>
            <a:srgbClr val="C2089A"/>
          </a:solidFill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PolySi</a:t>
            </a:r>
            <a:endParaRPr lang="en-GB" sz="1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2365954"/>
            <a:ext cx="3744416" cy="2226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2505004"/>
            <a:ext cx="2566814" cy="2193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75" y="2505004"/>
            <a:ext cx="1732447" cy="2098376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26346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19672" y="1069855"/>
            <a:ext cx="5506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</a:t>
            </a:r>
          </a:p>
          <a:p>
            <a:pPr lvl="1" algn="ctr"/>
            <a:r>
              <a:rPr lang="en-GB" sz="2200" b="1" dirty="0" smtClean="0">
                <a:sym typeface="Symbol"/>
              </a:rPr>
              <a:t>HPTM</a:t>
            </a:r>
            <a:endParaRPr lang="en-GB" sz="22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927" y="1805140"/>
            <a:ext cx="6470433" cy="3938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2738" y="5865626"/>
            <a:ext cx="8280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A factor 1.66 has been applied to </a:t>
            </a:r>
            <a:r>
              <a:rPr lang="en-GB" sz="1400" dirty="0" err="1" smtClean="0"/>
              <a:t>g</a:t>
            </a:r>
            <a:r>
              <a:rPr lang="en-GB" sz="1400" baseline="-25000" dirty="0" err="1" smtClean="0"/>
              <a:t>int</a:t>
            </a:r>
            <a:r>
              <a:rPr lang="en-GB" sz="1400" dirty="0" smtClean="0"/>
              <a:t> to account for n irradiation</a:t>
            </a: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70834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051" y="2780928"/>
            <a:ext cx="1579413" cy="1440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1520" y="1916832"/>
            <a:ext cx="2160000" cy="2160000"/>
            <a:chOff x="467544" y="1916832"/>
            <a:chExt cx="2160000" cy="2160000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544" y="1916832"/>
              <a:ext cx="2160000" cy="21600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85904" y="3587305"/>
              <a:ext cx="1915200" cy="2448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VB</a:t>
              </a:r>
              <a:endParaRPr lang="en-GB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5904" y="1968596"/>
              <a:ext cx="1915200" cy="244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CB</a:t>
              </a:r>
              <a:endParaRPr lang="en-GB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</a:t>
            </a:r>
            <a:endParaRPr lang="en-GB" sz="2200" b="1" dirty="0" smtClean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4769346" cy="160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67544" y="6074132"/>
            <a:ext cx="5337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 smtClean="0"/>
              <a:t>*</a:t>
            </a:r>
            <a:r>
              <a:rPr lang="en-GB" sz="1100" dirty="0" smtClean="0"/>
              <a:t> </a:t>
            </a:r>
            <a:r>
              <a:rPr lang="en-GB" sz="900" b="1" i="1" dirty="0" smtClean="0"/>
              <a:t>Effects </a:t>
            </a:r>
            <a:r>
              <a:rPr lang="en-GB" sz="900" b="1" i="1" dirty="0"/>
              <a:t>of Interface Donor Trap States on Isolation Properties of Detectors Operating at High-Luminosity</a:t>
            </a:r>
            <a:r>
              <a:rPr lang="en-GB" sz="900" i="1" dirty="0"/>
              <a:t> </a:t>
            </a:r>
            <a:r>
              <a:rPr lang="en-GB" sz="900" b="1" i="1" dirty="0" smtClean="0"/>
              <a:t>LHC</a:t>
            </a:r>
            <a:r>
              <a:rPr lang="en-GB" sz="900" i="1" dirty="0" smtClean="0"/>
              <a:t>, DOI: </a:t>
            </a:r>
            <a:r>
              <a:rPr lang="en-GB" sz="900" dirty="0" smtClean="0"/>
              <a:t>10.1109/TNS.2017.2709815</a:t>
            </a:r>
            <a:endParaRPr lang="en-GB" sz="900" i="1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5724128" y="4176370"/>
            <a:ext cx="333106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Fixed oxide-charge (</a:t>
            </a:r>
            <a:r>
              <a:rPr lang="en-GB" sz="1400" b="1" dirty="0" smtClean="0"/>
              <a:t>Oxch</a:t>
            </a:r>
            <a:r>
              <a:rPr lang="en-GB" sz="1400" dirty="0" smtClean="0"/>
              <a:t>) density and interface traps (</a:t>
            </a:r>
            <a:r>
              <a:rPr lang="en-GB" sz="1400" b="1" dirty="0" err="1" smtClean="0"/>
              <a:t>Oxint</a:t>
            </a:r>
            <a:r>
              <a:rPr lang="en-GB" sz="1400" dirty="0" smtClean="0"/>
              <a:t>) included</a:t>
            </a:r>
          </a:p>
          <a:p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400" dirty="0" smtClean="0"/>
              <a:t>Interface traps distributed among 3 energy levels, Gaussian , </a:t>
            </a:r>
            <a:r>
              <a:rPr lang="en-GB" sz="1400" dirty="0" smtClean="0">
                <a:sym typeface="Symbol"/>
              </a:rPr>
              <a:t> = 70meV</a:t>
            </a:r>
            <a:endParaRPr lang="en-GB" sz="1400" dirty="0" smtClean="0"/>
          </a:p>
          <a:p>
            <a:endParaRPr lang="en-GB" sz="1400" dirty="0"/>
          </a:p>
          <a:p>
            <a:r>
              <a:rPr lang="en-GB" sz="1400" dirty="0" smtClean="0"/>
              <a:t>Ratio </a:t>
            </a:r>
            <a:r>
              <a:rPr lang="en-GB" sz="1400" dirty="0" err="1" smtClean="0"/>
              <a:t>Oxint</a:t>
            </a:r>
            <a:r>
              <a:rPr lang="en-GB" sz="1400" dirty="0" smtClean="0"/>
              <a:t>/</a:t>
            </a:r>
            <a:r>
              <a:rPr lang="en-GB" sz="1400" dirty="0" err="1" smtClean="0"/>
              <a:t>Oxch</a:t>
            </a:r>
            <a:r>
              <a:rPr lang="en-GB" sz="1400" dirty="0" smtClean="0"/>
              <a:t> ~ 0.9</a:t>
            </a:r>
          </a:p>
          <a:p>
            <a:endParaRPr lang="en-GB" sz="1400" dirty="0"/>
          </a:p>
          <a:p>
            <a:r>
              <a:rPr lang="en-GB" sz="1400" dirty="0" smtClean="0"/>
              <a:t>Simulations 1.2e11 Oxch </a:t>
            </a:r>
            <a:endParaRPr lang="en-GB" sz="1400" dirty="0"/>
          </a:p>
          <a:p>
            <a:endParaRPr lang="en-GB" sz="1400" dirty="0" smtClean="0"/>
          </a:p>
          <a:p>
            <a:r>
              <a:rPr lang="en-GB" sz="1400" dirty="0" smtClean="0"/>
              <a:t>Xsection 1E-15 cm^-2</a:t>
            </a:r>
            <a:endParaRPr lang="en-GB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5796136" y="1988840"/>
            <a:ext cx="10438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/>
              <a:t>1.2e11 Oxch</a:t>
            </a:r>
          </a:p>
          <a:p>
            <a:r>
              <a:rPr lang="en-GB" sz="1100" dirty="0" smtClean="0"/>
              <a:t>[0.007,10,10 ]</a:t>
            </a:r>
            <a:endParaRPr lang="en-GB" sz="1100" dirty="0"/>
          </a:p>
        </p:txBody>
      </p:sp>
      <p:sp>
        <p:nvSpPr>
          <p:cNvPr id="26" name="Rectangle 25"/>
          <p:cNvSpPr/>
          <p:nvPr/>
        </p:nvSpPr>
        <p:spPr>
          <a:xfrm>
            <a:off x="971600" y="3286145"/>
            <a:ext cx="1414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 err="1" smtClean="0">
                <a:solidFill>
                  <a:srgbClr val="FF0000"/>
                </a:solidFill>
              </a:rPr>
              <a:t>hN</a:t>
            </a:r>
            <a:r>
              <a:rPr lang="en-GB" sz="1100" dirty="0" smtClean="0">
                <a:solidFill>
                  <a:srgbClr val="FF0000"/>
                </a:solidFill>
              </a:rPr>
              <a:t> </a:t>
            </a:r>
            <a:r>
              <a:rPr lang="en-GB" sz="1100" b="1" dirty="0" err="1" smtClean="0">
                <a:solidFill>
                  <a:srgbClr val="00B050"/>
                </a:solidFill>
              </a:rPr>
              <a:t>eN</a:t>
            </a:r>
            <a:r>
              <a:rPr lang="en-GB" sz="1100" dirty="0" smtClean="0">
                <a:solidFill>
                  <a:srgbClr val="00B050"/>
                </a:solidFill>
              </a:rPr>
              <a:t> </a:t>
            </a:r>
            <a:r>
              <a:rPr lang="en-GB" sz="1100" b="1" dirty="0" err="1" smtClean="0">
                <a:solidFill>
                  <a:srgbClr val="0070C0"/>
                </a:solidFill>
              </a:rPr>
              <a:t>eN</a:t>
            </a:r>
            <a:endParaRPr lang="en-GB" sz="1100" b="1" dirty="0">
              <a:solidFill>
                <a:srgbClr val="0070C0"/>
              </a:solidFill>
            </a:endParaRPr>
          </a:p>
          <a:p>
            <a:endParaRPr lang="en-GB" sz="1100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64851" y="1412777"/>
            <a:ext cx="1440000" cy="2650571"/>
            <a:chOff x="6965238" y="1988840"/>
            <a:chExt cx="1921246" cy="29606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5238" y="1988840"/>
              <a:ext cx="1921246" cy="160844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 rot="16200000">
              <a:off x="6570043" y="2652294"/>
              <a:ext cx="1367177" cy="10566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SiO</a:t>
              </a:r>
              <a:r>
                <a:rPr lang="en-GB" sz="900" baseline="-25000" dirty="0" smtClean="0"/>
                <a:t>2</a:t>
              </a:r>
              <a:endParaRPr lang="en-GB" sz="900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6577246" y="4205834"/>
              <a:ext cx="1367178" cy="12007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/>
                <a:t>SiO</a:t>
              </a:r>
              <a:r>
                <a:rPr lang="en-GB" sz="900" baseline="-25000" dirty="0" smtClean="0"/>
                <a:t>2</a:t>
              </a:r>
              <a:endParaRPr lang="en-GB" sz="900" baseline="-250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420888"/>
            <a:ext cx="1993195" cy="1174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59" y="1916832"/>
            <a:ext cx="2712301" cy="208823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043608" y="1700808"/>
            <a:ext cx="0" cy="718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96403" y="1482131"/>
            <a:ext cx="7072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/>
              <a:t>DLN=30</a:t>
            </a:r>
            <a:endParaRPr lang="en-GB" sz="1100" dirty="0"/>
          </a:p>
        </p:txBody>
      </p:sp>
      <p:sp>
        <p:nvSpPr>
          <p:cNvPr id="23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27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72861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PPD past Silicon Projects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24" y="1628800"/>
            <a:ext cx="5070140" cy="4824536"/>
          </a:xfrm>
        </p:spPr>
        <p:txBody>
          <a:bodyPr>
            <a:normAutofit fontScale="47500" lnSpcReduction="20000"/>
          </a:bodyPr>
          <a:lstStyle/>
          <a:p>
            <a:r>
              <a:rPr lang="en-US" sz="2700" dirty="0" smtClean="0"/>
              <a:t>HEPAPS CMOS MAPS sensor</a:t>
            </a:r>
          </a:p>
          <a:p>
            <a:pPr lvl="1"/>
            <a:r>
              <a:rPr lang="en-US" sz="2700" dirty="0" smtClean="0"/>
              <a:t>0.25um CIS TSMC/IBM</a:t>
            </a:r>
          </a:p>
          <a:p>
            <a:pPr lvl="1"/>
            <a:r>
              <a:rPr lang="en-US" sz="2700" dirty="0" smtClean="0"/>
              <a:t>Developed ‘ad hoc’ radiation models</a:t>
            </a:r>
            <a:endParaRPr lang="en-US" sz="2700" dirty="0"/>
          </a:p>
          <a:p>
            <a:r>
              <a:rPr lang="en-US" sz="2700" dirty="0" smtClean="0"/>
              <a:t>DNW CMOS MAPS</a:t>
            </a:r>
          </a:p>
          <a:p>
            <a:pPr lvl="1"/>
            <a:r>
              <a:rPr lang="en-US" sz="2700" dirty="0" smtClean="0"/>
              <a:t>Patented Triple </a:t>
            </a:r>
            <a:r>
              <a:rPr lang="en-US" sz="2700" dirty="0"/>
              <a:t>Well for Charge </a:t>
            </a:r>
            <a:r>
              <a:rPr lang="en-US" sz="2700" dirty="0" smtClean="0"/>
              <a:t>collection</a:t>
            </a:r>
          </a:p>
          <a:p>
            <a:r>
              <a:rPr lang="en-US" sz="3100" dirty="0" smtClean="0"/>
              <a:t>MI</a:t>
            </a:r>
            <a:r>
              <a:rPr lang="en-US" sz="3100" baseline="30000" dirty="0" smtClean="0"/>
              <a:t>3</a:t>
            </a:r>
          </a:p>
          <a:p>
            <a:pPr lvl="1"/>
            <a:r>
              <a:rPr lang="en-US" sz="2700" dirty="0" smtClean="0"/>
              <a:t>Intelligent imaging</a:t>
            </a:r>
          </a:p>
          <a:p>
            <a:r>
              <a:rPr lang="en-US" sz="2700" dirty="0" smtClean="0"/>
              <a:t>TPAC for CALICE</a:t>
            </a:r>
          </a:p>
          <a:p>
            <a:pPr lvl="1"/>
            <a:r>
              <a:rPr lang="en-US" sz="2700" dirty="0" smtClean="0"/>
              <a:t>50x50 um pixels tracking ECAL for ILC</a:t>
            </a:r>
          </a:p>
          <a:p>
            <a:pPr lvl="1"/>
            <a:r>
              <a:rPr lang="en-US" sz="2700" dirty="0" smtClean="0"/>
              <a:t>0.18um MAPS based Si-W ‘</a:t>
            </a:r>
            <a:r>
              <a:rPr lang="en-US" sz="2700" dirty="0" err="1" smtClean="0"/>
              <a:t>TeraPixel</a:t>
            </a:r>
            <a:r>
              <a:rPr lang="en-US" sz="2700" dirty="0" smtClean="0"/>
              <a:t>’ system</a:t>
            </a:r>
          </a:p>
          <a:p>
            <a:pPr lvl="1"/>
            <a:r>
              <a:rPr lang="en-US" sz="2700" dirty="0" smtClean="0"/>
              <a:t>Deep PW for improved CCE</a:t>
            </a:r>
          </a:p>
          <a:p>
            <a:pPr lvl="1"/>
            <a:r>
              <a:rPr lang="en-US" sz="2700" dirty="0" smtClean="0"/>
              <a:t>Extensive beam and laser test</a:t>
            </a:r>
          </a:p>
          <a:p>
            <a:r>
              <a:rPr lang="en-US" sz="2700" dirty="0"/>
              <a:t>Cherwell MAPS sensor (25x25um)</a:t>
            </a:r>
          </a:p>
          <a:p>
            <a:pPr lvl="1"/>
            <a:r>
              <a:rPr lang="en-US" sz="2700" dirty="0"/>
              <a:t>0.18um CMOS Not rad hard</a:t>
            </a:r>
          </a:p>
          <a:p>
            <a:pPr lvl="1"/>
            <a:r>
              <a:rPr lang="en-US" sz="2700" dirty="0"/>
              <a:t>Prototype for tracking and digital calorimetry</a:t>
            </a:r>
          </a:p>
          <a:p>
            <a:pPr lvl="1"/>
            <a:r>
              <a:rPr lang="en-US" sz="2700" dirty="0"/>
              <a:t>Charge collection by diffusion</a:t>
            </a:r>
          </a:p>
          <a:p>
            <a:pPr lvl="1"/>
            <a:r>
              <a:rPr lang="en-US" sz="2700" dirty="0"/>
              <a:t>Tested and Paper out soon</a:t>
            </a:r>
          </a:p>
          <a:p>
            <a:r>
              <a:rPr lang="en-US" sz="2700" dirty="0"/>
              <a:t>CHESS-2</a:t>
            </a:r>
          </a:p>
          <a:p>
            <a:pPr lvl="1"/>
            <a:r>
              <a:rPr lang="en-US" sz="2700" dirty="0"/>
              <a:t>Testing rad hard HV-CMOS sensors</a:t>
            </a:r>
          </a:p>
          <a:p>
            <a:r>
              <a:rPr lang="en-US" sz="2700" dirty="0" smtClean="0"/>
              <a:t>AIDA 2020</a:t>
            </a:r>
          </a:p>
          <a:p>
            <a:pPr lvl="1"/>
            <a:r>
              <a:rPr lang="en-US" sz="2700" dirty="0" smtClean="0"/>
              <a:t>TCAD simulations for the development of CMOS detector models</a:t>
            </a:r>
          </a:p>
          <a:p>
            <a:pPr lvl="1"/>
            <a:endParaRPr lang="en-US" sz="1400" dirty="0"/>
          </a:p>
          <a:p>
            <a:endParaRPr lang="en-US" sz="140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F6E36-857F-439F-AFCB-2927A1D7126A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826" y="3140968"/>
            <a:ext cx="2303140" cy="142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940" y="3310185"/>
            <a:ext cx="1905534" cy="108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5102" y="1484784"/>
            <a:ext cx="2129209" cy="14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818" y="1772816"/>
            <a:ext cx="1132797" cy="106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6" descr="laserdela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629470"/>
            <a:ext cx="1186122" cy="12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459856"/>
            <a:ext cx="1584176" cy="365125"/>
          </a:xfrm>
        </p:spPr>
        <p:txBody>
          <a:bodyPr/>
          <a:lstStyle/>
          <a:p>
            <a:r>
              <a:rPr lang="en-GB" sz="1400" dirty="0" smtClean="0">
                <a:solidFill>
                  <a:schemeClr val="tx1"/>
                </a:solidFill>
              </a:rPr>
              <a:t>03/07/19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1720" y="6453336"/>
            <a:ext cx="5688632" cy="365125"/>
          </a:xfrm>
        </p:spPr>
        <p:txBody>
          <a:bodyPr/>
          <a:lstStyle/>
          <a:p>
            <a:pPr>
              <a:defRPr/>
            </a:pPr>
            <a:r>
              <a:rPr lang="en-GB" sz="1400" dirty="0" smtClean="0">
                <a:solidFill>
                  <a:schemeClr val="tx1"/>
                </a:solidFill>
              </a:rPr>
              <a:t>E. Giulio Villani, RAL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424" y="4756147"/>
            <a:ext cx="2306024" cy="544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953" y="5361861"/>
            <a:ext cx="2356495" cy="1097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313" y="5943156"/>
            <a:ext cx="5742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Most (all) current HVCMOS structures </a:t>
            </a:r>
            <a:r>
              <a:rPr lang="en-US" sz="1400" dirty="0" smtClean="0"/>
              <a:t>share </a:t>
            </a:r>
            <a:r>
              <a:rPr lang="en-US" sz="1400" dirty="0"/>
              <a:t>the same topology initially </a:t>
            </a:r>
            <a:r>
              <a:rPr lang="en-US" sz="1400" dirty="0" smtClean="0"/>
              <a:t>proposed by </a:t>
            </a:r>
            <a:r>
              <a:rPr lang="en-US" sz="1400" dirty="0"/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44704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" y="2276872"/>
            <a:ext cx="4982321" cy="37279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 IV</a:t>
            </a:r>
            <a:endParaRPr lang="en-GB" sz="22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2088893" y="2430413"/>
            <a:ext cx="611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TCAD</a:t>
            </a:r>
            <a:endParaRPr lang="en-GB" sz="1200" b="1" dirty="0"/>
          </a:p>
        </p:txBody>
      </p:sp>
      <p:sp>
        <p:nvSpPr>
          <p:cNvPr id="18" name="Rectangle 17"/>
          <p:cNvSpPr/>
          <p:nvPr/>
        </p:nvSpPr>
        <p:spPr>
          <a:xfrm>
            <a:off x="2079368" y="2636912"/>
            <a:ext cx="579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TEST</a:t>
            </a:r>
            <a:endParaRPr lang="en-GB" sz="1200" b="1" dirty="0"/>
          </a:p>
        </p:txBody>
      </p:sp>
      <p:sp>
        <p:nvSpPr>
          <p:cNvPr id="21" name="Rectangle 20"/>
          <p:cNvSpPr/>
          <p:nvPr/>
        </p:nvSpPr>
        <p:spPr>
          <a:xfrm>
            <a:off x="720180" y="1630741"/>
            <a:ext cx="42118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DC IV plots up to BV</a:t>
            </a:r>
          </a:p>
          <a:p>
            <a:r>
              <a:rPr lang="en-GB" sz="1400" b="1" dirty="0" smtClean="0"/>
              <a:t>&lt;IV&gt;[10] measured OVERMOS + </a:t>
            </a:r>
            <a:r>
              <a:rPr lang="en-GB" sz="1400" b="1" dirty="0" smtClean="0">
                <a:sym typeface="Symbol"/>
              </a:rPr>
              <a:t></a:t>
            </a:r>
            <a:endParaRPr lang="en-GB" sz="1400" b="1" dirty="0" smtClean="0"/>
          </a:p>
          <a:p>
            <a:r>
              <a:rPr lang="en-GB" sz="1400" b="1" dirty="0" smtClean="0">
                <a:solidFill>
                  <a:srgbClr val="FF0000"/>
                </a:solidFill>
              </a:rPr>
              <a:t>IV </a:t>
            </a:r>
            <a:r>
              <a:rPr lang="en-GB" sz="1400" b="1" dirty="0">
                <a:solidFill>
                  <a:srgbClr val="FF0000"/>
                </a:solidFill>
              </a:rPr>
              <a:t>TCAD Oxch </a:t>
            </a:r>
            <a:r>
              <a:rPr lang="en-GB" sz="1400" b="1" dirty="0" smtClean="0">
                <a:solidFill>
                  <a:srgbClr val="FF0000"/>
                </a:solidFill>
              </a:rPr>
              <a:t>1.2e11</a:t>
            </a:r>
            <a:r>
              <a:rPr lang="en-GB" sz="1400" b="1" dirty="0">
                <a:solidFill>
                  <a:srgbClr val="FF0000"/>
                </a:solidFill>
              </a:rPr>
              <a:t>, OxINT </a:t>
            </a:r>
            <a:r>
              <a:rPr lang="en-GB" sz="1400" b="1" dirty="0" smtClean="0">
                <a:solidFill>
                  <a:srgbClr val="FF0000"/>
                </a:solidFill>
              </a:rPr>
              <a:t>1.1e11</a:t>
            </a:r>
            <a:endParaRPr lang="en-GB" sz="1400" baseline="-25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825247"/>
              </p:ext>
            </p:extLst>
          </p:nvPr>
        </p:nvGraphicFramePr>
        <p:xfrm>
          <a:off x="4932040" y="2388636"/>
          <a:ext cx="4104456" cy="3740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76">
                  <a:extLst>
                    <a:ext uri="{9D8B030D-6E8A-4147-A177-3AD203B41FA5}">
                      <a16:colId xmlns:a16="http://schemas.microsoft.com/office/drawing/2014/main" val="426596160"/>
                    </a:ext>
                  </a:extLst>
                </a:gridCol>
                <a:gridCol w="684076">
                  <a:extLst>
                    <a:ext uri="{9D8B030D-6E8A-4147-A177-3AD203B41FA5}">
                      <a16:colId xmlns:a16="http://schemas.microsoft.com/office/drawing/2014/main" val="2715440766"/>
                    </a:ext>
                  </a:extLst>
                </a:gridCol>
                <a:gridCol w="684075">
                  <a:extLst>
                    <a:ext uri="{9D8B030D-6E8A-4147-A177-3AD203B41FA5}">
                      <a16:colId xmlns:a16="http://schemas.microsoft.com/office/drawing/2014/main" val="483903107"/>
                    </a:ext>
                  </a:extLst>
                </a:gridCol>
                <a:gridCol w="684077">
                  <a:extLst>
                    <a:ext uri="{9D8B030D-6E8A-4147-A177-3AD203B41FA5}">
                      <a16:colId xmlns:a16="http://schemas.microsoft.com/office/drawing/2014/main" val="1934883542"/>
                    </a:ext>
                  </a:extLst>
                </a:gridCol>
                <a:gridCol w="684076">
                  <a:extLst>
                    <a:ext uri="{9D8B030D-6E8A-4147-A177-3AD203B41FA5}">
                      <a16:colId xmlns:a16="http://schemas.microsoft.com/office/drawing/2014/main" val="1281666804"/>
                    </a:ext>
                  </a:extLst>
                </a:gridCol>
                <a:gridCol w="684076">
                  <a:extLst>
                    <a:ext uri="{9D8B030D-6E8A-4147-A177-3AD203B41FA5}">
                      <a16:colId xmlns:a16="http://schemas.microsoft.com/office/drawing/2014/main" val="1419519666"/>
                    </a:ext>
                  </a:extLst>
                </a:gridCol>
              </a:tblGrid>
              <a:tr h="547896">
                <a:tc>
                  <a:txBody>
                    <a:bodyPr/>
                    <a:lstStyle/>
                    <a:p>
                      <a:pPr algn="ctr"/>
                      <a:r>
                        <a:rPr lang="en-GB" sz="1000" baseline="0" dirty="0" smtClean="0">
                          <a:sym typeface="Symbol" panose="05050102010706020507" pitchFamily="18" charset="2"/>
                        </a:rPr>
                        <a:t></a:t>
                      </a:r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err="1" smtClean="0"/>
                        <a:t>I</a:t>
                      </a:r>
                      <a:r>
                        <a:rPr lang="en-GB" sz="1000" baseline="-25000" dirty="0" err="1" smtClean="0"/>
                        <a:t>leak</a:t>
                      </a:r>
                      <a:r>
                        <a:rPr lang="en-GB" sz="1000" baseline="-25000" dirty="0" smtClean="0"/>
                        <a:t>_</a:t>
                      </a:r>
                      <a:r>
                        <a:rPr lang="en-GB" sz="1000" baseline="-2500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000" baseline="0" dirty="0" smtClean="0">
                          <a:sym typeface="Symbol" panose="05050102010706020507" pitchFamily="18" charset="2"/>
                        </a:rPr>
                        <a:t>[A]</a:t>
                      </a:r>
                      <a:endParaRPr lang="en-GB" sz="1000" baseline="0" dirty="0" smtClean="0"/>
                    </a:p>
                    <a:p>
                      <a:pPr algn="ctr"/>
                      <a:r>
                        <a:rPr lang="en-GB" sz="1000" dirty="0" smtClean="0"/>
                        <a:t>@10V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err="1" smtClean="0"/>
                        <a:t>I</a:t>
                      </a:r>
                      <a:r>
                        <a:rPr lang="en-GB" sz="1000" baseline="-25000" dirty="0" err="1" smtClean="0"/>
                        <a:t>leak_</a:t>
                      </a:r>
                      <a:r>
                        <a:rPr lang="en-GB" sz="1000" baseline="-25000" dirty="0" err="1" smtClean="0">
                          <a:sym typeface="Symbol" panose="05050102010706020507" pitchFamily="18" charset="2"/>
                        </a:rPr>
                        <a:t>TCAD</a:t>
                      </a:r>
                      <a:r>
                        <a:rPr lang="en-GB" sz="1000" baseline="0" dirty="0" smtClean="0">
                          <a:sym typeface="Symbol" panose="05050102010706020507" pitchFamily="18" charset="2"/>
                        </a:rPr>
                        <a:t>[A]</a:t>
                      </a:r>
                      <a:endParaRPr lang="en-GB" sz="1000" baseline="-25000" dirty="0" smtClean="0"/>
                    </a:p>
                    <a:p>
                      <a:pPr algn="ctr"/>
                      <a:r>
                        <a:rPr lang="en-GB" sz="1000" dirty="0" smtClean="0"/>
                        <a:t>@10V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ym typeface="Symbol" panose="05050102010706020507" pitchFamily="18" charset="2"/>
                        </a:rPr>
                        <a:t>%</a:t>
                      </a:r>
                      <a:endParaRPr lang="en-GB" sz="10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 smtClean="0"/>
                    </a:p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30000" dirty="0" err="1" smtClean="0"/>
                        <a:t>a</a:t>
                      </a:r>
                      <a:r>
                        <a:rPr lang="en-GB" sz="1000" dirty="0" err="1" smtClean="0"/>
                        <a:t>BV</a:t>
                      </a:r>
                      <a:r>
                        <a:rPr lang="en-GB" sz="1000" baseline="-25000" dirty="0" smtClean="0"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000" baseline="0" dirty="0" smtClean="0">
                          <a:sym typeface="Symbol" panose="05050102010706020507" pitchFamily="18" charset="2"/>
                        </a:rPr>
                        <a:t>[V]</a:t>
                      </a:r>
                      <a:endParaRPr lang="en-GB" sz="1000" baseline="0" dirty="0" smtClean="0"/>
                    </a:p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BV</a:t>
                      </a:r>
                      <a:r>
                        <a:rPr lang="en-GB" sz="1000" baseline="-25000" dirty="0" smtClean="0">
                          <a:sym typeface="Symbol" panose="05050102010706020507" pitchFamily="18" charset="2"/>
                        </a:rPr>
                        <a:t>TCAD</a:t>
                      </a:r>
                      <a:r>
                        <a:rPr lang="en-GB" sz="1000" baseline="0" dirty="0" smtClean="0">
                          <a:sym typeface="Symbol" panose="05050102010706020507" pitchFamily="18" charset="2"/>
                        </a:rPr>
                        <a:t>[V]</a:t>
                      </a:r>
                      <a:endParaRPr lang="en-GB" sz="1000" baseline="0" dirty="0" smtClean="0"/>
                    </a:p>
                    <a:p>
                      <a:pPr algn="ctr"/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1902"/>
                  </a:ext>
                </a:extLst>
              </a:tr>
              <a:tr h="532037">
                <a:tc>
                  <a:txBody>
                    <a:bodyPr/>
                    <a:lstStyle/>
                    <a:p>
                      <a:pPr algn="ctr"/>
                      <a:r>
                        <a:rPr lang="en-GB" sz="1100" b="1" u="sng" baseline="0" dirty="0" smtClean="0"/>
                        <a:t>0</a:t>
                      </a:r>
                      <a:endParaRPr lang="en-GB" sz="1100" b="1" u="sng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1.0e-12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0.85e-12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15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baseline="0" dirty="0" smtClean="0"/>
                        <a:t>50.8</a:t>
                      </a:r>
                    </a:p>
                    <a:p>
                      <a:pPr algn="ctr"/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baseline="0" dirty="0" smtClean="0"/>
                        <a:t>54.79</a:t>
                      </a:r>
                    </a:p>
                    <a:p>
                      <a:pPr algn="ctr"/>
                      <a:endParaRPr lang="en-GB" sz="11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38929"/>
                  </a:ext>
                </a:extLst>
              </a:tr>
              <a:tr h="532037">
                <a:tc>
                  <a:txBody>
                    <a:bodyPr/>
                    <a:lstStyle/>
                    <a:p>
                      <a:pPr algn="ctr"/>
                      <a:r>
                        <a:rPr lang="en-GB" sz="1100" b="1" u="sng" dirty="0" smtClean="0"/>
                        <a:t>1e13</a:t>
                      </a:r>
                      <a:endParaRPr lang="en-GB" sz="11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7.5e-12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1e-11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-33.3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52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54.6</a:t>
                      </a:r>
                      <a:endParaRPr lang="en-GB" sz="11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3141"/>
                  </a:ext>
                </a:extLst>
              </a:tr>
              <a:tr h="532037">
                <a:tc>
                  <a:txBody>
                    <a:bodyPr/>
                    <a:lstStyle/>
                    <a:p>
                      <a:pPr algn="ctr"/>
                      <a:r>
                        <a:rPr lang="en-GB" sz="1100" b="1" u="sng" dirty="0" smtClean="0"/>
                        <a:t>5e13</a:t>
                      </a:r>
                      <a:endParaRPr lang="en-GB" sz="11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6.72e-11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7.47e-11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-11.1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51.2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54.7</a:t>
                      </a:r>
                      <a:endParaRPr lang="en-GB" sz="11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856461"/>
                  </a:ext>
                </a:extLst>
              </a:tr>
              <a:tr h="532037">
                <a:tc>
                  <a:txBody>
                    <a:bodyPr/>
                    <a:lstStyle/>
                    <a:p>
                      <a:pPr algn="ctr"/>
                      <a:r>
                        <a:rPr lang="en-GB" sz="1100" b="1" u="sng" dirty="0" smtClean="0"/>
                        <a:t>1e14</a:t>
                      </a:r>
                      <a:endParaRPr lang="en-GB" sz="11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2.1e-10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2.06e-10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1.9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52.4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54.7</a:t>
                      </a:r>
                      <a:endParaRPr lang="en-GB" sz="11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696733"/>
                  </a:ext>
                </a:extLst>
              </a:tr>
              <a:tr h="532037">
                <a:tc>
                  <a:txBody>
                    <a:bodyPr/>
                    <a:lstStyle/>
                    <a:p>
                      <a:pPr algn="ctr"/>
                      <a:r>
                        <a:rPr lang="en-GB" sz="1100" b="1" u="sng" dirty="0" smtClean="0"/>
                        <a:t>5e14</a:t>
                      </a:r>
                      <a:endParaRPr lang="en-GB" sz="11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6.21e-10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1.18e-9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-90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53.6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54.8</a:t>
                      </a:r>
                      <a:endParaRPr lang="en-GB" sz="11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611008"/>
                  </a:ext>
                </a:extLst>
              </a:tr>
              <a:tr h="532037">
                <a:tc>
                  <a:txBody>
                    <a:bodyPr/>
                    <a:lstStyle/>
                    <a:p>
                      <a:pPr algn="ctr"/>
                      <a:r>
                        <a:rPr lang="en-GB" sz="1100" b="1" u="sng" dirty="0" smtClean="0"/>
                        <a:t>1e15</a:t>
                      </a:r>
                      <a:endParaRPr lang="en-GB" sz="11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1.43e-9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1.83e-9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-28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54.4</a:t>
                      </a:r>
                      <a:endParaRPr lang="en-GB" sz="11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baseline="0" dirty="0" smtClean="0"/>
                        <a:t>54.8</a:t>
                      </a:r>
                      <a:endParaRPr lang="en-GB" sz="1100" b="1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3455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83568" y="6320353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 err="1" smtClean="0"/>
              <a:t>a</a:t>
            </a:r>
            <a:r>
              <a:rPr lang="en-GB" sz="1200" b="1" dirty="0" err="1" smtClean="0"/>
              <a:t>BV</a:t>
            </a:r>
            <a:r>
              <a:rPr lang="en-GB" sz="1200" b="1" dirty="0" smtClean="0"/>
              <a:t> defined as V: (</a:t>
            </a:r>
            <a:r>
              <a:rPr lang="en-GB" sz="1200" b="1" dirty="0" smtClean="0">
                <a:sym typeface="Symbol" panose="05050102010706020507" pitchFamily="18" charset="2"/>
              </a:rPr>
              <a:t>I/V)</a:t>
            </a:r>
            <a:r>
              <a:rPr lang="en-GB" sz="1200" b="1" baseline="-25000" dirty="0" smtClean="0">
                <a:sym typeface="Symbol" panose="05050102010706020507" pitchFamily="18" charset="2"/>
              </a:rPr>
              <a:t>max</a:t>
            </a:r>
            <a:r>
              <a:rPr lang="en-GB" sz="1200" b="1" dirty="0" smtClean="0"/>
              <a:t>  </a:t>
            </a:r>
            <a:endParaRPr lang="en-GB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259499" y="2704910"/>
            <a:ext cx="864096" cy="147274"/>
            <a:chOff x="1115616" y="2488886"/>
            <a:chExt cx="864096" cy="147274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115616" y="2564904"/>
              <a:ext cx="86409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259632" y="2488886"/>
              <a:ext cx="0" cy="1432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412032" y="2492896"/>
              <a:ext cx="0" cy="1432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564432" y="2492896"/>
              <a:ext cx="0" cy="1432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16832" y="2492896"/>
              <a:ext cx="0" cy="1432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869232" y="2492896"/>
              <a:ext cx="0" cy="1432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259499" y="2530218"/>
            <a:ext cx="864096" cy="82072"/>
            <a:chOff x="1115616" y="2314194"/>
            <a:chExt cx="864096" cy="8207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115616" y="2348880"/>
              <a:ext cx="86409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1212246" y="2314194"/>
              <a:ext cx="81294" cy="812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1363390" y="2314194"/>
              <a:ext cx="81294" cy="812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1515790" y="2314972"/>
              <a:ext cx="81294" cy="812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1668190" y="2314972"/>
              <a:ext cx="81294" cy="812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1820590" y="2314972"/>
              <a:ext cx="81294" cy="812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4427984" y="4062264"/>
            <a:ext cx="3690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0 </a:t>
            </a:r>
            <a:endParaRPr lang="en-GB" sz="9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27984" y="3702224"/>
            <a:ext cx="5613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1e13 </a:t>
            </a:r>
            <a:endParaRPr lang="en-GB" sz="900" b="1" dirty="0">
              <a:solidFill>
                <a:srgbClr val="00B05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27984" y="3342184"/>
            <a:ext cx="5613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 dirty="0" smtClean="0">
                <a:solidFill>
                  <a:srgbClr val="FFC000"/>
                </a:solidFill>
                <a:sym typeface="Symbol" panose="05050102010706020507" pitchFamily="18" charset="2"/>
              </a:rPr>
              <a:t>5e13 </a:t>
            </a:r>
            <a:endParaRPr lang="en-GB" sz="900" b="1" dirty="0">
              <a:solidFill>
                <a:srgbClr val="FFC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27984" y="3198168"/>
            <a:ext cx="5613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 dirty="0" smtClean="0">
                <a:solidFill>
                  <a:srgbClr val="0070C0"/>
                </a:solidFill>
                <a:sym typeface="Symbol" panose="05050102010706020507" pitchFamily="18" charset="2"/>
              </a:rPr>
              <a:t>1e14 </a:t>
            </a:r>
            <a:endParaRPr lang="en-GB" sz="900" b="1" dirty="0">
              <a:solidFill>
                <a:srgbClr val="0070C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27984" y="2838128"/>
            <a:ext cx="5613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 dirty="0" smtClean="0">
                <a:solidFill>
                  <a:srgbClr val="7030A0"/>
                </a:solidFill>
                <a:sym typeface="Symbol" panose="05050102010706020507" pitchFamily="18" charset="2"/>
              </a:rPr>
              <a:t>5e14 </a:t>
            </a:r>
            <a:endParaRPr lang="en-GB" sz="900" b="1" dirty="0">
              <a:solidFill>
                <a:srgbClr val="7030A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27984" y="2527551"/>
            <a:ext cx="5613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 dirty="0" smtClean="0">
                <a:sym typeface="Symbol" panose="05050102010706020507" pitchFamily="18" charset="2"/>
              </a:rPr>
              <a:t>1e15 </a:t>
            </a:r>
            <a:endParaRPr lang="en-GB" sz="9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449906" y="3050127"/>
            <a:ext cx="0" cy="275873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885115" y="5821539"/>
            <a:ext cx="1128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baseline="30000" dirty="0" smtClean="0"/>
              <a:t>Vbias for CCE</a:t>
            </a:r>
            <a:endParaRPr lang="en-GB" sz="1200" dirty="0"/>
          </a:p>
        </p:txBody>
      </p:sp>
      <p:sp>
        <p:nvSpPr>
          <p:cNvPr id="36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41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71243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 CC</a:t>
            </a:r>
            <a:endParaRPr lang="en-GB" sz="2200" b="1" dirty="0" smtClean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1700808"/>
            <a:ext cx="5400000" cy="4320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15616" y="2636912"/>
            <a:ext cx="86409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15616" y="2852936"/>
            <a:ext cx="864096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259065" y="2819603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763696" y="2819032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897385" y="2494404"/>
            <a:ext cx="611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TCAD</a:t>
            </a:r>
            <a:endParaRPr lang="en-GB" sz="1200" b="1" dirty="0"/>
          </a:p>
        </p:txBody>
      </p:sp>
      <p:sp>
        <p:nvSpPr>
          <p:cNvPr id="18" name="Rectangle 17"/>
          <p:cNvSpPr/>
          <p:nvPr/>
        </p:nvSpPr>
        <p:spPr>
          <a:xfrm>
            <a:off x="1897385" y="2703623"/>
            <a:ext cx="694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TEST</a:t>
            </a:r>
            <a:r>
              <a:rPr lang="en-GB" sz="1200" b="1" baseline="-25000" dirty="0" smtClean="0"/>
              <a:t>10</a:t>
            </a:r>
            <a:endParaRPr lang="en-GB" sz="1200" b="1" baseline="-250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503203"/>
              </p:ext>
            </p:extLst>
          </p:nvPr>
        </p:nvGraphicFramePr>
        <p:xfrm>
          <a:off x="5851064" y="1774591"/>
          <a:ext cx="2609368" cy="1615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342">
                  <a:extLst>
                    <a:ext uri="{9D8B030D-6E8A-4147-A177-3AD203B41FA5}">
                      <a16:colId xmlns:a16="http://schemas.microsoft.com/office/drawing/2014/main" val="426596160"/>
                    </a:ext>
                  </a:extLst>
                </a:gridCol>
                <a:gridCol w="652342">
                  <a:extLst>
                    <a:ext uri="{9D8B030D-6E8A-4147-A177-3AD203B41FA5}">
                      <a16:colId xmlns:a16="http://schemas.microsoft.com/office/drawing/2014/main" val="2715440766"/>
                    </a:ext>
                  </a:extLst>
                </a:gridCol>
                <a:gridCol w="652342">
                  <a:extLst>
                    <a:ext uri="{9D8B030D-6E8A-4147-A177-3AD203B41FA5}">
                      <a16:colId xmlns:a16="http://schemas.microsoft.com/office/drawing/2014/main" val="483903107"/>
                    </a:ext>
                  </a:extLst>
                </a:gridCol>
                <a:gridCol w="652342">
                  <a:extLst>
                    <a:ext uri="{9D8B030D-6E8A-4147-A177-3AD203B41FA5}">
                      <a16:colId xmlns:a16="http://schemas.microsoft.com/office/drawing/2014/main" val="1934883542"/>
                    </a:ext>
                  </a:extLst>
                </a:gridCol>
              </a:tblGrid>
              <a:tr h="387805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Q</a:t>
                      </a:r>
                      <a:r>
                        <a:rPr lang="en-GB" sz="1300" baseline="-25000" dirty="0" smtClean="0"/>
                        <a:t>coll</a:t>
                      </a:r>
                      <a:endParaRPr lang="en-GB" sz="13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Test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TCAD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ym typeface="Symbol" panose="05050102010706020507" pitchFamily="18" charset="2"/>
                        </a:rPr>
                        <a:t>%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1902"/>
                  </a:ext>
                </a:extLst>
              </a:tr>
              <a:tr h="387805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&lt;Qh7&gt;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492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556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-13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38929"/>
                  </a:ext>
                </a:extLst>
              </a:tr>
              <a:tr h="42012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&lt;Qh10&gt;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166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131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21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3141"/>
                  </a:ext>
                </a:extLst>
              </a:tr>
              <a:tr h="42012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&lt;Qh25&gt;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153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166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-8.4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6372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618152"/>
              </p:ext>
            </p:extLst>
          </p:nvPr>
        </p:nvGraphicFramePr>
        <p:xfrm>
          <a:off x="5868144" y="3501008"/>
          <a:ext cx="2609368" cy="1615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426596160"/>
                    </a:ext>
                  </a:extLst>
                </a:gridCol>
                <a:gridCol w="584604">
                  <a:extLst>
                    <a:ext uri="{9D8B030D-6E8A-4147-A177-3AD203B41FA5}">
                      <a16:colId xmlns:a16="http://schemas.microsoft.com/office/drawing/2014/main" val="2715440766"/>
                    </a:ext>
                  </a:extLst>
                </a:gridCol>
                <a:gridCol w="652342">
                  <a:extLst>
                    <a:ext uri="{9D8B030D-6E8A-4147-A177-3AD203B41FA5}">
                      <a16:colId xmlns:a16="http://schemas.microsoft.com/office/drawing/2014/main" val="483903107"/>
                    </a:ext>
                  </a:extLst>
                </a:gridCol>
                <a:gridCol w="652342">
                  <a:extLst>
                    <a:ext uri="{9D8B030D-6E8A-4147-A177-3AD203B41FA5}">
                      <a16:colId xmlns:a16="http://schemas.microsoft.com/office/drawing/2014/main" val="1934883542"/>
                    </a:ext>
                  </a:extLst>
                </a:gridCol>
              </a:tblGrid>
              <a:tr h="387805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</a:t>
                      </a:r>
                      <a:r>
                        <a:rPr lang="en-GB" sz="1300" baseline="-25000" dirty="0" smtClean="0"/>
                        <a:t>coll10-90</a:t>
                      </a:r>
                      <a:endParaRPr lang="en-GB" sz="13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Test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TCAD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ym typeface="Symbol" panose="05050102010706020507" pitchFamily="18" charset="2"/>
                        </a:rPr>
                        <a:t>%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1902"/>
                  </a:ext>
                </a:extLst>
              </a:tr>
              <a:tr h="387805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&lt;t</a:t>
                      </a:r>
                      <a:r>
                        <a:rPr lang="en-GB" sz="1100" baseline="-25000" dirty="0" smtClean="0"/>
                        <a:t>coll</a:t>
                      </a:r>
                      <a:r>
                        <a:rPr lang="en-GB" sz="1100" dirty="0" smtClean="0"/>
                        <a:t>h7&gt;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44.6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45.2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1.3</a:t>
                      </a:r>
                      <a:r>
                        <a:rPr lang="en-GB" sz="1200" b="1" baseline="30000" dirty="0" smtClean="0"/>
                        <a:t>a</a:t>
                      </a:r>
                      <a:endParaRPr lang="en-GB" sz="12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38929"/>
                  </a:ext>
                </a:extLst>
              </a:tr>
              <a:tr h="42012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&lt;t</a:t>
                      </a:r>
                      <a:r>
                        <a:rPr lang="en-GB" sz="1100" baseline="-25000" dirty="0" smtClean="0"/>
                        <a:t>coll</a:t>
                      </a:r>
                      <a:r>
                        <a:rPr lang="en-GB" sz="1100" dirty="0" smtClean="0"/>
                        <a:t>10&gt;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53.5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59.9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12</a:t>
                      </a:r>
                      <a:r>
                        <a:rPr lang="en-GB" sz="1200" b="1" baseline="30000" dirty="0" smtClean="0"/>
                        <a:t>b</a:t>
                      </a:r>
                      <a:endParaRPr lang="en-GB" sz="12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3141"/>
                  </a:ext>
                </a:extLst>
              </a:tr>
              <a:tr h="42012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&lt;t</a:t>
                      </a:r>
                      <a:r>
                        <a:rPr lang="en-GB" sz="1100" baseline="-25000" dirty="0" smtClean="0"/>
                        <a:t>coll</a:t>
                      </a:r>
                      <a:r>
                        <a:rPr lang="en-GB" sz="1100" dirty="0" smtClean="0"/>
                        <a:t>25&gt;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57.6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68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18</a:t>
                      </a:r>
                      <a:r>
                        <a:rPr lang="en-GB" sz="1200" b="1" baseline="30000" dirty="0" smtClean="0"/>
                        <a:t>c</a:t>
                      </a:r>
                      <a:endParaRPr lang="en-GB" sz="12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63720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5851064" y="5297037"/>
            <a:ext cx="2681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 smtClean="0">
                <a:solidFill>
                  <a:srgbClr val="0070C0"/>
                </a:solidFill>
              </a:rPr>
              <a:t>a</a:t>
            </a:r>
            <a:r>
              <a:rPr lang="en-GB" sz="1200" b="1" dirty="0" smtClean="0">
                <a:solidFill>
                  <a:srgbClr val="0070C0"/>
                </a:solidFill>
              </a:rPr>
              <a:t>hit7 with CA   delay subs:   9.1% </a:t>
            </a:r>
            <a:br>
              <a:rPr lang="en-GB" sz="1200" b="1" dirty="0" smtClean="0">
                <a:solidFill>
                  <a:srgbClr val="0070C0"/>
                </a:solidFill>
              </a:rPr>
            </a:br>
            <a:r>
              <a:rPr lang="en-GB" sz="1200" b="1" baseline="30000" dirty="0" smtClean="0">
                <a:solidFill>
                  <a:srgbClr val="00B050"/>
                </a:solidFill>
              </a:rPr>
              <a:t>b</a:t>
            </a:r>
            <a:r>
              <a:rPr lang="en-GB" sz="1200" b="1" dirty="0" smtClean="0">
                <a:solidFill>
                  <a:srgbClr val="00B050"/>
                </a:solidFill>
              </a:rPr>
              <a:t>hit10 </a:t>
            </a:r>
            <a:r>
              <a:rPr lang="en-GB" sz="1200" b="1" dirty="0">
                <a:solidFill>
                  <a:srgbClr val="00B050"/>
                </a:solidFill>
              </a:rPr>
              <a:t>with CA </a:t>
            </a:r>
            <a:r>
              <a:rPr lang="en-GB" sz="1200" b="1" dirty="0" smtClean="0">
                <a:solidFill>
                  <a:srgbClr val="00B050"/>
                </a:solidFill>
              </a:rPr>
              <a:t>delay subs</a:t>
            </a:r>
            <a:r>
              <a:rPr lang="en-GB" sz="1200" b="1" dirty="0">
                <a:solidFill>
                  <a:srgbClr val="00B050"/>
                </a:solidFill>
              </a:rPr>
              <a:t>: </a:t>
            </a:r>
            <a:r>
              <a:rPr lang="en-GB" sz="1200" b="1" dirty="0" smtClean="0">
                <a:solidFill>
                  <a:srgbClr val="00B050"/>
                </a:solidFill>
              </a:rPr>
              <a:t>17.7%</a:t>
            </a:r>
            <a:r>
              <a:rPr lang="en-GB" sz="1200" dirty="0" smtClean="0">
                <a:solidFill>
                  <a:srgbClr val="00B050"/>
                </a:solidFill>
              </a:rPr>
              <a:t/>
            </a:r>
            <a:br>
              <a:rPr lang="en-GB" sz="1200" dirty="0" smtClean="0">
                <a:solidFill>
                  <a:srgbClr val="00B050"/>
                </a:solidFill>
              </a:rPr>
            </a:br>
            <a:r>
              <a:rPr lang="en-GB" sz="1200" b="1" baseline="30000" dirty="0" smtClean="0">
                <a:solidFill>
                  <a:srgbClr val="FF0000"/>
                </a:solidFill>
              </a:rPr>
              <a:t>c</a:t>
            </a:r>
            <a:r>
              <a:rPr lang="en-GB" sz="1200" b="1" dirty="0" smtClean="0">
                <a:solidFill>
                  <a:srgbClr val="FF0000"/>
                </a:solidFill>
              </a:rPr>
              <a:t>hit25 </a:t>
            </a:r>
            <a:r>
              <a:rPr lang="en-GB" sz="1200" b="1" dirty="0">
                <a:solidFill>
                  <a:srgbClr val="FF0000"/>
                </a:solidFill>
              </a:rPr>
              <a:t>with CA </a:t>
            </a:r>
            <a:r>
              <a:rPr lang="en-GB" sz="1200" b="1" dirty="0" smtClean="0">
                <a:solidFill>
                  <a:srgbClr val="FF0000"/>
                </a:solidFill>
              </a:rPr>
              <a:t>delay subs</a:t>
            </a:r>
            <a:r>
              <a:rPr lang="en-GB" sz="1200" b="1" dirty="0">
                <a:solidFill>
                  <a:srgbClr val="FF0000"/>
                </a:solidFill>
              </a:rPr>
              <a:t>: </a:t>
            </a:r>
            <a:r>
              <a:rPr lang="en-GB" sz="1200" b="1" dirty="0" smtClean="0">
                <a:solidFill>
                  <a:srgbClr val="FF0000"/>
                </a:solidFill>
              </a:rPr>
              <a:t>23.3%</a:t>
            </a:r>
            <a:r>
              <a:rPr lang="en-GB" sz="1200" b="1" dirty="0" smtClean="0"/>
              <a:t> </a:t>
            </a:r>
            <a:endParaRPr lang="en-GB" sz="1200" b="1" dirty="0"/>
          </a:p>
          <a:p>
            <a:pPr algn="ctr"/>
            <a:r>
              <a:rPr lang="en-GB" sz="1200" dirty="0" smtClean="0"/>
              <a:t> </a:t>
            </a:r>
            <a:endParaRPr lang="en-GB" sz="1200" dirty="0"/>
          </a:p>
          <a:p>
            <a:pPr algn="ctr"/>
            <a:endParaRPr lang="en-GB" sz="1200" dirty="0"/>
          </a:p>
        </p:txBody>
      </p:sp>
      <p:cxnSp>
        <p:nvCxnSpPr>
          <p:cNvPr id="6" name="Straight Arrow Connector 5"/>
          <p:cNvCxnSpPr>
            <a:stCxn id="22" idx="0"/>
          </p:cNvCxnSpPr>
          <p:nvPr/>
        </p:nvCxnSpPr>
        <p:spPr>
          <a:xfrm flipH="1" flipV="1">
            <a:off x="2413360" y="5873833"/>
            <a:ext cx="1" cy="219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992412" y="6093296"/>
            <a:ext cx="841897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1200" b="1" dirty="0" smtClean="0"/>
              <a:t>Laser Hit</a:t>
            </a:r>
            <a:endParaRPr lang="en-GB" sz="1200" b="1" baseline="-25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094656"/>
            <a:ext cx="504056" cy="502696"/>
          </a:xfrm>
          <a:prstGeom prst="rect">
            <a:avLst/>
          </a:prstGeom>
        </p:spPr>
      </p:pic>
      <p:sp>
        <p:nvSpPr>
          <p:cNvPr id="24" name="Rectangle 23"/>
          <p:cNvSpPr>
            <a:spLocks noChangeAspect="1"/>
          </p:cNvSpPr>
          <p:nvPr/>
        </p:nvSpPr>
        <p:spPr>
          <a:xfrm>
            <a:off x="798727" y="6516270"/>
            <a:ext cx="36000" cy="3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632989" y="6521813"/>
            <a:ext cx="35078" cy="36000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25846" y="6341789"/>
            <a:ext cx="36000" cy="3694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29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98059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46" y="1401523"/>
            <a:ext cx="3873417" cy="2448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46" y="3717032"/>
            <a:ext cx="3873600" cy="244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</a:t>
            </a:r>
            <a:endParaRPr lang="en-GB" sz="2200" b="1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279307"/>
              </p:ext>
            </p:extLst>
          </p:nvPr>
        </p:nvGraphicFramePr>
        <p:xfrm>
          <a:off x="4890092" y="1501202"/>
          <a:ext cx="3066284" cy="2006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571">
                  <a:extLst>
                    <a:ext uri="{9D8B030D-6E8A-4147-A177-3AD203B41FA5}">
                      <a16:colId xmlns:a16="http://schemas.microsoft.com/office/drawing/2014/main" val="426596160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2715440766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483903107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1934883542"/>
                    </a:ext>
                  </a:extLst>
                </a:gridCol>
              </a:tblGrid>
              <a:tr h="481441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Q</a:t>
                      </a:r>
                      <a:r>
                        <a:rPr lang="en-GB" sz="1300" baseline="-25000" dirty="0" smtClean="0"/>
                        <a:t>coll</a:t>
                      </a:r>
                      <a:endParaRPr lang="en-GB" sz="13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Test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TCAD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ym typeface="Symbol" panose="05050102010706020507" pitchFamily="18" charset="2"/>
                        </a:rPr>
                        <a:t>%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19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&lt;Qh7&gt;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309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529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-71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38929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&lt;Qh10&gt;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165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113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31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3141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&lt;Qh25&gt;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110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143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-30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63720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 flipV="1">
            <a:off x="1763739" y="5949280"/>
            <a:ext cx="1" cy="219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342791" y="6165304"/>
            <a:ext cx="841897" cy="3046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1200" b="1" dirty="0" smtClean="0"/>
              <a:t>Laser Hit</a:t>
            </a:r>
            <a:endParaRPr lang="en-GB" sz="1200" b="1" baseline="-25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85193"/>
              </p:ext>
            </p:extLst>
          </p:nvPr>
        </p:nvGraphicFramePr>
        <p:xfrm>
          <a:off x="4890092" y="3811827"/>
          <a:ext cx="3066284" cy="200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571">
                  <a:extLst>
                    <a:ext uri="{9D8B030D-6E8A-4147-A177-3AD203B41FA5}">
                      <a16:colId xmlns:a16="http://schemas.microsoft.com/office/drawing/2014/main" val="426596160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2715440766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483903107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1934883542"/>
                    </a:ext>
                  </a:extLst>
                </a:gridCol>
              </a:tblGrid>
              <a:tr h="481269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Q</a:t>
                      </a:r>
                      <a:r>
                        <a:rPr lang="en-GB" sz="1300" baseline="-25000" dirty="0" smtClean="0"/>
                        <a:t>coll</a:t>
                      </a:r>
                      <a:endParaRPr lang="en-GB" sz="13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Test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TCAD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ym typeface="Symbol" panose="05050102010706020507" pitchFamily="18" charset="2"/>
                        </a:rPr>
                        <a:t>%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19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&lt;Qh7&gt;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282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437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-54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38929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&lt;Qh10&gt;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132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75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43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3141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&lt;Qh25&gt;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106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82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22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63720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915721" y="150120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1e13</a:t>
            </a:r>
            <a:endParaRPr lang="en-GB" sz="1200" b="1" dirty="0"/>
          </a:p>
        </p:txBody>
      </p:sp>
      <p:sp>
        <p:nvSpPr>
          <p:cNvPr id="25" name="Rectangle 24"/>
          <p:cNvSpPr/>
          <p:nvPr/>
        </p:nvSpPr>
        <p:spPr>
          <a:xfrm>
            <a:off x="915721" y="379850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5e13</a:t>
            </a:r>
            <a:endParaRPr lang="en-GB" sz="12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094656"/>
            <a:ext cx="504056" cy="502696"/>
          </a:xfrm>
          <a:prstGeom prst="rect">
            <a:avLst/>
          </a:prstGeom>
        </p:spPr>
      </p:pic>
      <p:sp>
        <p:nvSpPr>
          <p:cNvPr id="27" name="Rectangle 26"/>
          <p:cNvSpPr>
            <a:spLocks noChangeAspect="1"/>
          </p:cNvSpPr>
          <p:nvPr/>
        </p:nvSpPr>
        <p:spPr>
          <a:xfrm>
            <a:off x="798727" y="6516270"/>
            <a:ext cx="36000" cy="3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632989" y="6521813"/>
            <a:ext cx="35078" cy="36000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25846" y="6341789"/>
            <a:ext cx="36000" cy="3694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127650" y="1556792"/>
            <a:ext cx="4219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Q [fC]</a:t>
            </a:r>
            <a:endParaRPr lang="en-GB" sz="700" dirty="0"/>
          </a:p>
        </p:txBody>
      </p:sp>
      <p:sp>
        <p:nvSpPr>
          <p:cNvPr id="18" name="TextBox 17"/>
          <p:cNvSpPr txBox="1"/>
          <p:nvPr/>
        </p:nvSpPr>
        <p:spPr>
          <a:xfrm>
            <a:off x="3635896" y="3649604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t [ns]</a:t>
            </a:r>
            <a:endParaRPr lang="en-GB" sz="700" dirty="0"/>
          </a:p>
        </p:txBody>
      </p:sp>
      <p:sp>
        <p:nvSpPr>
          <p:cNvPr id="20" name="TextBox 19"/>
          <p:cNvSpPr txBox="1"/>
          <p:nvPr/>
        </p:nvSpPr>
        <p:spPr>
          <a:xfrm>
            <a:off x="3635896" y="5987725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t [ns]</a:t>
            </a:r>
            <a:endParaRPr lang="en-GB" sz="700" dirty="0"/>
          </a:p>
        </p:txBody>
      </p:sp>
      <p:sp>
        <p:nvSpPr>
          <p:cNvPr id="21" name="TextBox 20"/>
          <p:cNvSpPr txBox="1"/>
          <p:nvPr/>
        </p:nvSpPr>
        <p:spPr>
          <a:xfrm>
            <a:off x="127650" y="3773082"/>
            <a:ext cx="4219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Q [fC]</a:t>
            </a:r>
            <a:endParaRPr lang="en-GB" sz="700" dirty="0"/>
          </a:p>
        </p:txBody>
      </p:sp>
      <p:sp>
        <p:nvSpPr>
          <p:cNvPr id="31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32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30117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2" y="1401817"/>
            <a:ext cx="3873600" cy="24480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76" y="3717304"/>
            <a:ext cx="3873600" cy="244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</a:t>
            </a:r>
            <a:endParaRPr lang="en-GB" sz="2200" b="1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485967"/>
              </p:ext>
            </p:extLst>
          </p:nvPr>
        </p:nvGraphicFramePr>
        <p:xfrm>
          <a:off x="4890092" y="1496976"/>
          <a:ext cx="3066284" cy="2006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571">
                  <a:extLst>
                    <a:ext uri="{9D8B030D-6E8A-4147-A177-3AD203B41FA5}">
                      <a16:colId xmlns:a16="http://schemas.microsoft.com/office/drawing/2014/main" val="426596160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2715440766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483903107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1934883542"/>
                    </a:ext>
                  </a:extLst>
                </a:gridCol>
              </a:tblGrid>
              <a:tr h="481441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Q</a:t>
                      </a:r>
                      <a:r>
                        <a:rPr lang="en-GB" sz="1300" baseline="-25000" dirty="0" smtClean="0"/>
                        <a:t>coll</a:t>
                      </a:r>
                      <a:endParaRPr lang="en-GB" sz="13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Test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TCAD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ym typeface="Symbol" panose="05050102010706020507" pitchFamily="18" charset="2"/>
                        </a:rPr>
                        <a:t>%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19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&lt;Qh7&gt;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265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373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-40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38929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&lt;Qh10&gt;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82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51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37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3141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&lt;Qh25&gt;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65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53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18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6372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785965"/>
              </p:ext>
            </p:extLst>
          </p:nvPr>
        </p:nvGraphicFramePr>
        <p:xfrm>
          <a:off x="4890092" y="3807601"/>
          <a:ext cx="3066284" cy="2006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571">
                  <a:extLst>
                    <a:ext uri="{9D8B030D-6E8A-4147-A177-3AD203B41FA5}">
                      <a16:colId xmlns:a16="http://schemas.microsoft.com/office/drawing/2014/main" val="426596160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2715440766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483903107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1934883542"/>
                    </a:ext>
                  </a:extLst>
                </a:gridCol>
              </a:tblGrid>
              <a:tr h="481441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Q</a:t>
                      </a:r>
                      <a:r>
                        <a:rPr lang="en-GB" sz="1300" baseline="-25000" dirty="0" smtClean="0"/>
                        <a:t>coll</a:t>
                      </a:r>
                      <a:endParaRPr lang="en-GB" sz="13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Test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TCAD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ym typeface="Symbol" panose="05050102010706020507" pitchFamily="18" charset="2"/>
                        </a:rPr>
                        <a:t>%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19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&lt;Qh7&gt;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263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301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-14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38929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&lt;Qh10&gt;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38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-36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3141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&lt;Qh25&gt;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-14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6372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913053" y="1509710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1e14</a:t>
            </a:r>
            <a:endParaRPr lang="en-GB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912292" y="3801740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5e14</a:t>
            </a:r>
            <a:endParaRPr lang="en-GB" sz="12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094656"/>
            <a:ext cx="504056" cy="502696"/>
          </a:xfrm>
          <a:prstGeom prst="rect">
            <a:avLst/>
          </a:prstGeom>
        </p:spPr>
      </p:pic>
      <p:sp>
        <p:nvSpPr>
          <p:cNvPr id="20" name="Rectangle 19"/>
          <p:cNvSpPr>
            <a:spLocks noChangeAspect="1"/>
          </p:cNvSpPr>
          <p:nvPr/>
        </p:nvSpPr>
        <p:spPr>
          <a:xfrm>
            <a:off x="798727" y="6516270"/>
            <a:ext cx="36000" cy="3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632989" y="6521813"/>
            <a:ext cx="35078" cy="36000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>
            <a:spLocks noChangeAspect="1"/>
          </p:cNvSpPr>
          <p:nvPr/>
        </p:nvSpPr>
        <p:spPr>
          <a:xfrm>
            <a:off x="625846" y="6341789"/>
            <a:ext cx="36000" cy="3694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1763739" y="5949280"/>
            <a:ext cx="1" cy="219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342791" y="6165304"/>
            <a:ext cx="841897" cy="3046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1200" b="1" dirty="0" smtClean="0"/>
              <a:t>Laser Hit</a:t>
            </a:r>
            <a:endParaRPr lang="en-GB" sz="1200" b="1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35896" y="5987725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t [ns]</a:t>
            </a:r>
            <a:endParaRPr lang="en-GB" sz="700" dirty="0"/>
          </a:p>
        </p:txBody>
      </p:sp>
      <p:sp>
        <p:nvSpPr>
          <p:cNvPr id="22" name="TextBox 21"/>
          <p:cNvSpPr txBox="1"/>
          <p:nvPr/>
        </p:nvSpPr>
        <p:spPr>
          <a:xfrm>
            <a:off x="127650" y="3773082"/>
            <a:ext cx="4219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Q [fC]</a:t>
            </a:r>
            <a:endParaRPr lang="en-GB" sz="700" dirty="0"/>
          </a:p>
        </p:txBody>
      </p:sp>
      <p:sp>
        <p:nvSpPr>
          <p:cNvPr id="28" name="TextBox 27"/>
          <p:cNvSpPr txBox="1"/>
          <p:nvPr/>
        </p:nvSpPr>
        <p:spPr>
          <a:xfrm>
            <a:off x="3635896" y="3638305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t [ns]</a:t>
            </a:r>
            <a:endParaRPr lang="en-GB" sz="700" dirty="0"/>
          </a:p>
        </p:txBody>
      </p:sp>
      <p:sp>
        <p:nvSpPr>
          <p:cNvPr id="29" name="TextBox 28"/>
          <p:cNvSpPr txBox="1"/>
          <p:nvPr/>
        </p:nvSpPr>
        <p:spPr>
          <a:xfrm>
            <a:off x="251520" y="1412776"/>
            <a:ext cx="4219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Q [fC]</a:t>
            </a:r>
            <a:endParaRPr lang="en-GB" sz="700" dirty="0"/>
          </a:p>
        </p:txBody>
      </p:sp>
      <p:sp>
        <p:nvSpPr>
          <p:cNvPr id="30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31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65532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68" y="1412776"/>
            <a:ext cx="3873600" cy="244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TCAD simulation</a:t>
            </a:r>
            <a:endParaRPr lang="en-GB" sz="2200" b="1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936493"/>
              </p:ext>
            </p:extLst>
          </p:nvPr>
        </p:nvGraphicFramePr>
        <p:xfrm>
          <a:off x="4890092" y="1500058"/>
          <a:ext cx="3066284" cy="2006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571">
                  <a:extLst>
                    <a:ext uri="{9D8B030D-6E8A-4147-A177-3AD203B41FA5}">
                      <a16:colId xmlns:a16="http://schemas.microsoft.com/office/drawing/2014/main" val="426596160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2715440766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483903107"/>
                    </a:ext>
                  </a:extLst>
                </a:gridCol>
                <a:gridCol w="766571">
                  <a:extLst>
                    <a:ext uri="{9D8B030D-6E8A-4147-A177-3AD203B41FA5}">
                      <a16:colId xmlns:a16="http://schemas.microsoft.com/office/drawing/2014/main" val="1934883542"/>
                    </a:ext>
                  </a:extLst>
                </a:gridCol>
              </a:tblGrid>
              <a:tr h="481441"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Q</a:t>
                      </a:r>
                      <a:r>
                        <a:rPr lang="en-GB" sz="1300" baseline="-25000" dirty="0" smtClean="0"/>
                        <a:t>coll</a:t>
                      </a:r>
                      <a:endParaRPr lang="en-GB" sz="13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Test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/>
                        <a:t>TCAD</a:t>
                      </a:r>
                      <a:endParaRPr lang="en-GB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 smtClean="0">
                          <a:sym typeface="Symbol" panose="05050102010706020507" pitchFamily="18" charset="2"/>
                        </a:rPr>
                        <a:t>%</a:t>
                      </a:r>
                      <a:endParaRPr lang="en-GB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819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&lt;Qh7&gt;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246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257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-4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38929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&lt;Qh10&gt;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21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24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-14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3141"/>
                  </a:ext>
                </a:extLst>
              </a:tr>
              <a:tr h="521561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&lt;Qh25&gt;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10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70</a:t>
                      </a:r>
                      <a:endParaRPr lang="en-GB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63720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>
            <a:stCxn id="22" idx="0"/>
          </p:cNvCxnSpPr>
          <p:nvPr/>
        </p:nvCxnSpPr>
        <p:spPr>
          <a:xfrm flipH="1" flipV="1">
            <a:off x="1774787" y="3573016"/>
            <a:ext cx="1" cy="2194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353839" y="3792479"/>
            <a:ext cx="841897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1200" b="1" dirty="0" smtClean="0"/>
              <a:t>Laser Hit</a:t>
            </a:r>
            <a:endParaRPr lang="en-GB" sz="1200" b="1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925753" y="1484784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 smtClean="0"/>
              <a:t>1e15</a:t>
            </a:r>
            <a:endParaRPr lang="en-GB" sz="12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6094656"/>
            <a:ext cx="504056" cy="502696"/>
          </a:xfrm>
          <a:prstGeom prst="rect">
            <a:avLst/>
          </a:prstGeom>
        </p:spPr>
      </p:pic>
      <p:sp>
        <p:nvSpPr>
          <p:cNvPr id="16" name="Rectangle 15"/>
          <p:cNvSpPr>
            <a:spLocks noChangeAspect="1"/>
          </p:cNvSpPr>
          <p:nvPr/>
        </p:nvSpPr>
        <p:spPr>
          <a:xfrm>
            <a:off x="1014751" y="6516270"/>
            <a:ext cx="36000" cy="3440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849013" y="6521813"/>
            <a:ext cx="35078" cy="36000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>
            <a:spLocks noChangeAspect="1"/>
          </p:cNvSpPr>
          <p:nvPr/>
        </p:nvSpPr>
        <p:spPr>
          <a:xfrm>
            <a:off x="841870" y="6341789"/>
            <a:ext cx="36000" cy="3694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3635896" y="3699427"/>
            <a:ext cx="381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t [ns]</a:t>
            </a:r>
            <a:endParaRPr lang="en-GB" sz="700" dirty="0"/>
          </a:p>
        </p:txBody>
      </p:sp>
      <p:sp>
        <p:nvSpPr>
          <p:cNvPr id="23" name="TextBox 22"/>
          <p:cNvSpPr txBox="1"/>
          <p:nvPr/>
        </p:nvSpPr>
        <p:spPr>
          <a:xfrm>
            <a:off x="127650" y="1484784"/>
            <a:ext cx="4219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 smtClean="0">
                <a:sym typeface="Symbol" panose="05050102010706020507" pitchFamily="18" charset="2"/>
              </a:rPr>
              <a:t>Q [fC]</a:t>
            </a:r>
            <a:endParaRPr lang="en-GB" sz="700" dirty="0"/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26225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594928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257300" algn="l"/>
              </a:tabLst>
            </a:pPr>
            <a:r>
              <a:rPr lang="en-US" b="1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RD50- Radiation Hard Semiconductor devices for very high luminosity colliders</a:t>
            </a: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r>
              <a:rPr lang="en-US" b="1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PPD joined RD50 in Dec 2016</a:t>
            </a: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36712"/>
            <a:ext cx="7416824" cy="515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48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08720"/>
            <a:ext cx="7416000" cy="51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85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3700" y="909096"/>
            <a:ext cx="7416000" cy="51588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912292" y="4809852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12292" y="4267696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2292" y="4449812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2292" y="5360516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12292" y="3356992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12292" y="3717032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9512" y="3068960"/>
            <a:ext cx="732780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PPD contribution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5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200" b="1" dirty="0">
                <a:ea typeface="Times New Roman" panose="02020603050405020304" pitchFamily="18" charset="0"/>
                <a:cs typeface="Arial" panose="020B0604020202020204" pitchFamily="34" charset="0"/>
              </a:rPr>
              <a:t>RD50 funding </a:t>
            </a:r>
            <a:r>
              <a:rPr lang="en-US" sz="22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request</a:t>
            </a:r>
            <a:endParaRPr lang="en-GB" sz="2200" b="1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484784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r>
              <a:rPr lang="en-US" b="1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propose</a:t>
            </a:r>
            <a:r>
              <a:rPr lang="en-US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fabricate a number of Schottky and </a:t>
            </a:r>
            <a:r>
              <a:rPr lang="en-US" dirty="0" err="1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n+p</a:t>
            </a:r>
            <a:r>
              <a:rPr lang="en-US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diodes on p-type epitaxial (50um thick) silicon wafers, of doping concentration as they are normally used in CMOS MAPS devices, to 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investigate radiation bulk damage in CMOS sensors</a:t>
            </a: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2701" y="158806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	1. </a:t>
            </a:r>
            <a:r>
              <a:rPr lang="en-GB" b="1" u="sng" dirty="0" smtClean="0"/>
              <a:t>RAL PPD, UK </a:t>
            </a:r>
            <a:r>
              <a:rPr lang="en-GB" b="1" dirty="0"/>
              <a:t>	</a:t>
            </a:r>
            <a:r>
              <a:rPr lang="en-GB" b="1" dirty="0" smtClean="0"/>
              <a:t>		3</a:t>
            </a:r>
            <a:r>
              <a:rPr lang="en-GB" b="1" dirty="0"/>
              <a:t>. </a:t>
            </a:r>
            <a:r>
              <a:rPr lang="en-GB" b="1" dirty="0" smtClean="0"/>
              <a:t>JSI, Slovenia </a:t>
            </a:r>
            <a:endParaRPr lang="en-GB" b="1" dirty="0"/>
          </a:p>
          <a:p>
            <a:r>
              <a:rPr lang="en-GB" b="1" dirty="0" smtClean="0"/>
              <a:t>	2</a:t>
            </a:r>
            <a:r>
              <a:rPr lang="en-GB" b="1" dirty="0"/>
              <a:t>. </a:t>
            </a:r>
            <a:r>
              <a:rPr lang="en-GB" b="1" dirty="0" smtClean="0"/>
              <a:t>IHEP, China			4</a:t>
            </a:r>
            <a:r>
              <a:rPr lang="en-GB" b="1" dirty="0"/>
              <a:t>. University of </a:t>
            </a:r>
            <a:r>
              <a:rPr lang="en-GB" b="1" dirty="0" smtClean="0"/>
              <a:t>Birmingham, UK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342900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257300" algn="l"/>
              </a:tabLst>
            </a:pPr>
            <a:endParaRPr lang="en-US" dirty="0" smtClean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257300" algn="l"/>
              </a:tabLst>
            </a:pPr>
            <a:r>
              <a:rPr lang="en-US" b="1" dirty="0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to gain a deep understanding of radiation damage in such structures with a view to develop reliable damage models that can be implemented in TCAD device simulators (Synopsys or Silvaco).</a:t>
            </a:r>
            <a:endParaRPr lang="en-GB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872" y="4905578"/>
            <a:ext cx="8341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We will purchase 6 </a:t>
            </a:r>
            <a:r>
              <a:rPr lang="en-GB" dirty="0">
                <a:latin typeface="Times" panose="02020603050405020304" pitchFamily="18" charset="0"/>
                <a:cs typeface="Times" panose="02020603050405020304" pitchFamily="18" charset="0"/>
              </a:rPr>
              <a:t>inch 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wafers, 25 x 5 doping levels (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1e13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, 1e14, 1e15, 1e16 and 1e17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cm</a:t>
            </a:r>
            <a:r>
              <a:rPr lang="en-US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-3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), total </a:t>
            </a:r>
            <a: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  <a:t>125 wafers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The remaining wafers, upon agreement, could be distributed among other groups and/or RD50 institutes interested in participating in this project, whether at device design and/or at device test level</a:t>
            </a:r>
            <a:endParaRPr lang="en-GB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581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76" y="1699958"/>
            <a:ext cx="4304456" cy="2936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1967763"/>
            <a:ext cx="2376264" cy="22242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8236" y="4653136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Wafers purchase through IHEP</a:t>
            </a:r>
          </a:p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Schottky devices fabrication and modelling will take place at RAL, UK</a:t>
            </a:r>
          </a:p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N+P junctions fabrication at Carleton University, Canada</a:t>
            </a:r>
          </a:p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Neutron irradiation and tests at JSI</a:t>
            </a:r>
          </a:p>
          <a:p>
            <a:endParaRPr lang="en-GB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GB" b="1" dirty="0" smtClean="0">
                <a:latin typeface="Times" panose="02020603050405020304" pitchFamily="18" charset="0"/>
                <a:cs typeface="Times" panose="02020603050405020304" pitchFamily="18" charset="0"/>
              </a:rPr>
              <a:t>‘Unofficially’ told that the submission has been successful – waiting from confirmation from CERN</a:t>
            </a:r>
            <a:endParaRPr lang="en-GB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200" b="1" dirty="0">
                <a:ea typeface="Times New Roman" panose="02020603050405020304" pitchFamily="18" charset="0"/>
                <a:cs typeface="Arial" panose="020B0604020202020204" pitchFamily="34" charset="0"/>
              </a:rPr>
              <a:t>RD50 funding </a:t>
            </a:r>
            <a:r>
              <a:rPr lang="en-US" sz="22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request</a:t>
            </a:r>
            <a:endParaRPr lang="en-GB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50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PPD current Silicon Projects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559" y="1477513"/>
            <a:ext cx="507014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0" dirty="0" smtClean="0"/>
          </a:p>
          <a:p>
            <a:r>
              <a:rPr lang="en-US" sz="1500" b="1" u="sng" dirty="0" err="1" smtClean="0"/>
              <a:t>OverMOS</a:t>
            </a:r>
            <a:r>
              <a:rPr lang="en-US" sz="1500" b="1" u="sng" dirty="0" smtClean="0"/>
              <a:t> 1, 1.1, 2.0 MAPS prototype sensor</a:t>
            </a:r>
          </a:p>
          <a:p>
            <a:pPr lvl="1"/>
            <a:r>
              <a:rPr lang="en-US" sz="1500" dirty="0" smtClean="0"/>
              <a:t>Rad Hard Pixel Monolithic HR-CMOS</a:t>
            </a:r>
          </a:p>
          <a:p>
            <a:pPr lvl="1"/>
            <a:r>
              <a:rPr lang="en-US" sz="1500" dirty="0" smtClean="0"/>
              <a:t>Multiple structures and substrates</a:t>
            </a:r>
          </a:p>
          <a:p>
            <a:pPr lvl="1"/>
            <a:r>
              <a:rPr lang="en-US" sz="1500" dirty="0" smtClean="0"/>
              <a:t>Neutron irradiation</a:t>
            </a:r>
          </a:p>
          <a:p>
            <a:pPr lvl="1"/>
            <a:r>
              <a:rPr lang="en-US" sz="1500" dirty="0" smtClean="0"/>
              <a:t>3D TCAD modelling</a:t>
            </a:r>
          </a:p>
          <a:p>
            <a:r>
              <a:rPr lang="en-US" sz="1500" dirty="0" smtClean="0"/>
              <a:t>DECAL MAPS sensor (50x50um)</a:t>
            </a:r>
          </a:p>
          <a:p>
            <a:pPr lvl="1"/>
            <a:r>
              <a:rPr lang="en-US" sz="1500" dirty="0" smtClean="0"/>
              <a:t>0.18um Rad Hard Pixel Monolithic </a:t>
            </a:r>
            <a:r>
              <a:rPr lang="en-US" sz="1500" dirty="0"/>
              <a:t>HR-CMOS </a:t>
            </a:r>
            <a:endParaRPr lang="en-US" sz="1500" dirty="0" smtClean="0"/>
          </a:p>
          <a:p>
            <a:pPr lvl="1"/>
            <a:r>
              <a:rPr lang="en-US" sz="1500" dirty="0" smtClean="0"/>
              <a:t>40MHz global shutter</a:t>
            </a:r>
          </a:p>
          <a:p>
            <a:pPr lvl="1"/>
            <a:r>
              <a:rPr lang="en-US" sz="1500" dirty="0" smtClean="0"/>
              <a:t>Charge </a:t>
            </a:r>
            <a:r>
              <a:rPr lang="en-US" sz="1500" dirty="0"/>
              <a:t>Collection by </a:t>
            </a:r>
            <a:r>
              <a:rPr lang="en-US" sz="1500" dirty="0" smtClean="0"/>
              <a:t>drift</a:t>
            </a:r>
          </a:p>
          <a:p>
            <a:pPr lvl="1"/>
            <a:r>
              <a:rPr lang="en-US" sz="1500" dirty="0" smtClean="0"/>
              <a:t>Configurable with  in-pixel electronics</a:t>
            </a:r>
          </a:p>
          <a:p>
            <a:pPr lvl="1"/>
            <a:r>
              <a:rPr lang="en-US" sz="1500" dirty="0" smtClean="0"/>
              <a:t>For digital calorimetry and outer tracking at FCC</a:t>
            </a:r>
          </a:p>
          <a:p>
            <a:pPr lvl="1"/>
            <a:r>
              <a:rPr lang="en-US" sz="1500" dirty="0" smtClean="0"/>
              <a:t>In publishing stage </a:t>
            </a:r>
          </a:p>
          <a:p>
            <a:r>
              <a:rPr lang="en-US" sz="1500" dirty="0" smtClean="0"/>
              <a:t>CMOS </a:t>
            </a:r>
            <a:r>
              <a:rPr lang="en-US" sz="1500" dirty="0"/>
              <a:t>dosimetry</a:t>
            </a:r>
          </a:p>
          <a:p>
            <a:pPr lvl="1"/>
            <a:r>
              <a:rPr lang="en-US" sz="1500" dirty="0"/>
              <a:t>0.18um SL CMOS FG based dosimeter</a:t>
            </a:r>
          </a:p>
          <a:p>
            <a:pPr lvl="1"/>
            <a:r>
              <a:rPr lang="en-US" sz="1500" dirty="0"/>
              <a:t>Aimed at biomedical applications</a:t>
            </a:r>
          </a:p>
          <a:p>
            <a:pPr lvl="1"/>
            <a:r>
              <a:rPr lang="en-US" sz="1500" dirty="0"/>
              <a:t>Sensitivity to 1 rad gamma doses</a:t>
            </a:r>
            <a:endParaRPr lang="en-US" sz="1500" dirty="0" smtClean="0"/>
          </a:p>
        </p:txBody>
      </p:sp>
      <p:pic>
        <p:nvPicPr>
          <p:cNvPr id="4" name="test_time_laps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23" t="19132" r="1923" b="23471"/>
          <a:stretch/>
        </p:blipFill>
        <p:spPr>
          <a:xfrm>
            <a:off x="5724128" y="3011024"/>
            <a:ext cx="2272485" cy="1227142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F6E36-857F-439F-AFCB-2927A1D7126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483" y="4581128"/>
            <a:ext cx="2019781" cy="12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0610" y="4725144"/>
            <a:ext cx="1471870" cy="9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72400" y="4509120"/>
            <a:ext cx="483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M1</a:t>
            </a:r>
            <a:endParaRPr lang="en-US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7380312" y="4520153"/>
            <a:ext cx="483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STI</a:t>
            </a:r>
            <a:endParaRPr lang="en-US" sz="900" dirty="0"/>
          </a:p>
        </p:txBody>
      </p:sp>
      <p:cxnSp>
        <p:nvCxnSpPr>
          <p:cNvPr id="6" name="Straight Connector 5"/>
          <p:cNvCxnSpPr>
            <a:stCxn id="19" idx="2"/>
          </p:cNvCxnSpPr>
          <p:nvPr/>
        </p:nvCxnSpPr>
        <p:spPr>
          <a:xfrm>
            <a:off x="7621927" y="4750985"/>
            <a:ext cx="0" cy="118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2"/>
          </p:cNvCxnSpPr>
          <p:nvPr/>
        </p:nvCxnSpPr>
        <p:spPr>
          <a:xfrm flipH="1">
            <a:off x="8028384" y="4739952"/>
            <a:ext cx="385631" cy="7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4715" y="1628800"/>
            <a:ext cx="2283549" cy="12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676" y="1646933"/>
            <a:ext cx="1908842" cy="1220583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459856"/>
            <a:ext cx="1584176" cy="365125"/>
          </a:xfrm>
        </p:spPr>
        <p:txBody>
          <a:bodyPr/>
          <a:lstStyle/>
          <a:p>
            <a:r>
              <a:rPr lang="en-GB" sz="1400" dirty="0" smtClean="0">
                <a:solidFill>
                  <a:schemeClr val="tx1"/>
                </a:solidFill>
              </a:rPr>
              <a:t>03/07/19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1720" y="6453336"/>
            <a:ext cx="5688632" cy="365125"/>
          </a:xfrm>
        </p:spPr>
        <p:txBody>
          <a:bodyPr/>
          <a:lstStyle/>
          <a:p>
            <a:pPr>
              <a:defRPr/>
            </a:pPr>
            <a:r>
              <a:rPr lang="en-GB" sz="1400" dirty="0" smtClean="0">
                <a:solidFill>
                  <a:schemeClr val="tx1"/>
                </a:solidFill>
              </a:rPr>
              <a:t>E. Giulio Villani, RAL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LGAD</a:t>
            </a:r>
            <a:endParaRPr lang="en-GB" sz="22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628800"/>
            <a:ext cx="8299222" cy="4088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5920420"/>
            <a:ext cx="56778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New end-cap timing detector: HGTD</a:t>
            </a:r>
          </a:p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LGAD could be used for PID using TOF in nuclear physics</a:t>
            </a:r>
          </a:p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They are potentially useful in </a:t>
            </a:r>
            <a:r>
              <a:rPr lang="en-GB" dirty="0" err="1" smtClean="0">
                <a:latin typeface="Times" panose="02020603050405020304" pitchFamily="18" charset="0"/>
                <a:cs typeface="Times" panose="02020603050405020304" pitchFamily="18" charset="0"/>
              </a:rPr>
              <a:t>pCT</a:t>
            </a:r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, for hadron therapy</a:t>
            </a:r>
            <a:endParaRPr lang="en-GB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40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700808"/>
            <a:ext cx="7661733" cy="3960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LGAD</a:t>
            </a:r>
            <a:endParaRPr lang="en-GB" sz="22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251520" y="5661248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Times" panose="02020603050405020304" pitchFamily="18" charset="0"/>
                <a:cs typeface="Times" panose="02020603050405020304" pitchFamily="18" charset="0"/>
              </a:rPr>
              <a:t>Few vendors can produce LGAD with throughput needed for large area detector </a:t>
            </a:r>
          </a:p>
          <a:p>
            <a:r>
              <a:rPr lang="en-GB" b="1" u="sng" dirty="0" smtClean="0">
                <a:latin typeface="Times" panose="02020603050405020304" pitchFamily="18" charset="0"/>
                <a:cs typeface="Times" panose="02020603050405020304" pitchFamily="18" charset="0"/>
              </a:rPr>
              <a:t>Proposal with T2EV (UK based company with long history of space science imaging devices) for production of epi-based LGAD on low resistivity substrate</a:t>
            </a:r>
          </a:p>
        </p:txBody>
      </p:sp>
    </p:spTree>
    <p:extLst>
      <p:ext uri="{BB962C8B-B14F-4D97-AF65-F5344CB8AC3E}">
        <p14:creationId xmlns:p14="http://schemas.microsoft.com/office/powerpoint/2010/main" val="849468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1176" y="1484784"/>
            <a:ext cx="8651304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800" dirty="0" smtClean="0"/>
              <a:t>Conclusions</a:t>
            </a:r>
            <a:br>
              <a:rPr lang="en-US" sz="2800" dirty="0" smtClean="0"/>
            </a:br>
            <a:endParaRPr lang="en-US" sz="2800" dirty="0" smtClean="0"/>
          </a:p>
          <a:p>
            <a:pPr fontAlgn="auto">
              <a:spcAft>
                <a:spcPts val="0"/>
              </a:spcAft>
            </a:pPr>
            <a:r>
              <a:rPr lang="en-US" sz="2800" dirty="0" smtClean="0"/>
              <a:t>RAL PPD has many years of experience in CMOS HEP detectors development</a:t>
            </a:r>
          </a:p>
          <a:p>
            <a:pPr fontAlgn="auto">
              <a:spcAft>
                <a:spcPts val="0"/>
              </a:spcAft>
            </a:pPr>
            <a:r>
              <a:rPr lang="en-US" sz="2800" dirty="0" smtClean="0"/>
              <a:t>Tangible international impact on CMOS HEP community</a:t>
            </a:r>
          </a:p>
          <a:p>
            <a:pPr fontAlgn="auto">
              <a:spcAft>
                <a:spcPts val="0"/>
              </a:spcAft>
            </a:pPr>
            <a:r>
              <a:rPr lang="en-US" sz="2800" dirty="0" smtClean="0"/>
              <a:t>Very well positioned to continue and contribute even more to such activities</a:t>
            </a:r>
          </a:p>
          <a:p>
            <a:pPr fontAlgn="auto">
              <a:spcAft>
                <a:spcPts val="0"/>
              </a:spcAft>
            </a:pPr>
            <a:r>
              <a:rPr lang="en-US" sz="2800" dirty="0" smtClean="0"/>
              <a:t>New projects include additional RD50 contribution and LGAD developments </a:t>
            </a:r>
            <a:br>
              <a:rPr lang="en-US" sz="2800" dirty="0" smtClean="0"/>
            </a:b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85210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B445-3036-8347-8A28-36F696F34A9F}" type="slidenum">
              <a:rPr lang="en-US" smtClean="0"/>
              <a:t>33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10291" y="1341923"/>
            <a:ext cx="80537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Neutron </a:t>
            </a:r>
            <a:r>
              <a:rPr lang="en-US" dirty="0" smtClean="0"/>
              <a:t>detectors </a:t>
            </a:r>
            <a:r>
              <a:rPr lang="en-US" dirty="0"/>
              <a:t>using semiconductors </a:t>
            </a:r>
            <a:r>
              <a:rPr lang="en-US" dirty="0" smtClean="0"/>
              <a:t>usually rely on secondary radiation emitted from neutron interaction.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This is normally achieved by </a:t>
            </a:r>
            <a:r>
              <a:rPr lang="en-US" u="sng" dirty="0" smtClean="0"/>
              <a:t>coating</a:t>
            </a:r>
            <a:r>
              <a:rPr lang="en-US" dirty="0" smtClean="0"/>
              <a:t> </a:t>
            </a:r>
            <a:r>
              <a:rPr lang="en-US" dirty="0"/>
              <a:t>a charged particle sensitive device with a film converting neutrons </a:t>
            </a:r>
            <a:r>
              <a:rPr lang="en-US" dirty="0" smtClean="0"/>
              <a:t>to secondary </a:t>
            </a:r>
            <a:r>
              <a:rPr lang="en-US" dirty="0"/>
              <a:t>charged </a:t>
            </a:r>
            <a:r>
              <a:rPr lang="en-US" dirty="0" smtClean="0"/>
              <a:t>particles, either via nuclear reactions (A) or as energetic recoils from elastic scattering (B).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551349" y="3317460"/>
            <a:ext cx="3345955" cy="11141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Converter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51349" y="4431608"/>
            <a:ext cx="3345955" cy="13038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Si detector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5661" y="5801835"/>
            <a:ext cx="3749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A: α and Li produced by neutron capture in </a:t>
            </a:r>
            <a:r>
              <a:rPr lang="en-US" sz="1200" baseline="30000" dirty="0" smtClean="0"/>
              <a:t>10</a:t>
            </a:r>
            <a:r>
              <a:rPr lang="en-US" sz="1200" dirty="0" smtClean="0"/>
              <a:t>B-converter</a:t>
            </a:r>
            <a:br>
              <a:rPr lang="en-US" sz="1200" dirty="0" smtClean="0"/>
            </a:br>
            <a:r>
              <a:rPr lang="en-US" sz="1200" dirty="0" smtClean="0"/>
              <a:t>Due to kinematic constraints, only one of the ions </a:t>
            </a:r>
            <a:br>
              <a:rPr lang="en-US" sz="1200" dirty="0" smtClean="0"/>
            </a:br>
            <a:r>
              <a:rPr lang="en-US" sz="1200" dirty="0" smtClean="0"/>
              <a:t>might reach the detector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41495" y="3059071"/>
            <a:ext cx="667479" cy="7839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619922" y="3437896"/>
            <a:ext cx="208331" cy="405103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182343" y="3865772"/>
            <a:ext cx="429468" cy="853123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08653" y="278097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59639" y="347512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α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941400" y="4980369"/>
            <a:ext cx="33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</a:t>
            </a:r>
            <a:endParaRPr lang="en-US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1183827" y="4787570"/>
            <a:ext cx="107999" cy="108877"/>
            <a:chOff x="4707841" y="3756562"/>
            <a:chExt cx="215999" cy="215999"/>
          </a:xfrm>
        </p:grpSpPr>
        <p:sp>
          <p:nvSpPr>
            <p:cNvPr id="34" name="Oval 33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5" name="Straight Connector 34"/>
            <p:cNvCxnSpPr>
              <a:stCxn id="34" idx="2"/>
              <a:endCxn id="34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057942" y="4578050"/>
            <a:ext cx="107999" cy="107999"/>
            <a:chOff x="5933441" y="3756562"/>
            <a:chExt cx="215999" cy="215999"/>
          </a:xfrm>
        </p:grpSpPr>
        <p:grpSp>
          <p:nvGrpSpPr>
            <p:cNvPr id="37" name="Group 36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9486" y="4730450"/>
            <a:ext cx="107999" cy="107999"/>
            <a:chOff x="5933441" y="3756562"/>
            <a:chExt cx="215999" cy="215999"/>
          </a:xfrm>
        </p:grpSpPr>
        <p:grpSp>
          <p:nvGrpSpPr>
            <p:cNvPr id="42" name="Group 41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1336227" y="4644387"/>
            <a:ext cx="107999" cy="108877"/>
            <a:chOff x="4707841" y="3756562"/>
            <a:chExt cx="215999" cy="215999"/>
          </a:xfrm>
        </p:grpSpPr>
        <p:sp>
          <p:nvSpPr>
            <p:cNvPr id="47" name="Oval 46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8" name="Straight Connector 47"/>
            <p:cNvCxnSpPr>
              <a:stCxn id="47" idx="2"/>
              <a:endCxn id="47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795104" y="3541895"/>
            <a:ext cx="107999" cy="108877"/>
            <a:chOff x="4707841" y="3756562"/>
            <a:chExt cx="215999" cy="215999"/>
          </a:xfrm>
        </p:grpSpPr>
        <p:sp>
          <p:nvSpPr>
            <p:cNvPr id="50" name="Oval 49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1" name="Straight Connector 50"/>
            <p:cNvCxnSpPr>
              <a:stCxn id="50" idx="2"/>
              <a:endCxn id="50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580763" y="3484775"/>
            <a:ext cx="107999" cy="107999"/>
            <a:chOff x="5933441" y="3756562"/>
            <a:chExt cx="215999" cy="215999"/>
          </a:xfrm>
        </p:grpSpPr>
        <p:grpSp>
          <p:nvGrpSpPr>
            <p:cNvPr id="53" name="Group 52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5301750" y="3317462"/>
            <a:ext cx="3345955" cy="11141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Converter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5301750" y="4431610"/>
            <a:ext cx="3345955" cy="13038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Si detector</a:t>
            </a:r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418561" y="3009178"/>
            <a:ext cx="667479" cy="7839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506437" y="3815879"/>
            <a:ext cx="582440" cy="49893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506437" y="282451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549937" y="3768451"/>
            <a:ext cx="33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</a:t>
            </a:r>
            <a:endParaRPr lang="en-US" b="1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3110773" y="3746553"/>
            <a:ext cx="523838" cy="69328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471746" y="364825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α</a:t>
            </a:r>
            <a:endParaRPr lang="en-US" b="1" dirty="0"/>
          </a:p>
        </p:txBody>
      </p:sp>
      <p:grpSp>
        <p:nvGrpSpPr>
          <p:cNvPr id="65" name="Group 64"/>
          <p:cNvGrpSpPr/>
          <p:nvPr/>
        </p:nvGrpSpPr>
        <p:grpSpPr>
          <a:xfrm>
            <a:off x="3392535" y="3812860"/>
            <a:ext cx="107999" cy="108877"/>
            <a:chOff x="4707841" y="3756562"/>
            <a:chExt cx="215999" cy="215999"/>
          </a:xfrm>
        </p:grpSpPr>
        <p:sp>
          <p:nvSpPr>
            <p:cNvPr id="66" name="Oval 65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67" name="Straight Connector 66"/>
            <p:cNvCxnSpPr>
              <a:stCxn id="66" idx="2"/>
              <a:endCxn id="66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3265778" y="3602454"/>
            <a:ext cx="107999" cy="107999"/>
            <a:chOff x="5933441" y="3756562"/>
            <a:chExt cx="215999" cy="215999"/>
          </a:xfrm>
        </p:grpSpPr>
        <p:grpSp>
          <p:nvGrpSpPr>
            <p:cNvPr id="69" name="Group 68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2834904" y="3867299"/>
            <a:ext cx="107999" cy="108877"/>
            <a:chOff x="4707841" y="3756562"/>
            <a:chExt cx="215999" cy="215999"/>
          </a:xfrm>
        </p:grpSpPr>
        <p:sp>
          <p:nvSpPr>
            <p:cNvPr id="74" name="Oval 73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75" name="Straight Connector 74"/>
            <p:cNvCxnSpPr>
              <a:stCxn id="74" idx="2"/>
              <a:endCxn id="74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2708147" y="3656893"/>
            <a:ext cx="107999" cy="107999"/>
            <a:chOff x="5933441" y="3756562"/>
            <a:chExt cx="215999" cy="215999"/>
          </a:xfrm>
        </p:grpSpPr>
        <p:grpSp>
          <p:nvGrpSpPr>
            <p:cNvPr id="77" name="Group 76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Connector 77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/>
          <p:cNvCxnSpPr/>
          <p:nvPr/>
        </p:nvCxnSpPr>
        <p:spPr>
          <a:xfrm>
            <a:off x="5560525" y="3127746"/>
            <a:ext cx="667479" cy="7839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5801373" y="3934447"/>
            <a:ext cx="429468" cy="853123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5747373" y="4470051"/>
            <a:ext cx="107999" cy="107999"/>
            <a:chOff x="5933441" y="3756562"/>
            <a:chExt cx="215999" cy="215999"/>
          </a:xfrm>
        </p:grpSpPr>
        <p:grpSp>
          <p:nvGrpSpPr>
            <p:cNvPr id="84" name="Group 83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Straight Connector 84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6025658" y="4536388"/>
            <a:ext cx="107999" cy="108877"/>
            <a:chOff x="4707841" y="3756562"/>
            <a:chExt cx="215999" cy="215999"/>
          </a:xfrm>
        </p:grpSpPr>
        <p:sp>
          <p:nvSpPr>
            <p:cNvPr id="89" name="Oval 88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90" name="Straight Connector 89"/>
            <p:cNvCxnSpPr>
              <a:stCxn id="89" idx="2"/>
              <a:endCxn id="89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5639742" y="4646934"/>
            <a:ext cx="107999" cy="107999"/>
            <a:chOff x="5933441" y="3756562"/>
            <a:chExt cx="215999" cy="215999"/>
          </a:xfrm>
        </p:grpSpPr>
        <p:grpSp>
          <p:nvGrpSpPr>
            <p:cNvPr id="92" name="Group 91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Straight Connector 92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5918027" y="4713271"/>
            <a:ext cx="107999" cy="108877"/>
            <a:chOff x="4707841" y="3756562"/>
            <a:chExt cx="215999" cy="215999"/>
          </a:xfrm>
        </p:grpSpPr>
        <p:sp>
          <p:nvSpPr>
            <p:cNvPr id="97" name="Oval 96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98" name="Straight Connector 97"/>
            <p:cNvCxnSpPr>
              <a:stCxn id="97" idx="2"/>
              <a:endCxn id="97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Straight Arrow Connector 98"/>
          <p:cNvCxnSpPr/>
          <p:nvPr/>
        </p:nvCxnSpPr>
        <p:spPr>
          <a:xfrm flipV="1">
            <a:off x="6230841" y="3793105"/>
            <a:ext cx="589527" cy="123419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315342" y="3468553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5628689" y="4849895"/>
            <a:ext cx="30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167278" y="5755508"/>
            <a:ext cx="394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</a:t>
            </a:r>
            <a:r>
              <a:rPr lang="en-US" sz="1200" dirty="0" smtClean="0"/>
              <a:t>: p produced by neutron elastic scattering in CH</a:t>
            </a:r>
            <a:r>
              <a:rPr lang="en-US" sz="1200" baseline="-25000" dirty="0" smtClean="0"/>
              <a:t>2</a:t>
            </a:r>
            <a:r>
              <a:rPr lang="en-US" sz="1200" dirty="0"/>
              <a:t> </a:t>
            </a:r>
            <a:r>
              <a:rPr lang="en-US" sz="1200" dirty="0" smtClean="0"/>
              <a:t>converter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1477862" y="980728"/>
            <a:ext cx="662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CMOS neutron imaging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2853207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B445-3036-8347-8A28-36F696F34A9F}" type="slidenum">
              <a:rPr lang="en-US" smtClean="0"/>
              <a:t>34</a:t>
            </a:fld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1477862" y="980728"/>
            <a:ext cx="662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CMOS neutron imaging</a:t>
            </a:r>
            <a:endParaRPr lang="en-GB" sz="2200" b="1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886844" y="1503684"/>
            <a:ext cx="7212740" cy="2285356"/>
            <a:chOff x="1098140" y="3679179"/>
            <a:chExt cx="7212740" cy="2285356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140" y="3679179"/>
              <a:ext cx="7212740" cy="22853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Rectangle 105"/>
            <p:cNvSpPr/>
            <p:nvPr/>
          </p:nvSpPr>
          <p:spPr>
            <a:xfrm>
              <a:off x="1178560" y="5161506"/>
              <a:ext cx="548640" cy="40594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521305" y="6095037"/>
            <a:ext cx="858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Programming (i.e. e</a:t>
            </a:r>
            <a:r>
              <a:rPr lang="en-US" baseline="30000" dirty="0" smtClean="0"/>
              <a:t>-</a:t>
            </a:r>
            <a:r>
              <a:rPr lang="en-US" dirty="0" smtClean="0"/>
              <a:t> / h</a:t>
            </a:r>
            <a:r>
              <a:rPr lang="en-US" baseline="30000" dirty="0" smtClean="0"/>
              <a:t>+</a:t>
            </a:r>
            <a:r>
              <a:rPr lang="en-US" dirty="0" smtClean="0"/>
              <a:t> injection) is achieved via FN tunneling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The stored charge affects the conductivity of the N/P MOS</a:t>
            </a:r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68" y="3552225"/>
            <a:ext cx="3821392" cy="2377036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4389687" y="1259468"/>
            <a:ext cx="43635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FG</a:t>
            </a:r>
            <a:endParaRPr lang="en-US" dirty="0"/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4301684" y="1605284"/>
            <a:ext cx="306178" cy="3434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" name="Picture 1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597" y="3459947"/>
            <a:ext cx="2865367" cy="2748889"/>
          </a:xfrm>
          <a:prstGeom prst="rect">
            <a:avLst/>
          </a:prstGeom>
        </p:spPr>
      </p:pic>
      <p:sp>
        <p:nvSpPr>
          <p:cNvPr id="113" name="Freeform 112"/>
          <p:cNvSpPr/>
          <p:nvPr/>
        </p:nvSpPr>
        <p:spPr>
          <a:xfrm>
            <a:off x="352728" y="1282328"/>
            <a:ext cx="631207" cy="280663"/>
          </a:xfrm>
          <a:custGeom>
            <a:avLst/>
            <a:gdLst>
              <a:gd name="connsiteX0" fmla="*/ 0 w 1436869"/>
              <a:gd name="connsiteY0" fmla="*/ 410486 h 410486"/>
              <a:gd name="connsiteX1" fmla="*/ 0 w 1436869"/>
              <a:gd name="connsiteY1" fmla="*/ 410486 h 410486"/>
              <a:gd name="connsiteX2" fmla="*/ 654289 w 1436869"/>
              <a:gd name="connsiteY2" fmla="*/ 410486 h 410486"/>
              <a:gd name="connsiteX3" fmla="*/ 654289 w 1436869"/>
              <a:gd name="connsiteY3" fmla="*/ 0 h 410486"/>
              <a:gd name="connsiteX4" fmla="*/ 1000677 w 1436869"/>
              <a:gd name="connsiteY4" fmla="*/ 0 h 410486"/>
              <a:gd name="connsiteX5" fmla="*/ 1000677 w 1436869"/>
              <a:gd name="connsiteY5" fmla="*/ 397658 h 410486"/>
              <a:gd name="connsiteX6" fmla="*/ 1257260 w 1436869"/>
              <a:gd name="connsiteY6" fmla="*/ 397658 h 410486"/>
              <a:gd name="connsiteX7" fmla="*/ 1436869 w 1436869"/>
              <a:gd name="connsiteY7" fmla="*/ 397658 h 4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6869" h="410486">
                <a:moveTo>
                  <a:pt x="0" y="410486"/>
                </a:moveTo>
                <a:lnTo>
                  <a:pt x="0" y="410486"/>
                </a:lnTo>
                <a:lnTo>
                  <a:pt x="654289" y="410486"/>
                </a:lnTo>
                <a:lnTo>
                  <a:pt x="654289" y="0"/>
                </a:lnTo>
                <a:lnTo>
                  <a:pt x="1000677" y="0"/>
                </a:lnTo>
                <a:lnTo>
                  <a:pt x="1000677" y="397658"/>
                </a:lnTo>
                <a:lnTo>
                  <a:pt x="1257260" y="397658"/>
                </a:lnTo>
                <a:lnTo>
                  <a:pt x="1436869" y="39765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 113"/>
          <p:cNvSpPr/>
          <p:nvPr/>
        </p:nvSpPr>
        <p:spPr>
          <a:xfrm rot="10800000" flipH="1">
            <a:off x="358101" y="1607448"/>
            <a:ext cx="631207" cy="280663"/>
          </a:xfrm>
          <a:custGeom>
            <a:avLst/>
            <a:gdLst>
              <a:gd name="connsiteX0" fmla="*/ 0 w 1436869"/>
              <a:gd name="connsiteY0" fmla="*/ 410486 h 410486"/>
              <a:gd name="connsiteX1" fmla="*/ 0 w 1436869"/>
              <a:gd name="connsiteY1" fmla="*/ 410486 h 410486"/>
              <a:gd name="connsiteX2" fmla="*/ 654289 w 1436869"/>
              <a:gd name="connsiteY2" fmla="*/ 410486 h 410486"/>
              <a:gd name="connsiteX3" fmla="*/ 654289 w 1436869"/>
              <a:gd name="connsiteY3" fmla="*/ 0 h 410486"/>
              <a:gd name="connsiteX4" fmla="*/ 1000677 w 1436869"/>
              <a:gd name="connsiteY4" fmla="*/ 0 h 410486"/>
              <a:gd name="connsiteX5" fmla="*/ 1000677 w 1436869"/>
              <a:gd name="connsiteY5" fmla="*/ 397658 h 410486"/>
              <a:gd name="connsiteX6" fmla="*/ 1257260 w 1436869"/>
              <a:gd name="connsiteY6" fmla="*/ 397658 h 410486"/>
              <a:gd name="connsiteX7" fmla="*/ 1436869 w 1436869"/>
              <a:gd name="connsiteY7" fmla="*/ 397658 h 4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6869" h="410486">
                <a:moveTo>
                  <a:pt x="0" y="410486"/>
                </a:moveTo>
                <a:lnTo>
                  <a:pt x="0" y="410486"/>
                </a:lnTo>
                <a:lnTo>
                  <a:pt x="654289" y="410486"/>
                </a:lnTo>
                <a:lnTo>
                  <a:pt x="654289" y="0"/>
                </a:lnTo>
                <a:lnTo>
                  <a:pt x="1000677" y="0"/>
                </a:lnTo>
                <a:lnTo>
                  <a:pt x="1000677" y="397658"/>
                </a:lnTo>
                <a:lnTo>
                  <a:pt x="1257260" y="397658"/>
                </a:lnTo>
                <a:lnTo>
                  <a:pt x="1436869" y="397658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410404" y="1112441"/>
            <a:ext cx="385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+</a:t>
            </a:r>
            <a:endParaRPr lang="en-US" sz="1200" dirty="0"/>
          </a:p>
        </p:txBody>
      </p:sp>
      <p:sp>
        <p:nvSpPr>
          <p:cNvPr id="116" name="TextBox 115"/>
          <p:cNvSpPr txBox="1"/>
          <p:nvPr/>
        </p:nvSpPr>
        <p:spPr>
          <a:xfrm>
            <a:off x="400244" y="1681401"/>
            <a:ext cx="385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 flipV="1">
            <a:off x="1964884" y="1562991"/>
            <a:ext cx="136311" cy="325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H="1" flipV="1">
            <a:off x="2340804" y="1597288"/>
            <a:ext cx="233681" cy="280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769904" y="1264841"/>
            <a:ext cx="331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</a:t>
            </a:r>
            <a:r>
              <a:rPr lang="en-US" sz="1200" baseline="30000" dirty="0" smtClean="0"/>
              <a:t>+</a:t>
            </a:r>
            <a:endParaRPr lang="en-US" sz="1200" baseline="30000" dirty="0"/>
          </a:p>
        </p:txBody>
      </p:sp>
      <p:sp>
        <p:nvSpPr>
          <p:cNvPr id="120" name="TextBox 119"/>
          <p:cNvSpPr txBox="1"/>
          <p:nvPr/>
        </p:nvSpPr>
        <p:spPr>
          <a:xfrm>
            <a:off x="2298224" y="1264841"/>
            <a:ext cx="331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</a:t>
            </a:r>
            <a:r>
              <a:rPr lang="en-US" sz="1200" baseline="30000" dirty="0" smtClean="0"/>
              <a:t>-</a:t>
            </a:r>
            <a:endParaRPr lang="en-US" sz="1200" baseline="30000" dirty="0"/>
          </a:p>
        </p:txBody>
      </p:sp>
      <p:sp>
        <p:nvSpPr>
          <p:cNvPr id="121" name="Oval 120"/>
          <p:cNvSpPr/>
          <p:nvPr/>
        </p:nvSpPr>
        <p:spPr>
          <a:xfrm>
            <a:off x="5774884" y="1504023"/>
            <a:ext cx="558800" cy="4165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Arrow Connector 121"/>
          <p:cNvCxnSpPr>
            <a:stCxn id="112" idx="0"/>
          </p:cNvCxnSpPr>
          <p:nvPr/>
        </p:nvCxnSpPr>
        <p:spPr>
          <a:xfrm flipH="1" flipV="1">
            <a:off x="6114395" y="1991560"/>
            <a:ext cx="899886" cy="14683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>
            <a:off x="2148324" y="3998867"/>
            <a:ext cx="558800" cy="4165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Arrow Connector 123"/>
          <p:cNvCxnSpPr/>
          <p:nvPr/>
        </p:nvCxnSpPr>
        <p:spPr>
          <a:xfrm flipH="1">
            <a:off x="1593070" y="4215448"/>
            <a:ext cx="54993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279203" y="3601313"/>
            <a:ext cx="719292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 [V/cm]</a:t>
            </a:r>
            <a:endParaRPr lang="en-US" sz="1200" dirty="0"/>
          </a:p>
        </p:txBody>
      </p:sp>
      <p:sp>
        <p:nvSpPr>
          <p:cNvPr id="126" name="Oval 125"/>
          <p:cNvSpPr/>
          <p:nvPr/>
        </p:nvSpPr>
        <p:spPr>
          <a:xfrm>
            <a:off x="3401390" y="4471871"/>
            <a:ext cx="558800" cy="4165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3960190" y="4688452"/>
            <a:ext cx="54993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4617660" y="3594558"/>
            <a:ext cx="517990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Φ</a:t>
            </a:r>
            <a:r>
              <a:rPr lang="en-US" sz="1200" dirty="0" smtClean="0"/>
              <a:t> [V]</a:t>
            </a:r>
            <a:endParaRPr lang="en-US" sz="1200" dirty="0"/>
          </a:p>
        </p:txBody>
      </p:sp>
      <p:cxnSp>
        <p:nvCxnSpPr>
          <p:cNvPr id="129" name="Straight Connector 128"/>
          <p:cNvCxnSpPr/>
          <p:nvPr/>
        </p:nvCxnSpPr>
        <p:spPr>
          <a:xfrm>
            <a:off x="2369026" y="4439339"/>
            <a:ext cx="0" cy="132490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3085866" y="4450629"/>
            <a:ext cx="0" cy="132490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2360253" y="5560516"/>
            <a:ext cx="731961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2518684" y="5200403"/>
            <a:ext cx="369137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STI</a:t>
            </a:r>
            <a:endParaRPr lang="en-US" sz="1200" dirty="0"/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3085710" y="5454513"/>
            <a:ext cx="1260713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3471945" y="5085512"/>
            <a:ext cx="352455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2873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B445-3036-8347-8A28-36F696F34A9F}" type="slidenum">
              <a:rPr lang="en-US" smtClean="0"/>
              <a:t>35</a:t>
            </a:fld>
            <a:endParaRPr lang="en-US" dirty="0"/>
          </a:p>
        </p:txBody>
      </p:sp>
      <p:sp>
        <p:nvSpPr>
          <p:cNvPr id="103" name="TextBox 102"/>
          <p:cNvSpPr txBox="1"/>
          <p:nvPr/>
        </p:nvSpPr>
        <p:spPr>
          <a:xfrm>
            <a:off x="1477862" y="980728"/>
            <a:ext cx="662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CMOS neutron imaging</a:t>
            </a:r>
            <a:endParaRPr lang="en-GB" sz="2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54741" y="5962054"/>
            <a:ext cx="8587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The process of n detection is then performed via </a:t>
            </a:r>
            <a:r>
              <a:rPr lang="en-US" u="sng" baseline="30000" dirty="0" smtClean="0"/>
              <a:t>10</a:t>
            </a:r>
            <a:r>
              <a:rPr lang="en-US" u="sng" dirty="0" smtClean="0"/>
              <a:t>B neutron capture in the CFLASH/NVM dielectric and subsequent discharge of the FG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i="1" u="sng" dirty="0" smtClean="0"/>
              <a:t>Sensitive layer coincides with conversion layer</a:t>
            </a:r>
            <a:endParaRPr lang="en-US" b="1" i="1" u="sng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160" y="1794799"/>
            <a:ext cx="6136640" cy="2631952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036320" y="1411258"/>
            <a:ext cx="7172960" cy="3891280"/>
          </a:xfrm>
          <a:prstGeom prst="roundRect">
            <a:avLst/>
          </a:prstGeom>
          <a:solidFill>
            <a:srgbClr val="80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906888" y="4591338"/>
            <a:ext cx="3759200" cy="518160"/>
          </a:xfrm>
          <a:prstGeom prst="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FG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4511041" y="3809019"/>
            <a:ext cx="215999" cy="215999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-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0" name="Straight Connector 39"/>
          <p:cNvCxnSpPr>
            <a:stCxn id="39" idx="2"/>
            <a:endCxn id="39" idx="6"/>
          </p:cNvCxnSpPr>
          <p:nvPr/>
        </p:nvCxnSpPr>
        <p:spPr>
          <a:xfrm>
            <a:off x="4511041" y="3917019"/>
            <a:ext cx="21599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707841" y="3593020"/>
            <a:ext cx="215999" cy="215999"/>
            <a:chOff x="4707841" y="3756562"/>
            <a:chExt cx="215999" cy="215999"/>
          </a:xfrm>
        </p:grpSpPr>
        <p:sp>
          <p:nvSpPr>
            <p:cNvPr id="42" name="Oval 41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3" name="Straight Connector 42"/>
            <p:cNvCxnSpPr>
              <a:stCxn id="42" idx="2"/>
              <a:endCxn id="42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4301442" y="4047978"/>
            <a:ext cx="215999" cy="215999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-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5" name="Straight Connector 44"/>
          <p:cNvCxnSpPr>
            <a:stCxn id="44" idx="2"/>
            <a:endCxn id="44" idx="6"/>
          </p:cNvCxnSpPr>
          <p:nvPr/>
        </p:nvCxnSpPr>
        <p:spPr>
          <a:xfrm>
            <a:off x="4301442" y="4155978"/>
            <a:ext cx="21599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5961983" y="3593020"/>
            <a:ext cx="215999" cy="215999"/>
            <a:chOff x="5933441" y="3756562"/>
            <a:chExt cx="215999" cy="215999"/>
          </a:xfrm>
        </p:grpSpPr>
        <p:grpSp>
          <p:nvGrpSpPr>
            <p:cNvPr id="47" name="Group 46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745984" y="3824757"/>
            <a:ext cx="215999" cy="215999"/>
            <a:chOff x="5933441" y="3756562"/>
            <a:chExt cx="215999" cy="215999"/>
          </a:xfrm>
        </p:grpSpPr>
        <p:grpSp>
          <p:nvGrpSpPr>
            <p:cNvPr id="52" name="Group 51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177982" y="3390469"/>
            <a:ext cx="215999" cy="215999"/>
            <a:chOff x="5933441" y="3756562"/>
            <a:chExt cx="215999" cy="215999"/>
          </a:xfrm>
        </p:grpSpPr>
        <p:grpSp>
          <p:nvGrpSpPr>
            <p:cNvPr id="57" name="Group 56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355859" y="2071055"/>
            <a:ext cx="215999" cy="215999"/>
            <a:chOff x="5933441" y="3756562"/>
            <a:chExt cx="215999" cy="215999"/>
          </a:xfrm>
        </p:grpSpPr>
        <p:grpSp>
          <p:nvGrpSpPr>
            <p:cNvPr id="62" name="Group 61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7190780" y="2424462"/>
            <a:ext cx="215999" cy="215999"/>
            <a:chOff x="5933441" y="3756562"/>
            <a:chExt cx="215999" cy="215999"/>
          </a:xfrm>
        </p:grpSpPr>
        <p:grpSp>
          <p:nvGrpSpPr>
            <p:cNvPr id="67" name="Group 66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6902400" y="2915574"/>
            <a:ext cx="215999" cy="215999"/>
            <a:chOff x="5933441" y="3756562"/>
            <a:chExt cx="215999" cy="215999"/>
          </a:xfrm>
        </p:grpSpPr>
        <p:grpSp>
          <p:nvGrpSpPr>
            <p:cNvPr id="72" name="Group 71"/>
            <p:cNvGrpSpPr/>
            <p:nvPr/>
          </p:nvGrpSpPr>
          <p:grpSpPr>
            <a:xfrm>
              <a:off x="5933441" y="3756562"/>
              <a:ext cx="215999" cy="215999"/>
              <a:chOff x="5933441" y="3756562"/>
              <a:chExt cx="215999" cy="215999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5933441" y="3756562"/>
                <a:ext cx="215999" cy="21599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-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5933441" y="3864562"/>
                <a:ext cx="215999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/>
            <p:cNvCxnSpPr/>
            <p:nvPr/>
          </p:nvCxnSpPr>
          <p:spPr>
            <a:xfrm>
              <a:off x="6035041" y="3762962"/>
              <a:ext cx="0" cy="19455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6586893" y="1986135"/>
            <a:ext cx="215999" cy="215999"/>
            <a:chOff x="4707841" y="3756562"/>
            <a:chExt cx="215999" cy="215999"/>
          </a:xfrm>
        </p:grpSpPr>
        <p:sp>
          <p:nvSpPr>
            <p:cNvPr id="77" name="Oval 76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78" name="Straight Connector 77"/>
            <p:cNvCxnSpPr>
              <a:stCxn id="77" idx="2"/>
              <a:endCxn id="77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6385210" y="2271309"/>
            <a:ext cx="215999" cy="215999"/>
            <a:chOff x="4707841" y="3756562"/>
            <a:chExt cx="215999" cy="215999"/>
          </a:xfrm>
        </p:grpSpPr>
        <p:sp>
          <p:nvSpPr>
            <p:cNvPr id="80" name="Oval 79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81" name="Straight Connector 80"/>
            <p:cNvCxnSpPr>
              <a:stCxn id="80" idx="2"/>
              <a:endCxn id="80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6177982" y="2578611"/>
            <a:ext cx="215999" cy="215999"/>
            <a:chOff x="4707841" y="3756562"/>
            <a:chExt cx="215999" cy="215999"/>
          </a:xfrm>
        </p:grpSpPr>
        <p:sp>
          <p:nvSpPr>
            <p:cNvPr id="83" name="Oval 82"/>
            <p:cNvSpPr/>
            <p:nvPr/>
          </p:nvSpPr>
          <p:spPr>
            <a:xfrm>
              <a:off x="4707841" y="3756562"/>
              <a:ext cx="215999" cy="215999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-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84" name="Straight Connector 83"/>
            <p:cNvCxnSpPr>
              <a:stCxn id="83" idx="2"/>
              <a:endCxn id="83" idx="6"/>
            </p:cNvCxnSpPr>
            <p:nvPr/>
          </p:nvCxnSpPr>
          <p:spPr>
            <a:xfrm>
              <a:off x="4707841" y="3864562"/>
              <a:ext cx="21599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ounded Rectangle 84"/>
          <p:cNvSpPr/>
          <p:nvPr/>
        </p:nvSpPr>
        <p:spPr>
          <a:xfrm>
            <a:off x="1422400" y="5302538"/>
            <a:ext cx="1899920" cy="30480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6116320" y="5302538"/>
            <a:ext cx="1899920" cy="30480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80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573" y="1577596"/>
            <a:ext cx="2564427" cy="1923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862" y="4244033"/>
            <a:ext cx="1656977" cy="2209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453" y="1577596"/>
            <a:ext cx="1660503" cy="2214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09" y="1577596"/>
            <a:ext cx="3547075" cy="2620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741" y="4283511"/>
            <a:ext cx="667712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A number of CFLASH sensors were tested in February, 2018, for sensitivity to slow neutrons. The facility used was the </a:t>
            </a:r>
            <a:r>
              <a:rPr lang="en-US" sz="1500" dirty="0" err="1" smtClean="0"/>
              <a:t>Vesuvio</a:t>
            </a:r>
            <a:r>
              <a:rPr lang="en-US" sz="1500" dirty="0" smtClean="0"/>
              <a:t> spectrometer, at ISIS (RAL).</a:t>
            </a:r>
            <a:br>
              <a:rPr lang="en-US" sz="1500" dirty="0" smtClean="0"/>
            </a:br>
            <a:endParaRPr lang="en-US" sz="1500" dirty="0" smtClean="0"/>
          </a:p>
          <a:p>
            <a:r>
              <a:rPr lang="en-US" sz="1500" b="1" dirty="0" smtClean="0">
                <a:solidFill>
                  <a:srgbClr val="008000"/>
                </a:solidFill>
              </a:rPr>
              <a:t>5</a:t>
            </a:r>
            <a:r>
              <a:rPr lang="en-US" sz="1500" dirty="0" smtClean="0"/>
              <a:t> sensors were placed inside the tank in the beam, while additional </a:t>
            </a:r>
            <a:r>
              <a:rPr lang="en-US" sz="1500" b="1" dirty="0" smtClean="0">
                <a:solidFill>
                  <a:srgbClr val="008000"/>
                </a:solidFill>
              </a:rPr>
              <a:t>3</a:t>
            </a:r>
            <a:r>
              <a:rPr lang="en-US" sz="1500" dirty="0" smtClean="0"/>
              <a:t> were left outside, exposed to the gamma background.</a:t>
            </a:r>
            <a:br>
              <a:rPr lang="en-US" sz="1500" dirty="0" smtClean="0"/>
            </a:br>
            <a:endParaRPr lang="en-US" sz="1500" dirty="0" smtClean="0"/>
          </a:p>
          <a:p>
            <a:r>
              <a:rPr lang="en-US" sz="1500" dirty="0" smtClean="0"/>
              <a:t>The output of the sensors was monitored in real time while they were being exposed to the neutron flux.</a:t>
            </a:r>
            <a:endParaRPr lang="en-US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6331045" y="1222897"/>
            <a:ext cx="172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In-beam sensors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42666" y="1592229"/>
            <a:ext cx="606777" cy="102762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884304" y="2687590"/>
            <a:ext cx="682124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545160" y="2676300"/>
            <a:ext cx="682124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44717" y="3607819"/>
            <a:ext cx="141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N-beam path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732889" y="2839990"/>
            <a:ext cx="303815" cy="852311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52085" y="3874701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off-beam sensors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549443" y="4198013"/>
            <a:ext cx="80717" cy="117520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B445-3036-8347-8A28-36F696F34A9F}" type="slidenum">
              <a:rPr lang="en-US" smtClean="0"/>
              <a:t>36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77862" y="980728"/>
            <a:ext cx="662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CMOS neutron imaging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4180045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put&amp;fittingLOW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94" y="1192884"/>
            <a:ext cx="3633958" cy="2546188"/>
          </a:xfrm>
          <a:prstGeom prst="rect">
            <a:avLst/>
          </a:prstGeom>
        </p:spPr>
      </p:pic>
      <p:pic>
        <p:nvPicPr>
          <p:cNvPr id="8" name="Picture 7" descr="Output&amp;fittingHIG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626" y="1191453"/>
            <a:ext cx="3636000" cy="254761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1486282" y="2922186"/>
            <a:ext cx="925478" cy="95902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411760" y="1690593"/>
            <a:ext cx="5363462" cy="221824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3319186" y="3176275"/>
            <a:ext cx="3485062" cy="70494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415280" y="3186435"/>
            <a:ext cx="1388968" cy="69478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742094" y="2963081"/>
            <a:ext cx="1" cy="9181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486280" y="2446549"/>
            <a:ext cx="540465" cy="475637"/>
          </a:xfrm>
          <a:prstGeom prst="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B445-3036-8347-8A28-36F696F34A9F}" type="slidenum">
              <a:rPr lang="en-US" smtClean="0"/>
              <a:t>37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77862" y="980728"/>
            <a:ext cx="662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CMOS neutron imaging</a:t>
            </a:r>
            <a:endParaRPr lang="en-GB" sz="2200" b="1" dirty="0"/>
          </a:p>
        </p:txBody>
      </p:sp>
      <p:sp>
        <p:nvSpPr>
          <p:cNvPr id="22" name="Rectangle 21"/>
          <p:cNvSpPr/>
          <p:nvPr/>
        </p:nvSpPr>
        <p:spPr>
          <a:xfrm>
            <a:off x="632818" y="3801814"/>
            <a:ext cx="3115405" cy="92333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In-beam sensors output Average </a:t>
            </a:r>
            <a:r>
              <a:rPr lang="en-US" u="sng" dirty="0"/>
              <a:t>slope ≈ 1.7 μV/</a:t>
            </a:r>
            <a:r>
              <a:rPr lang="en-US" u="sng" dirty="0" smtClean="0"/>
              <a:t>s  +/- 1σ</a:t>
            </a:r>
            <a:endParaRPr lang="en-US" u="sng" dirty="0"/>
          </a:p>
        </p:txBody>
      </p:sp>
      <p:sp>
        <p:nvSpPr>
          <p:cNvPr id="23" name="Rectangle 22"/>
          <p:cNvSpPr/>
          <p:nvPr/>
        </p:nvSpPr>
        <p:spPr>
          <a:xfrm>
            <a:off x="5216461" y="3801814"/>
            <a:ext cx="2933464" cy="92333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Off-beam sensors output remained practically </a:t>
            </a:r>
            <a:br>
              <a:rPr lang="en-US" u="sng" dirty="0" smtClean="0"/>
            </a:br>
            <a:r>
              <a:rPr lang="en-US" u="sng" dirty="0" smtClean="0"/>
              <a:t>unchanged over 12 hrs </a:t>
            </a:r>
            <a:endParaRPr lang="en-US" u="sng" dirty="0"/>
          </a:p>
        </p:txBody>
      </p:sp>
      <p:sp>
        <p:nvSpPr>
          <p:cNvPr id="27" name="TextBox 26"/>
          <p:cNvSpPr txBox="1"/>
          <p:nvPr/>
        </p:nvSpPr>
        <p:spPr>
          <a:xfrm>
            <a:off x="420125" y="5927677"/>
            <a:ext cx="819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A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value of K = 50, corresponding to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a B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doping level </a:t>
            </a:r>
            <a:r>
              <a:rPr lang="en-US" b="1" u="sng" dirty="0">
                <a:solidFill>
                  <a:srgbClr val="000000"/>
                </a:solidFill>
                <a:sym typeface="Wingdings"/>
              </a:rPr>
              <a:t>of around 5E18 – 1E19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would give </a:t>
            </a:r>
            <a:r>
              <a:rPr lang="en-US" dirty="0" smtClean="0">
                <a:solidFill>
                  <a:srgbClr val="000000"/>
                </a:solidFill>
              </a:rPr>
              <a:t>expected results comparable to measured ones</a:t>
            </a:r>
            <a:r>
              <a:rPr lang="en-US" dirty="0" smtClean="0">
                <a:solidFill>
                  <a:srgbClr val="008000"/>
                </a:solidFill>
              </a:rPr>
              <a:t>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611" y="4777649"/>
            <a:ext cx="819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>
                <a:sym typeface="Wingdings"/>
              </a:rPr>
              <a:t>Average dose received during </a:t>
            </a:r>
            <a:r>
              <a:rPr lang="en-US" dirty="0" smtClean="0">
                <a:sym typeface="Wingdings"/>
              </a:rPr>
              <a:t>the n test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: 2.12E-3 </a:t>
            </a:r>
            <a:r>
              <a:rPr lang="en-US" b="1" dirty="0" err="1" smtClean="0">
                <a:solidFill>
                  <a:srgbClr val="000000"/>
                </a:solidFill>
                <a:sym typeface="Wingdings"/>
              </a:rPr>
              <a:t>cGy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/s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7405" y="5378148"/>
            <a:ext cx="819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Expected </a:t>
            </a:r>
            <a:r>
              <a:rPr lang="en-US" dirty="0" smtClean="0"/>
              <a:t>results: 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4.7*K*1E-5 cGy/s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85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498" y="1158051"/>
            <a:ext cx="6233732" cy="4693161"/>
          </a:xfrm>
          <a:prstGeom prst="rect">
            <a:avLst/>
          </a:prstGeom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CB445-3036-8347-8A28-36F696F34A9F}" type="slidenum">
              <a:rPr lang="en-US" smtClean="0"/>
              <a:t>38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77862" y="980728"/>
            <a:ext cx="6629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CMOS neutron imaging</a:t>
            </a:r>
            <a:endParaRPr lang="en-GB" sz="2200" b="1" dirty="0"/>
          </a:p>
        </p:txBody>
      </p:sp>
      <p:sp>
        <p:nvSpPr>
          <p:cNvPr id="18" name="Rectangle 17"/>
          <p:cNvSpPr/>
          <p:nvPr/>
        </p:nvSpPr>
        <p:spPr>
          <a:xfrm>
            <a:off x="4206111" y="4083030"/>
            <a:ext cx="3115405" cy="36933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In-beam sensors output</a:t>
            </a:r>
            <a:endParaRPr lang="en-US" u="sng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894885" y="3249796"/>
            <a:ext cx="727450" cy="8284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83458" y="5955244"/>
            <a:ext cx="8045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Comparison with ISIS current log file shows flattening of the cells output coincide</a:t>
            </a:r>
            <a:br>
              <a:rPr lang="en-US" dirty="0" smtClean="0"/>
            </a:br>
            <a:r>
              <a:rPr lang="en-US" dirty="0" smtClean="0"/>
              <a:t>with beam off condition 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842154" y="2839977"/>
            <a:ext cx="215997" cy="215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058151" y="2966229"/>
            <a:ext cx="4545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298356" y="3497866"/>
            <a:ext cx="215997" cy="2159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785214" y="3611789"/>
            <a:ext cx="499317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9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PPD future Silicon Projects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87" y="1628800"/>
            <a:ext cx="5070140" cy="4824536"/>
          </a:xfrm>
        </p:spPr>
        <p:txBody>
          <a:bodyPr>
            <a:normAutofit/>
          </a:bodyPr>
          <a:lstStyle/>
          <a:p>
            <a:r>
              <a:rPr lang="en-US" sz="1500" b="1" u="sng" dirty="0" smtClean="0"/>
              <a:t>RD50 Schottky for radiation damage investigation</a:t>
            </a:r>
          </a:p>
          <a:p>
            <a:pPr lvl="1"/>
            <a:r>
              <a:rPr lang="en-US" sz="1500" dirty="0" smtClean="0"/>
              <a:t>RD50 proposal for epi Schottky fabrication</a:t>
            </a:r>
          </a:p>
          <a:p>
            <a:pPr lvl="1"/>
            <a:r>
              <a:rPr lang="en-US" sz="1500" dirty="0" smtClean="0"/>
              <a:t>Aimed </a:t>
            </a:r>
            <a:r>
              <a:rPr lang="en-US" sz="1500" dirty="0"/>
              <a:t>at </a:t>
            </a:r>
            <a:r>
              <a:rPr lang="en-US" sz="1500" dirty="0" smtClean="0"/>
              <a:t>radiation damage investigation of P epi</a:t>
            </a:r>
            <a:br>
              <a:rPr lang="en-US" sz="1500" dirty="0" smtClean="0"/>
            </a:br>
            <a:r>
              <a:rPr lang="en-US" sz="1500" dirty="0" smtClean="0"/>
              <a:t>for CMOS TCAD modeling</a:t>
            </a:r>
            <a:endParaRPr lang="en-US" sz="1500" dirty="0"/>
          </a:p>
          <a:p>
            <a:pPr lvl="1"/>
            <a:r>
              <a:rPr lang="en-US" sz="1500" dirty="0" smtClean="0"/>
              <a:t>Design, fabrication, testing, analysis at RAL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marL="457200" lvl="1" indent="0">
              <a:buNone/>
            </a:pPr>
            <a:endParaRPr lang="en-US" sz="1400" dirty="0" smtClean="0"/>
          </a:p>
          <a:p>
            <a:r>
              <a:rPr lang="en-US" sz="1500" b="1" u="sng" dirty="0" smtClean="0"/>
              <a:t>Low Gain Avalanche Detectors (LGAD)</a:t>
            </a:r>
          </a:p>
          <a:p>
            <a:pPr lvl="1"/>
            <a:r>
              <a:rPr lang="en-US" sz="1500" dirty="0" smtClean="0"/>
              <a:t>Investigation of LGAD for Phase II ATLAS/CMS Upgrade</a:t>
            </a:r>
          </a:p>
          <a:p>
            <a:pPr lvl="1"/>
            <a:r>
              <a:rPr lang="en-US" sz="1500" dirty="0" smtClean="0"/>
              <a:t>Candidates for LHC-b Upgrade</a:t>
            </a:r>
          </a:p>
          <a:p>
            <a:pPr lvl="1"/>
            <a:r>
              <a:rPr lang="en-US" sz="1500" dirty="0" smtClean="0"/>
              <a:t>General applications as Ultra Fast Detectors (UFDs) in future HEP experiments</a:t>
            </a:r>
          </a:p>
          <a:p>
            <a:pPr lvl="1"/>
            <a:r>
              <a:rPr lang="en-US" sz="1500" dirty="0" smtClean="0"/>
              <a:t>Joint collaboration with Te2V, Oxford, Birmingham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F6E36-857F-439F-AFCB-2927A1D7126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459856"/>
            <a:ext cx="1584176" cy="365125"/>
          </a:xfrm>
        </p:spPr>
        <p:txBody>
          <a:bodyPr/>
          <a:lstStyle/>
          <a:p>
            <a:r>
              <a:rPr lang="en-GB" sz="1400" dirty="0" smtClean="0">
                <a:solidFill>
                  <a:schemeClr val="tx1"/>
                </a:solidFill>
              </a:rPr>
              <a:t>03/07/19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1720" y="6453336"/>
            <a:ext cx="5688632" cy="365125"/>
          </a:xfrm>
        </p:spPr>
        <p:txBody>
          <a:bodyPr/>
          <a:lstStyle/>
          <a:p>
            <a:pPr>
              <a:defRPr/>
            </a:pPr>
            <a:r>
              <a:rPr lang="en-GB" sz="1400" dirty="0" smtClean="0">
                <a:solidFill>
                  <a:schemeClr val="tx1"/>
                </a:solidFill>
              </a:rPr>
              <a:t>E. Giulio Villani, RAL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477562"/>
            <a:ext cx="2144216" cy="1462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328" y="1602419"/>
            <a:ext cx="1296144" cy="1213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55" y="3645024"/>
            <a:ext cx="3685034" cy="15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SW Tools</a:t>
            </a:r>
            <a:endParaRPr lang="en-GB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D07CC-6480-45F9-94D9-8D8B0BD386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5516" y="1628800"/>
            <a:ext cx="54105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GB" sz="1600" dirty="0" smtClean="0"/>
              <a:t>Synopsys TCAD simulations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We routinely use 4 – 5 machines simultaneously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Process fabrication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rgbClr val="FF0000"/>
                </a:solidFill>
                <a:latin typeface="+mj-lt"/>
              </a:rPr>
              <a:t>Opto</a:t>
            </a: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-electrical-thermal devices 3D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Radiation damage modelling</a:t>
            </a:r>
          </a:p>
          <a:p>
            <a:endParaRPr lang="en-GB" sz="1600" dirty="0"/>
          </a:p>
          <a:p>
            <a:endParaRPr lang="en-GB" sz="1600" dirty="0" smtClean="0"/>
          </a:p>
          <a:p>
            <a:r>
              <a:rPr lang="en-GB" sz="1600" dirty="0"/>
              <a:t>SRIM </a:t>
            </a:r>
            <a:r>
              <a:rPr lang="en-GB" sz="1600" dirty="0" smtClean="0"/>
              <a:t>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Ions transport in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Radiation damage</a:t>
            </a:r>
            <a:endParaRPr lang="en-GB" sz="1400" dirty="0">
              <a:solidFill>
                <a:srgbClr val="FF0000"/>
              </a:solidFill>
              <a:latin typeface="+mj-lt"/>
            </a:endParaRPr>
          </a:p>
          <a:p>
            <a:endParaRPr lang="en-GB" sz="1600" dirty="0"/>
          </a:p>
          <a:p>
            <a:r>
              <a:rPr lang="en-GB" sz="1600" dirty="0" err="1" smtClean="0"/>
              <a:t>Orcad</a:t>
            </a:r>
            <a:r>
              <a:rPr lang="en-GB" sz="1600" dirty="0" smtClean="0"/>
              <a:t> </a:t>
            </a:r>
            <a:r>
              <a:rPr lang="en-GB" sz="1600" dirty="0"/>
              <a:t>– PCB design and SPICE </a:t>
            </a:r>
            <a:r>
              <a:rPr lang="en-GB" sz="1600" dirty="0" smtClean="0"/>
              <a:t>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Electronics and PCB layout</a:t>
            </a:r>
            <a:endParaRPr lang="en-GB" sz="1400" dirty="0">
              <a:solidFill>
                <a:srgbClr val="FF0000"/>
              </a:solidFill>
              <a:latin typeface="+mj-lt"/>
            </a:endParaRPr>
          </a:p>
          <a:p>
            <a:endParaRPr lang="en-GB" sz="1600" dirty="0" smtClean="0"/>
          </a:p>
          <a:p>
            <a:r>
              <a:rPr lang="en-GB" sz="1600" dirty="0" smtClean="0"/>
              <a:t>Maple for math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Radiation damage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Impact ionization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FF0000"/>
                </a:solidFill>
                <a:latin typeface="+mj-lt"/>
              </a:rPr>
              <a:t>Physics of detectors</a:t>
            </a:r>
          </a:p>
          <a:p>
            <a:endParaRPr lang="en-GB" sz="1600" dirty="0" smtClean="0"/>
          </a:p>
          <a:p>
            <a:endParaRPr lang="en-US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779" y="2976115"/>
            <a:ext cx="1467377" cy="129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0788" y="2945795"/>
            <a:ext cx="1440160" cy="129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223" y="1254233"/>
            <a:ext cx="1771290" cy="124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1200454"/>
            <a:ext cx="1008112" cy="146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021" y="4374358"/>
            <a:ext cx="1774560" cy="14055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64725" y="4707805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MoBo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459856"/>
            <a:ext cx="1584176" cy="365125"/>
          </a:xfrm>
        </p:spPr>
        <p:txBody>
          <a:bodyPr/>
          <a:lstStyle/>
          <a:p>
            <a:r>
              <a:rPr lang="en-GB" sz="1400" dirty="0" smtClean="0">
                <a:solidFill>
                  <a:schemeClr val="tx1"/>
                </a:solidFill>
              </a:rPr>
              <a:t>03/07/19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1720" y="6453336"/>
            <a:ext cx="5688632" cy="365125"/>
          </a:xfrm>
        </p:spPr>
        <p:txBody>
          <a:bodyPr/>
          <a:lstStyle/>
          <a:p>
            <a:pPr>
              <a:defRPr/>
            </a:pPr>
            <a:r>
              <a:rPr lang="en-GB" sz="1400" dirty="0" smtClean="0">
                <a:solidFill>
                  <a:schemeClr val="tx1"/>
                </a:solidFill>
              </a:rPr>
              <a:t>E. Giulio Villani, RAL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Lab equipment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2" y="1132949"/>
            <a:ext cx="3276297" cy="201481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521874"/>
            <a:ext cx="2573156" cy="1715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1639" y="3731558"/>
            <a:ext cx="3006904" cy="20046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80826" y="1626890"/>
            <a:ext cx="2963647" cy="19757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4088" y="1102092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Pulsed 3 wavelength (‘Trilite’) laser </a:t>
            </a:r>
            <a:r>
              <a:rPr lang="en-US" sz="1200" dirty="0"/>
              <a:t>with </a:t>
            </a:r>
            <a:r>
              <a:rPr lang="en-US" sz="1200" dirty="0" smtClean="0"/>
              <a:t>1um minimum beam spot accuracy and &lt;1um XYZ motorized stage for sensor testing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TCT </a:t>
            </a:r>
            <a:r>
              <a:rPr lang="en-US" sz="1200" dirty="0" smtClean="0"/>
              <a:t>laser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Radioactive sources (</a:t>
            </a:r>
            <a:r>
              <a:rPr lang="en-US" sz="1200" baseline="30000" dirty="0" smtClean="0"/>
              <a:t>90</a:t>
            </a:r>
            <a:r>
              <a:rPr lang="en-US" sz="1200" dirty="0" smtClean="0"/>
              <a:t>Sr, </a:t>
            </a:r>
            <a:r>
              <a:rPr lang="en-US" sz="1200" baseline="30000" dirty="0" smtClean="0"/>
              <a:t>55</a:t>
            </a:r>
            <a:r>
              <a:rPr lang="en-US" sz="1200" dirty="0" smtClean="0"/>
              <a:t>Fe, </a:t>
            </a:r>
            <a:r>
              <a:rPr lang="en-US" sz="1200" baseline="30000" dirty="0" smtClean="0"/>
              <a:t>60</a:t>
            </a:r>
            <a:r>
              <a:rPr lang="en-US" sz="1200" dirty="0" smtClean="0"/>
              <a:t>Co)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Peltier cooled CAs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Keithley</a:t>
            </a:r>
            <a:r>
              <a:rPr lang="en-US" sz="1200" dirty="0"/>
              <a:t> Semi-Conductor analyzer CS4200 with HV – CV -  PG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Thermal </a:t>
            </a:r>
            <a:r>
              <a:rPr lang="en-US" sz="1200" dirty="0"/>
              <a:t>camera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Environmental chambers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N2 cooling system for live sample testing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3-D printers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Laser Cutting facility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Impedance analyzer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DAQ facilities (ATCA, HSIO, ATLYS, ITS-DAQ, NI DAQ</a:t>
            </a:r>
            <a:r>
              <a:rPr lang="is-IS" sz="120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1200" dirty="0" smtClean="0"/>
              <a:t>Excellent working relationships with international facilities</a:t>
            </a:r>
            <a:endParaRPr lang="en-US" sz="1200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D07CC-6480-45F9-94D9-8D8B0BD3861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663" y="4521875"/>
            <a:ext cx="1777817" cy="1715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44463" y="4708318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90</a:t>
            </a:r>
            <a:r>
              <a:rPr lang="en-US" dirty="0"/>
              <a:t>Sr</a:t>
            </a:r>
            <a:endParaRPr lang="en-GB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459856"/>
            <a:ext cx="1584176" cy="365125"/>
          </a:xfrm>
        </p:spPr>
        <p:txBody>
          <a:bodyPr/>
          <a:lstStyle/>
          <a:p>
            <a:r>
              <a:rPr lang="en-GB" sz="1400" dirty="0" smtClean="0">
                <a:solidFill>
                  <a:schemeClr val="tx1"/>
                </a:solidFill>
              </a:rPr>
              <a:t>03/07/19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1720" y="6453336"/>
            <a:ext cx="5688632" cy="365125"/>
          </a:xfrm>
        </p:spPr>
        <p:txBody>
          <a:bodyPr/>
          <a:lstStyle/>
          <a:p>
            <a:pPr>
              <a:defRPr/>
            </a:pPr>
            <a:r>
              <a:rPr lang="en-GB" sz="1400" dirty="0" smtClean="0">
                <a:solidFill>
                  <a:schemeClr val="tx1"/>
                </a:solidFill>
              </a:rPr>
              <a:t>E. Giulio Villani, RAL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9632" y="1132949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TCT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45895" y="1132949"/>
            <a:ext cx="740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Trilite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640" y="4539896"/>
            <a:ext cx="2088232" cy="149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4653136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OVERMOS is a CMOS MAPS project demonstrator fabricated using: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TJ 180 nm Hi-res 18 um thick epitaxial layer 1kOhm –cm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Small ( 3.5x3.5  um2) n-collecting nodes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Multi diode arrangements within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CMOS DPW </a:t>
            </a:r>
            <a:r>
              <a:rPr lang="en-GB" sz="1600" dirty="0" smtClean="0">
                <a:sym typeface="Symbol"/>
              </a:rPr>
              <a:t></a:t>
            </a:r>
            <a:r>
              <a:rPr lang="en-GB" sz="1600" dirty="0" smtClean="0"/>
              <a:t> originally proposed for DECAL of ILC</a:t>
            </a:r>
          </a:p>
          <a:p>
            <a:endParaRPr lang="en-GB" sz="1600" dirty="0" smtClean="0"/>
          </a:p>
          <a:p>
            <a:endParaRPr lang="en-GB" sz="1600" dirty="0"/>
          </a:p>
        </p:txBody>
      </p:sp>
      <p:sp>
        <p:nvSpPr>
          <p:cNvPr id="22" name="Rectangle 21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OVERMOS description</a:t>
            </a:r>
            <a:endParaRPr lang="en-GB" sz="2200" b="1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8705" y="2204864"/>
            <a:ext cx="2863695" cy="19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>
            <a:off x="5580112" y="1988840"/>
            <a:ext cx="72008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08104" y="1700808"/>
            <a:ext cx="864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N</a:t>
            </a:r>
            <a:r>
              <a:rPr lang="en-GB" sz="1600" b="1" baseline="30000" dirty="0" smtClean="0"/>
              <a:t>++</a:t>
            </a:r>
            <a:endParaRPr lang="en-GB" b="1" baseline="30000" dirty="0"/>
          </a:p>
        </p:txBody>
      </p:sp>
      <p:sp>
        <p:nvSpPr>
          <p:cNvPr id="14" name="Rectangle 13"/>
          <p:cNvSpPr/>
          <p:nvPr/>
        </p:nvSpPr>
        <p:spPr>
          <a:xfrm>
            <a:off x="6365654" y="2877617"/>
            <a:ext cx="1374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P-Epi</a:t>
            </a:r>
            <a:endParaRPr lang="en-GB" b="1" dirty="0"/>
          </a:p>
        </p:txBody>
      </p:sp>
      <p:sp>
        <p:nvSpPr>
          <p:cNvPr id="15" name="Rectangle 14"/>
          <p:cNvSpPr/>
          <p:nvPr/>
        </p:nvSpPr>
        <p:spPr>
          <a:xfrm>
            <a:off x="6372200" y="3717032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P</a:t>
            </a:r>
            <a:r>
              <a:rPr lang="en-GB" sz="1600" b="1" baseline="30000" dirty="0" smtClean="0"/>
              <a:t>++</a:t>
            </a:r>
            <a:r>
              <a:rPr lang="en-GB" sz="1600" b="1" dirty="0" smtClean="0"/>
              <a:t>-Sub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6372200" y="249289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DPW</a:t>
            </a:r>
            <a:endParaRPr lang="en-GB" b="1" dirty="0"/>
          </a:p>
        </p:txBody>
      </p:sp>
      <p:cxnSp>
        <p:nvCxnSpPr>
          <p:cNvPr id="17" name="Straight Connector 16"/>
          <p:cNvCxnSpPr>
            <a:stCxn id="19" idx="1"/>
            <a:endCxn id="10" idx="0"/>
          </p:cNvCxnSpPr>
          <p:nvPr/>
        </p:nvCxnSpPr>
        <p:spPr>
          <a:xfrm flipH="1">
            <a:off x="6740553" y="1870085"/>
            <a:ext cx="783775" cy="3347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524328" y="1700808"/>
            <a:ext cx="648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SiO</a:t>
            </a:r>
            <a:r>
              <a:rPr lang="en-GB" sz="1600" b="1" baseline="-25000" dirty="0" smtClean="0"/>
              <a:t>2</a:t>
            </a:r>
            <a:endParaRPr lang="en-GB" b="1" baseline="-25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060" y="2060848"/>
            <a:ext cx="319989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5148064" y="2276872"/>
            <a:ext cx="0" cy="14401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427984" y="285293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18 μm</a:t>
            </a:r>
            <a:endParaRPr lang="en-GB" b="1" dirty="0"/>
          </a:p>
        </p:txBody>
      </p:sp>
      <p:sp>
        <p:nvSpPr>
          <p:cNvPr id="21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25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580112" y="1700808"/>
            <a:ext cx="1160441" cy="2736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>
            <a:spLocks noChangeAspect="1"/>
          </p:cNvSpPr>
          <p:nvPr/>
        </p:nvSpPr>
        <p:spPr>
          <a:xfrm>
            <a:off x="5972041" y="2852936"/>
            <a:ext cx="112127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6078863" y="2636912"/>
            <a:ext cx="112127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6084168" y="3465016"/>
            <a:ext cx="112127" cy="108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6156176" y="3248992"/>
            <a:ext cx="112127" cy="108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6156176" y="1423809"/>
            <a:ext cx="11867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/>
              <a:t>Particle track</a:t>
            </a:r>
            <a:endParaRPr lang="en-GB" sz="1200" b="1" baseline="30000" dirty="0"/>
          </a:p>
        </p:txBody>
      </p:sp>
    </p:spTree>
    <p:extLst>
      <p:ext uri="{BB962C8B-B14F-4D97-AF65-F5344CB8AC3E}">
        <p14:creationId xmlns:p14="http://schemas.microsoft.com/office/powerpoint/2010/main" val="4167439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36" y="1872208"/>
            <a:ext cx="2863328" cy="2564904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2051850" cy="205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71600" y="1916832"/>
            <a:ext cx="864096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>
            <a:stCxn id="2" idx="3"/>
            <a:endCxn id="12290" idx="1"/>
          </p:cNvCxnSpPr>
          <p:nvPr/>
        </p:nvCxnSpPr>
        <p:spPr>
          <a:xfrm>
            <a:off x="1835696" y="2168860"/>
            <a:ext cx="2160240" cy="775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788024" y="2708920"/>
            <a:ext cx="504056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5364088" y="2924944"/>
            <a:ext cx="1440104" cy="54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1594" y="4941168"/>
            <a:ext cx="8280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A TCAD modelling of fabrication process of OVERMOS has been developed to investigate and predict its performances</a:t>
            </a:r>
            <a:br>
              <a:rPr lang="en-GB" sz="1600" dirty="0" smtClean="0"/>
            </a:b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OVERMOS devices have been n-irradiated to </a:t>
            </a:r>
            <a:r>
              <a:rPr lang="en-GB" sz="1600" dirty="0" smtClean="0">
                <a:sym typeface="Symbol"/>
              </a:rPr>
              <a:t> [1e13,5e13,1e14,5e14,1e15]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917622"/>
            <a:ext cx="2203411" cy="208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20461" y="429309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Pixel 4</a:t>
            </a:r>
            <a:endParaRPr lang="en-GB" b="1" dirty="0"/>
          </a:p>
        </p:txBody>
      </p:sp>
      <p:cxnSp>
        <p:nvCxnSpPr>
          <p:cNvPr id="15" name="Straight Connector 14"/>
          <p:cNvCxnSpPr>
            <a:endCxn id="10" idx="2"/>
          </p:cNvCxnSpPr>
          <p:nvPr/>
        </p:nvCxnSpPr>
        <p:spPr>
          <a:xfrm flipV="1">
            <a:off x="4957810" y="3140968"/>
            <a:ext cx="82242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284246" y="4293096"/>
            <a:ext cx="60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P++ </a:t>
            </a:r>
            <a:endParaRPr lang="en-GB" b="1" dirty="0"/>
          </a:p>
        </p:txBody>
      </p:sp>
      <p:cxnSp>
        <p:nvCxnSpPr>
          <p:cNvPr id="22" name="Straight Connector 21"/>
          <p:cNvCxnSpPr>
            <a:stCxn id="21" idx="0"/>
          </p:cNvCxnSpPr>
          <p:nvPr/>
        </p:nvCxnSpPr>
        <p:spPr>
          <a:xfrm flipH="1" flipV="1">
            <a:off x="7966610" y="3140968"/>
            <a:ext cx="621753" cy="115212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48264" y="4293096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</a:t>
            </a:r>
            <a:r>
              <a:rPr lang="en-GB" b="1" dirty="0" smtClean="0"/>
              <a:t>++ </a:t>
            </a:r>
            <a:endParaRPr lang="en-GB" b="1" dirty="0"/>
          </a:p>
        </p:txBody>
      </p:sp>
      <p:cxnSp>
        <p:nvCxnSpPr>
          <p:cNvPr id="25" name="Straight Connector 24"/>
          <p:cNvCxnSpPr>
            <a:stCxn id="23" idx="0"/>
          </p:cNvCxnSpPr>
          <p:nvPr/>
        </p:nvCxnSpPr>
        <p:spPr>
          <a:xfrm flipH="1" flipV="1">
            <a:off x="7236296" y="3645024"/>
            <a:ext cx="22454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96336" y="1412776"/>
            <a:ext cx="58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40um</a:t>
            </a:r>
            <a:r>
              <a:rPr lang="en-GB" b="1" dirty="0" smtClean="0"/>
              <a:t> </a:t>
            </a:r>
            <a:endParaRPr lang="en-GB" b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804248" y="1772816"/>
            <a:ext cx="22322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660232" y="1916832"/>
            <a:ext cx="8384" cy="2088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6200000">
            <a:off x="6263532" y="2590959"/>
            <a:ext cx="58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40um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27" name="Rectangle 26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OVERMOS description</a:t>
            </a:r>
            <a:endParaRPr lang="en-GB" sz="2200" b="1" dirty="0" smtClean="0"/>
          </a:p>
        </p:txBody>
      </p:sp>
      <p:sp>
        <p:nvSpPr>
          <p:cNvPr id="26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28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8261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5400000">
            <a:off x="3769576" y="2801725"/>
            <a:ext cx="1255494" cy="1151184"/>
          </a:xfrm>
          <a:prstGeom prst="triangl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84" y="2764451"/>
            <a:ext cx="1191736" cy="1188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2152262"/>
            <a:ext cx="2160240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/>
              <a:t/>
            </a:r>
            <a:br>
              <a:rPr lang="en-GB" dirty="0"/>
            </a:br>
            <a:r>
              <a:rPr lang="en-GB" sz="1600" dirty="0" smtClean="0">
                <a:solidFill>
                  <a:schemeClr val="tx1"/>
                </a:solidFill>
              </a:rPr>
              <a:t>XY stage 1um accuracy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9805" y="2451909"/>
            <a:ext cx="2031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AMPTEK A250CF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588224" y="2856245"/>
            <a:ext cx="1728192" cy="104399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675985" y="2349447"/>
            <a:ext cx="1552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 smtClean="0"/>
              <a:t>LeCROY</a:t>
            </a:r>
            <a:r>
              <a:rPr lang="en-GB" dirty="0" smtClean="0"/>
              <a:t> WR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441748" y="1936238"/>
            <a:ext cx="89093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rapezoid 11"/>
          <p:cNvSpPr/>
          <p:nvPr/>
        </p:nvSpPr>
        <p:spPr>
          <a:xfrm rot="10800000">
            <a:off x="1282970" y="1432061"/>
            <a:ext cx="432048" cy="50405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53098" y="2646168"/>
            <a:ext cx="1377300" cy="1439049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>
            <a:stCxn id="29" idx="2"/>
          </p:cNvCxnSpPr>
          <p:nvPr/>
        </p:nvCxnSpPr>
        <p:spPr>
          <a:xfrm flipH="1">
            <a:off x="1901772" y="2143307"/>
            <a:ext cx="329577" cy="710891"/>
          </a:xfrm>
          <a:prstGeom prst="line">
            <a:avLst/>
          </a:prstGeom>
          <a:ln cap="sq">
            <a:solidFill>
              <a:srgbClr val="FFC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19672" y="1069855"/>
            <a:ext cx="55069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200" b="1" dirty="0" smtClean="0">
                <a:sym typeface="Symbol"/>
              </a:rPr>
              <a:t>OVERMOS Laser Test</a:t>
            </a:r>
            <a:endParaRPr lang="en-GB" sz="22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80715"/>
            <a:ext cx="2232248" cy="1674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21" r="1381" b="1338"/>
          <a:stretch/>
        </p:blipFill>
        <p:spPr>
          <a:xfrm>
            <a:off x="2699792" y="4818641"/>
            <a:ext cx="2448273" cy="14906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43808" y="5040411"/>
            <a:ext cx="21602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1200" dirty="0" smtClean="0"/>
              <a:t>2.04 </a:t>
            </a:r>
            <a:r>
              <a:rPr lang="en-GB" sz="1200" dirty="0" smtClean="0">
                <a:sym typeface="Symbol" panose="05050102010706020507" pitchFamily="18" charset="2"/>
              </a:rPr>
              <a:t> 0.17 </a:t>
            </a:r>
            <a:r>
              <a:rPr lang="en-GB" sz="1200" dirty="0" smtClean="0"/>
              <a:t>mV/fC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6826" y="2179381"/>
            <a:ext cx="1100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 = 21°C</a:t>
            </a:r>
            <a:endParaRPr lang="en-GB" dirty="0"/>
          </a:p>
        </p:txBody>
      </p:sp>
      <p:cxnSp>
        <p:nvCxnSpPr>
          <p:cNvPr id="19" name="Straight Connector 18"/>
          <p:cNvCxnSpPr>
            <a:stCxn id="6" idx="3"/>
            <a:endCxn id="3" idx="3"/>
          </p:cNvCxnSpPr>
          <p:nvPr/>
        </p:nvCxnSpPr>
        <p:spPr>
          <a:xfrm>
            <a:off x="2555776" y="3376398"/>
            <a:ext cx="1265955" cy="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3" idx="0"/>
            <a:endCxn id="8" idx="1"/>
          </p:cNvCxnSpPr>
          <p:nvPr/>
        </p:nvCxnSpPr>
        <p:spPr>
          <a:xfrm>
            <a:off x="4972915" y="3377317"/>
            <a:ext cx="1615309" cy="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492" y="4350615"/>
            <a:ext cx="3470988" cy="210428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901771" y="1773975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DUT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463276" y="6445369"/>
            <a:ext cx="1804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smtClean="0"/>
              <a:t>Nd:YAG </a:t>
            </a:r>
            <a:r>
              <a:rPr lang="en-GB" sz="1400" dirty="0" smtClean="0">
                <a:solidFill>
                  <a:srgbClr val="FF0000"/>
                </a:solidFill>
              </a:rPr>
              <a:t>Tri</a:t>
            </a:r>
            <a:r>
              <a:rPr lang="en-GB" sz="1400" dirty="0" smtClean="0">
                <a:solidFill>
                  <a:srgbClr val="00B050"/>
                </a:solidFill>
              </a:rPr>
              <a:t>li</a:t>
            </a:r>
            <a:r>
              <a:rPr lang="en-GB" sz="1400" dirty="0" smtClean="0">
                <a:solidFill>
                  <a:srgbClr val="7030A0"/>
                </a:solidFill>
              </a:rPr>
              <a:t>te</a:t>
            </a:r>
            <a:r>
              <a:rPr lang="en-GB" sz="1400" dirty="0" smtClean="0"/>
              <a:t> Laser</a:t>
            </a:r>
            <a:endParaRPr lang="en-GB" sz="1400" dirty="0"/>
          </a:p>
        </p:txBody>
      </p:sp>
      <p:sp>
        <p:nvSpPr>
          <p:cNvPr id="25" name="Rectangle 24"/>
          <p:cNvSpPr/>
          <p:nvPr/>
        </p:nvSpPr>
        <p:spPr>
          <a:xfrm>
            <a:off x="2051720" y="4854352"/>
            <a:ext cx="10722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900" b="1" dirty="0" smtClean="0"/>
              <a:t>mV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13700" y="6231879"/>
            <a:ext cx="10722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900" b="1" dirty="0" smtClean="0"/>
              <a:t>fC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909390" y="1628800"/>
            <a:ext cx="5472000" cy="731102"/>
            <a:chOff x="1909390" y="1628800"/>
            <a:chExt cx="5472000" cy="73110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909390" y="1628800"/>
              <a:ext cx="547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377862" y="1628800"/>
              <a:ext cx="2450" cy="731102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1756210" y="1323673"/>
            <a:ext cx="1663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Trigger (Q-</a:t>
            </a:r>
            <a:r>
              <a:rPr lang="en-GB" dirty="0" err="1" smtClean="0"/>
              <a:t>sw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1" name="Date Placeholder 3"/>
          <p:cNvSpPr txBox="1">
            <a:spLocks/>
          </p:cNvSpPr>
          <p:nvPr/>
        </p:nvSpPr>
        <p:spPr>
          <a:xfrm>
            <a:off x="179512" y="6486075"/>
            <a:ext cx="15841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03/07/19</a:t>
            </a:r>
            <a:endParaRPr lang="en-GB" sz="1400" dirty="0"/>
          </a:p>
        </p:txBody>
      </p:sp>
      <p:sp>
        <p:nvSpPr>
          <p:cNvPr id="32" name="Footer Placeholder 4"/>
          <p:cNvSpPr txBox="1">
            <a:spLocks/>
          </p:cNvSpPr>
          <p:nvPr/>
        </p:nvSpPr>
        <p:spPr>
          <a:xfrm>
            <a:off x="2051720" y="6479555"/>
            <a:ext cx="56886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400" dirty="0" smtClean="0"/>
              <a:t>E. Giulio Villani, RAL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85353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wilson_stf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163202</TotalTime>
  <Words>2182</Words>
  <Application>Microsoft Office PowerPoint</Application>
  <PresentationFormat>On-screen Show (4:3)</PresentationFormat>
  <Paragraphs>706</Paragraphs>
  <Slides>38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Symbol</vt:lpstr>
      <vt:lpstr>Times</vt:lpstr>
      <vt:lpstr>Times New Roman</vt:lpstr>
      <vt:lpstr>Wingdings</vt:lpstr>
      <vt:lpstr>fwilson_stfc</vt:lpstr>
      <vt:lpstr>PowerPoint Presentation</vt:lpstr>
      <vt:lpstr>PPD past Silicon Projects</vt:lpstr>
      <vt:lpstr>PPD current Silicon Projects</vt:lpstr>
      <vt:lpstr>PPD future Silicon Projects</vt:lpstr>
      <vt:lpstr>SW Tools</vt:lpstr>
      <vt:lpstr>Lab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RAL Particle Physics Department and RAL CMOS Sensor Design Group</dc:title>
  <dc:creator>E.Giulio Villani</dc:creator>
  <cp:lastModifiedBy>Villani, Giulio (STFC,RAL,PPD)</cp:lastModifiedBy>
  <cp:revision>830</cp:revision>
  <cp:lastPrinted>2016-11-10T11:46:35Z</cp:lastPrinted>
  <dcterms:created xsi:type="dcterms:W3CDTF">2016-11-08T15:57:42Z</dcterms:created>
  <dcterms:modified xsi:type="dcterms:W3CDTF">2019-07-22T10:46:19Z</dcterms:modified>
</cp:coreProperties>
</file>