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62" r:id="rId3"/>
    <p:sldId id="256" r:id="rId4"/>
    <p:sldId id="263" r:id="rId5"/>
    <p:sldId id="264" r:id="rId6"/>
    <p:sldId id="265" r:id="rId7"/>
    <p:sldId id="266" r:id="rId8"/>
    <p:sldId id="276" r:id="rId9"/>
    <p:sldId id="261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FFFF"/>
    <a:srgbClr val="00FF00"/>
    <a:srgbClr val="FF8000"/>
    <a:srgbClr val="FFF50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8" autoAdjust="0"/>
    <p:restoredTop sz="50000" autoAdjust="0"/>
  </p:normalViewPr>
  <p:slideViewPr>
    <p:cSldViewPr snapToGrid="0" snapToObjects="1">
      <p:cViewPr varScale="1">
        <p:scale>
          <a:sx n="146" d="100"/>
          <a:sy n="146" d="100"/>
        </p:scale>
        <p:origin x="192" y="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68AE-6011-C647-B3CE-A2324B69BEF4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04FB-A699-4A4E-91E7-CCCC780C6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7C9E-B767-1049-B14C-E01BE4363530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332-DFBC-D546-9D62-8B5A6BCB0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1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solidFill>
            <a:srgbClr val="FFFF00"/>
          </a:solidFill>
        </p:spPr>
        <p:txBody>
          <a:bodyPr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809657"/>
            <a:ext cx="285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K. Long, </a:t>
            </a:r>
            <a:fld id="{B19FB069-7A70-CF49-A3CF-C9513262B04A}" type="datetime3">
              <a:rPr lang="en-GB" b="1" smtClean="0">
                <a:solidFill>
                  <a:schemeClr val="bg1"/>
                </a:solidFill>
              </a:rPr>
              <a:t>8 February, 2023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3708" cy="359893"/>
          </a:xfrm>
          <a:prstGeom prst="rect">
            <a:avLst/>
          </a:prstGeom>
        </p:spPr>
      </p:pic>
      <p:pic>
        <p:nvPicPr>
          <p:cNvPr id="11" name="Picture 10" descr="2473_web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302" y="0"/>
            <a:ext cx="1636697" cy="3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9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4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5725-3BBB-FC4D-83EF-96A6349A2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r">
              <a:defRPr sz="4500" b="1">
                <a:solidFill>
                  <a:srgbClr val="00206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1587B-48A1-CD40-8B83-E32856794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r">
              <a:buNone/>
              <a:defRPr sz="2100" b="1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7" name="Picture 6" descr="image001.png">
            <a:extLst>
              <a:ext uri="{FF2B5EF4-FFF2-40B4-BE49-F238E27FC236}">
                <a16:creationId xmlns:a16="http://schemas.microsoft.com/office/drawing/2014/main" id="{7C753095-58DF-1E47-9C0D-3CE3DFE4D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281" cy="269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1DAF38-58B9-814D-B265-B4CEB098D14D}"/>
              </a:ext>
            </a:extLst>
          </p:cNvPr>
          <p:cNvSpPr txBox="1"/>
          <p:nvPr userDrawn="1"/>
        </p:nvSpPr>
        <p:spPr>
          <a:xfrm>
            <a:off x="3354552" y="4889585"/>
            <a:ext cx="1828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K. Long;  </a:t>
            </a:r>
            <a:fld id="{B19FB069-7A70-CF49-A3CF-C9513262B04A}" type="datetime3">
              <a:rPr lang="en-GB" sz="1200" b="1" smtClean="0">
                <a:solidFill>
                  <a:schemeClr val="tx1"/>
                </a:solidFill>
              </a:rPr>
              <a:t>8 February, 2023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623A61B-8043-9E43-99F2-D218C14E5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6476" y="4554429"/>
            <a:ext cx="1227524" cy="584535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D638904-28E6-6D4D-8E2F-98175B8EC1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5775" y="-13022"/>
            <a:ext cx="1099937" cy="282942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7FB27F37-5029-264F-83A9-85FFD872F8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4625340"/>
            <a:ext cx="1523571" cy="51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76B9-B307-5547-9D41-EE174839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80059"/>
          </a:xfrm>
        </p:spPr>
        <p:txBody>
          <a:bodyPr>
            <a:noAutofit/>
          </a:bodyPr>
          <a:lstStyle>
            <a:lvl1pPr algn="r">
              <a:defRPr sz="3000" b="1">
                <a:solidFill>
                  <a:srgbClr val="C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AF3D8-FCDB-8A48-A784-F89A834E2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0060"/>
            <a:ext cx="9144000" cy="4655820"/>
          </a:xfrm>
        </p:spPr>
        <p:txBody>
          <a:bodyPr/>
          <a:lstStyle>
            <a:lvl1pPr>
              <a:defRPr sz="27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 b="1">
                <a:solidFill>
                  <a:schemeClr val="accent1"/>
                </a:solidFill>
              </a:defRPr>
            </a:lvl2pPr>
            <a:lvl3pPr>
              <a:defRPr sz="21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4"/>
                </a:solidFill>
              </a:defRPr>
            </a:lvl4pPr>
            <a:lvl5pPr>
              <a:defRPr sz="15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B9E92-2D1E-6240-8373-27BDDD5B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917671"/>
            <a:ext cx="2057400" cy="217646"/>
          </a:xfr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28AF43-ECB0-2D42-8C54-5AF8A4A6F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25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4A06-1A91-1943-B51A-D89D1D98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300" b="1">
                <a:solidFill>
                  <a:srgbClr val="C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1FAA7-C043-354A-A358-5CFD35EED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376AA-06DB-4046-8C16-EC8D1649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7"/>
            <a:ext cx="2057400" cy="273844"/>
          </a:xfrm>
        </p:spPr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98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FC03-EF36-714D-B45D-98DBE52B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6194F-01C3-0A41-B5EE-CC458FDC0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EDD8B-68A2-1645-9D26-2235D0A52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23699-8D32-AE49-BA22-27F3AC08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AC631-0972-F440-B2B3-215293F2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07CAF-F107-D74E-89ED-FEE24541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1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C7B1-BBA9-184B-89C6-3DD51557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1DABB-21DD-E54F-AAFB-A6898BB7B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EBBFD-A6D6-904E-9B92-67C813C2B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3A777-7C7D-DD40-BE58-DD1490308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B208D-AE21-F141-B476-10382A925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F8752-2A13-6B46-869B-9E6CB191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5A9EE-2FF3-CD4A-B0C4-D6B104B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DB3A0-754C-E348-BAB3-FF4B744E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5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0F02-EC1E-9A4A-9EEF-64B39356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24AD6-0C3D-0E43-B870-D1CC0828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65CC9-FA18-294A-B371-A3F5B095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659D4-47A9-3F47-8024-B06237F6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3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E2210-2BCB-0041-96A8-224F79F1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67F05-E7E1-8749-9491-A4E9D08B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B9F0D-7D99-084F-9553-87B4A1BF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96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3B9C-67C3-9844-BF1B-476953FE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B53CC-7C9D-EF48-B305-3E1E4A12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8FD12-DDD6-7846-B50B-364E22051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E2823-FAE6-0943-914F-0E7001E7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349B2-2E3A-6743-A29D-A95C1145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BF894-F59E-EA41-AEBE-B41624A8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9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54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7BA3-2239-984F-B148-89F4A874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77758-9BA9-BF44-AEAE-915EE2E6F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A5466-F14B-4743-ACAE-3162C6291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DA245-2A96-8248-B711-7D76E6E2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A4554-968C-E446-9200-0D3A2C3F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2D0DE-ECD4-D348-9EF2-C75CA854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1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85B0-BE4E-CD49-A4DA-6AD90DEA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483BF-910A-054A-9FAC-0B27251F7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E9D18-4E71-7A41-AD75-6101BD6E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7E5A4-7C58-7448-B8B0-8B692D3A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ED69-253A-2C46-9FF9-2BBC61DF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61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62473-7246-B545-9BC0-42B854095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B4A34-12F1-6B49-98C8-A5C712E40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01029-BF4B-554E-9213-190417BB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C1C5-92E2-5D4D-9F4C-12114CF1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73916-8C01-E94A-BD99-D1D422EA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4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5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63098"/>
            <a:ext cx="9144000" cy="45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30092"/>
            <a:ext cx="2133600" cy="2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0A46D-8534-1941-896D-8E002B3D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6DC3B-1027-5441-84BC-18C39DC3A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904AA-4F87-3F41-A276-1F8BB69E8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5577-9D3A-5740-895E-D28D2517BFB7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271B-446B-EA4F-822F-CB42D41F1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C8A42-D138-4942-89C5-84E421664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5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68CE-D19B-A978-B2C9-956430A5A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EDBFE-27D7-8E53-1E32-64B0EE339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7CE5E-6014-1563-F7B6-8562499D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</a:t>
            </a:fld>
            <a:endParaRPr lang="en-US" dirty="0"/>
          </a:p>
        </p:txBody>
      </p:sp>
      <p:pic>
        <p:nvPicPr>
          <p:cNvPr id="1028" name="Picture 4" descr="Welcome aboard Chiara! — Department of Experimental Psychology">
            <a:extLst>
              <a:ext uri="{FF2B5EF4-FFF2-40B4-BE49-F238E27FC236}">
                <a16:creationId xmlns:a16="http://schemas.microsoft.com/office/drawing/2014/main" id="{95C2415C-25D4-1E36-4E2C-EEC9EF0C3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144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7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68CE-D19B-A978-B2C9-956430A5A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EDBFE-27D7-8E53-1E32-64B0EE339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7CE5E-6014-1563-F7B6-8562499D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5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CE659-BFA1-2A54-7656-E75E61D7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1145-4F27-32A8-3262-55C9A30BF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0" t="60796" r="14802" b="28009"/>
          <a:stretch/>
        </p:blipFill>
        <p:spPr>
          <a:xfrm>
            <a:off x="-1" y="0"/>
            <a:ext cx="9163837" cy="1007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E6B28-4842-C279-A366-9048C2D9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10" y="1007390"/>
            <a:ext cx="3533614" cy="2266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AFEADB-BBB3-2323-92A9-C4CD910B0ECC}"/>
              </a:ext>
            </a:extLst>
          </p:cNvPr>
          <p:cNvSpPr txBox="1"/>
          <p:nvPr/>
        </p:nvSpPr>
        <p:spPr>
          <a:xfrm>
            <a:off x="1976034" y="3722014"/>
            <a:ext cx="698511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Timely to develop this central aspect of our </a:t>
            </a:r>
            <a:r>
              <a:rPr lang="en-US" b="1" dirty="0" err="1">
                <a:solidFill>
                  <a:srgbClr val="FFFF00"/>
                </a:solidFill>
              </a:rPr>
              <a:t>programme</a:t>
            </a:r>
            <a:r>
              <a:rPr lang="en-US" b="1" dirty="0">
                <a:solidFill>
                  <a:srgbClr val="FFFF00"/>
                </a:solidFill>
              </a:rPr>
              <a:t>; so:</a:t>
            </a:r>
          </a:p>
          <a:p>
            <a:pPr marL="446088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Reinitiate discussion of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LhARA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collaboration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programme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today</a:t>
            </a:r>
          </a:p>
          <a:p>
            <a:pPr marL="446088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Short &amp; medium term, exploit existing beams</a:t>
            </a:r>
          </a:p>
          <a:p>
            <a:pPr marL="446088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Maintain vision for first measurements when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LhARA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comes on 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F0EA0A-0AF0-8F57-CD8F-0CD3FCF93E63}"/>
              </a:ext>
            </a:extLst>
          </p:cNvPr>
          <p:cNvCxnSpPr/>
          <p:nvPr/>
        </p:nvCxnSpPr>
        <p:spPr>
          <a:xfrm>
            <a:off x="7656163" y="821410"/>
            <a:ext cx="0" cy="289043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49F3489-600C-48B1-C0D6-D571547D02A6}"/>
              </a:ext>
            </a:extLst>
          </p:cNvPr>
          <p:cNvSpPr txBox="1"/>
          <p:nvPr/>
        </p:nvSpPr>
        <p:spPr>
          <a:xfrm>
            <a:off x="395507" y="2364213"/>
            <a:ext cx="2045176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Third pillar must be</a:t>
            </a:r>
          </a:p>
          <a:p>
            <a:pPr algn="ctr"/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brought forward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10B1-D2A6-6AE2-B124-A189D09C1841}"/>
              </a:ext>
            </a:extLst>
          </p:cNvPr>
          <p:cNvCxnSpPr/>
          <p:nvPr/>
        </p:nvCxnSpPr>
        <p:spPr>
          <a:xfrm>
            <a:off x="1418095" y="821410"/>
            <a:ext cx="0" cy="1542803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72B9BF4-415B-AA0E-7B44-8C5A9BFBE876}"/>
              </a:ext>
            </a:extLst>
          </p:cNvPr>
          <p:cNvSpPr txBox="1"/>
          <p:nvPr/>
        </p:nvSpPr>
        <p:spPr>
          <a:xfrm rot="1233888">
            <a:off x="6584200" y="1851128"/>
            <a:ext cx="2323072" cy="83099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10Oct22</a:t>
            </a:r>
          </a:p>
        </p:txBody>
      </p:sp>
    </p:spTree>
    <p:extLst>
      <p:ext uri="{BB962C8B-B14F-4D97-AF65-F5344CB8AC3E}">
        <p14:creationId xmlns:p14="http://schemas.microsoft.com/office/powerpoint/2010/main" val="54691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CE659-BFA1-2A54-7656-E75E61D7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1145-4F27-32A8-3262-55C9A30BF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0" t="60796" r="14802" b="28009"/>
          <a:stretch/>
        </p:blipFill>
        <p:spPr>
          <a:xfrm>
            <a:off x="-1" y="0"/>
            <a:ext cx="9163837" cy="1007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E6B28-4842-C279-A366-9048C2D9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10" y="1007390"/>
            <a:ext cx="3533614" cy="2266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AFEADB-BBB3-2323-92A9-C4CD910B0ECC}"/>
              </a:ext>
            </a:extLst>
          </p:cNvPr>
          <p:cNvSpPr txBox="1"/>
          <p:nvPr/>
        </p:nvSpPr>
        <p:spPr>
          <a:xfrm>
            <a:off x="1983783" y="3613082"/>
            <a:ext cx="6894644" cy="14157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Making a start on developing the biological pilar:</a:t>
            </a:r>
          </a:p>
          <a:p>
            <a:pPr marL="446088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MRC “Developmental Pathway Funding Scheme”:</a:t>
            </a:r>
          </a:p>
          <a:p>
            <a:pPr marL="903288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https://</a:t>
            </a:r>
            <a:r>
              <a:rPr lang="en-US" sz="14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www.ukri.org</a:t>
            </a: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/opportunity/developmental-pathway-funding-scheme/</a:t>
            </a:r>
          </a:p>
          <a:p>
            <a:pPr marL="903288" lvl="1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A.Giacca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J.Parsons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developing outline proposal</a:t>
            </a:r>
          </a:p>
          <a:p>
            <a:pPr marL="446088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Need Biological Science CM 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F0EA0A-0AF0-8F57-CD8F-0CD3FCF93E63}"/>
              </a:ext>
            </a:extLst>
          </p:cNvPr>
          <p:cNvCxnSpPr>
            <a:cxnSpLocks/>
          </p:cNvCxnSpPr>
          <p:nvPr/>
        </p:nvCxnSpPr>
        <p:spPr>
          <a:xfrm>
            <a:off x="7656163" y="821410"/>
            <a:ext cx="0" cy="279167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49F3489-600C-48B1-C0D6-D571547D02A6}"/>
              </a:ext>
            </a:extLst>
          </p:cNvPr>
          <p:cNvSpPr txBox="1"/>
          <p:nvPr/>
        </p:nvSpPr>
        <p:spPr>
          <a:xfrm>
            <a:off x="427278" y="1860839"/>
            <a:ext cx="1981633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MRes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activity with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Leo Cancer Care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Ideas; still need to 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develop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10B1-D2A6-6AE2-B124-A189D09C1841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418095" y="821410"/>
            <a:ext cx="0" cy="1039429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056004-9D14-475A-C688-D68DDBDCD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1" y="60501"/>
            <a:ext cx="8367077" cy="5022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553E59-672E-C243-76DA-18777BE8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8AF43-ECB0-2D42-8C54-5AF8A4A6F92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B284B-AD19-F9D2-15DF-EF7FD4C4277D}"/>
              </a:ext>
            </a:extLst>
          </p:cNvPr>
          <p:cNvSpPr/>
          <p:nvPr/>
        </p:nvSpPr>
        <p:spPr>
          <a:xfrm>
            <a:off x="4060556" y="1379349"/>
            <a:ext cx="441702" cy="3703650"/>
          </a:xfrm>
          <a:prstGeom prst="rect">
            <a:avLst/>
          </a:prstGeom>
          <a:solidFill>
            <a:srgbClr val="FAC090">
              <a:alpha val="3882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414064-52FB-07C4-B3C4-D8F3C05D0D61}"/>
              </a:ext>
            </a:extLst>
          </p:cNvPr>
          <p:cNvSpPr/>
          <p:nvPr/>
        </p:nvSpPr>
        <p:spPr>
          <a:xfrm>
            <a:off x="4498886" y="1379349"/>
            <a:ext cx="441702" cy="3703650"/>
          </a:xfrm>
          <a:prstGeom prst="rect">
            <a:avLst/>
          </a:prstGeom>
          <a:solidFill>
            <a:srgbClr val="00FF00">
              <a:alpha val="3882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71791-6F81-3FE7-9887-DFA6708EDD1E}"/>
              </a:ext>
            </a:extLst>
          </p:cNvPr>
          <p:cNvSpPr txBox="1"/>
          <p:nvPr/>
        </p:nvSpPr>
        <p:spPr>
          <a:xfrm>
            <a:off x="6311380" y="1193074"/>
            <a:ext cx="2379177" cy="1569660"/>
          </a:xfrm>
          <a:prstGeom prst="rect">
            <a:avLst/>
          </a:prstGeom>
          <a:noFill/>
          <a:ln w="12700">
            <a:solidFill>
              <a:srgbClr val="FAC09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Waterfall chart from</a:t>
            </a:r>
            <a:b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proposal …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Through CM take stock</a:t>
            </a:r>
            <a:br>
              <a:rPr lang="en-US" sz="16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</a:b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of progress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Formal element:</a:t>
            </a:r>
            <a:br>
              <a:rPr lang="en-US" sz="16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</a:b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check against milestones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DB669-93A7-FDA4-DAFB-63CE508F8CAA}"/>
              </a:ext>
            </a:extLst>
          </p:cNvPr>
          <p:cNvSpPr txBox="1"/>
          <p:nvPr/>
        </p:nvSpPr>
        <p:spPr>
          <a:xfrm>
            <a:off x="6311379" y="2965268"/>
            <a:ext cx="2404889" cy="1569660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FF00"/>
                </a:solidFill>
              </a:rPr>
              <a:t>Continuation beyond </a:t>
            </a:r>
            <a:r>
              <a:rPr lang="en-US" sz="1600" b="1" dirty="0" err="1">
                <a:solidFill>
                  <a:srgbClr val="00FF00"/>
                </a:solidFill>
              </a:rPr>
              <a:t>yr</a:t>
            </a:r>
            <a:r>
              <a:rPr lang="en-US" sz="1600" b="1" dirty="0">
                <a:solidFill>
                  <a:srgbClr val="00FF00"/>
                </a:solidFill>
              </a:rPr>
              <a:t> 2:</a:t>
            </a:r>
          </a:p>
          <a:p>
            <a:r>
              <a:rPr lang="en-US" sz="1600" b="1" dirty="0">
                <a:solidFill>
                  <a:srgbClr val="00FF00"/>
                </a:solidFill>
                <a:sym typeface="Wingdings" pitchFamily="2" charset="2"/>
              </a:rPr>
              <a:t> Consultation process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b="1" dirty="0">
                <a:solidFill>
                  <a:srgbClr val="00FF00"/>
                </a:solidFill>
                <a:sym typeface="Wingdings" pitchFamily="2" charset="2"/>
              </a:rPr>
              <a:t>Understanding: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en-US" sz="1600" b="1" dirty="0">
                <a:solidFill>
                  <a:srgbClr val="00FF00"/>
                </a:solidFill>
                <a:sym typeface="Wingdings" pitchFamily="2" charset="2"/>
              </a:rPr>
              <a:t>Science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en-US" sz="1600" b="1" dirty="0">
                <a:solidFill>
                  <a:srgbClr val="00FF00"/>
                </a:solidFill>
                <a:sym typeface="Wingdings" pitchFamily="2" charset="2"/>
              </a:rPr>
              <a:t>Requirements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b="1" dirty="0">
                <a:solidFill>
                  <a:srgbClr val="00FF00"/>
                </a:solidFill>
                <a:sym typeface="Wingdings" pitchFamily="2" charset="2"/>
              </a:rPr>
              <a:t>Who/what/where</a:t>
            </a:r>
            <a:endParaRPr lang="en-US" sz="16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2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41CE2-E168-B8F4-4BEE-9EA30EF65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9" y="73247"/>
            <a:ext cx="3545042" cy="501668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DA5D01-8345-DE89-6916-D9AF21E52751}"/>
              </a:ext>
            </a:extLst>
          </p:cNvPr>
          <p:cNvSpPr txBox="1"/>
          <p:nvPr/>
        </p:nvSpPr>
        <p:spPr>
          <a:xfrm>
            <a:off x="292813" y="4770433"/>
            <a:ext cx="6159058" cy="2192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sz="825" b="1" dirty="0">
                <a:solidFill>
                  <a:prstClr val="black"/>
                </a:solidFill>
                <a:latin typeface="Calibri" panose="020F0502020204030204"/>
              </a:rPr>
              <a:t>https://</a:t>
            </a:r>
            <a:r>
              <a:rPr lang="en-US" sz="825" b="1" dirty="0" err="1">
                <a:solidFill>
                  <a:prstClr val="black"/>
                </a:solidFill>
                <a:latin typeface="Calibri" panose="020F0502020204030204"/>
              </a:rPr>
              <a:t>ccap.hep.ph.ic.ac.uk</a:t>
            </a:r>
            <a:r>
              <a:rPr lang="en-US" sz="825" b="1" dirty="0">
                <a:solidFill>
                  <a:prstClr val="black"/>
                </a:solidFill>
                <a:latin typeface="Calibri" panose="020F0502020204030204"/>
              </a:rPr>
              <a:t>/trac/raw-attachment/wiki/Research/</a:t>
            </a:r>
            <a:r>
              <a:rPr lang="en-US" sz="825" b="1" dirty="0" err="1">
                <a:solidFill>
                  <a:prstClr val="black"/>
                </a:solidFill>
                <a:latin typeface="Calibri" panose="020F0502020204030204"/>
              </a:rPr>
              <a:t>LhARA</a:t>
            </a:r>
            <a:r>
              <a:rPr lang="en-US" sz="825" b="1" dirty="0">
                <a:solidFill>
                  <a:prstClr val="black"/>
                </a:solidFill>
                <a:latin typeface="Calibri" panose="020F0502020204030204"/>
              </a:rPr>
              <a:t>/Documentation/TN/Governance/LhARA-Gov-Rev-2022-01.pdf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8E96B-C326-F80B-5770-E99C69AA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329" y="73247"/>
            <a:ext cx="2689790" cy="380639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949335-873D-5408-BBDC-8A5CF50C8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018" y="840751"/>
            <a:ext cx="2689790" cy="380639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E97CB2-EEAA-C1BA-5C69-0338BA961226}"/>
              </a:ext>
            </a:extLst>
          </p:cNvPr>
          <p:cNvSpPr txBox="1"/>
          <p:nvPr/>
        </p:nvSpPr>
        <p:spPr>
          <a:xfrm>
            <a:off x="6711225" y="211609"/>
            <a:ext cx="2293834" cy="5078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Some progress, but,</a:t>
            </a:r>
          </a:p>
          <a:p>
            <a:pPr algn="ctr"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Needing to push on this now!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BCF2E-F8F4-2458-FFFF-0E171C69E923}"/>
              </a:ext>
            </a:extLst>
          </p:cNvPr>
          <p:cNvSpPr txBox="1"/>
          <p:nvPr/>
        </p:nvSpPr>
        <p:spPr>
          <a:xfrm>
            <a:off x="4188631" y="3620029"/>
            <a:ext cx="2250488" cy="1077218"/>
          </a:xfrm>
          <a:prstGeom prst="rect">
            <a:avLst/>
          </a:prstGeom>
          <a:solidFill>
            <a:srgbClr val="00B050">
              <a:alpha val="32941"/>
            </a:srgbClr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Build on this review and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preparation for MRC bid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with “sister” review late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8525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DD8F-DE45-8694-B8FE-780FFD31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STFC accelerator consortia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02A55-2164-8690-6243-062747CF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407" y="940085"/>
            <a:ext cx="5568593" cy="4195795"/>
          </a:xfrm>
        </p:spPr>
        <p:txBody>
          <a:bodyPr>
            <a:normAutofit/>
          </a:bodyPr>
          <a:lstStyle/>
          <a:p>
            <a:r>
              <a:rPr lang="en-US" sz="2100" dirty="0"/>
              <a:t>Call for R&amp;D, not for projects</a:t>
            </a:r>
          </a:p>
          <a:p>
            <a:r>
              <a:rPr lang="en-US" sz="2100" dirty="0"/>
              <a:t>How can we contribute and benefit?</a:t>
            </a:r>
          </a:p>
          <a:p>
            <a:pPr lvl="1"/>
            <a:r>
              <a:rPr lang="en-US" sz="1800" dirty="0"/>
              <a:t>Negotiating:</a:t>
            </a:r>
          </a:p>
          <a:p>
            <a:pPr lvl="2"/>
            <a:r>
              <a:rPr lang="en-US" sz="1500" dirty="0"/>
              <a:t>Contribution to laser-acceleration consortium:</a:t>
            </a:r>
          </a:p>
          <a:p>
            <a:pPr lvl="3"/>
            <a:r>
              <a:rPr lang="en-US" sz="1350" dirty="0"/>
              <a:t>Ion production (QUB, …)</a:t>
            </a:r>
          </a:p>
          <a:p>
            <a:pPr lvl="3"/>
            <a:r>
              <a:rPr lang="en-US" sz="1350" dirty="0"/>
              <a:t>Proton &amp; ion capture (Swansea, Manch/CI, …)</a:t>
            </a:r>
          </a:p>
          <a:p>
            <a:pPr lvl="2"/>
            <a:r>
              <a:rPr lang="en-US" sz="1500" dirty="0"/>
              <a:t>Contribution to muon consortium:</a:t>
            </a:r>
          </a:p>
          <a:p>
            <a:pPr lvl="3"/>
            <a:r>
              <a:rPr lang="en-US" sz="1350" dirty="0"/>
              <a:t>Fixed field accelerator</a:t>
            </a:r>
          </a:p>
          <a:p>
            <a:pPr lvl="2"/>
            <a:r>
              <a:rPr lang="en-US" sz="1500" dirty="0"/>
              <a:t>Sustainable accelerators consortium:</a:t>
            </a:r>
          </a:p>
          <a:p>
            <a:pPr lvl="3"/>
            <a:r>
              <a:rPr lang="en-US" sz="1350" dirty="0"/>
              <a:t>Normal conducting magnet option analysis; at least for Stage 1</a:t>
            </a:r>
          </a:p>
          <a:p>
            <a:r>
              <a:rPr lang="en-US" sz="2100" dirty="0"/>
              <a:t>Update:</a:t>
            </a:r>
          </a:p>
          <a:p>
            <a:pPr lvl="1"/>
            <a:r>
              <a:rPr lang="en-US" sz="1800" dirty="0"/>
              <a:t>Brokered a meeting of interested parties, 10Feb</a:t>
            </a:r>
          </a:p>
          <a:p>
            <a:pPr lvl="1"/>
            <a:r>
              <a:rPr lang="en-US" sz="1800" dirty="0"/>
              <a:t>Will prepare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E9E3E2-A58E-FF45-C65A-36055C6CC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" y="93623"/>
            <a:ext cx="3355097" cy="4938479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1A2719-FAA5-461F-4130-FF2A118051B6}"/>
              </a:ext>
            </a:extLst>
          </p:cNvPr>
          <p:cNvCxnSpPr>
            <a:cxnSpLocks/>
          </p:cNvCxnSpPr>
          <p:nvPr/>
        </p:nvCxnSpPr>
        <p:spPr>
          <a:xfrm>
            <a:off x="608744" y="2797139"/>
            <a:ext cx="120978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D7FBE0-9961-8C9D-B7BB-A2F96882985F}"/>
              </a:ext>
            </a:extLst>
          </p:cNvPr>
          <p:cNvCxnSpPr>
            <a:cxnSpLocks/>
          </p:cNvCxnSpPr>
          <p:nvPr/>
        </p:nvCxnSpPr>
        <p:spPr>
          <a:xfrm>
            <a:off x="608744" y="730750"/>
            <a:ext cx="170294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19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125CA-2EEE-B826-CDD3-C96CC242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AA9DC17-C0FB-1FFB-F155-17E5A55E4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749"/>
            <a:ext cx="9159146" cy="44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22753"/>
      </p:ext>
    </p:extLst>
  </p:cSld>
  <p:clrMapOvr>
    <a:masterClrMapping/>
  </p:clrMapOvr>
</p:sld>
</file>

<file path=ppt/theme/theme1.xml><?xml version="1.0" encoding="utf-8"?>
<a:theme xmlns:a="http://schemas.openxmlformats.org/drawingml/2006/main" name="KL-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2-06-Slides-4-Panos.pptx" id="{8DF5C5B6-16FF-2D47-8407-61FA34EE9F84}" vid="{D4DDA227-394A-4B40-9CBB-EDE796966776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C3852F-5332-BC40-B675-9761C7F1497A}" vid="{83EE5F88-8A1E-8B49-B1F9-687D03D81F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KL-standard-black</Template>
  <TotalTime>161</TotalTime>
  <Words>293</Words>
  <Application>Microsoft Macintosh PowerPoint</Application>
  <PresentationFormat>On-screen Show (16:9)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KL-standard-black</vt:lpstr>
      <vt:lpstr>Office Theme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STFC accelerator consortia call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Long, Kenneth R</dc:creator>
  <cp:lastModifiedBy>Long, Kenneth R</cp:lastModifiedBy>
  <cp:revision>8</cp:revision>
  <dcterms:created xsi:type="dcterms:W3CDTF">2022-10-14T06:13:39Z</dcterms:created>
  <dcterms:modified xsi:type="dcterms:W3CDTF">2023-02-08T08:05:50Z</dcterms:modified>
</cp:coreProperties>
</file>