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0" r:id="rId3"/>
    <p:sldId id="259" r:id="rId4"/>
    <p:sldId id="265" r:id="rId5"/>
    <p:sldId id="257" r:id="rId6"/>
    <p:sldId id="256" r:id="rId7"/>
    <p:sldId id="268" r:id="rId8"/>
    <p:sldId id="261" r:id="rId9"/>
    <p:sldId id="270" r:id="rId10"/>
    <p:sldId id="271" r:id="rId11"/>
    <p:sldId id="262" r:id="rId12"/>
    <p:sldId id="272" r:id="rId13"/>
    <p:sldId id="263" r:id="rId14"/>
    <p:sldId id="264" r:id="rId15"/>
    <p:sldId id="258" r:id="rId16"/>
    <p:sldId id="273" r:id="rId17"/>
    <p:sldId id="266" r:id="rId18"/>
    <p:sldId id="267" r:id="rId19"/>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336" cy="496809"/>
          </a:xfrm>
          <a:prstGeom prst="rect">
            <a:avLst/>
          </a:prstGeom>
        </p:spPr>
        <p:txBody>
          <a:bodyPr vert="horz" lIns="91403" tIns="45702" rIns="91403" bIns="45702" rtlCol="0"/>
          <a:lstStyle>
            <a:lvl1pPr algn="l">
              <a:defRPr sz="1200"/>
            </a:lvl1pPr>
          </a:lstStyle>
          <a:p>
            <a:endParaRPr lang="en-GB"/>
          </a:p>
        </p:txBody>
      </p:sp>
      <p:sp>
        <p:nvSpPr>
          <p:cNvPr id="3" name="Date Placeholder 2"/>
          <p:cNvSpPr>
            <a:spLocks noGrp="1"/>
          </p:cNvSpPr>
          <p:nvPr>
            <p:ph type="dt" idx="1"/>
          </p:nvPr>
        </p:nvSpPr>
        <p:spPr>
          <a:xfrm>
            <a:off x="3846991" y="0"/>
            <a:ext cx="2944336" cy="496809"/>
          </a:xfrm>
          <a:prstGeom prst="rect">
            <a:avLst/>
          </a:prstGeom>
        </p:spPr>
        <p:txBody>
          <a:bodyPr vert="horz" lIns="91403" tIns="45702" rIns="91403" bIns="45702" rtlCol="0"/>
          <a:lstStyle>
            <a:lvl1pPr algn="r">
              <a:defRPr sz="1200"/>
            </a:lvl1pPr>
          </a:lstStyle>
          <a:p>
            <a:fld id="{6E826A08-5B51-465B-B553-71BEED822022}" type="datetimeFigureOut">
              <a:rPr lang="en-GB" smtClean="0"/>
              <a:t>17/01/2023</a:t>
            </a:fld>
            <a:endParaRPr lang="en-GB"/>
          </a:p>
        </p:txBody>
      </p:sp>
      <p:sp>
        <p:nvSpPr>
          <p:cNvPr id="4" name="Slide Image Placehold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03" tIns="45702" rIns="91403" bIns="45702" rtlCol="0" anchor="ctr"/>
          <a:lstStyle/>
          <a:p>
            <a:endParaRPr lang="en-GB"/>
          </a:p>
        </p:txBody>
      </p:sp>
      <p:sp>
        <p:nvSpPr>
          <p:cNvPr id="5" name="Notes Placeholder 4"/>
          <p:cNvSpPr>
            <a:spLocks noGrp="1"/>
          </p:cNvSpPr>
          <p:nvPr>
            <p:ph type="body" sz="quarter" idx="3"/>
          </p:nvPr>
        </p:nvSpPr>
        <p:spPr>
          <a:xfrm>
            <a:off x="678974" y="4776024"/>
            <a:ext cx="5434965" cy="3907800"/>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1"/>
            <a:ext cx="2944336" cy="496809"/>
          </a:xfrm>
          <a:prstGeom prst="rect">
            <a:avLst/>
          </a:prstGeom>
        </p:spPr>
        <p:txBody>
          <a:bodyPr vert="horz" lIns="91403" tIns="45702" rIns="91403"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3846991" y="9428241"/>
            <a:ext cx="2944336" cy="496809"/>
          </a:xfrm>
          <a:prstGeom prst="rect">
            <a:avLst/>
          </a:prstGeom>
        </p:spPr>
        <p:txBody>
          <a:bodyPr vert="horz" lIns="91403" tIns="45702" rIns="91403" bIns="45702" rtlCol="0" anchor="b"/>
          <a:lstStyle>
            <a:lvl1pPr algn="r">
              <a:defRPr sz="1200"/>
            </a:lvl1pPr>
          </a:lstStyle>
          <a:p>
            <a:fld id="{DDC8313E-6D2D-4CE5-970A-D2877EE8AC46}" type="slidenum">
              <a:rPr lang="en-GB" smtClean="0"/>
              <a:t>‹#›</a:t>
            </a:fld>
            <a:endParaRPr lang="en-GB"/>
          </a:p>
        </p:txBody>
      </p:sp>
    </p:spTree>
    <p:extLst>
      <p:ext uri="{BB962C8B-B14F-4D97-AF65-F5344CB8AC3E}">
        <p14:creationId xmlns:p14="http://schemas.microsoft.com/office/powerpoint/2010/main" val="159925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7452-A039-B312-05AD-7CC389661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645720-F7DE-8E10-8204-3EA444210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43D731-2BB5-C136-30A4-AF4AF47EEEF7}"/>
              </a:ext>
            </a:extLst>
          </p:cNvPr>
          <p:cNvSpPr>
            <a:spLocks noGrp="1"/>
          </p:cNvSpPr>
          <p:nvPr>
            <p:ph type="dt" sz="half" idx="10"/>
          </p:nvPr>
        </p:nvSpPr>
        <p:spPr/>
        <p:txBody>
          <a:bodyPr/>
          <a:lstStyle/>
          <a:p>
            <a:fld id="{99E63F5D-E2D8-45C3-94D7-70D4A853B8F4}" type="datetime1">
              <a:rPr lang="en-GB" smtClean="0"/>
              <a:t>17/01/2023</a:t>
            </a:fld>
            <a:endParaRPr lang="en-GB"/>
          </a:p>
        </p:txBody>
      </p:sp>
      <p:sp>
        <p:nvSpPr>
          <p:cNvPr id="5" name="Footer Placeholder 4">
            <a:extLst>
              <a:ext uri="{FF2B5EF4-FFF2-40B4-BE49-F238E27FC236}">
                <a16:creationId xmlns:a16="http://schemas.microsoft.com/office/drawing/2014/main" id="{09C6E3B7-F022-973F-7E00-D32E92E35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CE07C-0C73-08C1-3F80-F0A905E72B08}"/>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407878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5001-748C-D66A-F6C3-57DDEF2C6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F2175D-B35E-0EEE-64C7-23B2C429E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53A55-98F7-41AA-5DB7-1C054A736011}"/>
              </a:ext>
            </a:extLst>
          </p:cNvPr>
          <p:cNvSpPr>
            <a:spLocks noGrp="1"/>
          </p:cNvSpPr>
          <p:nvPr>
            <p:ph type="dt" sz="half" idx="10"/>
          </p:nvPr>
        </p:nvSpPr>
        <p:spPr/>
        <p:txBody>
          <a:bodyPr/>
          <a:lstStyle/>
          <a:p>
            <a:fld id="{611C2BB3-ED1C-4397-A8AE-7444A1E01246}" type="datetime1">
              <a:rPr lang="en-GB" smtClean="0"/>
              <a:t>17/01/2023</a:t>
            </a:fld>
            <a:endParaRPr lang="en-GB"/>
          </a:p>
        </p:txBody>
      </p:sp>
      <p:sp>
        <p:nvSpPr>
          <p:cNvPr id="5" name="Footer Placeholder 4">
            <a:extLst>
              <a:ext uri="{FF2B5EF4-FFF2-40B4-BE49-F238E27FC236}">
                <a16:creationId xmlns:a16="http://schemas.microsoft.com/office/drawing/2014/main" id="{A4E8871C-BF8A-50B2-588B-DDED5E931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D7D72-F936-1723-ED50-2B46C1BD8964}"/>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4158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D287A-1571-8570-68B8-9E9FFD276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4C3848-C3E1-0D92-7AE9-F80C22A27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F9C96-A597-8D40-95E8-15DB978A9279}"/>
              </a:ext>
            </a:extLst>
          </p:cNvPr>
          <p:cNvSpPr>
            <a:spLocks noGrp="1"/>
          </p:cNvSpPr>
          <p:nvPr>
            <p:ph type="dt" sz="half" idx="10"/>
          </p:nvPr>
        </p:nvSpPr>
        <p:spPr/>
        <p:txBody>
          <a:bodyPr/>
          <a:lstStyle/>
          <a:p>
            <a:fld id="{A5826307-2519-4041-9032-4483FC47FE58}" type="datetime1">
              <a:rPr lang="en-GB" smtClean="0"/>
              <a:t>17/01/2023</a:t>
            </a:fld>
            <a:endParaRPr lang="en-GB"/>
          </a:p>
        </p:txBody>
      </p:sp>
      <p:sp>
        <p:nvSpPr>
          <p:cNvPr id="5" name="Footer Placeholder 4">
            <a:extLst>
              <a:ext uri="{FF2B5EF4-FFF2-40B4-BE49-F238E27FC236}">
                <a16:creationId xmlns:a16="http://schemas.microsoft.com/office/drawing/2014/main" id="{F49B0237-076B-6664-B931-8C6FF7E4D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81604-3F67-DED2-A915-37269E3E15C4}"/>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6649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00FF-221F-B984-336F-46EABE198C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500A7-62F7-8F2B-D35E-26727C0B2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183BA9-B4F1-0C5C-4C15-12FC20F8F16F}"/>
              </a:ext>
            </a:extLst>
          </p:cNvPr>
          <p:cNvSpPr>
            <a:spLocks noGrp="1"/>
          </p:cNvSpPr>
          <p:nvPr>
            <p:ph type="dt" sz="half" idx="10"/>
          </p:nvPr>
        </p:nvSpPr>
        <p:spPr/>
        <p:txBody>
          <a:bodyPr/>
          <a:lstStyle/>
          <a:p>
            <a:fld id="{E614F572-525D-4B60-B6AA-F9C92597ABF8}" type="datetime1">
              <a:rPr lang="en-GB" smtClean="0"/>
              <a:t>17/01/2023</a:t>
            </a:fld>
            <a:endParaRPr lang="en-GB"/>
          </a:p>
        </p:txBody>
      </p:sp>
      <p:sp>
        <p:nvSpPr>
          <p:cNvPr id="5" name="Footer Placeholder 4">
            <a:extLst>
              <a:ext uri="{FF2B5EF4-FFF2-40B4-BE49-F238E27FC236}">
                <a16:creationId xmlns:a16="http://schemas.microsoft.com/office/drawing/2014/main" id="{9B7B8EED-4EDC-9874-0191-2349027D6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18A2A-3E86-D555-6BE8-6C643170270D}"/>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351209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32C4-9772-43F0-B86F-338EAF533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B3AEE4-91FB-EC79-618D-093EDE838E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DF877-111A-701F-5AE4-ED548183EFA0}"/>
              </a:ext>
            </a:extLst>
          </p:cNvPr>
          <p:cNvSpPr>
            <a:spLocks noGrp="1"/>
          </p:cNvSpPr>
          <p:nvPr>
            <p:ph type="dt" sz="half" idx="10"/>
          </p:nvPr>
        </p:nvSpPr>
        <p:spPr/>
        <p:txBody>
          <a:bodyPr/>
          <a:lstStyle/>
          <a:p>
            <a:fld id="{DE623634-315E-460C-8908-907BD9782E1A}" type="datetime1">
              <a:rPr lang="en-GB" smtClean="0"/>
              <a:t>17/01/2023</a:t>
            </a:fld>
            <a:endParaRPr lang="en-GB"/>
          </a:p>
        </p:txBody>
      </p:sp>
      <p:sp>
        <p:nvSpPr>
          <p:cNvPr id="5" name="Footer Placeholder 4">
            <a:extLst>
              <a:ext uri="{FF2B5EF4-FFF2-40B4-BE49-F238E27FC236}">
                <a16:creationId xmlns:a16="http://schemas.microsoft.com/office/drawing/2014/main" id="{ECBB101E-4B71-9570-26B6-8DECD960C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F9B71-3E2B-AA3C-4246-4C2E3E89514A}"/>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399321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1755-BD22-B752-0D16-9DC00A1538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D8CBB-B439-44B8-8FB2-36B2A220B2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256E5D-B0D8-EB5E-C2C5-E1134BB30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D81C92-8150-05A9-A1E9-F36224AA533B}"/>
              </a:ext>
            </a:extLst>
          </p:cNvPr>
          <p:cNvSpPr>
            <a:spLocks noGrp="1"/>
          </p:cNvSpPr>
          <p:nvPr>
            <p:ph type="dt" sz="half" idx="10"/>
          </p:nvPr>
        </p:nvSpPr>
        <p:spPr/>
        <p:txBody>
          <a:bodyPr/>
          <a:lstStyle/>
          <a:p>
            <a:fld id="{E3EE008D-E95B-4099-8F7B-0020BF0C9C42}" type="datetime1">
              <a:rPr lang="en-GB" smtClean="0"/>
              <a:t>17/01/2023</a:t>
            </a:fld>
            <a:endParaRPr lang="en-GB"/>
          </a:p>
        </p:txBody>
      </p:sp>
      <p:sp>
        <p:nvSpPr>
          <p:cNvPr id="6" name="Footer Placeholder 5">
            <a:extLst>
              <a:ext uri="{FF2B5EF4-FFF2-40B4-BE49-F238E27FC236}">
                <a16:creationId xmlns:a16="http://schemas.microsoft.com/office/drawing/2014/main" id="{8BF360EE-5834-2910-3926-6AFDAE154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9B0A0-8C56-A33F-AA61-B63C5BDE6048}"/>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13722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7AA0-9DC0-B966-6678-9687EB7626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1F10B2-B450-70B2-C867-0733E74E9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F7DFE-00D3-0652-EE74-AD039918E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BBB31F-A511-7B67-26D9-951EEF990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9E2A2C-A0D0-D4B0-2048-89C704B95B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9DF4BA-E923-DD6F-D2E0-74DFF0DB617B}"/>
              </a:ext>
            </a:extLst>
          </p:cNvPr>
          <p:cNvSpPr>
            <a:spLocks noGrp="1"/>
          </p:cNvSpPr>
          <p:nvPr>
            <p:ph type="dt" sz="half" idx="10"/>
          </p:nvPr>
        </p:nvSpPr>
        <p:spPr/>
        <p:txBody>
          <a:bodyPr/>
          <a:lstStyle/>
          <a:p>
            <a:fld id="{73CB04D1-7E2C-4761-B22D-346BD8A268CD}" type="datetime1">
              <a:rPr lang="en-GB" smtClean="0"/>
              <a:t>17/01/2023</a:t>
            </a:fld>
            <a:endParaRPr lang="en-GB"/>
          </a:p>
        </p:txBody>
      </p:sp>
      <p:sp>
        <p:nvSpPr>
          <p:cNvPr id="8" name="Footer Placeholder 7">
            <a:extLst>
              <a:ext uri="{FF2B5EF4-FFF2-40B4-BE49-F238E27FC236}">
                <a16:creationId xmlns:a16="http://schemas.microsoft.com/office/drawing/2014/main" id="{B9E389FE-00A7-F070-B19B-F6E2C6BEF8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9E0BC9-47E5-4A32-ADCB-535EEEBD90A3}"/>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179589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FCBB-B064-1BDA-EA2D-190C8E918F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6CD939-D9F1-D154-D8E6-912ADB42CC32}"/>
              </a:ext>
            </a:extLst>
          </p:cNvPr>
          <p:cNvSpPr>
            <a:spLocks noGrp="1"/>
          </p:cNvSpPr>
          <p:nvPr>
            <p:ph type="dt" sz="half" idx="10"/>
          </p:nvPr>
        </p:nvSpPr>
        <p:spPr/>
        <p:txBody>
          <a:bodyPr/>
          <a:lstStyle/>
          <a:p>
            <a:fld id="{3B1038A3-6C1C-4E7F-AA7D-3BCC411FA5AD}" type="datetime1">
              <a:rPr lang="en-GB" smtClean="0"/>
              <a:t>17/01/2023</a:t>
            </a:fld>
            <a:endParaRPr lang="en-GB"/>
          </a:p>
        </p:txBody>
      </p:sp>
      <p:sp>
        <p:nvSpPr>
          <p:cNvPr id="4" name="Footer Placeholder 3">
            <a:extLst>
              <a:ext uri="{FF2B5EF4-FFF2-40B4-BE49-F238E27FC236}">
                <a16:creationId xmlns:a16="http://schemas.microsoft.com/office/drawing/2014/main" id="{A9294C4F-CFA7-CA57-4E79-3B442627B7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459530-839E-238B-8592-C374E28E2E93}"/>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205360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4178BC-C326-2DB6-15DC-2558DEC93864}"/>
              </a:ext>
            </a:extLst>
          </p:cNvPr>
          <p:cNvSpPr>
            <a:spLocks noGrp="1"/>
          </p:cNvSpPr>
          <p:nvPr>
            <p:ph type="dt" sz="half" idx="10"/>
          </p:nvPr>
        </p:nvSpPr>
        <p:spPr/>
        <p:txBody>
          <a:bodyPr/>
          <a:lstStyle/>
          <a:p>
            <a:fld id="{CE8A6F1F-1E96-4922-9626-3829A2618C1E}" type="datetime1">
              <a:rPr lang="en-GB" smtClean="0"/>
              <a:t>17/01/2023</a:t>
            </a:fld>
            <a:endParaRPr lang="en-GB"/>
          </a:p>
        </p:txBody>
      </p:sp>
      <p:sp>
        <p:nvSpPr>
          <p:cNvPr id="3" name="Footer Placeholder 2">
            <a:extLst>
              <a:ext uri="{FF2B5EF4-FFF2-40B4-BE49-F238E27FC236}">
                <a16:creationId xmlns:a16="http://schemas.microsoft.com/office/drawing/2014/main" id="{88FF3B83-7DF9-DE84-C680-A4D372E0CE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B9B9AF-F072-7A9C-3CF6-7FF8C62EEF9C}"/>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226322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36C8-6943-2B27-AF1D-B544CFA11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33C571-BF10-0238-C2E9-2CB87C042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2563C5-F83D-08AD-8B5F-ADE7EBCC9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A9D0C-F40D-11F4-C41C-CBAFF9AEDF0E}"/>
              </a:ext>
            </a:extLst>
          </p:cNvPr>
          <p:cNvSpPr>
            <a:spLocks noGrp="1"/>
          </p:cNvSpPr>
          <p:nvPr>
            <p:ph type="dt" sz="half" idx="10"/>
          </p:nvPr>
        </p:nvSpPr>
        <p:spPr/>
        <p:txBody>
          <a:bodyPr/>
          <a:lstStyle/>
          <a:p>
            <a:fld id="{E37C9622-355C-4847-9030-0A4477200D79}" type="datetime1">
              <a:rPr lang="en-GB" smtClean="0"/>
              <a:t>17/01/2023</a:t>
            </a:fld>
            <a:endParaRPr lang="en-GB"/>
          </a:p>
        </p:txBody>
      </p:sp>
      <p:sp>
        <p:nvSpPr>
          <p:cNvPr id="6" name="Footer Placeholder 5">
            <a:extLst>
              <a:ext uri="{FF2B5EF4-FFF2-40B4-BE49-F238E27FC236}">
                <a16:creationId xmlns:a16="http://schemas.microsoft.com/office/drawing/2014/main" id="{3C791377-0D2E-4EC5-21D6-C2C86A112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4E3D4-1864-FCE3-0BE0-51905B254EB1}"/>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46165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B41E-49E8-4578-05D2-F172FFAEC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F41EA7-E374-2B31-05DD-BA925F477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6C729A-84A6-1063-031F-34DE765AD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9944F-E5E5-6335-B436-7CD7CE6CC335}"/>
              </a:ext>
            </a:extLst>
          </p:cNvPr>
          <p:cNvSpPr>
            <a:spLocks noGrp="1"/>
          </p:cNvSpPr>
          <p:nvPr>
            <p:ph type="dt" sz="half" idx="10"/>
          </p:nvPr>
        </p:nvSpPr>
        <p:spPr/>
        <p:txBody>
          <a:bodyPr/>
          <a:lstStyle/>
          <a:p>
            <a:fld id="{756AACEE-8C7B-49F6-A9CC-EC18EF60D20F}" type="datetime1">
              <a:rPr lang="en-GB" smtClean="0"/>
              <a:t>17/01/2023</a:t>
            </a:fld>
            <a:endParaRPr lang="en-GB"/>
          </a:p>
        </p:txBody>
      </p:sp>
      <p:sp>
        <p:nvSpPr>
          <p:cNvPr id="6" name="Footer Placeholder 5">
            <a:extLst>
              <a:ext uri="{FF2B5EF4-FFF2-40B4-BE49-F238E27FC236}">
                <a16:creationId xmlns:a16="http://schemas.microsoft.com/office/drawing/2014/main" id="{368D4571-A040-6A7E-E83E-D97182536A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0FA5E6-2470-B375-B5B9-4410C581AC2C}"/>
              </a:ext>
            </a:extLst>
          </p:cNvPr>
          <p:cNvSpPr>
            <a:spLocks noGrp="1"/>
          </p:cNvSpPr>
          <p:nvPr>
            <p:ph type="sldNum" sz="quarter" idx="12"/>
          </p:nvPr>
        </p:nvSpPr>
        <p:spPr/>
        <p:txBody>
          <a:bodyPr/>
          <a:lstStyle/>
          <a:p>
            <a:fld id="{962124E4-6284-419A-BCE1-44852D134B8D}" type="slidenum">
              <a:rPr lang="en-GB" smtClean="0"/>
              <a:t>‹#›</a:t>
            </a:fld>
            <a:endParaRPr lang="en-GB"/>
          </a:p>
        </p:txBody>
      </p:sp>
    </p:spTree>
    <p:extLst>
      <p:ext uri="{BB962C8B-B14F-4D97-AF65-F5344CB8AC3E}">
        <p14:creationId xmlns:p14="http://schemas.microsoft.com/office/powerpoint/2010/main" val="280677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91C93-1ED1-EF79-CC41-7DF56FFE0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084B2-97DC-55C3-18D6-7D5DD3563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35534-96EA-774F-DFAC-E61131FB7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BD121-D5D9-4FBC-B9C8-A8F24F224611}" type="datetime1">
              <a:rPr lang="en-GB" smtClean="0"/>
              <a:t>17/01/2023</a:t>
            </a:fld>
            <a:endParaRPr lang="en-GB"/>
          </a:p>
        </p:txBody>
      </p:sp>
      <p:sp>
        <p:nvSpPr>
          <p:cNvPr id="5" name="Footer Placeholder 4">
            <a:extLst>
              <a:ext uri="{FF2B5EF4-FFF2-40B4-BE49-F238E27FC236}">
                <a16:creationId xmlns:a16="http://schemas.microsoft.com/office/drawing/2014/main" id="{736E52C8-5970-8B76-FF5F-7947E9F27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75B5A3-6FD1-6FFF-62FB-426D2B27E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124E4-6284-419A-BCE1-44852D134B8D}" type="slidenum">
              <a:rPr lang="en-GB" smtClean="0"/>
              <a:t>‹#›</a:t>
            </a:fld>
            <a:endParaRPr lang="en-GB"/>
          </a:p>
        </p:txBody>
      </p:sp>
    </p:spTree>
    <p:extLst>
      <p:ext uri="{BB962C8B-B14F-4D97-AF65-F5344CB8AC3E}">
        <p14:creationId xmlns:p14="http://schemas.microsoft.com/office/powerpoint/2010/main" val="307697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71B9D-22E0-ED48-14EC-36DE4B924BA3}"/>
              </a:ext>
            </a:extLst>
          </p:cNvPr>
          <p:cNvSpPr>
            <a:spLocks noGrp="1"/>
          </p:cNvSpPr>
          <p:nvPr>
            <p:ph type="sldNum" sz="quarter" idx="12"/>
          </p:nvPr>
        </p:nvSpPr>
        <p:spPr/>
        <p:txBody>
          <a:bodyPr/>
          <a:lstStyle/>
          <a:p>
            <a:fld id="{962124E4-6284-419A-BCE1-44852D134B8D}" type="slidenum">
              <a:rPr lang="en-GB" smtClean="0"/>
              <a:t>1</a:t>
            </a:fld>
            <a:endParaRPr lang="en-GB"/>
          </a:p>
        </p:txBody>
      </p:sp>
      <p:pic>
        <p:nvPicPr>
          <p:cNvPr id="4" name="Picture 3" descr="A picture containing grass&#10;&#10;Description automatically generated">
            <a:extLst>
              <a:ext uri="{FF2B5EF4-FFF2-40B4-BE49-F238E27FC236}">
                <a16:creationId xmlns:a16="http://schemas.microsoft.com/office/drawing/2014/main" id="{9BEA8C77-B6F0-9B34-C9BC-2637A2A43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929" y="1139571"/>
            <a:ext cx="9508687" cy="5344752"/>
          </a:xfrm>
          <a:prstGeom prst="rect">
            <a:avLst/>
          </a:prstGeom>
        </p:spPr>
      </p:pic>
      <p:sp>
        <p:nvSpPr>
          <p:cNvPr id="5" name="TextBox 4">
            <a:extLst>
              <a:ext uri="{FF2B5EF4-FFF2-40B4-BE49-F238E27FC236}">
                <a16:creationId xmlns:a16="http://schemas.microsoft.com/office/drawing/2014/main" id="{3E98C367-E80F-AACB-3DA9-270C03D4E466}"/>
              </a:ext>
            </a:extLst>
          </p:cNvPr>
          <p:cNvSpPr txBox="1"/>
          <p:nvPr/>
        </p:nvSpPr>
        <p:spPr>
          <a:xfrm>
            <a:off x="2163029" y="157436"/>
            <a:ext cx="7267575" cy="830997"/>
          </a:xfrm>
          <a:prstGeom prst="rect">
            <a:avLst/>
          </a:prstGeom>
          <a:noFill/>
        </p:spPr>
        <p:txBody>
          <a:bodyPr wrap="square" rtlCol="0">
            <a:spAutoFit/>
          </a:bodyPr>
          <a:lstStyle/>
          <a:p>
            <a:pPr algn="ctr"/>
            <a:r>
              <a:rPr lang="en-GB" sz="2400" b="1" dirty="0"/>
              <a:t>Distant history: how the bootstrap theory impacted on particle physics</a:t>
            </a:r>
          </a:p>
        </p:txBody>
      </p:sp>
      <p:sp>
        <p:nvSpPr>
          <p:cNvPr id="6" name="TextBox 5">
            <a:extLst>
              <a:ext uri="{FF2B5EF4-FFF2-40B4-BE49-F238E27FC236}">
                <a16:creationId xmlns:a16="http://schemas.microsoft.com/office/drawing/2014/main" id="{EC8D6E6D-3E26-40E6-4330-CAF2CA68BCCE}"/>
              </a:ext>
            </a:extLst>
          </p:cNvPr>
          <p:cNvSpPr txBox="1"/>
          <p:nvPr/>
        </p:nvSpPr>
        <p:spPr>
          <a:xfrm>
            <a:off x="10239375" y="373677"/>
            <a:ext cx="1888304" cy="646331"/>
          </a:xfrm>
          <a:prstGeom prst="rect">
            <a:avLst/>
          </a:prstGeom>
          <a:noFill/>
        </p:spPr>
        <p:txBody>
          <a:bodyPr wrap="square" rtlCol="0">
            <a:spAutoFit/>
          </a:bodyPr>
          <a:lstStyle/>
          <a:p>
            <a:pPr algn="r"/>
            <a:r>
              <a:rPr lang="en-GB"/>
              <a:t>Chris Damerell</a:t>
            </a:r>
          </a:p>
          <a:p>
            <a:pPr algn="r"/>
            <a:r>
              <a:rPr lang="en-GB"/>
              <a:t>18 January 2023</a:t>
            </a:r>
            <a:endParaRPr lang="en-GB" dirty="0"/>
          </a:p>
        </p:txBody>
      </p:sp>
      <p:sp>
        <p:nvSpPr>
          <p:cNvPr id="7" name="TextBox 6">
            <a:extLst>
              <a:ext uri="{FF2B5EF4-FFF2-40B4-BE49-F238E27FC236}">
                <a16:creationId xmlns:a16="http://schemas.microsoft.com/office/drawing/2014/main" id="{AD266626-4AEE-6975-E7F9-FA5D004474F4}"/>
              </a:ext>
            </a:extLst>
          </p:cNvPr>
          <p:cNvSpPr txBox="1"/>
          <p:nvPr/>
        </p:nvSpPr>
        <p:spPr>
          <a:xfrm>
            <a:off x="180975" y="6488668"/>
            <a:ext cx="11849100" cy="369332"/>
          </a:xfrm>
          <a:prstGeom prst="rect">
            <a:avLst/>
          </a:prstGeom>
          <a:noFill/>
        </p:spPr>
        <p:txBody>
          <a:bodyPr wrap="square" rtlCol="0">
            <a:spAutoFit/>
          </a:bodyPr>
          <a:lstStyle/>
          <a:p>
            <a:r>
              <a:rPr lang="en-GB" dirty="0"/>
              <a:t>Late 1950’s, early ‘60s:  The outpouring of discoveries in particle physics  </a:t>
            </a:r>
            <a:r>
              <a:rPr lang="en-GB" dirty="0">
                <a:solidFill>
                  <a:srgbClr val="FF0000"/>
                </a:solidFill>
              </a:rPr>
              <a:t>*(Michael Riordan)</a:t>
            </a:r>
            <a:endParaRPr lang="en-GB" dirty="0"/>
          </a:p>
        </p:txBody>
      </p:sp>
      <p:sp>
        <p:nvSpPr>
          <p:cNvPr id="3" name="TextBox 2">
            <a:extLst>
              <a:ext uri="{FF2B5EF4-FFF2-40B4-BE49-F238E27FC236}">
                <a16:creationId xmlns:a16="http://schemas.microsoft.com/office/drawing/2014/main" id="{4AE06592-A0B7-E5F0-F072-3DD1F055FBDF}"/>
              </a:ext>
            </a:extLst>
          </p:cNvPr>
          <p:cNvSpPr txBox="1"/>
          <p:nvPr/>
        </p:nvSpPr>
        <p:spPr>
          <a:xfrm>
            <a:off x="9572625" y="5886450"/>
            <a:ext cx="1962150" cy="584775"/>
          </a:xfrm>
          <a:prstGeom prst="rect">
            <a:avLst/>
          </a:prstGeom>
          <a:solidFill>
            <a:schemeClr val="bg1"/>
          </a:solidFill>
        </p:spPr>
        <p:txBody>
          <a:bodyPr wrap="square" rtlCol="0">
            <a:spAutoFit/>
          </a:bodyPr>
          <a:lstStyle/>
          <a:p>
            <a:r>
              <a:rPr lang="en-GB" sz="1600" dirty="0"/>
              <a:t>Prof Robin Cherry,</a:t>
            </a:r>
          </a:p>
          <a:p>
            <a:r>
              <a:rPr lang="en-GB" sz="1600" dirty="0"/>
              <a:t>PhD Cambridge</a:t>
            </a:r>
          </a:p>
        </p:txBody>
      </p:sp>
    </p:spTree>
    <p:extLst>
      <p:ext uri="{BB962C8B-B14F-4D97-AF65-F5344CB8AC3E}">
        <p14:creationId xmlns:p14="http://schemas.microsoft.com/office/powerpoint/2010/main" val="326919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3475E8-41A8-AADF-B23B-EF5D7E9B8DDD}"/>
              </a:ext>
            </a:extLst>
          </p:cNvPr>
          <p:cNvSpPr txBox="1"/>
          <p:nvPr/>
        </p:nvSpPr>
        <p:spPr>
          <a:xfrm>
            <a:off x="647700" y="28069"/>
            <a:ext cx="11544300" cy="6524863"/>
          </a:xfrm>
          <a:prstGeom prst="rect">
            <a:avLst/>
          </a:prstGeom>
          <a:noFill/>
        </p:spPr>
        <p:txBody>
          <a:bodyPr wrap="square" rtlCol="0">
            <a:spAutoFit/>
          </a:bodyPr>
          <a:lstStyle/>
          <a:p>
            <a:pPr marL="285750" indent="-285750">
              <a:buFont typeface="Arial" panose="020B0604020202020204" pitchFamily="34" charset="0"/>
              <a:buChar char="•"/>
            </a:pPr>
            <a:endParaRPr lang="en-GB" sz="1800" dirty="0">
              <a:solidFill>
                <a:srgbClr val="202122"/>
              </a:solidFill>
            </a:endParaRPr>
          </a:p>
          <a:p>
            <a:endParaRPr lang="en-GB" sz="1800"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dirty="0">
              <a:solidFill>
                <a:srgbClr val="202122"/>
              </a:solidFill>
            </a:endParaRPr>
          </a:p>
          <a:p>
            <a:pPr marL="285750" indent="-285750">
              <a:buFont typeface="Arial" panose="020B0604020202020204" pitchFamily="34" charset="0"/>
              <a:buChar char="•"/>
            </a:pPr>
            <a:endParaRPr lang="en-GB" sz="1800" dirty="0">
              <a:solidFill>
                <a:srgbClr val="202122"/>
              </a:solidFill>
            </a:endParaRPr>
          </a:p>
          <a:p>
            <a:pPr marL="285750" indent="-285750">
              <a:buFont typeface="Arial" panose="020B0604020202020204" pitchFamily="34" charset="0"/>
              <a:buChar char="•"/>
            </a:pPr>
            <a:r>
              <a:rPr lang="en-GB" sz="1800" dirty="0">
                <a:solidFill>
                  <a:srgbClr val="202122"/>
                </a:solidFill>
              </a:rPr>
              <a:t>The Bootstrap Theory </a:t>
            </a:r>
            <a:r>
              <a:rPr lang="en-GB" dirty="0">
                <a:solidFill>
                  <a:srgbClr val="202122"/>
                </a:solidFill>
              </a:rPr>
              <a:t>rose to the summit of its influence during 1966 </a:t>
            </a:r>
            <a:r>
              <a:rPr lang="en-GB" dirty="0">
                <a:solidFill>
                  <a:srgbClr val="FF0000"/>
                </a:solidFill>
              </a:rPr>
              <a:t>*</a:t>
            </a:r>
            <a:r>
              <a:rPr lang="en-GB" dirty="0">
                <a:solidFill>
                  <a:srgbClr val="202122"/>
                </a:solidFill>
              </a:rPr>
              <a:t> </a:t>
            </a:r>
            <a:endParaRPr lang="en-GB" dirty="0">
              <a:solidFill>
                <a:srgbClr val="FF0000"/>
              </a:solidFill>
            </a:endParaRPr>
          </a:p>
          <a:p>
            <a:pPr marL="285750" indent="-285750">
              <a:buFont typeface="Arial" panose="020B0604020202020204" pitchFamily="34" charset="0"/>
              <a:buChar char="•"/>
            </a:pPr>
            <a:endParaRPr lang="en-GB" sz="1000" dirty="0">
              <a:solidFill>
                <a:srgbClr val="202122"/>
              </a:solidFill>
            </a:endParaRPr>
          </a:p>
          <a:p>
            <a:pPr marL="285750" indent="-285750">
              <a:buFont typeface="Arial" panose="020B0604020202020204" pitchFamily="34" charset="0"/>
              <a:buChar char="•"/>
            </a:pPr>
            <a:r>
              <a:rPr lang="en-GB" sz="1800" dirty="0">
                <a:solidFill>
                  <a:srgbClr val="202122"/>
                </a:solidFill>
              </a:rPr>
              <a:t>Then things started to move fast, for 10 years:</a:t>
            </a:r>
          </a:p>
          <a:p>
            <a:pPr marL="742950" lvl="1" indent="-285750">
              <a:buFont typeface="Arial" panose="020B0604020202020204" pitchFamily="34" charset="0"/>
              <a:buChar char="•"/>
            </a:pPr>
            <a:r>
              <a:rPr lang="en-GB" dirty="0">
                <a:solidFill>
                  <a:srgbClr val="202122"/>
                </a:solidFill>
              </a:rPr>
              <a:t> pioneering electron-nucleon deep inelastic scattering experiments at SLAC (1967-1973), (</a:t>
            </a:r>
            <a:r>
              <a:rPr lang="en-GB" dirty="0" err="1">
                <a:solidFill>
                  <a:srgbClr val="00B0F0"/>
                </a:solidFill>
              </a:rPr>
              <a:t>partons</a:t>
            </a:r>
            <a:r>
              <a:rPr lang="en-GB" dirty="0">
                <a:solidFill>
                  <a:srgbClr val="202122"/>
                </a:solidFill>
              </a:rPr>
              <a:t> discovered)</a:t>
            </a:r>
          </a:p>
          <a:p>
            <a:pPr marL="742950" lvl="1" indent="-285750">
              <a:buFont typeface="Arial" panose="020B0604020202020204" pitchFamily="34" charset="0"/>
              <a:buChar char="•"/>
            </a:pPr>
            <a:r>
              <a:rPr lang="en-GB" dirty="0">
                <a:solidFill>
                  <a:srgbClr val="202122"/>
                </a:solidFill>
              </a:rPr>
              <a:t>high energy neutrino-nucleon scattering at SPS and Fermilab, </a:t>
            </a:r>
            <a:r>
              <a:rPr lang="en-GB" dirty="0"/>
              <a:t>(identification of </a:t>
            </a:r>
            <a:r>
              <a:rPr lang="en-GB" dirty="0" err="1"/>
              <a:t>partons</a:t>
            </a:r>
            <a:r>
              <a:rPr lang="en-GB" dirty="0"/>
              <a:t> as fractionally </a:t>
            </a:r>
            <a:r>
              <a:rPr lang="en-GB" dirty="0" err="1"/>
              <a:t>chgd</a:t>
            </a:r>
            <a:r>
              <a:rPr lang="en-GB" dirty="0"/>
              <a:t> </a:t>
            </a:r>
            <a:r>
              <a:rPr lang="en-GB" dirty="0">
                <a:solidFill>
                  <a:srgbClr val="00B0F0"/>
                </a:solidFill>
              </a:rPr>
              <a:t>quarks)</a:t>
            </a:r>
          </a:p>
          <a:p>
            <a:pPr marL="742950" lvl="1" indent="-285750">
              <a:buFont typeface="Arial" panose="020B0604020202020204" pitchFamily="34" charset="0"/>
              <a:buChar char="•"/>
            </a:pPr>
            <a:r>
              <a:rPr lang="en-GB" dirty="0"/>
              <a:t>high energy muon-nucleon scattering experiments at SPS (EMC, …) and Fermilab (PDFs and more, in nucleon)</a:t>
            </a:r>
          </a:p>
          <a:p>
            <a:pPr marL="742950" lvl="1" indent="-285750">
              <a:buFont typeface="Arial" panose="020B0604020202020204" pitchFamily="34" charset="0"/>
              <a:buChar char="•"/>
            </a:pPr>
            <a:r>
              <a:rPr lang="en-GB" dirty="0">
                <a:solidFill>
                  <a:srgbClr val="202122"/>
                </a:solidFill>
              </a:rPr>
              <a:t>discovery of the </a:t>
            </a:r>
            <a:r>
              <a:rPr lang="en-GB" dirty="0">
                <a:solidFill>
                  <a:srgbClr val="00B0F0"/>
                </a:solidFill>
              </a:rPr>
              <a:t>charm quark </a:t>
            </a:r>
            <a:r>
              <a:rPr lang="en-GB" dirty="0">
                <a:solidFill>
                  <a:srgbClr val="202122"/>
                </a:solidFill>
              </a:rPr>
              <a:t>at SPEAR in 1974/5</a:t>
            </a:r>
          </a:p>
          <a:p>
            <a:pPr marL="742950" lvl="1" indent="-285750">
              <a:buFont typeface="Arial" panose="020B0604020202020204" pitchFamily="34" charset="0"/>
              <a:buChar char="•"/>
            </a:pPr>
            <a:r>
              <a:rPr lang="en-GB" dirty="0">
                <a:solidFill>
                  <a:srgbClr val="202122"/>
                </a:solidFill>
              </a:rPr>
              <a:t>discovery of the </a:t>
            </a:r>
            <a:r>
              <a:rPr lang="en-GB" dirty="0">
                <a:solidFill>
                  <a:srgbClr val="00B0F0"/>
                </a:solidFill>
              </a:rPr>
              <a:t>bottom quark </a:t>
            </a:r>
            <a:r>
              <a:rPr lang="en-GB" dirty="0"/>
              <a:t>in E288 </a:t>
            </a:r>
            <a:r>
              <a:rPr lang="en-GB" dirty="0">
                <a:solidFill>
                  <a:srgbClr val="202122"/>
                </a:solidFill>
              </a:rPr>
              <a:t>at Fermilab in 1977</a:t>
            </a:r>
          </a:p>
          <a:p>
            <a:pPr marL="742950" lvl="1" indent="-285750">
              <a:buFont typeface="Arial" panose="020B0604020202020204" pitchFamily="34" charset="0"/>
              <a:buChar char="•"/>
            </a:pPr>
            <a:endParaRPr lang="en-GB" sz="1200" dirty="0">
              <a:solidFill>
                <a:srgbClr val="202122"/>
              </a:solidFill>
            </a:endParaRPr>
          </a:p>
          <a:p>
            <a:pPr marL="285750" indent="-285750">
              <a:buFont typeface="Arial" panose="020B0604020202020204" pitchFamily="34" charset="0"/>
              <a:buChar char="•"/>
            </a:pPr>
            <a:r>
              <a:rPr lang="en-GB" dirty="0">
                <a:solidFill>
                  <a:srgbClr val="202122"/>
                </a:solidFill>
              </a:rPr>
              <a:t>These decisive developments almost buried the bootstrap theory </a:t>
            </a:r>
          </a:p>
          <a:p>
            <a:pPr marL="285750" indent="-285750">
              <a:buFont typeface="Arial" panose="020B0604020202020204" pitchFamily="34" charset="0"/>
              <a:buChar char="•"/>
            </a:pPr>
            <a:endParaRPr lang="en-GB" sz="1000" dirty="0">
              <a:solidFill>
                <a:srgbClr val="202122"/>
              </a:solidFill>
            </a:endParaRPr>
          </a:p>
          <a:p>
            <a:pPr marL="285750" indent="-285750">
              <a:buFont typeface="Arial" panose="020B0604020202020204" pitchFamily="34" charset="0"/>
              <a:buChar char="•"/>
            </a:pPr>
            <a:r>
              <a:rPr lang="en-GB" dirty="0">
                <a:solidFill>
                  <a:srgbClr val="202122"/>
                </a:solidFill>
              </a:rPr>
              <a:t>QCD emerged and gained substance between 1973 and 1979 (discovery of the</a:t>
            </a:r>
            <a:r>
              <a:rPr lang="en-GB" dirty="0">
                <a:solidFill>
                  <a:srgbClr val="00B0F0"/>
                </a:solidFill>
              </a:rPr>
              <a:t> gluon </a:t>
            </a:r>
            <a:r>
              <a:rPr lang="en-GB" dirty="0">
                <a:solidFill>
                  <a:srgbClr val="202122"/>
                </a:solidFill>
              </a:rPr>
              <a:t>at  PETRA).  </a:t>
            </a:r>
          </a:p>
          <a:p>
            <a:pPr marL="285750" indent="-285750">
              <a:buFont typeface="Arial" panose="020B0604020202020204" pitchFamily="34" charset="0"/>
              <a:buChar char="•"/>
            </a:pPr>
            <a:endParaRPr lang="en-GB" sz="800" dirty="0">
              <a:solidFill>
                <a:srgbClr val="202122"/>
              </a:solidFill>
            </a:endParaRPr>
          </a:p>
          <a:p>
            <a:pPr marL="285750" indent="-285750">
              <a:buFont typeface="Arial" panose="020B0604020202020204" pitchFamily="34" charset="0"/>
              <a:buChar char="•"/>
            </a:pPr>
            <a:r>
              <a:rPr lang="en-GB" dirty="0">
                <a:solidFill>
                  <a:srgbClr val="202122"/>
                </a:solidFill>
              </a:rPr>
              <a:t>As to QCD explaining all the soft physics, with which the bootstrap had made little progress:  </a:t>
            </a:r>
            <a:r>
              <a:rPr lang="en-GB" dirty="0">
                <a:solidFill>
                  <a:srgbClr val="FF0000"/>
                </a:solidFill>
              </a:rPr>
              <a:t>‘Give us 6 months!’</a:t>
            </a:r>
          </a:p>
        </p:txBody>
      </p:sp>
      <p:sp>
        <p:nvSpPr>
          <p:cNvPr id="2" name="Slide Number Placeholder 1">
            <a:extLst>
              <a:ext uri="{FF2B5EF4-FFF2-40B4-BE49-F238E27FC236}">
                <a16:creationId xmlns:a16="http://schemas.microsoft.com/office/drawing/2014/main" id="{434AF3D0-9E08-FC8D-E00A-D1128F440E31}"/>
              </a:ext>
            </a:extLst>
          </p:cNvPr>
          <p:cNvSpPr>
            <a:spLocks noGrp="1"/>
          </p:cNvSpPr>
          <p:nvPr>
            <p:ph type="sldNum" sz="quarter" idx="12"/>
          </p:nvPr>
        </p:nvSpPr>
        <p:spPr>
          <a:noFill/>
        </p:spPr>
        <p:txBody>
          <a:bodyPr/>
          <a:lstStyle/>
          <a:p>
            <a:fld id="{962124E4-6284-419A-BCE1-44852D134B8D}" type="slidenum">
              <a:rPr lang="en-GB" smtClean="0"/>
              <a:t>10</a:t>
            </a:fld>
            <a:endParaRPr lang="en-GB" dirty="0"/>
          </a:p>
        </p:txBody>
      </p:sp>
      <p:pic>
        <p:nvPicPr>
          <p:cNvPr id="4" name="Picture 3">
            <a:extLst>
              <a:ext uri="{FF2B5EF4-FFF2-40B4-BE49-F238E27FC236}">
                <a16:creationId xmlns:a16="http://schemas.microsoft.com/office/drawing/2014/main" id="{0A25F66F-18A3-0534-C6B4-D023DCF75F53}"/>
              </a:ext>
            </a:extLst>
          </p:cNvPr>
          <p:cNvPicPr>
            <a:picLocks noChangeAspect="1"/>
          </p:cNvPicPr>
          <p:nvPr/>
        </p:nvPicPr>
        <p:blipFill>
          <a:blip r:embed="rId2"/>
          <a:stretch>
            <a:fillRect/>
          </a:stretch>
        </p:blipFill>
        <p:spPr>
          <a:xfrm>
            <a:off x="4038525" y="305068"/>
            <a:ext cx="2914800" cy="2825895"/>
          </a:xfrm>
          <a:prstGeom prst="rect">
            <a:avLst/>
          </a:prstGeom>
        </p:spPr>
      </p:pic>
      <p:sp>
        <p:nvSpPr>
          <p:cNvPr id="6" name="TextBox 5">
            <a:extLst>
              <a:ext uri="{FF2B5EF4-FFF2-40B4-BE49-F238E27FC236}">
                <a16:creationId xmlns:a16="http://schemas.microsoft.com/office/drawing/2014/main" id="{1720D54D-2B26-94EA-C018-01E884583F3E}"/>
              </a:ext>
            </a:extLst>
          </p:cNvPr>
          <p:cNvSpPr txBox="1"/>
          <p:nvPr/>
        </p:nvSpPr>
        <p:spPr>
          <a:xfrm>
            <a:off x="7415250" y="1216785"/>
            <a:ext cx="3895725" cy="1938992"/>
          </a:xfrm>
          <a:prstGeom prst="rect">
            <a:avLst/>
          </a:prstGeom>
          <a:noFill/>
        </p:spPr>
        <p:txBody>
          <a:bodyPr wrap="square" rtlCol="0">
            <a:spAutoFit/>
          </a:bodyPr>
          <a:lstStyle/>
          <a:p>
            <a:r>
              <a:rPr lang="en-GB" dirty="0"/>
              <a:t>R Cutkosky, Bootstrap Mechanisms  </a:t>
            </a:r>
            <a:r>
              <a:rPr lang="en-GB" dirty="0">
                <a:solidFill>
                  <a:srgbClr val="FF0000"/>
                </a:solidFill>
              </a:rPr>
              <a:t>*</a:t>
            </a:r>
          </a:p>
          <a:p>
            <a:endParaRPr lang="en-GB" sz="1000" dirty="0">
              <a:solidFill>
                <a:srgbClr val="FF0000"/>
              </a:solidFill>
            </a:endParaRPr>
          </a:p>
          <a:p>
            <a:r>
              <a:rPr lang="en-GB" dirty="0"/>
              <a:t>Abdus Salam,  Summary talk</a:t>
            </a:r>
          </a:p>
          <a:p>
            <a:endParaRPr lang="en-GB" sz="1000" dirty="0"/>
          </a:p>
          <a:p>
            <a:r>
              <a:rPr lang="en-GB" dirty="0"/>
              <a:t>Oxford Particle Physics Conf, 1965</a:t>
            </a:r>
          </a:p>
          <a:p>
            <a:endParaRPr lang="en-GB" sz="1000" dirty="0"/>
          </a:p>
          <a:p>
            <a:r>
              <a:rPr lang="en-GB" i="1" dirty="0"/>
              <a:t>The Ox Roast!</a:t>
            </a:r>
          </a:p>
          <a:p>
            <a:endParaRPr lang="en-GB" dirty="0"/>
          </a:p>
        </p:txBody>
      </p:sp>
    </p:spTree>
    <p:extLst>
      <p:ext uri="{BB962C8B-B14F-4D97-AF65-F5344CB8AC3E}">
        <p14:creationId xmlns:p14="http://schemas.microsoft.com/office/powerpoint/2010/main" val="211087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5E98E3-699E-EBF9-2E3F-A2DCA92C2471}"/>
              </a:ext>
            </a:extLst>
          </p:cNvPr>
          <p:cNvSpPr txBox="1"/>
          <p:nvPr/>
        </p:nvSpPr>
        <p:spPr>
          <a:xfrm>
            <a:off x="600075" y="295275"/>
            <a:ext cx="5343526" cy="6463308"/>
          </a:xfrm>
          <a:prstGeom prst="rect">
            <a:avLst/>
          </a:prstGeom>
          <a:noFill/>
        </p:spPr>
        <p:txBody>
          <a:bodyPr wrap="square" rtlCol="0">
            <a:spAutoFit/>
          </a:bodyPr>
          <a:lstStyle/>
          <a:p>
            <a:pPr marL="285750" indent="-285750">
              <a:buFont typeface="Arial" panose="020B0604020202020204" pitchFamily="34" charset="0"/>
              <a:buChar char="•"/>
            </a:pPr>
            <a:r>
              <a:rPr lang="en-GB" dirty="0"/>
              <a:t>Geoffrey Chew continued to lead the Theoretical Physics Group at UC Berkeley for many years.  He never abandoned the bootstrap concept, and his doctoral students included: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r>
              <a:rPr lang="en-GB" dirty="0">
                <a:solidFill>
                  <a:srgbClr val="FF0000"/>
                </a:solidFill>
              </a:rPr>
              <a:t>David Gross </a:t>
            </a:r>
            <a:r>
              <a:rPr lang="en-GB" dirty="0"/>
              <a:t>- NP 2004 with Frank </a:t>
            </a:r>
            <a:r>
              <a:rPr lang="en-GB" dirty="0" err="1"/>
              <a:t>Wilczek</a:t>
            </a:r>
            <a:r>
              <a:rPr lang="en-GB" dirty="0"/>
              <a:t> and David </a:t>
            </a:r>
            <a:r>
              <a:rPr lang="en-GB" dirty="0" err="1"/>
              <a:t>Politzer</a:t>
            </a:r>
            <a:r>
              <a:rPr lang="en-GB" dirty="0"/>
              <a:t> for discovery of asymptotic freedom, leading to QCD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rgbClr val="FF0000"/>
                </a:solidFill>
              </a:rPr>
              <a:t>John H Schwarz </a:t>
            </a:r>
            <a:r>
              <a:rPr lang="en-GB" dirty="0"/>
              <a:t>– one of the pioneers of string theory.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Echoes of the Bootstrap Theory can be found in string theory, and who knows, our multi-coloured and multi-flavoured quarks and gluons may some day prove to be composed of some universal string, knotted and vibrating differently foe each species, in some N-dimensional space, each receiving its mass (or not, in the case of the photon) by tangling in its own way with the fog of virtual Higgs bosons …</a:t>
            </a:r>
          </a:p>
          <a:p>
            <a:endParaRPr lang="en-GB" dirty="0"/>
          </a:p>
          <a:p>
            <a:pPr marL="285750" indent="-285750">
              <a:buFont typeface="Arial" panose="020B0604020202020204" pitchFamily="34" charset="0"/>
              <a:buChar char="•"/>
            </a:pPr>
            <a:r>
              <a:rPr lang="en-GB" dirty="0"/>
              <a:t>Maybe Chew had the right idea, but was applying it one layer of the cosmic onion too soon?</a:t>
            </a:r>
          </a:p>
        </p:txBody>
      </p:sp>
      <p:sp>
        <p:nvSpPr>
          <p:cNvPr id="3" name="Slide Number Placeholder 2">
            <a:extLst>
              <a:ext uri="{FF2B5EF4-FFF2-40B4-BE49-F238E27FC236}">
                <a16:creationId xmlns:a16="http://schemas.microsoft.com/office/drawing/2014/main" id="{94861F44-0D64-31D3-8928-0B9B2F022FE2}"/>
              </a:ext>
            </a:extLst>
          </p:cNvPr>
          <p:cNvSpPr>
            <a:spLocks noGrp="1"/>
          </p:cNvSpPr>
          <p:nvPr>
            <p:ph type="sldNum" sz="quarter" idx="12"/>
          </p:nvPr>
        </p:nvSpPr>
        <p:spPr>
          <a:xfrm>
            <a:off x="8610600" y="6380162"/>
            <a:ext cx="2743200" cy="365125"/>
          </a:xfrm>
        </p:spPr>
        <p:txBody>
          <a:bodyPr/>
          <a:lstStyle/>
          <a:p>
            <a:fld id="{962124E4-6284-419A-BCE1-44852D134B8D}" type="slidenum">
              <a:rPr lang="en-GB" smtClean="0"/>
              <a:t>11</a:t>
            </a:fld>
            <a:endParaRPr lang="en-GB"/>
          </a:p>
        </p:txBody>
      </p:sp>
      <p:pic>
        <p:nvPicPr>
          <p:cNvPr id="5" name="Picture 4" descr="A picture containing text, blackboard, people&#10;&#10;Description automatically generated">
            <a:extLst>
              <a:ext uri="{FF2B5EF4-FFF2-40B4-BE49-F238E27FC236}">
                <a16:creationId xmlns:a16="http://schemas.microsoft.com/office/drawing/2014/main" id="{CF8D6CBE-C56C-8F30-FE3B-0E7AB28BB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881" y="295275"/>
            <a:ext cx="4924044" cy="4965192"/>
          </a:xfrm>
          <a:prstGeom prst="rect">
            <a:avLst/>
          </a:prstGeom>
        </p:spPr>
      </p:pic>
      <p:sp>
        <p:nvSpPr>
          <p:cNvPr id="6" name="TextBox 5">
            <a:extLst>
              <a:ext uri="{FF2B5EF4-FFF2-40B4-BE49-F238E27FC236}">
                <a16:creationId xmlns:a16="http://schemas.microsoft.com/office/drawing/2014/main" id="{FDB69DF4-222D-5687-BA07-C7507AF8A3FC}"/>
              </a:ext>
            </a:extLst>
          </p:cNvPr>
          <p:cNvSpPr txBox="1"/>
          <p:nvPr/>
        </p:nvSpPr>
        <p:spPr>
          <a:xfrm>
            <a:off x="6748653" y="5380878"/>
            <a:ext cx="4762500" cy="1200329"/>
          </a:xfrm>
          <a:prstGeom prst="rect">
            <a:avLst/>
          </a:prstGeom>
          <a:noFill/>
        </p:spPr>
        <p:txBody>
          <a:bodyPr wrap="square" rtlCol="0">
            <a:spAutoFit/>
          </a:bodyPr>
          <a:lstStyle/>
          <a:p>
            <a:r>
              <a:rPr lang="en-GB" sz="1400" dirty="0"/>
              <a:t>Diagram of change.  Taoist Canon</a:t>
            </a:r>
          </a:p>
          <a:p>
            <a:r>
              <a:rPr lang="en-GB" sz="1400" dirty="0"/>
              <a:t>Northern Sung dynasty 960-1127 AD</a:t>
            </a:r>
          </a:p>
          <a:p>
            <a:endParaRPr lang="en-GB" sz="800" dirty="0"/>
          </a:p>
          <a:p>
            <a:r>
              <a:rPr lang="en-GB" sz="1400" dirty="0" err="1"/>
              <a:t>Fritjof</a:t>
            </a:r>
            <a:r>
              <a:rPr lang="en-GB" sz="1400" dirty="0"/>
              <a:t> Capra – The Tao of Physics</a:t>
            </a:r>
          </a:p>
          <a:p>
            <a:endParaRPr lang="en-GB" sz="800" dirty="0"/>
          </a:p>
          <a:p>
            <a:r>
              <a:rPr lang="en-GB" sz="1400" dirty="0">
                <a:solidFill>
                  <a:srgbClr val="00B0F0"/>
                </a:solidFill>
              </a:rPr>
              <a:t>If there’s interest, </a:t>
            </a:r>
            <a:r>
              <a:rPr lang="en-GB" sz="1400" dirty="0" err="1">
                <a:solidFill>
                  <a:srgbClr val="00B0F0"/>
                </a:solidFill>
              </a:rPr>
              <a:t>Laotse’s</a:t>
            </a:r>
            <a:r>
              <a:rPr lang="en-GB" sz="1400" dirty="0">
                <a:solidFill>
                  <a:srgbClr val="00B0F0"/>
                </a:solidFill>
              </a:rPr>
              <a:t> vision from 2500 years ago</a:t>
            </a:r>
          </a:p>
        </p:txBody>
      </p:sp>
    </p:spTree>
    <p:extLst>
      <p:ext uri="{BB962C8B-B14F-4D97-AF65-F5344CB8AC3E}">
        <p14:creationId xmlns:p14="http://schemas.microsoft.com/office/powerpoint/2010/main" val="265981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5C6E3-64D7-8366-92A1-AB6ECB85807A}"/>
              </a:ext>
            </a:extLst>
          </p:cNvPr>
          <p:cNvSpPr>
            <a:spLocks noGrp="1"/>
          </p:cNvSpPr>
          <p:nvPr>
            <p:ph type="sldNum" sz="quarter" idx="12"/>
          </p:nvPr>
        </p:nvSpPr>
        <p:spPr/>
        <p:txBody>
          <a:bodyPr/>
          <a:lstStyle/>
          <a:p>
            <a:fld id="{962124E4-6284-419A-BCE1-44852D134B8D}" type="slidenum">
              <a:rPr lang="en-GB" smtClean="0"/>
              <a:t>12</a:t>
            </a:fld>
            <a:endParaRPr lang="en-GB"/>
          </a:p>
        </p:txBody>
      </p:sp>
      <p:sp>
        <p:nvSpPr>
          <p:cNvPr id="3" name="TextBox 2">
            <a:extLst>
              <a:ext uri="{FF2B5EF4-FFF2-40B4-BE49-F238E27FC236}">
                <a16:creationId xmlns:a16="http://schemas.microsoft.com/office/drawing/2014/main" id="{55AA48F8-20D3-F2B1-86E9-89C3E40F1F93}"/>
              </a:ext>
            </a:extLst>
          </p:cNvPr>
          <p:cNvSpPr txBox="1"/>
          <p:nvPr/>
        </p:nvSpPr>
        <p:spPr>
          <a:xfrm>
            <a:off x="504825" y="238125"/>
            <a:ext cx="11334750" cy="5909310"/>
          </a:xfrm>
          <a:prstGeom prst="rect">
            <a:avLst/>
          </a:prstGeom>
          <a:noFill/>
        </p:spPr>
        <p:txBody>
          <a:bodyPr wrap="square" rtlCol="0">
            <a:spAutoFit/>
          </a:bodyPr>
          <a:lstStyle/>
          <a:p>
            <a:r>
              <a:rPr lang="en-GB" dirty="0">
                <a:solidFill>
                  <a:srgbClr val="FF0000"/>
                </a:solidFill>
              </a:rPr>
              <a:t>Thanks to Steve Watts, and to </a:t>
            </a:r>
            <a:r>
              <a:rPr lang="en-GB" dirty="0" err="1">
                <a:solidFill>
                  <a:srgbClr val="FF0000"/>
                </a:solidFill>
              </a:rPr>
              <a:t>Foteini</a:t>
            </a:r>
            <a:r>
              <a:rPr lang="en-GB" dirty="0">
                <a:solidFill>
                  <a:srgbClr val="FF0000"/>
                </a:solidFill>
              </a:rPr>
              <a:t> and Feckson (RAL Library):</a:t>
            </a:r>
          </a:p>
          <a:p>
            <a:endParaRPr lang="en-GB" dirty="0"/>
          </a:p>
          <a:p>
            <a:r>
              <a:rPr lang="en-GB" b="1" dirty="0"/>
              <a:t>Helge </a:t>
            </a:r>
            <a:r>
              <a:rPr lang="en-GB" b="1" dirty="0" err="1"/>
              <a:t>Kragh</a:t>
            </a:r>
            <a:r>
              <a:rPr lang="en-GB" b="1" dirty="0"/>
              <a:t>.  Higher Speculations : Grand Theories and Failed Revolutions in Physics and Cosmology, OUP, 2011.</a:t>
            </a:r>
          </a:p>
          <a:p>
            <a:endParaRPr lang="en-GB" dirty="0"/>
          </a:p>
          <a:p>
            <a:r>
              <a:rPr lang="en-GB" i="1" dirty="0"/>
              <a:t>Chapter 6:  The Rise and Fall of the Bootstrap Programme</a:t>
            </a:r>
          </a:p>
          <a:p>
            <a:endParaRPr lang="en-GB" dirty="0"/>
          </a:p>
          <a:p>
            <a:r>
              <a:rPr lang="en-GB" dirty="0"/>
              <a:t>P 150  ‘The non-reality of the space-time continuum, and hence of all field theories’ (Well, I think </a:t>
            </a:r>
            <a:r>
              <a:rPr lang="en-GB" dirty="0" err="1"/>
              <a:t>newborn</a:t>
            </a:r>
            <a:r>
              <a:rPr lang="en-GB" dirty="0"/>
              <a:t> babies pretty soon develop an acute awareness of both space and time – specially when tired or hungry)</a:t>
            </a:r>
          </a:p>
          <a:p>
            <a:endParaRPr lang="en-GB" dirty="0"/>
          </a:p>
          <a:p>
            <a:r>
              <a:rPr lang="en-GB" dirty="0"/>
              <a:t>P 152 Wow!  M</a:t>
            </a:r>
            <a:r>
              <a:rPr lang="en-GB" dirty="0">
                <a:latin typeface="Symbol" panose="05050102010706020507" pitchFamily="18" charset="2"/>
              </a:rPr>
              <a:t>r</a:t>
            </a:r>
            <a:r>
              <a:rPr lang="en-GB" dirty="0"/>
              <a:t> = 650 MeV, but what’s a Feynman diagram doing here?</a:t>
            </a:r>
          </a:p>
          <a:p>
            <a:endParaRPr lang="en-GB" dirty="0"/>
          </a:p>
          <a:p>
            <a:r>
              <a:rPr lang="en-GB" dirty="0"/>
              <a:t>P 155 Feynman’s opinion of the bootstrap approach</a:t>
            </a:r>
          </a:p>
          <a:p>
            <a:endParaRPr lang="en-GB" dirty="0"/>
          </a:p>
          <a:p>
            <a:r>
              <a:rPr lang="en-GB" dirty="0"/>
              <a:t>P 157 Resurgence of field theories (Glashow, Weinberg, Salam: </a:t>
            </a:r>
            <a:r>
              <a:rPr lang="en-GB" dirty="0" err="1"/>
              <a:t>t’Hooft</a:t>
            </a:r>
            <a:r>
              <a:rPr lang="en-GB" dirty="0"/>
              <a:t>– and NOT in nuclear structure, Denys</a:t>
            </a:r>
          </a:p>
          <a:p>
            <a:endParaRPr lang="en-GB" dirty="0"/>
          </a:p>
          <a:p>
            <a:r>
              <a:rPr lang="en-GB" dirty="0"/>
              <a:t>P 160 Freeman Dyson and his high expectations of the Creator as physicist  </a:t>
            </a:r>
            <a:r>
              <a:rPr lang="en-GB" dirty="0">
                <a:solidFill>
                  <a:srgbClr val="FF0000"/>
                </a:solidFill>
              </a:rPr>
              <a:t>*</a:t>
            </a:r>
          </a:p>
          <a:p>
            <a:endParaRPr lang="en-GB" dirty="0"/>
          </a:p>
          <a:p>
            <a:r>
              <a:rPr lang="en-GB" dirty="0"/>
              <a:t>------------------------------</a:t>
            </a:r>
          </a:p>
          <a:p>
            <a:endParaRPr lang="en-GB" dirty="0"/>
          </a:p>
          <a:p>
            <a:r>
              <a:rPr lang="en-GB" dirty="0"/>
              <a:t>Full circle to Feynman’s school pal Raymond </a:t>
            </a:r>
            <a:r>
              <a:rPr lang="en-GB" dirty="0" err="1"/>
              <a:t>Smullyan</a:t>
            </a:r>
            <a:r>
              <a:rPr lang="en-GB" dirty="0"/>
              <a:t>, from Far Rockaway, Queens, New York:  ‘Is God a Taoist?’  An imagined conversation about free will between a mortal human and God</a:t>
            </a:r>
          </a:p>
        </p:txBody>
      </p:sp>
    </p:spTree>
    <p:extLst>
      <p:ext uri="{BB962C8B-B14F-4D97-AF65-F5344CB8AC3E}">
        <p14:creationId xmlns:p14="http://schemas.microsoft.com/office/powerpoint/2010/main" val="223066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9D2B6-EB0E-E4F5-EED5-4E48B4DE64E9}"/>
              </a:ext>
            </a:extLst>
          </p:cNvPr>
          <p:cNvSpPr txBox="1"/>
          <p:nvPr/>
        </p:nvSpPr>
        <p:spPr>
          <a:xfrm>
            <a:off x="571500" y="714375"/>
            <a:ext cx="10553700" cy="5847755"/>
          </a:xfrm>
          <a:prstGeom prst="rect">
            <a:avLst/>
          </a:prstGeom>
          <a:noFill/>
        </p:spPr>
        <p:txBody>
          <a:bodyPr wrap="square" rtlCol="0">
            <a:spAutoFit/>
          </a:bodyPr>
          <a:lstStyle/>
          <a:p>
            <a:pPr algn="ctr"/>
            <a:r>
              <a:rPr lang="en-GB" b="1" dirty="0"/>
              <a:t>Conclusions/takeaways</a:t>
            </a:r>
          </a:p>
          <a:p>
            <a:endParaRPr lang="en-GB" dirty="0"/>
          </a:p>
          <a:p>
            <a:pPr marL="285750" indent="-285750">
              <a:buFont typeface="Arial" panose="020B0604020202020204" pitchFamily="34" charset="0"/>
              <a:buChar char="•"/>
            </a:pPr>
            <a:r>
              <a:rPr lang="en-GB" dirty="0"/>
              <a:t> If you’re a young scientist, heed the words of James Watson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Equally so for senior scientists; we should all help our young colleagues to achieve their heartfelt goals, even when they don’t coincide with our own, and allow them to learn from their mistakes, not belittle them.  We can all remember our own worst blunders, even though we tend to bury them.  </a:t>
            </a:r>
          </a:p>
          <a:p>
            <a:endParaRPr lang="en-GB" sz="1000" dirty="0"/>
          </a:p>
          <a:p>
            <a:pPr marL="285750" indent="-285750">
              <a:buFont typeface="Arial" panose="020B0604020202020204" pitchFamily="34" charset="0"/>
              <a:buChar char="•"/>
            </a:pPr>
            <a:r>
              <a:rPr lang="en-GB" dirty="0"/>
              <a:t>Nobody should be ‘too busy’ to help someone who is struggling, nor too timid about ‘reputational damage’ to take action against bullies and tyrants.  It’s always tempting to take the easy way out, but </a:t>
            </a:r>
            <a:r>
              <a:rPr lang="en-GB" dirty="0">
                <a:solidFill>
                  <a:srgbClr val="FF0000"/>
                </a:solidFill>
              </a:rPr>
              <a:t>‘truth will out’.   </a:t>
            </a:r>
          </a:p>
          <a:p>
            <a:endParaRPr lang="en-GB" sz="1000" dirty="0"/>
          </a:p>
          <a:p>
            <a:pPr marL="285750" indent="-285750">
              <a:buFont typeface="Arial" panose="020B0604020202020204" pitchFamily="34" charset="0"/>
              <a:buChar char="•"/>
            </a:pPr>
            <a:r>
              <a:rPr lang="en-GB" dirty="0"/>
              <a:t>Particle physics is certainly not an ‘island of excellence’, loftily beyond the need to improve itself.  There are many examples of spiteful bosses bullying young colleagues and driving them out of our field, and malicious cabals undermining rival projects by sabotage, such as the subversive trashing of ILC in 2008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Do watch Lia </a:t>
            </a:r>
            <a:r>
              <a:rPr lang="en-GB" dirty="0" err="1"/>
              <a:t>Merminga’s</a:t>
            </a:r>
            <a:r>
              <a:rPr lang="en-GB" dirty="0"/>
              <a:t> HEPAP address, 8-9 December 2022, specially her last slide on changes coming to Fermilab this year.  There are good reasons for hope!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Looking forward to the International Linear Collider Workshop (LCWS2023) at SLAC, 15-19 May 2023, which will allow hybrid participation.  An exciting opportunity to achieve a broad perspective on the future Higgs Factory, helping to inform P5 and </a:t>
            </a:r>
            <a:r>
              <a:rPr lang="en-GB" dirty="0">
                <a:solidFill>
                  <a:srgbClr val="FF0000"/>
                </a:solidFill>
              </a:rPr>
              <a:t>combining the regional ECFA and Snowmass studies towards a world-wide consensus, free of the usual propaganda … </a:t>
            </a:r>
          </a:p>
          <a:p>
            <a:r>
              <a:rPr lang="en-GB" dirty="0"/>
              <a:t> </a:t>
            </a:r>
          </a:p>
        </p:txBody>
      </p:sp>
      <p:sp>
        <p:nvSpPr>
          <p:cNvPr id="2" name="Slide Number Placeholder 1">
            <a:extLst>
              <a:ext uri="{FF2B5EF4-FFF2-40B4-BE49-F238E27FC236}">
                <a16:creationId xmlns:a16="http://schemas.microsoft.com/office/drawing/2014/main" id="{7B5772AA-5445-FAE9-E6E2-A93C5060A74A}"/>
              </a:ext>
            </a:extLst>
          </p:cNvPr>
          <p:cNvSpPr>
            <a:spLocks noGrp="1"/>
          </p:cNvSpPr>
          <p:nvPr>
            <p:ph type="sldNum" sz="quarter" idx="12"/>
          </p:nvPr>
        </p:nvSpPr>
        <p:spPr/>
        <p:txBody>
          <a:bodyPr/>
          <a:lstStyle/>
          <a:p>
            <a:fld id="{962124E4-6284-419A-BCE1-44852D134B8D}" type="slidenum">
              <a:rPr lang="en-GB" smtClean="0"/>
              <a:t>13</a:t>
            </a:fld>
            <a:endParaRPr lang="en-GB"/>
          </a:p>
        </p:txBody>
      </p:sp>
    </p:spTree>
    <p:extLst>
      <p:ext uri="{BB962C8B-B14F-4D97-AF65-F5344CB8AC3E}">
        <p14:creationId xmlns:p14="http://schemas.microsoft.com/office/powerpoint/2010/main" val="194002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A9283E-AC32-0426-FD5A-E963E6BD197E}"/>
              </a:ext>
            </a:extLst>
          </p:cNvPr>
          <p:cNvSpPr/>
          <p:nvPr/>
        </p:nvSpPr>
        <p:spPr>
          <a:xfrm>
            <a:off x="3467100" y="2705100"/>
            <a:ext cx="3067050" cy="276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3622473-1F0B-BF50-91A7-7003C88489EF}"/>
              </a:ext>
            </a:extLst>
          </p:cNvPr>
          <p:cNvPicPr>
            <a:picLocks noChangeAspect="1"/>
          </p:cNvPicPr>
          <p:nvPr/>
        </p:nvPicPr>
        <p:blipFill>
          <a:blip r:embed="rId2"/>
          <a:stretch>
            <a:fillRect/>
          </a:stretch>
        </p:blipFill>
        <p:spPr>
          <a:xfrm>
            <a:off x="363127" y="525880"/>
            <a:ext cx="11465745" cy="5185513"/>
          </a:xfrm>
          <a:prstGeom prst="rect">
            <a:avLst/>
          </a:prstGeom>
          <a:noFill/>
        </p:spPr>
      </p:pic>
      <p:sp>
        <p:nvSpPr>
          <p:cNvPr id="6" name="Slide Number Placeholder 5">
            <a:extLst>
              <a:ext uri="{FF2B5EF4-FFF2-40B4-BE49-F238E27FC236}">
                <a16:creationId xmlns:a16="http://schemas.microsoft.com/office/drawing/2014/main" id="{050B35AC-C419-1FA6-3454-98E2727DD8B9}"/>
              </a:ext>
            </a:extLst>
          </p:cNvPr>
          <p:cNvSpPr>
            <a:spLocks noGrp="1"/>
          </p:cNvSpPr>
          <p:nvPr>
            <p:ph type="sldNum" sz="quarter" idx="12"/>
          </p:nvPr>
        </p:nvSpPr>
        <p:spPr/>
        <p:txBody>
          <a:bodyPr/>
          <a:lstStyle/>
          <a:p>
            <a:fld id="{962124E4-6284-419A-BCE1-44852D134B8D}" type="slidenum">
              <a:rPr lang="en-GB" smtClean="0"/>
              <a:t>14</a:t>
            </a:fld>
            <a:endParaRPr lang="en-GB"/>
          </a:p>
        </p:txBody>
      </p:sp>
      <p:sp>
        <p:nvSpPr>
          <p:cNvPr id="7" name="TextBox 6">
            <a:extLst>
              <a:ext uri="{FF2B5EF4-FFF2-40B4-BE49-F238E27FC236}">
                <a16:creationId xmlns:a16="http://schemas.microsoft.com/office/drawing/2014/main" id="{8E530761-3065-8E7F-9E11-0593BFC47D7A}"/>
              </a:ext>
            </a:extLst>
          </p:cNvPr>
          <p:cNvSpPr txBox="1"/>
          <p:nvPr/>
        </p:nvSpPr>
        <p:spPr>
          <a:xfrm>
            <a:off x="555170" y="6204857"/>
            <a:ext cx="11016343" cy="646331"/>
          </a:xfrm>
          <a:prstGeom prst="rect">
            <a:avLst/>
          </a:prstGeom>
          <a:noFill/>
        </p:spPr>
        <p:txBody>
          <a:bodyPr wrap="square" rtlCol="0">
            <a:spAutoFit/>
          </a:bodyPr>
          <a:lstStyle/>
          <a:p>
            <a:r>
              <a:rPr lang="en-GB" dirty="0"/>
              <a:t>If time permits, the remarkable story of Chew’s engagement in the Manhattan Project from 1942, aged 19</a:t>
            </a:r>
          </a:p>
          <a:p>
            <a:endParaRPr lang="en-GB" dirty="0"/>
          </a:p>
        </p:txBody>
      </p:sp>
    </p:spTree>
    <p:extLst>
      <p:ext uri="{BB962C8B-B14F-4D97-AF65-F5344CB8AC3E}">
        <p14:creationId xmlns:p14="http://schemas.microsoft.com/office/powerpoint/2010/main" val="419267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19429-6D9D-5F4D-E3C1-D82259657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74" y="489203"/>
            <a:ext cx="6268974" cy="3564383"/>
          </a:xfrm>
          <a:prstGeom prst="rect">
            <a:avLst/>
          </a:prstGeom>
        </p:spPr>
      </p:pic>
      <p:pic>
        <p:nvPicPr>
          <p:cNvPr id="3" name="Picture 2" descr="A picture containing text, indoor, furniture&#10;&#10;Description automatically generated">
            <a:extLst>
              <a:ext uri="{FF2B5EF4-FFF2-40B4-BE49-F238E27FC236}">
                <a16:creationId xmlns:a16="http://schemas.microsoft.com/office/drawing/2014/main" id="{4F26ADBB-0CA5-ED64-36CB-2CE5923E7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451937" y="1688465"/>
            <a:ext cx="4641427" cy="3481070"/>
          </a:xfrm>
          <a:prstGeom prst="rect">
            <a:avLst/>
          </a:prstGeom>
        </p:spPr>
      </p:pic>
      <p:sp>
        <p:nvSpPr>
          <p:cNvPr id="2" name="TextBox 1">
            <a:extLst>
              <a:ext uri="{FF2B5EF4-FFF2-40B4-BE49-F238E27FC236}">
                <a16:creationId xmlns:a16="http://schemas.microsoft.com/office/drawing/2014/main" id="{327037AA-893D-5401-5E0E-3D8F364C552F}"/>
              </a:ext>
            </a:extLst>
          </p:cNvPr>
          <p:cNvSpPr txBox="1"/>
          <p:nvPr/>
        </p:nvSpPr>
        <p:spPr>
          <a:xfrm>
            <a:off x="939674" y="4128337"/>
            <a:ext cx="6375526" cy="2031325"/>
          </a:xfrm>
          <a:prstGeom prst="rect">
            <a:avLst/>
          </a:prstGeom>
          <a:noFill/>
        </p:spPr>
        <p:txBody>
          <a:bodyPr wrap="square" rtlCol="0">
            <a:spAutoFit/>
          </a:bodyPr>
          <a:lstStyle/>
          <a:p>
            <a:r>
              <a:rPr lang="en-GB" dirty="0"/>
              <a:t>One good turn …</a:t>
            </a:r>
          </a:p>
          <a:p>
            <a:pPr marL="285750" indent="-285750">
              <a:buFont typeface="Arial" panose="020B0604020202020204" pitchFamily="34" charset="0"/>
              <a:buChar char="•"/>
            </a:pPr>
            <a:r>
              <a:rPr lang="en-GB" dirty="0"/>
              <a:t>At age 91, I helped Neil to walk again, months after a fall in which he fractured two of his vertebrae</a:t>
            </a:r>
          </a:p>
          <a:p>
            <a:pPr marL="285750" indent="-285750">
              <a:buFont typeface="Arial" panose="020B0604020202020204" pitchFamily="34" charset="0"/>
              <a:buChar char="•"/>
            </a:pPr>
            <a:r>
              <a:rPr lang="en-GB" dirty="0"/>
              <a:t>He died aged 92 in a ward for complex conditions in the JR,          on  16</a:t>
            </a:r>
            <a:r>
              <a:rPr lang="en-GB" baseline="30000" dirty="0"/>
              <a:t>th</a:t>
            </a:r>
            <a:r>
              <a:rPr lang="en-GB" dirty="0"/>
              <a:t> December 2022.  </a:t>
            </a:r>
          </a:p>
          <a:p>
            <a:pPr marL="285750" indent="-285750">
              <a:buFont typeface="Arial" panose="020B0604020202020204" pitchFamily="34" charset="0"/>
              <a:buChar char="•"/>
            </a:pPr>
            <a:r>
              <a:rPr lang="en-GB" dirty="0"/>
              <a:t>He was loved by all his carers – a good man, considerate and courteous and still enjoyed a good argument, to his last days.</a:t>
            </a:r>
          </a:p>
        </p:txBody>
      </p:sp>
      <p:sp>
        <p:nvSpPr>
          <p:cNvPr id="6" name="Slide Number Placeholder 5">
            <a:extLst>
              <a:ext uri="{FF2B5EF4-FFF2-40B4-BE49-F238E27FC236}">
                <a16:creationId xmlns:a16="http://schemas.microsoft.com/office/drawing/2014/main" id="{372AB804-CBED-87E2-AC47-2404D1116B93}"/>
              </a:ext>
            </a:extLst>
          </p:cNvPr>
          <p:cNvSpPr>
            <a:spLocks noGrp="1"/>
          </p:cNvSpPr>
          <p:nvPr>
            <p:ph type="sldNum" sz="quarter" idx="12"/>
          </p:nvPr>
        </p:nvSpPr>
        <p:spPr/>
        <p:txBody>
          <a:bodyPr/>
          <a:lstStyle/>
          <a:p>
            <a:fld id="{962124E4-6284-419A-BCE1-44852D134B8D}" type="slidenum">
              <a:rPr lang="en-GB" smtClean="0"/>
              <a:t>15</a:t>
            </a:fld>
            <a:endParaRPr lang="en-GB"/>
          </a:p>
        </p:txBody>
      </p:sp>
    </p:spTree>
    <p:extLst>
      <p:ext uri="{BB962C8B-B14F-4D97-AF65-F5344CB8AC3E}">
        <p14:creationId xmlns:p14="http://schemas.microsoft.com/office/powerpoint/2010/main" val="139335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D396F-FC21-E1A5-75FB-7096606924DA}"/>
              </a:ext>
            </a:extLst>
          </p:cNvPr>
          <p:cNvSpPr>
            <a:spLocks noGrp="1"/>
          </p:cNvSpPr>
          <p:nvPr>
            <p:ph type="sldNum" sz="quarter" idx="12"/>
          </p:nvPr>
        </p:nvSpPr>
        <p:spPr/>
        <p:txBody>
          <a:bodyPr/>
          <a:lstStyle/>
          <a:p>
            <a:fld id="{962124E4-6284-419A-BCE1-44852D134B8D}" type="slidenum">
              <a:rPr lang="en-GB" smtClean="0"/>
              <a:t>16</a:t>
            </a:fld>
            <a:endParaRPr lang="en-GB" dirty="0"/>
          </a:p>
        </p:txBody>
      </p:sp>
      <p:pic>
        <p:nvPicPr>
          <p:cNvPr id="4" name="Picture 3">
            <a:extLst>
              <a:ext uri="{FF2B5EF4-FFF2-40B4-BE49-F238E27FC236}">
                <a16:creationId xmlns:a16="http://schemas.microsoft.com/office/drawing/2014/main" id="{DF45C3FE-AAE1-9B30-E503-E95BE9189193}"/>
              </a:ext>
            </a:extLst>
          </p:cNvPr>
          <p:cNvPicPr>
            <a:picLocks noChangeAspect="1"/>
          </p:cNvPicPr>
          <p:nvPr/>
        </p:nvPicPr>
        <p:blipFill>
          <a:blip r:embed="rId2"/>
          <a:stretch>
            <a:fillRect/>
          </a:stretch>
        </p:blipFill>
        <p:spPr>
          <a:xfrm>
            <a:off x="371206" y="276317"/>
            <a:ext cx="7254344" cy="3514855"/>
          </a:xfrm>
          <a:prstGeom prst="rect">
            <a:avLst/>
          </a:prstGeom>
        </p:spPr>
      </p:pic>
      <p:pic>
        <p:nvPicPr>
          <p:cNvPr id="6" name="Picture 5">
            <a:extLst>
              <a:ext uri="{FF2B5EF4-FFF2-40B4-BE49-F238E27FC236}">
                <a16:creationId xmlns:a16="http://schemas.microsoft.com/office/drawing/2014/main" id="{F9C5740B-18F7-D917-CA52-E4C5A073F1E1}"/>
              </a:ext>
            </a:extLst>
          </p:cNvPr>
          <p:cNvPicPr>
            <a:picLocks noChangeAspect="1"/>
          </p:cNvPicPr>
          <p:nvPr/>
        </p:nvPicPr>
        <p:blipFill>
          <a:blip r:embed="rId3"/>
          <a:stretch>
            <a:fillRect/>
          </a:stretch>
        </p:blipFill>
        <p:spPr>
          <a:xfrm>
            <a:off x="459823" y="3828811"/>
            <a:ext cx="3092609" cy="2140060"/>
          </a:xfrm>
          <a:prstGeom prst="rect">
            <a:avLst/>
          </a:prstGeom>
        </p:spPr>
      </p:pic>
      <p:pic>
        <p:nvPicPr>
          <p:cNvPr id="8" name="Picture 7">
            <a:extLst>
              <a:ext uri="{FF2B5EF4-FFF2-40B4-BE49-F238E27FC236}">
                <a16:creationId xmlns:a16="http://schemas.microsoft.com/office/drawing/2014/main" id="{BE1CA87E-C1A9-7D40-4A37-FE25DCB6C295}"/>
              </a:ext>
            </a:extLst>
          </p:cNvPr>
          <p:cNvPicPr>
            <a:picLocks noChangeAspect="1"/>
          </p:cNvPicPr>
          <p:nvPr/>
        </p:nvPicPr>
        <p:blipFill>
          <a:blip r:embed="rId4"/>
          <a:stretch>
            <a:fillRect/>
          </a:stretch>
        </p:blipFill>
        <p:spPr>
          <a:xfrm>
            <a:off x="8439933" y="0"/>
            <a:ext cx="3495161" cy="4898841"/>
          </a:xfrm>
          <a:prstGeom prst="rect">
            <a:avLst/>
          </a:prstGeom>
        </p:spPr>
      </p:pic>
      <p:sp>
        <p:nvSpPr>
          <p:cNvPr id="9" name="TextBox 8">
            <a:extLst>
              <a:ext uri="{FF2B5EF4-FFF2-40B4-BE49-F238E27FC236}">
                <a16:creationId xmlns:a16="http://schemas.microsoft.com/office/drawing/2014/main" id="{3A919BCB-9563-A63E-6E21-0167A604F444}"/>
              </a:ext>
            </a:extLst>
          </p:cNvPr>
          <p:cNvSpPr txBox="1"/>
          <p:nvPr/>
        </p:nvSpPr>
        <p:spPr>
          <a:xfrm>
            <a:off x="4076306" y="4076699"/>
            <a:ext cx="3549243" cy="2677656"/>
          </a:xfrm>
          <a:prstGeom prst="rect">
            <a:avLst/>
          </a:prstGeom>
          <a:noFill/>
          <a:ln>
            <a:solidFill>
              <a:schemeClr val="accent1"/>
            </a:solidFill>
          </a:ln>
        </p:spPr>
        <p:txBody>
          <a:bodyPr wrap="square" rtlCol="0">
            <a:spAutoFit/>
          </a:bodyPr>
          <a:lstStyle/>
          <a:p>
            <a:pPr algn="ctr"/>
            <a:r>
              <a:rPr lang="en-GB" sz="1400" b="1" dirty="0"/>
              <a:t>ILC/C-cubed detector optimisation  study</a:t>
            </a:r>
          </a:p>
          <a:p>
            <a:endParaRPr lang="en-GB" sz="1400" dirty="0"/>
          </a:p>
          <a:p>
            <a:r>
              <a:rPr lang="en-GB" sz="1400" dirty="0"/>
              <a:t>Lindsey Gray, Fermilab </a:t>
            </a:r>
            <a:r>
              <a:rPr lang="en-GB" sz="1400" dirty="0">
                <a:solidFill>
                  <a:srgbClr val="FF0000"/>
                </a:solidFill>
              </a:rPr>
              <a:t>Key4HEP</a:t>
            </a:r>
          </a:p>
          <a:p>
            <a:endParaRPr lang="en-GB" sz="1400" dirty="0">
              <a:solidFill>
                <a:srgbClr val="FF0000"/>
              </a:solidFill>
            </a:endParaRPr>
          </a:p>
          <a:p>
            <a:r>
              <a:rPr lang="en-GB" sz="1400" dirty="0"/>
              <a:t>Su Dong, SLAC  </a:t>
            </a:r>
            <a:r>
              <a:rPr lang="en-GB" sz="1400" dirty="0">
                <a:solidFill>
                  <a:srgbClr val="FF0000"/>
                </a:solidFill>
              </a:rPr>
              <a:t>Physics of all backgrounds</a:t>
            </a:r>
          </a:p>
          <a:p>
            <a:endParaRPr lang="en-GB" sz="1400" dirty="0">
              <a:solidFill>
                <a:srgbClr val="FF0000"/>
              </a:solidFill>
            </a:endParaRPr>
          </a:p>
          <a:p>
            <a:r>
              <a:rPr lang="en-GB" sz="1400" dirty="0"/>
              <a:t>Lorenzo Rota, Alex Habib, SLAC;</a:t>
            </a:r>
          </a:p>
          <a:p>
            <a:r>
              <a:rPr lang="en-GB" sz="1400" dirty="0"/>
              <a:t>Konstantin </a:t>
            </a:r>
            <a:r>
              <a:rPr lang="en-GB" sz="1400" dirty="0" err="1"/>
              <a:t>Stefanov</a:t>
            </a:r>
            <a:r>
              <a:rPr lang="en-GB" sz="1400" dirty="0"/>
              <a:t>, Open U </a:t>
            </a:r>
          </a:p>
          <a:p>
            <a:r>
              <a:rPr lang="en-GB" sz="1400" dirty="0">
                <a:solidFill>
                  <a:srgbClr val="FF0000"/>
                </a:solidFill>
              </a:rPr>
              <a:t>65 nm CMOS pixels with Walter Snoeys WP1.2 Insufficiently ‘agnostic’ for UK support</a:t>
            </a:r>
          </a:p>
          <a:p>
            <a:endParaRPr lang="en-GB" sz="1400" dirty="0">
              <a:solidFill>
                <a:srgbClr val="FF0000"/>
              </a:solidFill>
            </a:endParaRPr>
          </a:p>
          <a:p>
            <a:r>
              <a:rPr lang="en-GB" sz="1400" i="1" dirty="0">
                <a:solidFill>
                  <a:srgbClr val="FF0000"/>
                </a:solidFill>
              </a:rPr>
              <a:t>Weekly meetings towards LCWS2023</a:t>
            </a:r>
          </a:p>
        </p:txBody>
      </p:sp>
      <p:sp>
        <p:nvSpPr>
          <p:cNvPr id="10" name="Oval 9">
            <a:extLst>
              <a:ext uri="{FF2B5EF4-FFF2-40B4-BE49-F238E27FC236}">
                <a16:creationId xmlns:a16="http://schemas.microsoft.com/office/drawing/2014/main" id="{B290AE7C-0D72-F653-3947-C4086B4770E6}"/>
              </a:ext>
            </a:extLst>
          </p:cNvPr>
          <p:cNvSpPr/>
          <p:nvPr/>
        </p:nvSpPr>
        <p:spPr>
          <a:xfrm>
            <a:off x="571500" y="1801720"/>
            <a:ext cx="800100" cy="647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B0FDAFC-7AF9-7F8E-0605-5EB7BA42056C}"/>
              </a:ext>
            </a:extLst>
          </p:cNvPr>
          <p:cNvSpPr txBox="1"/>
          <p:nvPr/>
        </p:nvSpPr>
        <p:spPr>
          <a:xfrm>
            <a:off x="3780447" y="3505645"/>
            <a:ext cx="1477157" cy="646331"/>
          </a:xfrm>
          <a:prstGeom prst="rect">
            <a:avLst/>
          </a:prstGeom>
          <a:noFill/>
        </p:spPr>
        <p:txBody>
          <a:bodyPr wrap="square" rtlCol="0">
            <a:spAutoFit/>
          </a:bodyPr>
          <a:lstStyle/>
          <a:p>
            <a:r>
              <a:rPr lang="en-GB" dirty="0"/>
              <a:t>$2.9M FY22</a:t>
            </a:r>
          </a:p>
          <a:p>
            <a:r>
              <a:rPr lang="en-GB" dirty="0"/>
              <a:t>$5.4M FY23</a:t>
            </a:r>
          </a:p>
        </p:txBody>
      </p:sp>
      <p:sp>
        <p:nvSpPr>
          <p:cNvPr id="12" name="TextBox 11">
            <a:extLst>
              <a:ext uri="{FF2B5EF4-FFF2-40B4-BE49-F238E27FC236}">
                <a16:creationId xmlns:a16="http://schemas.microsoft.com/office/drawing/2014/main" id="{0C4AD8E8-3F51-590A-BA5E-18988521C1C0}"/>
              </a:ext>
            </a:extLst>
          </p:cNvPr>
          <p:cNvSpPr txBox="1"/>
          <p:nvPr/>
        </p:nvSpPr>
        <p:spPr>
          <a:xfrm>
            <a:off x="2924175" y="0"/>
            <a:ext cx="3171825" cy="369332"/>
          </a:xfrm>
          <a:prstGeom prst="rect">
            <a:avLst/>
          </a:prstGeom>
          <a:noFill/>
        </p:spPr>
        <p:txBody>
          <a:bodyPr wrap="square" rtlCol="0">
            <a:spAutoFit/>
          </a:bodyPr>
          <a:lstStyle/>
          <a:p>
            <a:r>
              <a:rPr lang="en-GB" dirty="0"/>
              <a:t>Latest News Flash</a:t>
            </a:r>
          </a:p>
        </p:txBody>
      </p:sp>
    </p:spTree>
    <p:extLst>
      <p:ext uri="{BB962C8B-B14F-4D97-AF65-F5344CB8AC3E}">
        <p14:creationId xmlns:p14="http://schemas.microsoft.com/office/powerpoint/2010/main" val="272880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39471-E856-C112-C41C-5F8C2843064E}"/>
              </a:ext>
            </a:extLst>
          </p:cNvPr>
          <p:cNvSpPr>
            <a:spLocks noGrp="1"/>
          </p:cNvSpPr>
          <p:nvPr>
            <p:ph type="sldNum" sz="quarter" idx="12"/>
          </p:nvPr>
        </p:nvSpPr>
        <p:spPr/>
        <p:txBody>
          <a:bodyPr/>
          <a:lstStyle/>
          <a:p>
            <a:fld id="{962124E4-6284-419A-BCE1-44852D134B8D}" type="slidenum">
              <a:rPr lang="en-GB" smtClean="0"/>
              <a:t>17</a:t>
            </a:fld>
            <a:endParaRPr lang="en-GB"/>
          </a:p>
        </p:txBody>
      </p:sp>
      <p:sp>
        <p:nvSpPr>
          <p:cNvPr id="3" name="TextBox 2">
            <a:extLst>
              <a:ext uri="{FF2B5EF4-FFF2-40B4-BE49-F238E27FC236}">
                <a16:creationId xmlns:a16="http://schemas.microsoft.com/office/drawing/2014/main" id="{7DCC9848-8A21-8C13-8E1D-00C3DC74C9C1}"/>
              </a:ext>
            </a:extLst>
          </p:cNvPr>
          <p:cNvSpPr txBox="1"/>
          <p:nvPr/>
        </p:nvSpPr>
        <p:spPr>
          <a:xfrm>
            <a:off x="1057275" y="276225"/>
            <a:ext cx="8134350" cy="923330"/>
          </a:xfrm>
          <a:prstGeom prst="rect">
            <a:avLst/>
          </a:prstGeom>
          <a:noFill/>
        </p:spPr>
        <p:txBody>
          <a:bodyPr wrap="square" rtlCol="0">
            <a:spAutoFit/>
          </a:bodyPr>
          <a:lstStyle/>
          <a:p>
            <a:r>
              <a:rPr lang="en-GB" dirty="0"/>
              <a:t>If time permits …</a:t>
            </a:r>
          </a:p>
          <a:p>
            <a:endParaRPr lang="en-GB" dirty="0"/>
          </a:p>
          <a:p>
            <a:r>
              <a:rPr lang="en-GB" dirty="0"/>
              <a:t>https://ahf.nuclearmuseum.org/voices/oral-histories/geoffrey-chews-interview/</a:t>
            </a:r>
          </a:p>
        </p:txBody>
      </p:sp>
    </p:spTree>
    <p:extLst>
      <p:ext uri="{BB962C8B-B14F-4D97-AF65-F5344CB8AC3E}">
        <p14:creationId xmlns:p14="http://schemas.microsoft.com/office/powerpoint/2010/main" val="143368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C97231-8C15-211C-8BC1-F756A52CA59D}"/>
              </a:ext>
            </a:extLst>
          </p:cNvPr>
          <p:cNvPicPr>
            <a:picLocks noChangeAspect="1"/>
          </p:cNvPicPr>
          <p:nvPr/>
        </p:nvPicPr>
        <p:blipFill>
          <a:blip r:embed="rId2"/>
          <a:stretch>
            <a:fillRect/>
          </a:stretch>
        </p:blipFill>
        <p:spPr>
          <a:xfrm>
            <a:off x="2786275" y="24953"/>
            <a:ext cx="6110075" cy="6808094"/>
          </a:xfrm>
          <a:prstGeom prst="rect">
            <a:avLst/>
          </a:prstGeom>
        </p:spPr>
      </p:pic>
      <p:sp>
        <p:nvSpPr>
          <p:cNvPr id="4" name="TextBox 3">
            <a:extLst>
              <a:ext uri="{FF2B5EF4-FFF2-40B4-BE49-F238E27FC236}">
                <a16:creationId xmlns:a16="http://schemas.microsoft.com/office/drawing/2014/main" id="{ED82DA4A-1B77-4953-CA40-F091676FBC55}"/>
              </a:ext>
            </a:extLst>
          </p:cNvPr>
          <p:cNvSpPr txBox="1"/>
          <p:nvPr/>
        </p:nvSpPr>
        <p:spPr>
          <a:xfrm>
            <a:off x="0" y="476250"/>
            <a:ext cx="2571750" cy="923330"/>
          </a:xfrm>
          <a:prstGeom prst="rect">
            <a:avLst/>
          </a:prstGeom>
          <a:noFill/>
        </p:spPr>
        <p:txBody>
          <a:bodyPr wrap="square" rtlCol="0">
            <a:spAutoFit/>
          </a:bodyPr>
          <a:lstStyle/>
          <a:p>
            <a:r>
              <a:rPr lang="en-GB" dirty="0"/>
              <a:t>Particle Physics Projects Prioritisation  Panel (P5) 2023</a:t>
            </a:r>
          </a:p>
        </p:txBody>
      </p:sp>
      <p:sp>
        <p:nvSpPr>
          <p:cNvPr id="5" name="Slide Number Placeholder 4">
            <a:extLst>
              <a:ext uri="{FF2B5EF4-FFF2-40B4-BE49-F238E27FC236}">
                <a16:creationId xmlns:a16="http://schemas.microsoft.com/office/drawing/2014/main" id="{3B6219D9-92A9-FCA9-2C47-2AA3B2A37F59}"/>
              </a:ext>
            </a:extLst>
          </p:cNvPr>
          <p:cNvSpPr>
            <a:spLocks noGrp="1"/>
          </p:cNvSpPr>
          <p:nvPr>
            <p:ph type="sldNum" sz="quarter" idx="12"/>
          </p:nvPr>
        </p:nvSpPr>
        <p:spPr/>
        <p:txBody>
          <a:bodyPr/>
          <a:lstStyle/>
          <a:p>
            <a:fld id="{962124E4-6284-419A-BCE1-44852D134B8D}" type="slidenum">
              <a:rPr lang="en-GB" smtClean="0"/>
              <a:t>18</a:t>
            </a:fld>
            <a:endParaRPr lang="en-GB"/>
          </a:p>
        </p:txBody>
      </p:sp>
    </p:spTree>
    <p:extLst>
      <p:ext uri="{BB962C8B-B14F-4D97-AF65-F5344CB8AC3E}">
        <p14:creationId xmlns:p14="http://schemas.microsoft.com/office/powerpoint/2010/main" val="164152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72F9EE-12BA-F844-AE89-CEBA9F20B277}"/>
              </a:ext>
            </a:extLst>
          </p:cNvPr>
          <p:cNvSpPr txBox="1"/>
          <p:nvPr/>
        </p:nvSpPr>
        <p:spPr>
          <a:xfrm>
            <a:off x="114301" y="569967"/>
            <a:ext cx="11963398" cy="1508105"/>
          </a:xfrm>
          <a:prstGeom prst="rect">
            <a:avLst/>
          </a:prstGeom>
          <a:noFill/>
        </p:spPr>
        <p:txBody>
          <a:bodyPr wrap="square" rtlCol="0">
            <a:spAutoFit/>
          </a:bodyPr>
          <a:lstStyle/>
          <a:p>
            <a:pPr marL="285750" indent="-285750">
              <a:buFont typeface="Arial" panose="020B0604020202020204" pitchFamily="34" charset="0"/>
              <a:buChar char="•"/>
            </a:pPr>
            <a:r>
              <a:rPr lang="en-GB" dirty="0"/>
              <a:t>Advice from Godfrey Stafford, and the following day, my introduction to Denys Wilkinson at Oxford U, September 1962</a:t>
            </a:r>
            <a:r>
              <a:rPr lang="en-GB" dirty="0">
                <a:solidFill>
                  <a:srgbClr val="FF0000"/>
                </a:solidFill>
              </a:rPr>
              <a:t>*</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Miraculously, </a:t>
            </a:r>
            <a:r>
              <a:rPr lang="en-GB" dirty="0">
                <a:solidFill>
                  <a:srgbClr val="FF0000"/>
                </a:solidFill>
              </a:rPr>
              <a:t>Arthur Clegg, Bill Williams, Chris Johnson</a:t>
            </a:r>
            <a:r>
              <a:rPr lang="en-GB" dirty="0"/>
              <a:t>, David Newton and Neil </a:t>
            </a:r>
            <a:r>
              <a:rPr lang="en-GB" dirty="0" err="1"/>
              <a:t>Middlemas</a:t>
            </a:r>
            <a:r>
              <a:rPr lang="en-GB" dirty="0"/>
              <a:t> got me in through the back door</a:t>
            </a:r>
          </a:p>
          <a:p>
            <a:endParaRPr lang="en-GB" sz="1000" dirty="0"/>
          </a:p>
          <a:p>
            <a:pPr marL="285750" indent="-285750">
              <a:buFont typeface="Arial" panose="020B0604020202020204" pitchFamily="34" charset="0"/>
              <a:buChar char="•"/>
            </a:pPr>
            <a:r>
              <a:rPr lang="en-GB" dirty="0"/>
              <a:t>Denys’s subsequent kindness to me when I moved to Brookhaven Lab in 1966</a:t>
            </a:r>
          </a:p>
          <a:p>
            <a:endParaRPr lang="en-GB" dirty="0"/>
          </a:p>
        </p:txBody>
      </p:sp>
      <p:pic>
        <p:nvPicPr>
          <p:cNvPr id="6" name="Picture 5">
            <a:extLst>
              <a:ext uri="{FF2B5EF4-FFF2-40B4-BE49-F238E27FC236}">
                <a16:creationId xmlns:a16="http://schemas.microsoft.com/office/drawing/2014/main" id="{5119A075-AE60-A91C-B553-21B290D6A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864" y="2219227"/>
            <a:ext cx="4255455" cy="2419546"/>
          </a:xfrm>
          <a:prstGeom prst="rect">
            <a:avLst/>
          </a:prstGeom>
        </p:spPr>
      </p:pic>
      <p:sp>
        <p:nvSpPr>
          <p:cNvPr id="3" name="TextBox 2">
            <a:extLst>
              <a:ext uri="{FF2B5EF4-FFF2-40B4-BE49-F238E27FC236}">
                <a16:creationId xmlns:a16="http://schemas.microsoft.com/office/drawing/2014/main" id="{D1A72029-340E-6E8B-3564-6CC855297C2B}"/>
              </a:ext>
            </a:extLst>
          </p:cNvPr>
          <p:cNvSpPr txBox="1"/>
          <p:nvPr/>
        </p:nvSpPr>
        <p:spPr>
          <a:xfrm>
            <a:off x="228601" y="5542607"/>
            <a:ext cx="11963399" cy="1200329"/>
          </a:xfrm>
          <a:prstGeom prst="rect">
            <a:avLst/>
          </a:prstGeom>
          <a:noFill/>
        </p:spPr>
        <p:txBody>
          <a:bodyPr wrap="square">
            <a:spAutoFit/>
          </a:bodyPr>
          <a:lstStyle/>
          <a:p>
            <a:pPr marL="285750" indent="-285750">
              <a:buFont typeface="Arial" panose="020B0604020202020204" pitchFamily="34" charset="0"/>
              <a:buChar char="•"/>
            </a:pPr>
            <a:r>
              <a:rPr lang="en-GB" dirty="0"/>
              <a:t>Neil (to whose memory I dedicate this talk) quickly taught me all I needed to switch from vacuum tubes to transistors, and hence to successfully commission Bill’s spark chamber control module.  No need for </a:t>
            </a:r>
            <a:r>
              <a:rPr lang="en-GB" dirty="0" err="1"/>
              <a:t>Regge</a:t>
            </a:r>
            <a:r>
              <a:rPr lang="en-GB" dirty="0"/>
              <a:t> poles.</a:t>
            </a:r>
          </a:p>
          <a:p>
            <a:endParaRPr lang="en-GB" dirty="0"/>
          </a:p>
          <a:p>
            <a:pPr marL="285750" indent="-285750">
              <a:buFont typeface="Arial" panose="020B0604020202020204" pitchFamily="34" charset="0"/>
              <a:buChar char="•"/>
            </a:pPr>
            <a:r>
              <a:rPr lang="en-GB" dirty="0"/>
              <a:t>Good advice from James Watson (co-discoverer of DNA) to young scientists – on his retirement</a:t>
            </a:r>
          </a:p>
        </p:txBody>
      </p:sp>
      <p:sp>
        <p:nvSpPr>
          <p:cNvPr id="7" name="Slide Number Placeholder 6">
            <a:extLst>
              <a:ext uri="{FF2B5EF4-FFF2-40B4-BE49-F238E27FC236}">
                <a16:creationId xmlns:a16="http://schemas.microsoft.com/office/drawing/2014/main" id="{47F171E4-4014-8566-48D7-77E25B09964E}"/>
              </a:ext>
            </a:extLst>
          </p:cNvPr>
          <p:cNvSpPr>
            <a:spLocks noGrp="1"/>
          </p:cNvSpPr>
          <p:nvPr>
            <p:ph type="sldNum" sz="quarter" idx="12"/>
          </p:nvPr>
        </p:nvSpPr>
        <p:spPr/>
        <p:txBody>
          <a:bodyPr/>
          <a:lstStyle/>
          <a:p>
            <a:fld id="{962124E4-6284-419A-BCE1-44852D134B8D}" type="slidenum">
              <a:rPr lang="en-GB" smtClean="0"/>
              <a:t>2</a:t>
            </a:fld>
            <a:endParaRPr lang="en-GB" dirty="0"/>
          </a:p>
        </p:txBody>
      </p:sp>
      <p:sp>
        <p:nvSpPr>
          <p:cNvPr id="8" name="TextBox 7">
            <a:extLst>
              <a:ext uri="{FF2B5EF4-FFF2-40B4-BE49-F238E27FC236}">
                <a16:creationId xmlns:a16="http://schemas.microsoft.com/office/drawing/2014/main" id="{C0C23549-D706-4D51-950E-1E2E843EC024}"/>
              </a:ext>
            </a:extLst>
          </p:cNvPr>
          <p:cNvSpPr txBox="1"/>
          <p:nvPr/>
        </p:nvSpPr>
        <p:spPr>
          <a:xfrm>
            <a:off x="8305800" y="3020006"/>
            <a:ext cx="3352800" cy="923330"/>
          </a:xfrm>
          <a:prstGeom prst="rect">
            <a:avLst/>
          </a:prstGeom>
          <a:noFill/>
        </p:spPr>
        <p:txBody>
          <a:bodyPr wrap="square" rtlCol="0">
            <a:spAutoFit/>
          </a:bodyPr>
          <a:lstStyle/>
          <a:p>
            <a:r>
              <a:rPr lang="en-GB" dirty="0"/>
              <a:t>J Emmerson, T Quirk, D Newton,</a:t>
            </a:r>
          </a:p>
          <a:p>
            <a:r>
              <a:rPr lang="en-GB" dirty="0"/>
              <a:t>N </a:t>
            </a:r>
            <a:r>
              <a:rPr lang="en-GB" dirty="0" err="1"/>
              <a:t>Middlemas</a:t>
            </a:r>
            <a:r>
              <a:rPr lang="en-GB" dirty="0"/>
              <a:t>, J Madden, Ch D</a:t>
            </a:r>
          </a:p>
          <a:p>
            <a:r>
              <a:rPr lang="en-GB" dirty="0"/>
              <a:t>1964</a:t>
            </a:r>
          </a:p>
        </p:txBody>
      </p:sp>
    </p:spTree>
    <p:extLst>
      <p:ext uri="{BB962C8B-B14F-4D97-AF65-F5344CB8AC3E}">
        <p14:creationId xmlns:p14="http://schemas.microsoft.com/office/powerpoint/2010/main" val="389058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2F3AB-20C9-2707-7718-9EDE1C0BC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3" y="899788"/>
            <a:ext cx="12077700" cy="5058424"/>
          </a:xfrm>
          <a:prstGeom prst="rect">
            <a:avLst/>
          </a:prstGeom>
        </p:spPr>
      </p:pic>
      <p:sp>
        <p:nvSpPr>
          <p:cNvPr id="2" name="TextBox 1">
            <a:extLst>
              <a:ext uri="{FF2B5EF4-FFF2-40B4-BE49-F238E27FC236}">
                <a16:creationId xmlns:a16="http://schemas.microsoft.com/office/drawing/2014/main" id="{636F5453-5632-29CA-BDEC-C0DF2A408C27}"/>
              </a:ext>
            </a:extLst>
          </p:cNvPr>
          <p:cNvSpPr txBox="1"/>
          <p:nvPr/>
        </p:nvSpPr>
        <p:spPr>
          <a:xfrm>
            <a:off x="123823" y="6139934"/>
            <a:ext cx="11525251" cy="646331"/>
          </a:xfrm>
          <a:prstGeom prst="rect">
            <a:avLst/>
          </a:prstGeom>
          <a:noFill/>
        </p:spPr>
        <p:txBody>
          <a:bodyPr wrap="square" rtlCol="0">
            <a:spAutoFit/>
          </a:bodyPr>
          <a:lstStyle/>
          <a:p>
            <a:r>
              <a:rPr lang="en-GB" dirty="0"/>
              <a:t>A few oddities about this photo.  Only two group leaders (George Chadwick and Michael Grace), not one female physicist, but a huge team of ‘scanning girls’, members of the Bubble Chamber Group.  Also Cyril Band.</a:t>
            </a:r>
          </a:p>
        </p:txBody>
      </p:sp>
      <p:sp>
        <p:nvSpPr>
          <p:cNvPr id="3" name="Slide Number Placeholder 2">
            <a:extLst>
              <a:ext uri="{FF2B5EF4-FFF2-40B4-BE49-F238E27FC236}">
                <a16:creationId xmlns:a16="http://schemas.microsoft.com/office/drawing/2014/main" id="{CE07569E-0728-DAC0-1855-C056708988DA}"/>
              </a:ext>
            </a:extLst>
          </p:cNvPr>
          <p:cNvSpPr>
            <a:spLocks noGrp="1"/>
          </p:cNvSpPr>
          <p:nvPr>
            <p:ph type="sldNum" sz="quarter" idx="12"/>
          </p:nvPr>
        </p:nvSpPr>
        <p:spPr/>
        <p:txBody>
          <a:bodyPr/>
          <a:lstStyle/>
          <a:p>
            <a:fld id="{962124E4-6284-419A-BCE1-44852D134B8D}" type="slidenum">
              <a:rPr lang="en-GB" smtClean="0"/>
              <a:t>3</a:t>
            </a:fld>
            <a:endParaRPr lang="en-GB" dirty="0"/>
          </a:p>
        </p:txBody>
      </p:sp>
      <p:sp>
        <p:nvSpPr>
          <p:cNvPr id="4" name="TextBox 3">
            <a:extLst>
              <a:ext uri="{FF2B5EF4-FFF2-40B4-BE49-F238E27FC236}">
                <a16:creationId xmlns:a16="http://schemas.microsoft.com/office/drawing/2014/main" id="{0331932B-0B04-BEB1-893F-11583D99CBE2}"/>
              </a:ext>
            </a:extLst>
          </p:cNvPr>
          <p:cNvSpPr txBox="1"/>
          <p:nvPr/>
        </p:nvSpPr>
        <p:spPr>
          <a:xfrm>
            <a:off x="285069" y="136525"/>
            <a:ext cx="11621861" cy="646331"/>
          </a:xfrm>
          <a:prstGeom prst="rect">
            <a:avLst/>
          </a:prstGeom>
          <a:noFill/>
        </p:spPr>
        <p:txBody>
          <a:bodyPr wrap="square" rtlCol="0">
            <a:spAutoFit/>
          </a:bodyPr>
          <a:lstStyle/>
          <a:p>
            <a:r>
              <a:rPr lang="en-GB" dirty="0"/>
              <a:t>Official photo of Nuclear Physics Dept, June 1964. 5 months after Nick </a:t>
            </a:r>
            <a:r>
              <a:rPr lang="en-GB" dirty="0" err="1"/>
              <a:t>Samios</a:t>
            </a:r>
            <a:r>
              <a:rPr lang="en-GB" dirty="0"/>
              <a:t> discovered the </a:t>
            </a:r>
            <a:r>
              <a:rPr lang="en-GB" dirty="0">
                <a:latin typeface="Symbol" panose="05050102010706020507" pitchFamily="18" charset="2"/>
              </a:rPr>
              <a:t>W</a:t>
            </a:r>
            <a:r>
              <a:rPr lang="en-GB" baseline="30000" dirty="0">
                <a:latin typeface="Symbol" panose="05050102010706020507" pitchFamily="18" charset="2"/>
              </a:rPr>
              <a:t>-</a:t>
            </a:r>
            <a:r>
              <a:rPr lang="en-GB" dirty="0"/>
              <a:t> at Brookhaven, using the newly commissioned 33 GeV AGS, from which he produced a beautiful K</a:t>
            </a:r>
            <a:r>
              <a:rPr lang="en-GB" baseline="30000" dirty="0">
                <a:latin typeface="Symbol" panose="05050102010706020507" pitchFamily="18" charset="2"/>
              </a:rPr>
              <a:t>- </a:t>
            </a:r>
            <a:r>
              <a:rPr lang="en-GB" dirty="0"/>
              <a:t> beam at  5 GeV</a:t>
            </a:r>
          </a:p>
        </p:txBody>
      </p:sp>
      <p:sp>
        <p:nvSpPr>
          <p:cNvPr id="6" name="TextBox 5">
            <a:extLst>
              <a:ext uri="{FF2B5EF4-FFF2-40B4-BE49-F238E27FC236}">
                <a16:creationId xmlns:a16="http://schemas.microsoft.com/office/drawing/2014/main" id="{F23CEB28-A686-3442-7752-385C3A1A2B1C}"/>
              </a:ext>
            </a:extLst>
          </p:cNvPr>
          <p:cNvSpPr txBox="1"/>
          <p:nvPr/>
        </p:nvSpPr>
        <p:spPr>
          <a:xfrm>
            <a:off x="8792255" y="754899"/>
            <a:ext cx="3114675" cy="1477328"/>
          </a:xfrm>
          <a:prstGeom prst="rect">
            <a:avLst/>
          </a:prstGeom>
          <a:solidFill>
            <a:schemeClr val="bg1"/>
          </a:solidFill>
        </p:spPr>
        <p:txBody>
          <a:bodyPr wrap="square" rtlCol="0">
            <a:spAutoFit/>
          </a:bodyPr>
          <a:lstStyle/>
          <a:p>
            <a:r>
              <a:rPr lang="en-GB" dirty="0"/>
              <a:t>Vicki Weisskopf on:</a:t>
            </a:r>
          </a:p>
          <a:p>
            <a:r>
              <a:rPr lang="en-GB" dirty="0">
                <a:solidFill>
                  <a:srgbClr val="FF0000"/>
                </a:solidFill>
              </a:rPr>
              <a:t>accelerator builders</a:t>
            </a:r>
          </a:p>
          <a:p>
            <a:r>
              <a:rPr lang="en-GB" dirty="0">
                <a:solidFill>
                  <a:srgbClr val="FF0000"/>
                </a:solidFill>
              </a:rPr>
              <a:t>experimentalists</a:t>
            </a:r>
          </a:p>
          <a:p>
            <a:r>
              <a:rPr lang="en-GB" dirty="0">
                <a:solidFill>
                  <a:srgbClr val="FF0000"/>
                </a:solidFill>
              </a:rPr>
              <a:t>theorists</a:t>
            </a:r>
          </a:p>
          <a:p>
            <a:r>
              <a:rPr lang="en-GB" dirty="0"/>
              <a:t>in the days of Ch Columbus</a:t>
            </a:r>
          </a:p>
        </p:txBody>
      </p:sp>
    </p:spTree>
    <p:extLst>
      <p:ext uri="{BB962C8B-B14F-4D97-AF65-F5344CB8AC3E}">
        <p14:creationId xmlns:p14="http://schemas.microsoft.com/office/powerpoint/2010/main" val="150351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9CF7A-B265-EE27-1D00-D01A5B9DB02F}"/>
              </a:ext>
            </a:extLst>
          </p:cNvPr>
          <p:cNvPicPr>
            <a:picLocks noChangeAspect="1"/>
          </p:cNvPicPr>
          <p:nvPr/>
        </p:nvPicPr>
        <p:blipFill>
          <a:blip r:embed="rId2"/>
          <a:stretch>
            <a:fillRect/>
          </a:stretch>
        </p:blipFill>
        <p:spPr>
          <a:xfrm>
            <a:off x="0" y="369332"/>
            <a:ext cx="10661860" cy="6233215"/>
          </a:xfrm>
          <a:prstGeom prst="rect">
            <a:avLst/>
          </a:prstGeom>
        </p:spPr>
      </p:pic>
      <p:sp>
        <p:nvSpPr>
          <p:cNvPr id="4" name="TextBox 3">
            <a:extLst>
              <a:ext uri="{FF2B5EF4-FFF2-40B4-BE49-F238E27FC236}">
                <a16:creationId xmlns:a16="http://schemas.microsoft.com/office/drawing/2014/main" id="{B1E3F58A-83B0-706F-4261-CF1CCC928899}"/>
              </a:ext>
            </a:extLst>
          </p:cNvPr>
          <p:cNvSpPr txBox="1"/>
          <p:nvPr/>
        </p:nvSpPr>
        <p:spPr>
          <a:xfrm>
            <a:off x="476250" y="0"/>
            <a:ext cx="12392025" cy="338554"/>
          </a:xfrm>
          <a:prstGeom prst="rect">
            <a:avLst/>
          </a:prstGeom>
          <a:noFill/>
        </p:spPr>
        <p:txBody>
          <a:bodyPr wrap="square" rtlCol="0">
            <a:spAutoFit/>
          </a:bodyPr>
          <a:lstStyle/>
          <a:p>
            <a:r>
              <a:rPr lang="en-GB" sz="1600" dirty="0"/>
              <a:t>P5 Panel: H Murayama Chair, K </a:t>
            </a:r>
            <a:r>
              <a:rPr lang="en-GB" sz="1600" dirty="0" err="1"/>
              <a:t>Heeger</a:t>
            </a:r>
            <a:r>
              <a:rPr lang="en-GB" sz="1600" dirty="0"/>
              <a:t> Deputy Chair, J Hewett HEPAP Chair, plus 29 members, 14 female, 15 male. Average age ~45</a:t>
            </a:r>
          </a:p>
        </p:txBody>
      </p:sp>
      <p:sp>
        <p:nvSpPr>
          <p:cNvPr id="5" name="Slide Number Placeholder 4">
            <a:extLst>
              <a:ext uri="{FF2B5EF4-FFF2-40B4-BE49-F238E27FC236}">
                <a16:creationId xmlns:a16="http://schemas.microsoft.com/office/drawing/2014/main" id="{BB6E8624-71E6-0954-619B-D27F6BD92F00}"/>
              </a:ext>
            </a:extLst>
          </p:cNvPr>
          <p:cNvSpPr>
            <a:spLocks noGrp="1"/>
          </p:cNvSpPr>
          <p:nvPr>
            <p:ph type="sldNum" sz="quarter" idx="12"/>
          </p:nvPr>
        </p:nvSpPr>
        <p:spPr/>
        <p:txBody>
          <a:bodyPr/>
          <a:lstStyle/>
          <a:p>
            <a:fld id="{962124E4-6284-419A-BCE1-44852D134B8D}" type="slidenum">
              <a:rPr lang="en-GB" smtClean="0"/>
              <a:t>4</a:t>
            </a:fld>
            <a:endParaRPr lang="en-GB"/>
          </a:p>
        </p:txBody>
      </p:sp>
      <p:sp>
        <p:nvSpPr>
          <p:cNvPr id="6" name="TextBox 5">
            <a:extLst>
              <a:ext uri="{FF2B5EF4-FFF2-40B4-BE49-F238E27FC236}">
                <a16:creationId xmlns:a16="http://schemas.microsoft.com/office/drawing/2014/main" id="{E68081AC-CB4C-514C-3FD5-38B8FFD4110F}"/>
              </a:ext>
            </a:extLst>
          </p:cNvPr>
          <p:cNvSpPr txBox="1"/>
          <p:nvPr/>
        </p:nvSpPr>
        <p:spPr>
          <a:xfrm>
            <a:off x="10106025" y="5276850"/>
            <a:ext cx="2085975" cy="923330"/>
          </a:xfrm>
          <a:prstGeom prst="rect">
            <a:avLst/>
          </a:prstGeom>
          <a:solidFill>
            <a:schemeClr val="bg1"/>
          </a:solidFill>
        </p:spPr>
        <p:txBody>
          <a:bodyPr wrap="square" rtlCol="0">
            <a:spAutoFit/>
          </a:bodyPr>
          <a:lstStyle/>
          <a:p>
            <a:r>
              <a:rPr lang="en-GB" dirty="0" err="1"/>
              <a:t>Beate</a:t>
            </a:r>
            <a:r>
              <a:rPr lang="en-GB" dirty="0"/>
              <a:t> Heinemann</a:t>
            </a:r>
          </a:p>
          <a:p>
            <a:r>
              <a:rPr lang="en-GB" dirty="0"/>
              <a:t>Christos </a:t>
            </a:r>
            <a:r>
              <a:rPr lang="en-GB" dirty="0" err="1"/>
              <a:t>Touramanis</a:t>
            </a:r>
            <a:endParaRPr lang="en-GB" dirty="0"/>
          </a:p>
          <a:p>
            <a:r>
              <a:rPr lang="en-GB" dirty="0"/>
              <a:t>Shoji </a:t>
            </a:r>
            <a:r>
              <a:rPr lang="en-GB" dirty="0" err="1"/>
              <a:t>Asai</a:t>
            </a:r>
            <a:endParaRPr lang="en-GB" dirty="0"/>
          </a:p>
        </p:txBody>
      </p:sp>
      <p:sp>
        <p:nvSpPr>
          <p:cNvPr id="7" name="TextBox 6">
            <a:extLst>
              <a:ext uri="{FF2B5EF4-FFF2-40B4-BE49-F238E27FC236}">
                <a16:creationId xmlns:a16="http://schemas.microsoft.com/office/drawing/2014/main" id="{98DE4DC0-07A8-AC99-5838-FD7BF64B2F6B}"/>
              </a:ext>
            </a:extLst>
          </p:cNvPr>
          <p:cNvSpPr txBox="1"/>
          <p:nvPr/>
        </p:nvSpPr>
        <p:spPr>
          <a:xfrm>
            <a:off x="11077575" y="2505075"/>
            <a:ext cx="581025" cy="276999"/>
          </a:xfrm>
          <a:prstGeom prst="rect">
            <a:avLst/>
          </a:prstGeom>
          <a:noFill/>
        </p:spPr>
        <p:txBody>
          <a:bodyPr wrap="square" rtlCol="0">
            <a:spAutoFit/>
          </a:bodyPr>
          <a:lstStyle/>
          <a:p>
            <a:r>
              <a:rPr lang="en-GB" sz="1200" dirty="0">
                <a:solidFill>
                  <a:srgbClr val="00B0F0"/>
                </a:solidFill>
              </a:rPr>
              <a:t>P M </a:t>
            </a:r>
          </a:p>
        </p:txBody>
      </p:sp>
    </p:spTree>
    <p:extLst>
      <p:ext uri="{BB962C8B-B14F-4D97-AF65-F5344CB8AC3E}">
        <p14:creationId xmlns:p14="http://schemas.microsoft.com/office/powerpoint/2010/main" val="270859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w, Geoffrey F.">
            <a:extLst>
              <a:ext uri="{FF2B5EF4-FFF2-40B4-BE49-F238E27FC236}">
                <a16:creationId xmlns:a16="http://schemas.microsoft.com/office/drawing/2014/main" id="{2376ADB0-7A71-DCBD-AC84-EBAD87722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580" y="90538"/>
            <a:ext cx="3731440" cy="4720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0EC197-63DC-7F83-1EDB-6D942874E2E6}"/>
              </a:ext>
            </a:extLst>
          </p:cNvPr>
          <p:cNvSpPr txBox="1"/>
          <p:nvPr/>
        </p:nvSpPr>
        <p:spPr>
          <a:xfrm>
            <a:off x="261937" y="4953000"/>
            <a:ext cx="11668125" cy="923330"/>
          </a:xfrm>
          <a:prstGeom prst="rect">
            <a:avLst/>
          </a:prstGeom>
          <a:noFill/>
        </p:spPr>
        <p:txBody>
          <a:bodyPr wrap="square" rtlCol="0">
            <a:spAutoFit/>
          </a:bodyPr>
          <a:lstStyle/>
          <a:p>
            <a:r>
              <a:rPr lang="en-GB" dirty="0">
                <a:solidFill>
                  <a:srgbClr val="FF0000"/>
                </a:solidFill>
              </a:rPr>
              <a:t>*</a:t>
            </a:r>
            <a:r>
              <a:rPr lang="en-GB" dirty="0"/>
              <a:t>  ‘Each particle helps to generate other particles, which in turn generate it.  In this circular and violently nonlinear situation, it is possible to imagine that no free parameters appear and that the only self-consistent set of particles is the one we find in Nature.’</a:t>
            </a:r>
          </a:p>
        </p:txBody>
      </p:sp>
      <p:sp>
        <p:nvSpPr>
          <p:cNvPr id="4" name="TextBox 3">
            <a:extLst>
              <a:ext uri="{FF2B5EF4-FFF2-40B4-BE49-F238E27FC236}">
                <a16:creationId xmlns:a16="http://schemas.microsoft.com/office/drawing/2014/main" id="{760FAFF1-CDFE-77D4-93E0-57A9EB65369C}"/>
              </a:ext>
            </a:extLst>
          </p:cNvPr>
          <p:cNvSpPr txBox="1"/>
          <p:nvPr/>
        </p:nvSpPr>
        <p:spPr>
          <a:xfrm>
            <a:off x="428625" y="5926514"/>
            <a:ext cx="11391900" cy="923330"/>
          </a:xfrm>
          <a:prstGeom prst="rect">
            <a:avLst/>
          </a:prstGeom>
          <a:noFill/>
        </p:spPr>
        <p:txBody>
          <a:bodyPr wrap="square">
            <a:spAutoFit/>
          </a:bodyPr>
          <a:lstStyle/>
          <a:p>
            <a:r>
              <a:rPr lang="en-GB" dirty="0"/>
              <a:t>Jan 1963, Seminar in 21 Banbury Rd by Geoffrey Chew</a:t>
            </a:r>
          </a:p>
          <a:p>
            <a:r>
              <a:rPr lang="en-GB" dirty="0" err="1"/>
              <a:t>Dalitz</a:t>
            </a:r>
            <a:r>
              <a:rPr lang="en-GB" dirty="0"/>
              <a:t> accused of antagonising the distinguished speaker: the discussion about future accelerators (</a:t>
            </a:r>
            <a:r>
              <a:rPr lang="en-GB" dirty="0" err="1"/>
              <a:t>Nimrod</a:t>
            </a:r>
            <a:r>
              <a:rPr lang="en-GB" dirty="0"/>
              <a:t>, ZGS/        Brookhaven AGS, CERN PS/ even the Berkeley ‘200 BeV machine’).  Had Ian Corbett and I just joined a dying field?  </a:t>
            </a:r>
          </a:p>
        </p:txBody>
      </p:sp>
      <p:sp>
        <p:nvSpPr>
          <p:cNvPr id="5" name="Slide Number Placeholder 4">
            <a:extLst>
              <a:ext uri="{FF2B5EF4-FFF2-40B4-BE49-F238E27FC236}">
                <a16:creationId xmlns:a16="http://schemas.microsoft.com/office/drawing/2014/main" id="{6D92AC9F-A723-14EC-05D9-96E3E597C72D}"/>
              </a:ext>
            </a:extLst>
          </p:cNvPr>
          <p:cNvSpPr>
            <a:spLocks noGrp="1"/>
          </p:cNvSpPr>
          <p:nvPr>
            <p:ph type="sldNum" sz="quarter" idx="12"/>
          </p:nvPr>
        </p:nvSpPr>
        <p:spPr>
          <a:xfrm>
            <a:off x="8591550" y="6384925"/>
            <a:ext cx="2743200" cy="365125"/>
          </a:xfrm>
        </p:spPr>
        <p:txBody>
          <a:bodyPr/>
          <a:lstStyle/>
          <a:p>
            <a:fld id="{962124E4-6284-419A-BCE1-44852D134B8D}" type="slidenum">
              <a:rPr lang="en-GB" smtClean="0"/>
              <a:t>5</a:t>
            </a:fld>
            <a:endParaRPr lang="en-GB" dirty="0"/>
          </a:p>
        </p:txBody>
      </p:sp>
      <p:sp>
        <p:nvSpPr>
          <p:cNvPr id="6" name="TextBox 5">
            <a:extLst>
              <a:ext uri="{FF2B5EF4-FFF2-40B4-BE49-F238E27FC236}">
                <a16:creationId xmlns:a16="http://schemas.microsoft.com/office/drawing/2014/main" id="{38B706A9-4B83-92E1-2BB7-80905F515F09}"/>
              </a:ext>
            </a:extLst>
          </p:cNvPr>
          <p:cNvSpPr txBox="1"/>
          <p:nvPr/>
        </p:nvSpPr>
        <p:spPr>
          <a:xfrm>
            <a:off x="261937" y="228600"/>
            <a:ext cx="3605213" cy="369332"/>
          </a:xfrm>
          <a:prstGeom prst="rect">
            <a:avLst/>
          </a:prstGeom>
          <a:noFill/>
        </p:spPr>
        <p:txBody>
          <a:bodyPr wrap="square" rtlCol="0">
            <a:spAutoFit/>
          </a:bodyPr>
          <a:lstStyle/>
          <a:p>
            <a:r>
              <a:rPr lang="en-GB" dirty="0"/>
              <a:t>So what was this Bootstrap Theory?</a:t>
            </a:r>
          </a:p>
        </p:txBody>
      </p:sp>
    </p:spTree>
    <p:extLst>
      <p:ext uri="{BB962C8B-B14F-4D97-AF65-F5344CB8AC3E}">
        <p14:creationId xmlns:p14="http://schemas.microsoft.com/office/powerpoint/2010/main" val="56135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8ABE43-BCF7-457E-7645-B7CC3264FB22}"/>
              </a:ext>
            </a:extLst>
          </p:cNvPr>
          <p:cNvPicPr>
            <a:picLocks noChangeAspect="1"/>
          </p:cNvPicPr>
          <p:nvPr/>
        </p:nvPicPr>
        <p:blipFill>
          <a:blip r:embed="rId2"/>
          <a:stretch>
            <a:fillRect/>
          </a:stretch>
        </p:blipFill>
        <p:spPr>
          <a:xfrm>
            <a:off x="0" y="235178"/>
            <a:ext cx="7771860" cy="6281918"/>
          </a:xfrm>
          <a:prstGeom prst="rect">
            <a:avLst/>
          </a:prstGeom>
          <a:ln>
            <a:noFill/>
          </a:ln>
        </p:spPr>
      </p:pic>
      <p:sp>
        <p:nvSpPr>
          <p:cNvPr id="3" name="TextBox 2">
            <a:extLst>
              <a:ext uri="{FF2B5EF4-FFF2-40B4-BE49-F238E27FC236}">
                <a16:creationId xmlns:a16="http://schemas.microsoft.com/office/drawing/2014/main" id="{50EFF505-49F9-644A-EE2F-377B6F08EB91}"/>
              </a:ext>
            </a:extLst>
          </p:cNvPr>
          <p:cNvSpPr txBox="1"/>
          <p:nvPr/>
        </p:nvSpPr>
        <p:spPr>
          <a:xfrm>
            <a:off x="7496175" y="258901"/>
            <a:ext cx="4695825" cy="6340197"/>
          </a:xfrm>
          <a:prstGeom prst="rect">
            <a:avLst/>
          </a:prstGeom>
          <a:noFill/>
        </p:spPr>
        <p:txBody>
          <a:bodyPr wrap="square" rtlCol="0">
            <a:spAutoFit/>
          </a:bodyPr>
          <a:lstStyle/>
          <a:p>
            <a:r>
              <a:rPr lang="en-GB" sz="1400" b="0" i="0" dirty="0">
                <a:solidFill>
                  <a:srgbClr val="202122"/>
                </a:solidFill>
                <a:effectLst/>
                <a:latin typeface="Arial" panose="020B0604020202020204" pitchFamily="34" charset="0"/>
              </a:rPr>
              <a:t>These straight-line </a:t>
            </a:r>
            <a:r>
              <a:rPr lang="en-GB" sz="1400" b="0" i="0" dirty="0" err="1">
                <a:solidFill>
                  <a:srgbClr val="202122"/>
                </a:solidFill>
                <a:effectLst/>
                <a:latin typeface="Arial" panose="020B0604020202020204" pitchFamily="34" charset="0"/>
              </a:rPr>
              <a:t>Regge</a:t>
            </a:r>
            <a:r>
              <a:rPr lang="en-GB" sz="1400" b="0" i="0" dirty="0">
                <a:solidFill>
                  <a:srgbClr val="202122"/>
                </a:solidFill>
                <a:effectLst/>
                <a:latin typeface="Arial" panose="020B0604020202020204" pitchFamily="34" charset="0"/>
              </a:rPr>
              <a:t> trajectories were hailed as </a:t>
            </a:r>
            <a:r>
              <a:rPr lang="en-GB" sz="1400" dirty="0">
                <a:solidFill>
                  <a:srgbClr val="202122"/>
                </a:solidFill>
                <a:latin typeface="Arial" panose="020B0604020202020204" pitchFamily="34" charset="0"/>
              </a:rPr>
              <a:t>predictions of</a:t>
            </a:r>
            <a:r>
              <a:rPr lang="en-GB" sz="1400" b="0" i="0" dirty="0">
                <a:solidFill>
                  <a:srgbClr val="202122"/>
                </a:solidFill>
                <a:effectLst/>
                <a:latin typeface="Arial" panose="020B0604020202020204" pitchFamily="34" charset="0"/>
              </a:rPr>
              <a:t> the Bootstrap Theory, </a:t>
            </a:r>
            <a:r>
              <a:rPr lang="en-GB" sz="1400" dirty="0">
                <a:solidFill>
                  <a:srgbClr val="202122"/>
                </a:solidFill>
                <a:latin typeface="Arial" panose="020B0604020202020204" pitchFamily="34" charset="0"/>
              </a:rPr>
              <a:t>not bending over at high mass ‘as otherwise expected’ </a:t>
            </a:r>
          </a:p>
          <a:p>
            <a:endParaRPr lang="en-GB" sz="1400" dirty="0">
              <a:solidFill>
                <a:srgbClr val="202122"/>
              </a:solidFill>
              <a:latin typeface="Arial" panose="020B0604020202020204" pitchFamily="34" charset="0"/>
            </a:endParaRPr>
          </a:p>
          <a:p>
            <a:r>
              <a:rPr lang="en-GB" sz="1400" dirty="0">
                <a:solidFill>
                  <a:srgbClr val="202122"/>
                </a:solidFill>
                <a:latin typeface="Arial" panose="020B0604020202020204" pitchFamily="34" charset="0"/>
              </a:rPr>
              <a:t>In the region of negative m</a:t>
            </a:r>
            <a:r>
              <a:rPr lang="en-GB" sz="1400" baseline="50000" dirty="0">
                <a:solidFill>
                  <a:srgbClr val="202122"/>
                </a:solidFill>
                <a:latin typeface="Arial" panose="020B0604020202020204" pitchFamily="34" charset="0"/>
              </a:rPr>
              <a:t>2</a:t>
            </a:r>
            <a:r>
              <a:rPr lang="en-GB" sz="1400" dirty="0">
                <a:solidFill>
                  <a:srgbClr val="202122"/>
                </a:solidFill>
                <a:latin typeface="Arial" panose="020B0604020202020204" pitchFamily="34" charset="0"/>
              </a:rPr>
              <a:t>, these trajectories reflected the scattering amplitude as </a:t>
            </a:r>
            <a:r>
              <a:rPr lang="en-GB" sz="1400" dirty="0" err="1">
                <a:solidFill>
                  <a:srgbClr val="202122"/>
                </a:solidFill>
                <a:latin typeface="Arial" panose="020B0604020202020204" pitchFamily="34" charset="0"/>
              </a:rPr>
              <a:t>fn</a:t>
            </a:r>
            <a:r>
              <a:rPr lang="en-GB" sz="1400" dirty="0">
                <a:solidFill>
                  <a:srgbClr val="202122"/>
                </a:solidFill>
                <a:latin typeface="Arial" panose="020B0604020202020204" pitchFamily="34" charset="0"/>
              </a:rPr>
              <a:t> of t, the square of the       4-momentum transfer for the crossed reaction: </a:t>
            </a:r>
          </a:p>
          <a:p>
            <a:endParaRPr lang="en-GB" sz="1400" dirty="0">
              <a:solidFill>
                <a:srgbClr val="202122"/>
              </a:solidFill>
              <a:latin typeface="Arial" panose="020B0604020202020204" pitchFamily="34" charset="0"/>
            </a:endParaRPr>
          </a:p>
          <a:p>
            <a:r>
              <a:rPr lang="en-GB" sz="1400" dirty="0">
                <a:solidFill>
                  <a:srgbClr val="202122"/>
                </a:solidFill>
                <a:latin typeface="Arial" panose="020B0604020202020204" pitchFamily="34" charset="0"/>
              </a:rPr>
              <a:t>the Pomeron/f</a:t>
            </a:r>
            <a:r>
              <a:rPr lang="en-GB" sz="1400" baseline="30000" dirty="0">
                <a:solidFill>
                  <a:srgbClr val="202122"/>
                </a:solidFill>
                <a:latin typeface="Arial" panose="020B0604020202020204" pitchFamily="34" charset="0"/>
              </a:rPr>
              <a:t>0</a:t>
            </a:r>
            <a:r>
              <a:rPr lang="en-GB" sz="1400" dirty="0">
                <a:solidFill>
                  <a:srgbClr val="202122"/>
                </a:solidFill>
                <a:latin typeface="Arial" panose="020B0604020202020204" pitchFamily="34" charset="0"/>
              </a:rPr>
              <a:t> trajectory for elastic scattering </a:t>
            </a:r>
          </a:p>
          <a:p>
            <a:endParaRPr lang="en-GB" sz="1400" dirty="0">
              <a:solidFill>
                <a:srgbClr val="202122"/>
              </a:solidFill>
              <a:latin typeface="Arial" panose="020B0604020202020204" pitchFamily="34" charset="0"/>
            </a:endParaRPr>
          </a:p>
          <a:p>
            <a:r>
              <a:rPr lang="en-GB" sz="1400" dirty="0">
                <a:solidFill>
                  <a:srgbClr val="202122"/>
                </a:solidFill>
                <a:latin typeface="Arial" panose="020B0604020202020204" pitchFamily="34" charset="0"/>
                <a:cs typeface="Arial" panose="020B0604020202020204" pitchFamily="34" charset="0"/>
              </a:rPr>
              <a:t>the</a:t>
            </a:r>
            <a:r>
              <a:rPr lang="en-GB" sz="1400" dirty="0">
                <a:solidFill>
                  <a:srgbClr val="202122"/>
                </a:solidFill>
                <a:latin typeface="Symbol" panose="05050102010706020507" pitchFamily="18" charset="2"/>
              </a:rPr>
              <a:t> r </a:t>
            </a:r>
            <a:r>
              <a:rPr lang="en-GB" sz="1400" dirty="0">
                <a:solidFill>
                  <a:srgbClr val="202122"/>
                </a:solidFill>
                <a:latin typeface="Arial" panose="020B0604020202020204" pitchFamily="34" charset="0"/>
                <a:cs typeface="Arial" panose="020B0604020202020204" pitchFamily="34" charset="0"/>
              </a:rPr>
              <a:t>trajectory for </a:t>
            </a:r>
            <a:r>
              <a:rPr lang="en-GB" sz="1400" dirty="0">
                <a:solidFill>
                  <a:srgbClr val="202122"/>
                </a:solidFill>
                <a:latin typeface="Symbol" panose="05050102010706020507" pitchFamily="18" charset="2"/>
              </a:rPr>
              <a:t>p </a:t>
            </a:r>
            <a:r>
              <a:rPr lang="en-GB" sz="1400" baseline="48000" dirty="0">
                <a:solidFill>
                  <a:srgbClr val="202122"/>
                </a:solidFill>
                <a:latin typeface="Symbol" panose="05050102010706020507" pitchFamily="18" charset="2"/>
              </a:rPr>
              <a:t>-</a:t>
            </a:r>
            <a:r>
              <a:rPr lang="en-GB" sz="1400" dirty="0">
                <a:solidFill>
                  <a:srgbClr val="202122"/>
                </a:solidFill>
                <a:latin typeface="Arial" panose="020B0604020202020204" pitchFamily="34" charset="0"/>
              </a:rPr>
              <a:t>- p charge exchange, etc</a:t>
            </a:r>
          </a:p>
          <a:p>
            <a:endParaRPr lang="en-GB" sz="1400" dirty="0">
              <a:solidFill>
                <a:srgbClr val="202122"/>
              </a:solidFill>
              <a:latin typeface="Arial" panose="020B0604020202020204" pitchFamily="34" charset="0"/>
            </a:endParaRPr>
          </a:p>
          <a:p>
            <a:r>
              <a:rPr lang="en-GB" sz="1400" dirty="0">
                <a:solidFill>
                  <a:srgbClr val="202122"/>
                </a:solidFill>
                <a:latin typeface="Arial" panose="020B0604020202020204" pitchFamily="34" charset="0"/>
              </a:rPr>
              <a:t>so they needed to be (provisionally) adjusted to match the data</a:t>
            </a:r>
          </a:p>
          <a:p>
            <a:endParaRPr lang="en-GB" sz="1400" dirty="0">
              <a:solidFill>
                <a:srgbClr val="202122"/>
              </a:solidFill>
              <a:latin typeface="Arial" panose="020B0604020202020204" pitchFamily="34" charset="0"/>
            </a:endParaRPr>
          </a:p>
          <a:p>
            <a:r>
              <a:rPr lang="en-GB" sz="1400" dirty="0">
                <a:solidFill>
                  <a:srgbClr val="202122"/>
                </a:solidFill>
                <a:latin typeface="Arial" panose="020B0604020202020204" pitchFamily="34" charset="0"/>
              </a:rPr>
              <a:t>I diligently pursued this physics for 8 years, with groups measuring precise differential cross-sections of      </a:t>
            </a:r>
            <a:r>
              <a:rPr lang="en-GB" sz="1400" dirty="0">
                <a:solidFill>
                  <a:srgbClr val="FF0000"/>
                </a:solidFill>
                <a:latin typeface="Arial" panose="020B0604020202020204" pitchFamily="34" charset="0"/>
              </a:rPr>
              <a:t>charge exchange </a:t>
            </a:r>
            <a:r>
              <a:rPr lang="en-GB" sz="1400" dirty="0">
                <a:solidFill>
                  <a:srgbClr val="202122"/>
                </a:solidFill>
                <a:latin typeface="Arial" panose="020B0604020202020204" pitchFamily="34" charset="0"/>
              </a:rPr>
              <a:t>(Oxford U, </a:t>
            </a:r>
            <a:r>
              <a:rPr lang="en-GB" sz="1400" dirty="0" err="1">
                <a:solidFill>
                  <a:srgbClr val="00B0F0"/>
                </a:solidFill>
                <a:latin typeface="Arial" panose="020B0604020202020204" pitchFamily="34" charset="0"/>
              </a:rPr>
              <a:t>Nimrod</a:t>
            </a:r>
            <a:r>
              <a:rPr lang="en-GB" sz="1400" dirty="0">
                <a:solidFill>
                  <a:srgbClr val="00B0F0"/>
                </a:solidFill>
                <a:latin typeface="Arial" panose="020B0604020202020204" pitchFamily="34" charset="0"/>
              </a:rPr>
              <a:t> at RHEL</a:t>
            </a:r>
            <a:r>
              <a:rPr lang="en-GB" sz="1400" dirty="0">
                <a:solidFill>
                  <a:srgbClr val="202122"/>
                </a:solidFill>
                <a:latin typeface="Arial" panose="020B0604020202020204" pitchFamily="34" charset="0"/>
              </a:rPr>
              <a:t>),                                     </a:t>
            </a:r>
            <a:r>
              <a:rPr lang="en-GB" sz="1400" dirty="0">
                <a:solidFill>
                  <a:srgbClr val="FF0000"/>
                </a:solidFill>
                <a:latin typeface="Arial" panose="020B0604020202020204" pitchFamily="34" charset="0"/>
              </a:rPr>
              <a:t>baryon exchange </a:t>
            </a:r>
            <a:r>
              <a:rPr lang="en-GB" sz="1400" dirty="0">
                <a:solidFill>
                  <a:srgbClr val="202122"/>
                </a:solidFill>
                <a:latin typeface="Arial" panose="020B0604020202020204" pitchFamily="34" charset="0"/>
              </a:rPr>
              <a:t>(C-bug group, </a:t>
            </a:r>
            <a:r>
              <a:rPr lang="en-GB" sz="1400" dirty="0">
                <a:solidFill>
                  <a:srgbClr val="00B0F0"/>
                </a:solidFill>
                <a:latin typeface="Arial" panose="020B0604020202020204" pitchFamily="34" charset="0"/>
              </a:rPr>
              <a:t>AGS at BNL</a:t>
            </a:r>
            <a:r>
              <a:rPr lang="en-GB" sz="1400" dirty="0">
                <a:solidFill>
                  <a:srgbClr val="202122"/>
                </a:solidFill>
                <a:latin typeface="Arial" panose="020B0604020202020204" pitchFamily="34" charset="0"/>
              </a:rPr>
              <a:t>) and </a:t>
            </a:r>
            <a:r>
              <a:rPr lang="en-GB" sz="1400" dirty="0">
                <a:solidFill>
                  <a:srgbClr val="FF0000"/>
                </a:solidFill>
                <a:latin typeface="Arial" panose="020B0604020202020204" pitchFamily="34" charset="0"/>
              </a:rPr>
              <a:t>hypercharge exchange </a:t>
            </a:r>
            <a:r>
              <a:rPr lang="en-GB" sz="1400" dirty="0">
                <a:solidFill>
                  <a:srgbClr val="202122"/>
                </a:solidFill>
                <a:latin typeface="Arial" panose="020B0604020202020204" pitchFamily="34" charset="0"/>
              </a:rPr>
              <a:t>(RHEL/</a:t>
            </a:r>
            <a:r>
              <a:rPr lang="en-GB" sz="1400" dirty="0" err="1">
                <a:solidFill>
                  <a:srgbClr val="202122"/>
                </a:solidFill>
                <a:latin typeface="Arial" panose="020B0604020202020204" pitchFamily="34" charset="0"/>
              </a:rPr>
              <a:t>B’ham</a:t>
            </a:r>
            <a:r>
              <a:rPr lang="en-GB" sz="1400" dirty="0">
                <a:solidFill>
                  <a:srgbClr val="202122"/>
                </a:solidFill>
                <a:latin typeface="Arial" panose="020B0604020202020204" pitchFamily="34" charset="0"/>
              </a:rPr>
              <a:t>/CERN, </a:t>
            </a:r>
            <a:r>
              <a:rPr lang="en-GB" sz="1400" dirty="0">
                <a:solidFill>
                  <a:srgbClr val="00B0F0"/>
                </a:solidFill>
                <a:latin typeface="Arial" panose="020B0604020202020204" pitchFamily="34" charset="0"/>
              </a:rPr>
              <a:t>CERN PS</a:t>
            </a:r>
            <a:r>
              <a:rPr lang="en-GB" sz="1400" dirty="0">
                <a:solidFill>
                  <a:srgbClr val="202122"/>
                </a:solidFill>
                <a:latin typeface="Arial" panose="020B0604020202020204" pitchFamily="34" charset="0"/>
              </a:rPr>
              <a:t>) </a:t>
            </a:r>
          </a:p>
          <a:p>
            <a:endParaRPr lang="en-GB" sz="1400" dirty="0">
              <a:solidFill>
                <a:srgbClr val="202122"/>
              </a:solidFill>
              <a:latin typeface="Arial" panose="020B0604020202020204" pitchFamily="34" charset="0"/>
            </a:endParaRPr>
          </a:p>
          <a:p>
            <a:r>
              <a:rPr lang="en-GB" sz="1400" b="0" i="0" dirty="0">
                <a:solidFill>
                  <a:srgbClr val="0070C0"/>
                </a:solidFill>
                <a:effectLst/>
                <a:latin typeface="Arial" panose="020B0604020202020204" pitchFamily="34" charset="0"/>
              </a:rPr>
              <a:t>‘The straight-line </a:t>
            </a:r>
            <a:r>
              <a:rPr lang="en-GB" sz="1400" b="0" i="0" dirty="0" err="1">
                <a:solidFill>
                  <a:srgbClr val="0070C0"/>
                </a:solidFill>
                <a:effectLst/>
                <a:latin typeface="Arial" panose="020B0604020202020204" pitchFamily="34" charset="0"/>
              </a:rPr>
              <a:t>Regge</a:t>
            </a:r>
            <a:r>
              <a:rPr lang="en-GB" sz="1400" b="0" i="0" dirty="0">
                <a:solidFill>
                  <a:srgbClr val="0070C0"/>
                </a:solidFill>
                <a:effectLst/>
                <a:latin typeface="Arial" panose="020B0604020202020204" pitchFamily="34" charset="0"/>
              </a:rPr>
              <a:t> trajectories were later understood as arising from massless endpoints on rotating relativistic strings.’</a:t>
            </a:r>
          </a:p>
          <a:p>
            <a:endParaRPr lang="en-GB" sz="1400" dirty="0">
              <a:solidFill>
                <a:srgbClr val="202122"/>
              </a:solidFill>
              <a:latin typeface="Arial" panose="020B0604020202020204" pitchFamily="34" charset="0"/>
            </a:endParaRPr>
          </a:p>
          <a:p>
            <a:r>
              <a:rPr lang="en-GB" sz="1400" b="0" i="0" dirty="0">
                <a:solidFill>
                  <a:srgbClr val="7030A0"/>
                </a:solidFill>
                <a:effectLst/>
                <a:latin typeface="Arial" panose="020B0604020202020204" pitchFamily="34" charset="0"/>
              </a:rPr>
              <a:t>Pardon? </a:t>
            </a:r>
          </a:p>
          <a:p>
            <a:endParaRPr lang="en-GB" sz="1400" dirty="0">
              <a:solidFill>
                <a:srgbClr val="7030A0"/>
              </a:solidFill>
              <a:latin typeface="Arial" panose="020B0604020202020204" pitchFamily="34" charset="0"/>
            </a:endParaRPr>
          </a:p>
          <a:p>
            <a:r>
              <a:rPr lang="en-GB" sz="1400" b="0" i="0" dirty="0">
                <a:effectLst/>
                <a:latin typeface="Arial" panose="020B0604020202020204" pitchFamily="34" charset="0"/>
              </a:rPr>
              <a:t>Will QCD some day throw some light on this?</a:t>
            </a:r>
            <a:endParaRPr lang="en-GB" sz="1400" dirty="0"/>
          </a:p>
        </p:txBody>
      </p:sp>
      <p:sp>
        <p:nvSpPr>
          <p:cNvPr id="17" name="Arc 16">
            <a:extLst>
              <a:ext uri="{FF2B5EF4-FFF2-40B4-BE49-F238E27FC236}">
                <a16:creationId xmlns:a16="http://schemas.microsoft.com/office/drawing/2014/main" id="{98ED4F5D-5A9F-B723-6DBD-B07CEB124097}"/>
              </a:ext>
            </a:extLst>
          </p:cNvPr>
          <p:cNvSpPr/>
          <p:nvPr/>
        </p:nvSpPr>
        <p:spPr>
          <a:xfrm rot="2706887" flipV="1">
            <a:off x="542643" y="4658710"/>
            <a:ext cx="440417" cy="762278"/>
          </a:xfrm>
          <a:prstGeom prst="arc">
            <a:avLst>
              <a:gd name="adj1" fmla="val 14985378"/>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021D1D6E-F953-27B5-29CE-01A23D980DA5}"/>
              </a:ext>
            </a:extLst>
          </p:cNvPr>
          <p:cNvSpPr txBox="1"/>
          <p:nvPr/>
        </p:nvSpPr>
        <p:spPr>
          <a:xfrm>
            <a:off x="3419475" y="504825"/>
            <a:ext cx="1600200" cy="1477328"/>
          </a:xfrm>
          <a:prstGeom prst="rect">
            <a:avLst/>
          </a:prstGeom>
          <a:noFill/>
        </p:spPr>
        <p:txBody>
          <a:bodyPr wrap="square" rtlCol="0">
            <a:spAutoFit/>
          </a:bodyPr>
          <a:lstStyle/>
          <a:p>
            <a:r>
              <a:rPr lang="en-GB" dirty="0"/>
              <a:t>J</a:t>
            </a:r>
            <a:r>
              <a:rPr lang="en-GB" baseline="30000" dirty="0"/>
              <a:t>P</a:t>
            </a:r>
            <a:r>
              <a:rPr lang="en-GB" dirty="0"/>
              <a:t> = 1-, 3-, 5-</a:t>
            </a:r>
          </a:p>
          <a:p>
            <a:endParaRPr lang="en-GB" dirty="0"/>
          </a:p>
          <a:p>
            <a:r>
              <a:rPr lang="en-GB" dirty="0"/>
              <a:t>J</a:t>
            </a:r>
            <a:r>
              <a:rPr lang="en-GB" baseline="30000" dirty="0"/>
              <a:t>P</a:t>
            </a:r>
            <a:r>
              <a:rPr lang="en-GB" dirty="0"/>
              <a:t> = 1-, 3-</a:t>
            </a:r>
          </a:p>
          <a:p>
            <a:endParaRPr lang="en-GB" dirty="0"/>
          </a:p>
          <a:p>
            <a:r>
              <a:rPr lang="en-GB" dirty="0"/>
              <a:t>J</a:t>
            </a:r>
            <a:r>
              <a:rPr lang="en-GB" baseline="30000" dirty="0"/>
              <a:t>P</a:t>
            </a:r>
            <a:r>
              <a:rPr lang="en-GB" dirty="0"/>
              <a:t> = 2+, 4+, 6+</a:t>
            </a:r>
          </a:p>
        </p:txBody>
      </p:sp>
      <p:sp>
        <p:nvSpPr>
          <p:cNvPr id="19" name="Slide Number Placeholder 18">
            <a:extLst>
              <a:ext uri="{FF2B5EF4-FFF2-40B4-BE49-F238E27FC236}">
                <a16:creationId xmlns:a16="http://schemas.microsoft.com/office/drawing/2014/main" id="{BDA85670-1F1B-4F9B-EB1B-14DC41C0C4B2}"/>
              </a:ext>
            </a:extLst>
          </p:cNvPr>
          <p:cNvSpPr>
            <a:spLocks noGrp="1"/>
          </p:cNvSpPr>
          <p:nvPr>
            <p:ph type="sldNum" sz="quarter" idx="12"/>
          </p:nvPr>
        </p:nvSpPr>
        <p:spPr/>
        <p:txBody>
          <a:bodyPr/>
          <a:lstStyle/>
          <a:p>
            <a:fld id="{962124E4-6284-419A-BCE1-44852D134B8D}" type="slidenum">
              <a:rPr lang="en-GB" smtClean="0"/>
              <a:t>6</a:t>
            </a:fld>
            <a:endParaRPr lang="en-GB" dirty="0"/>
          </a:p>
        </p:txBody>
      </p:sp>
    </p:spTree>
    <p:extLst>
      <p:ext uri="{BB962C8B-B14F-4D97-AF65-F5344CB8AC3E}">
        <p14:creationId xmlns:p14="http://schemas.microsoft.com/office/powerpoint/2010/main" val="401036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D781E-866D-9215-022F-BB5C5D3F1389}"/>
              </a:ext>
            </a:extLst>
          </p:cNvPr>
          <p:cNvSpPr txBox="1"/>
          <p:nvPr/>
        </p:nvSpPr>
        <p:spPr>
          <a:xfrm>
            <a:off x="0" y="597455"/>
            <a:ext cx="12192000" cy="3847207"/>
          </a:xfrm>
          <a:prstGeom prst="rect">
            <a:avLst/>
          </a:prstGeom>
          <a:noFill/>
        </p:spPr>
        <p:txBody>
          <a:bodyPr wrap="square">
            <a:spAutoFit/>
          </a:bodyPr>
          <a:lstStyle/>
          <a:p>
            <a:endParaRPr lang="en-GB" sz="1000" dirty="0">
              <a:solidFill>
                <a:srgbClr val="202122"/>
              </a:solidFill>
              <a:latin typeface="Arial" panose="020B0604020202020204" pitchFamily="34" charset="0"/>
            </a:endParaRPr>
          </a:p>
          <a:p>
            <a:pPr marL="285750" indent="-285750">
              <a:buFont typeface="Arial" panose="020B0604020202020204" pitchFamily="34" charset="0"/>
              <a:buChar char="•"/>
            </a:pPr>
            <a:r>
              <a:rPr lang="en-GB" dirty="0">
                <a:solidFill>
                  <a:srgbClr val="202122"/>
                </a:solidFill>
                <a:latin typeface="Arial" panose="020B0604020202020204" pitchFamily="34" charset="0"/>
              </a:rPr>
              <a:t>The work of my group in support of the bootstrap theory culminated in precise measurements of hypercharge exchange reactions on the PS (</a:t>
            </a:r>
            <a:r>
              <a:rPr lang="en-GB" dirty="0" err="1">
                <a:solidFill>
                  <a:srgbClr val="202122"/>
                </a:solidFill>
                <a:latin typeface="Arial" panose="020B0604020202020204" pitchFamily="34" charset="0"/>
              </a:rPr>
              <a:t>Expt</a:t>
            </a:r>
            <a:r>
              <a:rPr lang="en-GB" dirty="0">
                <a:solidFill>
                  <a:srgbClr val="202122"/>
                </a:solidFill>
                <a:latin typeface="Arial" panose="020B0604020202020204" pitchFamily="34" charset="0"/>
              </a:rPr>
              <a:t> S120).  There were major technical challenges.  </a:t>
            </a:r>
          </a:p>
          <a:p>
            <a:endParaRPr lang="en-GB" dirty="0">
              <a:solidFill>
                <a:srgbClr val="202122"/>
              </a:solidFill>
              <a:latin typeface="Arial" panose="020B0604020202020204" pitchFamily="34" charset="0"/>
            </a:endParaRPr>
          </a:p>
          <a:p>
            <a:pPr marL="285750" indent="-285750">
              <a:buFont typeface="Arial" panose="020B0604020202020204" pitchFamily="34" charset="0"/>
              <a:buChar char="•"/>
            </a:pPr>
            <a:r>
              <a:rPr lang="en-GB" dirty="0">
                <a:solidFill>
                  <a:srgbClr val="202122"/>
                </a:solidFill>
                <a:latin typeface="Arial" panose="020B0604020202020204" pitchFamily="34" charset="0"/>
              </a:rPr>
              <a:t>My lessons from Ted </a:t>
            </a:r>
            <a:r>
              <a:rPr lang="en-GB" dirty="0" err="1">
                <a:solidFill>
                  <a:srgbClr val="202122"/>
                </a:solidFill>
                <a:latin typeface="Arial" panose="020B0604020202020204" pitchFamily="34" charset="0"/>
              </a:rPr>
              <a:t>Kycia</a:t>
            </a:r>
            <a:r>
              <a:rPr lang="en-GB" dirty="0">
                <a:solidFill>
                  <a:srgbClr val="202122"/>
                </a:solidFill>
                <a:latin typeface="Arial" panose="020B0604020202020204" pitchFamily="34" charset="0"/>
              </a:rPr>
              <a:t> and Roy Rubinstein, and Blair Ratcliff’s lessons from Jerry </a:t>
            </a:r>
            <a:r>
              <a:rPr lang="en-GB" dirty="0" err="1">
                <a:solidFill>
                  <a:srgbClr val="202122"/>
                </a:solidFill>
                <a:latin typeface="Arial" panose="020B0604020202020204" pitchFamily="34" charset="0"/>
              </a:rPr>
              <a:t>Vavra</a:t>
            </a:r>
            <a:r>
              <a:rPr lang="en-GB" dirty="0">
                <a:solidFill>
                  <a:srgbClr val="202122"/>
                </a:solidFill>
                <a:latin typeface="Arial" panose="020B0604020202020204" pitchFamily="34" charset="0"/>
              </a:rPr>
              <a:t>, and a gifted PAG technician (John </a:t>
            </a:r>
            <a:r>
              <a:rPr lang="en-GB" dirty="0" err="1">
                <a:solidFill>
                  <a:srgbClr val="202122"/>
                </a:solidFill>
                <a:latin typeface="Arial" panose="020B0604020202020204" pitchFamily="34" charset="0"/>
              </a:rPr>
              <a:t>Mackin</a:t>
            </a:r>
            <a:r>
              <a:rPr lang="en-GB" dirty="0">
                <a:solidFill>
                  <a:srgbClr val="202122"/>
                </a:solidFill>
                <a:latin typeface="Arial" panose="020B0604020202020204" pitchFamily="34" charset="0"/>
              </a:rPr>
              <a:t>) enabled us to pull the Cerenkov mirrors out of the fire, but at an unexpected cost …</a:t>
            </a:r>
          </a:p>
          <a:p>
            <a:r>
              <a:rPr lang="en-GB" dirty="0">
                <a:solidFill>
                  <a:srgbClr val="202122"/>
                </a:solidFill>
                <a:latin typeface="Arial" panose="020B0604020202020204" pitchFamily="34" charset="0"/>
              </a:rPr>
              <a:t> </a:t>
            </a:r>
          </a:p>
          <a:p>
            <a:pPr marL="285750" indent="-285750">
              <a:buFont typeface="Arial" panose="020B0604020202020204" pitchFamily="34" charset="0"/>
              <a:buChar char="•"/>
            </a:pPr>
            <a:r>
              <a:rPr lang="en-GB" dirty="0">
                <a:solidFill>
                  <a:srgbClr val="202122"/>
                </a:solidFill>
                <a:latin typeface="Arial" panose="020B0604020202020204" pitchFamily="34" charset="0"/>
              </a:rPr>
              <a:t>Geoff Manning saw our </a:t>
            </a:r>
            <a:r>
              <a:rPr lang="en-GB" dirty="0" err="1">
                <a:solidFill>
                  <a:srgbClr val="202122"/>
                </a:solidFill>
                <a:latin typeface="Arial" panose="020B0604020202020204" pitchFamily="34" charset="0"/>
              </a:rPr>
              <a:t>quandry</a:t>
            </a:r>
            <a:r>
              <a:rPr lang="en-GB" dirty="0">
                <a:solidFill>
                  <a:srgbClr val="202122"/>
                </a:solidFill>
                <a:latin typeface="Arial" panose="020B0604020202020204" pitchFamily="34" charset="0"/>
              </a:rPr>
              <a:t> as a basic lack of organisation on my part: my approach to group meetings was ‘a complete waste of time’.  His stern words transformed by working practices for the next 30 years – a wonderful boss!</a:t>
            </a:r>
          </a:p>
          <a:p>
            <a:pPr marL="285750" indent="-285750">
              <a:buFont typeface="Arial" panose="020B0604020202020204" pitchFamily="34" charset="0"/>
              <a:buChar char="•"/>
            </a:pPr>
            <a:endParaRPr lang="en-GB" sz="1800" dirty="0">
              <a:solidFill>
                <a:srgbClr val="202122"/>
              </a:solidFill>
              <a:latin typeface="Arial" panose="020B0604020202020204" pitchFamily="34" charset="0"/>
            </a:endParaRPr>
          </a:p>
          <a:p>
            <a:pPr marL="285750" indent="-285750">
              <a:buFont typeface="Arial" panose="020B0604020202020204" pitchFamily="34" charset="0"/>
              <a:buChar char="•"/>
            </a:pPr>
            <a:r>
              <a:rPr lang="en-GB" dirty="0">
                <a:solidFill>
                  <a:srgbClr val="202122"/>
                </a:solidFill>
                <a:latin typeface="Arial" panose="020B0604020202020204" pitchFamily="34" charset="0"/>
              </a:rPr>
              <a:t>Building on</a:t>
            </a:r>
            <a:r>
              <a:rPr lang="en-GB" sz="1800" dirty="0">
                <a:solidFill>
                  <a:srgbClr val="202122"/>
                </a:solidFill>
                <a:latin typeface="Arial" panose="020B0604020202020204" pitchFamily="34" charset="0"/>
              </a:rPr>
              <a:t> the eventual success of S120, we started to think about </a:t>
            </a:r>
            <a:r>
              <a:rPr lang="en-GB" dirty="0">
                <a:solidFill>
                  <a:srgbClr val="202122"/>
                </a:solidFill>
                <a:latin typeface="Arial" panose="020B0604020202020204" pitchFamily="34" charset="0"/>
              </a:rPr>
              <a:t>advancing</a:t>
            </a:r>
            <a:r>
              <a:rPr lang="en-GB" sz="1800" dirty="0">
                <a:solidFill>
                  <a:srgbClr val="202122"/>
                </a:solidFill>
                <a:latin typeface="Arial" panose="020B0604020202020204" pitchFamily="34" charset="0"/>
              </a:rPr>
              <a:t> the hypercharge exchange frontier at the SPS, then under construction.  </a:t>
            </a:r>
            <a:r>
              <a:rPr lang="en-GB" dirty="0">
                <a:solidFill>
                  <a:srgbClr val="202122"/>
                </a:solidFill>
                <a:latin typeface="Arial" panose="020B0604020202020204" pitchFamily="34" charset="0"/>
              </a:rPr>
              <a:t>The</a:t>
            </a:r>
            <a:r>
              <a:rPr lang="en-GB" sz="1800" dirty="0">
                <a:solidFill>
                  <a:srgbClr val="202122"/>
                </a:solidFill>
                <a:latin typeface="Arial" panose="020B0604020202020204" pitchFamily="34" charset="0"/>
              </a:rPr>
              <a:t> </a:t>
            </a:r>
            <a:r>
              <a:rPr lang="en-GB" dirty="0">
                <a:solidFill>
                  <a:srgbClr val="202122"/>
                </a:solidFill>
                <a:latin typeface="Arial" panose="020B0604020202020204" pitchFamily="34" charset="0"/>
              </a:rPr>
              <a:t>only route appeared to be</a:t>
            </a:r>
            <a:r>
              <a:rPr lang="en-GB" sz="1800" dirty="0">
                <a:solidFill>
                  <a:srgbClr val="202122"/>
                </a:solidFill>
                <a:latin typeface="Arial" panose="020B0604020202020204" pitchFamily="34" charset="0"/>
              </a:rPr>
              <a:t> a focusing spectrometer with </a:t>
            </a:r>
            <a:r>
              <a:rPr lang="en-GB" sz="1800" dirty="0">
                <a:solidFill>
                  <a:srgbClr val="202122"/>
                </a:solidFill>
                <a:latin typeface="Symbol" panose="05050102010706020507" pitchFamily="18" charset="2"/>
              </a:rPr>
              <a:t>m</a:t>
            </a:r>
            <a:r>
              <a:rPr lang="en-GB" sz="1800" dirty="0">
                <a:solidFill>
                  <a:srgbClr val="202122"/>
                </a:solidFill>
                <a:latin typeface="Arial" panose="020B0604020202020204" pitchFamily="34" charset="0"/>
              </a:rPr>
              <a:t>m tracking precision.  We feared that this might be beyond us, but prepared to take the plunge.  </a:t>
            </a:r>
            <a:endParaRPr lang="en-GB" sz="1800" dirty="0">
              <a:solidFill>
                <a:srgbClr val="00B0F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29FC877B-B506-F411-5F78-FCD5356318C6}"/>
              </a:ext>
            </a:extLst>
          </p:cNvPr>
          <p:cNvSpPr>
            <a:spLocks noGrp="1"/>
          </p:cNvSpPr>
          <p:nvPr>
            <p:ph type="sldNum" sz="quarter" idx="12"/>
          </p:nvPr>
        </p:nvSpPr>
        <p:spPr/>
        <p:txBody>
          <a:bodyPr/>
          <a:lstStyle/>
          <a:p>
            <a:fld id="{962124E4-6284-419A-BCE1-44852D134B8D}" type="slidenum">
              <a:rPr lang="en-GB" smtClean="0"/>
              <a:t>7</a:t>
            </a:fld>
            <a:endParaRPr lang="en-GB"/>
          </a:p>
        </p:txBody>
      </p:sp>
    </p:spTree>
    <p:extLst>
      <p:ext uri="{BB962C8B-B14F-4D97-AF65-F5344CB8AC3E}">
        <p14:creationId xmlns:p14="http://schemas.microsoft.com/office/powerpoint/2010/main" val="215020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44478B8D-6548-F4E8-2874-AE191D0BC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112" y="73152"/>
            <a:ext cx="7351776" cy="6711696"/>
          </a:xfrm>
          <a:prstGeom prst="rect">
            <a:avLst/>
          </a:prstGeom>
        </p:spPr>
      </p:pic>
      <p:sp>
        <p:nvSpPr>
          <p:cNvPr id="5" name="TextBox 4">
            <a:extLst>
              <a:ext uri="{FF2B5EF4-FFF2-40B4-BE49-F238E27FC236}">
                <a16:creationId xmlns:a16="http://schemas.microsoft.com/office/drawing/2014/main" id="{937D5553-E795-20B4-1318-93ECF7A7EE7C}"/>
              </a:ext>
            </a:extLst>
          </p:cNvPr>
          <p:cNvSpPr txBox="1"/>
          <p:nvPr/>
        </p:nvSpPr>
        <p:spPr>
          <a:xfrm>
            <a:off x="-1" y="5581650"/>
            <a:ext cx="3419475" cy="1200329"/>
          </a:xfrm>
          <a:prstGeom prst="rect">
            <a:avLst/>
          </a:prstGeom>
          <a:noFill/>
        </p:spPr>
        <p:txBody>
          <a:bodyPr wrap="square" rtlCol="0">
            <a:spAutoFit/>
          </a:bodyPr>
          <a:lstStyle/>
          <a:p>
            <a:r>
              <a:rPr lang="en-GB" dirty="0">
                <a:solidFill>
                  <a:srgbClr val="00B0F0"/>
                </a:solidFill>
              </a:rPr>
              <a:t>Our daughter Silvana, now Project Manager for the world wide network Lightsources.org, was      2 weeks old</a:t>
            </a:r>
          </a:p>
        </p:txBody>
      </p:sp>
      <p:sp>
        <p:nvSpPr>
          <p:cNvPr id="2" name="TextBox 1">
            <a:extLst>
              <a:ext uri="{FF2B5EF4-FFF2-40B4-BE49-F238E27FC236}">
                <a16:creationId xmlns:a16="http://schemas.microsoft.com/office/drawing/2014/main" id="{7FCB21A1-6C04-DFB9-A9AA-DBCC7FEE1CCC}"/>
              </a:ext>
            </a:extLst>
          </p:cNvPr>
          <p:cNvSpPr txBox="1"/>
          <p:nvPr/>
        </p:nvSpPr>
        <p:spPr>
          <a:xfrm>
            <a:off x="123825" y="216206"/>
            <a:ext cx="2981325" cy="923330"/>
          </a:xfrm>
          <a:prstGeom prst="rect">
            <a:avLst/>
          </a:prstGeom>
          <a:noFill/>
        </p:spPr>
        <p:txBody>
          <a:bodyPr wrap="square" rtlCol="0">
            <a:spAutoFit/>
          </a:bodyPr>
          <a:lstStyle/>
          <a:p>
            <a:r>
              <a:rPr lang="en-GB" dirty="0">
                <a:solidFill>
                  <a:srgbClr val="00B0F0"/>
                </a:solidFill>
              </a:rPr>
              <a:t>Walking with Geoff Manning into work from the car park ….</a:t>
            </a:r>
          </a:p>
        </p:txBody>
      </p:sp>
      <p:sp>
        <p:nvSpPr>
          <p:cNvPr id="6" name="TextBox 5">
            <a:extLst>
              <a:ext uri="{FF2B5EF4-FFF2-40B4-BE49-F238E27FC236}">
                <a16:creationId xmlns:a16="http://schemas.microsoft.com/office/drawing/2014/main" id="{C516202B-C22B-2E20-8DDC-B3DC8252F685}"/>
              </a:ext>
            </a:extLst>
          </p:cNvPr>
          <p:cNvSpPr txBox="1"/>
          <p:nvPr/>
        </p:nvSpPr>
        <p:spPr>
          <a:xfrm>
            <a:off x="8772527" y="5258484"/>
            <a:ext cx="3152773" cy="923330"/>
          </a:xfrm>
          <a:prstGeom prst="rect">
            <a:avLst/>
          </a:prstGeom>
          <a:noFill/>
        </p:spPr>
        <p:txBody>
          <a:bodyPr wrap="square" rtlCol="0">
            <a:spAutoFit/>
          </a:bodyPr>
          <a:lstStyle/>
          <a:p>
            <a:r>
              <a:rPr lang="en-GB" dirty="0">
                <a:solidFill>
                  <a:srgbClr val="FF0000"/>
                </a:solidFill>
              </a:rPr>
              <a:t>Visit to LBL (Alvarez Group), striving unsuccessfully with liquid xenon MWPCs </a:t>
            </a:r>
          </a:p>
        </p:txBody>
      </p:sp>
      <p:sp>
        <p:nvSpPr>
          <p:cNvPr id="7" name="Slide Number Placeholder 6">
            <a:extLst>
              <a:ext uri="{FF2B5EF4-FFF2-40B4-BE49-F238E27FC236}">
                <a16:creationId xmlns:a16="http://schemas.microsoft.com/office/drawing/2014/main" id="{A038DEF0-2502-248B-902D-0C250E129E65}"/>
              </a:ext>
            </a:extLst>
          </p:cNvPr>
          <p:cNvSpPr>
            <a:spLocks noGrp="1"/>
          </p:cNvSpPr>
          <p:nvPr>
            <p:ph type="sldNum" sz="quarter" idx="12"/>
          </p:nvPr>
        </p:nvSpPr>
        <p:spPr/>
        <p:txBody>
          <a:bodyPr/>
          <a:lstStyle/>
          <a:p>
            <a:fld id="{962124E4-6284-419A-BCE1-44852D134B8D}" type="slidenum">
              <a:rPr lang="en-GB" smtClean="0"/>
              <a:t>8</a:t>
            </a:fld>
            <a:endParaRPr lang="en-GB" dirty="0"/>
          </a:p>
        </p:txBody>
      </p:sp>
    </p:spTree>
    <p:extLst>
      <p:ext uri="{BB962C8B-B14F-4D97-AF65-F5344CB8AC3E}">
        <p14:creationId xmlns:p14="http://schemas.microsoft.com/office/powerpoint/2010/main" val="58034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673A41-D1C4-43B5-4AD0-6A33A90BEEDB}"/>
              </a:ext>
            </a:extLst>
          </p:cNvPr>
          <p:cNvSpPr>
            <a:spLocks noGrp="1"/>
          </p:cNvSpPr>
          <p:nvPr>
            <p:ph type="sldNum" sz="quarter" idx="12"/>
          </p:nvPr>
        </p:nvSpPr>
        <p:spPr/>
        <p:txBody>
          <a:bodyPr/>
          <a:lstStyle/>
          <a:p>
            <a:fld id="{962124E4-6284-419A-BCE1-44852D134B8D}" type="slidenum">
              <a:rPr lang="en-GB" smtClean="0"/>
              <a:t>9</a:t>
            </a:fld>
            <a:endParaRPr lang="en-GB"/>
          </a:p>
        </p:txBody>
      </p:sp>
      <p:sp>
        <p:nvSpPr>
          <p:cNvPr id="3" name="TextBox 2">
            <a:extLst>
              <a:ext uri="{FF2B5EF4-FFF2-40B4-BE49-F238E27FC236}">
                <a16:creationId xmlns:a16="http://schemas.microsoft.com/office/drawing/2014/main" id="{B07AF481-11E5-D7F5-FED1-2436B28FC9F0}"/>
              </a:ext>
            </a:extLst>
          </p:cNvPr>
          <p:cNvSpPr txBox="1"/>
          <p:nvPr/>
        </p:nvSpPr>
        <p:spPr>
          <a:xfrm>
            <a:off x="390524" y="357800"/>
            <a:ext cx="11649076" cy="418576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t>We eventually dropped this focusing spectrometer initiative.  Not only the experimental difficulties, but the timescale for QCD to handle soft processes started to drag out far beyond the initially claimed </a:t>
            </a:r>
            <a:r>
              <a:rPr lang="en-GB" dirty="0">
                <a:solidFill>
                  <a:srgbClr val="FF0000"/>
                </a:solidFill>
              </a:rPr>
              <a:t>‘6 months’.</a:t>
            </a:r>
            <a:r>
              <a:rPr lang="en-GB" dirty="0"/>
              <a:t>  It’s now 50 years and counting, so the physics case has faded entirely.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Georges </a:t>
            </a:r>
            <a:r>
              <a:rPr lang="en-GB" dirty="0" err="1"/>
              <a:t>Charpak</a:t>
            </a:r>
            <a:r>
              <a:rPr lang="en-GB" dirty="0"/>
              <a:t> (rapporteur at EPS Conference, Palermo, 1975) considered the gaseous drift chamber to be the ultimate tracking detector – nothing more would ever be needed.  </a:t>
            </a:r>
          </a:p>
          <a:p>
            <a:endParaRPr lang="en-GB" sz="1000" dirty="0"/>
          </a:p>
          <a:p>
            <a:pPr marL="285750" indent="-285750">
              <a:buFont typeface="Arial" panose="020B0604020202020204" pitchFamily="34" charset="0"/>
              <a:buChar char="•"/>
            </a:pPr>
            <a:r>
              <a:rPr lang="en-GB" dirty="0"/>
              <a:t>But interest in high precision tracking was already enjoying an upsurge, following the discovery of charm, the lifetime estimates of Gaillard, Lee and Rosner, then the unexpectedly long-lived B hadrons. We still needed a condensed medium for high precision vertex detectors, but please not liquid!</a:t>
            </a:r>
          </a:p>
          <a:p>
            <a:endParaRPr lang="en-GB" sz="1000" dirty="0"/>
          </a:p>
          <a:p>
            <a:pPr marL="285750" indent="-285750">
              <a:buFont typeface="Arial" panose="020B0604020202020204" pitchFamily="34" charset="0"/>
              <a:buChar char="•"/>
            </a:pPr>
            <a:r>
              <a:rPr lang="en-GB" dirty="0"/>
              <a:t>Our carefully prepared proposal to the PPESP (thanks to GM) to develop ultra-thin silicon pixel detectors was rejected with two words:  </a:t>
            </a:r>
            <a:r>
              <a:rPr lang="en-GB" dirty="0">
                <a:solidFill>
                  <a:srgbClr val="FF0000"/>
                </a:solidFill>
              </a:rPr>
              <a:t>‘too speculative’.  </a:t>
            </a:r>
            <a:r>
              <a:rPr lang="en-GB" dirty="0"/>
              <a:t>Fortunately, dear Erwin </a:t>
            </a:r>
            <a:r>
              <a:rPr lang="en-GB" dirty="0" err="1"/>
              <a:t>Gabathuler</a:t>
            </a:r>
            <a:r>
              <a:rPr lang="en-GB" dirty="0"/>
              <a:t> came to the rescue</a:t>
            </a:r>
          </a:p>
          <a:p>
            <a:endParaRPr lang="en-GB" sz="1000" dirty="0"/>
          </a:p>
          <a:p>
            <a:pPr marL="285750" indent="-285750">
              <a:buFont typeface="Arial" panose="020B0604020202020204" pitchFamily="34" charset="0"/>
              <a:buChar char="•"/>
            </a:pPr>
            <a:r>
              <a:rPr lang="en-GB" dirty="0"/>
              <a:t>How things have changed – every vertex detector for flavour tagging now uses silicon pixels, even </a:t>
            </a:r>
            <a:r>
              <a:rPr lang="en-GB" dirty="0" err="1"/>
              <a:t>LHCb</a:t>
            </a:r>
            <a:r>
              <a:rPr lang="en-GB" dirty="0"/>
              <a:t> which for many years continued with microstrips.</a:t>
            </a:r>
            <a:endParaRPr lang="en-GB" dirty="0">
              <a:solidFill>
                <a:srgbClr val="FF0000"/>
              </a:solidFill>
            </a:endParaRPr>
          </a:p>
          <a:p>
            <a:endParaRPr lang="en-GB" sz="1000" dirty="0">
              <a:solidFill>
                <a:srgbClr val="202122"/>
              </a:solidFill>
            </a:endParaRPr>
          </a:p>
        </p:txBody>
      </p:sp>
    </p:spTree>
    <p:extLst>
      <p:ext uri="{BB962C8B-B14F-4D97-AF65-F5344CB8AC3E}">
        <p14:creationId xmlns:p14="http://schemas.microsoft.com/office/powerpoint/2010/main" val="498254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27697</TotalTime>
  <Words>2029</Words>
  <Application>Microsoft Office PowerPoint</Application>
  <PresentationFormat>Widescreen</PresentationFormat>
  <Paragraphs>196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Damerell, Chris (STFC,RAL,PPD)</dc:creator>
  <cp:lastModifiedBy>Damerell, Chris (STFC,RAL,PPD)</cp:lastModifiedBy>
  <cp:revision>80</cp:revision>
  <cp:lastPrinted>2023-01-17T18:15:39Z</cp:lastPrinted>
  <dcterms:created xsi:type="dcterms:W3CDTF">2022-11-22T10:09:01Z</dcterms:created>
  <dcterms:modified xsi:type="dcterms:W3CDTF">2023-01-18T10:57:19Z</dcterms:modified>
</cp:coreProperties>
</file>