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40"/>
  </p:notesMasterIdLst>
  <p:sldIdLst>
    <p:sldId id="258" r:id="rId2"/>
    <p:sldId id="382" r:id="rId3"/>
    <p:sldId id="423" r:id="rId4"/>
    <p:sldId id="427" r:id="rId5"/>
    <p:sldId id="380" r:id="rId6"/>
    <p:sldId id="410" r:id="rId7"/>
    <p:sldId id="409" r:id="rId8"/>
    <p:sldId id="404" r:id="rId9"/>
    <p:sldId id="405" r:id="rId10"/>
    <p:sldId id="406" r:id="rId11"/>
    <p:sldId id="407" r:id="rId12"/>
    <p:sldId id="428" r:id="rId13"/>
    <p:sldId id="320" r:id="rId14"/>
    <p:sldId id="414" r:id="rId15"/>
    <p:sldId id="416" r:id="rId16"/>
    <p:sldId id="396" r:id="rId17"/>
    <p:sldId id="415" r:id="rId18"/>
    <p:sldId id="385" r:id="rId19"/>
    <p:sldId id="419" r:id="rId20"/>
    <p:sldId id="420" r:id="rId21"/>
    <p:sldId id="424" r:id="rId22"/>
    <p:sldId id="296" r:id="rId23"/>
    <p:sldId id="429" r:id="rId24"/>
    <p:sldId id="430" r:id="rId25"/>
    <p:sldId id="425" r:id="rId26"/>
    <p:sldId id="426" r:id="rId27"/>
    <p:sldId id="402" r:id="rId28"/>
    <p:sldId id="390" r:id="rId29"/>
    <p:sldId id="403" r:id="rId30"/>
    <p:sldId id="394" r:id="rId31"/>
    <p:sldId id="411" r:id="rId32"/>
    <p:sldId id="413" r:id="rId33"/>
    <p:sldId id="412" r:id="rId34"/>
    <p:sldId id="422" r:id="rId35"/>
    <p:sldId id="308" r:id="rId36"/>
    <p:sldId id="381" r:id="rId37"/>
    <p:sldId id="401" r:id="rId38"/>
    <p:sldId id="408" r:id="rId39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58"/>
            <p14:sldId id="382"/>
            <p14:sldId id="423"/>
            <p14:sldId id="427"/>
            <p14:sldId id="380"/>
            <p14:sldId id="410"/>
            <p14:sldId id="409"/>
            <p14:sldId id="404"/>
            <p14:sldId id="405"/>
            <p14:sldId id="406"/>
            <p14:sldId id="407"/>
            <p14:sldId id="428"/>
            <p14:sldId id="320"/>
            <p14:sldId id="414"/>
            <p14:sldId id="416"/>
            <p14:sldId id="396"/>
            <p14:sldId id="415"/>
            <p14:sldId id="385"/>
            <p14:sldId id="419"/>
            <p14:sldId id="420"/>
            <p14:sldId id="424"/>
            <p14:sldId id="296"/>
            <p14:sldId id="429"/>
            <p14:sldId id="430"/>
            <p14:sldId id="425"/>
            <p14:sldId id="426"/>
            <p14:sldId id="402"/>
            <p14:sldId id="390"/>
            <p14:sldId id="403"/>
            <p14:sldId id="394"/>
            <p14:sldId id="411"/>
            <p14:sldId id="413"/>
            <p14:sldId id="412"/>
            <p14:sldId id="422"/>
            <p14:sldId id="308"/>
            <p14:sldId id="381"/>
            <p14:sldId id="401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96" autoAdjust="0"/>
  </p:normalViewPr>
  <p:slideViewPr>
    <p:cSldViewPr snapToGrid="0" snapToObjects="1">
      <p:cViewPr varScale="1">
        <p:scale>
          <a:sx n="67" d="100"/>
          <a:sy n="67" d="100"/>
        </p:scale>
        <p:origin x="10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C3A6-153B-4E23-85B0-80A1E8302B9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9F120-58AE-4D76-9DDE-B6BDF015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549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3098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646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6195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744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9293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841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239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6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7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4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5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12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75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267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0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28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67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0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1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84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7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6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64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75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5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21142"/>
            <a:ext cx="8229600" cy="1044142"/>
          </a:xfrm>
        </p:spPr>
        <p:txBody>
          <a:bodyPr>
            <a:spAutoFit/>
          </a:bodyPr>
          <a:lstStyle>
            <a:lvl1pPr>
              <a:defRPr sz="6200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554642"/>
            <a:ext cx="8229600" cy="229888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47E8-9E91-4AB4-A1A3-78E4B56620EF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45686"/>
            <a:ext cx="9144000" cy="1766627"/>
          </a:xfrm>
        </p:spPr>
        <p:txBody>
          <a:bodyPr anchor="ctr"/>
          <a:lstStyle>
            <a:lvl1pPr marL="0" marR="0" indent="0" algn="ctr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380179"/>
            <a:ext cx="8229600" cy="935975"/>
          </a:xfrm>
          <a:prstGeom prst="rect">
            <a:avLst/>
          </a:prstGeom>
        </p:spPr>
        <p:txBody>
          <a:bodyPr vert="horz" lIns="91429" tIns="45715" rIns="91429" bIns="45715" rtlCol="0" anchor="ctr">
            <a:sp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54642"/>
            <a:ext cx="8229600" cy="611473"/>
          </a:xfrm>
          <a:prstGeom prst="rect">
            <a:avLst/>
          </a:prstGeom>
        </p:spPr>
        <p:txBody>
          <a:bodyPr vert="horz" lIns="91429" tIns="45715" rIns="91429" bIns="45715" rtlCol="0"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  <p:sldLayoutId id="2147483675" r:id="rId19"/>
  </p:sldLayoutIdLst>
  <p:hf sldNum="0" hdr="0" ftr="0" dt="0"/>
  <p:txStyles>
    <p:titleStyle>
      <a:lvl1pPr algn="l" defTabSz="457146" rtl="0" eaLnBrk="1" latinLnBrk="0" hangingPunct="1">
        <a:spcBef>
          <a:spcPct val="0"/>
        </a:spcBef>
        <a:buNone/>
        <a:defRPr sz="55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57146" rtl="0" eaLnBrk="1" latinLnBrk="0" hangingPunct="1">
        <a:spcBef>
          <a:spcPct val="20000"/>
        </a:spcBef>
        <a:buFont typeface="Arial"/>
        <a:buNone/>
        <a:defRPr sz="34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742862" indent="-285716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5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0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7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8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4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0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5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7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81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0.png"/><Relationship Id="rId5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40.png"/><Relationship Id="rId4" Type="http://schemas.openxmlformats.org/officeDocument/2006/relationships/image" Target="../media/image25.png"/><Relationship Id="rId9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1.png"/><Relationship Id="rId9" Type="http://schemas.openxmlformats.org/officeDocument/2006/relationships/image" Target="../media/image3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higgs.ph.ed.ac.uk/workshops/exotic-hadron-spectroscopy/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hyperlink" Target="https://www.iopconferences.org/iop/frontend/reg/thome.csp?pageID=884741&amp;eventID=1401&amp;traceRedir=2" TargetMode="External"/><Relationship Id="rId4" Type="http://schemas.openxmlformats.org/officeDocument/2006/relationships/hyperlink" Target="https://higgs.ph.ed.ac.uk/workshops/exotic-hadron-spectroscopy-2017/" TargetMode="External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xiv.org/abs/2008.08215v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20.png"/><Relationship Id="rId7" Type="http://schemas.openxmlformats.org/officeDocument/2006/relationships/image" Target="../media/image32.png"/><Relationship Id="rId12" Type="http://schemas.openxmlformats.org/officeDocument/2006/relationships/image" Target="../media/image4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70.png"/><Relationship Id="rId4" Type="http://schemas.openxmlformats.org/officeDocument/2006/relationships/image" Target="../media/image31.png"/><Relationship Id="rId9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9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51.png"/><Relationship Id="rId5" Type="http://schemas.openxmlformats.org/officeDocument/2006/relationships/image" Target="../media/image54.png"/><Relationship Id="rId10" Type="http://schemas.openxmlformats.org/officeDocument/2006/relationships/image" Target="../media/image66.png"/><Relationship Id="rId4" Type="http://schemas.openxmlformats.org/officeDocument/2006/relationships/image" Target="../media/image500.png"/><Relationship Id="rId9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1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31.png"/><Relationship Id="rId21" Type="http://schemas.openxmlformats.org/officeDocument/2006/relationships/image" Target="../media/image72.png"/><Relationship Id="rId7" Type="http://schemas.openxmlformats.org/officeDocument/2006/relationships/image" Target="../media/image32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7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33.png"/><Relationship Id="rId5" Type="http://schemas.openxmlformats.org/officeDocument/2006/relationships/image" Target="../media/image5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9" Type="http://schemas.openxmlformats.org/officeDocument/2006/relationships/image" Target="../media/image60.png"/><Relationship Id="rId14" Type="http://schemas.openxmlformats.org/officeDocument/2006/relationships/image" Target="../media/image34.png"/><Relationship Id="rId22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964574"/>
                <a:ext cx="8229600" cy="2554535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4800" b="0" dirty="0"/>
                  <a:t>-Facility</a:t>
                </a:r>
                <a:br>
                  <a:rPr lang="en-US" sz="4800" b="0" dirty="0"/>
                </a:br>
                <a:br>
                  <a:rPr lang="en-US" sz="4800" b="0" dirty="0"/>
                </a:br>
                <a:br>
                  <a:rPr lang="en-US" sz="4800" b="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964574"/>
                <a:ext cx="8229600" cy="2554535"/>
              </a:xfrm>
              <a:blipFill>
                <a:blip r:embed="rId2"/>
                <a:stretch>
                  <a:fillRect t="-5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17436" y="6231516"/>
            <a:ext cx="2846360" cy="454304"/>
          </a:xfrm>
          <a:prstGeom prst="rect">
            <a:avLst/>
          </a:prstGeom>
          <a:noFill/>
        </p:spPr>
        <p:txBody>
          <a:bodyPr wrap="none" lIns="64310" tIns="32155" rIns="64310" bIns="32155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Mikhail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Bashkanov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A67A1-7911-4241-98CF-7C32C88E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478"/>
            <a:ext cx="1798324" cy="20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181302"/>
                <a:ext cx="6512010" cy="738654"/>
              </a:xfrm>
            </p:spPr>
            <p:txBody>
              <a:bodyPr/>
              <a:lstStyle/>
              <a:p>
                <a:pPr lvl="0"/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KLF, step 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+mn-lt"/>
                  </a:rPr>
                  <a:t> production target</a:t>
                </a: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81302"/>
                <a:ext cx="6512010" cy="738654"/>
              </a:xfrm>
              <a:blipFill>
                <a:blip r:embed="rId3"/>
                <a:stretch>
                  <a:fillRect l="-3652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A3343A-9135-4154-B60A-F608A35EB7E5}"/>
                  </a:ext>
                </a:extLst>
              </p:cNvPr>
              <p:cNvSpPr txBox="1"/>
              <p:nvPr/>
            </p:nvSpPr>
            <p:spPr>
              <a:xfrm>
                <a:off x="4158342" y="3337477"/>
                <a:ext cx="452845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400" dirty="0"/>
                  <a:t> production target: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40 cm Be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6kW heat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~12t shielding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400" dirty="0"/>
                  <a:t> Kaons per second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A3343A-9135-4154-B60A-F608A35EB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42" y="3337477"/>
                <a:ext cx="4528458" cy="1938992"/>
              </a:xfrm>
              <a:prstGeom prst="rect">
                <a:avLst/>
              </a:prstGeom>
              <a:blipFill>
                <a:blip r:embed="rId4"/>
                <a:stretch>
                  <a:fillRect l="-1750" t="-2508" b="-6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B85483D-1242-41DB-9689-DB32DF751D51}"/>
              </a:ext>
            </a:extLst>
          </p:cNvPr>
          <p:cNvSpPr/>
          <p:nvPr/>
        </p:nvSpPr>
        <p:spPr>
          <a:xfrm>
            <a:off x="4272037" y="1450729"/>
            <a:ext cx="87923" cy="8733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8AC223-C51D-432D-8F74-F83649EE1073}"/>
                  </a:ext>
                </a:extLst>
              </p:cNvPr>
              <p:cNvSpPr/>
              <p:nvPr/>
            </p:nvSpPr>
            <p:spPr>
              <a:xfrm>
                <a:off x="207690" y="1761391"/>
                <a:ext cx="240323" cy="25204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8AC223-C51D-432D-8F74-F83649EE1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0" y="1761391"/>
                <a:ext cx="240323" cy="2520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C9456C4-8546-4799-AA4F-CDD7331A98DA}"/>
                  </a:ext>
                </a:extLst>
              </p:cNvPr>
              <p:cNvSpPr/>
              <p:nvPr/>
            </p:nvSpPr>
            <p:spPr>
              <a:xfrm>
                <a:off x="4195836" y="1761391"/>
                <a:ext cx="240323" cy="2520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C9456C4-8546-4799-AA4F-CDD7331A9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36" y="1761391"/>
                <a:ext cx="240323" cy="2520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C25EF1D-A48E-4140-B1C9-31DDEAA9F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90" y="3718857"/>
            <a:ext cx="3549283" cy="23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0.03403 -0.01805 L 0.0533 0.01019 L 0.09549 -0.01875 C 0.09219 -0.00903 0.0941 -0.0118 0.09167 -0.00856 L 0.11806 0.01528 L 0.15903 -0.01111 L 0.19306 0.02315 L 0.2257 -0.00509 L 0.26164 0.02037 L 0.3 -0.01366 L 0.325 0.01713 L 0.37049 -0.01551 L 0.40764 0.01875 L 0.43455 -1.48148E-6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106 0.0067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9" grpId="0" animBg="1"/>
      <p:bldP spid="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KLF, step 4 (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GlueX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A3343A-9135-4154-B60A-F608A35EB7E5}"/>
                  </a:ext>
                </a:extLst>
              </p:cNvPr>
              <p:cNvSpPr txBox="1"/>
              <p:nvPr/>
            </p:nvSpPr>
            <p:spPr>
              <a:xfrm>
                <a:off x="3698631" y="3337477"/>
                <a:ext cx="498816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GlueX: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4pi coverage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Both neutral and charged particles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Nice PID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400" dirty="0"/>
                  <a:t> energy reconstruction from </a:t>
                </a:r>
                <a:r>
                  <a:rPr lang="en-GB" sz="2400" dirty="0" err="1"/>
                  <a:t>ToF</a:t>
                </a:r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A3343A-9135-4154-B60A-F608A35EB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631" y="3337477"/>
                <a:ext cx="4988169" cy="2308324"/>
              </a:xfrm>
              <a:prstGeom prst="rect">
                <a:avLst/>
              </a:prstGeom>
              <a:blipFill>
                <a:blip r:embed="rId3"/>
                <a:stretch>
                  <a:fillRect l="-1956" t="-2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B85483D-1242-41DB-9689-DB32DF751D51}"/>
              </a:ext>
            </a:extLst>
          </p:cNvPr>
          <p:cNvSpPr/>
          <p:nvPr/>
        </p:nvSpPr>
        <p:spPr>
          <a:xfrm>
            <a:off x="3958956" y="1581531"/>
            <a:ext cx="954406" cy="5627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C9456C4-8546-4799-AA4F-CDD7331A98DA}"/>
                  </a:ext>
                </a:extLst>
              </p:cNvPr>
              <p:cNvSpPr/>
              <p:nvPr/>
            </p:nvSpPr>
            <p:spPr>
              <a:xfrm>
                <a:off x="4195836" y="1761391"/>
                <a:ext cx="240323" cy="2520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C9456C4-8546-4799-AA4F-CDD7331A9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36" y="1761391"/>
                <a:ext cx="240323" cy="2520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229F116-19A3-4BF2-8E0F-D4CB3CC53058}"/>
                  </a:ext>
                </a:extLst>
              </p:cNvPr>
              <p:cNvSpPr/>
              <p:nvPr/>
            </p:nvSpPr>
            <p:spPr>
              <a:xfrm>
                <a:off x="4314275" y="1657324"/>
                <a:ext cx="240323" cy="25204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229F116-19A3-4BF2-8E0F-D4CB3CC53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75" y="1657324"/>
                <a:ext cx="240323" cy="2520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9845385-9184-4721-9DFB-5E2E867B725B}"/>
                  </a:ext>
                </a:extLst>
              </p:cNvPr>
              <p:cNvSpPr/>
              <p:nvPr/>
            </p:nvSpPr>
            <p:spPr>
              <a:xfrm>
                <a:off x="4314276" y="1894718"/>
                <a:ext cx="240323" cy="2520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9845385-9184-4721-9DFB-5E2E867B7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76" y="1894718"/>
                <a:ext cx="240323" cy="2520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0C1920-F9D6-4A6A-84C8-7526E8762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50" y="4046737"/>
            <a:ext cx="2927035" cy="19389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0D066F-D7B1-4413-A1BF-D9E3869B398E}"/>
              </a:ext>
            </a:extLst>
          </p:cNvPr>
          <p:cNvSpPr/>
          <p:nvPr/>
        </p:nvSpPr>
        <p:spPr>
          <a:xfrm>
            <a:off x="163099" y="1458033"/>
            <a:ext cx="87923" cy="8733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3401D-EDFB-4205-9407-76CFA925D470}"/>
              </a:ext>
            </a:extLst>
          </p:cNvPr>
          <p:cNvCxnSpPr/>
          <p:nvPr/>
        </p:nvCxnSpPr>
        <p:spPr>
          <a:xfrm>
            <a:off x="251022" y="2491154"/>
            <a:ext cx="3998593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5A2829-E5DF-4E56-B717-3225724C96FD}"/>
              </a:ext>
            </a:extLst>
          </p:cNvPr>
          <p:cNvSpPr txBox="1"/>
          <p:nvPr/>
        </p:nvSpPr>
        <p:spPr>
          <a:xfrm>
            <a:off x="1072662" y="2502877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24m time-of -flight</a:t>
            </a:r>
          </a:p>
        </p:txBody>
      </p:sp>
    </p:spTree>
    <p:extLst>
      <p:ext uri="{BB962C8B-B14F-4D97-AF65-F5344CB8AC3E}">
        <p14:creationId xmlns:p14="http://schemas.microsoft.com/office/powerpoint/2010/main" val="6510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59 -0.00672 L 1.66667E-6 2.22222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8107 0.090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44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125 -0.02963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KLF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highlights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EB8C5-21A3-4304-B110-9CB969D7C2F7}"/>
              </a:ext>
            </a:extLst>
          </p:cNvPr>
          <p:cNvSpPr txBox="1"/>
          <p:nvPr/>
        </p:nvSpPr>
        <p:spPr>
          <a:xfrm>
            <a:off x="4605338" y="2201091"/>
            <a:ext cx="4427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Largest collaboration at proposal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~$2 for the beamline modifications &amp; new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200 days allocated beamtime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&gt;1Bn kaons/day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3 </a:t>
            </a:r>
            <a:r>
              <a:rPr lang="en-GB" sz="2400" dirty="0" err="1"/>
              <a:t>OoM</a:t>
            </a:r>
            <a:r>
              <a:rPr lang="en-GB" sz="2400" dirty="0"/>
              <a:t> higher Kaon tagged flux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8AB85-655D-FA54-7FB3-6064423E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7" y="1165552"/>
            <a:ext cx="4493771" cy="51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330729"/>
            <a:ext cx="4887260" cy="741274"/>
          </a:xfrm>
        </p:spPr>
        <p:txBody>
          <a:bodyPr/>
          <a:lstStyle/>
          <a:p>
            <a:r>
              <a:rPr lang="en-US" dirty="0"/>
              <a:t>Flux Monitor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1399B-47BC-46DB-AC3A-A3D80DBF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40" y="1640114"/>
            <a:ext cx="8641519" cy="3577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CC8E2C-7F59-4028-8073-43B4CC3AD421}"/>
              </a:ext>
            </a:extLst>
          </p:cNvPr>
          <p:cNvSpPr txBox="1"/>
          <p:nvPr/>
        </p:nvSpPr>
        <p:spPr>
          <a:xfrm>
            <a:off x="389467" y="5310201"/>
            <a:ext cx="216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UK contribution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CC3CC-F6C6-4756-7DF2-0F80582F343E}"/>
              </a:ext>
            </a:extLst>
          </p:cNvPr>
          <p:cNvSpPr txBox="1"/>
          <p:nvPr/>
        </p:nvSpPr>
        <p:spPr>
          <a:xfrm>
            <a:off x="1409700" y="1154793"/>
            <a:ext cx="1034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Trackers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BD083-DC1C-368C-CF8B-2C29C57467C0}"/>
              </a:ext>
            </a:extLst>
          </p:cNvPr>
          <p:cNvSpPr txBox="1"/>
          <p:nvPr/>
        </p:nvSpPr>
        <p:spPr>
          <a:xfrm>
            <a:off x="4383083" y="1154793"/>
            <a:ext cx="54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</a:rPr>
              <a:t>ToF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39224-CE88-7EBE-9A49-96FE859D6CB4}"/>
              </a:ext>
            </a:extLst>
          </p:cNvPr>
          <p:cNvSpPr txBox="1"/>
          <p:nvPr/>
        </p:nvSpPr>
        <p:spPr>
          <a:xfrm>
            <a:off x="5822490" y="1112188"/>
            <a:ext cx="99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Magnet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E8D56F-7BC3-84EA-3826-AD87E056BD89}"/>
              </a:ext>
            </a:extLst>
          </p:cNvPr>
          <p:cNvCxnSpPr>
            <a:stCxn id="3" idx="2"/>
          </p:cNvCxnSpPr>
          <p:nvPr/>
        </p:nvCxnSpPr>
        <p:spPr>
          <a:xfrm>
            <a:off x="1926765" y="1554903"/>
            <a:ext cx="1597485" cy="95017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3B3A77-8BDA-10EB-6661-87DBD2C1819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926765" y="1554903"/>
            <a:ext cx="3550110" cy="86738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4CA6F5-F5CF-C5B0-99EC-E38D1EF240A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653189" y="1554903"/>
            <a:ext cx="1880961" cy="1169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1B5E62-2499-5DE9-192D-04882E24CB2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170365" y="1554903"/>
            <a:ext cx="482824" cy="867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DAC4E9-C05E-FDF5-935C-C87D00D8BE5B}"/>
              </a:ext>
            </a:extLst>
          </p:cNvPr>
          <p:cNvCxnSpPr>
            <a:cxnSpLocks/>
          </p:cNvCxnSpPr>
          <p:nvPr/>
        </p:nvCxnSpPr>
        <p:spPr>
          <a:xfrm flipH="1">
            <a:off x="4887463" y="1458093"/>
            <a:ext cx="1235527" cy="10469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765552-39FC-705D-1A83-0322008F4042}"/>
                  </a:ext>
                </a:extLst>
              </p:cNvPr>
              <p:cNvSpPr txBox="1"/>
              <p:nvPr/>
            </p:nvSpPr>
            <p:spPr>
              <a:xfrm>
                <a:off x="7563760" y="4382179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765552-39FC-705D-1A83-0322008F4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60" y="4382179"/>
                <a:ext cx="44294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72323E-9908-363E-8DD7-FF70C652F83A}"/>
                  </a:ext>
                </a:extLst>
              </p:cNvPr>
              <p:cNvSpPr txBox="1"/>
              <p:nvPr/>
            </p:nvSpPr>
            <p:spPr>
              <a:xfrm>
                <a:off x="8169800" y="4015764"/>
                <a:ext cx="4301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72323E-9908-363E-8DD7-FF70C652F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00" y="4015764"/>
                <a:ext cx="430181" cy="461665"/>
              </a:xfrm>
              <a:prstGeom prst="rect">
                <a:avLst/>
              </a:prstGeom>
              <a:blipFill>
                <a:blip r:embed="rId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E6B6E1-FAD1-6D58-4467-51C8D49520A4}"/>
                  </a:ext>
                </a:extLst>
              </p:cNvPr>
              <p:cNvSpPr txBox="1"/>
              <p:nvPr/>
            </p:nvSpPr>
            <p:spPr>
              <a:xfrm>
                <a:off x="8257615" y="3084809"/>
                <a:ext cx="442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GB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E6B6E1-FAD1-6D58-4467-51C8D4952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615" y="3084809"/>
                <a:ext cx="4429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4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C64B0D-EFFE-47DB-BF7F-95618619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955620"/>
            <a:ext cx="8229600" cy="1785094"/>
          </a:xfrm>
        </p:spPr>
        <p:txBody>
          <a:bodyPr/>
          <a:lstStyle/>
          <a:p>
            <a:r>
              <a:rPr lang="en-GB" dirty="0"/>
              <a:t>Strangeness – a new window into QCD exotics</a:t>
            </a:r>
          </a:p>
        </p:txBody>
      </p:sp>
    </p:spTree>
    <p:extLst>
      <p:ext uri="{BB962C8B-B14F-4D97-AF65-F5344CB8AC3E}">
        <p14:creationId xmlns:p14="http://schemas.microsoft.com/office/powerpoint/2010/main" val="260608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871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Strangeness is a key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8B57-CEE1-4B8A-8844-149983930ECA}"/>
              </a:ext>
            </a:extLst>
          </p:cNvPr>
          <p:cNvSpPr txBox="1"/>
          <p:nvPr/>
        </p:nvSpPr>
        <p:spPr>
          <a:xfrm>
            <a:off x="2429042" y="1156214"/>
            <a:ext cx="2094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thresholds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Cusps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Molecules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Tetraquarks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Pentaquarks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Hexaquarks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A051D6-180B-4F88-A9C3-8C2560A0276E}"/>
                  </a:ext>
                </a:extLst>
              </p:cNvPr>
              <p:cNvSpPr txBox="1"/>
              <p:nvPr/>
            </p:nvSpPr>
            <p:spPr>
              <a:xfrm>
                <a:off x="596650" y="2595655"/>
                <a:ext cx="2115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𝟏𝟒𝟎𝟓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A051D6-180B-4F88-A9C3-8C2560A0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50" y="2595655"/>
                <a:ext cx="2115899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9B2D3CE-ED2B-4D15-B471-1C15C807A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8" y="3020689"/>
            <a:ext cx="2559281" cy="1889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6CB9C-D041-497B-8C10-EF4CA2D777A1}"/>
              </a:ext>
            </a:extLst>
          </p:cNvPr>
          <p:cNvSpPr txBox="1"/>
          <p:nvPr/>
        </p:nvSpPr>
        <p:spPr>
          <a:xfrm>
            <a:off x="268584" y="4848259"/>
            <a:ext cx="2854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L. Roca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M. Mai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E. </a:t>
            </a:r>
            <a:r>
              <a:rPr lang="en-GB" sz="1200" b="0" i="0" u="sng" dirty="0" err="1">
                <a:solidFill>
                  <a:srgbClr val="A345C9"/>
                </a:solidFill>
                <a:effectLst/>
                <a:latin typeface="-apple-system"/>
              </a:rPr>
              <a:t>Oset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 &amp; </a:t>
            </a: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Ulf-G. </a:t>
            </a:r>
            <a:r>
              <a:rPr lang="en-GB" sz="1200" b="0" i="0" u="sng" dirty="0" err="1">
                <a:solidFill>
                  <a:srgbClr val="A345C9"/>
                </a:solidFill>
                <a:effectLst/>
                <a:latin typeface="-apple-system"/>
              </a:rPr>
              <a:t>Meißner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4E8292-4F79-40A9-9ADB-420BAD4EE6D6}"/>
                  </a:ext>
                </a:extLst>
              </p:cNvPr>
              <p:cNvSpPr txBox="1"/>
              <p:nvPr/>
            </p:nvSpPr>
            <p:spPr>
              <a:xfrm flipH="1">
                <a:off x="111369" y="5272037"/>
                <a:ext cx="3270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1405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-molecule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4E8292-4F79-40A9-9ADB-420BAD4EE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369" y="5272037"/>
                <a:ext cx="327073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79B939-6BC2-4A5F-915B-720B8F8BB681}"/>
                  </a:ext>
                </a:extLst>
              </p:cNvPr>
              <p:cNvSpPr txBox="1"/>
              <p:nvPr/>
            </p:nvSpPr>
            <p:spPr>
              <a:xfrm flipH="1">
                <a:off x="5416062" y="5225145"/>
                <a:ext cx="3270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4450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</m:acc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GB" dirty="0"/>
                  <a:t>-molecule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79B939-6BC2-4A5F-915B-720B8F8B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16062" y="5225145"/>
                <a:ext cx="3270738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DCB42EB-B675-4E7E-8BDD-0E4EE28DB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359" y="2595655"/>
            <a:ext cx="28289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871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Molecules and cusps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AD9D32-8BAA-487A-956F-6D7596F0338A}"/>
                  </a:ext>
                </a:extLst>
              </p:cNvPr>
              <p:cNvSpPr txBox="1"/>
              <p:nvPr/>
            </p:nvSpPr>
            <p:spPr>
              <a:xfrm>
                <a:off x="328066" y="983227"/>
                <a:ext cx="2115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𝟏𝟒𝟎𝟓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AD9D32-8BAA-487A-956F-6D7596F03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66" y="983227"/>
                <a:ext cx="211589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B2C3F72-BDFC-490C-B30A-1ECA3FA8F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4" y="1408261"/>
            <a:ext cx="2559281" cy="1889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767B2-7D9E-49E9-AFFC-B00649EEC612}"/>
              </a:ext>
            </a:extLst>
          </p:cNvPr>
          <p:cNvSpPr txBox="1"/>
          <p:nvPr/>
        </p:nvSpPr>
        <p:spPr>
          <a:xfrm>
            <a:off x="0" y="3235831"/>
            <a:ext cx="2854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L. Roca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M. Mai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E. </a:t>
            </a:r>
            <a:r>
              <a:rPr lang="en-GB" sz="1200" b="0" i="0" u="sng" dirty="0" err="1">
                <a:solidFill>
                  <a:srgbClr val="A345C9"/>
                </a:solidFill>
                <a:effectLst/>
                <a:latin typeface="-apple-system"/>
              </a:rPr>
              <a:t>Oset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 &amp; </a:t>
            </a:r>
            <a:r>
              <a:rPr lang="en-GB" sz="1200" b="0" i="0" u="sng" dirty="0">
                <a:solidFill>
                  <a:srgbClr val="A345C9"/>
                </a:solidFill>
                <a:effectLst/>
                <a:latin typeface="-apple-system"/>
              </a:rPr>
              <a:t>Ulf-G. </a:t>
            </a:r>
            <a:r>
              <a:rPr lang="en-GB" sz="1200" b="0" i="0" u="sng" dirty="0" err="1">
                <a:solidFill>
                  <a:srgbClr val="A345C9"/>
                </a:solidFill>
                <a:effectLst/>
                <a:latin typeface="-apple-system"/>
              </a:rPr>
              <a:t>Meißner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8B57-CEE1-4B8A-8844-149983930ECA}"/>
              </a:ext>
            </a:extLst>
          </p:cNvPr>
          <p:cNvSpPr txBox="1"/>
          <p:nvPr/>
        </p:nvSpPr>
        <p:spPr>
          <a:xfrm>
            <a:off x="4809325" y="1408261"/>
            <a:ext cx="2863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thresholds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Cusps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Molecules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Dynamic resonances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5EBDA6-37DE-4A77-ABB0-2E536BDEBAAA}"/>
                  </a:ext>
                </a:extLst>
              </p:cNvPr>
              <p:cNvSpPr txBox="1"/>
              <p:nvPr/>
            </p:nvSpPr>
            <p:spPr>
              <a:xfrm>
                <a:off x="3891621" y="2838578"/>
                <a:ext cx="28935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(1670)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vs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vs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(1620)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5EBDA6-37DE-4A77-ABB0-2E536BDE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21" y="2838578"/>
                <a:ext cx="2893549" cy="646331"/>
              </a:xfrm>
              <a:prstGeom prst="rect">
                <a:avLst/>
              </a:prstGeom>
              <a:blipFill>
                <a:blip r:embed="rId5"/>
                <a:stretch>
                  <a:fillRect l="-1263" t="-5660" b="-10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1072EB5-D1D1-417E-A5DD-A85FC521D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780" y="4135091"/>
            <a:ext cx="2607451" cy="2161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093F64-FC13-473F-9059-B6E05366533C}"/>
                  </a:ext>
                </a:extLst>
              </p:cNvPr>
              <p:cNvSpPr txBox="1"/>
              <p:nvPr/>
            </p:nvSpPr>
            <p:spPr>
              <a:xfrm>
                <a:off x="4627340" y="3820797"/>
                <a:ext cx="1074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(1620)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093F64-FC13-473F-9059-B6E053665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40" y="3820797"/>
                <a:ext cx="107433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78E13D-E555-4B2C-B964-4D5A7FB2EDF1}"/>
                  </a:ext>
                </a:extLst>
              </p:cNvPr>
              <p:cNvSpPr txBox="1"/>
              <p:nvPr/>
            </p:nvSpPr>
            <p:spPr>
              <a:xfrm>
                <a:off x="5665224" y="6104200"/>
                <a:ext cx="890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78E13D-E555-4B2C-B964-4D5A7FB2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24" y="6104200"/>
                <a:ext cx="890115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A29C5BA-0AE9-41E9-8251-DC1CDC46B215}"/>
              </a:ext>
            </a:extLst>
          </p:cNvPr>
          <p:cNvSpPr txBox="1"/>
          <p:nvPr/>
        </p:nvSpPr>
        <p:spPr>
          <a:xfrm>
            <a:off x="3878416" y="6378181"/>
            <a:ext cx="2472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A. Ramos, E. </a:t>
            </a:r>
            <a:r>
              <a:rPr lang="en-GB" sz="1400" dirty="0" err="1"/>
              <a:t>Oset</a:t>
            </a:r>
            <a:r>
              <a:rPr lang="en-GB" sz="1400" dirty="0"/>
              <a:t> , C. </a:t>
            </a:r>
            <a:r>
              <a:rPr lang="en-GB" sz="1400" dirty="0" err="1"/>
              <a:t>Bennhold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7A1A6F-D761-497D-B65C-89F4BAD42566}"/>
                  </a:ext>
                </a:extLst>
              </p:cNvPr>
              <p:cNvSpPr txBox="1"/>
              <p:nvPr/>
            </p:nvSpPr>
            <p:spPr>
              <a:xfrm>
                <a:off x="6588370" y="4966462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Λ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Σ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7A1A6F-D761-497D-B65C-89F4BAD42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70" y="4966462"/>
                <a:ext cx="163378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95D57C3-D5A2-4E84-8882-E76C26BA3DE6}"/>
              </a:ext>
            </a:extLst>
          </p:cNvPr>
          <p:cNvSpPr txBox="1"/>
          <p:nvPr/>
        </p:nvSpPr>
        <p:spPr>
          <a:xfrm>
            <a:off x="1040043" y="4703604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States?</a:t>
            </a:r>
          </a:p>
          <a:p>
            <a:r>
              <a:rPr lang="en-GB" dirty="0"/>
              <a:t>Decay channels?</a:t>
            </a:r>
          </a:p>
          <a:p>
            <a:r>
              <a:rPr lang="en-GB" dirty="0"/>
              <a:t>Resolution?</a:t>
            </a:r>
          </a:p>
        </p:txBody>
      </p:sp>
    </p:spTree>
    <p:extLst>
      <p:ext uri="{BB962C8B-B14F-4D97-AF65-F5344CB8AC3E}">
        <p14:creationId xmlns:p14="http://schemas.microsoft.com/office/powerpoint/2010/main" val="347635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871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Strangeness is a key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8B57-CEE1-4B8A-8844-149983930ECA}"/>
              </a:ext>
            </a:extLst>
          </p:cNvPr>
          <p:cNvSpPr txBox="1"/>
          <p:nvPr/>
        </p:nvSpPr>
        <p:spPr>
          <a:xfrm>
            <a:off x="2429042" y="1156214"/>
            <a:ext cx="2863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thresholds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Cusps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Molecules</a:t>
            </a:r>
          </a:p>
          <a:p>
            <a:pPr marL="742896" lvl="1" indent="-285750">
              <a:buFont typeface="Arial" panose="020B0604020202020204" pitchFamily="34" charset="0"/>
              <a:buChar char="•"/>
            </a:pPr>
            <a:r>
              <a:rPr lang="en-GB" dirty="0"/>
              <a:t>Dynamic resonances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0287B-A8A0-46B0-A2AD-685BEF4DD1F5}"/>
              </a:ext>
            </a:extLst>
          </p:cNvPr>
          <p:cNvSpPr txBox="1"/>
          <p:nvPr/>
        </p:nvSpPr>
        <p:spPr>
          <a:xfrm>
            <a:off x="316523" y="3429000"/>
            <a:ext cx="2654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Light quark sector:</a:t>
            </a:r>
          </a:p>
          <a:p>
            <a:endParaRPr lang="en-GB" dirty="0"/>
          </a:p>
          <a:p>
            <a:r>
              <a:rPr lang="en-GB" dirty="0"/>
              <a:t>+ high statistics</a:t>
            </a:r>
          </a:p>
          <a:p>
            <a:r>
              <a:rPr lang="en-GB" dirty="0"/>
              <a:t>+ easy to produce</a:t>
            </a:r>
          </a:p>
          <a:p>
            <a:pPr marL="285750" indent="-285750">
              <a:buFontTx/>
              <a:buChar char="-"/>
            </a:pPr>
            <a:r>
              <a:rPr lang="en-GB" dirty="0"/>
              <a:t>too broad</a:t>
            </a:r>
          </a:p>
          <a:p>
            <a:pPr marL="285750" indent="-285750">
              <a:buFontTx/>
              <a:buChar char="-"/>
            </a:pPr>
            <a:r>
              <a:rPr lang="en-GB" dirty="0"/>
              <a:t>too many interferences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74AED-1DDE-448A-BD90-6223A1FB81A6}"/>
              </a:ext>
            </a:extLst>
          </p:cNvPr>
          <p:cNvSpPr txBox="1"/>
          <p:nvPr/>
        </p:nvSpPr>
        <p:spPr>
          <a:xfrm>
            <a:off x="6512010" y="3329353"/>
            <a:ext cx="20474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Heavy quark sector:</a:t>
            </a:r>
          </a:p>
          <a:p>
            <a:endParaRPr lang="en-GB" dirty="0"/>
          </a:p>
          <a:p>
            <a:r>
              <a:rPr lang="en-GB" dirty="0"/>
              <a:t>- low statistics</a:t>
            </a:r>
          </a:p>
          <a:p>
            <a:r>
              <a:rPr lang="en-GB" dirty="0"/>
              <a:t>- hard to produce</a:t>
            </a:r>
          </a:p>
          <a:p>
            <a:r>
              <a:rPr lang="en-GB" dirty="0"/>
              <a:t>- too narrow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29D5F2-5DED-40CB-872D-B48E64C04365}"/>
                  </a:ext>
                </a:extLst>
              </p:cNvPr>
              <p:cNvSpPr txBox="1"/>
              <p:nvPr/>
            </p:nvSpPr>
            <p:spPr>
              <a:xfrm>
                <a:off x="3300046" y="3429000"/>
                <a:ext cx="261950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</a:rPr>
                  <a:t>Strange sector:</a:t>
                </a:r>
              </a:p>
              <a:p>
                <a:endParaRPr lang="en-GB" dirty="0">
                  <a:solidFill>
                    <a:srgbClr val="00B050"/>
                  </a:solidFill>
                </a:endParaRP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+ high statistics</a:t>
                </a: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+ easy to produce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GB" dirty="0">
                  <a:solidFill>
                    <a:srgbClr val="00B050"/>
                  </a:solidFill>
                </a:endParaRP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+ perfect width</a:t>
                </a: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+ decent spacing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29D5F2-5DED-40CB-872D-B48E64C04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046" y="3429000"/>
                <a:ext cx="2619500" cy="1754326"/>
              </a:xfrm>
              <a:prstGeom prst="rect">
                <a:avLst/>
              </a:prstGeom>
              <a:blipFill>
                <a:blip r:embed="rId3"/>
                <a:stretch>
                  <a:fillRect l="-1860" t="-2091" b="-4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78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0663D9-03F1-46E5-A87E-836651B2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432673"/>
            <a:ext cx="8229600" cy="830987"/>
          </a:xfrm>
        </p:spPr>
        <p:txBody>
          <a:bodyPr/>
          <a:lstStyle/>
          <a:p>
            <a:r>
              <a:rPr lang="en-GB" sz="4800" dirty="0"/>
              <a:t>Standard Model and Beyond </a:t>
            </a:r>
          </a:p>
        </p:txBody>
      </p:sp>
    </p:spTree>
    <p:extLst>
      <p:ext uri="{BB962C8B-B14F-4D97-AF65-F5344CB8AC3E}">
        <p14:creationId xmlns:p14="http://schemas.microsoft.com/office/powerpoint/2010/main" val="237180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181302"/>
                <a:ext cx="6512010" cy="738654"/>
              </a:xfrm>
            </p:spPr>
            <p:txBody>
              <a:bodyPr/>
              <a:lstStyle/>
              <a:p>
                <a:pPr lvl="0"/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CP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81302"/>
                <a:ext cx="6512010" cy="738654"/>
              </a:xfrm>
              <a:blipFill>
                <a:blip r:embed="rId3"/>
                <a:stretch>
                  <a:fillRect l="-3652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F031C2-4232-4200-ABC5-379ACB721C87}"/>
                  </a:ext>
                </a:extLst>
              </p:cNvPr>
              <p:cNvSpPr txBox="1"/>
              <p:nvPr/>
            </p:nvSpPr>
            <p:spPr>
              <a:xfrm>
                <a:off x="3367923" y="2673767"/>
                <a:ext cx="2987040" cy="1006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F031C2-4232-4200-ABC5-379ACB721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23" y="2673767"/>
                <a:ext cx="2987040" cy="1006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C170B4-9902-4875-B20D-8250D6A9C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44" y="1288772"/>
            <a:ext cx="2403513" cy="1544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EBDAB-964C-4B33-A5C0-6EA7D6B6F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738" y="1288772"/>
            <a:ext cx="2507263" cy="154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A293A9-61D9-4B2C-B547-DDC5340819A5}"/>
                  </a:ext>
                </a:extLst>
              </p:cNvPr>
              <p:cNvSpPr txBox="1"/>
              <p:nvPr/>
            </p:nvSpPr>
            <p:spPr>
              <a:xfrm>
                <a:off x="729644" y="3845023"/>
                <a:ext cx="7409433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GB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−(1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̅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A293A9-61D9-4B2C-B547-DDC534081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4" y="3845023"/>
                <a:ext cx="7409433" cy="1082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бъект 2">
                <a:extLst>
                  <a:ext uri="{FF2B5EF4-FFF2-40B4-BE49-F238E27FC236}">
                    <a16:creationId xmlns:a16="http://schemas.microsoft.com/office/drawing/2014/main" id="{0183F973-15C8-40AF-965D-C480D7D009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0906" y="5569228"/>
                <a:ext cx="5473894" cy="562157"/>
              </a:xfrm>
              <a:prstGeom prst="rect">
                <a:avLst/>
              </a:prstGeom>
            </p:spPr>
            <p:txBody>
              <a:bodyPr vert="horz" wrap="square" lIns="130000" tIns="65000" rIns="130000" bIns="65000" rtlCol="0">
                <a:spAutoFit/>
              </a:bodyPr>
              <a:lstStyle>
                <a:defPPr>
                  <a:defRPr lang="en-US"/>
                </a:defPPr>
                <a:lvl1pPr marL="0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0001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0002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50004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600005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50006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00007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50009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200010" algn="l" defTabSz="650001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∼6.6⋅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CP is violated !</a:t>
                </a:r>
                <a:endParaRPr lang="ar-A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Объект 2">
                <a:extLst>
                  <a:ext uri="{FF2B5EF4-FFF2-40B4-BE49-F238E27FC236}">
                    <a16:creationId xmlns:a16="http://schemas.microsoft.com/office/drawing/2014/main" id="{0183F973-15C8-40AF-965D-C480D7D00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06" y="5569228"/>
                <a:ext cx="5473894" cy="562157"/>
              </a:xfrm>
              <a:prstGeom prst="rect">
                <a:avLst/>
              </a:prstGeom>
              <a:blipFill>
                <a:blip r:embed="rId8"/>
                <a:stretch>
                  <a:fillRect t="-7609" b="-27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CF0BE9-60B7-081C-5B6B-A63AA0F1E6A0}"/>
                  </a:ext>
                </a:extLst>
              </p:cNvPr>
              <p:cNvSpPr txBox="1"/>
              <p:nvPr/>
            </p:nvSpPr>
            <p:spPr>
              <a:xfrm flipH="1">
                <a:off x="2895600" y="6356350"/>
                <a:ext cx="502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KLF: 1Bn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GB" sz="2400" b="1" dirty="0"/>
                  <a:t> per day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CF0BE9-60B7-081C-5B6B-A63AA0F1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5600" y="6356350"/>
                <a:ext cx="5029200" cy="461665"/>
              </a:xfrm>
              <a:prstGeom prst="rect">
                <a:avLst/>
              </a:prstGeom>
              <a:blipFill>
                <a:blip r:embed="rId9"/>
                <a:stretch>
                  <a:fillRect l="-1818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85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Outlook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F4126F93-E393-4508-8EC2-A45F01DBCD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29" tIns="45715" rIns="91429" bIns="45715" rtlCol="0">
                <a:normAutofit/>
              </a:bodyPr>
              <a:lstStyle>
                <a:lvl1pPr marL="0" marR="0" indent="0" algn="l" defTabSz="457146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 sz="2800" kern="1200" cap="all" baseline="0">
                    <a:solidFill>
                      <a:srgbClr val="25303B"/>
                    </a:solidFill>
                    <a:latin typeface="+mn-lt"/>
                    <a:ea typeface="+mn-ea"/>
                    <a:cs typeface="+mn-cs"/>
                  </a:defRPr>
                </a:lvl1pPr>
                <a:lvl2pPr marL="457146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291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438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584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5729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2875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021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167" indent="0" algn="ctr" defTabSz="457146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cap="none" dirty="0">
                    <a:solidFill>
                      <a:schemeClr val="tx1"/>
                    </a:solidFill>
                  </a:rPr>
                  <a:t>Why kaon beam is crucial?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cap="none" dirty="0">
                    <a:solidFill>
                      <a:schemeClr val="tx1"/>
                    </a:solidFill>
                  </a:rPr>
                  <a:t>Why strangeness?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cap="none" dirty="0">
                    <a:solidFill>
                      <a:schemeClr val="tx1"/>
                    </a:solidFill>
                  </a:rPr>
                  <a:t>Facility in a Nutshell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cap="none" dirty="0">
                    <a:solidFill>
                      <a:schemeClr val="tx1"/>
                    </a:solidFill>
                  </a:rPr>
                  <a:t>Strange baryons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cap="none" dirty="0">
                    <a:solidFill>
                      <a:schemeClr val="tx1"/>
                    </a:solidFill>
                  </a:rPr>
                  <a:t>Exotic states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cap="none" dirty="0">
                    <a:solidFill>
                      <a:schemeClr val="tx1"/>
                    </a:solidFill>
                  </a:rPr>
                  <a:t>Rare decays - Standard Model and Beyond</a:t>
                </a:r>
              </a:p>
            </p:txBody>
          </p:sp>
        </mc:Choice>
        <mc:Fallback xmlns="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F4126F93-E393-4508-8EC2-A45F01DBC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54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Rare decays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D627B-B8F3-41E5-B2C7-FEEAD7F8D8C9}"/>
              </a:ext>
            </a:extLst>
          </p:cNvPr>
          <p:cNvSpPr txBox="1"/>
          <p:nvPr/>
        </p:nvSpPr>
        <p:spPr>
          <a:xfrm>
            <a:off x="232810" y="780056"/>
            <a:ext cx="7844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Firs ever measurement of KL beta decay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Physics beyond SM</a:t>
            </a:r>
          </a:p>
          <a:p>
            <a:pPr marL="914346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Rare final state</a:t>
            </a:r>
          </a:p>
          <a:p>
            <a:pPr marL="914346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Precise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37416E-55BA-4D67-B1BF-0D43D8CDD696}"/>
                  </a:ext>
                </a:extLst>
              </p:cNvPr>
              <p:cNvSpPr txBox="1"/>
              <p:nvPr/>
            </p:nvSpPr>
            <p:spPr>
              <a:xfrm>
                <a:off x="3042842" y="2639276"/>
                <a:ext cx="25583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3200" dirty="0"/>
                  <a:t> beta-decay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37416E-55BA-4D67-B1BF-0D43D8CDD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842" y="2639276"/>
                <a:ext cx="2558393" cy="584775"/>
              </a:xfrm>
              <a:prstGeom prst="rect">
                <a:avLst/>
              </a:prstGeom>
              <a:blipFill>
                <a:blip r:embed="rId3"/>
                <a:stretch>
                  <a:fillRect t="-12500" r="-50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3D6087-CB0D-4BC8-ADCA-F311E0FBB297}"/>
                  </a:ext>
                </a:extLst>
              </p:cNvPr>
              <p:cNvSpPr txBox="1"/>
              <p:nvPr/>
            </p:nvSpPr>
            <p:spPr>
              <a:xfrm>
                <a:off x="600293" y="3839084"/>
                <a:ext cx="20529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3D6087-CB0D-4BC8-ADCA-F311E0FB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3" y="3839084"/>
                <a:ext cx="2052998" cy="830997"/>
              </a:xfrm>
              <a:prstGeom prst="rect">
                <a:avLst/>
              </a:prstGeom>
              <a:blipFill>
                <a:blip r:embed="rId4"/>
                <a:stretch>
                  <a:fillRect r="-189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F66F21-8B30-4A41-B268-3B0A7B76BFFC}"/>
                  </a:ext>
                </a:extLst>
              </p:cNvPr>
              <p:cNvSpPr txBox="1"/>
              <p:nvPr/>
            </p:nvSpPr>
            <p:spPr>
              <a:xfrm>
                <a:off x="5360757" y="3267389"/>
                <a:ext cx="3537122" cy="1402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=497.611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+/−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=493.696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+/−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=     0.511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GB" sz="2000" dirty="0"/>
              </a:p>
              <a:p>
                <a:r>
                  <a:rPr lang="en-GB" sz="2000" dirty="0"/>
                  <a:t>Available Phase Space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𝑴𝒆𝑽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F66F21-8B30-4A41-B268-3B0A7B76B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757" y="3267389"/>
                <a:ext cx="3537122" cy="1402692"/>
              </a:xfrm>
              <a:prstGeom prst="rect">
                <a:avLst/>
              </a:prstGeom>
              <a:blipFill>
                <a:blip r:embed="rId5"/>
                <a:stretch>
                  <a:fillRect l="-1721" b="-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75D29-6537-4714-9F45-D8030C000565}"/>
                  </a:ext>
                </a:extLst>
              </p:cNvPr>
              <p:cNvSpPr txBox="1"/>
              <p:nvPr/>
            </p:nvSpPr>
            <p:spPr>
              <a:xfrm>
                <a:off x="2285231" y="4941500"/>
                <a:ext cx="6632008" cy="179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BUT!!!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 flight decay (boosted)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Can build dedicated detector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GB" dirty="0"/>
                  <a:t> (N.N. </a:t>
                </a:r>
                <a:r>
                  <a:rPr lang="en-GB" dirty="0" err="1"/>
                  <a:t>Shishov</a:t>
                </a:r>
                <a:r>
                  <a:rPr lang="en-GB" dirty="0"/>
                  <a:t>, Yad. </a:t>
                </a:r>
                <a:r>
                  <a:rPr lang="en-GB" dirty="0" err="1"/>
                  <a:t>Phyz</a:t>
                </a:r>
                <a:r>
                  <a:rPr lang="en-GB" dirty="0"/>
                  <a:t>. 82, 86, (2019))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~50 decays per beamtime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75D29-6537-4714-9F45-D8030C000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231" y="4941500"/>
                <a:ext cx="6632008" cy="1792414"/>
              </a:xfrm>
              <a:prstGeom prst="rect">
                <a:avLst/>
              </a:prstGeom>
              <a:blipFill>
                <a:blip r:embed="rId6"/>
                <a:stretch>
                  <a:fillRect l="-643" t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74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Science landscape with KLF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D627B-B8F3-41E5-B2C7-FEEAD7F8D8C9}"/>
                  </a:ext>
                </a:extLst>
              </p:cNvPr>
              <p:cNvSpPr txBox="1"/>
              <p:nvPr/>
            </p:nvSpPr>
            <p:spPr>
              <a:xfrm>
                <a:off x="1058629" y="1127653"/>
                <a:ext cx="7256695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Hyperon structure and interactions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QCD exotics in a strange sector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Physics beyond SM</a:t>
                </a:r>
              </a:p>
              <a:p>
                <a:pPr marL="914346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800" dirty="0"/>
                  <a:t> CP-violating decays</a:t>
                </a:r>
              </a:p>
              <a:p>
                <a:pPr marL="914346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800" dirty="0"/>
                  <a:t> rare decays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800" dirty="0"/>
                  <a:t> -&gt; nuclear physics</a:t>
                </a:r>
              </a:p>
              <a:p>
                <a:pPr marL="914346" lvl="1" indent="-457200">
                  <a:buFont typeface="Arial" panose="020B0604020202020204" pitchFamily="34" charset="0"/>
                  <a:buChar char="•"/>
                </a:pPr>
                <a:r>
                  <a:rPr lang="en-GB" sz="2800" dirty="0" err="1"/>
                  <a:t>Hypernuclei</a:t>
                </a:r>
                <a:endParaRPr lang="en-GB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Clean tagged neutron beam</a:t>
                </a:r>
              </a:p>
              <a:p>
                <a:pPr marL="914346" lvl="1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Nuclear reactions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Intense photon beam</a:t>
                </a:r>
              </a:p>
              <a:p>
                <a:pPr marL="914346" lvl="1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Spallation source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D627B-B8F3-41E5-B2C7-FEEAD7F8D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29" y="1127653"/>
                <a:ext cx="7256695" cy="4832092"/>
              </a:xfrm>
              <a:prstGeom prst="rect">
                <a:avLst/>
              </a:prstGeom>
              <a:blipFill>
                <a:blip r:embed="rId3"/>
                <a:stretch>
                  <a:fillRect l="-1513" t="-1261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66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330729"/>
            <a:ext cx="4887260" cy="74127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149" y="2005220"/>
            <a:ext cx="8727551" cy="2966956"/>
          </a:xfrm>
        </p:spPr>
        <p:txBody>
          <a:bodyPr/>
          <a:lstStyle/>
          <a:p>
            <a:r>
              <a:rPr lang="en-GB" sz="2800" dirty="0"/>
              <a:t>KL beam facility is under construction</a:t>
            </a:r>
          </a:p>
          <a:p>
            <a:r>
              <a:rPr lang="en-GB" sz="2800" dirty="0"/>
              <a:t>Commencing 2026 – largest collaboration in </a:t>
            </a:r>
            <a:r>
              <a:rPr lang="en-GB" sz="2800" dirty="0" err="1"/>
              <a:t>JLab</a:t>
            </a:r>
            <a:r>
              <a:rPr lang="en-GB" sz="2800" dirty="0"/>
              <a:t> history</a:t>
            </a:r>
          </a:p>
          <a:p>
            <a:r>
              <a:rPr lang="en-GB" sz="2800" dirty="0"/>
              <a:t>Exciting possibilities to elucidate strange quark sector</a:t>
            </a:r>
          </a:p>
          <a:p>
            <a:pPr lvl="1"/>
            <a:r>
              <a:rPr lang="en-GB" sz="2500" dirty="0"/>
              <a:t>Up to 1 new particle per week of beamtime</a:t>
            </a:r>
          </a:p>
          <a:p>
            <a:r>
              <a:rPr lang="en-GB" sz="2800" dirty="0"/>
              <a:t>Technical design/prototyping/construction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7B4A5-92C6-4879-B78F-B4C97D5F410D}"/>
              </a:ext>
            </a:extLst>
          </p:cNvPr>
          <p:cNvSpPr txBox="1"/>
          <p:nvPr/>
        </p:nvSpPr>
        <p:spPr>
          <a:xfrm>
            <a:off x="2274277" y="5322943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New collaborators welcome!!!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A6B9E-3021-4313-A414-095B38643C38}"/>
              </a:ext>
            </a:extLst>
          </p:cNvPr>
          <p:cNvSpPr txBox="1"/>
          <p:nvPr/>
        </p:nvSpPr>
        <p:spPr>
          <a:xfrm>
            <a:off x="1202511" y="6185904"/>
            <a:ext cx="672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More information at https://wiki.jlab.org/klproject</a:t>
            </a:r>
          </a:p>
        </p:txBody>
      </p:sp>
    </p:spTree>
    <p:extLst>
      <p:ext uri="{BB962C8B-B14F-4D97-AF65-F5344CB8AC3E}">
        <p14:creationId xmlns:p14="http://schemas.microsoft.com/office/powerpoint/2010/main" val="88883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IOP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5993A-ECB9-E35D-BA7F-CDF3240C4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2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FC57B-18A2-B864-7EDA-BB338FFD5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4554"/>
            <a:ext cx="5791200" cy="37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4218"/>
            <a:ext cx="6512010" cy="138498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Exotic hadron spectroscopy workshop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2B938-09DC-8D1D-B38D-0142C866ED70}"/>
              </a:ext>
            </a:extLst>
          </p:cNvPr>
          <p:cNvSpPr txBox="1"/>
          <p:nvPr/>
        </p:nvSpPr>
        <p:spPr>
          <a:xfrm>
            <a:off x="742950" y="1449202"/>
            <a:ext cx="3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>
                <a:solidFill>
                  <a:srgbClr val="24425A"/>
                </a:solidFill>
                <a:effectLst/>
                <a:latin typeface="Liberation Sans"/>
              </a:rPr>
              <a:t>19–21 Apr 2023 Durham</a:t>
            </a:r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62CC-3162-2093-A1E2-50E13A6B65D1}"/>
              </a:ext>
            </a:extLst>
          </p:cNvPr>
          <p:cNvSpPr txBox="1"/>
          <p:nvPr/>
        </p:nvSpPr>
        <p:spPr>
          <a:xfrm>
            <a:off x="504824" y="4131526"/>
            <a:ext cx="785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777777"/>
                </a:solidFill>
                <a:effectLst/>
                <a:latin typeface="Roboto" panose="020B0604020202020204" pitchFamily="2" charset="0"/>
              </a:rPr>
              <a:t>This is the fourth in a series of workshops on this topic, following previous events at the University of Edinburgh and the University of York: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77777"/>
                </a:solidFill>
                <a:effectLst/>
                <a:latin typeface="Roboto" panose="020B0604020202020204" pitchFamily="2" charset="0"/>
              </a:rPr>
              <a:t>   </a:t>
            </a:r>
            <a:r>
              <a:rPr lang="en-GB" b="0" i="0" u="none" strike="noStrike" dirty="0">
                <a:solidFill>
                  <a:srgbClr val="0099CC"/>
                </a:solidFill>
                <a:effectLst/>
                <a:latin typeface="Roboto" panose="020B0604020202020204" pitchFamily="2" charset="0"/>
                <a:hlinkClick r:id="rId3"/>
              </a:rPr>
              <a:t>2016, Edinburgh</a:t>
            </a:r>
            <a:endParaRPr lang="en-GB" b="0" i="0" dirty="0">
              <a:solidFill>
                <a:srgbClr val="777777"/>
              </a:solidFill>
              <a:effectLst/>
              <a:latin typeface="Roboto" panose="020B0604020202020204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77777"/>
                </a:solidFill>
                <a:effectLst/>
                <a:latin typeface="Roboto" panose="020B0604020202020204" pitchFamily="2" charset="0"/>
              </a:rPr>
              <a:t>   </a:t>
            </a:r>
            <a:r>
              <a:rPr lang="en-GB" b="0" i="0" u="none" strike="noStrike" dirty="0">
                <a:solidFill>
                  <a:srgbClr val="0099CC"/>
                </a:solidFill>
                <a:effectLst/>
                <a:latin typeface="Roboto" panose="020B0604020202020204" pitchFamily="2" charset="0"/>
                <a:hlinkClick r:id="rId4"/>
              </a:rPr>
              <a:t>2017, Edinburgh</a:t>
            </a:r>
            <a:endParaRPr lang="en-GB" b="0" i="0" dirty="0">
              <a:solidFill>
                <a:srgbClr val="777777"/>
              </a:solidFill>
              <a:effectLst/>
              <a:latin typeface="Roboto" panose="020B0604020202020204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77777"/>
                </a:solidFill>
                <a:effectLst/>
                <a:latin typeface="Roboto" panose="020B0604020202020204" pitchFamily="2" charset="0"/>
              </a:rPr>
              <a:t>   </a:t>
            </a:r>
            <a:r>
              <a:rPr lang="en-GB" b="0" i="0" u="none" strike="noStrike" dirty="0">
                <a:solidFill>
                  <a:srgbClr val="0099CC"/>
                </a:solidFill>
                <a:effectLst/>
                <a:latin typeface="Roboto" panose="020B0604020202020204" pitchFamily="2" charset="0"/>
                <a:hlinkClick r:id="rId5"/>
              </a:rPr>
              <a:t>2019, York</a:t>
            </a:r>
            <a:endParaRPr lang="en-GB" b="0" i="0" dirty="0">
              <a:solidFill>
                <a:srgbClr val="777777"/>
              </a:solidFill>
              <a:effectLst/>
              <a:latin typeface="Roboto" panose="020B06040202020202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989BE-BDF1-37F5-6770-B7B1261E0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89180"/>
            <a:ext cx="3127891" cy="804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FD142-E5E7-1B7D-C418-A3064CF5D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005" y="6024579"/>
            <a:ext cx="2424113" cy="833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F66BC-4DA7-DEE6-1405-AE706167F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118" y="5960360"/>
            <a:ext cx="1690253" cy="83342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CC9906E5-A7ED-052E-CA78-EAE712711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21" y="1849312"/>
            <a:ext cx="3977557" cy="2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0663D9-03F1-46E5-A87E-836651B2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432673"/>
            <a:ext cx="8229600" cy="830987"/>
          </a:xfrm>
        </p:spPr>
        <p:txBody>
          <a:bodyPr/>
          <a:lstStyle/>
          <a:p>
            <a:r>
              <a:rPr lang="en-GB" sz="4800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175981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KLF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beams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0BD6C-6910-D8AE-B9D7-EC14993EC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26310"/>
            <a:ext cx="6934200" cy="4110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23DF8-B1D0-ADE8-5B1D-5C20E3721D87}"/>
              </a:ext>
            </a:extLst>
          </p:cNvPr>
          <p:cNvSpPr txBox="1"/>
          <p:nvPr/>
        </p:nvSpPr>
        <p:spPr>
          <a:xfrm>
            <a:off x="1876425" y="1837928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KLF (simulation)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E9D36-78A8-878F-53D8-5DC3B7F4DF8A}"/>
              </a:ext>
            </a:extLst>
          </p:cNvPr>
          <p:cNvSpPr txBox="1"/>
          <p:nvPr/>
        </p:nvSpPr>
        <p:spPr>
          <a:xfrm>
            <a:off x="5153025" y="1837928"/>
            <a:ext cx="223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SLAC (measurements)</a:t>
            </a:r>
          </a:p>
        </p:txBody>
      </p:sp>
    </p:spTree>
    <p:extLst>
      <p:ext uri="{BB962C8B-B14F-4D97-AF65-F5344CB8AC3E}">
        <p14:creationId xmlns:p14="http://schemas.microsoft.com/office/powerpoint/2010/main" val="1137327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Sigma factory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D627B-B8F3-41E5-B2C7-FEEAD7F8D8C9}"/>
                  </a:ext>
                </a:extLst>
              </p:cNvPr>
              <p:cNvSpPr txBox="1"/>
              <p:nvPr/>
            </p:nvSpPr>
            <p:spPr>
              <a:xfrm>
                <a:off x="4204970" y="2045010"/>
                <a:ext cx="462153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Body Final state</a:t>
                </a:r>
              </a:p>
              <a:p>
                <a:r>
                  <a:rPr lang="en-GB" sz="2800" dirty="0"/>
                  <a:t>Pure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/>
                  <a:t> channels</a:t>
                </a:r>
              </a:p>
              <a:p>
                <a:r>
                  <a:rPr lang="en-GB" sz="2800" dirty="0"/>
                  <a:t>Self-polarising observables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Non-resonant background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D627B-B8F3-41E5-B2C7-FEEAD7F8D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70" y="2045010"/>
                <a:ext cx="4621530" cy="4401205"/>
              </a:xfrm>
              <a:prstGeom prst="rect">
                <a:avLst/>
              </a:prstGeom>
              <a:blipFill>
                <a:blip r:embed="rId5"/>
                <a:stretch>
                  <a:fillRect l="-2770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F031C2-4232-4200-ABC5-379ACB721C87}"/>
                  </a:ext>
                </a:extLst>
              </p:cNvPr>
              <p:cNvSpPr txBox="1"/>
              <p:nvPr/>
            </p:nvSpPr>
            <p:spPr>
              <a:xfrm>
                <a:off x="457200" y="1164134"/>
                <a:ext cx="298704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F031C2-4232-4200-ABC5-379ACB721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64134"/>
                <a:ext cx="2987040" cy="5693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72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181302"/>
                <a:ext cx="6512010" cy="738654"/>
              </a:xfrm>
            </p:spPr>
            <p:txBody>
              <a:bodyPr/>
              <a:lstStyle/>
              <a:p>
                <a:pPr lvl="0"/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New findings: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GB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81302"/>
                <a:ext cx="6512010" cy="738654"/>
              </a:xfrm>
              <a:blipFill>
                <a:blip r:embed="rId3"/>
                <a:stretch>
                  <a:fillRect l="-3652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943AF-B915-46F1-8701-9C2F6EC541FC}"/>
              </a:ext>
            </a:extLst>
          </p:cNvPr>
          <p:cNvSpPr txBox="1"/>
          <p:nvPr/>
        </p:nvSpPr>
        <p:spPr>
          <a:xfrm>
            <a:off x="3595158" y="689123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Isospin amplitudes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7D812-5AFD-49A9-94EA-09552522D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76" y="3009900"/>
            <a:ext cx="7962900" cy="3848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05F516-3FB6-47AF-9E68-AC87A8DEE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412" y="1150788"/>
            <a:ext cx="6074968" cy="1877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67F6B-9363-4E68-B43E-DB1FF3473818}"/>
              </a:ext>
            </a:extLst>
          </p:cNvPr>
          <p:cNvSpPr txBox="1"/>
          <p:nvPr/>
        </p:nvSpPr>
        <p:spPr>
          <a:xfrm>
            <a:off x="190500" y="2454921"/>
            <a:ext cx="276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dirty="0">
                <a:effectLst/>
                <a:latin typeface="Lucida Grande"/>
                <a:hlinkClick r:id="rId6"/>
              </a:rPr>
              <a:t>arXiv:2008.08215v3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br>
              <a:rPr lang="en-GB" sz="1400" b="1" i="0" dirty="0">
                <a:solidFill>
                  <a:srgbClr val="000000"/>
                </a:solidFill>
                <a:effectLst/>
                <a:latin typeface="Lucida Grande"/>
              </a:rPr>
            </a:br>
            <a:r>
              <a:rPr lang="en-GB" sz="1400" i="0" dirty="0">
                <a:solidFill>
                  <a:srgbClr val="000000"/>
                </a:solidFill>
                <a:effectLst/>
                <a:latin typeface="Lucida Grande"/>
              </a:rPr>
              <a:t>KLF proposal 2020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96338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Expected results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8A90F-CFA4-41BA-A8A6-888FC17B5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794"/>
          <a:stretch/>
        </p:blipFill>
        <p:spPr>
          <a:xfrm>
            <a:off x="885439" y="3735605"/>
            <a:ext cx="6439231" cy="2620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6C866-6F33-46E9-854B-125810993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11" y="1302970"/>
            <a:ext cx="2699946" cy="2054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88834-23C5-434D-967B-7D738D512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658" y="1342774"/>
            <a:ext cx="3098132" cy="2159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6B0528-EF21-40B5-838D-9AF0CD2B845F}"/>
                  </a:ext>
                </a:extLst>
              </p:cNvPr>
              <p:cNvSpPr txBox="1"/>
              <p:nvPr/>
            </p:nvSpPr>
            <p:spPr>
              <a:xfrm>
                <a:off x="2926681" y="791542"/>
                <a:ext cx="4686300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6B0528-EF21-40B5-838D-9AF0CD2B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81" y="791542"/>
                <a:ext cx="4686300" cy="470000"/>
              </a:xfrm>
              <a:prstGeom prst="rect">
                <a:avLst/>
              </a:prstGeom>
              <a:blipFill>
                <a:blip r:embed="rId6"/>
                <a:stretch>
                  <a:fillRect l="-260" b="-11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8D7A1C3-C2B6-45B8-AD69-B1C4722BAF1E}"/>
              </a:ext>
            </a:extLst>
          </p:cNvPr>
          <p:cNvSpPr txBox="1"/>
          <p:nvPr/>
        </p:nvSpPr>
        <p:spPr>
          <a:xfrm>
            <a:off x="7324670" y="413284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080BE-B521-4131-851A-E553400FC5E8}"/>
              </a:ext>
            </a:extLst>
          </p:cNvPr>
          <p:cNvSpPr txBox="1"/>
          <p:nvPr/>
        </p:nvSpPr>
        <p:spPr>
          <a:xfrm>
            <a:off x="7324670" y="45697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 days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438E30-4784-4A3D-8EBF-2E13EDCBC42E}"/>
              </a:ext>
            </a:extLst>
          </p:cNvPr>
          <p:cNvCxnSpPr>
            <a:cxnSpLocks/>
          </p:cNvCxnSpPr>
          <p:nvPr/>
        </p:nvCxnSpPr>
        <p:spPr>
          <a:xfrm flipH="1">
            <a:off x="7032458" y="4439653"/>
            <a:ext cx="366963" cy="192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7C9611-9661-4BFB-93FA-BF23B0A507F5}"/>
              </a:ext>
            </a:extLst>
          </p:cNvPr>
          <p:cNvCxnSpPr>
            <a:cxnSpLocks/>
          </p:cNvCxnSpPr>
          <p:nvPr/>
        </p:nvCxnSpPr>
        <p:spPr>
          <a:xfrm flipH="1">
            <a:off x="7032458" y="4803168"/>
            <a:ext cx="366964" cy="62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1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E552487-B549-4607-B2B1-E10F9900ABEB}"/>
              </a:ext>
            </a:extLst>
          </p:cNvPr>
          <p:cNvSpPr txBox="1">
            <a:spLocks/>
          </p:cNvSpPr>
          <p:nvPr/>
        </p:nvSpPr>
        <p:spPr>
          <a:xfrm>
            <a:off x="233994" y="218586"/>
            <a:ext cx="8219892" cy="676403"/>
          </a:xfrm>
          <a:prstGeom prst="rect">
            <a:avLst/>
          </a:prstGeom>
        </p:spPr>
        <p:txBody>
          <a:bodyPr vert="horz" lIns="91377" tIns="45688" rIns="91377" bIns="45688" rtlCol="0" anchor="ctr">
            <a:spAutoFit/>
          </a:bodyPr>
          <a:lstStyle>
            <a:lvl1pPr algn="l" defTabSz="650001" rtl="0" eaLnBrk="1" latinLnBrk="0" hangingPunct="1">
              <a:spcBef>
                <a:spcPct val="0"/>
              </a:spcBef>
              <a:buNone/>
              <a:defRPr sz="78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796" dirty="0"/>
              <a:t>The Early Universe was Strange</a:t>
            </a:r>
            <a:endParaRPr lang="ru-RU" sz="37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260F30-7F1D-521F-A485-E44E1640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1114424"/>
            <a:ext cx="4728592" cy="4800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644B6E-56EE-7BBB-247C-6120F243C1D1}"/>
              </a:ext>
            </a:extLst>
          </p:cNvPr>
          <p:cNvSpPr txBox="1"/>
          <p:nvPr/>
        </p:nvSpPr>
        <p:spPr>
          <a:xfrm>
            <a:off x="5347634" y="1487448"/>
            <a:ext cx="365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Nearly equal amount of </a:t>
            </a:r>
            <a:r>
              <a:rPr lang="en-GB" b="1" dirty="0" err="1"/>
              <a:t>u,d,s</a:t>
            </a:r>
            <a:r>
              <a:rPr lang="en-GB" b="1" dirty="0"/>
              <a:t> quarks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297259-4688-FE87-6032-8302BEC7F88C}"/>
              </a:ext>
            </a:extLst>
          </p:cNvPr>
          <p:cNvCxnSpPr>
            <a:cxnSpLocks/>
          </p:cNvCxnSpPr>
          <p:nvPr/>
        </p:nvCxnSpPr>
        <p:spPr>
          <a:xfrm flipH="1">
            <a:off x="3800475" y="2019300"/>
            <a:ext cx="2514600" cy="2333625"/>
          </a:xfrm>
          <a:prstGeom prst="straightConnector1">
            <a:avLst/>
          </a:prstGeom>
          <a:ln w="6032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5CDD6-1100-192D-D665-22C94211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44" y="3429000"/>
            <a:ext cx="3776515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9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2802"/>
            <a:ext cx="6512010" cy="138498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Strategies: bottom </a:t>
            </a:r>
            <a:r>
              <a:rPr lang="en-US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up vs top</a:t>
            </a:r>
            <a:r>
              <a:rPr lang="en-US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 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down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E13D1-A1CD-4E16-A644-591A95A3D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9060"/>
          <a:stretch/>
        </p:blipFill>
        <p:spPr>
          <a:xfrm>
            <a:off x="1144745" y="1542614"/>
            <a:ext cx="5933129" cy="4357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5E509-FD21-46C7-B6BE-8152EF5FFF44}"/>
              </a:ext>
            </a:extLst>
          </p:cNvPr>
          <p:cNvSpPr txBox="1"/>
          <p:nvPr/>
        </p:nvSpPr>
        <p:spPr>
          <a:xfrm>
            <a:off x="3350474" y="6442680"/>
            <a:ext cx="184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I. </a:t>
            </a:r>
            <a:r>
              <a:rPr lang="en-GB" dirty="0" err="1"/>
              <a:t>Strakovsky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36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58245"/>
                <a:ext cx="6512010" cy="584765"/>
              </a:xfrm>
            </p:spPr>
            <p:txBody>
              <a:bodyPr/>
              <a:lstStyle/>
              <a:p>
                <a:pPr lvl="0"/>
                <a:r>
                  <a:rPr lang="en-US" sz="3200" dirty="0">
                    <a:solidFill>
                      <a:srgbClr val="000000"/>
                    </a:solidFill>
                    <a:latin typeface="+mn-lt"/>
                  </a:rPr>
                  <a:t>Excited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GB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+mn-lt"/>
                  </a:rPr>
                  <a:t> in associated production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58245"/>
                <a:ext cx="6512010" cy="584765"/>
              </a:xfrm>
              <a:blipFill>
                <a:blip r:embed="rId3"/>
                <a:stretch>
                  <a:fillRect l="-2434" t="-11458" b="-3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4591CC83-E3F5-43F7-BFE1-5EFB3C0BB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3258" y="2241251"/>
            <a:ext cx="911936" cy="2768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C9E87C-892B-4584-A275-C6D1375932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8688" y="1295400"/>
            <a:ext cx="1218074" cy="8454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2128E3FB-9320-4AAF-A88B-E6C20E607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4767" y="2239682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FDEFF771-6F4E-4A4E-9DB6-206BE77F4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817" y="2527020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3748C37-6229-438E-A919-71E600305810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3862219" y="2278017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F4561F-B0BC-4994-A315-3417D78E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657" y="2080838"/>
            <a:ext cx="863600" cy="205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48CCFD0E-E3A8-4D84-9327-82D566E19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9468" y="1771523"/>
            <a:ext cx="860399" cy="34105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913E5-A256-492F-ABFB-B8BB08DC854B}"/>
                  </a:ext>
                </a:extLst>
              </p:cNvPr>
              <p:cNvSpPr txBox="1"/>
              <p:nvPr/>
            </p:nvSpPr>
            <p:spPr>
              <a:xfrm>
                <a:off x="1834632" y="2309171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913E5-A256-492F-ABFB-B8BB08DC8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32" y="2309171"/>
                <a:ext cx="4115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86B4A-A924-4DC3-BEA7-C3670AD988EB}"/>
                  </a:ext>
                </a:extLst>
              </p:cNvPr>
              <p:cNvSpPr txBox="1"/>
              <p:nvPr/>
            </p:nvSpPr>
            <p:spPr>
              <a:xfrm>
                <a:off x="1834632" y="1469431"/>
                <a:ext cx="48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86B4A-A924-4DC3-BEA7-C3670AD9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32" y="1469431"/>
                <a:ext cx="486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2A0D2E-D7C7-4455-B126-8582949ABC22}"/>
                  </a:ext>
                </a:extLst>
              </p:cNvPr>
              <p:cNvSpPr txBox="1"/>
              <p:nvPr/>
            </p:nvSpPr>
            <p:spPr>
              <a:xfrm>
                <a:off x="5262642" y="265541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2A0D2E-D7C7-4455-B126-8582949A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42" y="2655416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60035-7641-47D1-8A91-CB84DCB3067D}"/>
                  </a:ext>
                </a:extLst>
              </p:cNvPr>
              <p:cNvSpPr txBox="1"/>
              <p:nvPr/>
            </p:nvSpPr>
            <p:spPr>
              <a:xfrm>
                <a:off x="5311888" y="2012426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60035-7641-47D1-8A91-CB84DCB30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88" y="2012426"/>
                <a:ext cx="4064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A9C99C-3661-41A9-B692-C60F241CB53F}"/>
                  </a:ext>
                </a:extLst>
              </p:cNvPr>
              <p:cNvSpPr txBox="1"/>
              <p:nvPr/>
            </p:nvSpPr>
            <p:spPr>
              <a:xfrm>
                <a:off x="3884208" y="2377857"/>
                <a:ext cx="467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A9C99C-3661-41A9-B692-C60F241C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08" y="2377857"/>
                <a:ext cx="4676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32F05-D5DF-4188-809E-75ABF9581232}"/>
                  </a:ext>
                </a:extLst>
              </p:cNvPr>
              <p:cNvSpPr txBox="1"/>
              <p:nvPr/>
            </p:nvSpPr>
            <p:spPr>
              <a:xfrm>
                <a:off x="5096762" y="1050776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32F05-D5DF-4188-809E-75ABF9581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762" y="1050776"/>
                <a:ext cx="5429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1FA55-B559-4BAF-8879-DC2129BCE813}"/>
                  </a:ext>
                </a:extLst>
              </p:cNvPr>
              <p:cNvSpPr txBox="1"/>
              <p:nvPr/>
            </p:nvSpPr>
            <p:spPr>
              <a:xfrm>
                <a:off x="7209691" y="1593027"/>
                <a:ext cx="129541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1FA55-B559-4BAF-8879-DC2129BC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91" y="1593027"/>
                <a:ext cx="1295419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1E8E6C-9590-47A3-A24A-1FFE4435061C}"/>
                  </a:ext>
                </a:extLst>
              </p:cNvPr>
              <p:cNvSpPr txBox="1"/>
              <p:nvPr/>
            </p:nvSpPr>
            <p:spPr>
              <a:xfrm>
                <a:off x="2659226" y="3242214"/>
                <a:ext cx="4686300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1E8E6C-9590-47A3-A24A-1FFE4435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26" y="3242214"/>
                <a:ext cx="4686300" cy="470000"/>
              </a:xfrm>
              <a:prstGeom prst="rect">
                <a:avLst/>
              </a:prstGeom>
              <a:blipFill>
                <a:blip r:embed="rId12"/>
                <a:stretch>
                  <a:fillRect l="-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678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58245"/>
                <a:ext cx="6512010" cy="584765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GB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+mn-lt"/>
                  </a:rPr>
                  <a:t> discovery potential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58245"/>
                <a:ext cx="6512010" cy="584765"/>
              </a:xfrm>
              <a:blipFill>
                <a:blip r:embed="rId3"/>
                <a:stretch>
                  <a:fillRect t="-11458" b="-3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4591CC83-E3F5-43F7-BFE1-5EFB3C0BB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5388" y="2435623"/>
            <a:ext cx="911936" cy="2768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C9E87C-892B-4584-A275-C6D1375932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0818" y="1489772"/>
            <a:ext cx="1218074" cy="8454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2128E3FB-9320-4AAF-A88B-E6C20E607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6897" y="2434054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FDEFF771-6F4E-4A4E-9DB6-206BE77F4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5947" y="2721392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3748C37-6229-438E-A919-71E600305810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7124349" y="2472389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F4561F-B0BC-4994-A315-3417D78E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787" y="2275210"/>
            <a:ext cx="863600" cy="205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48CCFD0E-E3A8-4D84-9327-82D566E19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1598" y="1965895"/>
            <a:ext cx="860399" cy="34105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913E5-A256-492F-ABFB-B8BB08DC854B}"/>
                  </a:ext>
                </a:extLst>
              </p:cNvPr>
              <p:cNvSpPr txBox="1"/>
              <p:nvPr/>
            </p:nvSpPr>
            <p:spPr>
              <a:xfrm>
                <a:off x="5096762" y="2503543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913E5-A256-492F-ABFB-B8BB08DC8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762" y="2503543"/>
                <a:ext cx="3745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86B4A-A924-4DC3-BEA7-C3670AD988EB}"/>
                  </a:ext>
                </a:extLst>
              </p:cNvPr>
              <p:cNvSpPr txBox="1"/>
              <p:nvPr/>
            </p:nvSpPr>
            <p:spPr>
              <a:xfrm>
                <a:off x="5096762" y="1663803"/>
                <a:ext cx="48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86B4A-A924-4DC3-BEA7-C3670AD9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762" y="1663803"/>
                <a:ext cx="486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2A0D2E-D7C7-4455-B126-8582949ABC22}"/>
                  </a:ext>
                </a:extLst>
              </p:cNvPr>
              <p:cNvSpPr txBox="1"/>
              <p:nvPr/>
            </p:nvSpPr>
            <p:spPr>
              <a:xfrm>
                <a:off x="8524772" y="284978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2A0D2E-D7C7-4455-B126-8582949A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772" y="2849788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60035-7641-47D1-8A91-CB84DCB3067D}"/>
                  </a:ext>
                </a:extLst>
              </p:cNvPr>
              <p:cNvSpPr txBox="1"/>
              <p:nvPr/>
            </p:nvSpPr>
            <p:spPr>
              <a:xfrm>
                <a:off x="8574018" y="2206798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60035-7641-47D1-8A91-CB84DCB30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018" y="2206798"/>
                <a:ext cx="5429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A9C99C-3661-41A9-B692-C60F241CB53F}"/>
                  </a:ext>
                </a:extLst>
              </p:cNvPr>
              <p:cNvSpPr txBox="1"/>
              <p:nvPr/>
            </p:nvSpPr>
            <p:spPr>
              <a:xfrm>
                <a:off x="7146338" y="2572229"/>
                <a:ext cx="467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A9C99C-3661-41A9-B692-C60F241C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38" y="2572229"/>
                <a:ext cx="4676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32F05-D5DF-4188-809E-75ABF9581232}"/>
                  </a:ext>
                </a:extLst>
              </p:cNvPr>
              <p:cNvSpPr txBox="1"/>
              <p:nvPr/>
            </p:nvSpPr>
            <p:spPr>
              <a:xfrm>
                <a:off x="8358892" y="1245148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32F05-D5DF-4188-809E-75ABF9581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892" y="1245148"/>
                <a:ext cx="5429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1E8E6C-9590-47A3-A24A-1FFE4435061C}"/>
                  </a:ext>
                </a:extLst>
              </p:cNvPr>
              <p:cNvSpPr txBox="1"/>
              <p:nvPr/>
            </p:nvSpPr>
            <p:spPr>
              <a:xfrm>
                <a:off x="468334" y="2609586"/>
                <a:ext cx="4686300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1E8E6C-9590-47A3-A24A-1FFE4435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4" y="2609586"/>
                <a:ext cx="4686300" cy="470000"/>
              </a:xfrm>
              <a:prstGeom prst="rect">
                <a:avLst/>
              </a:prstGeom>
              <a:blipFill>
                <a:blip r:embed="rId10"/>
                <a:stretch>
                  <a:fillRect l="-390"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B6BD579-BB4B-414F-A049-D4CB6ECBD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200" y="3286296"/>
            <a:ext cx="4834085" cy="3415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934F55-04E8-4B5A-87F7-22C78248AC23}"/>
              </a:ext>
            </a:extLst>
          </p:cNvPr>
          <p:cNvSpPr txBox="1"/>
          <p:nvPr/>
        </p:nvSpPr>
        <p:spPr>
          <a:xfrm>
            <a:off x="5990492" y="4284785"/>
            <a:ext cx="21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100 days experiment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9F61F6-2189-4465-B40E-8F0C352E9CA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964724" y="4284787"/>
            <a:ext cx="1025768" cy="1846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544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58245"/>
                <a:ext cx="6512010" cy="584765"/>
              </a:xfrm>
            </p:spPr>
            <p:txBody>
              <a:bodyPr/>
              <a:lstStyle/>
              <a:p>
                <a:pPr lvl="0"/>
                <a:r>
                  <a:rPr lang="en-US" sz="3200" dirty="0">
                    <a:solidFill>
                      <a:srgbClr val="000000"/>
                    </a:solidFill>
                    <a:latin typeface="+mn-lt"/>
                  </a:rPr>
                  <a:t>Excited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GB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58245"/>
                <a:ext cx="6512010" cy="584765"/>
              </a:xfrm>
              <a:blipFill>
                <a:blip r:embed="rId3"/>
                <a:stretch>
                  <a:fillRect l="-2434" t="-11458" b="-3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4591CC83-E3F5-43F7-BFE1-5EFB3C0BB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2995" y="2241251"/>
            <a:ext cx="911936" cy="2768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C9E87C-892B-4584-A275-C6D1375932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8425" y="1295400"/>
            <a:ext cx="1218074" cy="8454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2128E3FB-9320-4AAF-A88B-E6C20E607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4504" y="2239682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FDEFF771-6F4E-4A4E-9DB6-206BE77F4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3554" y="2527020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3748C37-6229-438E-A919-71E600305810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3481956" y="2278017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F4561F-B0BC-4994-A315-3417D78E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394" y="2080838"/>
            <a:ext cx="863600" cy="205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48CCFD0E-E3A8-4D84-9327-82D566E19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9205" y="1771523"/>
            <a:ext cx="860399" cy="34105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913E5-A256-492F-ABFB-B8BB08DC854B}"/>
                  </a:ext>
                </a:extLst>
              </p:cNvPr>
              <p:cNvSpPr txBox="1"/>
              <p:nvPr/>
            </p:nvSpPr>
            <p:spPr>
              <a:xfrm>
                <a:off x="1454369" y="2309171"/>
                <a:ext cx="368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913E5-A256-492F-ABFB-B8BB08DC8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69" y="2309171"/>
                <a:ext cx="36862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86B4A-A924-4DC3-BEA7-C3670AD988EB}"/>
                  </a:ext>
                </a:extLst>
              </p:cNvPr>
              <p:cNvSpPr txBox="1"/>
              <p:nvPr/>
            </p:nvSpPr>
            <p:spPr>
              <a:xfrm>
                <a:off x="1454369" y="1469431"/>
                <a:ext cx="48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86B4A-A924-4DC3-BEA7-C3670AD9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69" y="1469431"/>
                <a:ext cx="486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2A0D2E-D7C7-4455-B126-8582949ABC22}"/>
                  </a:ext>
                </a:extLst>
              </p:cNvPr>
              <p:cNvSpPr txBox="1"/>
              <p:nvPr/>
            </p:nvSpPr>
            <p:spPr>
              <a:xfrm>
                <a:off x="4882379" y="2655416"/>
                <a:ext cx="507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2A0D2E-D7C7-4455-B126-8582949A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379" y="2655416"/>
                <a:ext cx="5077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60035-7641-47D1-8A91-CB84DCB3067D}"/>
                  </a:ext>
                </a:extLst>
              </p:cNvPr>
              <p:cNvSpPr txBox="1"/>
              <p:nvPr/>
            </p:nvSpPr>
            <p:spPr>
              <a:xfrm>
                <a:off x="4931625" y="2012426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60035-7641-47D1-8A91-CB84DCB30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25" y="2012426"/>
                <a:ext cx="5429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A9C99C-3661-41A9-B692-C60F241CB53F}"/>
                  </a:ext>
                </a:extLst>
              </p:cNvPr>
              <p:cNvSpPr txBox="1"/>
              <p:nvPr/>
            </p:nvSpPr>
            <p:spPr>
              <a:xfrm>
                <a:off x="3503945" y="2377857"/>
                <a:ext cx="4604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A9C99C-3661-41A9-B692-C60F241C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45" y="2377857"/>
                <a:ext cx="4604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32F05-D5DF-4188-809E-75ABF9581232}"/>
                  </a:ext>
                </a:extLst>
              </p:cNvPr>
              <p:cNvSpPr txBox="1"/>
              <p:nvPr/>
            </p:nvSpPr>
            <p:spPr>
              <a:xfrm>
                <a:off x="4716499" y="1050776"/>
                <a:ext cx="518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32F05-D5DF-4188-809E-75ABF9581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499" y="1050776"/>
                <a:ext cx="5180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9">
            <a:extLst>
              <a:ext uri="{FF2B5EF4-FFF2-40B4-BE49-F238E27FC236}">
                <a16:creationId xmlns:a16="http://schemas.microsoft.com/office/drawing/2014/main" id="{8CA63974-B428-4CE5-B5AD-16F014FF09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6785" y="4292935"/>
            <a:ext cx="911936" cy="2768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id="{7CF7E652-6EF4-4BE9-91F7-EDF33D7C50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5069" y="3937921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455786D8-B235-44BE-B145-DB4FC8C17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4119" y="4225259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DF48BBE8-A445-4682-93E8-AB142CFA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394" y="4157883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4DF0E5AB-C3CD-422D-9299-F693D7431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995" y="3823207"/>
            <a:ext cx="860399" cy="34105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B6E830-050C-4CEC-B583-79F77A6669DA}"/>
                  </a:ext>
                </a:extLst>
              </p:cNvPr>
              <p:cNvSpPr txBox="1"/>
              <p:nvPr/>
            </p:nvSpPr>
            <p:spPr>
              <a:xfrm>
                <a:off x="1418159" y="436085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B6E830-050C-4CEC-B583-79F77A66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59" y="4360855"/>
                <a:ext cx="3745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228BCB-BCC9-4E0F-AE97-20D30B628DD1}"/>
                  </a:ext>
                </a:extLst>
              </p:cNvPr>
              <p:cNvSpPr txBox="1"/>
              <p:nvPr/>
            </p:nvSpPr>
            <p:spPr>
              <a:xfrm>
                <a:off x="1418159" y="3521115"/>
                <a:ext cx="48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228BCB-BCC9-4E0F-AE97-20D30B62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59" y="3521115"/>
                <a:ext cx="48641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AA86D0-5766-463A-9F0D-991321FF9B6E}"/>
                  </a:ext>
                </a:extLst>
              </p:cNvPr>
              <p:cNvSpPr txBox="1"/>
              <p:nvPr/>
            </p:nvSpPr>
            <p:spPr>
              <a:xfrm>
                <a:off x="4162944" y="4353655"/>
                <a:ext cx="507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AA86D0-5766-463A-9F0D-991321FF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44" y="4353655"/>
                <a:ext cx="50770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CF1D91-5855-4C86-8993-C3C097B3CC49}"/>
                  </a:ext>
                </a:extLst>
              </p:cNvPr>
              <p:cNvSpPr txBox="1"/>
              <p:nvPr/>
            </p:nvSpPr>
            <p:spPr>
              <a:xfrm>
                <a:off x="4212190" y="3710665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CF1D91-5855-4C86-8993-C3C097B3C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90" y="3710665"/>
                <a:ext cx="5429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A3F11B-BEFC-4A3E-BCE9-B55AAD21F930}"/>
                  </a:ext>
                </a:extLst>
              </p:cNvPr>
              <p:cNvSpPr txBox="1"/>
              <p:nvPr/>
            </p:nvSpPr>
            <p:spPr>
              <a:xfrm>
                <a:off x="2946064" y="3681404"/>
                <a:ext cx="4604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A3F11B-BEFC-4A3E-BCE9-B55AAD21F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064" y="3681404"/>
                <a:ext cx="4604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0860A7-D548-41E2-95F0-80CAA4BCBA2D}"/>
              </a:ext>
            </a:extLst>
          </p:cNvPr>
          <p:cNvSpPr txBox="1"/>
          <p:nvPr/>
        </p:nvSpPr>
        <p:spPr>
          <a:xfrm>
            <a:off x="6365631" y="1939839"/>
            <a:ext cx="22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Associated production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BBA714-90A8-45C5-8FB7-18E4DE763E71}"/>
              </a:ext>
            </a:extLst>
          </p:cNvPr>
          <p:cNvSpPr txBox="1"/>
          <p:nvPr/>
        </p:nvSpPr>
        <p:spPr>
          <a:xfrm>
            <a:off x="6365631" y="4108269"/>
            <a:ext cx="173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Direct 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4345D-715C-44B8-96FB-2385C1366B5B}"/>
                  </a:ext>
                </a:extLst>
              </p:cNvPr>
              <p:cNvSpPr txBox="1"/>
              <p:nvPr/>
            </p:nvSpPr>
            <p:spPr>
              <a:xfrm>
                <a:off x="328246" y="5316415"/>
                <a:ext cx="285712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Interference effects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mixing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Model-independent PWA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Different background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4345D-715C-44B8-96FB-2385C1366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5316415"/>
                <a:ext cx="2857129" cy="1200329"/>
              </a:xfrm>
              <a:prstGeom prst="rect">
                <a:avLst/>
              </a:prstGeom>
              <a:blipFill>
                <a:blip r:embed="rId15"/>
                <a:stretch>
                  <a:fillRect l="-1493" t="-2538" r="-106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082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KLF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spectroscopy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8B061-7C07-4168-B0DB-07DA81EC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73" y="1396056"/>
            <a:ext cx="4071765" cy="372992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3CF60763-F38C-404F-861F-BBC239BA4B14}"/>
              </a:ext>
            </a:extLst>
          </p:cNvPr>
          <p:cNvSpPr/>
          <p:nvPr/>
        </p:nvSpPr>
        <p:spPr>
          <a:xfrm rot="5400000">
            <a:off x="2875084" y="4546079"/>
            <a:ext cx="360484" cy="1110763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45253BE-A2AC-4EDC-9657-EEBEBEA648D3}"/>
              </a:ext>
            </a:extLst>
          </p:cNvPr>
          <p:cNvSpPr/>
          <p:nvPr/>
        </p:nvSpPr>
        <p:spPr>
          <a:xfrm rot="5400000">
            <a:off x="3542596" y="4401831"/>
            <a:ext cx="369215" cy="1455128"/>
          </a:xfrm>
          <a:prstGeom prst="rightBrace">
            <a:avLst/>
          </a:prstGeom>
          <a:ln w="3492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DE3673A-355F-4456-AF2F-DB187480B5EF}"/>
              </a:ext>
            </a:extLst>
          </p:cNvPr>
          <p:cNvSpPr/>
          <p:nvPr/>
        </p:nvSpPr>
        <p:spPr>
          <a:xfrm rot="5400000">
            <a:off x="4487006" y="4227359"/>
            <a:ext cx="360484" cy="1748205"/>
          </a:xfrm>
          <a:prstGeom prst="rightBrace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EF254-837D-4866-B773-F8C03684826F}"/>
              </a:ext>
            </a:extLst>
          </p:cNvPr>
          <p:cNvSpPr txBox="1"/>
          <p:nvPr/>
        </p:nvSpPr>
        <p:spPr>
          <a:xfrm>
            <a:off x="1652370" y="523759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Direct 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35960-0430-4585-8761-ED3811E809FC}"/>
              </a:ext>
            </a:extLst>
          </p:cNvPr>
          <p:cNvSpPr txBox="1"/>
          <p:nvPr/>
        </p:nvSpPr>
        <p:spPr>
          <a:xfrm>
            <a:off x="2722758" y="5611235"/>
            <a:ext cx="22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Associated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EE28F-D52D-45AA-BC28-0BF3B1C64853}"/>
              </a:ext>
            </a:extLst>
          </p:cNvPr>
          <p:cNvSpPr txBox="1"/>
          <p:nvPr/>
        </p:nvSpPr>
        <p:spPr>
          <a:xfrm>
            <a:off x="4361387" y="5261804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Meson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384838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0"/>
          <a:stretch/>
        </p:blipFill>
        <p:spPr>
          <a:xfrm>
            <a:off x="34072" y="1055539"/>
            <a:ext cx="5564295" cy="568192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E552487-B549-4607-B2B1-E10F9900ABEB}"/>
              </a:ext>
            </a:extLst>
          </p:cNvPr>
          <p:cNvSpPr txBox="1">
            <a:spLocks/>
          </p:cNvSpPr>
          <p:nvPr/>
        </p:nvSpPr>
        <p:spPr>
          <a:xfrm>
            <a:off x="5394" y="81697"/>
            <a:ext cx="8219892" cy="676403"/>
          </a:xfrm>
          <a:prstGeom prst="rect">
            <a:avLst/>
          </a:prstGeom>
        </p:spPr>
        <p:txBody>
          <a:bodyPr vert="horz" lIns="91377" tIns="45688" rIns="91377" bIns="45688" rtlCol="0" anchor="ctr">
            <a:spAutoFit/>
          </a:bodyPr>
          <a:lstStyle>
            <a:lvl1pPr algn="l" defTabSz="650001" rtl="0" eaLnBrk="1" latinLnBrk="0" hangingPunct="1">
              <a:spcBef>
                <a:spcPct val="0"/>
              </a:spcBef>
              <a:buNone/>
              <a:defRPr sz="78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796" dirty="0"/>
              <a:t>Baryon summary table, PDG</a:t>
            </a:r>
            <a:endParaRPr lang="ru-RU" sz="37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402E2F2F-21D6-4BAC-8C7B-21C66D6157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145290"/>
                  </p:ext>
                </p:extLst>
              </p:nvPr>
            </p:nvGraphicFramePr>
            <p:xfrm>
              <a:off x="5744803" y="1807547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402E2F2F-21D6-4BAC-8C7B-21C66D6157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145290"/>
                  </p:ext>
                </p:extLst>
              </p:nvPr>
            </p:nvGraphicFramePr>
            <p:xfrm>
              <a:off x="5744803" y="1807547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104444" r="-201163" b="-4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206742" r="-201163" b="-4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303333" r="-20116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407865" r="-201163" b="-2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502222" r="-201163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608989" r="-20116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808843-E4AA-4260-9412-430B9B72D2E9}"/>
              </a:ext>
            </a:extLst>
          </p:cNvPr>
          <p:cNvSpPr txBox="1"/>
          <p:nvPr/>
        </p:nvSpPr>
        <p:spPr>
          <a:xfrm>
            <a:off x="5934269" y="782982"/>
            <a:ext cx="294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Number of 3- and 4-star Resonances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7D7BE-66B6-487C-98F2-3DC4BBC7270C}"/>
                  </a:ext>
                </a:extLst>
              </p:cNvPr>
              <p:cNvSpPr txBox="1"/>
              <p:nvPr/>
            </p:nvSpPr>
            <p:spPr>
              <a:xfrm>
                <a:off x="5797420" y="6429684"/>
                <a:ext cx="220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/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2250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0000FF"/>
                    </a:solidFill>
                  </a:rPr>
                  <a:t> was downgraded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7D7BE-66B6-487C-98F2-3DC4BBC72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20" y="6429684"/>
                <a:ext cx="2202847" cy="307777"/>
              </a:xfrm>
              <a:prstGeom prst="rect">
                <a:avLst/>
              </a:prstGeom>
              <a:blipFill>
                <a:blip r:embed="rId5"/>
                <a:stretch>
                  <a:fillRect l="-83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489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141863"/>
            <a:ext cx="7143750" cy="138498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Extracting particle properties 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FE96AB1D-38B2-45A4-AD1C-82D67ABA6C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4062" y="2947023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DA0D2B3-4B3D-48E4-A500-1F43E7A63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622" y="3213670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6DF7CBBA-2EFD-4A29-AEC0-505BED130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672" y="3501008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BC71F07-4955-46FF-B0F5-D787A47C0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8902" y="4555369"/>
            <a:ext cx="906598" cy="7765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AE2D549-CA4C-47A9-B56C-960E7DC90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9851" y="4915410"/>
            <a:ext cx="975022" cy="41648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6DC9C5B5-C1CA-474C-9EC7-35518E45CF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602" y="5301902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27E09589-F903-4F8C-9D26-5F895F1F8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935" y="5589240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17A46CC5-FE17-491C-83B7-5C1276D0D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0819" y="1506863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35B192F1-EB63-40CD-821B-122C94989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869" y="1805671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C057FE5-EF5F-4088-98E1-3F88C701B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" y="153103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C117E666-8EA4-41F4-8061-785E24331045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978074" y="3252005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B08F77C8-5E8F-4642-8AC7-645DA3FBA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97119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0473B710-7EBE-4DD2-AAD8-694A9756E536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993863" y="5349539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C4EB1D5-5975-456D-A098-8ACE575F9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01" y="5068728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F2247-2CB8-4A76-9971-855918727D83}"/>
              </a:ext>
            </a:extLst>
          </p:cNvPr>
          <p:cNvSpPr txBox="1"/>
          <p:nvPr/>
        </p:nvSpPr>
        <p:spPr>
          <a:xfrm>
            <a:off x="2020540" y="1501813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787EBF-9C5B-4BA9-A3A5-4A1B23926465}"/>
              </a:ext>
            </a:extLst>
          </p:cNvPr>
          <p:cNvSpPr txBox="1"/>
          <p:nvPr/>
        </p:nvSpPr>
        <p:spPr>
          <a:xfrm>
            <a:off x="2555776" y="303105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Acceptable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0CBCC8-76AB-4529-A021-B888CE41493C}"/>
              </a:ext>
            </a:extLst>
          </p:cNvPr>
          <p:cNvSpPr txBox="1"/>
          <p:nvPr/>
        </p:nvSpPr>
        <p:spPr>
          <a:xfrm>
            <a:off x="2670944" y="4843935"/>
            <a:ext cx="586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Simplified,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 model dependent analysis 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F12BEF-E099-4051-96C1-6A5A0FFA78C0}"/>
                  </a:ext>
                </a:extLst>
              </p:cNvPr>
              <p:cNvSpPr txBox="1"/>
              <p:nvPr/>
            </p:nvSpPr>
            <p:spPr>
              <a:xfrm>
                <a:off x="3388692" y="1137531"/>
                <a:ext cx="57553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Kaon beam brings one unit of strangeness: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associated kaons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production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 associated kaon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Ξ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2 associated kaons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F12BEF-E099-4051-96C1-6A5A0FFA7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92" y="1137531"/>
                <a:ext cx="5755308" cy="1569660"/>
              </a:xfrm>
              <a:prstGeom prst="rect">
                <a:avLst/>
              </a:prstGeom>
              <a:blipFill>
                <a:blip r:embed="rId3"/>
                <a:stretch>
                  <a:fillRect l="-1695" t="-311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457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9">
            <a:extLst>
              <a:ext uri="{FF2B5EF4-FFF2-40B4-BE49-F238E27FC236}">
                <a16:creationId xmlns:a16="http://schemas.microsoft.com/office/drawing/2014/main" id="{5D2F5F7B-25CB-455F-AFD6-9B9BB00DB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3258" y="2241251"/>
            <a:ext cx="911936" cy="2768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Strange beams?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A0D9C4A1-0ADB-4847-8132-6E1E5E90A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8688" y="1868923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838956F3-53F4-4F7B-8DC9-601AC16478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4767" y="2239682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CD9351B2-8FBB-495F-8D5A-4B0342AC3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817" y="2527020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94679D84-3EBE-4E1E-806B-80E333F61467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3862219" y="2278017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5DC50992-FE12-4E87-8DC8-A0765F84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657" y="199720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821471BD-A1D3-42F3-B34E-E3FACE75C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258" y="1668236"/>
            <a:ext cx="860399" cy="34105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37C9C4-15F1-4C16-B64A-DBF3AABF428A}"/>
                  </a:ext>
                </a:extLst>
              </p:cNvPr>
              <p:cNvSpPr txBox="1"/>
              <p:nvPr/>
            </p:nvSpPr>
            <p:spPr>
              <a:xfrm>
                <a:off x="1834632" y="2309171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37C9C4-15F1-4C16-B64A-DBF3AABF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32" y="2309171"/>
                <a:ext cx="4115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1EC5E4-3D13-4931-B948-1F57DE3EC63A}"/>
                  </a:ext>
                </a:extLst>
              </p:cNvPr>
              <p:cNvSpPr txBox="1"/>
              <p:nvPr/>
            </p:nvSpPr>
            <p:spPr>
              <a:xfrm>
                <a:off x="1834632" y="1469431"/>
                <a:ext cx="48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1EC5E4-3D13-4931-B948-1F57DE3EC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32" y="1469431"/>
                <a:ext cx="486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34B02E-1CB2-4BB3-B924-428272EC49D5}"/>
                  </a:ext>
                </a:extLst>
              </p:cNvPr>
              <p:cNvSpPr txBox="1"/>
              <p:nvPr/>
            </p:nvSpPr>
            <p:spPr>
              <a:xfrm>
                <a:off x="5262642" y="265541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34B02E-1CB2-4BB3-B924-428272EC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42" y="2655416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A3FE11-7D91-40BF-8A5E-100FA58F496D}"/>
                  </a:ext>
                </a:extLst>
              </p:cNvPr>
              <p:cNvSpPr txBox="1"/>
              <p:nvPr/>
            </p:nvSpPr>
            <p:spPr>
              <a:xfrm>
                <a:off x="5311888" y="2012426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A3FE11-7D91-40BF-8A5E-100FA58F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88" y="2012426"/>
                <a:ext cx="4064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C8DDBB-AE00-4307-B07C-D2A393F2528F}"/>
                  </a:ext>
                </a:extLst>
              </p:cNvPr>
              <p:cNvSpPr txBox="1"/>
              <p:nvPr/>
            </p:nvSpPr>
            <p:spPr>
              <a:xfrm>
                <a:off x="3884208" y="2377857"/>
                <a:ext cx="467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C8DDBB-AE00-4307-B07C-D2A393F25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08" y="2377857"/>
                <a:ext cx="4676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3DB576-C3AA-4728-8AB0-966074F53BD5}"/>
                  </a:ext>
                </a:extLst>
              </p:cNvPr>
              <p:cNvSpPr txBox="1"/>
              <p:nvPr/>
            </p:nvSpPr>
            <p:spPr>
              <a:xfrm>
                <a:off x="4718790" y="1567384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3DB576-C3AA-4728-8AB0-966074F53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90" y="1567384"/>
                <a:ext cx="5429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0B50D-1D22-4AC6-A945-90A930A85023}"/>
                  </a:ext>
                </a:extLst>
              </p:cNvPr>
              <p:cNvSpPr txBox="1"/>
              <p:nvPr/>
            </p:nvSpPr>
            <p:spPr>
              <a:xfrm>
                <a:off x="3223363" y="1580581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0B50D-1D22-4AC6-A945-90A930A8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63" y="1580581"/>
                <a:ext cx="4692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950C3E3-5510-4AF9-9504-91F42111A0A1}"/>
                  </a:ext>
                </a:extLst>
              </p:cNvPr>
              <p:cNvSpPr txBox="1"/>
              <p:nvPr/>
            </p:nvSpPr>
            <p:spPr>
              <a:xfrm>
                <a:off x="6512010" y="2349454"/>
                <a:ext cx="2113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Direct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production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950C3E3-5510-4AF9-9504-91F42111A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010" y="2349454"/>
                <a:ext cx="2113592" cy="369332"/>
              </a:xfrm>
              <a:prstGeom prst="rect">
                <a:avLst/>
              </a:prstGeom>
              <a:blipFill>
                <a:blip r:embed="rId23"/>
                <a:stretch>
                  <a:fillRect l="-2305" t="-8197" r="-230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991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KLF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properties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8B061-7C07-4168-B0DB-07DA81EC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681" y="1144010"/>
            <a:ext cx="2769577" cy="2537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7CB5F-5F04-4993-ADB2-EB9ABAD7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681" y="3905121"/>
            <a:ext cx="2905319" cy="201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CEB8C5-21A3-4304-B110-9CB969D7C2F7}"/>
                  </a:ext>
                </a:extLst>
              </p:cNvPr>
              <p:cNvSpPr txBox="1"/>
              <p:nvPr/>
            </p:nvSpPr>
            <p:spPr>
              <a:xfrm>
                <a:off x="161925" y="1525476"/>
                <a:ext cx="589597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Intense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400" dirty="0"/>
                  <a:t> beam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400" dirty="0"/>
                  <a:t>kaons/s on a target</a:t>
                </a:r>
              </a:p>
              <a:p>
                <a:pPr marL="742896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Broad momentum range</a:t>
                </a:r>
              </a:p>
              <a:p>
                <a:pPr marL="1200041" lvl="2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Controlled by Flux Monitor</a:t>
                </a:r>
              </a:p>
              <a:p>
                <a:pPr marL="742896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Excellent W reconstruction</a:t>
                </a:r>
              </a:p>
              <a:p>
                <a:pPr marL="1200041" lvl="2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Time-of-flight</a:t>
                </a:r>
              </a:p>
              <a:p>
                <a:pPr marL="1200041" lvl="2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Final state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Proton and neutron target</a:t>
                </a:r>
              </a:p>
              <a:p>
                <a:pPr marL="742896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Approved 100 days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target</a:t>
                </a:r>
              </a:p>
              <a:p>
                <a:pPr marL="742896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Approved 100 days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Low background level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Exclusive final states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Up to 1 new discovered particle per week of beamtime.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CEB8C5-21A3-4304-B110-9CB969D7C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" y="1525476"/>
                <a:ext cx="5895975" cy="4893647"/>
              </a:xfrm>
              <a:prstGeom prst="rect">
                <a:avLst/>
              </a:prstGeom>
              <a:blipFill>
                <a:blip r:embed="rId5"/>
                <a:stretch>
                  <a:fillRect l="-1448" t="-996" b="-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B5FF55-9FA4-4A49-9E35-793C396C700B}"/>
              </a:ext>
            </a:extLst>
          </p:cNvPr>
          <p:cNvSpPr txBox="1"/>
          <p:nvPr/>
        </p:nvSpPr>
        <p:spPr>
          <a:xfrm>
            <a:off x="7242469" y="4410780"/>
            <a:ext cx="5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ToF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05DC9-1C8D-4AB0-97C7-BD2256EF63BF}"/>
              </a:ext>
            </a:extLst>
          </p:cNvPr>
          <p:cNvSpPr txBox="1"/>
          <p:nvPr/>
        </p:nvSpPr>
        <p:spPr>
          <a:xfrm>
            <a:off x="6780123" y="5917988"/>
            <a:ext cx="115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Final State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8A9A4D-0A8C-4345-88D3-103C3F6D739E}"/>
              </a:ext>
            </a:extLst>
          </p:cNvPr>
          <p:cNvCxnSpPr>
            <a:cxnSpLocks/>
          </p:cNvCxnSpPr>
          <p:nvPr/>
        </p:nvCxnSpPr>
        <p:spPr>
          <a:xfrm>
            <a:off x="7733049" y="4684562"/>
            <a:ext cx="383501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EC2975-43B2-41BC-B0B8-04D7AD2760F3}"/>
              </a:ext>
            </a:extLst>
          </p:cNvPr>
          <p:cNvCxnSpPr>
            <a:cxnSpLocks/>
          </p:cNvCxnSpPr>
          <p:nvPr/>
        </p:nvCxnSpPr>
        <p:spPr>
          <a:xfrm flipV="1">
            <a:off x="7494461" y="5212159"/>
            <a:ext cx="535847" cy="76047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9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E552487-B549-4607-B2B1-E10F9900ABEB}"/>
              </a:ext>
            </a:extLst>
          </p:cNvPr>
          <p:cNvSpPr txBox="1">
            <a:spLocks/>
          </p:cNvSpPr>
          <p:nvPr/>
        </p:nvSpPr>
        <p:spPr>
          <a:xfrm>
            <a:off x="107250" y="81697"/>
            <a:ext cx="8219892" cy="676403"/>
          </a:xfrm>
          <a:prstGeom prst="rect">
            <a:avLst/>
          </a:prstGeom>
        </p:spPr>
        <p:txBody>
          <a:bodyPr vert="horz" lIns="91377" tIns="45688" rIns="91377" bIns="45688" rtlCol="0" anchor="ctr">
            <a:spAutoFit/>
          </a:bodyPr>
          <a:lstStyle>
            <a:lvl1pPr algn="l" defTabSz="650001" rtl="0" eaLnBrk="1" latinLnBrk="0" hangingPunct="1">
              <a:spcBef>
                <a:spcPct val="0"/>
              </a:spcBef>
              <a:buNone/>
              <a:defRPr sz="78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796" dirty="0"/>
              <a:t>Fingerprints of QCD</a:t>
            </a:r>
            <a:endParaRPr lang="ru-RU" sz="3796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1872FE-2D14-5C8C-7BA1-D3C61A32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" y="923924"/>
            <a:ext cx="9036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AA6A36-E146-155B-9BAB-D868338A3FEA}"/>
              </a:ext>
            </a:extLst>
          </p:cNvPr>
          <p:cNvSpPr txBox="1"/>
          <p:nvPr/>
        </p:nvSpPr>
        <p:spPr>
          <a:xfrm>
            <a:off x="266700" y="4248329"/>
            <a:ext cx="430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Lattice QCD predictions are more accurate for “strange” sector compare to “light”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Production rates are higher than charm/bottom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early Universe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Level splitting is optimal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DED5B-EBB8-8D5A-4A58-4B2DF1CF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966210"/>
            <a:ext cx="2958809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Hyperons 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1795DCE4-3211-4E85-B75F-538318D9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3528" y="1338317"/>
            <a:ext cx="2219325" cy="1808749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E22765B1-843E-4603-A531-79F921C48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1412775"/>
            <a:ext cx="2076822" cy="1841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17275-9501-407F-BBB8-3620317CD9AE}"/>
                  </a:ext>
                </a:extLst>
              </p:cNvPr>
              <p:cNvSpPr txBox="1"/>
              <p:nvPr/>
            </p:nvSpPr>
            <p:spPr>
              <a:xfrm>
                <a:off x="3275856" y="1844824"/>
                <a:ext cx="3168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Octet: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𝚲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𝚵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r>
                  <a:rPr lang="en-US" sz="2400" dirty="0" err="1"/>
                  <a:t>Decuplet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𝚵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𝛀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17275-9501-407F-BBB8-3620317C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844824"/>
                <a:ext cx="3168352" cy="830997"/>
              </a:xfrm>
              <a:prstGeom prst="rect">
                <a:avLst/>
              </a:prstGeom>
              <a:blipFill>
                <a:blip r:embed="rId5"/>
                <a:stretch>
                  <a:fillRect l="-2885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E6A7C709-04AF-4B7F-A443-EADD45AD37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993575"/>
                  </p:ext>
                </p:extLst>
              </p:nvPr>
            </p:nvGraphicFramePr>
            <p:xfrm>
              <a:off x="923926" y="3429000"/>
              <a:ext cx="7477125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3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099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98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Predicted LQCD,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𝑮𝒆𝑽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“Observed”,</a:t>
                          </a:r>
                          <a:r>
                            <a:rPr lang="en-US" sz="2000" baseline="0" dirty="0"/>
                            <a:t> PDG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𝚵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𝛀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E6A7C709-04AF-4B7F-A443-EADD45AD37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993575"/>
                  </p:ext>
                </p:extLst>
              </p:nvPr>
            </p:nvGraphicFramePr>
            <p:xfrm>
              <a:off x="923926" y="3429000"/>
              <a:ext cx="7477125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3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099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98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037" t="-7692" r="-6188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“Observed”,</a:t>
                          </a:r>
                          <a:r>
                            <a:rPr lang="en-US" sz="2000" baseline="0" dirty="0"/>
                            <a:t> PDG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107692" r="-352941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207692" r="-352941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303030" r="-352941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409231" r="-352941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509231" r="-352941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609231" r="-352941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240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9">
            <a:extLst>
              <a:ext uri="{FF2B5EF4-FFF2-40B4-BE49-F238E27FC236}">
                <a16:creationId xmlns:a16="http://schemas.microsoft.com/office/drawing/2014/main" id="{5D2F5F7B-25CB-455F-AFD6-9B9BB00DB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3258" y="2241251"/>
            <a:ext cx="911936" cy="2768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Strange beams?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A0D9C4A1-0ADB-4847-8132-6E1E5E90A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8688" y="1868923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838956F3-53F4-4F7B-8DC9-601AC16478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4767" y="2239682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CD9351B2-8FBB-495F-8D5A-4B0342AC3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817" y="2527020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94679D84-3EBE-4E1E-806B-80E333F61467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3862219" y="2278017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5DC50992-FE12-4E87-8DC8-A0765F84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657" y="199720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821471BD-A1D3-42F3-B34E-E3FACE75C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258" y="1668236"/>
            <a:ext cx="860399" cy="34105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37C9C4-15F1-4C16-B64A-DBF3AABF428A}"/>
                  </a:ext>
                </a:extLst>
              </p:cNvPr>
              <p:cNvSpPr txBox="1"/>
              <p:nvPr/>
            </p:nvSpPr>
            <p:spPr>
              <a:xfrm>
                <a:off x="1834632" y="2309171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37C9C4-15F1-4C16-B64A-DBF3AABF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32" y="2309171"/>
                <a:ext cx="4115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1EC5E4-3D13-4931-B948-1F57DE3EC63A}"/>
                  </a:ext>
                </a:extLst>
              </p:cNvPr>
              <p:cNvSpPr txBox="1"/>
              <p:nvPr/>
            </p:nvSpPr>
            <p:spPr>
              <a:xfrm>
                <a:off x="1834632" y="1469431"/>
                <a:ext cx="48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1EC5E4-3D13-4931-B948-1F57DE3EC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32" y="1469431"/>
                <a:ext cx="486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34B02E-1CB2-4BB3-B924-428272EC49D5}"/>
                  </a:ext>
                </a:extLst>
              </p:cNvPr>
              <p:cNvSpPr txBox="1"/>
              <p:nvPr/>
            </p:nvSpPr>
            <p:spPr>
              <a:xfrm>
                <a:off x="5262642" y="265541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34B02E-1CB2-4BB3-B924-428272EC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42" y="2655416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A3FE11-7D91-40BF-8A5E-100FA58F496D}"/>
                  </a:ext>
                </a:extLst>
              </p:cNvPr>
              <p:cNvSpPr txBox="1"/>
              <p:nvPr/>
            </p:nvSpPr>
            <p:spPr>
              <a:xfrm>
                <a:off x="5311888" y="2012426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A3FE11-7D91-40BF-8A5E-100FA58F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88" y="2012426"/>
                <a:ext cx="4064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C8DDBB-AE00-4307-B07C-D2A393F2528F}"/>
                  </a:ext>
                </a:extLst>
              </p:cNvPr>
              <p:cNvSpPr txBox="1"/>
              <p:nvPr/>
            </p:nvSpPr>
            <p:spPr>
              <a:xfrm>
                <a:off x="3884208" y="2377857"/>
                <a:ext cx="467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C8DDBB-AE00-4307-B07C-D2A393F25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08" y="2377857"/>
                <a:ext cx="4676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3DB576-C3AA-4728-8AB0-966074F53BD5}"/>
                  </a:ext>
                </a:extLst>
              </p:cNvPr>
              <p:cNvSpPr txBox="1"/>
              <p:nvPr/>
            </p:nvSpPr>
            <p:spPr>
              <a:xfrm>
                <a:off x="4718790" y="1567384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3DB576-C3AA-4728-8AB0-966074F53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90" y="1567384"/>
                <a:ext cx="5429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0B50D-1D22-4AC6-A945-90A930A85023}"/>
                  </a:ext>
                </a:extLst>
              </p:cNvPr>
              <p:cNvSpPr txBox="1"/>
              <p:nvPr/>
            </p:nvSpPr>
            <p:spPr>
              <a:xfrm>
                <a:off x="3223363" y="1580581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0B50D-1D22-4AC6-A945-90A930A8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63" y="1580581"/>
                <a:ext cx="4692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9">
            <a:extLst>
              <a:ext uri="{FF2B5EF4-FFF2-40B4-BE49-F238E27FC236}">
                <a16:creationId xmlns:a16="http://schemas.microsoft.com/office/drawing/2014/main" id="{BC578FFF-2268-49AA-B4F5-BA869FC7FE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4321" y="5308677"/>
            <a:ext cx="911936" cy="2768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EFF2B79A-AE97-4504-87EC-5F519B4CD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8606" y="4933837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>
            <a:extLst>
              <a:ext uri="{FF2B5EF4-FFF2-40B4-BE49-F238E27FC236}">
                <a16:creationId xmlns:a16="http://schemas.microsoft.com/office/drawing/2014/main" id="{E113A30D-168A-4148-8612-55342E672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4685" y="5304596"/>
            <a:ext cx="777875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14F7D208-E8E8-44BE-81B1-F5811EF00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3735" y="5591934"/>
            <a:ext cx="758825" cy="3029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F667A329-220D-4C2B-989B-B3532F679C9D}"/>
              </a:ext>
            </a:extLst>
          </p:cNvPr>
          <p:cNvSpPr>
            <a:spLocks noChangeArrowheads="1"/>
          </p:cNvSpPr>
          <p:nvPr/>
        </p:nvSpPr>
        <p:spPr bwMode="auto">
          <a:xfrm rot="1393872">
            <a:off x="4142137" y="5342931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D78CC574-D778-4EC6-B242-E17434DC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575" y="506212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7">
            <a:extLst>
              <a:ext uri="{FF2B5EF4-FFF2-40B4-BE49-F238E27FC236}">
                <a16:creationId xmlns:a16="http://schemas.microsoft.com/office/drawing/2014/main" id="{18A5DDE7-22C1-4C2B-B1C0-9FB13D164A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3575" y="4462038"/>
            <a:ext cx="729983" cy="61216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CF6192-DEB1-4B9E-B3CC-6CE18ADA9F8B}"/>
                  </a:ext>
                </a:extLst>
              </p:cNvPr>
              <p:cNvSpPr txBox="1"/>
              <p:nvPr/>
            </p:nvSpPr>
            <p:spPr>
              <a:xfrm>
                <a:off x="1202614" y="5442005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CF6192-DEB1-4B9E-B3CC-6CE18ADA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14" y="5442005"/>
                <a:ext cx="41152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A3481-16C7-46BA-9116-B5A82B6B12AA}"/>
                  </a:ext>
                </a:extLst>
              </p:cNvPr>
              <p:cNvSpPr txBox="1"/>
              <p:nvPr/>
            </p:nvSpPr>
            <p:spPr>
              <a:xfrm>
                <a:off x="3408397" y="4374406"/>
                <a:ext cx="518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A3481-16C7-46BA-9116-B5A82B6B1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97" y="4374406"/>
                <a:ext cx="5188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C6C0AF-E74F-4ABF-8FE3-70D12A715469}"/>
                  </a:ext>
                </a:extLst>
              </p:cNvPr>
              <p:cNvSpPr txBox="1"/>
              <p:nvPr/>
            </p:nvSpPr>
            <p:spPr>
              <a:xfrm>
                <a:off x="5542560" y="572033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C6C0AF-E74F-4ABF-8FE3-70D12A71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60" y="5720330"/>
                <a:ext cx="3770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96D177-A096-4DF4-9382-B68AE0A45B41}"/>
                  </a:ext>
                </a:extLst>
              </p:cNvPr>
              <p:cNvSpPr txBox="1"/>
              <p:nvPr/>
            </p:nvSpPr>
            <p:spPr>
              <a:xfrm>
                <a:off x="5591806" y="5077340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96D177-A096-4DF4-9382-B68AE0A45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06" y="5077340"/>
                <a:ext cx="4064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B78174-EBB9-4A45-BE3D-D6D2C01D7F75}"/>
                  </a:ext>
                </a:extLst>
              </p:cNvPr>
              <p:cNvSpPr txBox="1"/>
              <p:nvPr/>
            </p:nvSpPr>
            <p:spPr>
              <a:xfrm>
                <a:off x="4145501" y="5442771"/>
                <a:ext cx="467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B78174-EBB9-4A45-BE3D-D6D2C01D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01" y="5442771"/>
                <a:ext cx="46762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AF19FD1-A90D-4C06-BAF4-43B8ED12FEFE}"/>
                  </a:ext>
                </a:extLst>
              </p:cNvPr>
              <p:cNvSpPr txBox="1"/>
              <p:nvPr/>
            </p:nvSpPr>
            <p:spPr>
              <a:xfrm>
                <a:off x="4998708" y="4632298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AF19FD1-A90D-4C06-BAF4-43B8ED12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08" y="4632298"/>
                <a:ext cx="5429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EB0BC2-ADF8-4EF2-8E54-5E5B410039BE}"/>
                  </a:ext>
                </a:extLst>
              </p:cNvPr>
              <p:cNvSpPr txBox="1"/>
              <p:nvPr/>
            </p:nvSpPr>
            <p:spPr>
              <a:xfrm>
                <a:off x="3604327" y="4733150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EB0BC2-ADF8-4EF2-8E54-5E5B41003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27" y="4733150"/>
                <a:ext cx="46923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ine 7">
            <a:extLst>
              <a:ext uri="{FF2B5EF4-FFF2-40B4-BE49-F238E27FC236}">
                <a16:creationId xmlns:a16="http://schemas.microsoft.com/office/drawing/2014/main" id="{ADAA4397-41B9-45FB-8EAA-44CFA7761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3558" y="4430184"/>
            <a:ext cx="691127" cy="4100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">
            <a:extLst>
              <a:ext uri="{FF2B5EF4-FFF2-40B4-BE49-F238E27FC236}">
                <a16:creationId xmlns:a16="http://schemas.microsoft.com/office/drawing/2014/main" id="{F8DDD05A-FD63-4054-B96B-476DB3D87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3558" y="4137349"/>
            <a:ext cx="599218" cy="363841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342D94-D028-4239-ACF4-3C856EBF9A46}"/>
              </a:ext>
            </a:extLst>
          </p:cNvPr>
          <p:cNvSpPr/>
          <p:nvPr/>
        </p:nvSpPr>
        <p:spPr>
          <a:xfrm>
            <a:off x="4030509" y="4406597"/>
            <a:ext cx="189350" cy="1551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CFEE298-2255-47E5-BBAD-987E03B7DD8F}"/>
                  </a:ext>
                </a:extLst>
              </p:cNvPr>
              <p:cNvSpPr txBox="1"/>
              <p:nvPr/>
            </p:nvSpPr>
            <p:spPr>
              <a:xfrm>
                <a:off x="4691152" y="3814258"/>
                <a:ext cx="518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CFEE298-2255-47E5-BBAD-987E03B7D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52" y="3814258"/>
                <a:ext cx="51802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F9DAFFE-A22B-4783-B38E-9FAB729AC006}"/>
                  </a:ext>
                </a:extLst>
              </p:cNvPr>
              <p:cNvSpPr txBox="1"/>
              <p:nvPr/>
            </p:nvSpPr>
            <p:spPr>
              <a:xfrm>
                <a:off x="4672776" y="4224673"/>
                <a:ext cx="518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F9DAFFE-A22B-4783-B38E-9FAB729AC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776" y="4224673"/>
                <a:ext cx="51802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14">
            <a:extLst>
              <a:ext uri="{FF2B5EF4-FFF2-40B4-BE49-F238E27FC236}">
                <a16:creationId xmlns:a16="http://schemas.microsoft.com/office/drawing/2014/main" id="{D865D11F-8D2A-4EE7-B374-F094AF7B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176" y="5074205"/>
            <a:ext cx="863600" cy="2789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63C90B4-3FB9-4A67-B4B7-36446FBAAFD4}"/>
                  </a:ext>
                </a:extLst>
              </p:cNvPr>
              <p:cNvSpPr txBox="1"/>
              <p:nvPr/>
            </p:nvSpPr>
            <p:spPr>
              <a:xfrm>
                <a:off x="2640483" y="4692788"/>
                <a:ext cx="509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63C90B4-3FB9-4A67-B4B7-36446FBA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83" y="4692788"/>
                <a:ext cx="50982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D19FBB6-7317-4ED3-9A3D-870D81D7FEA3}"/>
              </a:ext>
            </a:extLst>
          </p:cNvPr>
          <p:cNvSpPr/>
          <p:nvPr/>
        </p:nvSpPr>
        <p:spPr>
          <a:xfrm>
            <a:off x="1449355" y="4432774"/>
            <a:ext cx="1038830" cy="624418"/>
          </a:xfrm>
          <a:custGeom>
            <a:avLst/>
            <a:gdLst>
              <a:gd name="connsiteX0" fmla="*/ 0 w 1038830"/>
              <a:gd name="connsiteY0" fmla="*/ 21038 h 624418"/>
              <a:gd name="connsiteX1" fmla="*/ 335902 w 1038830"/>
              <a:gd name="connsiteY1" fmla="*/ 27259 h 624418"/>
              <a:gd name="connsiteX2" fmla="*/ 267478 w 1038830"/>
              <a:gd name="connsiteY2" fmla="*/ 288516 h 624418"/>
              <a:gd name="connsiteX3" fmla="*/ 609600 w 1038830"/>
              <a:gd name="connsiteY3" fmla="*/ 232532 h 624418"/>
              <a:gd name="connsiteX4" fmla="*/ 534955 w 1038830"/>
              <a:gd name="connsiteY4" fmla="*/ 487569 h 624418"/>
              <a:gd name="connsiteX5" fmla="*/ 821094 w 1038830"/>
              <a:gd name="connsiteY5" fmla="*/ 394263 h 624418"/>
              <a:gd name="connsiteX6" fmla="*/ 789992 w 1038830"/>
              <a:gd name="connsiteY6" fmla="*/ 605757 h 624418"/>
              <a:gd name="connsiteX7" fmla="*/ 964163 w 1038830"/>
              <a:gd name="connsiteY7" fmla="*/ 537332 h 624418"/>
              <a:gd name="connsiteX8" fmla="*/ 1038808 w 1038830"/>
              <a:gd name="connsiteY8" fmla="*/ 624418 h 62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830" h="624418">
                <a:moveTo>
                  <a:pt x="0" y="21038"/>
                </a:moveTo>
                <a:cubicBezTo>
                  <a:pt x="145661" y="1858"/>
                  <a:pt x="291322" y="-17321"/>
                  <a:pt x="335902" y="27259"/>
                </a:cubicBezTo>
                <a:cubicBezTo>
                  <a:pt x="380482" y="71839"/>
                  <a:pt x="221862" y="254304"/>
                  <a:pt x="267478" y="288516"/>
                </a:cubicBezTo>
                <a:cubicBezTo>
                  <a:pt x="313094" y="322728"/>
                  <a:pt x="565021" y="199357"/>
                  <a:pt x="609600" y="232532"/>
                </a:cubicBezTo>
                <a:cubicBezTo>
                  <a:pt x="654179" y="265707"/>
                  <a:pt x="499706" y="460614"/>
                  <a:pt x="534955" y="487569"/>
                </a:cubicBezTo>
                <a:cubicBezTo>
                  <a:pt x="570204" y="514524"/>
                  <a:pt x="778588" y="374565"/>
                  <a:pt x="821094" y="394263"/>
                </a:cubicBezTo>
                <a:cubicBezTo>
                  <a:pt x="863600" y="413961"/>
                  <a:pt x="766147" y="581912"/>
                  <a:pt x="789992" y="605757"/>
                </a:cubicBezTo>
                <a:cubicBezTo>
                  <a:pt x="813837" y="629602"/>
                  <a:pt x="922694" y="534222"/>
                  <a:pt x="964163" y="537332"/>
                </a:cubicBezTo>
                <a:cubicBezTo>
                  <a:pt x="1005632" y="540442"/>
                  <a:pt x="1039845" y="615087"/>
                  <a:pt x="1038808" y="6244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1D8F7B7-AC79-47DB-BF34-53D86B8C3A76}"/>
                  </a:ext>
                </a:extLst>
              </p:cNvPr>
              <p:cNvSpPr txBox="1"/>
              <p:nvPr/>
            </p:nvSpPr>
            <p:spPr>
              <a:xfrm>
                <a:off x="1084943" y="4323456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1D8F7B7-AC79-47DB-BF34-53D86B8C3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43" y="4323456"/>
                <a:ext cx="365613" cy="369332"/>
              </a:xfrm>
              <a:prstGeom prst="rect">
                <a:avLst/>
              </a:prstGeom>
              <a:blipFill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950C3E3-5510-4AF9-9504-91F42111A0A1}"/>
                  </a:ext>
                </a:extLst>
              </p:cNvPr>
              <p:cNvSpPr txBox="1"/>
              <p:nvPr/>
            </p:nvSpPr>
            <p:spPr>
              <a:xfrm>
                <a:off x="6512010" y="2349454"/>
                <a:ext cx="2113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Direct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production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950C3E3-5510-4AF9-9504-91F42111A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010" y="2349454"/>
                <a:ext cx="2113592" cy="369332"/>
              </a:xfrm>
              <a:prstGeom prst="rect">
                <a:avLst/>
              </a:prstGeom>
              <a:blipFill>
                <a:blip r:embed="rId23"/>
                <a:stretch>
                  <a:fillRect l="-2305" t="-8197" r="-230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F39ABA06-760D-49BD-A205-E7BE2EF5F7C6}"/>
              </a:ext>
            </a:extLst>
          </p:cNvPr>
          <p:cNvSpPr txBox="1"/>
          <p:nvPr/>
        </p:nvSpPr>
        <p:spPr>
          <a:xfrm>
            <a:off x="6448232" y="4780775"/>
            <a:ext cx="22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Associated production</a:t>
            </a:r>
          </a:p>
        </p:txBody>
      </p:sp>
    </p:spTree>
    <p:extLst>
      <p:ext uri="{BB962C8B-B14F-4D97-AF65-F5344CB8AC3E}">
        <p14:creationId xmlns:p14="http://schemas.microsoft.com/office/powerpoint/2010/main" val="397023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F2C64B0D-EFFE-47DB-BF7F-95618619A8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GB" dirty="0"/>
                  <a:t>beams - How?</a:t>
                </a:r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F2C64B0D-EFFE-47DB-BF7F-95618619A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532" b="-40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24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KLF, step 1 (CEBAF)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B73E0-5B19-4FE1-BD26-E59EBF98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4" y="2046513"/>
            <a:ext cx="3249795" cy="3909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55F008-2976-4DC6-B8EF-E1537F00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699" y="1195027"/>
            <a:ext cx="5145701" cy="3909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D09038-08E6-4450-A581-19B56198C4D6}"/>
              </a:ext>
            </a:extLst>
          </p:cNvPr>
          <p:cNvSpPr txBox="1"/>
          <p:nvPr/>
        </p:nvSpPr>
        <p:spPr>
          <a:xfrm>
            <a:off x="1287003" y="137471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JLAB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9856E-C7E7-45D9-BCC7-F96D0277D82F}"/>
              </a:ext>
            </a:extLst>
          </p:cNvPr>
          <p:cNvSpPr txBox="1"/>
          <p:nvPr/>
        </p:nvSpPr>
        <p:spPr>
          <a:xfrm>
            <a:off x="5765460" y="142978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KLF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41515E-DA4D-4B83-B2D0-689B5C9A623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280345" y="1614453"/>
            <a:ext cx="126501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A3343A-9135-4154-B60A-F608A35EB7E5}"/>
                  </a:ext>
                </a:extLst>
              </p:cNvPr>
              <p:cNvSpPr txBox="1"/>
              <p:nvPr/>
            </p:nvSpPr>
            <p:spPr>
              <a:xfrm>
                <a:off x="3918856" y="4877649"/>
                <a:ext cx="45284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Electron Beam: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12 GeV </a:t>
                </a: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64 ns bunch spacing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A3343A-9135-4154-B60A-F608A35EB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6" y="4877649"/>
                <a:ext cx="4528458" cy="1569660"/>
              </a:xfrm>
              <a:prstGeom prst="rect">
                <a:avLst/>
              </a:prstGeom>
              <a:blipFill>
                <a:blip r:embed="rId5"/>
                <a:stretch>
                  <a:fillRect l="-2153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92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302"/>
            <a:ext cx="6512010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KLF, step 2 (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Compact Photon source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3343A-9135-4154-B60A-F608A35EB7E5}"/>
              </a:ext>
            </a:extLst>
          </p:cNvPr>
          <p:cNvSpPr txBox="1"/>
          <p:nvPr/>
        </p:nvSpPr>
        <p:spPr>
          <a:xfrm>
            <a:off x="4158342" y="3337477"/>
            <a:ext cx="452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10% RL copper radiator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60kW 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~100t shielding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Brightest manmade source of photons of these energies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A21D986-952F-45E0-AF7C-FEE75A6C3F2C}"/>
                  </a:ext>
                </a:extLst>
              </p:cNvPr>
              <p:cNvSpPr/>
              <p:nvPr/>
            </p:nvSpPr>
            <p:spPr>
              <a:xfrm>
                <a:off x="498231" y="1735015"/>
                <a:ext cx="240323" cy="25204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A21D986-952F-45E0-AF7C-FEE75A6C3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1" y="1735015"/>
                <a:ext cx="240323" cy="2520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B85483D-1242-41DB-9689-DB32DF751D51}"/>
              </a:ext>
            </a:extLst>
          </p:cNvPr>
          <p:cNvSpPr/>
          <p:nvPr/>
        </p:nvSpPr>
        <p:spPr>
          <a:xfrm>
            <a:off x="2338754" y="1424354"/>
            <a:ext cx="87923" cy="8733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8AC223-C51D-432D-8F74-F83649EE1073}"/>
                  </a:ext>
                </a:extLst>
              </p:cNvPr>
              <p:cNvSpPr/>
              <p:nvPr/>
            </p:nvSpPr>
            <p:spPr>
              <a:xfrm>
                <a:off x="2306514" y="1761391"/>
                <a:ext cx="240323" cy="25204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8AC223-C51D-432D-8F74-F83649EE1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514" y="1761391"/>
                <a:ext cx="240323" cy="2520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6EC77BA-7C7F-4398-9E9D-E566521BA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1" y="3429000"/>
            <a:ext cx="3682715" cy="25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19722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0.03403 -0.01805 L 0.0533 0.01019 L 0.09548 -0.01875 C 0.09219 -0.00903 0.0941 -0.0118 0.09166 -0.00856 L 0.11805 0.01528 L 0.15903 -0.01111 L 0.19305 0.02315 L 0.22569 -0.00509 L 0.26163 0.02037 L 0.3 -0.01366 L 0.325 0.01713 L 0.37048 -0.01551 L 0.40764 0.01875 L 0.43455 -1.48148E-6 " pathEditMode="relative" ptsTypes="AAAAAAAAAAAAA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0</TotalTime>
  <Words>1185</Words>
  <Application>Microsoft Office PowerPoint</Application>
  <PresentationFormat>On-screen Show (4:3)</PresentationFormat>
  <Paragraphs>389</Paragraphs>
  <Slides>38</Slides>
  <Notes>28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-apple-system</vt:lpstr>
      <vt:lpstr>Arial</vt:lpstr>
      <vt:lpstr>Calibri</vt:lpstr>
      <vt:lpstr>Cambria</vt:lpstr>
      <vt:lpstr>Cambria Math</vt:lpstr>
      <vt:lpstr>Liberation Sans</vt:lpstr>
      <vt:lpstr>Lucida Grande</vt:lpstr>
      <vt:lpstr>Roboto</vt:lpstr>
      <vt:lpstr>Times New Roman</vt:lpstr>
      <vt:lpstr>Wingdings</vt:lpstr>
      <vt:lpstr>uoy-powerpoint-standardscreen</vt:lpstr>
      <vt:lpstr>K_L-Facility   </vt:lpstr>
      <vt:lpstr>Outlook</vt:lpstr>
      <vt:lpstr>PowerPoint Presentation</vt:lpstr>
      <vt:lpstr>PowerPoint Presentation</vt:lpstr>
      <vt:lpstr>Hyperons </vt:lpstr>
      <vt:lpstr>Strange beams?</vt:lpstr>
      <vt:lpstr>K_Lbeams - How?</vt:lpstr>
      <vt:lpstr>KLF, step 1 (CEBAF)</vt:lpstr>
      <vt:lpstr>KLF, step 2 (Compact Photon source)</vt:lpstr>
      <vt:lpstr>KLF, step 3 (K_L production target)</vt:lpstr>
      <vt:lpstr>KLF, step 4 (GlueX)</vt:lpstr>
      <vt:lpstr>KLF highlights</vt:lpstr>
      <vt:lpstr>Flux Monitor</vt:lpstr>
      <vt:lpstr>Strangeness – a new window into QCD exotics</vt:lpstr>
      <vt:lpstr>Strangeness is a key</vt:lpstr>
      <vt:lpstr>Molecules and cusps</vt:lpstr>
      <vt:lpstr>Strangeness is a key</vt:lpstr>
      <vt:lpstr>Standard Model and Beyond </vt:lpstr>
      <vt:lpstr>CP in K_L</vt:lpstr>
      <vt:lpstr>Rare decays</vt:lpstr>
      <vt:lpstr>Science landscape with KLF</vt:lpstr>
      <vt:lpstr>Conclusion</vt:lpstr>
      <vt:lpstr>IOP 2023</vt:lpstr>
      <vt:lpstr>Exotic hadron spectroscopy workshop 2023</vt:lpstr>
      <vt:lpstr>Back up slides</vt:lpstr>
      <vt:lpstr>KLF beams</vt:lpstr>
      <vt:lpstr>Sigma factory</vt:lpstr>
      <vt:lpstr>New findings: πΛ/πΣ </vt:lpstr>
      <vt:lpstr>Expected results</vt:lpstr>
      <vt:lpstr>Strategies: bottom  up vs top  down</vt:lpstr>
      <vt:lpstr>Excited Ξ^∗ in associated production</vt:lpstr>
      <vt:lpstr>Ξ^∗ discovery potential</vt:lpstr>
      <vt:lpstr>Excited Λ^∗</vt:lpstr>
      <vt:lpstr>KLF spectroscopy</vt:lpstr>
      <vt:lpstr>PowerPoint Presentation</vt:lpstr>
      <vt:lpstr>Extracting particle properties </vt:lpstr>
      <vt:lpstr>Strange beams?</vt:lpstr>
      <vt:lpstr>KLF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2019-08-29T10:32:26Z</dcterms:created>
  <dcterms:modified xsi:type="dcterms:W3CDTF">2023-01-10T22:21:46Z</dcterms:modified>
</cp:coreProperties>
</file>