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5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61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98" userDrawn="1">
          <p15:clr>
            <a:srgbClr val="A4A3A4"/>
          </p15:clr>
        </p15:guide>
        <p15:guide id="2" pos="740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6169"/>
    <a:srgbClr val="000000"/>
    <a:srgbClr val="E9BF11"/>
    <a:srgbClr val="203D75"/>
    <a:srgbClr val="006AA0"/>
    <a:srgbClr val="328C9E"/>
    <a:srgbClr val="18654D"/>
    <a:srgbClr val="A7643B"/>
    <a:srgbClr val="672669"/>
    <a:srgbClr val="8294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028" autoAdjust="0"/>
    <p:restoredTop sz="96327" autoAdjust="0"/>
  </p:normalViewPr>
  <p:slideViewPr>
    <p:cSldViewPr snapToGrid="0" snapToObjects="1">
      <p:cViewPr varScale="1">
        <p:scale>
          <a:sx n="104" d="100"/>
          <a:sy n="104" d="100"/>
        </p:scale>
        <p:origin x="208" y="1576"/>
      </p:cViewPr>
      <p:guideLst>
        <p:guide orient="horz" pos="498"/>
        <p:guide pos="74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22" d="100"/>
          <a:sy n="122" d="100"/>
        </p:scale>
        <p:origin x="456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54422-3444-B745-B222-105521D1BE4E}" type="datetimeFigureOut">
              <a:rPr lang="en-US" smtClean="0"/>
              <a:t>1/9/23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2D7082-86CB-5A4E-A9E3-4449E4591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014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D584DB-AA34-FD42-951C-33481C9C368F}" type="datetimeFigureOut">
              <a:rPr lang="en-US" smtClean="0"/>
              <a:t>1/9/23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7CAE16-870E-C348-AC05-C5671CA9D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015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Clean Whit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/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r>
              <a:rPr lang="en-GB"/>
              <a:t>Tuesday, 10 January 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UniversityofSurreyColourPowerpoin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16300"/>
            <a:ext cx="7700433" cy="9588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sz="1800" dirty="0">
                <a:solidFill>
                  <a:srgbClr val="82949D"/>
                </a:solidFill>
              </a:rPr>
              <a:t>Presentation subtitle</a:t>
            </a:r>
            <a:r>
              <a:rPr lang="en-GB" sz="1800" baseline="0" dirty="0">
                <a:solidFill>
                  <a:srgbClr val="82949D"/>
                </a:solidFill>
              </a:rPr>
              <a:t> / presenter here</a:t>
            </a:r>
            <a:endParaRPr lang="en-US" sz="1800" dirty="0">
              <a:solidFill>
                <a:srgbClr val="8294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585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Clean Dark Green Cover">
    <p:bg>
      <p:bgPr>
        <a:solidFill>
          <a:srgbClr val="1865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Tuesday, 10 January 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27413"/>
            <a:ext cx="7700433" cy="111918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/>
              <a:t>Presentation subtitle / presenter here</a:t>
            </a:r>
          </a:p>
        </p:txBody>
      </p:sp>
      <p:pic>
        <p:nvPicPr>
          <p:cNvPr id="10" name="Picture 9" descr="UniOfSurreyPowerPoint.gif">
            <a:extLst>
              <a:ext uri="{FF2B5EF4-FFF2-40B4-BE49-F238E27FC236}">
                <a16:creationId xmlns:a16="http://schemas.microsoft.com/office/drawing/2014/main" id="{20AFCEC9-B149-994A-917B-A2F047D08E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69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Photo Cov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1300267"/>
            <a:ext cx="7700209" cy="1098697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anchor="b">
            <a:noAutofit/>
          </a:bodyPr>
          <a:lstStyle>
            <a:lvl1pPr algn="ctr">
              <a:defRPr sz="2400" b="0" cap="none" spc="0" baseline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Tuesday, 10 January 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7683" y="2460500"/>
            <a:ext cx="12199684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UniversityofSurreyColourBlue.g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216" y="267251"/>
            <a:ext cx="1688837" cy="462600"/>
          </a:xfrm>
          <a:prstGeom prst="rect">
            <a:avLst/>
          </a:prstGeom>
        </p:spPr>
      </p:pic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2540374"/>
            <a:ext cx="7700433" cy="1119187"/>
          </a:xfrm>
        </p:spPr>
        <p:txBody>
          <a:bodyPr/>
          <a:lstStyle>
            <a:lvl1pPr algn="ctr">
              <a:defRPr>
                <a:solidFill>
                  <a:srgbClr val="203D75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/>
              <a:t>Presentation subtitle / presenter here</a:t>
            </a:r>
          </a:p>
        </p:txBody>
      </p:sp>
    </p:spTree>
    <p:extLst>
      <p:ext uri="{BB962C8B-B14F-4D97-AF65-F5344CB8AC3E}">
        <p14:creationId xmlns:p14="http://schemas.microsoft.com/office/powerpoint/2010/main" val="3799167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Photo Cover Blu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Tuesday, 10 January 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7683" y="948500"/>
            <a:ext cx="12199684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UniversityofSurreyColourBlue.gif">
            <a:extLst>
              <a:ext uri="{FF2B5EF4-FFF2-40B4-BE49-F238E27FC236}">
                <a16:creationId xmlns:a16="http://schemas.microsoft.com/office/drawing/2014/main" id="{A5591EC6-E414-0B4C-B971-3F70A8FB16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216" y="267251"/>
            <a:ext cx="1688837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77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Photo Dark Blu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peningSlideBrandblurred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Tuesday, 10 January 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755" y="918300"/>
            <a:ext cx="12199684" cy="0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5851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Standard Slide with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Tuesday, 10 January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826251" y="1600201"/>
            <a:ext cx="4910667" cy="452596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Drop picture here</a:t>
            </a:r>
          </a:p>
        </p:txBody>
      </p:sp>
      <p:pic>
        <p:nvPicPr>
          <p:cNvPr id="14" name="Picture 13" descr="UniversityofSurreyColourPowerpoint.jpg">
            <a:extLst>
              <a:ext uri="{FF2B5EF4-FFF2-40B4-BE49-F238E27FC236}">
                <a16:creationId xmlns:a16="http://schemas.microsoft.com/office/drawing/2014/main" id="{BAC12B33-D934-284B-BB9E-8B3D5C3973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34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Standard Slide with 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Tuesday, 10 January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826251" y="1600201"/>
            <a:ext cx="1639949" cy="1524518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1 here.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8669400" y="1600200"/>
            <a:ext cx="3035456" cy="1524518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Drop picture 2 here.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826251" y="3277118"/>
            <a:ext cx="4878605" cy="2849045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3 here.</a:t>
            </a:r>
          </a:p>
        </p:txBody>
      </p:sp>
      <p:pic>
        <p:nvPicPr>
          <p:cNvPr id="16" name="Picture 15" descr="UniversityofSurreyColourPowerpoint.jpg">
            <a:extLst>
              <a:ext uri="{FF2B5EF4-FFF2-40B4-BE49-F238E27FC236}">
                <a16:creationId xmlns:a16="http://schemas.microsoft.com/office/drawing/2014/main" id="{AE8AB4F4-BCAE-074F-AC92-978540F6DF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07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Standard Slide with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6167" y="1638042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Tuesday, 10 January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" y="1638042"/>
            <a:ext cx="4910667" cy="452596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Drop picture here</a:t>
            </a:r>
          </a:p>
        </p:txBody>
      </p:sp>
      <p:pic>
        <p:nvPicPr>
          <p:cNvPr id="14" name="Picture 13" descr="UniversityofSurreyColourPowerpoint.jpg">
            <a:extLst>
              <a:ext uri="{FF2B5EF4-FFF2-40B4-BE49-F238E27FC236}">
                <a16:creationId xmlns:a16="http://schemas.microsoft.com/office/drawing/2014/main" id="{DB2A11BB-F0E9-A447-AC5E-B32286B5A7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87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Standard Slide with 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6167" y="1638042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Tuesday, 10 January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" y="1655723"/>
            <a:ext cx="1639949" cy="1524518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1 here.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2452749" y="1655722"/>
            <a:ext cx="3035456" cy="1524518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Drop picture 2 here.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" y="3332640"/>
            <a:ext cx="4878605" cy="2849045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3 here.</a:t>
            </a:r>
          </a:p>
        </p:txBody>
      </p:sp>
      <p:pic>
        <p:nvPicPr>
          <p:cNvPr id="17" name="Picture 16" descr="UniversityofSurreyColourPowerpoint.jpg">
            <a:extLst>
              <a:ext uri="{FF2B5EF4-FFF2-40B4-BE49-F238E27FC236}">
                <a16:creationId xmlns:a16="http://schemas.microsoft.com/office/drawing/2014/main" id="{6CDCC5BB-814B-F74A-BCE5-2D3294781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9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Standard Slide with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r>
              <a:rPr lang="en-GB"/>
              <a:t>Tuesday, 10 January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826251" y="1600201"/>
            <a:ext cx="4910667" cy="452596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Drop picture here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873198"/>
          </a:xfrm>
          <a:prstGeom prst="rect">
            <a:avLst/>
          </a:prstGeom>
          <a:solidFill>
            <a:srgbClr val="203D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noFill/>
              </a:ln>
              <a:effectLst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23352"/>
            <a:ext cx="6010569" cy="413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 title goes here</a:t>
            </a:r>
            <a:endParaRPr lang="en-US" dirty="0"/>
          </a:p>
        </p:txBody>
      </p:sp>
      <p:pic>
        <p:nvPicPr>
          <p:cNvPr id="11" name="Picture 10" descr="UniOfSurreyPowerPoint.gif">
            <a:extLst>
              <a:ext uri="{FF2B5EF4-FFF2-40B4-BE49-F238E27FC236}">
                <a16:creationId xmlns:a16="http://schemas.microsoft.com/office/drawing/2014/main" id="{9EE4C46A-EE15-6D46-9AEF-5D08CCF127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76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niOfSurrey - Standard Slide with 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r>
              <a:rPr lang="en-GB"/>
              <a:t>Tuesday, 10 January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826251" y="1600201"/>
            <a:ext cx="1639949" cy="1524518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1 here.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8669400" y="1600200"/>
            <a:ext cx="3035456" cy="1524518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Drop picture 2 here.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826251" y="3277118"/>
            <a:ext cx="4878605" cy="2849045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3 here.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12192000" cy="873198"/>
          </a:xfrm>
          <a:prstGeom prst="rect">
            <a:avLst/>
          </a:prstGeom>
          <a:solidFill>
            <a:srgbClr val="203D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noFill/>
              </a:ln>
              <a:effectLst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23352"/>
            <a:ext cx="6010569" cy="413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 title goes here</a:t>
            </a:r>
            <a:endParaRPr lang="en-US" dirty="0"/>
          </a:p>
        </p:txBody>
      </p:sp>
      <p:pic>
        <p:nvPicPr>
          <p:cNvPr id="13" name="Picture 12" descr="UniOfSurreyPowerPoint.gif">
            <a:extLst>
              <a:ext uri="{FF2B5EF4-FFF2-40B4-BE49-F238E27FC236}">
                <a16:creationId xmlns:a16="http://schemas.microsoft.com/office/drawing/2014/main" id="{00EAF9E8-0D33-C040-BFC0-1BDF6357E5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94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095257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Tuesday, 10 January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UniversityofSurreyColourPowerpoint.jpg">
            <a:extLst>
              <a:ext uri="{FF2B5EF4-FFF2-40B4-BE49-F238E27FC236}">
                <a16:creationId xmlns:a16="http://schemas.microsoft.com/office/drawing/2014/main" id="{781FDFE9-E7B0-1C41-9F3B-07EEECCE7B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193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BLUE Slide with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12192000" cy="873198"/>
          </a:xfrm>
          <a:prstGeom prst="rect">
            <a:avLst/>
          </a:prstGeom>
          <a:solidFill>
            <a:srgbClr val="203D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6167" y="1638042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r>
              <a:rPr lang="en-GB"/>
              <a:t>Tuesday, 10 January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" y="1638042"/>
            <a:ext cx="4910667" cy="452596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Drop picture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23352"/>
            <a:ext cx="6010569" cy="413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 title goes here</a:t>
            </a:r>
            <a:endParaRPr lang="en-US" dirty="0"/>
          </a:p>
        </p:txBody>
      </p:sp>
      <p:pic>
        <p:nvPicPr>
          <p:cNvPr id="11" name="Picture 10" descr="UniOfSurreyPowerPoint.gif">
            <a:extLst>
              <a:ext uri="{FF2B5EF4-FFF2-40B4-BE49-F238E27FC236}">
                <a16:creationId xmlns:a16="http://schemas.microsoft.com/office/drawing/2014/main" id="{992703A0-A7B1-C942-B497-EDAAFA6201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32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BLUE Slide with 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873198"/>
          </a:xfrm>
          <a:prstGeom prst="rect">
            <a:avLst/>
          </a:prstGeom>
          <a:solidFill>
            <a:srgbClr val="203D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6167" y="1638042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r>
              <a:rPr lang="en-GB"/>
              <a:t>Tuesday, 10 January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" y="1655723"/>
            <a:ext cx="1639949" cy="1524518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1 here.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2452749" y="1655722"/>
            <a:ext cx="3035456" cy="1524518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Drop picture 2 here.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" y="3332640"/>
            <a:ext cx="4878605" cy="2849045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3 here.</a:t>
            </a:r>
          </a:p>
        </p:txBody>
      </p:sp>
      <p:pic>
        <p:nvPicPr>
          <p:cNvPr id="13" name="Picture 12" descr="UniOfSurreyPowerPoint.gif">
            <a:extLst>
              <a:ext uri="{FF2B5EF4-FFF2-40B4-BE49-F238E27FC236}">
                <a16:creationId xmlns:a16="http://schemas.microsoft.com/office/drawing/2014/main" id="{3338110C-B57A-C64F-888C-783BF34E19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49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Standard Slide with 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643165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Tuesday, 10 January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hart Placeholder 6"/>
          <p:cNvSpPr>
            <a:spLocks noGrp="1"/>
          </p:cNvSpPr>
          <p:nvPr>
            <p:ph type="chart" sz="quarter" idx="14" hasCustomPrompt="1"/>
          </p:nvPr>
        </p:nvSpPr>
        <p:spPr>
          <a:xfrm>
            <a:off x="6800851" y="1643063"/>
            <a:ext cx="4936067" cy="4525962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/>
              <a:t>Insert Chart</a:t>
            </a:r>
          </a:p>
        </p:txBody>
      </p:sp>
      <p:pic>
        <p:nvPicPr>
          <p:cNvPr id="14" name="Picture 13" descr="UniversityofSurreyColourPowerpoint.jpg">
            <a:extLst>
              <a:ext uri="{FF2B5EF4-FFF2-40B4-BE49-F238E27FC236}">
                <a16:creationId xmlns:a16="http://schemas.microsoft.com/office/drawing/2014/main" id="{E66265E7-BBB1-3042-AC1A-DA22F66F8F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783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Photo Quote">
    <p:bg>
      <p:bgPr>
        <a:solidFill>
          <a:srgbClr val="1E4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Tuesday, 10 January 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622023" y="2665963"/>
            <a:ext cx="11127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Georgia"/>
                <a:cs typeface="Georgia"/>
              </a:rPr>
              <a:t>‘This is a</a:t>
            </a:r>
            <a:r>
              <a:rPr lang="en-US" sz="3600" baseline="0" dirty="0">
                <a:solidFill>
                  <a:srgbClr val="FFFFFF"/>
                </a:solidFill>
                <a:latin typeface="Georgia"/>
                <a:cs typeface="Georgia"/>
              </a:rPr>
              <a:t> space for a large format quote</a:t>
            </a:r>
            <a:r>
              <a:rPr lang="en-US" sz="3600" dirty="0">
                <a:solidFill>
                  <a:srgbClr val="FFFFFF"/>
                </a:solidFill>
                <a:latin typeface="Georgia"/>
                <a:cs typeface="Georgia"/>
              </a:rPr>
              <a:t>’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-28949" y="3995248"/>
            <a:ext cx="12192000" cy="0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75832" y="4227169"/>
            <a:ext cx="8534400" cy="392746"/>
          </a:xfrm>
        </p:spPr>
        <p:txBody>
          <a:bodyPr>
            <a:normAutofit/>
          </a:bodyPr>
          <a:lstStyle>
            <a:lvl1pPr algn="ctr">
              <a:defRPr baseline="0"/>
            </a:lvl1pPr>
          </a:lstStyle>
          <a:p>
            <a:r>
              <a:rPr lang="en-US" sz="1500" dirty="0">
                <a:solidFill>
                  <a:srgbClr val="FFFFFF"/>
                </a:solidFill>
                <a:latin typeface="Georgia"/>
                <a:cs typeface="Georgia"/>
              </a:rPr>
              <a:t>Attribute the quote here. </a:t>
            </a:r>
          </a:p>
        </p:txBody>
      </p:sp>
    </p:spTree>
    <p:extLst>
      <p:ext uri="{BB962C8B-B14F-4D97-AF65-F5344CB8AC3E}">
        <p14:creationId xmlns:p14="http://schemas.microsoft.com/office/powerpoint/2010/main" val="370196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Standard Slide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Tuesday, 10 January 2023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UniversityofSurreyColourPowerpoint.jpg">
            <a:extLst>
              <a:ext uri="{FF2B5EF4-FFF2-40B4-BE49-F238E27FC236}">
                <a16:creationId xmlns:a16="http://schemas.microsoft.com/office/drawing/2014/main" id="{37C94ED0-34A7-9B44-9200-80038E79C5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17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UniOfSurrey - Clean Blue Cover">
    <p:bg>
      <p:bgPr>
        <a:solidFill>
          <a:srgbClr val="203D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UniOfSurreyPowerPoint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Tuesday, 10 January 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27413"/>
            <a:ext cx="7700433" cy="111918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/>
              <a:t>Presentation subtitle / presenter here</a:t>
            </a:r>
          </a:p>
        </p:txBody>
      </p:sp>
    </p:spTree>
    <p:extLst>
      <p:ext uri="{BB962C8B-B14F-4D97-AF65-F5344CB8AC3E}">
        <p14:creationId xmlns:p14="http://schemas.microsoft.com/office/powerpoint/2010/main" val="2740341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873198"/>
          </a:xfrm>
          <a:prstGeom prst="rect">
            <a:avLst/>
          </a:prstGeom>
          <a:solidFill>
            <a:srgbClr val="203D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noFill/>
              </a:ln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095257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r>
              <a:rPr lang="en-GB"/>
              <a:t>Tuesday, 10 January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23352"/>
            <a:ext cx="6010569" cy="413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 title goes here</a:t>
            </a:r>
            <a:endParaRPr lang="en-US" dirty="0"/>
          </a:p>
        </p:txBody>
      </p:sp>
      <p:pic>
        <p:nvPicPr>
          <p:cNvPr id="11" name="Picture 10" descr="UniOfSurreyPowerPoint.gif">
            <a:extLst>
              <a:ext uri="{FF2B5EF4-FFF2-40B4-BE49-F238E27FC236}">
                <a16:creationId xmlns:a16="http://schemas.microsoft.com/office/drawing/2014/main" id="{9A3A1E10-1E55-C749-81F6-848102E263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30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Blue Slide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873198"/>
          </a:xfrm>
          <a:prstGeom prst="rect">
            <a:avLst/>
          </a:prstGeom>
          <a:solidFill>
            <a:srgbClr val="203D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noFill/>
              </a:ln>
              <a:effectLst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r>
              <a:rPr lang="en-GB"/>
              <a:t>Tuesday, 10 January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23352"/>
            <a:ext cx="6010569" cy="413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 title goes here</a:t>
            </a:r>
            <a:endParaRPr lang="en-US" dirty="0"/>
          </a:p>
        </p:txBody>
      </p:sp>
      <p:pic>
        <p:nvPicPr>
          <p:cNvPr id="9" name="Picture 8" descr="UniOfSurreyPowerPoint.gif">
            <a:extLst>
              <a:ext uri="{FF2B5EF4-FFF2-40B4-BE49-F238E27FC236}">
                <a16:creationId xmlns:a16="http://schemas.microsoft.com/office/drawing/2014/main" id="{79D0BF17-E348-7447-B2BE-1A458287E7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90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Clean Turqoise Cover">
    <p:bg>
      <p:bgPr>
        <a:solidFill>
          <a:srgbClr val="328C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Tuesday, 10 January 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27413"/>
            <a:ext cx="7700433" cy="111918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/>
              <a:t>Presentation subtitle / presenter here</a:t>
            </a:r>
          </a:p>
        </p:txBody>
      </p:sp>
      <p:pic>
        <p:nvPicPr>
          <p:cNvPr id="10" name="Picture 9" descr="UniOfSurreyPowerPoint.gif">
            <a:extLst>
              <a:ext uri="{FF2B5EF4-FFF2-40B4-BE49-F238E27FC236}">
                <a16:creationId xmlns:a16="http://schemas.microsoft.com/office/drawing/2014/main" id="{BE51C3F7-F166-3241-88F9-3CED245A02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86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niOfSurrey - Clean Turqoise Cover">
    <p:bg>
      <p:bgPr>
        <a:solidFill>
          <a:srgbClr val="6726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Tuesday, 10 January 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27413"/>
            <a:ext cx="7700433" cy="111918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/>
              <a:t>Presentation subtitle / presenter here</a:t>
            </a:r>
          </a:p>
        </p:txBody>
      </p:sp>
      <p:pic>
        <p:nvPicPr>
          <p:cNvPr id="10" name="Picture 9" descr="UniOfSurreyPowerPoint.gif">
            <a:extLst>
              <a:ext uri="{FF2B5EF4-FFF2-40B4-BE49-F238E27FC236}">
                <a16:creationId xmlns:a16="http://schemas.microsoft.com/office/drawing/2014/main" id="{B4BC8CFD-8FA7-D24D-BBE4-418FFC6A5D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51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Clean Green Cover">
    <p:bg>
      <p:bgPr>
        <a:solidFill>
          <a:srgbClr val="9EAA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Tuesday, 10 January 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27413"/>
            <a:ext cx="7700433" cy="111918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/>
              <a:t>Presentation subtitle / presenter here</a:t>
            </a:r>
          </a:p>
        </p:txBody>
      </p:sp>
      <p:pic>
        <p:nvPicPr>
          <p:cNvPr id="10" name="Picture 9" descr="UniOfSurreyPowerPoint.gif">
            <a:extLst>
              <a:ext uri="{FF2B5EF4-FFF2-40B4-BE49-F238E27FC236}">
                <a16:creationId xmlns:a16="http://schemas.microsoft.com/office/drawing/2014/main" id="{26C646A7-65CB-6C48-8B47-87751F51A6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99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23352"/>
            <a:ext cx="10068376" cy="413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University of Surrey PowerPoint Template  4:3 format - v2.0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809" y="6575394"/>
            <a:ext cx="2709697" cy="2826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Tuesday, 10 January 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69217" y="6575393"/>
            <a:ext cx="2844800" cy="2826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Do not touch this slide.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This is the slide master and will alter all other slides.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To create a new slide, select it from the new slide drop down button, top right of the ‘Home’ menu. </a:t>
            </a:r>
          </a:p>
        </p:txBody>
      </p:sp>
    </p:spTree>
    <p:extLst>
      <p:ext uri="{BB962C8B-B14F-4D97-AF65-F5344CB8AC3E}">
        <p14:creationId xmlns:p14="http://schemas.microsoft.com/office/powerpoint/2010/main" val="4153204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73" r:id="rId3"/>
    <p:sldLayoutId id="2147483656" r:id="rId4"/>
    <p:sldLayoutId id="2147483670" r:id="rId5"/>
    <p:sldLayoutId id="2147483674" r:id="rId6"/>
    <p:sldLayoutId id="2147483652" r:id="rId7"/>
    <p:sldLayoutId id="2147483654" r:id="rId8"/>
    <p:sldLayoutId id="2147483653" r:id="rId9"/>
    <p:sldLayoutId id="2147483655" r:id="rId10"/>
    <p:sldLayoutId id="2147483657" r:id="rId11"/>
    <p:sldLayoutId id="2147483658" r:id="rId12"/>
    <p:sldLayoutId id="2147483660" r:id="rId13"/>
    <p:sldLayoutId id="2147483662" r:id="rId14"/>
    <p:sldLayoutId id="2147483664" r:id="rId15"/>
    <p:sldLayoutId id="2147483663" r:id="rId16"/>
    <p:sldLayoutId id="2147483665" r:id="rId17"/>
    <p:sldLayoutId id="2147483667" r:id="rId18"/>
    <p:sldLayoutId id="2147483668" r:id="rId19"/>
    <p:sldLayoutId id="2147483669" r:id="rId20"/>
    <p:sldLayoutId id="2147483666" r:id="rId21"/>
    <p:sldLayoutId id="2147483671" r:id="rId22"/>
    <p:sldLayoutId id="2147483672" r:id="rId23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2000" b="0" kern="1200" cap="none" spc="0" baseline="0">
          <a:ln>
            <a:noFill/>
          </a:ln>
          <a:solidFill>
            <a:srgbClr val="203D75"/>
          </a:solidFill>
          <a:effectLst/>
          <a:latin typeface="Georgia"/>
          <a:ea typeface="+mj-ea"/>
          <a:cs typeface="Georgia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800" b="0" kern="1200" baseline="0">
          <a:solidFill>
            <a:schemeClr val="tx1"/>
          </a:solidFill>
          <a:latin typeface="Georgia"/>
          <a:ea typeface="+mn-ea"/>
          <a:cs typeface="Georgi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Tuesday, 10 January 2023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2F4F158-902A-5145-9471-C3DD80F00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on Early Career Researcher Forum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75DA593-BA49-6B45-AB95-8971A8BAE6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J. Henderson for the ECR Committee</a:t>
            </a:r>
          </a:p>
        </p:txBody>
      </p:sp>
    </p:spTree>
    <p:extLst>
      <p:ext uri="{BB962C8B-B14F-4D97-AF65-F5344CB8AC3E}">
        <p14:creationId xmlns:p14="http://schemas.microsoft.com/office/powerpoint/2010/main" val="2871691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70409-2767-B84E-884F-373E5FB2C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Tuesday, 10 January 2023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AB95E9-1ABB-6947-9C73-BD22A4D22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2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0919AD8-085C-6A4B-9E60-62A11276B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ECR Forum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74BE6EC-090E-6A45-B771-7DC31E88CA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672F30D-921B-3D03-9D48-C7089D607190}"/>
              </a:ext>
            </a:extLst>
          </p:cNvPr>
          <p:cNvSpPr txBox="1"/>
          <p:nvPr/>
        </p:nvSpPr>
        <p:spPr>
          <a:xfrm>
            <a:off x="609600" y="1536569"/>
            <a:ext cx="1109525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Goal of the ECR forum is to provide opportunities to early career researchers that aren’t covered elsewhere (e.g. in the summer school)</a:t>
            </a: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We want to develop a sense of community among ECRs that might have been lost during the 2020/21 pandemic years</a:t>
            </a: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Give ECRs the necessary information and context to make improved applications and proposals further down the academic path and advice for those who wish to leave the field</a:t>
            </a: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Current strategy: Annual events, alternating between career development and scientific workshops</a:t>
            </a: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Funding: </a:t>
            </a:r>
            <a:r>
              <a:rPr lang="en-US" sz="1600" dirty="0" err="1">
                <a:solidFill>
                  <a:srgbClr val="556169"/>
                </a:solidFill>
                <a:latin typeface="Georgia"/>
                <a:cs typeface="Georgia"/>
              </a:rPr>
              <a:t>IoP</a:t>
            </a:r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 Group funds and JH’s UKRI FLF – for future events will look into additional sources (e.g. STFC)</a:t>
            </a: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Inaugural event in 2021 (at the </a:t>
            </a:r>
            <a:r>
              <a:rPr lang="en-US" sz="1600" dirty="0" err="1">
                <a:solidFill>
                  <a:srgbClr val="556169"/>
                </a:solidFill>
                <a:latin typeface="Georgia"/>
                <a:cs typeface="Georgia"/>
              </a:rPr>
              <a:t>IoP</a:t>
            </a:r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) was successful, but attendance wasn’t high (COVID, COP21, experimental clashes).</a:t>
            </a:r>
          </a:p>
        </p:txBody>
      </p:sp>
    </p:spTree>
    <p:extLst>
      <p:ext uri="{BB962C8B-B14F-4D97-AF65-F5344CB8AC3E}">
        <p14:creationId xmlns:p14="http://schemas.microsoft.com/office/powerpoint/2010/main" val="454787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C7331-F92C-CC0B-13E4-BA5704D60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ECR Workshop 2022 – Career development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0433B-5295-6ED1-E297-128916331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Tuesday, 10 January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C15A81-51D7-43FC-6AFD-B9E8D48EF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3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363267-BB30-0D17-2CEB-E0CC4E5896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At University of York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2B76BC-F17A-F76C-8F61-BCDD7ED79BD4}"/>
              </a:ext>
            </a:extLst>
          </p:cNvPr>
          <p:cNvSpPr txBox="1"/>
          <p:nvPr/>
        </p:nvSpPr>
        <p:spPr>
          <a:xfrm>
            <a:off x="628454" y="1564849"/>
            <a:ext cx="1080625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Hosted at </a:t>
            </a:r>
            <a:r>
              <a:rPr lang="en-US" sz="1600" strike="sngStrike" dirty="0">
                <a:solidFill>
                  <a:srgbClr val="556169"/>
                </a:solidFill>
                <a:latin typeface="Georgia"/>
                <a:cs typeface="Georgia"/>
              </a:rPr>
              <a:t>Kings Manor</a:t>
            </a:r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 Ron Cooke Hub at the University of York with a lot of local support.</a:t>
            </a:r>
          </a:p>
          <a:p>
            <a:endParaRPr lang="en-US" sz="1600" strike="sngStrike" dirty="0">
              <a:solidFill>
                <a:srgbClr val="556169"/>
              </a:solidFill>
              <a:latin typeface="Georgia"/>
              <a:cs typeface="Georgia"/>
            </a:endParaRPr>
          </a:p>
          <a:p>
            <a:endParaRPr lang="en-US" sz="1600" strike="sngStrike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Focus on CV and proposal writing, proposal presentations and often overlooked aspects of a successful proposal: </a:t>
            </a:r>
            <a:r>
              <a:rPr lang="en-US" sz="1600" dirty="0" err="1">
                <a:solidFill>
                  <a:srgbClr val="556169"/>
                </a:solidFill>
                <a:latin typeface="Georgia"/>
                <a:cs typeface="Georgia"/>
              </a:rPr>
              <a:t>commercialisation</a:t>
            </a:r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 and outreach.</a:t>
            </a: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Two half days (to </a:t>
            </a:r>
            <a:r>
              <a:rPr lang="en-US" sz="1600" dirty="0" err="1">
                <a:solidFill>
                  <a:srgbClr val="556169"/>
                </a:solidFill>
                <a:latin typeface="Georgia"/>
                <a:cs typeface="Georgia"/>
              </a:rPr>
              <a:t>minimise</a:t>
            </a:r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 travel expenses) with ~35 attendees in person + ~5 online.</a:t>
            </a: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Contribution from UKRI to discuss R4RI narrative CVs.</a:t>
            </a: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Special thanks to:</a:t>
            </a: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York: Taryn Bell, Andrew Hirst, James </a:t>
            </a:r>
            <a:r>
              <a:rPr lang="en-US" sz="1600" dirty="0" err="1">
                <a:solidFill>
                  <a:srgbClr val="556169"/>
                </a:solidFill>
                <a:latin typeface="Georgia"/>
                <a:cs typeface="Georgia"/>
              </a:rPr>
              <a:t>Cubiss</a:t>
            </a:r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, Andrew Pratt, Alison Laird, Christian </a:t>
            </a:r>
            <a:r>
              <a:rPr lang="en-US" sz="1600" dirty="0" err="1">
                <a:solidFill>
                  <a:srgbClr val="556169"/>
                </a:solidFill>
                <a:latin typeface="Georgia"/>
                <a:cs typeface="Georgia"/>
              </a:rPr>
              <a:t>Diget</a:t>
            </a:r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, </a:t>
            </a:r>
            <a:r>
              <a:rPr lang="en-US" sz="1600">
                <a:solidFill>
                  <a:srgbClr val="556169"/>
                </a:solidFill>
                <a:latin typeface="Georgia"/>
                <a:cs typeface="Georgia"/>
              </a:rPr>
              <a:t>Adam Featherstone</a:t>
            </a:r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Surrey: Dan Doherty</a:t>
            </a: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UKRI: Peter </a:t>
            </a:r>
            <a:r>
              <a:rPr lang="en-US" sz="1600" dirty="0" err="1">
                <a:solidFill>
                  <a:srgbClr val="556169"/>
                </a:solidFill>
                <a:latin typeface="Georgia"/>
                <a:cs typeface="Georgia"/>
              </a:rPr>
              <a:t>Henly</a:t>
            </a:r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042867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6BC01-621F-9340-2AFB-CEB7446E0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schedule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65F24-6D19-D9E1-40ED-40098E934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Tuesday, 10 January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A73B67-FDC0-3C1D-FB97-EAF83C09F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4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9E8B9B-E14E-E193-1DE6-E8F162DE9A3C}"/>
              </a:ext>
            </a:extLst>
          </p:cNvPr>
          <p:cNvSpPr txBox="1"/>
          <p:nvPr/>
        </p:nvSpPr>
        <p:spPr>
          <a:xfrm>
            <a:off x="804562" y="1171669"/>
            <a:ext cx="551513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Thursday:</a:t>
            </a:r>
          </a:p>
          <a:p>
            <a:endParaRPr lang="en-US" sz="1600" dirty="0">
              <a:solidFill>
                <a:srgbClr val="556169"/>
              </a:solidFill>
              <a:latin typeface="Georgia" panose="02040502050405020303" pitchFamily="18" charset="0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12:30 – Arrival and Coffee</a:t>
            </a:r>
          </a:p>
          <a:p>
            <a:endParaRPr lang="en-US" sz="1600" dirty="0">
              <a:solidFill>
                <a:srgbClr val="556169"/>
              </a:solidFill>
              <a:latin typeface="Georgia" panose="02040502050405020303" pitchFamily="18" charset="0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13:00 – Welcome (J. Henderson)</a:t>
            </a: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13:15 – R4RI – Narrative CVs for UKRI (P. </a:t>
            </a:r>
            <a:r>
              <a:rPr lang="en-US" sz="1600" dirty="0" err="1">
                <a:solidFill>
                  <a:srgbClr val="556169"/>
                </a:solidFill>
                <a:latin typeface="Georgia" panose="02040502050405020303" pitchFamily="18" charset="0"/>
              </a:rPr>
              <a:t>Henly</a:t>
            </a:r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, UKRI)</a:t>
            </a: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13:45 – CVs for academia (T. Bell, York Fellowships)</a:t>
            </a: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14:15 – CVs for industry (A. Hirst, White Rose Industrial Physics Academy)</a:t>
            </a: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14:45 – Q&amp;A and discussion</a:t>
            </a:r>
          </a:p>
          <a:p>
            <a:endParaRPr lang="en-US" sz="1600" dirty="0">
              <a:solidFill>
                <a:srgbClr val="556169"/>
              </a:solidFill>
              <a:latin typeface="Georgia" panose="02040502050405020303" pitchFamily="18" charset="0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15:00 – Coffee break</a:t>
            </a:r>
          </a:p>
          <a:p>
            <a:endParaRPr lang="en-US" sz="1600" dirty="0">
              <a:solidFill>
                <a:srgbClr val="556169"/>
              </a:solidFill>
              <a:latin typeface="Georgia" panose="02040502050405020303" pitchFamily="18" charset="0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15:30 – Proposal writing (T. Bell, York Fellowships)</a:t>
            </a: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15:50 – Fellowship proposals, a recent example (J. </a:t>
            </a:r>
            <a:r>
              <a:rPr lang="en-US" sz="1600" dirty="0" err="1">
                <a:solidFill>
                  <a:srgbClr val="556169"/>
                </a:solidFill>
                <a:latin typeface="Georgia" panose="02040502050405020303" pitchFamily="18" charset="0"/>
              </a:rPr>
              <a:t>Cubiss</a:t>
            </a:r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)</a:t>
            </a: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16:00 – Group exercise, proposal discussion</a:t>
            </a: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16:30 – Writing a lay-summary </a:t>
            </a: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17:00 – End day one</a:t>
            </a:r>
          </a:p>
          <a:p>
            <a:endParaRPr lang="en-US" sz="1600" dirty="0">
              <a:solidFill>
                <a:srgbClr val="556169"/>
              </a:solidFill>
              <a:latin typeface="Georgia" panose="02040502050405020303" pitchFamily="18" charset="0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17:30 – Pizza and refreshments in the Physics Department kitchen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BE11DC-A46B-CE48-1792-A295A278567A}"/>
              </a:ext>
            </a:extLst>
          </p:cNvPr>
          <p:cNvSpPr txBox="1"/>
          <p:nvPr/>
        </p:nvSpPr>
        <p:spPr>
          <a:xfrm>
            <a:off x="6482745" y="1171669"/>
            <a:ext cx="437679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Friday:</a:t>
            </a:r>
          </a:p>
          <a:p>
            <a:endParaRPr lang="en-US" sz="1600" dirty="0">
              <a:solidFill>
                <a:srgbClr val="556169"/>
              </a:solidFill>
              <a:latin typeface="Georgia" panose="02040502050405020303" pitchFamily="18" charset="0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08:30 – Coffee</a:t>
            </a:r>
          </a:p>
          <a:p>
            <a:endParaRPr lang="en-US" sz="1600" dirty="0">
              <a:solidFill>
                <a:srgbClr val="556169"/>
              </a:solidFill>
              <a:latin typeface="Georgia" panose="02040502050405020303" pitchFamily="18" charset="0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09:00 – </a:t>
            </a:r>
            <a:r>
              <a:rPr lang="en-US" sz="1600" dirty="0" err="1">
                <a:solidFill>
                  <a:srgbClr val="556169"/>
                </a:solidFill>
                <a:latin typeface="Georgia" panose="02040502050405020303" pitchFamily="18" charset="0"/>
              </a:rPr>
              <a:t>Commercialisation</a:t>
            </a:r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 and Impact (A. Featherstone, </a:t>
            </a:r>
            <a:r>
              <a:rPr lang="en-US" sz="1600" dirty="0" err="1">
                <a:solidFill>
                  <a:srgbClr val="556169"/>
                </a:solidFill>
                <a:latin typeface="Georgia" panose="02040502050405020303" pitchFamily="18" charset="0"/>
              </a:rPr>
              <a:t>Commercialisation</a:t>
            </a:r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 Fellow)</a:t>
            </a: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09:30 – ECR Public </a:t>
            </a:r>
            <a:r>
              <a:rPr lang="en-US" sz="1600">
                <a:solidFill>
                  <a:srgbClr val="556169"/>
                </a:solidFill>
                <a:latin typeface="Georgia" panose="02040502050405020303" pitchFamily="18" charset="0"/>
              </a:rPr>
              <a:t>Engagement </a:t>
            </a:r>
          </a:p>
          <a:p>
            <a:r>
              <a:rPr lang="en-US" sz="1600">
                <a:solidFill>
                  <a:srgbClr val="556169"/>
                </a:solidFill>
                <a:latin typeface="Georgia" panose="02040502050405020303" pitchFamily="18" charset="0"/>
              </a:rPr>
              <a:t>(</a:t>
            </a:r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J. Henderson for P. Papadakis)</a:t>
            </a: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09:45 – Outreach (C. </a:t>
            </a:r>
            <a:r>
              <a:rPr lang="en-US" sz="1600" dirty="0" err="1">
                <a:solidFill>
                  <a:srgbClr val="556169"/>
                </a:solidFill>
                <a:latin typeface="Georgia" panose="02040502050405020303" pitchFamily="18" charset="0"/>
              </a:rPr>
              <a:t>Diget</a:t>
            </a:r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)</a:t>
            </a: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10:15 – Q&amp;A and discussion</a:t>
            </a: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 </a:t>
            </a: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10:30 – Coffee break</a:t>
            </a: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 </a:t>
            </a: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11:00 – Elevator pitch session and Panel Discussion (A. Laird [York], D. Doherty [Surrey], A. Pratt [York])</a:t>
            </a: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 </a:t>
            </a: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13:00 – End and discussions</a:t>
            </a:r>
          </a:p>
        </p:txBody>
      </p:sp>
    </p:spTree>
    <p:extLst>
      <p:ext uri="{BB962C8B-B14F-4D97-AF65-F5344CB8AC3E}">
        <p14:creationId xmlns:p14="http://schemas.microsoft.com/office/powerpoint/2010/main" val="12003099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6BC01-621F-9340-2AFB-CEB7446E0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schedule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65F24-6D19-D9E1-40ED-40098E934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Tuesday, 10 January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A73B67-FDC0-3C1D-FB97-EAF83C09F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9E8B9B-E14E-E193-1DE6-E8F162DE9A3C}"/>
              </a:ext>
            </a:extLst>
          </p:cNvPr>
          <p:cNvSpPr txBox="1"/>
          <p:nvPr/>
        </p:nvSpPr>
        <p:spPr>
          <a:xfrm>
            <a:off x="804562" y="1171669"/>
            <a:ext cx="551513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Thursday:</a:t>
            </a:r>
          </a:p>
          <a:p>
            <a:endParaRPr lang="en-US" sz="1600" dirty="0">
              <a:solidFill>
                <a:srgbClr val="556169"/>
              </a:solidFill>
              <a:latin typeface="Georgia" panose="02040502050405020303" pitchFamily="18" charset="0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12:30 – Arrival and Coffee</a:t>
            </a:r>
          </a:p>
          <a:p>
            <a:endParaRPr lang="en-US" sz="1600" dirty="0">
              <a:solidFill>
                <a:srgbClr val="556169"/>
              </a:solidFill>
              <a:latin typeface="Georgia" panose="02040502050405020303" pitchFamily="18" charset="0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13:00 – Welcome (J. Henderson)</a:t>
            </a: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13:15 – R4RI – Narrative CVs for UKRI (P. </a:t>
            </a:r>
            <a:r>
              <a:rPr lang="en-US" sz="1600" dirty="0" err="1">
                <a:solidFill>
                  <a:srgbClr val="556169"/>
                </a:solidFill>
                <a:latin typeface="Georgia" panose="02040502050405020303" pitchFamily="18" charset="0"/>
              </a:rPr>
              <a:t>Henly</a:t>
            </a:r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, UKRI)</a:t>
            </a: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13:45 – CVs for academia (T. Bell, York Fellowships)</a:t>
            </a: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14:15 – CVs for industry (A. Hirst, White Rose Industrial Physics Academy)</a:t>
            </a: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14:45 – Q&amp;A and discussion</a:t>
            </a:r>
          </a:p>
          <a:p>
            <a:endParaRPr lang="en-US" sz="1600" dirty="0">
              <a:solidFill>
                <a:srgbClr val="556169"/>
              </a:solidFill>
              <a:latin typeface="Georgia" panose="02040502050405020303" pitchFamily="18" charset="0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15:00 – Coffee break</a:t>
            </a:r>
          </a:p>
          <a:p>
            <a:endParaRPr lang="en-US" sz="1600" dirty="0">
              <a:solidFill>
                <a:srgbClr val="556169"/>
              </a:solidFill>
              <a:latin typeface="Georgia" panose="02040502050405020303" pitchFamily="18" charset="0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15:30 – Proposal writing (T. Bell, York Fellowships)</a:t>
            </a: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15:50 – Fellowship proposals, a recent example (J. </a:t>
            </a:r>
            <a:r>
              <a:rPr lang="en-US" sz="1600" dirty="0" err="1">
                <a:solidFill>
                  <a:srgbClr val="556169"/>
                </a:solidFill>
                <a:latin typeface="Georgia" panose="02040502050405020303" pitchFamily="18" charset="0"/>
              </a:rPr>
              <a:t>Cubiss</a:t>
            </a:r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)</a:t>
            </a: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16:00 – Group exercise, proposal discussion</a:t>
            </a: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16:30 – Writing a lay-summary </a:t>
            </a: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17:00 – End day one</a:t>
            </a:r>
          </a:p>
          <a:p>
            <a:endParaRPr lang="en-US" sz="1600" dirty="0">
              <a:solidFill>
                <a:srgbClr val="556169"/>
              </a:solidFill>
              <a:latin typeface="Georgia" panose="02040502050405020303" pitchFamily="18" charset="0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17:30 – Pizza and refreshments in the Physics Department kitchen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BE11DC-A46B-CE48-1792-A295A278567A}"/>
              </a:ext>
            </a:extLst>
          </p:cNvPr>
          <p:cNvSpPr txBox="1"/>
          <p:nvPr/>
        </p:nvSpPr>
        <p:spPr>
          <a:xfrm>
            <a:off x="6482745" y="1171669"/>
            <a:ext cx="437679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Friday:</a:t>
            </a:r>
          </a:p>
          <a:p>
            <a:endParaRPr lang="en-US" sz="1600" dirty="0">
              <a:solidFill>
                <a:srgbClr val="556169"/>
              </a:solidFill>
              <a:latin typeface="Georgia" panose="02040502050405020303" pitchFamily="18" charset="0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08:30 – Coffee</a:t>
            </a:r>
          </a:p>
          <a:p>
            <a:endParaRPr lang="en-US" sz="1600" dirty="0">
              <a:solidFill>
                <a:srgbClr val="556169"/>
              </a:solidFill>
              <a:latin typeface="Georgia" panose="02040502050405020303" pitchFamily="18" charset="0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09:00 – </a:t>
            </a:r>
            <a:r>
              <a:rPr lang="en-US" sz="1600" dirty="0" err="1">
                <a:solidFill>
                  <a:srgbClr val="556169"/>
                </a:solidFill>
                <a:latin typeface="Georgia" panose="02040502050405020303" pitchFamily="18" charset="0"/>
              </a:rPr>
              <a:t>Commercialisation</a:t>
            </a:r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 and Impact (A. Featherstone, </a:t>
            </a:r>
            <a:r>
              <a:rPr lang="en-US" sz="1600" dirty="0" err="1">
                <a:solidFill>
                  <a:srgbClr val="556169"/>
                </a:solidFill>
                <a:latin typeface="Georgia" panose="02040502050405020303" pitchFamily="18" charset="0"/>
              </a:rPr>
              <a:t>Commercialisation</a:t>
            </a:r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 Fellow)</a:t>
            </a: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09:30 – ECR Public </a:t>
            </a:r>
            <a:r>
              <a:rPr lang="en-US" sz="1600">
                <a:solidFill>
                  <a:srgbClr val="556169"/>
                </a:solidFill>
                <a:latin typeface="Georgia" panose="02040502050405020303" pitchFamily="18" charset="0"/>
              </a:rPr>
              <a:t>Engagement </a:t>
            </a:r>
          </a:p>
          <a:p>
            <a:r>
              <a:rPr lang="en-US" sz="1600">
                <a:solidFill>
                  <a:srgbClr val="556169"/>
                </a:solidFill>
                <a:latin typeface="Georgia" panose="02040502050405020303" pitchFamily="18" charset="0"/>
              </a:rPr>
              <a:t>(</a:t>
            </a:r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J. Henderson for P. Papadakis)</a:t>
            </a: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09:45 – Outreach (C. </a:t>
            </a:r>
            <a:r>
              <a:rPr lang="en-US" sz="1600" dirty="0" err="1">
                <a:solidFill>
                  <a:srgbClr val="556169"/>
                </a:solidFill>
                <a:latin typeface="Georgia" panose="02040502050405020303" pitchFamily="18" charset="0"/>
              </a:rPr>
              <a:t>Diget</a:t>
            </a:r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)</a:t>
            </a: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10:15 – Q&amp;A and discussion</a:t>
            </a: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 </a:t>
            </a: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10:30 – Coffee break</a:t>
            </a: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 </a:t>
            </a: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11:00 – Elevator pitch session and Panel Discussion (A. Laird [York], D. Doherty [Surrey], A. Pratt [York])</a:t>
            </a: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 </a:t>
            </a:r>
          </a:p>
          <a:p>
            <a:r>
              <a:rPr lang="en-US" sz="1600" dirty="0">
                <a:solidFill>
                  <a:srgbClr val="556169"/>
                </a:solidFill>
                <a:latin typeface="Georgia" panose="02040502050405020303" pitchFamily="18" charset="0"/>
              </a:rPr>
              <a:t>13:00 – End and discussions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73FACD-B5D8-DA86-5BEC-C0052B8A7880}"/>
              </a:ext>
            </a:extLst>
          </p:cNvPr>
          <p:cNvSpPr/>
          <p:nvPr/>
        </p:nvSpPr>
        <p:spPr>
          <a:xfrm>
            <a:off x="0" y="0"/>
            <a:ext cx="12192000" cy="6575393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F8D631-BCD1-F4B0-DDC5-FFD71EEC1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514350"/>
            <a:ext cx="7772400" cy="5829300"/>
          </a:xfrm>
          <a:prstGeom prst="rect">
            <a:avLst/>
          </a:prstGeom>
          <a:effectLst>
            <a:softEdge rad="76200"/>
          </a:effectLst>
        </p:spPr>
      </p:pic>
    </p:spTree>
    <p:extLst>
      <p:ext uri="{BB962C8B-B14F-4D97-AF65-F5344CB8AC3E}">
        <p14:creationId xmlns:p14="http://schemas.microsoft.com/office/powerpoint/2010/main" val="36698530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B2B13-1D9D-B2E4-4A5B-90E35334CF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Feedback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6E1A2-28ED-279A-6BB8-86725AB3D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Tuesday, 10 January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AE9B67-9E56-08C4-A33E-427DE7783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DEB0FC-0237-19FC-EAA1-6FBF9EA8427E}"/>
              </a:ext>
            </a:extLst>
          </p:cNvPr>
          <p:cNvSpPr txBox="1"/>
          <p:nvPr/>
        </p:nvSpPr>
        <p:spPr>
          <a:xfrm>
            <a:off x="609600" y="1198605"/>
            <a:ext cx="10685939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Solicited feedback via a Google Form. To date 9 responses, all from in-person attendees, all positive. Scores out of 5:</a:t>
            </a: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9/9 were satisfied with the event generally (7/9 gave 5/5)</a:t>
            </a: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9/9 found the event helpful and relevant for career development (6/9 gave 5/5)</a:t>
            </a: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9/9 rated the location positively (3/9 gave 5/5, note the location changed at short notice)</a:t>
            </a: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9/9 would recommend the event</a:t>
            </a: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7/9 rated the CV session positively (6/9 gave 5/5, 2/9 gave 3/5)</a:t>
            </a: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8/9 rated the proposal writing positively (6/9 gave 5/5, 1/9 gave 3/5)</a:t>
            </a: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8/9 rated the </a:t>
            </a:r>
            <a:r>
              <a:rPr lang="en-US" sz="1600" dirty="0" err="1">
                <a:solidFill>
                  <a:srgbClr val="556169"/>
                </a:solidFill>
                <a:latin typeface="Georgia"/>
                <a:cs typeface="Georgia"/>
              </a:rPr>
              <a:t>commercialisation</a:t>
            </a:r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 and outreach session positively (6/9 gave 5/5, 1/9 gave 3/5)</a:t>
            </a: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9/9 rated the elevator pitch session positively (5/9 gave 5/5)</a:t>
            </a:r>
          </a:p>
        </p:txBody>
      </p:sp>
    </p:spTree>
    <p:extLst>
      <p:ext uri="{BB962C8B-B14F-4D97-AF65-F5344CB8AC3E}">
        <p14:creationId xmlns:p14="http://schemas.microsoft.com/office/powerpoint/2010/main" val="9699195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DD8EC-583D-9233-ACB4-CAE8392C69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events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A9D65-0597-8E58-3937-46CEDA64C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Tuesday, 10 January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46C1D4-555E-FBDC-04D1-F8D4F8560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7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0E632B-A63D-3257-D920-E8273BD809CC}"/>
              </a:ext>
            </a:extLst>
          </p:cNvPr>
          <p:cNvSpPr txBox="1"/>
          <p:nvPr/>
        </p:nvSpPr>
        <p:spPr>
          <a:xfrm>
            <a:off x="541638" y="1134078"/>
            <a:ext cx="1110872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In 2023 we would like to host a science focused event at the </a:t>
            </a:r>
            <a:r>
              <a:rPr lang="en-US" sz="1600" dirty="0" err="1">
                <a:solidFill>
                  <a:srgbClr val="556169"/>
                </a:solidFill>
                <a:latin typeface="Georgia"/>
                <a:cs typeface="Georgia"/>
              </a:rPr>
              <a:t>IoP</a:t>
            </a:r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 (convenience and budget) – ideally we will get ECRs to help </a:t>
            </a:r>
            <a:r>
              <a:rPr lang="en-US" sz="1600" dirty="0" err="1">
                <a:solidFill>
                  <a:srgbClr val="556169"/>
                </a:solidFill>
                <a:latin typeface="Georgia"/>
                <a:cs typeface="Georgia"/>
              </a:rPr>
              <a:t>organise</a:t>
            </a:r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We will investigate additional avenues of funding to allow for either support for travel expenses or to allow for e.g. invited speakers to come from abroad – need to be careful not to clash with </a:t>
            </a:r>
            <a:r>
              <a:rPr lang="en-US" sz="1600" dirty="0" err="1">
                <a:solidFill>
                  <a:srgbClr val="556169"/>
                </a:solidFill>
                <a:latin typeface="Georgia"/>
                <a:cs typeface="Georgia"/>
              </a:rPr>
              <a:t>IoP</a:t>
            </a:r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 NP conference</a:t>
            </a: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In 2024 we will look to </a:t>
            </a:r>
            <a:r>
              <a:rPr lang="en-US" sz="1600" dirty="0" err="1">
                <a:solidFill>
                  <a:srgbClr val="556169"/>
                </a:solidFill>
                <a:latin typeface="Georgia"/>
                <a:cs typeface="Georgia"/>
              </a:rPr>
              <a:t>organise</a:t>
            </a:r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 a career development workshop again. Our experience in York was that the local support was invaluable, so will likely aim to host at a university.</a:t>
            </a: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Ongoing national journal club </a:t>
            </a:r>
            <a:r>
              <a:rPr lang="en-US" sz="1600" dirty="0" err="1">
                <a:solidFill>
                  <a:srgbClr val="556169"/>
                </a:solidFill>
                <a:latin typeface="Georgia"/>
                <a:cs typeface="Georgia"/>
              </a:rPr>
              <a:t>organised</a:t>
            </a:r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 by Jacob </a:t>
            </a:r>
            <a:r>
              <a:rPr lang="en-US" sz="1600" dirty="0" err="1">
                <a:solidFill>
                  <a:srgbClr val="556169"/>
                </a:solidFill>
                <a:latin typeface="Georgia"/>
                <a:cs typeface="Georgia"/>
              </a:rPr>
              <a:t>Heery</a:t>
            </a:r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 and Laetitia </a:t>
            </a:r>
            <a:r>
              <a:rPr lang="en-US" sz="1600" dirty="0" err="1">
                <a:solidFill>
                  <a:srgbClr val="556169"/>
                </a:solidFill>
                <a:latin typeface="Georgia"/>
                <a:cs typeface="Georgia"/>
              </a:rPr>
              <a:t>Canete</a:t>
            </a:r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 (both Surrey). Goal is to build a community and give the opportunity for smaller groups. Please encourage your ECRs to attend.</a:t>
            </a: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Also open to any suggestions – get in touch!</a:t>
            </a:r>
          </a:p>
        </p:txBody>
      </p:sp>
    </p:spTree>
    <p:extLst>
      <p:ext uri="{BB962C8B-B14F-4D97-AF65-F5344CB8AC3E}">
        <p14:creationId xmlns:p14="http://schemas.microsoft.com/office/powerpoint/2010/main" val="3525287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AF9A6-B777-B188-24AF-D9632FCE7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ECR forum committee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88D1F-22BA-96A7-2115-EA63F7AC9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Tuesday, 10 January 2023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188316-B84E-22CC-65CD-DBE5FA3D9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197C0C-413A-77E5-62D8-37D9FA261B75}"/>
              </a:ext>
            </a:extLst>
          </p:cNvPr>
          <p:cNvSpPr txBox="1"/>
          <p:nvPr/>
        </p:nvSpPr>
        <p:spPr>
          <a:xfrm>
            <a:off x="506627" y="1235676"/>
            <a:ext cx="111210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A fluid group, mainly </a:t>
            </a:r>
            <a:r>
              <a:rPr lang="en-US" sz="1600" dirty="0" err="1">
                <a:solidFill>
                  <a:srgbClr val="556169"/>
                </a:solidFill>
                <a:latin typeface="Georgia"/>
                <a:cs typeface="Georgia"/>
              </a:rPr>
              <a:t>IoP</a:t>
            </a:r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 group members.</a:t>
            </a: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Chair: Jack Henderson</a:t>
            </a: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Members: </a:t>
            </a:r>
            <a:r>
              <a:rPr lang="en-US" sz="1600" dirty="0" err="1">
                <a:solidFill>
                  <a:srgbClr val="556169"/>
                </a:solidFill>
                <a:latin typeface="Georgia"/>
                <a:cs typeface="Georgia"/>
              </a:rPr>
              <a:t>Waris</a:t>
            </a:r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 Ali, Liam Gaffney, Rachel Montgomery, </a:t>
            </a:r>
            <a:r>
              <a:rPr lang="en-US" sz="1600" dirty="0" err="1">
                <a:solidFill>
                  <a:srgbClr val="556169"/>
                </a:solidFill>
                <a:latin typeface="Georgia"/>
                <a:cs typeface="Georgia"/>
              </a:rPr>
              <a:t>Philippos</a:t>
            </a:r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 Papadakis, Stefanos Paschalis, David Sharp, Nick </a:t>
            </a:r>
            <a:r>
              <a:rPr lang="en-US" sz="1600" dirty="0" err="1">
                <a:solidFill>
                  <a:srgbClr val="556169"/>
                </a:solidFill>
                <a:latin typeface="Georgia"/>
                <a:cs typeface="Georgia"/>
              </a:rPr>
              <a:t>Zachariou</a:t>
            </a:r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endParaRPr lang="en-US" sz="1600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1600" dirty="0">
                <a:solidFill>
                  <a:srgbClr val="556169"/>
                </a:solidFill>
                <a:latin typeface="Georgia"/>
                <a:cs typeface="Georgia"/>
              </a:rPr>
              <a:t>Anyone interested in helping out, let me know</a:t>
            </a:r>
          </a:p>
        </p:txBody>
      </p:sp>
    </p:spTree>
    <p:extLst>
      <p:ext uri="{BB962C8B-B14F-4D97-AF65-F5344CB8AC3E}">
        <p14:creationId xmlns:p14="http://schemas.microsoft.com/office/powerpoint/2010/main" val="172521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8F7A555-107D-3A4E-9E7F-97B727C63A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4CD57E-9898-DF4E-8BD4-294DFE616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Tuesday, 10 January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351746"/>
      </p:ext>
    </p:extLst>
  </p:cSld>
  <p:clrMapOvr>
    <a:masterClrMapping/>
  </p:clrMapOvr>
</p:sld>
</file>

<file path=ppt/theme/theme1.xml><?xml version="1.0" encoding="utf-8"?>
<a:theme xmlns:a="http://schemas.openxmlformats.org/drawingml/2006/main" name="UniOfSurrey-PowerPointMasterStandardWidth">
  <a:themeElements>
    <a:clrScheme name="Custom 1">
      <a:dk1>
        <a:srgbClr val="203D75"/>
      </a:dk1>
      <a:lt1>
        <a:srgbClr val="FFFFFF"/>
      </a:lt1>
      <a:dk2>
        <a:srgbClr val="1F497D"/>
      </a:dk2>
      <a:lt2>
        <a:srgbClr val="A59E94"/>
      </a:lt2>
      <a:accent1>
        <a:srgbClr val="006AA0"/>
      </a:accent1>
      <a:accent2>
        <a:srgbClr val="BD0F30"/>
      </a:accent2>
      <a:accent3>
        <a:srgbClr val="9DAC24"/>
      </a:accent3>
      <a:accent4>
        <a:srgbClr val="672669"/>
      </a:accent4>
      <a:accent5>
        <a:srgbClr val="328C9E"/>
      </a:accent5>
      <a:accent6>
        <a:srgbClr val="EC7520"/>
      </a:accent6>
      <a:hlink>
        <a:srgbClr val="006AA0"/>
      </a:hlink>
      <a:folHlink>
        <a:srgbClr val="67266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>
            <a:solidFill>
              <a:srgbClr val="556169"/>
            </a:solidFill>
            <a:latin typeface="Georgia"/>
            <a:cs typeface="Georgi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38B15EF0-E442-EA42-8823-5DB6C41AA88F}" vid="{1CAA126C-E2F8-D34F-B26D-880E003D520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UniOfSurrey-PowerPointMasterStandardWidth</Template>
  <TotalTime>24</TotalTime>
  <Words>1075</Words>
  <Application>Microsoft Macintosh PowerPoint</Application>
  <PresentationFormat>Widescreen</PresentationFormat>
  <Paragraphs>172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Georgia</vt:lpstr>
      <vt:lpstr>UniOfSurrey-PowerPointMasterStandardWidth</vt:lpstr>
      <vt:lpstr>Update on Early Career Researcher Forum</vt:lpstr>
      <vt:lpstr>ECR Forum</vt:lpstr>
      <vt:lpstr>ECR Workshop 2022 – Career development</vt:lpstr>
      <vt:lpstr>The schedule</vt:lpstr>
      <vt:lpstr>The schedule</vt:lpstr>
      <vt:lpstr>Feedback</vt:lpstr>
      <vt:lpstr>Future events</vt:lpstr>
      <vt:lpstr>ECR forum committee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Update on Early Career Researcher Forum</dc:title>
  <dc:creator>Henderson, Jack Dr (Maths &amp; Physics)</dc:creator>
  <cp:lastModifiedBy>Henderson, Jack Dr (Maths &amp; Physics)</cp:lastModifiedBy>
  <cp:revision>5</cp:revision>
  <dcterms:created xsi:type="dcterms:W3CDTF">2023-01-09T09:57:36Z</dcterms:created>
  <dcterms:modified xsi:type="dcterms:W3CDTF">2023-01-09T10:22:14Z</dcterms:modified>
</cp:coreProperties>
</file>