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65" r:id="rId3"/>
    <p:sldId id="263" r:id="rId4"/>
    <p:sldId id="267" r:id="rId5"/>
    <p:sldId id="257" r:id="rId6"/>
    <p:sldId id="272" r:id="rId7"/>
    <p:sldId id="271" r:id="rId8"/>
    <p:sldId id="275" r:id="rId9"/>
    <p:sldId id="276" r:id="rId10"/>
    <p:sldId id="277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0E40BD-6906-CD48-A352-2974FB17DC8A}" v="44" dt="2023-01-08T08:17:04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241"/>
    <p:restoredTop sz="94694"/>
  </p:normalViewPr>
  <p:slideViewPr>
    <p:cSldViewPr snapToGrid="0" snapToObjects="1">
      <p:cViewPr varScale="1">
        <p:scale>
          <a:sx n="92" d="100"/>
          <a:sy n="92" d="100"/>
        </p:scale>
        <p:origin x="184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071ED-2A3C-9F42-8AF6-E1E168373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D71373-F4D2-6E42-9B56-CA1133013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09A46-81DD-9B48-8E4D-8E6E869B8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BB08-11C9-8F4A-BC13-C52207F02CD9}" type="datetimeFigureOut">
              <a:rPr lang="en-US" smtClean="0"/>
              <a:t>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31752-1699-A946-A8B7-B85152C79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F7088-2087-9444-B2D9-CDF1DDF82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122-C411-744D-9D73-1F91BA1B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5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43C56-81B7-174F-B48F-60CC3D76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1C9023-AEBE-8A49-907F-ACB3F24F2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5DFD3-F0A1-9947-8F32-E01C84D10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BB08-11C9-8F4A-BC13-C52207F02CD9}" type="datetimeFigureOut">
              <a:rPr lang="en-US" smtClean="0"/>
              <a:t>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B34E7-CF7A-E54D-AA06-A8DD8C38F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06F92-A4FB-E24F-94E5-70B29246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122-C411-744D-9D73-1F91BA1B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1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B07DD6-5668-844A-B5C5-1F0F4C41BF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B4AE02-F021-EF49-A02B-93263FAED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36253-C6A5-7F4A-A6D6-F258431D1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BB08-11C9-8F4A-BC13-C52207F02CD9}" type="datetimeFigureOut">
              <a:rPr lang="en-US" smtClean="0"/>
              <a:t>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A1943-F49D-4043-ADBE-AEA84E31C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8863E-2377-0C42-B9D2-439FD5E8C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122-C411-744D-9D73-1F91BA1B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7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C11AD-D2B4-764F-AD5B-8B7F4D911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A1D52-27C2-0E48-B545-EB2E2CC0B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90B62-4D5C-4441-8FA4-30EF4C69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BB08-11C9-8F4A-BC13-C52207F02CD9}" type="datetimeFigureOut">
              <a:rPr lang="en-US" smtClean="0"/>
              <a:t>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7F4DF-7D15-0544-8588-906A43552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6703A-397D-F44E-B9B2-6B8890127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122-C411-744D-9D73-1F91BA1B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1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8D4E2-C096-5247-A435-FB906B867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578ED-FFBF-BE47-8626-A719259BC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A7157-0EB0-134E-ADE0-A2E2134C2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BB08-11C9-8F4A-BC13-C52207F02CD9}" type="datetimeFigureOut">
              <a:rPr lang="en-US" smtClean="0"/>
              <a:t>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64C45-E83B-354B-AE0D-F14DEB19E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78461-C7F9-CA44-B3AC-BAF5F5582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122-C411-744D-9D73-1F91BA1B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6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8F6BC-A155-004D-9400-F890538B3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D72F9-4CC0-5B49-AA0E-F301EA80F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C6AEF-2879-7E4F-89B5-C6CDA2E92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FDD57-274A-8644-B08D-47F82E30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BB08-11C9-8F4A-BC13-C52207F02CD9}" type="datetimeFigureOut">
              <a:rPr lang="en-US" smtClean="0"/>
              <a:t>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B6F6E-76E4-F14B-996E-B77FD740D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911688-8908-644A-B099-B9DE0D30C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122-C411-744D-9D73-1F91BA1B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03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089C8-C218-DD45-8555-201E55DC8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EECA9-C664-B149-B0B1-DC7D615F5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B2B110-4C79-F24D-9B17-F78A94189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CEA8E-95CC-7B43-B56C-5F6CC3C096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326F5E-20D5-FE43-BB33-41FEE69EDE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F6BB04-2F59-2746-BC44-FAD1D582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BB08-11C9-8F4A-BC13-C52207F02CD9}" type="datetimeFigureOut">
              <a:rPr lang="en-US" smtClean="0"/>
              <a:t>1/6/23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3F938D-5033-4E4E-90EA-F11E65992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70AB0-A1A9-3E40-8421-EE4A2FC22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122-C411-744D-9D73-1F91BA1B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38619-ADC6-5E48-95AE-543BC21AB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D374E7-C79A-C441-A48C-CBCD62D8F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BB08-11C9-8F4A-BC13-C52207F02CD9}" type="datetimeFigureOut">
              <a:rPr lang="en-US" smtClean="0"/>
              <a:t>1/6/23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37E1B-4E6A-C348-A9B8-A1F471784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059B4-667B-E346-B6B9-644C3FD98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122-C411-744D-9D73-1F91BA1B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6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DE7368-46CA-B64A-8D65-2A7ECB96F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BB08-11C9-8F4A-BC13-C52207F02CD9}" type="datetimeFigureOut">
              <a:rPr lang="en-US" smtClean="0"/>
              <a:t>1/6/23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D65323-D35B-EC44-A033-A1833DEF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26105-A25F-824B-BDF5-EC32AD949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122-C411-744D-9D73-1F91BA1B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10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D9BFE-8C79-2745-ACFC-02B19112C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862EE-512E-6C47-B63B-29F6D15C4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CFFAB7-7939-3947-994F-1F317B355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34B6E-876E-C14E-B54A-E83D3B028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BB08-11C9-8F4A-BC13-C52207F02CD9}" type="datetimeFigureOut">
              <a:rPr lang="en-US" smtClean="0"/>
              <a:t>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5CEAE-7F9D-4C47-A696-4652ACBD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1A029-4A15-974B-936E-305B0065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122-C411-744D-9D73-1F91BA1B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8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D50CD-00A2-BD45-BE6C-A84C72DE2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AAACAC-487E-3E42-A5BB-4B620C5598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A6CB4-6FF5-0949-9992-547841327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94159-36C0-2D4F-A772-64B3604E2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BB08-11C9-8F4A-BC13-C52207F02CD9}" type="datetimeFigureOut">
              <a:rPr lang="en-US" smtClean="0"/>
              <a:t>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A8C965-D842-0A44-A667-B02D2B5F3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DB54E-292C-C84A-B3ED-E956AEB9B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3122-C411-744D-9D73-1F91BA1B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F47562-6B23-0241-BF64-77168F3FC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53C85-2F9D-6D40-A113-52A10CED6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8B079-AD0E-8A40-B9E1-A3534FEE3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3BB08-11C9-8F4A-BC13-C52207F02CD9}" type="datetimeFigureOut">
              <a:rPr lang="en-US" smtClean="0"/>
              <a:t>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B84B3-7843-9A49-A309-2EE53D352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1D78C-46C2-E343-91FE-F4815B83D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23122-C411-744D-9D73-1F91BA1B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6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oombookings@iop.org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hyperlink" Target="mailto:conferences@iop.or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op.org/physics-community/special-interest-groups/nuclear-physics-group/early-career-researcher-priz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sharp@manchester.ac.uk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tefanos.paschalis@york.ac.u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op.org/physics-community/special-interest-groups/nuclear-physics-group#gre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picture containing building, outdoor, sky, apartment building&#10;&#10;Description automatically generated">
            <a:extLst>
              <a:ext uri="{FF2B5EF4-FFF2-40B4-BE49-F238E27FC236}">
                <a16:creationId xmlns:a16="http://schemas.microsoft.com/office/drawing/2014/main" id="{DF237C25-050F-B7CC-B5CE-51305B31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31" y="1935173"/>
            <a:ext cx="4592455" cy="2674088"/>
          </a:xfrm>
          <a:prstGeom prst="rect">
            <a:avLst/>
          </a:prstGeom>
        </p:spPr>
      </p:pic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1B7E529C-1B3C-4720-55F9-461F83E4B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42" y="540779"/>
            <a:ext cx="4614138" cy="853615"/>
          </a:xfrm>
          <a:prstGeom prst="rect">
            <a:avLst/>
          </a:prstGeom>
        </p:spPr>
      </p:pic>
      <p:sp>
        <p:nvSpPr>
          <p:cNvPr id="5" name="TextShape 1">
            <a:extLst>
              <a:ext uri="{FF2B5EF4-FFF2-40B4-BE49-F238E27FC236}">
                <a16:creationId xmlns:a16="http://schemas.microsoft.com/office/drawing/2014/main" id="{10C75AF8-73C0-C4EB-271B-5672E97C0962}"/>
              </a:ext>
            </a:extLst>
          </p:cNvPr>
          <p:cNvSpPr txBox="1"/>
          <p:nvPr/>
        </p:nvSpPr>
        <p:spPr>
          <a:xfrm>
            <a:off x="7944821" y="2153022"/>
            <a:ext cx="3055688" cy="31816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u="sng" dirty="0">
              <a:solidFill>
                <a:schemeClr val="bg1"/>
              </a:solidFill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000" b="1" u="sng" dirty="0">
                <a:solidFill>
                  <a:schemeClr val="bg1"/>
                </a:solidFill>
              </a:rPr>
              <a:t>Overview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IOP committee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Membership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Events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Funded in 2022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To come in 2023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Conference services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Early career prize</a:t>
            </a:r>
            <a:endParaRPr lang="en-US" u="sng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6EB650-C4CE-CC5C-60C4-156558B77CE0}"/>
              </a:ext>
            </a:extLst>
          </p:cNvPr>
          <p:cNvSpPr txBox="1"/>
          <p:nvPr/>
        </p:nvSpPr>
        <p:spPr>
          <a:xfrm>
            <a:off x="868792" y="4965374"/>
            <a:ext cx="416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Nuclear Physics Community Meeting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53E622-D659-7EA6-4487-75F8A4377500}"/>
              </a:ext>
            </a:extLst>
          </p:cNvPr>
          <p:cNvSpPr txBox="1"/>
          <p:nvPr/>
        </p:nvSpPr>
        <p:spPr>
          <a:xfrm>
            <a:off x="868792" y="5506153"/>
            <a:ext cx="416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D. Sharp – Nuclear Physics Group Chair</a:t>
            </a:r>
          </a:p>
        </p:txBody>
      </p:sp>
    </p:spTree>
    <p:extLst>
      <p:ext uri="{BB962C8B-B14F-4D97-AF65-F5344CB8AC3E}">
        <p14:creationId xmlns:p14="http://schemas.microsoft.com/office/powerpoint/2010/main" val="2373039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6F7A0596-0A31-F94E-B4A2-59C9C494A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94100" cy="660400"/>
          </a:xfrm>
          <a:prstGeom prst="rect">
            <a:avLst/>
          </a:prstGeom>
        </p:spPr>
      </p:pic>
      <p:sp>
        <p:nvSpPr>
          <p:cNvPr id="7" name="TextShape 1">
            <a:extLst>
              <a:ext uri="{FF2B5EF4-FFF2-40B4-BE49-F238E27FC236}">
                <a16:creationId xmlns:a16="http://schemas.microsoft.com/office/drawing/2014/main" id="{9F0ADDC1-BC3D-D848-8904-40B42CFD785B}"/>
              </a:ext>
            </a:extLst>
          </p:cNvPr>
          <p:cNvSpPr txBox="1"/>
          <p:nvPr/>
        </p:nvSpPr>
        <p:spPr>
          <a:xfrm>
            <a:off x="6358320" y="132628"/>
            <a:ext cx="5147042" cy="1018630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sz="2400" b="1" dirty="0">
                <a:solidFill>
                  <a:srgbClr val="000000"/>
                </a:solidFill>
                <a:latin typeface="Helvetica"/>
                <a:cs typeface="Helvetica"/>
              </a:rPr>
              <a:t>IOP events services</a:t>
            </a:r>
            <a:endParaRPr lang="en-GB" sz="24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8" name="TextShape 1">
            <a:extLst>
              <a:ext uri="{FF2B5EF4-FFF2-40B4-BE49-F238E27FC236}">
                <a16:creationId xmlns:a16="http://schemas.microsoft.com/office/drawing/2014/main" id="{81CBB188-1F50-5417-395A-13EAF9BDBD20}"/>
              </a:ext>
            </a:extLst>
          </p:cNvPr>
          <p:cNvSpPr txBox="1"/>
          <p:nvPr/>
        </p:nvSpPr>
        <p:spPr>
          <a:xfrm>
            <a:off x="360219" y="4181393"/>
            <a:ext cx="5689363" cy="2441658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r>
              <a:rPr lang="en-GB" sz="1400" b="1" dirty="0">
                <a:latin typeface="Helvetica" pitchFamily="2" charset="0"/>
              </a:rPr>
              <a:t>IOP Building</a:t>
            </a:r>
          </a:p>
          <a:p>
            <a:endParaRPr lang="en-GB" sz="1400" b="1" dirty="0">
              <a:latin typeface="Helvetica" pitchFamily="2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Helvetica" pitchFamily="2" charset="0"/>
                <a:cs typeface="Helvetica"/>
              </a:rPr>
              <a:t>Members lounge – computer access, power sockets, tea and coffee.</a:t>
            </a:r>
          </a:p>
          <a:p>
            <a:endParaRPr lang="en-GB" sz="1400" dirty="0">
              <a:solidFill>
                <a:srgbClr val="000000"/>
              </a:solidFill>
              <a:latin typeface="Helvetica" pitchFamily="2" charset="0"/>
              <a:cs typeface="Helvetica"/>
            </a:endParaRPr>
          </a:p>
          <a:p>
            <a:r>
              <a:rPr lang="en-GB" sz="1400" dirty="0">
                <a:solidFill>
                  <a:srgbClr val="000000"/>
                </a:solidFill>
                <a:latin typeface="Helvetica" pitchFamily="2" charset="0"/>
                <a:cs typeface="Helvetica"/>
              </a:rPr>
              <a:t>3 meeting rooms and 4 seminar rooms.</a:t>
            </a:r>
          </a:p>
          <a:p>
            <a:endParaRPr lang="en-GB" sz="1400" b="1" dirty="0">
              <a:solidFill>
                <a:srgbClr val="000000"/>
              </a:solidFill>
              <a:latin typeface="Helvetica" pitchFamily="2" charset="0"/>
              <a:cs typeface="Helvetica"/>
            </a:endParaRPr>
          </a:p>
          <a:p>
            <a:r>
              <a:rPr lang="en-GB" sz="1400" b="1" dirty="0">
                <a:solidFill>
                  <a:srgbClr val="000000"/>
                </a:solidFill>
                <a:latin typeface="Helvetica" pitchFamily="2" charset="0"/>
                <a:cs typeface="Helvetica"/>
              </a:rPr>
              <a:t>FREE TO MEMBERS </a:t>
            </a:r>
            <a:r>
              <a:rPr lang="en-GB" sz="1400" dirty="0">
                <a:solidFill>
                  <a:srgbClr val="000000"/>
                </a:solidFill>
                <a:latin typeface="Helvetica" pitchFamily="2" charset="0"/>
                <a:cs typeface="Helvetica"/>
              </a:rPr>
              <a:t>– coffee and tea complimentary at events</a:t>
            </a:r>
          </a:p>
          <a:p>
            <a:endParaRPr lang="en-GB" sz="1400" dirty="0">
              <a:solidFill>
                <a:srgbClr val="000000"/>
              </a:solidFill>
              <a:latin typeface="Helvetica" pitchFamily="2" charset="0"/>
              <a:cs typeface="Helvetica"/>
            </a:endParaRPr>
          </a:p>
          <a:p>
            <a:r>
              <a:rPr lang="en-GB" sz="1400" dirty="0">
                <a:solidFill>
                  <a:srgbClr val="000000"/>
                </a:solidFill>
                <a:latin typeface="Helvetica" pitchFamily="2" charset="0"/>
                <a:cs typeface="Helvetica"/>
              </a:rPr>
              <a:t>To book a room </a:t>
            </a:r>
            <a:r>
              <a:rPr lang="en-US" sz="1400" dirty="0">
                <a:latin typeface="Helvetica" pitchFamily="2" charset="0"/>
                <a:hlinkClick r:id="rId3"/>
              </a:rPr>
              <a:t>roombookings@iop.org</a:t>
            </a:r>
            <a:endParaRPr lang="en-US" sz="1400" dirty="0">
              <a:latin typeface="Helvetica" pitchFamily="2" charset="0"/>
            </a:endParaRPr>
          </a:p>
          <a:p>
            <a:endParaRPr lang="en-US" sz="1400" dirty="0">
              <a:latin typeface="Helvetica" pitchFamily="2" charset="0"/>
            </a:endParaRPr>
          </a:p>
          <a:p>
            <a:r>
              <a:rPr lang="en-US" sz="1400" dirty="0">
                <a:latin typeface="Helvetica" pitchFamily="2" charset="0"/>
              </a:rPr>
              <a:t>For events use conference team </a:t>
            </a:r>
            <a:r>
              <a:rPr lang="en-US" sz="1400" dirty="0">
                <a:latin typeface="Helvetica" pitchFamily="2" charset="0"/>
                <a:hlinkClick r:id="rId4"/>
              </a:rPr>
              <a:t>conferences@iop.org</a:t>
            </a:r>
            <a:r>
              <a:rPr lang="en-US" sz="1400" dirty="0">
                <a:latin typeface="Helvetica" pitchFamily="2" charset="0"/>
              </a:rPr>
              <a:t>  </a:t>
            </a:r>
          </a:p>
          <a:p>
            <a:endParaRPr lang="en-GB" sz="1400" dirty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GB" sz="1400" b="1" dirty="0">
                <a:solidFill>
                  <a:srgbClr val="000000"/>
                </a:solidFill>
                <a:latin typeface="Helvetica"/>
                <a:cs typeface="Helvetica"/>
              </a:rPr>
              <a:t>	</a:t>
            </a:r>
          </a:p>
        </p:txBody>
      </p:sp>
      <p:pic>
        <p:nvPicPr>
          <p:cNvPr id="10" name="Picture 9" descr="A building on the corner of a street&#10;&#10;Description automatically generated with medium confidence">
            <a:extLst>
              <a:ext uri="{FF2B5EF4-FFF2-40B4-BE49-F238E27FC236}">
                <a16:creationId xmlns:a16="http://schemas.microsoft.com/office/drawing/2014/main" id="{91D94D19-0EF1-D10D-9586-1BAFFE7FFD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806" y="874751"/>
            <a:ext cx="5689363" cy="3225867"/>
          </a:xfrm>
          <a:prstGeom prst="rect">
            <a:avLst/>
          </a:prstGeom>
        </p:spPr>
      </p:pic>
      <p:pic>
        <p:nvPicPr>
          <p:cNvPr id="14" name="Picture 13" descr="A picture containing text, window, indoor, counter&#10;&#10;Description automatically generated">
            <a:extLst>
              <a:ext uri="{FF2B5EF4-FFF2-40B4-BE49-F238E27FC236}">
                <a16:creationId xmlns:a16="http://schemas.microsoft.com/office/drawing/2014/main" id="{54331049-839F-ABED-F6FA-4C8FB54763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8323" y="1297370"/>
            <a:ext cx="4107035" cy="2380627"/>
          </a:xfrm>
          <a:prstGeom prst="rect">
            <a:avLst/>
          </a:prstGeom>
        </p:spPr>
      </p:pic>
      <p:pic>
        <p:nvPicPr>
          <p:cNvPr id="18" name="Picture 17" descr="A picture containing indoor, wall, ceiling&#10;&#10;Description automatically generated">
            <a:extLst>
              <a:ext uri="{FF2B5EF4-FFF2-40B4-BE49-F238E27FC236}">
                <a16:creationId xmlns:a16="http://schemas.microsoft.com/office/drawing/2014/main" id="{203D73D1-C7B2-7D57-B3A0-B8F588EE0A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0061" y="3917522"/>
            <a:ext cx="4073914" cy="262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53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6F7A0596-0A31-F94E-B4A2-59C9C494A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94100" cy="660400"/>
          </a:xfrm>
          <a:prstGeom prst="rect">
            <a:avLst/>
          </a:prstGeom>
        </p:spPr>
      </p:pic>
      <p:sp>
        <p:nvSpPr>
          <p:cNvPr id="7" name="TextShape 1">
            <a:extLst>
              <a:ext uri="{FF2B5EF4-FFF2-40B4-BE49-F238E27FC236}">
                <a16:creationId xmlns:a16="http://schemas.microsoft.com/office/drawing/2014/main" id="{9F0ADDC1-BC3D-D848-8904-40B42CFD785B}"/>
              </a:ext>
            </a:extLst>
          </p:cNvPr>
          <p:cNvSpPr txBox="1"/>
          <p:nvPr/>
        </p:nvSpPr>
        <p:spPr>
          <a:xfrm>
            <a:off x="6358320" y="132628"/>
            <a:ext cx="5147042" cy="1018630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sz="2400" b="1" dirty="0">
                <a:solidFill>
                  <a:srgbClr val="000000"/>
                </a:solidFill>
                <a:latin typeface="Helvetica"/>
                <a:cs typeface="Helvetica"/>
              </a:rPr>
              <a:t>Early career researcher prize</a:t>
            </a:r>
            <a:endParaRPr lang="en-GB" sz="24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7B462A-C968-8142-5F9B-D8740B79A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73" y="1580045"/>
            <a:ext cx="7772400" cy="8382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65AD8B-9F54-0E7D-B664-00F1B0C9992C}"/>
              </a:ext>
            </a:extLst>
          </p:cNvPr>
          <p:cNvSpPr txBox="1"/>
          <p:nvPr/>
        </p:nvSpPr>
        <p:spPr>
          <a:xfrm>
            <a:off x="962890" y="2846195"/>
            <a:ext cx="10266219" cy="17062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90000" tIns="45000" rIns="90000" bIns="45000" anchorCtr="0" compatLnSpc="0">
            <a:spAutoFit/>
          </a:bodyPr>
          <a:lstStyle/>
          <a:p>
            <a:pPr marR="0" lv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en-GB" b="1" dirty="0">
                <a:latin typeface="Helvetica" pitchFamily="2" charset="0"/>
                <a:ea typeface="Segoe UI" pitchFamily="2"/>
                <a:cs typeface="Tahoma" pitchFamily="2"/>
              </a:rPr>
              <a:t>Deadline 16</a:t>
            </a:r>
            <a:r>
              <a:rPr lang="en-GB" b="1" baseline="30000" dirty="0">
                <a:latin typeface="Helvetica" pitchFamily="2" charset="0"/>
                <a:ea typeface="Segoe UI" pitchFamily="2"/>
                <a:cs typeface="Tahoma" pitchFamily="2"/>
              </a:rPr>
              <a:t>th</a:t>
            </a:r>
            <a:r>
              <a:rPr lang="en-GB" b="1" dirty="0">
                <a:latin typeface="Helvetica" pitchFamily="2" charset="0"/>
                <a:ea typeface="Segoe UI" pitchFamily="2"/>
                <a:cs typeface="Tahoma" pitchFamily="2"/>
              </a:rPr>
              <a:t> January (supporting statements 31</a:t>
            </a:r>
            <a:r>
              <a:rPr lang="en-GB" b="1" baseline="30000" dirty="0">
                <a:latin typeface="Helvetica" pitchFamily="2" charset="0"/>
                <a:ea typeface="Segoe UI" pitchFamily="2"/>
                <a:cs typeface="Tahoma" pitchFamily="2"/>
              </a:rPr>
              <a:t>st</a:t>
            </a:r>
            <a:r>
              <a:rPr lang="en-GB" b="1" dirty="0">
                <a:latin typeface="Helvetica" pitchFamily="2" charset="0"/>
                <a:ea typeface="Segoe UI" pitchFamily="2"/>
                <a:cs typeface="Tahoma" pitchFamily="2"/>
              </a:rPr>
              <a:t> January)</a:t>
            </a:r>
          </a:p>
          <a:p>
            <a:pPr marR="0" lv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endParaRPr lang="en-GB" sz="1800" i="0" u="none" strike="noStrike" kern="1200" cap="none" dirty="0">
              <a:ln>
                <a:noFill/>
              </a:ln>
              <a:latin typeface="Helvetica" pitchFamily="2" charset="0"/>
              <a:ea typeface="Segoe UI" pitchFamily="2"/>
              <a:cs typeface="Tahoma" pitchFamily="2"/>
            </a:endParaRPr>
          </a:p>
          <a:p>
            <a:pPr marR="0" lv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en-GB" sz="1800" i="0" u="none" strike="noStrike" kern="1200" cap="none" dirty="0">
                <a:ln>
                  <a:noFill/>
                </a:ln>
                <a:latin typeface="Helvetica" pitchFamily="2" charset="0"/>
                <a:ea typeface="Segoe UI" pitchFamily="2"/>
                <a:cs typeface="Tahoma" pitchFamily="2"/>
              </a:rPr>
              <a:t>Open to researchers in experimental or theoretical nuclear physics in fundamental or applied areas.</a:t>
            </a:r>
          </a:p>
          <a:p>
            <a:pPr marR="0" lv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endParaRPr lang="en-GB" dirty="0">
              <a:latin typeface="Helvetica" pitchFamily="2" charset="0"/>
              <a:ea typeface="Segoe UI" pitchFamily="2"/>
              <a:cs typeface="Tahoma" pitchFamily="2"/>
            </a:endParaRPr>
          </a:p>
          <a:p>
            <a:pPr marR="0" lv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en-GB" sz="1800" i="0" u="none" strike="noStrike" kern="1200" cap="none" dirty="0">
                <a:ln>
                  <a:noFill/>
                </a:ln>
                <a:latin typeface="Helvetica" pitchFamily="2" charset="0"/>
                <a:ea typeface="Segoe UI" pitchFamily="2"/>
                <a:cs typeface="Tahoma" pitchFamily="2"/>
              </a:rPr>
              <a:t>&lt;6 years post doctoral experience or 10 years since start of first employment.</a:t>
            </a:r>
          </a:p>
          <a:p>
            <a:pPr marR="0" lv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endParaRPr lang="en-GB" dirty="0">
              <a:latin typeface="Helvetica" pitchFamily="2" charset="0"/>
              <a:ea typeface="Segoe UI" pitchFamily="2"/>
              <a:cs typeface="Tahoma" pitchFamily="2"/>
            </a:endParaRPr>
          </a:p>
          <a:p>
            <a:pPr marR="0" lv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en-GB" sz="1800" i="0" u="none" strike="noStrike" kern="1200" cap="none" dirty="0">
                <a:ln>
                  <a:noFill/>
                </a:ln>
                <a:latin typeface="Helvetica" pitchFamily="2" charset="0"/>
                <a:ea typeface="Segoe UI" pitchFamily="2"/>
                <a:cs typeface="Tahoma" pitchFamily="2"/>
              </a:rPr>
              <a:t>Nomination form and supporting statement from referee.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38840F-D7B2-6D2C-4742-A8F51E9EC1FE}"/>
              </a:ext>
            </a:extLst>
          </p:cNvPr>
          <p:cNvSpPr txBox="1"/>
          <p:nvPr/>
        </p:nvSpPr>
        <p:spPr>
          <a:xfrm>
            <a:off x="374072" y="6306032"/>
            <a:ext cx="11909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https://www.iop.org/physics-community/special-interest-groups/nuclear-physics-group/early-career-researcher-prize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469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6F7A0596-0A31-F94E-B4A2-59C9C494A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94100" cy="660400"/>
          </a:xfrm>
          <a:prstGeom prst="rect">
            <a:avLst/>
          </a:prstGeom>
        </p:spPr>
      </p:pic>
      <p:sp>
        <p:nvSpPr>
          <p:cNvPr id="6" name="TextShape 1">
            <a:extLst>
              <a:ext uri="{FF2B5EF4-FFF2-40B4-BE49-F238E27FC236}">
                <a16:creationId xmlns:a16="http://schemas.microsoft.com/office/drawing/2014/main" id="{353FC692-A2C4-3441-A0A3-15A439D5D5E3}"/>
              </a:ext>
            </a:extLst>
          </p:cNvPr>
          <p:cNvSpPr txBox="1"/>
          <p:nvPr/>
        </p:nvSpPr>
        <p:spPr>
          <a:xfrm>
            <a:off x="330570" y="1809854"/>
            <a:ext cx="6153357" cy="4450080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endParaRPr lang="en-GB" sz="1400" dirty="0">
              <a:solidFill>
                <a:srgbClr val="000000"/>
              </a:solidFill>
              <a:latin typeface="Helvetica"/>
              <a:cs typeface="Helvetica"/>
            </a:endParaRPr>
          </a:p>
          <a:p>
            <a:endParaRPr lang="en-GB" sz="1600" dirty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GB" sz="1600" dirty="0">
                <a:solidFill>
                  <a:srgbClr val="000000"/>
                </a:solidFill>
                <a:latin typeface="Helvetica"/>
                <a:cs typeface="Helvetica"/>
              </a:rPr>
              <a:t>Committee is diverse with members from academia and industry both in the UK and internationally.</a:t>
            </a:r>
          </a:p>
          <a:p>
            <a:endParaRPr lang="en-GB" sz="1600" dirty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GB" sz="1600" b="1" u="sng" dirty="0">
                <a:solidFill>
                  <a:srgbClr val="000000"/>
                </a:solidFill>
                <a:latin typeface="Helvetica"/>
                <a:cs typeface="Helvetica"/>
              </a:rPr>
              <a:t>Elections took place last year leading to new member</a:t>
            </a:r>
          </a:p>
          <a:p>
            <a:endParaRPr lang="en-GB" sz="1600" b="1" u="sng" dirty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Helvetica"/>
                <a:cs typeface="Helvetica"/>
              </a:rPr>
              <a:t>Represented UK institutions</a:t>
            </a:r>
          </a:p>
          <a:p>
            <a:r>
              <a:rPr lang="en-GB" sz="1600" dirty="0">
                <a:solidFill>
                  <a:srgbClr val="000000"/>
                </a:solidFill>
                <a:latin typeface="Helvetica"/>
                <a:cs typeface="Helvetica"/>
              </a:rPr>
              <a:t>AWE, </a:t>
            </a:r>
            <a:r>
              <a:rPr lang="en-GB" sz="1600" dirty="0" err="1">
                <a:solidFill>
                  <a:srgbClr val="000000"/>
                </a:solidFill>
                <a:latin typeface="Helvetica"/>
                <a:cs typeface="Helvetica"/>
              </a:rPr>
              <a:t>Culham</a:t>
            </a:r>
            <a:r>
              <a:rPr lang="en-GB" sz="1600" dirty="0">
                <a:solidFill>
                  <a:srgbClr val="000000"/>
                </a:solidFill>
                <a:latin typeface="Helvetica"/>
                <a:cs typeface="Helvetica"/>
              </a:rPr>
              <a:t>, Daresbury, Glasgow, Liverpool, NNL, Manchester, Surrey, York.</a:t>
            </a:r>
          </a:p>
          <a:p>
            <a:endParaRPr lang="en-GB" sz="1600" dirty="0">
              <a:solidFill>
                <a:srgbClr val="000000"/>
              </a:solidFill>
              <a:latin typeface="Helvetica"/>
              <a:cs typeface="Helvetica"/>
            </a:endParaRPr>
          </a:p>
          <a:p>
            <a:endParaRPr lang="en-GB" sz="1600" dirty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Helvetica"/>
                <a:cs typeface="Helvetica"/>
              </a:rPr>
              <a:t>Topical areas represented</a:t>
            </a:r>
          </a:p>
          <a:p>
            <a:r>
              <a:rPr lang="en-GB" sz="1600" dirty="0">
                <a:solidFill>
                  <a:srgbClr val="000000"/>
                </a:solidFill>
                <a:latin typeface="Helvetica"/>
                <a:cs typeface="Helvetica"/>
              </a:rPr>
              <a:t>Hadron Structure, Nuclear Structure, Nuclear Data, Nuclear Fusion, Nuclear Industry, Nuclear Technology, Detector Development.</a:t>
            </a:r>
          </a:p>
          <a:p>
            <a:endParaRPr lang="en-GB" sz="1600" dirty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Helvetica"/>
                <a:cs typeface="Helvetica"/>
              </a:rPr>
              <a:t>Elections 2023</a:t>
            </a:r>
          </a:p>
          <a:p>
            <a:r>
              <a:rPr lang="en-GB" sz="1600" dirty="0">
                <a:solidFill>
                  <a:srgbClr val="000000"/>
                </a:solidFill>
                <a:latin typeface="Helvetica"/>
                <a:cs typeface="Helvetica"/>
              </a:rPr>
              <a:t>Chair, Secretary, 3 ordinary members.</a:t>
            </a:r>
          </a:p>
          <a:p>
            <a:endParaRPr lang="en-GB" sz="1600" dirty="0">
              <a:solidFill>
                <a:srgbClr val="000000"/>
              </a:solidFill>
              <a:latin typeface="Helvetica"/>
              <a:cs typeface="Helvetica"/>
            </a:endParaRPr>
          </a:p>
          <a:p>
            <a:endParaRPr lang="en-GB" sz="1600" b="1" u="sng" dirty="0">
              <a:solidFill>
                <a:srgbClr val="000000"/>
              </a:solidFill>
              <a:latin typeface="Helvetica"/>
              <a:cs typeface="Helvetica"/>
            </a:endParaRPr>
          </a:p>
          <a:p>
            <a:endParaRPr lang="en-GB" sz="1600" b="1" u="sng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id="{9F0ADDC1-BC3D-D848-8904-40B42CFD785B}"/>
              </a:ext>
            </a:extLst>
          </p:cNvPr>
          <p:cNvSpPr txBox="1"/>
          <p:nvPr/>
        </p:nvSpPr>
        <p:spPr>
          <a:xfrm>
            <a:off x="5126182" y="132628"/>
            <a:ext cx="6379180" cy="1018630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sz="2400" b="1" i="1" dirty="0">
                <a:solidFill>
                  <a:srgbClr val="000000"/>
                </a:solidFill>
                <a:latin typeface="Helvetica"/>
                <a:cs typeface="Helvetica"/>
              </a:rPr>
              <a:t>IOP Nuclear Physics Group Committee</a:t>
            </a:r>
            <a:endParaRPr lang="en-GB" sz="2400" i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FE0437C8-FE4F-8344-BD87-B74330E9E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198242"/>
              </p:ext>
            </p:extLst>
          </p:nvPr>
        </p:nvGraphicFramePr>
        <p:xfrm>
          <a:off x="6747273" y="1809854"/>
          <a:ext cx="4369136" cy="445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84568">
                  <a:extLst>
                    <a:ext uri="{9D8B030D-6E8A-4147-A177-3AD203B41FA5}">
                      <a16:colId xmlns:a16="http://schemas.microsoft.com/office/drawing/2014/main" val="982695504"/>
                    </a:ext>
                  </a:extLst>
                </a:gridCol>
                <a:gridCol w="2184568">
                  <a:extLst>
                    <a:ext uri="{9D8B030D-6E8A-4147-A177-3AD203B41FA5}">
                      <a16:colId xmlns:a16="http://schemas.microsoft.com/office/drawing/2014/main" val="2726035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Chair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Dr David Sharp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9589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Secretary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Dr James Benstead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75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Treasurer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Dr Stefanos Paschalis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6365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Ordinary Member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Mrs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Latha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Chappa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329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Ordinary Member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Dr Liam Gaffney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863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Ordinary Member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Dr Jack Henderson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0490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Ordinary Member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Dr Rachel Montgomery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7616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Ordinary Member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Mr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Lee Packer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390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Ordinary Member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Dr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Philippos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Papadakis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977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Ordinary Member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Mr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Malik Salaam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012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Early Career Scientist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accent6"/>
                          </a:solidFill>
                        </a:rPr>
                        <a:t>Miss Bethany </a:t>
                      </a:r>
                      <a:r>
                        <a:rPr lang="en-US" sz="1400" b="0" dirty="0" err="1">
                          <a:solidFill>
                            <a:schemeClr val="accent6"/>
                          </a:solidFill>
                        </a:rPr>
                        <a:t>Slingsby</a:t>
                      </a:r>
                      <a:endParaRPr lang="en-US" sz="1400" b="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687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Early Career Scientist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Dr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Waris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Ali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5616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76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6F7A0596-0A31-F94E-B4A2-59C9C494A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94100" cy="660400"/>
          </a:xfrm>
          <a:prstGeom prst="rect">
            <a:avLst/>
          </a:prstGeom>
        </p:spPr>
      </p:pic>
      <p:sp>
        <p:nvSpPr>
          <p:cNvPr id="6" name="TextShape 1">
            <a:extLst>
              <a:ext uri="{FF2B5EF4-FFF2-40B4-BE49-F238E27FC236}">
                <a16:creationId xmlns:a16="http://schemas.microsoft.com/office/drawing/2014/main" id="{353FC692-A2C4-3441-A0A3-15A439D5D5E3}"/>
              </a:ext>
            </a:extLst>
          </p:cNvPr>
          <p:cNvSpPr txBox="1"/>
          <p:nvPr/>
        </p:nvSpPr>
        <p:spPr>
          <a:xfrm>
            <a:off x="4939856" y="330200"/>
            <a:ext cx="7044572" cy="1361966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endParaRPr lang="en-GB" sz="1400" dirty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GB" sz="2400" b="1" i="1" dirty="0">
                <a:solidFill>
                  <a:srgbClr val="000000"/>
                </a:solidFill>
                <a:latin typeface="Helvetica"/>
                <a:cs typeface="Helvetica"/>
              </a:rPr>
              <a:t>Membership</a:t>
            </a:r>
            <a:endParaRPr lang="en-GB" sz="1600" b="1" i="1" dirty="0">
              <a:solidFill>
                <a:srgbClr val="000000"/>
              </a:solidFill>
              <a:latin typeface="Helvetica"/>
              <a:cs typeface="Helvetica"/>
            </a:endParaRPr>
          </a:p>
          <a:p>
            <a:endParaRPr lang="en-GB" sz="1400" dirty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GB" sz="1400" dirty="0">
                <a:solidFill>
                  <a:srgbClr val="000000"/>
                </a:solidFill>
                <a:latin typeface="Helvetica"/>
                <a:cs typeface="Helvetica"/>
              </a:rPr>
              <a:t>Nuclear Physics Group is the </a:t>
            </a:r>
            <a:r>
              <a:rPr lang="en-GB" sz="1400" b="1" dirty="0">
                <a:solidFill>
                  <a:srgbClr val="000000"/>
                </a:solidFill>
                <a:latin typeface="Helvetica"/>
                <a:cs typeface="Helvetica"/>
              </a:rPr>
              <a:t>largest IOP special interest group </a:t>
            </a:r>
            <a:r>
              <a:rPr lang="en-GB" sz="1400" dirty="0">
                <a:solidFill>
                  <a:srgbClr val="000000"/>
                </a:solidFill>
                <a:latin typeface="Helvetica"/>
                <a:cs typeface="Helvetica"/>
              </a:rPr>
              <a:t>– 2600 members.</a:t>
            </a:r>
          </a:p>
          <a:p>
            <a:r>
              <a:rPr lang="en-GB" sz="1400" dirty="0">
                <a:solidFill>
                  <a:srgbClr val="000000"/>
                </a:solidFill>
                <a:latin typeface="Helvetica"/>
                <a:cs typeface="Helvetica"/>
              </a:rPr>
              <a:t>Largest for female members – F=26%</a:t>
            </a:r>
          </a:p>
          <a:p>
            <a:r>
              <a:rPr lang="en-GB" sz="1400" dirty="0">
                <a:solidFill>
                  <a:srgbClr val="000000"/>
                </a:solidFill>
                <a:latin typeface="Helvetica"/>
                <a:cs typeface="Helvetica"/>
              </a:rPr>
              <a:t>10</a:t>
            </a:r>
            <a:r>
              <a:rPr lang="en-GB" sz="1400" baseline="30000" dirty="0">
                <a:solidFill>
                  <a:srgbClr val="000000"/>
                </a:solidFill>
                <a:latin typeface="Helvetica"/>
                <a:cs typeface="Helvetica"/>
              </a:rPr>
              <a:t>th</a:t>
            </a:r>
            <a:r>
              <a:rPr lang="en-GB" sz="1400" dirty="0">
                <a:solidFill>
                  <a:srgbClr val="000000"/>
                </a:solidFill>
                <a:latin typeface="Helvetica"/>
                <a:cs typeface="Helvetica"/>
              </a:rPr>
              <a:t> youngest average age 50% &lt; 25 years old (F=33%)</a:t>
            </a:r>
          </a:p>
          <a:p>
            <a:endParaRPr lang="en-GB" sz="14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9E8231-76DA-0844-910E-D38D52270D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53109" y="1811648"/>
            <a:ext cx="2086746" cy="49383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01D342-6D0C-3748-A494-18D3B82B58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52519" y="1805945"/>
            <a:ext cx="4524781" cy="494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21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6F7A0596-0A31-F94E-B4A2-59C9C494A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94100" cy="660400"/>
          </a:xfrm>
          <a:prstGeom prst="rect">
            <a:avLst/>
          </a:prstGeom>
        </p:spPr>
      </p:pic>
      <p:sp>
        <p:nvSpPr>
          <p:cNvPr id="6" name="TextShape 1">
            <a:extLst>
              <a:ext uri="{FF2B5EF4-FFF2-40B4-BE49-F238E27FC236}">
                <a16:creationId xmlns:a16="http://schemas.microsoft.com/office/drawing/2014/main" id="{353FC692-A2C4-3441-A0A3-15A439D5D5E3}"/>
              </a:ext>
            </a:extLst>
          </p:cNvPr>
          <p:cNvSpPr txBox="1"/>
          <p:nvPr/>
        </p:nvSpPr>
        <p:spPr>
          <a:xfrm>
            <a:off x="4087092" y="330200"/>
            <a:ext cx="7897336" cy="1559410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endParaRPr lang="en-GB" sz="1400" dirty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GB" sz="2400" b="1" i="1" dirty="0">
                <a:solidFill>
                  <a:srgbClr val="000000"/>
                </a:solidFill>
                <a:latin typeface="Helvetica"/>
                <a:cs typeface="Helvetica"/>
              </a:rPr>
              <a:t>Membership</a:t>
            </a:r>
            <a:endParaRPr lang="en-GB" sz="1600" b="1" i="1" dirty="0">
              <a:solidFill>
                <a:srgbClr val="000000"/>
              </a:solidFill>
              <a:latin typeface="Helvetica"/>
              <a:cs typeface="Helvetica"/>
            </a:endParaRPr>
          </a:p>
          <a:p>
            <a:endParaRPr lang="en-GB" sz="1400" dirty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GB" sz="1400" dirty="0">
                <a:solidFill>
                  <a:srgbClr val="000000"/>
                </a:solidFill>
                <a:latin typeface="Helvetica"/>
                <a:cs typeface="Helvetica"/>
              </a:rPr>
              <a:t>Nuclear Physics Group is the largest IOP special interest group – 2600 members </a:t>
            </a:r>
          </a:p>
          <a:p>
            <a:r>
              <a:rPr lang="en-GB" sz="1400" dirty="0">
                <a:solidFill>
                  <a:srgbClr val="000000"/>
                </a:solidFill>
                <a:latin typeface="Helvetica"/>
                <a:cs typeface="Helvetica"/>
              </a:rPr>
              <a:t>(12% IOP membership).</a:t>
            </a:r>
          </a:p>
          <a:p>
            <a:r>
              <a:rPr lang="en-GB" sz="1400" dirty="0">
                <a:solidFill>
                  <a:srgbClr val="000000"/>
                </a:solidFill>
                <a:latin typeface="Helvetica"/>
                <a:cs typeface="Helvetica"/>
              </a:rPr>
              <a:t>Largest for female members – F=26%</a:t>
            </a:r>
          </a:p>
          <a:p>
            <a:r>
              <a:rPr lang="en-GB" sz="1400" dirty="0">
                <a:solidFill>
                  <a:srgbClr val="000000"/>
                </a:solidFill>
                <a:latin typeface="Helvetica"/>
                <a:cs typeface="Helvetica"/>
              </a:rPr>
              <a:t>10</a:t>
            </a:r>
            <a:r>
              <a:rPr lang="en-GB" sz="1400" baseline="30000" dirty="0">
                <a:solidFill>
                  <a:srgbClr val="000000"/>
                </a:solidFill>
                <a:latin typeface="Helvetica"/>
                <a:cs typeface="Helvetica"/>
              </a:rPr>
              <a:t>th</a:t>
            </a:r>
            <a:r>
              <a:rPr lang="en-GB" sz="1400" dirty="0">
                <a:solidFill>
                  <a:srgbClr val="000000"/>
                </a:solidFill>
                <a:latin typeface="Helvetica"/>
                <a:cs typeface="Helvetica"/>
              </a:rPr>
              <a:t> youngest average age 44% &lt; 25 years old (F=32%)</a:t>
            </a:r>
          </a:p>
          <a:p>
            <a:endParaRPr lang="en-GB" sz="14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F7C406-8816-4588-2FC2-D7C5899A4662}"/>
              </a:ext>
            </a:extLst>
          </p:cNvPr>
          <p:cNvSpPr txBox="1"/>
          <p:nvPr/>
        </p:nvSpPr>
        <p:spPr>
          <a:xfrm>
            <a:off x="1232452" y="4545771"/>
            <a:ext cx="662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468AD8-BC2B-27E6-E2C9-3368D49DBEE2}"/>
              </a:ext>
            </a:extLst>
          </p:cNvPr>
          <p:cNvSpPr txBox="1"/>
          <p:nvPr/>
        </p:nvSpPr>
        <p:spPr>
          <a:xfrm>
            <a:off x="2891735" y="4545771"/>
            <a:ext cx="662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IOP</a:t>
            </a:r>
          </a:p>
        </p:txBody>
      </p:sp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498A2717-AC0E-6464-1DE6-33823FC8F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582" y="2011605"/>
            <a:ext cx="2844800" cy="2349500"/>
          </a:xfrm>
          <a:prstGeom prst="rect">
            <a:avLst/>
          </a:prstGeom>
        </p:spPr>
      </p:pic>
      <p:pic>
        <p:nvPicPr>
          <p:cNvPr id="25" name="Picture 2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6D30BCA-B933-77C2-4A84-43821C738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8846" y="2011605"/>
            <a:ext cx="2844800" cy="2349500"/>
          </a:xfrm>
          <a:prstGeom prst="rect">
            <a:avLst/>
          </a:prstGeom>
        </p:spPr>
      </p:pic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1440310-F1BE-EE18-C232-40320BEAF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1735" y="4483100"/>
            <a:ext cx="2806700" cy="2374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A468E3-A906-2F7C-3CE2-CFFF76B62D7C}"/>
              </a:ext>
            </a:extLst>
          </p:cNvPr>
          <p:cNvSpPr txBox="1"/>
          <p:nvPr/>
        </p:nvSpPr>
        <p:spPr>
          <a:xfrm>
            <a:off x="5903781" y="4194845"/>
            <a:ext cx="662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259CAB-0489-1CCB-FE8F-DF259ABF3102}"/>
              </a:ext>
            </a:extLst>
          </p:cNvPr>
          <p:cNvSpPr txBox="1"/>
          <p:nvPr/>
        </p:nvSpPr>
        <p:spPr>
          <a:xfrm>
            <a:off x="9912500" y="4194845"/>
            <a:ext cx="662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IOP</a:t>
            </a:r>
          </a:p>
        </p:txBody>
      </p:sp>
      <p:pic>
        <p:nvPicPr>
          <p:cNvPr id="16" name="Picture 15" descr="Diagram&#10;&#10;Description automatically generated with low confidence">
            <a:extLst>
              <a:ext uri="{FF2B5EF4-FFF2-40B4-BE49-F238E27FC236}">
                <a16:creationId xmlns:a16="http://schemas.microsoft.com/office/drawing/2014/main" id="{251075E7-FF12-9CC0-5A28-628558B39D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7785" y="4545771"/>
            <a:ext cx="2806700" cy="2374900"/>
          </a:xfrm>
          <a:prstGeom prst="rect">
            <a:avLst/>
          </a:prstGeom>
        </p:spPr>
      </p:pic>
      <p:pic>
        <p:nvPicPr>
          <p:cNvPr id="18" name="Picture 17" descr="Chart, bar chart&#10;&#10;Description automatically generated">
            <a:extLst>
              <a:ext uri="{FF2B5EF4-FFF2-40B4-BE49-F238E27FC236}">
                <a16:creationId xmlns:a16="http://schemas.microsoft.com/office/drawing/2014/main" id="{7739C81E-464D-4988-1A36-A416EC1EEA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482" y="2011605"/>
            <a:ext cx="3175000" cy="2514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8EC42C5-8117-7925-E5E4-1E0F9F2D0B24}"/>
              </a:ext>
            </a:extLst>
          </p:cNvPr>
          <p:cNvSpPr txBox="1"/>
          <p:nvPr/>
        </p:nvSpPr>
        <p:spPr>
          <a:xfrm>
            <a:off x="7280144" y="2977281"/>
            <a:ext cx="1538702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All members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49CBB2-AFA2-8AB5-986C-166D2F6EE20C}"/>
              </a:ext>
            </a:extLst>
          </p:cNvPr>
          <p:cNvSpPr txBox="1"/>
          <p:nvPr/>
        </p:nvSpPr>
        <p:spPr>
          <a:xfrm>
            <a:off x="365431" y="6495534"/>
            <a:ext cx="5333386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36% of IOP members &lt; 25 years are members of NPG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9E7150-1E87-5B0D-97A4-3B0124CE10DF}"/>
              </a:ext>
            </a:extLst>
          </p:cNvPr>
          <p:cNvSpPr txBox="1"/>
          <p:nvPr/>
        </p:nvSpPr>
        <p:spPr>
          <a:xfrm>
            <a:off x="7377124" y="5262479"/>
            <a:ext cx="1538702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&lt;25 years</a:t>
            </a:r>
          </a:p>
        </p:txBody>
      </p:sp>
    </p:spTree>
    <p:extLst>
      <p:ext uri="{BB962C8B-B14F-4D97-AF65-F5344CB8AC3E}">
        <p14:creationId xmlns:p14="http://schemas.microsoft.com/office/powerpoint/2010/main" val="2893341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6F7A0596-0A31-F94E-B4A2-59C9C494A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94100" cy="660400"/>
          </a:xfrm>
          <a:prstGeom prst="rect">
            <a:avLst/>
          </a:prstGeom>
        </p:spPr>
      </p:pic>
      <p:sp>
        <p:nvSpPr>
          <p:cNvPr id="6" name="TextShape 1">
            <a:extLst>
              <a:ext uri="{FF2B5EF4-FFF2-40B4-BE49-F238E27FC236}">
                <a16:creationId xmlns:a16="http://schemas.microsoft.com/office/drawing/2014/main" id="{353FC692-A2C4-3441-A0A3-15A439D5D5E3}"/>
              </a:ext>
            </a:extLst>
          </p:cNvPr>
          <p:cNvSpPr txBox="1"/>
          <p:nvPr/>
        </p:nvSpPr>
        <p:spPr>
          <a:xfrm>
            <a:off x="231094" y="1530119"/>
            <a:ext cx="11729812" cy="1524973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r>
              <a:rPr lang="en-GB" sz="1600" dirty="0">
                <a:latin typeface="Helvetica" pitchFamily="2" charset="0"/>
              </a:rPr>
              <a:t>Half-day event £500 (£750)</a:t>
            </a:r>
          </a:p>
          <a:p>
            <a:r>
              <a:rPr lang="en-GB" sz="1600" dirty="0">
                <a:latin typeface="Helvetica" pitchFamily="2" charset="0"/>
              </a:rPr>
              <a:t>One-day event* £1000 (£1500)</a:t>
            </a:r>
          </a:p>
          <a:p>
            <a:r>
              <a:rPr lang="en-GB" sz="1600" dirty="0">
                <a:latin typeface="Helvetica" pitchFamily="2" charset="0"/>
              </a:rPr>
              <a:t>Multi-day conference £1000 (£1500) for the first day, plus £500 (£750) for each additional day </a:t>
            </a:r>
          </a:p>
          <a:p>
            <a:endParaRPr lang="en-GB" sz="1600" dirty="0">
              <a:latin typeface="Helvetica" pitchFamily="2" charset="0"/>
            </a:endParaRPr>
          </a:p>
          <a:p>
            <a:r>
              <a:rPr lang="en-GB" sz="1600" dirty="0">
                <a:latin typeface="Helvetica" pitchFamily="2" charset="0"/>
              </a:rPr>
              <a:t>	Contact </a:t>
            </a:r>
            <a:r>
              <a:rPr lang="en-GB" sz="1600" dirty="0">
                <a:latin typeface="Helvetica" pitchFamily="2" charset="0"/>
                <a:hlinkClick r:id="rId3"/>
              </a:rPr>
              <a:t>david.sharp@manchester.ac.uk</a:t>
            </a:r>
            <a:r>
              <a:rPr lang="en-GB" sz="1600" dirty="0">
                <a:latin typeface="Helvetica" pitchFamily="2" charset="0"/>
              </a:rPr>
              <a:t> and Stefanos Paschalis </a:t>
            </a:r>
            <a:r>
              <a:rPr lang="en-GB" sz="1600" dirty="0">
                <a:latin typeface="Helvetica" pitchFamily="2" charset="0"/>
                <a:hlinkClick r:id="rId4"/>
              </a:rPr>
              <a:t>stefanos.paschalis@york.ac.uk</a:t>
            </a:r>
            <a:r>
              <a:rPr lang="en-GB" sz="1600" dirty="0">
                <a:latin typeface="Helvetica" pitchFamily="2" charset="0"/>
              </a:rPr>
              <a:t> </a:t>
            </a:r>
            <a:endParaRPr lang="en-GB" sz="1400" b="1" dirty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GB" sz="1400" b="1" dirty="0">
                <a:solidFill>
                  <a:srgbClr val="000000"/>
                </a:solidFill>
                <a:latin typeface="Helvetica"/>
                <a:cs typeface="Helvetica"/>
              </a:rPr>
              <a:t>	</a:t>
            </a:r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id="{9F0ADDC1-BC3D-D848-8904-40B42CFD785B}"/>
              </a:ext>
            </a:extLst>
          </p:cNvPr>
          <p:cNvSpPr txBox="1"/>
          <p:nvPr/>
        </p:nvSpPr>
        <p:spPr>
          <a:xfrm>
            <a:off x="6358320" y="132628"/>
            <a:ext cx="5147042" cy="1018630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sz="2400" b="1" dirty="0">
                <a:solidFill>
                  <a:srgbClr val="000000"/>
                </a:solidFill>
                <a:latin typeface="Helvetica"/>
                <a:cs typeface="Helvetica"/>
              </a:rPr>
              <a:t>Funding for events</a:t>
            </a:r>
            <a:endParaRPr lang="en-GB" sz="24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2" name="TextShape 1">
            <a:extLst>
              <a:ext uri="{FF2B5EF4-FFF2-40B4-BE49-F238E27FC236}">
                <a16:creationId xmlns:a16="http://schemas.microsoft.com/office/drawing/2014/main" id="{C605A757-3BA6-7A27-1551-8849A3634E3E}"/>
              </a:ext>
            </a:extLst>
          </p:cNvPr>
          <p:cNvSpPr txBox="1"/>
          <p:nvPr/>
        </p:nvSpPr>
        <p:spPr>
          <a:xfrm>
            <a:off x="231095" y="3275792"/>
            <a:ext cx="5864906" cy="3346681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r>
              <a:rPr lang="en-GB" sz="1600" b="1" dirty="0">
                <a:latin typeface="Helvetica" pitchFamily="2" charset="0"/>
              </a:rPr>
              <a:t>2022 sponsored events</a:t>
            </a:r>
          </a:p>
          <a:p>
            <a:endParaRPr lang="en-GB" sz="1600" b="1" dirty="0">
              <a:solidFill>
                <a:srgbClr val="000000"/>
              </a:solidFill>
              <a:latin typeface="Helvetica" pitchFamily="2" charset="0"/>
              <a:cs typeface="Helvetica"/>
            </a:endParaRPr>
          </a:p>
          <a:p>
            <a:r>
              <a:rPr lang="en-GB" sz="1600" dirty="0">
                <a:solidFill>
                  <a:srgbClr val="000000"/>
                </a:solidFill>
                <a:latin typeface="Helvetica" pitchFamily="2" charset="0"/>
                <a:cs typeface="Helvetica"/>
              </a:rPr>
              <a:t>IOP NPG conference – Surrey</a:t>
            </a:r>
          </a:p>
          <a:p>
            <a:endParaRPr lang="en-GB" sz="1600" dirty="0">
              <a:solidFill>
                <a:srgbClr val="000000"/>
              </a:solidFill>
              <a:latin typeface="Helvetica" pitchFamily="2" charset="0"/>
              <a:cs typeface="Helvetica"/>
            </a:endParaRPr>
          </a:p>
          <a:p>
            <a:r>
              <a:rPr lang="en-GB" sz="1600" dirty="0">
                <a:solidFill>
                  <a:srgbClr val="000000"/>
                </a:solidFill>
                <a:latin typeface="Helvetica" pitchFamily="2" charset="0"/>
                <a:cs typeface="Helvetica"/>
              </a:rPr>
              <a:t>Nuclear Physics Summer School – Sheffield </a:t>
            </a:r>
            <a:r>
              <a:rPr lang="en-GB" sz="1600" b="1" dirty="0">
                <a:solidFill>
                  <a:srgbClr val="000000"/>
                </a:solidFill>
                <a:latin typeface="Helvetica" pitchFamily="2" charset="0"/>
                <a:cs typeface="Helvetica"/>
              </a:rPr>
              <a:t>(D. Doherty talk)</a:t>
            </a:r>
          </a:p>
          <a:p>
            <a:endParaRPr lang="en-GB" sz="1600" dirty="0">
              <a:solidFill>
                <a:srgbClr val="000000"/>
              </a:solidFill>
              <a:latin typeface="Helvetica" pitchFamily="2" charset="0"/>
              <a:cs typeface="Helvetica"/>
            </a:endParaRPr>
          </a:p>
          <a:p>
            <a:r>
              <a:rPr lang="en-GB" sz="1600" dirty="0">
                <a:solidFill>
                  <a:srgbClr val="000000"/>
                </a:solidFill>
                <a:latin typeface="Helvetica" pitchFamily="2" charset="0"/>
                <a:cs typeface="Helvetica"/>
              </a:rPr>
              <a:t>International Symposium on Multiparticle Dynamics– Pitlochry Joint with HEPP and APP</a:t>
            </a:r>
          </a:p>
          <a:p>
            <a:endParaRPr lang="en-GB" sz="1600" dirty="0">
              <a:solidFill>
                <a:srgbClr val="000000"/>
              </a:solidFill>
              <a:latin typeface="Helvetica" pitchFamily="2" charset="0"/>
              <a:cs typeface="Helvetica"/>
            </a:endParaRPr>
          </a:p>
          <a:p>
            <a:r>
              <a:rPr lang="en-GB" sz="1600" dirty="0" err="1">
                <a:solidFill>
                  <a:srgbClr val="000000"/>
                </a:solidFill>
                <a:latin typeface="Helvetica" pitchFamily="2" charset="0"/>
                <a:cs typeface="Helvetica"/>
              </a:rPr>
              <a:t>n_ToF</a:t>
            </a:r>
            <a:r>
              <a:rPr lang="en-GB" sz="1600" dirty="0">
                <a:solidFill>
                  <a:srgbClr val="000000"/>
                </a:solidFill>
                <a:latin typeface="Helvetica" pitchFamily="2" charset="0"/>
                <a:cs typeface="Helvetica"/>
              </a:rPr>
              <a:t> collaboration meeting – Edinburgh</a:t>
            </a:r>
          </a:p>
          <a:p>
            <a:endParaRPr lang="en-GB" sz="1600" dirty="0">
              <a:solidFill>
                <a:srgbClr val="000000"/>
              </a:solidFill>
              <a:latin typeface="Helvetica" pitchFamily="2" charset="0"/>
              <a:cs typeface="Helvetica"/>
            </a:endParaRPr>
          </a:p>
          <a:p>
            <a:r>
              <a:rPr lang="en-GB" sz="1600" dirty="0">
                <a:solidFill>
                  <a:srgbClr val="000000"/>
                </a:solidFill>
                <a:latin typeface="Helvetica" pitchFamily="2" charset="0"/>
                <a:cs typeface="Helvetica"/>
              </a:rPr>
              <a:t>Early Career Researcher Forum  – York (J. Henderson)</a:t>
            </a:r>
          </a:p>
          <a:p>
            <a:endParaRPr lang="en-GB" sz="1400" dirty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GB" sz="1400" b="1" dirty="0">
                <a:solidFill>
                  <a:srgbClr val="000000"/>
                </a:solidFill>
                <a:latin typeface="Helvetica"/>
                <a:cs typeface="Helvetica"/>
              </a:rPr>
              <a:t>	</a:t>
            </a:r>
          </a:p>
        </p:txBody>
      </p:sp>
      <p:sp>
        <p:nvSpPr>
          <p:cNvPr id="3" name="TextShape 1">
            <a:extLst>
              <a:ext uri="{FF2B5EF4-FFF2-40B4-BE49-F238E27FC236}">
                <a16:creationId xmlns:a16="http://schemas.microsoft.com/office/drawing/2014/main" id="{E298F95A-1185-A62F-EBD3-4E2E56381C76}"/>
              </a:ext>
            </a:extLst>
          </p:cNvPr>
          <p:cNvSpPr txBox="1"/>
          <p:nvPr/>
        </p:nvSpPr>
        <p:spPr>
          <a:xfrm>
            <a:off x="6248401" y="3275791"/>
            <a:ext cx="5712506" cy="3346682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r>
              <a:rPr lang="en-GB" sz="1600" b="1" dirty="0">
                <a:latin typeface="Helvetica" pitchFamily="2" charset="0"/>
              </a:rPr>
              <a:t>2023 funding £9k</a:t>
            </a:r>
          </a:p>
          <a:p>
            <a:endParaRPr lang="en-GB" sz="1600" b="1" dirty="0">
              <a:solidFill>
                <a:srgbClr val="000000"/>
              </a:solidFill>
              <a:latin typeface="Helvetica" pitchFamily="2" charset="0"/>
              <a:cs typeface="Helvetica"/>
            </a:endParaRPr>
          </a:p>
          <a:p>
            <a:r>
              <a:rPr lang="en-GB" sz="1600" dirty="0">
                <a:solidFill>
                  <a:srgbClr val="000000"/>
                </a:solidFill>
                <a:latin typeface="Helvetica" pitchFamily="2" charset="0"/>
                <a:cs typeface="Helvetica"/>
              </a:rPr>
              <a:t>IOP NPG conference (3) – York</a:t>
            </a:r>
          </a:p>
          <a:p>
            <a:endParaRPr lang="en-GB" sz="1600" dirty="0">
              <a:solidFill>
                <a:srgbClr val="000000"/>
              </a:solidFill>
              <a:latin typeface="Helvetica" pitchFamily="2" charset="0"/>
              <a:cs typeface="Helvetica"/>
            </a:endParaRPr>
          </a:p>
          <a:p>
            <a:r>
              <a:rPr lang="en-GB" sz="1600" dirty="0">
                <a:solidFill>
                  <a:srgbClr val="000000"/>
                </a:solidFill>
                <a:latin typeface="Helvetica" pitchFamily="2" charset="0"/>
                <a:cs typeface="Helvetica"/>
              </a:rPr>
              <a:t>Charge-plunger techniques workshop (1) – UWS</a:t>
            </a:r>
          </a:p>
          <a:p>
            <a:endParaRPr lang="en-GB" sz="1600" dirty="0">
              <a:solidFill>
                <a:srgbClr val="000000"/>
              </a:solidFill>
              <a:latin typeface="Helvetica" pitchFamily="2" charset="0"/>
              <a:cs typeface="Helvetica"/>
            </a:endParaRPr>
          </a:p>
          <a:p>
            <a:r>
              <a:rPr lang="en-GB" sz="1600" dirty="0">
                <a:solidFill>
                  <a:srgbClr val="000000"/>
                </a:solidFill>
                <a:latin typeface="Helvetica" pitchFamily="2" charset="0"/>
                <a:cs typeface="Helvetica"/>
              </a:rPr>
              <a:t>Quantum effects near threshold (3) – Edinburgh</a:t>
            </a:r>
          </a:p>
          <a:p>
            <a:endParaRPr lang="en-GB" sz="1600" dirty="0">
              <a:solidFill>
                <a:srgbClr val="000000"/>
              </a:solidFill>
              <a:latin typeface="Helvetica" pitchFamily="2" charset="0"/>
              <a:cs typeface="Helvetica"/>
            </a:endParaRPr>
          </a:p>
          <a:p>
            <a:r>
              <a:rPr lang="en-GB" sz="1600" dirty="0">
                <a:solidFill>
                  <a:srgbClr val="000000"/>
                </a:solidFill>
                <a:latin typeface="Helvetica" pitchFamily="2" charset="0"/>
                <a:cs typeface="Helvetica"/>
              </a:rPr>
              <a:t>Early Career Researcher Forum – TBC </a:t>
            </a:r>
          </a:p>
          <a:p>
            <a:endParaRPr lang="en-GB" sz="1600" dirty="0">
              <a:solidFill>
                <a:srgbClr val="000000"/>
              </a:solidFill>
              <a:latin typeface="Helvetica" pitchFamily="2" charset="0"/>
              <a:cs typeface="Helvetica"/>
            </a:endParaRPr>
          </a:p>
          <a:p>
            <a:r>
              <a:rPr lang="en-GB" sz="1600" dirty="0">
                <a:solidFill>
                  <a:srgbClr val="000000"/>
                </a:solidFill>
                <a:latin typeface="Helvetica" pitchFamily="2" charset="0"/>
                <a:cs typeface="Helvetica"/>
              </a:rPr>
              <a:t>£3k currently unallocated but 2 requests already.</a:t>
            </a:r>
          </a:p>
          <a:p>
            <a:r>
              <a:rPr lang="en-GB" sz="1600" dirty="0">
                <a:solidFill>
                  <a:srgbClr val="000000"/>
                </a:solidFill>
                <a:latin typeface="Helvetica" pitchFamily="2" charset="0"/>
                <a:cs typeface="Helvetica"/>
              </a:rPr>
              <a:t>Any requests for 2023 events should be sent to committee by end January for consideration.</a:t>
            </a:r>
          </a:p>
          <a:p>
            <a:endParaRPr lang="en-GB" sz="1400" dirty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GB" sz="1400" b="1" dirty="0">
                <a:solidFill>
                  <a:srgbClr val="000000"/>
                </a:solidFill>
                <a:latin typeface="Helvetica"/>
                <a:cs typeface="Helvetica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77425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6F7A0596-0A31-F94E-B4A2-59C9C494A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94100" cy="660400"/>
          </a:xfrm>
          <a:prstGeom prst="rect">
            <a:avLst/>
          </a:prstGeom>
        </p:spPr>
      </p:pic>
      <p:sp>
        <p:nvSpPr>
          <p:cNvPr id="88" name="TextShape 1">
            <a:extLst>
              <a:ext uri="{FF2B5EF4-FFF2-40B4-BE49-F238E27FC236}">
                <a16:creationId xmlns:a16="http://schemas.microsoft.com/office/drawing/2014/main" id="{409C84A9-98AE-2F41-AEC1-EA358475B7A7}"/>
              </a:ext>
            </a:extLst>
          </p:cNvPr>
          <p:cNvSpPr txBox="1"/>
          <p:nvPr/>
        </p:nvSpPr>
        <p:spPr>
          <a:xfrm>
            <a:off x="3958656" y="151085"/>
            <a:ext cx="5759470" cy="1018630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sz="2400" b="1" dirty="0">
                <a:solidFill>
                  <a:srgbClr val="000000"/>
                </a:solidFill>
                <a:latin typeface="Helvetica"/>
                <a:cs typeface="Helvetica"/>
              </a:rPr>
              <a:t>IOP NGP Conference 2023</a:t>
            </a:r>
            <a:endParaRPr lang="en-GB" sz="24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D4CB2D52-391A-519C-E723-193E8202E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699" y="273050"/>
            <a:ext cx="2032000" cy="774700"/>
          </a:xfrm>
          <a:prstGeom prst="rect">
            <a:avLst/>
          </a:prstGeom>
        </p:spPr>
      </p:pic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03A257F-5E46-0250-B90A-06E3E21BC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362226"/>
            <a:ext cx="7772400" cy="2440826"/>
          </a:xfrm>
          <a:prstGeom prst="rect">
            <a:avLst/>
          </a:prstGeom>
        </p:spPr>
      </p:pic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CC5A932-CDD1-D647-772A-D84C13EBAA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4117528"/>
            <a:ext cx="7772400" cy="232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4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6F7A0596-0A31-F94E-B4A2-59C9C494A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94100" cy="660400"/>
          </a:xfrm>
          <a:prstGeom prst="rect">
            <a:avLst/>
          </a:prstGeom>
        </p:spPr>
      </p:pic>
      <p:sp>
        <p:nvSpPr>
          <p:cNvPr id="88" name="TextShape 1">
            <a:extLst>
              <a:ext uri="{FF2B5EF4-FFF2-40B4-BE49-F238E27FC236}">
                <a16:creationId xmlns:a16="http://schemas.microsoft.com/office/drawing/2014/main" id="{409C84A9-98AE-2F41-AEC1-EA358475B7A7}"/>
              </a:ext>
            </a:extLst>
          </p:cNvPr>
          <p:cNvSpPr txBox="1"/>
          <p:nvPr/>
        </p:nvSpPr>
        <p:spPr>
          <a:xfrm>
            <a:off x="5745892" y="132628"/>
            <a:ext cx="5759470" cy="1018630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b="1" dirty="0">
                <a:solidFill>
                  <a:srgbClr val="000000"/>
                </a:solidFill>
                <a:latin typeface="Helvetica"/>
                <a:cs typeface="Helvetica"/>
              </a:rPr>
              <a:t>IOP Nuclear Physics Group Members Colloquia</a:t>
            </a:r>
            <a:endParaRPr lang="en-GB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C0895F3-7D5F-BD4B-A8C2-2540865884CD}"/>
              </a:ext>
            </a:extLst>
          </p:cNvPr>
          <p:cNvSpPr txBox="1"/>
          <p:nvPr/>
        </p:nvSpPr>
        <p:spPr>
          <a:xfrm>
            <a:off x="6191436" y="2562063"/>
            <a:ext cx="5759470" cy="21677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90000" tIns="45000" rIns="90000" bIns="45000" anchorCtr="0" compatLnSpc="0">
            <a:spAutoFit/>
          </a:bodyPr>
          <a:lstStyle/>
          <a:p>
            <a:pPr marL="285750" marR="0" lvl="0" indent="-28575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endParaRPr lang="en-GB" sz="1600" i="0" u="none" strike="noStrike" kern="1200" cap="none" dirty="0">
              <a:ln>
                <a:noFill/>
              </a:ln>
              <a:latin typeface="Helvetica" pitchFamily="2" charset="0"/>
              <a:ea typeface="Segoe UI" pitchFamily="2"/>
              <a:cs typeface="Tahoma" pitchFamily="2"/>
            </a:endParaRPr>
          </a:p>
          <a:p>
            <a:pPr marL="285750" marR="0" lvl="0" indent="-28575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GB" sz="1600" i="0" u="none" strike="noStrike" kern="1200" cap="none" dirty="0">
                <a:ln>
                  <a:noFill/>
                </a:ln>
                <a:latin typeface="Helvetica" pitchFamily="2" charset="0"/>
                <a:ea typeface="Segoe UI" pitchFamily="2"/>
                <a:cs typeface="Tahoma" pitchFamily="2"/>
              </a:rPr>
              <a:t>Coordinated by IOP NPG – Liam Gaffney</a:t>
            </a:r>
          </a:p>
          <a:p>
            <a:pPr marR="0" lv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endParaRPr lang="en-GB" sz="1600" dirty="0">
              <a:latin typeface="Helvetica" pitchFamily="2" charset="0"/>
              <a:ea typeface="Segoe UI" pitchFamily="2"/>
              <a:cs typeface="Tahoma" pitchFamily="2"/>
            </a:endParaRPr>
          </a:p>
          <a:p>
            <a:pPr marL="285750" marR="0" lvl="0" indent="-28575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GB" sz="1600" i="0" u="none" strike="noStrike" kern="1200" cap="none" dirty="0">
                <a:ln>
                  <a:noFill/>
                </a:ln>
                <a:latin typeface="Helvetica" pitchFamily="2" charset="0"/>
                <a:ea typeface="Segoe UI" pitchFamily="2"/>
                <a:cs typeface="Tahoma" pitchFamily="2"/>
              </a:rPr>
              <a:t>Organised by a different research group each month.</a:t>
            </a:r>
          </a:p>
          <a:p>
            <a:pPr marL="285750" marR="0" lvl="0" indent="-28575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endParaRPr lang="en-GB" sz="1600" dirty="0">
              <a:latin typeface="Helvetica" pitchFamily="2" charset="0"/>
              <a:ea typeface="Segoe UI" pitchFamily="2"/>
              <a:cs typeface="Tahoma" pitchFamily="2"/>
            </a:endParaRPr>
          </a:p>
          <a:p>
            <a:pPr marL="285750" marR="0" lvl="0" indent="-28575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GB" sz="1600" i="0" u="none" strike="noStrike" kern="1200" cap="none" dirty="0">
                <a:ln>
                  <a:noFill/>
                </a:ln>
                <a:latin typeface="Helvetica" pitchFamily="2" charset="0"/>
                <a:ea typeface="Segoe UI" pitchFamily="2"/>
                <a:cs typeface="Tahoma" pitchFamily="2"/>
              </a:rPr>
              <a:t>Invited speakers – plenary plus ECR talks.</a:t>
            </a:r>
          </a:p>
          <a:p>
            <a:pPr marL="285750" marR="0" lvl="0" indent="-28575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endParaRPr lang="en-GB" sz="1600" dirty="0">
              <a:latin typeface="Helvetica" pitchFamily="2" charset="0"/>
              <a:ea typeface="Segoe UI" pitchFamily="2"/>
              <a:cs typeface="Tahoma" pitchFamily="2"/>
            </a:endParaRPr>
          </a:p>
          <a:p>
            <a:pPr marL="285750" marR="0" lvl="0" indent="-28575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GB" sz="1600" dirty="0">
                <a:latin typeface="Helvetica" pitchFamily="2" charset="0"/>
                <a:ea typeface="Segoe UI" pitchFamily="2"/>
                <a:cs typeface="Tahoma" pitchFamily="2"/>
              </a:rPr>
              <a:t>Links to the recorded events can be found on the group webpages</a:t>
            </a:r>
            <a:endParaRPr lang="en-GB" sz="1600" i="0" u="none" strike="noStrike" kern="1200" cap="none" dirty="0">
              <a:ln>
                <a:noFill/>
              </a:ln>
              <a:latin typeface="Helvetica" pitchFamily="2" charset="0"/>
              <a:ea typeface="Segoe UI" pitchFamily="2"/>
              <a:cs typeface="Tahoma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i="0" u="none" strike="noStrike" kern="1200" cap="none" dirty="0">
              <a:ln>
                <a:noFill/>
              </a:ln>
              <a:latin typeface="Helvetica" pitchFamily="2" charset="0"/>
              <a:ea typeface="Segoe UI" pitchFamily="2"/>
              <a:cs typeface="Tahoma" pitchFamily="2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37E36BB-3FB1-864E-A25D-C9294CDA6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88" y="1657177"/>
            <a:ext cx="5884748" cy="39775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7193EDB-E022-B8AF-F138-CAEA4D5C7783}"/>
              </a:ext>
            </a:extLst>
          </p:cNvPr>
          <p:cNvSpPr/>
          <p:nvPr/>
        </p:nvSpPr>
        <p:spPr>
          <a:xfrm>
            <a:off x="543340" y="6262125"/>
            <a:ext cx="9276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https://www.iop.org/physics-community/special-interest-groups/nuclear-physics-group#gref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9423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6F7A0596-0A31-F94E-B4A2-59C9C494A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94100" cy="660400"/>
          </a:xfrm>
          <a:prstGeom prst="rect">
            <a:avLst/>
          </a:prstGeom>
        </p:spPr>
      </p:pic>
      <p:sp>
        <p:nvSpPr>
          <p:cNvPr id="7" name="TextShape 1">
            <a:extLst>
              <a:ext uri="{FF2B5EF4-FFF2-40B4-BE49-F238E27FC236}">
                <a16:creationId xmlns:a16="http://schemas.microsoft.com/office/drawing/2014/main" id="{9F0ADDC1-BC3D-D848-8904-40B42CFD785B}"/>
              </a:ext>
            </a:extLst>
          </p:cNvPr>
          <p:cNvSpPr txBox="1"/>
          <p:nvPr/>
        </p:nvSpPr>
        <p:spPr>
          <a:xfrm>
            <a:off x="6358320" y="132628"/>
            <a:ext cx="5147042" cy="1018630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sz="2400" b="1" dirty="0">
                <a:solidFill>
                  <a:srgbClr val="000000"/>
                </a:solidFill>
                <a:latin typeface="Helvetica"/>
                <a:cs typeface="Helvetica"/>
              </a:rPr>
              <a:t>IOP events services</a:t>
            </a:r>
            <a:endParaRPr lang="en-GB" sz="24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pic>
        <p:nvPicPr>
          <p:cNvPr id="8" name="Picture 7" descr="Graphical user interface, text, application, email&#10;&#10;Description automatically generate">
            <a:extLst>
              <a:ext uri="{FF2B5EF4-FFF2-40B4-BE49-F238E27FC236}">
                <a16:creationId xmlns:a16="http://schemas.microsoft.com/office/drawing/2014/main" id="{945369C5-1FC5-8E77-8C13-01EF0526D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54" y="1316957"/>
            <a:ext cx="7772399" cy="3682068"/>
          </a:xfrm>
          <a:prstGeom prst="rect">
            <a:avLst/>
          </a:prstGeom>
        </p:spPr>
      </p:pic>
      <p:pic>
        <p:nvPicPr>
          <p:cNvPr id="10" name="Picture 9" descr="Graphical user interface, text, letter, email&#10;&#10;Description automatically generated">
            <a:extLst>
              <a:ext uri="{FF2B5EF4-FFF2-40B4-BE49-F238E27FC236}">
                <a16:creationId xmlns:a16="http://schemas.microsoft.com/office/drawing/2014/main" id="{2156BB3C-15E7-9ECC-B54C-901D07D21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53" y="5164724"/>
            <a:ext cx="7772400" cy="1390542"/>
          </a:xfrm>
          <a:prstGeom prst="rect">
            <a:avLst/>
          </a:prstGeom>
        </p:spPr>
      </p:pic>
      <p:sp>
        <p:nvSpPr>
          <p:cNvPr id="13" name="TextShape 1">
            <a:extLst>
              <a:ext uri="{FF2B5EF4-FFF2-40B4-BE49-F238E27FC236}">
                <a16:creationId xmlns:a16="http://schemas.microsoft.com/office/drawing/2014/main" id="{1BF21243-E412-3B7F-C5B6-8F2DFD016ED7}"/>
              </a:ext>
            </a:extLst>
          </p:cNvPr>
          <p:cNvSpPr txBox="1"/>
          <p:nvPr/>
        </p:nvSpPr>
        <p:spPr>
          <a:xfrm>
            <a:off x="8229600" y="5902037"/>
            <a:ext cx="3865420" cy="655296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r>
              <a:rPr lang="en-GB" sz="1600" dirty="0">
                <a:latin typeface="Helvetica" pitchFamily="2" charset="0"/>
              </a:rPr>
              <a:t>Recommended for half/one-day meetings, small workshops etc</a:t>
            </a:r>
            <a:endParaRPr lang="en-GB" sz="1400" b="1" dirty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GB" sz="1400" b="1" dirty="0">
                <a:solidFill>
                  <a:srgbClr val="000000"/>
                </a:solidFill>
                <a:latin typeface="Helvetica"/>
                <a:cs typeface="Helvetica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16224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6F7A0596-0A31-F94E-B4A2-59C9C494A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94100" cy="660400"/>
          </a:xfrm>
          <a:prstGeom prst="rect">
            <a:avLst/>
          </a:prstGeom>
        </p:spPr>
      </p:pic>
      <p:sp>
        <p:nvSpPr>
          <p:cNvPr id="7" name="TextShape 1">
            <a:extLst>
              <a:ext uri="{FF2B5EF4-FFF2-40B4-BE49-F238E27FC236}">
                <a16:creationId xmlns:a16="http://schemas.microsoft.com/office/drawing/2014/main" id="{9F0ADDC1-BC3D-D848-8904-40B42CFD785B}"/>
              </a:ext>
            </a:extLst>
          </p:cNvPr>
          <p:cNvSpPr txBox="1"/>
          <p:nvPr/>
        </p:nvSpPr>
        <p:spPr>
          <a:xfrm>
            <a:off x="6358320" y="132628"/>
            <a:ext cx="5147042" cy="1018630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sz="2400" b="1" dirty="0">
                <a:solidFill>
                  <a:srgbClr val="000000"/>
                </a:solidFill>
                <a:latin typeface="Helvetica"/>
                <a:cs typeface="Helvetica"/>
              </a:rPr>
              <a:t>IOP events services</a:t>
            </a:r>
            <a:endParaRPr lang="en-GB" sz="24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B27B184-05FC-0963-3FAF-D9F40A631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72" y="805082"/>
            <a:ext cx="4509681" cy="1570954"/>
          </a:xfrm>
          <a:prstGeom prst="rect">
            <a:avLst/>
          </a:prstGeom>
        </p:spPr>
      </p:pic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5B700A35-BDC4-1C7A-BBCF-77DC7A7AC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6" y="2520718"/>
            <a:ext cx="3696612" cy="3109996"/>
          </a:xfrm>
          <a:prstGeom prst="rect">
            <a:avLst/>
          </a:prstGeom>
        </p:spPr>
      </p:pic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F2B11E3-A0C2-6EA6-A2AD-F1EC87EA2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3948" y="2470333"/>
            <a:ext cx="4233718" cy="2598156"/>
          </a:xfrm>
          <a:prstGeom prst="rect">
            <a:avLst/>
          </a:prstGeom>
        </p:spPr>
      </p:pic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9572054-2993-DF86-5D61-36ED0E9727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3948" y="5213171"/>
            <a:ext cx="2772809" cy="1623803"/>
          </a:xfrm>
          <a:prstGeom prst="rect">
            <a:avLst/>
          </a:prstGeom>
        </p:spPr>
      </p:pic>
      <p:pic>
        <p:nvPicPr>
          <p:cNvPr id="15" name="Picture 14" descr="Text, application, letter, email&#10;&#10;Description automatically generated">
            <a:extLst>
              <a:ext uri="{FF2B5EF4-FFF2-40B4-BE49-F238E27FC236}">
                <a16:creationId xmlns:a16="http://schemas.microsoft.com/office/drawing/2014/main" id="{6EDA89EB-93F2-7F81-16D9-F0738B7240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1814" y="2366914"/>
            <a:ext cx="3906417" cy="3095561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6FC4AB22-1D09-FD6A-DAC5-2B0D103870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4761" y="5510621"/>
            <a:ext cx="2772809" cy="132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18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8583</TotalTime>
  <Words>654</Words>
  <Application>Microsoft Macintosh PowerPoint</Application>
  <PresentationFormat>Widescreen</PresentationFormat>
  <Paragraphs>144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Sharp</dc:creator>
  <cp:lastModifiedBy>David Sharp</cp:lastModifiedBy>
  <cp:revision>27</cp:revision>
  <dcterms:created xsi:type="dcterms:W3CDTF">2021-02-02T15:10:51Z</dcterms:created>
  <dcterms:modified xsi:type="dcterms:W3CDTF">2023-01-10T08:25:14Z</dcterms:modified>
</cp:coreProperties>
</file>