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5"/>
  </p:notesMasterIdLst>
  <p:sldIdLst>
    <p:sldId id="256" r:id="rId3"/>
    <p:sldId id="258" r:id="rId4"/>
    <p:sldId id="475" r:id="rId5"/>
    <p:sldId id="476" r:id="rId6"/>
    <p:sldId id="477" r:id="rId7"/>
    <p:sldId id="474" r:id="rId8"/>
    <p:sldId id="471" r:id="rId9"/>
    <p:sldId id="472" r:id="rId10"/>
    <p:sldId id="479" r:id="rId11"/>
    <p:sldId id="478" r:id="rId12"/>
    <p:sldId id="480" r:id="rId13"/>
    <p:sldId id="469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61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66"/>
    <a:srgbClr val="D52B1E"/>
    <a:srgbClr val="B512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28" autoAdjust="0"/>
    <p:restoredTop sz="79824" autoAdjust="0"/>
  </p:normalViewPr>
  <p:slideViewPr>
    <p:cSldViewPr>
      <p:cViewPr varScale="1">
        <p:scale>
          <a:sx n="114" d="100"/>
          <a:sy n="114" d="100"/>
        </p:scale>
        <p:origin x="2456" y="168"/>
      </p:cViewPr>
      <p:guideLst>
        <p:guide orient="horz" pos="2160"/>
        <p:guide pos="6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3992"/>
    </p:cViewPr>
  </p:sorterViewPr>
  <p:notesViewPr>
    <p:cSldViewPr>
      <p:cViewPr varScale="1">
        <p:scale>
          <a:sx n="53" d="100"/>
          <a:sy n="53" d="100"/>
        </p:scale>
        <p:origin x="-280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2CDB6F-9360-4AC5-A1A4-B746F8B27D7E}" type="datetimeFigureOut">
              <a:rPr lang="en-GB" smtClean="0"/>
              <a:pPr/>
              <a:t>06/01/2023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8AF62-0413-459D-A055-9BD345497D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3165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7418713-5230-49DD-A1FF-E424D50B218B}" type="slidenum">
              <a:rPr lang="en-GB" altLang="en-US" smtClean="0"/>
              <a:pPr eaLnBrk="1" hangingPunct="1"/>
              <a:t>12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61395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1: 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1556792"/>
            <a:ext cx="8208912" cy="1010543"/>
          </a:xfrm>
          <a:prstGeom prst="rect">
            <a:avLst/>
          </a:prstGeom>
        </p:spPr>
        <p:txBody>
          <a:bodyPr/>
          <a:lstStyle>
            <a:lvl1pPr algn="l">
              <a:lnSpc>
                <a:spcPts val="3500"/>
              </a:lnSpc>
              <a:defRPr sz="3600">
                <a:solidFill>
                  <a:srgbClr val="B5121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2852936"/>
            <a:ext cx="8208912" cy="720080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6: text with bullet points &amp;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95536" y="548680"/>
            <a:ext cx="6768752" cy="1152128"/>
          </a:xfrm>
          <a:prstGeom prst="rect">
            <a:avLst/>
          </a:prstGeom>
        </p:spPr>
        <p:txBody>
          <a:bodyPr/>
          <a:lstStyle>
            <a:lvl1pPr algn="l">
              <a:lnSpc>
                <a:spcPts val="3500"/>
              </a:lnSpc>
              <a:defRPr sz="3600">
                <a:solidFill>
                  <a:srgbClr val="B5121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95289" y="1844675"/>
            <a:ext cx="5400847" cy="4752975"/>
          </a:xfrm>
          <a:prstGeom prst="rect">
            <a:avLst/>
          </a:prstGeom>
        </p:spPr>
        <p:txBody>
          <a:bodyPr vert="horz"/>
          <a:lstStyle>
            <a:lvl1pPr>
              <a:defRPr sz="2400">
                <a:solidFill>
                  <a:srgbClr val="666666"/>
                </a:solidFill>
              </a:defRPr>
            </a:lvl1pPr>
            <a:lvl2pPr>
              <a:defRPr sz="2200">
                <a:solidFill>
                  <a:srgbClr val="666666"/>
                </a:solidFill>
              </a:defRPr>
            </a:lvl2pPr>
            <a:lvl3pPr>
              <a:defRPr sz="2000">
                <a:solidFill>
                  <a:srgbClr val="666666"/>
                </a:solidFill>
              </a:defRPr>
            </a:lvl3pPr>
            <a:lvl4pPr>
              <a:defRPr sz="1800">
                <a:solidFill>
                  <a:srgbClr val="666666"/>
                </a:solidFill>
              </a:defRPr>
            </a:lvl4pPr>
            <a:lvl5pPr>
              <a:defRPr sz="1600">
                <a:solidFill>
                  <a:srgbClr val="666666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: 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395536" y="548680"/>
            <a:ext cx="6768752" cy="1152128"/>
          </a:xfrm>
          <a:prstGeom prst="rect">
            <a:avLst/>
          </a:prstGeom>
        </p:spPr>
        <p:txBody>
          <a:bodyPr/>
          <a:lstStyle>
            <a:lvl1pPr algn="l">
              <a:lnSpc>
                <a:spcPts val="3500"/>
              </a:lnSpc>
              <a:defRPr sz="3600">
                <a:solidFill>
                  <a:srgbClr val="B5121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8: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395536" y="548680"/>
            <a:ext cx="6768752" cy="1152128"/>
          </a:xfrm>
          <a:prstGeom prst="rect">
            <a:avLst/>
          </a:prstGeom>
        </p:spPr>
        <p:txBody>
          <a:bodyPr/>
          <a:lstStyle>
            <a:lvl1pPr algn="l">
              <a:lnSpc>
                <a:spcPts val="3500"/>
              </a:lnSpc>
              <a:defRPr sz="3600">
                <a:solidFill>
                  <a:srgbClr val="B5121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49B55-18F8-4438-85E2-85E6B7A534B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6434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9: 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1556792"/>
            <a:ext cx="8208912" cy="1010543"/>
          </a:xfrm>
          <a:prstGeom prst="rect">
            <a:avLst/>
          </a:prstGeom>
        </p:spPr>
        <p:txBody>
          <a:bodyPr/>
          <a:lstStyle>
            <a:lvl1pPr algn="l">
              <a:lnSpc>
                <a:spcPts val="3500"/>
              </a:lnSpc>
              <a:defRPr sz="3600">
                <a:solidFill>
                  <a:srgbClr val="B5121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2852936"/>
            <a:ext cx="8208912" cy="720080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6666"/>
                </a:solidFill>
              </a:defRPr>
            </a:lvl1pPr>
          </a:lstStyle>
          <a:p>
            <a:fld id="{012ADEB9-B943-4968-ADF2-270CE1983704}" type="datetimeFigureOut">
              <a:rPr lang="en-GB" smtClean="0"/>
              <a:pPr/>
              <a:t>06/01/2023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6666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6666"/>
                </a:solidFill>
              </a:defRPr>
            </a:lvl1pPr>
          </a:lstStyle>
          <a:p>
            <a:fld id="{BFDA7189-44D3-4817-8EA2-FAB78B86418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67544" y="1556792"/>
            <a:ext cx="8208912" cy="1010543"/>
          </a:xfrm>
          <a:prstGeom prst="rect">
            <a:avLst/>
          </a:prstGeom>
        </p:spPr>
        <p:txBody>
          <a:bodyPr/>
          <a:lstStyle>
            <a:lvl1pPr algn="l">
              <a:lnSpc>
                <a:spcPts val="3500"/>
              </a:lnSpc>
              <a:defRPr sz="3600">
                <a:solidFill>
                  <a:srgbClr val="D52B1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67544" y="2852936"/>
            <a:ext cx="8208912" cy="720080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1330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Content &amp;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204864"/>
            <a:ext cx="8291264" cy="3921299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666666"/>
                </a:solidFill>
              </a:defRPr>
            </a:lvl1pPr>
            <a:lvl2pPr>
              <a:defRPr sz="2200">
                <a:solidFill>
                  <a:srgbClr val="666666"/>
                </a:solidFill>
              </a:defRPr>
            </a:lvl2pPr>
            <a:lvl3pPr>
              <a:defRPr sz="2000">
                <a:solidFill>
                  <a:srgbClr val="666666"/>
                </a:solidFill>
              </a:defRPr>
            </a:lvl3pPr>
            <a:lvl4pPr>
              <a:defRPr>
                <a:solidFill>
                  <a:srgbClr val="666666"/>
                </a:solidFill>
              </a:defRPr>
            </a:lvl4pPr>
            <a:lvl5pPr>
              <a:defRPr>
                <a:solidFill>
                  <a:srgbClr val="66666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5536" y="6356350"/>
            <a:ext cx="219526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6666"/>
                </a:solidFill>
              </a:defRPr>
            </a:lvl1pPr>
          </a:lstStyle>
          <a:p>
            <a:fld id="{97AD5E63-46FF-4CA7-ACF9-5508B2D4E365}" type="datetimeFigureOut">
              <a:rPr lang="en-GB" smtClean="0"/>
              <a:pPr/>
              <a:t>06/01/2023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6666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6666"/>
                </a:solidFill>
              </a:defRPr>
            </a:lvl1pPr>
          </a:lstStyle>
          <a:p>
            <a:fld id="{2EE85768-87FE-4B62-94B1-7511034377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395536" y="476672"/>
            <a:ext cx="6768752" cy="1152128"/>
          </a:xfrm>
          <a:prstGeom prst="rect">
            <a:avLst/>
          </a:prstGeom>
        </p:spPr>
        <p:txBody>
          <a:bodyPr/>
          <a:lstStyle>
            <a:lvl1pPr algn="l">
              <a:lnSpc>
                <a:spcPts val="3500"/>
              </a:lnSpc>
              <a:defRPr sz="3600">
                <a:solidFill>
                  <a:srgbClr val="D52B1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395536" y="1700807"/>
            <a:ext cx="8280920" cy="4740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1">
                <a:solidFill>
                  <a:srgbClr val="66666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subheading styles</a:t>
            </a:r>
          </a:p>
        </p:txBody>
      </p:sp>
    </p:spTree>
    <p:extLst>
      <p:ext uri="{BB962C8B-B14F-4D97-AF65-F5344CB8AC3E}">
        <p14:creationId xmlns:p14="http://schemas.microsoft.com/office/powerpoint/2010/main" val="3137720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700808"/>
            <a:ext cx="8219256" cy="442535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666666"/>
                </a:solidFill>
              </a:defRPr>
            </a:lvl1pPr>
            <a:lvl2pPr>
              <a:defRPr sz="2200">
                <a:solidFill>
                  <a:srgbClr val="666666"/>
                </a:solidFill>
              </a:defRPr>
            </a:lvl2pPr>
            <a:lvl3pPr>
              <a:defRPr sz="2000">
                <a:solidFill>
                  <a:srgbClr val="666666"/>
                </a:solidFill>
              </a:defRPr>
            </a:lvl3pPr>
            <a:lvl4pPr>
              <a:defRPr>
                <a:solidFill>
                  <a:srgbClr val="666666"/>
                </a:solidFill>
              </a:defRPr>
            </a:lvl4pPr>
            <a:lvl5pPr>
              <a:defRPr>
                <a:solidFill>
                  <a:srgbClr val="66666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6666"/>
                </a:solidFill>
              </a:defRPr>
            </a:lvl1pPr>
          </a:lstStyle>
          <a:p>
            <a:fld id="{97AD5E63-46FF-4CA7-ACF9-5508B2D4E365}" type="datetimeFigureOut">
              <a:rPr lang="en-GB" smtClean="0"/>
              <a:pPr/>
              <a:t>06/01/2023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6666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6666"/>
                </a:solidFill>
              </a:defRPr>
            </a:lvl1pPr>
          </a:lstStyle>
          <a:p>
            <a:fld id="{2EE85768-87FE-4B62-94B1-7511034377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67544" y="476672"/>
            <a:ext cx="6696744" cy="1152128"/>
          </a:xfrm>
          <a:prstGeom prst="rect">
            <a:avLst/>
          </a:prstGeom>
        </p:spPr>
        <p:txBody>
          <a:bodyPr/>
          <a:lstStyle>
            <a:lvl1pPr algn="l">
              <a:lnSpc>
                <a:spcPts val="3500"/>
              </a:lnSpc>
              <a:defRPr sz="3600">
                <a:solidFill>
                  <a:srgbClr val="D52B1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2174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: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548680"/>
            <a:ext cx="6768752" cy="1152128"/>
          </a:xfrm>
          <a:prstGeom prst="rect">
            <a:avLst/>
          </a:prstGeom>
        </p:spPr>
        <p:txBody>
          <a:bodyPr/>
          <a:lstStyle>
            <a:lvl1pPr algn="l">
              <a:lnSpc>
                <a:spcPts val="3500"/>
              </a:lnSpc>
              <a:defRPr sz="3600">
                <a:solidFill>
                  <a:srgbClr val="B5121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95288" y="1844675"/>
            <a:ext cx="8425184" cy="4752975"/>
          </a:xfrm>
          <a:prstGeom prst="rect">
            <a:avLst/>
          </a:prstGeom>
        </p:spPr>
        <p:txBody>
          <a:bodyPr vert="horz"/>
          <a:lstStyle>
            <a:lvl1pPr>
              <a:defRPr sz="2400">
                <a:solidFill>
                  <a:srgbClr val="666666"/>
                </a:solidFill>
              </a:defRPr>
            </a:lvl1pPr>
            <a:lvl2pPr>
              <a:defRPr sz="2200">
                <a:solidFill>
                  <a:srgbClr val="666666"/>
                </a:solidFill>
              </a:defRPr>
            </a:lvl2pPr>
            <a:lvl3pPr>
              <a:defRPr sz="2000">
                <a:solidFill>
                  <a:srgbClr val="666666"/>
                </a:solidFill>
              </a:defRPr>
            </a:lvl3pPr>
            <a:lvl4pPr>
              <a:defRPr sz="1800">
                <a:solidFill>
                  <a:srgbClr val="666666"/>
                </a:solidFill>
              </a:defRPr>
            </a:lvl4pPr>
            <a:lvl5pPr>
              <a:defRPr sz="1600">
                <a:solidFill>
                  <a:srgbClr val="666666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: text using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95536" y="548680"/>
            <a:ext cx="6768752" cy="1152128"/>
          </a:xfrm>
          <a:prstGeom prst="rect">
            <a:avLst/>
          </a:prstGeom>
        </p:spPr>
        <p:txBody>
          <a:bodyPr/>
          <a:lstStyle>
            <a:lvl1pPr algn="l">
              <a:lnSpc>
                <a:spcPts val="3500"/>
              </a:lnSpc>
              <a:defRPr sz="3600">
                <a:solidFill>
                  <a:srgbClr val="B5121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95288" y="1844675"/>
            <a:ext cx="8425184" cy="4752975"/>
          </a:xfrm>
          <a:prstGeom prst="rect">
            <a:avLst/>
          </a:prstGeom>
        </p:spPr>
        <p:txBody>
          <a:bodyPr vert="horz"/>
          <a:lstStyle>
            <a:lvl1pPr>
              <a:defRPr sz="2400">
                <a:solidFill>
                  <a:srgbClr val="666666"/>
                </a:solidFill>
              </a:defRPr>
            </a:lvl1pPr>
            <a:lvl2pPr>
              <a:defRPr sz="2200">
                <a:solidFill>
                  <a:srgbClr val="666666"/>
                </a:solidFill>
              </a:defRPr>
            </a:lvl2pPr>
            <a:lvl3pPr>
              <a:defRPr sz="2000">
                <a:solidFill>
                  <a:srgbClr val="666666"/>
                </a:solidFill>
              </a:defRPr>
            </a:lvl3pPr>
            <a:lvl4pPr>
              <a:defRPr sz="1800">
                <a:solidFill>
                  <a:srgbClr val="666666"/>
                </a:solidFill>
              </a:defRPr>
            </a:lvl4pPr>
            <a:lvl5pPr>
              <a:defRPr sz="1600">
                <a:solidFill>
                  <a:srgbClr val="666666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4: smaller text using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95536" y="548680"/>
            <a:ext cx="6768752" cy="1152128"/>
          </a:xfrm>
          <a:prstGeom prst="rect">
            <a:avLst/>
          </a:prstGeom>
        </p:spPr>
        <p:txBody>
          <a:bodyPr/>
          <a:lstStyle>
            <a:lvl1pPr algn="l">
              <a:lnSpc>
                <a:spcPts val="3500"/>
              </a:lnSpc>
              <a:defRPr sz="3600">
                <a:solidFill>
                  <a:srgbClr val="B5121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95288" y="1844675"/>
            <a:ext cx="8425184" cy="4752975"/>
          </a:xfrm>
          <a:prstGeom prst="rect">
            <a:avLst/>
          </a:prstGeom>
        </p:spPr>
        <p:txBody>
          <a:bodyPr vert="horz"/>
          <a:lstStyle>
            <a:lvl1pPr>
              <a:defRPr sz="2400">
                <a:solidFill>
                  <a:srgbClr val="666666"/>
                </a:solidFill>
              </a:defRPr>
            </a:lvl1pPr>
            <a:lvl2pPr>
              <a:defRPr sz="2200">
                <a:solidFill>
                  <a:srgbClr val="666666"/>
                </a:solidFill>
              </a:defRPr>
            </a:lvl2pPr>
            <a:lvl3pPr>
              <a:defRPr sz="2000">
                <a:solidFill>
                  <a:srgbClr val="666666"/>
                </a:solidFill>
              </a:defRPr>
            </a:lvl3pPr>
            <a:lvl4pPr>
              <a:defRPr sz="1800">
                <a:solidFill>
                  <a:srgbClr val="666666"/>
                </a:solidFill>
              </a:defRPr>
            </a:lvl4pPr>
            <a:lvl5pPr>
              <a:defRPr sz="1600">
                <a:solidFill>
                  <a:srgbClr val="666666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5: text with bullet points &amp;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95536" y="548680"/>
            <a:ext cx="6768752" cy="1152128"/>
          </a:xfrm>
          <a:prstGeom prst="rect">
            <a:avLst/>
          </a:prstGeom>
        </p:spPr>
        <p:txBody>
          <a:bodyPr/>
          <a:lstStyle>
            <a:lvl1pPr algn="l">
              <a:lnSpc>
                <a:spcPts val="3500"/>
              </a:lnSpc>
              <a:defRPr sz="3600">
                <a:solidFill>
                  <a:srgbClr val="B5121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95289" y="1844675"/>
            <a:ext cx="5400847" cy="4752975"/>
          </a:xfrm>
          <a:prstGeom prst="rect">
            <a:avLst/>
          </a:prstGeom>
        </p:spPr>
        <p:txBody>
          <a:bodyPr vert="horz"/>
          <a:lstStyle>
            <a:lvl1pPr>
              <a:defRPr sz="2400">
                <a:solidFill>
                  <a:srgbClr val="666666"/>
                </a:solidFill>
              </a:defRPr>
            </a:lvl1pPr>
            <a:lvl2pPr>
              <a:defRPr sz="2200">
                <a:solidFill>
                  <a:srgbClr val="666666"/>
                </a:solidFill>
              </a:defRPr>
            </a:lvl2pPr>
            <a:lvl3pPr>
              <a:defRPr sz="2000">
                <a:solidFill>
                  <a:srgbClr val="666666"/>
                </a:solidFill>
              </a:defRPr>
            </a:lvl3pPr>
            <a:lvl4pPr>
              <a:defRPr sz="1800">
                <a:solidFill>
                  <a:srgbClr val="666666"/>
                </a:solidFill>
              </a:defRPr>
            </a:lvl4pPr>
            <a:lvl5pPr>
              <a:defRPr sz="1600">
                <a:solidFill>
                  <a:srgbClr val="666666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3234022" y="366022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9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1101"/>
            <a:ext cx="9143998" cy="6862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72" r:id="rId3"/>
    <p:sldLayoutId id="2147483673" r:id="rId4"/>
    <p:sldLayoutId id="2147483674" r:id="rId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22" y="3879"/>
            <a:ext cx="9132955" cy="6862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1" r:id="rId8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1482353"/>
            <a:ext cx="8208912" cy="1010543"/>
          </a:xfrm>
        </p:spPr>
        <p:txBody>
          <a:bodyPr/>
          <a:lstStyle/>
          <a:p>
            <a:r>
              <a:rPr lang="en-GB" dirty="0"/>
              <a:t>Report from the EPSRC Nuclear Community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2636912"/>
            <a:ext cx="8208912" cy="720080"/>
          </a:xfrm>
        </p:spPr>
        <p:txBody>
          <a:bodyPr/>
          <a:lstStyle/>
          <a:p>
            <a:r>
              <a:rPr lang="en-GB" sz="2800" dirty="0"/>
              <a:t>Malcolm Joyce</a:t>
            </a:r>
          </a:p>
          <a:p>
            <a:r>
              <a:rPr lang="en-GB" dirty="0" err="1"/>
              <a:t>m.joyce@Lancaster.ac.uk</a:t>
            </a:r>
            <a:endParaRPr lang="en-GB" sz="2800" dirty="0"/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7909812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0CEE3-6D9C-A5E5-E1A4-790775AD19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RAIN – Robotics and Artificial Intelligence in Nuclear 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498F6D62-A3B5-D9D6-891F-982F210A39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988840"/>
            <a:ext cx="7772400" cy="1008476"/>
          </a:xfrm>
          <a:prstGeom prst="rect">
            <a:avLst/>
          </a:prstGeom>
        </p:spPr>
      </p:pic>
      <p:pic>
        <p:nvPicPr>
          <p:cNvPr id="7" name="Picture 6" descr="A picture containing ground&#10;&#10;Description automatically generated">
            <a:extLst>
              <a:ext uri="{FF2B5EF4-FFF2-40B4-BE49-F238E27FC236}">
                <a16:creationId xmlns:a16="http://schemas.microsoft.com/office/drawing/2014/main" id="{D5D066EA-78FA-F86B-A412-3E6D2B727C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319030"/>
            <a:ext cx="3951408" cy="2951964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D73AA8B-C8E6-766B-BC43-CD8311A1DF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5288" y="3285348"/>
            <a:ext cx="4320728" cy="3312302"/>
          </a:xfrm>
        </p:spPr>
        <p:txBody>
          <a:bodyPr/>
          <a:lstStyle/>
          <a:p>
            <a:r>
              <a:rPr lang="en-US" dirty="0"/>
              <a:t>11 university partners</a:t>
            </a:r>
          </a:p>
          <a:p>
            <a:r>
              <a:rPr lang="en-US" dirty="0"/>
              <a:t>UKAEA ‘RACE</a:t>
            </a:r>
          </a:p>
          <a:p>
            <a:r>
              <a:rPr lang="en-US" dirty="0"/>
              <a:t>Led to the NNUF ‘hot robotics’ facility</a:t>
            </a:r>
          </a:p>
          <a:p>
            <a:r>
              <a:rPr lang="en-US" dirty="0"/>
              <a:t>Combining gamma spec with autonomous vehicles</a:t>
            </a:r>
          </a:p>
          <a:p>
            <a:r>
              <a:rPr lang="en-US" dirty="0"/>
              <a:t>Ended June 2022</a:t>
            </a:r>
          </a:p>
        </p:txBody>
      </p:sp>
    </p:spTree>
    <p:extLst>
      <p:ext uri="{BB962C8B-B14F-4D97-AF65-F5344CB8AC3E}">
        <p14:creationId xmlns:p14="http://schemas.microsoft.com/office/powerpoint/2010/main" val="1853535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E60B6-8820-7CFC-E45F-D06AA04796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UKAEA Magnetic Fusion Research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E76772-A881-FB57-E737-A88E5F6D7F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£43.2M </a:t>
            </a:r>
            <a:r>
              <a:rPr lang="en-US" dirty="0" err="1"/>
              <a:t>programme</a:t>
            </a:r>
            <a:endParaRPr lang="en-US" dirty="0"/>
          </a:p>
          <a:p>
            <a:r>
              <a:rPr lang="en-US" dirty="0"/>
              <a:t>2019-2022</a:t>
            </a:r>
          </a:p>
          <a:p>
            <a:r>
              <a:rPr lang="en-US" dirty="0"/>
              <a:t>EPSRC, BEIS and </a:t>
            </a:r>
            <a:r>
              <a:rPr lang="en-US" dirty="0" err="1"/>
              <a:t>EUROfusion</a:t>
            </a:r>
            <a:r>
              <a:rPr lang="en-US" dirty="0"/>
              <a:t>, covering:</a:t>
            </a:r>
          </a:p>
          <a:p>
            <a:pPr lvl="1"/>
            <a:r>
              <a:rPr lang="en-US" dirty="0"/>
              <a:t>funding for the upgrade to Mega Amp Spherical Tokamak (MAST)</a:t>
            </a:r>
          </a:p>
          <a:p>
            <a:pPr lvl="1"/>
            <a:r>
              <a:rPr lang="en-US" dirty="0"/>
              <a:t>UK research </a:t>
            </a:r>
            <a:r>
              <a:rPr lang="en-US" dirty="0" err="1"/>
              <a:t>programme</a:t>
            </a:r>
            <a:endParaRPr lang="en-US" dirty="0"/>
          </a:p>
          <a:p>
            <a:pPr lvl="1"/>
            <a:r>
              <a:rPr lang="en-US" dirty="0"/>
              <a:t>UK host funding for operating the Joint European Torus (JET) which UKAEA operates for the collective </a:t>
            </a:r>
            <a:r>
              <a:rPr lang="en-US" dirty="0" err="1"/>
              <a:t>EUROfusion</a:t>
            </a:r>
            <a:r>
              <a:rPr lang="en-US" dirty="0"/>
              <a:t> </a:t>
            </a:r>
            <a:r>
              <a:rPr lang="en-US" dirty="0" err="1"/>
              <a:t>programme</a:t>
            </a:r>
            <a:r>
              <a:rPr lang="en-US" dirty="0"/>
              <a:t>.</a:t>
            </a:r>
          </a:p>
          <a:p>
            <a:r>
              <a:rPr lang="en-US" dirty="0"/>
              <a:t>Strategy:</a:t>
            </a:r>
          </a:p>
          <a:p>
            <a:pPr lvl="1"/>
            <a:r>
              <a:rPr lang="en-US" dirty="0"/>
              <a:t>Supporting JET to reduce risk on ITER</a:t>
            </a:r>
          </a:p>
          <a:p>
            <a:pPr lvl="1"/>
            <a:r>
              <a:rPr lang="en-US" dirty="0"/>
              <a:t>Support research on MAST</a:t>
            </a:r>
          </a:p>
          <a:p>
            <a:pPr lvl="1"/>
            <a:r>
              <a:rPr lang="en-US" dirty="0"/>
              <a:t>Research on materials and technology to support ITER</a:t>
            </a:r>
          </a:p>
          <a:p>
            <a:pPr lvl="1"/>
            <a:r>
              <a:rPr lang="en-US" dirty="0"/>
              <a:t>Support MAST upgrade</a:t>
            </a:r>
          </a:p>
        </p:txBody>
      </p:sp>
    </p:spTree>
    <p:extLst>
      <p:ext uri="{BB962C8B-B14F-4D97-AF65-F5344CB8AC3E}">
        <p14:creationId xmlns:p14="http://schemas.microsoft.com/office/powerpoint/2010/main" val="254120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852936"/>
            <a:ext cx="8229600" cy="1384300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/>
              <a:t>Thank you for your attention</a:t>
            </a:r>
            <a:br>
              <a:rPr lang="en-GB" dirty="0"/>
            </a:br>
            <a:r>
              <a:rPr lang="en-GB" dirty="0"/>
              <a:t>Questions?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4BA49B55-18F8-4438-85E2-85E6B7A534BD}" type="slidenum">
              <a:rPr lang="en-GB" smtClean="0"/>
              <a:pPr algn="r">
                <a:defRPr/>
              </a:pPr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6007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95288" y="476672"/>
            <a:ext cx="6768752" cy="1152128"/>
          </a:xfrm>
        </p:spPr>
        <p:txBody>
          <a:bodyPr/>
          <a:lstStyle/>
          <a:p>
            <a:pPr>
              <a:lnSpc>
                <a:spcPts val="2500"/>
              </a:lnSpc>
              <a:spcAft>
                <a:spcPts val="600"/>
              </a:spcAft>
            </a:pPr>
            <a:r>
              <a:rPr lang="en-GB" dirty="0"/>
              <a:t>Overview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type="body" sz="quarter" idx="14"/>
          </p:nvPr>
        </p:nvSpPr>
        <p:spPr>
          <a:xfrm>
            <a:off x="395288" y="1844675"/>
            <a:ext cx="3615751" cy="4752975"/>
          </a:xfrm>
        </p:spPr>
        <p:txBody>
          <a:bodyPr/>
          <a:lstStyle/>
          <a:p>
            <a:r>
              <a:rPr lang="en-GB" dirty="0"/>
              <a:t>Portfolio</a:t>
            </a:r>
          </a:p>
          <a:p>
            <a:r>
              <a:rPr lang="en-GB" dirty="0"/>
              <a:t>NNUF</a:t>
            </a:r>
          </a:p>
          <a:p>
            <a:r>
              <a:rPr lang="en-GB" dirty="0"/>
              <a:t>CDT activities</a:t>
            </a:r>
          </a:p>
          <a:p>
            <a:r>
              <a:rPr lang="en-GB" dirty="0"/>
              <a:t>Some examples of managed programmes</a:t>
            </a:r>
          </a:p>
          <a:p>
            <a:r>
              <a:rPr lang="en-GB" dirty="0"/>
              <a:t>Fusion</a:t>
            </a:r>
          </a:p>
        </p:txBody>
      </p:sp>
    </p:spTree>
    <p:extLst>
      <p:ext uri="{BB962C8B-B14F-4D97-AF65-F5344CB8AC3E}">
        <p14:creationId xmlns:p14="http://schemas.microsoft.com/office/powerpoint/2010/main" val="4294726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09A69-3630-5015-6EB1-E867C1DA04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Nuclear fission portfolio 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BD4A53-033C-9D8F-D124-86287116A3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5288" y="1844675"/>
            <a:ext cx="4248720" cy="4752975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GB" sz="2000" b="0" i="0" u="none" strike="noStrike" dirty="0">
                <a:solidFill>
                  <a:srgbClr val="505050"/>
                </a:solidFill>
                <a:effectLst/>
              </a:rPr>
              <a:t>Scope: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000" b="0" i="0" u="none" strike="noStrike" dirty="0">
                <a:solidFill>
                  <a:srgbClr val="505050"/>
                </a:solidFill>
                <a:effectLst/>
              </a:rPr>
              <a:t>waste management and decommissioning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000" b="0" i="0" u="none" strike="noStrike" dirty="0">
                <a:solidFill>
                  <a:srgbClr val="505050"/>
                </a:solidFill>
                <a:effectLst/>
              </a:rPr>
              <a:t>fuel recycling and reprocessing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000" b="0" i="0" u="none" strike="noStrike" dirty="0">
                <a:solidFill>
                  <a:srgbClr val="505050"/>
                </a:solidFill>
                <a:effectLst/>
              </a:rPr>
              <a:t>efficient and safer fuels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000" b="0" i="0" u="none" strike="noStrike" dirty="0">
                <a:solidFill>
                  <a:srgbClr val="505050"/>
                </a:solidFill>
                <a:effectLst/>
              </a:rPr>
              <a:t>reactor plant life extension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000" b="0" i="0" u="none" strike="noStrike" dirty="0">
                <a:solidFill>
                  <a:srgbClr val="505050"/>
                </a:solidFill>
                <a:effectLst/>
              </a:rPr>
              <a:t>advanced nuclear technologies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000" b="0" i="0" u="none" strike="noStrike" dirty="0">
                <a:solidFill>
                  <a:srgbClr val="505050"/>
                </a:solidFill>
                <a:effectLst/>
              </a:rPr>
              <a:t>new nuclear builds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000" b="0" i="0" u="none" strike="noStrike" dirty="0">
                <a:solidFill>
                  <a:srgbClr val="505050"/>
                </a:solidFill>
                <a:effectLst/>
              </a:rPr>
              <a:t>existing operations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000" b="0" i="0" u="none" strike="noStrike" dirty="0">
                <a:solidFill>
                  <a:srgbClr val="505050"/>
                </a:solidFill>
                <a:effectLst/>
              </a:rPr>
              <a:t>regulation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000" b="0" i="0" u="none" strike="noStrike" dirty="0">
                <a:solidFill>
                  <a:srgbClr val="505050"/>
                </a:solidFill>
                <a:effectLst/>
              </a:rPr>
              <a:t>public acceptability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000" b="0" i="0" u="none" strike="noStrike" dirty="0">
                <a:solidFill>
                  <a:srgbClr val="505050"/>
                </a:solidFill>
                <a:effectLst/>
              </a:rPr>
              <a:t>geological waste disposal.</a:t>
            </a:r>
            <a:endParaRPr lang="en-GB" b="0" i="0" u="none" strike="noStrike" dirty="0">
              <a:solidFill>
                <a:srgbClr val="505050"/>
              </a:solidFill>
              <a:effectLst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62BDFD-4C69-02E9-F9EA-B795BF08329D}"/>
              </a:ext>
            </a:extLst>
          </p:cNvPr>
          <p:cNvSpPr txBox="1"/>
          <p:nvPr/>
        </p:nvSpPr>
        <p:spPr>
          <a:xfrm>
            <a:off x="4751264" y="1844675"/>
            <a:ext cx="399744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Current status: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84 grants, ~£144M which includes: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NNUF (~£100M)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CDTs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Managed </a:t>
            </a:r>
            <a:r>
              <a:rPr lang="en-US" dirty="0" err="1"/>
              <a:t>programmes</a:t>
            </a:r>
            <a:r>
              <a:rPr lang="en-US" dirty="0"/>
              <a:t>, TRANSCEND, RAIN etc.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Networks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505050"/>
                </a:solidFill>
                <a:effectLst/>
              </a:rPr>
              <a:t>Considers priorities identified by: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505050"/>
                </a:solidFill>
                <a:effectLst/>
              </a:rPr>
              <a:t>NIRAB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505050"/>
                </a:solidFill>
                <a:effectLst/>
              </a:rPr>
              <a:t>BEIS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505050"/>
                </a:solidFill>
                <a:effectLst/>
              </a:rPr>
              <a:t>the Energy Innovation Board,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505050"/>
                </a:solidFill>
                <a:effectLst/>
              </a:rPr>
              <a:t>and challenges faced by NDA and NNL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505050"/>
                </a:solidFill>
              </a:rPr>
              <a:t>Appeals to related themes: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505050"/>
                </a:solidFill>
              </a:rPr>
              <a:t>Energy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505050"/>
                </a:solidFill>
              </a:rPr>
              <a:t>Manufacturing the future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465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3075A-C7D3-3ACF-9DC1-ED502D1973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536" y="332962"/>
            <a:ext cx="6768752" cy="1152128"/>
          </a:xfrm>
        </p:spPr>
        <p:txBody>
          <a:bodyPr/>
          <a:lstStyle/>
          <a:p>
            <a:r>
              <a:rPr lang="en-US" dirty="0"/>
              <a:t>National Nuclear User Facility (NNUF)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C7962-0563-28B4-0BD7-53B43826D0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5288" y="1844675"/>
            <a:ext cx="4968800" cy="4752975"/>
          </a:xfrm>
        </p:spPr>
        <p:txBody>
          <a:bodyPr/>
          <a:lstStyle/>
          <a:p>
            <a:r>
              <a:rPr lang="en-US" dirty="0"/>
              <a:t>A £100M investment in nuclear research facilities for radioactive materials, including managed access fund</a:t>
            </a:r>
          </a:p>
          <a:p>
            <a:r>
              <a:rPr lang="en-US" dirty="0"/>
              <a:t>Example facility: Accelerator Mass Spectrometer for the trace actinide assay</a:t>
            </a:r>
          </a:p>
          <a:p>
            <a:r>
              <a:rPr lang="en-US" dirty="0"/>
              <a:t>Access fund process:</a:t>
            </a:r>
          </a:p>
          <a:p>
            <a:pPr lvl="1"/>
            <a:r>
              <a:rPr lang="en-US" sz="2000" dirty="0"/>
              <a:t>Liaise with facility host (see website)</a:t>
            </a:r>
          </a:p>
          <a:p>
            <a:pPr lvl="1"/>
            <a:r>
              <a:rPr lang="en-US" sz="2000" dirty="0"/>
              <a:t>Complete proforma for access funds</a:t>
            </a:r>
          </a:p>
          <a:p>
            <a:pPr lvl="1"/>
            <a:r>
              <a:rPr lang="en-US" sz="2000" dirty="0"/>
              <a:t>Application must support UK program</a:t>
            </a:r>
          </a:p>
          <a:p>
            <a:pPr lvl="1"/>
            <a:r>
              <a:rPr lang="en-US" sz="2000" dirty="0"/>
              <a:t>Do the work!</a:t>
            </a:r>
          </a:p>
        </p:txBody>
      </p:sp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FFBE8785-CF83-B99B-70DA-22E83385A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965" y="1340768"/>
            <a:ext cx="3740646" cy="1940512"/>
          </a:xfrm>
          <a:prstGeom prst="rect">
            <a:avLst/>
          </a:prstGeom>
        </p:spPr>
      </p:pic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E917FCCD-75F5-67E1-1694-B9C9D855A8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713022"/>
            <a:ext cx="3635620" cy="245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472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70454-9960-299F-90C7-E04C1C78A3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Centres</a:t>
            </a:r>
            <a:r>
              <a:rPr lang="en-US" dirty="0"/>
              <a:t> for Doctoral Training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842D3A-D684-ADBE-3A05-D8BFBABCF0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GREEN:</a:t>
            </a:r>
          </a:p>
          <a:p>
            <a:pPr lvl="1"/>
            <a:r>
              <a:rPr lang="en-US" dirty="0"/>
              <a:t>Lancaster, Leeds, Liverpool, Manchester, Sheffield: Scott Heath (Manchester)</a:t>
            </a:r>
          </a:p>
          <a:p>
            <a:r>
              <a:rPr lang="en-US" dirty="0"/>
              <a:t>Nuclear Energy Futures:</a:t>
            </a:r>
          </a:p>
          <a:p>
            <a:pPr lvl="1"/>
            <a:r>
              <a:rPr lang="en-US" dirty="0"/>
              <a:t>Imperial, Cambridge, Bristol, OU and Bangor: Mark </a:t>
            </a:r>
            <a:r>
              <a:rPr lang="en-US" dirty="0" err="1"/>
              <a:t>Wenman</a:t>
            </a:r>
            <a:r>
              <a:rPr lang="en-US" dirty="0"/>
              <a:t> (Imperial)</a:t>
            </a:r>
          </a:p>
          <a:p>
            <a:r>
              <a:rPr lang="en-US" dirty="0"/>
              <a:t>Fusion:</a:t>
            </a:r>
          </a:p>
          <a:p>
            <a:pPr lvl="1"/>
            <a:r>
              <a:rPr lang="en-US" dirty="0"/>
              <a:t>Durham, Liverpool, Manchester, Oxford, York: Howard Wilson (York)</a:t>
            </a:r>
          </a:p>
          <a:p>
            <a:r>
              <a:rPr lang="en-US" b="1" dirty="0"/>
              <a:t>CDT call for outlines closing early February 2023, general call and a separate call for CDTs in 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1739946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A3A07-8639-D189-4C9E-C4C3250AE4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288" y="339931"/>
            <a:ext cx="6768752" cy="1152128"/>
          </a:xfrm>
        </p:spPr>
        <p:txBody>
          <a:bodyPr/>
          <a:lstStyle/>
          <a:p>
            <a:r>
              <a:rPr lang="en-US" dirty="0"/>
              <a:t>Civil nuclear research with Japan Phase-10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DDA516-61A9-A04F-5CED-6A14D26D1D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5288" y="1772816"/>
            <a:ext cx="8425184" cy="4752975"/>
          </a:xfrm>
        </p:spPr>
        <p:txBody>
          <a:bodyPr/>
          <a:lstStyle/>
          <a:p>
            <a:r>
              <a:rPr lang="en-US" dirty="0"/>
              <a:t>UK-Japan on-line workshop 23/24 January 2023</a:t>
            </a:r>
          </a:p>
          <a:p>
            <a:pPr lvl="1"/>
            <a:r>
              <a:rPr lang="en-US" dirty="0"/>
              <a:t>To profile what the Phase-10 call will entail</a:t>
            </a:r>
          </a:p>
          <a:p>
            <a:pPr lvl="1"/>
            <a:r>
              <a:rPr lang="en-US" dirty="0"/>
              <a:t>Identify priorities</a:t>
            </a:r>
          </a:p>
          <a:p>
            <a:pPr lvl="1"/>
            <a:r>
              <a:rPr lang="en-US" dirty="0"/>
              <a:t>Match-make…</a:t>
            </a:r>
            <a:r>
              <a:rPr lang="en-US" i="1" dirty="0"/>
              <a:t>please email me at </a:t>
            </a:r>
            <a:r>
              <a:rPr lang="en-US" i="1" dirty="0" err="1">
                <a:solidFill>
                  <a:srgbClr val="FF0000"/>
                </a:solidFill>
              </a:rPr>
              <a:t>m.joyce@lancaster.ac.uk</a:t>
            </a:r>
            <a:r>
              <a:rPr lang="en-US" i="1" dirty="0"/>
              <a:t>…etc.</a:t>
            </a:r>
            <a:endParaRPr lang="en-US" dirty="0"/>
          </a:p>
          <a:p>
            <a:r>
              <a:rPr lang="en-US" dirty="0"/>
              <a:t>If like Phase-9, then:</a:t>
            </a:r>
          </a:p>
          <a:p>
            <a:pPr lvl="1"/>
            <a:r>
              <a:rPr lang="en-US" dirty="0"/>
              <a:t>Total fund £1M, award range across £250k-£500k</a:t>
            </a:r>
          </a:p>
          <a:p>
            <a:pPr lvl="1"/>
            <a:r>
              <a:rPr lang="en-US" dirty="0"/>
              <a:t>Closing date: June 2023</a:t>
            </a:r>
          </a:p>
          <a:p>
            <a:r>
              <a:rPr lang="en-US" dirty="0"/>
              <a:t>Focus on challenges relevant to Fukushima and Sellafield:</a:t>
            </a:r>
          </a:p>
          <a:p>
            <a:pPr lvl="1"/>
            <a:r>
              <a:rPr lang="en-US" dirty="0"/>
              <a:t>radioactive waste, robotics, fuel debris materials, decommissioning.</a:t>
            </a:r>
          </a:p>
          <a:p>
            <a:pPr lvl="1"/>
            <a:r>
              <a:rPr lang="en-US" dirty="0"/>
              <a:t>There is an associated network: ‘JUNO’</a:t>
            </a:r>
          </a:p>
        </p:txBody>
      </p:sp>
    </p:spTree>
    <p:extLst>
      <p:ext uri="{BB962C8B-B14F-4D97-AF65-F5344CB8AC3E}">
        <p14:creationId xmlns:p14="http://schemas.microsoft.com/office/powerpoint/2010/main" val="11557353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85333-7AB4-7882-1F08-9C31E504FE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297" y="183319"/>
            <a:ext cx="6768752" cy="1152128"/>
          </a:xfrm>
        </p:spPr>
        <p:txBody>
          <a:bodyPr/>
          <a:lstStyle/>
          <a:p>
            <a:r>
              <a:rPr lang="en-US" dirty="0"/>
              <a:t>Example project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DBC36E45-C838-842A-38C8-3F36B1503D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16632"/>
            <a:ext cx="4067944" cy="2437631"/>
          </a:xfrm>
          <a:prstGeom prst="rect">
            <a:avLst/>
          </a:prstGeom>
        </p:spPr>
      </p:pic>
      <p:pic>
        <p:nvPicPr>
          <p:cNvPr id="16" name="Picture 15" descr="A picture containing text, grass&#10;&#10;Description automatically generated">
            <a:extLst>
              <a:ext uri="{FF2B5EF4-FFF2-40B4-BE49-F238E27FC236}">
                <a16:creationId xmlns:a16="http://schemas.microsoft.com/office/drawing/2014/main" id="{EA2E0C65-DDE5-229A-E51F-D53D18A2B7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04" y="980728"/>
            <a:ext cx="3577111" cy="2627499"/>
          </a:xfrm>
          <a:prstGeom prst="rect">
            <a:avLst/>
          </a:prstGeom>
        </p:spPr>
      </p:pic>
      <p:pic>
        <p:nvPicPr>
          <p:cNvPr id="14" name="Picture 13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6C6105F8-1D24-4D54-A2DE-DAF2C4A797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256" y="2161742"/>
            <a:ext cx="3954471" cy="2728764"/>
          </a:xfrm>
          <a:prstGeom prst="rect">
            <a:avLst/>
          </a:prstGeom>
        </p:spPr>
      </p:pic>
      <p:pic>
        <p:nvPicPr>
          <p:cNvPr id="11" name="Picture 10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3DFDB995-E933-7CDC-57AE-E3292CEC25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308" y="3861048"/>
            <a:ext cx="2929451" cy="2880320"/>
          </a:xfrm>
          <a:prstGeom prst="rect">
            <a:avLst/>
          </a:prstGeom>
        </p:spPr>
      </p:pic>
      <p:pic>
        <p:nvPicPr>
          <p:cNvPr id="20" name="Picture 19" descr="Chart&#10;&#10;Description automatically generated">
            <a:extLst>
              <a:ext uri="{FF2B5EF4-FFF2-40B4-BE49-F238E27FC236}">
                <a16:creationId xmlns:a16="http://schemas.microsoft.com/office/drawing/2014/main" id="{9297CF2F-D133-1300-C884-44743FD729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49" y="4890506"/>
            <a:ext cx="3609561" cy="181394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64C1276-1BCA-BBFC-91C7-4421515DBCF2}"/>
              </a:ext>
            </a:extLst>
          </p:cNvPr>
          <p:cNvSpPr txBox="1"/>
          <p:nvPr/>
        </p:nvSpPr>
        <p:spPr>
          <a:xfrm>
            <a:off x="188241" y="3622713"/>
            <a:ext cx="323163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200" b="1" i="0" strike="noStrike" dirty="0">
                <a:effectLst/>
                <a:latin typeface="var(--font-family, var(--font-family-serif))"/>
              </a:rPr>
              <a:t>Development of a Radiological Characterization Submersible ROV for Use at Fukushima Daiichi</a:t>
            </a:r>
          </a:p>
          <a:p>
            <a:pPr algn="l"/>
            <a:r>
              <a:rPr lang="en-GB" sz="1200" b="0" i="0" strike="noStrike" dirty="0">
                <a:effectLst/>
                <a:latin typeface="var(--font-family, var(--font-family-sans))"/>
              </a:rPr>
              <a:t>Nancekievill, M.</a:t>
            </a:r>
            <a:r>
              <a:rPr lang="en-GB" sz="1200" b="0" i="0" strike="noStrike" dirty="0">
                <a:effectLst/>
                <a:latin typeface="NexusSan"/>
              </a:rPr>
              <a:t>, </a:t>
            </a:r>
            <a:r>
              <a:rPr lang="en-GB" sz="1200" b="0" i="0" strike="noStrike" dirty="0">
                <a:effectLst/>
                <a:latin typeface="var(--font-family, var(--font-family-sans))"/>
              </a:rPr>
              <a:t>Jones, A.R.</a:t>
            </a:r>
            <a:r>
              <a:rPr lang="en-GB" sz="1200" b="0" i="0" strike="noStrike" dirty="0">
                <a:effectLst/>
                <a:latin typeface="NexusSan"/>
              </a:rPr>
              <a:t>, </a:t>
            </a:r>
            <a:r>
              <a:rPr lang="en-GB" sz="1200" b="0" i="0" strike="noStrike" dirty="0">
                <a:effectLst/>
                <a:latin typeface="var(--font-family, var(--font-family-sans))"/>
              </a:rPr>
              <a:t>Joyce, M.J.</a:t>
            </a:r>
            <a:r>
              <a:rPr lang="en-GB" sz="1200" b="0" i="0" strike="noStrike" dirty="0">
                <a:effectLst/>
                <a:latin typeface="NexusSan"/>
              </a:rPr>
              <a:t>, ...</a:t>
            </a:r>
            <a:r>
              <a:rPr lang="en-GB" sz="1200" b="0" i="0" strike="noStrike" dirty="0">
                <a:effectLst/>
                <a:latin typeface="var(--font-family, var(--font-family-sans))"/>
              </a:rPr>
              <a:t>Katoh, M.</a:t>
            </a:r>
            <a:r>
              <a:rPr lang="en-GB" sz="1200" b="0" i="0" strike="noStrike" dirty="0">
                <a:effectLst/>
                <a:latin typeface="NexusSan"/>
              </a:rPr>
              <a:t>, </a:t>
            </a:r>
            <a:r>
              <a:rPr lang="en-GB" sz="1200" b="0" i="0" strike="noStrike" dirty="0">
                <a:effectLst/>
                <a:latin typeface="var(--font-family, var(--font-family-sans))"/>
              </a:rPr>
              <a:t>Nishimura, K.</a:t>
            </a:r>
            <a:endParaRPr lang="en-GB" sz="1200" b="0" i="0" strike="noStrike" dirty="0">
              <a:effectLst/>
              <a:latin typeface="NexusSan"/>
            </a:endParaRPr>
          </a:p>
          <a:p>
            <a:pPr algn="l"/>
            <a:r>
              <a:rPr lang="en-GB" sz="1200" b="1" i="1" strike="noStrike" dirty="0">
                <a:effectLst/>
                <a:latin typeface="nexus-sans"/>
              </a:rPr>
              <a:t>IEEE Transactions on Nuclear Science</a:t>
            </a:r>
            <a:r>
              <a:rPr lang="en-GB" sz="1200" b="0" i="0" strike="noStrike" dirty="0">
                <a:effectLst/>
                <a:latin typeface="nexus-sans"/>
              </a:rPr>
              <a:t>, </a:t>
            </a:r>
            <a:r>
              <a:rPr lang="en-GB" sz="1200" b="0" i="0" u="none" strike="noStrike" dirty="0">
                <a:effectLst/>
                <a:latin typeface="nexus-sans"/>
              </a:rPr>
              <a:t>2018, 65(9), pp. 2565–2572</a:t>
            </a:r>
            <a:endParaRPr lang="en-GB" sz="1600" b="0" i="0" u="none" strike="noStrike" dirty="0">
              <a:effectLst/>
              <a:latin typeface="nexus-sans"/>
            </a:endParaRPr>
          </a:p>
        </p:txBody>
      </p:sp>
    </p:spTree>
    <p:extLst>
      <p:ext uri="{BB962C8B-B14F-4D97-AF65-F5344CB8AC3E}">
        <p14:creationId xmlns:p14="http://schemas.microsoft.com/office/powerpoint/2010/main" val="1681127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A3A07-8639-D189-4C9E-C4C3250AE4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288" y="339931"/>
            <a:ext cx="6768752" cy="1152128"/>
          </a:xfrm>
        </p:spPr>
        <p:txBody>
          <a:bodyPr/>
          <a:lstStyle/>
          <a:p>
            <a:r>
              <a:rPr lang="en-US" dirty="0"/>
              <a:t>Other international joint </a:t>
            </a:r>
            <a:r>
              <a:rPr lang="en-US" dirty="0" err="1"/>
              <a:t>programmes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DDA516-61A9-A04F-5CED-6A14D26D1D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5288" y="1772816"/>
            <a:ext cx="8425184" cy="4752975"/>
          </a:xfrm>
        </p:spPr>
        <p:txBody>
          <a:bodyPr/>
          <a:lstStyle/>
          <a:p>
            <a:r>
              <a:rPr lang="en-US" dirty="0"/>
              <a:t>UK-India:</a:t>
            </a:r>
          </a:p>
          <a:p>
            <a:pPr lvl="1"/>
            <a:r>
              <a:rPr lang="en-US" dirty="0"/>
              <a:t>Similar to the UK-Japan activity in format but with a different focus.</a:t>
            </a:r>
          </a:p>
          <a:p>
            <a:pPr lvl="1"/>
            <a:r>
              <a:rPr lang="en-US" dirty="0"/>
              <a:t>Focus on nuclear challenges relevant to India and the UK:</a:t>
            </a:r>
          </a:p>
          <a:p>
            <a:pPr lvl="2"/>
            <a:r>
              <a:rPr lang="en-US" dirty="0"/>
              <a:t>Joining technologies.</a:t>
            </a:r>
          </a:p>
          <a:p>
            <a:pPr lvl="2"/>
            <a:r>
              <a:rPr lang="en-US" dirty="0"/>
              <a:t>There is an associated network: ‘UKINN’ (led by Karl Whittle).</a:t>
            </a:r>
          </a:p>
          <a:p>
            <a:pPr lvl="1"/>
            <a:r>
              <a:rPr lang="en-US" dirty="0"/>
              <a:t>A call anticipated in 2023 but no current details.</a:t>
            </a:r>
          </a:p>
          <a:p>
            <a:r>
              <a:rPr lang="en-US" dirty="0"/>
              <a:t>UK-Korea</a:t>
            </a:r>
          </a:p>
          <a:p>
            <a:r>
              <a:rPr lang="en-US" dirty="0"/>
              <a:t>US-Nuclear Energy University Partnership (US-NEUP), call expected 2024</a:t>
            </a:r>
          </a:p>
        </p:txBody>
      </p:sp>
    </p:spTree>
    <p:extLst>
      <p:ext uri="{BB962C8B-B14F-4D97-AF65-F5344CB8AC3E}">
        <p14:creationId xmlns:p14="http://schemas.microsoft.com/office/powerpoint/2010/main" val="825641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3ADA0-F336-6221-4F73-6FCFA220AC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536" y="548680"/>
            <a:ext cx="4104456" cy="1152128"/>
          </a:xfrm>
        </p:spPr>
        <p:txBody>
          <a:bodyPr/>
          <a:lstStyle/>
          <a:p>
            <a:r>
              <a:rPr lang="en-US" dirty="0"/>
              <a:t>Managed </a:t>
            </a:r>
            <a:r>
              <a:rPr lang="en-US" dirty="0" err="1"/>
              <a:t>programmes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1DEE66-5F1A-F28F-75D1-C7416D9241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TRANSCEND:</a:t>
            </a:r>
          </a:p>
          <a:p>
            <a:pPr lvl="1"/>
            <a:r>
              <a:rPr lang="en-US" dirty="0"/>
              <a:t>11 universities</a:t>
            </a:r>
          </a:p>
          <a:p>
            <a:pPr lvl="1"/>
            <a:r>
              <a:rPr lang="en-US" dirty="0"/>
              <a:t>8 industrial partners</a:t>
            </a:r>
          </a:p>
          <a:p>
            <a:pPr lvl="1"/>
            <a:r>
              <a:rPr lang="en-US" dirty="0"/>
              <a:t>Waste management</a:t>
            </a:r>
          </a:p>
          <a:p>
            <a:pPr lvl="1"/>
            <a:r>
              <a:rPr lang="en-US" dirty="0"/>
              <a:t>Decommissioning</a:t>
            </a:r>
          </a:p>
          <a:p>
            <a:pPr lvl="1"/>
            <a:r>
              <a:rPr lang="en-US" dirty="0"/>
              <a:t>Spent fuel</a:t>
            </a:r>
          </a:p>
          <a:p>
            <a:pPr lvl="1"/>
            <a:r>
              <a:rPr lang="en-US" dirty="0"/>
              <a:t>Nuclear materials</a:t>
            </a:r>
          </a:p>
          <a:p>
            <a:pPr lvl="1"/>
            <a:r>
              <a:rPr lang="en-US" dirty="0"/>
              <a:t>Ending 2023</a:t>
            </a:r>
          </a:p>
          <a:p>
            <a:r>
              <a:rPr lang="en-US" dirty="0"/>
              <a:t>ATLANTIC</a:t>
            </a:r>
          </a:p>
          <a:p>
            <a:r>
              <a:rPr lang="en-US" dirty="0"/>
              <a:t>MIDAS</a:t>
            </a:r>
          </a:p>
          <a:p>
            <a:endParaRPr lang="en-US" dirty="0"/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F34C18A-EE96-0A50-1114-2D1833EA73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560" y="126895"/>
            <a:ext cx="5506685" cy="3158089"/>
          </a:xfrm>
          <a:prstGeom prst="rect">
            <a:avLst/>
          </a:prstGeom>
        </p:spPr>
      </p:pic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89A12F7-7A43-D0A1-F619-7774261DC4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449" y="3573017"/>
            <a:ext cx="5834796" cy="288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6578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8C0E1D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D52B1E"/>
      </a:hlink>
      <a:folHlink>
        <a:srgbClr val="D52B1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 2: Text Only">
  <a:themeElements>
    <a:clrScheme name="Custom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D52B1E"/>
      </a:hlink>
      <a:folHlink>
        <a:srgbClr val="D52B1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63139</TotalTime>
  <Words>606</Words>
  <Application>Microsoft Macintosh PowerPoint</Application>
  <PresentationFormat>On-screen Show (4:3)</PresentationFormat>
  <Paragraphs>107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nexus-sans</vt:lpstr>
      <vt:lpstr>NexusSan</vt:lpstr>
      <vt:lpstr>var(--font-family, var(--font-family-sans))</vt:lpstr>
      <vt:lpstr>var(--font-family, var(--font-family-serif))</vt:lpstr>
      <vt:lpstr>Office Theme</vt:lpstr>
      <vt:lpstr>Slide 2: Text Only</vt:lpstr>
      <vt:lpstr>Report from the EPSRC Nuclear Community</vt:lpstr>
      <vt:lpstr>Overview</vt:lpstr>
      <vt:lpstr>Nuclear fission portfolio summary</vt:lpstr>
      <vt:lpstr>National Nuclear User Facility (NNUF)</vt:lpstr>
      <vt:lpstr>Centres for Doctoral Training</vt:lpstr>
      <vt:lpstr>Civil nuclear research with Japan Phase-10</vt:lpstr>
      <vt:lpstr>Example project</vt:lpstr>
      <vt:lpstr>Other international joint programmes</vt:lpstr>
      <vt:lpstr>Managed programmes</vt:lpstr>
      <vt:lpstr>RAIN – Robotics and Artificial Intelligence in Nuclear </vt:lpstr>
      <vt:lpstr>UKAEA Magnetic Fusion Research</vt:lpstr>
      <vt:lpstr>Thank you for your attention Questions?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wendy.gallagher</dc:creator>
  <cp:lastModifiedBy>Joyce, Malcolm</cp:lastModifiedBy>
  <cp:revision>556</cp:revision>
  <dcterms:created xsi:type="dcterms:W3CDTF">2011-10-31T13:04:17Z</dcterms:created>
  <dcterms:modified xsi:type="dcterms:W3CDTF">2023-01-09T16:40:50Z</dcterms:modified>
</cp:coreProperties>
</file>