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71" r:id="rId4"/>
    <p:sldId id="268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0" autoAdjust="0"/>
    <p:restoredTop sz="94654"/>
  </p:normalViewPr>
  <p:slideViewPr>
    <p:cSldViewPr snapToGrid="0" snapToObjects="1">
      <p:cViewPr varScale="1">
        <p:scale>
          <a:sx n="122" d="100"/>
          <a:sy n="122" d="100"/>
        </p:scale>
        <p:origin x="2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95000-B7F5-AC45-A153-2D517D70E0C0}" type="datetimeFigureOut">
              <a:rPr lang="en-US" smtClean="0"/>
              <a:t>1/9/23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7FD5F-DB1A-374E-A34C-C4D0AA4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1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D15E-BCD6-854E-8226-5B377BCEB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CAD4E-F83A-1241-93E4-C57A3918D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36255-2756-A941-A4A9-141145D9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5A573-1E48-6442-9368-36BF97204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BF4BF-C2DB-1D46-8FAD-4A7E0FAC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5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3BF41-24FB-6449-BF99-89A5F8B4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A2D93-62DB-A04C-B5DE-0E861700E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CAE32-6CFB-6F4F-A8BC-D6240F7A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6E9E1-86C6-5F4E-95AD-C5514F933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3623C-B702-744E-8744-0204938E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1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C99B42-B5F6-C846-920C-81A6EC60A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20A03-396C-F34B-A994-BA54ED065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39C41-9096-7C4E-B639-0C41436E7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93B59-3EFB-2A43-8833-EA0951B3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46516-653E-344E-AB42-599E6E76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4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84F2D-C5FC-0C46-A3FC-A597D2353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43BFB-FC3A-8D48-A2F2-E24DA2A0A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D5855-D2C4-CC49-BCE4-AADBB8FB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28623-77AD-9D43-9AFD-573A648D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9FEDB-CEA2-0645-AE2A-AC380711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9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7AA9-ECA6-FD4F-803D-402EFC54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312DC-EF9D-EE4C-9213-D403A22AF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5350F-BF37-644D-9047-5E3F819AC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EFD5A-134B-414C-8250-1943B3EB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C3C9A-0A34-7146-AEBA-503147EE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2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0544-57AD-B147-BACF-46EF727B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33AB7-A8E0-624B-9BAD-194BFC06EF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89AB3-94DA-AB43-A3F1-B62B36C8E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EE0B6-687A-A14A-9AD9-1500BAB77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0BFA9-02C6-ED43-86B9-B4BE03ECD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F3A31-5375-8D46-8F60-B10DB096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7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E798-EE9D-7544-A540-E3E7F0E1F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69E11-2924-A34B-8AA0-F38FAAFFE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9437A-630C-B446-AD17-05AEF454D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71196-4215-F04A-9F2B-79FF1EE67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43EBE-90F2-C642-933E-8E76869B7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29E88E-1AD5-CA40-B5B8-8231E332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D920D-DE17-6F49-88FE-A96CE397A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61B5B-DE65-2C4A-9B76-1267C8C2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5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BEF2-07CA-9147-9ED8-632754FD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76821-27BA-674F-AFD9-A6765CCB1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2ADE4-07EC-7D45-AFA2-F2D0A941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F5E65-FD2C-2447-BE75-EBE8E48C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1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722B69-53E2-6F44-9115-F979B698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390419-02D4-0E49-B125-E05A91EC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43D8C-0823-8C4E-A7C5-C28F6DCA3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0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929D9-612A-5A4B-9677-DEBD519E0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9374E-73A1-5B46-A0C5-AC6FD213E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D55D9-E6D6-D041-8E02-C9111CD3F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60403-8A11-9F4A-A93C-9DB7F3EA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CCBFB-B565-9F40-8DB8-685BFF880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96129-2DBB-1D43-848A-A67A7A0AA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7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4C0F2-8692-A143-B464-EBC27A95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276690-BB25-714E-9E5A-1671F632E8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72E33-95A3-1641-9F07-B67B108DB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4BB89-10F2-7244-A64C-F8E14F66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A4BD9-B5E1-0C49-AC60-D0D1E350D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E5015-C91A-584B-ACAD-16CF0393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9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759721-9B09-C14F-844B-AD8CE40E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02768-56E1-5347-84A5-A5DE72BE2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477EB-2FBC-E340-801B-12AD7C633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040B0-30E1-2E41-822E-2DA2FC28D5C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9D9D9-BB75-D64D-9FA3-2E7453402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6D198-645B-3349-9E18-84067250C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5D1D2-6AE8-3D4D-900F-18C6B0ECB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0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82F53-8CCF-DF4E-B323-D80087934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209" y="685800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/>
              <a:t>Report from the Nuclear Physics Grants Panel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692CF-CD72-3641-A8B2-DD77D4BABE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Kieran Flanagan</a:t>
            </a:r>
          </a:p>
          <a:p>
            <a:r>
              <a:rPr lang="en-US" dirty="0"/>
              <a:t>University of Manchester</a:t>
            </a: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495C03BC-F327-3840-9A9A-BB284C93E87E}"/>
              </a:ext>
            </a:extLst>
          </p:cNvPr>
          <p:cNvGrpSpPr/>
          <p:nvPr/>
        </p:nvGrpSpPr>
        <p:grpSpPr>
          <a:xfrm>
            <a:off x="258717" y="142875"/>
            <a:ext cx="1008112" cy="1214254"/>
            <a:chOff x="4133850" y="4705350"/>
            <a:chExt cx="2027180" cy="2152650"/>
          </a:xfrm>
        </p:grpSpPr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20D1B2DD-6F08-9D4A-8C3E-64134CE841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4858" y="4705350"/>
              <a:ext cx="1586172" cy="54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id="{F07A2F19-F135-1C42-8F29-BD431F5448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3850" y="5256014"/>
              <a:ext cx="438150" cy="1601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84308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215C1-7D39-468F-90C1-153DA533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00CC"/>
                </a:solidFill>
                <a:latin typeface="+mn-lt"/>
              </a:rPr>
              <a:t>NP Grants </a:t>
            </a:r>
            <a:r>
              <a:rPr lang="en-GB" dirty="0"/>
              <a:t>Panel</a:t>
            </a:r>
            <a:endParaRPr lang="en-GB" b="1" dirty="0">
              <a:solidFill>
                <a:srgbClr val="0000CC"/>
              </a:solidFill>
              <a:latin typeface="+mn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F5DC99-DAD5-4522-A41C-5E8E1D716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71702"/>
              </p:ext>
            </p:extLst>
          </p:nvPr>
        </p:nvGraphicFramePr>
        <p:xfrm>
          <a:off x="1752600" y="991752"/>
          <a:ext cx="8895522" cy="4999473"/>
        </p:xfrm>
        <a:graphic>
          <a:graphicData uri="http://schemas.openxmlformats.org/drawingml/2006/table">
            <a:tbl>
              <a:tblPr/>
              <a:tblGrid>
                <a:gridCol w="3938066">
                  <a:extLst>
                    <a:ext uri="{9D8B030D-6E8A-4147-A177-3AD203B41FA5}">
                      <a16:colId xmlns:a16="http://schemas.microsoft.com/office/drawing/2014/main" val="4242823983"/>
                    </a:ext>
                  </a:extLst>
                </a:gridCol>
                <a:gridCol w="1990219">
                  <a:extLst>
                    <a:ext uri="{9D8B030D-6E8A-4147-A177-3AD203B41FA5}">
                      <a16:colId xmlns:a16="http://schemas.microsoft.com/office/drawing/2014/main" val="3715786057"/>
                    </a:ext>
                  </a:extLst>
                </a:gridCol>
                <a:gridCol w="2967237">
                  <a:extLst>
                    <a:ext uri="{9D8B030D-6E8A-4147-A177-3AD203B41FA5}">
                      <a16:colId xmlns:a16="http://schemas.microsoft.com/office/drawing/2014/main" val="1406760173"/>
                    </a:ext>
                  </a:extLst>
                </a:gridCol>
              </a:tblGrid>
              <a:tr h="48995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Nuclear Physics Grants Panel Membership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299725"/>
                  </a:ext>
                </a:extLst>
              </a:tr>
              <a:tr h="3585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Expertise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442254"/>
                  </a:ext>
                </a:extLst>
              </a:tr>
              <a:tr h="5655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dirty="0"/>
                        <a:t>Professor Kieran Flanagan (Chair)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Manchester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Nuclear Structure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433449"/>
                  </a:ext>
                </a:extLst>
              </a:tr>
              <a:tr h="3585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dirty="0"/>
                        <a:t>Dr Nara Singh </a:t>
                      </a:r>
                      <a:r>
                        <a:rPr lang="en-US" sz="2000" dirty="0" err="1"/>
                        <a:t>Bondili</a:t>
                      </a:r>
                      <a:r>
                        <a:rPr lang="en-US" sz="2000" dirty="0"/>
                        <a:t>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Nuclear Structure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550528"/>
                  </a:ext>
                </a:extLst>
              </a:tr>
              <a:tr h="3585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Jens Jorgen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Gaardhoje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dirty="0"/>
                        <a:t>Copenhagen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Hadronic Physics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973565"/>
                  </a:ext>
                </a:extLst>
              </a:tr>
              <a:tr h="3585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dirty="0"/>
                        <a:t>Dr Liam Gaffney – Liverpool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Liverpool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Nuclear Structure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572316"/>
                  </a:ext>
                </a:extLst>
              </a:tr>
              <a:tr h="3585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dirty="0"/>
                        <a:t>Dr David Hamilton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Glasgow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Hadronic Physics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481427"/>
                  </a:ext>
                </a:extLst>
              </a:tr>
              <a:tr h="3585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dirty="0"/>
                        <a:t>Professor Morten Hjorth-Jenson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MSU/Oslo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Nuclear Theory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766206"/>
                  </a:ext>
                </a:extLst>
              </a:tr>
              <a:tr h="3585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 Marc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Labiche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Daresbury Lab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Nuclear Structure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066383"/>
                  </a:ext>
                </a:extLst>
              </a:tr>
              <a:tr h="3585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Professor Alison Laird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York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Nuclear Astrophysics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680732"/>
                  </a:ext>
                </a:extLst>
              </a:tr>
              <a:tr h="3585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 Judith McGovern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Manchester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Nuclear Theory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99999"/>
                  </a:ext>
                </a:extLst>
              </a:tr>
              <a:tr h="3585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dirty="0"/>
                        <a:t>Professor </a:t>
                      </a:r>
                      <a:r>
                        <a:rPr lang="en-US" sz="2000" dirty="0" err="1"/>
                        <a:t>Zsolt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Podolyak</a:t>
                      </a:r>
                      <a:r>
                        <a:rPr lang="en-US" sz="2000" dirty="0"/>
                        <a:t>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Surrey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Nuclear Structure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759792"/>
                  </a:ext>
                </a:extLst>
              </a:tr>
              <a:tr h="3585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Dan Watts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York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Hadronic Physics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16578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9D7BD-6BEE-4C42-806D-4911F4ECE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A7EA03-F57B-4AC3-B553-4D490CCFE43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6A55D3-835C-4EB9-BF8A-F1F8AF28D04F}"/>
              </a:ext>
            </a:extLst>
          </p:cNvPr>
          <p:cNvSpPr txBox="1"/>
          <p:nvPr/>
        </p:nvSpPr>
        <p:spPr>
          <a:xfrm>
            <a:off x="2160105" y="6094740"/>
            <a:ext cx="981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CC"/>
                </a:solidFill>
              </a:rPr>
              <a:t>Thank you for agreeing to help with the process</a:t>
            </a:r>
          </a:p>
        </p:txBody>
      </p:sp>
      <p:grpSp>
        <p:nvGrpSpPr>
          <p:cNvPr id="3" name="Group 6">
            <a:extLst>
              <a:ext uri="{FF2B5EF4-FFF2-40B4-BE49-F238E27FC236}">
                <a16:creationId xmlns:a16="http://schemas.microsoft.com/office/drawing/2014/main" id="{5D04E10D-B96C-0B7E-6BD0-106D16183C11}"/>
              </a:ext>
            </a:extLst>
          </p:cNvPr>
          <p:cNvGrpSpPr/>
          <p:nvPr/>
        </p:nvGrpSpPr>
        <p:grpSpPr>
          <a:xfrm>
            <a:off x="258717" y="142875"/>
            <a:ext cx="1008112" cy="1214254"/>
            <a:chOff x="4133850" y="4705350"/>
            <a:chExt cx="2027180" cy="215265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64C2511-964A-FCA8-5686-E7BE1DB8B3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4858" y="4705350"/>
              <a:ext cx="1586172" cy="54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id="{22540EA7-DE36-770F-6BD8-B4DD9C8DC1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3850" y="5256014"/>
              <a:ext cx="438150" cy="1601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54656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D8BC-8F2C-4F50-AA78-1C070B393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8404"/>
            <a:ext cx="11019183" cy="1325563"/>
          </a:xfrm>
        </p:spPr>
        <p:txBody>
          <a:bodyPr/>
          <a:lstStyle/>
          <a:p>
            <a:r>
              <a:rPr lang="en-GB" dirty="0"/>
              <a:t>Outcome (STFC) Statistics from previous rounds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0C637-BFAC-49E3-998F-D09206F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EA03-F57B-4AC3-B553-4D490CCFE439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D613FC0-685C-40B9-9597-B79E9EAF2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6371"/>
              </p:ext>
            </p:extLst>
          </p:nvPr>
        </p:nvGraphicFramePr>
        <p:xfrm>
          <a:off x="838199" y="1101406"/>
          <a:ext cx="7498079" cy="5254944"/>
        </p:xfrm>
        <a:graphic>
          <a:graphicData uri="http://schemas.openxmlformats.org/drawingml/2006/table">
            <a:tbl>
              <a:tblPr firstRow="1" firstCol="1" bandRow="1"/>
              <a:tblGrid>
                <a:gridCol w="3650798">
                  <a:extLst>
                    <a:ext uri="{9D8B030D-6E8A-4147-A177-3AD203B41FA5}">
                      <a16:colId xmlns:a16="http://schemas.microsoft.com/office/drawing/2014/main" val="2837831683"/>
                    </a:ext>
                  </a:extLst>
                </a:gridCol>
                <a:gridCol w="961612">
                  <a:extLst>
                    <a:ext uri="{9D8B030D-6E8A-4147-A177-3AD203B41FA5}">
                      <a16:colId xmlns:a16="http://schemas.microsoft.com/office/drawing/2014/main" val="3150388150"/>
                    </a:ext>
                  </a:extLst>
                </a:gridCol>
                <a:gridCol w="961612">
                  <a:extLst>
                    <a:ext uri="{9D8B030D-6E8A-4147-A177-3AD203B41FA5}">
                      <a16:colId xmlns:a16="http://schemas.microsoft.com/office/drawing/2014/main" val="3092946109"/>
                    </a:ext>
                  </a:extLst>
                </a:gridCol>
                <a:gridCol w="961612">
                  <a:extLst>
                    <a:ext uri="{9D8B030D-6E8A-4147-A177-3AD203B41FA5}">
                      <a16:colId xmlns:a16="http://schemas.microsoft.com/office/drawing/2014/main" val="3378758200"/>
                    </a:ext>
                  </a:extLst>
                </a:gridCol>
                <a:gridCol w="962445">
                  <a:extLst>
                    <a:ext uri="{9D8B030D-6E8A-4147-A177-3AD203B41FA5}">
                      <a16:colId xmlns:a16="http://schemas.microsoft.com/office/drawing/2014/main" val="2456436883"/>
                    </a:ext>
                  </a:extLst>
                </a:gridCol>
              </a:tblGrid>
              <a:tr h="29697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19125" algn="l"/>
                        </a:tabLs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619125" algn="l"/>
                        </a:tabLs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654721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proposals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971779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institutes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116579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scientific themes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566225"/>
                  </a:ext>
                </a:extLst>
              </a:tr>
              <a:tr h="42380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Academics – Number (Requested)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en-GB" sz="18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(58)</a:t>
                      </a:r>
                      <a:r>
                        <a:rPr lang="en-GB" sz="18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 (65)</a:t>
                      </a:r>
                      <a:r>
                        <a:rPr lang="en-GB" sz="18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 (66)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744557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Academics - Average FTE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616662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Academics – Total FTE per year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056721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PDRA – Number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107778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PDRA - Total FTE per year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349510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Posts – Number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80816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Posts - Total FTE per year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912775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Community - Number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081046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Community - Total FTE  per year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038729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Studentships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89896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Technician - Total FTE per year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021104"/>
                  </a:ext>
                </a:extLst>
              </a:tr>
              <a:tr h="2969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Number of FTE per year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813594"/>
                  </a:ext>
                </a:extLst>
              </a:tr>
            </a:tbl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0B7EDDC9-14F6-4CCE-8D87-F846FAD77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026" y="16265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A71036-01F6-4947-B9F2-03A27EA34BAD}"/>
              </a:ext>
            </a:extLst>
          </p:cNvPr>
          <p:cNvSpPr txBox="1"/>
          <p:nvPr/>
        </p:nvSpPr>
        <p:spPr>
          <a:xfrm>
            <a:off x="8465592" y="3075328"/>
            <a:ext cx="31815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CC"/>
                </a:solidFill>
              </a:rPr>
              <a:t>TOTAL PDRAs including </a:t>
            </a:r>
          </a:p>
          <a:p>
            <a:r>
              <a:rPr lang="en-GB" sz="2400" b="1" dirty="0">
                <a:solidFill>
                  <a:srgbClr val="0000CC"/>
                </a:solidFill>
              </a:rPr>
              <a:t>CORE RAs:</a:t>
            </a:r>
          </a:p>
          <a:p>
            <a:r>
              <a:rPr lang="en-GB" sz="2400" b="1" dirty="0">
                <a:solidFill>
                  <a:srgbClr val="0000CC"/>
                </a:solidFill>
              </a:rPr>
              <a:t>2017: 21.78 FTE / year</a:t>
            </a:r>
          </a:p>
          <a:p>
            <a:r>
              <a:rPr lang="en-GB" sz="2400" b="1" dirty="0">
                <a:solidFill>
                  <a:srgbClr val="0000CC"/>
                </a:solidFill>
              </a:rPr>
              <a:t>2020: 21.4 FTE / year</a:t>
            </a:r>
          </a:p>
        </p:txBody>
      </p:sp>
      <p:grpSp>
        <p:nvGrpSpPr>
          <p:cNvPr id="3" name="Group 6">
            <a:extLst>
              <a:ext uri="{FF2B5EF4-FFF2-40B4-BE49-F238E27FC236}">
                <a16:creationId xmlns:a16="http://schemas.microsoft.com/office/drawing/2014/main" id="{C7EB4288-4332-D738-738A-BCDCF8F66910}"/>
              </a:ext>
            </a:extLst>
          </p:cNvPr>
          <p:cNvGrpSpPr/>
          <p:nvPr/>
        </p:nvGrpSpPr>
        <p:grpSpPr>
          <a:xfrm>
            <a:off x="258717" y="142875"/>
            <a:ext cx="1008112" cy="1214254"/>
            <a:chOff x="4133850" y="4705350"/>
            <a:chExt cx="2027180" cy="2152650"/>
          </a:xfrm>
        </p:grpSpPr>
        <p:pic>
          <p:nvPicPr>
            <p:cNvPr id="5" name="Picture 3">
              <a:extLst>
                <a:ext uri="{FF2B5EF4-FFF2-40B4-BE49-F238E27FC236}">
                  <a16:creationId xmlns:a16="http://schemas.microsoft.com/office/drawing/2014/main" id="{DC9A36A4-513E-3E4E-D622-977F680198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4858" y="4705350"/>
              <a:ext cx="1586172" cy="54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05B8BAC6-163A-78E5-3BDD-1BF222447E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3850" y="5256014"/>
              <a:ext cx="438150" cy="1601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3415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09A8-8457-4A3D-B3F4-05E4F74BE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413" y="52442"/>
            <a:ext cx="10515600" cy="1325563"/>
          </a:xfrm>
        </p:spPr>
        <p:txBody>
          <a:bodyPr/>
          <a:lstStyle/>
          <a:p>
            <a:r>
              <a:rPr lang="en-GB" dirty="0"/>
              <a:t>Balance of Programmes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D4893-6C29-4D89-8E85-56A93B470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909"/>
            <a:ext cx="10515600" cy="5564565"/>
          </a:xfrm>
        </p:spPr>
        <p:txBody>
          <a:bodyPr>
            <a:normAutofit/>
          </a:bodyPr>
          <a:lstStyle/>
          <a:p>
            <a:r>
              <a:rPr lang="en-GB" dirty="0"/>
              <a:t>STFC along with the NP community have been working hard over the past few years to get two key messages across.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CC"/>
                </a:solidFill>
              </a:rPr>
              <a:t>UK NP research is World-leading, exciting, and relevant with a strong international reputation.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CC"/>
                </a:solidFill>
              </a:rPr>
              <a:t>UK NP is dangerously underfunded, has had proportionally larger cuts than other STFC areas, and desperately requires an uplift in funding.</a:t>
            </a:r>
          </a:p>
          <a:p>
            <a:r>
              <a:rPr lang="en-GB" dirty="0"/>
              <a:t>Balance of Programme exercise saw </a:t>
            </a:r>
            <a:r>
              <a:rPr lang="en-GB" dirty="0">
                <a:solidFill>
                  <a:srgbClr val="FF0000"/>
                </a:solidFill>
              </a:rPr>
              <a:t>£600k </a:t>
            </a:r>
            <a:r>
              <a:rPr lang="en-GB" dirty="0"/>
              <a:t>a year or </a:t>
            </a:r>
            <a:r>
              <a:rPr lang="en-GB" dirty="0">
                <a:solidFill>
                  <a:srgbClr val="FF0000"/>
                </a:solidFill>
              </a:rPr>
              <a:t>~ 13.6% increase </a:t>
            </a:r>
            <a:r>
              <a:rPr lang="en-GB" dirty="0"/>
              <a:t>in resource. </a:t>
            </a:r>
          </a:p>
          <a:p>
            <a:r>
              <a:rPr lang="en-GB" dirty="0"/>
              <a:t>However, FEC has increased plus inflation.</a:t>
            </a:r>
          </a:p>
          <a:p>
            <a:r>
              <a:rPr lang="en-GB" dirty="0">
                <a:solidFill>
                  <a:srgbClr val="0000CC"/>
                </a:solidFill>
              </a:rPr>
              <a:t>New Baseline is still a cut from 2017 but avoided a disaster.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C1C17-80E5-47C4-BE32-94AA823D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EA03-F57B-4AC3-B553-4D490CCFE439}" type="slidenum">
              <a:rPr lang="en-GB" smtClean="0"/>
              <a:t>4</a:t>
            </a:fld>
            <a:endParaRPr lang="en-GB"/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6B068985-973C-9021-62F9-023D3F521F7C}"/>
              </a:ext>
            </a:extLst>
          </p:cNvPr>
          <p:cNvGrpSpPr/>
          <p:nvPr/>
        </p:nvGrpSpPr>
        <p:grpSpPr>
          <a:xfrm>
            <a:off x="258717" y="142875"/>
            <a:ext cx="1008112" cy="1214254"/>
            <a:chOff x="4133850" y="4705350"/>
            <a:chExt cx="2027180" cy="2152650"/>
          </a:xfrm>
        </p:grpSpPr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5DFBEF78-6E49-90F9-0CC2-6C36C727AB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4858" y="4705350"/>
              <a:ext cx="1586172" cy="54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id="{6565776B-377D-CD39-2FD2-E47A841A4E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3850" y="5256014"/>
              <a:ext cx="438150" cy="1601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46079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18E73-B65D-9641-8CBD-DF5632B7A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83B24-249B-7449-86DE-350A71BBB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Broadly speaking guidelines are the same (but please read as there have been some changes).</a:t>
            </a:r>
          </a:p>
          <a:p>
            <a:r>
              <a:rPr lang="en-US" dirty="0"/>
              <a:t>Section 3 Publication reporting has changed. </a:t>
            </a:r>
          </a:p>
          <a:p>
            <a:pPr lvl="1"/>
            <a:r>
              <a:rPr lang="en-US" dirty="0"/>
              <a:t>It is the track record that will be measured rather than simple productivity. There is therefore no longer a requirement for a publication table to be provided. </a:t>
            </a:r>
          </a:p>
          <a:p>
            <a:pPr lvl="1"/>
            <a:r>
              <a:rPr lang="en-US" dirty="0"/>
              <a:t>Members of experimental collaborations should only include the collaboration papers they made an explicit contribution to beyond the norm.</a:t>
            </a:r>
          </a:p>
          <a:p>
            <a:pPr lvl="1"/>
            <a:r>
              <a:rPr lang="en-US" dirty="0"/>
              <a:t>A list of the theme areas publications from 1 October 2019 to 31 December 2022 should be provided. This list should include any PhD theses completed, naming the primary supervisor in the science area.</a:t>
            </a:r>
          </a:p>
          <a:p>
            <a:endParaRPr lang="en-US" dirty="0"/>
          </a:p>
        </p:txBody>
      </p:sp>
      <p:grpSp>
        <p:nvGrpSpPr>
          <p:cNvPr id="4" name="Group 6">
            <a:extLst>
              <a:ext uri="{FF2B5EF4-FFF2-40B4-BE49-F238E27FC236}">
                <a16:creationId xmlns:a16="http://schemas.microsoft.com/office/drawing/2014/main" id="{61FEA6D6-3924-D1D8-376D-66A112719932}"/>
              </a:ext>
            </a:extLst>
          </p:cNvPr>
          <p:cNvGrpSpPr/>
          <p:nvPr/>
        </p:nvGrpSpPr>
        <p:grpSpPr>
          <a:xfrm>
            <a:off x="258717" y="142875"/>
            <a:ext cx="1008112" cy="1214254"/>
            <a:chOff x="4133850" y="4705350"/>
            <a:chExt cx="2027180" cy="2152650"/>
          </a:xfrm>
        </p:grpSpPr>
        <p:pic>
          <p:nvPicPr>
            <p:cNvPr id="5" name="Picture 3">
              <a:extLst>
                <a:ext uri="{FF2B5EF4-FFF2-40B4-BE49-F238E27FC236}">
                  <a16:creationId xmlns:a16="http://schemas.microsoft.com/office/drawing/2014/main" id="{504700AE-60C5-EEC4-EAB2-287DB42DF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4858" y="4705350"/>
              <a:ext cx="1586172" cy="54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AAF8BF0A-4B90-1ED4-DA8C-BE6154E123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3850" y="5256014"/>
              <a:ext cx="438150" cy="1601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6497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8713C-B424-6048-9B9E-64E00749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00" y="681036"/>
            <a:ext cx="10515600" cy="1325563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00D2-8D5B-6F4C-BF88-7F57FA96B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0" y="2195512"/>
            <a:ext cx="9042400" cy="2466975"/>
          </a:xfrm>
        </p:spPr>
        <p:txBody>
          <a:bodyPr>
            <a:normAutofit/>
          </a:bodyPr>
          <a:lstStyle/>
          <a:p>
            <a:r>
              <a:rPr lang="en-US" sz="3600" dirty="0"/>
              <a:t>NPGP Kick-off meeting 16</a:t>
            </a:r>
            <a:r>
              <a:rPr lang="en-US" sz="3600" baseline="30000" dirty="0"/>
              <a:t>th</a:t>
            </a:r>
            <a:r>
              <a:rPr lang="en-US" sz="3600" dirty="0"/>
              <a:t> January</a:t>
            </a:r>
          </a:p>
          <a:p>
            <a:r>
              <a:rPr lang="en-US" sz="3600" dirty="0"/>
              <a:t>Submission deadline 7</a:t>
            </a:r>
            <a:r>
              <a:rPr lang="en-US" sz="3600" baseline="30000" dirty="0"/>
              <a:t>th</a:t>
            </a:r>
            <a:r>
              <a:rPr lang="en-US" sz="3600" dirty="0"/>
              <a:t> February </a:t>
            </a:r>
          </a:p>
          <a:p>
            <a:r>
              <a:rPr lang="en-US" sz="3600" dirty="0"/>
              <a:t>Clarification Meetings April </a:t>
            </a:r>
          </a:p>
          <a:p>
            <a:r>
              <a:rPr lang="en-US" sz="3600" dirty="0"/>
              <a:t>Peer review meetings 12</a:t>
            </a:r>
            <a:r>
              <a:rPr lang="en-US" sz="3600" baseline="30000" dirty="0"/>
              <a:t>th </a:t>
            </a:r>
            <a:r>
              <a:rPr lang="en-US" sz="3600" dirty="0"/>
              <a:t>,13</a:t>
            </a:r>
            <a:r>
              <a:rPr lang="en-US" sz="3600" baseline="30000" dirty="0"/>
              <a:t>th</a:t>
            </a:r>
            <a:r>
              <a:rPr lang="en-US" sz="3600" dirty="0"/>
              <a:t> and 28</a:t>
            </a:r>
            <a:r>
              <a:rPr lang="en-US" sz="3600" baseline="30000" dirty="0"/>
              <a:t>th</a:t>
            </a:r>
            <a:r>
              <a:rPr lang="en-US" sz="3600" dirty="0"/>
              <a:t> June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3F7D89-7EC0-404C-8991-B48EF5A22A4C}"/>
              </a:ext>
            </a:extLst>
          </p:cNvPr>
          <p:cNvSpPr txBox="1"/>
          <p:nvPr/>
        </p:nvSpPr>
        <p:spPr>
          <a:xfrm>
            <a:off x="1612900" y="4851400"/>
            <a:ext cx="6256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Thank you for your attention </a:t>
            </a: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D0D5E3C8-56C9-DB46-C6D0-50C76E42CF71}"/>
              </a:ext>
            </a:extLst>
          </p:cNvPr>
          <p:cNvGrpSpPr/>
          <p:nvPr/>
        </p:nvGrpSpPr>
        <p:grpSpPr>
          <a:xfrm>
            <a:off x="258717" y="142875"/>
            <a:ext cx="1008112" cy="1214254"/>
            <a:chOff x="4133850" y="4705350"/>
            <a:chExt cx="2027180" cy="2152650"/>
          </a:xfrm>
        </p:grpSpPr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67EC83C7-16DF-6CD2-DECD-9ED79DB8ED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4858" y="4705350"/>
              <a:ext cx="1586172" cy="54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id="{30EB7443-36E7-6082-531A-85437CD9E7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3850" y="5256014"/>
              <a:ext cx="438150" cy="1601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1511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14474</TotalTime>
  <Words>532</Words>
  <Application>Microsoft Macintosh PowerPoint</Application>
  <PresentationFormat>Widescreen</PresentationFormat>
  <Paragraphs>150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Report from the Nuclear Physics Grants Panel</vt:lpstr>
      <vt:lpstr>NP Grants Panel</vt:lpstr>
      <vt:lpstr>Outcome (STFC) Statistics from previous rounds</vt:lpstr>
      <vt:lpstr>Balance of Programmes</vt:lpstr>
      <vt:lpstr>Updates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Laser Spectroscopy</dc:title>
  <dc:creator>Microsoft Office User</dc:creator>
  <cp:lastModifiedBy>Kieran Flanagan</cp:lastModifiedBy>
  <cp:revision>120</cp:revision>
  <dcterms:created xsi:type="dcterms:W3CDTF">2018-04-23T05:22:17Z</dcterms:created>
  <dcterms:modified xsi:type="dcterms:W3CDTF">2023-01-09T17:05:59Z</dcterms:modified>
</cp:coreProperties>
</file>