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96" r:id="rId4"/>
    <p:sldId id="297" r:id="rId5"/>
    <p:sldId id="315" r:id="rId6"/>
    <p:sldId id="299" r:id="rId7"/>
    <p:sldId id="316" r:id="rId8"/>
    <p:sldId id="317" r:id="rId9"/>
    <p:sldId id="298" r:id="rId10"/>
    <p:sldId id="31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3"/>
  </p:normalViewPr>
  <p:slideViewPr>
    <p:cSldViewPr snapToGrid="0">
      <p:cViewPr varScale="1">
        <p:scale>
          <a:sx n="102" d="100"/>
          <a:sy n="102" d="100"/>
        </p:scale>
        <p:origin x="192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A8515-F7BC-3243-8433-BC0AE7074F09}" type="datetimeFigureOut">
              <a:rPr lang="en-US" smtClean="0"/>
              <a:t>1/9/23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6E5EB-0BC8-EA4B-9471-41A7A909F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32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Marek has these meetings at least once a month, sometimes more often.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026BB-0380-794F-BF03-84C76605A9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1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D335-7D5E-141A-8138-E61BD4AB6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DE88A-B1FB-9313-A44D-C9DD1D4D5D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0F2F-1886-2041-C4ED-AD5B4595A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AA9C-20F1-CF44-9520-D0879E71793E}" type="datetimeFigureOut">
              <a:rPr lang="en-US" smtClean="0"/>
              <a:t>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62E86-5571-ABBB-B183-A8C8F79E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74915-03A8-BC3F-9E46-ABCC2B0A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53D-C9CE-9D4D-9B2E-795C7A557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4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4BBDE-7CCA-81C2-89C1-497FCE444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C58456-1573-4C74-B5ED-5B0CB0052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21030-C825-1540-2387-1F670D759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AA9C-20F1-CF44-9520-D0879E71793E}" type="datetimeFigureOut">
              <a:rPr lang="en-US" smtClean="0"/>
              <a:t>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2A1F9-B7E5-6854-03B0-F55AC443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2C72C-0A1B-1801-4A1E-9741541F5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53D-C9CE-9D4D-9B2E-795C7A557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6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FB2E51-B0BA-4072-EC98-42FC90ED77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91E6E1-50D5-7559-AC11-18DE098E3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CBCDD-D429-FFB1-12AD-758B95277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AA9C-20F1-CF44-9520-D0879E71793E}" type="datetimeFigureOut">
              <a:rPr lang="en-US" smtClean="0"/>
              <a:t>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5F73F-655A-FE15-B3F2-0E8DD6CB2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8BE1C-9DA1-7EB8-0764-85DBB2937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53D-C9CE-9D4D-9B2E-795C7A557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1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64F92-8239-6BBE-6F2D-260737FBB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3E02-C0FD-B966-C197-CB758341B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C06E4-09F3-FC7F-A516-8AFB5E173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AA9C-20F1-CF44-9520-D0879E71793E}" type="datetimeFigureOut">
              <a:rPr lang="en-US" smtClean="0"/>
              <a:t>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B4084-9DE2-EF42-6CCD-2D65DDE14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DF415-282F-E16E-0803-465A38A84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53D-C9CE-9D4D-9B2E-795C7A5571F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421A1846-AC81-2298-E77B-06C9E31915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8095" y="136525"/>
            <a:ext cx="2859432" cy="100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F682D-1DE2-9BF2-4F89-AC1AFBEF7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E15B8-06EF-4F09-BF2B-5F696405B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B402E-5C1F-D3E7-7AAD-135DDFF70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AA9C-20F1-CF44-9520-D0879E71793E}" type="datetimeFigureOut">
              <a:rPr lang="en-US" smtClean="0"/>
              <a:t>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F2DFA-A0ED-0C0A-B1A5-DC0B1FF7B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FB551-324B-B8C3-9210-E0FD7FAD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53D-C9CE-9D4D-9B2E-795C7A557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5B38D-6D54-E4AC-01A0-653647371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34875-B985-54CE-9907-3CFF5A155C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AF968F-E35D-1DE2-54D6-CB3F63E7E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EBBFD-877C-2B19-A718-4B29E271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AA9C-20F1-CF44-9520-D0879E71793E}" type="datetimeFigureOut">
              <a:rPr lang="en-US" smtClean="0"/>
              <a:t>1/9/23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8DD91-3384-4683-E57E-6E3BDE323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45C9C-C3F2-5248-DFE3-ACFF2D27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53D-C9CE-9D4D-9B2E-795C7A557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55711-4A27-4440-F2A4-51C4F1FF4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E0557-2FF3-084B-E8B3-4BD7FAF8A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B10076-9490-1E54-2575-4DEB0D348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7F22A4-F9C3-9DB4-BCF5-7328CB2598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675B6F-43DB-D896-E26A-86E72A507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94E0B4-A48B-D1F6-A622-309B6D4B3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AA9C-20F1-CF44-9520-D0879E71793E}" type="datetimeFigureOut">
              <a:rPr lang="en-US" smtClean="0"/>
              <a:t>1/9/23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450711-B383-CD7A-A99C-D46002B09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3AA4A2-1496-2112-8D8F-96446F968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53D-C9CE-9D4D-9B2E-795C7A557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7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F182C-573F-74CD-2F20-0C9C182C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53441C-0748-AB1A-ED97-D12361B0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AA9C-20F1-CF44-9520-D0879E71793E}" type="datetimeFigureOut">
              <a:rPr lang="en-US" smtClean="0"/>
              <a:t>1/9/23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C62511-7422-FE32-FBE3-640CF698D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C5404-CE44-676D-BB41-84C4413F5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53D-C9CE-9D4D-9B2E-795C7A557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12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5FFF21-A5A0-B36C-F1C7-FC42CF966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AA9C-20F1-CF44-9520-D0879E71793E}" type="datetimeFigureOut">
              <a:rPr lang="en-US" smtClean="0"/>
              <a:t>1/9/23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2A0675-5C32-D233-F44B-A7C24A5DB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6CF08-8B34-3725-9619-C3402D0A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53D-C9CE-9D4D-9B2E-795C7A557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68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016FC-D218-3A27-1B17-8058E0C26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66BC4-56F7-3BC2-C206-D8A149875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B02D9-270A-F4C6-EDFC-73FD4D4C6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0C8E7-BCA7-29BB-803E-96FB9AD80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AA9C-20F1-CF44-9520-D0879E71793E}" type="datetimeFigureOut">
              <a:rPr lang="en-US" smtClean="0"/>
              <a:t>1/9/23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BE619-DC85-CA6F-1BFA-F0EA4AF1F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B7FB6-E0ED-A384-5FB8-192941556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53D-C9CE-9D4D-9B2E-795C7A557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4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4AF9F-4D06-0082-82A0-6398E0C41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1C9F47-ED92-B2B9-075F-0269D051B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23460-915C-F3A7-2538-BCF3C18BA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99F34B-87EF-0D8F-EA02-1F0D1EBD2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AA9C-20F1-CF44-9520-D0879E71793E}" type="datetimeFigureOut">
              <a:rPr lang="en-US" smtClean="0"/>
              <a:t>1/9/23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64B23-F6E0-3FBF-F280-EE1726BBB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B3239-8C40-6067-3FE5-FCB31E32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53D-C9CE-9D4D-9B2E-795C7A557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7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4D607C-9318-EE4D-1BB4-374144B59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917D5-7EBA-D31B-F099-E56AE62D0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E0AD4-ACFA-28CD-1D3A-D2D90E56F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3AA9C-20F1-CF44-9520-D0879E71793E}" type="datetimeFigureOut">
              <a:rPr lang="en-US" smtClean="0"/>
              <a:t>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D060A-040B-9109-3F54-E55F2A1195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BD139-53AE-D490-1C85-7E5F44023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DC53D-C9CE-9D4D-9B2E-795C7A557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4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tiff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nupecc.org/pub/np_life_web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upecc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http://www.nupecc.org/pic/nupecc_map_2018s.png">
            <a:extLst>
              <a:ext uri="{FF2B5EF4-FFF2-40B4-BE49-F238E27FC236}">
                <a16:creationId xmlns:a16="http://schemas.microsoft.com/office/drawing/2014/main" id="{79817232-2FD3-C7AD-3B79-A5526DD3F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3847" y="-1"/>
            <a:ext cx="5473385" cy="68880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1BD3DA2A-1885-84CB-904C-6A5F2A48B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8" y="0"/>
            <a:ext cx="3795713" cy="129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EF1A6-DEDB-3F62-AF72-882E543B6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552289"/>
            <a:ext cx="6151654" cy="3900326"/>
          </a:xfrm>
        </p:spPr>
        <p:txBody>
          <a:bodyPr>
            <a:normAutofit/>
          </a:bodyPr>
          <a:lstStyle/>
          <a:p>
            <a:pPr algn="l"/>
            <a:r>
              <a:rPr lang="en-US" sz="5200" dirty="0"/>
              <a:t>News from </a:t>
            </a:r>
            <a:r>
              <a:rPr lang="en-US" sz="5200" dirty="0" err="1"/>
              <a:t>NuPECC</a:t>
            </a:r>
            <a:endParaRPr lang="en-US" sz="5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AFBA5C-89B0-0437-2563-B9C6D1A1F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624330"/>
            <a:ext cx="6151654" cy="1680208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Rodi Herzberg</a:t>
            </a:r>
          </a:p>
          <a:p>
            <a:pPr algn="l"/>
            <a:r>
              <a:rPr lang="en-US" dirty="0"/>
              <a:t>David Ireland</a:t>
            </a:r>
          </a:p>
          <a:p>
            <a:pPr algn="l"/>
            <a:endParaRPr lang="en-US" dirty="0"/>
          </a:p>
          <a:p>
            <a:pPr algn="l"/>
            <a:r>
              <a:rPr lang="en-US" dirty="0" err="1"/>
              <a:t>www.nupecc.org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030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6E926-800B-35CE-E13B-20C75D590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LRP24</a:t>
            </a:r>
          </a:p>
        </p:txBody>
      </p:sp>
      <p:pic>
        <p:nvPicPr>
          <p:cNvPr id="9" name="Content Placeholder 8" descr="Diagram, timeline&#10;&#10;Description automatically generated">
            <a:extLst>
              <a:ext uri="{FF2B5EF4-FFF2-40B4-BE49-F238E27FC236}">
                <a16:creationId xmlns:a16="http://schemas.microsoft.com/office/drawing/2014/main" id="{AA07A2AD-C885-0B01-263E-3CAC2D0F9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43" y="1866378"/>
            <a:ext cx="12137897" cy="4271375"/>
          </a:xfrm>
        </p:spPr>
      </p:pic>
    </p:spTree>
    <p:extLst>
      <p:ext uri="{BB962C8B-B14F-4D97-AF65-F5344CB8AC3E}">
        <p14:creationId xmlns:p14="http://schemas.microsoft.com/office/powerpoint/2010/main" val="3001990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CD600-0A7C-DD6D-3203-16D99F420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NuPECC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66C8A-3C51-C422-7A61-4959180DF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179705" algn="just">
              <a:spcAft>
                <a:spcPts val="1435"/>
              </a:spcAft>
            </a:pPr>
            <a:r>
              <a:rPr lang="en-GB" sz="2000" dirty="0" err="1">
                <a:solidFill>
                  <a:srgbClr val="11111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NuPECC</a:t>
            </a:r>
            <a:r>
              <a:rPr lang="en-GB" sz="2000" dirty="0">
                <a:solidFill>
                  <a:srgbClr val="11111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is an Expert Committee</a:t>
            </a:r>
            <a:r>
              <a:rPr lang="en-GB" sz="2000" baseline="30000" dirty="0">
                <a:solidFill>
                  <a:srgbClr val="11111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n-GB" sz="2000" dirty="0">
                <a:solidFill>
                  <a:srgbClr val="11111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of the European Science Foundation (ESF). </a:t>
            </a:r>
            <a:endParaRPr lang="en-GB" sz="20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 algn="just">
              <a:lnSpc>
                <a:spcPts val="1700"/>
              </a:lnSpc>
              <a:spcAft>
                <a:spcPts val="1435"/>
              </a:spcAft>
            </a:pPr>
            <a:r>
              <a:rPr lang="en-GB" sz="2000" dirty="0">
                <a:solidFill>
                  <a:srgbClr val="11111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The Committee membership is formed from European institutions and research facilities involved in nuclear science. The Committee may appoint Associated Members and Observers.</a:t>
            </a:r>
            <a:endParaRPr lang="en-GB" sz="20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/>
          </a:p>
          <a:p>
            <a:pPr marR="179705">
              <a:lnSpc>
                <a:spcPts val="1700"/>
              </a:lnSpc>
              <a:spcAft>
                <a:spcPts val="1435"/>
              </a:spcAft>
            </a:pPr>
            <a:r>
              <a:rPr lang="en-GB" sz="2000" dirty="0">
                <a:solidFill>
                  <a:srgbClr val="11111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The objective of </a:t>
            </a:r>
            <a:r>
              <a:rPr lang="en-GB" sz="2000" dirty="0" err="1">
                <a:solidFill>
                  <a:srgbClr val="11111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NuPECC</a:t>
            </a:r>
            <a:r>
              <a:rPr lang="en-GB" sz="2000" dirty="0">
                <a:solidFill>
                  <a:srgbClr val="11111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is to: </a:t>
            </a:r>
            <a:endParaRPr lang="en-GB" sz="20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79705" lvl="0" indent="-342900" algn="just">
              <a:lnSpc>
                <a:spcPts val="1700"/>
              </a:lnSpc>
              <a:spcAft>
                <a:spcPts val="1435"/>
              </a:spcAft>
              <a:buFont typeface="Symbol" pitchFamily="2" charset="2"/>
              <a:buChar char=""/>
            </a:pPr>
            <a:r>
              <a:rPr lang="en-GB" sz="200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strengthen European Collaboration in nuclear science by supporting collaborative ventures between research groups within Europe;</a:t>
            </a:r>
            <a:endParaRPr lang="en-GB" sz="20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79705" lvl="0" indent="-342900" algn="just">
              <a:lnSpc>
                <a:spcPts val="1700"/>
              </a:lnSpc>
              <a:spcAft>
                <a:spcPts val="1435"/>
              </a:spcAft>
              <a:buFont typeface="Symbol" pitchFamily="2" charset="2"/>
              <a:buChar char=""/>
            </a:pPr>
            <a:r>
              <a:rPr lang="en-GB" sz="200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promote nuclear physics and its trans-disciplinary use in applications for societal benefit.</a:t>
            </a:r>
            <a:endParaRPr lang="en-GB" sz="20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565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87BA1-B5B2-9545-B451-D06F5A128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7749"/>
            <a:ext cx="10515600" cy="646332"/>
          </a:xfrm>
        </p:spPr>
        <p:txBody>
          <a:bodyPr>
            <a:normAutofit fontScale="90000"/>
          </a:bodyPr>
          <a:lstStyle/>
          <a:p>
            <a:r>
              <a:rPr lang="en-US" dirty="0"/>
              <a:t>Management Team                                UK Members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FE30DD-A3CB-E544-8EA2-782BD3C49B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8577" y="2514046"/>
            <a:ext cx="1417320" cy="1603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1BD7FB-8669-714D-995E-F8D44856B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669" y="2514046"/>
            <a:ext cx="1267165" cy="16025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BE282A-6651-7743-8379-7833D4DC4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922" y="2514046"/>
            <a:ext cx="1416245" cy="1602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25AA0D-9CF8-4941-872A-E14C3D884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8938" y="2514046"/>
            <a:ext cx="1219364" cy="16025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270966-4F44-BB4B-AF3D-BBE556BD50A5}"/>
              </a:ext>
            </a:extLst>
          </p:cNvPr>
          <p:cNvSpPr txBox="1"/>
          <p:nvPr/>
        </p:nvSpPr>
        <p:spPr>
          <a:xfrm>
            <a:off x="299769" y="4442943"/>
            <a:ext cx="1874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Marek </a:t>
            </a:r>
            <a:r>
              <a:rPr lang="en-US" dirty="0" err="1"/>
              <a:t>Lewitowicz</a:t>
            </a:r>
            <a:endParaRPr lang="en-US" dirty="0"/>
          </a:p>
          <a:p>
            <a:pPr algn="ctr"/>
            <a:r>
              <a:rPr lang="en-US" dirty="0"/>
              <a:t>Chair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952545-842E-3D4D-8BCB-BBF6B945EA27}"/>
              </a:ext>
            </a:extLst>
          </p:cNvPr>
          <p:cNvSpPr txBox="1"/>
          <p:nvPr/>
        </p:nvSpPr>
        <p:spPr>
          <a:xfrm>
            <a:off x="2193325" y="4442940"/>
            <a:ext cx="2016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Eberhard </a:t>
            </a:r>
            <a:r>
              <a:rPr lang="en-US" dirty="0" err="1"/>
              <a:t>Widmann</a:t>
            </a:r>
            <a:endParaRPr lang="en-US" dirty="0"/>
          </a:p>
          <a:p>
            <a:pPr algn="ctr"/>
            <a:r>
              <a:rPr lang="en-US" dirty="0"/>
              <a:t>Vice-Chair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6DF482-1A96-D54C-9C66-91E6403C827F}"/>
              </a:ext>
            </a:extLst>
          </p:cNvPr>
          <p:cNvSpPr txBox="1"/>
          <p:nvPr/>
        </p:nvSpPr>
        <p:spPr>
          <a:xfrm>
            <a:off x="4151646" y="4442942"/>
            <a:ext cx="1960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Sissy Koerner</a:t>
            </a:r>
          </a:p>
          <a:p>
            <a:pPr algn="ctr"/>
            <a:r>
              <a:rPr lang="en-US" dirty="0"/>
              <a:t>Scientific Secretary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25C129-6F53-D749-9BDA-49049D04262C}"/>
              </a:ext>
            </a:extLst>
          </p:cNvPr>
          <p:cNvSpPr txBox="1"/>
          <p:nvPr/>
        </p:nvSpPr>
        <p:spPr>
          <a:xfrm>
            <a:off x="6245743" y="4442941"/>
            <a:ext cx="1585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Paul </a:t>
            </a:r>
            <a:r>
              <a:rPr lang="en-US" dirty="0" err="1"/>
              <a:t>Greenlees</a:t>
            </a:r>
            <a:endParaRPr lang="en-US" dirty="0"/>
          </a:p>
          <a:p>
            <a:pPr algn="ctr"/>
            <a:r>
              <a:rPr lang="en-US" dirty="0"/>
              <a:t>Treasurer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257849-B98D-924A-ABF1-547C8DCD47F3}"/>
              </a:ext>
            </a:extLst>
          </p:cNvPr>
          <p:cNvSpPr txBox="1"/>
          <p:nvPr/>
        </p:nvSpPr>
        <p:spPr>
          <a:xfrm>
            <a:off x="492631" y="5089271"/>
            <a:ext cx="73180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Monthly meetings to follow-up on all </a:t>
            </a:r>
            <a:r>
              <a:rPr lang="en-US" sz="2400" dirty="0" err="1"/>
              <a:t>NuPECC</a:t>
            </a:r>
            <a:r>
              <a:rPr lang="en-US" sz="2400" dirty="0"/>
              <a:t>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Preparation of </a:t>
            </a:r>
            <a:r>
              <a:rPr lang="en-US" sz="2400" dirty="0" err="1"/>
              <a:t>NuPECC</a:t>
            </a:r>
            <a:r>
              <a:rPr lang="en-US" sz="2400" dirty="0"/>
              <a:t> meetings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D31B21-AF82-B581-4612-50C25352EC61}"/>
              </a:ext>
            </a:extLst>
          </p:cNvPr>
          <p:cNvCxnSpPr/>
          <p:nvPr/>
        </p:nvCxnSpPr>
        <p:spPr>
          <a:xfrm>
            <a:off x="8144613" y="764087"/>
            <a:ext cx="0" cy="5648446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FC9D5784-A660-6100-266F-E0B76160226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707" r="11954"/>
          <a:stretch/>
        </p:blipFill>
        <p:spPr>
          <a:xfrm>
            <a:off x="10637135" y="2514046"/>
            <a:ext cx="1067072" cy="160259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6ECAF27-2109-4F0F-57E1-F19AE969B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827" y="2515472"/>
            <a:ext cx="1067073" cy="160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5931D99-763A-E052-A95C-8BC461F2955F}"/>
              </a:ext>
            </a:extLst>
          </p:cNvPr>
          <p:cNvSpPr txBox="1"/>
          <p:nvPr/>
        </p:nvSpPr>
        <p:spPr>
          <a:xfrm>
            <a:off x="8416193" y="4410754"/>
            <a:ext cx="1423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David Ireland</a:t>
            </a:r>
          </a:p>
          <a:p>
            <a:pPr algn="ctr"/>
            <a:r>
              <a:rPr lang="en-US" dirty="0"/>
              <a:t>Glasgow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858BE5-39A3-CD95-2141-5867F55D4714}"/>
              </a:ext>
            </a:extLst>
          </p:cNvPr>
          <p:cNvSpPr txBox="1"/>
          <p:nvPr/>
        </p:nvSpPr>
        <p:spPr>
          <a:xfrm>
            <a:off x="10383356" y="4410753"/>
            <a:ext cx="1508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Rodi Herzberg</a:t>
            </a:r>
          </a:p>
          <a:p>
            <a:pPr algn="ctr"/>
            <a:r>
              <a:rPr lang="en-US" dirty="0"/>
              <a:t>Liverpool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205DDC0-60E1-1F22-0769-DB70BC4DDB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37135" y="5197686"/>
            <a:ext cx="1107912" cy="34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48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E1200-6DC0-A218-2F3F-3FF1B59FF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B0C21-54D3-2E20-C336-93C24904D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Meetings with national Funding Agencies (UK was in 2018)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Latest Report: Nuclear Physics in Everyday Life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Long Range Plan Evaluation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Long Range Plan 2024</a:t>
            </a:r>
          </a:p>
        </p:txBody>
      </p:sp>
    </p:spTree>
    <p:extLst>
      <p:ext uri="{BB962C8B-B14F-4D97-AF65-F5344CB8AC3E}">
        <p14:creationId xmlns:p14="http://schemas.microsoft.com/office/powerpoint/2010/main" val="250492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4DB5C-0960-0BB2-1D23-06339A19E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99" y="428215"/>
            <a:ext cx="6881593" cy="1112485"/>
          </a:xfrm>
        </p:spPr>
        <p:txBody>
          <a:bodyPr>
            <a:normAutofit fontScale="90000"/>
          </a:bodyPr>
          <a:lstStyle/>
          <a:p>
            <a:r>
              <a:rPr lang="en-US" dirty="0"/>
              <a:t>Nuclear Physics in Everyday Life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1B71E8-F1C3-4FC4-17E3-34027C9D816D}"/>
              </a:ext>
            </a:extLst>
          </p:cNvPr>
          <p:cNvSpPr txBox="1"/>
          <p:nvPr/>
        </p:nvSpPr>
        <p:spPr>
          <a:xfrm>
            <a:off x="333399" y="1638795"/>
            <a:ext cx="7006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i="0" u="none" strike="noStrike" dirty="0">
                <a:effectLst/>
                <a:latin typeface="Arial" panose="020B0604020202020204" pitchFamily="34" charset="0"/>
              </a:rPr>
              <a:t>This 100-page report describes how research into the atomic nucleus has contributed to the modern world. It contains chapters on ``The origin of the elements’’, ``Climate and environment’’, ``Energy’’, ``Health’’, ``Forensics’’, and ``Space’’ amongst others.</a:t>
            </a:r>
          </a:p>
          <a:p>
            <a:endParaRPr lang="en-GB" sz="2400" dirty="0">
              <a:latin typeface="Arial" panose="020B0604020202020204" pitchFamily="34" charset="0"/>
            </a:endParaRPr>
          </a:p>
          <a:p>
            <a:endParaRPr lang="en-GB" sz="24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</a:endParaRPr>
          </a:p>
          <a:p>
            <a:r>
              <a:rPr lang="en-GB" sz="2400" b="0" i="0" u="none" strike="noStrike" dirty="0">
                <a:effectLst/>
                <a:latin typeface="Arial" panose="020B0604020202020204" pitchFamily="34" charset="0"/>
              </a:rPr>
              <a:t>The full report can be found </a:t>
            </a:r>
            <a:r>
              <a:rPr lang="en-GB" sz="2400" b="0" i="0" u="sng" strike="noStrike" dirty="0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sz="2400" b="0" i="0" u="none" strike="noStrike" dirty="0">
                <a:effectLst/>
                <a:latin typeface="Arial" panose="020B0604020202020204" pitchFamily="34" charset="0"/>
              </a:rPr>
              <a:t>.</a:t>
            </a:r>
            <a:endParaRPr lang="en-US" sz="2400" dirty="0"/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F764501A-DF8E-991A-682E-37AA644CE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421" y="921410"/>
            <a:ext cx="4557358" cy="575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50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83C5E-15E9-DBF8-802E-08C759DCF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Range Plan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347C2-4DFB-D7FC-53BA-791717722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LRP makes many recommendations – how effective are they?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Detailled</a:t>
            </a:r>
            <a:r>
              <a:rPr lang="en-US" dirty="0"/>
              <a:t> analysis of the outcomes, with reference to the recommendations.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report is available at </a:t>
            </a:r>
            <a:r>
              <a:rPr lang="en-US" dirty="0">
                <a:hlinkClick r:id="rId2"/>
              </a:rPr>
              <a:t>https://www.nupecc.org/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0203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A0589-6942-EC2A-F3EA-3D86CBDC1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Range Plan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B0F81-E7BF-F0BF-F930-C3047EE4A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Process has started.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Bottom Up!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Community input </a:t>
            </a:r>
          </a:p>
          <a:p>
            <a:pPr marL="0" indent="0">
              <a:buNone/>
            </a:pPr>
            <a:r>
              <a:rPr lang="en-US" dirty="0"/>
              <a:t>was sought and </a:t>
            </a:r>
          </a:p>
          <a:p>
            <a:pPr marL="0" indent="0">
              <a:buNone/>
            </a:pPr>
            <a:r>
              <a:rPr lang="en-US" dirty="0"/>
              <a:t>received.</a:t>
            </a:r>
          </a:p>
        </p:txBody>
      </p:sp>
      <p:pic>
        <p:nvPicPr>
          <p:cNvPr id="5" name="Picture 4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E2C0C258-C6D4-9307-DA32-3B94FE327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609" y="1403685"/>
            <a:ext cx="7772400" cy="545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98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D4CA3-FAF2-2D3A-60F7-09DC2DAD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A8D77D-4039-A7B9-DDA3-1FE673F3297D}"/>
              </a:ext>
            </a:extLst>
          </p:cNvPr>
          <p:cNvSpPr/>
          <p:nvPr/>
        </p:nvSpPr>
        <p:spPr>
          <a:xfrm>
            <a:off x="8492647" y="25638"/>
            <a:ext cx="3444657" cy="1490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hart, pie chart&#10;&#10;Description automatically generated">
            <a:extLst>
              <a:ext uri="{FF2B5EF4-FFF2-40B4-BE49-F238E27FC236}">
                <a16:creationId xmlns:a16="http://schemas.microsoft.com/office/drawing/2014/main" id="{931FBA86-6AA8-C617-AC62-968AF2ACC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889" y="25638"/>
            <a:ext cx="9434221" cy="6832362"/>
          </a:xfrm>
        </p:spPr>
      </p:pic>
    </p:spTree>
    <p:extLst>
      <p:ext uri="{BB962C8B-B14F-4D97-AF65-F5344CB8AC3E}">
        <p14:creationId xmlns:p14="http://schemas.microsoft.com/office/powerpoint/2010/main" val="1510864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8F166-560F-E9B5-9CB8-B54492391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4A5BFD8F-9877-8903-2B3B-43BD751DE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15" t="1995" r="1550" b="2066"/>
          <a:stretch/>
        </p:blipFill>
        <p:spPr>
          <a:xfrm>
            <a:off x="3043175" y="31866"/>
            <a:ext cx="9148825" cy="68261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736256-0A46-2C27-B4C6-C8D5D2D2ED19}"/>
              </a:ext>
            </a:extLst>
          </p:cNvPr>
          <p:cNvSpPr txBox="1"/>
          <p:nvPr/>
        </p:nvSpPr>
        <p:spPr>
          <a:xfrm>
            <a:off x="275573" y="2023947"/>
            <a:ext cx="25427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TWGs are now being proposed and formed:</a:t>
            </a:r>
          </a:p>
          <a:p>
            <a:endParaRPr lang="en-US" sz="2800" dirty="0"/>
          </a:p>
          <a:p>
            <a:r>
              <a:rPr lang="en-US" sz="2800" dirty="0"/>
              <a:t>you may be approached!</a:t>
            </a:r>
          </a:p>
        </p:txBody>
      </p:sp>
    </p:spTree>
    <p:extLst>
      <p:ext uri="{BB962C8B-B14F-4D97-AF65-F5344CB8AC3E}">
        <p14:creationId xmlns:p14="http://schemas.microsoft.com/office/powerpoint/2010/main" val="2627856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301</Words>
  <Application>Microsoft Macintosh PowerPoint</Application>
  <PresentationFormat>Widescreen</PresentationFormat>
  <Paragraphs>62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Verdana</vt:lpstr>
      <vt:lpstr>Office Theme</vt:lpstr>
      <vt:lpstr>News from NuPECC</vt:lpstr>
      <vt:lpstr>What is NuPECC</vt:lpstr>
      <vt:lpstr>Management Team                                UK Members</vt:lpstr>
      <vt:lpstr>Activities</vt:lpstr>
      <vt:lpstr>Nuclear Physics in Everyday Life</vt:lpstr>
      <vt:lpstr>Long Range Plan Evaluation</vt:lpstr>
      <vt:lpstr>Long Range Plan 2024</vt:lpstr>
      <vt:lpstr>PowerPoint Presentation</vt:lpstr>
      <vt:lpstr>PowerPoint Presentation</vt:lpstr>
      <vt:lpstr>Timeline LRP24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 from NuPECC</dc:title>
  <dc:creator>Herzberg, Rodi</dc:creator>
  <cp:lastModifiedBy>Herzberg, Rodi</cp:lastModifiedBy>
  <cp:revision>2</cp:revision>
  <dcterms:created xsi:type="dcterms:W3CDTF">2023-01-09T13:10:27Z</dcterms:created>
  <dcterms:modified xsi:type="dcterms:W3CDTF">2023-01-10T10:52:58Z</dcterms:modified>
</cp:coreProperties>
</file>