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294" r:id="rId2"/>
    <p:sldMasterId id="2147484296" r:id="rId3"/>
  </p:sldMasterIdLst>
  <p:notesMasterIdLst>
    <p:notesMasterId r:id="rId32"/>
  </p:notesMasterIdLst>
  <p:handoutMasterIdLst>
    <p:handoutMasterId r:id="rId33"/>
  </p:handoutMasterIdLst>
  <p:sldIdLst>
    <p:sldId id="698" r:id="rId4"/>
    <p:sldId id="724" r:id="rId5"/>
    <p:sldId id="326" r:id="rId6"/>
    <p:sldId id="732" r:id="rId7"/>
    <p:sldId id="758" r:id="rId8"/>
    <p:sldId id="741" r:id="rId9"/>
    <p:sldId id="742" r:id="rId10"/>
    <p:sldId id="666" r:id="rId11"/>
    <p:sldId id="738" r:id="rId12"/>
    <p:sldId id="743" r:id="rId13"/>
    <p:sldId id="750" r:id="rId14"/>
    <p:sldId id="751" r:id="rId15"/>
    <p:sldId id="734" r:id="rId16"/>
    <p:sldId id="709" r:id="rId17"/>
    <p:sldId id="749" r:id="rId18"/>
    <p:sldId id="736" r:id="rId19"/>
    <p:sldId id="752" r:id="rId20"/>
    <p:sldId id="753" r:id="rId21"/>
    <p:sldId id="754" r:id="rId22"/>
    <p:sldId id="756" r:id="rId23"/>
    <p:sldId id="714" r:id="rId24"/>
    <p:sldId id="757" r:id="rId25"/>
    <p:sldId id="760" r:id="rId26"/>
    <p:sldId id="715" r:id="rId27"/>
    <p:sldId id="759" r:id="rId28"/>
    <p:sldId id="755" r:id="rId29"/>
    <p:sldId id="729" r:id="rId30"/>
    <p:sldId id="726" r:id="rId31"/>
  </p:sldIdLst>
  <p:sldSz cx="9906000" cy="6858000" type="A4"/>
  <p:notesSz cx="6811963" cy="9942513"/>
  <p:defaultTextStyle>
    <a:defPPr>
      <a:defRPr lang="en-GB"/>
    </a:defPPr>
    <a:lvl1pPr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3FF1"/>
    <a:srgbClr val="394BFD"/>
    <a:srgbClr val="900090"/>
    <a:srgbClr val="F9BEFF"/>
    <a:srgbClr val="96DFFF"/>
    <a:srgbClr val="C842E4"/>
    <a:srgbClr val="31EAFF"/>
    <a:srgbClr val="13A634"/>
    <a:srgbClr val="715FFD"/>
    <a:srgbClr val="7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19" autoAdjust="0"/>
    <p:restoredTop sz="94577" autoAdjust="0"/>
  </p:normalViewPr>
  <p:slideViewPr>
    <p:cSldViewPr snapToGrid="0">
      <p:cViewPr varScale="1">
        <p:scale>
          <a:sx n="116" d="100"/>
          <a:sy n="116" d="100"/>
        </p:scale>
        <p:origin x="1240" y="192"/>
      </p:cViewPr>
      <p:guideLst>
        <p:guide orient="horz" pos="2160"/>
        <p:guide pos="4280"/>
      </p:guideLst>
    </p:cSldViewPr>
  </p:slideViewPr>
  <p:outlineViewPr>
    <p:cViewPr>
      <p:scale>
        <a:sx n="33" d="100"/>
        <a:sy n="33" d="100"/>
      </p:scale>
      <p:origin x="0" y="-1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4496" y="176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987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r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225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987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5CED8CE8-5666-4A68-BC79-EDC1A48465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0810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r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8321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21225"/>
            <a:ext cx="4992687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 noProof="0"/>
              <a:t>Click to edit Master text styles</a:t>
            </a:r>
          </a:p>
          <a:p>
            <a:pPr lvl="1"/>
            <a:r>
              <a:rPr lang="en-GB" altLang="en-GB" noProof="0"/>
              <a:t>Second level</a:t>
            </a:r>
          </a:p>
          <a:p>
            <a:pPr lvl="2"/>
            <a:r>
              <a:rPr lang="en-GB" altLang="en-GB" noProof="0"/>
              <a:t>Third level</a:t>
            </a:r>
          </a:p>
          <a:p>
            <a:pPr lvl="3"/>
            <a:r>
              <a:rPr lang="en-GB" altLang="en-GB" noProof="0"/>
              <a:t>Fourth level</a:t>
            </a:r>
          </a:p>
          <a:p>
            <a:pPr lvl="4"/>
            <a:r>
              <a:rPr lang="en-GB" altLang="en-GB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72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BD8C3639-9B5A-4081-9F33-1411393B58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0085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C3639-9B5A-4081-9F33-1411393B5850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2268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C3639-9B5A-4081-9F33-1411393B5850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068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C3639-9B5A-4081-9F33-1411393B5850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165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60400" y="1219200"/>
            <a:ext cx="85852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146300" y="3962400"/>
            <a:ext cx="70548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524000"/>
            <a:ext cx="8258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6300" y="3962400"/>
            <a:ext cx="70993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3638"/>
            <a:ext cx="23114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3638"/>
            <a:ext cx="31369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3638"/>
            <a:ext cx="2311400" cy="457200"/>
          </a:xfrm>
        </p:spPr>
        <p:txBody>
          <a:bodyPr/>
          <a:lstStyle>
            <a:lvl1pPr>
              <a:defRPr sz="1200"/>
            </a:lvl1pPr>
          </a:lstStyle>
          <a:p>
            <a:fld id="{ABB4307B-2207-4B2D-90A4-47AB593032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06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3CE3-3A05-4072-A449-BE19058D589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7006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6030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34150" cy="60309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E322B-613D-4081-BB9D-AE3F58A384DF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75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DE00E-A80D-4B23-8072-3D92E3F36214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445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C56B6-F522-4591-94F9-84D79336782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476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0F89E-0BE2-495A-9E38-4197A8BF54BF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3901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7FE50-AED6-432F-BD62-CF84A5455ED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516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699E5-99F6-4573-95CA-C42AA72F0C7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653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BD538-ECC4-4255-B313-CA133B5662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137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89154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3733800"/>
            <a:ext cx="89154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44422-E2AC-4B24-89FF-B845C277C6D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420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006475"/>
            <a:ext cx="8915400" cy="53022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0477D-253E-4DEE-8978-08CE5641D5F5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396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4D2D7-83F5-4541-9D32-B2FDCDFFC81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8949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 Open Day - CMS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6364D-B547-A142-BBAA-A98E26EFA8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17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61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49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1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19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8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27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0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91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AD42A-E9B0-41D7-904F-8A3A594AA3D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8099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27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1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FBC05-92F9-41C4-BEE5-B9C42204204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743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C2823-2227-48E8-8AAF-B9E5DAD860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468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175E5-16AB-4B64-B2C8-BEC48E990EE8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266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E3995-A210-4BDF-AFA3-6114831AD80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638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1091E-0219-4FFC-A49F-B2755FBD209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166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3ADD7-C00C-4B8D-B1D5-510B741DDC2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015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43717"/>
            <a:ext cx="89154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006475"/>
            <a:ext cx="89154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375400"/>
            <a:ext cx="2311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6818" y="6391275"/>
            <a:ext cx="34513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  <a:endParaRPr lang="en-GB" altLang="en-US" dirty="0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399213"/>
            <a:ext cx="23114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fld id="{C1306BD8-6677-446A-B6D7-F2DF376113CD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 flipV="1">
            <a:off x="410203" y="220876"/>
            <a:ext cx="8917947" cy="709958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96888" y="6327775"/>
            <a:ext cx="8915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75" r:id="rId4"/>
    <p:sldLayoutId id="2147484276" r:id="rId5"/>
    <p:sldLayoutId id="2147484277" r:id="rId6"/>
    <p:sldLayoutId id="2147484293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  <p:sldLayoutId id="2147484287" r:id="rId17"/>
    <p:sldLayoutId id="2147484288" r:id="rId18"/>
    <p:sldLayoutId id="2147484289" r:id="rId19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rgbClr val="FF0000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Lucida Grande"/>
        <a:buChar char="-"/>
        <a:defRPr sz="2200">
          <a:solidFill>
            <a:srgbClr val="0000FF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Lucida Grande"/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5223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894"/>
            <a:ext cx="23114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GB" b="0">
                <a:ea typeface="ＭＳ Ｐゴシック" charset="0"/>
                <a:cs typeface="ＭＳ Ｐゴシック" charset="0"/>
              </a:rPr>
              <a:t>February 2022</a:t>
            </a: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894"/>
            <a:ext cx="31369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b="0">
                <a:ea typeface="ＭＳ Ｐゴシック" charset="0"/>
                <a:cs typeface="ＭＳ Ｐゴシック" charset="0"/>
              </a:rPr>
              <a:t>Student Open Day - CMS</a:t>
            </a:r>
            <a:endParaRPr lang="en-GB" b="0">
              <a:ea typeface="ＭＳ Ｐゴシック" charset="0"/>
              <a:cs typeface="ＭＳ Ｐゴシック" charset="0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894"/>
            <a:ext cx="23114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fld id="{8B3A4605-8AAC-7C43-8D81-43FE74A37AD1}" type="slidenum">
              <a:rPr lang="en-GB" b="0">
                <a:ea typeface="ＭＳ Ｐゴシック" charset="0"/>
                <a:cs typeface="ＭＳ Ｐゴシック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GB" b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6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Student Open Day - CMS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9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83187" TargetMode="External"/><Relationship Id="rId3" Type="http://schemas.openxmlformats.org/officeDocument/2006/relationships/hyperlink" Target="https://cds.cern.ch/record/2272264/files/CMS-TDR-014.pdf" TargetMode="External"/><Relationship Id="rId7" Type="http://schemas.openxmlformats.org/officeDocument/2006/relationships/hyperlink" Target="https://cds.cern.ch/record/2293646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283193" TargetMode="External"/><Relationship Id="rId11" Type="http://schemas.openxmlformats.org/officeDocument/2006/relationships/hyperlink" Target="https://cds.cern.ch/record/2283189" TargetMode="External"/><Relationship Id="rId5" Type="http://schemas.openxmlformats.org/officeDocument/2006/relationships/hyperlink" Target="https://cds.cern.ch/record/2283192" TargetMode="External"/><Relationship Id="rId10" Type="http://schemas.openxmlformats.org/officeDocument/2006/relationships/hyperlink" Target="https://cds.cern.ch/record/2667167" TargetMode="External"/><Relationship Id="rId4" Type="http://schemas.openxmlformats.org/officeDocument/2006/relationships/hyperlink" Target="https://cds.cern.ch/record/2714892" TargetMode="External"/><Relationship Id="rId9" Type="http://schemas.openxmlformats.org/officeDocument/2006/relationships/hyperlink" Target="http://cds.cern.ch/record/00270651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83187" TargetMode="External"/><Relationship Id="rId3" Type="http://schemas.openxmlformats.org/officeDocument/2006/relationships/hyperlink" Target="https://cds.cern.ch/record/2272264/files/CMS-TDR-014.pdf" TargetMode="External"/><Relationship Id="rId7" Type="http://schemas.openxmlformats.org/officeDocument/2006/relationships/hyperlink" Target="https://cds.cern.ch/record/2293646" TargetMode="External"/><Relationship Id="rId12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283193" TargetMode="External"/><Relationship Id="rId11" Type="http://schemas.openxmlformats.org/officeDocument/2006/relationships/hyperlink" Target="https://cds.cern.ch/record/2283189" TargetMode="External"/><Relationship Id="rId5" Type="http://schemas.openxmlformats.org/officeDocument/2006/relationships/hyperlink" Target="https://cds.cern.ch/record/2283192" TargetMode="External"/><Relationship Id="rId10" Type="http://schemas.openxmlformats.org/officeDocument/2006/relationships/hyperlink" Target="https://cds.cern.ch/record/2667167" TargetMode="External"/><Relationship Id="rId4" Type="http://schemas.openxmlformats.org/officeDocument/2006/relationships/hyperlink" Target="https://cds.cern.ch/record/2714892" TargetMode="External"/><Relationship Id="rId9" Type="http://schemas.openxmlformats.org/officeDocument/2006/relationships/hyperlink" Target="http://cds.cern.ch/record/00270651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410F71-ED7C-0045-A653-4478331BC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" t="29000" r="-2126" b="8334"/>
          <a:stretch/>
        </p:blipFill>
        <p:spPr>
          <a:xfrm>
            <a:off x="0" y="1554480"/>
            <a:ext cx="10345867" cy="4297680"/>
          </a:xfrm>
          <a:prstGeom prst="rect">
            <a:avLst/>
          </a:prstGeom>
          <a:solidFill>
            <a:srgbClr val="FF0000">
              <a:alpha val="99000"/>
            </a:srgbClr>
          </a:solidFill>
        </p:spPr>
      </p:pic>
      <p:sp>
        <p:nvSpPr>
          <p:cNvPr id="63490" name="Text Box 6"/>
          <p:cNvSpPr txBox="1">
            <a:spLocks noChangeArrowheads="1"/>
          </p:cNvSpPr>
          <p:nvPr/>
        </p:nvSpPr>
        <p:spPr bwMode="auto">
          <a:xfrm>
            <a:off x="2551701" y="501519"/>
            <a:ext cx="5305034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b="0" dirty="0">
                <a:solidFill>
                  <a:schemeClr val="bg1"/>
                </a:solidFill>
              </a:rPr>
              <a:t>CMS Experiment </a:t>
            </a:r>
          </a:p>
        </p:txBody>
      </p:sp>
      <p:sp>
        <p:nvSpPr>
          <p:cNvPr id="63491" name="Text Box 8"/>
          <p:cNvSpPr txBox="1">
            <a:spLocks noChangeArrowheads="1"/>
          </p:cNvSpPr>
          <p:nvPr/>
        </p:nvSpPr>
        <p:spPr bwMode="auto">
          <a:xfrm>
            <a:off x="3154953" y="6083407"/>
            <a:ext cx="3833101" cy="40011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0" dirty="0">
                <a:solidFill>
                  <a:schemeClr val="bg1"/>
                </a:solidFill>
              </a:rPr>
              <a:t>C. H. Shepherd-Themistocleous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46CC7-FC93-E14B-8533-55CE20A3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71F3-23D5-2342-91D7-C23EA38D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6364D-B547-A142-BBAA-A98E26EFA85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74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Electromagnetic Calorimeter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ABD60-A244-9042-9CB4-06655965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B6F15528-21DE-4FAA-801E-634DDDAF4B2B}" type="slidenum">
              <a:rPr lang="en-US" smtClean="0"/>
              <a:pPr>
                <a:buNone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8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260A-3437-0547-BB61-BF3920F7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3717"/>
            <a:ext cx="9151620" cy="652462"/>
          </a:xfrm>
        </p:spPr>
        <p:txBody>
          <a:bodyPr/>
          <a:lstStyle/>
          <a:p>
            <a:r>
              <a:rPr lang="en-US" dirty="0"/>
              <a:t>CMS Electromagnetic Calorimeter (ECAL)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2A2B-A8CB-2D45-95E7-E96EA27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5D621-1A79-7F41-83CF-0D3241B4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A8996-700E-D447-A2CD-A7C6B477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3FF27-2F28-CD4E-A419-28D67E07A678}"/>
              </a:ext>
            </a:extLst>
          </p:cNvPr>
          <p:cNvGrpSpPr/>
          <p:nvPr/>
        </p:nvGrpSpPr>
        <p:grpSpPr>
          <a:xfrm>
            <a:off x="5879077" y="972740"/>
            <a:ext cx="3255023" cy="1951818"/>
            <a:chOff x="235527" y="1704108"/>
            <a:chExt cx="2901486" cy="16331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37F606-A8BA-1F4E-9B37-3EC4D8D6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868" y="1704108"/>
              <a:ext cx="2529145" cy="163310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6FE660-B783-5D45-B0E9-A6AB731CF658}"/>
                </a:ext>
              </a:extLst>
            </p:cNvPr>
            <p:cNvSpPr/>
            <p:nvPr/>
          </p:nvSpPr>
          <p:spPr bwMode="auto">
            <a:xfrm>
              <a:off x="2909455" y="1773382"/>
              <a:ext cx="166254" cy="17318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DBDFC3-ED8D-124D-9467-D2EB8B2B11AF}"/>
                </a:ext>
              </a:extLst>
            </p:cNvPr>
            <p:cNvSpPr/>
            <p:nvPr/>
          </p:nvSpPr>
          <p:spPr bwMode="auto">
            <a:xfrm>
              <a:off x="235527" y="2930236"/>
              <a:ext cx="602673" cy="3532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B23EE17-6580-B243-BCFD-13B9097A7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488" y="4400854"/>
            <a:ext cx="2711951" cy="1761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173AF-04DF-FC4D-8741-047989F654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17" r="14858"/>
          <a:stretch/>
        </p:blipFill>
        <p:spPr>
          <a:xfrm>
            <a:off x="5721488" y="2903303"/>
            <a:ext cx="1296000" cy="121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0386AB-2786-5047-878F-E1B9763285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5" r="12048"/>
          <a:stretch/>
        </p:blipFill>
        <p:spPr>
          <a:xfrm>
            <a:off x="8228570" y="2897127"/>
            <a:ext cx="1296000" cy="1216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1FAB45-29B5-2F4A-B1E9-ED0A46EFE701}"/>
              </a:ext>
            </a:extLst>
          </p:cNvPr>
          <p:cNvSpPr txBox="1"/>
          <p:nvPr/>
        </p:nvSpPr>
        <p:spPr>
          <a:xfrm>
            <a:off x="177030" y="1126713"/>
            <a:ext cx="4797715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GB" sz="1600" b="0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en-GB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CMS </a:t>
            </a:r>
            <a:r>
              <a:rPr lang="en-GB" sz="1600" dirty="0">
                <a:solidFill>
                  <a:srgbClr val="000000"/>
                </a:solidFill>
                <a:effectLst/>
                <a:latin typeface="Helvetica" pitchFamily="2" charset="0"/>
              </a:rPr>
              <a:t>ECAL</a:t>
            </a:r>
            <a:r>
              <a:rPr lang="en-GB" sz="1600" b="0" dirty="0">
                <a:solidFill>
                  <a:srgbClr val="000000"/>
                </a:solidFill>
                <a:effectLst/>
                <a:latin typeface="Helvetica" pitchFamily="2" charset="0"/>
              </a:rPr>
              <a:t> is a highly-granular crystal calorimeter - </a:t>
            </a:r>
            <a:r>
              <a:rPr lang="en-GB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excellent energy and position resolution, radiation tolerance and fast response</a:t>
            </a:r>
            <a:endParaRPr lang="en-GB" sz="16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>
              <a:buNone/>
            </a:pPr>
            <a:r>
              <a:rPr lang="en-GB" sz="1600" b="0" dirty="0">
                <a:solidFill>
                  <a:srgbClr val="C842E4"/>
                </a:solidFill>
                <a:effectLst/>
                <a:latin typeface="Helvetica" pitchFamily="2" charset="0"/>
              </a:rPr>
              <a:t>The ECAL was a </a:t>
            </a:r>
            <a:r>
              <a:rPr lang="en-GB" sz="1600" b="1" dirty="0">
                <a:solidFill>
                  <a:srgbClr val="C842E4"/>
                </a:solidFill>
                <a:effectLst/>
                <a:latin typeface="Helvetica" pitchFamily="2" charset="0"/>
              </a:rPr>
              <a:t>crucial element </a:t>
            </a:r>
            <a:r>
              <a:rPr lang="en-GB" sz="1600" b="0" dirty="0">
                <a:solidFill>
                  <a:srgbClr val="C842E4"/>
                </a:solidFill>
                <a:effectLst/>
                <a:latin typeface="Helvetica" pitchFamily="2" charset="0"/>
              </a:rPr>
              <a:t>in the </a:t>
            </a:r>
            <a:r>
              <a:rPr lang="en-GB" sz="1600" b="1" dirty="0">
                <a:solidFill>
                  <a:srgbClr val="C842E4"/>
                </a:solidFill>
                <a:effectLst/>
                <a:latin typeface="Helvetica" pitchFamily="2" charset="0"/>
              </a:rPr>
              <a:t>discovery of the Higgs Boson in 2012, </a:t>
            </a:r>
            <a:r>
              <a:rPr lang="en-GB" sz="1600" b="0" dirty="0">
                <a:solidFill>
                  <a:srgbClr val="C842E4"/>
                </a:solidFill>
                <a:effectLst/>
                <a:latin typeface="Helvetica" pitchFamily="2" charset="0"/>
              </a:rPr>
              <a:t>in the two golden discovery channels:</a:t>
            </a:r>
            <a:r>
              <a:rPr lang="en-GB" sz="1600" b="1" dirty="0">
                <a:solidFill>
                  <a:srgbClr val="C842E4"/>
                </a:solidFill>
                <a:effectLst/>
                <a:latin typeface="Helvetica" pitchFamily="2" charset="0"/>
              </a:rPr>
              <a:t>  H</a:t>
            </a:r>
            <a:r>
              <a:rPr lang="en-GB" sz="1600" b="1" dirty="0">
                <a:solidFill>
                  <a:srgbClr val="C842E4"/>
                </a:solidFill>
                <a:effectLst/>
                <a:latin typeface="Lucida Grande" panose="020B0600040502020204" pitchFamily="34" charset="0"/>
              </a:rPr>
              <a:t>→</a:t>
            </a:r>
            <a:r>
              <a:rPr lang="el-GR" sz="1600" b="1" dirty="0" err="1">
                <a:solidFill>
                  <a:srgbClr val="C842E4"/>
                </a:solidFill>
                <a:effectLst/>
                <a:latin typeface="Helvetica" pitchFamily="2" charset="0"/>
              </a:rPr>
              <a:t>γγ</a:t>
            </a:r>
            <a:r>
              <a:rPr lang="el-GR" sz="1600" b="1" dirty="0">
                <a:solidFill>
                  <a:srgbClr val="C842E4"/>
                </a:solidFill>
                <a:effectLst/>
                <a:latin typeface="Helvetica" pitchFamily="2" charset="0"/>
              </a:rPr>
              <a:t>, </a:t>
            </a:r>
            <a:r>
              <a:rPr lang="en-GB" sz="1600" b="1" dirty="0">
                <a:solidFill>
                  <a:srgbClr val="C842E4"/>
                </a:solidFill>
                <a:effectLst/>
                <a:latin typeface="Helvetica" pitchFamily="2" charset="0"/>
              </a:rPr>
              <a:t>H</a:t>
            </a:r>
            <a:r>
              <a:rPr lang="en-GB" sz="1600" b="1" dirty="0">
                <a:solidFill>
                  <a:srgbClr val="C842E4"/>
                </a:solidFill>
                <a:effectLst/>
                <a:latin typeface="Lucida Grande" panose="020B0600040502020204" pitchFamily="34" charset="0"/>
              </a:rPr>
              <a:t>→</a:t>
            </a:r>
            <a:r>
              <a:rPr lang="en-GB" sz="1600" b="1" dirty="0">
                <a:solidFill>
                  <a:srgbClr val="C842E4"/>
                </a:solidFill>
                <a:effectLst/>
                <a:latin typeface="Helvetica" pitchFamily="2" charset="0"/>
              </a:rPr>
              <a:t>ZZ</a:t>
            </a:r>
            <a:r>
              <a:rPr lang="en-GB" sz="1600" b="1" dirty="0">
                <a:solidFill>
                  <a:srgbClr val="C842E4"/>
                </a:solidFill>
                <a:effectLst/>
                <a:latin typeface="Lucida Grande" panose="020B0600040502020204" pitchFamily="34" charset="0"/>
              </a:rPr>
              <a:t>→</a:t>
            </a:r>
            <a:r>
              <a:rPr lang="en-GB" sz="1600" b="1" dirty="0">
                <a:solidFill>
                  <a:srgbClr val="C842E4"/>
                </a:solidFill>
                <a:effectLst/>
                <a:latin typeface="Helvetica" pitchFamily="2" charset="0"/>
              </a:rPr>
              <a:t>4l</a:t>
            </a:r>
          </a:p>
          <a:p>
            <a:pPr algn="l">
              <a:buNone/>
            </a:pPr>
            <a:endParaRPr lang="en-GB" sz="800" dirty="0">
              <a:solidFill>
                <a:srgbClr val="C842E4"/>
              </a:solidFill>
              <a:latin typeface="Helvetica" pitchFamily="2" charset="0"/>
            </a:endParaRPr>
          </a:p>
          <a:p>
            <a:pPr algn="l">
              <a:buNone/>
            </a:pP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RAL PPD responsibilities: Design, Delivery, Installation, and Operation of the ECAL </a:t>
            </a:r>
          </a:p>
          <a:p>
            <a:pPr algn="l">
              <a:spcBef>
                <a:spcPts val="600"/>
              </a:spcBef>
              <a:buNone/>
            </a:pPr>
            <a:endParaRPr lang="en-US" sz="20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86D91-C21A-012F-F7B1-CCD26FA39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830" y="4400854"/>
            <a:ext cx="2094306" cy="1779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C89235-F5C2-9117-5102-8D8681EC8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4172" y="4431196"/>
            <a:ext cx="2094306" cy="1730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A6F176-F63B-F633-2E40-BF22D8DB7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5171" y="4438612"/>
            <a:ext cx="1306417" cy="1730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F31F50-5ABF-3A08-B49D-1BE100E7CA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5077" r="31013"/>
          <a:stretch/>
        </p:blipFill>
        <p:spPr>
          <a:xfrm>
            <a:off x="6830063" y="2897126"/>
            <a:ext cx="1368000" cy="12166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60DB1-B205-F92B-FDBB-E89981241B79}"/>
              </a:ext>
            </a:extLst>
          </p:cNvPr>
          <p:cNvSpPr txBox="1"/>
          <p:nvPr/>
        </p:nvSpPr>
        <p:spPr>
          <a:xfrm>
            <a:off x="6058662" y="2622581"/>
            <a:ext cx="4953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0" dirty="0">
                <a:latin typeface="Helvetica" pitchFamily="2" charset="0"/>
              </a:rPr>
              <a:t>Elements of the ECAL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FA559-5977-8A4B-E446-D9B43D6FFB7D}"/>
              </a:ext>
            </a:extLst>
          </p:cNvPr>
          <p:cNvSpPr txBox="1"/>
          <p:nvPr/>
        </p:nvSpPr>
        <p:spPr>
          <a:xfrm>
            <a:off x="2758456" y="4113556"/>
            <a:ext cx="4953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0" dirty="0">
                <a:latin typeface="Helvetica" pitchFamily="2" charset="0"/>
              </a:rPr>
              <a:t>Construction and installation of the ECAL</a:t>
            </a:r>
          </a:p>
        </p:txBody>
      </p:sp>
    </p:spTree>
    <p:extLst>
      <p:ext uri="{BB962C8B-B14F-4D97-AF65-F5344CB8AC3E}">
        <p14:creationId xmlns:p14="http://schemas.microsoft.com/office/powerpoint/2010/main" val="291645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1C1D-D8F7-764B-8221-C506D8C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ECAL/BSM Physics PhD project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B7D85-1A69-A646-8E97-1BDB68EC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0A7BB-AF86-7142-9053-21771BDE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907C4-14CA-9648-AF41-11417641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9F0B13-8C3F-C6BC-C939-61F0E6849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344" y="1261844"/>
            <a:ext cx="4737483" cy="2006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F33713-D84F-AD49-5306-707F85FC1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231" y="3593919"/>
            <a:ext cx="3256469" cy="25997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C2E370-887E-DB19-0986-7851C6274E94}"/>
              </a:ext>
            </a:extLst>
          </p:cNvPr>
          <p:cNvSpPr txBox="1"/>
          <p:nvPr/>
        </p:nvSpPr>
        <p:spPr>
          <a:xfrm>
            <a:off x="0" y="1174991"/>
            <a:ext cx="53701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>
                <a:solidFill>
                  <a:srgbClr val="1E3FF1"/>
                </a:solidFill>
                <a:latin typeface="Helvetica" pitchFamily="2" charset="0"/>
              </a:rPr>
              <a:t>The ECAL electronics upgrade for HL-LHC will:</a:t>
            </a:r>
          </a:p>
          <a:p>
            <a:pPr marL="742950" lvl="1" indent="-285750" algn="l">
              <a:buFont typeface="Wingdings" pitchFamily="2" charset="2"/>
              <a:buChar char="q"/>
            </a:pPr>
            <a:r>
              <a:rPr lang="en-GB" sz="1600" b="0" dirty="0">
                <a:solidFill>
                  <a:srgbClr val="1E3FF1"/>
                </a:solidFill>
                <a:latin typeface="Helvetica" pitchFamily="2" charset="0"/>
              </a:rPr>
              <a:t>S</a:t>
            </a:r>
            <a:r>
              <a:rPr lang="en-GB" sz="1600" b="0" dirty="0">
                <a:solidFill>
                  <a:srgbClr val="1E3FF1"/>
                </a:solidFill>
                <a:effectLst/>
                <a:latin typeface="Helvetica" pitchFamily="2" charset="0"/>
              </a:rPr>
              <a:t>ignificantly improve </a:t>
            </a:r>
            <a:r>
              <a:rPr lang="en-GB" sz="1600" dirty="0">
                <a:solidFill>
                  <a:srgbClr val="1E3FF1"/>
                </a:solidFill>
                <a:effectLst/>
                <a:latin typeface="Helvetica" pitchFamily="2" charset="0"/>
              </a:rPr>
              <a:t>timing</a:t>
            </a:r>
            <a:r>
              <a:rPr lang="en-GB" sz="1600" b="0" dirty="0">
                <a:solidFill>
                  <a:srgbClr val="1E3FF1"/>
                </a:solidFill>
                <a:effectLst/>
                <a:latin typeface="Helvetica" pitchFamily="2" charset="0"/>
              </a:rPr>
              <a:t> and </a:t>
            </a:r>
            <a:r>
              <a:rPr lang="en-GB" sz="1600" dirty="0">
                <a:solidFill>
                  <a:srgbClr val="1E3FF1"/>
                </a:solidFill>
                <a:effectLst/>
                <a:latin typeface="Helvetica" pitchFamily="2" charset="0"/>
              </a:rPr>
              <a:t>spatial information</a:t>
            </a:r>
            <a:r>
              <a:rPr lang="en-GB" sz="1600" b="0" dirty="0">
                <a:solidFill>
                  <a:srgbClr val="1E3FF1"/>
                </a:solidFill>
                <a:effectLst/>
                <a:latin typeface="Helvetica" pitchFamily="2" charset="0"/>
              </a:rPr>
              <a:t> to the Level-1 trigger</a:t>
            </a:r>
          </a:p>
          <a:p>
            <a:pPr marL="742950" lvl="1" indent="-285750" algn="l">
              <a:buFont typeface="Wingdings" pitchFamily="2" charset="2"/>
              <a:buChar char="q"/>
            </a:pPr>
            <a:r>
              <a:rPr lang="en-GB" sz="1600" b="0" dirty="0">
                <a:solidFill>
                  <a:srgbClr val="1E3FF1"/>
                </a:solidFill>
                <a:latin typeface="Helvetica" pitchFamily="2" charset="0"/>
              </a:rPr>
              <a:t>Enables </a:t>
            </a:r>
            <a:r>
              <a:rPr lang="en-GB" sz="1600" b="0" dirty="0">
                <a:solidFill>
                  <a:srgbClr val="1E3FF1"/>
                </a:solidFill>
                <a:effectLst/>
                <a:latin typeface="Helvetica" pitchFamily="2" charset="0"/>
              </a:rPr>
              <a:t>advanced reconstruction algorithms in new and powerful off-detector FPGAs</a:t>
            </a:r>
            <a:endParaRPr lang="en-GB" sz="1600" dirty="0">
              <a:solidFill>
                <a:srgbClr val="1E3FF1"/>
              </a:solidFill>
              <a:effectLst/>
              <a:latin typeface="Helvetica" pitchFamily="2" charset="0"/>
            </a:endParaRPr>
          </a:p>
          <a:p>
            <a:pPr algn="l">
              <a:buNone/>
            </a:pPr>
            <a:r>
              <a:rPr lang="en-GB" sz="1800" dirty="0">
                <a:solidFill>
                  <a:srgbClr val="FF0000"/>
                </a:solidFill>
                <a:latin typeface="Helvetica" pitchFamily="2" charset="0"/>
              </a:rPr>
              <a:t>You will: </a:t>
            </a:r>
          </a:p>
          <a:p>
            <a:pPr marL="742950" lvl="1" indent="-285750" algn="l">
              <a:buFont typeface="Wingdings" pitchFamily="2" charset="2"/>
              <a:buChar char="q"/>
            </a:pPr>
            <a:r>
              <a:rPr lang="en-GB" sz="1600" b="0" dirty="0">
                <a:solidFill>
                  <a:srgbClr val="FF0000"/>
                </a:solidFill>
                <a:effectLst/>
                <a:latin typeface="Helvetica" pitchFamily="2" charset="0"/>
              </a:rPr>
              <a:t>Develop and test advanced algorithms using </a:t>
            </a:r>
            <a:r>
              <a:rPr lang="en-GB" sz="1600" dirty="0">
                <a:solidFill>
                  <a:srgbClr val="FF0000"/>
                </a:solidFill>
                <a:effectLst/>
                <a:latin typeface="Helvetica" pitchFamily="2" charset="0"/>
              </a:rPr>
              <a:t>High Level Synthesis (HLS)</a:t>
            </a:r>
            <a:r>
              <a:rPr lang="en-GB" sz="1600" b="0" dirty="0">
                <a:solidFill>
                  <a:srgbClr val="FF0000"/>
                </a:solidFill>
                <a:effectLst/>
                <a:latin typeface="Helvetica" pitchFamily="2" charset="0"/>
              </a:rPr>
              <a:t> to reject anomalous signals in ECAL (“APD spikes”) in the Level-1 trigger using </a:t>
            </a:r>
            <a:r>
              <a:rPr lang="en-GB" sz="1600" dirty="0">
                <a:solidFill>
                  <a:srgbClr val="FF0000"/>
                </a:solidFill>
                <a:effectLst/>
                <a:latin typeface="Helvetica" pitchFamily="2" charset="0"/>
              </a:rPr>
              <a:t>pulse shape discrimination techniques and topological information</a:t>
            </a:r>
            <a:r>
              <a:rPr lang="en-GB" sz="1600" b="0" dirty="0">
                <a:solidFill>
                  <a:srgbClr val="FF0000"/>
                </a:solidFill>
                <a:effectLst/>
                <a:latin typeface="Helvetica" pitchFamily="2" charset="0"/>
              </a:rPr>
              <a:t>.   </a:t>
            </a:r>
          </a:p>
          <a:p>
            <a:pPr marL="742950" lvl="1" indent="-285750" algn="l">
              <a:buFont typeface="Wingdings" pitchFamily="2" charset="2"/>
              <a:buChar char="q"/>
            </a:pPr>
            <a:r>
              <a:rPr lang="en-GB" sz="1600" dirty="0">
                <a:solidFill>
                  <a:srgbClr val="FF0000"/>
                </a:solidFill>
                <a:effectLst/>
                <a:latin typeface="Helvetica" pitchFamily="2" charset="0"/>
              </a:rPr>
              <a:t>Participate in test beam campaigns </a:t>
            </a:r>
            <a:r>
              <a:rPr lang="en-GB" sz="1600" b="0" dirty="0">
                <a:solidFill>
                  <a:srgbClr val="FF0000"/>
                </a:solidFill>
                <a:effectLst/>
                <a:latin typeface="Helvetica" pitchFamily="2" charset="0"/>
              </a:rPr>
              <a:t>and analyse new and existing test beam data.</a:t>
            </a:r>
          </a:p>
          <a:p>
            <a:pPr marL="742950" lvl="1" indent="-285750" algn="l">
              <a:buFont typeface="Wingdings" pitchFamily="2" charset="2"/>
              <a:buChar char="q"/>
            </a:pPr>
            <a:r>
              <a:rPr lang="en-GB" sz="1600" b="0" dirty="0">
                <a:solidFill>
                  <a:srgbClr val="FF0000"/>
                </a:solidFill>
                <a:latin typeface="Helvetica" pitchFamily="2" charset="0"/>
              </a:rPr>
              <a:t>P</a:t>
            </a:r>
            <a:r>
              <a:rPr lang="en-GB" sz="1600" dirty="0">
                <a:solidFill>
                  <a:srgbClr val="FF0000"/>
                </a:solidFill>
                <a:effectLst/>
                <a:latin typeface="Helvetica" pitchFamily="2" charset="0"/>
              </a:rPr>
              <a:t>articipate in the refurbishment </a:t>
            </a:r>
            <a:r>
              <a:rPr lang="en-GB" sz="1600" b="0" dirty="0">
                <a:solidFill>
                  <a:srgbClr val="FF0000"/>
                </a:solidFill>
                <a:effectLst/>
                <a:latin typeface="Helvetica" pitchFamily="2" charset="0"/>
              </a:rPr>
              <a:t>of ECAL with new electronics in 2026</a:t>
            </a:r>
          </a:p>
          <a:p>
            <a:pPr algn="l">
              <a:buNone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BB0365-F8E6-2DA2-CC8C-D83936D454BE}"/>
              </a:ext>
            </a:extLst>
          </p:cNvPr>
          <p:cNvSpPr txBox="1"/>
          <p:nvPr/>
        </p:nvSpPr>
        <p:spPr>
          <a:xfrm>
            <a:off x="6673936" y="2684961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Current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A128D9-F3A5-1C57-9178-07D2A842DB98}"/>
              </a:ext>
            </a:extLst>
          </p:cNvPr>
          <p:cNvSpPr txBox="1"/>
          <p:nvPr/>
        </p:nvSpPr>
        <p:spPr>
          <a:xfrm>
            <a:off x="7943088" y="2677383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Upgrade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2E0DF2-CE56-7559-3201-25519E1C6B70}"/>
              </a:ext>
            </a:extLst>
          </p:cNvPr>
          <p:cNvSpPr txBox="1"/>
          <p:nvPr/>
        </p:nvSpPr>
        <p:spPr>
          <a:xfrm>
            <a:off x="5190891" y="1010496"/>
            <a:ext cx="4953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0" dirty="0">
                <a:latin typeface="Helvetica" pitchFamily="2" charset="0"/>
              </a:rPr>
              <a:t>Improved pulse shape discrimination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A689FD-035C-7289-5F46-CACFD7909B6F}"/>
              </a:ext>
            </a:extLst>
          </p:cNvPr>
          <p:cNvSpPr txBox="1"/>
          <p:nvPr/>
        </p:nvSpPr>
        <p:spPr>
          <a:xfrm>
            <a:off x="5232210" y="3294852"/>
            <a:ext cx="4953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0" dirty="0">
                <a:latin typeface="Helvetica" pitchFamily="2" charset="0"/>
              </a:rPr>
              <a:t>Pulse shape analysis of test beam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2AA2F1-5CBC-2E5E-03E7-EE9A42D61C60}"/>
              </a:ext>
            </a:extLst>
          </p:cNvPr>
          <p:cNvSpPr txBox="1"/>
          <p:nvPr/>
        </p:nvSpPr>
        <p:spPr>
          <a:xfrm>
            <a:off x="6675991" y="4509481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b="0" dirty="0">
                <a:solidFill>
                  <a:srgbClr val="FF0000"/>
                </a:solidFill>
                <a:latin typeface="+mn-lt"/>
              </a:rPr>
              <a:t>spikes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323BFC-E6FF-C666-2F20-C24933CE67F4}"/>
              </a:ext>
            </a:extLst>
          </p:cNvPr>
          <p:cNvSpPr txBox="1"/>
          <p:nvPr/>
        </p:nvSpPr>
        <p:spPr>
          <a:xfrm>
            <a:off x="7837741" y="4433121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b="0" dirty="0">
                <a:solidFill>
                  <a:srgbClr val="1E3FF1"/>
                </a:solidFill>
                <a:latin typeface="+mn-lt"/>
              </a:rPr>
              <a:t>electrons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A72381-D056-69C5-70A1-D7DA51AE4CD0}"/>
              </a:ext>
            </a:extLst>
          </p:cNvPr>
          <p:cNvSpPr txBox="1"/>
          <p:nvPr/>
        </p:nvSpPr>
        <p:spPr>
          <a:xfrm>
            <a:off x="135723" y="5936373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394BFD"/>
                </a:solidFill>
                <a:latin typeface="+mn-lt"/>
              </a:rPr>
              <a:t>Supervisors:  David </a:t>
            </a:r>
            <a:r>
              <a:rPr lang="en-US" sz="1800" b="0" dirty="0" err="1">
                <a:solidFill>
                  <a:srgbClr val="394BFD"/>
                </a:solidFill>
                <a:latin typeface="+mn-lt"/>
              </a:rPr>
              <a:t>Petyt</a:t>
            </a:r>
            <a:r>
              <a:rPr lang="en-US" sz="1800" b="0" dirty="0">
                <a:solidFill>
                  <a:srgbClr val="394BFD"/>
                </a:solidFill>
                <a:latin typeface="+mn-lt"/>
              </a:rPr>
              <a:t> (RAL), Henning </a:t>
            </a:r>
            <a:r>
              <a:rPr lang="en-US" sz="1800" b="0" dirty="0" err="1">
                <a:solidFill>
                  <a:srgbClr val="394BFD"/>
                </a:solidFill>
                <a:latin typeface="+mn-lt"/>
              </a:rPr>
              <a:t>Flaecher</a:t>
            </a:r>
            <a:r>
              <a:rPr lang="en-US" sz="1800" b="0" dirty="0">
                <a:solidFill>
                  <a:srgbClr val="394BFD"/>
                </a:solidFill>
                <a:latin typeface="+mn-lt"/>
              </a:rPr>
              <a:t> (Bristol)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84CAB-8ACF-025E-E1F5-7F0E491D487F}"/>
              </a:ext>
            </a:extLst>
          </p:cNvPr>
          <p:cNvSpPr txBox="1"/>
          <p:nvPr/>
        </p:nvSpPr>
        <p:spPr>
          <a:xfrm>
            <a:off x="5860973" y="56736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38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Track Finder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ABD60-A244-9042-9CB4-06655965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B6F15528-21DE-4FAA-801E-634DDDAF4B2B}" type="slidenum">
              <a:rPr lang="en-US" smtClean="0"/>
              <a:pPr>
                <a:buNone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64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7FDB-486C-704B-894E-EF3C2A02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Finder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EBA1-4028-F948-847C-FD143A00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E3FA8-571D-1246-B270-FD2CC998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05EE-33EE-3D4D-A576-01539ABB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336FBC-5A1F-C445-9878-4988151A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93" y="1645463"/>
            <a:ext cx="4461087" cy="20363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1A1CCA-41BD-694A-97D0-B071C561360B}"/>
              </a:ext>
            </a:extLst>
          </p:cNvPr>
          <p:cNvGrpSpPr/>
          <p:nvPr/>
        </p:nvGrpSpPr>
        <p:grpSpPr>
          <a:xfrm>
            <a:off x="5235569" y="1895716"/>
            <a:ext cx="3224656" cy="1234208"/>
            <a:chOff x="6206836" y="1641764"/>
            <a:chExt cx="3224656" cy="12342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97C6AC-4A7C-7749-B02C-CEBF18DB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8504" y="1641764"/>
              <a:ext cx="3132988" cy="12342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FF8356-DA19-2D4B-84B4-A6D2C98DE264}"/>
                </a:ext>
              </a:extLst>
            </p:cNvPr>
            <p:cNvSpPr txBox="1"/>
            <p:nvPr/>
          </p:nvSpPr>
          <p:spPr>
            <a:xfrm>
              <a:off x="6206836" y="1863436"/>
              <a:ext cx="339437" cy="3954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endParaRPr lang="en-US" sz="18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B663C9-FD48-F64B-897B-266E1BDB5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11" y="3864957"/>
            <a:ext cx="4206391" cy="1993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C4FF87-0C8E-D24E-A78A-7D0FDC27C363}"/>
              </a:ext>
            </a:extLst>
          </p:cNvPr>
          <p:cNvSpPr txBox="1"/>
          <p:nvPr/>
        </p:nvSpPr>
        <p:spPr>
          <a:xfrm>
            <a:off x="1231468" y="1138673"/>
            <a:ext cx="7443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Silicon tracker to be completely replaced for HL-LHC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5A42F-58DB-1747-B07B-783F27F261E5}"/>
              </a:ext>
            </a:extLst>
          </p:cNvPr>
          <p:cNvSpPr txBox="1"/>
          <p:nvPr/>
        </p:nvSpPr>
        <p:spPr>
          <a:xfrm>
            <a:off x="5673163" y="3910712"/>
            <a:ext cx="3737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Enables track finding at in Level 1 trigger. </a:t>
            </a:r>
          </a:p>
          <a:p>
            <a:pPr algn="l">
              <a:buNone/>
            </a:pPr>
            <a:r>
              <a:rPr lang="en-US" sz="2400" b="0" dirty="0">
                <a:solidFill>
                  <a:srgbClr val="FF0000"/>
                </a:solidFill>
                <a:latin typeface="+mn-lt"/>
              </a:rPr>
              <a:t>Completely new capability</a:t>
            </a:r>
          </a:p>
        </p:txBody>
      </p:sp>
    </p:spTree>
    <p:extLst>
      <p:ext uri="{BB962C8B-B14F-4D97-AF65-F5344CB8AC3E}">
        <p14:creationId xmlns:p14="http://schemas.microsoft.com/office/powerpoint/2010/main" val="759992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F318-7CC0-79FC-FB51-D333B8FF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23044"/>
            <a:ext cx="8915400" cy="652462"/>
          </a:xfrm>
        </p:spPr>
        <p:txBody>
          <a:bodyPr/>
          <a:lstStyle/>
          <a:p>
            <a:r>
              <a:rPr lang="en-US" sz="2800" dirty="0"/>
              <a:t>Project 5: CMS Tracker Upgrade &amp; Exotic Higgs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1703-AD6B-9A31-7594-F363C8B19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>
              <a:solidFill>
                <a:srgbClr val="394BF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1E3FF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will:</a:t>
            </a:r>
            <a:endParaRPr lang="en-GB" sz="1800" dirty="0">
              <a:solidFill>
                <a:srgbClr val="1E3FF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 and refine the L1 tracking algorithm</a:t>
            </a:r>
          </a:p>
          <a:p>
            <a:r>
              <a:rPr lang="en-GB" sz="2000" dirty="0">
                <a:solidFill>
                  <a:srgbClr val="1E3FF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Write </a:t>
            </a:r>
            <a:r>
              <a:rPr lang="en-GB" sz="2000" dirty="0">
                <a:solidFill>
                  <a:srgbClr val="1E3FF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HLS or VHDL firmware to deploy on FPGAs</a:t>
            </a:r>
            <a:r>
              <a:rPr lang="en-GB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Using simulation of HL-LHC events study the performance of the track reconstruction</a:t>
            </a:r>
          </a:p>
          <a:p>
            <a:r>
              <a:rPr lang="en-GB" sz="2000" dirty="0">
                <a:solidFill>
                  <a:srgbClr val="1E3FF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2000" dirty="0">
                <a:solidFill>
                  <a:srgbClr val="1E3FF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articipate in integration work at CERN</a:t>
            </a:r>
            <a:r>
              <a:rPr lang="en-GB" sz="2000" dirty="0">
                <a:solidFill>
                  <a:srgbClr val="1E3FF1"/>
                </a:solidFill>
                <a:effectLst/>
              </a:rPr>
              <a:t> using the fast electronics developed for the HL-LHC upgrades</a:t>
            </a:r>
          </a:p>
          <a:p>
            <a:r>
              <a:rPr lang="en-GB" sz="2000" dirty="0">
                <a:solidFill>
                  <a:srgbClr val="FF0000"/>
                </a:solidFill>
                <a:effectLst/>
              </a:rPr>
              <a:t>Se</a:t>
            </a:r>
            <a:r>
              <a:rPr lang="en-GB" sz="2000" dirty="0">
                <a:solidFill>
                  <a:srgbClr val="FF0000"/>
                </a:solidFill>
              </a:rPr>
              <a:t>arch for evidence of BSM Physics (see later)</a:t>
            </a:r>
            <a:endParaRPr lang="en-GB" sz="2000" dirty="0">
              <a:solidFill>
                <a:srgbClr val="FF0000"/>
              </a:solidFill>
              <a:effectLst/>
            </a:endParaRPr>
          </a:p>
          <a:p>
            <a:endParaRPr lang="en-GB" sz="1800" dirty="0"/>
          </a:p>
          <a:p>
            <a:endParaRPr lang="en-US" sz="1800" dirty="0"/>
          </a:p>
          <a:p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7AC13-4B53-5CC4-5090-C8677E79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3A70C-3C69-2DEE-3734-D663C43C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E0662-0760-4DEF-3CC6-F10D7543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938757-1888-174C-744F-8624E6BC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46" y="4406104"/>
            <a:ext cx="1819435" cy="18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407D0376-D170-851B-181D-99104DBF4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80" y="4406104"/>
            <a:ext cx="2764619" cy="18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4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Level 1 Trigger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t>February 2022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t>Student Open Day - CMS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C4AEE-99C2-A740-8251-CFA7EBD0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fld id="{B6F15528-21DE-4FAA-801E-634DDDAF4B2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02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0414-CBF8-E541-818E-7AFD299E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Level-1 Trigger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5AD74-3790-4249-98A9-41C56BBF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7C82-4056-684F-885A-8968E508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A96A-ECBC-2F43-B66C-FA134121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1EECE-C0EC-FC4B-B876-6B0C0536E77A}"/>
              </a:ext>
            </a:extLst>
          </p:cNvPr>
          <p:cNvSpPr txBox="1"/>
          <p:nvPr/>
        </p:nvSpPr>
        <p:spPr>
          <a:xfrm>
            <a:off x="363011" y="1050791"/>
            <a:ext cx="49088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Decides whether high-granularity data will be read out from detector</a:t>
            </a:r>
            <a:endParaRPr lang="en-US" sz="1800" b="0" dirty="0">
              <a:solidFill>
                <a:srgbClr val="FF0000"/>
              </a:solidFill>
              <a:latin typeface="+mn-lt"/>
            </a:endParaRP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Bunch crossing 40MHz – L1 output 750kHz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&gt; 99% of collision data discarded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L1T identifies the most interesting events - critical role in data acquisition!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Receives coarse granularity data from all major detector systems.</a:t>
            </a:r>
          </a:p>
          <a:p>
            <a:pPr marL="800100" lvl="1" indent="-342900" algn="l"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Must combine this data to reconstruct event within 12µs</a:t>
            </a:r>
          </a:p>
          <a:p>
            <a:pPr marL="800100" lvl="1" indent="-342900" algn="l"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Jets, electrons, photons, muons, missing energy</a:t>
            </a:r>
          </a:p>
          <a:p>
            <a:pPr marL="800100" lvl="1" indent="-342900" algn="l"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Dealing with ~200 interactions a major challenge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AB1EA-26E0-E444-A2D6-5E1FDE5948FE}"/>
              </a:ext>
            </a:extLst>
          </p:cNvPr>
          <p:cNvSpPr txBox="1"/>
          <p:nvPr/>
        </p:nvSpPr>
        <p:spPr>
          <a:xfrm>
            <a:off x="5510882" y="4133686"/>
            <a:ext cx="3899818" cy="1569660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Tracks</a:t>
            </a:r>
            <a:r>
              <a:rPr lang="en-US" sz="1600" b="0" dirty="0">
                <a:solidFill>
                  <a:srgbClr val="FF0000"/>
                </a:solidFill>
                <a:latin typeface="+mn-lt"/>
              </a:rPr>
              <a:t> available in L1T for the first time, enabling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paradigm shift </a:t>
            </a:r>
            <a:r>
              <a:rPr lang="en-US" sz="1600" b="0" dirty="0">
                <a:solidFill>
                  <a:srgbClr val="FF0000"/>
                </a:solidFill>
                <a:latin typeface="+mn-lt"/>
              </a:rPr>
              <a:t>in algorithms</a:t>
            </a:r>
          </a:p>
          <a:p>
            <a:pPr algn="l">
              <a:buNone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Tracks alone can give interaction point</a:t>
            </a:r>
          </a:p>
          <a:p>
            <a:pPr algn="l">
              <a:buNone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Can reconstruct objects only from tracks</a:t>
            </a:r>
            <a:br>
              <a:rPr lang="en-US" sz="1600" b="0" dirty="0">
                <a:solidFill>
                  <a:schemeClr val="tx1"/>
                </a:solidFill>
                <a:latin typeface="+mn-lt"/>
              </a:rPr>
            </a:br>
            <a:r>
              <a:rPr lang="en-US" sz="1600" b="0" dirty="0">
                <a:solidFill>
                  <a:schemeClr val="tx1"/>
                </a:solidFill>
                <a:latin typeface="+mn-lt"/>
              </a:rPr>
              <a:t>(e.g. jets), or combine with calorimeters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F6B4F7-5AB2-CFC2-9408-F135EC3C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391" y="1308292"/>
            <a:ext cx="3352800" cy="23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66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0414-CBF8-E541-818E-7AFD299E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Level-1 Trigger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5AD74-3790-4249-98A9-41C56BBF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7C82-4056-684F-885A-8968E508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A96A-ECBC-2F43-B66C-FA134121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1EECE-C0EC-FC4B-B876-6B0C0536E77A}"/>
              </a:ext>
            </a:extLst>
          </p:cNvPr>
          <p:cNvSpPr txBox="1"/>
          <p:nvPr/>
        </p:nvSpPr>
        <p:spPr>
          <a:xfrm>
            <a:off x="363011" y="1171978"/>
            <a:ext cx="490885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Current system will be replaced with latest technologies (FPGAs &amp; optics)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Hundreds of FPGA-based boards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Thousands of 25Gbps links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3Tbps I/O per board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A complex distributed system! </a:t>
            </a:r>
          </a:p>
          <a:p>
            <a:pPr marL="800100" lvl="1" indent="-342900" algn="l"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Individual boards need to be operated coherently as a single system, e.g. </a:t>
            </a:r>
            <a:r>
              <a:rPr lang="en-US" sz="1800" b="0" dirty="0" err="1">
                <a:solidFill>
                  <a:srgbClr val="FF0000"/>
                </a:solidFill>
                <a:latin typeface="+mn-lt"/>
              </a:rPr>
              <a:t>sychronise</a:t>
            </a:r>
            <a:r>
              <a:rPr lang="en-US" sz="1800" b="0" dirty="0">
                <a:solidFill>
                  <a:srgbClr val="FF0000"/>
                </a:solidFill>
                <a:latin typeface="+mn-lt"/>
              </a:rPr>
              <a:t> clocks, align input data</a:t>
            </a:r>
          </a:p>
          <a:p>
            <a:pPr marL="800100" lvl="1" indent="-342900" algn="l"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Setting up test system at CERN to integrate different board designs and algorithms, and verify operation of the system.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4DA73-0128-2F7D-BD56-1578826E253F}"/>
              </a:ext>
            </a:extLst>
          </p:cNvPr>
          <p:cNvSpPr txBox="1"/>
          <p:nvPr/>
        </p:nvSpPr>
        <p:spPr>
          <a:xfrm>
            <a:off x="5538952" y="515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2169F5-71B9-12A3-F4DE-3B268B1E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10" y="3863854"/>
            <a:ext cx="1819435" cy="18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EE90AF3-C8AB-460C-D849-C01EDF39D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814" y="3883329"/>
            <a:ext cx="2442226" cy="18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C34259A-83E8-3E30-DC8E-17A3790CD382}"/>
              </a:ext>
            </a:extLst>
          </p:cNvPr>
          <p:cNvGrpSpPr/>
          <p:nvPr/>
        </p:nvGrpSpPr>
        <p:grpSpPr>
          <a:xfrm>
            <a:off x="5538952" y="1255629"/>
            <a:ext cx="3702967" cy="2199040"/>
            <a:chOff x="591240" y="1019541"/>
            <a:chExt cx="6573934" cy="431866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E3BD53-D53D-0208-CDCB-A76F3FE7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488" y="1093250"/>
              <a:ext cx="6500686" cy="368876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13A2E2-8F78-412D-D7F8-C63A9699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240" y="1019541"/>
              <a:ext cx="6426993" cy="431866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69F4C52-8F10-0564-1380-F562022D2AEF}"/>
                </a:ext>
              </a:extLst>
            </p:cNvPr>
            <p:cNvSpPr/>
            <p:nvPr/>
          </p:nvSpPr>
          <p:spPr bwMode="auto">
            <a:xfrm>
              <a:off x="5321156" y="2167845"/>
              <a:ext cx="1182479" cy="941589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A32DF06-A5D7-2735-5276-DB07E5E53AF8}"/>
                </a:ext>
              </a:extLst>
            </p:cNvPr>
            <p:cNvSpPr/>
            <p:nvPr/>
          </p:nvSpPr>
          <p:spPr bwMode="auto">
            <a:xfrm>
              <a:off x="1652397" y="3119506"/>
              <a:ext cx="4030072" cy="1325677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DDC699-5C45-B71D-056D-B60BD5A8189B}"/>
                </a:ext>
              </a:extLst>
            </p:cNvPr>
            <p:cNvSpPr/>
            <p:nvPr/>
          </p:nvSpPr>
          <p:spPr bwMode="auto">
            <a:xfrm>
              <a:off x="5276476" y="1312963"/>
              <a:ext cx="1183363" cy="570215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0D7CDB-8C1B-8DFE-0C83-2204000C033A}"/>
                </a:ext>
              </a:extLst>
            </p:cNvPr>
            <p:cNvSpPr/>
            <p:nvPr/>
          </p:nvSpPr>
          <p:spPr bwMode="auto">
            <a:xfrm>
              <a:off x="875027" y="1334862"/>
              <a:ext cx="745408" cy="592112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201765C-B47E-697E-AA6B-77120D66B5D2}"/>
                </a:ext>
              </a:extLst>
            </p:cNvPr>
            <p:cNvSpPr/>
            <p:nvPr/>
          </p:nvSpPr>
          <p:spPr bwMode="auto">
            <a:xfrm>
              <a:off x="1969915" y="1400554"/>
              <a:ext cx="931539" cy="460728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34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0414-CBF8-E541-818E-7AFD299E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L1T &amp; BSM Physics PhD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5AD74-3790-4249-98A9-41C56BBF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7C82-4056-684F-885A-8968E508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A96A-ECBC-2F43-B66C-FA134121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1EECE-C0EC-FC4B-B876-6B0C0536E77A}"/>
              </a:ext>
            </a:extLst>
          </p:cNvPr>
          <p:cNvSpPr txBox="1"/>
          <p:nvPr/>
        </p:nvSpPr>
        <p:spPr>
          <a:xfrm>
            <a:off x="363011" y="1108918"/>
            <a:ext cx="490885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You will: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Play a key role in developing new L1T particle reconstruction/ID algorithms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 sz="1600" b="0" i="1" dirty="0">
                <a:solidFill>
                  <a:srgbClr val="FF0000"/>
                </a:solidFill>
                <a:latin typeface="+mn-lt"/>
              </a:rPr>
              <a:t>All stages:</a:t>
            </a:r>
            <a:r>
              <a:rPr lang="en-US" sz="1600" b="0" dirty="0">
                <a:solidFill>
                  <a:srgbClr val="FF0000"/>
                </a:solidFill>
                <a:latin typeface="+mn-lt"/>
              </a:rPr>
              <a:t> Conceptual design → performance measurements → firmware implementation → test in hardware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Set up test systems at CERN and perform integration tests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Search for evidence of BSM physics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Gain valuable skills in the process! </a:t>
            </a:r>
          </a:p>
          <a:p>
            <a:pPr marL="800100" lvl="1" indent="-342900" algn="l">
              <a:spcBef>
                <a:spcPts val="600"/>
              </a:spcBef>
              <a:buSzPct val="100000"/>
              <a:buFont typeface="Wingdings" pitchFamily="2" charset="2"/>
              <a:buChar char="Ø"/>
            </a:pPr>
            <a:r>
              <a:rPr lang="en-US" sz="1600" b="0" dirty="0">
                <a:solidFill>
                  <a:srgbClr val="FF0000"/>
                </a:solidFill>
                <a:latin typeface="+mn-lt"/>
              </a:rPr>
              <a:t>Software &amp; firmware development</a:t>
            </a:r>
            <a:br>
              <a:rPr lang="en-US" sz="1600" b="0" dirty="0">
                <a:solidFill>
                  <a:srgbClr val="FF0000"/>
                </a:solidFill>
                <a:latin typeface="+mn-lt"/>
              </a:rPr>
            </a:br>
            <a:r>
              <a:rPr lang="en-US" sz="1600" b="0" i="1" dirty="0">
                <a:solidFill>
                  <a:srgbClr val="FF0000"/>
                </a:solidFill>
                <a:latin typeface="+mn-lt"/>
              </a:rPr>
              <a:t>Including using modern tools, like HLS</a:t>
            </a:r>
          </a:p>
          <a:p>
            <a:pPr marL="800100" lvl="1" indent="-342900" algn="l">
              <a:spcBef>
                <a:spcPts val="600"/>
              </a:spcBef>
              <a:buSzPct val="100000"/>
              <a:buFont typeface="Wingdings" pitchFamily="2" charset="2"/>
              <a:buChar char="Ø"/>
            </a:pPr>
            <a:r>
              <a:rPr lang="en-US" sz="1600" b="0" dirty="0">
                <a:solidFill>
                  <a:srgbClr val="FF0000"/>
                </a:solidFill>
                <a:latin typeface="+mn-lt"/>
              </a:rPr>
              <a:t>Data analysis</a:t>
            </a:r>
          </a:p>
          <a:p>
            <a:pPr marL="800100" lvl="1" indent="-342900" algn="l">
              <a:spcBef>
                <a:spcPts val="600"/>
              </a:spcBef>
              <a:buSzPct val="100000"/>
              <a:buFont typeface="Wingdings" pitchFamily="2" charset="2"/>
              <a:buChar char="Ø"/>
            </a:pPr>
            <a:r>
              <a:rPr lang="en-US" sz="1600" b="0" dirty="0">
                <a:solidFill>
                  <a:srgbClr val="FF0000"/>
                </a:solidFill>
                <a:latin typeface="+mn-lt"/>
              </a:rPr>
              <a:t>ML, e.g. graph NNs &amp; auto-encoders</a:t>
            </a:r>
          </a:p>
          <a:p>
            <a:pPr marL="800100" lvl="1" indent="-342900" algn="l">
              <a:buSzPct val="150000"/>
              <a:buFont typeface="System Font Regular"/>
              <a:buChar char="-"/>
            </a:pPr>
            <a:endParaRPr lang="en-US" sz="20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4DA73-0128-2F7D-BD56-1578826E253F}"/>
              </a:ext>
            </a:extLst>
          </p:cNvPr>
          <p:cNvSpPr txBox="1"/>
          <p:nvPr/>
        </p:nvSpPr>
        <p:spPr>
          <a:xfrm>
            <a:off x="5538952" y="515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ADA39-DC96-9382-F82A-64BF64BBA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52" y="2446038"/>
            <a:ext cx="3819493" cy="23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C486E-D219-467C-C00E-B3440049CBB1}"/>
              </a:ext>
            </a:extLst>
          </p:cNvPr>
          <p:cNvSpPr txBox="1"/>
          <p:nvPr/>
        </p:nvSpPr>
        <p:spPr>
          <a:xfrm>
            <a:off x="4070465" y="937878"/>
            <a:ext cx="547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400" b="0" i="1" dirty="0">
                <a:solidFill>
                  <a:schemeClr val="tx1"/>
                </a:solidFill>
                <a:latin typeface="+mn-lt"/>
              </a:rPr>
              <a:t>Supervisors:  Tom Williams (RAL) &amp; Sudan </a:t>
            </a:r>
            <a:r>
              <a:rPr lang="en-US" sz="1400" b="0" i="1" dirty="0" err="1">
                <a:solidFill>
                  <a:schemeClr val="tx1"/>
                </a:solidFill>
                <a:latin typeface="+mn-lt"/>
              </a:rPr>
              <a:t>Paramesvaran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 (Bristol)</a:t>
            </a:r>
          </a:p>
        </p:txBody>
      </p:sp>
    </p:spTree>
    <p:extLst>
      <p:ext uri="{BB962C8B-B14F-4D97-AF65-F5344CB8AC3E}">
        <p14:creationId xmlns:p14="http://schemas.microsoft.com/office/powerpoint/2010/main" val="249557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Hadron Collider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265322" y="2458019"/>
            <a:ext cx="5177999" cy="3676478"/>
            <a:chOff x="717" y="530"/>
            <a:chExt cx="4819" cy="3614"/>
          </a:xfrm>
        </p:grpSpPr>
        <p:pic>
          <p:nvPicPr>
            <p:cNvPr id="7" name="Picture 6" descr="40-cavern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" y="530"/>
              <a:ext cx="4819" cy="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rossnc_trans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" y="1836"/>
              <a:ext cx="909" cy="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651" y="784"/>
              <a:ext cx="735" cy="363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altLang="en-US" sz="1800" b="0" dirty="0">
                  <a:solidFill>
                    <a:prstClr val="black"/>
                  </a:solidFill>
                  <a:latin typeface="Calibri"/>
                  <a:ea typeface="+mn-ea"/>
                </a:rPr>
                <a:t>ATLAS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3264" y="994"/>
              <a:ext cx="440" cy="5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b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2191" y="2507"/>
              <a:ext cx="565" cy="5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b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53000" y="5257490"/>
            <a:ext cx="3802644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>
                <a:solidFill>
                  <a:prstClr val="black"/>
                </a:solidFill>
                <a:latin typeface="Calibri"/>
                <a:ea typeface="+mn-ea"/>
              </a:rPr>
              <a:t>The Compact </a:t>
            </a:r>
            <a:r>
              <a:rPr lang="en-GB" sz="2400" b="0" dirty="0" err="1">
                <a:solidFill>
                  <a:prstClr val="black"/>
                </a:solidFill>
                <a:latin typeface="Calibri"/>
                <a:ea typeface="+mn-ea"/>
              </a:rPr>
              <a:t>Muon</a:t>
            </a:r>
            <a:r>
              <a:rPr lang="en-GB" sz="2400" b="0" dirty="0">
                <a:solidFill>
                  <a:prstClr val="black"/>
                </a:solidFill>
                <a:latin typeface="Calibri"/>
                <a:ea typeface="+mn-ea"/>
              </a:rPr>
              <a:t> Solenoid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262BBF1-4772-AA45-8216-5EAF679D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5339B3D-268C-B245-A5F6-C517EF7D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69890-4BE5-1E48-BD76-5190B4B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4" name="Picture 13" descr="A picture containing text, outdoor, mountain, nature&#10;&#10;Description automatically generated">
            <a:extLst>
              <a:ext uri="{FF2B5EF4-FFF2-40B4-BE49-F238E27FC236}">
                <a16:creationId xmlns:a16="http://schemas.microsoft.com/office/drawing/2014/main" id="{5FD56CBD-4E0B-63B8-C380-36DFF52C2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3" y="1492197"/>
            <a:ext cx="5307724" cy="300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33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Physics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t>February 2022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t>Student Open Day - CMS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C4AEE-99C2-A740-8251-CFA7EBD0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fld id="{B6F15528-21DE-4FAA-801E-634DDDAF4B2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32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3BBF-5AFD-4E4A-8A10-60D8404C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Analyses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097FE-5C79-8546-9672-15457B48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F552C-07A2-E64D-9957-A9EC9AA8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37C7D-D334-9747-80A5-4296B1EB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8DE52-0F97-8440-A1B2-11DAED73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83" y="1255684"/>
            <a:ext cx="3724730" cy="1954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6A1789-31EB-9F49-BE7A-D940D26F45E1}"/>
              </a:ext>
            </a:extLst>
          </p:cNvPr>
          <p:cNvSpPr txBox="1"/>
          <p:nvPr/>
        </p:nvSpPr>
        <p:spPr>
          <a:xfrm>
            <a:off x="4477505" y="18636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Fat Jet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BABC0-86BD-724A-9FF2-4305F458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31" y="1021502"/>
            <a:ext cx="3968797" cy="3079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270180-EE2D-CB4E-9BB8-50A74851A81A}"/>
              </a:ext>
            </a:extLst>
          </p:cNvPr>
          <p:cNvSpPr txBox="1"/>
          <p:nvPr/>
        </p:nvSpPr>
        <p:spPr>
          <a:xfrm>
            <a:off x="4477505" y="25059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Fat Jet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F964A-5676-0E4F-AE69-DF81CCFF0B5E}"/>
              </a:ext>
            </a:extLst>
          </p:cNvPr>
          <p:cNvSpPr txBox="1"/>
          <p:nvPr/>
        </p:nvSpPr>
        <p:spPr>
          <a:xfrm>
            <a:off x="712080" y="3961240"/>
            <a:ext cx="76418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NMSSM Light Higgs – 7 Higgs bosons – found one so far </a:t>
            </a:r>
            <a:r>
              <a:rPr lang="en-US" sz="2000" b="0" dirty="0">
                <a:solidFill>
                  <a:srgbClr val="1E3FF1"/>
                </a:solidFill>
                <a:latin typeface="+mn-lt"/>
                <a:sym typeface="Wingdings" pitchFamily="2" charset="2"/>
              </a:rPr>
              <a:t> </a:t>
            </a:r>
            <a:endParaRPr lang="en-US" sz="2000" b="0" dirty="0">
              <a:solidFill>
                <a:srgbClr val="1E3FF1"/>
              </a:solidFill>
              <a:latin typeface="+mn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This analysis would be the evidence of SUSY in this scenario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Particular feature no observable missing energy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“Fat jets” &amp; double b-tagging. Use neural nets.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Initial analysis good. Will develop scenarios with theorists.</a:t>
            </a:r>
          </a:p>
        </p:txBody>
      </p:sp>
    </p:spTree>
    <p:extLst>
      <p:ext uri="{BB962C8B-B14F-4D97-AF65-F5344CB8AC3E}">
        <p14:creationId xmlns:p14="http://schemas.microsoft.com/office/powerpoint/2010/main" val="3470399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8144-0B26-027E-17DD-7A21A8C60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Higgs Doublet Models (2HDM)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5AD50-C948-814A-6232-AD4A21807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D16C4-2DCE-529F-30F2-EB017264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6E233-7BC2-5FC0-35C4-4AA996D6D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0E029E-98CC-75AC-1BA4-610DBE594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3409950"/>
            <a:ext cx="25400" cy="3810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D85DFD7-423D-47E3-589E-D1370AA0A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368"/>
            <a:ext cx="9944760" cy="47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05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9537-A42E-81EE-3AED-C8965D90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Semi-visible jets </a:t>
            </a:r>
          </a:p>
        </p:txBody>
      </p:sp>
      <p:pic>
        <p:nvPicPr>
          <p:cNvPr id="8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C3F50B-A442-08DF-A060-704D642FC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478869"/>
            <a:ext cx="5792185" cy="224817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EE2DB-D8F9-54FF-3082-FA43C5344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85C0B-ED8B-4189-5FA1-F455E6523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FFECF-C491-9D7F-1420-24AC8E17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C8429EC1-0A31-926E-5557-EA0ABC8DA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63" y="3940064"/>
            <a:ext cx="3128058" cy="1866408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low confidence">
            <a:extLst>
              <a:ext uri="{FF2B5EF4-FFF2-40B4-BE49-F238E27FC236}">
                <a16:creationId xmlns:a16="http://schemas.microsoft.com/office/drawing/2014/main" id="{9EAB8449-41B1-B6AF-9F61-5E670C615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116" y="3977369"/>
            <a:ext cx="3128862" cy="18524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823574-6255-DF4C-4954-EBA8FCD0D117}"/>
              </a:ext>
            </a:extLst>
          </p:cNvPr>
          <p:cNvSpPr txBox="1"/>
          <p:nvPr/>
        </p:nvSpPr>
        <p:spPr>
          <a:xfrm>
            <a:off x="6423949" y="1994592"/>
            <a:ext cx="2986751" cy="167580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lIns="216000" tIns="144000" rIns="216000" bIns="144000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Identify semi-visible jets </a:t>
            </a:r>
          </a:p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using auto-encoder NNs.</a:t>
            </a:r>
          </a:p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Do not need signal model for this approach!  </a:t>
            </a:r>
          </a:p>
        </p:txBody>
      </p:sp>
    </p:spTree>
    <p:extLst>
      <p:ext uri="{BB962C8B-B14F-4D97-AF65-F5344CB8AC3E}">
        <p14:creationId xmlns:p14="http://schemas.microsoft.com/office/powerpoint/2010/main" val="1664868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F366-F5D8-894A-B21A-802719E1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Physics Analyses &amp; Phenomenology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1948D-99DB-1048-851E-F05EC730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402DC-0E94-C143-9172-2EF1E66F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95ED7-A9FB-7345-8E83-35309660B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pic>
        <p:nvPicPr>
          <p:cNvPr id="1026" name="Picture 2" descr="http://cms-results.web.cern.ch/cms-results/public-results/preliminary-results/EXO-18-006/CMS-PAS-EXO-18-006_Figure_003-b-thumb.png">
            <a:extLst>
              <a:ext uri="{FF2B5EF4-FFF2-40B4-BE49-F238E27FC236}">
                <a16:creationId xmlns:a16="http://schemas.microsoft.com/office/drawing/2014/main" id="{E388E15D-AB41-0F4E-B92D-5C9A063A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9" y="1554248"/>
            <a:ext cx="2619789" cy="24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ms-results.web.cern.ch/cms-results/public-results/publications/EXO-13-002/CMS-EXO-13-002_Figure_002-a-thumb.png">
            <a:extLst>
              <a:ext uri="{FF2B5EF4-FFF2-40B4-BE49-F238E27FC236}">
                <a16:creationId xmlns:a16="http://schemas.microsoft.com/office/drawing/2014/main" id="{043CE2B6-60B3-554C-9BCA-915DB092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99" y="3172348"/>
            <a:ext cx="3005827" cy="32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DAAE0E-7369-B743-9980-9492F0EDE444}"/>
              </a:ext>
            </a:extLst>
          </p:cNvPr>
          <p:cNvSpPr txBox="1"/>
          <p:nvPr/>
        </p:nvSpPr>
        <p:spPr>
          <a:xfrm>
            <a:off x="5896413" y="4513769"/>
            <a:ext cx="1542253" cy="677108"/>
          </a:xfrm>
          <a:prstGeom prst="rect">
            <a:avLst/>
          </a:prstGeom>
          <a:solidFill>
            <a:srgbClr val="F9BEFF"/>
          </a:solidFill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Exploit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e</a:t>
            </a:r>
            <a:r>
              <a:rPr lang="en-US" sz="2000" b="0" dirty="0" err="1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sz="1800" b="0" dirty="0">
                <a:solidFill>
                  <a:schemeClr val="tx1"/>
                </a:solidFill>
                <a:latin typeface="Symbol" pitchFamily="2" charset="2"/>
              </a:rPr>
              <a:t>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for QBH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6B9DC-B142-6044-B564-DD5AB55B3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17" y="4318527"/>
            <a:ext cx="1764096" cy="1067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020B1-6A15-B64F-A852-CFF0A0D68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097" y="4056147"/>
            <a:ext cx="2962133" cy="2140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CC63D0-09AD-F74C-B819-079709307933}"/>
              </a:ext>
            </a:extLst>
          </p:cNvPr>
          <p:cNvSpPr txBox="1"/>
          <p:nvPr/>
        </p:nvSpPr>
        <p:spPr>
          <a:xfrm>
            <a:off x="615624" y="1037153"/>
            <a:ext cx="777539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Z’ search a long standing analysis. High energy electrons and HLT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D23F7-3830-3443-B7E7-74ADBF76B03C}"/>
              </a:ext>
            </a:extLst>
          </p:cNvPr>
          <p:cNvSpPr txBox="1"/>
          <p:nvPr/>
        </p:nvSpPr>
        <p:spPr>
          <a:xfrm>
            <a:off x="974372" y="5506489"/>
            <a:ext cx="135325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Boosted 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C50D7-5C1C-A841-B4B2-6D6C0CD0D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900" y="1533116"/>
            <a:ext cx="4040919" cy="2669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CC09D0-2205-0A42-ACAF-E8D865A52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636" y="2636245"/>
            <a:ext cx="1683722" cy="16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FC1-22AF-E44A-B371-E9BF93C04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PhD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F9C86-E994-3C4C-818B-B2408D578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Three projects: </a:t>
            </a:r>
          </a:p>
          <a:p>
            <a:pPr marL="0" indent="0">
              <a:buNone/>
            </a:pPr>
            <a:endParaRPr lang="en-US" sz="1600" dirty="0">
              <a:solidFill>
                <a:srgbClr val="1E3FF1"/>
              </a:solidFill>
            </a:endParaRPr>
          </a:p>
          <a:p>
            <a:pPr lvl="1" indent="-342900">
              <a:spcAft>
                <a:spcPts val="1200"/>
              </a:spcAft>
              <a:buClr>
                <a:srgbClr val="1E3FF1"/>
              </a:buClr>
              <a:buSzPct val="120000"/>
              <a:buFont typeface="Wingdings" pitchFamily="2" charset="2"/>
              <a:buChar char="§"/>
            </a:pPr>
            <a:r>
              <a:rPr lang="en-US" sz="2000" dirty="0">
                <a:solidFill>
                  <a:srgbClr val="1E3FF1"/>
                </a:solidFill>
              </a:rPr>
              <a:t>Project 4: "CMS ECAL Upgrade &amp; Beyond-SM Physics" (PPD/Bristol)</a:t>
            </a:r>
          </a:p>
          <a:p>
            <a:pPr lvl="2" indent="-342900">
              <a:spcAft>
                <a:spcPts val="1200"/>
              </a:spcAft>
              <a:buClr>
                <a:srgbClr val="1E3FF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1E3FF1"/>
                </a:solidFill>
              </a:rPr>
              <a:t>David </a:t>
            </a:r>
            <a:r>
              <a:rPr lang="en-US" sz="1800" dirty="0" err="1">
                <a:solidFill>
                  <a:srgbClr val="1E3FF1"/>
                </a:solidFill>
              </a:rPr>
              <a:t>Petyt</a:t>
            </a:r>
            <a:r>
              <a:rPr lang="en-US" sz="1800" dirty="0">
                <a:solidFill>
                  <a:srgbClr val="1E3FF1"/>
                </a:solidFill>
              </a:rPr>
              <a:t> &amp; Henning </a:t>
            </a:r>
            <a:r>
              <a:rPr lang="en-US" sz="1800" dirty="0" err="1">
                <a:solidFill>
                  <a:srgbClr val="1E3FF1"/>
                </a:solidFill>
              </a:rPr>
              <a:t>Flaecher</a:t>
            </a:r>
            <a:endParaRPr lang="en-US" sz="1800" dirty="0">
              <a:solidFill>
                <a:srgbClr val="1E3FF1"/>
              </a:solidFill>
            </a:endParaRPr>
          </a:p>
          <a:p>
            <a:pPr lvl="1" indent="-342900">
              <a:spcAft>
                <a:spcPts val="1200"/>
              </a:spcAft>
              <a:buClr>
                <a:srgbClr val="1E3FF1"/>
              </a:buClr>
              <a:buSzPct val="120000"/>
              <a:buFont typeface="Wingdings" pitchFamily="2" charset="2"/>
              <a:buChar char="§"/>
            </a:pPr>
            <a:r>
              <a:rPr lang="en-US" sz="2000" dirty="0">
                <a:solidFill>
                  <a:srgbClr val="1E3FF1"/>
                </a:solidFill>
              </a:rPr>
              <a:t>Project 5: "CMS Tracker Upgrade &amp; Exotic Higgs Physics" (PPD/Bristol)​</a:t>
            </a:r>
          </a:p>
          <a:p>
            <a:pPr lvl="2" indent="-342900">
              <a:spcAft>
                <a:spcPts val="1200"/>
              </a:spcAft>
              <a:buClr>
                <a:srgbClr val="1E3FF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1E3FF1"/>
                </a:solidFill>
              </a:rPr>
              <a:t>Ian Tomalin &amp; Joel Goldstein</a:t>
            </a:r>
          </a:p>
          <a:p>
            <a:pPr lvl="1" indent="-342900">
              <a:spcAft>
                <a:spcPts val="1200"/>
              </a:spcAft>
              <a:buClr>
                <a:srgbClr val="1E3FF1"/>
              </a:buClr>
              <a:buSzPct val="120000"/>
              <a:buFont typeface="Wingdings" pitchFamily="2" charset="2"/>
              <a:buChar char="§"/>
            </a:pPr>
            <a:r>
              <a:rPr lang="en-US" sz="2000" dirty="0">
                <a:solidFill>
                  <a:srgbClr val="1E3FF1"/>
                </a:solidFill>
              </a:rPr>
              <a:t>Project 6: "CMS L1 Trigger Upgrade &amp; Beyond-SM Physics (PPD/Bristol)</a:t>
            </a:r>
          </a:p>
          <a:p>
            <a:pPr lvl="2" indent="-342900">
              <a:spcAft>
                <a:spcPts val="1200"/>
              </a:spcAft>
              <a:buClr>
                <a:srgbClr val="1E3FF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1E3FF1"/>
                </a:solidFill>
              </a:rPr>
              <a:t>Tom Williams &amp; Sudan </a:t>
            </a:r>
            <a:r>
              <a:rPr lang="en-US" sz="1800" dirty="0" err="1">
                <a:solidFill>
                  <a:srgbClr val="1E3FF1"/>
                </a:solidFill>
              </a:rPr>
              <a:t>Paramesvaran</a:t>
            </a:r>
            <a:endParaRPr lang="en-US" sz="1800" dirty="0">
              <a:solidFill>
                <a:srgbClr val="1E3FF1"/>
              </a:solidFill>
            </a:endParaRPr>
          </a:p>
          <a:p>
            <a:pPr marL="327025" lvl="1" indent="0">
              <a:spcAft>
                <a:spcPts val="1200"/>
              </a:spcAft>
              <a:buNone/>
            </a:pPr>
            <a:r>
              <a:rPr lang="en-US" sz="2000" dirty="0"/>
              <a:t>Al​​l encompass fast electronics, use of FPGAs and BSM physics searches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F17E5-9EA7-494C-B26A-B8146E93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31B9-A2A6-E642-B215-076F43F2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1C931-7A09-FF47-B6AC-3EEEE48E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3575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69AFA-B3F4-F34C-30A6-2AAB6D88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3A62-8AC5-C712-F71F-4F5FDD734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E251E-940C-82ED-A719-D54AD9E16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436DE-4620-52A7-EFC7-10B4E4BB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62A6C-46F0-503C-6E3D-4DCD763E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53165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5939-332C-2A47-B695-C518F320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EDD20-1452-614A-B5CD-25B45BD0B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Project will encompass: </a:t>
            </a:r>
            <a:endParaRPr lang="en-US" sz="2000" dirty="0">
              <a:solidFill>
                <a:srgbClr val="1E3FF1"/>
              </a:solidFill>
            </a:endParaRPr>
          </a:p>
          <a:p>
            <a:r>
              <a:rPr lang="en-US" sz="2000" dirty="0">
                <a:solidFill>
                  <a:srgbClr val="1E3FF1"/>
                </a:solidFill>
              </a:rPr>
              <a:t>BSM physics analysis focusing on more realistic models beyond MSSM.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Explore potential of NMSSM with enlarged Higgs sector. </a:t>
            </a:r>
          </a:p>
          <a:p>
            <a:r>
              <a:rPr lang="en-US" sz="2000" dirty="0">
                <a:solidFill>
                  <a:srgbClr val="1E3FF1"/>
                </a:solidFill>
              </a:rPr>
              <a:t>Develop complex jet reconstruction and tagging. Exploit ML techniques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Develop algorithms for the HL-LHC upgrade of the L1 trigger. Exploit new structure concept and tracks never before available. </a:t>
            </a:r>
          </a:p>
          <a:p>
            <a:r>
              <a:rPr lang="en-US" sz="2000" dirty="0">
                <a:solidFill>
                  <a:srgbClr val="1E3FF1"/>
                </a:solidFill>
              </a:rPr>
              <a:t>Challenge of reconstruction of jets online.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Make use of the information provided by other areas of group</a:t>
            </a:r>
          </a:p>
          <a:p>
            <a:endParaRPr lang="en-US" sz="2000" dirty="0">
              <a:solidFill>
                <a:srgbClr val="1E3FF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97588-315E-3644-B5EE-8EC43BA5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AFD4-90B7-D143-AD6B-316B12C5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7B789-6390-444B-92B2-44626B76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50593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788A-7F09-3A4A-86AE-171A9D636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: What we work 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0251E-8A48-5047-9FE8-8003A77E7E19}"/>
              </a:ext>
            </a:extLst>
          </p:cNvPr>
          <p:cNvSpPr txBox="1"/>
          <p:nvPr/>
        </p:nvSpPr>
        <p:spPr>
          <a:xfrm>
            <a:off x="3472105" y="1588578"/>
            <a:ext cx="2335716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Electromagnetic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Calorimeter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2CD54-1A4C-B145-9FFB-9B6EC0C24B40}"/>
              </a:ext>
            </a:extLst>
          </p:cNvPr>
          <p:cNvSpPr txBox="1"/>
          <p:nvPr/>
        </p:nvSpPr>
        <p:spPr>
          <a:xfrm>
            <a:off x="5807821" y="2744208"/>
            <a:ext cx="2335716" cy="46166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Silicon Tracker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EEBF3-C2A9-204D-8D56-B8024DA7941C}"/>
              </a:ext>
            </a:extLst>
          </p:cNvPr>
          <p:cNvSpPr txBox="1"/>
          <p:nvPr/>
        </p:nvSpPr>
        <p:spPr>
          <a:xfrm>
            <a:off x="1160519" y="2713614"/>
            <a:ext cx="1991471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Trigger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(L1 &amp; HLT)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CC152C-29CF-E741-BA89-1AD8409A94BA}"/>
              </a:ext>
            </a:extLst>
          </p:cNvPr>
          <p:cNvSpPr txBox="1"/>
          <p:nvPr/>
        </p:nvSpPr>
        <p:spPr>
          <a:xfrm>
            <a:off x="1503718" y="3883615"/>
            <a:ext cx="1869360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Computing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(T1 &amp; T2)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3C240-2A2B-9743-B7EB-997198FE537F}"/>
              </a:ext>
            </a:extLst>
          </p:cNvPr>
          <p:cNvSpPr txBox="1"/>
          <p:nvPr/>
        </p:nvSpPr>
        <p:spPr>
          <a:xfrm>
            <a:off x="5282269" y="3763055"/>
            <a:ext cx="2335716" cy="46166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Physics Analysis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52264-2924-2E4A-97D3-BC9269F62994}"/>
              </a:ext>
            </a:extLst>
          </p:cNvPr>
          <p:cNvSpPr txBox="1"/>
          <p:nvPr/>
        </p:nvSpPr>
        <p:spPr>
          <a:xfrm>
            <a:off x="3734667" y="4705681"/>
            <a:ext cx="2335716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Phenomenology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NExT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Institute)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50B0A7-F5EC-9249-8830-2F4C76854539}"/>
              </a:ext>
            </a:extLst>
          </p:cNvPr>
          <p:cNvSpPr txBox="1"/>
          <p:nvPr/>
        </p:nvSpPr>
        <p:spPr>
          <a:xfrm>
            <a:off x="1260177" y="5888313"/>
            <a:ext cx="1178221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Design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7F9D7-498B-D048-BC48-A017E09D0FC2}"/>
              </a:ext>
            </a:extLst>
          </p:cNvPr>
          <p:cNvSpPr txBox="1"/>
          <p:nvPr/>
        </p:nvSpPr>
        <p:spPr>
          <a:xfrm>
            <a:off x="2783226" y="5886463"/>
            <a:ext cx="1902882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Construction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77F26-D9AC-3540-BDCC-5356A4A1D7C1}"/>
              </a:ext>
            </a:extLst>
          </p:cNvPr>
          <p:cNvSpPr txBox="1"/>
          <p:nvPr/>
        </p:nvSpPr>
        <p:spPr>
          <a:xfrm>
            <a:off x="5078513" y="5886463"/>
            <a:ext cx="1585971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Operation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895B29-FE3C-9F4A-A94F-E6174EAE7F4C}"/>
              </a:ext>
            </a:extLst>
          </p:cNvPr>
          <p:cNvSpPr txBox="1"/>
          <p:nvPr/>
        </p:nvSpPr>
        <p:spPr>
          <a:xfrm>
            <a:off x="7103200" y="5886463"/>
            <a:ext cx="1463228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Upgrades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C87B469D-FB67-534F-B6F9-BF6B21B73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F5C7107-5769-3E4D-8C8D-C0F63DD9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765E44-5A07-1F4E-9409-6C846FF1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0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pic>
        <p:nvPicPr>
          <p:cNvPr id="5122" name="Picture 2" descr="H:\Talks_Higgs\Higgs-discovery-RAL\CMS-detector-expand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66" y="441059"/>
            <a:ext cx="7716475" cy="578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F4A1E-3BD3-2C4F-8506-3EBCDABC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6A147-9FC5-B547-946D-67C61BAB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12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FC1-22AF-E44A-B371-E9BF93C04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PhD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F9C86-E994-3C4C-818B-B2408D578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Three projects: </a:t>
            </a:r>
          </a:p>
          <a:p>
            <a:pPr marL="0" indent="0">
              <a:buNone/>
            </a:pPr>
            <a:endParaRPr lang="en-US" dirty="0">
              <a:solidFill>
                <a:srgbClr val="1E3FF1"/>
              </a:solidFill>
            </a:endParaRPr>
          </a:p>
          <a:p>
            <a:pPr lvl="1" indent="-342900">
              <a:spcAft>
                <a:spcPts val="1200"/>
              </a:spcAft>
              <a:buClr>
                <a:srgbClr val="1E3FF1"/>
              </a:buClr>
              <a:buSzPct val="120000"/>
              <a:buFont typeface="Wingdings" pitchFamily="2" charset="2"/>
              <a:buChar char="§"/>
            </a:pPr>
            <a:r>
              <a:rPr lang="en-US" sz="2000" dirty="0">
                <a:solidFill>
                  <a:srgbClr val="1E3FF1"/>
                </a:solidFill>
              </a:rPr>
              <a:t>Project 4: "CMS ECAL Upgrade &amp; Beyond-SM Physics" (PPD/Bristol)</a:t>
            </a:r>
          </a:p>
          <a:p>
            <a:pPr lvl="1" indent="-342900">
              <a:spcAft>
                <a:spcPts val="1200"/>
              </a:spcAft>
              <a:buClr>
                <a:srgbClr val="1E3FF1"/>
              </a:buClr>
              <a:buSzPct val="120000"/>
              <a:buFont typeface="Wingdings" pitchFamily="2" charset="2"/>
              <a:buChar char="§"/>
            </a:pPr>
            <a:r>
              <a:rPr lang="en-US" sz="2000" dirty="0">
                <a:solidFill>
                  <a:srgbClr val="1E3FF1"/>
                </a:solidFill>
              </a:rPr>
              <a:t>Project 5: "CMS Tracker Upgrade &amp; Exotic Higgs Physics" (PPD/Bristol)​</a:t>
            </a:r>
          </a:p>
          <a:p>
            <a:pPr lvl="1" indent="-342900">
              <a:spcAft>
                <a:spcPts val="1200"/>
              </a:spcAft>
              <a:buClr>
                <a:srgbClr val="1E3FF1"/>
              </a:buClr>
              <a:buSzPct val="120000"/>
              <a:buFont typeface="Wingdings" pitchFamily="2" charset="2"/>
              <a:buChar char="§"/>
            </a:pPr>
            <a:r>
              <a:rPr lang="en-US" sz="2000" dirty="0">
                <a:solidFill>
                  <a:srgbClr val="1E3FF1"/>
                </a:solidFill>
              </a:rPr>
              <a:t>Project 6: "CMS L1 Trigger Upgrade &amp; Beyond-SM Physics (PPD/Bristol)</a:t>
            </a:r>
          </a:p>
          <a:p>
            <a:pPr marL="327025" lvl="1" indent="0">
              <a:spcAft>
                <a:spcPts val="1200"/>
              </a:spcAft>
              <a:buNone/>
            </a:pPr>
            <a:r>
              <a:rPr lang="en-US" sz="2000" dirty="0"/>
              <a:t>Al​​l encompass fast electronics, use of FPGAs and BSM physics searches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F17E5-9EA7-494C-B26A-B8146E93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31B9-A2A6-E642-B215-076F43F2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1C931-7A09-FF47-B6AC-3EEEE48E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560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0E03-414E-6AF2-3F41-7AB953F0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CEB1D-6501-C496-8720-4D43E713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DC4CC-BB8E-8682-6A8D-B4CE073E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96020-DFA6-0FE8-5946-0B4837F0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823BF32-117D-A3AE-8640-0F4E521C9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88138"/>
            <a:ext cx="1027277" cy="1311130"/>
          </a:xfrm>
          <a:prstGeom prst="rect">
            <a:avLst/>
          </a:prstGeom>
        </p:spPr>
      </p:pic>
      <p:pic>
        <p:nvPicPr>
          <p:cNvPr id="12" name="Picture 11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75CC996E-8C89-62AE-EAA2-4ED0E973E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99" y="1614200"/>
            <a:ext cx="949090" cy="1200805"/>
          </a:xfrm>
          <a:prstGeom prst="rect">
            <a:avLst/>
          </a:prstGeom>
        </p:spPr>
      </p:pic>
      <p:pic>
        <p:nvPicPr>
          <p:cNvPr id="14" name="Picture 1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89658BF-A186-E6EC-6E7D-E8DA1AB70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11" y="1433612"/>
            <a:ext cx="1040677" cy="1286330"/>
          </a:xfrm>
          <a:prstGeom prst="rect">
            <a:avLst/>
          </a:prstGeom>
        </p:spPr>
      </p:pic>
      <p:pic>
        <p:nvPicPr>
          <p:cNvPr id="16" name="Picture 15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445C3A95-8FF9-A1A9-F029-937F1A3A3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9" y="3008301"/>
            <a:ext cx="1040677" cy="1287390"/>
          </a:xfrm>
          <a:prstGeom prst="rect">
            <a:avLst/>
          </a:prstGeom>
        </p:spPr>
      </p:pic>
      <p:pic>
        <p:nvPicPr>
          <p:cNvPr id="18" name="Picture 1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87082A0-D626-1E6B-D158-21D55B76D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82" y="1279705"/>
            <a:ext cx="1027277" cy="1286330"/>
          </a:xfrm>
          <a:prstGeom prst="rect">
            <a:avLst/>
          </a:prstGeom>
        </p:spPr>
      </p:pic>
      <p:pic>
        <p:nvPicPr>
          <p:cNvPr id="20" name="Picture 1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5E2AF4D-7374-5396-929B-799C476E8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67" y="2946661"/>
            <a:ext cx="1027277" cy="1275240"/>
          </a:xfrm>
          <a:prstGeom prst="rect">
            <a:avLst/>
          </a:prstGeom>
        </p:spPr>
      </p:pic>
      <p:pic>
        <p:nvPicPr>
          <p:cNvPr id="22" name="Picture 2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0F883ED-3F4F-2FBB-4C0D-E453D6C96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1655212"/>
            <a:ext cx="1027277" cy="1302119"/>
          </a:xfrm>
          <a:prstGeom prst="rect">
            <a:avLst/>
          </a:prstGeom>
        </p:spPr>
      </p:pic>
      <p:pic>
        <p:nvPicPr>
          <p:cNvPr id="24" name="Picture 23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3E575D34-19B1-F935-F7B6-1F75B98AD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93" y="3638063"/>
            <a:ext cx="1027277" cy="1269767"/>
          </a:xfrm>
          <a:prstGeom prst="rect">
            <a:avLst/>
          </a:prstGeom>
        </p:spPr>
      </p:pic>
      <p:pic>
        <p:nvPicPr>
          <p:cNvPr id="26" name="Picture 25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B81ED0F8-FBA9-30BD-7A40-197158776D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09" y="2858351"/>
            <a:ext cx="1242261" cy="1535499"/>
          </a:xfrm>
          <a:prstGeom prst="rect">
            <a:avLst/>
          </a:prstGeom>
        </p:spPr>
      </p:pic>
      <p:pic>
        <p:nvPicPr>
          <p:cNvPr id="29" name="Picture 2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161F6C3-90C7-8BDA-98BC-B73FEA6009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64" y="2292826"/>
            <a:ext cx="1052937" cy="1302556"/>
          </a:xfrm>
          <a:prstGeom prst="rect">
            <a:avLst/>
          </a:prstGeom>
        </p:spPr>
      </p:pic>
      <p:pic>
        <p:nvPicPr>
          <p:cNvPr id="31" name="Picture 30" descr="A bald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3E6FE7C-90CE-7503-A486-8282B9F5A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5" y="3435976"/>
            <a:ext cx="1027277" cy="1302119"/>
          </a:xfrm>
          <a:prstGeom prst="rect">
            <a:avLst/>
          </a:prstGeom>
        </p:spPr>
      </p:pic>
      <p:pic>
        <p:nvPicPr>
          <p:cNvPr id="33" name="Picture 3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5308627-BDE4-972A-8011-218F74D743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23" y="3168052"/>
            <a:ext cx="1040677" cy="1322364"/>
          </a:xfrm>
          <a:prstGeom prst="rect">
            <a:avLst/>
          </a:prstGeom>
        </p:spPr>
      </p:pic>
      <p:pic>
        <p:nvPicPr>
          <p:cNvPr id="35" name="Picture 3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D445279-954F-5741-3D48-DF31843772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18" y="4643706"/>
            <a:ext cx="1107930" cy="1380778"/>
          </a:xfrm>
          <a:prstGeom prst="rect">
            <a:avLst/>
          </a:prstGeom>
        </p:spPr>
      </p:pic>
      <p:pic>
        <p:nvPicPr>
          <p:cNvPr id="37" name="Picture 36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808E630D-2479-82D7-EDAF-F9AD50839A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04" y="4349883"/>
            <a:ext cx="1107930" cy="1429314"/>
          </a:xfrm>
          <a:prstGeom prst="rect">
            <a:avLst/>
          </a:prstGeom>
        </p:spPr>
      </p:pic>
      <p:pic>
        <p:nvPicPr>
          <p:cNvPr id="39" name="Picture 3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C9556C5-AB70-CF5E-8FEF-0EDD475A27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89" y="4643706"/>
            <a:ext cx="1178246" cy="1444856"/>
          </a:xfrm>
          <a:prstGeom prst="rect">
            <a:avLst/>
          </a:prstGeom>
        </p:spPr>
      </p:pic>
      <p:pic>
        <p:nvPicPr>
          <p:cNvPr id="41" name="Picture 40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84107252-D047-C1F0-3CB6-B9595152CF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9" y="4544923"/>
            <a:ext cx="1092766" cy="1370036"/>
          </a:xfrm>
          <a:prstGeom prst="rect">
            <a:avLst/>
          </a:prstGeom>
        </p:spPr>
      </p:pic>
      <p:pic>
        <p:nvPicPr>
          <p:cNvPr id="43" name="Picture 4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B5EC43F-01B6-F332-DE9C-59814D2E1C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19" y="5033815"/>
            <a:ext cx="1052937" cy="1312242"/>
          </a:xfrm>
          <a:prstGeom prst="rect">
            <a:avLst/>
          </a:prstGeom>
        </p:spPr>
      </p:pic>
      <p:pic>
        <p:nvPicPr>
          <p:cNvPr id="45" name="Picture 44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12BBF62F-94B9-4C34-8C1E-6A48E289F3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17" y="4964226"/>
            <a:ext cx="1096029" cy="1370036"/>
          </a:xfrm>
          <a:prstGeom prst="rect">
            <a:avLst/>
          </a:prstGeom>
        </p:spPr>
      </p:pic>
      <p:pic>
        <p:nvPicPr>
          <p:cNvPr id="47" name="Picture 4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4F54369-7F6A-17C4-D512-844006855A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774" y="1035440"/>
            <a:ext cx="1046632" cy="1322061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D3BBD0-3B6A-A0E0-2F0C-7E33A33174A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23" y="5241240"/>
            <a:ext cx="960032" cy="1019569"/>
          </a:xfrm>
          <a:prstGeom prst="rect">
            <a:avLst/>
          </a:prstGeom>
        </p:spPr>
      </p:pic>
      <p:pic>
        <p:nvPicPr>
          <p:cNvPr id="50" name="Picture 4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70DDA8-13E7-4DB5-9257-F1306DD410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68" y="2658268"/>
            <a:ext cx="960032" cy="1019568"/>
          </a:xfrm>
          <a:prstGeom prst="rect">
            <a:avLst/>
          </a:prstGeom>
        </p:spPr>
      </p:pic>
      <p:pic>
        <p:nvPicPr>
          <p:cNvPr id="51" name="Picture 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84B912-AA55-7A63-5BF2-8EDC759E0B1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43" y="755126"/>
            <a:ext cx="960032" cy="1019568"/>
          </a:xfrm>
          <a:prstGeom prst="rect">
            <a:avLst/>
          </a:prstGeom>
        </p:spPr>
      </p:pic>
      <p:pic>
        <p:nvPicPr>
          <p:cNvPr id="53" name="Picture 5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35486C6C-AFA8-4FEA-4B9C-F064875C40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04" y="4900230"/>
            <a:ext cx="884669" cy="11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5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ED98-7F81-084C-961B-47B018AC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and Run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51F66-5151-7E42-AAA2-22082616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0CDF5-EDC5-B944-B684-14A1968E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B3C4-041E-3A4A-A228-714E7AA7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67F30-A560-D34A-B7C9-5B1542F5F684}"/>
              </a:ext>
            </a:extLst>
          </p:cNvPr>
          <p:cNvSpPr txBox="1"/>
          <p:nvPr/>
        </p:nvSpPr>
        <p:spPr>
          <a:xfrm>
            <a:off x="742508" y="3554033"/>
            <a:ext cx="8359981" cy="2446824"/>
          </a:xfrm>
          <a:prstGeom prst="rect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Run 3 (2022-2025)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More than double dataset 190 + 270 fb</a:t>
            </a:r>
            <a:r>
              <a:rPr lang="en-US" sz="1800" b="0" baseline="30000" dirty="0">
                <a:solidFill>
                  <a:schemeClr val="tx1"/>
                </a:solidFill>
                <a:latin typeface="+mn-lt"/>
              </a:rPr>
              <a:t>-1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Energy 13.6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TeV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slightly higher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Perfect time for PhD to get most from Phase I data</a:t>
            </a:r>
          </a:p>
          <a:p>
            <a:pPr algn="l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Upgrade for Run 4 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Major detector component replacements using cutting edge technologies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CEF5B71-53EF-DF01-B9A0-BDB78CEAD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6" y="1046873"/>
            <a:ext cx="8723894" cy="25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2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HL-LHC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ABD60-A244-9042-9CB4-06655965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54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of CMS for HL-LHC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id="{995695AD-4983-7046-BA28-7BB68E0D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85" y="2149419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BB5F23C6-85AA-7141-8CAB-3BAF4CEE6172}"/>
              </a:ext>
            </a:extLst>
          </p:cNvPr>
          <p:cNvSpPr txBox="1"/>
          <p:nvPr/>
        </p:nvSpPr>
        <p:spPr>
          <a:xfrm>
            <a:off x="322801" y="4574188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Tracker </a:t>
            </a: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Si-Strip and Pixels increased granularity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for tracking in L1-Trigger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to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3.8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891AB038-4FEA-5149-8459-ECC8C664A62F}"/>
              </a:ext>
            </a:extLst>
          </p:cNvPr>
          <p:cNvSpPr txBox="1"/>
          <p:nvPr/>
        </p:nvSpPr>
        <p:spPr>
          <a:xfrm>
            <a:off x="320326" y="1397373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L1-Trigger/HLT/DAQ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https://cds.cern.ch/record/</a:t>
            </a: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2714892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6"/>
              </a:rPr>
              <a:t>https://cds.cern.ch/record/2283193</a:t>
            </a:r>
            <a:endParaRPr kumimoji="0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Tracks in L1-Trigger at 40 MHz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PFlow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selection 750 kHz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HLT output 7.5 kHz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 MHz data scouting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B359FD38-43CE-CF47-AD9B-3224CA487F2E}"/>
              </a:ext>
            </a:extLst>
          </p:cNvPr>
          <p:cNvSpPr txBox="1"/>
          <p:nvPr/>
        </p:nvSpPr>
        <p:spPr>
          <a:xfrm>
            <a:off x="289607" y="330520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Calorimeter Endcap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https://cds.cern.ch/record/2293646</a:t>
            </a: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showers and precise timing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Si,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Scint+SiPM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Pb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/W-SS</a:t>
            </a:r>
          </a:p>
        </p:txBody>
      </p:sp>
      <p:sp>
        <p:nvSpPr>
          <p:cNvPr id="27" name="Straight Arrow Connector 23">
            <a:extLst>
              <a:ext uri="{FF2B5EF4-FFF2-40B4-BE49-F238E27FC236}">
                <a16:creationId xmlns:a16="http://schemas.microsoft.com/office/drawing/2014/main" id="{3C8368E6-BBAB-4B4B-8639-178F3DD240D5}"/>
              </a:ext>
            </a:extLst>
          </p:cNvPr>
          <p:cNvSpPr/>
          <p:nvPr/>
        </p:nvSpPr>
        <p:spPr>
          <a:xfrm flipV="1">
            <a:off x="2745608" y="3438282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Straight Arrow Connector 3">
            <a:extLst>
              <a:ext uri="{FF2B5EF4-FFF2-40B4-BE49-F238E27FC236}">
                <a16:creationId xmlns:a16="http://schemas.microsoft.com/office/drawing/2014/main" id="{8435602C-4647-154C-B170-2A3C325BB916}"/>
              </a:ext>
            </a:extLst>
          </p:cNvPr>
          <p:cNvSpPr/>
          <p:nvPr/>
        </p:nvSpPr>
        <p:spPr>
          <a:xfrm flipH="1">
            <a:off x="4385294" y="1695583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72134049-BF0C-D14E-BE4D-E92EC8B673EA}"/>
              </a:ext>
            </a:extLst>
          </p:cNvPr>
          <p:cNvSpPr txBox="1"/>
          <p:nvPr/>
        </p:nvSpPr>
        <p:spPr>
          <a:xfrm>
            <a:off x="4892482" y="1274898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Barrel Calorimeters</a:t>
            </a:r>
            <a:r>
              <a:rPr kumimoji="0" sz="1733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https://cds.cern.ch/record/2283187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crystal granularity readout at 40 MHz with precise timing for e/γ at 30 GeV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and HCAL new Back-End boards </a:t>
            </a:r>
          </a:p>
        </p:txBody>
      </p:sp>
      <p:sp>
        <p:nvSpPr>
          <p:cNvPr id="30" name="Straight Arrow Connector 41">
            <a:extLst>
              <a:ext uri="{FF2B5EF4-FFF2-40B4-BE49-F238E27FC236}">
                <a16:creationId xmlns:a16="http://schemas.microsoft.com/office/drawing/2014/main" id="{F2435B96-C3EF-A349-94DE-7D1CFDD49F5D}"/>
              </a:ext>
            </a:extLst>
          </p:cNvPr>
          <p:cNvSpPr/>
          <p:nvPr/>
        </p:nvSpPr>
        <p:spPr>
          <a:xfrm flipV="1">
            <a:off x="2341977" y="3315799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Straight Arrow Connector 51">
            <a:extLst>
              <a:ext uri="{FF2B5EF4-FFF2-40B4-BE49-F238E27FC236}">
                <a16:creationId xmlns:a16="http://schemas.microsoft.com/office/drawing/2014/main" id="{8E768D58-00BB-DA48-BABA-B0C16DACD075}"/>
              </a:ext>
            </a:extLst>
          </p:cNvPr>
          <p:cNvSpPr/>
          <p:nvPr/>
        </p:nvSpPr>
        <p:spPr>
          <a:xfrm flipH="1">
            <a:off x="5157540" y="2538049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Straight Arrow Connector 54">
            <a:extLst>
              <a:ext uri="{FF2B5EF4-FFF2-40B4-BE49-F238E27FC236}">
                <a16:creationId xmlns:a16="http://schemas.microsoft.com/office/drawing/2014/main" id="{EEC5DB16-2BA1-AE45-8E2B-F3F9C043617B}"/>
              </a:ext>
            </a:extLst>
          </p:cNvPr>
          <p:cNvSpPr/>
          <p:nvPr/>
        </p:nvSpPr>
        <p:spPr>
          <a:xfrm flipH="1">
            <a:off x="5255559" y="2538049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BDA545B7-B35D-A244-9885-314D4A9BAD9C}"/>
              </a:ext>
            </a:extLst>
          </p:cNvPr>
          <p:cNvSpPr txBox="1"/>
          <p:nvPr/>
        </p:nvSpPr>
        <p:spPr>
          <a:xfrm>
            <a:off x="6938810" y="3669747"/>
            <a:ext cx="2736697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Beam Radiation Instr. and Luminosity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9"/>
              </a:rPr>
              <a:t>http://cds.cern.ch/record/002706512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Bunch-by-bunch luminosity measurement: 1% offline, 2% online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E247BCD8-D8CF-4946-98E8-17668D22D3AB}"/>
              </a:ext>
            </a:extLst>
          </p:cNvPr>
          <p:cNvSpPr txBox="1"/>
          <p:nvPr/>
        </p:nvSpPr>
        <p:spPr>
          <a:xfrm>
            <a:off x="4673164" y="4761092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MIP Timing Detec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tor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hlinkClick r:id="rId10"/>
              </a:rPr>
              <a:t>https://cds.cern.ch/record/2667167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47999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Precision timing with:</a:t>
            </a: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Barrel layer: Crystals +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SiPMs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Endcap layer: Low Gain Avalanche Diodes</a:t>
            </a:r>
          </a:p>
        </p:txBody>
      </p:sp>
      <p:sp>
        <p:nvSpPr>
          <p:cNvPr id="35" name="Straight Arrow Connector 23">
            <a:extLst>
              <a:ext uri="{FF2B5EF4-FFF2-40B4-BE49-F238E27FC236}">
                <a16:creationId xmlns:a16="http://schemas.microsoft.com/office/drawing/2014/main" id="{7C923513-C908-9D48-9E7D-411D121CEEAF}"/>
              </a:ext>
            </a:extLst>
          </p:cNvPr>
          <p:cNvSpPr/>
          <p:nvPr/>
        </p:nvSpPr>
        <p:spPr>
          <a:xfrm flipH="1" flipV="1">
            <a:off x="4424075" y="3262294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Straight Arrow Connector 23">
            <a:extLst>
              <a:ext uri="{FF2B5EF4-FFF2-40B4-BE49-F238E27FC236}">
                <a16:creationId xmlns:a16="http://schemas.microsoft.com/office/drawing/2014/main" id="{3F63E9E9-9367-5F4D-B905-84478F194972}"/>
              </a:ext>
            </a:extLst>
          </p:cNvPr>
          <p:cNvSpPr/>
          <p:nvPr/>
        </p:nvSpPr>
        <p:spPr>
          <a:xfrm flipH="1" flipV="1">
            <a:off x="4599709" y="3412976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C936572C-3CEE-0449-9CB9-68F6E3158D76}"/>
              </a:ext>
            </a:extLst>
          </p:cNvPr>
          <p:cNvSpPr txBox="1"/>
          <p:nvPr/>
        </p:nvSpPr>
        <p:spPr>
          <a:xfrm>
            <a:off x="6299885" y="2315250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Muon systems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11"/>
              </a:rPr>
              <a:t>https://cds.cern.ch/record/2283189</a:t>
            </a:r>
            <a:endParaRPr kumimoji="0" lang="en-GB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DT &amp; CSC new FE/BE readout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RPC back-end electronics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GEM/RPC 1.6 &lt;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2.4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 to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88636" y="1212273"/>
            <a:ext cx="3128819" cy="1985818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232400" y="912090"/>
            <a:ext cx="3426691" cy="1791855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10127" y="4227946"/>
            <a:ext cx="4073237" cy="1625600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41037" y="3050309"/>
            <a:ext cx="3034146" cy="1440873"/>
          </a:xfrm>
          <a:prstGeom prst="ellips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80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of CMS for HL-LHC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id="{995695AD-4983-7046-BA28-7BB68E0D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85" y="2149419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BB5F23C6-85AA-7141-8CAB-3BAF4CEE6172}"/>
              </a:ext>
            </a:extLst>
          </p:cNvPr>
          <p:cNvSpPr txBox="1"/>
          <p:nvPr/>
        </p:nvSpPr>
        <p:spPr>
          <a:xfrm>
            <a:off x="322801" y="4574188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Tracker </a:t>
            </a: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Si-Strip and Pixels increased granularity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for tracking in L1-Trigger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to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3.8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891AB038-4FEA-5149-8459-ECC8C664A62F}"/>
              </a:ext>
            </a:extLst>
          </p:cNvPr>
          <p:cNvSpPr txBox="1"/>
          <p:nvPr/>
        </p:nvSpPr>
        <p:spPr>
          <a:xfrm>
            <a:off x="320326" y="1397373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L1-Trigger/HLT/DAQ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https://cds.cern.ch/record/</a:t>
            </a: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2714892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6"/>
              </a:rPr>
              <a:t>https://cds.cern.ch/record/2283193</a:t>
            </a:r>
            <a:endParaRPr kumimoji="0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Tracks in L1-Trigger at 40 MHz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PFlow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selection 750 kHz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HLT output 7.5 kHz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 MHz data scouting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B359FD38-43CE-CF47-AD9B-3224CA487F2E}"/>
              </a:ext>
            </a:extLst>
          </p:cNvPr>
          <p:cNvSpPr txBox="1"/>
          <p:nvPr/>
        </p:nvSpPr>
        <p:spPr>
          <a:xfrm>
            <a:off x="289607" y="330520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Calorimeter Endcap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https://cds.cern.ch/record/2293646</a:t>
            </a: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showers and precise timing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Si,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Scint+SiPM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Pb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/W-SS</a:t>
            </a:r>
          </a:p>
        </p:txBody>
      </p:sp>
      <p:sp>
        <p:nvSpPr>
          <p:cNvPr id="27" name="Straight Arrow Connector 23">
            <a:extLst>
              <a:ext uri="{FF2B5EF4-FFF2-40B4-BE49-F238E27FC236}">
                <a16:creationId xmlns:a16="http://schemas.microsoft.com/office/drawing/2014/main" id="{3C8368E6-BBAB-4B4B-8639-178F3DD240D5}"/>
              </a:ext>
            </a:extLst>
          </p:cNvPr>
          <p:cNvSpPr/>
          <p:nvPr/>
        </p:nvSpPr>
        <p:spPr>
          <a:xfrm flipV="1">
            <a:off x="2745608" y="3438282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Straight Arrow Connector 3">
            <a:extLst>
              <a:ext uri="{FF2B5EF4-FFF2-40B4-BE49-F238E27FC236}">
                <a16:creationId xmlns:a16="http://schemas.microsoft.com/office/drawing/2014/main" id="{8435602C-4647-154C-B170-2A3C325BB916}"/>
              </a:ext>
            </a:extLst>
          </p:cNvPr>
          <p:cNvSpPr/>
          <p:nvPr/>
        </p:nvSpPr>
        <p:spPr>
          <a:xfrm flipH="1">
            <a:off x="4385294" y="1695583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72134049-BF0C-D14E-BE4D-E92EC8B673EA}"/>
              </a:ext>
            </a:extLst>
          </p:cNvPr>
          <p:cNvSpPr txBox="1"/>
          <p:nvPr/>
        </p:nvSpPr>
        <p:spPr>
          <a:xfrm>
            <a:off x="4892482" y="1274898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Barrel Calorimeters</a:t>
            </a:r>
            <a:r>
              <a:rPr kumimoji="0" sz="1733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https://cds.cern.ch/record/2283187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crystal granularity readout at 40 MHz with precise timing for e/γ at 30 GeV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and HCAL new Back-End boards </a:t>
            </a:r>
          </a:p>
        </p:txBody>
      </p:sp>
      <p:sp>
        <p:nvSpPr>
          <p:cNvPr id="30" name="Straight Arrow Connector 41">
            <a:extLst>
              <a:ext uri="{FF2B5EF4-FFF2-40B4-BE49-F238E27FC236}">
                <a16:creationId xmlns:a16="http://schemas.microsoft.com/office/drawing/2014/main" id="{F2435B96-C3EF-A349-94DE-7D1CFDD49F5D}"/>
              </a:ext>
            </a:extLst>
          </p:cNvPr>
          <p:cNvSpPr/>
          <p:nvPr/>
        </p:nvSpPr>
        <p:spPr>
          <a:xfrm flipV="1">
            <a:off x="2341977" y="3315799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Straight Arrow Connector 51">
            <a:extLst>
              <a:ext uri="{FF2B5EF4-FFF2-40B4-BE49-F238E27FC236}">
                <a16:creationId xmlns:a16="http://schemas.microsoft.com/office/drawing/2014/main" id="{8E768D58-00BB-DA48-BABA-B0C16DACD075}"/>
              </a:ext>
            </a:extLst>
          </p:cNvPr>
          <p:cNvSpPr/>
          <p:nvPr/>
        </p:nvSpPr>
        <p:spPr>
          <a:xfrm flipH="1">
            <a:off x="5157540" y="2538049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Straight Arrow Connector 54">
            <a:extLst>
              <a:ext uri="{FF2B5EF4-FFF2-40B4-BE49-F238E27FC236}">
                <a16:creationId xmlns:a16="http://schemas.microsoft.com/office/drawing/2014/main" id="{EEC5DB16-2BA1-AE45-8E2B-F3F9C043617B}"/>
              </a:ext>
            </a:extLst>
          </p:cNvPr>
          <p:cNvSpPr/>
          <p:nvPr/>
        </p:nvSpPr>
        <p:spPr>
          <a:xfrm flipH="1">
            <a:off x="5255559" y="2538049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BDA545B7-B35D-A244-9885-314D4A9BAD9C}"/>
              </a:ext>
            </a:extLst>
          </p:cNvPr>
          <p:cNvSpPr txBox="1"/>
          <p:nvPr/>
        </p:nvSpPr>
        <p:spPr>
          <a:xfrm>
            <a:off x="6938810" y="3669747"/>
            <a:ext cx="2736697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Beam Radiation Instr. and Luminosity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9"/>
              </a:rPr>
              <a:t>http://cds.cern.ch/record/002706512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Bunch-by-bunch luminosity measurement: 1% offline, 2% online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E247BCD8-D8CF-4946-98E8-17668D22D3AB}"/>
              </a:ext>
            </a:extLst>
          </p:cNvPr>
          <p:cNvSpPr txBox="1"/>
          <p:nvPr/>
        </p:nvSpPr>
        <p:spPr>
          <a:xfrm>
            <a:off x="4673164" y="4761092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MIP Timing Detec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tor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hlinkClick r:id="rId10"/>
              </a:rPr>
              <a:t>https://cds.cern.ch/record/2667167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47999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Precision timing with:</a:t>
            </a: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Barrel layer: Crystals +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SiPMs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Endcap layer: Low Gain Avalanche Diodes</a:t>
            </a:r>
          </a:p>
        </p:txBody>
      </p:sp>
      <p:sp>
        <p:nvSpPr>
          <p:cNvPr id="35" name="Straight Arrow Connector 23">
            <a:extLst>
              <a:ext uri="{FF2B5EF4-FFF2-40B4-BE49-F238E27FC236}">
                <a16:creationId xmlns:a16="http://schemas.microsoft.com/office/drawing/2014/main" id="{7C923513-C908-9D48-9E7D-411D121CEEAF}"/>
              </a:ext>
            </a:extLst>
          </p:cNvPr>
          <p:cNvSpPr/>
          <p:nvPr/>
        </p:nvSpPr>
        <p:spPr>
          <a:xfrm flipH="1" flipV="1">
            <a:off x="4424075" y="3262294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Straight Arrow Connector 23">
            <a:extLst>
              <a:ext uri="{FF2B5EF4-FFF2-40B4-BE49-F238E27FC236}">
                <a16:creationId xmlns:a16="http://schemas.microsoft.com/office/drawing/2014/main" id="{3F63E9E9-9367-5F4D-B905-84478F194972}"/>
              </a:ext>
            </a:extLst>
          </p:cNvPr>
          <p:cNvSpPr/>
          <p:nvPr/>
        </p:nvSpPr>
        <p:spPr>
          <a:xfrm flipH="1" flipV="1">
            <a:off x="4599709" y="3412976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C936572C-3CEE-0449-9CB9-68F6E3158D76}"/>
              </a:ext>
            </a:extLst>
          </p:cNvPr>
          <p:cNvSpPr txBox="1"/>
          <p:nvPr/>
        </p:nvSpPr>
        <p:spPr>
          <a:xfrm>
            <a:off x="6299885" y="2315250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Muon systems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11"/>
              </a:rPr>
              <a:t>https://cds.cern.ch/record/2283189</a:t>
            </a:r>
            <a:endParaRPr kumimoji="0" lang="en-GB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DT &amp; CSC new FE/BE readout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RPC back-end electronics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GEM/RPC 1.6 &lt;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2.4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 to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88636" y="1212273"/>
            <a:ext cx="3128819" cy="1985818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232400" y="912090"/>
            <a:ext cx="3426691" cy="1791855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10127" y="4227946"/>
            <a:ext cx="4073237" cy="1625600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41037" y="3050309"/>
            <a:ext cx="3034146" cy="1440873"/>
          </a:xfrm>
          <a:prstGeom prst="ellips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900" y="1460500"/>
            <a:ext cx="3873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686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l"/>
          <a:tabLst/>
          <a:defRPr kumimoji="0" lang="en-GB" sz="2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l"/>
          <a:tabLst/>
          <a:defRPr kumimoji="0" lang="en-GB" sz="2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buNone/>
          <a:defRPr sz="18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56820</TotalTime>
  <Words>1732</Words>
  <Application>Microsoft Macintosh PowerPoint</Application>
  <PresentationFormat>A4 Paper (210x297 mm)</PresentationFormat>
  <Paragraphs>299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Garamond</vt:lpstr>
      <vt:lpstr>Helvetica</vt:lpstr>
      <vt:lpstr>Lucida Grande</vt:lpstr>
      <vt:lpstr>Symbol</vt:lpstr>
      <vt:lpstr>System Font Regular</vt:lpstr>
      <vt:lpstr>Times</vt:lpstr>
      <vt:lpstr>Times New Roman</vt:lpstr>
      <vt:lpstr>Wingdings</vt:lpstr>
      <vt:lpstr>Edge</vt:lpstr>
      <vt:lpstr>3_Custom Design</vt:lpstr>
      <vt:lpstr>Office Theme</vt:lpstr>
      <vt:lpstr>PowerPoint Presentation</vt:lpstr>
      <vt:lpstr>Large Hadron Collider</vt:lpstr>
      <vt:lpstr>PowerPoint Presentation</vt:lpstr>
      <vt:lpstr>CMS PhD projects </vt:lpstr>
      <vt:lpstr>CMS Group</vt:lpstr>
      <vt:lpstr>LHC and Run 3</vt:lpstr>
      <vt:lpstr>HL-LHC Upgrades</vt:lpstr>
      <vt:lpstr>Upgrade of CMS for HL-LHC</vt:lpstr>
      <vt:lpstr>Upgrade of CMS for HL-LHC</vt:lpstr>
      <vt:lpstr>Electromagnetic Calorimeter</vt:lpstr>
      <vt:lpstr>CMS Electromagnetic Calorimeter (ECAL)</vt:lpstr>
      <vt:lpstr>ECAL/BSM Physics PhD project  </vt:lpstr>
      <vt:lpstr>Track Finder</vt:lpstr>
      <vt:lpstr>Track Finder</vt:lpstr>
      <vt:lpstr>Project 5: CMS Tracker Upgrade &amp; Exotic Higgs Physics</vt:lpstr>
      <vt:lpstr>Level 1 Trigger</vt:lpstr>
      <vt:lpstr>Level-1 Trigger</vt:lpstr>
      <vt:lpstr>Level-1 Trigger Upgrade</vt:lpstr>
      <vt:lpstr>L1T &amp; BSM Physics PhD Project</vt:lpstr>
      <vt:lpstr>Physics Analysis</vt:lpstr>
      <vt:lpstr>Physics Analyses</vt:lpstr>
      <vt:lpstr>Two Higgs Doublet Models (2HDM)</vt:lpstr>
      <vt:lpstr>Semi-visible jets </vt:lpstr>
      <vt:lpstr>Past Physics Analyses &amp; Phenomenology </vt:lpstr>
      <vt:lpstr>CMS PhD projects </vt:lpstr>
      <vt:lpstr>Backup slides</vt:lpstr>
      <vt:lpstr>Project </vt:lpstr>
      <vt:lpstr>CMS : What we work on</vt:lpstr>
    </vt:vector>
  </TitlesOfParts>
  <Company>PPEP Group, RAL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Shepherd-Themistocleous, Claire (STFC,RAL,PPD)</cp:lastModifiedBy>
  <cp:revision>1341</cp:revision>
  <cp:lastPrinted>2013-04-26T14:46:55Z</cp:lastPrinted>
  <dcterms:created xsi:type="dcterms:W3CDTF">2000-09-22T22:23:34Z</dcterms:created>
  <dcterms:modified xsi:type="dcterms:W3CDTF">2023-02-23T11:03:04Z</dcterms:modified>
</cp:coreProperties>
</file>