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2"/>
  </p:normalViewPr>
  <p:slideViewPr>
    <p:cSldViewPr snapToGrid="0">
      <p:cViewPr varScale="1">
        <p:scale>
          <a:sx n="76" d="100"/>
          <a:sy n="76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96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4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0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6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6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7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4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5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1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45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9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34A9-1494-4070-8394-58A665E1E1F0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956AF-D355-4A94-8FDE-D32508844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38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daphd.com/guides/stfc-fund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stfc.ac.uk/event/678/overvi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hdqDQq4scFsjwKMt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0664ABE-A3CA-6044-B0E0-CB00F3EA0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>
                <a:latin typeface="Arial Black" panose="020B0A04020102020204" pitchFamily="34" charset="0"/>
              </a:rPr>
              <a:t>RAL/PPD PhD Studentship</a:t>
            </a:r>
            <a:br>
              <a:rPr lang="en-GB" sz="4800" b="1">
                <a:latin typeface="Arial Black" panose="020B0A04020102020204" pitchFamily="34" charset="0"/>
              </a:rPr>
            </a:br>
            <a:br>
              <a:rPr lang="en-GB" sz="4800" b="1">
                <a:latin typeface="Arial Black" panose="020B0A04020102020204" pitchFamily="34" charset="0"/>
              </a:rPr>
            </a:br>
            <a:r>
              <a:rPr lang="en-GB" sz="4800" b="1">
                <a:latin typeface="Arial Black" panose="020B0A04020102020204" pitchFamily="34" charset="0"/>
              </a:rPr>
              <a:t>Practicalities</a:t>
            </a:r>
            <a:endParaRPr lang="en-GB" sz="4800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45BD96-DBE9-8B35-B0C5-E902E0871C4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70C5FF-02AD-4F58-DD3E-01C7D7D00D3C}"/>
              </a:ext>
            </a:extLst>
          </p:cNvPr>
          <p:cNvSpPr txBox="1"/>
          <p:nvPr/>
        </p:nvSpPr>
        <p:spPr>
          <a:xfrm>
            <a:off x="605307" y="6323527"/>
            <a:ext cx="19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Ian Tomalin</a:t>
            </a:r>
          </a:p>
        </p:txBody>
      </p:sp>
    </p:spTree>
    <p:extLst>
      <p:ext uri="{BB962C8B-B14F-4D97-AF65-F5344CB8AC3E}">
        <p14:creationId xmlns:p14="http://schemas.microsoft.com/office/powerpoint/2010/main" val="169225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0ADB-DFC8-294C-8744-A757A795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RAL Particle Physics PhD Studentships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58757-70DD-E940-91A4-40AB4832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RAL Particle Physics Dept. offers 11 funded PhD studentships starting in Autumn 2023:</a:t>
            </a:r>
            <a:br>
              <a:rPr lang="en-GB" sz="2200" dirty="0"/>
            </a:br>
            <a:endParaRPr lang="en-GB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1: "Neutrino physics with T2K &amp; Hyper-</a:t>
            </a:r>
            <a:r>
              <a:rPr lang="en-GB" sz="1700" dirty="0" err="1"/>
              <a:t>Kamiokande</a:t>
            </a:r>
            <a:r>
              <a:rPr lang="en-GB" sz="1700" dirty="0"/>
              <a:t>" (PPD/Lancaster)​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2: "Muon Collider physics studies" (PPD/Warwick)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3: "Muon Collider machine-detector interface studies" (PPD/Oxford/JAI)​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4: "CMS ECAL Upgrade &amp; Beyond-SM Physics" (PPD/Bristol)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5: "CMS Tracker Upgrade &amp; Exotic Higgs Physics" (PPD/Bristol)​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6: "CMS L1 Trigger Upgrade &amp; Beyond-SM Physics (PPD/Bristol)​​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7: "LHCb Mighty Tracker &amp; New Physics" (PPD/Manchester)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8: "Dark Matter Search with Proportional Counters" (​PPD/Birmingham)​​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9: "Silicon Detectors for the DarkSide20k dark matter experiment" (PPD/Oxford)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10: "Long-baseline atom interferometry with AION" (PPD/Cambridge)​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Project 11: "Next-generation neutrino experiments in </a:t>
            </a:r>
            <a:r>
              <a:rPr lang="en-GB" sz="1700" dirty="0" err="1"/>
              <a:t>nuStorm</a:t>
            </a:r>
            <a:r>
              <a:rPr lang="en-GB" sz="1700" dirty="0"/>
              <a:t>" (PPD/Warwick)​</a:t>
            </a:r>
            <a:br>
              <a:rPr lang="en-GB" sz="1600" dirty="0"/>
            </a:br>
            <a:endParaRPr lang="en-GB" sz="16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Each has partner university, as RAL can't award degrees.</a:t>
            </a:r>
            <a:br>
              <a:rPr lang="en-GB" sz="2200" dirty="0"/>
            </a:br>
            <a:endParaRPr lang="en-GB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Student will be blessed with 2 supervisors (RAL + university)!</a:t>
            </a:r>
          </a:p>
        </p:txBody>
      </p:sp>
    </p:spTree>
    <p:extLst>
      <p:ext uri="{BB962C8B-B14F-4D97-AF65-F5344CB8AC3E}">
        <p14:creationId xmlns:p14="http://schemas.microsoft.com/office/powerpoint/2010/main" val="218488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0ADB-DFC8-294C-8744-A757A795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RAL Particle Physics PhD Studentships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58757-70DD-E940-91A4-40AB4832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Each PhD is 3.5 years long, with typically:</a:t>
            </a:r>
            <a:br>
              <a:rPr lang="en-GB" sz="2000" dirty="0"/>
            </a:b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First 2 terms based at university for lectures/courses there.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Then year based at RAL, including additional lectures.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Then year away at experiment (e.g. CERN in Geneva).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Then back to RAL to complete research &amp; write up thesis.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We provide </a:t>
            </a:r>
            <a:r>
              <a:rPr lang="en-GB" sz="2000" dirty="0">
                <a:hlinkClick r:id="rId2"/>
              </a:rPr>
              <a:t>STFC PhD Funding</a:t>
            </a:r>
            <a:r>
              <a:rPr lang="en-GB" sz="2000" dirty="0"/>
              <a:t> , covering the partner university's "home fees" </a:t>
            </a:r>
            <a:br>
              <a:rPr lang="en-GB" sz="2000" dirty="0"/>
            </a:br>
            <a:r>
              <a:rPr lang="en-GB" sz="2000" dirty="0"/>
              <a:t>&amp; a stipend for the student's living costs &amp; expenses.</a:t>
            </a:r>
            <a:br>
              <a:rPr lang="en-GB" sz="2000" dirty="0"/>
            </a:b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If a candidate must pay the more expensive "overseas" fees, and can't pay the difference in fees themself,</a:t>
            </a:r>
            <a:br>
              <a:rPr lang="en-GB" sz="1600" dirty="0"/>
            </a:br>
            <a:r>
              <a:rPr lang="en-GB" sz="1600" dirty="0"/>
              <a:t>the university sometimes finds a solution, if the candidate is particularly excellent.</a:t>
            </a:r>
          </a:p>
        </p:txBody>
      </p:sp>
    </p:spTree>
    <p:extLst>
      <p:ext uri="{BB962C8B-B14F-4D97-AF65-F5344CB8AC3E}">
        <p14:creationId xmlns:p14="http://schemas.microsoft.com/office/powerpoint/2010/main" val="81283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0FC6F-581A-CED5-CCAF-25B8855C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RAL/PPD PhD Open Day 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- for students visiting RAL in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91213-05A3-3E71-1271-08C24FEE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Details (&amp; maps) in </a:t>
            </a:r>
            <a:r>
              <a:rPr lang="en-GB" sz="2400" b="1" u="sng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https://indico.stfc.ac.uk/event/678/overview</a:t>
            </a:r>
            <a:br>
              <a:rPr lang="en-GB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n-GB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Morning R68/CR13 (10-12am): Presentations on the 11 PhD projects.</a:t>
            </a:r>
          </a:p>
          <a:p>
            <a:pPr marL="457200" lvl="1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Lunchtime R68/CR13: Sign up (via whiteboard) for individual chats with PhD supervisors.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We’ve already signed you up for chats on the 2 projects mentioned in your application.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You can take it in turn sign up for chats on up to 4 additional projects.</a:t>
            </a:r>
            <a:br>
              <a:rPr lang="en-GB" sz="1800" dirty="0"/>
            </a:b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Afternoon R1 (1-4pm): Individual chats in 11 small offices.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Each chat is 18 mins long + 2 mins walking time.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50% of time for you to ask questions to supervisors. 50% for them to get to know you.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700" dirty="0"/>
              <a:t>In free slots, chat informally to current students/staff in PPD Exhibition Room or relax in Coffee Lounge.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200" dirty="0"/>
              <a:t>Quick get-together in R68/CR13 (4pm) to wrap up.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200" dirty="0"/>
          </a:p>
          <a:p>
            <a:pPr>
              <a:buFont typeface="Wingdings" panose="05000000000000000000" pitchFamily="2" charset="2"/>
              <a:buChar char="v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9639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>
            <a:extLst>
              <a:ext uri="{FF2B5EF4-FFF2-40B4-BE49-F238E27FC236}">
                <a16:creationId xmlns:a16="http://schemas.microsoft.com/office/drawing/2014/main" id="{FD82EC39-2678-4FC9-FB86-E0F5D8203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94550" y="-2081692"/>
            <a:ext cx="6635788" cy="1111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0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0FC6F-581A-CED5-CCAF-25B8855C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RAL/PPD PhD Open Day 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- for students participating via 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91213-05A3-3E71-1271-08C24FEE9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Details (&amp; maps) in https://indico.stfc.ac.uk/event/678/overview</a:t>
            </a:r>
            <a:br>
              <a:rPr lang="en-GB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n-GB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Morning (10-12am): Presentations on the 11 PhD projects.</a:t>
            </a:r>
          </a:p>
          <a:p>
            <a:pPr marL="457200" lvl="1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Afternoon: Sign up (via Doodle Polls in indico) for individual Zoom chats with PhD supervisors.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You can sign up for chats on up to 6 projects.</a:t>
            </a:r>
            <a:br>
              <a:rPr lang="en-GB" sz="1800" dirty="0"/>
            </a:b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Various times (different for each project) on 24th. Feb.: Individual chats in 11 ZOOM rooms.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(Except for two projects, when the chats are on 27th Feb.).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Each chat is 18 mins long + 2 mins connection time.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50% of time for you to ask questions to supervisors. 50% for them to get to know you.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200" dirty="0"/>
          </a:p>
          <a:p>
            <a:pPr>
              <a:buFont typeface="Wingdings" panose="05000000000000000000" pitchFamily="2" charset="2"/>
              <a:buChar char="v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1067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F35D3-D9E1-1C1B-EFA8-2461BD577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After the Open Day &amp; Chats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3B7F8-DDA1-63F3-2FB8-351C90A11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000" dirty="0"/>
              <a:t>All students list of all the PhD projects for which they wish to be considered, in decreasing order of preference in survey </a:t>
            </a:r>
            <a:r>
              <a:rPr lang="en-GB" sz="2000" b="1" u="sng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https://forms.gle/hdqDQq4scFsjwKMt6</a:t>
            </a:r>
            <a:r>
              <a:rPr lang="en-GB" sz="20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/>
              <a:t> e.g. 3, 7, 2, 1, 11, 8.</a:t>
            </a:r>
          </a:p>
          <a:p>
            <a:pPr lvl="1">
              <a:buFont typeface="Wingdings" pitchFamily="2" charset="2"/>
              <a:buChar char="Ø"/>
            </a:pPr>
            <a:endParaRPr lang="en-GB" sz="1800" dirty="0"/>
          </a:p>
          <a:p>
            <a:pPr>
              <a:buFont typeface="Wingdings" pitchFamily="2" charset="2"/>
              <a:buChar char="v"/>
            </a:pPr>
            <a:r>
              <a:rPr lang="en-GB" sz="2000" dirty="0"/>
              <a:t>The supervisors of each project indicate which students they’d like to invite to formal interview.</a:t>
            </a:r>
            <a:br>
              <a:rPr lang="en-GB" sz="2000" dirty="0"/>
            </a:br>
            <a:endParaRPr lang="en-GB" sz="2000" dirty="0"/>
          </a:p>
          <a:p>
            <a:pPr>
              <a:buFont typeface="Wingdings" pitchFamily="2" charset="2"/>
              <a:buChar char="v"/>
            </a:pPr>
            <a:r>
              <a:rPr lang="en-GB" sz="2000" dirty="0"/>
              <a:t>We assign of students to individual projects.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/>
              <a:t>Student submits formal application to partner university (if not already done).</a:t>
            </a:r>
          </a:p>
          <a:p>
            <a:pPr lvl="1">
              <a:buFont typeface="Wingdings" pitchFamily="2" charset="2"/>
              <a:buChar char="Ø"/>
            </a:pPr>
            <a:r>
              <a:rPr lang="en-GB" sz="1600" dirty="0"/>
              <a:t>Formal interview of student with project supervisors (perhaps as part of university interviews)</a:t>
            </a:r>
          </a:p>
        </p:txBody>
      </p:sp>
    </p:spTree>
    <p:extLst>
      <p:ext uri="{BB962C8B-B14F-4D97-AF65-F5344CB8AC3E}">
        <p14:creationId xmlns:p14="http://schemas.microsoft.com/office/powerpoint/2010/main" val="203758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460</TotalTime>
  <Words>792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RAL/PPD PhD Studentship  Practicalities</vt:lpstr>
      <vt:lpstr>RAL Particle Physics PhD Studentships</vt:lpstr>
      <vt:lpstr>RAL Particle Physics PhD Studentships</vt:lpstr>
      <vt:lpstr>RAL/PPD PhD Open Day  - for students visiting RAL in person</vt:lpstr>
      <vt:lpstr>PowerPoint Presentation</vt:lpstr>
      <vt:lpstr>RAL/PPD PhD Open Day  - for students participating via ZOOM</vt:lpstr>
      <vt:lpstr>After the Open Day &amp; Chats</vt:lpstr>
    </vt:vector>
  </TitlesOfParts>
  <Company>Science and Technology Facilities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RAL/PPD PhD Studentship  Practicalities</dc:title>
  <dc:creator>Tomalin, Ian (STFC,RAL,PPD)</dc:creator>
  <cp:lastModifiedBy>Tomalin, Ian (STFC,RAL,PPD)</cp:lastModifiedBy>
  <cp:revision>21</cp:revision>
  <dcterms:created xsi:type="dcterms:W3CDTF">2023-02-20T16:07:52Z</dcterms:created>
  <dcterms:modified xsi:type="dcterms:W3CDTF">2023-02-23T00:14:34Z</dcterms:modified>
</cp:coreProperties>
</file>