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7"/>
  </p:notesMasterIdLst>
  <p:sldIdLst>
    <p:sldId id="271" r:id="rId5"/>
    <p:sldId id="272" r:id="rId6"/>
    <p:sldId id="273" r:id="rId7"/>
    <p:sldId id="274" r:id="rId8"/>
    <p:sldId id="263" r:id="rId9"/>
    <p:sldId id="260" r:id="rId10"/>
    <p:sldId id="280" r:id="rId11"/>
    <p:sldId id="283" r:id="rId12"/>
    <p:sldId id="284" r:id="rId13"/>
    <p:sldId id="270" r:id="rId14"/>
    <p:sldId id="269" r:id="rId15"/>
    <p:sldId id="275" r:id="rId16"/>
    <p:sldId id="276" r:id="rId17"/>
    <p:sldId id="285" r:id="rId18"/>
    <p:sldId id="268" r:id="rId19"/>
    <p:sldId id="264" r:id="rId20"/>
    <p:sldId id="266" r:id="rId21"/>
    <p:sldId id="282" r:id="rId22"/>
    <p:sldId id="267" r:id="rId23"/>
    <p:sldId id="265" r:id="rId24"/>
    <p:sldId id="262" r:id="rId25"/>
    <p:sldId id="278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A3DB"/>
    <a:srgbClr val="C55A11"/>
    <a:srgbClr val="69AC3D"/>
    <a:srgbClr val="7030A0"/>
    <a:srgbClr val="F37825"/>
    <a:srgbClr val="66A2DB"/>
    <a:srgbClr val="9DC3E6"/>
    <a:srgbClr val="203864"/>
    <a:srgbClr val="5298D8"/>
    <a:srgbClr val="4D94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836CFB-B93C-44C5-8D18-14A804932E0C}" v="1" dt="2022-11-29T11:16:38.891"/>
    <p1510:client id="{46573FFA-5722-4005-B30F-60BD6686403A}" v="2" dt="2022-11-28T14:14:21.2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075" autoAdjust="0"/>
  </p:normalViewPr>
  <p:slideViewPr>
    <p:cSldViewPr snapToGrid="0">
      <p:cViewPr varScale="1">
        <p:scale>
          <a:sx n="117" d="100"/>
          <a:sy n="117" d="100"/>
        </p:scale>
        <p:origin x="31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A8B5FE-F2EC-416F-9D5F-A482E306781D}" type="doc">
      <dgm:prSet loTypeId="urn:microsoft.com/office/officeart/2005/8/layout/venn1" loCatId="relationship" qsTypeId="urn:microsoft.com/office/officeart/2005/8/quickstyle/simple4" qsCatId="simple" csTypeId="urn:microsoft.com/office/officeart/2005/8/colors/colorful4" csCatId="colorful" phldr="1"/>
      <dgm:spPr/>
    </dgm:pt>
    <dgm:pt modelId="{F9955971-94ED-4C9D-A130-D9E407CD6D4F}">
      <dgm:prSet phldrT="[Text]" custT="1"/>
      <dgm:spPr/>
      <dgm:t>
        <a:bodyPr/>
        <a:lstStyle/>
        <a:p>
          <a:r>
            <a:rPr lang="en-US" sz="1600" b="1" dirty="0"/>
            <a:t>Verification and performance</a:t>
          </a:r>
        </a:p>
      </dgm:t>
    </dgm:pt>
    <dgm:pt modelId="{D4C43BBE-D5ED-4CC6-A0A2-653018805D0D}" type="parTrans" cxnId="{94DB2449-EBA8-47FA-9AE4-3FDA2B50A874}">
      <dgm:prSet/>
      <dgm:spPr/>
      <dgm:t>
        <a:bodyPr/>
        <a:lstStyle/>
        <a:p>
          <a:endParaRPr lang="en-US"/>
        </a:p>
      </dgm:t>
    </dgm:pt>
    <dgm:pt modelId="{83931C18-1C73-49EE-934C-7909982C9FFD}" type="sibTrans" cxnId="{94DB2449-EBA8-47FA-9AE4-3FDA2B50A874}">
      <dgm:prSet/>
      <dgm:spPr/>
      <dgm:t>
        <a:bodyPr/>
        <a:lstStyle/>
        <a:p>
          <a:endParaRPr lang="en-US"/>
        </a:p>
      </dgm:t>
    </dgm:pt>
    <dgm:pt modelId="{F54F4FAF-B329-4DB0-AAA1-CDB6BAFC7D59}">
      <dgm:prSet phldrT="[Text]" custT="1"/>
      <dgm:spPr/>
      <dgm:t>
        <a:bodyPr/>
        <a:lstStyle/>
        <a:p>
          <a:r>
            <a:rPr lang="en-US" sz="1600" b="1" dirty="0"/>
            <a:t>Setup and alignment</a:t>
          </a:r>
        </a:p>
      </dgm:t>
    </dgm:pt>
    <dgm:pt modelId="{CDA69AFD-6C67-4F18-8248-77AF40EFF485}" type="parTrans" cxnId="{0D58A631-1649-4ED8-BFEA-1A846AA911DB}">
      <dgm:prSet/>
      <dgm:spPr/>
      <dgm:t>
        <a:bodyPr/>
        <a:lstStyle/>
        <a:p>
          <a:endParaRPr lang="en-US"/>
        </a:p>
      </dgm:t>
    </dgm:pt>
    <dgm:pt modelId="{C7FA560D-818F-4C7F-A1B7-B36365CD218F}" type="sibTrans" cxnId="{0D58A631-1649-4ED8-BFEA-1A846AA911DB}">
      <dgm:prSet/>
      <dgm:spPr/>
      <dgm:t>
        <a:bodyPr/>
        <a:lstStyle/>
        <a:p>
          <a:endParaRPr lang="en-US"/>
        </a:p>
      </dgm:t>
    </dgm:pt>
    <dgm:pt modelId="{773C24F1-B737-4A93-A47F-37E06D895222}">
      <dgm:prSet phldrT="[Text]" custT="1"/>
      <dgm:spPr/>
      <dgm:t>
        <a:bodyPr/>
        <a:lstStyle/>
        <a:p>
          <a:r>
            <a:rPr lang="en-US" sz="1600" b="1" dirty="0"/>
            <a:t>Machine safety</a:t>
          </a:r>
        </a:p>
      </dgm:t>
    </dgm:pt>
    <dgm:pt modelId="{B231F1A8-CF52-41D2-9EB0-C791A8828294}" type="parTrans" cxnId="{473D0FB6-FE4F-43E3-A14F-A28C8CB70FCC}">
      <dgm:prSet/>
      <dgm:spPr/>
      <dgm:t>
        <a:bodyPr/>
        <a:lstStyle/>
        <a:p>
          <a:endParaRPr lang="en-US"/>
        </a:p>
      </dgm:t>
    </dgm:pt>
    <dgm:pt modelId="{B7916823-862C-4FAD-8D33-DA2E7E47C35C}" type="sibTrans" cxnId="{473D0FB6-FE4F-43E3-A14F-A28C8CB70FCC}">
      <dgm:prSet/>
      <dgm:spPr/>
      <dgm:t>
        <a:bodyPr/>
        <a:lstStyle/>
        <a:p>
          <a:endParaRPr lang="en-US"/>
        </a:p>
      </dgm:t>
    </dgm:pt>
    <dgm:pt modelId="{311273B2-A48E-4D1B-A20A-51BBDFA6E333}">
      <dgm:prSet phldrT="[Text]" custT="1"/>
      <dgm:spPr/>
      <dgm:t>
        <a:bodyPr/>
        <a:lstStyle/>
        <a:p>
          <a:r>
            <a:rPr lang="en-US" sz="1600" b="1" dirty="0"/>
            <a:t>Automation</a:t>
          </a:r>
        </a:p>
      </dgm:t>
    </dgm:pt>
    <dgm:pt modelId="{589F0063-CFC3-475A-AD9D-D5D06AAEA149}" type="parTrans" cxnId="{FE453D82-D5AC-41F1-9B10-33A69055A4B0}">
      <dgm:prSet/>
      <dgm:spPr/>
      <dgm:t>
        <a:bodyPr/>
        <a:lstStyle/>
        <a:p>
          <a:endParaRPr lang="en-US"/>
        </a:p>
      </dgm:t>
    </dgm:pt>
    <dgm:pt modelId="{1FFEC025-969E-44D2-A6E1-17C8E0FAA16E}" type="sibTrans" cxnId="{FE453D82-D5AC-41F1-9B10-33A69055A4B0}">
      <dgm:prSet/>
      <dgm:spPr/>
      <dgm:t>
        <a:bodyPr/>
        <a:lstStyle/>
        <a:p>
          <a:endParaRPr lang="en-US"/>
        </a:p>
      </dgm:t>
    </dgm:pt>
    <dgm:pt modelId="{60E04EEA-F1B0-4061-B131-F52950CB32D3}" type="pres">
      <dgm:prSet presAssocID="{2FA8B5FE-F2EC-416F-9D5F-A482E306781D}" presName="compositeShape" presStyleCnt="0">
        <dgm:presLayoutVars>
          <dgm:chMax val="7"/>
          <dgm:dir/>
          <dgm:resizeHandles val="exact"/>
        </dgm:presLayoutVars>
      </dgm:prSet>
      <dgm:spPr/>
    </dgm:pt>
    <dgm:pt modelId="{E5E2BB04-1B94-4894-97C6-625BB85652BD}" type="pres">
      <dgm:prSet presAssocID="{F9955971-94ED-4C9D-A130-D9E407CD6D4F}" presName="circ1" presStyleLbl="vennNode1" presStyleIdx="0" presStyleCnt="4"/>
      <dgm:spPr/>
    </dgm:pt>
    <dgm:pt modelId="{C28B7EB1-3BA7-4468-ADC3-437D779974FC}" type="pres">
      <dgm:prSet presAssocID="{F9955971-94ED-4C9D-A130-D9E407CD6D4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99D94E80-1166-4DE3-9AFE-D11A9FCBFE37}" type="pres">
      <dgm:prSet presAssocID="{F54F4FAF-B329-4DB0-AAA1-CDB6BAFC7D59}" presName="circ2" presStyleLbl="vennNode1" presStyleIdx="1" presStyleCnt="4"/>
      <dgm:spPr/>
    </dgm:pt>
    <dgm:pt modelId="{69858055-E2AB-4EF6-84C3-76B3A75FED64}" type="pres">
      <dgm:prSet presAssocID="{F54F4FAF-B329-4DB0-AAA1-CDB6BAFC7D59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24C5DE2D-5781-4ED1-A552-E0140CBEB015}" type="pres">
      <dgm:prSet presAssocID="{773C24F1-B737-4A93-A47F-37E06D895222}" presName="circ3" presStyleLbl="vennNode1" presStyleIdx="2" presStyleCnt="4"/>
      <dgm:spPr/>
    </dgm:pt>
    <dgm:pt modelId="{5BD350CA-1B57-4803-B2E2-EFC86499C631}" type="pres">
      <dgm:prSet presAssocID="{773C24F1-B737-4A93-A47F-37E06D895222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8B1E6250-1205-4123-ADD6-66DC6FF59CB9}" type="pres">
      <dgm:prSet presAssocID="{311273B2-A48E-4D1B-A20A-51BBDFA6E333}" presName="circ4" presStyleLbl="vennNode1" presStyleIdx="3" presStyleCnt="4"/>
      <dgm:spPr/>
    </dgm:pt>
    <dgm:pt modelId="{632050D2-7CD2-4E96-A884-5499AB4E0F27}" type="pres">
      <dgm:prSet presAssocID="{311273B2-A48E-4D1B-A20A-51BBDFA6E333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05006111-E46F-44C9-995E-12744156494E}" type="presOf" srcId="{311273B2-A48E-4D1B-A20A-51BBDFA6E333}" destId="{8B1E6250-1205-4123-ADD6-66DC6FF59CB9}" srcOrd="0" destOrd="0" presId="urn:microsoft.com/office/officeart/2005/8/layout/venn1"/>
    <dgm:cxn modelId="{0D58A631-1649-4ED8-BFEA-1A846AA911DB}" srcId="{2FA8B5FE-F2EC-416F-9D5F-A482E306781D}" destId="{F54F4FAF-B329-4DB0-AAA1-CDB6BAFC7D59}" srcOrd="1" destOrd="0" parTransId="{CDA69AFD-6C67-4F18-8248-77AF40EFF485}" sibTransId="{C7FA560D-818F-4C7F-A1B7-B36365CD218F}"/>
    <dgm:cxn modelId="{4A885F5B-A0B7-47B1-A943-D1D85FF45B7D}" type="presOf" srcId="{F9955971-94ED-4C9D-A130-D9E407CD6D4F}" destId="{E5E2BB04-1B94-4894-97C6-625BB85652BD}" srcOrd="0" destOrd="0" presId="urn:microsoft.com/office/officeart/2005/8/layout/venn1"/>
    <dgm:cxn modelId="{E41CE946-DB39-437C-ABF1-E4035DF9722B}" type="presOf" srcId="{F54F4FAF-B329-4DB0-AAA1-CDB6BAFC7D59}" destId="{99D94E80-1166-4DE3-9AFE-D11A9FCBFE37}" srcOrd="0" destOrd="0" presId="urn:microsoft.com/office/officeart/2005/8/layout/venn1"/>
    <dgm:cxn modelId="{764F0C67-CDCF-4908-A9DF-F521468AADD1}" type="presOf" srcId="{2FA8B5FE-F2EC-416F-9D5F-A482E306781D}" destId="{60E04EEA-F1B0-4061-B131-F52950CB32D3}" srcOrd="0" destOrd="0" presId="urn:microsoft.com/office/officeart/2005/8/layout/venn1"/>
    <dgm:cxn modelId="{94DB2449-EBA8-47FA-9AE4-3FDA2B50A874}" srcId="{2FA8B5FE-F2EC-416F-9D5F-A482E306781D}" destId="{F9955971-94ED-4C9D-A130-D9E407CD6D4F}" srcOrd="0" destOrd="0" parTransId="{D4C43BBE-D5ED-4CC6-A0A2-653018805D0D}" sibTransId="{83931C18-1C73-49EE-934C-7909982C9FFD}"/>
    <dgm:cxn modelId="{75DA6B6A-CAA0-4550-AF5E-F4717FBFFB2D}" type="presOf" srcId="{773C24F1-B737-4A93-A47F-37E06D895222}" destId="{24C5DE2D-5781-4ED1-A552-E0140CBEB015}" srcOrd="0" destOrd="0" presId="urn:microsoft.com/office/officeart/2005/8/layout/venn1"/>
    <dgm:cxn modelId="{FE453D82-D5AC-41F1-9B10-33A69055A4B0}" srcId="{2FA8B5FE-F2EC-416F-9D5F-A482E306781D}" destId="{311273B2-A48E-4D1B-A20A-51BBDFA6E333}" srcOrd="3" destOrd="0" parTransId="{589F0063-CFC3-475A-AD9D-D5D06AAEA149}" sibTransId="{1FFEC025-969E-44D2-A6E1-17C8E0FAA16E}"/>
    <dgm:cxn modelId="{ADB9378C-1EB5-407F-931E-3A30F9B67305}" type="presOf" srcId="{773C24F1-B737-4A93-A47F-37E06D895222}" destId="{5BD350CA-1B57-4803-B2E2-EFC86499C631}" srcOrd="1" destOrd="0" presId="urn:microsoft.com/office/officeart/2005/8/layout/venn1"/>
    <dgm:cxn modelId="{136CEF9B-80BE-4241-A593-F19473CDC3A9}" type="presOf" srcId="{311273B2-A48E-4D1B-A20A-51BBDFA6E333}" destId="{632050D2-7CD2-4E96-A884-5499AB4E0F27}" srcOrd="1" destOrd="0" presId="urn:microsoft.com/office/officeart/2005/8/layout/venn1"/>
    <dgm:cxn modelId="{7E42E89C-3844-40EB-9D31-5559E4F1BF2D}" type="presOf" srcId="{F9955971-94ED-4C9D-A130-D9E407CD6D4F}" destId="{C28B7EB1-3BA7-4468-ADC3-437D779974FC}" srcOrd="1" destOrd="0" presId="urn:microsoft.com/office/officeart/2005/8/layout/venn1"/>
    <dgm:cxn modelId="{473D0FB6-FE4F-43E3-A14F-A28C8CB70FCC}" srcId="{2FA8B5FE-F2EC-416F-9D5F-A482E306781D}" destId="{773C24F1-B737-4A93-A47F-37E06D895222}" srcOrd="2" destOrd="0" parTransId="{B231F1A8-CF52-41D2-9EB0-C791A8828294}" sibTransId="{B7916823-862C-4FAD-8D33-DA2E7E47C35C}"/>
    <dgm:cxn modelId="{87DD9CE8-D1CF-4F14-911A-323736D5CCC5}" type="presOf" srcId="{F54F4FAF-B329-4DB0-AAA1-CDB6BAFC7D59}" destId="{69858055-E2AB-4EF6-84C3-76B3A75FED64}" srcOrd="1" destOrd="0" presId="urn:microsoft.com/office/officeart/2005/8/layout/venn1"/>
    <dgm:cxn modelId="{5961D1E7-D190-4280-B71C-3F5429D4F84F}" type="presParOf" srcId="{60E04EEA-F1B0-4061-B131-F52950CB32D3}" destId="{E5E2BB04-1B94-4894-97C6-625BB85652BD}" srcOrd="0" destOrd="0" presId="urn:microsoft.com/office/officeart/2005/8/layout/venn1"/>
    <dgm:cxn modelId="{38718B39-0EBD-4F70-8B89-AD85F5891816}" type="presParOf" srcId="{60E04EEA-F1B0-4061-B131-F52950CB32D3}" destId="{C28B7EB1-3BA7-4468-ADC3-437D779974FC}" srcOrd="1" destOrd="0" presId="urn:microsoft.com/office/officeart/2005/8/layout/venn1"/>
    <dgm:cxn modelId="{1079F422-C67D-4050-B8AC-5DB22618EE4F}" type="presParOf" srcId="{60E04EEA-F1B0-4061-B131-F52950CB32D3}" destId="{99D94E80-1166-4DE3-9AFE-D11A9FCBFE37}" srcOrd="2" destOrd="0" presId="urn:microsoft.com/office/officeart/2005/8/layout/venn1"/>
    <dgm:cxn modelId="{0A59060A-543A-4B92-A99A-6788A125880D}" type="presParOf" srcId="{60E04EEA-F1B0-4061-B131-F52950CB32D3}" destId="{69858055-E2AB-4EF6-84C3-76B3A75FED64}" srcOrd="3" destOrd="0" presId="urn:microsoft.com/office/officeart/2005/8/layout/venn1"/>
    <dgm:cxn modelId="{416A3E7B-5EDF-480E-9E00-C1CD6EAE5DD3}" type="presParOf" srcId="{60E04EEA-F1B0-4061-B131-F52950CB32D3}" destId="{24C5DE2D-5781-4ED1-A552-E0140CBEB015}" srcOrd="4" destOrd="0" presId="urn:microsoft.com/office/officeart/2005/8/layout/venn1"/>
    <dgm:cxn modelId="{E43116A9-84F7-4257-8D8D-1C3850BDFB54}" type="presParOf" srcId="{60E04EEA-F1B0-4061-B131-F52950CB32D3}" destId="{5BD350CA-1B57-4803-B2E2-EFC86499C631}" srcOrd="5" destOrd="0" presId="urn:microsoft.com/office/officeart/2005/8/layout/venn1"/>
    <dgm:cxn modelId="{6413DB29-E7E5-411A-9485-AA2407FFBEAA}" type="presParOf" srcId="{60E04EEA-F1B0-4061-B131-F52950CB32D3}" destId="{8B1E6250-1205-4123-ADD6-66DC6FF59CB9}" srcOrd="6" destOrd="0" presId="urn:microsoft.com/office/officeart/2005/8/layout/venn1"/>
    <dgm:cxn modelId="{A9B8B295-EC80-42A6-8571-B9D5FDC88372}" type="presParOf" srcId="{60E04EEA-F1B0-4061-B131-F52950CB32D3}" destId="{632050D2-7CD2-4E96-A884-5499AB4E0F27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E2BB04-1B94-4894-97C6-625BB85652BD}">
      <dsp:nvSpPr>
        <dsp:cNvPr id="0" name=""/>
        <dsp:cNvSpPr/>
      </dsp:nvSpPr>
      <dsp:spPr>
        <a:xfrm>
          <a:off x="2655146" y="54186"/>
          <a:ext cx="2817706" cy="2817706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Verification and performance</a:t>
          </a:r>
        </a:p>
      </dsp:txBody>
      <dsp:txXfrm>
        <a:off x="2980266" y="433493"/>
        <a:ext cx="2167466" cy="894080"/>
      </dsp:txXfrm>
    </dsp:sp>
    <dsp:sp modelId="{99D94E80-1166-4DE3-9AFE-D11A9FCBFE37}">
      <dsp:nvSpPr>
        <dsp:cNvPr id="0" name=""/>
        <dsp:cNvSpPr/>
      </dsp:nvSpPr>
      <dsp:spPr>
        <a:xfrm>
          <a:off x="3901439" y="1300480"/>
          <a:ext cx="2817706" cy="2817706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3465231"/>
                <a:satOff val="-15989"/>
                <a:lumOff val="58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alpha val="50000"/>
                <a:hueOff val="3465231"/>
                <a:satOff val="-15989"/>
                <a:lumOff val="58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alpha val="50000"/>
                <a:hueOff val="3465231"/>
                <a:satOff val="-15989"/>
                <a:lumOff val="58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Setup and alignment</a:t>
          </a:r>
        </a:p>
      </dsp:txBody>
      <dsp:txXfrm>
        <a:off x="5418666" y="1625600"/>
        <a:ext cx="1083733" cy="2167466"/>
      </dsp:txXfrm>
    </dsp:sp>
    <dsp:sp modelId="{24C5DE2D-5781-4ED1-A552-E0140CBEB015}">
      <dsp:nvSpPr>
        <dsp:cNvPr id="0" name=""/>
        <dsp:cNvSpPr/>
      </dsp:nvSpPr>
      <dsp:spPr>
        <a:xfrm>
          <a:off x="2655146" y="2546773"/>
          <a:ext cx="2817706" cy="2817706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6930461"/>
                <a:satOff val="-31979"/>
                <a:lumOff val="117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alpha val="50000"/>
                <a:hueOff val="6930461"/>
                <a:satOff val="-31979"/>
                <a:lumOff val="117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alpha val="50000"/>
                <a:hueOff val="6930461"/>
                <a:satOff val="-31979"/>
                <a:lumOff val="117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Machine safety</a:t>
          </a:r>
        </a:p>
      </dsp:txBody>
      <dsp:txXfrm>
        <a:off x="2980266" y="4091093"/>
        <a:ext cx="2167466" cy="894080"/>
      </dsp:txXfrm>
    </dsp:sp>
    <dsp:sp modelId="{8B1E6250-1205-4123-ADD6-66DC6FF59CB9}">
      <dsp:nvSpPr>
        <dsp:cNvPr id="0" name=""/>
        <dsp:cNvSpPr/>
      </dsp:nvSpPr>
      <dsp:spPr>
        <a:xfrm>
          <a:off x="1408853" y="1300480"/>
          <a:ext cx="2817706" cy="2817706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10395692"/>
                <a:satOff val="-47968"/>
                <a:lumOff val="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alpha val="50000"/>
                <a:hueOff val="10395692"/>
                <a:satOff val="-47968"/>
                <a:lumOff val="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alpha val="50000"/>
                <a:hueOff val="10395692"/>
                <a:satOff val="-47968"/>
                <a:lumOff val="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Automation</a:t>
          </a:r>
        </a:p>
      </dsp:txBody>
      <dsp:txXfrm>
        <a:off x="1625599" y="1625600"/>
        <a:ext cx="1083733" cy="21674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E106E0-08B3-454F-903E-AD21BA0855FF}" type="datetimeFigureOut">
              <a:rPr lang="en-GB" smtClean="0"/>
              <a:t>30/11/2022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14A312-9533-4CF7-AE79-04C7EF609D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0323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14A312-9533-4CF7-AE79-04C7EF609DA9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43799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Mention redundant physical references as well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14A312-9533-4CF7-AE79-04C7EF609DA9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227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C5721-E873-4A75-9BEF-70A1B209F26E}" type="datetimeFigureOut">
              <a:rPr lang="en-GB" smtClean="0"/>
              <a:t>30/11/2022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9E94E-2B42-4C48-B147-B6667F607B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9857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C5721-E873-4A75-9BEF-70A1B209F26E}" type="datetimeFigureOut">
              <a:rPr lang="en-GB" smtClean="0"/>
              <a:t>30/11/2022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9E94E-2B42-4C48-B147-B6667F607B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105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C5721-E873-4A75-9BEF-70A1B209F26E}" type="datetimeFigureOut">
              <a:rPr lang="en-GB" smtClean="0"/>
              <a:t>30/11/2022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9E94E-2B42-4C48-B147-B6667F607B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1407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C5721-E873-4A75-9BEF-70A1B209F26E}" type="datetimeFigureOut">
              <a:rPr lang="en-GB" smtClean="0"/>
              <a:t>30/11/2022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9E94E-2B42-4C48-B147-B6667F607B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645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C5721-E873-4A75-9BEF-70A1B209F26E}" type="datetimeFigureOut">
              <a:rPr lang="en-GB" smtClean="0"/>
              <a:t>30/11/2022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9E94E-2B42-4C48-B147-B6667F607B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150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C5721-E873-4A75-9BEF-70A1B209F26E}" type="datetimeFigureOut">
              <a:rPr lang="en-GB" smtClean="0"/>
              <a:t>30/11/2022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9E94E-2B42-4C48-B147-B6667F607B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85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C5721-E873-4A75-9BEF-70A1B209F26E}" type="datetimeFigureOut">
              <a:rPr lang="en-GB" smtClean="0"/>
              <a:t>30/11/2022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9E94E-2B42-4C48-B147-B6667F607B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707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C5721-E873-4A75-9BEF-70A1B209F26E}" type="datetimeFigureOut">
              <a:rPr lang="en-GB" smtClean="0"/>
              <a:t>30/11/2022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9E94E-2B42-4C48-B147-B6667F607B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627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C5721-E873-4A75-9BEF-70A1B209F26E}" type="datetimeFigureOut">
              <a:rPr lang="en-GB" smtClean="0"/>
              <a:t>30/11/2022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9E94E-2B42-4C48-B147-B6667F607B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2463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C5721-E873-4A75-9BEF-70A1B209F26E}" type="datetimeFigureOut">
              <a:rPr lang="en-GB" smtClean="0"/>
              <a:t>30/11/2022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9E94E-2B42-4C48-B147-B6667F607B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915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C5721-E873-4A75-9BEF-70A1B209F26E}" type="datetimeFigureOut">
              <a:rPr lang="en-GB" smtClean="0"/>
              <a:t>30/11/2022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9E94E-2B42-4C48-B147-B6667F607B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245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C5721-E873-4A75-9BEF-70A1B209F26E}" type="datetimeFigureOut">
              <a:rPr lang="en-GB" smtClean="0"/>
              <a:t>30/11/2022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9E94E-2B42-4C48-B147-B6667F607B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823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3.jpeg"/><Relationship Id="rId4" Type="http://schemas.openxmlformats.org/officeDocument/2006/relationships/image" Target="../media/image8.sv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EPAC operations: Diagnostics, alignment and shot mode 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2" descr="Image result for clf logo laser">
            <a:extLst>
              <a:ext uri="{FF2B5EF4-FFF2-40B4-BE49-F238E27FC236}">
                <a16:creationId xmlns:a16="http://schemas.microsoft.com/office/drawing/2014/main" id="{A2F4B328-AAE5-4DB7-B57F-DDA84085D9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5843" y="170155"/>
            <a:ext cx="1567079" cy="1532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CF170DC-6105-4783-87B6-0E2BC3D06D3E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374" y="5805212"/>
            <a:ext cx="3577434" cy="914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6309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ABAA1-EC08-461D-A7F4-DCF78659F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Repetition rate change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B163F7-549D-4F9B-912B-FAC06B9C35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system will feature set points for various parts, to automate part of the process of changing repetition rate</a:t>
            </a:r>
          </a:p>
          <a:p>
            <a:r>
              <a:rPr lang="en-GB" dirty="0"/>
              <a:t>After the set point changes, alignment is confirmed before full energy ramp-up</a:t>
            </a:r>
          </a:p>
          <a:p>
            <a:r>
              <a:rPr lang="en-GB" dirty="0"/>
              <a:t>Can be done in parallel across various sections</a:t>
            </a:r>
          </a:p>
          <a:p>
            <a:pPr lvl="1"/>
            <a:endParaRPr lang="en-GB" dirty="0"/>
          </a:p>
        </p:txBody>
      </p:sp>
      <p:pic>
        <p:nvPicPr>
          <p:cNvPr id="4" name="Picture 2" descr="Image result for clf logo laser">
            <a:extLst>
              <a:ext uri="{FF2B5EF4-FFF2-40B4-BE49-F238E27FC236}">
                <a16:creationId xmlns:a16="http://schemas.microsoft.com/office/drawing/2014/main" id="{9F614774-B7D9-42F8-9DA8-C889484899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1764" y="103826"/>
            <a:ext cx="945165" cy="924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44E9D3E-8673-4B48-811C-B9F3ED346285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374" y="6176963"/>
            <a:ext cx="2157687" cy="551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4062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37C9186A-7492-46D0-A922-5DFA246C145D}"/>
              </a:ext>
            </a:extLst>
          </p:cNvPr>
          <p:cNvCxnSpPr>
            <a:cxnSpLocks/>
            <a:stCxn id="29" idx="3"/>
            <a:endCxn id="88" idx="1"/>
          </p:cNvCxnSpPr>
          <p:nvPr/>
        </p:nvCxnSpPr>
        <p:spPr>
          <a:xfrm flipV="1">
            <a:off x="6626269" y="5747426"/>
            <a:ext cx="381049" cy="1"/>
          </a:xfrm>
          <a:prstGeom prst="straightConnector1">
            <a:avLst/>
          </a:prstGeom>
          <a:ln w="38100">
            <a:solidFill>
              <a:srgbClr val="6AA3D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32C274EA-7160-4417-BD08-857818E87166}"/>
              </a:ext>
            </a:extLst>
          </p:cNvPr>
          <p:cNvCxnSpPr>
            <a:cxnSpLocks/>
            <a:stCxn id="88" idx="3"/>
            <a:endCxn id="89" idx="1"/>
          </p:cNvCxnSpPr>
          <p:nvPr/>
        </p:nvCxnSpPr>
        <p:spPr>
          <a:xfrm>
            <a:off x="8215994" y="5747426"/>
            <a:ext cx="366738" cy="0"/>
          </a:xfrm>
          <a:prstGeom prst="straightConnector1">
            <a:avLst/>
          </a:prstGeom>
          <a:ln w="38100">
            <a:solidFill>
              <a:srgbClr val="6AA3D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90D82BBA-2722-4D41-9E70-1F0584BD1131}"/>
              </a:ext>
            </a:extLst>
          </p:cNvPr>
          <p:cNvCxnSpPr>
            <a:cxnSpLocks/>
            <a:stCxn id="28" idx="3"/>
            <a:endCxn id="80" idx="1"/>
          </p:cNvCxnSpPr>
          <p:nvPr/>
        </p:nvCxnSpPr>
        <p:spPr>
          <a:xfrm>
            <a:off x="8318022" y="3579027"/>
            <a:ext cx="275039" cy="0"/>
          </a:xfrm>
          <a:prstGeom prst="straightConnector1">
            <a:avLst/>
          </a:prstGeom>
          <a:ln w="38100">
            <a:solidFill>
              <a:srgbClr val="C55A1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0F2B1225-4C25-4868-86FA-BBB58F8E0481}"/>
              </a:ext>
            </a:extLst>
          </p:cNvPr>
          <p:cNvCxnSpPr>
            <a:cxnSpLocks/>
            <a:stCxn id="80" idx="3"/>
            <a:endCxn id="16" idx="1"/>
          </p:cNvCxnSpPr>
          <p:nvPr/>
        </p:nvCxnSpPr>
        <p:spPr>
          <a:xfrm>
            <a:off x="9907717" y="3579027"/>
            <a:ext cx="283933" cy="0"/>
          </a:xfrm>
          <a:prstGeom prst="straightConnector1">
            <a:avLst/>
          </a:prstGeom>
          <a:ln w="38100">
            <a:solidFill>
              <a:srgbClr val="C55A1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154650" y="100463"/>
            <a:ext cx="58827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chemeClr val="accent1">
                    <a:lumMod val="50000"/>
                  </a:schemeClr>
                </a:solidFill>
              </a:rPr>
              <a:t>Repetition rate change procedure</a:t>
            </a:r>
          </a:p>
        </p:txBody>
      </p:sp>
      <p:sp>
        <p:nvSpPr>
          <p:cNvPr id="14" name="Flowchart: Process 13"/>
          <p:cNvSpPr/>
          <p:nvPr/>
        </p:nvSpPr>
        <p:spPr>
          <a:xfrm>
            <a:off x="7085480" y="3685446"/>
            <a:ext cx="1130400" cy="612648"/>
          </a:xfrm>
          <a:prstGeom prst="flowChartProcess">
            <a:avLst/>
          </a:prstGeom>
          <a:solidFill>
            <a:srgbClr val="C55A1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Change pump transport lens position</a:t>
            </a:r>
          </a:p>
        </p:txBody>
      </p:sp>
      <p:sp>
        <p:nvSpPr>
          <p:cNvPr id="16" name="Flowchart: Process 15"/>
          <p:cNvSpPr/>
          <p:nvPr/>
        </p:nvSpPr>
        <p:spPr>
          <a:xfrm>
            <a:off x="10191650" y="3272703"/>
            <a:ext cx="1314655" cy="612648"/>
          </a:xfrm>
          <a:prstGeom prst="flowChartProcess">
            <a:avLst/>
          </a:prstGeom>
          <a:solidFill>
            <a:srgbClr val="C55A1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Change LBO angle and temperature</a:t>
            </a:r>
          </a:p>
        </p:txBody>
      </p:sp>
      <p:sp>
        <p:nvSpPr>
          <p:cNvPr id="27" name="Flowchart: Process 26"/>
          <p:cNvSpPr/>
          <p:nvPr/>
        </p:nvSpPr>
        <p:spPr>
          <a:xfrm>
            <a:off x="637927" y="2834298"/>
            <a:ext cx="1130400" cy="612648"/>
          </a:xfrm>
          <a:prstGeom prst="flowChart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Change pump timings</a:t>
            </a:r>
          </a:p>
        </p:txBody>
      </p:sp>
      <p:sp>
        <p:nvSpPr>
          <p:cNvPr id="33" name="Flowchart: Process 32"/>
          <p:cNvSpPr/>
          <p:nvPr/>
        </p:nvSpPr>
        <p:spPr>
          <a:xfrm>
            <a:off x="637927" y="3685446"/>
            <a:ext cx="1130400" cy="612648"/>
          </a:xfrm>
          <a:prstGeom prst="flowChart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Change lens positions</a:t>
            </a:r>
          </a:p>
        </p:txBody>
      </p:sp>
      <p:sp>
        <p:nvSpPr>
          <p:cNvPr id="36" name="Flowchart: Process 35"/>
          <p:cNvSpPr/>
          <p:nvPr/>
        </p:nvSpPr>
        <p:spPr>
          <a:xfrm>
            <a:off x="2025735" y="3685446"/>
            <a:ext cx="1130642" cy="612648"/>
          </a:xfrm>
          <a:prstGeom prst="flowChart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Check cryostat cooling flow</a:t>
            </a:r>
          </a:p>
        </p:txBody>
      </p:sp>
      <p:sp>
        <p:nvSpPr>
          <p:cNvPr id="49" name="Flowchart: Process 48"/>
          <p:cNvSpPr/>
          <p:nvPr/>
        </p:nvSpPr>
        <p:spPr>
          <a:xfrm>
            <a:off x="2025977" y="2834298"/>
            <a:ext cx="1130400" cy="612648"/>
          </a:xfrm>
          <a:prstGeom prst="flowChart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Change AO settings</a:t>
            </a:r>
          </a:p>
        </p:txBody>
      </p:sp>
      <p:sp>
        <p:nvSpPr>
          <p:cNvPr id="6" name="Flowchart: Process 5"/>
          <p:cNvSpPr/>
          <p:nvPr/>
        </p:nvSpPr>
        <p:spPr>
          <a:xfrm>
            <a:off x="3802097" y="1495817"/>
            <a:ext cx="1218688" cy="612648"/>
          </a:xfrm>
          <a:prstGeom prst="flowChartProcess">
            <a:avLst/>
          </a:prstGeom>
          <a:solidFill>
            <a:srgbClr val="7030A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Change Pockels cell trigger rate</a:t>
            </a:r>
          </a:p>
        </p:txBody>
      </p:sp>
      <p:sp>
        <p:nvSpPr>
          <p:cNvPr id="67" name="Flowchart: Process 66">
            <a:extLst>
              <a:ext uri="{FF2B5EF4-FFF2-40B4-BE49-F238E27FC236}">
                <a16:creationId xmlns:a16="http://schemas.microsoft.com/office/drawing/2014/main" id="{EBBA4985-7FD1-4E8B-981B-843045900508}"/>
              </a:ext>
            </a:extLst>
          </p:cNvPr>
          <p:cNvSpPr/>
          <p:nvPr/>
        </p:nvSpPr>
        <p:spPr>
          <a:xfrm>
            <a:off x="5271504" y="1495817"/>
            <a:ext cx="1314656" cy="612648"/>
          </a:xfrm>
          <a:prstGeom prst="flowChartProcess">
            <a:avLst/>
          </a:prstGeom>
          <a:solidFill>
            <a:srgbClr val="7030A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Change fast diverter operation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2D7CFDE-EF1C-4553-9FFD-7C4062E5002E}"/>
              </a:ext>
            </a:extLst>
          </p:cNvPr>
          <p:cNvSpPr txBox="1"/>
          <p:nvPr/>
        </p:nvSpPr>
        <p:spPr>
          <a:xfrm>
            <a:off x="300314" y="605616"/>
            <a:ext cx="25922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7030A0"/>
                </a:solidFill>
              </a:rPr>
              <a:t>Front-end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559BDB"/>
                </a:solidFill>
              </a:rPr>
              <a:t>Ti:Sapphire multipass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77B550"/>
                </a:solidFill>
              </a:rPr>
              <a:t>Pump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SHG</a:t>
            </a:r>
          </a:p>
        </p:txBody>
      </p:sp>
      <p:sp>
        <p:nvSpPr>
          <p:cNvPr id="72" name="Flowchart: Process 71">
            <a:extLst>
              <a:ext uri="{FF2B5EF4-FFF2-40B4-BE49-F238E27FC236}">
                <a16:creationId xmlns:a16="http://schemas.microsoft.com/office/drawing/2014/main" id="{9E5C2BB4-9AC7-4D21-890B-92698C5805A4}"/>
              </a:ext>
            </a:extLst>
          </p:cNvPr>
          <p:cNvSpPr/>
          <p:nvPr/>
        </p:nvSpPr>
        <p:spPr>
          <a:xfrm>
            <a:off x="3588884" y="3247936"/>
            <a:ext cx="1130642" cy="612648"/>
          </a:xfrm>
          <a:prstGeom prst="flowChart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Full alignment confirmation</a:t>
            </a:r>
          </a:p>
        </p:txBody>
      </p:sp>
      <p:sp>
        <p:nvSpPr>
          <p:cNvPr id="78" name="Flowchart: Process 77">
            <a:extLst>
              <a:ext uri="{FF2B5EF4-FFF2-40B4-BE49-F238E27FC236}">
                <a16:creationId xmlns:a16="http://schemas.microsoft.com/office/drawing/2014/main" id="{584E865C-F10D-4D56-9E0A-B6EA38B7956A}"/>
              </a:ext>
            </a:extLst>
          </p:cNvPr>
          <p:cNvSpPr/>
          <p:nvPr/>
        </p:nvSpPr>
        <p:spPr>
          <a:xfrm>
            <a:off x="5051825" y="3247936"/>
            <a:ext cx="1130642" cy="612648"/>
          </a:xfrm>
          <a:prstGeom prst="flowChart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Full energy</a:t>
            </a:r>
          </a:p>
          <a:p>
            <a:pPr algn="ctr"/>
            <a:r>
              <a:rPr lang="en-GB" sz="1200" dirty="0"/>
              <a:t>run-up</a:t>
            </a:r>
          </a:p>
        </p:txBody>
      </p:sp>
      <p:sp>
        <p:nvSpPr>
          <p:cNvPr id="80" name="Flowchart: Process 79">
            <a:extLst>
              <a:ext uri="{FF2B5EF4-FFF2-40B4-BE49-F238E27FC236}">
                <a16:creationId xmlns:a16="http://schemas.microsoft.com/office/drawing/2014/main" id="{E9D5A1C1-D399-4118-97D5-CB0B26537D53}"/>
              </a:ext>
            </a:extLst>
          </p:cNvPr>
          <p:cNvSpPr/>
          <p:nvPr/>
        </p:nvSpPr>
        <p:spPr>
          <a:xfrm>
            <a:off x="8593061" y="3272703"/>
            <a:ext cx="1314656" cy="612648"/>
          </a:xfrm>
          <a:prstGeom prst="flowChartProcess">
            <a:avLst/>
          </a:prstGeom>
          <a:solidFill>
            <a:srgbClr val="C55A1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Send pump to LBO and let green output stabilise </a:t>
            </a:r>
          </a:p>
        </p:txBody>
      </p:sp>
      <p:sp>
        <p:nvSpPr>
          <p:cNvPr id="81" name="Flowchart: Process 80">
            <a:extLst>
              <a:ext uri="{FF2B5EF4-FFF2-40B4-BE49-F238E27FC236}">
                <a16:creationId xmlns:a16="http://schemas.microsoft.com/office/drawing/2014/main" id="{B2922C1A-EA31-494B-8AFB-BAB7FEE38FCA}"/>
              </a:ext>
            </a:extLst>
          </p:cNvPr>
          <p:cNvSpPr/>
          <p:nvPr/>
        </p:nvSpPr>
        <p:spPr>
          <a:xfrm>
            <a:off x="2846286" y="5004849"/>
            <a:ext cx="1375690" cy="612648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Change </a:t>
            </a:r>
            <a:r>
              <a:rPr lang="en-GB" sz="1200" dirty="0" err="1"/>
              <a:t>Ti:S</a:t>
            </a:r>
            <a:r>
              <a:rPr lang="en-GB" sz="1200" dirty="0"/>
              <a:t> cooling parameters</a:t>
            </a:r>
          </a:p>
        </p:txBody>
      </p:sp>
      <p:sp>
        <p:nvSpPr>
          <p:cNvPr id="82" name="Flowchart: Process 81">
            <a:extLst>
              <a:ext uri="{FF2B5EF4-FFF2-40B4-BE49-F238E27FC236}">
                <a16:creationId xmlns:a16="http://schemas.microsoft.com/office/drawing/2014/main" id="{F444FC9F-0B99-4CBB-A2E0-D697C4440E7C}"/>
              </a:ext>
            </a:extLst>
          </p:cNvPr>
          <p:cNvSpPr/>
          <p:nvPr/>
        </p:nvSpPr>
        <p:spPr>
          <a:xfrm>
            <a:off x="3989243" y="5893205"/>
            <a:ext cx="1029136" cy="612648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Adjust PFT compensator</a:t>
            </a:r>
          </a:p>
        </p:txBody>
      </p:sp>
      <p:sp>
        <p:nvSpPr>
          <p:cNvPr id="83" name="Flowchart: Process 82">
            <a:extLst>
              <a:ext uri="{FF2B5EF4-FFF2-40B4-BE49-F238E27FC236}">
                <a16:creationId xmlns:a16="http://schemas.microsoft.com/office/drawing/2014/main" id="{84FBFEF3-FBD5-478E-B448-B59F951ABEAF}"/>
              </a:ext>
            </a:extLst>
          </p:cNvPr>
          <p:cNvSpPr/>
          <p:nvPr/>
        </p:nvSpPr>
        <p:spPr>
          <a:xfrm>
            <a:off x="2466311" y="5893205"/>
            <a:ext cx="1208676" cy="612648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Move </a:t>
            </a:r>
            <a:r>
              <a:rPr lang="en-GB" sz="1200" dirty="0" err="1"/>
              <a:t>Ti:S</a:t>
            </a:r>
            <a:r>
              <a:rPr lang="en-GB" sz="1200" dirty="0"/>
              <a:t> telescope lenses to set positions</a:t>
            </a:r>
          </a:p>
        </p:txBody>
      </p:sp>
      <p:sp>
        <p:nvSpPr>
          <p:cNvPr id="85" name="Flowchart: Process 84">
            <a:extLst>
              <a:ext uri="{FF2B5EF4-FFF2-40B4-BE49-F238E27FC236}">
                <a16:creationId xmlns:a16="http://schemas.microsoft.com/office/drawing/2014/main" id="{C5234BF6-3628-4CBD-924B-1328B645D59D}"/>
              </a:ext>
            </a:extLst>
          </p:cNvPr>
          <p:cNvSpPr/>
          <p:nvPr/>
        </p:nvSpPr>
        <p:spPr>
          <a:xfrm>
            <a:off x="4738866" y="5004849"/>
            <a:ext cx="1314656" cy="612648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Change astigmatism corrector settings</a:t>
            </a:r>
          </a:p>
        </p:txBody>
      </p:sp>
      <p:sp>
        <p:nvSpPr>
          <p:cNvPr id="87" name="Flowchart: Process 86">
            <a:extLst>
              <a:ext uri="{FF2B5EF4-FFF2-40B4-BE49-F238E27FC236}">
                <a16:creationId xmlns:a16="http://schemas.microsoft.com/office/drawing/2014/main" id="{B5C813B7-A424-4CF4-AD25-EB2DE92DAE1D}"/>
              </a:ext>
            </a:extLst>
          </p:cNvPr>
          <p:cNvSpPr/>
          <p:nvPr/>
        </p:nvSpPr>
        <p:spPr>
          <a:xfrm>
            <a:off x="5396194" y="5893205"/>
            <a:ext cx="1073053" cy="612648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Change AO settings</a:t>
            </a:r>
          </a:p>
        </p:txBody>
      </p:sp>
      <p:sp>
        <p:nvSpPr>
          <p:cNvPr id="88" name="Flowchart: Process 87">
            <a:extLst>
              <a:ext uri="{FF2B5EF4-FFF2-40B4-BE49-F238E27FC236}">
                <a16:creationId xmlns:a16="http://schemas.microsoft.com/office/drawing/2014/main" id="{4A1CF97E-AFA0-446E-B3F7-48AFC7C84154}"/>
              </a:ext>
            </a:extLst>
          </p:cNvPr>
          <p:cNvSpPr/>
          <p:nvPr/>
        </p:nvSpPr>
        <p:spPr>
          <a:xfrm>
            <a:off x="7007318" y="5441102"/>
            <a:ext cx="1208676" cy="612648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CW and pulsed alignment check</a:t>
            </a:r>
          </a:p>
        </p:txBody>
      </p:sp>
      <p:sp>
        <p:nvSpPr>
          <p:cNvPr id="89" name="Flowchart: Process 88">
            <a:extLst>
              <a:ext uri="{FF2B5EF4-FFF2-40B4-BE49-F238E27FC236}">
                <a16:creationId xmlns:a16="http://schemas.microsoft.com/office/drawing/2014/main" id="{F63AF8FE-7533-45C2-8482-38A6F268CDE6}"/>
              </a:ext>
            </a:extLst>
          </p:cNvPr>
          <p:cNvSpPr/>
          <p:nvPr/>
        </p:nvSpPr>
        <p:spPr>
          <a:xfrm>
            <a:off x="8582732" y="5441102"/>
            <a:ext cx="1011434" cy="612648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Full energy run-up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27201BFF-9FC1-4F6D-93CF-1312EE1E5A1E}"/>
              </a:ext>
            </a:extLst>
          </p:cNvPr>
          <p:cNvCxnSpPr>
            <a:cxnSpLocks/>
            <a:stCxn id="5" idx="3"/>
            <a:endCxn id="72" idx="1"/>
          </p:cNvCxnSpPr>
          <p:nvPr/>
        </p:nvCxnSpPr>
        <p:spPr>
          <a:xfrm>
            <a:off x="3306871" y="3554260"/>
            <a:ext cx="282013" cy="0"/>
          </a:xfrm>
          <a:prstGeom prst="straightConnector1">
            <a:avLst/>
          </a:prstGeom>
          <a:ln w="38100">
            <a:solidFill>
              <a:srgbClr val="69AC3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lowchart: Process 21">
            <a:extLst>
              <a:ext uri="{FF2B5EF4-FFF2-40B4-BE49-F238E27FC236}">
                <a16:creationId xmlns:a16="http://schemas.microsoft.com/office/drawing/2014/main" id="{6F374FD7-D4BB-4C90-8C83-C0A2F6CFDBD2}"/>
              </a:ext>
            </a:extLst>
          </p:cNvPr>
          <p:cNvSpPr/>
          <p:nvPr/>
        </p:nvSpPr>
        <p:spPr>
          <a:xfrm>
            <a:off x="7085480" y="2834298"/>
            <a:ext cx="1130400" cy="612648"/>
          </a:xfrm>
          <a:prstGeom prst="flowChartProcess">
            <a:avLst/>
          </a:prstGeom>
          <a:solidFill>
            <a:srgbClr val="C55A1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Change pre-LBO waveplate setting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57E3102-70FB-4021-9F28-0904B1881564}"/>
              </a:ext>
            </a:extLst>
          </p:cNvPr>
          <p:cNvSpPr/>
          <p:nvPr/>
        </p:nvSpPr>
        <p:spPr>
          <a:xfrm>
            <a:off x="482252" y="2674307"/>
            <a:ext cx="2824619" cy="1759906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E8E14FB-A2F9-4BD9-AFDA-F88473570FB6}"/>
              </a:ext>
            </a:extLst>
          </p:cNvPr>
          <p:cNvSpPr/>
          <p:nvPr/>
        </p:nvSpPr>
        <p:spPr>
          <a:xfrm>
            <a:off x="3673128" y="1334022"/>
            <a:ext cx="3015773" cy="944290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61E89CD-EFD6-4BD0-AD3C-2B0DDDE8465C}"/>
              </a:ext>
            </a:extLst>
          </p:cNvPr>
          <p:cNvSpPr/>
          <p:nvPr/>
        </p:nvSpPr>
        <p:spPr>
          <a:xfrm>
            <a:off x="6958208" y="2705052"/>
            <a:ext cx="1359814" cy="1747950"/>
          </a:xfrm>
          <a:prstGeom prst="rect">
            <a:avLst/>
          </a:prstGeom>
          <a:noFill/>
          <a:ln w="285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CCAD747-703E-44B3-9BE7-311C34F6C478}"/>
              </a:ext>
            </a:extLst>
          </p:cNvPr>
          <p:cNvSpPr/>
          <p:nvPr/>
        </p:nvSpPr>
        <p:spPr>
          <a:xfrm>
            <a:off x="2342843" y="4841309"/>
            <a:ext cx="4283426" cy="1812235"/>
          </a:xfrm>
          <a:prstGeom prst="rect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Flowchart: Process 29">
            <a:extLst>
              <a:ext uri="{FF2B5EF4-FFF2-40B4-BE49-F238E27FC236}">
                <a16:creationId xmlns:a16="http://schemas.microsoft.com/office/drawing/2014/main" id="{117FC9A0-E93D-46CC-B971-6B85AFE77D8C}"/>
              </a:ext>
            </a:extLst>
          </p:cNvPr>
          <p:cNvSpPr/>
          <p:nvPr/>
        </p:nvSpPr>
        <p:spPr>
          <a:xfrm>
            <a:off x="6989523" y="1499843"/>
            <a:ext cx="1314656" cy="612648"/>
          </a:xfrm>
          <a:prstGeom prst="flowChartProcess">
            <a:avLst/>
          </a:prstGeom>
          <a:solidFill>
            <a:srgbClr val="7030A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No change to OPA operation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B2D8C68-FF69-4827-9BC6-9631E17FEA73}"/>
              </a:ext>
            </a:extLst>
          </p:cNvPr>
          <p:cNvCxnSpPr>
            <a:stCxn id="26" idx="3"/>
            <a:endCxn id="30" idx="1"/>
          </p:cNvCxnSpPr>
          <p:nvPr/>
        </p:nvCxnSpPr>
        <p:spPr>
          <a:xfrm>
            <a:off x="6688901" y="1806167"/>
            <a:ext cx="300622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EFCAF1D0-935B-4FF9-AFD9-8B9902BEC1B2}"/>
              </a:ext>
            </a:extLst>
          </p:cNvPr>
          <p:cNvCxnSpPr>
            <a:cxnSpLocks/>
            <a:stCxn id="72" idx="3"/>
            <a:endCxn id="78" idx="1"/>
          </p:cNvCxnSpPr>
          <p:nvPr/>
        </p:nvCxnSpPr>
        <p:spPr>
          <a:xfrm>
            <a:off x="4719526" y="3554260"/>
            <a:ext cx="332299" cy="0"/>
          </a:xfrm>
          <a:prstGeom prst="straightConnector1">
            <a:avLst/>
          </a:prstGeom>
          <a:ln w="38100">
            <a:solidFill>
              <a:srgbClr val="69AC3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Picture 2" descr="Image result for clf logo laser">
            <a:extLst>
              <a:ext uri="{FF2B5EF4-FFF2-40B4-BE49-F238E27FC236}">
                <a16:creationId xmlns:a16="http://schemas.microsoft.com/office/drawing/2014/main" id="{CD31C822-2422-4F9B-8548-25516F7FA6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1764" y="64069"/>
            <a:ext cx="945165" cy="924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DBC5E175-5AB3-46D4-A129-3F0A942AA8B0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374" y="6137206"/>
            <a:ext cx="2157687" cy="551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2533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EPAC Diagnostics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diagnostics perform range functions in EPAC</a:t>
            </a:r>
          </a:p>
          <a:p>
            <a:r>
              <a:rPr lang="en-GB" dirty="0"/>
              <a:t>Depending on the diagnostic type it serves one or more of these functions</a:t>
            </a:r>
          </a:p>
          <a:p>
            <a:r>
              <a:rPr lang="en-GB" dirty="0"/>
              <a:t>The Control System has overarching view of diagnostics to ensure each section of laser is operating to the specified requirements and safely</a:t>
            </a:r>
          </a:p>
          <a:p>
            <a:endParaRPr lang="en-GB" dirty="0"/>
          </a:p>
        </p:txBody>
      </p:sp>
      <p:pic>
        <p:nvPicPr>
          <p:cNvPr id="4" name="Picture 2" descr="Image result for clf logo laser">
            <a:extLst>
              <a:ext uri="{FF2B5EF4-FFF2-40B4-BE49-F238E27FC236}">
                <a16:creationId xmlns:a16="http://schemas.microsoft.com/office/drawing/2014/main" id="{B0BD3B09-AFF2-4014-BFF9-75554BB5F9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1764" y="103826"/>
            <a:ext cx="945165" cy="924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DF4811C-7559-454C-B244-45D4C5B1DBC7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374" y="6176963"/>
            <a:ext cx="2157687" cy="551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5884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2169160" y="130259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tangle 1"/>
          <p:cNvSpPr/>
          <p:nvPr/>
        </p:nvSpPr>
        <p:spPr>
          <a:xfrm>
            <a:off x="2169160" y="1690688"/>
            <a:ext cx="1620000" cy="1080000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Beam specification</a:t>
            </a:r>
          </a:p>
        </p:txBody>
      </p:sp>
      <p:sp>
        <p:nvSpPr>
          <p:cNvPr id="3" name="Right Arrow 2"/>
          <p:cNvSpPr/>
          <p:nvPr/>
        </p:nvSpPr>
        <p:spPr>
          <a:xfrm>
            <a:off x="3924300" y="1834130"/>
            <a:ext cx="777240" cy="54864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9192636" y="5391189"/>
            <a:ext cx="1620000" cy="1080000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Known failure modes</a:t>
            </a:r>
          </a:p>
        </p:txBody>
      </p:sp>
      <p:sp>
        <p:nvSpPr>
          <p:cNvPr id="9" name="Right Arrow 8"/>
          <p:cNvSpPr/>
          <p:nvPr/>
        </p:nvSpPr>
        <p:spPr>
          <a:xfrm rot="10800000">
            <a:off x="7773065" y="5801668"/>
            <a:ext cx="777240" cy="54864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9708111" y="3437650"/>
            <a:ext cx="1620000" cy="1080000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Useful / Helpful</a:t>
            </a:r>
          </a:p>
        </p:txBody>
      </p:sp>
      <p:sp>
        <p:nvSpPr>
          <p:cNvPr id="11" name="Right Arrow 10"/>
          <p:cNvSpPr/>
          <p:nvPr/>
        </p:nvSpPr>
        <p:spPr>
          <a:xfrm flipH="1">
            <a:off x="8927869" y="3772631"/>
            <a:ext cx="699135" cy="54864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Diagnostic role classification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8736676" y="2194348"/>
            <a:ext cx="2160000" cy="720000"/>
          </a:xfrm>
          <a:prstGeom prst="wedgeRectCallout">
            <a:avLst>
              <a:gd name="adj1" fmla="val -164336"/>
              <a:gd name="adj2" fmla="val 199186"/>
            </a:avLst>
          </a:prstGeom>
          <a:ln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Pointing Camera</a:t>
            </a:r>
          </a:p>
        </p:txBody>
      </p:sp>
      <p:sp>
        <p:nvSpPr>
          <p:cNvPr id="13" name="Rectangular Callout 12"/>
          <p:cNvSpPr/>
          <p:nvPr/>
        </p:nvSpPr>
        <p:spPr>
          <a:xfrm>
            <a:off x="2609367" y="5801668"/>
            <a:ext cx="2160000" cy="720000"/>
          </a:xfrm>
          <a:prstGeom prst="wedgeRectCallout">
            <a:avLst>
              <a:gd name="adj1" fmla="val 69215"/>
              <a:gd name="adj2" fmla="val -44051"/>
            </a:avLst>
          </a:prstGeom>
          <a:ln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Dark-fields</a:t>
            </a:r>
          </a:p>
        </p:txBody>
      </p:sp>
      <p:sp>
        <p:nvSpPr>
          <p:cNvPr id="14" name="Rectangular Callout 13"/>
          <p:cNvSpPr/>
          <p:nvPr/>
        </p:nvSpPr>
        <p:spPr>
          <a:xfrm>
            <a:off x="7773065" y="1397540"/>
            <a:ext cx="2160000" cy="554799"/>
          </a:xfrm>
          <a:prstGeom prst="wedgeRectCallout">
            <a:avLst>
              <a:gd name="adj1" fmla="val -76440"/>
              <a:gd name="adj2" fmla="val 62500"/>
            </a:avLst>
          </a:prstGeom>
          <a:ln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FROG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52879" y="3407518"/>
            <a:ext cx="1620000" cy="1080000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Increased system stability</a:t>
            </a:r>
          </a:p>
        </p:txBody>
      </p:sp>
      <p:sp>
        <p:nvSpPr>
          <p:cNvPr id="16" name="Right Arrow 15"/>
          <p:cNvSpPr/>
          <p:nvPr/>
        </p:nvSpPr>
        <p:spPr>
          <a:xfrm>
            <a:off x="2687089" y="3817997"/>
            <a:ext cx="777240" cy="54864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Picture 2" descr="Image result for clf logo laser">
            <a:extLst>
              <a:ext uri="{FF2B5EF4-FFF2-40B4-BE49-F238E27FC236}">
                <a16:creationId xmlns:a16="http://schemas.microsoft.com/office/drawing/2014/main" id="{3C22B574-A755-461C-A35C-3F57AEEF1C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1764" y="103826"/>
            <a:ext cx="945165" cy="924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EB52492D-59EC-43B6-8726-A00ED7DC65FC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75356" y="170801"/>
            <a:ext cx="2157687" cy="551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63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>
            <a:stCxn id="3" idx="3"/>
            <a:endCxn id="11" idx="1"/>
          </p:cNvCxnSpPr>
          <p:nvPr/>
        </p:nvCxnSpPr>
        <p:spPr>
          <a:xfrm>
            <a:off x="1529090" y="1943453"/>
            <a:ext cx="2367050" cy="1495256"/>
          </a:xfrm>
          <a:prstGeom prst="line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1" idx="3"/>
            <a:endCxn id="12" idx="1"/>
          </p:cNvCxnSpPr>
          <p:nvPr/>
        </p:nvCxnSpPr>
        <p:spPr>
          <a:xfrm>
            <a:off x="5192140" y="3438709"/>
            <a:ext cx="1603322" cy="1429076"/>
          </a:xfrm>
          <a:prstGeom prst="line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 flipH="1" flipV="1">
            <a:off x="8908041" y="3354436"/>
            <a:ext cx="1361374" cy="1301295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flipV="1">
            <a:off x="3814480" y="3134496"/>
            <a:ext cx="3165858" cy="1521235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91054" y="1473190"/>
            <a:ext cx="1238036" cy="940526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Front End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896140" y="2968446"/>
            <a:ext cx="1296000" cy="94052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TiSa</a:t>
            </a:r>
            <a:r>
              <a:rPr lang="en-GB" dirty="0"/>
              <a:t> Amp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795462" y="4397522"/>
            <a:ext cx="1523551" cy="94052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Compressor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376321" y="5669711"/>
            <a:ext cx="1523551" cy="9396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Experimental Area</a:t>
            </a:r>
          </a:p>
        </p:txBody>
      </p:sp>
      <p:cxnSp>
        <p:nvCxnSpPr>
          <p:cNvPr id="24" name="Straight Connector 23"/>
          <p:cNvCxnSpPr>
            <a:stCxn id="17" idx="0"/>
            <a:endCxn id="11" idx="2"/>
          </p:cNvCxnSpPr>
          <p:nvPr/>
        </p:nvCxnSpPr>
        <p:spPr>
          <a:xfrm flipV="1">
            <a:off x="1871121" y="3908972"/>
            <a:ext cx="2673019" cy="1407542"/>
          </a:xfrm>
          <a:prstGeom prst="line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2" idx="3"/>
            <a:endCxn id="16" idx="1"/>
          </p:cNvCxnSpPr>
          <p:nvPr/>
        </p:nvCxnSpPr>
        <p:spPr>
          <a:xfrm>
            <a:off x="8319013" y="4867785"/>
            <a:ext cx="2057308" cy="1271726"/>
          </a:xfrm>
          <a:prstGeom prst="line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1476903" y="1136325"/>
            <a:ext cx="1099243" cy="2159060"/>
            <a:chOff x="10113917" y="2427944"/>
            <a:chExt cx="1099243" cy="2159060"/>
          </a:xfrm>
        </p:grpSpPr>
        <p:sp>
          <p:nvSpPr>
            <p:cNvPr id="26" name="TextBox 25"/>
            <p:cNvSpPr txBox="1"/>
            <p:nvPr/>
          </p:nvSpPr>
          <p:spPr>
            <a:xfrm>
              <a:off x="10113917" y="2427944"/>
              <a:ext cx="1099243" cy="369332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2400">
                  <a:solidFill>
                    <a:schemeClr val="dk1"/>
                  </a:solidFill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r>
                <a:rPr lang="en-GB" sz="1800" dirty="0"/>
                <a:t>Spatial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0113917" y="3621096"/>
              <a:ext cx="1099243" cy="369332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2400">
                  <a:solidFill>
                    <a:schemeClr val="dk1"/>
                  </a:solidFill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r>
                <a:rPr lang="en-GB" sz="1800" dirty="0"/>
                <a:t>Spectral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0113917" y="3024520"/>
              <a:ext cx="1099243" cy="369332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2400">
                  <a:solidFill>
                    <a:schemeClr val="dk1"/>
                  </a:solidFill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r>
                <a:rPr lang="en-GB" sz="1800" dirty="0"/>
                <a:t>Energy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0113917" y="4217672"/>
              <a:ext cx="1099243" cy="369332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Temporal</a:t>
              </a:r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7101512" y="2320916"/>
            <a:ext cx="1867988" cy="79200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/>
              <a:t>Control System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3752076" y="1813858"/>
            <a:ext cx="3228262" cy="557638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V="1">
            <a:off x="6519631" y="2705188"/>
            <a:ext cx="460707" cy="115665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 flipV="1">
            <a:off x="8309821" y="3236789"/>
            <a:ext cx="200151" cy="738871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69" name="Group 68"/>
          <p:cNvGrpSpPr/>
          <p:nvPr/>
        </p:nvGrpSpPr>
        <p:grpSpPr>
          <a:xfrm>
            <a:off x="797377" y="4426453"/>
            <a:ext cx="2901822" cy="839595"/>
            <a:chOff x="8616095" y="3027603"/>
            <a:chExt cx="2901822" cy="839595"/>
          </a:xfrm>
        </p:grpSpPr>
        <p:sp>
          <p:nvSpPr>
            <p:cNvPr id="70" name="TextBox 69"/>
            <p:cNvSpPr txBox="1"/>
            <p:nvPr/>
          </p:nvSpPr>
          <p:spPr>
            <a:xfrm>
              <a:off x="8616095" y="3027603"/>
              <a:ext cx="1404000" cy="369332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2400">
                  <a:solidFill>
                    <a:schemeClr val="dk1"/>
                  </a:solidFill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r>
                <a:rPr lang="en-GB" sz="1800" dirty="0"/>
                <a:t>Spatial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10113917" y="3027603"/>
              <a:ext cx="1404000" cy="369332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2400">
                  <a:solidFill>
                    <a:schemeClr val="dk1"/>
                  </a:solidFill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r>
                <a:rPr lang="en-GB" sz="1800" dirty="0"/>
                <a:t>Energy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9373708" y="3497866"/>
              <a:ext cx="1404000" cy="369332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Temporal</a:t>
              </a: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9875102" y="4822146"/>
            <a:ext cx="1404000" cy="831464"/>
            <a:chOff x="10113917" y="2565471"/>
            <a:chExt cx="1404000" cy="831464"/>
          </a:xfrm>
        </p:grpSpPr>
        <p:sp>
          <p:nvSpPr>
            <p:cNvPr id="103" name="TextBox 102"/>
            <p:cNvSpPr txBox="1"/>
            <p:nvPr/>
          </p:nvSpPr>
          <p:spPr>
            <a:xfrm>
              <a:off x="10113917" y="2565471"/>
              <a:ext cx="1404000" cy="369332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2400">
                  <a:solidFill>
                    <a:schemeClr val="dk1"/>
                  </a:solidFill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r>
                <a:rPr lang="en-GB" sz="1800" dirty="0"/>
                <a:t>Spatial</a:t>
              </a: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10113917" y="3027603"/>
              <a:ext cx="1404000" cy="369332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2400">
                  <a:solidFill>
                    <a:schemeClr val="dk1"/>
                  </a:solidFill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r>
                <a:rPr lang="en-GB" sz="1800" dirty="0"/>
                <a:t>Energy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9694591" y="1853112"/>
            <a:ext cx="2271982" cy="1892299"/>
            <a:chOff x="9677695" y="1548013"/>
            <a:chExt cx="2271982" cy="1892299"/>
          </a:xfrm>
        </p:grpSpPr>
        <p:sp>
          <p:nvSpPr>
            <p:cNvPr id="2" name="Rectangle 1"/>
            <p:cNvSpPr/>
            <p:nvPr/>
          </p:nvSpPr>
          <p:spPr>
            <a:xfrm>
              <a:off x="9677695" y="1548013"/>
              <a:ext cx="2271982" cy="574939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EC772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b="1" dirty="0"/>
                <a:t>Verification and performance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9677695" y="3080312"/>
              <a:ext cx="2271982" cy="360000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EC772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b="1" dirty="0"/>
                <a:t>Setup and alignment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9677695" y="2202072"/>
              <a:ext cx="2271982" cy="360000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EC772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b="1" dirty="0"/>
                <a:t>Machine safety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9677695" y="2641192"/>
              <a:ext cx="2271982" cy="360000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EC772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b="1" dirty="0"/>
                <a:t>Automation</a:t>
              </a:r>
            </a:p>
          </p:txBody>
        </p:sp>
      </p:grpSp>
      <p:sp>
        <p:nvSpPr>
          <p:cNvPr id="4" name="Right Arrow 3"/>
          <p:cNvSpPr/>
          <p:nvPr/>
        </p:nvSpPr>
        <p:spPr>
          <a:xfrm>
            <a:off x="9118037" y="2451241"/>
            <a:ext cx="428016" cy="507894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6" name="Straight Arrow Connector 55"/>
          <p:cNvCxnSpPr/>
          <p:nvPr/>
        </p:nvCxnSpPr>
        <p:spPr>
          <a:xfrm flipV="1">
            <a:off x="8457425" y="1442361"/>
            <a:ext cx="1060887" cy="772161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9627890" y="1178232"/>
            <a:ext cx="2271982" cy="360000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b="1" dirty="0"/>
              <a:t>Data acquisition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2652392" y="1100509"/>
            <a:ext cx="1290096" cy="2253926"/>
            <a:chOff x="2652392" y="1100509"/>
            <a:chExt cx="1290096" cy="2253926"/>
          </a:xfrm>
        </p:grpSpPr>
        <p:grpSp>
          <p:nvGrpSpPr>
            <p:cNvPr id="85" name="Group 84"/>
            <p:cNvGrpSpPr/>
            <p:nvPr/>
          </p:nvGrpSpPr>
          <p:grpSpPr>
            <a:xfrm>
              <a:off x="2652392" y="2231593"/>
              <a:ext cx="608574" cy="536667"/>
              <a:chOff x="5626100" y="1771104"/>
              <a:chExt cx="608574" cy="536667"/>
            </a:xfrm>
          </p:grpSpPr>
          <p:grpSp>
            <p:nvGrpSpPr>
              <p:cNvPr id="86" name="Group 85"/>
              <p:cNvGrpSpPr/>
              <p:nvPr/>
            </p:nvGrpSpPr>
            <p:grpSpPr>
              <a:xfrm>
                <a:off x="5626100" y="1838960"/>
                <a:ext cx="608574" cy="468811"/>
                <a:chOff x="5562600" y="2004060"/>
                <a:chExt cx="4213860" cy="3246120"/>
              </a:xfrm>
            </p:grpSpPr>
            <p:sp>
              <p:nvSpPr>
                <p:cNvPr id="88" name="Rectangle 87"/>
                <p:cNvSpPr/>
                <p:nvPr/>
              </p:nvSpPr>
              <p:spPr>
                <a:xfrm>
                  <a:off x="5562600" y="2004060"/>
                  <a:ext cx="4213860" cy="3246120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9" name="Freeform 88"/>
                <p:cNvSpPr/>
                <p:nvPr/>
              </p:nvSpPr>
              <p:spPr>
                <a:xfrm>
                  <a:off x="6347460" y="3065698"/>
                  <a:ext cx="2644140" cy="1579902"/>
                </a:xfrm>
                <a:custGeom>
                  <a:avLst/>
                  <a:gdLst>
                    <a:gd name="connsiteX0" fmla="*/ 0 w 3048000"/>
                    <a:gd name="connsiteY0" fmla="*/ 1198405 h 1686085"/>
                    <a:gd name="connsiteX1" fmla="*/ 693420 w 3048000"/>
                    <a:gd name="connsiteY1" fmla="*/ 459265 h 1686085"/>
                    <a:gd name="connsiteX2" fmla="*/ 1104900 w 3048000"/>
                    <a:gd name="connsiteY2" fmla="*/ 2065 h 1686085"/>
                    <a:gd name="connsiteX3" fmla="*/ 1432560 w 3048000"/>
                    <a:gd name="connsiteY3" fmla="*/ 634525 h 1686085"/>
                    <a:gd name="connsiteX4" fmla="*/ 2148840 w 3048000"/>
                    <a:gd name="connsiteY4" fmla="*/ 619285 h 1686085"/>
                    <a:gd name="connsiteX5" fmla="*/ 2529840 w 3048000"/>
                    <a:gd name="connsiteY5" fmla="*/ 1442245 h 1686085"/>
                    <a:gd name="connsiteX6" fmla="*/ 2811780 w 3048000"/>
                    <a:gd name="connsiteY6" fmla="*/ 1579405 h 1686085"/>
                    <a:gd name="connsiteX7" fmla="*/ 3048000 w 3048000"/>
                    <a:gd name="connsiteY7" fmla="*/ 1686085 h 1686085"/>
                    <a:gd name="connsiteX0" fmla="*/ 0 w 2811780"/>
                    <a:gd name="connsiteY0" fmla="*/ 1198405 h 1579405"/>
                    <a:gd name="connsiteX1" fmla="*/ 693420 w 2811780"/>
                    <a:gd name="connsiteY1" fmla="*/ 459265 h 1579405"/>
                    <a:gd name="connsiteX2" fmla="*/ 1104900 w 2811780"/>
                    <a:gd name="connsiteY2" fmla="*/ 2065 h 1579405"/>
                    <a:gd name="connsiteX3" fmla="*/ 1432560 w 2811780"/>
                    <a:gd name="connsiteY3" fmla="*/ 634525 h 1579405"/>
                    <a:gd name="connsiteX4" fmla="*/ 2148840 w 2811780"/>
                    <a:gd name="connsiteY4" fmla="*/ 619285 h 1579405"/>
                    <a:gd name="connsiteX5" fmla="*/ 2529840 w 2811780"/>
                    <a:gd name="connsiteY5" fmla="*/ 1442245 h 1579405"/>
                    <a:gd name="connsiteX6" fmla="*/ 2811780 w 2811780"/>
                    <a:gd name="connsiteY6" fmla="*/ 1579405 h 1579405"/>
                    <a:gd name="connsiteX0" fmla="*/ 0 w 2781300"/>
                    <a:gd name="connsiteY0" fmla="*/ 1480700 h 1579760"/>
                    <a:gd name="connsiteX1" fmla="*/ 662940 w 2781300"/>
                    <a:gd name="connsiteY1" fmla="*/ 459620 h 1579760"/>
                    <a:gd name="connsiteX2" fmla="*/ 1074420 w 2781300"/>
                    <a:gd name="connsiteY2" fmla="*/ 2420 h 1579760"/>
                    <a:gd name="connsiteX3" fmla="*/ 1402080 w 2781300"/>
                    <a:gd name="connsiteY3" fmla="*/ 634880 h 1579760"/>
                    <a:gd name="connsiteX4" fmla="*/ 2118360 w 2781300"/>
                    <a:gd name="connsiteY4" fmla="*/ 619640 h 1579760"/>
                    <a:gd name="connsiteX5" fmla="*/ 2499360 w 2781300"/>
                    <a:gd name="connsiteY5" fmla="*/ 1442600 h 1579760"/>
                    <a:gd name="connsiteX6" fmla="*/ 2781300 w 2781300"/>
                    <a:gd name="connsiteY6" fmla="*/ 1579760 h 1579760"/>
                    <a:gd name="connsiteX0" fmla="*/ 0 w 2781300"/>
                    <a:gd name="connsiteY0" fmla="*/ 1480700 h 1579760"/>
                    <a:gd name="connsiteX1" fmla="*/ 662940 w 2781300"/>
                    <a:gd name="connsiteY1" fmla="*/ 459620 h 1579760"/>
                    <a:gd name="connsiteX2" fmla="*/ 1074420 w 2781300"/>
                    <a:gd name="connsiteY2" fmla="*/ 2420 h 1579760"/>
                    <a:gd name="connsiteX3" fmla="*/ 1402080 w 2781300"/>
                    <a:gd name="connsiteY3" fmla="*/ 634880 h 1579760"/>
                    <a:gd name="connsiteX4" fmla="*/ 2118360 w 2781300"/>
                    <a:gd name="connsiteY4" fmla="*/ 619640 h 1579760"/>
                    <a:gd name="connsiteX5" fmla="*/ 2499360 w 2781300"/>
                    <a:gd name="connsiteY5" fmla="*/ 1442600 h 1579760"/>
                    <a:gd name="connsiteX6" fmla="*/ 2781300 w 2781300"/>
                    <a:gd name="connsiteY6" fmla="*/ 1579760 h 1579760"/>
                    <a:gd name="connsiteX0" fmla="*/ 0 w 2644140"/>
                    <a:gd name="connsiteY0" fmla="*/ 1572282 h 1579902"/>
                    <a:gd name="connsiteX1" fmla="*/ 525780 w 2644140"/>
                    <a:gd name="connsiteY1" fmla="*/ 459762 h 1579902"/>
                    <a:gd name="connsiteX2" fmla="*/ 937260 w 2644140"/>
                    <a:gd name="connsiteY2" fmla="*/ 2562 h 1579902"/>
                    <a:gd name="connsiteX3" fmla="*/ 1264920 w 2644140"/>
                    <a:gd name="connsiteY3" fmla="*/ 635022 h 1579902"/>
                    <a:gd name="connsiteX4" fmla="*/ 1981200 w 2644140"/>
                    <a:gd name="connsiteY4" fmla="*/ 619782 h 1579902"/>
                    <a:gd name="connsiteX5" fmla="*/ 2362200 w 2644140"/>
                    <a:gd name="connsiteY5" fmla="*/ 1442742 h 1579902"/>
                    <a:gd name="connsiteX6" fmla="*/ 2644140 w 2644140"/>
                    <a:gd name="connsiteY6" fmla="*/ 1579902 h 15799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644140" h="1579902">
                      <a:moveTo>
                        <a:pt x="0" y="1572282"/>
                      </a:moveTo>
                      <a:cubicBezTo>
                        <a:pt x="388620" y="1430042"/>
                        <a:pt x="369570" y="721382"/>
                        <a:pt x="525780" y="459762"/>
                      </a:cubicBezTo>
                      <a:cubicBezTo>
                        <a:pt x="681990" y="198142"/>
                        <a:pt x="814070" y="-26648"/>
                        <a:pt x="937260" y="2562"/>
                      </a:cubicBezTo>
                      <a:cubicBezTo>
                        <a:pt x="1060450" y="31772"/>
                        <a:pt x="1090930" y="532152"/>
                        <a:pt x="1264920" y="635022"/>
                      </a:cubicBezTo>
                      <a:cubicBezTo>
                        <a:pt x="1438910" y="737892"/>
                        <a:pt x="1798320" y="485162"/>
                        <a:pt x="1981200" y="619782"/>
                      </a:cubicBezTo>
                      <a:cubicBezTo>
                        <a:pt x="2164080" y="754402"/>
                        <a:pt x="2251710" y="1282722"/>
                        <a:pt x="2362200" y="1442742"/>
                      </a:cubicBezTo>
                      <a:cubicBezTo>
                        <a:pt x="2472690" y="1602762"/>
                        <a:pt x="2557780" y="1539262"/>
                        <a:pt x="2644140" y="1579902"/>
                      </a:cubicBezTo>
                    </a:path>
                  </a:pathLst>
                </a:custGeom>
                <a:ln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cxnSp>
              <p:nvCxnSpPr>
                <p:cNvPr id="91" name="Straight Connector 90"/>
                <p:cNvCxnSpPr/>
                <p:nvPr/>
              </p:nvCxnSpPr>
              <p:spPr>
                <a:xfrm>
                  <a:off x="6210300" y="2598420"/>
                  <a:ext cx="0" cy="242316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91"/>
                <p:cNvCxnSpPr/>
                <p:nvPr/>
              </p:nvCxnSpPr>
              <p:spPr>
                <a:xfrm>
                  <a:off x="5920740" y="4645600"/>
                  <a:ext cx="334518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7" name="TextBox 86"/>
              <p:cNvSpPr txBox="1"/>
              <p:nvPr/>
            </p:nvSpPr>
            <p:spPr>
              <a:xfrm>
                <a:off x="6043830" y="1771104"/>
                <a:ext cx="18161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dirty="0">
                    <a:sym typeface="Symbol" panose="05050102010706020507" pitchFamily="18" charset="2"/>
                  </a:rPr>
                  <a:t></a:t>
                </a:r>
                <a:endParaRPr lang="en-GB" sz="1200" dirty="0"/>
              </a:p>
            </p:txBody>
          </p:sp>
        </p:grpSp>
        <p:grpSp>
          <p:nvGrpSpPr>
            <p:cNvPr id="94" name="Group 93"/>
            <p:cNvGrpSpPr/>
            <p:nvPr/>
          </p:nvGrpSpPr>
          <p:grpSpPr>
            <a:xfrm>
              <a:off x="2660990" y="2829947"/>
              <a:ext cx="608574" cy="524488"/>
              <a:chOff x="5626100" y="1453444"/>
              <a:chExt cx="4213860" cy="3631636"/>
            </a:xfrm>
          </p:grpSpPr>
          <p:grpSp>
            <p:nvGrpSpPr>
              <p:cNvPr id="95" name="Group 94"/>
              <p:cNvGrpSpPr/>
              <p:nvPr/>
            </p:nvGrpSpPr>
            <p:grpSpPr>
              <a:xfrm>
                <a:off x="5626100" y="1838960"/>
                <a:ext cx="4213860" cy="3246120"/>
                <a:chOff x="5562600" y="2004060"/>
                <a:chExt cx="4213860" cy="3246120"/>
              </a:xfrm>
            </p:grpSpPr>
            <p:sp>
              <p:nvSpPr>
                <p:cNvPr id="97" name="Rectangle 96"/>
                <p:cNvSpPr/>
                <p:nvPr/>
              </p:nvSpPr>
              <p:spPr>
                <a:xfrm>
                  <a:off x="5562600" y="2004060"/>
                  <a:ext cx="4213860" cy="3246120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8" name="Freeform 97"/>
                <p:cNvSpPr/>
                <p:nvPr/>
              </p:nvSpPr>
              <p:spPr>
                <a:xfrm>
                  <a:off x="6347460" y="2906329"/>
                  <a:ext cx="2644140" cy="1739269"/>
                </a:xfrm>
                <a:custGeom>
                  <a:avLst/>
                  <a:gdLst>
                    <a:gd name="connsiteX0" fmla="*/ 0 w 3048000"/>
                    <a:gd name="connsiteY0" fmla="*/ 1198405 h 1686085"/>
                    <a:gd name="connsiteX1" fmla="*/ 693420 w 3048000"/>
                    <a:gd name="connsiteY1" fmla="*/ 459265 h 1686085"/>
                    <a:gd name="connsiteX2" fmla="*/ 1104900 w 3048000"/>
                    <a:gd name="connsiteY2" fmla="*/ 2065 h 1686085"/>
                    <a:gd name="connsiteX3" fmla="*/ 1432560 w 3048000"/>
                    <a:gd name="connsiteY3" fmla="*/ 634525 h 1686085"/>
                    <a:gd name="connsiteX4" fmla="*/ 2148840 w 3048000"/>
                    <a:gd name="connsiteY4" fmla="*/ 619285 h 1686085"/>
                    <a:gd name="connsiteX5" fmla="*/ 2529840 w 3048000"/>
                    <a:gd name="connsiteY5" fmla="*/ 1442245 h 1686085"/>
                    <a:gd name="connsiteX6" fmla="*/ 2811780 w 3048000"/>
                    <a:gd name="connsiteY6" fmla="*/ 1579405 h 1686085"/>
                    <a:gd name="connsiteX7" fmla="*/ 3048000 w 3048000"/>
                    <a:gd name="connsiteY7" fmla="*/ 1686085 h 1686085"/>
                    <a:gd name="connsiteX0" fmla="*/ 0 w 2811780"/>
                    <a:gd name="connsiteY0" fmla="*/ 1198405 h 1579405"/>
                    <a:gd name="connsiteX1" fmla="*/ 693420 w 2811780"/>
                    <a:gd name="connsiteY1" fmla="*/ 459265 h 1579405"/>
                    <a:gd name="connsiteX2" fmla="*/ 1104900 w 2811780"/>
                    <a:gd name="connsiteY2" fmla="*/ 2065 h 1579405"/>
                    <a:gd name="connsiteX3" fmla="*/ 1432560 w 2811780"/>
                    <a:gd name="connsiteY3" fmla="*/ 634525 h 1579405"/>
                    <a:gd name="connsiteX4" fmla="*/ 2148840 w 2811780"/>
                    <a:gd name="connsiteY4" fmla="*/ 619285 h 1579405"/>
                    <a:gd name="connsiteX5" fmla="*/ 2529840 w 2811780"/>
                    <a:gd name="connsiteY5" fmla="*/ 1442245 h 1579405"/>
                    <a:gd name="connsiteX6" fmla="*/ 2811780 w 2811780"/>
                    <a:gd name="connsiteY6" fmla="*/ 1579405 h 1579405"/>
                    <a:gd name="connsiteX0" fmla="*/ 0 w 2781300"/>
                    <a:gd name="connsiteY0" fmla="*/ 1480700 h 1579760"/>
                    <a:gd name="connsiteX1" fmla="*/ 662940 w 2781300"/>
                    <a:gd name="connsiteY1" fmla="*/ 459620 h 1579760"/>
                    <a:gd name="connsiteX2" fmla="*/ 1074420 w 2781300"/>
                    <a:gd name="connsiteY2" fmla="*/ 2420 h 1579760"/>
                    <a:gd name="connsiteX3" fmla="*/ 1402080 w 2781300"/>
                    <a:gd name="connsiteY3" fmla="*/ 634880 h 1579760"/>
                    <a:gd name="connsiteX4" fmla="*/ 2118360 w 2781300"/>
                    <a:gd name="connsiteY4" fmla="*/ 619640 h 1579760"/>
                    <a:gd name="connsiteX5" fmla="*/ 2499360 w 2781300"/>
                    <a:gd name="connsiteY5" fmla="*/ 1442600 h 1579760"/>
                    <a:gd name="connsiteX6" fmla="*/ 2781300 w 2781300"/>
                    <a:gd name="connsiteY6" fmla="*/ 1579760 h 1579760"/>
                    <a:gd name="connsiteX0" fmla="*/ 0 w 2781300"/>
                    <a:gd name="connsiteY0" fmla="*/ 1480700 h 1579760"/>
                    <a:gd name="connsiteX1" fmla="*/ 662940 w 2781300"/>
                    <a:gd name="connsiteY1" fmla="*/ 459620 h 1579760"/>
                    <a:gd name="connsiteX2" fmla="*/ 1074420 w 2781300"/>
                    <a:gd name="connsiteY2" fmla="*/ 2420 h 1579760"/>
                    <a:gd name="connsiteX3" fmla="*/ 1402080 w 2781300"/>
                    <a:gd name="connsiteY3" fmla="*/ 634880 h 1579760"/>
                    <a:gd name="connsiteX4" fmla="*/ 2118360 w 2781300"/>
                    <a:gd name="connsiteY4" fmla="*/ 619640 h 1579760"/>
                    <a:gd name="connsiteX5" fmla="*/ 2499360 w 2781300"/>
                    <a:gd name="connsiteY5" fmla="*/ 1442600 h 1579760"/>
                    <a:gd name="connsiteX6" fmla="*/ 2781300 w 2781300"/>
                    <a:gd name="connsiteY6" fmla="*/ 1579760 h 1579760"/>
                    <a:gd name="connsiteX0" fmla="*/ 0 w 2644140"/>
                    <a:gd name="connsiteY0" fmla="*/ 1572282 h 1579902"/>
                    <a:gd name="connsiteX1" fmla="*/ 525780 w 2644140"/>
                    <a:gd name="connsiteY1" fmla="*/ 459762 h 1579902"/>
                    <a:gd name="connsiteX2" fmla="*/ 937260 w 2644140"/>
                    <a:gd name="connsiteY2" fmla="*/ 2562 h 1579902"/>
                    <a:gd name="connsiteX3" fmla="*/ 1264920 w 2644140"/>
                    <a:gd name="connsiteY3" fmla="*/ 635022 h 1579902"/>
                    <a:gd name="connsiteX4" fmla="*/ 1981200 w 2644140"/>
                    <a:gd name="connsiteY4" fmla="*/ 619782 h 1579902"/>
                    <a:gd name="connsiteX5" fmla="*/ 2362200 w 2644140"/>
                    <a:gd name="connsiteY5" fmla="*/ 1442742 h 1579902"/>
                    <a:gd name="connsiteX6" fmla="*/ 2644140 w 2644140"/>
                    <a:gd name="connsiteY6" fmla="*/ 1579902 h 1579902"/>
                    <a:gd name="connsiteX0" fmla="*/ 0 w 2644140"/>
                    <a:gd name="connsiteY0" fmla="*/ 1624137 h 1631757"/>
                    <a:gd name="connsiteX1" fmla="*/ 525780 w 2644140"/>
                    <a:gd name="connsiteY1" fmla="*/ 511617 h 1631757"/>
                    <a:gd name="connsiteX2" fmla="*/ 937260 w 2644140"/>
                    <a:gd name="connsiteY2" fmla="*/ 54417 h 1631757"/>
                    <a:gd name="connsiteX3" fmla="*/ 1503045 w 2644140"/>
                    <a:gd name="connsiteY3" fmla="*/ 77277 h 1631757"/>
                    <a:gd name="connsiteX4" fmla="*/ 1981200 w 2644140"/>
                    <a:gd name="connsiteY4" fmla="*/ 671637 h 1631757"/>
                    <a:gd name="connsiteX5" fmla="*/ 2362200 w 2644140"/>
                    <a:gd name="connsiteY5" fmla="*/ 1494597 h 1631757"/>
                    <a:gd name="connsiteX6" fmla="*/ 2644140 w 2644140"/>
                    <a:gd name="connsiteY6" fmla="*/ 1631757 h 1631757"/>
                    <a:gd name="connsiteX0" fmla="*/ 0 w 2644140"/>
                    <a:gd name="connsiteY0" fmla="*/ 1601909 h 1614294"/>
                    <a:gd name="connsiteX1" fmla="*/ 525780 w 2644140"/>
                    <a:gd name="connsiteY1" fmla="*/ 489389 h 1614294"/>
                    <a:gd name="connsiteX2" fmla="*/ 937260 w 2644140"/>
                    <a:gd name="connsiteY2" fmla="*/ 32189 h 1614294"/>
                    <a:gd name="connsiteX3" fmla="*/ 1503045 w 2644140"/>
                    <a:gd name="connsiteY3" fmla="*/ 55049 h 1614294"/>
                    <a:gd name="connsiteX4" fmla="*/ 2171700 w 2644140"/>
                    <a:gd name="connsiteY4" fmla="*/ 192209 h 1614294"/>
                    <a:gd name="connsiteX5" fmla="*/ 2362200 w 2644140"/>
                    <a:gd name="connsiteY5" fmla="*/ 1472369 h 1614294"/>
                    <a:gd name="connsiteX6" fmla="*/ 2644140 w 2644140"/>
                    <a:gd name="connsiteY6" fmla="*/ 1609529 h 1614294"/>
                    <a:gd name="connsiteX0" fmla="*/ 0 w 2644140"/>
                    <a:gd name="connsiteY0" fmla="*/ 1574456 h 1586841"/>
                    <a:gd name="connsiteX1" fmla="*/ 525780 w 2644140"/>
                    <a:gd name="connsiteY1" fmla="*/ 461936 h 1586841"/>
                    <a:gd name="connsiteX2" fmla="*/ 746760 w 2644140"/>
                    <a:gd name="connsiteY2" fmla="*/ 42836 h 1586841"/>
                    <a:gd name="connsiteX3" fmla="*/ 1503045 w 2644140"/>
                    <a:gd name="connsiteY3" fmla="*/ 27596 h 1586841"/>
                    <a:gd name="connsiteX4" fmla="*/ 2171700 w 2644140"/>
                    <a:gd name="connsiteY4" fmla="*/ 164756 h 1586841"/>
                    <a:gd name="connsiteX5" fmla="*/ 2362200 w 2644140"/>
                    <a:gd name="connsiteY5" fmla="*/ 1444916 h 1586841"/>
                    <a:gd name="connsiteX6" fmla="*/ 2644140 w 2644140"/>
                    <a:gd name="connsiteY6" fmla="*/ 1582076 h 1586841"/>
                    <a:gd name="connsiteX0" fmla="*/ 0 w 2644140"/>
                    <a:gd name="connsiteY0" fmla="*/ 1574456 h 1582076"/>
                    <a:gd name="connsiteX1" fmla="*/ 525780 w 2644140"/>
                    <a:gd name="connsiteY1" fmla="*/ 461936 h 1582076"/>
                    <a:gd name="connsiteX2" fmla="*/ 746760 w 2644140"/>
                    <a:gd name="connsiteY2" fmla="*/ 42836 h 1582076"/>
                    <a:gd name="connsiteX3" fmla="*/ 1503045 w 2644140"/>
                    <a:gd name="connsiteY3" fmla="*/ 27596 h 1582076"/>
                    <a:gd name="connsiteX4" fmla="*/ 2171700 w 2644140"/>
                    <a:gd name="connsiteY4" fmla="*/ 164756 h 1582076"/>
                    <a:gd name="connsiteX5" fmla="*/ 2362200 w 2644140"/>
                    <a:gd name="connsiteY5" fmla="*/ 1302041 h 1582076"/>
                    <a:gd name="connsiteX6" fmla="*/ 2644140 w 2644140"/>
                    <a:gd name="connsiteY6" fmla="*/ 1582076 h 1582076"/>
                    <a:gd name="connsiteX0" fmla="*/ 0 w 2644140"/>
                    <a:gd name="connsiteY0" fmla="*/ 1601583 h 1609203"/>
                    <a:gd name="connsiteX1" fmla="*/ 1040130 w 2644140"/>
                    <a:gd name="connsiteY1" fmla="*/ 870063 h 1609203"/>
                    <a:gd name="connsiteX2" fmla="*/ 746760 w 2644140"/>
                    <a:gd name="connsiteY2" fmla="*/ 69963 h 1609203"/>
                    <a:gd name="connsiteX3" fmla="*/ 1503045 w 2644140"/>
                    <a:gd name="connsiteY3" fmla="*/ 54723 h 1609203"/>
                    <a:gd name="connsiteX4" fmla="*/ 2171700 w 2644140"/>
                    <a:gd name="connsiteY4" fmla="*/ 191883 h 1609203"/>
                    <a:gd name="connsiteX5" fmla="*/ 2362200 w 2644140"/>
                    <a:gd name="connsiteY5" fmla="*/ 1329168 h 1609203"/>
                    <a:gd name="connsiteX6" fmla="*/ 2644140 w 2644140"/>
                    <a:gd name="connsiteY6" fmla="*/ 1609203 h 1609203"/>
                    <a:gd name="connsiteX0" fmla="*/ 0 w 2644140"/>
                    <a:gd name="connsiteY0" fmla="*/ 1769761 h 1777381"/>
                    <a:gd name="connsiteX1" fmla="*/ 1040130 w 2644140"/>
                    <a:gd name="connsiteY1" fmla="*/ 1038241 h 1777381"/>
                    <a:gd name="connsiteX2" fmla="*/ 1175385 w 2644140"/>
                    <a:gd name="connsiteY2" fmla="*/ 38116 h 1777381"/>
                    <a:gd name="connsiteX3" fmla="*/ 1503045 w 2644140"/>
                    <a:gd name="connsiteY3" fmla="*/ 222901 h 1777381"/>
                    <a:gd name="connsiteX4" fmla="*/ 2171700 w 2644140"/>
                    <a:gd name="connsiteY4" fmla="*/ 360061 h 1777381"/>
                    <a:gd name="connsiteX5" fmla="*/ 2362200 w 2644140"/>
                    <a:gd name="connsiteY5" fmla="*/ 1497346 h 1777381"/>
                    <a:gd name="connsiteX6" fmla="*/ 2644140 w 2644140"/>
                    <a:gd name="connsiteY6" fmla="*/ 1777381 h 1777381"/>
                    <a:gd name="connsiteX0" fmla="*/ 0 w 2644140"/>
                    <a:gd name="connsiteY0" fmla="*/ 1808658 h 1816278"/>
                    <a:gd name="connsiteX1" fmla="*/ 1087755 w 2644140"/>
                    <a:gd name="connsiteY1" fmla="*/ 1658163 h 1816278"/>
                    <a:gd name="connsiteX2" fmla="*/ 1175385 w 2644140"/>
                    <a:gd name="connsiteY2" fmla="*/ 77013 h 1816278"/>
                    <a:gd name="connsiteX3" fmla="*/ 1503045 w 2644140"/>
                    <a:gd name="connsiteY3" fmla="*/ 261798 h 1816278"/>
                    <a:gd name="connsiteX4" fmla="*/ 2171700 w 2644140"/>
                    <a:gd name="connsiteY4" fmla="*/ 398958 h 1816278"/>
                    <a:gd name="connsiteX5" fmla="*/ 2362200 w 2644140"/>
                    <a:gd name="connsiteY5" fmla="*/ 1536243 h 1816278"/>
                    <a:gd name="connsiteX6" fmla="*/ 2644140 w 2644140"/>
                    <a:gd name="connsiteY6" fmla="*/ 1816278 h 1816278"/>
                    <a:gd name="connsiteX0" fmla="*/ 0 w 2644140"/>
                    <a:gd name="connsiteY0" fmla="*/ 1731772 h 1739392"/>
                    <a:gd name="connsiteX1" fmla="*/ 1087755 w 2644140"/>
                    <a:gd name="connsiteY1" fmla="*/ 1581277 h 1739392"/>
                    <a:gd name="connsiteX2" fmla="*/ 1175385 w 2644140"/>
                    <a:gd name="connsiteY2" fmla="*/ 127 h 1739392"/>
                    <a:gd name="connsiteX3" fmla="*/ 1360170 w 2644140"/>
                    <a:gd name="connsiteY3" fmla="*/ 1670812 h 1739392"/>
                    <a:gd name="connsiteX4" fmla="*/ 2171700 w 2644140"/>
                    <a:gd name="connsiteY4" fmla="*/ 322072 h 1739392"/>
                    <a:gd name="connsiteX5" fmla="*/ 2362200 w 2644140"/>
                    <a:gd name="connsiteY5" fmla="*/ 1459357 h 1739392"/>
                    <a:gd name="connsiteX6" fmla="*/ 2644140 w 2644140"/>
                    <a:gd name="connsiteY6" fmla="*/ 1739392 h 1739392"/>
                    <a:gd name="connsiteX0" fmla="*/ 0 w 2644140"/>
                    <a:gd name="connsiteY0" fmla="*/ 1731772 h 1754360"/>
                    <a:gd name="connsiteX1" fmla="*/ 1087755 w 2644140"/>
                    <a:gd name="connsiteY1" fmla="*/ 1581277 h 1754360"/>
                    <a:gd name="connsiteX2" fmla="*/ 1175385 w 2644140"/>
                    <a:gd name="connsiteY2" fmla="*/ 127 h 1754360"/>
                    <a:gd name="connsiteX3" fmla="*/ 1360170 w 2644140"/>
                    <a:gd name="connsiteY3" fmla="*/ 1670812 h 1754360"/>
                    <a:gd name="connsiteX4" fmla="*/ 2171700 w 2644140"/>
                    <a:gd name="connsiteY4" fmla="*/ 322072 h 1754360"/>
                    <a:gd name="connsiteX5" fmla="*/ 2362200 w 2644140"/>
                    <a:gd name="connsiteY5" fmla="*/ 1459357 h 1754360"/>
                    <a:gd name="connsiteX6" fmla="*/ 2644140 w 2644140"/>
                    <a:gd name="connsiteY6" fmla="*/ 1739392 h 1754360"/>
                    <a:gd name="connsiteX0" fmla="*/ 0 w 2644140"/>
                    <a:gd name="connsiteY0" fmla="*/ 1731907 h 1739527"/>
                    <a:gd name="connsiteX1" fmla="*/ 954405 w 2644140"/>
                    <a:gd name="connsiteY1" fmla="*/ 1543312 h 1739527"/>
                    <a:gd name="connsiteX2" fmla="*/ 1175385 w 2644140"/>
                    <a:gd name="connsiteY2" fmla="*/ 262 h 1739527"/>
                    <a:gd name="connsiteX3" fmla="*/ 1360170 w 2644140"/>
                    <a:gd name="connsiteY3" fmla="*/ 1670947 h 1739527"/>
                    <a:gd name="connsiteX4" fmla="*/ 2171700 w 2644140"/>
                    <a:gd name="connsiteY4" fmla="*/ 322207 h 1739527"/>
                    <a:gd name="connsiteX5" fmla="*/ 2362200 w 2644140"/>
                    <a:gd name="connsiteY5" fmla="*/ 1459492 h 1739527"/>
                    <a:gd name="connsiteX6" fmla="*/ 2644140 w 2644140"/>
                    <a:gd name="connsiteY6" fmla="*/ 1739527 h 1739527"/>
                    <a:gd name="connsiteX0" fmla="*/ 0 w 2644140"/>
                    <a:gd name="connsiteY0" fmla="*/ 1731907 h 1741326"/>
                    <a:gd name="connsiteX1" fmla="*/ 954405 w 2644140"/>
                    <a:gd name="connsiteY1" fmla="*/ 1543312 h 1741326"/>
                    <a:gd name="connsiteX2" fmla="*/ 1175385 w 2644140"/>
                    <a:gd name="connsiteY2" fmla="*/ 262 h 1741326"/>
                    <a:gd name="connsiteX3" fmla="*/ 1360170 w 2644140"/>
                    <a:gd name="connsiteY3" fmla="*/ 1670947 h 1741326"/>
                    <a:gd name="connsiteX4" fmla="*/ 2362200 w 2644140"/>
                    <a:gd name="connsiteY4" fmla="*/ 1459492 h 1741326"/>
                    <a:gd name="connsiteX5" fmla="*/ 2644140 w 2644140"/>
                    <a:gd name="connsiteY5" fmla="*/ 1739527 h 1741326"/>
                    <a:gd name="connsiteX0" fmla="*/ 0 w 2644140"/>
                    <a:gd name="connsiteY0" fmla="*/ 1731907 h 1816341"/>
                    <a:gd name="connsiteX1" fmla="*/ 954405 w 2644140"/>
                    <a:gd name="connsiteY1" fmla="*/ 1543312 h 1816341"/>
                    <a:gd name="connsiteX2" fmla="*/ 1175385 w 2644140"/>
                    <a:gd name="connsiteY2" fmla="*/ 262 h 1816341"/>
                    <a:gd name="connsiteX3" fmla="*/ 1360170 w 2644140"/>
                    <a:gd name="connsiteY3" fmla="*/ 1670947 h 1816341"/>
                    <a:gd name="connsiteX4" fmla="*/ 2644140 w 2644140"/>
                    <a:gd name="connsiteY4" fmla="*/ 1739527 h 1816341"/>
                    <a:gd name="connsiteX0" fmla="*/ 0 w 2644140"/>
                    <a:gd name="connsiteY0" fmla="*/ 1731907 h 1813764"/>
                    <a:gd name="connsiteX1" fmla="*/ 954405 w 2644140"/>
                    <a:gd name="connsiteY1" fmla="*/ 1543312 h 1813764"/>
                    <a:gd name="connsiteX2" fmla="*/ 1175385 w 2644140"/>
                    <a:gd name="connsiteY2" fmla="*/ 262 h 1813764"/>
                    <a:gd name="connsiteX3" fmla="*/ 1360170 w 2644140"/>
                    <a:gd name="connsiteY3" fmla="*/ 1670947 h 1813764"/>
                    <a:gd name="connsiteX4" fmla="*/ 2644140 w 2644140"/>
                    <a:gd name="connsiteY4" fmla="*/ 1739527 h 1813764"/>
                    <a:gd name="connsiteX0" fmla="*/ 0 w 2644140"/>
                    <a:gd name="connsiteY0" fmla="*/ 1731649 h 1739269"/>
                    <a:gd name="connsiteX1" fmla="*/ 954405 w 2644140"/>
                    <a:gd name="connsiteY1" fmla="*/ 1543054 h 1739269"/>
                    <a:gd name="connsiteX2" fmla="*/ 1175385 w 2644140"/>
                    <a:gd name="connsiteY2" fmla="*/ 4 h 1739269"/>
                    <a:gd name="connsiteX3" fmla="*/ 1360170 w 2644140"/>
                    <a:gd name="connsiteY3" fmla="*/ 1527814 h 1739269"/>
                    <a:gd name="connsiteX4" fmla="*/ 2644140 w 2644140"/>
                    <a:gd name="connsiteY4" fmla="*/ 1739269 h 17392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644140" h="1739269">
                      <a:moveTo>
                        <a:pt x="0" y="1731649"/>
                      </a:moveTo>
                      <a:cubicBezTo>
                        <a:pt x="455295" y="1703709"/>
                        <a:pt x="758508" y="1831662"/>
                        <a:pt x="954405" y="1543054"/>
                      </a:cubicBezTo>
                      <a:cubicBezTo>
                        <a:pt x="1150303" y="1254447"/>
                        <a:pt x="1107758" y="2544"/>
                        <a:pt x="1175385" y="4"/>
                      </a:cubicBezTo>
                      <a:cubicBezTo>
                        <a:pt x="1243012" y="-2536"/>
                        <a:pt x="1115378" y="1237937"/>
                        <a:pt x="1360170" y="1527814"/>
                      </a:cubicBezTo>
                      <a:cubicBezTo>
                        <a:pt x="1604962" y="1817691"/>
                        <a:pt x="1490821" y="1715457"/>
                        <a:pt x="2644140" y="1739269"/>
                      </a:cubicBezTo>
                    </a:path>
                  </a:pathLst>
                </a:custGeom>
                <a:ln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cxnSp>
              <p:nvCxnSpPr>
                <p:cNvPr id="99" name="Straight Connector 98"/>
                <p:cNvCxnSpPr/>
                <p:nvPr/>
              </p:nvCxnSpPr>
              <p:spPr>
                <a:xfrm>
                  <a:off x="6210300" y="2598420"/>
                  <a:ext cx="0" cy="242316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Connector 99"/>
                <p:cNvCxnSpPr/>
                <p:nvPr/>
              </p:nvCxnSpPr>
              <p:spPr>
                <a:xfrm>
                  <a:off x="5920740" y="4645600"/>
                  <a:ext cx="334518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6" name="TextBox 95"/>
              <p:cNvSpPr txBox="1"/>
              <p:nvPr/>
            </p:nvSpPr>
            <p:spPr>
              <a:xfrm>
                <a:off x="8844343" y="1453444"/>
                <a:ext cx="960117" cy="19179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dirty="0">
                    <a:sym typeface="Symbol" panose="05050102010706020507" pitchFamily="18" charset="2"/>
                  </a:rPr>
                  <a:t>t</a:t>
                </a:r>
                <a:endParaRPr lang="en-GB" sz="1200" dirty="0"/>
              </a:p>
            </p:txBody>
          </p:sp>
        </p:grpSp>
        <p:grpSp>
          <p:nvGrpSpPr>
            <p:cNvPr id="107" name="Group 106"/>
            <p:cNvGrpSpPr/>
            <p:nvPr/>
          </p:nvGrpSpPr>
          <p:grpSpPr>
            <a:xfrm>
              <a:off x="2662478" y="1687073"/>
              <a:ext cx="608574" cy="501825"/>
              <a:chOff x="5626100" y="1610366"/>
              <a:chExt cx="4213860" cy="3474714"/>
            </a:xfrm>
          </p:grpSpPr>
          <p:grpSp>
            <p:nvGrpSpPr>
              <p:cNvPr id="118" name="Group 117"/>
              <p:cNvGrpSpPr/>
              <p:nvPr/>
            </p:nvGrpSpPr>
            <p:grpSpPr>
              <a:xfrm>
                <a:off x="5626100" y="1838960"/>
                <a:ext cx="4213860" cy="3246120"/>
                <a:chOff x="5562600" y="2004060"/>
                <a:chExt cx="4213860" cy="3246120"/>
              </a:xfrm>
            </p:grpSpPr>
            <p:sp>
              <p:nvSpPr>
                <p:cNvPr id="121" name="Rectangle 120"/>
                <p:cNvSpPr/>
                <p:nvPr/>
              </p:nvSpPr>
              <p:spPr>
                <a:xfrm>
                  <a:off x="5562600" y="2004060"/>
                  <a:ext cx="4213860" cy="3246120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2" name="Freeform 121"/>
                <p:cNvSpPr/>
                <p:nvPr/>
              </p:nvSpPr>
              <p:spPr>
                <a:xfrm>
                  <a:off x="6246526" y="3511608"/>
                  <a:ext cx="2693600" cy="73604"/>
                </a:xfrm>
                <a:custGeom>
                  <a:avLst/>
                  <a:gdLst>
                    <a:gd name="connsiteX0" fmla="*/ 0 w 3048000"/>
                    <a:gd name="connsiteY0" fmla="*/ 1198405 h 1686085"/>
                    <a:gd name="connsiteX1" fmla="*/ 693420 w 3048000"/>
                    <a:gd name="connsiteY1" fmla="*/ 459265 h 1686085"/>
                    <a:gd name="connsiteX2" fmla="*/ 1104900 w 3048000"/>
                    <a:gd name="connsiteY2" fmla="*/ 2065 h 1686085"/>
                    <a:gd name="connsiteX3" fmla="*/ 1432560 w 3048000"/>
                    <a:gd name="connsiteY3" fmla="*/ 634525 h 1686085"/>
                    <a:gd name="connsiteX4" fmla="*/ 2148840 w 3048000"/>
                    <a:gd name="connsiteY4" fmla="*/ 619285 h 1686085"/>
                    <a:gd name="connsiteX5" fmla="*/ 2529840 w 3048000"/>
                    <a:gd name="connsiteY5" fmla="*/ 1442245 h 1686085"/>
                    <a:gd name="connsiteX6" fmla="*/ 2811780 w 3048000"/>
                    <a:gd name="connsiteY6" fmla="*/ 1579405 h 1686085"/>
                    <a:gd name="connsiteX7" fmla="*/ 3048000 w 3048000"/>
                    <a:gd name="connsiteY7" fmla="*/ 1686085 h 1686085"/>
                    <a:gd name="connsiteX0" fmla="*/ 0 w 2811780"/>
                    <a:gd name="connsiteY0" fmla="*/ 1198405 h 1579405"/>
                    <a:gd name="connsiteX1" fmla="*/ 693420 w 2811780"/>
                    <a:gd name="connsiteY1" fmla="*/ 459265 h 1579405"/>
                    <a:gd name="connsiteX2" fmla="*/ 1104900 w 2811780"/>
                    <a:gd name="connsiteY2" fmla="*/ 2065 h 1579405"/>
                    <a:gd name="connsiteX3" fmla="*/ 1432560 w 2811780"/>
                    <a:gd name="connsiteY3" fmla="*/ 634525 h 1579405"/>
                    <a:gd name="connsiteX4" fmla="*/ 2148840 w 2811780"/>
                    <a:gd name="connsiteY4" fmla="*/ 619285 h 1579405"/>
                    <a:gd name="connsiteX5" fmla="*/ 2529840 w 2811780"/>
                    <a:gd name="connsiteY5" fmla="*/ 1442245 h 1579405"/>
                    <a:gd name="connsiteX6" fmla="*/ 2811780 w 2811780"/>
                    <a:gd name="connsiteY6" fmla="*/ 1579405 h 1579405"/>
                    <a:gd name="connsiteX0" fmla="*/ 0 w 2781300"/>
                    <a:gd name="connsiteY0" fmla="*/ 1480700 h 1579760"/>
                    <a:gd name="connsiteX1" fmla="*/ 662940 w 2781300"/>
                    <a:gd name="connsiteY1" fmla="*/ 459620 h 1579760"/>
                    <a:gd name="connsiteX2" fmla="*/ 1074420 w 2781300"/>
                    <a:gd name="connsiteY2" fmla="*/ 2420 h 1579760"/>
                    <a:gd name="connsiteX3" fmla="*/ 1402080 w 2781300"/>
                    <a:gd name="connsiteY3" fmla="*/ 634880 h 1579760"/>
                    <a:gd name="connsiteX4" fmla="*/ 2118360 w 2781300"/>
                    <a:gd name="connsiteY4" fmla="*/ 619640 h 1579760"/>
                    <a:gd name="connsiteX5" fmla="*/ 2499360 w 2781300"/>
                    <a:gd name="connsiteY5" fmla="*/ 1442600 h 1579760"/>
                    <a:gd name="connsiteX6" fmla="*/ 2781300 w 2781300"/>
                    <a:gd name="connsiteY6" fmla="*/ 1579760 h 1579760"/>
                    <a:gd name="connsiteX0" fmla="*/ 0 w 2781300"/>
                    <a:gd name="connsiteY0" fmla="*/ 1480700 h 1579760"/>
                    <a:gd name="connsiteX1" fmla="*/ 662940 w 2781300"/>
                    <a:gd name="connsiteY1" fmla="*/ 459620 h 1579760"/>
                    <a:gd name="connsiteX2" fmla="*/ 1074420 w 2781300"/>
                    <a:gd name="connsiteY2" fmla="*/ 2420 h 1579760"/>
                    <a:gd name="connsiteX3" fmla="*/ 1402080 w 2781300"/>
                    <a:gd name="connsiteY3" fmla="*/ 634880 h 1579760"/>
                    <a:gd name="connsiteX4" fmla="*/ 2118360 w 2781300"/>
                    <a:gd name="connsiteY4" fmla="*/ 619640 h 1579760"/>
                    <a:gd name="connsiteX5" fmla="*/ 2499360 w 2781300"/>
                    <a:gd name="connsiteY5" fmla="*/ 1442600 h 1579760"/>
                    <a:gd name="connsiteX6" fmla="*/ 2781300 w 2781300"/>
                    <a:gd name="connsiteY6" fmla="*/ 1579760 h 1579760"/>
                    <a:gd name="connsiteX0" fmla="*/ 0 w 2644140"/>
                    <a:gd name="connsiteY0" fmla="*/ 1572282 h 1579902"/>
                    <a:gd name="connsiteX1" fmla="*/ 525780 w 2644140"/>
                    <a:gd name="connsiteY1" fmla="*/ 459762 h 1579902"/>
                    <a:gd name="connsiteX2" fmla="*/ 937260 w 2644140"/>
                    <a:gd name="connsiteY2" fmla="*/ 2562 h 1579902"/>
                    <a:gd name="connsiteX3" fmla="*/ 1264920 w 2644140"/>
                    <a:gd name="connsiteY3" fmla="*/ 635022 h 1579902"/>
                    <a:gd name="connsiteX4" fmla="*/ 1981200 w 2644140"/>
                    <a:gd name="connsiteY4" fmla="*/ 619782 h 1579902"/>
                    <a:gd name="connsiteX5" fmla="*/ 2362200 w 2644140"/>
                    <a:gd name="connsiteY5" fmla="*/ 1442742 h 1579902"/>
                    <a:gd name="connsiteX6" fmla="*/ 2644140 w 2644140"/>
                    <a:gd name="connsiteY6" fmla="*/ 1579902 h 1579902"/>
                    <a:gd name="connsiteX0" fmla="*/ 0 w 2644140"/>
                    <a:gd name="connsiteY0" fmla="*/ 1624137 h 1631757"/>
                    <a:gd name="connsiteX1" fmla="*/ 525780 w 2644140"/>
                    <a:gd name="connsiteY1" fmla="*/ 511617 h 1631757"/>
                    <a:gd name="connsiteX2" fmla="*/ 937260 w 2644140"/>
                    <a:gd name="connsiteY2" fmla="*/ 54417 h 1631757"/>
                    <a:gd name="connsiteX3" fmla="*/ 1503045 w 2644140"/>
                    <a:gd name="connsiteY3" fmla="*/ 77277 h 1631757"/>
                    <a:gd name="connsiteX4" fmla="*/ 1981200 w 2644140"/>
                    <a:gd name="connsiteY4" fmla="*/ 671637 h 1631757"/>
                    <a:gd name="connsiteX5" fmla="*/ 2362200 w 2644140"/>
                    <a:gd name="connsiteY5" fmla="*/ 1494597 h 1631757"/>
                    <a:gd name="connsiteX6" fmla="*/ 2644140 w 2644140"/>
                    <a:gd name="connsiteY6" fmla="*/ 1631757 h 1631757"/>
                    <a:gd name="connsiteX0" fmla="*/ 0 w 2644140"/>
                    <a:gd name="connsiteY0" fmla="*/ 1601909 h 1614294"/>
                    <a:gd name="connsiteX1" fmla="*/ 525780 w 2644140"/>
                    <a:gd name="connsiteY1" fmla="*/ 489389 h 1614294"/>
                    <a:gd name="connsiteX2" fmla="*/ 937260 w 2644140"/>
                    <a:gd name="connsiteY2" fmla="*/ 32189 h 1614294"/>
                    <a:gd name="connsiteX3" fmla="*/ 1503045 w 2644140"/>
                    <a:gd name="connsiteY3" fmla="*/ 55049 h 1614294"/>
                    <a:gd name="connsiteX4" fmla="*/ 2171700 w 2644140"/>
                    <a:gd name="connsiteY4" fmla="*/ 192209 h 1614294"/>
                    <a:gd name="connsiteX5" fmla="*/ 2362200 w 2644140"/>
                    <a:gd name="connsiteY5" fmla="*/ 1472369 h 1614294"/>
                    <a:gd name="connsiteX6" fmla="*/ 2644140 w 2644140"/>
                    <a:gd name="connsiteY6" fmla="*/ 1609529 h 1614294"/>
                    <a:gd name="connsiteX0" fmla="*/ 0 w 2644140"/>
                    <a:gd name="connsiteY0" fmla="*/ 1574456 h 1586841"/>
                    <a:gd name="connsiteX1" fmla="*/ 525780 w 2644140"/>
                    <a:gd name="connsiteY1" fmla="*/ 461936 h 1586841"/>
                    <a:gd name="connsiteX2" fmla="*/ 746760 w 2644140"/>
                    <a:gd name="connsiteY2" fmla="*/ 42836 h 1586841"/>
                    <a:gd name="connsiteX3" fmla="*/ 1503045 w 2644140"/>
                    <a:gd name="connsiteY3" fmla="*/ 27596 h 1586841"/>
                    <a:gd name="connsiteX4" fmla="*/ 2171700 w 2644140"/>
                    <a:gd name="connsiteY4" fmla="*/ 164756 h 1586841"/>
                    <a:gd name="connsiteX5" fmla="*/ 2362200 w 2644140"/>
                    <a:gd name="connsiteY5" fmla="*/ 1444916 h 1586841"/>
                    <a:gd name="connsiteX6" fmla="*/ 2644140 w 2644140"/>
                    <a:gd name="connsiteY6" fmla="*/ 1582076 h 1586841"/>
                    <a:gd name="connsiteX0" fmla="*/ 0 w 2644140"/>
                    <a:gd name="connsiteY0" fmla="*/ 1574456 h 1582076"/>
                    <a:gd name="connsiteX1" fmla="*/ 525780 w 2644140"/>
                    <a:gd name="connsiteY1" fmla="*/ 461936 h 1582076"/>
                    <a:gd name="connsiteX2" fmla="*/ 746760 w 2644140"/>
                    <a:gd name="connsiteY2" fmla="*/ 42836 h 1582076"/>
                    <a:gd name="connsiteX3" fmla="*/ 1503045 w 2644140"/>
                    <a:gd name="connsiteY3" fmla="*/ 27596 h 1582076"/>
                    <a:gd name="connsiteX4" fmla="*/ 2171700 w 2644140"/>
                    <a:gd name="connsiteY4" fmla="*/ 164756 h 1582076"/>
                    <a:gd name="connsiteX5" fmla="*/ 2362200 w 2644140"/>
                    <a:gd name="connsiteY5" fmla="*/ 1302041 h 1582076"/>
                    <a:gd name="connsiteX6" fmla="*/ 2644140 w 2644140"/>
                    <a:gd name="connsiteY6" fmla="*/ 1582076 h 1582076"/>
                    <a:gd name="connsiteX0" fmla="*/ 0 w 2644140"/>
                    <a:gd name="connsiteY0" fmla="*/ 1601583 h 1609203"/>
                    <a:gd name="connsiteX1" fmla="*/ 1040130 w 2644140"/>
                    <a:gd name="connsiteY1" fmla="*/ 870063 h 1609203"/>
                    <a:gd name="connsiteX2" fmla="*/ 746760 w 2644140"/>
                    <a:gd name="connsiteY2" fmla="*/ 69963 h 1609203"/>
                    <a:gd name="connsiteX3" fmla="*/ 1503045 w 2644140"/>
                    <a:gd name="connsiteY3" fmla="*/ 54723 h 1609203"/>
                    <a:gd name="connsiteX4" fmla="*/ 2171700 w 2644140"/>
                    <a:gd name="connsiteY4" fmla="*/ 191883 h 1609203"/>
                    <a:gd name="connsiteX5" fmla="*/ 2362200 w 2644140"/>
                    <a:gd name="connsiteY5" fmla="*/ 1329168 h 1609203"/>
                    <a:gd name="connsiteX6" fmla="*/ 2644140 w 2644140"/>
                    <a:gd name="connsiteY6" fmla="*/ 1609203 h 1609203"/>
                    <a:gd name="connsiteX0" fmla="*/ 0 w 2644140"/>
                    <a:gd name="connsiteY0" fmla="*/ 1769761 h 1777381"/>
                    <a:gd name="connsiteX1" fmla="*/ 1040130 w 2644140"/>
                    <a:gd name="connsiteY1" fmla="*/ 1038241 h 1777381"/>
                    <a:gd name="connsiteX2" fmla="*/ 1175385 w 2644140"/>
                    <a:gd name="connsiteY2" fmla="*/ 38116 h 1777381"/>
                    <a:gd name="connsiteX3" fmla="*/ 1503045 w 2644140"/>
                    <a:gd name="connsiteY3" fmla="*/ 222901 h 1777381"/>
                    <a:gd name="connsiteX4" fmla="*/ 2171700 w 2644140"/>
                    <a:gd name="connsiteY4" fmla="*/ 360061 h 1777381"/>
                    <a:gd name="connsiteX5" fmla="*/ 2362200 w 2644140"/>
                    <a:gd name="connsiteY5" fmla="*/ 1497346 h 1777381"/>
                    <a:gd name="connsiteX6" fmla="*/ 2644140 w 2644140"/>
                    <a:gd name="connsiteY6" fmla="*/ 1777381 h 1777381"/>
                    <a:gd name="connsiteX0" fmla="*/ 0 w 2644140"/>
                    <a:gd name="connsiteY0" fmla="*/ 1808658 h 1816278"/>
                    <a:gd name="connsiteX1" fmla="*/ 1087755 w 2644140"/>
                    <a:gd name="connsiteY1" fmla="*/ 1658163 h 1816278"/>
                    <a:gd name="connsiteX2" fmla="*/ 1175385 w 2644140"/>
                    <a:gd name="connsiteY2" fmla="*/ 77013 h 1816278"/>
                    <a:gd name="connsiteX3" fmla="*/ 1503045 w 2644140"/>
                    <a:gd name="connsiteY3" fmla="*/ 261798 h 1816278"/>
                    <a:gd name="connsiteX4" fmla="*/ 2171700 w 2644140"/>
                    <a:gd name="connsiteY4" fmla="*/ 398958 h 1816278"/>
                    <a:gd name="connsiteX5" fmla="*/ 2362200 w 2644140"/>
                    <a:gd name="connsiteY5" fmla="*/ 1536243 h 1816278"/>
                    <a:gd name="connsiteX6" fmla="*/ 2644140 w 2644140"/>
                    <a:gd name="connsiteY6" fmla="*/ 1816278 h 1816278"/>
                    <a:gd name="connsiteX0" fmla="*/ 0 w 2644140"/>
                    <a:gd name="connsiteY0" fmla="*/ 1731772 h 1739392"/>
                    <a:gd name="connsiteX1" fmla="*/ 1087755 w 2644140"/>
                    <a:gd name="connsiteY1" fmla="*/ 1581277 h 1739392"/>
                    <a:gd name="connsiteX2" fmla="*/ 1175385 w 2644140"/>
                    <a:gd name="connsiteY2" fmla="*/ 127 h 1739392"/>
                    <a:gd name="connsiteX3" fmla="*/ 1360170 w 2644140"/>
                    <a:gd name="connsiteY3" fmla="*/ 1670812 h 1739392"/>
                    <a:gd name="connsiteX4" fmla="*/ 2171700 w 2644140"/>
                    <a:gd name="connsiteY4" fmla="*/ 322072 h 1739392"/>
                    <a:gd name="connsiteX5" fmla="*/ 2362200 w 2644140"/>
                    <a:gd name="connsiteY5" fmla="*/ 1459357 h 1739392"/>
                    <a:gd name="connsiteX6" fmla="*/ 2644140 w 2644140"/>
                    <a:gd name="connsiteY6" fmla="*/ 1739392 h 1739392"/>
                    <a:gd name="connsiteX0" fmla="*/ 0 w 2644140"/>
                    <a:gd name="connsiteY0" fmla="*/ 1731772 h 1754360"/>
                    <a:gd name="connsiteX1" fmla="*/ 1087755 w 2644140"/>
                    <a:gd name="connsiteY1" fmla="*/ 1581277 h 1754360"/>
                    <a:gd name="connsiteX2" fmla="*/ 1175385 w 2644140"/>
                    <a:gd name="connsiteY2" fmla="*/ 127 h 1754360"/>
                    <a:gd name="connsiteX3" fmla="*/ 1360170 w 2644140"/>
                    <a:gd name="connsiteY3" fmla="*/ 1670812 h 1754360"/>
                    <a:gd name="connsiteX4" fmla="*/ 2171700 w 2644140"/>
                    <a:gd name="connsiteY4" fmla="*/ 322072 h 1754360"/>
                    <a:gd name="connsiteX5" fmla="*/ 2362200 w 2644140"/>
                    <a:gd name="connsiteY5" fmla="*/ 1459357 h 1754360"/>
                    <a:gd name="connsiteX6" fmla="*/ 2644140 w 2644140"/>
                    <a:gd name="connsiteY6" fmla="*/ 1739392 h 1754360"/>
                    <a:gd name="connsiteX0" fmla="*/ 0 w 2644140"/>
                    <a:gd name="connsiteY0" fmla="*/ 1731907 h 1739527"/>
                    <a:gd name="connsiteX1" fmla="*/ 954405 w 2644140"/>
                    <a:gd name="connsiteY1" fmla="*/ 1543312 h 1739527"/>
                    <a:gd name="connsiteX2" fmla="*/ 1175385 w 2644140"/>
                    <a:gd name="connsiteY2" fmla="*/ 262 h 1739527"/>
                    <a:gd name="connsiteX3" fmla="*/ 1360170 w 2644140"/>
                    <a:gd name="connsiteY3" fmla="*/ 1670947 h 1739527"/>
                    <a:gd name="connsiteX4" fmla="*/ 2171700 w 2644140"/>
                    <a:gd name="connsiteY4" fmla="*/ 322207 h 1739527"/>
                    <a:gd name="connsiteX5" fmla="*/ 2362200 w 2644140"/>
                    <a:gd name="connsiteY5" fmla="*/ 1459492 h 1739527"/>
                    <a:gd name="connsiteX6" fmla="*/ 2644140 w 2644140"/>
                    <a:gd name="connsiteY6" fmla="*/ 1739527 h 1739527"/>
                    <a:gd name="connsiteX0" fmla="*/ 0 w 2644140"/>
                    <a:gd name="connsiteY0" fmla="*/ 1731907 h 1741326"/>
                    <a:gd name="connsiteX1" fmla="*/ 954405 w 2644140"/>
                    <a:gd name="connsiteY1" fmla="*/ 1543312 h 1741326"/>
                    <a:gd name="connsiteX2" fmla="*/ 1175385 w 2644140"/>
                    <a:gd name="connsiteY2" fmla="*/ 262 h 1741326"/>
                    <a:gd name="connsiteX3" fmla="*/ 1360170 w 2644140"/>
                    <a:gd name="connsiteY3" fmla="*/ 1670947 h 1741326"/>
                    <a:gd name="connsiteX4" fmla="*/ 2362200 w 2644140"/>
                    <a:gd name="connsiteY4" fmla="*/ 1459492 h 1741326"/>
                    <a:gd name="connsiteX5" fmla="*/ 2644140 w 2644140"/>
                    <a:gd name="connsiteY5" fmla="*/ 1739527 h 1741326"/>
                    <a:gd name="connsiteX0" fmla="*/ 0 w 2644140"/>
                    <a:gd name="connsiteY0" fmla="*/ 1731907 h 1816341"/>
                    <a:gd name="connsiteX1" fmla="*/ 954405 w 2644140"/>
                    <a:gd name="connsiteY1" fmla="*/ 1543312 h 1816341"/>
                    <a:gd name="connsiteX2" fmla="*/ 1175385 w 2644140"/>
                    <a:gd name="connsiteY2" fmla="*/ 262 h 1816341"/>
                    <a:gd name="connsiteX3" fmla="*/ 1360170 w 2644140"/>
                    <a:gd name="connsiteY3" fmla="*/ 1670947 h 1816341"/>
                    <a:gd name="connsiteX4" fmla="*/ 2644140 w 2644140"/>
                    <a:gd name="connsiteY4" fmla="*/ 1739527 h 1816341"/>
                    <a:gd name="connsiteX0" fmla="*/ 0 w 2644140"/>
                    <a:gd name="connsiteY0" fmla="*/ 1731907 h 1813764"/>
                    <a:gd name="connsiteX1" fmla="*/ 954405 w 2644140"/>
                    <a:gd name="connsiteY1" fmla="*/ 1543312 h 1813764"/>
                    <a:gd name="connsiteX2" fmla="*/ 1175385 w 2644140"/>
                    <a:gd name="connsiteY2" fmla="*/ 262 h 1813764"/>
                    <a:gd name="connsiteX3" fmla="*/ 1360170 w 2644140"/>
                    <a:gd name="connsiteY3" fmla="*/ 1670947 h 1813764"/>
                    <a:gd name="connsiteX4" fmla="*/ 2644140 w 2644140"/>
                    <a:gd name="connsiteY4" fmla="*/ 1739527 h 1813764"/>
                    <a:gd name="connsiteX0" fmla="*/ 0 w 2644140"/>
                    <a:gd name="connsiteY0" fmla="*/ 1731649 h 1739269"/>
                    <a:gd name="connsiteX1" fmla="*/ 954405 w 2644140"/>
                    <a:gd name="connsiteY1" fmla="*/ 1543054 h 1739269"/>
                    <a:gd name="connsiteX2" fmla="*/ 1175385 w 2644140"/>
                    <a:gd name="connsiteY2" fmla="*/ 4 h 1739269"/>
                    <a:gd name="connsiteX3" fmla="*/ 1360170 w 2644140"/>
                    <a:gd name="connsiteY3" fmla="*/ 1527814 h 1739269"/>
                    <a:gd name="connsiteX4" fmla="*/ 2644140 w 2644140"/>
                    <a:gd name="connsiteY4" fmla="*/ 1739269 h 1739269"/>
                    <a:gd name="connsiteX0" fmla="*/ 0 w 2660626"/>
                    <a:gd name="connsiteY0" fmla="*/ 313671 h 1739269"/>
                    <a:gd name="connsiteX1" fmla="*/ 970891 w 2660626"/>
                    <a:gd name="connsiteY1" fmla="*/ 1543054 h 1739269"/>
                    <a:gd name="connsiteX2" fmla="*/ 1191871 w 2660626"/>
                    <a:gd name="connsiteY2" fmla="*/ 4 h 1739269"/>
                    <a:gd name="connsiteX3" fmla="*/ 1376656 w 2660626"/>
                    <a:gd name="connsiteY3" fmla="*/ 1527814 h 1739269"/>
                    <a:gd name="connsiteX4" fmla="*/ 2660626 w 2660626"/>
                    <a:gd name="connsiteY4" fmla="*/ 1739269 h 1739269"/>
                    <a:gd name="connsiteX0" fmla="*/ 0 w 2660626"/>
                    <a:gd name="connsiteY0" fmla="*/ 360928 h 1786526"/>
                    <a:gd name="connsiteX1" fmla="*/ 476250 w 2660626"/>
                    <a:gd name="connsiteY1" fmla="*/ 386679 h 1786526"/>
                    <a:gd name="connsiteX2" fmla="*/ 1191871 w 2660626"/>
                    <a:gd name="connsiteY2" fmla="*/ 47261 h 1786526"/>
                    <a:gd name="connsiteX3" fmla="*/ 1376656 w 2660626"/>
                    <a:gd name="connsiteY3" fmla="*/ 1575071 h 1786526"/>
                    <a:gd name="connsiteX4" fmla="*/ 2660626 w 2660626"/>
                    <a:gd name="connsiteY4" fmla="*/ 1786526 h 1786526"/>
                    <a:gd name="connsiteX0" fmla="*/ 0 w 2660626"/>
                    <a:gd name="connsiteY0" fmla="*/ 56016 h 1481614"/>
                    <a:gd name="connsiteX1" fmla="*/ 476250 w 2660626"/>
                    <a:gd name="connsiteY1" fmla="*/ 81767 h 1481614"/>
                    <a:gd name="connsiteX2" fmla="*/ 1158895 w 2660626"/>
                    <a:gd name="connsiteY2" fmla="*/ 88601 h 1481614"/>
                    <a:gd name="connsiteX3" fmla="*/ 1376656 w 2660626"/>
                    <a:gd name="connsiteY3" fmla="*/ 1270159 h 1481614"/>
                    <a:gd name="connsiteX4" fmla="*/ 2660626 w 2660626"/>
                    <a:gd name="connsiteY4" fmla="*/ 1481614 h 1481614"/>
                    <a:gd name="connsiteX0" fmla="*/ 0 w 2660626"/>
                    <a:gd name="connsiteY0" fmla="*/ 100358 h 1525956"/>
                    <a:gd name="connsiteX1" fmla="*/ 476250 w 2660626"/>
                    <a:gd name="connsiteY1" fmla="*/ 126109 h 1525956"/>
                    <a:gd name="connsiteX2" fmla="*/ 1158895 w 2660626"/>
                    <a:gd name="connsiteY2" fmla="*/ 132943 h 1525956"/>
                    <a:gd name="connsiteX3" fmla="*/ 1772368 w 2660626"/>
                    <a:gd name="connsiteY3" fmla="*/ 127356 h 1525956"/>
                    <a:gd name="connsiteX4" fmla="*/ 2660626 w 2660626"/>
                    <a:gd name="connsiteY4" fmla="*/ 1525956 h 1525956"/>
                    <a:gd name="connsiteX0" fmla="*/ 0 w 2660626"/>
                    <a:gd name="connsiteY0" fmla="*/ 12456 h 1438054"/>
                    <a:gd name="connsiteX1" fmla="*/ 476250 w 2660626"/>
                    <a:gd name="connsiteY1" fmla="*/ 38207 h 1438054"/>
                    <a:gd name="connsiteX2" fmla="*/ 1158895 w 2660626"/>
                    <a:gd name="connsiteY2" fmla="*/ 45041 h 1438054"/>
                    <a:gd name="connsiteX3" fmla="*/ 1772368 w 2660626"/>
                    <a:gd name="connsiteY3" fmla="*/ 39454 h 1438054"/>
                    <a:gd name="connsiteX4" fmla="*/ 2660626 w 2660626"/>
                    <a:gd name="connsiteY4" fmla="*/ 1438054 h 1438054"/>
                    <a:gd name="connsiteX0" fmla="*/ 0 w 2693599"/>
                    <a:gd name="connsiteY0" fmla="*/ 12456 h 162461"/>
                    <a:gd name="connsiteX1" fmla="*/ 476250 w 2693599"/>
                    <a:gd name="connsiteY1" fmla="*/ 38207 h 162461"/>
                    <a:gd name="connsiteX2" fmla="*/ 1158895 w 2693599"/>
                    <a:gd name="connsiteY2" fmla="*/ 45041 h 162461"/>
                    <a:gd name="connsiteX3" fmla="*/ 1772368 w 2693599"/>
                    <a:gd name="connsiteY3" fmla="*/ 39454 h 162461"/>
                    <a:gd name="connsiteX4" fmla="*/ 2693599 w 2693599"/>
                    <a:gd name="connsiteY4" fmla="*/ 36566 h 162461"/>
                    <a:gd name="connsiteX0" fmla="*/ 0 w 2693599"/>
                    <a:gd name="connsiteY0" fmla="*/ 8648 h 184224"/>
                    <a:gd name="connsiteX1" fmla="*/ 476250 w 2693599"/>
                    <a:gd name="connsiteY1" fmla="*/ 34399 h 184224"/>
                    <a:gd name="connsiteX2" fmla="*/ 1158895 w 2693599"/>
                    <a:gd name="connsiteY2" fmla="*/ 41233 h 184224"/>
                    <a:gd name="connsiteX3" fmla="*/ 1854807 w 2693599"/>
                    <a:gd name="connsiteY3" fmla="*/ 68618 h 184224"/>
                    <a:gd name="connsiteX4" fmla="*/ 2693599 w 2693599"/>
                    <a:gd name="connsiteY4" fmla="*/ 32758 h 184224"/>
                    <a:gd name="connsiteX0" fmla="*/ 0 w 2693599"/>
                    <a:gd name="connsiteY0" fmla="*/ 8648 h 73604"/>
                    <a:gd name="connsiteX1" fmla="*/ 476250 w 2693599"/>
                    <a:gd name="connsiteY1" fmla="*/ 34399 h 73604"/>
                    <a:gd name="connsiteX2" fmla="*/ 1158895 w 2693599"/>
                    <a:gd name="connsiteY2" fmla="*/ 41233 h 73604"/>
                    <a:gd name="connsiteX3" fmla="*/ 1854807 w 2693599"/>
                    <a:gd name="connsiteY3" fmla="*/ 68618 h 73604"/>
                    <a:gd name="connsiteX4" fmla="*/ 2693599 w 2693599"/>
                    <a:gd name="connsiteY4" fmla="*/ 32758 h 736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693599" h="73604">
                      <a:moveTo>
                        <a:pt x="0" y="8648"/>
                      </a:moveTo>
                      <a:cubicBezTo>
                        <a:pt x="455295" y="-19292"/>
                        <a:pt x="283101" y="28968"/>
                        <a:pt x="476250" y="34399"/>
                      </a:cubicBezTo>
                      <a:cubicBezTo>
                        <a:pt x="669399" y="39830"/>
                        <a:pt x="929136" y="35530"/>
                        <a:pt x="1158895" y="41233"/>
                      </a:cubicBezTo>
                      <a:cubicBezTo>
                        <a:pt x="1388654" y="46936"/>
                        <a:pt x="1461626" y="-23404"/>
                        <a:pt x="1854807" y="68618"/>
                      </a:cubicBezTo>
                      <a:cubicBezTo>
                        <a:pt x="2247988" y="94688"/>
                        <a:pt x="1540280" y="8946"/>
                        <a:pt x="2693599" y="32758"/>
                      </a:cubicBezTo>
                    </a:path>
                  </a:pathLst>
                </a:custGeom>
                <a:ln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cxnSp>
              <p:nvCxnSpPr>
                <p:cNvPr id="123" name="Straight Connector 122"/>
                <p:cNvCxnSpPr/>
                <p:nvPr/>
              </p:nvCxnSpPr>
              <p:spPr>
                <a:xfrm>
                  <a:off x="6210300" y="2598420"/>
                  <a:ext cx="0" cy="242316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>
                  <a:off x="5920740" y="4645600"/>
                  <a:ext cx="334518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0" name="TextBox 119"/>
              <p:cNvSpPr txBox="1"/>
              <p:nvPr/>
            </p:nvSpPr>
            <p:spPr>
              <a:xfrm>
                <a:off x="8490927" y="1610366"/>
                <a:ext cx="1196632" cy="31966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dirty="0"/>
                  <a:t>E</a:t>
                </a:r>
              </a:p>
              <a:p>
                <a:pPr algn="ctr"/>
                <a:endParaRPr lang="en-GB" sz="1200" dirty="0"/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2652392" y="1101963"/>
              <a:ext cx="608574" cy="468812"/>
              <a:chOff x="3630137" y="1134494"/>
              <a:chExt cx="608574" cy="468812"/>
            </a:xfrm>
          </p:grpSpPr>
          <p:grpSp>
            <p:nvGrpSpPr>
              <p:cNvPr id="101" name="Group 100"/>
              <p:cNvGrpSpPr/>
              <p:nvPr/>
            </p:nvGrpSpPr>
            <p:grpSpPr>
              <a:xfrm>
                <a:off x="3630137" y="1134494"/>
                <a:ext cx="608574" cy="468812"/>
                <a:chOff x="6494780" y="1858394"/>
                <a:chExt cx="608574" cy="468812"/>
              </a:xfrm>
            </p:grpSpPr>
            <p:sp>
              <p:nvSpPr>
                <p:cNvPr id="104" name="Rectangle 103"/>
                <p:cNvSpPr/>
                <p:nvPr/>
              </p:nvSpPr>
              <p:spPr>
                <a:xfrm>
                  <a:off x="6494780" y="1858394"/>
                  <a:ext cx="608574" cy="468812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pic>
              <p:nvPicPr>
                <p:cNvPr id="106" name="Picture 105"/>
                <p:cNvPicPr>
                  <a:picLocks noChangeAspect="1"/>
                </p:cNvPicPr>
                <p:nvPr/>
              </p:nvPicPr>
              <p:blipFill rotWithShape="1">
                <a:blip r:embed="rId2">
                  <a:lum bright="-20000" contrast="40000"/>
                </a:blip>
                <a:srcRect l="17691" t="6392" r="38007" b="34792"/>
                <a:stretch/>
              </p:blipFill>
              <p:spPr>
                <a:xfrm>
                  <a:off x="6582475" y="1876153"/>
                  <a:ext cx="433183" cy="431618"/>
                </a:xfrm>
                <a:prstGeom prst="rect">
                  <a:avLst/>
                </a:prstGeom>
              </p:spPr>
            </p:pic>
          </p:grpSp>
          <p:cxnSp>
            <p:nvCxnSpPr>
              <p:cNvPr id="125" name="Straight Connector 124"/>
              <p:cNvCxnSpPr>
                <a:stCxn id="106" idx="1"/>
                <a:endCxn id="106" idx="3"/>
              </p:cNvCxnSpPr>
              <p:nvPr/>
            </p:nvCxnSpPr>
            <p:spPr>
              <a:xfrm>
                <a:off x="3717832" y="1368062"/>
                <a:ext cx="433183" cy="0"/>
              </a:xfrm>
              <a:prstGeom prst="line">
                <a:avLst/>
              </a:prstGeom>
              <a:ln>
                <a:solidFill>
                  <a:srgbClr val="FF0000">
                    <a:alpha val="5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>
                <a:stCxn id="106" idx="0"/>
                <a:endCxn id="106" idx="2"/>
              </p:cNvCxnSpPr>
              <p:nvPr/>
            </p:nvCxnSpPr>
            <p:spPr>
              <a:xfrm>
                <a:off x="3934424" y="1152253"/>
                <a:ext cx="0" cy="431618"/>
              </a:xfrm>
              <a:prstGeom prst="line">
                <a:avLst/>
              </a:prstGeom>
              <a:ln>
                <a:solidFill>
                  <a:srgbClr val="FF0000">
                    <a:alpha val="5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7" name="Group 126"/>
            <p:cNvGrpSpPr/>
            <p:nvPr/>
          </p:nvGrpSpPr>
          <p:grpSpPr>
            <a:xfrm>
              <a:off x="3333914" y="1100509"/>
              <a:ext cx="608574" cy="468812"/>
              <a:chOff x="2121852" y="2040351"/>
              <a:chExt cx="608574" cy="468812"/>
            </a:xfrm>
          </p:grpSpPr>
          <p:grpSp>
            <p:nvGrpSpPr>
              <p:cNvPr id="128" name="Group 127"/>
              <p:cNvGrpSpPr/>
              <p:nvPr/>
            </p:nvGrpSpPr>
            <p:grpSpPr>
              <a:xfrm>
                <a:off x="2121852" y="2040351"/>
                <a:ext cx="608574" cy="468812"/>
                <a:chOff x="2121852" y="2040351"/>
                <a:chExt cx="608574" cy="468812"/>
              </a:xfrm>
            </p:grpSpPr>
            <p:sp>
              <p:nvSpPr>
                <p:cNvPr id="132" name="Rectangle 131"/>
                <p:cNvSpPr/>
                <p:nvPr/>
              </p:nvSpPr>
              <p:spPr>
                <a:xfrm>
                  <a:off x="2121852" y="2040351"/>
                  <a:ext cx="608574" cy="468812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pic>
              <p:nvPicPr>
                <p:cNvPr id="133" name="Picture 132"/>
                <p:cNvPicPr>
                  <a:picLocks noChangeAspect="1"/>
                </p:cNvPicPr>
                <p:nvPr/>
              </p:nvPicPr>
              <p:blipFill rotWithShape="1">
                <a:blip r:embed="rId3" cstate="print">
                  <a:extLst>
                    <a:ext uri="{BEBA8EAE-BF5A-486C-A8C5-ECC9F3942E4B}">
                      <a14:imgProps xmlns:a14="http://schemas.microsoft.com/office/drawing/2010/main">
                        <a14:imgLayer r:embed="rId4">
                          <a14:imgEffect>
                            <a14:brightnessContrast bright="40000" contrast="20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14762" t="5714" r="33524" b="25524"/>
                <a:stretch/>
              </p:blipFill>
              <p:spPr>
                <a:xfrm>
                  <a:off x="2224088" y="2065839"/>
                  <a:ext cx="418994" cy="417836"/>
                </a:xfrm>
                <a:prstGeom prst="rect">
                  <a:avLst/>
                </a:prstGeom>
              </p:spPr>
            </p:pic>
          </p:grpSp>
          <p:cxnSp>
            <p:nvCxnSpPr>
              <p:cNvPr id="129" name="Straight Connector 128"/>
              <p:cNvCxnSpPr>
                <a:stCxn id="133" idx="1"/>
                <a:endCxn id="133" idx="3"/>
              </p:cNvCxnSpPr>
              <p:nvPr/>
            </p:nvCxnSpPr>
            <p:spPr>
              <a:xfrm>
                <a:off x="2224088" y="2274757"/>
                <a:ext cx="418994" cy="0"/>
              </a:xfrm>
              <a:prstGeom prst="line">
                <a:avLst/>
              </a:prstGeom>
              <a:ln>
                <a:solidFill>
                  <a:srgbClr val="FF0000">
                    <a:alpha val="5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>
                <a:stCxn id="133" idx="0"/>
                <a:endCxn id="133" idx="2"/>
              </p:cNvCxnSpPr>
              <p:nvPr/>
            </p:nvCxnSpPr>
            <p:spPr>
              <a:xfrm>
                <a:off x="2433585" y="2065839"/>
                <a:ext cx="0" cy="417836"/>
              </a:xfrm>
              <a:prstGeom prst="line">
                <a:avLst/>
              </a:prstGeom>
              <a:ln>
                <a:solidFill>
                  <a:srgbClr val="FF0000">
                    <a:alpha val="5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1" name="Oval 130"/>
              <p:cNvSpPr/>
              <p:nvPr/>
            </p:nvSpPr>
            <p:spPr>
              <a:xfrm>
                <a:off x="2291900" y="2131978"/>
                <a:ext cx="283369" cy="285557"/>
              </a:xfrm>
              <a:prstGeom prst="ellipse">
                <a:avLst/>
              </a:prstGeom>
              <a:noFill/>
              <a:ln>
                <a:solidFill>
                  <a:srgbClr val="FF0000">
                    <a:alpha val="5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17" name="Rectangle 16"/>
          <p:cNvSpPr/>
          <p:nvPr/>
        </p:nvSpPr>
        <p:spPr>
          <a:xfrm>
            <a:off x="1086338" y="5316514"/>
            <a:ext cx="1569566" cy="94052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Pump</a:t>
            </a:r>
          </a:p>
        </p:txBody>
      </p:sp>
      <p:grpSp>
        <p:nvGrpSpPr>
          <p:cNvPr id="134" name="Group 133"/>
          <p:cNvGrpSpPr/>
          <p:nvPr/>
        </p:nvGrpSpPr>
        <p:grpSpPr>
          <a:xfrm>
            <a:off x="5027197" y="2413716"/>
            <a:ext cx="1099243" cy="2159060"/>
            <a:chOff x="10113917" y="2427944"/>
            <a:chExt cx="1099243" cy="2159060"/>
          </a:xfrm>
        </p:grpSpPr>
        <p:sp>
          <p:nvSpPr>
            <p:cNvPr id="135" name="TextBox 134"/>
            <p:cNvSpPr txBox="1"/>
            <p:nvPr/>
          </p:nvSpPr>
          <p:spPr>
            <a:xfrm>
              <a:off x="10113917" y="2427944"/>
              <a:ext cx="1099243" cy="369332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2400">
                  <a:solidFill>
                    <a:schemeClr val="dk1"/>
                  </a:solidFill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r>
                <a:rPr lang="en-GB" sz="1800" dirty="0"/>
                <a:t>Spatial</a:t>
              </a: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10113917" y="3621096"/>
              <a:ext cx="1099243" cy="369332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2400">
                  <a:solidFill>
                    <a:schemeClr val="dk1"/>
                  </a:solidFill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r>
                <a:rPr lang="en-GB" sz="1800" dirty="0"/>
                <a:t>Spectral</a:t>
              </a: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10113917" y="3024520"/>
              <a:ext cx="1099243" cy="369332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2400">
                  <a:solidFill>
                    <a:schemeClr val="dk1"/>
                  </a:solidFill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r>
                <a:rPr lang="en-GB" sz="1800" dirty="0"/>
                <a:t>Energy</a:t>
              </a: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10113917" y="4217672"/>
              <a:ext cx="1099243" cy="369332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Temporal</a:t>
              </a:r>
            </a:p>
          </p:txBody>
        </p:sp>
      </p:grpSp>
      <p:grpSp>
        <p:nvGrpSpPr>
          <p:cNvPr id="139" name="Group 138"/>
          <p:cNvGrpSpPr/>
          <p:nvPr/>
        </p:nvGrpSpPr>
        <p:grpSpPr>
          <a:xfrm>
            <a:off x="8219178" y="4089771"/>
            <a:ext cx="1099243" cy="2159060"/>
            <a:chOff x="10113917" y="2427944"/>
            <a:chExt cx="1099243" cy="2159060"/>
          </a:xfrm>
        </p:grpSpPr>
        <p:sp>
          <p:nvSpPr>
            <p:cNvPr id="140" name="TextBox 139"/>
            <p:cNvSpPr txBox="1"/>
            <p:nvPr/>
          </p:nvSpPr>
          <p:spPr>
            <a:xfrm>
              <a:off x="10113917" y="2427944"/>
              <a:ext cx="1099243" cy="369332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2400">
                  <a:solidFill>
                    <a:schemeClr val="dk1"/>
                  </a:solidFill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r>
                <a:rPr lang="en-GB" sz="1800" dirty="0"/>
                <a:t>Spatial</a:t>
              </a: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10113917" y="3621096"/>
              <a:ext cx="1099243" cy="369332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2400">
                  <a:solidFill>
                    <a:schemeClr val="dk1"/>
                  </a:solidFill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r>
                <a:rPr lang="en-GB" sz="1800" dirty="0"/>
                <a:t>Spectral</a:t>
              </a: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10113917" y="3024520"/>
              <a:ext cx="1099243" cy="369332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2400">
                  <a:solidFill>
                    <a:schemeClr val="dk1"/>
                  </a:solidFill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r>
                <a:rPr lang="en-GB" sz="1800" dirty="0"/>
                <a:t>Energy</a:t>
              </a: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10113917" y="4217672"/>
              <a:ext cx="1099243" cy="369332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Temporal</a:t>
              </a:r>
            </a:p>
          </p:txBody>
        </p:sp>
      </p:grpSp>
      <p:pic>
        <p:nvPicPr>
          <p:cNvPr id="5" name="Picture 2" descr="Image result for clf logo laser">
            <a:extLst>
              <a:ext uri="{FF2B5EF4-FFF2-40B4-BE49-F238E27FC236}">
                <a16:creationId xmlns:a16="http://schemas.microsoft.com/office/drawing/2014/main" id="{6F92543F-1200-4551-63BD-D2095CF78A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1764" y="83948"/>
            <a:ext cx="945165" cy="924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F49E7B9-D9B1-FF5D-22F0-0F9D3B774D31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75356" y="190680"/>
            <a:ext cx="2157687" cy="551589"/>
          </a:xfrm>
          <a:prstGeom prst="rect">
            <a:avLst/>
          </a:prstGeom>
        </p:spPr>
      </p:pic>
      <p:sp>
        <p:nvSpPr>
          <p:cNvPr id="10" name="Title 118">
            <a:extLst>
              <a:ext uri="{FF2B5EF4-FFF2-40B4-BE49-F238E27FC236}">
                <a16:creationId xmlns:a16="http://schemas.microsoft.com/office/drawing/2014/main" id="{B6D94821-6E43-41F5-7833-1BD409FF368A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7476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>
                <a:solidFill>
                  <a:schemeClr val="accent1">
                    <a:lumMod val="50000"/>
                  </a:schemeClr>
                </a:solidFill>
              </a:rPr>
              <a:t>System Performance</a:t>
            </a:r>
            <a:endParaRPr lang="en-GB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677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4" grpId="0" animBg="1"/>
      <p:bldP spid="6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7FCB2-44B0-4404-A77E-14A745E78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Auto-alignment and fast stabilisation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537D84-6ED8-42F8-9976-1D83A5E44C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39900"/>
            <a:ext cx="10515600" cy="4886260"/>
          </a:xfrm>
        </p:spPr>
        <p:txBody>
          <a:bodyPr/>
          <a:lstStyle/>
          <a:p>
            <a:r>
              <a:rPr lang="en-GB" dirty="0"/>
              <a:t>EPAC features two methods to stabilise beam pointing</a:t>
            </a:r>
          </a:p>
          <a:p>
            <a:pPr lvl="1"/>
            <a:r>
              <a:rPr lang="en-GB" dirty="0"/>
              <a:t>Auto-alignment</a:t>
            </a:r>
          </a:p>
          <a:p>
            <a:pPr lvl="2"/>
            <a:r>
              <a:rPr lang="en-GB" dirty="0"/>
              <a:t>Uses cameras and motorised mirrors</a:t>
            </a:r>
          </a:p>
          <a:p>
            <a:pPr lvl="2"/>
            <a:r>
              <a:rPr lang="en-GB" dirty="0"/>
              <a:t>Uses the main beam</a:t>
            </a:r>
          </a:p>
          <a:p>
            <a:pPr lvl="2"/>
            <a:r>
              <a:rPr lang="en-GB" dirty="0"/>
              <a:t>Compensates slow drifts and variations</a:t>
            </a:r>
          </a:p>
          <a:p>
            <a:pPr lvl="1"/>
            <a:r>
              <a:rPr lang="en-GB" dirty="0"/>
              <a:t>Fast stabilisation </a:t>
            </a:r>
          </a:p>
          <a:p>
            <a:pPr lvl="2"/>
            <a:r>
              <a:rPr lang="en-GB" dirty="0"/>
              <a:t>Uses position-sensitive detectors and a piezo-driven mirror</a:t>
            </a:r>
          </a:p>
          <a:p>
            <a:pPr lvl="2"/>
            <a:r>
              <a:rPr lang="en-GB" dirty="0"/>
              <a:t>Uses 2 dedicated CW beams</a:t>
            </a:r>
          </a:p>
          <a:p>
            <a:pPr lvl="2"/>
            <a:r>
              <a:rPr lang="en-GB" dirty="0"/>
              <a:t>Suppresses vibrations and jitter fast than 10 Hz</a:t>
            </a:r>
          </a:p>
        </p:txBody>
      </p:sp>
      <p:pic>
        <p:nvPicPr>
          <p:cNvPr id="4" name="Picture 2" descr="Image result for clf logo laser">
            <a:extLst>
              <a:ext uri="{FF2B5EF4-FFF2-40B4-BE49-F238E27FC236}">
                <a16:creationId xmlns:a16="http://schemas.microsoft.com/office/drawing/2014/main" id="{6BB4F0ED-052B-4BAE-9006-CEC1467E25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1764" y="64069"/>
            <a:ext cx="945165" cy="924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FEECB2E-122E-438E-8EEE-0C5E4EC5C14C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374" y="6137206"/>
            <a:ext cx="2157687" cy="551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225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7FCB2-44B0-4404-A77E-14A745E78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>
                <a:solidFill>
                  <a:schemeClr val="accent1">
                    <a:lumMod val="50000"/>
                  </a:schemeClr>
                </a:solidFill>
              </a:rPr>
              <a:t>Auto-alignment strategy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537D84-6ED8-42F8-9976-1D83A5E44C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39900"/>
            <a:ext cx="10515600" cy="4886260"/>
          </a:xfrm>
        </p:spPr>
        <p:txBody>
          <a:bodyPr/>
          <a:lstStyle/>
          <a:p>
            <a:r>
              <a:rPr lang="en-GB" dirty="0"/>
              <a:t>Objectives</a:t>
            </a:r>
          </a:p>
          <a:p>
            <a:pPr lvl="1"/>
            <a:r>
              <a:rPr lang="en-GB" dirty="0"/>
              <a:t>Maintain pointing through the system during an operations day</a:t>
            </a:r>
          </a:p>
          <a:p>
            <a:pPr lvl="1"/>
            <a:r>
              <a:rPr lang="en-GB" dirty="0"/>
              <a:t>Compensate slow drifts (sub-Hz operating frequency)</a:t>
            </a:r>
          </a:p>
          <a:p>
            <a:r>
              <a:rPr lang="en-GB" dirty="0"/>
              <a:t>The initial approach: less is more</a:t>
            </a:r>
          </a:p>
          <a:p>
            <a:pPr lvl="1"/>
            <a:r>
              <a:rPr lang="en-GB" dirty="0"/>
              <a:t>Design a stable laser and add loops in key locations to the automated system</a:t>
            </a:r>
          </a:p>
          <a:p>
            <a:pPr lvl="1"/>
            <a:r>
              <a:rPr lang="en-GB" dirty="0"/>
              <a:t>Become more familiar with the system and adapt</a:t>
            </a:r>
          </a:p>
          <a:p>
            <a:r>
              <a:rPr lang="en-GB" dirty="0"/>
              <a:t>Can be upsized or downsized as we gather more experience</a:t>
            </a:r>
          </a:p>
          <a:p>
            <a:pPr lvl="1"/>
            <a:r>
              <a:rPr lang="en-GB" dirty="0"/>
              <a:t>Many mirror mounts include actuators for accessibility reasons, can be changed from remote-operated to automatic</a:t>
            </a:r>
          </a:p>
        </p:txBody>
      </p:sp>
      <p:pic>
        <p:nvPicPr>
          <p:cNvPr id="4" name="Picture 2" descr="Image result for clf logo laser">
            <a:extLst>
              <a:ext uri="{FF2B5EF4-FFF2-40B4-BE49-F238E27FC236}">
                <a16:creationId xmlns:a16="http://schemas.microsoft.com/office/drawing/2014/main" id="{8E22BFBE-3D2A-47C7-B4AF-18D9AF8A61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1764" y="103826"/>
            <a:ext cx="945165" cy="924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F4B781A-AC8F-4EF6-8B5C-515E82F68CBC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374" y="6176963"/>
            <a:ext cx="2157687" cy="551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358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88E89-2DCD-49D9-838D-C079A7BFF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>
                <a:solidFill>
                  <a:schemeClr val="accent1">
                    <a:lumMod val="50000"/>
                  </a:schemeClr>
                </a:solidFill>
              </a:rPr>
              <a:t>Auto-alignment implementation</a:t>
            </a:r>
          </a:p>
        </p:txBody>
      </p:sp>
      <p:pic>
        <p:nvPicPr>
          <p:cNvPr id="5" name="Content Placeholder 4" descr="A screenshot of a computer&#10;&#10;Description automatically generated with low confidence">
            <a:extLst>
              <a:ext uri="{FF2B5EF4-FFF2-40B4-BE49-F238E27FC236}">
                <a16:creationId xmlns:a16="http://schemas.microsoft.com/office/drawing/2014/main" id="{EDBBAB62-FD63-4370-97EB-F2CABCABE7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242" y="1327758"/>
            <a:ext cx="9431515" cy="5442559"/>
          </a:xfr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D742E764-AF26-4F12-9D8B-CC19FA7CD13B}"/>
              </a:ext>
            </a:extLst>
          </p:cNvPr>
          <p:cNvSpPr/>
          <p:nvPr/>
        </p:nvSpPr>
        <p:spPr>
          <a:xfrm>
            <a:off x="6714836" y="5144655"/>
            <a:ext cx="1117600" cy="997527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2" descr="Image result for clf logo laser">
            <a:extLst>
              <a:ext uri="{FF2B5EF4-FFF2-40B4-BE49-F238E27FC236}">
                <a16:creationId xmlns:a16="http://schemas.microsoft.com/office/drawing/2014/main" id="{2262061C-9F13-47A9-AD87-E015EA89D6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1764" y="103826"/>
            <a:ext cx="945165" cy="924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6612B2D-4069-452A-BB2F-465F5D79C370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75356" y="210558"/>
            <a:ext cx="2157687" cy="551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053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88E89-2DCD-49D9-838D-C079A7BFF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>
                <a:solidFill>
                  <a:schemeClr val="accent1">
                    <a:lumMod val="50000"/>
                  </a:schemeClr>
                </a:solidFill>
              </a:rPr>
              <a:t>Auto-alignment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D82F7-CB53-41D2-A285-5511BDAE5C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Initial positions for mirror actuators and cameras have been defined</a:t>
            </a:r>
          </a:p>
          <a:p>
            <a:r>
              <a:rPr lang="en-GB" dirty="0"/>
              <a:t>Auto-align algorithm already demonstrated in testbed systems for various scenarios of perturbations and calibrations</a:t>
            </a:r>
          </a:p>
          <a:p>
            <a:endParaRPr lang="en-GB" dirty="0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65D12814-0FF8-4CA0-9ADC-5F6F49B0D6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7244" y="5073093"/>
            <a:ext cx="12037512" cy="1643103"/>
          </a:xfrm>
          <a:prstGeom prst="rect">
            <a:avLst/>
          </a:prstGeom>
        </p:spPr>
      </p:pic>
      <p:pic>
        <p:nvPicPr>
          <p:cNvPr id="5" name="Picture 2" descr="Image result for clf logo laser">
            <a:extLst>
              <a:ext uri="{FF2B5EF4-FFF2-40B4-BE49-F238E27FC236}">
                <a16:creationId xmlns:a16="http://schemas.microsoft.com/office/drawing/2014/main" id="{FDE5831E-0D3E-4047-87BF-6540A5FA6B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1764" y="103826"/>
            <a:ext cx="945165" cy="924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FDA1B43-F817-452C-AC9E-D270A54440DA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75356" y="250314"/>
            <a:ext cx="2157687" cy="551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3696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37225" y="-17396"/>
            <a:ext cx="66479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>
                <a:solidFill>
                  <a:schemeClr val="accent1">
                    <a:lumMod val="50000"/>
                  </a:schemeClr>
                </a:solidFill>
              </a:rPr>
              <a:t>EPAC auto-alignment and stabilisation</a:t>
            </a:r>
          </a:p>
        </p:txBody>
      </p:sp>
      <p:sp>
        <p:nvSpPr>
          <p:cNvPr id="65" name="Flowchart: Process 64">
            <a:extLst>
              <a:ext uri="{FF2B5EF4-FFF2-40B4-BE49-F238E27FC236}">
                <a16:creationId xmlns:a16="http://schemas.microsoft.com/office/drawing/2014/main" id="{6736C3D8-CB25-49FF-9CCA-6430D6E775B4}"/>
              </a:ext>
            </a:extLst>
          </p:cNvPr>
          <p:cNvSpPr/>
          <p:nvPr/>
        </p:nvSpPr>
        <p:spPr>
          <a:xfrm>
            <a:off x="3114256" y="3495858"/>
            <a:ext cx="914400" cy="536848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/>
              <a:t>EPAC pump</a:t>
            </a:r>
          </a:p>
        </p:txBody>
      </p:sp>
      <p:sp>
        <p:nvSpPr>
          <p:cNvPr id="66" name="Flowchart: Process 65">
            <a:extLst>
              <a:ext uri="{FF2B5EF4-FFF2-40B4-BE49-F238E27FC236}">
                <a16:creationId xmlns:a16="http://schemas.microsoft.com/office/drawing/2014/main" id="{47FD294A-3DA7-4920-96DE-31207C236E14}"/>
              </a:ext>
            </a:extLst>
          </p:cNvPr>
          <p:cNvSpPr/>
          <p:nvPr/>
        </p:nvSpPr>
        <p:spPr>
          <a:xfrm>
            <a:off x="2096478" y="3926277"/>
            <a:ext cx="914400" cy="536849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/>
              <a:t>Front-end</a:t>
            </a: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E3A12D06-ED3E-4457-AD2E-4096701F48C3}"/>
              </a:ext>
            </a:extLst>
          </p:cNvPr>
          <p:cNvCxnSpPr>
            <a:cxnSpLocks/>
          </p:cNvCxnSpPr>
          <p:nvPr/>
        </p:nvCxnSpPr>
        <p:spPr>
          <a:xfrm>
            <a:off x="3010878" y="4288744"/>
            <a:ext cx="1448787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Flowchart: Process 70">
            <a:extLst>
              <a:ext uri="{FF2B5EF4-FFF2-40B4-BE49-F238E27FC236}">
                <a16:creationId xmlns:a16="http://schemas.microsoft.com/office/drawing/2014/main" id="{D0B7F033-C3FA-427E-87E4-7BEDD25A24B3}"/>
              </a:ext>
            </a:extLst>
          </p:cNvPr>
          <p:cNvSpPr/>
          <p:nvPr/>
        </p:nvSpPr>
        <p:spPr>
          <a:xfrm>
            <a:off x="4459665" y="3927706"/>
            <a:ext cx="914400" cy="536848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/>
              <a:t>Ti:Sapphire</a:t>
            </a:r>
          </a:p>
          <a:p>
            <a:pPr algn="ctr"/>
            <a:r>
              <a:rPr lang="en-GB" sz="1200"/>
              <a:t>multi-pass</a:t>
            </a:r>
          </a:p>
        </p:txBody>
      </p:sp>
      <p:sp>
        <p:nvSpPr>
          <p:cNvPr id="83" name="Flowchart: Process 82">
            <a:extLst>
              <a:ext uri="{FF2B5EF4-FFF2-40B4-BE49-F238E27FC236}">
                <a16:creationId xmlns:a16="http://schemas.microsoft.com/office/drawing/2014/main" id="{F3C97322-A586-442A-B7D7-4F3BD92BA6D4}"/>
              </a:ext>
            </a:extLst>
          </p:cNvPr>
          <p:cNvSpPr/>
          <p:nvPr/>
        </p:nvSpPr>
        <p:spPr>
          <a:xfrm>
            <a:off x="5686875" y="3928183"/>
            <a:ext cx="1011082" cy="536848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/>
              <a:t>Compressor</a:t>
            </a:r>
          </a:p>
        </p:txBody>
      </p:sp>
      <p:sp>
        <p:nvSpPr>
          <p:cNvPr id="84" name="Flowchart: Process 83">
            <a:extLst>
              <a:ext uri="{FF2B5EF4-FFF2-40B4-BE49-F238E27FC236}">
                <a16:creationId xmlns:a16="http://schemas.microsoft.com/office/drawing/2014/main" id="{AF243572-915D-4028-9C0D-3C3F4F620F78}"/>
              </a:ext>
            </a:extLst>
          </p:cNvPr>
          <p:cNvSpPr/>
          <p:nvPr/>
        </p:nvSpPr>
        <p:spPr>
          <a:xfrm>
            <a:off x="8343825" y="3927565"/>
            <a:ext cx="1011082" cy="536848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/>
              <a:t>Experimental</a:t>
            </a:r>
          </a:p>
          <a:p>
            <a:pPr algn="ctr"/>
            <a:r>
              <a:rPr lang="en-GB" sz="1200"/>
              <a:t>area</a:t>
            </a:r>
          </a:p>
        </p:txBody>
      </p:sp>
      <p:sp>
        <p:nvSpPr>
          <p:cNvPr id="85" name="Flowchart: Process 84">
            <a:extLst>
              <a:ext uri="{FF2B5EF4-FFF2-40B4-BE49-F238E27FC236}">
                <a16:creationId xmlns:a16="http://schemas.microsoft.com/office/drawing/2014/main" id="{7EC131C6-EB69-4D4C-AEF0-85957AA3D425}"/>
              </a:ext>
            </a:extLst>
          </p:cNvPr>
          <p:cNvSpPr/>
          <p:nvPr/>
        </p:nvSpPr>
        <p:spPr>
          <a:xfrm>
            <a:off x="9658056" y="3926563"/>
            <a:ext cx="1011082" cy="536848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/>
              <a:t>Interaction chamber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5BCFCF16-9AB9-4FEF-9D05-B14BE63B37FE}"/>
              </a:ext>
            </a:extLst>
          </p:cNvPr>
          <p:cNvGrpSpPr/>
          <p:nvPr/>
        </p:nvGrpSpPr>
        <p:grpSpPr>
          <a:xfrm>
            <a:off x="2087324" y="2161224"/>
            <a:ext cx="914400" cy="713731"/>
            <a:chOff x="2582751" y="1159126"/>
            <a:chExt cx="1528176" cy="872049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A10B3188-B0AB-4444-9172-EA9038E0B68B}"/>
                </a:ext>
              </a:extLst>
            </p:cNvPr>
            <p:cNvSpPr/>
            <p:nvPr/>
          </p:nvSpPr>
          <p:spPr>
            <a:xfrm>
              <a:off x="2624730" y="1159126"/>
              <a:ext cx="1444219" cy="872049"/>
            </a:xfrm>
            <a:prstGeom prst="ellipse">
              <a:avLst/>
            </a:prstGeom>
            <a:solidFill>
              <a:srgbClr val="66A2DB"/>
            </a:solidFill>
            <a:ln>
              <a:noFill/>
            </a:ln>
            <a:effectLst>
              <a:outerShdw blurRad="57150" dist="19050" dir="5400000" algn="tl" rotWithShape="0">
                <a:prstClr val="black">
                  <a:alpha val="6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55BA0328-0707-46D2-80AE-8D42B9A3D514}"/>
                </a:ext>
              </a:extLst>
            </p:cNvPr>
            <p:cNvSpPr txBox="1"/>
            <p:nvPr/>
          </p:nvSpPr>
          <p:spPr>
            <a:xfrm>
              <a:off x="2582751" y="1333540"/>
              <a:ext cx="1528176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1400">
                  <a:solidFill>
                    <a:schemeClr val="bg1"/>
                  </a:solidFill>
                </a:rPr>
                <a:t>Closed feedback</a:t>
              </a:r>
            </a:p>
            <a:p>
              <a:pPr algn="ctr"/>
              <a:r>
                <a:rPr lang="en-GB" sz="1400">
                  <a:solidFill>
                    <a:schemeClr val="bg1"/>
                  </a:solidFill>
                </a:rPr>
                <a:t>loop</a:t>
              </a: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14FB47AF-9807-4AAE-B27C-4C7F1348CA8E}"/>
              </a:ext>
            </a:extLst>
          </p:cNvPr>
          <p:cNvGrpSpPr/>
          <p:nvPr/>
        </p:nvGrpSpPr>
        <p:grpSpPr>
          <a:xfrm>
            <a:off x="3079016" y="2161224"/>
            <a:ext cx="914400" cy="713731"/>
            <a:chOff x="2582751" y="1159126"/>
            <a:chExt cx="1528176" cy="872049"/>
          </a:xfrm>
        </p:grpSpPr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2B0F8217-66F4-42B5-8A96-CEAF2127B03D}"/>
                </a:ext>
              </a:extLst>
            </p:cNvPr>
            <p:cNvSpPr/>
            <p:nvPr/>
          </p:nvSpPr>
          <p:spPr>
            <a:xfrm>
              <a:off x="2624730" y="1159126"/>
              <a:ext cx="1444219" cy="872049"/>
            </a:xfrm>
            <a:prstGeom prst="ellipse">
              <a:avLst/>
            </a:prstGeom>
            <a:solidFill>
              <a:srgbClr val="66A2DB"/>
            </a:solidFill>
            <a:ln>
              <a:noFill/>
            </a:ln>
            <a:effectLst>
              <a:outerShdw blurRad="57150" dist="19050" dir="5400000" algn="tl" rotWithShape="0">
                <a:prstClr val="black">
                  <a:alpha val="6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A5E0E445-E90B-41ED-A552-FC595B740B0D}"/>
                </a:ext>
              </a:extLst>
            </p:cNvPr>
            <p:cNvSpPr txBox="1"/>
            <p:nvPr/>
          </p:nvSpPr>
          <p:spPr>
            <a:xfrm>
              <a:off x="2582751" y="1333540"/>
              <a:ext cx="1528176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1400">
                  <a:solidFill>
                    <a:schemeClr val="bg1"/>
                  </a:solidFill>
                </a:rPr>
                <a:t>Closed feedback</a:t>
              </a:r>
            </a:p>
            <a:p>
              <a:pPr algn="ctr"/>
              <a:r>
                <a:rPr lang="en-GB" sz="1400">
                  <a:solidFill>
                    <a:schemeClr val="bg1"/>
                  </a:solidFill>
                </a:rPr>
                <a:t>loop</a:t>
              </a: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EABD26ED-2AFD-46A3-A734-8B7DF5F423CC}"/>
              </a:ext>
            </a:extLst>
          </p:cNvPr>
          <p:cNvGrpSpPr/>
          <p:nvPr/>
        </p:nvGrpSpPr>
        <p:grpSpPr>
          <a:xfrm>
            <a:off x="4444883" y="2171768"/>
            <a:ext cx="914400" cy="713731"/>
            <a:chOff x="2582751" y="1159126"/>
            <a:chExt cx="1528176" cy="872049"/>
          </a:xfrm>
        </p:grpSpPr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9D2FFEED-BC23-4065-9C2E-7819EFEBD602}"/>
                </a:ext>
              </a:extLst>
            </p:cNvPr>
            <p:cNvSpPr/>
            <p:nvPr/>
          </p:nvSpPr>
          <p:spPr>
            <a:xfrm>
              <a:off x="2624731" y="1159126"/>
              <a:ext cx="1444218" cy="872049"/>
            </a:xfrm>
            <a:prstGeom prst="ellipse">
              <a:avLst/>
            </a:prstGeom>
            <a:solidFill>
              <a:srgbClr val="66A2DB"/>
            </a:solidFill>
            <a:ln>
              <a:noFill/>
            </a:ln>
            <a:effectLst>
              <a:outerShdw blurRad="57150" dist="19050" dir="5400000" algn="tl" rotWithShape="0">
                <a:prstClr val="black">
                  <a:alpha val="6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4436B324-54F1-47B2-9F6B-EDD8075A9623}"/>
                </a:ext>
              </a:extLst>
            </p:cNvPr>
            <p:cNvSpPr txBox="1"/>
            <p:nvPr/>
          </p:nvSpPr>
          <p:spPr>
            <a:xfrm>
              <a:off x="2582751" y="1333540"/>
              <a:ext cx="1528176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1400">
                  <a:solidFill>
                    <a:schemeClr val="bg1"/>
                  </a:solidFill>
                </a:rPr>
                <a:t>Closed feedback</a:t>
              </a:r>
            </a:p>
            <a:p>
              <a:pPr algn="ctr"/>
              <a:r>
                <a:rPr lang="en-GB" sz="1400">
                  <a:solidFill>
                    <a:schemeClr val="bg1"/>
                  </a:solidFill>
                </a:rPr>
                <a:t>loop</a:t>
              </a: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548845E9-4ABA-44CB-9A99-B5307D1B0289}"/>
              </a:ext>
            </a:extLst>
          </p:cNvPr>
          <p:cNvGrpSpPr/>
          <p:nvPr/>
        </p:nvGrpSpPr>
        <p:grpSpPr>
          <a:xfrm>
            <a:off x="5743231" y="2163599"/>
            <a:ext cx="914400" cy="713731"/>
            <a:chOff x="2582751" y="1159126"/>
            <a:chExt cx="1528176" cy="872049"/>
          </a:xfrm>
        </p:grpSpPr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B6F687C2-16AD-4DBC-80DF-5F1CBCC91964}"/>
                </a:ext>
              </a:extLst>
            </p:cNvPr>
            <p:cNvSpPr/>
            <p:nvPr/>
          </p:nvSpPr>
          <p:spPr>
            <a:xfrm>
              <a:off x="2624730" y="1159126"/>
              <a:ext cx="1444219" cy="872049"/>
            </a:xfrm>
            <a:prstGeom prst="ellipse">
              <a:avLst/>
            </a:prstGeom>
            <a:solidFill>
              <a:srgbClr val="66A2DB"/>
            </a:solidFill>
            <a:ln>
              <a:noFill/>
            </a:ln>
            <a:effectLst>
              <a:outerShdw blurRad="57150" dist="19050" dir="5400000" algn="tl" rotWithShape="0">
                <a:prstClr val="black">
                  <a:alpha val="6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C67ADB46-48EC-4355-94B4-9AEFDAF49F5B}"/>
                </a:ext>
              </a:extLst>
            </p:cNvPr>
            <p:cNvSpPr txBox="1"/>
            <p:nvPr/>
          </p:nvSpPr>
          <p:spPr>
            <a:xfrm>
              <a:off x="2582751" y="1333540"/>
              <a:ext cx="1528176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1400">
                  <a:solidFill>
                    <a:schemeClr val="bg1"/>
                  </a:solidFill>
                </a:rPr>
                <a:t>Closed feedback</a:t>
              </a:r>
            </a:p>
            <a:p>
              <a:pPr algn="ctr"/>
              <a:r>
                <a:rPr lang="en-GB" sz="1400">
                  <a:solidFill>
                    <a:schemeClr val="bg1"/>
                  </a:solidFill>
                </a:rPr>
                <a:t>loop</a:t>
              </a: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7EDA91EB-597E-4CC5-BDFF-A7C91BE6135F}"/>
              </a:ext>
            </a:extLst>
          </p:cNvPr>
          <p:cNvGrpSpPr/>
          <p:nvPr/>
        </p:nvGrpSpPr>
        <p:grpSpPr>
          <a:xfrm>
            <a:off x="7082649" y="2148760"/>
            <a:ext cx="914400" cy="738664"/>
            <a:chOff x="2582752" y="1143895"/>
            <a:chExt cx="1528176" cy="902513"/>
          </a:xfrm>
        </p:grpSpPr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D80E10B8-C8AF-4E85-B9E3-86D58FA0AF63}"/>
                </a:ext>
              </a:extLst>
            </p:cNvPr>
            <p:cNvSpPr/>
            <p:nvPr/>
          </p:nvSpPr>
          <p:spPr>
            <a:xfrm>
              <a:off x="2624730" y="1159126"/>
              <a:ext cx="1444218" cy="872049"/>
            </a:xfrm>
            <a:prstGeom prst="ellipse">
              <a:avLst/>
            </a:prstGeom>
            <a:solidFill>
              <a:srgbClr val="66A2DB"/>
            </a:solidFill>
            <a:ln>
              <a:noFill/>
            </a:ln>
            <a:effectLst>
              <a:outerShdw blurRad="57150" dist="19050" dir="5400000" algn="tl" rotWithShape="0">
                <a:prstClr val="black">
                  <a:alpha val="6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4167B5CE-E38E-43B6-8498-753C19DE9C3F}"/>
                </a:ext>
              </a:extLst>
            </p:cNvPr>
            <p:cNvSpPr txBox="1"/>
            <p:nvPr/>
          </p:nvSpPr>
          <p:spPr>
            <a:xfrm>
              <a:off x="2582752" y="1143895"/>
              <a:ext cx="1528176" cy="90251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1400">
                  <a:solidFill>
                    <a:schemeClr val="bg1"/>
                  </a:solidFill>
                </a:rPr>
                <a:t>Closed feedback</a:t>
              </a:r>
            </a:p>
            <a:p>
              <a:pPr algn="ctr"/>
              <a:r>
                <a:rPr lang="en-GB" sz="1400">
                  <a:solidFill>
                    <a:schemeClr val="bg1"/>
                  </a:solidFill>
                </a:rPr>
                <a:t>loop</a:t>
              </a:r>
            </a:p>
          </p:txBody>
        </p:sp>
      </p:grpSp>
      <p:cxnSp>
        <p:nvCxnSpPr>
          <p:cNvPr id="62" name="Connector: Elbow 61">
            <a:extLst>
              <a:ext uri="{FF2B5EF4-FFF2-40B4-BE49-F238E27FC236}">
                <a16:creationId xmlns:a16="http://schemas.microsoft.com/office/drawing/2014/main" id="{2C0640CF-3141-481C-8E48-CBF4D53FA167}"/>
              </a:ext>
            </a:extLst>
          </p:cNvPr>
          <p:cNvCxnSpPr>
            <a:cxnSpLocks/>
          </p:cNvCxnSpPr>
          <p:nvPr/>
        </p:nvCxnSpPr>
        <p:spPr>
          <a:xfrm>
            <a:off x="4026485" y="3621669"/>
            <a:ext cx="433180" cy="431848"/>
          </a:xfrm>
          <a:prstGeom prst="bentConnector3">
            <a:avLst>
              <a:gd name="adj1" fmla="val 50000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Arc 37">
            <a:extLst>
              <a:ext uri="{FF2B5EF4-FFF2-40B4-BE49-F238E27FC236}">
                <a16:creationId xmlns:a16="http://schemas.microsoft.com/office/drawing/2014/main" id="{BCEFB1B7-DEDD-BDC1-8DE0-F58E873B5B63}"/>
              </a:ext>
            </a:extLst>
          </p:cNvPr>
          <p:cNvSpPr/>
          <p:nvPr/>
        </p:nvSpPr>
        <p:spPr>
          <a:xfrm rot="219804">
            <a:off x="7155999" y="2990866"/>
            <a:ext cx="566461" cy="779696"/>
          </a:xfrm>
          <a:prstGeom prst="arc">
            <a:avLst>
              <a:gd name="adj1" fmla="val 17242390"/>
              <a:gd name="adj2" fmla="val 4624896"/>
            </a:avLst>
          </a:prstGeom>
          <a:ln w="28575">
            <a:solidFill>
              <a:srgbClr val="9DC3E6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9" name="Arc 38">
            <a:extLst>
              <a:ext uri="{FF2B5EF4-FFF2-40B4-BE49-F238E27FC236}">
                <a16:creationId xmlns:a16="http://schemas.microsoft.com/office/drawing/2014/main" id="{B4E8DD7A-0AE8-EF61-EC75-D69EDD9EA5B0}"/>
              </a:ext>
            </a:extLst>
          </p:cNvPr>
          <p:cNvSpPr/>
          <p:nvPr/>
        </p:nvSpPr>
        <p:spPr>
          <a:xfrm rot="11019804">
            <a:off x="7326621" y="3009271"/>
            <a:ext cx="566461" cy="779696"/>
          </a:xfrm>
          <a:prstGeom prst="arc">
            <a:avLst>
              <a:gd name="adj1" fmla="val 17242390"/>
              <a:gd name="adj2" fmla="val 4624896"/>
            </a:avLst>
          </a:prstGeom>
          <a:ln w="28575">
            <a:solidFill>
              <a:srgbClr val="203864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3" name="Arc 42">
            <a:extLst>
              <a:ext uri="{FF2B5EF4-FFF2-40B4-BE49-F238E27FC236}">
                <a16:creationId xmlns:a16="http://schemas.microsoft.com/office/drawing/2014/main" id="{4321D5B0-7C5F-717A-15D6-4341A6CB3B44}"/>
              </a:ext>
            </a:extLst>
          </p:cNvPr>
          <p:cNvSpPr/>
          <p:nvPr/>
        </p:nvSpPr>
        <p:spPr>
          <a:xfrm rot="219804">
            <a:off x="5816062" y="2984739"/>
            <a:ext cx="566461" cy="779696"/>
          </a:xfrm>
          <a:prstGeom prst="arc">
            <a:avLst>
              <a:gd name="adj1" fmla="val 17242390"/>
              <a:gd name="adj2" fmla="val 4624896"/>
            </a:avLst>
          </a:prstGeom>
          <a:ln w="28575">
            <a:solidFill>
              <a:srgbClr val="9DC3E6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4" name="Arc 43">
            <a:extLst>
              <a:ext uri="{FF2B5EF4-FFF2-40B4-BE49-F238E27FC236}">
                <a16:creationId xmlns:a16="http://schemas.microsoft.com/office/drawing/2014/main" id="{55D9BC06-A7E7-D213-8820-75640861E2AE}"/>
              </a:ext>
            </a:extLst>
          </p:cNvPr>
          <p:cNvSpPr/>
          <p:nvPr/>
        </p:nvSpPr>
        <p:spPr>
          <a:xfrm rot="11019804">
            <a:off x="5986684" y="3003144"/>
            <a:ext cx="566461" cy="779696"/>
          </a:xfrm>
          <a:prstGeom prst="arc">
            <a:avLst>
              <a:gd name="adj1" fmla="val 17242390"/>
              <a:gd name="adj2" fmla="val 4624896"/>
            </a:avLst>
          </a:prstGeom>
          <a:ln w="28575">
            <a:solidFill>
              <a:srgbClr val="203864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6" name="Arc 45">
            <a:extLst>
              <a:ext uri="{FF2B5EF4-FFF2-40B4-BE49-F238E27FC236}">
                <a16:creationId xmlns:a16="http://schemas.microsoft.com/office/drawing/2014/main" id="{708BB911-BA0C-D1E8-6D7B-30E6768295F1}"/>
              </a:ext>
            </a:extLst>
          </p:cNvPr>
          <p:cNvSpPr/>
          <p:nvPr/>
        </p:nvSpPr>
        <p:spPr>
          <a:xfrm rot="219804">
            <a:off x="4537151" y="2993940"/>
            <a:ext cx="566461" cy="779696"/>
          </a:xfrm>
          <a:prstGeom prst="arc">
            <a:avLst>
              <a:gd name="adj1" fmla="val 17242390"/>
              <a:gd name="adj2" fmla="val 4624896"/>
            </a:avLst>
          </a:prstGeom>
          <a:ln w="28575">
            <a:solidFill>
              <a:srgbClr val="9DC3E6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7" name="Arc 46">
            <a:extLst>
              <a:ext uri="{FF2B5EF4-FFF2-40B4-BE49-F238E27FC236}">
                <a16:creationId xmlns:a16="http://schemas.microsoft.com/office/drawing/2014/main" id="{DA2CC7BF-DB9D-D3D3-C954-F0DEF306B4A6}"/>
              </a:ext>
            </a:extLst>
          </p:cNvPr>
          <p:cNvSpPr/>
          <p:nvPr/>
        </p:nvSpPr>
        <p:spPr>
          <a:xfrm rot="11019804">
            <a:off x="4707773" y="3012345"/>
            <a:ext cx="566461" cy="779696"/>
          </a:xfrm>
          <a:prstGeom prst="arc">
            <a:avLst>
              <a:gd name="adj1" fmla="val 17242390"/>
              <a:gd name="adj2" fmla="val 4624896"/>
            </a:avLst>
          </a:prstGeom>
          <a:ln w="28575">
            <a:solidFill>
              <a:srgbClr val="203864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9" name="Arc 48">
            <a:extLst>
              <a:ext uri="{FF2B5EF4-FFF2-40B4-BE49-F238E27FC236}">
                <a16:creationId xmlns:a16="http://schemas.microsoft.com/office/drawing/2014/main" id="{9740A0FF-9782-D3C7-9DF6-103FC0156C6B}"/>
              </a:ext>
            </a:extLst>
          </p:cNvPr>
          <p:cNvSpPr/>
          <p:nvPr/>
        </p:nvSpPr>
        <p:spPr>
          <a:xfrm rot="219804">
            <a:off x="2168241" y="2985376"/>
            <a:ext cx="566461" cy="779696"/>
          </a:xfrm>
          <a:prstGeom prst="arc">
            <a:avLst>
              <a:gd name="adj1" fmla="val 17242390"/>
              <a:gd name="adj2" fmla="val 4624896"/>
            </a:avLst>
          </a:prstGeom>
          <a:ln w="28575">
            <a:solidFill>
              <a:srgbClr val="9DC3E6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51" name="Arc 50">
            <a:extLst>
              <a:ext uri="{FF2B5EF4-FFF2-40B4-BE49-F238E27FC236}">
                <a16:creationId xmlns:a16="http://schemas.microsoft.com/office/drawing/2014/main" id="{EA1D8113-317A-C1BE-A385-7E753B9713BE}"/>
              </a:ext>
            </a:extLst>
          </p:cNvPr>
          <p:cNvSpPr/>
          <p:nvPr/>
        </p:nvSpPr>
        <p:spPr>
          <a:xfrm rot="11019804">
            <a:off x="2338863" y="3003781"/>
            <a:ext cx="566461" cy="779696"/>
          </a:xfrm>
          <a:prstGeom prst="arc">
            <a:avLst>
              <a:gd name="adj1" fmla="val 17242390"/>
              <a:gd name="adj2" fmla="val 4624896"/>
            </a:avLst>
          </a:prstGeom>
          <a:ln w="28575">
            <a:solidFill>
              <a:srgbClr val="203864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59" name="Arc 58">
            <a:extLst>
              <a:ext uri="{FF2B5EF4-FFF2-40B4-BE49-F238E27FC236}">
                <a16:creationId xmlns:a16="http://schemas.microsoft.com/office/drawing/2014/main" id="{0F303B19-5002-3BB2-2CE6-F9E54FC9F78E}"/>
              </a:ext>
            </a:extLst>
          </p:cNvPr>
          <p:cNvSpPr/>
          <p:nvPr/>
        </p:nvSpPr>
        <p:spPr>
          <a:xfrm rot="219804">
            <a:off x="3130025" y="2803947"/>
            <a:ext cx="566461" cy="779696"/>
          </a:xfrm>
          <a:prstGeom prst="arc">
            <a:avLst>
              <a:gd name="adj1" fmla="val 18330954"/>
              <a:gd name="adj2" fmla="val 3107544"/>
            </a:avLst>
          </a:prstGeom>
          <a:ln w="28575">
            <a:solidFill>
              <a:srgbClr val="9DC3E6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1" name="Arc 60">
            <a:extLst>
              <a:ext uri="{FF2B5EF4-FFF2-40B4-BE49-F238E27FC236}">
                <a16:creationId xmlns:a16="http://schemas.microsoft.com/office/drawing/2014/main" id="{01D59D07-D335-DD85-8A7F-9800A04C1E58}"/>
              </a:ext>
            </a:extLst>
          </p:cNvPr>
          <p:cNvSpPr/>
          <p:nvPr/>
        </p:nvSpPr>
        <p:spPr>
          <a:xfrm rot="10800000">
            <a:off x="3433833" y="2775282"/>
            <a:ext cx="566461" cy="779696"/>
          </a:xfrm>
          <a:prstGeom prst="arc">
            <a:avLst>
              <a:gd name="adj1" fmla="val 18330954"/>
              <a:gd name="adj2" fmla="val 3107544"/>
            </a:avLst>
          </a:prstGeom>
          <a:ln w="28575">
            <a:solidFill>
              <a:srgbClr val="203864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3447997A-7A54-0C4B-1D1E-314CA7C65764}"/>
              </a:ext>
            </a:extLst>
          </p:cNvPr>
          <p:cNvGrpSpPr/>
          <p:nvPr/>
        </p:nvGrpSpPr>
        <p:grpSpPr>
          <a:xfrm>
            <a:off x="4331502" y="651406"/>
            <a:ext cx="2433159" cy="869065"/>
            <a:chOff x="5049546" y="741745"/>
            <a:chExt cx="1572341" cy="713731"/>
          </a:xfrm>
        </p:grpSpPr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BD1B2A4F-2058-ADCB-7A91-623694CC4098}"/>
                </a:ext>
              </a:extLst>
            </p:cNvPr>
            <p:cNvSpPr/>
            <p:nvPr/>
          </p:nvSpPr>
          <p:spPr>
            <a:xfrm>
              <a:off x="5092737" y="741745"/>
              <a:ext cx="1485958" cy="713731"/>
            </a:xfrm>
            <a:prstGeom prst="roundRect">
              <a:avLst>
                <a:gd name="adj" fmla="val 29293"/>
              </a:avLst>
            </a:prstGeom>
            <a:solidFill>
              <a:srgbClr val="66A2DB"/>
            </a:solidFill>
            <a:ln>
              <a:noFill/>
            </a:ln>
            <a:effectLst>
              <a:outerShdw blurRad="57150" dist="19050" dir="5400000" algn="tl" rotWithShape="0">
                <a:prstClr val="black">
                  <a:alpha val="6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786D83C4-B629-0D09-68EE-E9FE23857568}"/>
                </a:ext>
              </a:extLst>
            </p:cNvPr>
            <p:cNvSpPr txBox="1"/>
            <p:nvPr/>
          </p:nvSpPr>
          <p:spPr>
            <a:xfrm>
              <a:off x="5049546" y="860902"/>
              <a:ext cx="1572341" cy="475414"/>
            </a:xfrm>
            <a:prstGeom prst="roundRect">
              <a:avLst>
                <a:gd name="adj" fmla="val 18773"/>
              </a:avLst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1400">
                  <a:solidFill>
                    <a:schemeClr val="bg1"/>
                  </a:solidFill>
                </a:rPr>
                <a:t>Auto-alignment</a:t>
              </a:r>
            </a:p>
            <a:p>
              <a:pPr algn="ctr"/>
              <a:r>
                <a:rPr lang="en-GB" sz="1400">
                  <a:solidFill>
                    <a:schemeClr val="bg1"/>
                  </a:solidFill>
                </a:rPr>
                <a:t>control system</a:t>
              </a:r>
            </a:p>
          </p:txBody>
        </p:sp>
      </p:grpSp>
      <p:sp>
        <p:nvSpPr>
          <p:cNvPr id="138" name="TextBox 137">
            <a:extLst>
              <a:ext uri="{FF2B5EF4-FFF2-40B4-BE49-F238E27FC236}">
                <a16:creationId xmlns:a16="http://schemas.microsoft.com/office/drawing/2014/main" id="{0C0A253A-A6A9-7310-D36B-A1A54DBF3FC1}"/>
              </a:ext>
            </a:extLst>
          </p:cNvPr>
          <p:cNvSpPr txBox="1"/>
          <p:nvPr/>
        </p:nvSpPr>
        <p:spPr>
          <a:xfrm>
            <a:off x="126669" y="2802028"/>
            <a:ext cx="18466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>
                <a:solidFill>
                  <a:schemeClr val="accent5">
                    <a:lumMod val="50000"/>
                  </a:schemeClr>
                </a:solidFill>
              </a:rPr>
              <a:t>Beam position on cameras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>
                <a:solidFill>
                  <a:srgbClr val="9DC3E6"/>
                </a:solidFill>
              </a:rPr>
              <a:t>Actuators on mirror mounts</a:t>
            </a:r>
          </a:p>
        </p:txBody>
      </p:sp>
      <p:sp>
        <p:nvSpPr>
          <p:cNvPr id="151" name="Arc 150">
            <a:extLst>
              <a:ext uri="{FF2B5EF4-FFF2-40B4-BE49-F238E27FC236}">
                <a16:creationId xmlns:a16="http://schemas.microsoft.com/office/drawing/2014/main" id="{2DB33C4E-EF77-6108-46B6-BE49E6353CEA}"/>
              </a:ext>
            </a:extLst>
          </p:cNvPr>
          <p:cNvSpPr/>
          <p:nvPr/>
        </p:nvSpPr>
        <p:spPr>
          <a:xfrm rot="10011026" flipH="1">
            <a:off x="5872349" y="1503700"/>
            <a:ext cx="566461" cy="779696"/>
          </a:xfrm>
          <a:prstGeom prst="arc">
            <a:avLst>
              <a:gd name="adj1" fmla="val 18176672"/>
              <a:gd name="adj2" fmla="val 3331126"/>
            </a:avLst>
          </a:prstGeom>
          <a:ln w="28575">
            <a:solidFill>
              <a:srgbClr val="66A2DB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52" name="Arc 151">
            <a:extLst>
              <a:ext uri="{FF2B5EF4-FFF2-40B4-BE49-F238E27FC236}">
                <a16:creationId xmlns:a16="http://schemas.microsoft.com/office/drawing/2014/main" id="{8664F892-F873-8D06-1322-0F46ADF64C9C}"/>
              </a:ext>
            </a:extLst>
          </p:cNvPr>
          <p:cNvSpPr/>
          <p:nvPr/>
        </p:nvSpPr>
        <p:spPr>
          <a:xfrm rot="3822385" flipH="1">
            <a:off x="3302974" y="617170"/>
            <a:ext cx="1551830" cy="2745197"/>
          </a:xfrm>
          <a:prstGeom prst="arc">
            <a:avLst>
              <a:gd name="adj1" fmla="val 19095028"/>
              <a:gd name="adj2" fmla="val 4328163"/>
            </a:avLst>
          </a:prstGeom>
          <a:ln w="28575">
            <a:solidFill>
              <a:srgbClr val="66A2DB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2" name="Flowchart: Process 71">
            <a:extLst>
              <a:ext uri="{FF2B5EF4-FFF2-40B4-BE49-F238E27FC236}">
                <a16:creationId xmlns:a16="http://schemas.microsoft.com/office/drawing/2014/main" id="{E06DC74F-E0EB-4995-8007-A4B79C1E5918}"/>
              </a:ext>
            </a:extLst>
          </p:cNvPr>
          <p:cNvSpPr/>
          <p:nvPr/>
        </p:nvSpPr>
        <p:spPr>
          <a:xfrm>
            <a:off x="7045998" y="3927707"/>
            <a:ext cx="1011082" cy="536848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/>
              <a:t>Beam</a:t>
            </a:r>
          </a:p>
          <a:p>
            <a:pPr algn="ctr"/>
            <a:r>
              <a:rPr lang="en-GB" sz="1200"/>
              <a:t>transport</a:t>
            </a:r>
          </a:p>
        </p:txBody>
      </p:sp>
      <p:sp>
        <p:nvSpPr>
          <p:cNvPr id="81" name="Arc 80">
            <a:extLst>
              <a:ext uri="{FF2B5EF4-FFF2-40B4-BE49-F238E27FC236}">
                <a16:creationId xmlns:a16="http://schemas.microsoft.com/office/drawing/2014/main" id="{AA79A9B1-895C-4AF8-8066-8A9CC8A48473}"/>
              </a:ext>
            </a:extLst>
          </p:cNvPr>
          <p:cNvSpPr/>
          <p:nvPr/>
        </p:nvSpPr>
        <p:spPr>
          <a:xfrm rot="11588974">
            <a:off x="4606153" y="1547387"/>
            <a:ext cx="566461" cy="779696"/>
          </a:xfrm>
          <a:prstGeom prst="arc">
            <a:avLst>
              <a:gd name="adj1" fmla="val 18176672"/>
              <a:gd name="adj2" fmla="val 3331126"/>
            </a:avLst>
          </a:prstGeom>
          <a:ln w="28575">
            <a:solidFill>
              <a:srgbClr val="66A2DB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82" name="Arc 81">
            <a:extLst>
              <a:ext uri="{FF2B5EF4-FFF2-40B4-BE49-F238E27FC236}">
                <a16:creationId xmlns:a16="http://schemas.microsoft.com/office/drawing/2014/main" id="{6BC1293C-A1AA-4BAF-9A23-FEEB3D7E9EB9}"/>
              </a:ext>
            </a:extLst>
          </p:cNvPr>
          <p:cNvSpPr/>
          <p:nvPr/>
        </p:nvSpPr>
        <p:spPr>
          <a:xfrm rot="8083329" flipH="1">
            <a:off x="6352667" y="1216258"/>
            <a:ext cx="903516" cy="1354579"/>
          </a:xfrm>
          <a:prstGeom prst="arc">
            <a:avLst>
              <a:gd name="adj1" fmla="val 17242390"/>
              <a:gd name="adj2" fmla="val 3100834"/>
            </a:avLst>
          </a:prstGeom>
          <a:ln w="28575">
            <a:solidFill>
              <a:srgbClr val="66A2DB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B35995DB-8E21-4945-82C1-059B267250B3}"/>
              </a:ext>
            </a:extLst>
          </p:cNvPr>
          <p:cNvGrpSpPr/>
          <p:nvPr/>
        </p:nvGrpSpPr>
        <p:grpSpPr>
          <a:xfrm>
            <a:off x="8381828" y="2155380"/>
            <a:ext cx="914400" cy="738664"/>
            <a:chOff x="2582752" y="1143895"/>
            <a:chExt cx="1528176" cy="902513"/>
          </a:xfrm>
        </p:grpSpPr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7C2FE0D8-7CE6-4F49-852B-20557E1C8276}"/>
                </a:ext>
              </a:extLst>
            </p:cNvPr>
            <p:cNvSpPr/>
            <p:nvPr/>
          </p:nvSpPr>
          <p:spPr>
            <a:xfrm>
              <a:off x="2624730" y="1159126"/>
              <a:ext cx="1444218" cy="872049"/>
            </a:xfrm>
            <a:prstGeom prst="ellipse">
              <a:avLst/>
            </a:prstGeom>
            <a:solidFill>
              <a:srgbClr val="66A2DB"/>
            </a:solidFill>
            <a:ln>
              <a:noFill/>
            </a:ln>
            <a:effectLst>
              <a:outerShdw blurRad="57150" dist="19050" dir="5400000" algn="tl" rotWithShape="0">
                <a:prstClr val="black">
                  <a:alpha val="6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D269FF52-099B-483E-9FCE-B802007B3FA3}"/>
                </a:ext>
              </a:extLst>
            </p:cNvPr>
            <p:cNvSpPr txBox="1"/>
            <p:nvPr/>
          </p:nvSpPr>
          <p:spPr>
            <a:xfrm>
              <a:off x="2582752" y="1143895"/>
              <a:ext cx="1528176" cy="90251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1400">
                  <a:solidFill>
                    <a:schemeClr val="bg1"/>
                  </a:solidFill>
                </a:rPr>
                <a:t>Closed feedback</a:t>
              </a:r>
            </a:p>
            <a:p>
              <a:pPr algn="ctr"/>
              <a:r>
                <a:rPr lang="en-GB" sz="1400">
                  <a:solidFill>
                    <a:schemeClr val="bg1"/>
                  </a:solidFill>
                </a:rPr>
                <a:t>loop</a:t>
              </a:r>
            </a:p>
          </p:txBody>
        </p:sp>
      </p:grpSp>
      <p:sp>
        <p:nvSpPr>
          <p:cNvPr id="102" name="Arc 101">
            <a:extLst>
              <a:ext uri="{FF2B5EF4-FFF2-40B4-BE49-F238E27FC236}">
                <a16:creationId xmlns:a16="http://schemas.microsoft.com/office/drawing/2014/main" id="{7F541717-A694-42AB-99AB-B48AA539EB07}"/>
              </a:ext>
            </a:extLst>
          </p:cNvPr>
          <p:cNvSpPr/>
          <p:nvPr/>
        </p:nvSpPr>
        <p:spPr>
          <a:xfrm rot="219804">
            <a:off x="8455178" y="2997486"/>
            <a:ext cx="566461" cy="779696"/>
          </a:xfrm>
          <a:prstGeom prst="arc">
            <a:avLst>
              <a:gd name="adj1" fmla="val 17242390"/>
              <a:gd name="adj2" fmla="val 4624896"/>
            </a:avLst>
          </a:prstGeom>
          <a:ln w="28575">
            <a:solidFill>
              <a:srgbClr val="9DC3E6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12" name="Arc 111">
            <a:extLst>
              <a:ext uri="{FF2B5EF4-FFF2-40B4-BE49-F238E27FC236}">
                <a16:creationId xmlns:a16="http://schemas.microsoft.com/office/drawing/2014/main" id="{D8576B6D-F8B9-4BAE-939D-A0774DFC1451}"/>
              </a:ext>
            </a:extLst>
          </p:cNvPr>
          <p:cNvSpPr/>
          <p:nvPr/>
        </p:nvSpPr>
        <p:spPr>
          <a:xfrm rot="11019804">
            <a:off x="8625800" y="3015891"/>
            <a:ext cx="566461" cy="779696"/>
          </a:xfrm>
          <a:prstGeom prst="arc">
            <a:avLst>
              <a:gd name="adj1" fmla="val 17242390"/>
              <a:gd name="adj2" fmla="val 4624896"/>
            </a:avLst>
          </a:prstGeom>
          <a:ln w="28575">
            <a:solidFill>
              <a:srgbClr val="203864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13" name="Arc 112">
            <a:extLst>
              <a:ext uri="{FF2B5EF4-FFF2-40B4-BE49-F238E27FC236}">
                <a16:creationId xmlns:a16="http://schemas.microsoft.com/office/drawing/2014/main" id="{3AE77BA1-C3A8-4743-830B-40640C423AB4}"/>
              </a:ext>
            </a:extLst>
          </p:cNvPr>
          <p:cNvSpPr/>
          <p:nvPr/>
        </p:nvSpPr>
        <p:spPr>
          <a:xfrm rot="17777615">
            <a:off x="6868600" y="491304"/>
            <a:ext cx="1119696" cy="2898678"/>
          </a:xfrm>
          <a:prstGeom prst="arc">
            <a:avLst>
              <a:gd name="adj1" fmla="val 17643390"/>
              <a:gd name="adj2" fmla="val 4451526"/>
            </a:avLst>
          </a:prstGeom>
          <a:ln w="28575">
            <a:solidFill>
              <a:srgbClr val="66A2DB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cxnSp>
        <p:nvCxnSpPr>
          <p:cNvPr id="120" name="Straight Arrow Connector 119">
            <a:extLst>
              <a:ext uri="{FF2B5EF4-FFF2-40B4-BE49-F238E27FC236}">
                <a16:creationId xmlns:a16="http://schemas.microsoft.com/office/drawing/2014/main" id="{15B08111-6715-407F-865B-9E04A959A2FE}"/>
              </a:ext>
            </a:extLst>
          </p:cNvPr>
          <p:cNvCxnSpPr>
            <a:cxnSpLocks/>
            <a:stCxn id="71" idx="3"/>
            <a:endCxn id="83" idx="1"/>
          </p:cNvCxnSpPr>
          <p:nvPr/>
        </p:nvCxnSpPr>
        <p:spPr>
          <a:xfrm>
            <a:off x="5374065" y="4196130"/>
            <a:ext cx="312810" cy="47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EF7142B4-3EBF-4294-A845-AC3FB7DD6283}"/>
              </a:ext>
            </a:extLst>
          </p:cNvPr>
          <p:cNvCxnSpPr>
            <a:cxnSpLocks/>
            <a:stCxn id="83" idx="3"/>
            <a:endCxn id="72" idx="1"/>
          </p:cNvCxnSpPr>
          <p:nvPr/>
        </p:nvCxnSpPr>
        <p:spPr>
          <a:xfrm flipV="1">
            <a:off x="6697957" y="4196131"/>
            <a:ext cx="348041" cy="47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BAA9EEE4-DE1D-42B3-8CE3-D372208B873B}"/>
              </a:ext>
            </a:extLst>
          </p:cNvPr>
          <p:cNvCxnSpPr>
            <a:cxnSpLocks/>
            <a:stCxn id="72" idx="3"/>
            <a:endCxn id="84" idx="1"/>
          </p:cNvCxnSpPr>
          <p:nvPr/>
        </p:nvCxnSpPr>
        <p:spPr>
          <a:xfrm flipV="1">
            <a:off x="8057080" y="4195989"/>
            <a:ext cx="286745" cy="14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55D31E1D-D7E3-4EA6-8088-18D1A55DE7D8}"/>
              </a:ext>
            </a:extLst>
          </p:cNvPr>
          <p:cNvCxnSpPr>
            <a:cxnSpLocks/>
            <a:stCxn id="84" idx="3"/>
            <a:endCxn id="85" idx="1"/>
          </p:cNvCxnSpPr>
          <p:nvPr/>
        </p:nvCxnSpPr>
        <p:spPr>
          <a:xfrm flipV="1">
            <a:off x="9354907" y="4194987"/>
            <a:ext cx="303149" cy="10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ctor: Curved 144">
            <a:extLst>
              <a:ext uri="{FF2B5EF4-FFF2-40B4-BE49-F238E27FC236}">
                <a16:creationId xmlns:a16="http://schemas.microsoft.com/office/drawing/2014/main" id="{E9A6BA20-5912-5C0E-3DE5-285416C0AF3E}"/>
              </a:ext>
            </a:extLst>
          </p:cNvPr>
          <p:cNvCxnSpPr>
            <a:cxnSpLocks/>
          </p:cNvCxnSpPr>
          <p:nvPr/>
        </p:nvCxnSpPr>
        <p:spPr>
          <a:xfrm>
            <a:off x="7066696" y="1095973"/>
            <a:ext cx="3074257" cy="2825485"/>
          </a:xfrm>
          <a:prstGeom prst="curvedConnector2">
            <a:avLst/>
          </a:prstGeom>
          <a:ln w="38100"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Box 134">
            <a:extLst>
              <a:ext uri="{FF2B5EF4-FFF2-40B4-BE49-F238E27FC236}">
                <a16:creationId xmlns:a16="http://schemas.microsoft.com/office/drawing/2014/main" id="{698A1C42-8795-4943-8A64-DC0789252ED8}"/>
              </a:ext>
            </a:extLst>
          </p:cNvPr>
          <p:cNvSpPr txBox="1"/>
          <p:nvPr/>
        </p:nvSpPr>
        <p:spPr>
          <a:xfrm>
            <a:off x="8846199" y="1397686"/>
            <a:ext cx="2310490" cy="4707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1">
                    <a:lumMod val="75000"/>
                  </a:schemeClr>
                </a:solidFill>
              </a:rPr>
              <a:t>Drift compensation</a:t>
            </a:r>
          </a:p>
        </p:txBody>
      </p:sp>
      <p:sp>
        <p:nvSpPr>
          <p:cNvPr id="139" name="Arc 138">
            <a:extLst>
              <a:ext uri="{FF2B5EF4-FFF2-40B4-BE49-F238E27FC236}">
                <a16:creationId xmlns:a16="http://schemas.microsoft.com/office/drawing/2014/main" id="{5683CD22-BDF6-40CC-9BDB-3C94AB62C179}"/>
              </a:ext>
            </a:extLst>
          </p:cNvPr>
          <p:cNvSpPr/>
          <p:nvPr/>
        </p:nvSpPr>
        <p:spPr>
          <a:xfrm rot="13915489">
            <a:off x="3770550" y="1168830"/>
            <a:ext cx="903516" cy="1354579"/>
          </a:xfrm>
          <a:prstGeom prst="arc">
            <a:avLst>
              <a:gd name="adj1" fmla="val 17242390"/>
              <a:gd name="adj2" fmla="val 3100834"/>
            </a:avLst>
          </a:prstGeom>
          <a:ln w="28575">
            <a:solidFill>
              <a:srgbClr val="66A2DB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58" name="Picture 2" descr="Image result for clf logo laser">
            <a:extLst>
              <a:ext uri="{FF2B5EF4-FFF2-40B4-BE49-F238E27FC236}">
                <a16:creationId xmlns:a16="http://schemas.microsoft.com/office/drawing/2014/main" id="{E78BB00A-8174-4698-8092-4D21E6D81F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1764" y="103826"/>
            <a:ext cx="945165" cy="924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3A328EE6-EBB7-4422-9C7B-413F056FF207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374" y="6176963"/>
            <a:ext cx="2157687" cy="551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534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5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5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5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5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5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5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5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5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250"/>
                            </p:stCondLst>
                            <p:childTnLst>
                              <p:par>
                                <p:cTn id="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5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50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5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50"/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5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5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5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5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5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5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25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5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5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25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6" grpId="0" animBg="1"/>
      <p:bldP spid="71" grpId="0" animBg="1"/>
      <p:bldP spid="83" grpId="0" animBg="1"/>
      <p:bldP spid="84" grpId="0" animBg="1"/>
      <p:bldP spid="85" grpId="0" animBg="1"/>
      <p:bldP spid="38" grpId="0" animBg="1"/>
      <p:bldP spid="39" grpId="0" animBg="1"/>
      <p:bldP spid="43" grpId="0" animBg="1"/>
      <p:bldP spid="44" grpId="0" animBg="1"/>
      <p:bldP spid="46" grpId="0" animBg="1"/>
      <p:bldP spid="47" grpId="0" animBg="1"/>
      <p:bldP spid="49" grpId="0" animBg="1"/>
      <p:bldP spid="51" grpId="0" animBg="1"/>
      <p:bldP spid="59" grpId="0" animBg="1"/>
      <p:bldP spid="61" grpId="0" animBg="1"/>
      <p:bldP spid="151" grpId="0" animBg="1"/>
      <p:bldP spid="152" grpId="0" animBg="1"/>
      <p:bldP spid="72" grpId="0" animBg="1"/>
      <p:bldP spid="81" grpId="0" animBg="1"/>
      <p:bldP spid="82" grpId="0" animBg="1"/>
      <p:bldP spid="102" grpId="0" animBg="1"/>
      <p:bldP spid="112" grpId="0" animBg="1"/>
      <p:bldP spid="113" grpId="0" animBg="1"/>
      <p:bldP spid="135" grpId="0"/>
      <p:bldP spid="13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Operational laser modes</a:t>
            </a:r>
          </a:p>
          <a:p>
            <a:r>
              <a:rPr lang="en-GB" dirty="0"/>
              <a:t>Daily start up and alignment procedure</a:t>
            </a:r>
          </a:p>
          <a:p>
            <a:r>
              <a:rPr lang="en-GB" dirty="0"/>
              <a:t>Full power shot checks</a:t>
            </a:r>
          </a:p>
          <a:p>
            <a:r>
              <a:rPr lang="en-GB" dirty="0"/>
              <a:t>Repetition rate change procedure</a:t>
            </a:r>
          </a:p>
          <a:p>
            <a:r>
              <a:rPr lang="en-GB" dirty="0"/>
              <a:t>Diagnostics</a:t>
            </a:r>
          </a:p>
          <a:p>
            <a:r>
              <a:rPr lang="en-GB" dirty="0"/>
              <a:t>Auto-alignment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7" name="Picture 2" descr="Image result for clf logo laser">
            <a:extLst>
              <a:ext uri="{FF2B5EF4-FFF2-40B4-BE49-F238E27FC236}">
                <a16:creationId xmlns:a16="http://schemas.microsoft.com/office/drawing/2014/main" id="{1D3B324D-E445-41DF-9C28-2F89D9856B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1764" y="103826"/>
            <a:ext cx="945165" cy="924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8CCCAD2-763D-4422-A1AE-83710B1735E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374" y="6176963"/>
            <a:ext cx="2157687" cy="551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9021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ADE45-7E42-397F-3BCC-C007C327D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Fast stabilisation strategy</a:t>
            </a:r>
            <a:endParaRPr lang="pt-PT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9061E-F86F-7430-1524-C0FFFA9AE6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37943"/>
            <a:ext cx="10515600" cy="4351338"/>
          </a:xfrm>
        </p:spPr>
        <p:txBody>
          <a:bodyPr/>
          <a:lstStyle/>
          <a:p>
            <a:r>
              <a:rPr lang="en-GB" dirty="0"/>
              <a:t>Objectives</a:t>
            </a:r>
          </a:p>
          <a:p>
            <a:pPr lvl="1"/>
            <a:r>
              <a:rPr lang="en-GB" dirty="0"/>
              <a:t>On-shot stabilisation</a:t>
            </a:r>
          </a:p>
          <a:p>
            <a:pPr lvl="1"/>
            <a:r>
              <a:rPr lang="pt-PT" dirty="0"/>
              <a:t>Suppress jitter and vibrations faster than 10 Hz</a:t>
            </a:r>
          </a:p>
          <a:p>
            <a:r>
              <a:rPr lang="pt-PT" dirty="0"/>
              <a:t>Dedicated CW beams used to stabilise faster than the system’s repetition rate</a:t>
            </a:r>
          </a:p>
          <a:p>
            <a:pPr lvl="1"/>
            <a:r>
              <a:rPr lang="pt-PT" dirty="0"/>
              <a:t>900 nm CW to measure jitter at the Ti:Sapph multi-pass</a:t>
            </a:r>
          </a:p>
          <a:p>
            <a:pPr lvl="1"/>
            <a:r>
              <a:rPr lang="pt-PT" dirty="0"/>
              <a:t>400 nm CW to measure jitter at the compressor and beam transport</a:t>
            </a:r>
          </a:p>
          <a:p>
            <a:r>
              <a:rPr lang="pt-PT" dirty="0"/>
              <a:t>Piezo-driven mirror with a 1 kHz operating frequency after the front-end</a:t>
            </a:r>
          </a:p>
        </p:txBody>
      </p:sp>
      <p:pic>
        <p:nvPicPr>
          <p:cNvPr id="4" name="Picture 2" descr="Image result for clf logo laser">
            <a:extLst>
              <a:ext uri="{FF2B5EF4-FFF2-40B4-BE49-F238E27FC236}">
                <a16:creationId xmlns:a16="http://schemas.microsoft.com/office/drawing/2014/main" id="{F2CF1BD8-6C37-4264-8BDE-BFC078371B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1764" y="103826"/>
            <a:ext cx="945165" cy="924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B8E04E3-7CC7-45B5-8C0C-27AA7CACD02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374" y="6176963"/>
            <a:ext cx="2157687" cy="551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445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37225" y="-17396"/>
            <a:ext cx="66479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>
                <a:solidFill>
                  <a:schemeClr val="accent1">
                    <a:lumMod val="50000"/>
                  </a:schemeClr>
                </a:solidFill>
              </a:rPr>
              <a:t>EPAC auto-alignment and stabilisation</a:t>
            </a:r>
          </a:p>
        </p:txBody>
      </p:sp>
      <p:sp>
        <p:nvSpPr>
          <p:cNvPr id="65" name="Flowchart: Process 64">
            <a:extLst>
              <a:ext uri="{FF2B5EF4-FFF2-40B4-BE49-F238E27FC236}">
                <a16:creationId xmlns:a16="http://schemas.microsoft.com/office/drawing/2014/main" id="{6736C3D8-CB25-49FF-9CCA-6430D6E775B4}"/>
              </a:ext>
            </a:extLst>
          </p:cNvPr>
          <p:cNvSpPr/>
          <p:nvPr/>
        </p:nvSpPr>
        <p:spPr>
          <a:xfrm>
            <a:off x="3114256" y="3495858"/>
            <a:ext cx="914400" cy="536848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/>
              <a:t>EPAC pump</a:t>
            </a:r>
          </a:p>
        </p:txBody>
      </p:sp>
      <p:sp>
        <p:nvSpPr>
          <p:cNvPr id="66" name="Flowchart: Process 65">
            <a:extLst>
              <a:ext uri="{FF2B5EF4-FFF2-40B4-BE49-F238E27FC236}">
                <a16:creationId xmlns:a16="http://schemas.microsoft.com/office/drawing/2014/main" id="{47FD294A-3DA7-4920-96DE-31207C236E14}"/>
              </a:ext>
            </a:extLst>
          </p:cNvPr>
          <p:cNvSpPr/>
          <p:nvPr/>
        </p:nvSpPr>
        <p:spPr>
          <a:xfrm>
            <a:off x="2096478" y="3926277"/>
            <a:ext cx="914400" cy="536849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/>
              <a:t>Front-end</a:t>
            </a: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E3A12D06-ED3E-4457-AD2E-4096701F48C3}"/>
              </a:ext>
            </a:extLst>
          </p:cNvPr>
          <p:cNvCxnSpPr>
            <a:cxnSpLocks/>
          </p:cNvCxnSpPr>
          <p:nvPr/>
        </p:nvCxnSpPr>
        <p:spPr>
          <a:xfrm>
            <a:off x="3010878" y="4288744"/>
            <a:ext cx="1448787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Flowchart: Process 70">
            <a:extLst>
              <a:ext uri="{FF2B5EF4-FFF2-40B4-BE49-F238E27FC236}">
                <a16:creationId xmlns:a16="http://schemas.microsoft.com/office/drawing/2014/main" id="{D0B7F033-C3FA-427E-87E4-7BEDD25A24B3}"/>
              </a:ext>
            </a:extLst>
          </p:cNvPr>
          <p:cNvSpPr/>
          <p:nvPr/>
        </p:nvSpPr>
        <p:spPr>
          <a:xfrm>
            <a:off x="4459665" y="3927706"/>
            <a:ext cx="914400" cy="536848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/>
              <a:t>Ti:Sapphire</a:t>
            </a:r>
          </a:p>
          <a:p>
            <a:pPr algn="ctr"/>
            <a:r>
              <a:rPr lang="en-GB" sz="1200"/>
              <a:t>multi-pass</a:t>
            </a:r>
          </a:p>
        </p:txBody>
      </p:sp>
      <p:sp>
        <p:nvSpPr>
          <p:cNvPr id="83" name="Flowchart: Process 82">
            <a:extLst>
              <a:ext uri="{FF2B5EF4-FFF2-40B4-BE49-F238E27FC236}">
                <a16:creationId xmlns:a16="http://schemas.microsoft.com/office/drawing/2014/main" id="{F3C97322-A586-442A-B7D7-4F3BD92BA6D4}"/>
              </a:ext>
            </a:extLst>
          </p:cNvPr>
          <p:cNvSpPr/>
          <p:nvPr/>
        </p:nvSpPr>
        <p:spPr>
          <a:xfrm>
            <a:off x="5686875" y="3928183"/>
            <a:ext cx="1011082" cy="536848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/>
              <a:t>Compressor</a:t>
            </a:r>
          </a:p>
        </p:txBody>
      </p:sp>
      <p:sp>
        <p:nvSpPr>
          <p:cNvPr id="84" name="Flowchart: Process 83">
            <a:extLst>
              <a:ext uri="{FF2B5EF4-FFF2-40B4-BE49-F238E27FC236}">
                <a16:creationId xmlns:a16="http://schemas.microsoft.com/office/drawing/2014/main" id="{AF243572-915D-4028-9C0D-3C3F4F620F78}"/>
              </a:ext>
            </a:extLst>
          </p:cNvPr>
          <p:cNvSpPr/>
          <p:nvPr/>
        </p:nvSpPr>
        <p:spPr>
          <a:xfrm>
            <a:off x="8343825" y="3927565"/>
            <a:ext cx="1011082" cy="536848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/>
              <a:t>Experimental</a:t>
            </a:r>
          </a:p>
          <a:p>
            <a:pPr algn="ctr"/>
            <a:r>
              <a:rPr lang="en-GB" sz="1200"/>
              <a:t>area</a:t>
            </a:r>
          </a:p>
        </p:txBody>
      </p:sp>
      <p:sp>
        <p:nvSpPr>
          <p:cNvPr id="85" name="Flowchart: Process 84">
            <a:extLst>
              <a:ext uri="{FF2B5EF4-FFF2-40B4-BE49-F238E27FC236}">
                <a16:creationId xmlns:a16="http://schemas.microsoft.com/office/drawing/2014/main" id="{7EC131C6-EB69-4D4C-AEF0-85957AA3D425}"/>
              </a:ext>
            </a:extLst>
          </p:cNvPr>
          <p:cNvSpPr/>
          <p:nvPr/>
        </p:nvSpPr>
        <p:spPr>
          <a:xfrm>
            <a:off x="9658056" y="3926563"/>
            <a:ext cx="1011082" cy="536848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/>
              <a:t>Interaction chamber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5BCFCF16-9AB9-4FEF-9D05-B14BE63B37FE}"/>
              </a:ext>
            </a:extLst>
          </p:cNvPr>
          <p:cNvGrpSpPr/>
          <p:nvPr/>
        </p:nvGrpSpPr>
        <p:grpSpPr>
          <a:xfrm>
            <a:off x="2087324" y="2161224"/>
            <a:ext cx="914400" cy="713731"/>
            <a:chOff x="2582751" y="1159126"/>
            <a:chExt cx="1528176" cy="872049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A10B3188-B0AB-4444-9172-EA9038E0B68B}"/>
                </a:ext>
              </a:extLst>
            </p:cNvPr>
            <p:cNvSpPr/>
            <p:nvPr/>
          </p:nvSpPr>
          <p:spPr>
            <a:xfrm>
              <a:off x="2624730" y="1159126"/>
              <a:ext cx="1444219" cy="872049"/>
            </a:xfrm>
            <a:prstGeom prst="ellipse">
              <a:avLst/>
            </a:prstGeom>
            <a:solidFill>
              <a:srgbClr val="66A2DB"/>
            </a:solidFill>
            <a:ln>
              <a:noFill/>
            </a:ln>
            <a:effectLst>
              <a:outerShdw blurRad="57150" dist="19050" dir="5400000" algn="tl" rotWithShape="0">
                <a:prstClr val="black">
                  <a:alpha val="6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55BA0328-0707-46D2-80AE-8D42B9A3D514}"/>
                </a:ext>
              </a:extLst>
            </p:cNvPr>
            <p:cNvSpPr txBox="1"/>
            <p:nvPr/>
          </p:nvSpPr>
          <p:spPr>
            <a:xfrm>
              <a:off x="2582751" y="1333540"/>
              <a:ext cx="1528176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1400">
                  <a:solidFill>
                    <a:schemeClr val="bg1"/>
                  </a:solidFill>
                </a:rPr>
                <a:t>Closed feedback</a:t>
              </a:r>
            </a:p>
            <a:p>
              <a:pPr algn="ctr"/>
              <a:r>
                <a:rPr lang="en-GB" sz="1400">
                  <a:solidFill>
                    <a:schemeClr val="bg1"/>
                  </a:solidFill>
                </a:rPr>
                <a:t>loop</a:t>
              </a: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14FB47AF-9807-4AAE-B27C-4C7F1348CA8E}"/>
              </a:ext>
            </a:extLst>
          </p:cNvPr>
          <p:cNvGrpSpPr/>
          <p:nvPr/>
        </p:nvGrpSpPr>
        <p:grpSpPr>
          <a:xfrm>
            <a:off x="3079016" y="2161224"/>
            <a:ext cx="914400" cy="713731"/>
            <a:chOff x="2582751" y="1159126"/>
            <a:chExt cx="1528176" cy="872049"/>
          </a:xfrm>
        </p:grpSpPr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2B0F8217-66F4-42B5-8A96-CEAF2127B03D}"/>
                </a:ext>
              </a:extLst>
            </p:cNvPr>
            <p:cNvSpPr/>
            <p:nvPr/>
          </p:nvSpPr>
          <p:spPr>
            <a:xfrm>
              <a:off x="2624730" y="1159126"/>
              <a:ext cx="1444219" cy="872049"/>
            </a:xfrm>
            <a:prstGeom prst="ellipse">
              <a:avLst/>
            </a:prstGeom>
            <a:solidFill>
              <a:srgbClr val="66A2DB"/>
            </a:solidFill>
            <a:ln>
              <a:noFill/>
            </a:ln>
            <a:effectLst>
              <a:outerShdw blurRad="57150" dist="19050" dir="5400000" algn="tl" rotWithShape="0">
                <a:prstClr val="black">
                  <a:alpha val="6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A5E0E445-E90B-41ED-A552-FC595B740B0D}"/>
                </a:ext>
              </a:extLst>
            </p:cNvPr>
            <p:cNvSpPr txBox="1"/>
            <p:nvPr/>
          </p:nvSpPr>
          <p:spPr>
            <a:xfrm>
              <a:off x="2582751" y="1333540"/>
              <a:ext cx="1528176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1400">
                  <a:solidFill>
                    <a:schemeClr val="bg1"/>
                  </a:solidFill>
                </a:rPr>
                <a:t>Closed feedback</a:t>
              </a:r>
            </a:p>
            <a:p>
              <a:pPr algn="ctr"/>
              <a:r>
                <a:rPr lang="en-GB" sz="1400">
                  <a:solidFill>
                    <a:schemeClr val="bg1"/>
                  </a:solidFill>
                </a:rPr>
                <a:t>loop</a:t>
              </a: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EABD26ED-2AFD-46A3-A734-8B7DF5F423CC}"/>
              </a:ext>
            </a:extLst>
          </p:cNvPr>
          <p:cNvGrpSpPr/>
          <p:nvPr/>
        </p:nvGrpSpPr>
        <p:grpSpPr>
          <a:xfrm>
            <a:off x="4444883" y="2171768"/>
            <a:ext cx="914400" cy="713731"/>
            <a:chOff x="2582751" y="1159126"/>
            <a:chExt cx="1528176" cy="872049"/>
          </a:xfrm>
        </p:grpSpPr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9D2FFEED-BC23-4065-9C2E-7819EFEBD602}"/>
                </a:ext>
              </a:extLst>
            </p:cNvPr>
            <p:cNvSpPr/>
            <p:nvPr/>
          </p:nvSpPr>
          <p:spPr>
            <a:xfrm>
              <a:off x="2624731" y="1159126"/>
              <a:ext cx="1444218" cy="872049"/>
            </a:xfrm>
            <a:prstGeom prst="ellipse">
              <a:avLst/>
            </a:prstGeom>
            <a:solidFill>
              <a:srgbClr val="66A2DB"/>
            </a:solidFill>
            <a:ln>
              <a:noFill/>
            </a:ln>
            <a:effectLst>
              <a:outerShdw blurRad="57150" dist="19050" dir="5400000" algn="tl" rotWithShape="0">
                <a:prstClr val="black">
                  <a:alpha val="6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4436B324-54F1-47B2-9F6B-EDD8075A9623}"/>
                </a:ext>
              </a:extLst>
            </p:cNvPr>
            <p:cNvSpPr txBox="1"/>
            <p:nvPr/>
          </p:nvSpPr>
          <p:spPr>
            <a:xfrm>
              <a:off x="2582751" y="1333540"/>
              <a:ext cx="1528176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1400">
                  <a:solidFill>
                    <a:schemeClr val="bg1"/>
                  </a:solidFill>
                </a:rPr>
                <a:t>Closed feedback</a:t>
              </a:r>
            </a:p>
            <a:p>
              <a:pPr algn="ctr"/>
              <a:r>
                <a:rPr lang="en-GB" sz="1400">
                  <a:solidFill>
                    <a:schemeClr val="bg1"/>
                  </a:solidFill>
                </a:rPr>
                <a:t>loop</a:t>
              </a: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548845E9-4ABA-44CB-9A99-B5307D1B0289}"/>
              </a:ext>
            </a:extLst>
          </p:cNvPr>
          <p:cNvGrpSpPr/>
          <p:nvPr/>
        </p:nvGrpSpPr>
        <p:grpSpPr>
          <a:xfrm>
            <a:off x="5743231" y="2163599"/>
            <a:ext cx="914400" cy="713731"/>
            <a:chOff x="2582751" y="1159126"/>
            <a:chExt cx="1528176" cy="872049"/>
          </a:xfrm>
        </p:grpSpPr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B6F687C2-16AD-4DBC-80DF-5F1CBCC91964}"/>
                </a:ext>
              </a:extLst>
            </p:cNvPr>
            <p:cNvSpPr/>
            <p:nvPr/>
          </p:nvSpPr>
          <p:spPr>
            <a:xfrm>
              <a:off x="2624730" y="1159126"/>
              <a:ext cx="1444219" cy="872049"/>
            </a:xfrm>
            <a:prstGeom prst="ellipse">
              <a:avLst/>
            </a:prstGeom>
            <a:solidFill>
              <a:srgbClr val="66A2DB"/>
            </a:solidFill>
            <a:ln>
              <a:noFill/>
            </a:ln>
            <a:effectLst>
              <a:outerShdw blurRad="57150" dist="19050" dir="5400000" algn="tl" rotWithShape="0">
                <a:prstClr val="black">
                  <a:alpha val="6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C67ADB46-48EC-4355-94B4-9AEFDAF49F5B}"/>
                </a:ext>
              </a:extLst>
            </p:cNvPr>
            <p:cNvSpPr txBox="1"/>
            <p:nvPr/>
          </p:nvSpPr>
          <p:spPr>
            <a:xfrm>
              <a:off x="2582751" y="1333540"/>
              <a:ext cx="1528176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1400">
                  <a:solidFill>
                    <a:schemeClr val="bg1"/>
                  </a:solidFill>
                </a:rPr>
                <a:t>Closed feedback</a:t>
              </a:r>
            </a:p>
            <a:p>
              <a:pPr algn="ctr"/>
              <a:r>
                <a:rPr lang="en-GB" sz="1400">
                  <a:solidFill>
                    <a:schemeClr val="bg1"/>
                  </a:solidFill>
                </a:rPr>
                <a:t>loop</a:t>
              </a: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7EDA91EB-597E-4CC5-BDFF-A7C91BE6135F}"/>
              </a:ext>
            </a:extLst>
          </p:cNvPr>
          <p:cNvGrpSpPr/>
          <p:nvPr/>
        </p:nvGrpSpPr>
        <p:grpSpPr>
          <a:xfrm>
            <a:off x="7082649" y="2148760"/>
            <a:ext cx="914400" cy="738664"/>
            <a:chOff x="2582752" y="1143895"/>
            <a:chExt cx="1528176" cy="902513"/>
          </a:xfrm>
        </p:grpSpPr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D80E10B8-C8AF-4E85-B9E3-86D58FA0AF63}"/>
                </a:ext>
              </a:extLst>
            </p:cNvPr>
            <p:cNvSpPr/>
            <p:nvPr/>
          </p:nvSpPr>
          <p:spPr>
            <a:xfrm>
              <a:off x="2624730" y="1159126"/>
              <a:ext cx="1444218" cy="872049"/>
            </a:xfrm>
            <a:prstGeom prst="ellipse">
              <a:avLst/>
            </a:prstGeom>
            <a:solidFill>
              <a:srgbClr val="66A2DB"/>
            </a:solidFill>
            <a:ln>
              <a:noFill/>
            </a:ln>
            <a:effectLst>
              <a:outerShdw blurRad="57150" dist="19050" dir="5400000" algn="tl" rotWithShape="0">
                <a:prstClr val="black">
                  <a:alpha val="6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4167B5CE-E38E-43B6-8498-753C19DE9C3F}"/>
                </a:ext>
              </a:extLst>
            </p:cNvPr>
            <p:cNvSpPr txBox="1"/>
            <p:nvPr/>
          </p:nvSpPr>
          <p:spPr>
            <a:xfrm>
              <a:off x="2582752" y="1143895"/>
              <a:ext cx="1528176" cy="90251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1400">
                  <a:solidFill>
                    <a:schemeClr val="bg1"/>
                  </a:solidFill>
                </a:rPr>
                <a:t>Closed feedback</a:t>
              </a:r>
            </a:p>
            <a:p>
              <a:pPr algn="ctr"/>
              <a:r>
                <a:rPr lang="en-GB" sz="1400">
                  <a:solidFill>
                    <a:schemeClr val="bg1"/>
                  </a:solidFill>
                </a:rPr>
                <a:t>loop</a:t>
              </a:r>
            </a:p>
          </p:txBody>
        </p:sp>
      </p:grpSp>
      <p:cxnSp>
        <p:nvCxnSpPr>
          <p:cNvPr id="62" name="Connector: Elbow 61">
            <a:extLst>
              <a:ext uri="{FF2B5EF4-FFF2-40B4-BE49-F238E27FC236}">
                <a16:creationId xmlns:a16="http://schemas.microsoft.com/office/drawing/2014/main" id="{2C0640CF-3141-481C-8E48-CBF4D53FA167}"/>
              </a:ext>
            </a:extLst>
          </p:cNvPr>
          <p:cNvCxnSpPr>
            <a:cxnSpLocks/>
          </p:cNvCxnSpPr>
          <p:nvPr/>
        </p:nvCxnSpPr>
        <p:spPr>
          <a:xfrm>
            <a:off x="4026485" y="3621669"/>
            <a:ext cx="433180" cy="431848"/>
          </a:xfrm>
          <a:prstGeom prst="bentConnector3">
            <a:avLst>
              <a:gd name="adj1" fmla="val 50000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Flowchart: Process 125">
            <a:extLst>
              <a:ext uri="{FF2B5EF4-FFF2-40B4-BE49-F238E27FC236}">
                <a16:creationId xmlns:a16="http://schemas.microsoft.com/office/drawing/2014/main" id="{6EC599AB-971B-420D-AC4A-7DC57F81025C}"/>
              </a:ext>
            </a:extLst>
          </p:cNvPr>
          <p:cNvSpPr/>
          <p:nvPr/>
        </p:nvSpPr>
        <p:spPr>
          <a:xfrm>
            <a:off x="4915398" y="4698906"/>
            <a:ext cx="1329261" cy="465736"/>
          </a:xfrm>
          <a:prstGeom prst="flowChart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/>
              <a:t>Position-sensitive detector</a:t>
            </a:r>
          </a:p>
        </p:txBody>
      </p:sp>
      <p:sp>
        <p:nvSpPr>
          <p:cNvPr id="2" name="Flowchart: Process 1">
            <a:extLst>
              <a:ext uri="{FF2B5EF4-FFF2-40B4-BE49-F238E27FC236}">
                <a16:creationId xmlns:a16="http://schemas.microsoft.com/office/drawing/2014/main" id="{22472B3B-0C90-AC54-D8D8-1266F0A41368}"/>
              </a:ext>
            </a:extLst>
          </p:cNvPr>
          <p:cNvSpPr/>
          <p:nvPr/>
        </p:nvSpPr>
        <p:spPr>
          <a:xfrm>
            <a:off x="2734806" y="4724929"/>
            <a:ext cx="896093" cy="465736"/>
          </a:xfrm>
          <a:prstGeom prst="flowChart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/>
              <a:t>900 nm</a:t>
            </a:r>
          </a:p>
          <a:p>
            <a:pPr algn="ctr"/>
            <a:r>
              <a:rPr lang="en-GB" sz="1200"/>
              <a:t>CW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8E86503A-9013-75E4-3275-E942D45D2C9D}"/>
              </a:ext>
            </a:extLst>
          </p:cNvPr>
          <p:cNvCxnSpPr>
            <a:cxnSpLocks/>
          </p:cNvCxnSpPr>
          <p:nvPr/>
        </p:nvCxnSpPr>
        <p:spPr>
          <a:xfrm flipV="1">
            <a:off x="2899539" y="4460745"/>
            <a:ext cx="0" cy="26180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F89073B-6B65-3A54-3F95-4A12453AB437}"/>
              </a:ext>
            </a:extLst>
          </p:cNvPr>
          <p:cNvCxnSpPr>
            <a:cxnSpLocks/>
          </p:cNvCxnSpPr>
          <p:nvPr/>
        </p:nvCxnSpPr>
        <p:spPr>
          <a:xfrm>
            <a:off x="3010878" y="4378323"/>
            <a:ext cx="1446822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Flowchart: Process 18">
            <a:extLst>
              <a:ext uri="{FF2B5EF4-FFF2-40B4-BE49-F238E27FC236}">
                <a16:creationId xmlns:a16="http://schemas.microsoft.com/office/drawing/2014/main" id="{9C767FCA-067B-236B-2F4E-E5F15CCF6998}"/>
              </a:ext>
            </a:extLst>
          </p:cNvPr>
          <p:cNvSpPr/>
          <p:nvPr/>
        </p:nvSpPr>
        <p:spPr>
          <a:xfrm>
            <a:off x="1648431" y="4724929"/>
            <a:ext cx="896093" cy="465736"/>
          </a:xfrm>
          <a:prstGeom prst="flowChart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/>
              <a:t>1 kHz piezo</a:t>
            </a:r>
          </a:p>
          <a:p>
            <a:pPr algn="ctr"/>
            <a:r>
              <a:rPr lang="en-GB" sz="1200"/>
              <a:t>actuator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4178186-31E2-4426-C444-453BC27C81F4}"/>
              </a:ext>
            </a:extLst>
          </p:cNvPr>
          <p:cNvCxnSpPr>
            <a:cxnSpLocks/>
          </p:cNvCxnSpPr>
          <p:nvPr/>
        </p:nvCxnSpPr>
        <p:spPr>
          <a:xfrm flipV="1">
            <a:off x="2271762" y="4460879"/>
            <a:ext cx="0" cy="26180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" name="Flowchart: Process 20">
            <a:extLst>
              <a:ext uri="{FF2B5EF4-FFF2-40B4-BE49-F238E27FC236}">
                <a16:creationId xmlns:a16="http://schemas.microsoft.com/office/drawing/2014/main" id="{8B0C6914-323D-2528-BB38-F96E9B3B648E}"/>
              </a:ext>
            </a:extLst>
          </p:cNvPr>
          <p:cNvSpPr/>
          <p:nvPr/>
        </p:nvSpPr>
        <p:spPr>
          <a:xfrm>
            <a:off x="7582051" y="4698290"/>
            <a:ext cx="1305162" cy="465736"/>
          </a:xfrm>
          <a:prstGeom prst="flowChartProcess">
            <a:avLst/>
          </a:prstGeom>
          <a:solidFill>
            <a:srgbClr val="7030A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/>
              <a:t>Position-sensitive detector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2A8BF9B-58E1-E5BF-3FCB-C85D54425092}"/>
              </a:ext>
            </a:extLst>
          </p:cNvPr>
          <p:cNvCxnSpPr>
            <a:cxnSpLocks/>
          </p:cNvCxnSpPr>
          <p:nvPr/>
        </p:nvCxnSpPr>
        <p:spPr>
          <a:xfrm>
            <a:off x="8533136" y="4470128"/>
            <a:ext cx="1091" cy="217951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8" name="Arc 37">
            <a:extLst>
              <a:ext uri="{FF2B5EF4-FFF2-40B4-BE49-F238E27FC236}">
                <a16:creationId xmlns:a16="http://schemas.microsoft.com/office/drawing/2014/main" id="{BCEFB1B7-DEDD-BDC1-8DE0-F58E873B5B63}"/>
              </a:ext>
            </a:extLst>
          </p:cNvPr>
          <p:cNvSpPr/>
          <p:nvPr/>
        </p:nvSpPr>
        <p:spPr>
          <a:xfrm rot="219804">
            <a:off x="7155999" y="2990866"/>
            <a:ext cx="566461" cy="779696"/>
          </a:xfrm>
          <a:prstGeom prst="arc">
            <a:avLst>
              <a:gd name="adj1" fmla="val 17242390"/>
              <a:gd name="adj2" fmla="val 4624896"/>
            </a:avLst>
          </a:prstGeom>
          <a:ln w="28575">
            <a:solidFill>
              <a:srgbClr val="9DC3E6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9" name="Arc 38">
            <a:extLst>
              <a:ext uri="{FF2B5EF4-FFF2-40B4-BE49-F238E27FC236}">
                <a16:creationId xmlns:a16="http://schemas.microsoft.com/office/drawing/2014/main" id="{B4E8DD7A-0AE8-EF61-EC75-D69EDD9EA5B0}"/>
              </a:ext>
            </a:extLst>
          </p:cNvPr>
          <p:cNvSpPr/>
          <p:nvPr/>
        </p:nvSpPr>
        <p:spPr>
          <a:xfrm rot="11019804">
            <a:off x="7326621" y="3009271"/>
            <a:ext cx="566461" cy="779696"/>
          </a:xfrm>
          <a:prstGeom prst="arc">
            <a:avLst>
              <a:gd name="adj1" fmla="val 17242390"/>
              <a:gd name="adj2" fmla="val 4624896"/>
            </a:avLst>
          </a:prstGeom>
          <a:ln w="28575">
            <a:solidFill>
              <a:srgbClr val="203864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3" name="Arc 42">
            <a:extLst>
              <a:ext uri="{FF2B5EF4-FFF2-40B4-BE49-F238E27FC236}">
                <a16:creationId xmlns:a16="http://schemas.microsoft.com/office/drawing/2014/main" id="{4321D5B0-7C5F-717A-15D6-4341A6CB3B44}"/>
              </a:ext>
            </a:extLst>
          </p:cNvPr>
          <p:cNvSpPr/>
          <p:nvPr/>
        </p:nvSpPr>
        <p:spPr>
          <a:xfrm rot="219804">
            <a:off x="5816062" y="2984739"/>
            <a:ext cx="566461" cy="779696"/>
          </a:xfrm>
          <a:prstGeom prst="arc">
            <a:avLst>
              <a:gd name="adj1" fmla="val 17242390"/>
              <a:gd name="adj2" fmla="val 4624896"/>
            </a:avLst>
          </a:prstGeom>
          <a:ln w="28575">
            <a:solidFill>
              <a:srgbClr val="9DC3E6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4" name="Arc 43">
            <a:extLst>
              <a:ext uri="{FF2B5EF4-FFF2-40B4-BE49-F238E27FC236}">
                <a16:creationId xmlns:a16="http://schemas.microsoft.com/office/drawing/2014/main" id="{55D9BC06-A7E7-D213-8820-75640861E2AE}"/>
              </a:ext>
            </a:extLst>
          </p:cNvPr>
          <p:cNvSpPr/>
          <p:nvPr/>
        </p:nvSpPr>
        <p:spPr>
          <a:xfrm rot="11019804">
            <a:off x="5986684" y="3003144"/>
            <a:ext cx="566461" cy="779696"/>
          </a:xfrm>
          <a:prstGeom prst="arc">
            <a:avLst>
              <a:gd name="adj1" fmla="val 17242390"/>
              <a:gd name="adj2" fmla="val 4624896"/>
            </a:avLst>
          </a:prstGeom>
          <a:ln w="28575">
            <a:solidFill>
              <a:srgbClr val="203864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6" name="Arc 45">
            <a:extLst>
              <a:ext uri="{FF2B5EF4-FFF2-40B4-BE49-F238E27FC236}">
                <a16:creationId xmlns:a16="http://schemas.microsoft.com/office/drawing/2014/main" id="{708BB911-BA0C-D1E8-6D7B-30E6768295F1}"/>
              </a:ext>
            </a:extLst>
          </p:cNvPr>
          <p:cNvSpPr/>
          <p:nvPr/>
        </p:nvSpPr>
        <p:spPr>
          <a:xfrm rot="219804">
            <a:off x="4537151" y="2993940"/>
            <a:ext cx="566461" cy="779696"/>
          </a:xfrm>
          <a:prstGeom prst="arc">
            <a:avLst>
              <a:gd name="adj1" fmla="val 17242390"/>
              <a:gd name="adj2" fmla="val 4624896"/>
            </a:avLst>
          </a:prstGeom>
          <a:ln w="28575">
            <a:solidFill>
              <a:srgbClr val="9DC3E6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7" name="Arc 46">
            <a:extLst>
              <a:ext uri="{FF2B5EF4-FFF2-40B4-BE49-F238E27FC236}">
                <a16:creationId xmlns:a16="http://schemas.microsoft.com/office/drawing/2014/main" id="{DA2CC7BF-DB9D-D3D3-C954-F0DEF306B4A6}"/>
              </a:ext>
            </a:extLst>
          </p:cNvPr>
          <p:cNvSpPr/>
          <p:nvPr/>
        </p:nvSpPr>
        <p:spPr>
          <a:xfrm rot="11019804">
            <a:off x="4707773" y="3012345"/>
            <a:ext cx="566461" cy="779696"/>
          </a:xfrm>
          <a:prstGeom prst="arc">
            <a:avLst>
              <a:gd name="adj1" fmla="val 17242390"/>
              <a:gd name="adj2" fmla="val 4624896"/>
            </a:avLst>
          </a:prstGeom>
          <a:ln w="28575">
            <a:solidFill>
              <a:srgbClr val="203864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9" name="Arc 48">
            <a:extLst>
              <a:ext uri="{FF2B5EF4-FFF2-40B4-BE49-F238E27FC236}">
                <a16:creationId xmlns:a16="http://schemas.microsoft.com/office/drawing/2014/main" id="{9740A0FF-9782-D3C7-9DF6-103FC0156C6B}"/>
              </a:ext>
            </a:extLst>
          </p:cNvPr>
          <p:cNvSpPr/>
          <p:nvPr/>
        </p:nvSpPr>
        <p:spPr>
          <a:xfrm rot="219804">
            <a:off x="2168241" y="2985376"/>
            <a:ext cx="566461" cy="779696"/>
          </a:xfrm>
          <a:prstGeom prst="arc">
            <a:avLst>
              <a:gd name="adj1" fmla="val 17242390"/>
              <a:gd name="adj2" fmla="val 4624896"/>
            </a:avLst>
          </a:prstGeom>
          <a:ln w="28575">
            <a:solidFill>
              <a:srgbClr val="9DC3E6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51" name="Arc 50">
            <a:extLst>
              <a:ext uri="{FF2B5EF4-FFF2-40B4-BE49-F238E27FC236}">
                <a16:creationId xmlns:a16="http://schemas.microsoft.com/office/drawing/2014/main" id="{EA1D8113-317A-C1BE-A385-7E753B9713BE}"/>
              </a:ext>
            </a:extLst>
          </p:cNvPr>
          <p:cNvSpPr/>
          <p:nvPr/>
        </p:nvSpPr>
        <p:spPr>
          <a:xfrm rot="11019804">
            <a:off x="2338863" y="3003781"/>
            <a:ext cx="566461" cy="779696"/>
          </a:xfrm>
          <a:prstGeom prst="arc">
            <a:avLst>
              <a:gd name="adj1" fmla="val 17242390"/>
              <a:gd name="adj2" fmla="val 4624896"/>
            </a:avLst>
          </a:prstGeom>
          <a:ln w="28575">
            <a:solidFill>
              <a:srgbClr val="203864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59" name="Arc 58">
            <a:extLst>
              <a:ext uri="{FF2B5EF4-FFF2-40B4-BE49-F238E27FC236}">
                <a16:creationId xmlns:a16="http://schemas.microsoft.com/office/drawing/2014/main" id="{0F303B19-5002-3BB2-2CE6-F9E54FC9F78E}"/>
              </a:ext>
            </a:extLst>
          </p:cNvPr>
          <p:cNvSpPr/>
          <p:nvPr/>
        </p:nvSpPr>
        <p:spPr>
          <a:xfrm rot="219804">
            <a:off x="3130025" y="2803947"/>
            <a:ext cx="566461" cy="779696"/>
          </a:xfrm>
          <a:prstGeom prst="arc">
            <a:avLst>
              <a:gd name="adj1" fmla="val 18330954"/>
              <a:gd name="adj2" fmla="val 3107544"/>
            </a:avLst>
          </a:prstGeom>
          <a:ln w="28575">
            <a:solidFill>
              <a:srgbClr val="9DC3E6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1" name="Arc 60">
            <a:extLst>
              <a:ext uri="{FF2B5EF4-FFF2-40B4-BE49-F238E27FC236}">
                <a16:creationId xmlns:a16="http://schemas.microsoft.com/office/drawing/2014/main" id="{01D59D07-D335-DD85-8A7F-9800A04C1E58}"/>
              </a:ext>
            </a:extLst>
          </p:cNvPr>
          <p:cNvSpPr/>
          <p:nvPr/>
        </p:nvSpPr>
        <p:spPr>
          <a:xfrm rot="10800000">
            <a:off x="3433833" y="2775282"/>
            <a:ext cx="566461" cy="779696"/>
          </a:xfrm>
          <a:prstGeom prst="arc">
            <a:avLst>
              <a:gd name="adj1" fmla="val 18330954"/>
              <a:gd name="adj2" fmla="val 3107544"/>
            </a:avLst>
          </a:prstGeom>
          <a:ln w="28575">
            <a:solidFill>
              <a:srgbClr val="203864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7" name="Flowchart: Process 66">
            <a:extLst>
              <a:ext uri="{FF2B5EF4-FFF2-40B4-BE49-F238E27FC236}">
                <a16:creationId xmlns:a16="http://schemas.microsoft.com/office/drawing/2014/main" id="{B98B65EE-92CA-0C40-D771-387C7ACF9B6A}"/>
              </a:ext>
            </a:extLst>
          </p:cNvPr>
          <p:cNvSpPr/>
          <p:nvPr/>
        </p:nvSpPr>
        <p:spPr>
          <a:xfrm>
            <a:off x="6476424" y="4698290"/>
            <a:ext cx="896093" cy="465736"/>
          </a:xfrm>
          <a:prstGeom prst="flowChartProcess">
            <a:avLst/>
          </a:prstGeom>
          <a:solidFill>
            <a:srgbClr val="7030A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/>
              <a:t>400 nm</a:t>
            </a:r>
          </a:p>
          <a:p>
            <a:pPr algn="ctr"/>
            <a:r>
              <a:rPr lang="en-GB" sz="1200"/>
              <a:t>CW</a:t>
            </a:r>
          </a:p>
        </p:txBody>
      </p:sp>
      <p:cxnSp>
        <p:nvCxnSpPr>
          <p:cNvPr id="69" name="Connector: Curved 68">
            <a:extLst>
              <a:ext uri="{FF2B5EF4-FFF2-40B4-BE49-F238E27FC236}">
                <a16:creationId xmlns:a16="http://schemas.microsoft.com/office/drawing/2014/main" id="{42822CB3-43BC-47D2-170B-4C6FCA8AD946}"/>
              </a:ext>
            </a:extLst>
          </p:cNvPr>
          <p:cNvCxnSpPr>
            <a:cxnSpLocks/>
            <a:stCxn id="77" idx="3"/>
            <a:endCxn id="85" idx="2"/>
          </p:cNvCxnSpPr>
          <p:nvPr/>
        </p:nvCxnSpPr>
        <p:spPr>
          <a:xfrm flipV="1">
            <a:off x="5989456" y="4463411"/>
            <a:ext cx="4174141" cy="1493079"/>
          </a:xfrm>
          <a:prstGeom prst="curvedConnector2">
            <a:avLst/>
          </a:prstGeom>
          <a:ln w="38100">
            <a:solidFill>
              <a:schemeClr val="accent2">
                <a:lumMod val="7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Group 59">
            <a:extLst>
              <a:ext uri="{FF2B5EF4-FFF2-40B4-BE49-F238E27FC236}">
                <a16:creationId xmlns:a16="http://schemas.microsoft.com/office/drawing/2014/main" id="{761E6E66-E977-4B01-9564-B656A746BA18}"/>
              </a:ext>
            </a:extLst>
          </p:cNvPr>
          <p:cNvGrpSpPr/>
          <p:nvPr/>
        </p:nvGrpSpPr>
        <p:grpSpPr>
          <a:xfrm>
            <a:off x="4417115" y="5599625"/>
            <a:ext cx="1572341" cy="713731"/>
            <a:chOff x="4417115" y="5599625"/>
            <a:chExt cx="1572341" cy="713731"/>
          </a:xfrm>
        </p:grpSpPr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3B4A23B8-154F-8633-E93F-E043669E9EDD}"/>
                </a:ext>
              </a:extLst>
            </p:cNvPr>
            <p:cNvSpPr/>
            <p:nvPr/>
          </p:nvSpPr>
          <p:spPr>
            <a:xfrm>
              <a:off x="4460306" y="5599625"/>
              <a:ext cx="1485958" cy="713731"/>
            </a:xfrm>
            <a:prstGeom prst="roundRect">
              <a:avLst>
                <a:gd name="adj" fmla="val 39728"/>
              </a:avLst>
            </a:prstGeom>
            <a:solidFill>
              <a:srgbClr val="F37825"/>
            </a:solidFill>
            <a:ln>
              <a:noFill/>
            </a:ln>
            <a:effectLst>
              <a:outerShdw blurRad="57150" dist="19050" dir="5400000" algn="tl" rotWithShape="0">
                <a:prstClr val="black">
                  <a:alpha val="6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88A13876-20DE-F18B-768F-A8107E63DEF9}"/>
                </a:ext>
              </a:extLst>
            </p:cNvPr>
            <p:cNvSpPr txBox="1"/>
            <p:nvPr/>
          </p:nvSpPr>
          <p:spPr>
            <a:xfrm>
              <a:off x="4417115" y="5667049"/>
              <a:ext cx="1572341" cy="578882"/>
            </a:xfrm>
            <a:prstGeom prst="round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1400">
                  <a:solidFill>
                    <a:schemeClr val="bg1"/>
                  </a:solidFill>
                </a:rPr>
                <a:t>Fast stabilisation</a:t>
              </a:r>
            </a:p>
            <a:p>
              <a:pPr algn="ctr"/>
              <a:r>
                <a:rPr lang="en-GB" sz="1400">
                  <a:solidFill>
                    <a:schemeClr val="bg1"/>
                  </a:solidFill>
                </a:rPr>
                <a:t>control system</a:t>
              </a:r>
            </a:p>
          </p:txBody>
        </p:sp>
      </p:grpSp>
      <p:cxnSp>
        <p:nvCxnSpPr>
          <p:cNvPr id="88" name="Connector: Curved 87">
            <a:extLst>
              <a:ext uri="{FF2B5EF4-FFF2-40B4-BE49-F238E27FC236}">
                <a16:creationId xmlns:a16="http://schemas.microsoft.com/office/drawing/2014/main" id="{63D687D7-5F85-635A-C79C-8EEADBAC2336}"/>
              </a:ext>
            </a:extLst>
          </p:cNvPr>
          <p:cNvCxnSpPr>
            <a:cxnSpLocks/>
          </p:cNvCxnSpPr>
          <p:nvPr/>
        </p:nvCxnSpPr>
        <p:spPr>
          <a:xfrm flipV="1">
            <a:off x="5962554" y="5194506"/>
            <a:ext cx="2181447" cy="648508"/>
          </a:xfrm>
          <a:prstGeom prst="curvedConnector2">
            <a:avLst/>
          </a:prstGeom>
          <a:ln w="28575">
            <a:solidFill>
              <a:srgbClr val="7030A0"/>
            </a:solidFill>
            <a:prstDash val="solid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ctor: Curved 92">
            <a:extLst>
              <a:ext uri="{FF2B5EF4-FFF2-40B4-BE49-F238E27FC236}">
                <a16:creationId xmlns:a16="http://schemas.microsoft.com/office/drawing/2014/main" id="{B5DAE8E1-6477-E8B1-50F1-30A77AE41970}"/>
              </a:ext>
            </a:extLst>
          </p:cNvPr>
          <p:cNvCxnSpPr>
            <a:cxnSpLocks/>
            <a:stCxn id="19" idx="2"/>
            <a:endCxn id="77" idx="1"/>
          </p:cNvCxnSpPr>
          <p:nvPr/>
        </p:nvCxnSpPr>
        <p:spPr>
          <a:xfrm rot="16200000" flipH="1">
            <a:off x="2873884" y="4413258"/>
            <a:ext cx="765825" cy="2320637"/>
          </a:xfrm>
          <a:prstGeom prst="curvedConnector2">
            <a:avLst/>
          </a:prstGeom>
          <a:ln w="28575">
            <a:solidFill>
              <a:srgbClr val="F37825"/>
            </a:solidFill>
            <a:prstDash val="solid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>
            <a:extLst>
              <a:ext uri="{FF2B5EF4-FFF2-40B4-BE49-F238E27FC236}">
                <a16:creationId xmlns:a16="http://schemas.microsoft.com/office/drawing/2014/main" id="{9845BE95-42AB-91F8-A2A4-6F7B28FE8CB1}"/>
              </a:ext>
            </a:extLst>
          </p:cNvPr>
          <p:cNvSpPr txBox="1"/>
          <p:nvPr/>
        </p:nvSpPr>
        <p:spPr>
          <a:xfrm>
            <a:off x="8634719" y="5543894"/>
            <a:ext cx="23803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>
                <a:solidFill>
                  <a:schemeClr val="accent2">
                    <a:lumMod val="75000"/>
                  </a:schemeClr>
                </a:solidFill>
              </a:rPr>
              <a:t>On-shot stabilisation</a:t>
            </a:r>
          </a:p>
          <a:p>
            <a:pPr algn="ctr"/>
            <a:r>
              <a:rPr lang="en-GB">
                <a:solidFill>
                  <a:schemeClr val="accent2">
                    <a:lumMod val="75000"/>
                  </a:schemeClr>
                </a:solidFill>
              </a:rPr>
              <a:t>(up to 1 kHz frequency)</a:t>
            </a:r>
          </a:p>
        </p:txBody>
      </p: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3447997A-7A54-0C4B-1D1E-314CA7C65764}"/>
              </a:ext>
            </a:extLst>
          </p:cNvPr>
          <p:cNvGrpSpPr/>
          <p:nvPr/>
        </p:nvGrpSpPr>
        <p:grpSpPr>
          <a:xfrm>
            <a:off x="4331502" y="651406"/>
            <a:ext cx="2433159" cy="869065"/>
            <a:chOff x="5049546" y="741745"/>
            <a:chExt cx="1572341" cy="713731"/>
          </a:xfrm>
        </p:grpSpPr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BD1B2A4F-2058-ADCB-7A91-623694CC4098}"/>
                </a:ext>
              </a:extLst>
            </p:cNvPr>
            <p:cNvSpPr/>
            <p:nvPr/>
          </p:nvSpPr>
          <p:spPr>
            <a:xfrm>
              <a:off x="5092737" y="741745"/>
              <a:ext cx="1485958" cy="713731"/>
            </a:xfrm>
            <a:prstGeom prst="roundRect">
              <a:avLst>
                <a:gd name="adj" fmla="val 29293"/>
              </a:avLst>
            </a:prstGeom>
            <a:solidFill>
              <a:srgbClr val="66A2DB"/>
            </a:solidFill>
            <a:ln>
              <a:noFill/>
            </a:ln>
            <a:effectLst>
              <a:outerShdw blurRad="57150" dist="19050" dir="5400000" algn="tl" rotWithShape="0">
                <a:prstClr val="black">
                  <a:alpha val="6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786D83C4-B629-0D09-68EE-E9FE23857568}"/>
                </a:ext>
              </a:extLst>
            </p:cNvPr>
            <p:cNvSpPr txBox="1"/>
            <p:nvPr/>
          </p:nvSpPr>
          <p:spPr>
            <a:xfrm>
              <a:off x="5049546" y="860902"/>
              <a:ext cx="1572341" cy="475414"/>
            </a:xfrm>
            <a:prstGeom prst="roundRect">
              <a:avLst>
                <a:gd name="adj" fmla="val 18773"/>
              </a:avLst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1400">
                  <a:solidFill>
                    <a:schemeClr val="bg1"/>
                  </a:solidFill>
                </a:rPr>
                <a:t>Auto-alignment</a:t>
              </a:r>
            </a:p>
            <a:p>
              <a:pPr algn="ctr"/>
              <a:r>
                <a:rPr lang="en-GB" sz="1400">
                  <a:solidFill>
                    <a:schemeClr val="bg1"/>
                  </a:solidFill>
                </a:rPr>
                <a:t>control system</a:t>
              </a:r>
            </a:p>
          </p:txBody>
        </p:sp>
      </p:grpSp>
      <p:sp>
        <p:nvSpPr>
          <p:cNvPr id="138" name="TextBox 137">
            <a:extLst>
              <a:ext uri="{FF2B5EF4-FFF2-40B4-BE49-F238E27FC236}">
                <a16:creationId xmlns:a16="http://schemas.microsoft.com/office/drawing/2014/main" id="{0C0A253A-A6A9-7310-D36B-A1A54DBF3FC1}"/>
              </a:ext>
            </a:extLst>
          </p:cNvPr>
          <p:cNvSpPr txBox="1"/>
          <p:nvPr/>
        </p:nvSpPr>
        <p:spPr>
          <a:xfrm>
            <a:off x="126669" y="2802028"/>
            <a:ext cx="18466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Beam position on cameras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9DC3E6"/>
                </a:solidFill>
              </a:rPr>
              <a:t>Actuators on mirror mounts</a:t>
            </a:r>
          </a:p>
        </p:txBody>
      </p:sp>
      <p:sp>
        <p:nvSpPr>
          <p:cNvPr id="151" name="Arc 150">
            <a:extLst>
              <a:ext uri="{FF2B5EF4-FFF2-40B4-BE49-F238E27FC236}">
                <a16:creationId xmlns:a16="http://schemas.microsoft.com/office/drawing/2014/main" id="{2DB33C4E-EF77-6108-46B6-BE49E6353CEA}"/>
              </a:ext>
            </a:extLst>
          </p:cNvPr>
          <p:cNvSpPr/>
          <p:nvPr/>
        </p:nvSpPr>
        <p:spPr>
          <a:xfrm rot="10011026" flipH="1">
            <a:off x="5872349" y="1503700"/>
            <a:ext cx="566461" cy="779696"/>
          </a:xfrm>
          <a:prstGeom prst="arc">
            <a:avLst>
              <a:gd name="adj1" fmla="val 18176672"/>
              <a:gd name="adj2" fmla="val 3331126"/>
            </a:avLst>
          </a:prstGeom>
          <a:ln w="28575">
            <a:solidFill>
              <a:srgbClr val="66A2DB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52" name="Arc 151">
            <a:extLst>
              <a:ext uri="{FF2B5EF4-FFF2-40B4-BE49-F238E27FC236}">
                <a16:creationId xmlns:a16="http://schemas.microsoft.com/office/drawing/2014/main" id="{8664F892-F873-8D06-1322-0F46ADF64C9C}"/>
              </a:ext>
            </a:extLst>
          </p:cNvPr>
          <p:cNvSpPr/>
          <p:nvPr/>
        </p:nvSpPr>
        <p:spPr>
          <a:xfrm rot="3822385" flipH="1">
            <a:off x="3302974" y="617170"/>
            <a:ext cx="1551830" cy="2745197"/>
          </a:xfrm>
          <a:prstGeom prst="arc">
            <a:avLst>
              <a:gd name="adj1" fmla="val 19095028"/>
              <a:gd name="adj2" fmla="val 4328163"/>
            </a:avLst>
          </a:prstGeom>
          <a:ln w="28575">
            <a:solidFill>
              <a:srgbClr val="66A2DB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2" name="Flowchart: Process 71">
            <a:extLst>
              <a:ext uri="{FF2B5EF4-FFF2-40B4-BE49-F238E27FC236}">
                <a16:creationId xmlns:a16="http://schemas.microsoft.com/office/drawing/2014/main" id="{E06DC74F-E0EB-4995-8007-A4B79C1E5918}"/>
              </a:ext>
            </a:extLst>
          </p:cNvPr>
          <p:cNvSpPr/>
          <p:nvPr/>
        </p:nvSpPr>
        <p:spPr>
          <a:xfrm>
            <a:off x="7045998" y="3927707"/>
            <a:ext cx="1011082" cy="536848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/>
              <a:t>Beam</a:t>
            </a:r>
          </a:p>
          <a:p>
            <a:pPr algn="ctr"/>
            <a:r>
              <a:rPr lang="en-GB" sz="1200"/>
              <a:t>transport</a:t>
            </a:r>
          </a:p>
        </p:txBody>
      </p:sp>
      <p:sp>
        <p:nvSpPr>
          <p:cNvPr id="81" name="Arc 80">
            <a:extLst>
              <a:ext uri="{FF2B5EF4-FFF2-40B4-BE49-F238E27FC236}">
                <a16:creationId xmlns:a16="http://schemas.microsoft.com/office/drawing/2014/main" id="{AA79A9B1-895C-4AF8-8066-8A9CC8A48473}"/>
              </a:ext>
            </a:extLst>
          </p:cNvPr>
          <p:cNvSpPr/>
          <p:nvPr/>
        </p:nvSpPr>
        <p:spPr>
          <a:xfrm rot="11588974">
            <a:off x="4606153" y="1547387"/>
            <a:ext cx="566461" cy="779696"/>
          </a:xfrm>
          <a:prstGeom prst="arc">
            <a:avLst>
              <a:gd name="adj1" fmla="val 18176672"/>
              <a:gd name="adj2" fmla="val 3331126"/>
            </a:avLst>
          </a:prstGeom>
          <a:ln w="28575">
            <a:solidFill>
              <a:srgbClr val="66A2DB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82" name="Arc 81">
            <a:extLst>
              <a:ext uri="{FF2B5EF4-FFF2-40B4-BE49-F238E27FC236}">
                <a16:creationId xmlns:a16="http://schemas.microsoft.com/office/drawing/2014/main" id="{6BC1293C-A1AA-4BAF-9A23-FEEB3D7E9EB9}"/>
              </a:ext>
            </a:extLst>
          </p:cNvPr>
          <p:cNvSpPr/>
          <p:nvPr/>
        </p:nvSpPr>
        <p:spPr>
          <a:xfrm rot="8083329" flipH="1">
            <a:off x="6352667" y="1216258"/>
            <a:ext cx="903516" cy="1354579"/>
          </a:xfrm>
          <a:prstGeom prst="arc">
            <a:avLst>
              <a:gd name="adj1" fmla="val 17242390"/>
              <a:gd name="adj2" fmla="val 3100834"/>
            </a:avLst>
          </a:prstGeom>
          <a:ln w="28575">
            <a:solidFill>
              <a:srgbClr val="66A2DB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B35995DB-8E21-4945-82C1-059B267250B3}"/>
              </a:ext>
            </a:extLst>
          </p:cNvPr>
          <p:cNvGrpSpPr/>
          <p:nvPr/>
        </p:nvGrpSpPr>
        <p:grpSpPr>
          <a:xfrm>
            <a:off x="8381828" y="2155380"/>
            <a:ext cx="914400" cy="738664"/>
            <a:chOff x="2582752" y="1143895"/>
            <a:chExt cx="1528176" cy="902513"/>
          </a:xfrm>
        </p:grpSpPr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7C2FE0D8-7CE6-4F49-852B-20557E1C8276}"/>
                </a:ext>
              </a:extLst>
            </p:cNvPr>
            <p:cNvSpPr/>
            <p:nvPr/>
          </p:nvSpPr>
          <p:spPr>
            <a:xfrm>
              <a:off x="2624730" y="1159126"/>
              <a:ext cx="1444218" cy="872049"/>
            </a:xfrm>
            <a:prstGeom prst="ellipse">
              <a:avLst/>
            </a:prstGeom>
            <a:solidFill>
              <a:srgbClr val="66A2DB"/>
            </a:solidFill>
            <a:ln>
              <a:noFill/>
            </a:ln>
            <a:effectLst>
              <a:outerShdw blurRad="57150" dist="19050" dir="5400000" algn="tl" rotWithShape="0">
                <a:prstClr val="black">
                  <a:alpha val="6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D269FF52-099B-483E-9FCE-B802007B3FA3}"/>
                </a:ext>
              </a:extLst>
            </p:cNvPr>
            <p:cNvSpPr txBox="1"/>
            <p:nvPr/>
          </p:nvSpPr>
          <p:spPr>
            <a:xfrm>
              <a:off x="2582752" y="1143895"/>
              <a:ext cx="1528176" cy="90251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1400">
                  <a:solidFill>
                    <a:schemeClr val="bg1"/>
                  </a:solidFill>
                </a:rPr>
                <a:t>Closed feedback</a:t>
              </a:r>
            </a:p>
            <a:p>
              <a:pPr algn="ctr"/>
              <a:r>
                <a:rPr lang="en-GB" sz="1400">
                  <a:solidFill>
                    <a:schemeClr val="bg1"/>
                  </a:solidFill>
                </a:rPr>
                <a:t>loop</a:t>
              </a:r>
            </a:p>
          </p:txBody>
        </p:sp>
      </p:grpSp>
      <p:sp>
        <p:nvSpPr>
          <p:cNvPr id="102" name="Arc 101">
            <a:extLst>
              <a:ext uri="{FF2B5EF4-FFF2-40B4-BE49-F238E27FC236}">
                <a16:creationId xmlns:a16="http://schemas.microsoft.com/office/drawing/2014/main" id="{7F541717-A694-42AB-99AB-B48AA539EB07}"/>
              </a:ext>
            </a:extLst>
          </p:cNvPr>
          <p:cNvSpPr/>
          <p:nvPr/>
        </p:nvSpPr>
        <p:spPr>
          <a:xfrm rot="219804">
            <a:off x="8455178" y="2997486"/>
            <a:ext cx="566461" cy="779696"/>
          </a:xfrm>
          <a:prstGeom prst="arc">
            <a:avLst>
              <a:gd name="adj1" fmla="val 17242390"/>
              <a:gd name="adj2" fmla="val 4624896"/>
            </a:avLst>
          </a:prstGeom>
          <a:ln w="28575">
            <a:solidFill>
              <a:srgbClr val="9DC3E6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12" name="Arc 111">
            <a:extLst>
              <a:ext uri="{FF2B5EF4-FFF2-40B4-BE49-F238E27FC236}">
                <a16:creationId xmlns:a16="http://schemas.microsoft.com/office/drawing/2014/main" id="{D8576B6D-F8B9-4BAE-939D-A0774DFC1451}"/>
              </a:ext>
            </a:extLst>
          </p:cNvPr>
          <p:cNvSpPr/>
          <p:nvPr/>
        </p:nvSpPr>
        <p:spPr>
          <a:xfrm rot="11019804">
            <a:off x="8625800" y="3015891"/>
            <a:ext cx="566461" cy="779696"/>
          </a:xfrm>
          <a:prstGeom prst="arc">
            <a:avLst>
              <a:gd name="adj1" fmla="val 17242390"/>
              <a:gd name="adj2" fmla="val 4624896"/>
            </a:avLst>
          </a:prstGeom>
          <a:ln w="28575">
            <a:solidFill>
              <a:srgbClr val="203864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13" name="Arc 112">
            <a:extLst>
              <a:ext uri="{FF2B5EF4-FFF2-40B4-BE49-F238E27FC236}">
                <a16:creationId xmlns:a16="http://schemas.microsoft.com/office/drawing/2014/main" id="{3AE77BA1-C3A8-4743-830B-40640C423AB4}"/>
              </a:ext>
            </a:extLst>
          </p:cNvPr>
          <p:cNvSpPr/>
          <p:nvPr/>
        </p:nvSpPr>
        <p:spPr>
          <a:xfrm rot="17777615">
            <a:off x="6868600" y="491304"/>
            <a:ext cx="1119696" cy="2898678"/>
          </a:xfrm>
          <a:prstGeom prst="arc">
            <a:avLst>
              <a:gd name="adj1" fmla="val 17643390"/>
              <a:gd name="adj2" fmla="val 4451526"/>
            </a:avLst>
          </a:prstGeom>
          <a:ln w="28575">
            <a:solidFill>
              <a:srgbClr val="66A2DB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316CE567-F114-4721-933A-CC523A3D0724}"/>
              </a:ext>
            </a:extLst>
          </p:cNvPr>
          <p:cNvCxnSpPr>
            <a:cxnSpLocks/>
          </p:cNvCxnSpPr>
          <p:nvPr/>
        </p:nvCxnSpPr>
        <p:spPr>
          <a:xfrm>
            <a:off x="6697957" y="4390917"/>
            <a:ext cx="348041" cy="1429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10C90460-D73A-4E3E-B615-43D3681CDEE3}"/>
              </a:ext>
            </a:extLst>
          </p:cNvPr>
          <p:cNvCxnSpPr>
            <a:cxnSpLocks/>
          </p:cNvCxnSpPr>
          <p:nvPr/>
        </p:nvCxnSpPr>
        <p:spPr>
          <a:xfrm flipV="1">
            <a:off x="8057080" y="4397919"/>
            <a:ext cx="286745" cy="142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5DCA2007-982D-4D2B-A442-8C33814FDD63}"/>
              </a:ext>
            </a:extLst>
          </p:cNvPr>
          <p:cNvCxnSpPr>
            <a:cxnSpLocks/>
          </p:cNvCxnSpPr>
          <p:nvPr/>
        </p:nvCxnSpPr>
        <p:spPr>
          <a:xfrm flipV="1">
            <a:off x="6580195" y="4470304"/>
            <a:ext cx="1091" cy="217951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6E000201-C80B-4E28-96BD-3E1A95B316EE}"/>
              </a:ext>
            </a:extLst>
          </p:cNvPr>
          <p:cNvCxnSpPr>
            <a:cxnSpLocks/>
            <a:endCxn id="126" idx="0"/>
          </p:cNvCxnSpPr>
          <p:nvPr/>
        </p:nvCxnSpPr>
        <p:spPr>
          <a:xfrm>
            <a:off x="5374065" y="4396546"/>
            <a:ext cx="205964" cy="302360"/>
          </a:xfrm>
          <a:prstGeom prst="bentConnector2">
            <a:avLst/>
          </a:prstGeom>
          <a:ln w="28575">
            <a:solidFill>
              <a:srgbClr val="F3782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Arc 117">
            <a:extLst>
              <a:ext uri="{FF2B5EF4-FFF2-40B4-BE49-F238E27FC236}">
                <a16:creationId xmlns:a16="http://schemas.microsoft.com/office/drawing/2014/main" id="{164FF58F-5785-4FCA-83E0-F09A703A8CB3}"/>
              </a:ext>
            </a:extLst>
          </p:cNvPr>
          <p:cNvSpPr/>
          <p:nvPr/>
        </p:nvSpPr>
        <p:spPr>
          <a:xfrm rot="21240062">
            <a:off x="5386465" y="5030102"/>
            <a:ext cx="566461" cy="779696"/>
          </a:xfrm>
          <a:prstGeom prst="arc">
            <a:avLst>
              <a:gd name="adj1" fmla="val 19800912"/>
              <a:gd name="adj2" fmla="val 3331126"/>
            </a:avLst>
          </a:prstGeom>
          <a:ln w="28575">
            <a:solidFill>
              <a:srgbClr val="F37825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cxnSp>
        <p:nvCxnSpPr>
          <p:cNvPr id="120" name="Straight Arrow Connector 119">
            <a:extLst>
              <a:ext uri="{FF2B5EF4-FFF2-40B4-BE49-F238E27FC236}">
                <a16:creationId xmlns:a16="http://schemas.microsoft.com/office/drawing/2014/main" id="{15B08111-6715-407F-865B-9E04A959A2FE}"/>
              </a:ext>
            </a:extLst>
          </p:cNvPr>
          <p:cNvCxnSpPr>
            <a:cxnSpLocks/>
            <a:stCxn id="71" idx="3"/>
            <a:endCxn id="83" idx="1"/>
          </p:cNvCxnSpPr>
          <p:nvPr/>
        </p:nvCxnSpPr>
        <p:spPr>
          <a:xfrm>
            <a:off x="5374065" y="4196130"/>
            <a:ext cx="312810" cy="47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EF7142B4-3EBF-4294-A845-AC3FB7DD6283}"/>
              </a:ext>
            </a:extLst>
          </p:cNvPr>
          <p:cNvCxnSpPr>
            <a:cxnSpLocks/>
            <a:stCxn id="83" idx="3"/>
            <a:endCxn id="72" idx="1"/>
          </p:cNvCxnSpPr>
          <p:nvPr/>
        </p:nvCxnSpPr>
        <p:spPr>
          <a:xfrm flipV="1">
            <a:off x="6697957" y="4196131"/>
            <a:ext cx="348041" cy="47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BAA9EEE4-DE1D-42B3-8CE3-D372208B873B}"/>
              </a:ext>
            </a:extLst>
          </p:cNvPr>
          <p:cNvCxnSpPr>
            <a:cxnSpLocks/>
            <a:stCxn id="72" idx="3"/>
            <a:endCxn id="84" idx="1"/>
          </p:cNvCxnSpPr>
          <p:nvPr/>
        </p:nvCxnSpPr>
        <p:spPr>
          <a:xfrm flipV="1">
            <a:off x="8057080" y="4195989"/>
            <a:ext cx="286745" cy="14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55D31E1D-D7E3-4EA6-8088-18D1A55DE7D8}"/>
              </a:ext>
            </a:extLst>
          </p:cNvPr>
          <p:cNvCxnSpPr>
            <a:cxnSpLocks/>
            <a:stCxn id="84" idx="3"/>
            <a:endCxn id="85" idx="1"/>
          </p:cNvCxnSpPr>
          <p:nvPr/>
        </p:nvCxnSpPr>
        <p:spPr>
          <a:xfrm flipV="1">
            <a:off x="9354907" y="4194987"/>
            <a:ext cx="303149" cy="10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ctor: Curved 144">
            <a:extLst>
              <a:ext uri="{FF2B5EF4-FFF2-40B4-BE49-F238E27FC236}">
                <a16:creationId xmlns:a16="http://schemas.microsoft.com/office/drawing/2014/main" id="{E9A6BA20-5912-5C0E-3DE5-285416C0AF3E}"/>
              </a:ext>
            </a:extLst>
          </p:cNvPr>
          <p:cNvCxnSpPr>
            <a:cxnSpLocks/>
          </p:cNvCxnSpPr>
          <p:nvPr/>
        </p:nvCxnSpPr>
        <p:spPr>
          <a:xfrm>
            <a:off x="7066696" y="1095973"/>
            <a:ext cx="3074257" cy="2825485"/>
          </a:xfrm>
          <a:prstGeom prst="curvedConnector2">
            <a:avLst/>
          </a:prstGeom>
          <a:ln w="38100"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Box 134">
            <a:extLst>
              <a:ext uri="{FF2B5EF4-FFF2-40B4-BE49-F238E27FC236}">
                <a16:creationId xmlns:a16="http://schemas.microsoft.com/office/drawing/2014/main" id="{698A1C42-8795-4943-8A64-DC0789252ED8}"/>
              </a:ext>
            </a:extLst>
          </p:cNvPr>
          <p:cNvSpPr txBox="1"/>
          <p:nvPr/>
        </p:nvSpPr>
        <p:spPr>
          <a:xfrm>
            <a:off x="8846199" y="1397686"/>
            <a:ext cx="2310490" cy="4707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chemeClr val="accent1">
                    <a:lumMod val="75000"/>
                  </a:schemeClr>
                </a:solidFill>
              </a:rPr>
              <a:t>Drift compensation</a:t>
            </a:r>
          </a:p>
        </p:txBody>
      </p:sp>
      <p:sp>
        <p:nvSpPr>
          <p:cNvPr id="139" name="Arc 138">
            <a:extLst>
              <a:ext uri="{FF2B5EF4-FFF2-40B4-BE49-F238E27FC236}">
                <a16:creationId xmlns:a16="http://schemas.microsoft.com/office/drawing/2014/main" id="{5683CD22-BDF6-40CC-9BDB-3C94AB62C179}"/>
              </a:ext>
            </a:extLst>
          </p:cNvPr>
          <p:cNvSpPr/>
          <p:nvPr/>
        </p:nvSpPr>
        <p:spPr>
          <a:xfrm rot="13915489">
            <a:off x="3770550" y="1168830"/>
            <a:ext cx="903516" cy="1354579"/>
          </a:xfrm>
          <a:prstGeom prst="arc">
            <a:avLst>
              <a:gd name="adj1" fmla="val 17242390"/>
              <a:gd name="adj2" fmla="val 3100834"/>
            </a:avLst>
          </a:prstGeom>
          <a:ln w="28575">
            <a:solidFill>
              <a:srgbClr val="66A2DB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79" name="Picture 2" descr="Image result for clf logo laser">
            <a:extLst>
              <a:ext uri="{FF2B5EF4-FFF2-40B4-BE49-F238E27FC236}">
                <a16:creationId xmlns:a16="http://schemas.microsoft.com/office/drawing/2014/main" id="{F886D5EA-FFE6-4C93-A580-2D934D888F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1764" y="103826"/>
            <a:ext cx="945165" cy="924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Picture 79">
            <a:extLst>
              <a:ext uri="{FF2B5EF4-FFF2-40B4-BE49-F238E27FC236}">
                <a16:creationId xmlns:a16="http://schemas.microsoft.com/office/drawing/2014/main" id="{D660EF5E-D6D2-404B-80B0-D180D844F52F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374" y="6176963"/>
            <a:ext cx="2157687" cy="551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466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5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5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5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5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5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5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" grpId="0" animBg="1"/>
      <p:bldP spid="2" grpId="0" animBg="1"/>
      <p:bldP spid="19" grpId="0" animBg="1"/>
      <p:bldP spid="21" grpId="0" animBg="1"/>
      <p:bldP spid="67" grpId="0" animBg="1"/>
      <p:bldP spid="119" grpId="0"/>
      <p:bldP spid="11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We have defined the operational laser modes of EPAC</a:t>
            </a:r>
          </a:p>
          <a:p>
            <a:r>
              <a:rPr lang="en-GB" dirty="0"/>
              <a:t>We have defined a set of facility procedures focusing standardisation and enabling </a:t>
            </a:r>
            <a:r>
              <a:rPr lang="en-GB"/>
              <a:t>parallel tasks</a:t>
            </a:r>
            <a:endParaRPr lang="en-GB" dirty="0"/>
          </a:p>
          <a:p>
            <a:pPr lvl="1"/>
            <a:r>
              <a:rPr lang="en-GB" dirty="0"/>
              <a:t>Daily start up and alignments</a:t>
            </a:r>
          </a:p>
          <a:p>
            <a:pPr lvl="1"/>
            <a:r>
              <a:rPr lang="en-GB" dirty="0"/>
              <a:t>Full power shot checks</a:t>
            </a:r>
          </a:p>
          <a:p>
            <a:pPr lvl="1"/>
            <a:r>
              <a:rPr lang="en-GB" dirty="0"/>
              <a:t>Repetition rate change procedure</a:t>
            </a:r>
          </a:p>
          <a:p>
            <a:r>
              <a:rPr lang="en-GB" dirty="0"/>
              <a:t>We have an integrated approach to the diagnosis of the laser </a:t>
            </a:r>
          </a:p>
          <a:p>
            <a:r>
              <a:rPr lang="en-GB" dirty="0"/>
              <a:t>We have an auto-alignment and stabilisation system under development</a:t>
            </a:r>
          </a:p>
        </p:txBody>
      </p:sp>
      <p:pic>
        <p:nvPicPr>
          <p:cNvPr id="4" name="Picture 2" descr="Image result for clf logo laser">
            <a:extLst>
              <a:ext uri="{FF2B5EF4-FFF2-40B4-BE49-F238E27FC236}">
                <a16:creationId xmlns:a16="http://schemas.microsoft.com/office/drawing/2014/main" id="{BCB2522D-05F6-48A8-85CB-5FDFCE5105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1764" y="103826"/>
            <a:ext cx="945165" cy="924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2172C67-4DB6-4DED-9C7E-693A7161B64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374" y="6176963"/>
            <a:ext cx="2157687" cy="551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20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Operational laser modes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Experience gained from Gemini operations has shown that the users require access to range of energies to setup, characterise and perform their experiments </a:t>
            </a:r>
          </a:p>
          <a:p>
            <a:endParaRPr lang="en-GB" dirty="0"/>
          </a:p>
          <a:p>
            <a:r>
              <a:rPr lang="en-GB" dirty="0"/>
              <a:t>To provide a range of energy to the users, the laser will be operated under a selection of power modes </a:t>
            </a:r>
          </a:p>
          <a:p>
            <a:endParaRPr lang="en-GB" dirty="0"/>
          </a:p>
          <a:p>
            <a:r>
              <a:rPr lang="en-GB" dirty="0"/>
              <a:t>4 modes have been defined that range from </a:t>
            </a:r>
            <a:r>
              <a:rPr lang="el-GR" dirty="0"/>
              <a:t>μ</a:t>
            </a:r>
            <a:r>
              <a:rPr lang="en-GB" dirty="0"/>
              <a:t>J to the J level</a:t>
            </a:r>
          </a:p>
          <a:p>
            <a:endParaRPr lang="en-GB" dirty="0"/>
          </a:p>
          <a:p>
            <a:r>
              <a:rPr lang="en-GB" dirty="0"/>
              <a:t>Each mode offers a selection of activities that can be undertaken in the Experimental Areas</a:t>
            </a:r>
          </a:p>
        </p:txBody>
      </p:sp>
      <p:pic>
        <p:nvPicPr>
          <p:cNvPr id="4" name="Picture 2" descr="Image result for clf logo laser">
            <a:extLst>
              <a:ext uri="{FF2B5EF4-FFF2-40B4-BE49-F238E27FC236}">
                <a16:creationId xmlns:a16="http://schemas.microsoft.com/office/drawing/2014/main" id="{6DF45314-8647-4369-A945-68770C6E88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1764" y="103826"/>
            <a:ext cx="945165" cy="924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7852950-5DEF-494A-AFF5-F2BFF1FA553A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374" y="6176963"/>
            <a:ext cx="2157687" cy="551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900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679568" y="3920174"/>
            <a:ext cx="5040000" cy="1080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500"/>
              </a:lnSpc>
            </a:pPr>
            <a:r>
              <a:rPr lang="en-GB" b="1" dirty="0">
                <a:solidFill>
                  <a:schemeClr val="tx1"/>
                </a:solidFill>
              </a:rPr>
              <a:t>Mode 3</a:t>
            </a:r>
          </a:p>
          <a:p>
            <a:pPr algn="ctr">
              <a:lnSpc>
                <a:spcPts val="1500"/>
              </a:lnSpc>
            </a:pPr>
            <a:r>
              <a:rPr lang="en-GB" dirty="0">
                <a:solidFill>
                  <a:schemeClr val="tx1"/>
                </a:solidFill>
              </a:rPr>
              <a:t>1% of Front End energy to allow limited procedures in experimental areas</a:t>
            </a:r>
          </a:p>
          <a:p>
            <a:pPr algn="ctr">
              <a:lnSpc>
                <a:spcPts val="1500"/>
              </a:lnSpc>
            </a:pP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79568" y="1314826"/>
            <a:ext cx="5040000" cy="1080000"/>
          </a:xfrm>
          <a:prstGeom prst="rect">
            <a:avLst/>
          </a:prstGeom>
          <a:solidFill>
            <a:schemeClr val="accent4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500"/>
              </a:lnSpc>
            </a:pPr>
            <a:r>
              <a:rPr lang="en-GB" b="1" dirty="0">
                <a:solidFill>
                  <a:schemeClr val="tx1"/>
                </a:solidFill>
              </a:rPr>
              <a:t>Mode 1</a:t>
            </a:r>
          </a:p>
          <a:p>
            <a:pPr algn="ctr">
              <a:lnSpc>
                <a:spcPts val="1500"/>
              </a:lnSpc>
            </a:pPr>
            <a:r>
              <a:rPr lang="en-GB" dirty="0">
                <a:solidFill>
                  <a:schemeClr val="tx1"/>
                </a:solidFill>
              </a:rPr>
              <a:t>Maximum energy of system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79568" y="2617500"/>
            <a:ext cx="5040000" cy="1080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500"/>
              </a:lnSpc>
            </a:pPr>
            <a:r>
              <a:rPr lang="en-GB" b="1" dirty="0">
                <a:solidFill>
                  <a:schemeClr val="tx1"/>
                </a:solidFill>
              </a:rPr>
              <a:t>Mode 2</a:t>
            </a:r>
          </a:p>
          <a:p>
            <a:pPr algn="ctr">
              <a:lnSpc>
                <a:spcPts val="1500"/>
              </a:lnSpc>
            </a:pPr>
            <a:r>
              <a:rPr lang="en-GB" dirty="0">
                <a:solidFill>
                  <a:schemeClr val="tx1"/>
                </a:solidFill>
              </a:rPr>
              <a:t>Maximum energy from Front End</a:t>
            </a:r>
          </a:p>
        </p:txBody>
      </p:sp>
      <p:sp>
        <p:nvSpPr>
          <p:cNvPr id="9" name="Rectangle 8"/>
          <p:cNvSpPr/>
          <p:nvPr/>
        </p:nvSpPr>
        <p:spPr>
          <a:xfrm>
            <a:off x="2679568" y="5222849"/>
            <a:ext cx="5040000" cy="1080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500"/>
              </a:lnSpc>
            </a:pPr>
            <a:r>
              <a:rPr lang="en-GB" b="1" dirty="0">
                <a:solidFill>
                  <a:schemeClr val="tx1"/>
                </a:solidFill>
              </a:rPr>
              <a:t>Mode 4</a:t>
            </a:r>
          </a:p>
          <a:p>
            <a:pPr algn="ctr">
              <a:lnSpc>
                <a:spcPts val="1500"/>
              </a:lnSpc>
            </a:pPr>
            <a:r>
              <a:rPr lang="en-GB" dirty="0">
                <a:solidFill>
                  <a:schemeClr val="tx1"/>
                </a:solidFill>
              </a:rPr>
              <a:t>0.05%</a:t>
            </a:r>
            <a:r>
              <a:rPr lang="en-GB" baseline="30000" dirty="0">
                <a:solidFill>
                  <a:schemeClr val="tx1"/>
                </a:solidFill>
              </a:rPr>
              <a:t> </a:t>
            </a:r>
            <a:r>
              <a:rPr lang="en-GB" dirty="0">
                <a:solidFill>
                  <a:schemeClr val="tx1"/>
                </a:solidFill>
              </a:rPr>
              <a:t>of Front End energy to a level that it is ‘safe’ to work in experimental areas 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838200" y="104152"/>
            <a:ext cx="10515600" cy="680392"/>
          </a:xfrm>
        </p:spPr>
        <p:txBody>
          <a:bodyPr>
            <a:noAutofit/>
          </a:bodyPr>
          <a:lstStyle/>
          <a:p>
            <a:pPr algn="ctr"/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Operational Laser Power Modes</a:t>
            </a:r>
          </a:p>
        </p:txBody>
      </p:sp>
      <p:sp>
        <p:nvSpPr>
          <p:cNvPr id="2" name="Right Brace 1"/>
          <p:cNvSpPr/>
          <p:nvPr/>
        </p:nvSpPr>
        <p:spPr>
          <a:xfrm rot="10800000">
            <a:off x="2070860" y="1491434"/>
            <a:ext cx="289568" cy="2035277"/>
          </a:xfrm>
          <a:prstGeom prst="rightBrace">
            <a:avLst>
              <a:gd name="adj1" fmla="val 39991"/>
              <a:gd name="adj2" fmla="val 50377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405436" y="1895504"/>
            <a:ext cx="1514475" cy="1200329"/>
          </a:xfrm>
          <a:prstGeom prst="rect">
            <a:avLst/>
          </a:prstGeom>
          <a:solidFill>
            <a:schemeClr val="accent6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Potential for creating radiological hazard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5436" y="4816074"/>
            <a:ext cx="1514474" cy="369332"/>
          </a:xfrm>
          <a:prstGeom prst="rect">
            <a:avLst/>
          </a:prstGeom>
          <a:solidFill>
            <a:schemeClr val="accent6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ctr"/>
            <a:r>
              <a:rPr lang="en-GB" dirty="0"/>
              <a:t>Laser hazard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914200" y="1308439"/>
            <a:ext cx="3134185" cy="1080000"/>
          </a:xfrm>
          <a:prstGeom prst="rect">
            <a:avLst/>
          </a:prstGeom>
          <a:solidFill>
            <a:schemeClr val="accent2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500"/>
              </a:lnSpc>
            </a:pPr>
            <a:r>
              <a:rPr lang="en-GB" b="1" dirty="0">
                <a:solidFill>
                  <a:schemeClr val="tx1"/>
                </a:solidFill>
              </a:rPr>
              <a:t>Used for data taking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914201" y="2613242"/>
            <a:ext cx="3134185" cy="1080000"/>
          </a:xfrm>
          <a:prstGeom prst="rect">
            <a:avLst/>
          </a:prstGeom>
          <a:solidFill>
            <a:schemeClr val="accent2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500"/>
              </a:lnSpc>
            </a:pPr>
            <a:r>
              <a:rPr lang="en-GB" b="1" dirty="0">
                <a:solidFill>
                  <a:schemeClr val="tx1"/>
                </a:solidFill>
              </a:rPr>
              <a:t>Used for testing/calibration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914200" y="3918045"/>
            <a:ext cx="3134185" cy="1080000"/>
          </a:xfrm>
          <a:prstGeom prst="rect">
            <a:avLst/>
          </a:prstGeom>
          <a:solidFill>
            <a:schemeClr val="accent2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500"/>
              </a:lnSpc>
            </a:pPr>
            <a:r>
              <a:rPr lang="en-GB" b="1" dirty="0">
                <a:solidFill>
                  <a:schemeClr val="tx1"/>
                </a:solidFill>
              </a:rPr>
              <a:t>Used for tuning and timing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914200" y="5222849"/>
            <a:ext cx="3134185" cy="1080000"/>
          </a:xfrm>
          <a:prstGeom prst="rect">
            <a:avLst/>
          </a:prstGeom>
          <a:solidFill>
            <a:schemeClr val="accent2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500"/>
              </a:lnSpc>
            </a:pPr>
            <a:r>
              <a:rPr lang="en-GB" b="1" dirty="0">
                <a:solidFill>
                  <a:schemeClr val="tx1"/>
                </a:solidFill>
              </a:rPr>
              <a:t>Used for alignment</a:t>
            </a:r>
          </a:p>
        </p:txBody>
      </p:sp>
      <p:sp>
        <p:nvSpPr>
          <p:cNvPr id="6" name="Right Arrow 5"/>
          <p:cNvSpPr/>
          <p:nvPr/>
        </p:nvSpPr>
        <p:spPr>
          <a:xfrm>
            <a:off x="7673210" y="1697734"/>
            <a:ext cx="302281" cy="3955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ight Arrow 16"/>
          <p:cNvSpPr/>
          <p:nvPr/>
        </p:nvSpPr>
        <p:spPr>
          <a:xfrm>
            <a:off x="7673210" y="2984301"/>
            <a:ext cx="302281" cy="3955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ight Arrow 17"/>
          <p:cNvSpPr/>
          <p:nvPr/>
        </p:nvSpPr>
        <p:spPr>
          <a:xfrm>
            <a:off x="7673210" y="4270868"/>
            <a:ext cx="302281" cy="3955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ight Arrow 18"/>
          <p:cNvSpPr/>
          <p:nvPr/>
        </p:nvSpPr>
        <p:spPr>
          <a:xfrm>
            <a:off x="7673210" y="5557436"/>
            <a:ext cx="302281" cy="3955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ight Brace 19"/>
          <p:cNvSpPr/>
          <p:nvPr/>
        </p:nvSpPr>
        <p:spPr>
          <a:xfrm rot="10800000">
            <a:off x="2070860" y="4075146"/>
            <a:ext cx="289568" cy="2035277"/>
          </a:xfrm>
          <a:prstGeom prst="rightBrace">
            <a:avLst>
              <a:gd name="adj1" fmla="val 39991"/>
              <a:gd name="adj2" fmla="val 50377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1" name="Picture 2" descr="Image result for clf logo laser">
            <a:extLst>
              <a:ext uri="{FF2B5EF4-FFF2-40B4-BE49-F238E27FC236}">
                <a16:creationId xmlns:a16="http://schemas.microsoft.com/office/drawing/2014/main" id="{3457A26C-C03A-4F22-93D2-60A058ADB9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1764" y="103826"/>
            <a:ext cx="945165" cy="924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01A6434F-5B7C-4EA1-9CF9-AF7603B4B4B5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374" y="6176963"/>
            <a:ext cx="2157687" cy="551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395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9" grpId="0" animBg="1"/>
      <p:bldP spid="2" grpId="0" animBg="1"/>
      <p:bldP spid="4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888DF-4DC1-4272-B6AE-37EECB6CD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b="1" dirty="0">
                <a:solidFill>
                  <a:schemeClr val="accent1">
                    <a:lumMod val="50000"/>
                  </a:schemeClr>
                </a:solidFill>
              </a:rPr>
              <a:t>EPAC daily start-up and alignment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7F4463-D34B-4B48-86D1-5FEDE1523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0832"/>
            <a:ext cx="10515600" cy="5031407"/>
          </a:xfrm>
        </p:spPr>
        <p:txBody>
          <a:bodyPr>
            <a:normAutofit/>
          </a:bodyPr>
          <a:lstStyle/>
          <a:p>
            <a:r>
              <a:rPr lang="en-GB" dirty="0"/>
              <a:t>Alignment for each section follows a standardised procedure:</a:t>
            </a:r>
          </a:p>
          <a:p>
            <a:pPr lvl="1"/>
            <a:r>
              <a:rPr lang="en-GB" dirty="0"/>
              <a:t>Verify the alignment of the section with its internal CW</a:t>
            </a:r>
          </a:p>
          <a:p>
            <a:pPr lvl="1"/>
            <a:r>
              <a:rPr lang="en-GB" dirty="0"/>
              <a:t>Receive pulsed beam from previous section</a:t>
            </a:r>
          </a:p>
          <a:p>
            <a:pPr lvl="1"/>
            <a:r>
              <a:rPr lang="en-GB" dirty="0"/>
              <a:t>Match the pulsed beam to input references in the current section</a:t>
            </a:r>
          </a:p>
          <a:p>
            <a:pPr lvl="1"/>
            <a:r>
              <a:rPr lang="en-GB" dirty="0"/>
              <a:t>Verify pulsed beam alignment through the section</a:t>
            </a:r>
          </a:p>
          <a:p>
            <a:r>
              <a:rPr lang="en-GB" dirty="0"/>
              <a:t>Each section can be aligned in parallel</a:t>
            </a:r>
          </a:p>
          <a:p>
            <a:pPr lvl="1"/>
            <a:r>
              <a:rPr lang="en-GB" dirty="0"/>
              <a:t>The alignment is done with CW first</a:t>
            </a:r>
          </a:p>
          <a:p>
            <a:pPr lvl="1"/>
            <a:r>
              <a:rPr lang="en-GB" dirty="0"/>
              <a:t>Each section of the system has CW lasers and fixed input references</a:t>
            </a:r>
          </a:p>
          <a:p>
            <a:pPr lvl="2"/>
            <a:r>
              <a:rPr lang="en-GB" dirty="0"/>
              <a:t>Reliable and stable input beam</a:t>
            </a:r>
          </a:p>
          <a:p>
            <a:r>
              <a:rPr lang="en-GB" dirty="0"/>
              <a:t>Matching and handover</a:t>
            </a:r>
          </a:p>
          <a:p>
            <a:pPr lvl="1"/>
            <a:r>
              <a:rPr lang="en-GB" dirty="0"/>
              <a:t>Beam from previous area is matched to the fixed input references using pairs of dedicated mirrors</a:t>
            </a:r>
          </a:p>
        </p:txBody>
      </p:sp>
      <p:pic>
        <p:nvPicPr>
          <p:cNvPr id="4" name="Picture 2" descr="Image result for clf logo laser">
            <a:extLst>
              <a:ext uri="{FF2B5EF4-FFF2-40B4-BE49-F238E27FC236}">
                <a16:creationId xmlns:a16="http://schemas.microsoft.com/office/drawing/2014/main" id="{E8CE33E7-6BF9-4152-9B1A-FA7EAB365C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1764" y="103826"/>
            <a:ext cx="945165" cy="924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D197301-9CD5-4BFC-92CE-FB56075D594A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38844" y="6135302"/>
            <a:ext cx="2157687" cy="551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810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9508437D-168D-4D26-9AB2-C8C841734F2B}"/>
              </a:ext>
            </a:extLst>
          </p:cNvPr>
          <p:cNvCxnSpPr>
            <a:cxnSpLocks/>
            <a:stCxn id="115" idx="2"/>
            <a:endCxn id="114" idx="0"/>
          </p:cNvCxnSpPr>
          <p:nvPr/>
        </p:nvCxnSpPr>
        <p:spPr>
          <a:xfrm>
            <a:off x="11012484" y="2075378"/>
            <a:ext cx="1175" cy="19656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0" name="Straight Arrow Connector 209">
            <a:extLst>
              <a:ext uri="{FF2B5EF4-FFF2-40B4-BE49-F238E27FC236}">
                <a16:creationId xmlns:a16="http://schemas.microsoft.com/office/drawing/2014/main" id="{DA438758-5E0B-455C-A255-EE9AA62B5664}"/>
              </a:ext>
            </a:extLst>
          </p:cNvPr>
          <p:cNvCxnSpPr>
            <a:cxnSpLocks/>
            <a:stCxn id="163" idx="2"/>
            <a:endCxn id="207" idx="0"/>
          </p:cNvCxnSpPr>
          <p:nvPr/>
        </p:nvCxnSpPr>
        <p:spPr>
          <a:xfrm>
            <a:off x="11012484" y="3503106"/>
            <a:ext cx="841" cy="21039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BF2C3FB2-3A9C-4FCB-A055-E45EB94A8143}"/>
              </a:ext>
            </a:extLst>
          </p:cNvPr>
          <p:cNvCxnSpPr>
            <a:cxnSpLocks/>
            <a:stCxn id="74" idx="2"/>
            <a:endCxn id="115" idx="0"/>
          </p:cNvCxnSpPr>
          <p:nvPr/>
        </p:nvCxnSpPr>
        <p:spPr>
          <a:xfrm>
            <a:off x="11006039" y="1435298"/>
            <a:ext cx="6445" cy="21688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85458642-78F0-4B76-A150-71E37F54B605}"/>
              </a:ext>
            </a:extLst>
          </p:cNvPr>
          <p:cNvCxnSpPr>
            <a:cxnSpLocks/>
            <a:stCxn id="35" idx="2"/>
            <a:endCxn id="74" idx="0"/>
          </p:cNvCxnSpPr>
          <p:nvPr/>
        </p:nvCxnSpPr>
        <p:spPr>
          <a:xfrm>
            <a:off x="11006039" y="817601"/>
            <a:ext cx="0" cy="16094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0" name="Straight Arrow Connector 189">
            <a:extLst>
              <a:ext uri="{FF2B5EF4-FFF2-40B4-BE49-F238E27FC236}">
                <a16:creationId xmlns:a16="http://schemas.microsoft.com/office/drawing/2014/main" id="{21B3A077-0255-45A4-B7CF-D2FD8E440508}"/>
              </a:ext>
            </a:extLst>
          </p:cNvPr>
          <p:cNvCxnSpPr>
            <a:cxnSpLocks/>
            <a:stCxn id="188" idx="2"/>
            <a:endCxn id="164" idx="0"/>
          </p:cNvCxnSpPr>
          <p:nvPr/>
        </p:nvCxnSpPr>
        <p:spPr>
          <a:xfrm>
            <a:off x="11012302" y="4966995"/>
            <a:ext cx="0" cy="17435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6" name="Straight Arrow Connector 215">
            <a:extLst>
              <a:ext uri="{FF2B5EF4-FFF2-40B4-BE49-F238E27FC236}">
                <a16:creationId xmlns:a16="http://schemas.microsoft.com/office/drawing/2014/main" id="{48C4F344-6CDE-4933-9F01-FA474A5C4B96}"/>
              </a:ext>
            </a:extLst>
          </p:cNvPr>
          <p:cNvCxnSpPr>
            <a:cxnSpLocks/>
            <a:stCxn id="114" idx="2"/>
            <a:endCxn id="163" idx="0"/>
          </p:cNvCxnSpPr>
          <p:nvPr/>
        </p:nvCxnSpPr>
        <p:spPr>
          <a:xfrm flipH="1">
            <a:off x="11012484" y="2884592"/>
            <a:ext cx="1175" cy="19532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117918" y="75143"/>
            <a:ext cx="59360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chemeClr val="accent1">
                    <a:lumMod val="50000"/>
                  </a:schemeClr>
                </a:solidFill>
              </a:rPr>
              <a:t>EPAC daily start-up and alignment</a:t>
            </a:r>
          </a:p>
        </p:txBody>
      </p:sp>
      <p:sp>
        <p:nvSpPr>
          <p:cNvPr id="6" name="Flowchart: Process 5"/>
          <p:cNvSpPr/>
          <p:nvPr/>
        </p:nvSpPr>
        <p:spPr>
          <a:xfrm>
            <a:off x="271265" y="2234229"/>
            <a:ext cx="1218688" cy="612648"/>
          </a:xfrm>
          <a:prstGeom prst="flowChartProcess">
            <a:avLst/>
          </a:prstGeom>
          <a:solidFill>
            <a:srgbClr val="7030A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Front end seed and ps OPA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298" y="1478189"/>
            <a:ext cx="914400" cy="612648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/>
              <a:t>TI:S CW</a:t>
            </a:r>
          </a:p>
          <a:p>
            <a:pPr algn="ctr"/>
            <a:r>
              <a:rPr lang="en-GB" sz="1200"/>
              <a:t>verification</a:t>
            </a:r>
          </a:p>
        </p:txBody>
      </p:sp>
      <p:cxnSp>
        <p:nvCxnSpPr>
          <p:cNvPr id="10" name="Straight Arrow Connector 9"/>
          <p:cNvCxnSpPr>
            <a:cxnSpLocks/>
          </p:cNvCxnSpPr>
          <p:nvPr/>
        </p:nvCxnSpPr>
        <p:spPr>
          <a:xfrm flipV="1">
            <a:off x="1475732" y="2964903"/>
            <a:ext cx="327130" cy="35802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lowchart: Process 11"/>
          <p:cNvSpPr/>
          <p:nvPr/>
        </p:nvSpPr>
        <p:spPr>
          <a:xfrm>
            <a:off x="7769217" y="2656915"/>
            <a:ext cx="1269422" cy="612648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/>
              <a:t>Modes 2 3 4</a:t>
            </a:r>
          </a:p>
          <a:p>
            <a:pPr algn="ctr"/>
            <a:r>
              <a:rPr lang="en-GB" sz="1200"/>
              <a:t>available</a:t>
            </a:r>
          </a:p>
          <a:p>
            <a:pPr algn="ctr"/>
            <a:r>
              <a:rPr lang="en-GB" sz="1200"/>
              <a:t>(low power)</a:t>
            </a:r>
          </a:p>
        </p:txBody>
      </p:sp>
      <p:sp>
        <p:nvSpPr>
          <p:cNvPr id="13" name="Flowchart: Process 12"/>
          <p:cNvSpPr/>
          <p:nvPr/>
        </p:nvSpPr>
        <p:spPr>
          <a:xfrm>
            <a:off x="4960204" y="2656915"/>
            <a:ext cx="1318663" cy="612648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/>
              <a:t>Compressor verification with</a:t>
            </a:r>
          </a:p>
          <a:p>
            <a:pPr algn="ctr"/>
            <a:r>
              <a:rPr lang="en-GB" sz="1200"/>
              <a:t>FE beam</a:t>
            </a:r>
          </a:p>
        </p:txBody>
      </p:sp>
      <p:sp>
        <p:nvSpPr>
          <p:cNvPr id="14" name="Flowchart: Process 13"/>
          <p:cNvSpPr/>
          <p:nvPr/>
        </p:nvSpPr>
        <p:spPr>
          <a:xfrm>
            <a:off x="3341732" y="2658580"/>
            <a:ext cx="1314656" cy="612648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err="1"/>
              <a:t>Ti:S</a:t>
            </a:r>
            <a:r>
              <a:rPr lang="en-GB" sz="1200" dirty="0"/>
              <a:t> verification</a:t>
            </a:r>
          </a:p>
          <a:p>
            <a:pPr algn="ctr"/>
            <a:r>
              <a:rPr lang="en-GB" sz="1200" dirty="0"/>
              <a:t>with FE beam</a:t>
            </a:r>
          </a:p>
        </p:txBody>
      </p:sp>
      <p:sp>
        <p:nvSpPr>
          <p:cNvPr id="16" name="Flowchart: Process 15"/>
          <p:cNvSpPr/>
          <p:nvPr/>
        </p:nvSpPr>
        <p:spPr>
          <a:xfrm>
            <a:off x="1802862" y="2658580"/>
            <a:ext cx="1261229" cy="612648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Align FE to</a:t>
            </a:r>
          </a:p>
          <a:p>
            <a:pPr algn="ctr"/>
            <a:r>
              <a:rPr lang="en-GB" sz="1200" dirty="0" err="1"/>
              <a:t>Ti:S</a:t>
            </a:r>
            <a:r>
              <a:rPr lang="en-GB" sz="1200" dirty="0"/>
              <a:t> input diagnostics</a:t>
            </a:r>
          </a:p>
        </p:txBody>
      </p:sp>
      <p:cxnSp>
        <p:nvCxnSpPr>
          <p:cNvPr id="18" name="Straight Arrow Connector 17"/>
          <p:cNvCxnSpPr>
            <a:cxnSpLocks/>
          </p:cNvCxnSpPr>
          <p:nvPr/>
        </p:nvCxnSpPr>
        <p:spPr>
          <a:xfrm>
            <a:off x="1489953" y="2540552"/>
            <a:ext cx="312909" cy="424351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lowchart: Process 24"/>
          <p:cNvSpPr/>
          <p:nvPr/>
        </p:nvSpPr>
        <p:spPr>
          <a:xfrm>
            <a:off x="5652216" y="5134669"/>
            <a:ext cx="1152578" cy="612648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err="1"/>
              <a:t>Ti:S</a:t>
            </a:r>
            <a:r>
              <a:rPr lang="en-GB" sz="1200"/>
              <a:t> full power checks</a:t>
            </a:r>
          </a:p>
        </p:txBody>
      </p:sp>
      <p:sp>
        <p:nvSpPr>
          <p:cNvPr id="26" name="Flowchart: Process 25"/>
          <p:cNvSpPr/>
          <p:nvPr/>
        </p:nvSpPr>
        <p:spPr>
          <a:xfrm>
            <a:off x="6573021" y="2617014"/>
            <a:ext cx="940993" cy="324748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/>
              <a:t>Compression measurement</a:t>
            </a:r>
          </a:p>
        </p:txBody>
      </p:sp>
      <p:sp>
        <p:nvSpPr>
          <p:cNvPr id="27" name="Flowchart: Process 26"/>
          <p:cNvSpPr/>
          <p:nvPr/>
        </p:nvSpPr>
        <p:spPr>
          <a:xfrm>
            <a:off x="325515" y="4448386"/>
            <a:ext cx="914400" cy="612648"/>
          </a:xfrm>
          <a:prstGeom prst="flowChart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/>
              <a:t>Pump FE</a:t>
            </a:r>
          </a:p>
          <a:p>
            <a:pPr algn="ctr"/>
            <a:r>
              <a:rPr lang="en-GB" sz="1200"/>
              <a:t>verification</a:t>
            </a:r>
          </a:p>
        </p:txBody>
      </p:sp>
      <p:sp>
        <p:nvSpPr>
          <p:cNvPr id="28" name="Flowchart: Process 27"/>
          <p:cNvSpPr/>
          <p:nvPr/>
        </p:nvSpPr>
        <p:spPr>
          <a:xfrm>
            <a:off x="5034166" y="1784470"/>
            <a:ext cx="1170737" cy="604867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/>
              <a:t>Compressor</a:t>
            </a:r>
          </a:p>
          <a:p>
            <a:pPr algn="ctr"/>
            <a:r>
              <a:rPr lang="en-GB" sz="1200"/>
              <a:t>CW verification</a:t>
            </a:r>
          </a:p>
        </p:txBody>
      </p:sp>
      <p:cxnSp>
        <p:nvCxnSpPr>
          <p:cNvPr id="29" name="Straight Arrow Connector 28"/>
          <p:cNvCxnSpPr>
            <a:cxnSpLocks/>
            <a:stCxn id="28" idx="2"/>
            <a:endCxn id="13" idx="0"/>
          </p:cNvCxnSpPr>
          <p:nvPr/>
        </p:nvCxnSpPr>
        <p:spPr>
          <a:xfrm>
            <a:off x="5619535" y="2389337"/>
            <a:ext cx="1" cy="26757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cxnSpLocks/>
          </p:cNvCxnSpPr>
          <p:nvPr/>
        </p:nvCxnSpPr>
        <p:spPr>
          <a:xfrm flipV="1">
            <a:off x="4656388" y="2963238"/>
            <a:ext cx="303816" cy="166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lowchart: Process 32"/>
          <p:cNvSpPr/>
          <p:nvPr/>
        </p:nvSpPr>
        <p:spPr>
          <a:xfrm>
            <a:off x="325515" y="5163223"/>
            <a:ext cx="914400" cy="612648"/>
          </a:xfrm>
          <a:prstGeom prst="flowChart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/>
              <a:t>10J verification </a:t>
            </a:r>
          </a:p>
        </p:txBody>
      </p:sp>
      <p:sp>
        <p:nvSpPr>
          <p:cNvPr id="35" name="Flowchart: Process 34"/>
          <p:cNvSpPr/>
          <p:nvPr/>
        </p:nvSpPr>
        <p:spPr>
          <a:xfrm>
            <a:off x="10429928" y="367530"/>
            <a:ext cx="1152222" cy="450071"/>
          </a:xfrm>
          <a:prstGeom prst="flowChart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/>
              <a:t>EA internal</a:t>
            </a:r>
          </a:p>
          <a:p>
            <a:pPr algn="ctr"/>
            <a:r>
              <a:rPr lang="en-GB" sz="1200"/>
              <a:t>CW verification</a:t>
            </a:r>
          </a:p>
        </p:txBody>
      </p:sp>
      <p:sp>
        <p:nvSpPr>
          <p:cNvPr id="36" name="Flowchart: Process 35"/>
          <p:cNvSpPr/>
          <p:nvPr/>
        </p:nvSpPr>
        <p:spPr>
          <a:xfrm>
            <a:off x="1712044" y="5148161"/>
            <a:ext cx="914400" cy="612648"/>
          </a:xfrm>
          <a:prstGeom prst="flowChart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/>
              <a:t>Pump laser IR ready</a:t>
            </a:r>
          </a:p>
        </p:txBody>
      </p:sp>
      <p:cxnSp>
        <p:nvCxnSpPr>
          <p:cNvPr id="37" name="Straight Arrow Connector 36"/>
          <p:cNvCxnSpPr>
            <a:cxnSpLocks/>
            <a:stCxn id="13" idx="3"/>
            <a:endCxn id="26" idx="1"/>
          </p:cNvCxnSpPr>
          <p:nvPr/>
        </p:nvCxnSpPr>
        <p:spPr>
          <a:xfrm flipV="1">
            <a:off x="6278867" y="2779388"/>
            <a:ext cx="294154" cy="18385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cxnSpLocks/>
            <a:stCxn id="26" idx="3"/>
          </p:cNvCxnSpPr>
          <p:nvPr/>
        </p:nvCxnSpPr>
        <p:spPr>
          <a:xfrm>
            <a:off x="7514014" y="2779388"/>
            <a:ext cx="266562" cy="8514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Flowchart: Process 48"/>
          <p:cNvSpPr/>
          <p:nvPr/>
        </p:nvSpPr>
        <p:spPr>
          <a:xfrm>
            <a:off x="325515" y="5878060"/>
            <a:ext cx="914400" cy="612648"/>
          </a:xfrm>
          <a:prstGeom prst="flowChart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/>
              <a:t>100J verification </a:t>
            </a:r>
          </a:p>
        </p:txBody>
      </p:sp>
      <p:sp>
        <p:nvSpPr>
          <p:cNvPr id="51" name="Flowchart: Process 50"/>
          <p:cNvSpPr/>
          <p:nvPr/>
        </p:nvSpPr>
        <p:spPr>
          <a:xfrm>
            <a:off x="6569474" y="3016600"/>
            <a:ext cx="940991" cy="324748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/>
              <a:t>Wavefront</a:t>
            </a:r>
          </a:p>
          <a:p>
            <a:pPr algn="ctr"/>
            <a:r>
              <a:rPr lang="en-GB" sz="1000"/>
              <a:t>measurement</a:t>
            </a:r>
          </a:p>
        </p:txBody>
      </p:sp>
      <p:cxnSp>
        <p:nvCxnSpPr>
          <p:cNvPr id="52" name="Straight Arrow Connector 51"/>
          <p:cNvCxnSpPr>
            <a:cxnSpLocks/>
            <a:stCxn id="13" idx="3"/>
            <a:endCxn id="51" idx="1"/>
          </p:cNvCxnSpPr>
          <p:nvPr/>
        </p:nvCxnSpPr>
        <p:spPr>
          <a:xfrm>
            <a:off x="6278867" y="2963239"/>
            <a:ext cx="290607" cy="21573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cxnSpLocks/>
            <a:stCxn id="51" idx="3"/>
          </p:cNvCxnSpPr>
          <p:nvPr/>
        </p:nvCxnSpPr>
        <p:spPr>
          <a:xfrm flipV="1">
            <a:off x="7510465" y="3067050"/>
            <a:ext cx="270111" cy="11192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1251747" y="4763770"/>
            <a:ext cx="460407" cy="51824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cxnSpLocks/>
          </p:cNvCxnSpPr>
          <p:nvPr/>
        </p:nvCxnSpPr>
        <p:spPr>
          <a:xfrm>
            <a:off x="1251747" y="5469546"/>
            <a:ext cx="46040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V="1">
            <a:off x="1239915" y="5657077"/>
            <a:ext cx="472239" cy="50247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68" name="Flowchart: Process 67"/>
          <p:cNvSpPr/>
          <p:nvPr/>
        </p:nvSpPr>
        <p:spPr>
          <a:xfrm>
            <a:off x="4312002" y="5142570"/>
            <a:ext cx="914400" cy="612648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/>
              <a:t>Full power</a:t>
            </a:r>
          </a:p>
          <a:p>
            <a:pPr algn="ctr"/>
            <a:r>
              <a:rPr lang="en-GB" sz="1200"/>
              <a:t>run-up</a:t>
            </a:r>
          </a:p>
        </p:txBody>
      </p:sp>
      <p:cxnSp>
        <p:nvCxnSpPr>
          <p:cNvPr id="79" name="Elbow Connector 78"/>
          <p:cNvCxnSpPr>
            <a:cxnSpLocks/>
            <a:stCxn id="12" idx="2"/>
            <a:endCxn id="68" idx="0"/>
          </p:cNvCxnSpPr>
          <p:nvPr/>
        </p:nvCxnSpPr>
        <p:spPr>
          <a:xfrm rot="5400000">
            <a:off x="5650062" y="2388703"/>
            <a:ext cx="1873007" cy="3634726"/>
          </a:xfrm>
          <a:prstGeom prst="bent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cxnSpLocks/>
            <a:stCxn id="68" idx="3"/>
            <a:endCxn id="25" idx="1"/>
          </p:cNvCxnSpPr>
          <p:nvPr/>
        </p:nvCxnSpPr>
        <p:spPr>
          <a:xfrm flipV="1">
            <a:off x="5226402" y="5440993"/>
            <a:ext cx="425814" cy="79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Flowchart: Process 91"/>
          <p:cNvSpPr/>
          <p:nvPr/>
        </p:nvSpPr>
        <p:spPr>
          <a:xfrm>
            <a:off x="7229894" y="5141353"/>
            <a:ext cx="914400" cy="612648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/>
              <a:t>Full power through compressor</a:t>
            </a:r>
          </a:p>
        </p:txBody>
      </p:sp>
      <p:sp>
        <p:nvSpPr>
          <p:cNvPr id="93" name="Flowchart: Process 92"/>
          <p:cNvSpPr/>
          <p:nvPr/>
        </p:nvSpPr>
        <p:spPr>
          <a:xfrm>
            <a:off x="8545477" y="5148161"/>
            <a:ext cx="1174038" cy="612648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/>
              <a:t>Compressed</a:t>
            </a:r>
          </a:p>
          <a:p>
            <a:pPr algn="ctr"/>
            <a:r>
              <a:rPr lang="en-GB" sz="1200"/>
              <a:t>full power</a:t>
            </a:r>
          </a:p>
          <a:p>
            <a:pPr algn="ctr"/>
            <a:r>
              <a:rPr lang="en-GB" sz="1200"/>
              <a:t>checks</a:t>
            </a:r>
          </a:p>
        </p:txBody>
      </p:sp>
      <p:cxnSp>
        <p:nvCxnSpPr>
          <p:cNvPr id="94" name="Straight Arrow Connector 93"/>
          <p:cNvCxnSpPr/>
          <p:nvPr/>
        </p:nvCxnSpPr>
        <p:spPr>
          <a:xfrm flipV="1">
            <a:off x="6789620" y="5399493"/>
            <a:ext cx="443562" cy="402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Explosion 1 96"/>
          <p:cNvSpPr/>
          <p:nvPr/>
        </p:nvSpPr>
        <p:spPr>
          <a:xfrm>
            <a:off x="10845667" y="6138121"/>
            <a:ext cx="409522" cy="464156"/>
          </a:xfrm>
          <a:prstGeom prst="irregularSeal1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8" name="Straight Arrow Connector 97"/>
          <p:cNvCxnSpPr/>
          <p:nvPr/>
        </p:nvCxnSpPr>
        <p:spPr>
          <a:xfrm flipV="1">
            <a:off x="8092658" y="5424857"/>
            <a:ext cx="443562" cy="402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>
            <a:extLst>
              <a:ext uri="{FF2B5EF4-FFF2-40B4-BE49-F238E27FC236}">
                <a16:creationId xmlns:a16="http://schemas.microsoft.com/office/drawing/2014/main" id="{3BB951F6-7268-404D-AECA-6C8FB94B469F}"/>
              </a:ext>
            </a:extLst>
          </p:cNvPr>
          <p:cNvGrpSpPr/>
          <p:nvPr/>
        </p:nvGrpSpPr>
        <p:grpSpPr>
          <a:xfrm>
            <a:off x="350558" y="20596"/>
            <a:ext cx="3431523" cy="1155706"/>
            <a:chOff x="350558" y="20596"/>
            <a:chExt cx="3431523" cy="1155706"/>
          </a:xfrm>
        </p:grpSpPr>
        <p:sp>
          <p:nvSpPr>
            <p:cNvPr id="2" name="Flowchart: Process 1">
              <a:extLst>
                <a:ext uri="{FF2B5EF4-FFF2-40B4-BE49-F238E27FC236}">
                  <a16:creationId xmlns:a16="http://schemas.microsoft.com/office/drawing/2014/main" id="{19D519B8-7FA2-02A6-20BA-CC8E358A286C}"/>
                </a:ext>
              </a:extLst>
            </p:cNvPr>
            <p:cNvSpPr/>
            <p:nvPr/>
          </p:nvSpPr>
          <p:spPr>
            <a:xfrm>
              <a:off x="486240" y="437982"/>
              <a:ext cx="914400" cy="612648"/>
            </a:xfrm>
            <a:prstGeom prst="flowChartProcess">
              <a:avLst/>
            </a:prstGeom>
            <a:solidFill>
              <a:srgbClr val="7030A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/>
                <a:t>Warm up front end pumps</a:t>
              </a:r>
            </a:p>
          </p:txBody>
        </p:sp>
        <p:sp>
          <p:nvSpPr>
            <p:cNvPr id="3" name="Flowchart: Process 2">
              <a:extLst>
                <a:ext uri="{FF2B5EF4-FFF2-40B4-BE49-F238E27FC236}">
                  <a16:creationId xmlns:a16="http://schemas.microsoft.com/office/drawing/2014/main" id="{3B86C53D-A89A-D032-4784-3C78935DBDF2}"/>
                </a:ext>
              </a:extLst>
            </p:cNvPr>
            <p:cNvSpPr/>
            <p:nvPr/>
          </p:nvSpPr>
          <p:spPr>
            <a:xfrm>
              <a:off x="1654264" y="439455"/>
              <a:ext cx="914400" cy="612648"/>
            </a:xfrm>
            <a:prstGeom prst="flowChartProcess">
              <a:avLst/>
            </a:prstGeom>
            <a:solidFill>
              <a:srgbClr val="7030A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/>
                <a:t>Warm up front end oscillator</a:t>
              </a:r>
            </a:p>
          </p:txBody>
        </p:sp>
        <p:sp>
          <p:nvSpPr>
            <p:cNvPr id="7" name="Flowchart: Process 6">
              <a:extLst>
                <a:ext uri="{FF2B5EF4-FFF2-40B4-BE49-F238E27FC236}">
                  <a16:creationId xmlns:a16="http://schemas.microsoft.com/office/drawing/2014/main" id="{FCAFE872-36C3-DE18-608E-A6E7C6F27CE0}"/>
                </a:ext>
              </a:extLst>
            </p:cNvPr>
            <p:cNvSpPr/>
            <p:nvPr/>
          </p:nvSpPr>
          <p:spPr>
            <a:xfrm>
              <a:off x="2766375" y="437982"/>
              <a:ext cx="914400" cy="612648"/>
            </a:xfrm>
            <a:prstGeom prst="flowChartProcess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/>
                <a:t>Start Pump</a:t>
              </a:r>
            </a:p>
            <a:p>
              <a:pPr algn="ctr"/>
              <a:r>
                <a:rPr lang="en-GB" sz="1200" dirty="0"/>
                <a:t>cryostats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B4E2074-F7C7-18F1-5043-EBD37F302C73}"/>
                </a:ext>
              </a:extLst>
            </p:cNvPr>
            <p:cNvSpPr/>
            <p:nvPr/>
          </p:nvSpPr>
          <p:spPr>
            <a:xfrm>
              <a:off x="350558" y="346343"/>
              <a:ext cx="3431523" cy="829959"/>
            </a:xfrm>
            <a:prstGeom prst="rect">
              <a:avLst/>
            </a:prstGeom>
            <a:noFill/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AA70A307-42D5-AA57-7731-1ADF33F8E2B4}"/>
                </a:ext>
              </a:extLst>
            </p:cNvPr>
            <p:cNvSpPr txBox="1"/>
            <p:nvPr/>
          </p:nvSpPr>
          <p:spPr>
            <a:xfrm>
              <a:off x="1132614" y="20596"/>
              <a:ext cx="18674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>
                  <a:solidFill>
                    <a:srgbClr val="2F5597"/>
                  </a:solidFill>
                </a:rPr>
                <a:t>Remote warm-up</a:t>
              </a:r>
              <a:endParaRPr lang="pt-PT" sz="1600">
                <a:solidFill>
                  <a:srgbClr val="2F5597"/>
                </a:solidFill>
              </a:endParaRPr>
            </a:p>
          </p:txBody>
        </p:sp>
      </p:grpSp>
      <p:sp>
        <p:nvSpPr>
          <p:cNvPr id="67" name="Flowchart: Process 66">
            <a:extLst>
              <a:ext uri="{FF2B5EF4-FFF2-40B4-BE49-F238E27FC236}">
                <a16:creationId xmlns:a16="http://schemas.microsoft.com/office/drawing/2014/main" id="{EBBA4985-7FD1-4E8B-981B-843045900508}"/>
              </a:ext>
            </a:extLst>
          </p:cNvPr>
          <p:cNvSpPr/>
          <p:nvPr/>
        </p:nvSpPr>
        <p:spPr>
          <a:xfrm>
            <a:off x="271265" y="3016600"/>
            <a:ext cx="1204467" cy="612648"/>
          </a:xfrm>
          <a:prstGeom prst="flowChartProcess">
            <a:avLst/>
          </a:prstGeom>
          <a:solidFill>
            <a:srgbClr val="7030A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/>
              <a:t>Front end</a:t>
            </a:r>
          </a:p>
          <a:p>
            <a:pPr algn="ctr"/>
            <a:r>
              <a:rPr lang="en-GB" sz="1200"/>
              <a:t>ns OPA</a:t>
            </a:r>
          </a:p>
        </p:txBody>
      </p: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61B0A99D-67B1-4ABF-9FC7-0D170791CF58}"/>
              </a:ext>
            </a:extLst>
          </p:cNvPr>
          <p:cNvCxnSpPr>
            <a:cxnSpLocks/>
          </p:cNvCxnSpPr>
          <p:nvPr/>
        </p:nvCxnSpPr>
        <p:spPr>
          <a:xfrm>
            <a:off x="3064091" y="2964903"/>
            <a:ext cx="277641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Flowchart: Process 113">
            <a:extLst>
              <a:ext uri="{FF2B5EF4-FFF2-40B4-BE49-F238E27FC236}">
                <a16:creationId xmlns:a16="http://schemas.microsoft.com/office/drawing/2014/main" id="{CC80B9C2-2868-4E80-8615-104FA8644273}"/>
              </a:ext>
            </a:extLst>
          </p:cNvPr>
          <p:cNvSpPr/>
          <p:nvPr/>
        </p:nvSpPr>
        <p:spPr>
          <a:xfrm>
            <a:off x="10362923" y="2271944"/>
            <a:ext cx="1301471" cy="612648"/>
          </a:xfrm>
          <a:prstGeom prst="flowChart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/>
              <a:t>Verify pulsed beam to EA input diagnostics</a:t>
            </a:r>
          </a:p>
        </p:txBody>
      </p:sp>
      <p:sp>
        <p:nvSpPr>
          <p:cNvPr id="116" name="Flowchart: Process 115">
            <a:extLst>
              <a:ext uri="{FF2B5EF4-FFF2-40B4-BE49-F238E27FC236}">
                <a16:creationId xmlns:a16="http://schemas.microsoft.com/office/drawing/2014/main" id="{B684E0EB-B1F0-4D96-848D-454954519241}"/>
              </a:ext>
            </a:extLst>
          </p:cNvPr>
          <p:cNvSpPr/>
          <p:nvPr/>
        </p:nvSpPr>
        <p:spPr>
          <a:xfrm>
            <a:off x="2981839" y="5147757"/>
            <a:ext cx="914400" cy="612648"/>
          </a:xfrm>
          <a:prstGeom prst="flowChartProcess">
            <a:avLst/>
          </a:prstGeom>
          <a:solidFill>
            <a:srgbClr val="4D94D3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/>
              <a:t>SHG verification</a:t>
            </a:r>
          </a:p>
        </p:txBody>
      </p:sp>
      <p:cxnSp>
        <p:nvCxnSpPr>
          <p:cNvPr id="117" name="Straight Arrow Connector 116">
            <a:extLst>
              <a:ext uri="{FF2B5EF4-FFF2-40B4-BE49-F238E27FC236}">
                <a16:creationId xmlns:a16="http://schemas.microsoft.com/office/drawing/2014/main" id="{3443CC65-0F34-41D6-87F9-246CAE463D8E}"/>
              </a:ext>
            </a:extLst>
          </p:cNvPr>
          <p:cNvCxnSpPr>
            <a:cxnSpLocks/>
            <a:endCxn id="116" idx="1"/>
          </p:cNvCxnSpPr>
          <p:nvPr/>
        </p:nvCxnSpPr>
        <p:spPr>
          <a:xfrm flipV="1">
            <a:off x="2626444" y="5454081"/>
            <a:ext cx="355395" cy="40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20" name="Straight Arrow Connector 119">
            <a:extLst>
              <a:ext uri="{FF2B5EF4-FFF2-40B4-BE49-F238E27FC236}">
                <a16:creationId xmlns:a16="http://schemas.microsoft.com/office/drawing/2014/main" id="{D420C57E-57AD-4825-8F6E-F14632EB4B08}"/>
              </a:ext>
            </a:extLst>
          </p:cNvPr>
          <p:cNvCxnSpPr>
            <a:cxnSpLocks/>
            <a:stCxn id="116" idx="3"/>
            <a:endCxn id="68" idx="1"/>
          </p:cNvCxnSpPr>
          <p:nvPr/>
        </p:nvCxnSpPr>
        <p:spPr>
          <a:xfrm flipV="1">
            <a:off x="3896239" y="5448894"/>
            <a:ext cx="415763" cy="5187"/>
          </a:xfrm>
          <a:prstGeom prst="straightConnector1">
            <a:avLst/>
          </a:prstGeom>
          <a:ln w="38100">
            <a:solidFill>
              <a:srgbClr val="5298D8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63" name="Flowchart: Process 162">
            <a:extLst>
              <a:ext uri="{FF2B5EF4-FFF2-40B4-BE49-F238E27FC236}">
                <a16:creationId xmlns:a16="http://schemas.microsoft.com/office/drawing/2014/main" id="{CE12DC7F-69BE-4E9B-9E1B-7F1FAC85FC86}"/>
              </a:ext>
            </a:extLst>
          </p:cNvPr>
          <p:cNvSpPr/>
          <p:nvPr/>
        </p:nvSpPr>
        <p:spPr>
          <a:xfrm>
            <a:off x="10450008" y="3079913"/>
            <a:ext cx="1124951" cy="423193"/>
          </a:xfrm>
          <a:prstGeom prst="flowChart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/>
              <a:t>Low power verification</a:t>
            </a:r>
          </a:p>
        </p:txBody>
      </p:sp>
      <p:sp>
        <p:nvSpPr>
          <p:cNvPr id="164" name="Flowchart: Process 163">
            <a:extLst>
              <a:ext uri="{FF2B5EF4-FFF2-40B4-BE49-F238E27FC236}">
                <a16:creationId xmlns:a16="http://schemas.microsoft.com/office/drawing/2014/main" id="{134607DF-FFA0-4024-BBA3-D6253446E359}"/>
              </a:ext>
            </a:extLst>
          </p:cNvPr>
          <p:cNvSpPr/>
          <p:nvPr/>
        </p:nvSpPr>
        <p:spPr>
          <a:xfrm>
            <a:off x="10349881" y="5141353"/>
            <a:ext cx="1324842" cy="612648"/>
          </a:xfrm>
          <a:prstGeom prst="flowChart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/>
              <a:t>Full power available for shot start procedure</a:t>
            </a:r>
          </a:p>
        </p:txBody>
      </p:sp>
      <p:cxnSp>
        <p:nvCxnSpPr>
          <p:cNvPr id="171" name="Straight Arrow Connector 170">
            <a:extLst>
              <a:ext uri="{FF2B5EF4-FFF2-40B4-BE49-F238E27FC236}">
                <a16:creationId xmlns:a16="http://schemas.microsoft.com/office/drawing/2014/main" id="{D75589BA-F782-47FE-9F34-F59F32EA0AA0}"/>
              </a:ext>
            </a:extLst>
          </p:cNvPr>
          <p:cNvCxnSpPr>
            <a:cxnSpLocks/>
            <a:stCxn id="93" idx="3"/>
            <a:endCxn id="164" idx="1"/>
          </p:cNvCxnSpPr>
          <p:nvPr/>
        </p:nvCxnSpPr>
        <p:spPr>
          <a:xfrm flipV="1">
            <a:off x="9719515" y="5447677"/>
            <a:ext cx="630366" cy="680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Arrow Connector 181">
            <a:extLst>
              <a:ext uri="{FF2B5EF4-FFF2-40B4-BE49-F238E27FC236}">
                <a16:creationId xmlns:a16="http://schemas.microsoft.com/office/drawing/2014/main" id="{BB3C1733-F3FB-4EEC-8751-80DAE6CC0BC2}"/>
              </a:ext>
            </a:extLst>
          </p:cNvPr>
          <p:cNvCxnSpPr>
            <a:cxnSpLocks/>
            <a:stCxn id="207" idx="2"/>
            <a:endCxn id="188" idx="0"/>
          </p:cNvCxnSpPr>
          <p:nvPr/>
        </p:nvCxnSpPr>
        <p:spPr>
          <a:xfrm flipH="1">
            <a:off x="11012302" y="4326153"/>
            <a:ext cx="1023" cy="16356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8" name="Flowchart: Process 187">
            <a:extLst>
              <a:ext uri="{FF2B5EF4-FFF2-40B4-BE49-F238E27FC236}">
                <a16:creationId xmlns:a16="http://schemas.microsoft.com/office/drawing/2014/main" id="{5503160B-E1E9-4335-9ABD-43878678D88A}"/>
              </a:ext>
            </a:extLst>
          </p:cNvPr>
          <p:cNvSpPr/>
          <p:nvPr/>
        </p:nvSpPr>
        <p:spPr>
          <a:xfrm>
            <a:off x="10330547" y="4489714"/>
            <a:ext cx="1363510" cy="477281"/>
          </a:xfrm>
          <a:prstGeom prst="flowChart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/>
              <a:t>Output diagnostics verification</a:t>
            </a:r>
          </a:p>
        </p:txBody>
      </p:sp>
      <p:cxnSp>
        <p:nvCxnSpPr>
          <p:cNvPr id="193" name="Straight Arrow Connector 192">
            <a:extLst>
              <a:ext uri="{FF2B5EF4-FFF2-40B4-BE49-F238E27FC236}">
                <a16:creationId xmlns:a16="http://schemas.microsoft.com/office/drawing/2014/main" id="{795667E2-E46A-4F00-82E8-55E4974A16F5}"/>
              </a:ext>
            </a:extLst>
          </p:cNvPr>
          <p:cNvCxnSpPr>
            <a:cxnSpLocks/>
          </p:cNvCxnSpPr>
          <p:nvPr/>
        </p:nvCxnSpPr>
        <p:spPr>
          <a:xfrm>
            <a:off x="11012302" y="5775871"/>
            <a:ext cx="0" cy="38367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1" name="Connector: Elbow 200">
            <a:extLst>
              <a:ext uri="{FF2B5EF4-FFF2-40B4-BE49-F238E27FC236}">
                <a16:creationId xmlns:a16="http://schemas.microsoft.com/office/drawing/2014/main" id="{01AB7B05-0736-49FA-BE11-A91CA84586E5}"/>
              </a:ext>
            </a:extLst>
          </p:cNvPr>
          <p:cNvCxnSpPr>
            <a:cxnSpLocks/>
            <a:stCxn id="12" idx="3"/>
            <a:endCxn id="114" idx="1"/>
          </p:cNvCxnSpPr>
          <p:nvPr/>
        </p:nvCxnSpPr>
        <p:spPr>
          <a:xfrm flipV="1">
            <a:off x="9038639" y="2578268"/>
            <a:ext cx="1324284" cy="384971"/>
          </a:xfrm>
          <a:prstGeom prst="bentConnector3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" name="Flowchart: Process 206">
            <a:extLst>
              <a:ext uri="{FF2B5EF4-FFF2-40B4-BE49-F238E27FC236}">
                <a16:creationId xmlns:a16="http://schemas.microsoft.com/office/drawing/2014/main" id="{E026308E-B761-4227-9367-30146B6B3C6D}"/>
              </a:ext>
            </a:extLst>
          </p:cNvPr>
          <p:cNvSpPr/>
          <p:nvPr/>
        </p:nvSpPr>
        <p:spPr>
          <a:xfrm>
            <a:off x="10450849" y="3713505"/>
            <a:ext cx="1124951" cy="612648"/>
          </a:xfrm>
          <a:prstGeom prst="flowChart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/>
              <a:t>Compression and wavefront measurements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2D7CFDE-EF1C-4553-9FFD-7C4062E5002E}"/>
              </a:ext>
            </a:extLst>
          </p:cNvPr>
          <p:cNvSpPr txBox="1"/>
          <p:nvPr/>
        </p:nvSpPr>
        <p:spPr>
          <a:xfrm>
            <a:off x="4439144" y="779168"/>
            <a:ext cx="22490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7030A0"/>
                </a:solidFill>
              </a:rPr>
              <a:t>Front-end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559BDB"/>
                </a:solidFill>
              </a:rPr>
              <a:t>Ti:Sapphire</a:t>
            </a:r>
          </a:p>
        </p:txBody>
      </p:sp>
      <p:sp>
        <p:nvSpPr>
          <p:cNvPr id="74" name="Flowchart: Process 73">
            <a:extLst>
              <a:ext uri="{FF2B5EF4-FFF2-40B4-BE49-F238E27FC236}">
                <a16:creationId xmlns:a16="http://schemas.microsoft.com/office/drawing/2014/main" id="{0655C9CF-BE1C-4A95-9BD8-55C53FE80C6D}"/>
              </a:ext>
            </a:extLst>
          </p:cNvPr>
          <p:cNvSpPr/>
          <p:nvPr/>
        </p:nvSpPr>
        <p:spPr>
          <a:xfrm>
            <a:off x="10355303" y="978548"/>
            <a:ext cx="1301471" cy="456750"/>
          </a:xfrm>
          <a:prstGeom prst="flowChart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Verify CW to EA input diagnostics</a:t>
            </a:r>
          </a:p>
        </p:txBody>
      </p:sp>
      <p:cxnSp>
        <p:nvCxnSpPr>
          <p:cNvPr id="84" name="Connector: Elbow 83">
            <a:extLst>
              <a:ext uri="{FF2B5EF4-FFF2-40B4-BE49-F238E27FC236}">
                <a16:creationId xmlns:a16="http://schemas.microsoft.com/office/drawing/2014/main" id="{DB2B91FE-DAF2-4FB5-A230-5465FFF29717}"/>
              </a:ext>
            </a:extLst>
          </p:cNvPr>
          <p:cNvCxnSpPr>
            <a:cxnSpLocks/>
          </p:cNvCxnSpPr>
          <p:nvPr/>
        </p:nvCxnSpPr>
        <p:spPr>
          <a:xfrm flipV="1">
            <a:off x="7997988" y="1200827"/>
            <a:ext cx="2357315" cy="871373"/>
          </a:xfrm>
          <a:prstGeom prst="bentConnector3">
            <a:avLst>
              <a:gd name="adj1" fmla="val 50000"/>
            </a:avLst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Flowchart: Process 98">
            <a:extLst>
              <a:ext uri="{FF2B5EF4-FFF2-40B4-BE49-F238E27FC236}">
                <a16:creationId xmlns:a16="http://schemas.microsoft.com/office/drawing/2014/main" id="{E8FF354F-CC4F-4A7D-AD18-0232E9CE0811}"/>
              </a:ext>
            </a:extLst>
          </p:cNvPr>
          <p:cNvSpPr/>
          <p:nvPr/>
        </p:nvSpPr>
        <p:spPr>
          <a:xfrm>
            <a:off x="6827251" y="1779229"/>
            <a:ext cx="1170737" cy="612648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/>
              <a:t>CW available</a:t>
            </a:r>
          </a:p>
        </p:txBody>
      </p: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93071B19-46CE-4CCD-ABD7-E67F5278D22B}"/>
              </a:ext>
            </a:extLst>
          </p:cNvPr>
          <p:cNvCxnSpPr>
            <a:cxnSpLocks/>
            <a:stCxn id="28" idx="3"/>
            <a:endCxn id="99" idx="1"/>
          </p:cNvCxnSpPr>
          <p:nvPr/>
        </p:nvCxnSpPr>
        <p:spPr>
          <a:xfrm flipV="1">
            <a:off x="6204903" y="2085553"/>
            <a:ext cx="622348" cy="135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Flowchart: Process 114">
            <a:extLst>
              <a:ext uri="{FF2B5EF4-FFF2-40B4-BE49-F238E27FC236}">
                <a16:creationId xmlns:a16="http://schemas.microsoft.com/office/drawing/2014/main" id="{5A7A0F68-BBE9-47AF-A8FB-7D729F08C978}"/>
              </a:ext>
            </a:extLst>
          </p:cNvPr>
          <p:cNvSpPr/>
          <p:nvPr/>
        </p:nvSpPr>
        <p:spPr>
          <a:xfrm>
            <a:off x="10450008" y="1652185"/>
            <a:ext cx="1124951" cy="423193"/>
          </a:xfrm>
          <a:prstGeom prst="flowChart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/>
              <a:t>CW verification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8D1ACD31-6D2A-43C1-9532-0C01882461A7}"/>
              </a:ext>
            </a:extLst>
          </p:cNvPr>
          <p:cNvSpPr txBox="1"/>
          <p:nvPr/>
        </p:nvSpPr>
        <p:spPr>
          <a:xfrm>
            <a:off x="6146028" y="778815"/>
            <a:ext cx="22490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77B550"/>
                </a:solidFill>
              </a:rPr>
              <a:t>Pump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37825"/>
                </a:solidFill>
              </a:rPr>
              <a:t>Experimental area</a:t>
            </a:r>
          </a:p>
        </p:txBody>
      </p:sp>
      <p:cxnSp>
        <p:nvCxnSpPr>
          <p:cNvPr id="76" name="Elbow Connector 78">
            <a:extLst>
              <a:ext uri="{FF2B5EF4-FFF2-40B4-BE49-F238E27FC236}">
                <a16:creationId xmlns:a16="http://schemas.microsoft.com/office/drawing/2014/main" id="{A00B3DFE-74F6-4A6D-93B7-C7A74C02FFDB}"/>
              </a:ext>
            </a:extLst>
          </p:cNvPr>
          <p:cNvCxnSpPr>
            <a:cxnSpLocks/>
            <a:stCxn id="9" idx="3"/>
            <a:endCxn id="14" idx="0"/>
          </p:cNvCxnSpPr>
          <p:nvPr/>
        </p:nvCxnSpPr>
        <p:spPr>
          <a:xfrm>
            <a:off x="1330698" y="1784513"/>
            <a:ext cx="2668362" cy="874067"/>
          </a:xfrm>
          <a:prstGeom prst="bentConnector2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2" name="Picture 2" descr="Image result for clf logo laser">
            <a:extLst>
              <a:ext uri="{FF2B5EF4-FFF2-40B4-BE49-F238E27FC236}">
                <a16:creationId xmlns:a16="http://schemas.microsoft.com/office/drawing/2014/main" id="{8B8629BB-F94F-46E8-A783-BB5B7AE5B2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5552" y="5911900"/>
            <a:ext cx="945165" cy="924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9662EBF2-7A45-4DC6-90AC-F6E90EBA8FA6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19144" y="5978875"/>
            <a:ext cx="2157687" cy="551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85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5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5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5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5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5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5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5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5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5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5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5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5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5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25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25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25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25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25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25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25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25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25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25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25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25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25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25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2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2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25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25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25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2" grpId="0" animBg="1"/>
      <p:bldP spid="13" grpId="0" animBg="1"/>
      <p:bldP spid="14" grpId="0" animBg="1"/>
      <p:bldP spid="16" grpId="0" animBg="1"/>
      <p:bldP spid="25" grpId="0" animBg="1"/>
      <p:bldP spid="26" grpId="0" animBg="1"/>
      <p:bldP spid="27" grpId="0" animBg="1"/>
      <p:bldP spid="28" grpId="0" animBg="1"/>
      <p:bldP spid="33" grpId="0" animBg="1"/>
      <p:bldP spid="35" grpId="0" animBg="1"/>
      <p:bldP spid="36" grpId="0" animBg="1"/>
      <p:bldP spid="49" grpId="0" animBg="1"/>
      <p:bldP spid="51" grpId="0" animBg="1"/>
      <p:bldP spid="68" grpId="0" animBg="1"/>
      <p:bldP spid="92" grpId="0" animBg="1"/>
      <p:bldP spid="93" grpId="0" animBg="1"/>
      <p:bldP spid="97" grpId="0" animBg="1"/>
      <p:bldP spid="67" grpId="0" animBg="1"/>
      <p:bldP spid="114" grpId="0" animBg="1"/>
      <p:bldP spid="116" grpId="0" animBg="1"/>
      <p:bldP spid="163" grpId="0" animBg="1"/>
      <p:bldP spid="164" grpId="0" animBg="1"/>
      <p:bldP spid="188" grpId="0" animBg="1"/>
      <p:bldP spid="207" grpId="0" animBg="1"/>
      <p:bldP spid="11" grpId="0"/>
      <p:bldP spid="74" grpId="0" animBg="1"/>
      <p:bldP spid="99" grpId="0" animBg="1"/>
      <p:bldP spid="115" grpId="0" animBg="1"/>
      <p:bldP spid="7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traight Arrow Connector 44"/>
          <p:cNvCxnSpPr/>
          <p:nvPr/>
        </p:nvCxnSpPr>
        <p:spPr>
          <a:xfrm flipV="1">
            <a:off x="8620378" y="4788568"/>
            <a:ext cx="1024743" cy="415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10">
            <a:extLst>
              <a:ext uri="{FF2B5EF4-FFF2-40B4-BE49-F238E27FC236}">
                <a16:creationId xmlns:a16="http://schemas.microsoft.com/office/drawing/2014/main" id="{E2D7CFDE-EF1C-4553-9FFD-7C4062E5002E}"/>
              </a:ext>
            </a:extLst>
          </p:cNvPr>
          <p:cNvSpPr txBox="1"/>
          <p:nvPr/>
        </p:nvSpPr>
        <p:spPr>
          <a:xfrm>
            <a:off x="6417121" y="658260"/>
            <a:ext cx="22490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7030A0"/>
                </a:solidFill>
              </a:rPr>
              <a:t>Front-end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559BDB"/>
                </a:solidFill>
              </a:rPr>
              <a:t>Ti:Sapphire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77B550"/>
                </a:solidFill>
              </a:rPr>
              <a:t>Pump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37825"/>
                </a:solidFill>
              </a:rPr>
              <a:t>Experimental area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71771" y="2413858"/>
            <a:ext cx="2171702" cy="861774"/>
          </a:xfrm>
          <a:prstGeom prst="rect">
            <a:avLst/>
          </a:prstGeom>
          <a:solidFill>
            <a:srgbClr val="7030A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Front end checks</a:t>
            </a:r>
          </a:p>
          <a:p>
            <a:pPr algn="ctr"/>
            <a:r>
              <a:rPr lang="en-GB" sz="1000" dirty="0"/>
              <a:t>Output energy correct and stable</a:t>
            </a:r>
          </a:p>
          <a:p>
            <a:pPr algn="ctr"/>
            <a:r>
              <a:rPr lang="en-GB" sz="1000" dirty="0"/>
              <a:t>Output beam profile good</a:t>
            </a:r>
          </a:p>
          <a:p>
            <a:pPr algn="ctr"/>
            <a:r>
              <a:rPr lang="en-GB" sz="1000" dirty="0"/>
              <a:t>Output spectrum shape good/stable</a:t>
            </a:r>
          </a:p>
          <a:p>
            <a:pPr algn="ctr"/>
            <a:r>
              <a:rPr lang="en-GB" sz="1000" dirty="0"/>
              <a:t>Output pointing good/locked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65401" y="2227535"/>
            <a:ext cx="2165686" cy="116955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000" b="1" dirty="0" err="1">
                <a:solidFill>
                  <a:schemeClr val="tx1"/>
                </a:solidFill>
              </a:rPr>
              <a:t>Ti:S</a:t>
            </a:r>
            <a:r>
              <a:rPr lang="en-GB" sz="1000" b="1" dirty="0">
                <a:solidFill>
                  <a:schemeClr val="tx1"/>
                </a:solidFill>
              </a:rPr>
              <a:t> multi-pass pulsed checks</a:t>
            </a:r>
          </a:p>
          <a:p>
            <a:pPr algn="ctr"/>
            <a:r>
              <a:rPr lang="en-GB" sz="1000" dirty="0"/>
              <a:t>Align pulsed beam through multi-pass</a:t>
            </a:r>
          </a:p>
          <a:p>
            <a:pPr algn="ctr"/>
            <a:r>
              <a:rPr lang="en-GB" sz="1000" dirty="0"/>
              <a:t>Check </a:t>
            </a:r>
            <a:r>
              <a:rPr lang="en-GB" sz="1000" dirty="0" err="1"/>
              <a:t>wavefront</a:t>
            </a:r>
            <a:r>
              <a:rPr lang="en-GB" sz="1000" dirty="0"/>
              <a:t> and optimise</a:t>
            </a:r>
          </a:p>
          <a:p>
            <a:pPr algn="ctr"/>
            <a:r>
              <a:rPr lang="en-GB" sz="1000" dirty="0"/>
              <a:t>Output beam energy stable</a:t>
            </a:r>
          </a:p>
          <a:p>
            <a:pPr algn="ctr"/>
            <a:r>
              <a:rPr lang="en-GB" sz="1000" dirty="0"/>
              <a:t>Output beam profile good</a:t>
            </a:r>
          </a:p>
          <a:p>
            <a:pPr algn="ctr"/>
            <a:r>
              <a:rPr lang="en-GB" sz="1000" dirty="0"/>
              <a:t>Pinhole beam centricity good</a:t>
            </a:r>
          </a:p>
          <a:p>
            <a:pPr algn="ctr"/>
            <a:r>
              <a:rPr lang="en-GB" sz="1000" dirty="0"/>
              <a:t>Lock output pointing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59385" y="1150547"/>
            <a:ext cx="2171702" cy="861774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000" b="1" dirty="0" err="1">
                <a:solidFill>
                  <a:schemeClr val="tx1"/>
                </a:solidFill>
              </a:rPr>
              <a:t>Ti:S</a:t>
            </a:r>
            <a:r>
              <a:rPr lang="en-GB" sz="1000" b="1" dirty="0">
                <a:solidFill>
                  <a:schemeClr val="tx1"/>
                </a:solidFill>
              </a:rPr>
              <a:t> multi-pass initial checks</a:t>
            </a:r>
          </a:p>
          <a:p>
            <a:pPr algn="ctr"/>
            <a:r>
              <a:rPr lang="en-GB" sz="1000" dirty="0"/>
              <a:t>Switch on </a:t>
            </a:r>
            <a:r>
              <a:rPr lang="en-GB" sz="1000" dirty="0" err="1"/>
              <a:t>Ti:S</a:t>
            </a:r>
            <a:r>
              <a:rPr lang="en-GB" sz="1000" dirty="0"/>
              <a:t> crystal cooling</a:t>
            </a:r>
          </a:p>
          <a:p>
            <a:pPr algn="ctr"/>
            <a:r>
              <a:rPr lang="en-GB" sz="1000" dirty="0"/>
              <a:t>Check CW alignment of </a:t>
            </a:r>
            <a:r>
              <a:rPr lang="en-GB" sz="1000" dirty="0" err="1"/>
              <a:t>Ti:S</a:t>
            </a:r>
            <a:r>
              <a:rPr lang="en-GB" sz="1000" dirty="0"/>
              <a:t> </a:t>
            </a:r>
            <a:r>
              <a:rPr lang="en-GB" sz="1000" dirty="0" err="1"/>
              <a:t>multipass</a:t>
            </a:r>
            <a:endParaRPr lang="en-GB" sz="1000" dirty="0"/>
          </a:p>
          <a:p>
            <a:pPr algn="ctr"/>
            <a:r>
              <a:rPr lang="en-GB" sz="1000" dirty="0"/>
              <a:t>Set VSF lenses for HP mode</a:t>
            </a:r>
          </a:p>
          <a:p>
            <a:pPr algn="ctr"/>
            <a:r>
              <a:rPr lang="en-GB" sz="1000" dirty="0"/>
              <a:t>Set AO for HP mode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59385" y="3608326"/>
            <a:ext cx="2153927" cy="876647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Short pulse checks</a:t>
            </a:r>
          </a:p>
          <a:p>
            <a:pPr algn="ctr"/>
            <a:r>
              <a:rPr lang="en-GB" sz="1000" dirty="0"/>
              <a:t>Check compressor CW alignment</a:t>
            </a:r>
          </a:p>
          <a:p>
            <a:pPr algn="ctr"/>
            <a:r>
              <a:rPr lang="en-GB" sz="1000" dirty="0"/>
              <a:t>Check compression</a:t>
            </a:r>
          </a:p>
          <a:p>
            <a:pPr algn="ctr"/>
            <a:r>
              <a:rPr lang="en-GB" sz="1000" dirty="0"/>
              <a:t>PFT checks</a:t>
            </a:r>
          </a:p>
          <a:p>
            <a:pPr algn="ctr"/>
            <a:r>
              <a:rPr lang="en-GB" sz="1000" dirty="0"/>
              <a:t>Optimise post comp </a:t>
            </a:r>
            <a:r>
              <a:rPr lang="en-GB" sz="1000" dirty="0" err="1"/>
              <a:t>wavefront</a:t>
            </a:r>
            <a:endParaRPr lang="en-GB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526764" y="327614"/>
            <a:ext cx="2274695" cy="2400657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fontAlgn="ctr"/>
            <a:r>
              <a:rPr lang="en-GB" sz="1000" b="1" dirty="0">
                <a:solidFill>
                  <a:schemeClr val="tx1"/>
                </a:solidFill>
                <a:latin typeface="Calibri" panose="020F0502020204030204" pitchFamily="34" charset="0"/>
              </a:rPr>
              <a:t>Pump FE verification</a:t>
            </a:r>
            <a:endParaRPr lang="en-GB" sz="1000" b="1" dirty="0">
              <a:solidFill>
                <a:schemeClr val="tx1"/>
              </a:solidFill>
            </a:endParaRPr>
          </a:p>
          <a:p>
            <a:pPr algn="ctr" fontAlgn="ctr"/>
            <a:r>
              <a:rPr lang="en-GB" sz="1000" dirty="0"/>
              <a:t>Front end/pre amp start up</a:t>
            </a:r>
          </a:p>
          <a:p>
            <a:pPr algn="ctr" fontAlgn="ctr"/>
            <a:r>
              <a:rPr lang="en-GB" sz="1000" dirty="0"/>
              <a:t>Check front end alignment</a:t>
            </a:r>
          </a:p>
          <a:p>
            <a:pPr algn="ctr" fontAlgn="ctr"/>
            <a:r>
              <a:rPr lang="en-GB" sz="1000" dirty="0"/>
              <a:t>Front end pulsed mode/energy ramp</a:t>
            </a:r>
          </a:p>
          <a:p>
            <a:pPr algn="ctr" fontAlgn="ctr"/>
            <a:r>
              <a:rPr lang="en-GB" sz="1000" b="1" dirty="0">
                <a:solidFill>
                  <a:schemeClr val="tx1"/>
                </a:solidFill>
              </a:rPr>
              <a:t>10 J verification</a:t>
            </a:r>
          </a:p>
          <a:p>
            <a:pPr algn="ctr" fontAlgn="ctr"/>
            <a:r>
              <a:rPr lang="en-GB" sz="1000" dirty="0"/>
              <a:t> Switch on/Stabilise 10 J pumps</a:t>
            </a:r>
          </a:p>
          <a:p>
            <a:pPr algn="ctr" fontAlgn="ctr"/>
            <a:r>
              <a:rPr lang="en-GB" sz="1000" dirty="0"/>
              <a:t> Check 10J alignment - CW only</a:t>
            </a:r>
          </a:p>
          <a:p>
            <a:pPr algn="ctr" fontAlgn="ctr"/>
            <a:r>
              <a:rPr lang="en-GB" sz="1000" dirty="0"/>
              <a:t> Check overlap 10J CW and FE pulsed</a:t>
            </a:r>
          </a:p>
          <a:p>
            <a:pPr algn="ctr" fontAlgn="ctr"/>
            <a:r>
              <a:rPr lang="en-GB" sz="1000" b="1" dirty="0">
                <a:solidFill>
                  <a:schemeClr val="tx1"/>
                </a:solidFill>
              </a:rPr>
              <a:t>100J verification</a:t>
            </a:r>
          </a:p>
          <a:p>
            <a:pPr algn="ctr" fontAlgn="ctr"/>
            <a:r>
              <a:rPr lang="en-GB" sz="1000" dirty="0">
                <a:solidFill>
                  <a:schemeClr val="bg1"/>
                </a:solidFill>
              </a:rPr>
              <a:t>Search pump room</a:t>
            </a:r>
          </a:p>
          <a:p>
            <a:pPr algn="ctr" fontAlgn="ctr"/>
            <a:r>
              <a:rPr lang="en-GB" sz="1000" dirty="0"/>
              <a:t> Switch on/ Stabilise 100J pumps</a:t>
            </a:r>
          </a:p>
          <a:p>
            <a:pPr algn="ctr" fontAlgn="ctr"/>
            <a:r>
              <a:rPr lang="en-GB" sz="1000" dirty="0"/>
              <a:t> Check 100J alignment - CW only</a:t>
            </a:r>
          </a:p>
          <a:p>
            <a:pPr algn="ctr" fontAlgn="ctr"/>
            <a:r>
              <a:rPr lang="en-GB" sz="1000" dirty="0"/>
              <a:t> Check overlap 100J CW and TJ pulsed</a:t>
            </a:r>
          </a:p>
          <a:p>
            <a:pPr algn="ctr" fontAlgn="ctr"/>
            <a:r>
              <a:rPr lang="en-GB" sz="1000" dirty="0"/>
              <a:t>Set CW pump beam for SHG alignment</a:t>
            </a:r>
          </a:p>
          <a:p>
            <a:pPr algn="ctr" fontAlgn="ctr"/>
            <a:r>
              <a:rPr lang="en-GB" sz="1000" dirty="0"/>
              <a:t> </a:t>
            </a:r>
            <a:endParaRPr lang="en-GB" sz="1000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3246" y="4982244"/>
            <a:ext cx="3017666" cy="1785104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Check CW IR pump beam to LBO crystal</a:t>
            </a:r>
          </a:p>
          <a:p>
            <a:pPr algn="ctr"/>
            <a:r>
              <a:rPr lang="en-GB" sz="1000" dirty="0"/>
              <a:t>Check alignment of pulse beam at ~5 J</a:t>
            </a:r>
          </a:p>
          <a:p>
            <a:pPr algn="ctr"/>
            <a:r>
              <a:rPr lang="en-GB" sz="1000" dirty="0"/>
              <a:t>Open diverter</a:t>
            </a:r>
          </a:p>
          <a:p>
            <a:pPr algn="ctr"/>
            <a:r>
              <a:rPr lang="en-GB" sz="1000" dirty="0"/>
              <a:t>Align to the </a:t>
            </a:r>
            <a:r>
              <a:rPr lang="en-GB" sz="1000" dirty="0" err="1"/>
              <a:t>Ti:S</a:t>
            </a:r>
            <a:r>
              <a:rPr lang="en-GB" sz="1000" dirty="0"/>
              <a:t> 20% efficiency ~1 J green</a:t>
            </a:r>
          </a:p>
          <a:p>
            <a:pPr algn="ctr"/>
            <a:r>
              <a:rPr lang="en-GB" sz="1000" dirty="0"/>
              <a:t>Close diverter to green dump</a:t>
            </a:r>
          </a:p>
          <a:p>
            <a:pPr algn="ctr"/>
            <a:r>
              <a:rPr lang="en-GB" sz="1000" dirty="0"/>
              <a:t>Ramp up pump for required green energy </a:t>
            </a:r>
          </a:p>
          <a:p>
            <a:pPr algn="ctr"/>
            <a:r>
              <a:rPr lang="en-GB" sz="1000" dirty="0"/>
              <a:t>Output energy correct/ Check pulse shape</a:t>
            </a:r>
          </a:p>
          <a:p>
            <a:pPr algn="ctr"/>
            <a:r>
              <a:rPr lang="en-GB" sz="1000" dirty="0"/>
              <a:t>Set multi-pass VSF lenses for de-timed alignment </a:t>
            </a:r>
          </a:p>
          <a:p>
            <a:pPr algn="ctr" fontAlgn="ctr"/>
            <a:r>
              <a:rPr lang="en-GB" sz="1000" dirty="0"/>
              <a:t>Pump </a:t>
            </a:r>
            <a:r>
              <a:rPr lang="en-GB" sz="1000" dirty="0" err="1"/>
              <a:t>Ti:S</a:t>
            </a:r>
            <a:r>
              <a:rPr lang="en-GB" sz="1000" dirty="0"/>
              <a:t> with beams de-timed</a:t>
            </a:r>
          </a:p>
          <a:p>
            <a:pPr algn="ctr" fontAlgn="ctr"/>
            <a:r>
              <a:rPr lang="en-GB" sz="1000" dirty="0"/>
              <a:t>Allow fully pumped </a:t>
            </a:r>
            <a:r>
              <a:rPr lang="en-GB" sz="1000" dirty="0" err="1"/>
              <a:t>Ti:S</a:t>
            </a:r>
            <a:r>
              <a:rPr lang="en-GB" sz="1000" dirty="0"/>
              <a:t> crystal to hit thermal stability</a:t>
            </a:r>
          </a:p>
          <a:p>
            <a:pPr algn="ctr"/>
            <a:r>
              <a:rPr lang="en-GB" sz="1000" dirty="0"/>
              <a:t>mode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6764" y="4488366"/>
            <a:ext cx="2274695" cy="246221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Open wall shutter to pump room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702079" y="4282216"/>
            <a:ext cx="1296" cy="202757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26764" y="3574330"/>
            <a:ext cx="2274695" cy="707886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fontAlgn="ctr"/>
            <a:r>
              <a:rPr lang="en-GB" sz="1000" b="1" dirty="0">
                <a:solidFill>
                  <a:schemeClr val="tx1"/>
                </a:solidFill>
                <a:latin typeface="Calibri" panose="020F0502020204030204" pitchFamily="34" charset="0"/>
              </a:rPr>
              <a:t>SHG checks</a:t>
            </a:r>
            <a:r>
              <a:rPr lang="en-GB" sz="1000" b="1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GB" sz="1000" dirty="0"/>
              <a:t>Align beam using Green CW to </a:t>
            </a:r>
            <a:r>
              <a:rPr lang="en-GB" sz="1000" dirty="0" err="1"/>
              <a:t>Ti:S</a:t>
            </a:r>
            <a:endParaRPr lang="en-GB" sz="1000" dirty="0"/>
          </a:p>
          <a:p>
            <a:pPr algn="ctr"/>
            <a:r>
              <a:rPr lang="en-GB" sz="1000" dirty="0"/>
              <a:t>Turn on Dark field through SHG</a:t>
            </a:r>
          </a:p>
          <a:p>
            <a:pPr algn="ctr"/>
            <a:r>
              <a:rPr lang="en-GB" sz="1000" dirty="0"/>
              <a:t>Check/set </a:t>
            </a:r>
            <a:r>
              <a:rPr lang="en-GB" sz="1000" dirty="0" err="1"/>
              <a:t>Ti:S</a:t>
            </a:r>
            <a:r>
              <a:rPr lang="en-GB" sz="1000" dirty="0"/>
              <a:t> cooling for FP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26764" y="2975928"/>
            <a:ext cx="2274695" cy="40011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Close wall shutter from front end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</a:rPr>
              <a:t>Move in </a:t>
            </a:r>
            <a:r>
              <a:rPr lang="en-GB" sz="1000" dirty="0" err="1">
                <a:solidFill>
                  <a:schemeClr val="bg1"/>
                </a:solidFill>
              </a:rPr>
              <a:t>Ti:S</a:t>
            </a:r>
            <a:r>
              <a:rPr lang="en-GB" sz="1000" dirty="0">
                <a:solidFill>
                  <a:schemeClr val="bg1"/>
                </a:solidFill>
              </a:rPr>
              <a:t> output beam diverter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702079" y="3379431"/>
            <a:ext cx="1296" cy="202757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702079" y="4746598"/>
            <a:ext cx="1296" cy="202757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702079" y="2740282"/>
            <a:ext cx="1296" cy="202757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641609" y="4702573"/>
            <a:ext cx="2171703" cy="1477328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fontAlgn="ctr"/>
            <a:r>
              <a:rPr lang="en-GB" sz="1000" b="1" dirty="0" err="1">
                <a:solidFill>
                  <a:schemeClr val="tx1"/>
                </a:solidFill>
                <a:latin typeface="Calibri" panose="020F0502020204030204" pitchFamily="34" charset="0"/>
              </a:rPr>
              <a:t>Ti:S</a:t>
            </a:r>
            <a:r>
              <a:rPr lang="en-GB" sz="1000" b="1" dirty="0">
                <a:solidFill>
                  <a:schemeClr val="tx1"/>
                </a:solidFill>
                <a:latin typeface="Calibri" panose="020F0502020204030204" pitchFamily="34" charset="0"/>
              </a:rPr>
              <a:t> full power checks</a:t>
            </a:r>
            <a:r>
              <a:rPr lang="en-GB" sz="1000" b="1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GB" sz="1000" dirty="0"/>
              <a:t>Check HP alignment of multi-pass</a:t>
            </a:r>
          </a:p>
          <a:p>
            <a:pPr algn="ctr"/>
            <a:r>
              <a:rPr lang="en-GB" sz="1000" dirty="0"/>
              <a:t>Set diagnostics for FP</a:t>
            </a:r>
          </a:p>
          <a:p>
            <a:pPr algn="ctr"/>
            <a:r>
              <a:rPr lang="en-GB" sz="1000" dirty="0"/>
              <a:t>Set VSF lenses for timed FP</a:t>
            </a:r>
          </a:p>
          <a:p>
            <a:pPr algn="ctr"/>
            <a:r>
              <a:rPr lang="en-GB" sz="1000" dirty="0"/>
              <a:t>Time pump beams for FP</a:t>
            </a:r>
          </a:p>
          <a:p>
            <a:pPr algn="ctr"/>
            <a:r>
              <a:rPr lang="en-GB" sz="1000" dirty="0"/>
              <a:t>Check FP beam energy to be correct</a:t>
            </a:r>
          </a:p>
          <a:p>
            <a:pPr algn="ctr"/>
            <a:r>
              <a:rPr lang="en-GB" sz="1000" dirty="0"/>
              <a:t>Measure/set </a:t>
            </a:r>
            <a:r>
              <a:rPr lang="en-GB" sz="1000" dirty="0" err="1"/>
              <a:t>wavefront</a:t>
            </a:r>
            <a:r>
              <a:rPr lang="en-GB" sz="1000" dirty="0"/>
              <a:t> to be correct</a:t>
            </a:r>
          </a:p>
          <a:p>
            <a:pPr algn="ctr"/>
            <a:r>
              <a:rPr lang="en-GB" sz="1000" dirty="0"/>
              <a:t>Check beam NF profiles</a:t>
            </a:r>
          </a:p>
          <a:p>
            <a:pPr algn="ctr"/>
            <a:r>
              <a:rPr lang="en-GB" sz="1000" dirty="0"/>
              <a:t>Switch on output pointing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810359" y="2018549"/>
            <a:ext cx="1296" cy="202757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810359" y="3403578"/>
            <a:ext cx="1296" cy="202757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5830465" y="2917658"/>
            <a:ext cx="529391" cy="1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811655" y="4496898"/>
            <a:ext cx="1296" cy="202757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286024" y="4189870"/>
            <a:ext cx="2553617" cy="1785104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fontAlgn="ctr"/>
            <a:r>
              <a:rPr lang="en-GB" sz="1000" b="1" dirty="0">
                <a:solidFill>
                  <a:schemeClr val="tx1"/>
                </a:solidFill>
                <a:latin typeface="Calibri" panose="020F0502020204030204" pitchFamily="34" charset="0"/>
              </a:rPr>
              <a:t>Compressed full power checks</a:t>
            </a:r>
          </a:p>
          <a:p>
            <a:pPr algn="ctr" fontAlgn="ctr"/>
            <a:r>
              <a:rPr lang="en-GB" sz="1000" dirty="0">
                <a:latin typeface="Calibri" panose="020F0502020204030204" pitchFamily="34" charset="0"/>
              </a:rPr>
              <a:t>Remove fast output beam dump</a:t>
            </a:r>
          </a:p>
          <a:p>
            <a:pPr algn="ctr" fontAlgn="ctr"/>
            <a:r>
              <a:rPr lang="en-GB" sz="1000" dirty="0">
                <a:latin typeface="Calibri" panose="020F0502020204030204" pitchFamily="34" charset="0"/>
              </a:rPr>
              <a:t>Propagate full Energy through compressor</a:t>
            </a:r>
          </a:p>
          <a:p>
            <a:pPr algn="ctr" fontAlgn="ctr"/>
            <a:r>
              <a:rPr lang="en-GB" sz="1000" dirty="0">
                <a:latin typeface="Calibri" panose="020F0502020204030204" pitchFamily="34" charset="0"/>
              </a:rPr>
              <a:t>Allow for thermal equilibrium</a:t>
            </a:r>
          </a:p>
          <a:p>
            <a:pPr algn="ctr" fontAlgn="ctr"/>
            <a:r>
              <a:rPr lang="en-GB" sz="1000" dirty="0">
                <a:latin typeface="Calibri" panose="020F0502020204030204" pitchFamily="34" charset="0"/>
              </a:rPr>
              <a:t>Set/measure pulse duration</a:t>
            </a:r>
          </a:p>
          <a:p>
            <a:pPr algn="ctr" fontAlgn="ctr"/>
            <a:r>
              <a:rPr lang="en-GB" sz="1000" dirty="0">
                <a:latin typeface="Calibri" panose="020F0502020204030204" pitchFamily="34" charset="0"/>
              </a:rPr>
              <a:t>Check PFT</a:t>
            </a:r>
          </a:p>
          <a:p>
            <a:pPr algn="ctr" fontAlgn="ctr"/>
            <a:r>
              <a:rPr lang="en-GB" sz="1000" dirty="0">
                <a:latin typeface="Calibri" panose="020F0502020204030204" pitchFamily="34" charset="0"/>
              </a:rPr>
              <a:t>Check/correct </a:t>
            </a:r>
            <a:r>
              <a:rPr lang="en-GB" sz="1000" dirty="0" err="1">
                <a:latin typeface="Calibri" panose="020F0502020204030204" pitchFamily="34" charset="0"/>
              </a:rPr>
              <a:t>wavefront</a:t>
            </a:r>
            <a:endParaRPr lang="en-GB" sz="1000" dirty="0">
              <a:latin typeface="Calibri" panose="020F0502020204030204" pitchFamily="34" charset="0"/>
            </a:endParaRPr>
          </a:p>
          <a:p>
            <a:pPr algn="ctr" fontAlgn="ctr"/>
            <a:r>
              <a:rPr lang="en-GB" sz="1000" dirty="0">
                <a:latin typeface="Calibri" panose="020F0502020204030204" pitchFamily="34" charset="0"/>
              </a:rPr>
              <a:t>Insert fast output beam dump</a:t>
            </a:r>
          </a:p>
          <a:p>
            <a:pPr algn="ctr" fontAlgn="ctr"/>
            <a:r>
              <a:rPr lang="en-GB" sz="1000" dirty="0">
                <a:latin typeface="Calibri" panose="020F0502020204030204" pitchFamily="34" charset="0"/>
              </a:rPr>
              <a:t>Insert post compressor beam dump</a:t>
            </a:r>
          </a:p>
          <a:p>
            <a:pPr algn="ctr" fontAlgn="ctr"/>
            <a:r>
              <a:rPr lang="en-GB" sz="1000" dirty="0">
                <a:latin typeface="Calibri" panose="020F0502020204030204" pitchFamily="34" charset="0"/>
              </a:rPr>
              <a:t>Remove fast output beam dump</a:t>
            </a:r>
          </a:p>
          <a:p>
            <a:pPr algn="ctr" font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</a:rPr>
              <a:t>Hand control to EA1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550294" y="2220868"/>
            <a:ext cx="1946912" cy="246221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Open wall shutter to Target Area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366706" y="2737035"/>
            <a:ext cx="2386737" cy="553998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Insert fast output beam dump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</a:rPr>
              <a:t>Remove post compressor beam dump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</a:rPr>
              <a:t>Remove fast output beam dump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704849" y="4653065"/>
            <a:ext cx="1835397" cy="246221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Full power shots</a:t>
            </a:r>
            <a:endParaRPr lang="en-GB" sz="1000" dirty="0">
              <a:solidFill>
                <a:srgbClr val="0070C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070730" y="3535437"/>
            <a:ext cx="2978691" cy="861774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Alignment checks</a:t>
            </a:r>
          </a:p>
          <a:p>
            <a:pPr algn="ctr"/>
            <a:r>
              <a:rPr lang="en-GB" sz="1000" dirty="0"/>
              <a:t>NF &amp; FF into area are good (FP leakage diagnostics)</a:t>
            </a:r>
          </a:p>
          <a:p>
            <a:pPr algn="ctr"/>
            <a:r>
              <a:rPr lang="en-GB" sz="1000" i="1" dirty="0"/>
              <a:t>Activate beam pointing stabilisation</a:t>
            </a:r>
          </a:p>
          <a:p>
            <a:pPr algn="ctr"/>
            <a:r>
              <a:rPr lang="en-GB" sz="1000" i="1" dirty="0"/>
              <a:t>Activate defocus stabilisation</a:t>
            </a:r>
          </a:p>
          <a:p>
            <a:pPr algn="ctr"/>
            <a:r>
              <a:rPr lang="en-GB" sz="1000" dirty="0"/>
              <a:t>Turn on gas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9535762" y="1704701"/>
            <a:ext cx="2019564" cy="246221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000" i="1" dirty="0"/>
              <a:t>(Start tape drives)</a:t>
            </a:r>
            <a:endParaRPr lang="en-GB" sz="1000" i="1" dirty="0">
              <a:solidFill>
                <a:srgbClr val="0070C0"/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10560076" y="1950922"/>
            <a:ext cx="0" cy="255854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10569065" y="3279583"/>
            <a:ext cx="0" cy="255854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10560076" y="2467089"/>
            <a:ext cx="0" cy="255854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10622548" y="4397211"/>
            <a:ext cx="0" cy="255854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9509314" y="1235983"/>
            <a:ext cx="2072460" cy="246221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EA1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9663742" y="5058930"/>
            <a:ext cx="1835397" cy="40011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Post shot wind down procedures</a:t>
            </a:r>
            <a:endParaRPr lang="en-GB" sz="1000" dirty="0">
              <a:solidFill>
                <a:srgbClr val="0070C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478264" y="47688"/>
            <a:ext cx="42497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EPAC full power shot checks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 flipV="1">
            <a:off x="5830465" y="5514580"/>
            <a:ext cx="455560" cy="1899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3187455" y="5512681"/>
            <a:ext cx="455560" cy="1899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Picture 2" descr="Image result for clf logo laser">
            <a:extLst>
              <a:ext uri="{FF2B5EF4-FFF2-40B4-BE49-F238E27FC236}">
                <a16:creationId xmlns:a16="http://schemas.microsoft.com/office/drawing/2014/main" id="{C5053AC5-8FF0-4CCD-801C-09059CA895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1764" y="103826"/>
            <a:ext cx="945165" cy="924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1ECD8703-C2BB-4824-9FCD-14820F721B4E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75356" y="170801"/>
            <a:ext cx="2157687" cy="551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300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traight Arrow Connector 44"/>
          <p:cNvCxnSpPr/>
          <p:nvPr/>
        </p:nvCxnSpPr>
        <p:spPr>
          <a:xfrm flipV="1">
            <a:off x="8620378" y="4788568"/>
            <a:ext cx="1024743" cy="415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10">
            <a:extLst>
              <a:ext uri="{FF2B5EF4-FFF2-40B4-BE49-F238E27FC236}">
                <a16:creationId xmlns:a16="http://schemas.microsoft.com/office/drawing/2014/main" id="{E2D7CFDE-EF1C-4553-9FFD-7C4062E5002E}"/>
              </a:ext>
            </a:extLst>
          </p:cNvPr>
          <p:cNvSpPr txBox="1"/>
          <p:nvPr/>
        </p:nvSpPr>
        <p:spPr>
          <a:xfrm>
            <a:off x="6417121" y="658260"/>
            <a:ext cx="22490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7030A0"/>
                </a:solidFill>
              </a:rPr>
              <a:t>Front-end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559BDB"/>
                </a:solidFill>
              </a:rPr>
              <a:t>Ti:Sapphire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77B550"/>
                </a:solidFill>
              </a:rPr>
              <a:t>Pump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37825"/>
                </a:solidFill>
              </a:rPr>
              <a:t>Experimental area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71771" y="2413858"/>
            <a:ext cx="2171702" cy="861774"/>
          </a:xfrm>
          <a:prstGeom prst="rect">
            <a:avLst/>
          </a:prstGeom>
          <a:solidFill>
            <a:srgbClr val="7030A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Front end checks</a:t>
            </a:r>
          </a:p>
          <a:p>
            <a:pPr algn="ctr"/>
            <a:r>
              <a:rPr lang="en-GB" sz="1000" dirty="0"/>
              <a:t>Output energy correct and stable</a:t>
            </a:r>
          </a:p>
          <a:p>
            <a:pPr algn="ctr"/>
            <a:r>
              <a:rPr lang="en-GB" sz="1000" dirty="0"/>
              <a:t>Output beam profile good</a:t>
            </a:r>
          </a:p>
          <a:p>
            <a:pPr algn="ctr"/>
            <a:r>
              <a:rPr lang="en-GB" sz="1000" dirty="0"/>
              <a:t>Output spectrum shape good/stable</a:t>
            </a:r>
          </a:p>
          <a:p>
            <a:pPr algn="ctr"/>
            <a:r>
              <a:rPr lang="en-GB" sz="1000" dirty="0"/>
              <a:t>Output pointing good/locked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65401" y="2227535"/>
            <a:ext cx="2165686" cy="116955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000" b="1" dirty="0" err="1">
                <a:solidFill>
                  <a:schemeClr val="tx1"/>
                </a:solidFill>
              </a:rPr>
              <a:t>Ti:S</a:t>
            </a:r>
            <a:r>
              <a:rPr lang="en-GB" sz="1000" b="1" dirty="0">
                <a:solidFill>
                  <a:schemeClr val="tx1"/>
                </a:solidFill>
              </a:rPr>
              <a:t> multi-pass pulsed checks</a:t>
            </a:r>
          </a:p>
          <a:p>
            <a:pPr algn="ctr"/>
            <a:r>
              <a:rPr lang="en-GB" sz="1000" dirty="0"/>
              <a:t>Align pulsed beam through multi-pass</a:t>
            </a:r>
          </a:p>
          <a:p>
            <a:pPr algn="ctr"/>
            <a:r>
              <a:rPr lang="en-GB" sz="1000" dirty="0"/>
              <a:t>Check </a:t>
            </a:r>
            <a:r>
              <a:rPr lang="en-GB" sz="1000" dirty="0" err="1"/>
              <a:t>wavefront</a:t>
            </a:r>
            <a:r>
              <a:rPr lang="en-GB" sz="1000" dirty="0"/>
              <a:t> and optimise</a:t>
            </a:r>
          </a:p>
          <a:p>
            <a:pPr algn="ctr"/>
            <a:r>
              <a:rPr lang="en-GB" sz="1000" dirty="0"/>
              <a:t>Output beam energy stable</a:t>
            </a:r>
          </a:p>
          <a:p>
            <a:pPr algn="ctr"/>
            <a:r>
              <a:rPr lang="en-GB" sz="1000" dirty="0"/>
              <a:t>Output beam profile good</a:t>
            </a:r>
          </a:p>
          <a:p>
            <a:pPr algn="ctr"/>
            <a:r>
              <a:rPr lang="en-GB" sz="1000" dirty="0"/>
              <a:t>Pinhole beam centricity good</a:t>
            </a:r>
          </a:p>
          <a:p>
            <a:pPr algn="ctr"/>
            <a:r>
              <a:rPr lang="en-GB" sz="1000" dirty="0"/>
              <a:t>Lock output pointing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59385" y="1150547"/>
            <a:ext cx="2171702" cy="861774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000" b="1" dirty="0" err="1">
                <a:solidFill>
                  <a:schemeClr val="tx1"/>
                </a:solidFill>
              </a:rPr>
              <a:t>Ti:S</a:t>
            </a:r>
            <a:r>
              <a:rPr lang="en-GB" sz="1000" b="1" dirty="0">
                <a:solidFill>
                  <a:schemeClr val="tx1"/>
                </a:solidFill>
              </a:rPr>
              <a:t> multi-pass initial checks</a:t>
            </a:r>
          </a:p>
          <a:p>
            <a:pPr algn="ctr"/>
            <a:r>
              <a:rPr lang="en-GB" sz="1000" dirty="0"/>
              <a:t>Switch on </a:t>
            </a:r>
            <a:r>
              <a:rPr lang="en-GB" sz="1000" dirty="0" err="1"/>
              <a:t>Ti:S</a:t>
            </a:r>
            <a:r>
              <a:rPr lang="en-GB" sz="1000" dirty="0"/>
              <a:t> crystal cooling</a:t>
            </a:r>
          </a:p>
          <a:p>
            <a:pPr algn="ctr"/>
            <a:r>
              <a:rPr lang="en-GB" sz="1000" dirty="0"/>
              <a:t>Check CW alignment of </a:t>
            </a:r>
            <a:r>
              <a:rPr lang="en-GB" sz="1000" dirty="0" err="1"/>
              <a:t>Ti:S</a:t>
            </a:r>
            <a:r>
              <a:rPr lang="en-GB" sz="1000" dirty="0"/>
              <a:t> </a:t>
            </a:r>
            <a:r>
              <a:rPr lang="en-GB" sz="1000" dirty="0" err="1"/>
              <a:t>multipass</a:t>
            </a:r>
            <a:endParaRPr lang="en-GB" sz="1000" dirty="0"/>
          </a:p>
          <a:p>
            <a:pPr algn="ctr"/>
            <a:r>
              <a:rPr lang="en-GB" sz="1000" dirty="0"/>
              <a:t>Set VSF lenses for HP mode</a:t>
            </a:r>
          </a:p>
          <a:p>
            <a:pPr algn="ctr"/>
            <a:r>
              <a:rPr lang="en-GB" sz="1000" dirty="0"/>
              <a:t>Set AO for HP mode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59385" y="3608326"/>
            <a:ext cx="2153927" cy="876647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Short pulse checks</a:t>
            </a:r>
          </a:p>
          <a:p>
            <a:pPr algn="ctr"/>
            <a:r>
              <a:rPr lang="en-GB" sz="1000" dirty="0"/>
              <a:t>Check compressor CW alignment</a:t>
            </a:r>
          </a:p>
          <a:p>
            <a:pPr algn="ctr"/>
            <a:r>
              <a:rPr lang="en-GB" sz="1000" dirty="0"/>
              <a:t>Check compression</a:t>
            </a:r>
          </a:p>
          <a:p>
            <a:pPr algn="ctr"/>
            <a:r>
              <a:rPr lang="en-GB" sz="1000" dirty="0"/>
              <a:t>PFT checks</a:t>
            </a:r>
          </a:p>
          <a:p>
            <a:pPr algn="ctr"/>
            <a:r>
              <a:rPr lang="en-GB" sz="1000" dirty="0"/>
              <a:t>Optimise post comp </a:t>
            </a:r>
            <a:r>
              <a:rPr lang="en-GB" sz="1000" dirty="0" err="1"/>
              <a:t>wavefront</a:t>
            </a:r>
            <a:endParaRPr lang="en-GB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526764" y="327614"/>
            <a:ext cx="2274695" cy="2400657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fontAlgn="ctr"/>
            <a:r>
              <a:rPr lang="en-GB" sz="1000" b="1" dirty="0">
                <a:solidFill>
                  <a:schemeClr val="tx1"/>
                </a:solidFill>
                <a:latin typeface="Calibri" panose="020F0502020204030204" pitchFamily="34" charset="0"/>
              </a:rPr>
              <a:t>Pump FE verification</a:t>
            </a:r>
            <a:endParaRPr lang="en-GB" sz="1000" b="1" dirty="0">
              <a:solidFill>
                <a:schemeClr val="tx1"/>
              </a:solidFill>
            </a:endParaRPr>
          </a:p>
          <a:p>
            <a:pPr algn="ctr" fontAlgn="ctr"/>
            <a:r>
              <a:rPr lang="en-GB" sz="1000" dirty="0"/>
              <a:t>Front end/pre amp start up</a:t>
            </a:r>
          </a:p>
          <a:p>
            <a:pPr algn="ctr" fontAlgn="ctr"/>
            <a:r>
              <a:rPr lang="en-GB" sz="1000" dirty="0"/>
              <a:t>Check front end alignment</a:t>
            </a:r>
          </a:p>
          <a:p>
            <a:pPr algn="ctr" fontAlgn="ctr"/>
            <a:r>
              <a:rPr lang="en-GB" sz="1000" dirty="0"/>
              <a:t>Front end pulsed mode/energy ramp</a:t>
            </a:r>
          </a:p>
          <a:p>
            <a:pPr algn="ctr" fontAlgn="ctr"/>
            <a:r>
              <a:rPr lang="en-GB" sz="1000" b="1" dirty="0">
                <a:solidFill>
                  <a:schemeClr val="tx1"/>
                </a:solidFill>
              </a:rPr>
              <a:t>10 J verification</a:t>
            </a:r>
          </a:p>
          <a:p>
            <a:pPr algn="ctr" fontAlgn="ctr"/>
            <a:r>
              <a:rPr lang="en-GB" sz="1000" dirty="0"/>
              <a:t> Switch on/Stabilise 10 J pumps</a:t>
            </a:r>
          </a:p>
          <a:p>
            <a:pPr algn="ctr" fontAlgn="ctr"/>
            <a:r>
              <a:rPr lang="en-GB" sz="1000" dirty="0"/>
              <a:t> Check 10J alignment - CW only</a:t>
            </a:r>
          </a:p>
          <a:p>
            <a:pPr algn="ctr" fontAlgn="ctr"/>
            <a:r>
              <a:rPr lang="en-GB" sz="1000" dirty="0"/>
              <a:t> Check overlap 10J CW and FE pulsed</a:t>
            </a:r>
          </a:p>
          <a:p>
            <a:pPr algn="ctr" fontAlgn="ctr"/>
            <a:r>
              <a:rPr lang="en-GB" sz="1000" b="1" dirty="0">
                <a:solidFill>
                  <a:schemeClr val="tx1"/>
                </a:solidFill>
              </a:rPr>
              <a:t>100J verification</a:t>
            </a:r>
          </a:p>
          <a:p>
            <a:pPr algn="ctr" fontAlgn="ctr"/>
            <a:r>
              <a:rPr lang="en-GB" sz="1000" dirty="0">
                <a:solidFill>
                  <a:schemeClr val="bg1"/>
                </a:solidFill>
              </a:rPr>
              <a:t>Search pump room</a:t>
            </a:r>
          </a:p>
          <a:p>
            <a:pPr algn="ctr" fontAlgn="ctr"/>
            <a:r>
              <a:rPr lang="en-GB" sz="1000" dirty="0"/>
              <a:t> Switch on/ Stabilise 100J pumps</a:t>
            </a:r>
          </a:p>
          <a:p>
            <a:pPr algn="ctr" fontAlgn="ctr"/>
            <a:r>
              <a:rPr lang="en-GB" sz="1000" dirty="0"/>
              <a:t> Check 100J alignment - CW only</a:t>
            </a:r>
          </a:p>
          <a:p>
            <a:pPr algn="ctr" fontAlgn="ctr"/>
            <a:r>
              <a:rPr lang="en-GB" sz="1000" dirty="0"/>
              <a:t> Check overlap 100J CW and TJ pulsed</a:t>
            </a:r>
          </a:p>
          <a:p>
            <a:pPr algn="ctr" fontAlgn="ctr"/>
            <a:r>
              <a:rPr lang="en-GB" sz="1000" dirty="0"/>
              <a:t>Set CW pump beam for SHG alignment</a:t>
            </a:r>
          </a:p>
          <a:p>
            <a:pPr algn="ctr" fontAlgn="ctr"/>
            <a:r>
              <a:rPr lang="en-GB" sz="1000" dirty="0"/>
              <a:t> </a:t>
            </a:r>
            <a:endParaRPr lang="en-GB" sz="1000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3246" y="4982244"/>
            <a:ext cx="3017666" cy="1785104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Check CW IR pump beam to LBO crystal</a:t>
            </a:r>
          </a:p>
          <a:p>
            <a:pPr algn="ctr"/>
            <a:r>
              <a:rPr lang="en-GB" sz="1000" dirty="0"/>
              <a:t>Check alignment of pulse beam at ~5 J</a:t>
            </a:r>
          </a:p>
          <a:p>
            <a:pPr algn="ctr"/>
            <a:r>
              <a:rPr lang="en-GB" sz="1000" dirty="0"/>
              <a:t>Open diverter</a:t>
            </a:r>
          </a:p>
          <a:p>
            <a:pPr algn="ctr"/>
            <a:r>
              <a:rPr lang="en-GB" sz="1000" dirty="0"/>
              <a:t>Align to the </a:t>
            </a:r>
            <a:r>
              <a:rPr lang="en-GB" sz="1000" dirty="0" err="1"/>
              <a:t>Ti:S</a:t>
            </a:r>
            <a:r>
              <a:rPr lang="en-GB" sz="1000" dirty="0"/>
              <a:t> 20% efficiency ~1 J green</a:t>
            </a:r>
          </a:p>
          <a:p>
            <a:pPr algn="ctr"/>
            <a:r>
              <a:rPr lang="en-GB" sz="1000" dirty="0"/>
              <a:t>Close diverter to green dump</a:t>
            </a:r>
          </a:p>
          <a:p>
            <a:pPr algn="ctr"/>
            <a:r>
              <a:rPr lang="en-GB" sz="1000" dirty="0"/>
              <a:t>Ramp up pump for required green energy </a:t>
            </a:r>
          </a:p>
          <a:p>
            <a:pPr algn="ctr"/>
            <a:r>
              <a:rPr lang="en-GB" sz="1000" dirty="0"/>
              <a:t>Output energy correct/ Check pulse shape</a:t>
            </a:r>
          </a:p>
          <a:p>
            <a:pPr algn="ctr"/>
            <a:r>
              <a:rPr lang="en-GB" sz="1000" dirty="0"/>
              <a:t>Set multi-pass VSF lenses for de-timed alignment </a:t>
            </a:r>
          </a:p>
          <a:p>
            <a:pPr algn="ctr" fontAlgn="ctr"/>
            <a:r>
              <a:rPr lang="en-GB" sz="1000" dirty="0"/>
              <a:t>Pump </a:t>
            </a:r>
            <a:r>
              <a:rPr lang="en-GB" sz="1000" dirty="0" err="1"/>
              <a:t>Ti:S</a:t>
            </a:r>
            <a:r>
              <a:rPr lang="en-GB" sz="1000" dirty="0"/>
              <a:t> with beams de-timed</a:t>
            </a:r>
          </a:p>
          <a:p>
            <a:pPr algn="ctr" fontAlgn="ctr"/>
            <a:r>
              <a:rPr lang="en-GB" sz="1000" dirty="0"/>
              <a:t>Allow fully pumped </a:t>
            </a:r>
            <a:r>
              <a:rPr lang="en-GB" sz="1000" dirty="0" err="1"/>
              <a:t>Ti:S</a:t>
            </a:r>
            <a:r>
              <a:rPr lang="en-GB" sz="1000" dirty="0"/>
              <a:t> crystal to hit thermal stability</a:t>
            </a:r>
          </a:p>
          <a:p>
            <a:pPr algn="ctr"/>
            <a:r>
              <a:rPr lang="en-GB" sz="1000" dirty="0"/>
              <a:t>mode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6764" y="4488366"/>
            <a:ext cx="2274695" cy="246221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Open wall shutter to pump room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702079" y="4282216"/>
            <a:ext cx="1296" cy="202757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26764" y="3574330"/>
            <a:ext cx="2274695" cy="707886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fontAlgn="ctr"/>
            <a:r>
              <a:rPr lang="en-GB" sz="1000" b="1" dirty="0">
                <a:solidFill>
                  <a:schemeClr val="tx1"/>
                </a:solidFill>
                <a:latin typeface="Calibri" panose="020F0502020204030204" pitchFamily="34" charset="0"/>
              </a:rPr>
              <a:t>SHG checks</a:t>
            </a:r>
            <a:r>
              <a:rPr lang="en-GB" sz="1000" b="1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GB" sz="1000" dirty="0"/>
              <a:t>Align beam using Green CW to </a:t>
            </a:r>
            <a:r>
              <a:rPr lang="en-GB" sz="1000" dirty="0" err="1"/>
              <a:t>Ti:S</a:t>
            </a:r>
            <a:endParaRPr lang="en-GB" sz="1000" dirty="0"/>
          </a:p>
          <a:p>
            <a:pPr algn="ctr"/>
            <a:r>
              <a:rPr lang="en-GB" sz="1000" dirty="0"/>
              <a:t>Turn on Dark field through SHG</a:t>
            </a:r>
          </a:p>
          <a:p>
            <a:pPr algn="ctr"/>
            <a:r>
              <a:rPr lang="en-GB" sz="1000" dirty="0"/>
              <a:t>Check/set </a:t>
            </a:r>
            <a:r>
              <a:rPr lang="en-GB" sz="1000" dirty="0" err="1"/>
              <a:t>Ti:S</a:t>
            </a:r>
            <a:r>
              <a:rPr lang="en-GB" sz="1000" dirty="0"/>
              <a:t> cooling for FP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26764" y="2975928"/>
            <a:ext cx="2274695" cy="40011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Close wall shutter from front end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</a:rPr>
              <a:t>Move in </a:t>
            </a:r>
            <a:r>
              <a:rPr lang="en-GB" sz="1000" dirty="0" err="1">
                <a:solidFill>
                  <a:schemeClr val="bg1"/>
                </a:solidFill>
              </a:rPr>
              <a:t>Ti:S</a:t>
            </a:r>
            <a:r>
              <a:rPr lang="en-GB" sz="1000" dirty="0">
                <a:solidFill>
                  <a:schemeClr val="bg1"/>
                </a:solidFill>
              </a:rPr>
              <a:t> output beam diverter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702079" y="3379431"/>
            <a:ext cx="1296" cy="202757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702079" y="4746598"/>
            <a:ext cx="1296" cy="202757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702079" y="2740282"/>
            <a:ext cx="1296" cy="202757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641609" y="4702573"/>
            <a:ext cx="2171703" cy="1477328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fontAlgn="ctr"/>
            <a:r>
              <a:rPr lang="en-GB" sz="1000" b="1" dirty="0" err="1">
                <a:solidFill>
                  <a:schemeClr val="tx1"/>
                </a:solidFill>
                <a:latin typeface="Calibri" panose="020F0502020204030204" pitchFamily="34" charset="0"/>
              </a:rPr>
              <a:t>Ti:S</a:t>
            </a:r>
            <a:r>
              <a:rPr lang="en-GB" sz="1000" b="1" dirty="0">
                <a:solidFill>
                  <a:schemeClr val="tx1"/>
                </a:solidFill>
                <a:latin typeface="Calibri" panose="020F0502020204030204" pitchFamily="34" charset="0"/>
              </a:rPr>
              <a:t> full power checks</a:t>
            </a:r>
            <a:r>
              <a:rPr lang="en-GB" sz="1000" b="1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GB" sz="1000" dirty="0"/>
              <a:t>Check HP alignment of multi-pass</a:t>
            </a:r>
          </a:p>
          <a:p>
            <a:pPr algn="ctr"/>
            <a:r>
              <a:rPr lang="en-GB" sz="1000" dirty="0"/>
              <a:t>Set diagnostics for FP</a:t>
            </a:r>
          </a:p>
          <a:p>
            <a:pPr algn="ctr"/>
            <a:r>
              <a:rPr lang="en-GB" sz="1000" dirty="0"/>
              <a:t>Set VSF lenses for timed FP</a:t>
            </a:r>
          </a:p>
          <a:p>
            <a:pPr algn="ctr"/>
            <a:r>
              <a:rPr lang="en-GB" sz="1000" dirty="0"/>
              <a:t>Time pump beams for FP</a:t>
            </a:r>
          </a:p>
          <a:p>
            <a:pPr algn="ctr"/>
            <a:r>
              <a:rPr lang="en-GB" sz="1000" dirty="0"/>
              <a:t>Check FP beam energy to be correct</a:t>
            </a:r>
          </a:p>
          <a:p>
            <a:pPr algn="ctr"/>
            <a:r>
              <a:rPr lang="en-GB" sz="1000" dirty="0"/>
              <a:t>Measure/set </a:t>
            </a:r>
            <a:r>
              <a:rPr lang="en-GB" sz="1000" dirty="0" err="1"/>
              <a:t>wavefront</a:t>
            </a:r>
            <a:r>
              <a:rPr lang="en-GB" sz="1000" dirty="0"/>
              <a:t> to be correct</a:t>
            </a:r>
          </a:p>
          <a:p>
            <a:pPr algn="ctr"/>
            <a:r>
              <a:rPr lang="en-GB" sz="1000" dirty="0"/>
              <a:t>Check beam NF profiles</a:t>
            </a:r>
          </a:p>
          <a:p>
            <a:pPr algn="ctr"/>
            <a:r>
              <a:rPr lang="en-GB" sz="1000" dirty="0"/>
              <a:t>Switch on output pointing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810359" y="2018549"/>
            <a:ext cx="1296" cy="202757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810359" y="3403578"/>
            <a:ext cx="1296" cy="202757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5830465" y="2917658"/>
            <a:ext cx="529391" cy="1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811655" y="4496898"/>
            <a:ext cx="1296" cy="202757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286024" y="4189870"/>
            <a:ext cx="2553617" cy="1785104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fontAlgn="ctr"/>
            <a:r>
              <a:rPr lang="en-GB" sz="1000" b="1" dirty="0">
                <a:solidFill>
                  <a:schemeClr val="tx1"/>
                </a:solidFill>
                <a:latin typeface="Calibri" panose="020F0502020204030204" pitchFamily="34" charset="0"/>
              </a:rPr>
              <a:t>Compressed full power checks</a:t>
            </a:r>
          </a:p>
          <a:p>
            <a:pPr algn="ctr" fontAlgn="ctr"/>
            <a:r>
              <a:rPr lang="en-GB" sz="1000" dirty="0">
                <a:latin typeface="Calibri" panose="020F0502020204030204" pitchFamily="34" charset="0"/>
              </a:rPr>
              <a:t>Remove fast output beam dump</a:t>
            </a:r>
          </a:p>
          <a:p>
            <a:pPr algn="ctr" fontAlgn="ctr"/>
            <a:r>
              <a:rPr lang="en-GB" sz="1000" dirty="0">
                <a:latin typeface="Calibri" panose="020F0502020204030204" pitchFamily="34" charset="0"/>
              </a:rPr>
              <a:t>Propagate full Energy through compressor</a:t>
            </a:r>
          </a:p>
          <a:p>
            <a:pPr algn="ctr" fontAlgn="ctr"/>
            <a:r>
              <a:rPr lang="en-GB" sz="1000" dirty="0">
                <a:latin typeface="Calibri" panose="020F0502020204030204" pitchFamily="34" charset="0"/>
              </a:rPr>
              <a:t>Allow for thermal equilibrium</a:t>
            </a:r>
          </a:p>
          <a:p>
            <a:pPr algn="ctr" fontAlgn="ctr"/>
            <a:r>
              <a:rPr lang="en-GB" sz="1000" b="1" u="sng" dirty="0">
                <a:latin typeface="Calibri" panose="020F0502020204030204" pitchFamily="34" charset="0"/>
              </a:rPr>
              <a:t>Set/measure pulse duration</a:t>
            </a:r>
          </a:p>
          <a:p>
            <a:pPr algn="ctr" fontAlgn="ctr"/>
            <a:r>
              <a:rPr lang="en-GB" sz="1000" b="1" u="sng" dirty="0">
                <a:latin typeface="Calibri" panose="020F0502020204030204" pitchFamily="34" charset="0"/>
              </a:rPr>
              <a:t>Check PFT</a:t>
            </a:r>
          </a:p>
          <a:p>
            <a:pPr algn="ctr" fontAlgn="ctr"/>
            <a:r>
              <a:rPr lang="en-GB" sz="1000" b="1" u="sng" dirty="0">
                <a:latin typeface="Calibri" panose="020F0502020204030204" pitchFamily="34" charset="0"/>
              </a:rPr>
              <a:t>Check/correct </a:t>
            </a:r>
            <a:r>
              <a:rPr lang="en-GB" sz="1000" b="1" u="sng" dirty="0" err="1">
                <a:latin typeface="Calibri" panose="020F0502020204030204" pitchFamily="34" charset="0"/>
              </a:rPr>
              <a:t>wavefront</a:t>
            </a:r>
            <a:endParaRPr lang="en-GB" sz="1000" b="1" u="sng" dirty="0">
              <a:latin typeface="Calibri" panose="020F0502020204030204" pitchFamily="34" charset="0"/>
            </a:endParaRPr>
          </a:p>
          <a:p>
            <a:pPr algn="ctr" fontAlgn="ctr"/>
            <a:r>
              <a:rPr lang="en-GB" sz="1000" dirty="0">
                <a:latin typeface="Calibri" panose="020F0502020204030204" pitchFamily="34" charset="0"/>
              </a:rPr>
              <a:t>Insert fast output beam dump</a:t>
            </a:r>
          </a:p>
          <a:p>
            <a:pPr algn="ctr" fontAlgn="ctr"/>
            <a:r>
              <a:rPr lang="en-GB" sz="1000" dirty="0">
                <a:latin typeface="Calibri" panose="020F0502020204030204" pitchFamily="34" charset="0"/>
              </a:rPr>
              <a:t>Insert post compressor beam dump</a:t>
            </a:r>
          </a:p>
          <a:p>
            <a:pPr algn="ctr" fontAlgn="ctr"/>
            <a:r>
              <a:rPr lang="en-GB" sz="1000" dirty="0">
                <a:latin typeface="Calibri" panose="020F0502020204030204" pitchFamily="34" charset="0"/>
              </a:rPr>
              <a:t>Remove fast output beam dump</a:t>
            </a:r>
          </a:p>
          <a:p>
            <a:pPr algn="ctr" font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</a:rPr>
              <a:t>Hand control to EA1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550294" y="2220868"/>
            <a:ext cx="1946912" cy="246221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Open wall shutter to Target Area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366706" y="2737035"/>
            <a:ext cx="2386737" cy="553998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Insert fast output beam dump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</a:rPr>
              <a:t>Remove post compressor beam dump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</a:rPr>
              <a:t>Remove fast output beam dump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704849" y="4653065"/>
            <a:ext cx="1835397" cy="246221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Full power shots</a:t>
            </a:r>
            <a:endParaRPr lang="en-GB" sz="1000" dirty="0">
              <a:solidFill>
                <a:srgbClr val="0070C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070730" y="3535437"/>
            <a:ext cx="2978691" cy="861774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Alignment checks</a:t>
            </a:r>
          </a:p>
          <a:p>
            <a:pPr algn="ctr"/>
            <a:r>
              <a:rPr lang="en-GB" sz="1000" dirty="0"/>
              <a:t>NF &amp; FF into area are good (FP leakage diagnostics)</a:t>
            </a:r>
          </a:p>
          <a:p>
            <a:pPr algn="ctr"/>
            <a:r>
              <a:rPr lang="en-GB" sz="1000" i="1" dirty="0"/>
              <a:t>Activate beam pointing stabilisation</a:t>
            </a:r>
          </a:p>
          <a:p>
            <a:pPr algn="ctr"/>
            <a:r>
              <a:rPr lang="en-GB" sz="1000" i="1" dirty="0"/>
              <a:t>Activate defocus stabilisation</a:t>
            </a:r>
          </a:p>
          <a:p>
            <a:pPr algn="ctr"/>
            <a:r>
              <a:rPr lang="en-GB" sz="1000" dirty="0"/>
              <a:t>Turn on gas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9535762" y="1704701"/>
            <a:ext cx="2019564" cy="246221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000" i="1" dirty="0"/>
              <a:t>(Start tape drives)</a:t>
            </a:r>
            <a:endParaRPr lang="en-GB" sz="1000" i="1" dirty="0">
              <a:solidFill>
                <a:srgbClr val="0070C0"/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10560076" y="1950922"/>
            <a:ext cx="0" cy="255854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10569065" y="3279583"/>
            <a:ext cx="0" cy="255854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10560076" y="2467089"/>
            <a:ext cx="0" cy="255854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10622548" y="4397211"/>
            <a:ext cx="0" cy="255854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9509314" y="1235983"/>
            <a:ext cx="2072460" cy="246221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EA1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9663742" y="5058930"/>
            <a:ext cx="1835397" cy="40011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Post shot wind down procedures</a:t>
            </a:r>
            <a:endParaRPr lang="en-GB" sz="1000" dirty="0">
              <a:solidFill>
                <a:srgbClr val="0070C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478264" y="47688"/>
            <a:ext cx="42497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EPAC full power shot checks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 flipV="1">
            <a:off x="5830465" y="5514580"/>
            <a:ext cx="455560" cy="1899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3187455" y="5512681"/>
            <a:ext cx="455560" cy="1899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Picture 2" descr="Image result for clf logo laser">
            <a:extLst>
              <a:ext uri="{FF2B5EF4-FFF2-40B4-BE49-F238E27FC236}">
                <a16:creationId xmlns:a16="http://schemas.microsoft.com/office/drawing/2014/main" id="{01DA4A61-1A5B-44D4-8314-045623C2C0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1764" y="103826"/>
            <a:ext cx="945165" cy="924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CE163CE9-3A48-4FDA-B35A-EFBB31B0FB9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75356" y="170801"/>
            <a:ext cx="2157687" cy="551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1177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traight Arrow Connector 44"/>
          <p:cNvCxnSpPr/>
          <p:nvPr/>
        </p:nvCxnSpPr>
        <p:spPr>
          <a:xfrm flipV="1">
            <a:off x="8620378" y="4788568"/>
            <a:ext cx="1024743" cy="415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10">
            <a:extLst>
              <a:ext uri="{FF2B5EF4-FFF2-40B4-BE49-F238E27FC236}">
                <a16:creationId xmlns:a16="http://schemas.microsoft.com/office/drawing/2014/main" id="{E2D7CFDE-EF1C-4553-9FFD-7C4062E5002E}"/>
              </a:ext>
            </a:extLst>
          </p:cNvPr>
          <p:cNvSpPr txBox="1"/>
          <p:nvPr/>
        </p:nvSpPr>
        <p:spPr>
          <a:xfrm>
            <a:off x="6417121" y="658260"/>
            <a:ext cx="22490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7030A0"/>
                </a:solidFill>
              </a:rPr>
              <a:t>Front-end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559BDB"/>
                </a:solidFill>
              </a:rPr>
              <a:t>Ti:Sapphire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77B550"/>
                </a:solidFill>
              </a:rPr>
              <a:t>Pump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37825"/>
                </a:solidFill>
              </a:rPr>
              <a:t>Experimental area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71771" y="2413858"/>
            <a:ext cx="2171702" cy="861774"/>
          </a:xfrm>
          <a:prstGeom prst="rect">
            <a:avLst/>
          </a:prstGeom>
          <a:solidFill>
            <a:srgbClr val="7030A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Front end checks</a:t>
            </a:r>
          </a:p>
          <a:p>
            <a:pPr algn="ctr"/>
            <a:r>
              <a:rPr lang="en-GB" sz="1000" dirty="0"/>
              <a:t>Output energy correct and stable</a:t>
            </a:r>
          </a:p>
          <a:p>
            <a:pPr algn="ctr"/>
            <a:r>
              <a:rPr lang="en-GB" sz="1000" dirty="0"/>
              <a:t>Output beam profile good</a:t>
            </a:r>
          </a:p>
          <a:p>
            <a:pPr algn="ctr"/>
            <a:r>
              <a:rPr lang="en-GB" sz="1000" dirty="0"/>
              <a:t>Output spectrum shape good/stable</a:t>
            </a:r>
          </a:p>
          <a:p>
            <a:pPr algn="ctr"/>
            <a:r>
              <a:rPr lang="en-GB" sz="1000" dirty="0"/>
              <a:t>Output pointing good/locked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65401" y="2227535"/>
            <a:ext cx="2165686" cy="116955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000" b="1" dirty="0" err="1">
                <a:solidFill>
                  <a:schemeClr val="tx1"/>
                </a:solidFill>
              </a:rPr>
              <a:t>Ti:S</a:t>
            </a:r>
            <a:r>
              <a:rPr lang="en-GB" sz="1000" b="1" dirty="0">
                <a:solidFill>
                  <a:schemeClr val="tx1"/>
                </a:solidFill>
              </a:rPr>
              <a:t> multi-pass pulsed checks</a:t>
            </a:r>
          </a:p>
          <a:p>
            <a:pPr algn="ctr"/>
            <a:r>
              <a:rPr lang="en-GB" sz="1000" dirty="0"/>
              <a:t>Align pulsed beam through multi-pass</a:t>
            </a:r>
          </a:p>
          <a:p>
            <a:pPr algn="ctr"/>
            <a:r>
              <a:rPr lang="en-GB" sz="1000" dirty="0"/>
              <a:t>Check </a:t>
            </a:r>
            <a:r>
              <a:rPr lang="en-GB" sz="1000" dirty="0" err="1"/>
              <a:t>wavefront</a:t>
            </a:r>
            <a:r>
              <a:rPr lang="en-GB" sz="1000" dirty="0"/>
              <a:t> and optimise</a:t>
            </a:r>
          </a:p>
          <a:p>
            <a:pPr algn="ctr"/>
            <a:r>
              <a:rPr lang="en-GB" sz="1000" dirty="0"/>
              <a:t>Output beam energy stable</a:t>
            </a:r>
          </a:p>
          <a:p>
            <a:pPr algn="ctr"/>
            <a:r>
              <a:rPr lang="en-GB" sz="1000" dirty="0"/>
              <a:t>Output beam profile good</a:t>
            </a:r>
          </a:p>
          <a:p>
            <a:pPr algn="ctr"/>
            <a:r>
              <a:rPr lang="en-GB" sz="1000" dirty="0"/>
              <a:t>Pinhole beam centricity good</a:t>
            </a:r>
          </a:p>
          <a:p>
            <a:pPr algn="ctr"/>
            <a:r>
              <a:rPr lang="en-GB" sz="1000" dirty="0"/>
              <a:t>Lock output pointing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59385" y="1150547"/>
            <a:ext cx="2171702" cy="861774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000" b="1" dirty="0" err="1">
                <a:solidFill>
                  <a:schemeClr val="tx1"/>
                </a:solidFill>
              </a:rPr>
              <a:t>Ti:S</a:t>
            </a:r>
            <a:r>
              <a:rPr lang="en-GB" sz="1000" b="1" dirty="0">
                <a:solidFill>
                  <a:schemeClr val="tx1"/>
                </a:solidFill>
              </a:rPr>
              <a:t> multi-pass initial checks</a:t>
            </a:r>
          </a:p>
          <a:p>
            <a:pPr algn="ctr"/>
            <a:r>
              <a:rPr lang="en-GB" sz="1000" dirty="0"/>
              <a:t>Switch on </a:t>
            </a:r>
            <a:r>
              <a:rPr lang="en-GB" sz="1000" dirty="0" err="1"/>
              <a:t>Ti:S</a:t>
            </a:r>
            <a:r>
              <a:rPr lang="en-GB" sz="1000" dirty="0"/>
              <a:t> crystal cooling</a:t>
            </a:r>
          </a:p>
          <a:p>
            <a:pPr algn="ctr"/>
            <a:r>
              <a:rPr lang="en-GB" sz="1000" dirty="0"/>
              <a:t>Check CW alignment of </a:t>
            </a:r>
            <a:r>
              <a:rPr lang="en-GB" sz="1000" dirty="0" err="1"/>
              <a:t>Ti:S</a:t>
            </a:r>
            <a:r>
              <a:rPr lang="en-GB" sz="1000" dirty="0"/>
              <a:t> </a:t>
            </a:r>
            <a:r>
              <a:rPr lang="en-GB" sz="1000" dirty="0" err="1"/>
              <a:t>multipass</a:t>
            </a:r>
            <a:endParaRPr lang="en-GB" sz="1000" dirty="0"/>
          </a:p>
          <a:p>
            <a:pPr algn="ctr"/>
            <a:r>
              <a:rPr lang="en-GB" sz="1000" dirty="0"/>
              <a:t>Set VSF lenses for HP mode</a:t>
            </a:r>
          </a:p>
          <a:p>
            <a:pPr algn="ctr"/>
            <a:r>
              <a:rPr lang="en-GB" sz="1000" dirty="0"/>
              <a:t>Set AO for HP mode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59385" y="3608326"/>
            <a:ext cx="2153927" cy="876647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Short pulse checks</a:t>
            </a:r>
          </a:p>
          <a:p>
            <a:pPr algn="ctr"/>
            <a:r>
              <a:rPr lang="en-GB" sz="1000" dirty="0"/>
              <a:t>Check compressor CW alignment</a:t>
            </a:r>
          </a:p>
          <a:p>
            <a:pPr algn="ctr"/>
            <a:r>
              <a:rPr lang="en-GB" sz="1000" dirty="0"/>
              <a:t>Check compression</a:t>
            </a:r>
          </a:p>
          <a:p>
            <a:pPr algn="ctr"/>
            <a:r>
              <a:rPr lang="en-GB" sz="1000" dirty="0"/>
              <a:t>PFT checks</a:t>
            </a:r>
          </a:p>
          <a:p>
            <a:pPr algn="ctr"/>
            <a:r>
              <a:rPr lang="en-GB" sz="1000" dirty="0"/>
              <a:t>Optimise post comp </a:t>
            </a:r>
            <a:r>
              <a:rPr lang="en-GB" sz="1000" dirty="0" err="1"/>
              <a:t>wavefront</a:t>
            </a:r>
            <a:endParaRPr lang="en-GB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526764" y="327614"/>
            <a:ext cx="2274695" cy="2400657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fontAlgn="ctr"/>
            <a:r>
              <a:rPr lang="en-GB" sz="1000" b="1" dirty="0">
                <a:solidFill>
                  <a:schemeClr val="tx1"/>
                </a:solidFill>
                <a:latin typeface="Calibri" panose="020F0502020204030204" pitchFamily="34" charset="0"/>
              </a:rPr>
              <a:t>Pump FE verification</a:t>
            </a:r>
            <a:endParaRPr lang="en-GB" sz="1000" b="1" dirty="0">
              <a:solidFill>
                <a:schemeClr val="tx1"/>
              </a:solidFill>
            </a:endParaRPr>
          </a:p>
          <a:p>
            <a:pPr algn="ctr" fontAlgn="ctr"/>
            <a:r>
              <a:rPr lang="en-GB" sz="1000" dirty="0"/>
              <a:t>Front end/pre amp start up</a:t>
            </a:r>
          </a:p>
          <a:p>
            <a:pPr algn="ctr" fontAlgn="ctr"/>
            <a:r>
              <a:rPr lang="en-GB" sz="1000" dirty="0"/>
              <a:t>Check front end alignment</a:t>
            </a:r>
          </a:p>
          <a:p>
            <a:pPr algn="ctr" fontAlgn="ctr"/>
            <a:r>
              <a:rPr lang="en-GB" sz="1000" dirty="0"/>
              <a:t>Front end pulsed mode/energy ramp</a:t>
            </a:r>
          </a:p>
          <a:p>
            <a:pPr algn="ctr" fontAlgn="ctr"/>
            <a:r>
              <a:rPr lang="en-GB" sz="1000" b="1" dirty="0">
                <a:solidFill>
                  <a:schemeClr val="tx1"/>
                </a:solidFill>
              </a:rPr>
              <a:t>10 J verification</a:t>
            </a:r>
          </a:p>
          <a:p>
            <a:pPr algn="ctr" fontAlgn="ctr"/>
            <a:r>
              <a:rPr lang="en-GB" sz="1000" dirty="0"/>
              <a:t> Switch on/Stabilise 10 J pumps</a:t>
            </a:r>
          </a:p>
          <a:p>
            <a:pPr algn="ctr" fontAlgn="ctr"/>
            <a:r>
              <a:rPr lang="en-GB" sz="1000" dirty="0"/>
              <a:t> Check 10J alignment - CW only</a:t>
            </a:r>
          </a:p>
          <a:p>
            <a:pPr algn="ctr" fontAlgn="ctr"/>
            <a:r>
              <a:rPr lang="en-GB" sz="1000" dirty="0"/>
              <a:t> Check overlap 10J CW and FE pulsed</a:t>
            </a:r>
          </a:p>
          <a:p>
            <a:pPr algn="ctr" fontAlgn="ctr"/>
            <a:r>
              <a:rPr lang="en-GB" sz="1000" b="1" dirty="0">
                <a:solidFill>
                  <a:schemeClr val="tx1"/>
                </a:solidFill>
              </a:rPr>
              <a:t>100J verification</a:t>
            </a:r>
          </a:p>
          <a:p>
            <a:pPr algn="ctr" fontAlgn="ctr"/>
            <a:r>
              <a:rPr lang="en-GB" sz="1000" dirty="0">
                <a:solidFill>
                  <a:schemeClr val="bg1"/>
                </a:solidFill>
              </a:rPr>
              <a:t>Search pump room</a:t>
            </a:r>
          </a:p>
          <a:p>
            <a:pPr algn="ctr" fontAlgn="ctr"/>
            <a:r>
              <a:rPr lang="en-GB" sz="1000" dirty="0"/>
              <a:t> Switch on/ Stabilise 100J pumps</a:t>
            </a:r>
          </a:p>
          <a:p>
            <a:pPr algn="ctr" fontAlgn="ctr"/>
            <a:r>
              <a:rPr lang="en-GB" sz="1000" dirty="0"/>
              <a:t> Check 100J alignment - CW only</a:t>
            </a:r>
          </a:p>
          <a:p>
            <a:pPr algn="ctr" fontAlgn="ctr"/>
            <a:r>
              <a:rPr lang="en-GB" sz="1000" dirty="0"/>
              <a:t> Check overlap 100J CW and TJ pulsed</a:t>
            </a:r>
          </a:p>
          <a:p>
            <a:pPr algn="ctr" fontAlgn="ctr"/>
            <a:r>
              <a:rPr lang="en-GB" sz="1000" dirty="0"/>
              <a:t>Set CW pump beam for SHG alignment</a:t>
            </a:r>
          </a:p>
          <a:p>
            <a:pPr algn="ctr" fontAlgn="ctr"/>
            <a:r>
              <a:rPr lang="en-GB" sz="1000" dirty="0"/>
              <a:t> </a:t>
            </a:r>
            <a:endParaRPr lang="en-GB" sz="1000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3246" y="4982244"/>
            <a:ext cx="3017666" cy="1785104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Check CW IR pump beam to LBO crystal</a:t>
            </a:r>
          </a:p>
          <a:p>
            <a:pPr algn="ctr"/>
            <a:r>
              <a:rPr lang="en-GB" sz="1000" dirty="0"/>
              <a:t>Check alignment of pulse beam at ~5 J</a:t>
            </a:r>
          </a:p>
          <a:p>
            <a:pPr algn="ctr"/>
            <a:r>
              <a:rPr lang="en-GB" sz="1000" b="1" u="sng" dirty="0"/>
              <a:t>Open diverter</a:t>
            </a:r>
          </a:p>
          <a:p>
            <a:pPr algn="ctr"/>
            <a:r>
              <a:rPr lang="en-GB" sz="1000" dirty="0"/>
              <a:t>Align to the </a:t>
            </a:r>
            <a:r>
              <a:rPr lang="en-GB" sz="1000" dirty="0" err="1"/>
              <a:t>Ti:S</a:t>
            </a:r>
            <a:r>
              <a:rPr lang="en-GB" sz="1000" dirty="0"/>
              <a:t> 20% efficiency ~1 J green</a:t>
            </a:r>
          </a:p>
          <a:p>
            <a:pPr algn="ctr"/>
            <a:r>
              <a:rPr lang="en-GB" sz="1000" b="1" u="sng" dirty="0"/>
              <a:t>Close diverter to green dump</a:t>
            </a:r>
          </a:p>
          <a:p>
            <a:pPr algn="ctr"/>
            <a:r>
              <a:rPr lang="en-GB" sz="1000" dirty="0"/>
              <a:t>Ramp up pump for required green energy </a:t>
            </a:r>
          </a:p>
          <a:p>
            <a:pPr algn="ctr"/>
            <a:r>
              <a:rPr lang="en-GB" sz="1000" dirty="0"/>
              <a:t>Output energy correct/ Check pulse shape</a:t>
            </a:r>
          </a:p>
          <a:p>
            <a:pPr algn="ctr"/>
            <a:r>
              <a:rPr lang="en-GB" sz="1000" dirty="0"/>
              <a:t>Set multi-pass VSF lenses for de-timed alignment </a:t>
            </a:r>
          </a:p>
          <a:p>
            <a:pPr algn="ctr" fontAlgn="ctr"/>
            <a:r>
              <a:rPr lang="en-GB" sz="1000" dirty="0"/>
              <a:t>Pump </a:t>
            </a:r>
            <a:r>
              <a:rPr lang="en-GB" sz="1000" dirty="0" err="1"/>
              <a:t>Ti:S</a:t>
            </a:r>
            <a:r>
              <a:rPr lang="en-GB" sz="1000" dirty="0"/>
              <a:t> with beams de-timed</a:t>
            </a:r>
          </a:p>
          <a:p>
            <a:pPr algn="ctr" fontAlgn="ctr"/>
            <a:r>
              <a:rPr lang="en-GB" sz="1000" dirty="0"/>
              <a:t>Allow fully pumped </a:t>
            </a:r>
            <a:r>
              <a:rPr lang="en-GB" sz="1000" dirty="0" err="1"/>
              <a:t>Ti:S</a:t>
            </a:r>
            <a:r>
              <a:rPr lang="en-GB" sz="1000" dirty="0"/>
              <a:t> crystal to hit thermal stability</a:t>
            </a:r>
          </a:p>
          <a:p>
            <a:pPr algn="ctr"/>
            <a:r>
              <a:rPr lang="en-GB" sz="1000" dirty="0"/>
              <a:t>mode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6764" y="4488366"/>
            <a:ext cx="2274695" cy="246221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000" b="1" u="sng" dirty="0">
                <a:solidFill>
                  <a:schemeClr val="bg1"/>
                </a:solidFill>
              </a:rPr>
              <a:t>Open wall shutter to pump room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702079" y="4282216"/>
            <a:ext cx="1296" cy="202757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26764" y="3574330"/>
            <a:ext cx="2274695" cy="707886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fontAlgn="ctr"/>
            <a:r>
              <a:rPr lang="en-GB" sz="1000" b="1" dirty="0">
                <a:solidFill>
                  <a:schemeClr val="tx1"/>
                </a:solidFill>
                <a:latin typeface="Calibri" panose="020F0502020204030204" pitchFamily="34" charset="0"/>
              </a:rPr>
              <a:t>SHG checks</a:t>
            </a:r>
            <a:r>
              <a:rPr lang="en-GB" sz="1000" b="1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GB" sz="1000" dirty="0"/>
              <a:t>Align beam using Green CW to </a:t>
            </a:r>
            <a:r>
              <a:rPr lang="en-GB" sz="1000" dirty="0" err="1"/>
              <a:t>Ti:S</a:t>
            </a:r>
            <a:endParaRPr lang="en-GB" sz="1000" dirty="0"/>
          </a:p>
          <a:p>
            <a:pPr algn="ctr"/>
            <a:r>
              <a:rPr lang="en-GB" sz="1000" dirty="0"/>
              <a:t>Turn on Dark field through SHG</a:t>
            </a:r>
          </a:p>
          <a:p>
            <a:pPr algn="ctr"/>
            <a:r>
              <a:rPr lang="en-GB" sz="1000" dirty="0"/>
              <a:t>Check/set </a:t>
            </a:r>
            <a:r>
              <a:rPr lang="en-GB" sz="1000" dirty="0" err="1"/>
              <a:t>Ti:S</a:t>
            </a:r>
            <a:r>
              <a:rPr lang="en-GB" sz="1000" dirty="0"/>
              <a:t> cooling for FP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26764" y="2975928"/>
            <a:ext cx="2274695" cy="40011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000" b="1" u="sng" dirty="0">
                <a:solidFill>
                  <a:schemeClr val="bg1"/>
                </a:solidFill>
              </a:rPr>
              <a:t>Close wall shutter from front end</a:t>
            </a:r>
          </a:p>
          <a:p>
            <a:pPr algn="ctr"/>
            <a:r>
              <a:rPr lang="en-GB" sz="1000" b="1" u="sng" dirty="0">
                <a:solidFill>
                  <a:schemeClr val="bg1"/>
                </a:solidFill>
              </a:rPr>
              <a:t>Move in </a:t>
            </a:r>
            <a:r>
              <a:rPr lang="en-GB" sz="1000" b="1" u="sng" dirty="0" err="1">
                <a:solidFill>
                  <a:schemeClr val="bg1"/>
                </a:solidFill>
              </a:rPr>
              <a:t>Ti:S</a:t>
            </a:r>
            <a:r>
              <a:rPr lang="en-GB" sz="1000" b="1" u="sng" dirty="0">
                <a:solidFill>
                  <a:schemeClr val="bg1"/>
                </a:solidFill>
              </a:rPr>
              <a:t> output beam diverter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702079" y="3379431"/>
            <a:ext cx="1296" cy="202757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702079" y="4746598"/>
            <a:ext cx="1296" cy="202757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702079" y="2740282"/>
            <a:ext cx="1296" cy="202757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641609" y="4702573"/>
            <a:ext cx="2171703" cy="1477328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fontAlgn="ctr"/>
            <a:r>
              <a:rPr lang="en-GB" sz="1000" b="1" dirty="0" err="1">
                <a:solidFill>
                  <a:schemeClr val="tx1"/>
                </a:solidFill>
                <a:latin typeface="Calibri" panose="020F0502020204030204" pitchFamily="34" charset="0"/>
              </a:rPr>
              <a:t>Ti:S</a:t>
            </a:r>
            <a:r>
              <a:rPr lang="en-GB" sz="1000" b="1" dirty="0">
                <a:solidFill>
                  <a:schemeClr val="tx1"/>
                </a:solidFill>
                <a:latin typeface="Calibri" panose="020F0502020204030204" pitchFamily="34" charset="0"/>
              </a:rPr>
              <a:t> full power checks</a:t>
            </a:r>
            <a:r>
              <a:rPr lang="en-GB" sz="1000" b="1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GB" sz="1000" dirty="0"/>
              <a:t>Check HP alignment of multi-pass</a:t>
            </a:r>
          </a:p>
          <a:p>
            <a:pPr algn="ctr"/>
            <a:r>
              <a:rPr lang="en-GB" sz="1000" dirty="0"/>
              <a:t>Set diagnostics for FP</a:t>
            </a:r>
          </a:p>
          <a:p>
            <a:pPr algn="ctr"/>
            <a:r>
              <a:rPr lang="en-GB" sz="1000" dirty="0"/>
              <a:t>Set VSF lenses for timed FP</a:t>
            </a:r>
          </a:p>
          <a:p>
            <a:pPr algn="ctr"/>
            <a:r>
              <a:rPr lang="en-GB" sz="1000" dirty="0"/>
              <a:t>Time pump beams for FP</a:t>
            </a:r>
          </a:p>
          <a:p>
            <a:pPr algn="ctr"/>
            <a:r>
              <a:rPr lang="en-GB" sz="1000" dirty="0"/>
              <a:t>Check FP beam energy to be correct</a:t>
            </a:r>
          </a:p>
          <a:p>
            <a:pPr algn="ctr"/>
            <a:r>
              <a:rPr lang="en-GB" sz="1000" dirty="0"/>
              <a:t>Measure/set </a:t>
            </a:r>
            <a:r>
              <a:rPr lang="en-GB" sz="1000" dirty="0" err="1"/>
              <a:t>wavefront</a:t>
            </a:r>
            <a:r>
              <a:rPr lang="en-GB" sz="1000" dirty="0"/>
              <a:t> to be correct</a:t>
            </a:r>
          </a:p>
          <a:p>
            <a:pPr algn="ctr"/>
            <a:r>
              <a:rPr lang="en-GB" sz="1000" dirty="0"/>
              <a:t>Check beam NF profiles</a:t>
            </a:r>
          </a:p>
          <a:p>
            <a:pPr algn="ctr"/>
            <a:r>
              <a:rPr lang="en-GB" sz="1000" dirty="0"/>
              <a:t>Switch on output pointing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810359" y="2018549"/>
            <a:ext cx="1296" cy="202757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810359" y="3403578"/>
            <a:ext cx="1296" cy="202757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5830465" y="2917658"/>
            <a:ext cx="529391" cy="1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811655" y="4496898"/>
            <a:ext cx="1296" cy="202757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286024" y="4189870"/>
            <a:ext cx="2553617" cy="1785104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fontAlgn="ctr"/>
            <a:r>
              <a:rPr lang="en-GB" sz="1000" b="1" dirty="0">
                <a:solidFill>
                  <a:schemeClr val="tx1"/>
                </a:solidFill>
                <a:latin typeface="Calibri" panose="020F0502020204030204" pitchFamily="34" charset="0"/>
              </a:rPr>
              <a:t>Compressed full power checks</a:t>
            </a:r>
          </a:p>
          <a:p>
            <a:pPr algn="ctr" fontAlgn="ctr"/>
            <a:r>
              <a:rPr lang="en-GB" sz="1000" dirty="0">
                <a:latin typeface="Calibri" panose="020F0502020204030204" pitchFamily="34" charset="0"/>
              </a:rPr>
              <a:t>Remove fast output beam dump</a:t>
            </a:r>
          </a:p>
          <a:p>
            <a:pPr algn="ctr" fontAlgn="ctr"/>
            <a:r>
              <a:rPr lang="en-GB" sz="1000" dirty="0">
                <a:latin typeface="Calibri" panose="020F0502020204030204" pitchFamily="34" charset="0"/>
              </a:rPr>
              <a:t>Propagate full Energy through compressor</a:t>
            </a:r>
          </a:p>
          <a:p>
            <a:pPr algn="ctr" fontAlgn="ctr"/>
            <a:r>
              <a:rPr lang="en-GB" sz="1000" dirty="0">
                <a:latin typeface="Calibri" panose="020F0502020204030204" pitchFamily="34" charset="0"/>
              </a:rPr>
              <a:t>Allow for thermal equilibrium</a:t>
            </a:r>
          </a:p>
          <a:p>
            <a:pPr algn="ctr" fontAlgn="ctr"/>
            <a:r>
              <a:rPr lang="en-GB" sz="1000" dirty="0">
                <a:latin typeface="Calibri" panose="020F0502020204030204" pitchFamily="34" charset="0"/>
              </a:rPr>
              <a:t>Set/measure pulse duration</a:t>
            </a:r>
          </a:p>
          <a:p>
            <a:pPr algn="ctr" fontAlgn="ctr"/>
            <a:r>
              <a:rPr lang="en-GB" sz="1000" dirty="0">
                <a:latin typeface="Calibri" panose="020F0502020204030204" pitchFamily="34" charset="0"/>
              </a:rPr>
              <a:t>Check PFT</a:t>
            </a:r>
          </a:p>
          <a:p>
            <a:pPr algn="ctr" fontAlgn="ctr"/>
            <a:r>
              <a:rPr lang="en-GB" sz="1000" dirty="0">
                <a:latin typeface="Calibri" panose="020F0502020204030204" pitchFamily="34" charset="0"/>
              </a:rPr>
              <a:t>Check/correct </a:t>
            </a:r>
            <a:r>
              <a:rPr lang="en-GB" sz="1000" dirty="0" err="1">
                <a:latin typeface="Calibri" panose="020F0502020204030204" pitchFamily="34" charset="0"/>
              </a:rPr>
              <a:t>wavefront</a:t>
            </a:r>
            <a:endParaRPr lang="en-GB" sz="1000" dirty="0">
              <a:latin typeface="Calibri" panose="020F0502020204030204" pitchFamily="34" charset="0"/>
            </a:endParaRPr>
          </a:p>
          <a:p>
            <a:pPr algn="ctr" fontAlgn="ctr"/>
            <a:r>
              <a:rPr lang="en-GB" sz="1000" b="1" u="sng" dirty="0">
                <a:latin typeface="Calibri" panose="020F0502020204030204" pitchFamily="34" charset="0"/>
              </a:rPr>
              <a:t>Insert fast output beam dump</a:t>
            </a:r>
          </a:p>
          <a:p>
            <a:pPr algn="ctr" fontAlgn="ctr"/>
            <a:r>
              <a:rPr lang="en-GB" sz="1000" b="1" u="sng" dirty="0">
                <a:latin typeface="Calibri" panose="020F0502020204030204" pitchFamily="34" charset="0"/>
              </a:rPr>
              <a:t>Insert post compressor beam dump</a:t>
            </a:r>
          </a:p>
          <a:p>
            <a:pPr algn="ctr" fontAlgn="ctr"/>
            <a:r>
              <a:rPr lang="en-GB" sz="1000" b="1" u="sng" dirty="0">
                <a:latin typeface="Calibri" panose="020F0502020204030204" pitchFamily="34" charset="0"/>
              </a:rPr>
              <a:t>Remove fast output beam dump</a:t>
            </a:r>
          </a:p>
          <a:p>
            <a:pPr algn="ctr" fontAlgn="ctr"/>
            <a:r>
              <a:rPr lang="en-GB" sz="1000" b="1" u="sng" dirty="0">
                <a:solidFill>
                  <a:schemeClr val="bg1"/>
                </a:solidFill>
                <a:latin typeface="Calibri" panose="020F0502020204030204" pitchFamily="34" charset="0"/>
              </a:rPr>
              <a:t>Hand control to EA1</a:t>
            </a:r>
            <a:endParaRPr lang="en-GB" sz="1000" b="1" u="sng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550294" y="2220868"/>
            <a:ext cx="1946912" cy="246221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Open wall shutter to Target Area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366706" y="2737035"/>
            <a:ext cx="2386737" cy="553998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Insert fast output beam dump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</a:rPr>
              <a:t>Remove post compressor beam dump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</a:rPr>
              <a:t>Remove fast output beam dump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704849" y="4653065"/>
            <a:ext cx="1835397" cy="246221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Full power shots</a:t>
            </a:r>
            <a:endParaRPr lang="en-GB" sz="1000" dirty="0">
              <a:solidFill>
                <a:srgbClr val="0070C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070730" y="3535437"/>
            <a:ext cx="2978691" cy="861774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Alignment checks</a:t>
            </a:r>
          </a:p>
          <a:p>
            <a:pPr algn="ctr"/>
            <a:r>
              <a:rPr lang="en-GB" sz="1000" dirty="0"/>
              <a:t>NF &amp; FF into area are good (FP leakage diagnostics)</a:t>
            </a:r>
          </a:p>
          <a:p>
            <a:pPr algn="ctr"/>
            <a:r>
              <a:rPr lang="en-GB" sz="1000" i="1" dirty="0"/>
              <a:t>Activate beam pointing stabilisation</a:t>
            </a:r>
          </a:p>
          <a:p>
            <a:pPr algn="ctr"/>
            <a:r>
              <a:rPr lang="en-GB" sz="1000" i="1" dirty="0"/>
              <a:t>Activate defocus stabilisation</a:t>
            </a:r>
          </a:p>
          <a:p>
            <a:pPr algn="ctr"/>
            <a:r>
              <a:rPr lang="en-GB" sz="1000" dirty="0"/>
              <a:t>Turn on gas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9535762" y="1704701"/>
            <a:ext cx="2019564" cy="246221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000" i="1" dirty="0"/>
              <a:t>(Start tape drives)</a:t>
            </a:r>
            <a:endParaRPr lang="en-GB" sz="1000" i="1" dirty="0">
              <a:solidFill>
                <a:srgbClr val="0070C0"/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10560076" y="1950922"/>
            <a:ext cx="0" cy="255854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10569065" y="3279583"/>
            <a:ext cx="0" cy="255854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10560076" y="2467089"/>
            <a:ext cx="0" cy="255854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10622548" y="4397211"/>
            <a:ext cx="0" cy="255854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9509314" y="1235983"/>
            <a:ext cx="2072460" cy="246221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EA1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9663742" y="5058930"/>
            <a:ext cx="1835397" cy="40011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Post shot wind down procedures</a:t>
            </a:r>
            <a:endParaRPr lang="en-GB" sz="1000" dirty="0">
              <a:solidFill>
                <a:srgbClr val="0070C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478264" y="47688"/>
            <a:ext cx="42497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EPAC full power shot checks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 flipV="1">
            <a:off x="5830465" y="5514580"/>
            <a:ext cx="455560" cy="1899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3187455" y="5512681"/>
            <a:ext cx="455560" cy="1899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Picture 2" descr="Image result for clf logo laser">
            <a:extLst>
              <a:ext uri="{FF2B5EF4-FFF2-40B4-BE49-F238E27FC236}">
                <a16:creationId xmlns:a16="http://schemas.microsoft.com/office/drawing/2014/main" id="{E1F57EF4-9638-4D22-A646-733249B8F8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1764" y="103826"/>
            <a:ext cx="945165" cy="924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0DE936EE-FB84-41D7-AC13-513EA72774B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75356" y="170801"/>
            <a:ext cx="2157687" cy="551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304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AE9B6DC5D3344EA81E3A909308D1DC" ma:contentTypeVersion="14" ma:contentTypeDescription="Create a new document." ma:contentTypeScope="" ma:versionID="45e7358d018d9a7055a03facd4b229f0">
  <xsd:schema xmlns:xsd="http://www.w3.org/2001/XMLSchema" xmlns:xs="http://www.w3.org/2001/XMLSchema" xmlns:p="http://schemas.microsoft.com/office/2006/metadata/properties" xmlns:ns3="51cda81d-4f31-4702-83ef-7412f073275d" xmlns:ns4="ba0d46ca-227a-408b-b89b-6b2e20887312" targetNamespace="http://schemas.microsoft.com/office/2006/metadata/properties" ma:root="true" ma:fieldsID="5a2cba0f477fd47d45ca2775b7d615be" ns3:_="" ns4:_="">
    <xsd:import namespace="51cda81d-4f31-4702-83ef-7412f073275d"/>
    <xsd:import namespace="ba0d46ca-227a-408b-b89b-6b2e2088731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LengthInSecond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cda81d-4f31-4702-83ef-7412f07327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0d46ca-227a-408b-b89b-6b2e20887312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1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9C233CD-1A82-48C5-AF8A-C9F31B452A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1cda81d-4f31-4702-83ef-7412f073275d"/>
    <ds:schemaRef ds:uri="ba0d46ca-227a-408b-b89b-6b2e208873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C8F766E-DBA3-4C18-832B-B098472F4031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51cda81d-4f31-4702-83ef-7412f073275d"/>
    <ds:schemaRef ds:uri="http://purl.org/dc/elements/1.1/"/>
    <ds:schemaRef ds:uri="http://schemas.microsoft.com/office/2006/metadata/properties"/>
    <ds:schemaRef ds:uri="ba0d46ca-227a-408b-b89b-6b2e20887312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18C4A97-5C12-41A8-B35E-F34B1D69C65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763</TotalTime>
  <Words>2505</Words>
  <Application>Microsoft Office PowerPoint</Application>
  <PresentationFormat>Widescreen</PresentationFormat>
  <Paragraphs>563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EPAC operations: Diagnostics, alignment and shot mode </vt:lpstr>
      <vt:lpstr>Content</vt:lpstr>
      <vt:lpstr>Operational laser modes</vt:lpstr>
      <vt:lpstr>Operational Laser Power Modes</vt:lpstr>
      <vt:lpstr>EPAC daily start-up and alignment</vt:lpstr>
      <vt:lpstr>PowerPoint Presentation</vt:lpstr>
      <vt:lpstr>PowerPoint Presentation</vt:lpstr>
      <vt:lpstr>PowerPoint Presentation</vt:lpstr>
      <vt:lpstr>PowerPoint Presentation</vt:lpstr>
      <vt:lpstr>Repetition rate change</vt:lpstr>
      <vt:lpstr>PowerPoint Presentation</vt:lpstr>
      <vt:lpstr>EPAC Diagnostics</vt:lpstr>
      <vt:lpstr>Diagnostic role classification</vt:lpstr>
      <vt:lpstr>PowerPoint Presentation</vt:lpstr>
      <vt:lpstr>Auto-alignment and fast stabilisation</vt:lpstr>
      <vt:lpstr>Auto-alignment strategy</vt:lpstr>
      <vt:lpstr>Auto-alignment implementation</vt:lpstr>
      <vt:lpstr>Auto-alignment implementation</vt:lpstr>
      <vt:lpstr>PowerPoint Presentation</vt:lpstr>
      <vt:lpstr>Fast stabilisation strategy</vt:lpstr>
      <vt:lpstr>PowerPoint Presentation</vt:lpstr>
      <vt:lpstr>Conclusion</vt:lpstr>
    </vt:vector>
  </TitlesOfParts>
  <Company>STFC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Hawkes, Steve (STFC,RAL,CLF)</dc:creator>
  <cp:lastModifiedBy>Heathcote, Robert (STFC,RAL,CLF)</cp:lastModifiedBy>
  <cp:revision>20</cp:revision>
  <dcterms:created xsi:type="dcterms:W3CDTF">2022-11-08T13:55:01Z</dcterms:created>
  <dcterms:modified xsi:type="dcterms:W3CDTF">2022-11-30T14:25:09Z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0x010100EBAE9B6DC5D3344EA81E3A909308D1DC</vt:lpwstr>
  </property>
</Properties>
</file>