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74" r:id="rId2"/>
    <p:sldMasterId id="2147483688" r:id="rId3"/>
  </p:sldMasterIdLst>
  <p:notesMasterIdLst>
    <p:notesMasterId r:id="rId21"/>
  </p:notesMasterIdLst>
  <p:sldIdLst>
    <p:sldId id="259" r:id="rId4"/>
    <p:sldId id="753" r:id="rId5"/>
    <p:sldId id="759" r:id="rId6"/>
    <p:sldId id="755" r:id="rId7"/>
    <p:sldId id="461" r:id="rId8"/>
    <p:sldId id="756" r:id="rId9"/>
    <p:sldId id="475" r:id="rId10"/>
    <p:sldId id="462" r:id="rId11"/>
    <p:sldId id="463" r:id="rId12"/>
    <p:sldId id="470" r:id="rId13"/>
    <p:sldId id="464" r:id="rId14"/>
    <p:sldId id="468" r:id="rId15"/>
    <p:sldId id="473" r:id="rId16"/>
    <p:sldId id="467" r:id="rId17"/>
    <p:sldId id="331" r:id="rId18"/>
    <p:sldId id="458" r:id="rId19"/>
    <p:sldId id="459" r:id="rId20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174318-15A5-62E1-8BE0-831430EC16D0}" name="Stuart, Nick (STFC,RAL,CLF)" initials="SN(" userId="S::nick.stuart@stfc.ac.uk::2e650827-d970-4c22-8868-98ebd082c3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B089"/>
    <a:srgbClr val="FFFFFF"/>
    <a:srgbClr val="F8F8F8"/>
    <a:srgbClr val="FF5050"/>
    <a:srgbClr val="69BF49"/>
    <a:srgbClr val="FF0000"/>
    <a:srgbClr val="626262"/>
    <a:srgbClr val="000000"/>
    <a:srgbClr val="DDDDDD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8" autoAdjust="0"/>
    <p:restoredTop sz="66745" autoAdjust="0"/>
  </p:normalViewPr>
  <p:slideViewPr>
    <p:cSldViewPr>
      <p:cViewPr>
        <p:scale>
          <a:sx n="50" d="100"/>
          <a:sy n="50" d="100"/>
        </p:scale>
        <p:origin x="648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8D44B-8CA4-4E23-BFE7-2FAD30E54B30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91431-9BE8-4C5F-A5E9-F42E00442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0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91431-9BE8-4C5F-A5E9-F42E004428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3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91431-9BE8-4C5F-A5E9-F42E004428C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0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87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91431-9BE8-4C5F-A5E9-F42E004428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45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91431-9BE8-4C5F-A5E9-F42E004428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1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91431-9BE8-4C5F-A5E9-F42E004428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9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 aim for EPAC to have a better pulse temporal contrast than Gemini.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91431-9BE8-4C5F-A5E9-F42E004428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06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91431-9BE8-4C5F-A5E9-F42E004428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86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91431-9BE8-4C5F-A5E9-F42E004428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91431-9BE8-4C5F-A5E9-F42E004428C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437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91431-9BE8-4C5F-A5E9-F42E004428C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23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836803" y="910262"/>
            <a:ext cx="7355197" cy="5947738"/>
            <a:chOff x="4836803" y="910262"/>
            <a:chExt cx="7355197" cy="5947738"/>
          </a:xfrm>
        </p:grpSpPr>
        <p:sp>
          <p:nvSpPr>
            <p:cNvPr id="7" name="Right Triangle 6"/>
            <p:cNvSpPr/>
            <p:nvPr/>
          </p:nvSpPr>
          <p:spPr>
            <a:xfrm>
              <a:off x="4836803" y="910262"/>
              <a:ext cx="4522349" cy="5947738"/>
            </a:xfrm>
            <a:prstGeom prst="rtTriangle">
              <a:avLst/>
            </a:prstGeom>
            <a:solidFill>
              <a:srgbClr val="1E5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161839" y="4857491"/>
              <a:ext cx="2030161" cy="2000509"/>
            </a:xfrm>
            <a:prstGeom prst="rect">
              <a:avLst/>
            </a:prstGeom>
            <a:solidFill>
              <a:srgbClr val="1E5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3200" i="1">
                <a:solidFill>
                  <a:srgbClr val="00308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920526"/>
          </a:xfrm>
          <a:prstGeom prst="rect">
            <a:avLst/>
          </a:prstGeom>
        </p:spPr>
        <p:txBody>
          <a:bodyPr/>
          <a:lstStyle>
            <a:lvl1pPr>
              <a:defRPr sz="6600" b="1">
                <a:solidFill>
                  <a:srgbClr val="0030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659962-2CD4-F146-83E2-23B89B2923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38" y="412403"/>
            <a:ext cx="3764901" cy="96396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4836803" y="910262"/>
            <a:ext cx="7355197" cy="5947738"/>
            <a:chOff x="4836803" y="910262"/>
            <a:chExt cx="7355197" cy="5947738"/>
          </a:xfrm>
        </p:grpSpPr>
        <p:sp>
          <p:nvSpPr>
            <p:cNvPr id="7" name="Right Triangle 6"/>
            <p:cNvSpPr/>
            <p:nvPr/>
          </p:nvSpPr>
          <p:spPr>
            <a:xfrm>
              <a:off x="4836803" y="910262"/>
              <a:ext cx="4522349" cy="5947738"/>
            </a:xfrm>
            <a:prstGeom prst="rtTriangle">
              <a:avLst/>
            </a:prstGeom>
            <a:solidFill>
              <a:srgbClr val="1E5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161839" y="4857491"/>
              <a:ext cx="2030161" cy="2000509"/>
            </a:xfrm>
            <a:prstGeom prst="rect">
              <a:avLst/>
            </a:prstGeom>
            <a:solidFill>
              <a:srgbClr val="1E5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3200" i="1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6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41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-1" y="0"/>
            <a:ext cx="6076865" cy="1556792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1377971"/>
            <a:ext cx="6076866" cy="2494081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txBody>
          <a:bodyPr lIns="504000" rIns="504000" bIns="504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sagittis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volutpat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nisi vitae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tellus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maecenas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viverra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tellus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cras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turpis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egestas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pretium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pharetra magna ac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vestibulum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cursus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turpis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" name="Right Triangle 2"/>
          <p:cNvSpPr/>
          <p:nvPr userDrawn="1"/>
        </p:nvSpPr>
        <p:spPr>
          <a:xfrm rot="10800000">
            <a:off x="10324927" y="0"/>
            <a:ext cx="1867073" cy="2423365"/>
          </a:xfrm>
          <a:prstGeom prst="rtTriangle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00" y="338120"/>
            <a:ext cx="11381432" cy="7017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2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667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6345" y="2160731"/>
            <a:ext cx="7493952" cy="830996"/>
          </a:xfrm>
          <a:prstGeom prst="rect">
            <a:avLst/>
          </a:prstGeom>
        </p:spPr>
        <p:txBody>
          <a:bodyPr anchor="t"/>
          <a:lstStyle>
            <a:lvl1pPr algn="l">
              <a:defRPr lang="en-GB" sz="4800" b="1" kern="1200" spc="-160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496" y="3296255"/>
            <a:ext cx="5745669" cy="830997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en-US" sz="2400" kern="120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72752" y="0"/>
            <a:ext cx="8319248" cy="6858000"/>
            <a:chOff x="3872752" y="0"/>
            <a:chExt cx="8319248" cy="6858000"/>
          </a:xfrm>
        </p:grpSpPr>
        <p:sp>
          <p:nvSpPr>
            <p:cNvPr id="10" name="Rectangle 9"/>
            <p:cNvSpPr/>
            <p:nvPr/>
          </p:nvSpPr>
          <p:spPr>
            <a:xfrm>
              <a:off x="6566089" y="0"/>
              <a:ext cx="5625911" cy="2284624"/>
            </a:xfrm>
            <a:prstGeom prst="rect">
              <a:avLst/>
            </a:prstGeom>
            <a:solidFill>
              <a:srgbClr val="1E5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Triangle 10"/>
            <p:cNvSpPr/>
            <p:nvPr/>
          </p:nvSpPr>
          <p:spPr>
            <a:xfrm flipH="1">
              <a:off x="3872752" y="479956"/>
              <a:ext cx="8319247" cy="6378043"/>
            </a:xfrm>
            <a:prstGeom prst="rtTriangle">
              <a:avLst/>
            </a:prstGeom>
            <a:solidFill>
              <a:srgbClr val="1E5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316217" y="0"/>
              <a:ext cx="875782" cy="6858000"/>
            </a:xfrm>
            <a:prstGeom prst="rect">
              <a:avLst/>
            </a:prstGeom>
            <a:solidFill>
              <a:srgbClr val="0030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5360" y="5733256"/>
            <a:ext cx="2520280" cy="792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3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7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09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09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76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3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6345" y="2160731"/>
            <a:ext cx="7493952" cy="830996"/>
          </a:xfrm>
          <a:prstGeom prst="rect">
            <a:avLst/>
          </a:prstGeom>
        </p:spPr>
        <p:txBody>
          <a:bodyPr anchor="t"/>
          <a:lstStyle>
            <a:lvl1pPr algn="l">
              <a:defRPr lang="en-GB" sz="4800" b="1" kern="1200" spc="-160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496" y="3296255"/>
            <a:ext cx="5745669" cy="830997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en-US" sz="2400" kern="120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872752" y="0"/>
            <a:ext cx="8319248" cy="6858000"/>
            <a:chOff x="3872752" y="0"/>
            <a:chExt cx="8319248" cy="6858000"/>
          </a:xfrm>
        </p:grpSpPr>
        <p:sp>
          <p:nvSpPr>
            <p:cNvPr id="10" name="Rectangle 9"/>
            <p:cNvSpPr/>
            <p:nvPr/>
          </p:nvSpPr>
          <p:spPr>
            <a:xfrm>
              <a:off x="6566089" y="0"/>
              <a:ext cx="5625911" cy="2284624"/>
            </a:xfrm>
            <a:prstGeom prst="rect">
              <a:avLst/>
            </a:prstGeom>
            <a:solidFill>
              <a:srgbClr val="1E5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Triangle 10"/>
            <p:cNvSpPr/>
            <p:nvPr/>
          </p:nvSpPr>
          <p:spPr>
            <a:xfrm flipH="1">
              <a:off x="3872752" y="479956"/>
              <a:ext cx="8319247" cy="6378043"/>
            </a:xfrm>
            <a:prstGeom prst="rtTriangle">
              <a:avLst/>
            </a:prstGeom>
            <a:solidFill>
              <a:srgbClr val="1E5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316217" y="0"/>
              <a:ext cx="875782" cy="6858000"/>
            </a:xfrm>
            <a:prstGeom prst="rect">
              <a:avLst/>
            </a:prstGeom>
            <a:solidFill>
              <a:srgbClr val="0030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35360" y="5733256"/>
            <a:ext cx="2520280" cy="792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59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20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13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72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73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73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251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624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8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03200" y="1382400"/>
            <a:ext cx="5101200" cy="91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Agenda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eiusmod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incididunt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magna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03200" y="2492896"/>
            <a:ext cx="5101200" cy="91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Agenda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eiusmod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incididunt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magna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03200" y="3603392"/>
            <a:ext cx="5101200" cy="91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Agenda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eiusmod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incididunt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magna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273" y="4713888"/>
            <a:ext cx="5101200" cy="91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Agenda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eiusmod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incididunt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magna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r="31023"/>
          <a:stretch/>
        </p:blipFill>
        <p:spPr>
          <a:xfrm>
            <a:off x="6168008" y="0"/>
            <a:ext cx="6023992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101465" y="4604804"/>
            <a:ext cx="6090535" cy="2253196"/>
            <a:chOff x="6101465" y="4604804"/>
            <a:chExt cx="6090535" cy="2253196"/>
          </a:xfrm>
          <a:solidFill>
            <a:srgbClr val="FFFFFF"/>
          </a:solidFill>
        </p:grpSpPr>
        <p:sp>
          <p:nvSpPr>
            <p:cNvPr id="5" name="Right Triangle 4"/>
            <p:cNvSpPr/>
            <p:nvPr/>
          </p:nvSpPr>
          <p:spPr>
            <a:xfrm>
              <a:off x="6101465" y="4604804"/>
              <a:ext cx="1713987" cy="22531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05604" y="6097367"/>
              <a:ext cx="1186396" cy="7606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9902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84" y="278997"/>
            <a:ext cx="11381432" cy="7017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0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F7FC-A767-4A6D-A55D-E0F9A7F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84" y="278997"/>
            <a:ext cx="11381432" cy="701731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4B136-45FC-4BFD-B47D-0A5C379233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4" y="1052736"/>
            <a:ext cx="10656887" cy="4608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66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3" name="Group 2"/>
          <p:cNvGrpSpPr/>
          <p:nvPr userDrawn="1"/>
        </p:nvGrpSpPr>
        <p:grpSpPr>
          <a:xfrm rot="10800000">
            <a:off x="6101465" y="-2"/>
            <a:ext cx="6090533" cy="2497174"/>
            <a:chOff x="6101467" y="4360828"/>
            <a:chExt cx="6090533" cy="2497174"/>
          </a:xfrm>
          <a:solidFill>
            <a:srgbClr val="FFFFFF"/>
          </a:solidFill>
        </p:grpSpPr>
        <p:sp>
          <p:nvSpPr>
            <p:cNvPr id="4" name="Right Triangle 3"/>
            <p:cNvSpPr/>
            <p:nvPr/>
          </p:nvSpPr>
          <p:spPr>
            <a:xfrm>
              <a:off x="6101467" y="4360828"/>
              <a:ext cx="1924477" cy="249717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108970" y="6042011"/>
              <a:ext cx="2083030" cy="8159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0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-1" y="0"/>
            <a:ext cx="6076865" cy="1556792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1377971"/>
            <a:ext cx="6076866" cy="2494081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txBody>
          <a:bodyPr lIns="504000" rIns="504000" bIns="504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sagittis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volutpat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nisi vitae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tellus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maecenas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viverra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tellus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cras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turpis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egestas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pretium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pharetra magna ac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vestibulum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cursus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turpis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" name="Right Triangle 2"/>
          <p:cNvSpPr/>
          <p:nvPr userDrawn="1"/>
        </p:nvSpPr>
        <p:spPr>
          <a:xfrm rot="10800000">
            <a:off x="10324927" y="0"/>
            <a:ext cx="1867073" cy="2423365"/>
          </a:xfrm>
          <a:prstGeom prst="rtTriangle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00" y="338120"/>
            <a:ext cx="11381432" cy="7017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8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4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7731" y="119331"/>
            <a:ext cx="2743200" cy="365125"/>
          </a:xfrm>
        </p:spPr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EPAC ISTAC November 20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7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769062" y="341637"/>
            <a:ext cx="2111379" cy="5397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200" y="260648"/>
            <a:ext cx="11381432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kumimoji="0" lang="en-US" sz="4400" b="1" i="0" u="none" strike="noStrike" cap="none" spc="-150" normalizeH="0" baseline="0" noProof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064552" y="188640"/>
            <a:ext cx="96934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2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0" r:id="rId3"/>
    <p:sldLayoutId id="2147483671" r:id="rId4"/>
    <p:sldLayoutId id="2147483682" r:id="rId5"/>
    <p:sldLayoutId id="2147483672" r:id="rId6"/>
    <p:sldLayoutId id="2147483679" r:id="rId7"/>
    <p:sldLayoutId id="2147483686" r:id="rId8"/>
    <p:sldLayoutId id="214748368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n-US" sz="4400" b="1" i="0" u="none" strike="noStrike" kern="1200" cap="none" spc="-150" normalizeH="0" baseline="0" noProof="0" dirty="0" smtClean="0">
          <a:ln>
            <a:noFill/>
          </a:ln>
          <a:solidFill>
            <a:srgbClr val="2E2D62"/>
          </a:solidFill>
          <a:effectLst/>
          <a:uLnTx/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5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  <p:sldLayoutId id="2147483675" r:id="rId3"/>
    <p:sldLayoutId id="214748368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1" y="5802307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emf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6344" y="2206371"/>
            <a:ext cx="7853991" cy="757130"/>
          </a:xfrm>
        </p:spPr>
        <p:txBody>
          <a:bodyPr/>
          <a:lstStyle/>
          <a:p>
            <a:r>
              <a:rPr lang="en-GB" dirty="0"/>
              <a:t>EPAC Front End</a:t>
            </a:r>
            <a:endParaRPr lang="en-GB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66344" y="3266721"/>
            <a:ext cx="5745669" cy="1170391"/>
          </a:xfrm>
        </p:spPr>
        <p:txBody>
          <a:bodyPr/>
          <a:lstStyle/>
          <a:p>
            <a:r>
              <a:rPr lang="en-GB" dirty="0"/>
              <a:t>ISTAC Technical Meeting </a:t>
            </a:r>
            <a:r>
              <a:rPr lang="en-GB" sz="24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Nicholas Stuart</a:t>
            </a:r>
          </a:p>
        </p:txBody>
      </p:sp>
    </p:spTree>
    <p:extLst>
      <p:ext uri="{BB962C8B-B14F-4D97-AF65-F5344CB8AC3E}">
        <p14:creationId xmlns:p14="http://schemas.microsoft.com/office/powerpoint/2010/main" val="3510278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B19D-EF14-4A5D-9B9B-6785DED0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Ns-OPCPA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8949B-D3D3-4F22-AF2C-9BE5C2EC9D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4" y="1052736"/>
            <a:ext cx="11381432" cy="460851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Custom diode-pumped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Nd:YLF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Gigashot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’ pump laser in manufacture (Northrop Grumman Core Edge Optronics). Delivery scheduled Jul-23.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7 J, 527 nm, 10 Hz top-hat spatial profile.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Top-hat 4ns FWHM, 100ps rise/fall pulse, 25ps jitter with shaping.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&lt;0.5% RMS energy will ensure we meet our 2% stability spec.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Customised design improves their existing design to create a stable and reliable long-life pump laser.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Remote laser turn-on/off and monitoring (EPICS).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Eye-safe warm-up/standby considerations to maintain laser readiness when not in use for long periods.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4305B-C41B-4C49-8015-07ADD042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70" y="4420350"/>
            <a:ext cx="4613960" cy="1770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0A3BF8-F4E0-46CD-BD64-CFCFD9E4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116" y="4225707"/>
            <a:ext cx="2599718" cy="2160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4BBFCB-6224-4788-A2E9-075977B4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292" y="4225707"/>
            <a:ext cx="2305162" cy="15289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0C2BF-57EA-427B-8455-E4C28CCD36D9}"/>
              </a:ext>
            </a:extLst>
          </p:cNvPr>
          <p:cNvSpPr txBox="1"/>
          <p:nvPr/>
        </p:nvSpPr>
        <p:spPr>
          <a:xfrm>
            <a:off x="8772045" y="4244003"/>
            <a:ext cx="1106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0ECD43-93AA-4D4B-ADCC-E83FEF58090B}"/>
              </a:ext>
            </a:extLst>
          </p:cNvPr>
          <p:cNvSpPr txBox="1"/>
          <p:nvPr/>
        </p:nvSpPr>
        <p:spPr>
          <a:xfrm>
            <a:off x="767166" y="5938623"/>
            <a:ext cx="3744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Uses NG-CEO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Nd:YLF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amplifier modules up to 22mm rod diameter.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17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3CC6-7AC0-47CE-9ADF-6CC97505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 End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12C50-1F79-437C-8F81-91CD1D68F0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5284" y="1052736"/>
            <a:ext cx="5827589" cy="4608513"/>
          </a:xfrm>
        </p:spPr>
        <p:txBody>
          <a:bodyPr/>
          <a:lstStyle/>
          <a:p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Spectral/temporal shaping</a:t>
            </a:r>
            <a:r>
              <a:rPr lang="en-GB" sz="1800" dirty="0">
                <a:solidFill>
                  <a:srgbClr val="07B0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top-hat temporal profile of the ns-OPCPA will need to be shaped to compensate pulse-front gain saturation shaping in the </a:t>
            </a: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Ti:Sa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Shaping attenuates energy from 1.5 J to 0.5 J.</a:t>
            </a:r>
          </a:p>
          <a:p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1800" b="1" dirty="0">
                <a:solidFill>
                  <a:srgbClr val="07B08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nergy attenuation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(modes 3 &amp; 4), to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intensity in experimental areas for set-up.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99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reflector &amp; 95% reflector + variable waveplate polariser for continuous coverage.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 compensator window of same thickness is inserted when energy attenuation is not used.</a:t>
            </a:r>
          </a:p>
          <a:p>
            <a:r>
              <a:rPr lang="en-GB" sz="1800" b="1" dirty="0">
                <a:solidFill>
                  <a:srgbClr val="07B08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beam pointing stabilisation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mirror and CW injection. </a:t>
            </a:r>
          </a:p>
          <a:p>
            <a:r>
              <a:rPr lang="en-GB" sz="1800" b="1" dirty="0">
                <a:solidFill>
                  <a:srgbClr val="07B08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Repetition-rate control</a:t>
            </a:r>
            <a:r>
              <a:rPr lang="en-GB" sz="1800" dirty="0">
                <a:solidFill>
                  <a:srgbClr val="07B08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10Hz, 1Hz, single-shot.</a:t>
            </a:r>
          </a:p>
          <a:p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sz="1800" b="1" dirty="0">
                <a:solidFill>
                  <a:srgbClr val="07B08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ptical isolation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front-end (Pockels Cell). </a:t>
            </a:r>
          </a:p>
          <a:p>
            <a:pPr lvl="1"/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7016B2E4-0D85-43CA-B7E0-A10871661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33" y="1348911"/>
            <a:ext cx="5708867" cy="3665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C53A55-2A2D-4235-BE3B-85C90B3E33CD}"/>
              </a:ext>
            </a:extLst>
          </p:cNvPr>
          <p:cNvSpPr txBox="1"/>
          <p:nvPr/>
        </p:nvSpPr>
        <p:spPr>
          <a:xfrm>
            <a:off x="7203214" y="1008855"/>
            <a:ext cx="4365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Spectral shaping of ns-OPCPA output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5674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682E-E5E5-44E1-A0B6-A76AA2AD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 End Output Layout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1EFDC-7941-4B98-947A-86A4390A1A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Current status: Final detailing and manufacture. Provision has been made for an interchangeable pinhole array in 1:1 VSF. We are currently assessing expected ns-OPCPA output profile to inform this requirement. </a:t>
            </a:r>
          </a:p>
          <a:p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BD58D-2B14-4F88-BD86-493055BAA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84" y="2041739"/>
            <a:ext cx="10784432" cy="4545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30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21BF-8D7B-4D38-AECC-6ABDF32A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EPAC Probe Laser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3636D-61BF-4164-9CC2-B8FF235E8F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portion of the stretcher output (double-pass, 2ns) provides an optically locked seed for to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Ti:Sa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amplifier system.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Amplification from 3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J to </a:t>
            </a:r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~150 </a:t>
            </a:r>
            <a:r>
              <a:rPr lang="en-GB" sz="1800" b="1" dirty="0" err="1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</a:t>
            </a:r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~Gaussian spatial profile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en-GB" sz="1800" b="1" dirty="0" err="1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Ti:Sa</a:t>
            </a:r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Tender in preparation. </a:t>
            </a:r>
          </a:p>
          <a:p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 performed in air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in experimental areas.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Compressor will use same Littrow + out-of-plane angle design as main EPAC compressor. 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30 fs probe pulses required for plasma mirror triggering and transverse + longitudinal probing.</a:t>
            </a:r>
          </a:p>
          <a:p>
            <a:pPr lvl="1"/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Ti:Sa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gain narrowing and compressor modelled to predict a 21 fs FTL. </a:t>
            </a:r>
          </a:p>
          <a:p>
            <a:pPr lvl="2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Does not include spectral amplitude shaping from the Dazzler AOPDF.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Optical path length will need to precisely match the main beam to probe at the interaction time, with delay adjustment .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Current scheme provisions a </a:t>
            </a:r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 cavity on the seed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 coarse adjustment.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36DE81-2527-473B-99DD-C2AEE925F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2" t="72003"/>
          <a:stretch/>
        </p:blipFill>
        <p:spPr>
          <a:xfrm>
            <a:off x="2258034" y="5233788"/>
            <a:ext cx="7675932" cy="85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9F9FD-602D-4CA2-B5FE-2B247444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BF13645-9DFB-4AB5-AD79-69ED8CF72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" y="4090898"/>
            <a:ext cx="12072664" cy="25064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447CF7-1D8D-4CBE-A3F7-BA372E848D40}"/>
              </a:ext>
            </a:extLst>
          </p:cNvPr>
          <p:cNvSpPr txBox="1"/>
          <p:nvPr/>
        </p:nvSpPr>
        <p:spPr>
          <a:xfrm>
            <a:off x="391558" y="1131697"/>
            <a:ext cx="11033034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95% sign-off of the PW seed design detail.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Both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ns OPCPA design optimised for stability, with high confidence specification can be achieved.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Dispersion management scheme evolved for greater phase error compensation.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Front End Output section implemented to include spectral shaping, energy control, optical isolation, 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rep-rate control and fast stabilisation features.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Installation in EPAC lab scheduled to start Mar-23.</a:t>
            </a:r>
          </a:p>
        </p:txBody>
      </p:sp>
    </p:spTree>
    <p:extLst>
      <p:ext uri="{BB962C8B-B14F-4D97-AF65-F5344CB8AC3E}">
        <p14:creationId xmlns:p14="http://schemas.microsoft.com/office/powerpoint/2010/main" val="127775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400" y="2903499"/>
            <a:ext cx="9144000" cy="3830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98" y="377576"/>
            <a:ext cx="2828089" cy="722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11745" y="2393174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1746" y="3300698"/>
            <a:ext cx="8757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Extreme Photonics Applications Centre (EPAC)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25" y="5766140"/>
            <a:ext cx="989886" cy="9678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5032630"/>
            <a:ext cx="11567797" cy="46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81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05729" y="74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Phase Noise -20 </a:t>
            </a:r>
            <a:r>
              <a:rPr lang="en-GB" dirty="0" err="1"/>
              <a:t>ps</a:t>
            </a:r>
            <a:r>
              <a:rPr lang="en-GB" dirty="0"/>
              <a:t> Contrast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5444" y="4100290"/>
            <a:ext cx="686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 the model developed to simulate the Gemini contrast to predict contrast for EPAC stretcher.</a:t>
            </a:r>
          </a:p>
          <a:p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measured interferometer data from current optics for EPAC optics.</a:t>
            </a:r>
          </a:p>
          <a:p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that larger size of beam on –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mirror better the contrast.</a:t>
            </a: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891"/>
            <a:ext cx="2764971" cy="2510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726" y="1183019"/>
            <a:ext cx="5043663" cy="2294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348" y="1003057"/>
            <a:ext cx="3869339" cy="2629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6" y="3529900"/>
            <a:ext cx="4835138" cy="33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4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05729" y="74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PF-100 </a:t>
            </a:r>
            <a:r>
              <a:rPr lang="en-GB" dirty="0" err="1"/>
              <a:t>ps</a:t>
            </a:r>
            <a:r>
              <a:rPr lang="en-GB" dirty="0"/>
              <a:t> Contrast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7404" y="3512259"/>
            <a:ext cx="686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 model to predict the PF generated in the PS OPCPA running in the saturated regime.</a:t>
            </a:r>
          </a:p>
          <a:p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the model in seeded mode to calculate the pump profile as a function of crystal length.</a:t>
            </a:r>
          </a:p>
          <a:p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this to calculate the SSG as a function of length in the crystal.</a:t>
            </a:r>
          </a:p>
          <a:p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PF based on seeding with single photon per mode.</a:t>
            </a: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52DBB-4AF7-4521-8BBF-D720C140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50" y="706833"/>
            <a:ext cx="2884471" cy="2396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855E1D-23AA-4AF8-82A9-74648CD47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11" r="3282" b="49309"/>
          <a:stretch/>
        </p:blipFill>
        <p:spPr>
          <a:xfrm>
            <a:off x="5321584" y="720535"/>
            <a:ext cx="2582900" cy="2375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855E1D-23AA-4AF8-82A9-74648CD47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485" b="49509"/>
          <a:stretch/>
        </p:blipFill>
        <p:spPr>
          <a:xfrm>
            <a:off x="8081820" y="670186"/>
            <a:ext cx="2926646" cy="242571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42057" y="929841"/>
            <a:ext cx="1293120" cy="791173"/>
            <a:chOff x="7868143" y="373529"/>
            <a:chExt cx="1293120" cy="791173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2614421B-A736-49E3-AA14-04642C6A176C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7868143" y="670782"/>
              <a:ext cx="1293120" cy="493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8235689" y="373529"/>
              <a:ext cx="677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OPA 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14611E5-2373-4C36-8DFF-D06059765A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62" t="17316" r="17407" b="18057"/>
          <a:stretch/>
        </p:blipFill>
        <p:spPr>
          <a:xfrm>
            <a:off x="367254" y="3103163"/>
            <a:ext cx="3638689" cy="37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4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9F32D9-F777-4C61-96D6-8B588B9F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B189CAD-3D17-4C16-A0FB-756C71A4868C}"/>
              </a:ext>
            </a:extLst>
          </p:cNvPr>
          <p:cNvSpPr txBox="1">
            <a:spLocks/>
          </p:cNvSpPr>
          <p:nvPr/>
        </p:nvSpPr>
        <p:spPr>
          <a:xfrm>
            <a:off x="551383" y="1052736"/>
            <a:ext cx="11090091" cy="33713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EPAC front end has 10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net amplification, split between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-pumped and ns-pumped OPCPAs to deliver a 1.5 J seed to the Ti:Sapphire amplifier.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95FDFF-A88C-43EF-852C-634E1E466017}"/>
              </a:ext>
            </a:extLst>
          </p:cNvPr>
          <p:cNvGrpSpPr/>
          <p:nvPr/>
        </p:nvGrpSpPr>
        <p:grpSpPr>
          <a:xfrm>
            <a:off x="2687958" y="1628800"/>
            <a:ext cx="6816082" cy="3181401"/>
            <a:chOff x="1145052" y="227385"/>
            <a:chExt cx="10321702" cy="501098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99CC207-4437-4A42-A287-B57A7EEDB0DD}"/>
                </a:ext>
              </a:extLst>
            </p:cNvPr>
            <p:cNvGrpSpPr/>
            <p:nvPr/>
          </p:nvGrpSpPr>
          <p:grpSpPr>
            <a:xfrm>
              <a:off x="1145052" y="227385"/>
              <a:ext cx="10321702" cy="5010983"/>
              <a:chOff x="479376" y="260649"/>
              <a:chExt cx="10321702" cy="501098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B5712B6-1AED-42FA-9AA2-6391C51A77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50" b="15033"/>
              <a:stretch/>
            </p:blipFill>
            <p:spPr>
              <a:xfrm>
                <a:off x="531223" y="431191"/>
                <a:ext cx="10086328" cy="4699221"/>
              </a:xfrm>
              <a:prstGeom prst="rect">
                <a:avLst/>
              </a:prstGeom>
            </p:spPr>
          </p:pic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574DA272-7DE7-4EA3-94B0-737B9257B13B}"/>
                  </a:ext>
                </a:extLst>
              </p:cNvPr>
              <p:cNvSpPr/>
              <p:nvPr/>
            </p:nvSpPr>
            <p:spPr>
              <a:xfrm rot="16200000" flipV="1">
                <a:off x="3384688" y="-52130"/>
                <a:ext cx="2418450" cy="8229074"/>
              </a:xfrm>
              <a:prstGeom prst="triangle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C6684677-8B20-4564-B959-F5D94A0DEAC1}"/>
                  </a:ext>
                </a:extLst>
              </p:cNvPr>
              <p:cNvSpPr/>
              <p:nvPr/>
            </p:nvSpPr>
            <p:spPr>
              <a:xfrm rot="5400000" flipV="1">
                <a:off x="3950670" y="-2418557"/>
                <a:ext cx="2418452" cy="7776864"/>
              </a:xfrm>
              <a:prstGeom prst="triangle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8901E787-B944-451F-8FF0-CA134CB6A756}"/>
                  </a:ext>
                </a:extLst>
              </p:cNvPr>
              <p:cNvSpPr/>
              <p:nvPr/>
            </p:nvSpPr>
            <p:spPr>
              <a:xfrm flipV="1">
                <a:off x="479376" y="332654"/>
                <a:ext cx="956266" cy="1656185"/>
              </a:xfrm>
              <a:prstGeom prst="triangle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04DFDE18-1FB1-45D9-AF44-BD1D2F2D047F}"/>
                  </a:ext>
                </a:extLst>
              </p:cNvPr>
              <p:cNvSpPr/>
              <p:nvPr/>
            </p:nvSpPr>
            <p:spPr>
              <a:xfrm flipV="1">
                <a:off x="9036170" y="620687"/>
                <a:ext cx="1236294" cy="2058413"/>
              </a:xfrm>
              <a:prstGeom prst="triangle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49E5EFE2-ABFF-4701-970A-86AA501A5E52}"/>
                  </a:ext>
                </a:extLst>
              </p:cNvPr>
              <p:cNvSpPr/>
              <p:nvPr/>
            </p:nvSpPr>
            <p:spPr>
              <a:xfrm rot="5400000" flipV="1">
                <a:off x="7423693" y="-1355075"/>
                <a:ext cx="1689654" cy="5065116"/>
              </a:xfrm>
              <a:prstGeom prst="triangle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096C8867-8EEF-4FEE-9B7F-F35E8213F054}"/>
                </a:ext>
              </a:extLst>
            </p:cNvPr>
            <p:cNvSpPr/>
            <p:nvPr/>
          </p:nvSpPr>
          <p:spPr>
            <a:xfrm>
              <a:off x="3776329" y="1262270"/>
              <a:ext cx="4263887" cy="2166730"/>
            </a:xfrm>
            <a:custGeom>
              <a:avLst/>
              <a:gdLst>
                <a:gd name="connsiteX0" fmla="*/ 477078 w 4244009"/>
                <a:gd name="connsiteY0" fmla="*/ 0 h 2126974"/>
                <a:gd name="connsiteX1" fmla="*/ 0 w 4244009"/>
                <a:gd name="connsiteY1" fmla="*/ 894522 h 2126974"/>
                <a:gd name="connsiteX2" fmla="*/ 3766930 w 4244009"/>
                <a:gd name="connsiteY2" fmla="*/ 2126974 h 2126974"/>
                <a:gd name="connsiteX3" fmla="*/ 4244009 w 4244009"/>
                <a:gd name="connsiteY3" fmla="*/ 1192696 h 2126974"/>
                <a:gd name="connsiteX4" fmla="*/ 477078 w 4244009"/>
                <a:gd name="connsiteY4" fmla="*/ 0 h 2126974"/>
                <a:gd name="connsiteX0" fmla="*/ 506896 w 4244009"/>
                <a:gd name="connsiteY0" fmla="*/ 0 h 2166730"/>
                <a:gd name="connsiteX1" fmla="*/ 0 w 4244009"/>
                <a:gd name="connsiteY1" fmla="*/ 934278 h 2166730"/>
                <a:gd name="connsiteX2" fmla="*/ 3766930 w 4244009"/>
                <a:gd name="connsiteY2" fmla="*/ 2166730 h 2166730"/>
                <a:gd name="connsiteX3" fmla="*/ 4244009 w 4244009"/>
                <a:gd name="connsiteY3" fmla="*/ 1232452 h 2166730"/>
                <a:gd name="connsiteX4" fmla="*/ 506896 w 4244009"/>
                <a:gd name="connsiteY4" fmla="*/ 0 h 2166730"/>
                <a:gd name="connsiteX0" fmla="*/ 506896 w 4263887"/>
                <a:gd name="connsiteY0" fmla="*/ 0 h 2166730"/>
                <a:gd name="connsiteX1" fmla="*/ 0 w 4263887"/>
                <a:gd name="connsiteY1" fmla="*/ 934278 h 2166730"/>
                <a:gd name="connsiteX2" fmla="*/ 3766930 w 4263887"/>
                <a:gd name="connsiteY2" fmla="*/ 2166730 h 2166730"/>
                <a:gd name="connsiteX3" fmla="*/ 4263887 w 4263887"/>
                <a:gd name="connsiteY3" fmla="*/ 1192695 h 2166730"/>
                <a:gd name="connsiteX4" fmla="*/ 506896 w 4263887"/>
                <a:gd name="connsiteY4" fmla="*/ 0 h 216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887" h="2166730">
                  <a:moveTo>
                    <a:pt x="506896" y="0"/>
                  </a:moveTo>
                  <a:lnTo>
                    <a:pt x="0" y="934278"/>
                  </a:lnTo>
                  <a:lnTo>
                    <a:pt x="3766930" y="2166730"/>
                  </a:lnTo>
                  <a:lnTo>
                    <a:pt x="4263887" y="1192695"/>
                  </a:lnTo>
                  <a:lnTo>
                    <a:pt x="506896" y="0"/>
                  </a:lnTo>
                  <a:close/>
                </a:path>
              </a:pathLst>
            </a:custGeom>
            <a:noFill/>
            <a:ln w="317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E27C29-F22E-4DDC-BA6C-221BD9F48F5F}"/>
                </a:ext>
              </a:extLst>
            </p:cNvPr>
            <p:cNvSpPr txBox="1"/>
            <p:nvPr/>
          </p:nvSpPr>
          <p:spPr>
            <a:xfrm>
              <a:off x="6240015" y="1022906"/>
              <a:ext cx="3066395" cy="6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EPAC Front End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23F0DC-55BA-446A-9795-75FE975433CC}"/>
                </a:ext>
              </a:extLst>
            </p:cNvPr>
            <p:cNvCxnSpPr/>
            <p:nvPr/>
          </p:nvCxnSpPr>
          <p:spPr>
            <a:xfrm flipV="1">
              <a:off x="6023992" y="1412776"/>
              <a:ext cx="216024" cy="391885"/>
            </a:xfrm>
            <a:prstGeom prst="line">
              <a:avLst/>
            </a:prstGeom>
            <a:noFill/>
            <a:ln w="317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478537A6-DC77-47F4-ADB8-D404A6050402}"/>
                </a:ext>
              </a:extLst>
            </p:cNvPr>
            <p:cNvSpPr/>
            <p:nvPr/>
          </p:nvSpPr>
          <p:spPr>
            <a:xfrm>
              <a:off x="4522305" y="2574236"/>
              <a:ext cx="1699592" cy="795130"/>
            </a:xfrm>
            <a:custGeom>
              <a:avLst/>
              <a:gdLst>
                <a:gd name="connsiteX0" fmla="*/ 149087 w 2057400"/>
                <a:gd name="connsiteY0" fmla="*/ 0 h 934278"/>
                <a:gd name="connsiteX1" fmla="*/ 0 w 2057400"/>
                <a:gd name="connsiteY1" fmla="*/ 337930 h 934278"/>
                <a:gd name="connsiteX2" fmla="*/ 1908313 w 2057400"/>
                <a:gd name="connsiteY2" fmla="*/ 934278 h 934278"/>
                <a:gd name="connsiteX3" fmla="*/ 2057400 w 2057400"/>
                <a:gd name="connsiteY3" fmla="*/ 606287 h 934278"/>
                <a:gd name="connsiteX4" fmla="*/ 149087 w 2057400"/>
                <a:gd name="connsiteY4" fmla="*/ 0 h 934278"/>
                <a:gd name="connsiteX0" fmla="*/ 0 w 1908313"/>
                <a:gd name="connsiteY0" fmla="*/ 0 h 934278"/>
                <a:gd name="connsiteX1" fmla="*/ 168965 w 1908313"/>
                <a:gd name="connsiteY1" fmla="*/ 457200 h 934278"/>
                <a:gd name="connsiteX2" fmla="*/ 1759226 w 1908313"/>
                <a:gd name="connsiteY2" fmla="*/ 934278 h 934278"/>
                <a:gd name="connsiteX3" fmla="*/ 1908313 w 1908313"/>
                <a:gd name="connsiteY3" fmla="*/ 606287 h 934278"/>
                <a:gd name="connsiteX4" fmla="*/ 0 w 1908313"/>
                <a:gd name="connsiteY4" fmla="*/ 0 h 934278"/>
                <a:gd name="connsiteX0" fmla="*/ 188844 w 1739348"/>
                <a:gd name="connsiteY0" fmla="*/ 0 h 805069"/>
                <a:gd name="connsiteX1" fmla="*/ 0 w 1739348"/>
                <a:gd name="connsiteY1" fmla="*/ 327991 h 805069"/>
                <a:gd name="connsiteX2" fmla="*/ 1590261 w 1739348"/>
                <a:gd name="connsiteY2" fmla="*/ 805069 h 805069"/>
                <a:gd name="connsiteX3" fmla="*/ 1739348 w 1739348"/>
                <a:gd name="connsiteY3" fmla="*/ 477078 h 805069"/>
                <a:gd name="connsiteX4" fmla="*/ 188844 w 1739348"/>
                <a:gd name="connsiteY4" fmla="*/ 0 h 805069"/>
                <a:gd name="connsiteX0" fmla="*/ 168966 w 1719470"/>
                <a:gd name="connsiteY0" fmla="*/ 0 h 805069"/>
                <a:gd name="connsiteX1" fmla="*/ 0 w 1719470"/>
                <a:gd name="connsiteY1" fmla="*/ 327991 h 805069"/>
                <a:gd name="connsiteX2" fmla="*/ 1570383 w 1719470"/>
                <a:gd name="connsiteY2" fmla="*/ 805069 h 805069"/>
                <a:gd name="connsiteX3" fmla="*/ 1719470 w 1719470"/>
                <a:gd name="connsiteY3" fmla="*/ 477078 h 805069"/>
                <a:gd name="connsiteX4" fmla="*/ 168966 w 1719470"/>
                <a:gd name="connsiteY4" fmla="*/ 0 h 805069"/>
                <a:gd name="connsiteX0" fmla="*/ 188845 w 1719470"/>
                <a:gd name="connsiteY0" fmla="*/ 0 h 795130"/>
                <a:gd name="connsiteX1" fmla="*/ 0 w 1719470"/>
                <a:gd name="connsiteY1" fmla="*/ 318052 h 795130"/>
                <a:gd name="connsiteX2" fmla="*/ 1570383 w 1719470"/>
                <a:gd name="connsiteY2" fmla="*/ 795130 h 795130"/>
                <a:gd name="connsiteX3" fmla="*/ 1719470 w 1719470"/>
                <a:gd name="connsiteY3" fmla="*/ 467139 h 795130"/>
                <a:gd name="connsiteX4" fmla="*/ 188845 w 1719470"/>
                <a:gd name="connsiteY4" fmla="*/ 0 h 795130"/>
                <a:gd name="connsiteX0" fmla="*/ 168967 w 1699592"/>
                <a:gd name="connsiteY0" fmla="*/ 0 h 795130"/>
                <a:gd name="connsiteX1" fmla="*/ 0 w 1699592"/>
                <a:gd name="connsiteY1" fmla="*/ 327991 h 795130"/>
                <a:gd name="connsiteX2" fmla="*/ 1550505 w 1699592"/>
                <a:gd name="connsiteY2" fmla="*/ 795130 h 795130"/>
                <a:gd name="connsiteX3" fmla="*/ 1699592 w 1699592"/>
                <a:gd name="connsiteY3" fmla="*/ 467139 h 795130"/>
                <a:gd name="connsiteX4" fmla="*/ 168967 w 1699592"/>
                <a:gd name="connsiteY4" fmla="*/ 0 h 79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592" h="795130">
                  <a:moveTo>
                    <a:pt x="168967" y="0"/>
                  </a:moveTo>
                  <a:lnTo>
                    <a:pt x="0" y="327991"/>
                  </a:lnTo>
                  <a:lnTo>
                    <a:pt x="1550505" y="795130"/>
                  </a:lnTo>
                  <a:lnTo>
                    <a:pt x="1699592" y="467139"/>
                  </a:lnTo>
                  <a:lnTo>
                    <a:pt x="168967" y="0"/>
                  </a:lnTo>
                  <a:close/>
                </a:path>
              </a:pathLst>
            </a:custGeom>
            <a:noFill/>
            <a:ln w="317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BD3743C0-722B-433C-85F6-E5978417F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286545"/>
              </p:ext>
            </p:extLst>
          </p:nvPr>
        </p:nvGraphicFramePr>
        <p:xfrm>
          <a:off x="1705389" y="4797152"/>
          <a:ext cx="8781221" cy="194400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956685">
                  <a:extLst>
                    <a:ext uri="{9D8B030D-6E8A-4147-A177-3AD203B41FA5}">
                      <a16:colId xmlns:a16="http://schemas.microsoft.com/office/drawing/2014/main" val="878566435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933291056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7B08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pulse energy</a:t>
                      </a:r>
                      <a:endParaRPr lang="en-GB" sz="1800" dirty="0">
                        <a:solidFill>
                          <a:srgbClr val="07B08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J full spectrum; &gt; 0.5 J shaped spectrum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5399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7B08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pulse duration</a:t>
                      </a:r>
                      <a:endParaRPr lang="en-GB" sz="1800" dirty="0">
                        <a:solidFill>
                          <a:srgbClr val="07B08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ns FWHM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73426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7B08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Bandwidth</a:t>
                      </a:r>
                      <a:endParaRPr lang="en-GB" sz="1800" dirty="0">
                        <a:solidFill>
                          <a:srgbClr val="07B08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100 nm FWHM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9544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7B08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wavelength</a:t>
                      </a:r>
                      <a:endParaRPr lang="en-GB" sz="1800" dirty="0">
                        <a:solidFill>
                          <a:srgbClr val="07B08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+/- 10 nm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8765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7B08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Repetition rate</a:t>
                      </a:r>
                      <a:endParaRPr lang="en-GB" sz="1800" dirty="0">
                        <a:solidFill>
                          <a:srgbClr val="07B08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Hz, 1 Hz, Shot on Demand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9098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rgbClr val="07B08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Shot‐to‐shot pulse energy stability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2 % RMS</a:t>
                      </a: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72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40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DDB9F2-91D6-4109-B718-CBB71717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EPAC Front End Schematic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C9890E7-5607-42C7-98E5-29802772F948}"/>
              </a:ext>
            </a:extLst>
          </p:cNvPr>
          <p:cNvSpPr txBox="1">
            <a:spLocks/>
          </p:cNvSpPr>
          <p:nvPr/>
        </p:nvSpPr>
        <p:spPr>
          <a:xfrm>
            <a:off x="405284" y="1052736"/>
            <a:ext cx="11307340" cy="5688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Picosecond-pumped OPCPAs.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Optically locked to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Ti:Sa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master oscillator. 30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pump, 1.5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mJ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signal.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Stretcher.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Tuneable 70-120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stretcher before injection into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Offner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stretcher. 4 ns pulses out.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Nanosecond-pumped OPCPAs.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7 J total pump energy from synchronised pump laser. 1.5 J signal.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End Output.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Spectral shaping (static), energy mode selection, rep-rate control, optical isolation, fast beam stabilisation injection + correction.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Image-relayed all FE amplifiers to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Ti:Sa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with &lt;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/20 total chromatic aberration across 110 nm bandwidth.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148DAD7-CCC2-4C5B-B8B3-F09D219A6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924944"/>
            <a:ext cx="12072664" cy="25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1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9A3D-ED08-42D6-93F9-F5B0475C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EPAC FE Room Layout</a:t>
            </a:r>
          </a:p>
        </p:txBody>
      </p:sp>
      <p:pic>
        <p:nvPicPr>
          <p:cNvPr id="4" name="Content Placeholder 15">
            <a:extLst>
              <a:ext uri="{FF2B5EF4-FFF2-40B4-BE49-F238E27FC236}">
                <a16:creationId xmlns:a16="http://schemas.microsoft.com/office/drawing/2014/main" id="{DAC91487-35DF-41DB-B3C0-E593BA9F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01" b="1043"/>
          <a:stretch/>
        </p:blipFill>
        <p:spPr bwMode="auto">
          <a:xfrm>
            <a:off x="285456" y="1007557"/>
            <a:ext cx="11211144" cy="5661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10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8F99-9823-49AA-AA20-64392479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Picosecond-Pumped OPCPAs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2EB3F-CCF5-40EC-838C-298A0AB80C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5" y="1052736"/>
            <a:ext cx="6624736" cy="460851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Completed optical design. Three amplifiers operate at ¼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LiDT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DC821-5E27-491E-85B8-E63E5D835D3E}"/>
              </a:ext>
            </a:extLst>
          </p:cNvPr>
          <p:cNvSpPr/>
          <p:nvPr/>
        </p:nvSpPr>
        <p:spPr>
          <a:xfrm>
            <a:off x="8376901" y="2197271"/>
            <a:ext cx="723900" cy="3714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65A40260-FA5D-43C4-A41A-A15F5C8E3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21365"/>
              </p:ext>
            </p:extLst>
          </p:nvPr>
        </p:nvGraphicFramePr>
        <p:xfrm>
          <a:off x="617309" y="1558153"/>
          <a:ext cx="5465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13686561"/>
                    </a:ext>
                  </a:extLst>
                </a:gridCol>
                <a:gridCol w="1200752">
                  <a:extLst>
                    <a:ext uri="{9D8B030D-6E8A-4147-A177-3AD203B41FA5}">
                      <a16:colId xmlns:a16="http://schemas.microsoft.com/office/drawing/2014/main" val="401245104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941172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Spec</a:t>
                      </a:r>
                    </a:p>
                  </a:txBody>
                  <a:tcPr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Required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Designed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16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7B089"/>
                          </a:solidFill>
                        </a:rPr>
                        <a:t>Pump Energy</a:t>
                      </a:r>
                    </a:p>
                  </a:txBody>
                  <a:tcPr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 </a:t>
                      </a:r>
                      <a:r>
                        <a:rPr lang="en-GB" dirty="0" err="1"/>
                        <a:t>mJ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20 </a:t>
                      </a:r>
                      <a:r>
                        <a:rPr lang="en-GB" dirty="0" err="1">
                          <a:solidFill>
                            <a:srgbClr val="000000"/>
                          </a:solidFill>
                        </a:rPr>
                        <a:t>mJ</a:t>
                      </a:r>
                      <a:endParaRPr lang="en-GB" dirty="0">
                        <a:solidFill>
                          <a:srgbClr val="07B08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987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7B089"/>
                          </a:solidFill>
                        </a:rPr>
                        <a:t>Pump stability</a:t>
                      </a:r>
                    </a:p>
                  </a:txBody>
                  <a:tcPr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42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7B089"/>
                          </a:solidFill>
                        </a:rPr>
                        <a:t>Signal energy</a:t>
                      </a:r>
                    </a:p>
                  </a:txBody>
                  <a:tcPr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 </a:t>
                      </a:r>
                      <a:r>
                        <a:rPr lang="en-GB" dirty="0" err="1"/>
                        <a:t>mJ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5.4 </a:t>
                      </a:r>
                      <a:r>
                        <a:rPr lang="en-GB" dirty="0" err="1"/>
                        <a:t>mJ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03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7B089"/>
                          </a:solidFill>
                        </a:rPr>
                        <a:t>Signal bandwidth</a:t>
                      </a:r>
                    </a:p>
                  </a:txBody>
                  <a:tcPr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110 nm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160 nm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30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7B089"/>
                          </a:solidFill>
                        </a:rPr>
                        <a:t>Signal stability</a:t>
                      </a:r>
                    </a:p>
                  </a:txBody>
                  <a:tcPr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28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7B089"/>
                          </a:solidFill>
                        </a:rPr>
                        <a:t>ASE Contrast</a:t>
                      </a:r>
                    </a:p>
                  </a:txBody>
                  <a:tcPr>
                    <a:lnL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x 10</a:t>
                      </a:r>
                      <a:r>
                        <a:rPr lang="en-GB" baseline="30000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7B0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186350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CD88D3C0-180E-4826-AB68-06ECFC57286F}"/>
              </a:ext>
            </a:extLst>
          </p:cNvPr>
          <p:cNvGrpSpPr/>
          <p:nvPr/>
        </p:nvGrpSpPr>
        <p:grpSpPr>
          <a:xfrm>
            <a:off x="1433055" y="4186349"/>
            <a:ext cx="3717051" cy="2651931"/>
            <a:chOff x="5144700" y="5013176"/>
            <a:chExt cx="2542593" cy="1814014"/>
          </a:xfrm>
        </p:grpSpPr>
        <p:pic>
          <p:nvPicPr>
            <p:cNvPr id="4" name="Picture 3" descr="Chart, diagram, histogram&#10;&#10;Description automatically generated">
              <a:extLst>
                <a:ext uri="{FF2B5EF4-FFF2-40B4-BE49-F238E27FC236}">
                  <a16:creationId xmlns:a16="http://schemas.microsoft.com/office/drawing/2014/main" id="{13C18278-6889-45EF-971D-82103DFF2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237" t="-75" b="43591"/>
            <a:stretch/>
          </p:blipFill>
          <p:spPr>
            <a:xfrm>
              <a:off x="5177459" y="5013176"/>
              <a:ext cx="2509834" cy="1745598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8382EF-6D79-43F8-97AA-CDB0311606E3}"/>
                </a:ext>
              </a:extLst>
            </p:cNvPr>
            <p:cNvSpPr/>
            <p:nvPr/>
          </p:nvSpPr>
          <p:spPr>
            <a:xfrm>
              <a:off x="5144700" y="6679776"/>
              <a:ext cx="1008112" cy="14741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8A50728-49DB-4F7A-9153-50A0331C4ED9}"/>
              </a:ext>
            </a:extLst>
          </p:cNvPr>
          <p:cNvSpPr txBox="1"/>
          <p:nvPr/>
        </p:nvSpPr>
        <p:spPr>
          <a:xfrm>
            <a:off x="2189689" y="4440269"/>
            <a:ext cx="1234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1D Model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F82F99-30F0-497B-816A-690BDC653D50}"/>
              </a:ext>
            </a:extLst>
          </p:cNvPr>
          <p:cNvGrpSpPr/>
          <p:nvPr/>
        </p:nvGrpSpPr>
        <p:grpSpPr>
          <a:xfrm>
            <a:off x="7242046" y="1200595"/>
            <a:ext cx="4665212" cy="2588446"/>
            <a:chOff x="7216795" y="1556792"/>
            <a:chExt cx="4931698" cy="2736303"/>
          </a:xfrm>
        </p:grpSpPr>
        <p:pic>
          <p:nvPicPr>
            <p:cNvPr id="22" name="Picture 2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D90E837F-43BE-441C-8F34-36EA77580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8" t="13636" r="54127"/>
            <a:stretch/>
          </p:blipFill>
          <p:spPr>
            <a:xfrm>
              <a:off x="7216795" y="1556792"/>
              <a:ext cx="4931698" cy="273630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62E7CA-FA9E-496E-B479-21533194F048}"/>
                </a:ext>
              </a:extLst>
            </p:cNvPr>
            <p:cNvSpPr/>
            <p:nvPr/>
          </p:nvSpPr>
          <p:spPr>
            <a:xfrm>
              <a:off x="11352584" y="1556792"/>
              <a:ext cx="795908" cy="115212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EF9CAAB-BBE0-4C8F-B850-6E4A67BB3578}"/>
                </a:ext>
              </a:extLst>
            </p:cNvPr>
            <p:cNvSpPr/>
            <p:nvPr/>
          </p:nvSpPr>
          <p:spPr>
            <a:xfrm rot="5400000">
              <a:off x="11299146" y="2016672"/>
              <a:ext cx="290116" cy="208431"/>
            </a:xfrm>
            <a:prstGeom prst="triangle">
              <a:avLst/>
            </a:prstGeom>
            <a:solidFill>
              <a:srgbClr val="FF5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4CBFB13-4FB1-4D9B-94ED-85E40AEB736D}"/>
              </a:ext>
            </a:extLst>
          </p:cNvPr>
          <p:cNvSpPr txBox="1"/>
          <p:nvPr/>
        </p:nvSpPr>
        <p:spPr>
          <a:xfrm>
            <a:off x="6413276" y="3861048"/>
            <a:ext cx="5759624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Facility Operations Features: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Near-field, far-field (seed + pump) &amp; spec. per amp.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Auto-align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-OPCPA injection + output to stretcher.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Pump + crystal motorised alignment tuning for gain.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Pump timing auto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align (spectrometer feedback).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Remote laser turn-on/off.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Eye-safe warm-up/standby considerations.</a:t>
            </a:r>
          </a:p>
        </p:txBody>
      </p:sp>
    </p:spTree>
    <p:extLst>
      <p:ext uri="{BB962C8B-B14F-4D97-AF65-F5344CB8AC3E}">
        <p14:creationId xmlns:p14="http://schemas.microsoft.com/office/powerpoint/2010/main" val="313668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8F99-9823-49AA-AA20-64392479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PS-OPCPA Lasers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2EB3F-CCF5-40EC-838C-298A0AB80C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4" y="1052736"/>
            <a:ext cx="10153127" cy="460851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Ti:Sa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oscillator (Laser Quantum) and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-pump (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Ekspla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 have arrived and successfully tested.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DC821-5E27-491E-85B8-E63E5D835D3E}"/>
              </a:ext>
            </a:extLst>
          </p:cNvPr>
          <p:cNvSpPr/>
          <p:nvPr/>
        </p:nvSpPr>
        <p:spPr>
          <a:xfrm>
            <a:off x="6960096" y="2132856"/>
            <a:ext cx="723900" cy="3714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06E73E-0F37-4D92-A879-EBE7FC91EC7C}"/>
              </a:ext>
            </a:extLst>
          </p:cNvPr>
          <p:cNvGrpSpPr/>
          <p:nvPr/>
        </p:nvGrpSpPr>
        <p:grpSpPr>
          <a:xfrm>
            <a:off x="657524" y="1721146"/>
            <a:ext cx="7574694" cy="3600401"/>
            <a:chOff x="7413465" y="1150535"/>
            <a:chExt cx="4576745" cy="217541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D10D435-F2CC-4D2F-8DAA-254DE0CC8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41538" y="1422462"/>
              <a:ext cx="2175416" cy="16315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D682F6-34FE-45D2-B0C8-B19B9C063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028" y="1150536"/>
              <a:ext cx="2900554" cy="217541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35458A-3EB0-4ACB-ADF3-A4560FA11750}"/>
                </a:ext>
              </a:extLst>
            </p:cNvPr>
            <p:cNvSpPr txBox="1"/>
            <p:nvPr/>
          </p:nvSpPr>
          <p:spPr>
            <a:xfrm>
              <a:off x="8324331" y="118746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25F886-8F93-4FEA-A2FB-FC1D5AE40AE1}"/>
                </a:ext>
              </a:extLst>
            </p:cNvPr>
            <p:cNvSpPr txBox="1"/>
            <p:nvPr/>
          </p:nvSpPr>
          <p:spPr>
            <a:xfrm>
              <a:off x="10219789" y="1175401"/>
              <a:ext cx="1770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PS OPCPA PUMP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44A7ABA-053A-4B0D-865F-0545A9AB7AF3}"/>
              </a:ext>
            </a:extLst>
          </p:cNvPr>
          <p:cNvSpPr/>
          <p:nvPr/>
        </p:nvSpPr>
        <p:spPr>
          <a:xfrm>
            <a:off x="637001" y="1708403"/>
            <a:ext cx="7521356" cy="3600398"/>
          </a:xfrm>
          <a:prstGeom prst="rect">
            <a:avLst/>
          </a:prstGeom>
          <a:noFill/>
          <a:ln w="38100" cap="flat" cmpd="sng" algn="ctr">
            <a:solidFill>
              <a:srgbClr val="1E5DF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FB9CB5-BC49-4723-83FD-FABCDDD5E28E}"/>
              </a:ext>
            </a:extLst>
          </p:cNvPr>
          <p:cNvSpPr txBox="1"/>
          <p:nvPr/>
        </p:nvSpPr>
        <p:spPr>
          <a:xfrm>
            <a:off x="4199113" y="5995548"/>
            <a:ext cx="7992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pre-build of the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-OPCPA system components is scheduled in Jan-23.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93B7AC-B692-452C-A4CB-646683832C86}"/>
              </a:ext>
            </a:extLst>
          </p:cNvPr>
          <p:cNvSpPr txBox="1"/>
          <p:nvPr/>
        </p:nvSpPr>
        <p:spPr>
          <a:xfrm>
            <a:off x="8366062" y="1782258"/>
            <a:ext cx="3274554" cy="923330"/>
          </a:xfrm>
          <a:prstGeom prst="rect">
            <a:avLst/>
          </a:prstGeom>
          <a:noFill/>
          <a:ln w="28575">
            <a:solidFill>
              <a:srgbClr val="07B089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Pump FAT: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Max pump energy 34mJ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Stability (covers off) = 0.44%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55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2AFF-9FD1-45B5-8AE5-154D4C7A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Stretcher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48543-8C66-4D52-87C9-5EFFD46E37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4" y="1052736"/>
            <a:ext cx="11094937" cy="87995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-OPCPA output will be stretched to 4ns duration to inject into the ns-OPCPA amplifiers. Compressed pulse length tuning in experimental areas will be performed with a 50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scanning range tuneable stretcher before the primary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Offner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stretcher.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3BEA1-BFC8-4292-9D94-069B11CF747F}"/>
              </a:ext>
            </a:extLst>
          </p:cNvPr>
          <p:cNvSpPr txBox="1"/>
          <p:nvPr/>
        </p:nvSpPr>
        <p:spPr>
          <a:xfrm>
            <a:off x="545678" y="1844824"/>
            <a:ext cx="555032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Stretcher spherical imaging optics in manufacture (Aperture Optical Sciences).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/40 p-v,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/250 RMS target specification.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Scatter &amp; wavefront aberrations in the stretcher significantly contribute to pulse pedestal noise.  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Tender out for 1500 l/mm transmission gratings.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Starting manufacture of large optic mounts.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A1DD433-CBCA-463C-A4AA-F9B44D6FA333}"/>
              </a:ext>
            </a:extLst>
          </p:cNvPr>
          <p:cNvGrpSpPr/>
          <p:nvPr/>
        </p:nvGrpSpPr>
        <p:grpSpPr>
          <a:xfrm>
            <a:off x="5326003" y="1916832"/>
            <a:ext cx="6865997" cy="4968552"/>
            <a:chOff x="5326003" y="1916832"/>
            <a:chExt cx="6865997" cy="4968552"/>
          </a:xfrm>
        </p:grpSpPr>
        <p:pic>
          <p:nvPicPr>
            <p:cNvPr id="6" name="Picture 5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E0725034-A4CC-4882-8378-96EF257E0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" r="3432" b="7611"/>
            <a:stretch/>
          </p:blipFill>
          <p:spPr>
            <a:xfrm>
              <a:off x="6096000" y="2258270"/>
              <a:ext cx="6096000" cy="462711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222621-7601-4576-AB21-7A934615C26C}"/>
                </a:ext>
              </a:extLst>
            </p:cNvPr>
            <p:cNvSpPr txBox="1"/>
            <p:nvPr/>
          </p:nvSpPr>
          <p:spPr>
            <a:xfrm>
              <a:off x="7902482" y="1916832"/>
              <a:ext cx="9412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ns </a:t>
              </a:r>
            </a:p>
            <a:p>
              <a:pPr algn="ctr"/>
              <a:r>
                <a:rPr lang="en-GB" b="1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30E2F0-931A-4CAF-B7D7-13106F04E9AF}"/>
                </a:ext>
              </a:extLst>
            </p:cNvPr>
            <p:cNvSpPr txBox="1"/>
            <p:nvPr/>
          </p:nvSpPr>
          <p:spPr>
            <a:xfrm>
              <a:off x="11089956" y="6174905"/>
              <a:ext cx="8386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GB" b="1" dirty="0" err="1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r>
                <a:rPr lang="en-GB" b="1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GB" b="1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9C067E-962D-46FD-83F0-F53574DEB00B}"/>
                </a:ext>
              </a:extLst>
            </p:cNvPr>
            <p:cNvSpPr txBox="1"/>
            <p:nvPr/>
          </p:nvSpPr>
          <p:spPr>
            <a:xfrm>
              <a:off x="5326003" y="4904000"/>
              <a:ext cx="213814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Offner</a:t>
              </a:r>
              <a:r>
                <a:rPr lang="en-GB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Stretcher</a:t>
              </a:r>
            </a:p>
            <a:p>
              <a:pPr algn="ctr"/>
              <a:endParaRPr lang="en-GB" sz="800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2ns Probe</a:t>
              </a:r>
            </a:p>
            <a:p>
              <a:pPr algn="ctr"/>
              <a:endParaRPr lang="en-GB" sz="800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Tuneable Stretcher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0C9540-C08E-4BC0-B461-06A5DFCCA70D}"/>
                </a:ext>
              </a:extLst>
            </p:cNvPr>
            <p:cNvSpPr txBox="1"/>
            <p:nvPr/>
          </p:nvSpPr>
          <p:spPr>
            <a:xfrm>
              <a:off x="10387290" y="3748012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Diagnostics</a:t>
              </a:r>
            </a:p>
          </p:txBody>
        </p:sp>
        <p:sp>
          <p:nvSpPr>
            <p:cNvPr id="20" name="Right Bracket 19">
              <a:extLst>
                <a:ext uri="{FF2B5EF4-FFF2-40B4-BE49-F238E27FC236}">
                  <a16:creationId xmlns:a16="http://schemas.microsoft.com/office/drawing/2014/main" id="{55F6414B-6608-45F2-A343-A3A606D89E68}"/>
                </a:ext>
              </a:extLst>
            </p:cNvPr>
            <p:cNvSpPr/>
            <p:nvPr/>
          </p:nvSpPr>
          <p:spPr>
            <a:xfrm rot="7306919">
              <a:off x="7127357" y="3684032"/>
              <a:ext cx="83382" cy="2017068"/>
            </a:xfrm>
            <a:prstGeom prst="rightBracket">
              <a:avLst/>
            </a:prstGeom>
            <a:ln w="28575">
              <a:solidFill>
                <a:srgbClr val="07B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37FD51-3BBD-4C8A-9099-D4340D160C4D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6888088" y="4728006"/>
              <a:ext cx="259002" cy="192628"/>
            </a:xfrm>
            <a:prstGeom prst="line">
              <a:avLst/>
            </a:prstGeom>
            <a:ln w="28575">
              <a:solidFill>
                <a:srgbClr val="07B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ight Bracket 26">
              <a:extLst>
                <a:ext uri="{FF2B5EF4-FFF2-40B4-BE49-F238E27FC236}">
                  <a16:creationId xmlns:a16="http://schemas.microsoft.com/office/drawing/2014/main" id="{0AE24B04-ECF5-4501-8671-4BC882A93737}"/>
                </a:ext>
              </a:extLst>
            </p:cNvPr>
            <p:cNvSpPr/>
            <p:nvPr/>
          </p:nvSpPr>
          <p:spPr>
            <a:xfrm rot="7306919">
              <a:off x="9546501" y="5404524"/>
              <a:ext cx="45719" cy="784406"/>
            </a:xfrm>
            <a:prstGeom prst="rightBracket">
              <a:avLst/>
            </a:prstGeom>
            <a:ln w="28575">
              <a:solidFill>
                <a:srgbClr val="07B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847675-9490-4EB7-B442-9A891CF09156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flipH="1">
              <a:off x="7464152" y="5816159"/>
              <a:ext cx="2093169" cy="0"/>
            </a:xfrm>
            <a:prstGeom prst="line">
              <a:avLst/>
            </a:prstGeom>
            <a:ln w="28575">
              <a:solidFill>
                <a:srgbClr val="07B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ight Bracket 31">
              <a:extLst>
                <a:ext uri="{FF2B5EF4-FFF2-40B4-BE49-F238E27FC236}">
                  <a16:creationId xmlns:a16="http://schemas.microsoft.com/office/drawing/2014/main" id="{4C53E558-1A68-4045-9B55-70888AB8DFA1}"/>
                </a:ext>
              </a:extLst>
            </p:cNvPr>
            <p:cNvSpPr/>
            <p:nvPr/>
          </p:nvSpPr>
          <p:spPr>
            <a:xfrm rot="18098590">
              <a:off x="11041977" y="3823460"/>
              <a:ext cx="111516" cy="1687316"/>
            </a:xfrm>
            <a:prstGeom prst="rightBracket">
              <a:avLst/>
            </a:prstGeom>
            <a:ln w="28575">
              <a:solidFill>
                <a:srgbClr val="07B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67605D-BC7F-4D4A-9E42-9D0F5BDBE3A2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>
              <a:off x="11126987" y="4078723"/>
              <a:ext cx="0" cy="540926"/>
            </a:xfrm>
            <a:prstGeom prst="line">
              <a:avLst/>
            </a:prstGeom>
            <a:ln w="28575">
              <a:solidFill>
                <a:srgbClr val="07B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46919F1-2202-484A-AF69-48B0F1BAD2A4}"/>
                </a:ext>
              </a:extLst>
            </p:cNvPr>
            <p:cNvGrpSpPr/>
            <p:nvPr/>
          </p:nvGrpSpPr>
          <p:grpSpPr>
            <a:xfrm>
              <a:off x="7818415" y="2536665"/>
              <a:ext cx="3230832" cy="3930628"/>
              <a:chOff x="7818415" y="2536665"/>
              <a:chExt cx="3230832" cy="3930628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011F68AC-46E2-423E-A18D-D3B95DD357AC}"/>
                  </a:ext>
                </a:extLst>
              </p:cNvPr>
              <p:cNvSpPr/>
              <p:nvPr/>
            </p:nvSpPr>
            <p:spPr>
              <a:xfrm rot="18395780">
                <a:off x="7853688" y="2501392"/>
                <a:ext cx="108203" cy="178749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FFDEF7A-088C-427C-9606-8B93D0A3B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17199" y="6180757"/>
                <a:ext cx="432048" cy="28653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C1353E04-9D4D-40ED-8931-A9A337F4CF67}"/>
                  </a:ext>
                </a:extLst>
              </p:cNvPr>
              <p:cNvSpPr/>
              <p:nvPr/>
            </p:nvSpPr>
            <p:spPr>
              <a:xfrm rot="18395780">
                <a:off x="10610404" y="6137932"/>
                <a:ext cx="108203" cy="178749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FC9FA7F-D737-4A05-ABC8-6E020EAAAA0B}"/>
                  </a:ext>
                </a:extLst>
              </p:cNvPr>
              <p:cNvGrpSpPr/>
              <p:nvPr/>
            </p:nvGrpSpPr>
            <p:grpSpPr>
              <a:xfrm>
                <a:off x="8771630" y="4397038"/>
                <a:ext cx="1644850" cy="1840274"/>
                <a:chOff x="8771630" y="4397038"/>
                <a:chExt cx="1644850" cy="1840274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FB0A7C5-ECA0-4F89-B2F9-45144ED340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71630" y="5224932"/>
                  <a:ext cx="1644850" cy="1012380"/>
                </a:xfrm>
                <a:prstGeom prst="line">
                  <a:avLst/>
                </a:prstGeom>
                <a:ln w="9525">
                  <a:solidFill>
                    <a:srgbClr val="69BF49">
                      <a:alpha val="69804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3BEC7FD7-AA90-4810-B0A0-3D1D91361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71630" y="5143750"/>
                  <a:ext cx="246294" cy="81182"/>
                </a:xfrm>
                <a:prstGeom prst="line">
                  <a:avLst/>
                </a:prstGeom>
                <a:ln w="9525">
                  <a:solidFill>
                    <a:srgbClr val="69BF49">
                      <a:alpha val="69804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A32059E-9DE1-4FEE-8CF0-79307E7ADE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17924" y="5013176"/>
                  <a:ext cx="0" cy="137296"/>
                </a:xfrm>
                <a:prstGeom prst="line">
                  <a:avLst/>
                </a:prstGeom>
                <a:ln w="9525">
                  <a:solidFill>
                    <a:srgbClr val="69BF49">
                      <a:alpha val="69804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83D986A-1690-4BEC-9609-2E4AA130F1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022264" y="4397038"/>
                  <a:ext cx="201661" cy="66470"/>
                </a:xfrm>
                <a:prstGeom prst="line">
                  <a:avLst/>
                </a:prstGeom>
                <a:ln w="9525">
                  <a:solidFill>
                    <a:srgbClr val="69BF49">
                      <a:alpha val="69804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6027CE8E-8E44-469B-9000-36EF8E0C5D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015673" y="4829129"/>
                  <a:ext cx="2251" cy="68648"/>
                </a:xfrm>
                <a:prstGeom prst="line">
                  <a:avLst/>
                </a:prstGeom>
                <a:ln w="9525">
                  <a:solidFill>
                    <a:srgbClr val="69BF49">
                      <a:alpha val="69804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B283701-EC28-4A34-B862-6279079A83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15673" y="4510119"/>
                  <a:ext cx="0" cy="119975"/>
                </a:xfrm>
                <a:prstGeom prst="line">
                  <a:avLst/>
                </a:prstGeom>
                <a:ln w="9525">
                  <a:solidFill>
                    <a:srgbClr val="69BF49">
                      <a:alpha val="69804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562F449-25C2-46E2-AC44-0CA1D3182B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6111" y="5259190"/>
              <a:ext cx="1682136" cy="204258"/>
            </a:xfrm>
            <a:prstGeom prst="line">
              <a:avLst/>
            </a:prstGeom>
            <a:ln w="28575">
              <a:solidFill>
                <a:srgbClr val="07B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E1B051A-5D2F-4F25-B77D-0905876F1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658" y="4460925"/>
            <a:ext cx="3409537" cy="23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BD87-7945-4051-B32A-2661D217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Tuneable Stretcher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171811-10E8-4A8E-AC28-2D9E3C6AE5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4" y="1052735"/>
            <a:ext cx="11017224" cy="2160241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Change of design from two-grating (Treacy) to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grism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(grating +prism) pair in a folded geometry.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Better management of </a:t>
            </a:r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high-order spectral phase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Compensation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FiOD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included.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 to material dispersion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in the beamline. From 30cm to 3m of fused silica.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1350l/mm to 1500l/mm gratings. Total diffraction </a:t>
            </a:r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increased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from 20% to 60%. 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85B8802-4B31-4956-A362-7434E177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08" y="3576271"/>
            <a:ext cx="4306078" cy="1897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9BBC8-7EBD-4B77-BF96-35453DEAE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3184025"/>
            <a:ext cx="4680520" cy="2837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2D464A-9AF7-4B32-A85B-A9926CF6C214}"/>
              </a:ext>
            </a:extLst>
          </p:cNvPr>
          <p:cNvSpPr txBox="1"/>
          <p:nvPr/>
        </p:nvSpPr>
        <p:spPr>
          <a:xfrm>
            <a:off x="551384" y="5941342"/>
            <a:ext cx="1047640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rgbClr val="07B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testing on the Vulcan OPPEL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beamline to verify alignment procedure and measurement of the tuneable stretcher spectral phase contribution (SPIDER, spectral interferometry).</a:t>
            </a:r>
          </a:p>
        </p:txBody>
      </p:sp>
    </p:spTree>
    <p:extLst>
      <p:ext uri="{BB962C8B-B14F-4D97-AF65-F5344CB8AC3E}">
        <p14:creationId xmlns:p14="http://schemas.microsoft.com/office/powerpoint/2010/main" val="300803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A25E-C7E8-4514-9B63-D9D79F95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Nanosecond-pumped OPCPA</a:t>
            </a:r>
          </a:p>
        </p:txBody>
      </p:sp>
      <p:pic>
        <p:nvPicPr>
          <p:cNvPr id="4" name="Picture 3" descr="image005">
            <a:extLst>
              <a:ext uri="{FF2B5EF4-FFF2-40B4-BE49-F238E27FC236}">
                <a16:creationId xmlns:a16="http://schemas.microsoft.com/office/drawing/2014/main" id="{55615170-C031-4643-9234-07E6DDD0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036955"/>
            <a:ext cx="5124224" cy="265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3095B8-90BE-476A-B693-CC7F731BE4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4" y="1052737"/>
            <a:ext cx="10729191" cy="74145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Design of ns-OPCPAs now final and in manufacture.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Current 1D amplification model predicts 2.8 J signal with 5 J pump. (1.5 J requirement)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22A74-4122-4CA3-97F0-4BBB9F60AE56}"/>
              </a:ext>
            </a:extLst>
          </p:cNvPr>
          <p:cNvSpPr txBox="1"/>
          <p:nvPr/>
        </p:nvSpPr>
        <p:spPr>
          <a:xfrm>
            <a:off x="292016" y="3956381"/>
            <a:ext cx="594800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OPA4 output ~17mm diameter and expanded to 20mm.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Facility Operations Features: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NF + FF every amplifier, spec. every two amplifiers.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Auto-align ns-OPCPA injection + output.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Auto-align pump output + crystal motorised tuning.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5912C8-DEF5-423D-958A-48E6DDC425DD}"/>
              </a:ext>
            </a:extLst>
          </p:cNvPr>
          <p:cNvGrpSpPr/>
          <p:nvPr/>
        </p:nvGrpSpPr>
        <p:grpSpPr>
          <a:xfrm>
            <a:off x="405284" y="1724446"/>
            <a:ext cx="11918257" cy="2107413"/>
            <a:chOff x="405284" y="1724446"/>
            <a:chExt cx="11918257" cy="21074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85999B-0368-4EF9-853B-E4C66C295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07" t="4065" r="794" b="62041"/>
            <a:stretch/>
          </p:blipFill>
          <p:spPr>
            <a:xfrm>
              <a:off x="405284" y="2012382"/>
              <a:ext cx="11328684" cy="18194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C97F4E-0586-4D52-85DD-CA3E6583C639}"/>
                </a:ext>
              </a:extLst>
            </p:cNvPr>
            <p:cNvSpPr txBox="1"/>
            <p:nvPr/>
          </p:nvSpPr>
          <p:spPr>
            <a:xfrm>
              <a:off x="11529149" y="1794187"/>
              <a:ext cx="7943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  <a:endParaRPr lang="en-GB" dirty="0">
                <a:solidFill>
                  <a:srgbClr val="07B089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9BF8CE-D507-47C8-B1D8-B033E84551E7}"/>
                </a:ext>
              </a:extLst>
            </p:cNvPr>
            <p:cNvSpPr txBox="1"/>
            <p:nvPr/>
          </p:nvSpPr>
          <p:spPr>
            <a:xfrm>
              <a:off x="11352584" y="3244334"/>
              <a:ext cx="9709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  <a:endParaRPr lang="en-GB" dirty="0">
                <a:solidFill>
                  <a:srgbClr val="07B089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BD0C68B-1E9C-4091-B43E-9CB1C09D9AE0}"/>
                </a:ext>
              </a:extLst>
            </p:cNvPr>
            <p:cNvSpPr/>
            <p:nvPr/>
          </p:nvSpPr>
          <p:spPr>
            <a:xfrm rot="16200000">
              <a:off x="11766406" y="2137548"/>
              <a:ext cx="232729" cy="19210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A658AAF-E17D-4A8B-8689-CEE45B49B4A7}"/>
                </a:ext>
              </a:extLst>
            </p:cNvPr>
            <p:cNvSpPr/>
            <p:nvPr/>
          </p:nvSpPr>
          <p:spPr>
            <a:xfrm rot="12600000">
              <a:off x="11766406" y="3581338"/>
              <a:ext cx="232729" cy="19210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A6C5F8-F54A-4B3F-A892-AB03473D1C65}"/>
                </a:ext>
              </a:extLst>
            </p:cNvPr>
            <p:cNvSpPr txBox="1"/>
            <p:nvPr/>
          </p:nvSpPr>
          <p:spPr>
            <a:xfrm>
              <a:off x="10390041" y="2117238"/>
              <a:ext cx="7943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OPA1</a:t>
              </a:r>
              <a:endParaRPr lang="en-GB" dirty="0">
                <a:solidFill>
                  <a:srgbClr val="07B089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368C9C-1A64-44AF-993A-34DFF54707C0}"/>
                </a:ext>
              </a:extLst>
            </p:cNvPr>
            <p:cNvSpPr txBox="1"/>
            <p:nvPr/>
          </p:nvSpPr>
          <p:spPr>
            <a:xfrm>
              <a:off x="8616280" y="2165301"/>
              <a:ext cx="7943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OPA2</a:t>
              </a:r>
              <a:endParaRPr lang="en-GB" dirty="0">
                <a:solidFill>
                  <a:srgbClr val="07B089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6CAF49-76D2-4871-ADAB-07C173586C7A}"/>
                </a:ext>
              </a:extLst>
            </p:cNvPr>
            <p:cNvSpPr txBox="1"/>
            <p:nvPr/>
          </p:nvSpPr>
          <p:spPr>
            <a:xfrm>
              <a:off x="5804011" y="2165301"/>
              <a:ext cx="7943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OPA3</a:t>
              </a:r>
              <a:endParaRPr lang="en-GB" dirty="0">
                <a:solidFill>
                  <a:srgbClr val="07B089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6F94BA-720F-4897-8CE0-98F576FA6D06}"/>
                </a:ext>
              </a:extLst>
            </p:cNvPr>
            <p:cNvSpPr txBox="1"/>
            <p:nvPr/>
          </p:nvSpPr>
          <p:spPr>
            <a:xfrm>
              <a:off x="1631504" y="1724446"/>
              <a:ext cx="7943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07B0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OPA4</a:t>
              </a:r>
              <a:endParaRPr lang="en-GB" dirty="0">
                <a:solidFill>
                  <a:srgbClr val="07B08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316276"/>
      </p:ext>
    </p:extLst>
  </p:cSld>
  <p:clrMapOvr>
    <a:masterClrMapping/>
  </p:clrMapOvr>
</p:sld>
</file>

<file path=ppt/theme/theme1.xml><?xml version="1.0" encoding="utf-8"?>
<a:theme xmlns:a="http://schemas.openxmlformats.org/drawingml/2006/main" name="UKRI_STFC_SlideDeck_Final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_UKRI_Form.potx" id="{28EA0759-A2D0-4034-B369-1D30EAC4A486}" vid="{884AA5BB-9AF8-4FB2-9F45-4C402F7CCB55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_UKRI_Form.potx" id="{28EA0759-A2D0-4034-B369-1D30EAC4A486}" vid="{B53E3B95-2E8C-45D8-9AE4-71AB6D0F39E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My_UKRI_Form</Template>
  <TotalTime>70592</TotalTime>
  <Words>1338</Words>
  <Application>Microsoft Office PowerPoint</Application>
  <PresentationFormat>Widescreen</PresentationFormat>
  <Paragraphs>179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Regular</vt:lpstr>
      <vt:lpstr>Calibri</vt:lpstr>
      <vt:lpstr>Calibri Light</vt:lpstr>
      <vt:lpstr>Wingdings</vt:lpstr>
      <vt:lpstr>UKRI_STFC_SlideDeck_Final</vt:lpstr>
      <vt:lpstr>MASTER 2 WHITE</vt:lpstr>
      <vt:lpstr>1_Office Theme</vt:lpstr>
      <vt:lpstr>EPAC Front End</vt:lpstr>
      <vt:lpstr>Introduction</vt:lpstr>
      <vt:lpstr>EPAC Front End Schematic</vt:lpstr>
      <vt:lpstr>EPAC FE Room Layout</vt:lpstr>
      <vt:lpstr>Picosecond-Pumped OPCPAs </vt:lpstr>
      <vt:lpstr>PS-OPCPA Lasers </vt:lpstr>
      <vt:lpstr>Stretcher Section</vt:lpstr>
      <vt:lpstr>Tuneable Stretcher</vt:lpstr>
      <vt:lpstr>Nanosecond-pumped OPCPA</vt:lpstr>
      <vt:lpstr>Ns-OPCPA Pump</vt:lpstr>
      <vt:lpstr>Front End Output</vt:lpstr>
      <vt:lpstr>Front End Output Layout</vt:lpstr>
      <vt:lpstr>EPAC Probe Laser</vt:lpstr>
      <vt:lpstr>Summary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Galimberti, Marco (STFC,RAL,CLF)</dc:creator>
  <cp:lastModifiedBy>Stuart, Nick (STFC,RAL,CLF)</cp:lastModifiedBy>
  <cp:revision>869</cp:revision>
  <cp:lastPrinted>2022-11-14T14:05:05Z</cp:lastPrinted>
  <dcterms:created xsi:type="dcterms:W3CDTF">2019-11-06T10:41:36Z</dcterms:created>
  <dcterms:modified xsi:type="dcterms:W3CDTF">2022-11-30T16:12:12Z</dcterms:modified>
</cp:coreProperties>
</file>