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1" r:id="rId4"/>
    <p:sldMasterId id="2147483732" r:id="rId5"/>
    <p:sldMasterId id="2147483700" r:id="rId6"/>
    <p:sldMasterId id="2147483719" r:id="rId7"/>
    <p:sldMasterId id="2147483744" r:id="rId8"/>
  </p:sldMasterIdLst>
  <p:notesMasterIdLst>
    <p:notesMasterId r:id="rId24"/>
  </p:notesMasterIdLst>
  <p:sldIdLst>
    <p:sldId id="430" r:id="rId9"/>
    <p:sldId id="428" r:id="rId10"/>
    <p:sldId id="469" r:id="rId11"/>
    <p:sldId id="486" r:id="rId12"/>
    <p:sldId id="471" r:id="rId13"/>
    <p:sldId id="488" r:id="rId14"/>
    <p:sldId id="474" r:id="rId15"/>
    <p:sldId id="477" r:id="rId16"/>
    <p:sldId id="491" r:id="rId17"/>
    <p:sldId id="493" r:id="rId18"/>
    <p:sldId id="472" r:id="rId19"/>
    <p:sldId id="473" r:id="rId20"/>
    <p:sldId id="465" r:id="rId21"/>
    <p:sldId id="490" r:id="rId22"/>
    <p:sldId id="4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00"/>
    <a:srgbClr val="CC0099"/>
    <a:srgbClr val="66FFFF"/>
    <a:srgbClr val="F08900"/>
    <a:srgbClr val="000000"/>
    <a:srgbClr val="00BED5"/>
    <a:srgbClr val="003088"/>
    <a:srgbClr val="1E5DF8"/>
    <a:srgbClr val="6262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1"/>
    <p:restoredTop sz="93613" autoAdjust="0"/>
  </p:normalViewPr>
  <p:slideViewPr>
    <p:cSldViewPr snapToGrid="0" snapToObjects="1">
      <p:cViewPr varScale="1">
        <p:scale>
          <a:sx n="115" d="100"/>
          <a:sy n="115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80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slide on FE with pulse shapes?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image of amp head?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2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6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85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8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2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3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1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72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59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83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6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2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895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466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56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890"/>
            <a:ext cx="10515600" cy="590931"/>
          </a:xfrm>
        </p:spPr>
        <p:txBody>
          <a:bodyPr>
            <a:sp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052739"/>
            <a:ext cx="10515600" cy="1595309"/>
          </a:xfrm>
        </p:spPr>
        <p:txBody>
          <a:bodyPr>
            <a:spAutoFit/>
          </a:bodyPr>
          <a:lstStyle>
            <a:lvl1pPr marL="342900" indent="-342900">
              <a:buFont typeface="Arial" panose="020B0604020202020204" pitchFamily="34" charset="0"/>
              <a:buChar char="•"/>
              <a:defRPr lang="en-US" sz="2400" b="0" kern="1200" spc="-75" dirty="0">
                <a:solidFill>
                  <a:srgbClr val="1E5DF8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51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7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840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50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76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83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4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29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41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40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261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7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9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07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90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07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95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60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90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72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66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2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013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88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575369"/>
            <a:ext cx="707061" cy="6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59233" y="6086478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2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2356910" y="1879845"/>
            <a:ext cx="7663050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ISTAC</a:t>
            </a:r>
          </a:p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Report</a:t>
            </a:r>
          </a:p>
          <a:p>
            <a:endParaRPr lang="en-US" sz="3600" b="1" spc="-1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sz="3600" b="1" spc="-113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  <a:p>
            <a:endParaRPr lang="en-US" sz="3600" b="1" spc="-113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spc="-113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Jonathan Phillips</a:t>
            </a:r>
            <a:endParaRPr lang="en-US" sz="1600" spc="-1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879183" y="5178072"/>
            <a:ext cx="430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 / 1</a:t>
            </a:r>
            <a:r>
              <a:rPr lang="en-GB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December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957" y="1166552"/>
            <a:ext cx="2828089" cy="7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Installation in EPAC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30605" y="1142998"/>
            <a:ext cx="84941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-cooling systems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commissioned at manufacturing </a:t>
            </a: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tested with 120 J Amplifier head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to EPAC </a:t>
            </a: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dirty="0" err="1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cooling system to be commissioned this January 2023 in the EPAC </a:t>
            </a: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7" t="43033" r="32893" b="37909"/>
          <a:stretch/>
        </p:blipFill>
        <p:spPr>
          <a:xfrm>
            <a:off x="7418973" y="1611630"/>
            <a:ext cx="4239627" cy="28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b="18239"/>
          <a:stretch/>
        </p:blipFill>
        <p:spPr>
          <a:xfrm>
            <a:off x="4137293" y="1681970"/>
            <a:ext cx="5030765" cy="4415099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 smtClean="0"/>
              <a:t>Status of Services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12356" y="5627322"/>
            <a:ext cx="3361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On track for Dec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66466" y="1687629"/>
            <a:ext cx="28584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Rack room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 J Pump and server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120 J Pump and server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PA1 and PA2 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Cryostat 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Vacuum pumps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356" y="194472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Pump room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Trunking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services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control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Turbos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backing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pump in lab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LN2 feed and exhaust installed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Laser Interlocks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64280" y="1864311"/>
            <a:ext cx="902186" cy="674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>
            <a:off x="3260356" y="1944728"/>
            <a:ext cx="2234922" cy="21212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34" y="1356102"/>
            <a:ext cx="5098517" cy="4344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674" y="5995686"/>
            <a:ext cx="932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Provision included in services design, space in 209, TJ-HJ-2 beam transport and wall apertures for delivery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Ti:S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Room (202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124539" y="-1680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Future provision; two 120J sections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6" b="49970"/>
          <a:stretch/>
        </p:blipFill>
        <p:spPr>
          <a:xfrm>
            <a:off x="478405" y="1452620"/>
            <a:ext cx="4829764" cy="41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4384" y="2134892"/>
            <a:ext cx="93863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D100-X at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HiLASE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has increased energy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145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 at 10 Hz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Operated stably @100 J at 10 Hz for extended periods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Deplorisation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extensive characterisation and modelling, concepts for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Reduced depolarization losses to 8%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results indicate that 3% depolarization can be achieved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err="1"/>
              <a:t>Depolarisation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8163688" y="676164"/>
            <a:ext cx="3927248" cy="5616990"/>
            <a:chOff x="4132376" y="620505"/>
            <a:chExt cx="3927248" cy="56169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376" y="620505"/>
              <a:ext cx="3927248" cy="205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"/>
            <p:cNvSpPr txBox="1"/>
            <p:nvPr/>
          </p:nvSpPr>
          <p:spPr>
            <a:xfrm>
              <a:off x="4785290" y="2987523"/>
              <a:ext cx="30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Input polarisation optimised, </a:t>
              </a:r>
            </a:p>
            <a:p>
              <a:pPr algn="ctr"/>
              <a:r>
                <a:rPr lang="en-GB" dirty="0"/>
                <a:t>nominal pumping parameters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14875" y="3981805"/>
              <a:ext cx="2578164" cy="2255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4700049" y="3593679"/>
              <a:ext cx="30078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rial" charset="0"/>
                </a:rPr>
                <a:t>  </a:t>
              </a:r>
              <a:r>
                <a:rPr lang="en-US" altLang="en-US" sz="1600" b="1" dirty="0" err="1">
                  <a:latin typeface="Arial" charset="0"/>
                </a:rPr>
                <a:t>Depolarisation</a:t>
              </a:r>
              <a:r>
                <a:rPr lang="en-US" altLang="en-US" sz="1600" b="1" dirty="0">
                  <a:latin typeface="Arial" charset="0"/>
                </a:rPr>
                <a:t> Loss =  7.9%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26577" r="29183" b="28718"/>
          <a:stretch/>
        </p:blipFill>
        <p:spPr>
          <a:xfrm>
            <a:off x="2809512" y="3175603"/>
            <a:ext cx="6512118" cy="3476492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807771" y="-1020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Current status of EPAC </a:t>
            </a:r>
            <a:r>
              <a:rPr lang="en-GB" dirty="0" smtClean="0"/>
              <a:t>Pump Room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t="-359" r="22082"/>
          <a:stretch/>
        </p:blipFill>
        <p:spPr>
          <a:xfrm>
            <a:off x="1137846" y="3881290"/>
            <a:ext cx="1582108" cy="2189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6369" y="849997"/>
            <a:ext cx="4204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Current installation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FE Optics and table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Service trays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 J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and 120 J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 and 120 J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Amplifier heads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Cable 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starts in March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6894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400" y="2903499"/>
            <a:ext cx="9144000" cy="3830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955" y="5258633"/>
            <a:ext cx="330161" cy="330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675311" y="5285442"/>
            <a:ext cx="1408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STFC_Matters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378144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787" y="5258632"/>
            <a:ext cx="333002" cy="3279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622" y="5256427"/>
            <a:ext cx="330161" cy="330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8" y="377576"/>
            <a:ext cx="2828089" cy="7229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2285136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1745" y="239317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1746" y="3300698"/>
            <a:ext cx="875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Photonics Applications Centre (EPAC)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5" y="5766140"/>
            <a:ext cx="989886" cy="9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729" y="740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Pump laser layout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6705" y="1113712"/>
            <a:ext cx="10510844" cy="5434296"/>
            <a:chOff x="479376" y="260649"/>
            <a:chExt cx="10510844" cy="570118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6"/>
            <a:stretch/>
          </p:blipFill>
          <p:spPr>
            <a:xfrm>
              <a:off x="531223" y="431190"/>
              <a:ext cx="10458994" cy="5530644"/>
            </a:xfrm>
            <a:prstGeom prst="rect">
              <a:avLst/>
            </a:prstGeom>
          </p:spPr>
        </p:pic>
        <p:sp>
          <p:nvSpPr>
            <p:cNvPr id="33" name="Isosceles Triangle 32"/>
            <p:cNvSpPr/>
            <p:nvPr/>
          </p:nvSpPr>
          <p:spPr>
            <a:xfrm rot="16200000" flipV="1">
              <a:off x="3307334" y="508872"/>
              <a:ext cx="2676851" cy="822907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Isosceles Triangle 33"/>
            <p:cNvSpPr/>
            <p:nvPr/>
          </p:nvSpPr>
          <p:spPr>
            <a:xfrm rot="5400000" flipV="1">
              <a:off x="3950670" y="-2418557"/>
              <a:ext cx="2418452" cy="777686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Isosceles Triangle 34"/>
            <p:cNvSpPr/>
            <p:nvPr/>
          </p:nvSpPr>
          <p:spPr>
            <a:xfrm flipV="1">
              <a:off x="479376" y="332654"/>
              <a:ext cx="956266" cy="1656185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Isosceles Triangle 35"/>
            <p:cNvSpPr/>
            <p:nvPr/>
          </p:nvSpPr>
          <p:spPr>
            <a:xfrm flipV="1">
              <a:off x="9036170" y="620687"/>
              <a:ext cx="1236294" cy="2058413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Isosceles Triangle 36"/>
            <p:cNvSpPr/>
            <p:nvPr/>
          </p:nvSpPr>
          <p:spPr>
            <a:xfrm rot="5400000" flipV="1">
              <a:off x="7518263" y="-1449649"/>
              <a:ext cx="1689654" cy="5254259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Isosceles Triangle 37"/>
            <p:cNvSpPr/>
            <p:nvPr/>
          </p:nvSpPr>
          <p:spPr>
            <a:xfrm rot="10800000" flipV="1">
              <a:off x="9912424" y="3789040"/>
              <a:ext cx="1077796" cy="217279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471496" y="1036606"/>
            <a:ext cx="7808372" cy="5304411"/>
            <a:chOff x="2471496" y="1036606"/>
            <a:chExt cx="7808372" cy="5304411"/>
          </a:xfrm>
        </p:grpSpPr>
        <p:grpSp>
          <p:nvGrpSpPr>
            <p:cNvPr id="61" name="Group 60"/>
            <p:cNvGrpSpPr/>
            <p:nvPr/>
          </p:nvGrpSpPr>
          <p:grpSpPr>
            <a:xfrm>
              <a:off x="2471496" y="1036606"/>
              <a:ext cx="7808372" cy="5304411"/>
              <a:chOff x="3445373" y="228599"/>
              <a:chExt cx="8982634" cy="644120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55" t="10971" r="18372" b="14599"/>
              <a:stretch/>
            </p:blipFill>
            <p:spPr>
              <a:xfrm>
                <a:off x="3445373" y="228599"/>
                <a:ext cx="8982634" cy="6441207"/>
              </a:xfrm>
              <a:prstGeom prst="rect">
                <a:avLst/>
              </a:prstGeom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3614452" y="322230"/>
                <a:ext cx="7581602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Layout of the EPAC Pump Laser and Rack Rooms</a:t>
                </a:r>
              </a:p>
            </p:txBody>
          </p:sp>
        </p:grpSp>
        <p:sp>
          <p:nvSpPr>
            <p:cNvPr id="62" name="Line Callout 1 61"/>
            <p:cNvSpPr/>
            <p:nvPr/>
          </p:nvSpPr>
          <p:spPr>
            <a:xfrm>
              <a:off x="2949031" y="1894565"/>
              <a:ext cx="1216550" cy="282272"/>
            </a:xfrm>
            <a:prstGeom prst="borderCallout1">
              <a:avLst>
                <a:gd name="adj1" fmla="val 56861"/>
                <a:gd name="adj2" fmla="val 108465"/>
                <a:gd name="adj3" fmla="val 272964"/>
                <a:gd name="adj4" fmla="val 172425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Front End</a:t>
              </a:r>
              <a:endParaRPr lang="en-GB" sz="1500" b="1" dirty="0"/>
            </a:p>
          </p:txBody>
        </p:sp>
        <p:sp>
          <p:nvSpPr>
            <p:cNvPr id="63" name="Line Callout 1 62"/>
            <p:cNvSpPr/>
            <p:nvPr/>
          </p:nvSpPr>
          <p:spPr>
            <a:xfrm>
              <a:off x="8531638" y="3601671"/>
              <a:ext cx="1459929" cy="282272"/>
            </a:xfrm>
            <a:prstGeom prst="borderCallout1">
              <a:avLst>
                <a:gd name="adj1" fmla="val 18750"/>
                <a:gd name="adj2" fmla="val -8333"/>
                <a:gd name="adj3" fmla="val -32004"/>
                <a:gd name="adj4" fmla="val -63201"/>
              </a:avLst>
            </a:prstGeom>
            <a:solidFill>
              <a:srgbClr val="F08900"/>
            </a:solidFill>
            <a:ln w="38100">
              <a:solidFill>
                <a:srgbClr val="F0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120 J Amplifier</a:t>
              </a:r>
              <a:endParaRPr lang="en-GB" sz="15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96726" y="4280681"/>
              <a:ext cx="135562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/>
                <a:t>Pump Room</a:t>
              </a:r>
              <a:endParaRPr lang="en-GB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312860" y="1694597"/>
              <a:ext cx="1248227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/>
                <a:t>Rack Room</a:t>
              </a:r>
              <a:endParaRPr lang="en-GB" b="1" dirty="0"/>
            </a:p>
          </p:txBody>
        </p:sp>
        <p:sp>
          <p:nvSpPr>
            <p:cNvPr id="66" name="Line Callout 1 65"/>
            <p:cNvSpPr/>
            <p:nvPr/>
          </p:nvSpPr>
          <p:spPr>
            <a:xfrm>
              <a:off x="2544880" y="3392459"/>
              <a:ext cx="1406868" cy="282272"/>
            </a:xfrm>
            <a:prstGeom prst="borderCallout1">
              <a:avLst>
                <a:gd name="adj1" fmla="val 56861"/>
                <a:gd name="adj2" fmla="val 108465"/>
                <a:gd name="adj3" fmla="val 142671"/>
                <a:gd name="adj4" fmla="val 200053"/>
              </a:avLst>
            </a:prstGeom>
            <a:solidFill>
              <a:schemeClr val="accent6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10J Amplifier</a:t>
              </a:r>
              <a:endParaRPr lang="en-GB" sz="1500" b="1" dirty="0"/>
            </a:p>
          </p:txBody>
        </p:sp>
        <p:sp>
          <p:nvSpPr>
            <p:cNvPr id="67" name="Rectangle 19"/>
            <p:cNvSpPr/>
            <p:nvPr/>
          </p:nvSpPr>
          <p:spPr>
            <a:xfrm rot="19298038">
              <a:off x="5515222" y="3521724"/>
              <a:ext cx="3864865" cy="724436"/>
            </a:xfrm>
            <a:custGeom>
              <a:avLst/>
              <a:gdLst>
                <a:gd name="connsiteX0" fmla="*/ 0 w 4357319"/>
                <a:gd name="connsiteY0" fmla="*/ 0 h 759737"/>
                <a:gd name="connsiteX1" fmla="*/ 4357319 w 4357319"/>
                <a:gd name="connsiteY1" fmla="*/ 0 h 759737"/>
                <a:gd name="connsiteX2" fmla="*/ 4357319 w 4357319"/>
                <a:gd name="connsiteY2" fmla="*/ 759737 h 759737"/>
                <a:gd name="connsiteX3" fmla="*/ 0 w 4357319"/>
                <a:gd name="connsiteY3" fmla="*/ 759737 h 759737"/>
                <a:gd name="connsiteX4" fmla="*/ 0 w 4357319"/>
                <a:gd name="connsiteY4" fmla="*/ 0 h 759737"/>
                <a:gd name="connsiteX0" fmla="*/ 65019 w 4357319"/>
                <a:gd name="connsiteY0" fmla="*/ 120073 h 759737"/>
                <a:gd name="connsiteX1" fmla="*/ 4357319 w 4357319"/>
                <a:gd name="connsiteY1" fmla="*/ 0 h 759737"/>
                <a:gd name="connsiteX2" fmla="*/ 4357319 w 4357319"/>
                <a:gd name="connsiteY2" fmla="*/ 759737 h 759737"/>
                <a:gd name="connsiteX3" fmla="*/ 0 w 4357319"/>
                <a:gd name="connsiteY3" fmla="*/ 759737 h 759737"/>
                <a:gd name="connsiteX4" fmla="*/ 65019 w 4357319"/>
                <a:gd name="connsiteY4" fmla="*/ 120073 h 759737"/>
                <a:gd name="connsiteX0" fmla="*/ 0 w 4292300"/>
                <a:gd name="connsiteY0" fmla="*/ 120073 h 765589"/>
                <a:gd name="connsiteX1" fmla="*/ 4292300 w 4292300"/>
                <a:gd name="connsiteY1" fmla="*/ 0 h 765589"/>
                <a:gd name="connsiteX2" fmla="*/ 4292300 w 4292300"/>
                <a:gd name="connsiteY2" fmla="*/ 759737 h 765589"/>
                <a:gd name="connsiteX3" fmla="*/ 159021 w 4292300"/>
                <a:gd name="connsiteY3" fmla="*/ 765589 h 765589"/>
                <a:gd name="connsiteX4" fmla="*/ 0 w 4292300"/>
                <a:gd name="connsiteY4" fmla="*/ 120073 h 765589"/>
                <a:gd name="connsiteX0" fmla="*/ 0 w 4292300"/>
                <a:gd name="connsiteY0" fmla="*/ 101614 h 747130"/>
                <a:gd name="connsiteX1" fmla="*/ 3968977 w 4292300"/>
                <a:gd name="connsiteY1" fmla="*/ 0 h 747130"/>
                <a:gd name="connsiteX2" fmla="*/ 4292300 w 4292300"/>
                <a:gd name="connsiteY2" fmla="*/ 741278 h 747130"/>
                <a:gd name="connsiteX3" fmla="*/ 159021 w 4292300"/>
                <a:gd name="connsiteY3" fmla="*/ 747130 h 747130"/>
                <a:gd name="connsiteX4" fmla="*/ 0 w 4292300"/>
                <a:gd name="connsiteY4" fmla="*/ 101614 h 747130"/>
                <a:gd name="connsiteX0" fmla="*/ 0 w 4122142"/>
                <a:gd name="connsiteY0" fmla="*/ 101614 h 747130"/>
                <a:gd name="connsiteX1" fmla="*/ 3968977 w 4122142"/>
                <a:gd name="connsiteY1" fmla="*/ 0 h 747130"/>
                <a:gd name="connsiteX2" fmla="*/ 4122142 w 4122142"/>
                <a:gd name="connsiteY2" fmla="*/ 595143 h 747130"/>
                <a:gd name="connsiteX3" fmla="*/ 159021 w 4122142"/>
                <a:gd name="connsiteY3" fmla="*/ 747130 h 747130"/>
                <a:gd name="connsiteX4" fmla="*/ 0 w 4122142"/>
                <a:gd name="connsiteY4" fmla="*/ 101614 h 747130"/>
                <a:gd name="connsiteX0" fmla="*/ 0 w 4122142"/>
                <a:gd name="connsiteY0" fmla="*/ 78920 h 724436"/>
                <a:gd name="connsiteX1" fmla="*/ 4048198 w 4122142"/>
                <a:gd name="connsiteY1" fmla="*/ 0 h 724436"/>
                <a:gd name="connsiteX2" fmla="*/ 4122142 w 4122142"/>
                <a:gd name="connsiteY2" fmla="*/ 572449 h 724436"/>
                <a:gd name="connsiteX3" fmla="*/ 159021 w 4122142"/>
                <a:gd name="connsiteY3" fmla="*/ 724436 h 724436"/>
                <a:gd name="connsiteX4" fmla="*/ 0 w 4122142"/>
                <a:gd name="connsiteY4" fmla="*/ 78920 h 724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2142" h="724436">
                  <a:moveTo>
                    <a:pt x="0" y="78920"/>
                  </a:moveTo>
                  <a:lnTo>
                    <a:pt x="4048198" y="0"/>
                  </a:lnTo>
                  <a:lnTo>
                    <a:pt x="4122142" y="572449"/>
                  </a:lnTo>
                  <a:lnTo>
                    <a:pt x="159021" y="724436"/>
                  </a:lnTo>
                  <a:lnTo>
                    <a:pt x="0" y="7892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21"/>
            <p:cNvSpPr/>
            <p:nvPr/>
          </p:nvSpPr>
          <p:spPr>
            <a:xfrm rot="8175491">
              <a:off x="4521925" y="2265207"/>
              <a:ext cx="966554" cy="684108"/>
            </a:xfrm>
            <a:custGeom>
              <a:avLst/>
              <a:gdLst>
                <a:gd name="connsiteX0" fmla="*/ 0 w 855124"/>
                <a:gd name="connsiteY0" fmla="*/ 0 h 807026"/>
                <a:gd name="connsiteX1" fmla="*/ 855124 w 855124"/>
                <a:gd name="connsiteY1" fmla="*/ 0 h 807026"/>
                <a:gd name="connsiteX2" fmla="*/ 855124 w 855124"/>
                <a:gd name="connsiteY2" fmla="*/ 807026 h 807026"/>
                <a:gd name="connsiteX3" fmla="*/ 0 w 855124"/>
                <a:gd name="connsiteY3" fmla="*/ 807026 h 807026"/>
                <a:gd name="connsiteX4" fmla="*/ 0 w 855124"/>
                <a:gd name="connsiteY4" fmla="*/ 0 h 807026"/>
                <a:gd name="connsiteX0" fmla="*/ 0 w 977660"/>
                <a:gd name="connsiteY0" fmla="*/ 0 h 807026"/>
                <a:gd name="connsiteX1" fmla="*/ 855124 w 977660"/>
                <a:gd name="connsiteY1" fmla="*/ 0 h 807026"/>
                <a:gd name="connsiteX2" fmla="*/ 977660 w 977660"/>
                <a:gd name="connsiteY2" fmla="*/ 756781 h 807026"/>
                <a:gd name="connsiteX3" fmla="*/ 0 w 977660"/>
                <a:gd name="connsiteY3" fmla="*/ 807026 h 807026"/>
                <a:gd name="connsiteX4" fmla="*/ 0 w 977660"/>
                <a:gd name="connsiteY4" fmla="*/ 0 h 807026"/>
                <a:gd name="connsiteX0" fmla="*/ 0 w 977660"/>
                <a:gd name="connsiteY0" fmla="*/ 0 h 756781"/>
                <a:gd name="connsiteX1" fmla="*/ 855124 w 977660"/>
                <a:gd name="connsiteY1" fmla="*/ 0 h 756781"/>
                <a:gd name="connsiteX2" fmla="*/ 977660 w 977660"/>
                <a:gd name="connsiteY2" fmla="*/ 756781 h 756781"/>
                <a:gd name="connsiteX3" fmla="*/ 88483 w 977660"/>
                <a:gd name="connsiteY3" fmla="*/ 649739 h 756781"/>
                <a:gd name="connsiteX4" fmla="*/ 0 w 977660"/>
                <a:gd name="connsiteY4" fmla="*/ 0 h 756781"/>
                <a:gd name="connsiteX0" fmla="*/ 0 w 922191"/>
                <a:gd name="connsiteY0" fmla="*/ 71699 h 756781"/>
                <a:gd name="connsiteX1" fmla="*/ 799655 w 922191"/>
                <a:gd name="connsiteY1" fmla="*/ 0 h 756781"/>
                <a:gd name="connsiteX2" fmla="*/ 922191 w 922191"/>
                <a:gd name="connsiteY2" fmla="*/ 756781 h 756781"/>
                <a:gd name="connsiteX3" fmla="*/ 33014 w 922191"/>
                <a:gd name="connsiteY3" fmla="*/ 649739 h 756781"/>
                <a:gd name="connsiteX4" fmla="*/ 0 w 922191"/>
                <a:gd name="connsiteY4" fmla="*/ 71699 h 756781"/>
                <a:gd name="connsiteX0" fmla="*/ 0 w 922191"/>
                <a:gd name="connsiteY0" fmla="*/ 0 h 685082"/>
                <a:gd name="connsiteX1" fmla="*/ 841994 w 922191"/>
                <a:gd name="connsiteY1" fmla="*/ 123927 h 685082"/>
                <a:gd name="connsiteX2" fmla="*/ 922191 w 922191"/>
                <a:gd name="connsiteY2" fmla="*/ 685082 h 685082"/>
                <a:gd name="connsiteX3" fmla="*/ 33014 w 922191"/>
                <a:gd name="connsiteY3" fmla="*/ 578040 h 685082"/>
                <a:gd name="connsiteX4" fmla="*/ 0 w 922191"/>
                <a:gd name="connsiteY4" fmla="*/ 0 h 685082"/>
                <a:gd name="connsiteX0" fmla="*/ 0 w 966554"/>
                <a:gd name="connsiteY0" fmla="*/ 0 h 684108"/>
                <a:gd name="connsiteX1" fmla="*/ 886357 w 966554"/>
                <a:gd name="connsiteY1" fmla="*/ 122953 h 684108"/>
                <a:gd name="connsiteX2" fmla="*/ 966554 w 966554"/>
                <a:gd name="connsiteY2" fmla="*/ 684108 h 684108"/>
                <a:gd name="connsiteX3" fmla="*/ 77377 w 966554"/>
                <a:gd name="connsiteY3" fmla="*/ 577066 h 684108"/>
                <a:gd name="connsiteX4" fmla="*/ 0 w 966554"/>
                <a:gd name="connsiteY4" fmla="*/ 0 h 68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554" h="684108">
                  <a:moveTo>
                    <a:pt x="0" y="0"/>
                  </a:moveTo>
                  <a:lnTo>
                    <a:pt x="886357" y="122953"/>
                  </a:lnTo>
                  <a:lnTo>
                    <a:pt x="966554" y="684108"/>
                  </a:lnTo>
                  <a:lnTo>
                    <a:pt x="77377" y="577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22"/>
            <p:cNvSpPr/>
            <p:nvPr/>
          </p:nvSpPr>
          <p:spPr>
            <a:xfrm rot="8175491">
              <a:off x="4677889" y="2421534"/>
              <a:ext cx="972409" cy="2664058"/>
            </a:xfrm>
            <a:custGeom>
              <a:avLst/>
              <a:gdLst>
                <a:gd name="connsiteX0" fmla="*/ 0 w 934523"/>
                <a:gd name="connsiteY0" fmla="*/ 0 h 2671231"/>
                <a:gd name="connsiteX1" fmla="*/ 934523 w 934523"/>
                <a:gd name="connsiteY1" fmla="*/ 0 h 2671231"/>
                <a:gd name="connsiteX2" fmla="*/ 934523 w 934523"/>
                <a:gd name="connsiteY2" fmla="*/ 2671231 h 2671231"/>
                <a:gd name="connsiteX3" fmla="*/ 0 w 934523"/>
                <a:gd name="connsiteY3" fmla="*/ 2671231 h 2671231"/>
                <a:gd name="connsiteX4" fmla="*/ 0 w 934523"/>
                <a:gd name="connsiteY4" fmla="*/ 0 h 2671231"/>
                <a:gd name="connsiteX0" fmla="*/ 0 w 1278036"/>
                <a:gd name="connsiteY0" fmla="*/ 93142 h 2671231"/>
                <a:gd name="connsiteX1" fmla="*/ 1278036 w 1278036"/>
                <a:gd name="connsiteY1" fmla="*/ 0 h 2671231"/>
                <a:gd name="connsiteX2" fmla="*/ 1278036 w 1278036"/>
                <a:gd name="connsiteY2" fmla="*/ 2671231 h 2671231"/>
                <a:gd name="connsiteX3" fmla="*/ 343513 w 1278036"/>
                <a:gd name="connsiteY3" fmla="*/ 2671231 h 2671231"/>
                <a:gd name="connsiteX4" fmla="*/ 0 w 1278036"/>
                <a:gd name="connsiteY4" fmla="*/ 93142 h 2671231"/>
                <a:gd name="connsiteX0" fmla="*/ 0 w 1278036"/>
                <a:gd name="connsiteY0" fmla="*/ 0 h 2578089"/>
                <a:gd name="connsiteX1" fmla="*/ 622835 w 1278036"/>
                <a:gd name="connsiteY1" fmla="*/ 98783 h 2578089"/>
                <a:gd name="connsiteX2" fmla="*/ 1278036 w 1278036"/>
                <a:gd name="connsiteY2" fmla="*/ 2578089 h 2578089"/>
                <a:gd name="connsiteX3" fmla="*/ 343513 w 1278036"/>
                <a:gd name="connsiteY3" fmla="*/ 2578089 h 2578089"/>
                <a:gd name="connsiteX4" fmla="*/ 0 w 1278036"/>
                <a:gd name="connsiteY4" fmla="*/ 0 h 2578089"/>
                <a:gd name="connsiteX0" fmla="*/ 0 w 1278036"/>
                <a:gd name="connsiteY0" fmla="*/ 0 h 2581606"/>
                <a:gd name="connsiteX1" fmla="*/ 622835 w 1278036"/>
                <a:gd name="connsiteY1" fmla="*/ 98783 h 2581606"/>
                <a:gd name="connsiteX2" fmla="*/ 1278036 w 1278036"/>
                <a:gd name="connsiteY2" fmla="*/ 2578089 h 2581606"/>
                <a:gd name="connsiteX3" fmla="*/ 327740 w 1278036"/>
                <a:gd name="connsiteY3" fmla="*/ 2581606 h 2581606"/>
                <a:gd name="connsiteX4" fmla="*/ 0 w 1278036"/>
                <a:gd name="connsiteY4" fmla="*/ 0 h 2581606"/>
                <a:gd name="connsiteX0" fmla="*/ 0 w 891172"/>
                <a:gd name="connsiteY0" fmla="*/ 0 h 2581606"/>
                <a:gd name="connsiteX1" fmla="*/ 622835 w 891172"/>
                <a:gd name="connsiteY1" fmla="*/ 98783 h 2581606"/>
                <a:gd name="connsiteX2" fmla="*/ 891172 w 891172"/>
                <a:gd name="connsiteY2" fmla="*/ 2573904 h 2581606"/>
                <a:gd name="connsiteX3" fmla="*/ 327740 w 891172"/>
                <a:gd name="connsiteY3" fmla="*/ 2581606 h 2581606"/>
                <a:gd name="connsiteX4" fmla="*/ 0 w 891172"/>
                <a:gd name="connsiteY4" fmla="*/ 0 h 2581606"/>
                <a:gd name="connsiteX0" fmla="*/ 0 w 891172"/>
                <a:gd name="connsiteY0" fmla="*/ 0 h 2622313"/>
                <a:gd name="connsiteX1" fmla="*/ 622835 w 891172"/>
                <a:gd name="connsiteY1" fmla="*/ 98783 h 2622313"/>
                <a:gd name="connsiteX2" fmla="*/ 891172 w 891172"/>
                <a:gd name="connsiteY2" fmla="*/ 2573904 h 2622313"/>
                <a:gd name="connsiteX3" fmla="*/ 350827 w 891172"/>
                <a:gd name="connsiteY3" fmla="*/ 2622313 h 2622313"/>
                <a:gd name="connsiteX4" fmla="*/ 0 w 891172"/>
                <a:gd name="connsiteY4" fmla="*/ 0 h 2622313"/>
                <a:gd name="connsiteX0" fmla="*/ 0 w 972409"/>
                <a:gd name="connsiteY0" fmla="*/ 0 h 2664058"/>
                <a:gd name="connsiteX1" fmla="*/ 622835 w 972409"/>
                <a:gd name="connsiteY1" fmla="*/ 98783 h 2664058"/>
                <a:gd name="connsiteX2" fmla="*/ 972409 w 972409"/>
                <a:gd name="connsiteY2" fmla="*/ 2664058 h 2664058"/>
                <a:gd name="connsiteX3" fmla="*/ 350827 w 972409"/>
                <a:gd name="connsiteY3" fmla="*/ 2622313 h 2664058"/>
                <a:gd name="connsiteX4" fmla="*/ 0 w 972409"/>
                <a:gd name="connsiteY4" fmla="*/ 0 h 2664058"/>
                <a:gd name="connsiteX0" fmla="*/ 0 w 972409"/>
                <a:gd name="connsiteY0" fmla="*/ 0 h 2664058"/>
                <a:gd name="connsiteX1" fmla="*/ 645224 w 972409"/>
                <a:gd name="connsiteY1" fmla="*/ 107802 h 2664058"/>
                <a:gd name="connsiteX2" fmla="*/ 972409 w 972409"/>
                <a:gd name="connsiteY2" fmla="*/ 2664058 h 2664058"/>
                <a:gd name="connsiteX3" fmla="*/ 350827 w 972409"/>
                <a:gd name="connsiteY3" fmla="*/ 2622313 h 2664058"/>
                <a:gd name="connsiteX4" fmla="*/ 0 w 972409"/>
                <a:gd name="connsiteY4" fmla="*/ 0 h 266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409" h="2664058">
                  <a:moveTo>
                    <a:pt x="0" y="0"/>
                  </a:moveTo>
                  <a:lnTo>
                    <a:pt x="645224" y="107802"/>
                  </a:lnTo>
                  <a:lnTo>
                    <a:pt x="972409" y="2664058"/>
                  </a:lnTo>
                  <a:lnTo>
                    <a:pt x="350827" y="2622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405764"/>
              </p:ext>
            </p:extLst>
          </p:nvPr>
        </p:nvGraphicFramePr>
        <p:xfrm>
          <a:off x="130687" y="4896508"/>
          <a:ext cx="5636688" cy="1799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2926">
                  <a:extLst>
                    <a:ext uri="{9D8B030D-6E8A-4147-A177-3AD203B41FA5}">
                      <a16:colId xmlns:a16="http://schemas.microsoft.com/office/drawing/2014/main" val="2216159015"/>
                    </a:ext>
                  </a:extLst>
                </a:gridCol>
                <a:gridCol w="2653762">
                  <a:extLst>
                    <a:ext uri="{9D8B030D-6E8A-4147-A177-3AD203B41FA5}">
                      <a16:colId xmlns:a16="http://schemas.microsoft.com/office/drawing/2014/main" val="426546559"/>
                    </a:ext>
                  </a:extLst>
                </a:gridCol>
              </a:tblGrid>
              <a:tr h="2471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2400" i="0" dirty="0" smtClean="0">
                          <a:effectLst/>
                        </a:rPr>
                        <a:t>Pump Laser</a:t>
                      </a:r>
                      <a:r>
                        <a:rPr lang="en-GB" sz="2400" i="0" baseline="0" dirty="0" smtClean="0">
                          <a:effectLst/>
                        </a:rPr>
                        <a:t> </a:t>
                      </a:r>
                      <a:r>
                        <a:rPr lang="en-GB" sz="2400" i="0" dirty="0" smtClean="0">
                          <a:effectLst/>
                        </a:rPr>
                        <a:t>Parameter</a:t>
                      </a:r>
                      <a:endParaRPr lang="en-GB" sz="2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2400" i="0" dirty="0">
                          <a:effectLst/>
                        </a:rPr>
                        <a:t>Design requirement</a:t>
                      </a:r>
                      <a:endParaRPr lang="en-GB" sz="2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4259230643"/>
                  </a:ext>
                </a:extLst>
              </a:tr>
              <a:tr h="463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Pulse energy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200 J with pump A &amp; B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Day 1 = 120 J with pump A only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3340789506"/>
                  </a:ext>
                </a:extLst>
              </a:tr>
              <a:tr h="1660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Pulse duration FWHM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15 ns FWHM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1405171675"/>
                  </a:ext>
                </a:extLst>
              </a:tr>
              <a:tr h="1660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Central wavelength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1030 nm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3227830109"/>
                  </a:ext>
                </a:extLst>
              </a:tr>
              <a:tr h="1660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Repetition rate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1 Hz and 10 Hz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422773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0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41464" r="60286" b="22144"/>
          <a:stretch/>
        </p:blipFill>
        <p:spPr>
          <a:xfrm>
            <a:off x="6514463" y="1255059"/>
            <a:ext cx="5677537" cy="4347882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Front End Pre-build</a:t>
            </a:r>
          </a:p>
        </p:txBody>
      </p:sp>
      <p:sp>
        <p:nvSpPr>
          <p:cNvPr id="5" name="Line Callout 1 4"/>
          <p:cNvSpPr/>
          <p:nvPr/>
        </p:nvSpPr>
        <p:spPr>
          <a:xfrm>
            <a:off x="10735121" y="1949284"/>
            <a:ext cx="1403090" cy="282272"/>
          </a:xfrm>
          <a:prstGeom prst="borderCallout1">
            <a:avLst>
              <a:gd name="adj1" fmla="val 158490"/>
              <a:gd name="adj2" fmla="val 65725"/>
              <a:gd name="adj3" fmla="val 423740"/>
              <a:gd name="adj4" fmla="val 41989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Pre-amplifier 1</a:t>
            </a:r>
            <a:endParaRPr lang="en-GB" sz="1500" b="1" dirty="0"/>
          </a:p>
        </p:txBody>
      </p:sp>
      <p:sp>
        <p:nvSpPr>
          <p:cNvPr id="6" name="Line Callout 1 5"/>
          <p:cNvSpPr/>
          <p:nvPr/>
        </p:nvSpPr>
        <p:spPr>
          <a:xfrm>
            <a:off x="8651686" y="707673"/>
            <a:ext cx="1403090" cy="282272"/>
          </a:xfrm>
          <a:prstGeom prst="borderCallout1">
            <a:avLst>
              <a:gd name="adj1" fmla="val 158490"/>
              <a:gd name="adj2" fmla="val 65725"/>
              <a:gd name="adj3" fmla="val 423740"/>
              <a:gd name="adj4" fmla="val 41989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Pre-amplifier 2</a:t>
            </a:r>
            <a:endParaRPr lang="en-GB" sz="1500" b="1" dirty="0"/>
          </a:p>
        </p:txBody>
      </p:sp>
      <p:sp>
        <p:nvSpPr>
          <p:cNvPr id="7" name="Line Callout 1 6"/>
          <p:cNvSpPr/>
          <p:nvPr/>
        </p:nvSpPr>
        <p:spPr>
          <a:xfrm>
            <a:off x="8723403" y="4768685"/>
            <a:ext cx="1403090" cy="282272"/>
          </a:xfrm>
          <a:prstGeom prst="borderCallout1">
            <a:avLst>
              <a:gd name="adj1" fmla="val 50509"/>
              <a:gd name="adj2" fmla="val 111728"/>
              <a:gd name="adj3" fmla="val 93445"/>
              <a:gd name="adj4" fmla="val 193734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Output to 10 J</a:t>
            </a:r>
            <a:endParaRPr lang="en-GB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7040" y="1425062"/>
            <a:ext cx="75923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Built and commissioned in advance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Fibre seed installed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Pre-amplifier 1 installed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Pre-amplifier 2 installed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-mechanics and optics delivered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Software Development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Fibre seed – software complete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Pulse shaping software – to be tested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Pre-amplifier 1 – software complete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Pre-amplifier 2 – software complete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r="39806"/>
          <a:stretch/>
        </p:blipFill>
        <p:spPr>
          <a:xfrm rot="5400000">
            <a:off x="5674309" y="2537279"/>
            <a:ext cx="3240353" cy="324530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55588" r="8414"/>
          <a:stretch/>
        </p:blipFill>
        <p:spPr>
          <a:xfrm>
            <a:off x="7596752" y="2539754"/>
            <a:ext cx="4595248" cy="208789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0"/>
          <a:stretch/>
        </p:blipFill>
        <p:spPr>
          <a:xfrm>
            <a:off x="6007543" y="1174950"/>
            <a:ext cx="4209256" cy="23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4734" r="10388" b="27695"/>
          <a:stretch/>
        </p:blipFill>
        <p:spPr>
          <a:xfrm>
            <a:off x="782664" y="1848173"/>
            <a:ext cx="4703736" cy="3014419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483587" y="266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Output of Front End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13882" y="1534332"/>
            <a:ext cx="55882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Site Acceptance Test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Output Energy Specification  100 </a:t>
            </a:r>
            <a:r>
              <a:rPr lang="en-GB" dirty="0" err="1" smtClean="0"/>
              <a:t>mJ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Measured Output </a:t>
            </a:r>
            <a:r>
              <a:rPr lang="en-GB" dirty="0"/>
              <a:t>energy 100 </a:t>
            </a:r>
            <a:r>
              <a:rPr lang="en-GB" dirty="0" err="1"/>
              <a:t>mJ</a:t>
            </a:r>
            <a:r>
              <a:rPr lang="en-GB" dirty="0"/>
              <a:t> for 6 + Hours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Output polarization Specification  20 dB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Measured Polarisation </a:t>
            </a:r>
            <a:r>
              <a:rPr lang="en-GB" dirty="0"/>
              <a:t>extinction ratio (PER) &gt;20.3  dB 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4091553" y="2297622"/>
            <a:ext cx="364210" cy="313841"/>
          </a:xfrm>
          <a:prstGeom prst="star5">
            <a:avLst/>
          </a:prstGeom>
          <a:solidFill>
            <a:srgbClr val="FF6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1671235" y="2763863"/>
            <a:ext cx="364210" cy="313841"/>
          </a:xfrm>
          <a:prstGeom prst="star5">
            <a:avLst/>
          </a:prstGeom>
          <a:solidFill>
            <a:srgbClr val="FF6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9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t="19656" b="3971"/>
          <a:stretch/>
        </p:blipFill>
        <p:spPr>
          <a:xfrm>
            <a:off x="1906290" y="2820693"/>
            <a:ext cx="7539793" cy="3890074"/>
          </a:xfrm>
          <a:prstGeom prst="rect">
            <a:avLst/>
          </a:prstGeom>
        </p:spPr>
      </p:pic>
      <p:sp>
        <p:nvSpPr>
          <p:cNvPr id="41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10 J Amplifier Progress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8722" y="576253"/>
            <a:ext cx="81879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major optics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-mechanics delivered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J Cryostat 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and delivered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full loop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amp head) tested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manufactures factory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Pump diodes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FAT completed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Debris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shield designed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Support structure designed and ordered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564777" y="-15785"/>
            <a:ext cx="10515600" cy="1325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10 J Pumps FAT Complete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885667" y="1818801"/>
            <a:ext cx="3079961" cy="4378730"/>
            <a:chOff x="4987978" y="1931111"/>
            <a:chExt cx="3079961" cy="43787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5176" t="25500" r="21732" b="27833"/>
            <a:stretch/>
          </p:blipFill>
          <p:spPr>
            <a:xfrm>
              <a:off x="4987978" y="1931111"/>
              <a:ext cx="3079961" cy="19450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59846" t="27579" r="25154" b="17052"/>
            <a:stretch/>
          </p:blipFill>
          <p:spPr>
            <a:xfrm>
              <a:off x="5342848" y="3964228"/>
              <a:ext cx="2370219" cy="2345613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8779790" y="1397812"/>
            <a:ext cx="3324970" cy="514449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9240537" y="1481134"/>
            <a:ext cx="25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 profile of Module </a:t>
            </a:r>
            <a:r>
              <a:rPr lang="en-GB" dirty="0" smtClean="0"/>
              <a:t>A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281234" y="3034642"/>
            <a:ext cx="4187380" cy="3444897"/>
            <a:chOff x="288367" y="1488050"/>
            <a:chExt cx="4187380" cy="3444897"/>
          </a:xfrm>
        </p:grpSpPr>
        <p:pic>
          <p:nvPicPr>
            <p:cNvPr id="5" name="Picture 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67" y="2556941"/>
              <a:ext cx="4187380" cy="2376006"/>
            </a:xfrm>
            <a:prstGeom prst="rect">
              <a:avLst/>
            </a:prstGeom>
          </p:spPr>
        </p:pic>
        <p:sp>
          <p:nvSpPr>
            <p:cNvPr id="13" name="Line Callout 1 12"/>
            <p:cNvSpPr/>
            <p:nvPr/>
          </p:nvSpPr>
          <p:spPr>
            <a:xfrm>
              <a:off x="1093146" y="1488050"/>
              <a:ext cx="2069940" cy="447558"/>
            </a:xfrm>
            <a:prstGeom prst="borderCallout1">
              <a:avLst>
                <a:gd name="adj1" fmla="val 81737"/>
                <a:gd name="adj2" fmla="val 48591"/>
                <a:gd name="adj3" fmla="val 294047"/>
                <a:gd name="adj4" fmla="val 106126"/>
              </a:avLst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10 Pump modules</a:t>
              </a:r>
              <a:endParaRPr lang="en-GB" sz="1500" b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1956021" y="1962776"/>
              <a:ext cx="286247" cy="84403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884692" y="1593932"/>
            <a:ext cx="6718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Successful completion of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Output energy per Pump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35 J @10 Hz, 1.2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Delivery in December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and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AT in the EPAC Pump room in January 2023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03158" y="3897825"/>
            <a:ext cx="906993" cy="205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7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Installation in EPAC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61958" y="1031168"/>
            <a:ext cx="721584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commissioned at manufacturing </a:t>
            </a: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tested with 10 J Amplifier Head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to EPAC </a:t>
            </a: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J </a:t>
            </a:r>
            <a:r>
              <a:rPr lang="en-US" dirty="0" err="1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cooling system to be commissioned in </a:t>
            </a:r>
            <a:endParaRPr lang="en-US" dirty="0" smtClean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in the EPAC building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9468" y="1533786"/>
            <a:ext cx="4851398" cy="3846163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9359840" y="714391"/>
            <a:ext cx="1750119" cy="475721"/>
          </a:xfrm>
          <a:prstGeom prst="borderCallout1">
            <a:avLst>
              <a:gd name="adj1" fmla="val 117691"/>
              <a:gd name="adj2" fmla="val 61626"/>
              <a:gd name="adj3" fmla="val 498210"/>
              <a:gd name="adj4" fmla="val 105052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10 J cryostat</a:t>
            </a:r>
          </a:p>
          <a:p>
            <a:pPr algn="ctr"/>
            <a:r>
              <a:rPr lang="en-US" sz="1500" dirty="0"/>
              <a:t>(GRE)</a:t>
            </a:r>
            <a:endParaRPr lang="en-GB" sz="1500" dirty="0"/>
          </a:p>
        </p:txBody>
      </p:sp>
      <p:sp>
        <p:nvSpPr>
          <p:cNvPr id="8" name="Line Callout 1 7"/>
          <p:cNvSpPr/>
          <p:nvPr/>
        </p:nvSpPr>
        <p:spPr>
          <a:xfrm>
            <a:off x="9666077" y="5449534"/>
            <a:ext cx="2312172" cy="694572"/>
          </a:xfrm>
          <a:prstGeom prst="borderCallout1">
            <a:avLst>
              <a:gd name="adj1" fmla="val -32162"/>
              <a:gd name="adj2" fmla="val 42744"/>
              <a:gd name="adj3" fmla="val -252833"/>
              <a:gd name="adj4" fmla="val -16562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Location of amplifier head and support structure</a:t>
            </a:r>
          </a:p>
          <a:p>
            <a:pPr algn="ctr"/>
            <a:r>
              <a:rPr lang="en-US" sz="1500" dirty="0"/>
              <a:t>(CLF design)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5651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12" y="2365260"/>
            <a:ext cx="8435079" cy="402775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21913" y="-147708"/>
            <a:ext cx="6626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120 J Amplifier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4"/>
          <a:stretch/>
        </p:blipFill>
        <p:spPr>
          <a:xfrm>
            <a:off x="7164729" y="387281"/>
            <a:ext cx="4950355" cy="297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ine Callout 1 14"/>
          <p:cNvSpPr/>
          <p:nvPr/>
        </p:nvSpPr>
        <p:spPr>
          <a:xfrm>
            <a:off x="10461913" y="259488"/>
            <a:ext cx="1436862" cy="255586"/>
          </a:xfrm>
          <a:prstGeom prst="borderCallout1">
            <a:avLst>
              <a:gd name="adj1" fmla="val 11613"/>
              <a:gd name="adj2" fmla="val -8048"/>
              <a:gd name="adj3" fmla="val 234500"/>
              <a:gd name="adj4" fmla="val -76473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 beam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8" t="16370" r="36955" b="32260"/>
          <a:stretch/>
        </p:blipFill>
        <p:spPr>
          <a:xfrm>
            <a:off x="333213" y="3242020"/>
            <a:ext cx="2572719" cy="31509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7514" y="1250769"/>
            <a:ext cx="453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Input structure design completed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Output structure designed completed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Debris shields designed completed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General enclosure design to be finished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Polarisation insensitive diagnostics</a:t>
            </a:r>
          </a:p>
        </p:txBody>
      </p:sp>
    </p:spTree>
    <p:extLst>
      <p:ext uri="{BB962C8B-B14F-4D97-AF65-F5344CB8AC3E}">
        <p14:creationId xmlns:p14="http://schemas.microsoft.com/office/powerpoint/2010/main" val="13382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602" y="0"/>
            <a:ext cx="10515600" cy="1325563"/>
          </a:xfrm>
        </p:spPr>
        <p:txBody>
          <a:bodyPr/>
          <a:lstStyle/>
          <a:p>
            <a:r>
              <a:rPr lang="en-GB" dirty="0"/>
              <a:t>Update on </a:t>
            </a:r>
            <a:r>
              <a:rPr lang="en-GB" dirty="0" smtClean="0"/>
              <a:t>120 </a:t>
            </a:r>
            <a:r>
              <a:rPr lang="en-GB" dirty="0"/>
              <a:t>J </a:t>
            </a:r>
            <a:r>
              <a:rPr lang="en-GB" dirty="0" smtClean="0"/>
              <a:t>Pumps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487693" y="1606314"/>
            <a:ext cx="9903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 Pump diode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optics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pump diodes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been received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Pump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 1 and 2  built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Year late, headroom for delay as currently not impacting commissioning plans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due for 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week of January 2023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Software Interface / Protocols still to be tested</a:t>
            </a:r>
          </a:p>
        </p:txBody>
      </p:sp>
      <p:pic>
        <p:nvPicPr>
          <p:cNvPr id="4" name="Picture 3" descr="cid:image003.jpg@01D79025.2B989A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51"/>
          <a:stretch/>
        </p:blipFill>
        <p:spPr bwMode="auto">
          <a:xfrm>
            <a:off x="8291745" y="3737420"/>
            <a:ext cx="3250430" cy="2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536" y="3906026"/>
            <a:ext cx="2876525" cy="2347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25" y="3641392"/>
            <a:ext cx="3861301" cy="28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7399C5-6643-4EBB-BF3C-1743A0F34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60250</TotalTime>
  <Words>702</Words>
  <Application>Microsoft Office PowerPoint</Application>
  <PresentationFormat>Widescreen</PresentationFormat>
  <Paragraphs>172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Regular</vt:lpstr>
      <vt:lpstr>Calibri</vt:lpstr>
      <vt:lpstr>Calibri Light</vt:lpstr>
      <vt:lpstr>Times New Roman</vt:lpstr>
      <vt:lpstr>Wingdings</vt:lpstr>
      <vt:lpstr>Font and logo master</vt:lpstr>
      <vt:lpstr>Custom Design</vt:lpstr>
      <vt:lpstr>Font WITHOUT logo master</vt:lpstr>
      <vt:lpstr>Office Theme</vt:lpstr>
      <vt:lpstr>1_Office Theme</vt:lpstr>
      <vt:lpstr>PowerPoint Presentation</vt:lpstr>
      <vt:lpstr>Pump laser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on 120 J Pumps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PowerPoint Presentation</dc:title>
  <dc:creator>Philip Millard</dc:creator>
  <cp:lastModifiedBy>Phillips, Jonathan (STFC,RAL,CLF)</cp:lastModifiedBy>
  <cp:revision>671</cp:revision>
  <cp:lastPrinted>2019-10-02T08:27:37Z</cp:lastPrinted>
  <dcterms:created xsi:type="dcterms:W3CDTF">2019-09-17T08:04:08Z</dcterms:created>
  <dcterms:modified xsi:type="dcterms:W3CDTF">2022-11-30T10:43:15Z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