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 id="2147483680" r:id="rId6"/>
    <p:sldMasterId id="2147483692" r:id="rId7"/>
  </p:sldMasterIdLst>
  <p:notesMasterIdLst>
    <p:notesMasterId r:id="rId44"/>
  </p:notesMasterIdLst>
  <p:sldIdLst>
    <p:sldId id="257" r:id="rId8"/>
    <p:sldId id="494" r:id="rId9"/>
    <p:sldId id="455" r:id="rId10"/>
    <p:sldId id="449" r:id="rId11"/>
    <p:sldId id="586" r:id="rId12"/>
    <p:sldId id="585" r:id="rId13"/>
    <p:sldId id="584" r:id="rId14"/>
    <p:sldId id="587" r:id="rId15"/>
    <p:sldId id="497" r:id="rId16"/>
    <p:sldId id="496" r:id="rId17"/>
    <p:sldId id="594" r:id="rId18"/>
    <p:sldId id="595" r:id="rId19"/>
    <p:sldId id="572" r:id="rId20"/>
    <p:sldId id="562" r:id="rId21"/>
    <p:sldId id="573" r:id="rId22"/>
    <p:sldId id="484" r:id="rId23"/>
    <p:sldId id="571" r:id="rId24"/>
    <p:sldId id="570" r:id="rId25"/>
    <p:sldId id="581" r:id="rId26"/>
    <p:sldId id="576" r:id="rId27"/>
    <p:sldId id="574" r:id="rId28"/>
    <p:sldId id="577" r:id="rId29"/>
    <p:sldId id="578" r:id="rId30"/>
    <p:sldId id="582" r:id="rId31"/>
    <p:sldId id="557" r:id="rId32"/>
    <p:sldId id="568" r:id="rId33"/>
    <p:sldId id="596" r:id="rId34"/>
    <p:sldId id="569" r:id="rId35"/>
    <p:sldId id="566" r:id="rId36"/>
    <p:sldId id="514" r:id="rId37"/>
    <p:sldId id="579" r:id="rId38"/>
    <p:sldId id="583" r:id="rId39"/>
    <p:sldId id="588" r:id="rId40"/>
    <p:sldId id="589" r:id="rId41"/>
    <p:sldId id="580" r:id="rId42"/>
    <p:sldId id="59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00"/>
    <a:srgbClr val="945200"/>
    <a:srgbClr val="003088"/>
    <a:srgbClr val="626262"/>
    <a:srgbClr val="F08900"/>
    <a:srgbClr val="1E5DF8"/>
    <a:srgbClr val="FFFFFF"/>
    <a:srgbClr val="00BED5"/>
    <a:srgbClr val="C13D33"/>
    <a:srgbClr val="E94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574"/>
  </p:normalViewPr>
  <p:slideViewPr>
    <p:cSldViewPr snapToGrid="0" snapToObjects="1">
      <p:cViewPr varScale="1">
        <p:scale>
          <a:sx n="153" d="100"/>
          <a:sy n="153" d="100"/>
        </p:scale>
        <p:origin x="248" y="184"/>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11/28/22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with that outlined, I’ll dive into the designs. As I mentioned there are now concepts outlined for each detector area, some of them have progressed to a prototyping stage this year and I’ll address that at the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21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scope/challenge of the project and then talk about what the key radiation types we expect from each area in EPAC to give context to the detector designs I’m going to show. </a:t>
            </a:r>
          </a:p>
          <a:p>
            <a:r>
              <a:rPr lang="en-US" dirty="0"/>
              <a:t>I’ll run through the concepts we’ve come up with for each detector and then run through where our technical risks are and how they’ve changed since last year. </a:t>
            </a:r>
          </a:p>
          <a:p>
            <a:endParaRPr lang="en-US" dirty="0"/>
          </a:p>
          <a:p>
            <a:r>
              <a:rPr lang="en-US" dirty="0"/>
              <a:t>Then to wrap up I’ll show off some of the prototyping results in a few areas and talk about what it means going forward for each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81243-7536-AC47-A591-5A990938F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80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the same challenge statement I showed last time, basically breaking down that core sentence into parts. </a:t>
            </a:r>
          </a:p>
          <a:p>
            <a:r>
              <a:rPr lang="en-GB" dirty="0"/>
              <a:t>We need detectors that can resolve the right stuff, be that radiation type or to the desired specification be that spectral or spatial</a:t>
            </a:r>
          </a:p>
          <a:p>
            <a:r>
              <a:rPr lang="en-GB" dirty="0"/>
              <a:t>We need to account for some of the unicity that comes with LPI, handle EMP emission, handle the multiple synchronous radiation sources, handle that its such a bright source with everything arriving at ones</a:t>
            </a:r>
          </a:p>
          <a:p>
            <a:r>
              <a:rPr lang="en-GB" dirty="0"/>
              <a:t>Then we need to adapt it to 10Hz, everything we’ve done in the past is at the 1/min rate we need to think about the secondary problems that might creep up</a:t>
            </a:r>
          </a:p>
          <a:p>
            <a:endParaRPr lang="en-GB" dirty="0"/>
          </a:p>
          <a:p>
            <a:endParaRPr lang="en-GB" dirty="0"/>
          </a:p>
          <a:p>
            <a:r>
              <a:rPr lang="en-GB" dirty="0"/>
              <a:t>And part of that challenge is the wide radiation types we’re able to generate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225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the same challenge statement I showed last time, basically breaking down that core sentence into parts. </a:t>
            </a:r>
          </a:p>
          <a:p>
            <a:r>
              <a:rPr lang="en-GB" dirty="0"/>
              <a:t>We need detectors that can resolve the right stuff, be that radiation type or to the desired specification be that spectral or spatial</a:t>
            </a:r>
          </a:p>
          <a:p>
            <a:r>
              <a:rPr lang="en-GB" dirty="0"/>
              <a:t>We need to account for some of the unicity that comes with LPI, handle EMP emission, handle the multiple synchronous radiation sources, handle that its such a bright source with everything arriving at ones</a:t>
            </a:r>
          </a:p>
          <a:p>
            <a:r>
              <a:rPr lang="en-GB" dirty="0"/>
              <a:t>Then we need to adapt it to 10Hz, everything we’ve done in the past is at the 1/min rate we need to think about the secondary problems that might creep up</a:t>
            </a:r>
          </a:p>
          <a:p>
            <a:endParaRPr lang="en-GB" dirty="0"/>
          </a:p>
          <a:p>
            <a:endParaRPr lang="en-GB" dirty="0"/>
          </a:p>
          <a:p>
            <a:r>
              <a:rPr lang="en-GB" dirty="0"/>
              <a:t>And part of that challenge is the wide radiation types we’re able to generate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61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the same challenge statement I showed last time, basically breaking down that core sentence into parts. </a:t>
            </a:r>
          </a:p>
          <a:p>
            <a:r>
              <a:rPr lang="en-GB" dirty="0"/>
              <a:t>We need detectors that can resolve the right stuff, be that radiation type or to the desired specification be that spectral or spatial</a:t>
            </a:r>
          </a:p>
          <a:p>
            <a:r>
              <a:rPr lang="en-GB" dirty="0"/>
              <a:t>We need to account for some of the unicity that comes with LPI, handle EMP emission, handle the multiple synchronous radiation sources, handle that its such a bright source with everything arriving at ones</a:t>
            </a:r>
          </a:p>
          <a:p>
            <a:r>
              <a:rPr lang="en-GB" dirty="0"/>
              <a:t>Then we need to adapt it to 10Hz, everything we’ve done in the past is at the 1/min rate we need to think about the secondary problems that might creep up</a:t>
            </a:r>
          </a:p>
          <a:p>
            <a:endParaRPr lang="en-GB" dirty="0"/>
          </a:p>
          <a:p>
            <a:endParaRPr lang="en-GB" dirty="0"/>
          </a:p>
          <a:p>
            <a:r>
              <a:rPr lang="en-GB" dirty="0"/>
              <a:t>And part of that challenge is the wide radiation types we’re able to generate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28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the same challenge statement I showed last time, basically breaking down that core sentence into parts. </a:t>
            </a:r>
          </a:p>
          <a:p>
            <a:r>
              <a:rPr lang="en-GB" dirty="0"/>
              <a:t>We need detectors that can resolve the right stuff, be that radiation type or to the desired specification be that spectral or spatial</a:t>
            </a:r>
          </a:p>
          <a:p>
            <a:r>
              <a:rPr lang="en-GB" dirty="0"/>
              <a:t>We need to account for some of the unicity that comes with LPI, handle EMP emission, handle the multiple synchronous radiation sources, handle that its such a bright source with everything arriving at ones</a:t>
            </a:r>
          </a:p>
          <a:p>
            <a:r>
              <a:rPr lang="en-GB" dirty="0"/>
              <a:t>Then we need to adapt it to 10Hz, everything we’ve done in the past is at the 1/min rate we need to think about the secondary problems that might creep up</a:t>
            </a:r>
          </a:p>
          <a:p>
            <a:endParaRPr lang="en-GB" dirty="0"/>
          </a:p>
          <a:p>
            <a:endParaRPr lang="en-GB" dirty="0"/>
          </a:p>
          <a:p>
            <a:r>
              <a:rPr lang="en-GB" dirty="0"/>
              <a:t>And part of that challenge is the wide radiation types we’re able to generate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8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with that outlined, I’ll dive into the designs. As I mentioned there are now concepts outlined for each detector area, some of them have progressed to a prototyping stage this year and I’ll address that at the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0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with that outlined, I’ll dive into the designs. As I mentioned there are now concepts outlined for each detector area, some of them have progressed to a prototyping stage this year and I’ll address that at the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95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with that outlined, I’ll dive into the designs. As I mentioned there are now concepts outlined for each detector area, some of them have progressed to a prototyping stage this year and I’ll address that at the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E0DB-EE5F-3042-B9B7-093C4DF361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a:xfrm>
            <a:off x="1046429" y="826852"/>
            <a:ext cx="10515600" cy="1325563"/>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a:xfrm>
            <a:off x="3821317" y="6356350"/>
            <a:ext cx="4114800" cy="365125"/>
          </a:xfrm>
        </p:spPr>
        <p:txBody>
          <a:bodyPr/>
          <a:lstStyle/>
          <a:p>
            <a:r>
              <a:rPr lang="en-US"/>
              <a:t>xxx</a:t>
            </a:r>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543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a:xfrm>
            <a:off x="9267731" y="119331"/>
            <a:ext cx="2743200" cy="365125"/>
          </a:xfrm>
        </p:spPr>
        <p:txBody>
          <a:bodyPr/>
          <a:lstStyle>
            <a:lvl1pPr>
              <a:defRPr i="1">
                <a:solidFill>
                  <a:schemeClr val="tx1"/>
                </a:solidFill>
              </a:defRPr>
            </a:lvl1pPr>
          </a:lstStyle>
          <a:p>
            <a:r>
              <a:rPr lang="en-US" dirty="0"/>
              <a:t>EPAC ISTAC November 20 </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xxx</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12776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89829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3108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68223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55845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1FAE-FEF1-6048-95BE-0A4DC93663C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21C841B-BE32-204F-85F7-B214D81F5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74B0B54-CE2C-E644-97EB-23E582F27E29}"/>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5" name="Footer Placeholder 4">
            <a:extLst>
              <a:ext uri="{FF2B5EF4-FFF2-40B4-BE49-F238E27FC236}">
                <a16:creationId xmlns:a16="http://schemas.microsoft.com/office/drawing/2014/main" id="{10B4935D-8B44-E843-92C7-6A5736A439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F0B1D9-6756-0E48-B21B-472D01B93424}"/>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4062373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8E09-A2C0-1143-8C01-9FCB65540D6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BC9D8B9-6362-304D-86EC-DB39CCC4EA0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3A6CA56-B6D4-9246-8156-83FC8EAE818C}"/>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5" name="Footer Placeholder 4">
            <a:extLst>
              <a:ext uri="{FF2B5EF4-FFF2-40B4-BE49-F238E27FC236}">
                <a16:creationId xmlns:a16="http://schemas.microsoft.com/office/drawing/2014/main" id="{3B517EC8-BB27-CB4F-8369-DF5C52F964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029012-D902-464A-A8D0-D972785D676E}"/>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116965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53FB-B007-884F-955C-295C11C285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1760212-0EB2-864C-9121-6E3E7E1D8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404450-7C2B-4041-AA9B-18228DBDD413}"/>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5" name="Footer Placeholder 4">
            <a:extLst>
              <a:ext uri="{FF2B5EF4-FFF2-40B4-BE49-F238E27FC236}">
                <a16:creationId xmlns:a16="http://schemas.microsoft.com/office/drawing/2014/main" id="{E2909FA6-032E-8242-86D5-1E803C8672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552818-794A-BC4F-9689-F853F5E2C5A0}"/>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305008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2C80-4F6D-AB45-8B8D-0524DF1EC5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6A6F3CE-91C5-974A-A9D5-A434F1C193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5678C-2CB3-C54E-9514-3E09973A58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CCF7239-25AC-5340-A80C-9F239B266652}"/>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6" name="Footer Placeholder 5">
            <a:extLst>
              <a:ext uri="{FF2B5EF4-FFF2-40B4-BE49-F238E27FC236}">
                <a16:creationId xmlns:a16="http://schemas.microsoft.com/office/drawing/2014/main" id="{CC79A883-92EE-E14D-90AA-7B0D0630C7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CE39B1-D4E0-2D4D-9964-D217FD234F97}"/>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136745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5972-7410-4247-8609-BFAEABF6C19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74BB400-E282-4842-9C7C-3B0B3824A0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795491-B383-404A-AD9D-C6E00C9BB3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7607F16-9C96-8C45-9F56-6644692D23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1FF505-E8AD-A64E-83B3-B3E2E35D98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E69F748-16A2-C046-AAD9-16B33EBD61C2}"/>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8" name="Footer Placeholder 7">
            <a:extLst>
              <a:ext uri="{FF2B5EF4-FFF2-40B4-BE49-F238E27FC236}">
                <a16:creationId xmlns:a16="http://schemas.microsoft.com/office/drawing/2014/main" id="{3E2A9C72-9A83-D841-A058-62CC14756A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BDFE09-3643-E34D-BADF-3684BB89F8D0}"/>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3853607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458D-FC83-1D46-A98D-A7E132FEB2C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AC8F412-35D3-924A-A276-5E88F8023C61}"/>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4" name="Footer Placeholder 3">
            <a:extLst>
              <a:ext uri="{FF2B5EF4-FFF2-40B4-BE49-F238E27FC236}">
                <a16:creationId xmlns:a16="http://schemas.microsoft.com/office/drawing/2014/main" id="{538A0DBE-F61F-BA41-BD2A-DCDFA9EC5A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2B1F8B-6CB2-424C-BAB5-8E6FDA5D6C9C}"/>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762118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7157C-F743-434E-989B-F6E8CB15999C}"/>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3" name="Footer Placeholder 2">
            <a:extLst>
              <a:ext uri="{FF2B5EF4-FFF2-40B4-BE49-F238E27FC236}">
                <a16:creationId xmlns:a16="http://schemas.microsoft.com/office/drawing/2014/main" id="{F9982974-84FD-A74A-A6F6-CB418A5461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81F418-D75D-7F45-B1C7-EE719C7045E9}"/>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4148182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9EA3-A8BD-FD4C-B497-FC32AAD811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DC9FD7F-B206-D743-88D2-5210DD638A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C1726CA-F1F4-AE43-B970-6B4496FE6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50CA27-3CB3-E14C-BC0D-F65C667C8556}"/>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6" name="Footer Placeholder 5">
            <a:extLst>
              <a:ext uri="{FF2B5EF4-FFF2-40B4-BE49-F238E27FC236}">
                <a16:creationId xmlns:a16="http://schemas.microsoft.com/office/drawing/2014/main" id="{E3FCC1AC-58C0-F045-AF37-B3E285AB31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E667AB-E1F1-7C4C-BB46-D435C571784E}"/>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4151266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16FB-74CC-2C4D-A1F9-9E03F9E641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C9A04CB-0A99-EC47-BD39-23410BCF2B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3A9388-6C64-3747-BF43-8FD72BB53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DB6F7F-C00C-C744-B522-3B1B6B4B7868}"/>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6" name="Footer Placeholder 5">
            <a:extLst>
              <a:ext uri="{FF2B5EF4-FFF2-40B4-BE49-F238E27FC236}">
                <a16:creationId xmlns:a16="http://schemas.microsoft.com/office/drawing/2014/main" id="{904C9AB9-C821-2A42-94F7-7B00F0104F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12C770-6E42-A643-8163-072674EE3CE9}"/>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86502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9A09-FD69-DC46-9C5A-8888E8ADF90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D62303C-3712-A04B-AF5A-7CCAF8CA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D4D197-8B45-7E43-884C-9341AAF0EF48}"/>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5" name="Footer Placeholder 4">
            <a:extLst>
              <a:ext uri="{FF2B5EF4-FFF2-40B4-BE49-F238E27FC236}">
                <a16:creationId xmlns:a16="http://schemas.microsoft.com/office/drawing/2014/main" id="{FE43FCAE-3217-BE4E-A910-FBEB0F43B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7DD7DF-F75C-5643-9C97-BB0C3FA03806}"/>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241708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1ABDF-BA69-5A4C-A77D-0743356FBE0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E8DEBE1-4BBB-CB41-B093-83E8852F38A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AF9ED38-BC6B-5C49-B1F8-1E5D8A96AA42}"/>
              </a:ext>
            </a:extLst>
          </p:cNvPr>
          <p:cNvSpPr>
            <a:spLocks noGrp="1"/>
          </p:cNvSpPr>
          <p:nvPr>
            <p:ph type="dt" sz="half" idx="10"/>
          </p:nvPr>
        </p:nvSpPr>
        <p:spPr/>
        <p:txBody>
          <a:bodyPr/>
          <a:lstStyle/>
          <a:p>
            <a:fld id="{AF91D53A-20AF-5A41-B1B4-0D703A8DF5E3}" type="datetimeFigureOut">
              <a:rPr lang="en-GB" smtClean="0"/>
              <a:t>28/11/2022</a:t>
            </a:fld>
            <a:endParaRPr lang="en-GB"/>
          </a:p>
        </p:txBody>
      </p:sp>
      <p:sp>
        <p:nvSpPr>
          <p:cNvPr id="5" name="Footer Placeholder 4">
            <a:extLst>
              <a:ext uri="{FF2B5EF4-FFF2-40B4-BE49-F238E27FC236}">
                <a16:creationId xmlns:a16="http://schemas.microsoft.com/office/drawing/2014/main" id="{11A47488-C6DD-304D-A878-5045E8FBC1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4CB4F1-87C7-5041-88C5-95CC99273E42}"/>
              </a:ext>
            </a:extLst>
          </p:cNvPr>
          <p:cNvSpPr>
            <a:spLocks noGrp="1"/>
          </p:cNvSpPr>
          <p:nvPr>
            <p:ph type="sldNum" sz="quarter" idx="12"/>
          </p:nvPr>
        </p:nvSpPr>
        <p:spPr/>
        <p:txBody>
          <a:bodyPr/>
          <a:lstStyle/>
          <a:p>
            <a:fld id="{6BF95BCA-FDD6-244D-9F0A-7D58BB5CD2D9}" type="slidenum">
              <a:rPr lang="en-GB" smtClean="0"/>
              <a:t>‹#›</a:t>
            </a:fld>
            <a:endParaRPr lang="en-GB"/>
          </a:p>
        </p:txBody>
      </p:sp>
    </p:spTree>
    <p:extLst>
      <p:ext uri="{BB962C8B-B14F-4D97-AF65-F5344CB8AC3E}">
        <p14:creationId xmlns:p14="http://schemas.microsoft.com/office/powerpoint/2010/main" val="18878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070963" y="5707527"/>
            <a:ext cx="747358" cy="729306"/>
          </a:xfrm>
          <a:prstGeom prst="rect">
            <a:avLst/>
          </a:prstGeom>
        </p:spPr>
      </p:pic>
    </p:spTree>
    <p:extLst>
      <p:ext uri="{BB962C8B-B14F-4D97-AF65-F5344CB8AC3E}">
        <p14:creationId xmlns:p14="http://schemas.microsoft.com/office/powerpoint/2010/main" val="244700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66770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3844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4627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5370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EPAC ISTAC November 20 </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xxx</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940125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a:stretch>
            <a:fillRect/>
          </a:stretch>
        </p:blipFill>
        <p:spPr>
          <a:xfrm>
            <a:off x="515940" y="5802305"/>
            <a:ext cx="2111379" cy="539751"/>
          </a:xfrm>
          <a:prstGeom prst="rect">
            <a:avLst/>
          </a:prstGeom>
        </p:spPr>
      </p:pic>
      <p:pic>
        <p:nvPicPr>
          <p:cNvPr id="2" name="Picture 1"/>
          <p:cNvPicPr>
            <a:picLocks noChangeAspect="1"/>
          </p:cNvPicPr>
          <p:nvPr userDrawn="1"/>
        </p:nvPicPr>
        <p:blipFill>
          <a:blip r:embed="rId6"/>
          <a:stretch>
            <a:fillRect/>
          </a:stretch>
        </p:blipFill>
        <p:spPr>
          <a:xfrm>
            <a:off x="11070963" y="5707527"/>
            <a:ext cx="747358" cy="729306"/>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EPAC ISTAC November 20 </a:t>
            </a:r>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xxx</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848721" y="6182506"/>
            <a:ext cx="2111379" cy="539751"/>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31343" y="57981"/>
            <a:ext cx="949795" cy="928607"/>
          </a:xfrm>
          <a:prstGeom prst="rect">
            <a:avLst/>
          </a:prstGeom>
        </p:spPr>
      </p:pic>
    </p:spTree>
    <p:extLst>
      <p:ext uri="{BB962C8B-B14F-4D97-AF65-F5344CB8AC3E}">
        <p14:creationId xmlns:p14="http://schemas.microsoft.com/office/powerpoint/2010/main" val="174522513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D37D4-9F04-F945-9425-64FC674588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664D58C-2301-F649-975C-0D3C17563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21ED52-EFB5-7848-982A-93D20FD18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1D53A-20AF-5A41-B1B4-0D703A8DF5E3}" type="datetimeFigureOut">
              <a:rPr lang="en-GB" smtClean="0"/>
              <a:t>28/11/2022</a:t>
            </a:fld>
            <a:endParaRPr lang="en-GB"/>
          </a:p>
        </p:txBody>
      </p:sp>
      <p:sp>
        <p:nvSpPr>
          <p:cNvPr id="5" name="Footer Placeholder 4">
            <a:extLst>
              <a:ext uri="{FF2B5EF4-FFF2-40B4-BE49-F238E27FC236}">
                <a16:creationId xmlns:a16="http://schemas.microsoft.com/office/drawing/2014/main" id="{B4B2DAB7-F272-C243-ADB5-44D829AB5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49606B-1FF5-8446-8008-0782004B6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95BCA-FDD6-244D-9F0A-7D58BB5CD2D9}" type="slidenum">
              <a:rPr lang="en-GB" smtClean="0"/>
              <a:t>‹#›</a:t>
            </a:fld>
            <a:endParaRPr lang="en-GB"/>
          </a:p>
        </p:txBody>
      </p:sp>
    </p:spTree>
    <p:extLst>
      <p:ext uri="{BB962C8B-B14F-4D97-AF65-F5344CB8AC3E}">
        <p14:creationId xmlns:p14="http://schemas.microsoft.com/office/powerpoint/2010/main" val="19624951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9.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8316591"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EPAC ISTAC </a:t>
            </a:r>
          </a:p>
          <a:p>
            <a:r>
              <a:rPr lang="en-US" sz="4800" b="1" spc="-150" dirty="0">
                <a:solidFill>
                  <a:srgbClr val="002060"/>
                </a:solidFill>
                <a:latin typeface="Arial" panose="020B0604020202020204" pitchFamily="34" charset="0"/>
                <a:cs typeface="Arial" panose="020B0604020202020204" pitchFamily="34" charset="0"/>
              </a:rPr>
              <a:t>Detectors</a:t>
            </a:r>
          </a:p>
        </p:txBody>
      </p:sp>
      <p:sp>
        <p:nvSpPr>
          <p:cNvPr id="5" name="Rectangle 4">
            <a:extLst>
              <a:ext uri="{FF2B5EF4-FFF2-40B4-BE49-F238E27FC236}">
                <a16:creationId xmlns:a16="http://schemas.microsoft.com/office/drawing/2014/main" id="{0BEB0AE4-391E-6F41-84C6-D4EEDF519A31}"/>
              </a:ext>
            </a:extLst>
          </p:cNvPr>
          <p:cNvSpPr/>
          <p:nvPr/>
        </p:nvSpPr>
        <p:spPr>
          <a:xfrm>
            <a:off x="1255196" y="4116611"/>
            <a:ext cx="5745669" cy="1200329"/>
          </a:xfrm>
          <a:prstGeom prst="rect">
            <a:avLst/>
          </a:prstGeom>
        </p:spPr>
        <p:txBody>
          <a:bodyPr wrap="square">
            <a:spAutoFit/>
          </a:bodyPr>
          <a:lstStyle/>
          <a:p>
            <a:r>
              <a:rPr lang="en-GB" sz="2400" dirty="0">
                <a:solidFill>
                  <a:srgbClr val="626262"/>
                </a:solidFill>
                <a:latin typeface="Arial" panose="020B0604020202020204" pitchFamily="34" charset="0"/>
                <a:cs typeface="Arial" panose="020B0604020202020204" pitchFamily="34" charset="0"/>
              </a:rPr>
              <a:t>C. D. Armstrong</a:t>
            </a:r>
            <a:br>
              <a:rPr lang="en-GB" sz="2400" dirty="0">
                <a:solidFill>
                  <a:srgbClr val="626262"/>
                </a:solidFill>
                <a:latin typeface="Arial" panose="020B0604020202020204" pitchFamily="34" charset="0"/>
                <a:cs typeface="Arial" panose="020B0604020202020204" pitchFamily="34" charset="0"/>
              </a:rPr>
            </a:br>
            <a:endParaRPr lang="en-GB" sz="2400" dirty="0">
              <a:solidFill>
                <a:srgbClr val="626262"/>
              </a:solidFill>
              <a:latin typeface="Arial" panose="020B0604020202020204" pitchFamily="34" charset="0"/>
              <a:cs typeface="Arial" panose="020B0604020202020204" pitchFamily="34" charset="0"/>
            </a:endParaRPr>
          </a:p>
          <a:p>
            <a:r>
              <a:rPr lang="en-GB" sz="2400" dirty="0">
                <a:solidFill>
                  <a:srgbClr val="626262"/>
                </a:solidFill>
                <a:latin typeface="Arial" panose="020B0604020202020204" pitchFamily="34" charset="0"/>
                <a:cs typeface="Arial" panose="020B0604020202020204" pitchFamily="34" charset="0"/>
              </a:rPr>
              <a:t>30/11/2022</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Project Updates</a:t>
            </a: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56991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0760C32-DEC9-6C02-191D-A37217674E7B}"/>
              </a:ext>
            </a:extLst>
          </p:cNvPr>
          <p:cNvCxnSpPr>
            <a:cxnSpLocks/>
          </p:cNvCxnSpPr>
          <p:nvPr/>
        </p:nvCxnSpPr>
        <p:spPr>
          <a:xfrm flipV="1">
            <a:off x="4408066" y="1573110"/>
            <a:ext cx="0" cy="4274385"/>
          </a:xfrm>
          <a:prstGeom prst="line">
            <a:avLst/>
          </a:prstGeom>
          <a:noFill/>
          <a:ln w="19050" cap="flat" cmpd="sng" algn="ctr">
            <a:solidFill>
              <a:sysClr val="windowText" lastClr="000000"/>
            </a:solidFill>
            <a:prstDash val="sysDash"/>
            <a:miter lim="800000"/>
          </a:ln>
          <a:effectLst/>
        </p:spPr>
      </p:cxnSp>
      <p:cxnSp>
        <p:nvCxnSpPr>
          <p:cNvPr id="8" name="Straight Connector 7">
            <a:extLst>
              <a:ext uri="{FF2B5EF4-FFF2-40B4-BE49-F238E27FC236}">
                <a16:creationId xmlns:a16="http://schemas.microsoft.com/office/drawing/2014/main" id="{A6CEB49F-CA56-22AC-5481-6FC978DBDB03}"/>
              </a:ext>
            </a:extLst>
          </p:cNvPr>
          <p:cNvCxnSpPr>
            <a:cxnSpLocks/>
          </p:cNvCxnSpPr>
          <p:nvPr/>
        </p:nvCxnSpPr>
        <p:spPr>
          <a:xfrm flipV="1">
            <a:off x="5544440" y="1573110"/>
            <a:ext cx="0" cy="4274385"/>
          </a:xfrm>
          <a:prstGeom prst="line">
            <a:avLst/>
          </a:prstGeom>
          <a:noFill/>
          <a:ln w="19050" cap="flat" cmpd="sng" algn="ctr">
            <a:solidFill>
              <a:sysClr val="windowText" lastClr="000000"/>
            </a:solidFill>
            <a:prstDash val="sysDash"/>
            <a:miter lim="800000"/>
          </a:ln>
          <a:effectLst/>
        </p:spPr>
      </p:cxnSp>
      <p:cxnSp>
        <p:nvCxnSpPr>
          <p:cNvPr id="11" name="Straight Connector 10">
            <a:extLst>
              <a:ext uri="{FF2B5EF4-FFF2-40B4-BE49-F238E27FC236}">
                <a16:creationId xmlns:a16="http://schemas.microsoft.com/office/drawing/2014/main" id="{30AAAD08-887A-4DEB-996B-20E2A117B1C9}"/>
              </a:ext>
            </a:extLst>
          </p:cNvPr>
          <p:cNvCxnSpPr>
            <a:cxnSpLocks/>
          </p:cNvCxnSpPr>
          <p:nvPr/>
        </p:nvCxnSpPr>
        <p:spPr>
          <a:xfrm flipV="1">
            <a:off x="6680814" y="1573110"/>
            <a:ext cx="0" cy="4274385"/>
          </a:xfrm>
          <a:prstGeom prst="line">
            <a:avLst/>
          </a:prstGeom>
          <a:noFill/>
          <a:ln w="19050" cap="flat" cmpd="sng" algn="ctr">
            <a:solidFill>
              <a:sysClr val="windowText" lastClr="000000"/>
            </a:solidFill>
            <a:prstDash val="sysDash"/>
            <a:miter lim="800000"/>
          </a:ln>
          <a:effectLst/>
        </p:spPr>
      </p:cxnSp>
      <p:cxnSp>
        <p:nvCxnSpPr>
          <p:cNvPr id="12" name="Straight Connector 11">
            <a:extLst>
              <a:ext uri="{FF2B5EF4-FFF2-40B4-BE49-F238E27FC236}">
                <a16:creationId xmlns:a16="http://schemas.microsoft.com/office/drawing/2014/main" id="{9C83A466-4508-6DB0-C2A1-72A0679B0781}"/>
              </a:ext>
            </a:extLst>
          </p:cNvPr>
          <p:cNvCxnSpPr>
            <a:cxnSpLocks/>
          </p:cNvCxnSpPr>
          <p:nvPr/>
        </p:nvCxnSpPr>
        <p:spPr>
          <a:xfrm flipV="1">
            <a:off x="7817188" y="1573110"/>
            <a:ext cx="0" cy="4274385"/>
          </a:xfrm>
          <a:prstGeom prst="line">
            <a:avLst/>
          </a:prstGeom>
          <a:noFill/>
          <a:ln w="19050" cap="flat" cmpd="sng" algn="ctr">
            <a:solidFill>
              <a:sysClr val="windowText" lastClr="000000"/>
            </a:solidFill>
            <a:prstDash val="sysDash"/>
            <a:miter lim="800000"/>
          </a:ln>
          <a:effectLst/>
        </p:spPr>
      </p:cxnSp>
      <p:cxnSp>
        <p:nvCxnSpPr>
          <p:cNvPr id="13" name="Straight Connector 12">
            <a:extLst>
              <a:ext uri="{FF2B5EF4-FFF2-40B4-BE49-F238E27FC236}">
                <a16:creationId xmlns:a16="http://schemas.microsoft.com/office/drawing/2014/main" id="{10392F6C-393E-D5B8-BB04-7D9F96E75339}"/>
              </a:ext>
            </a:extLst>
          </p:cNvPr>
          <p:cNvCxnSpPr>
            <a:cxnSpLocks/>
          </p:cNvCxnSpPr>
          <p:nvPr/>
        </p:nvCxnSpPr>
        <p:spPr>
          <a:xfrm flipV="1">
            <a:off x="8953562" y="1573110"/>
            <a:ext cx="0" cy="4274385"/>
          </a:xfrm>
          <a:prstGeom prst="line">
            <a:avLst/>
          </a:prstGeom>
          <a:noFill/>
          <a:ln w="19050" cap="flat" cmpd="sng" algn="ctr">
            <a:solidFill>
              <a:sysClr val="windowText" lastClr="000000"/>
            </a:solidFill>
            <a:prstDash val="sysDash"/>
            <a:miter lim="800000"/>
          </a:ln>
          <a:effectLst/>
        </p:spPr>
      </p:cxnSp>
      <p:cxnSp>
        <p:nvCxnSpPr>
          <p:cNvPr id="15" name="Straight Connector 14">
            <a:extLst>
              <a:ext uri="{FF2B5EF4-FFF2-40B4-BE49-F238E27FC236}">
                <a16:creationId xmlns:a16="http://schemas.microsoft.com/office/drawing/2014/main" id="{ACD9FFC3-8E8D-9D63-7824-EEC4A7DB8654}"/>
              </a:ext>
            </a:extLst>
          </p:cNvPr>
          <p:cNvCxnSpPr>
            <a:cxnSpLocks/>
          </p:cNvCxnSpPr>
          <p:nvPr/>
        </p:nvCxnSpPr>
        <p:spPr>
          <a:xfrm flipV="1">
            <a:off x="10089935" y="1573110"/>
            <a:ext cx="0" cy="4274385"/>
          </a:xfrm>
          <a:prstGeom prst="line">
            <a:avLst/>
          </a:prstGeom>
          <a:noFill/>
          <a:ln w="19050" cap="flat" cmpd="sng" algn="ctr">
            <a:solidFill>
              <a:sysClr val="windowText" lastClr="000000"/>
            </a:solidFill>
            <a:prstDash val="sysDash"/>
            <a:miter lim="800000"/>
          </a:ln>
          <a:effectLst/>
        </p:spPr>
      </p:cxnSp>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Progress at 2021 ISTAC</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cxnSp>
        <p:nvCxnSpPr>
          <p:cNvPr id="4" name="Straight Arrow Connector 3">
            <a:extLst>
              <a:ext uri="{FF2B5EF4-FFF2-40B4-BE49-F238E27FC236}">
                <a16:creationId xmlns:a16="http://schemas.microsoft.com/office/drawing/2014/main" id="{D75C92FF-39D7-3FB9-A51E-F288D0B72A4D}"/>
              </a:ext>
            </a:extLst>
          </p:cNvPr>
          <p:cNvCxnSpPr>
            <a:cxnSpLocks/>
          </p:cNvCxnSpPr>
          <p:nvPr/>
        </p:nvCxnSpPr>
        <p:spPr>
          <a:xfrm>
            <a:off x="3672731" y="5847495"/>
            <a:ext cx="7218138" cy="0"/>
          </a:xfrm>
          <a:prstGeom prst="straightConnector1">
            <a:avLst/>
          </a:prstGeom>
          <a:noFill/>
          <a:ln w="19050" cap="flat" cmpd="sng" algn="ctr">
            <a:solidFill>
              <a:sysClr val="windowText" lastClr="000000"/>
            </a:solidFill>
            <a:prstDash val="solid"/>
            <a:miter lim="800000"/>
            <a:tailEnd type="triangle"/>
          </a:ln>
          <a:effectLst/>
        </p:spPr>
      </p:cxnSp>
      <p:sp>
        <p:nvSpPr>
          <p:cNvPr id="16" name="TextBox 15">
            <a:extLst>
              <a:ext uri="{FF2B5EF4-FFF2-40B4-BE49-F238E27FC236}">
                <a16:creationId xmlns:a16="http://schemas.microsoft.com/office/drawing/2014/main" id="{D7B05B18-AA27-83E2-D5F0-23DDD748A6DA}"/>
              </a:ext>
            </a:extLst>
          </p:cNvPr>
          <p:cNvSpPr txBox="1"/>
          <p:nvPr/>
        </p:nvSpPr>
        <p:spPr>
          <a:xfrm>
            <a:off x="3961354" y="1254082"/>
            <a:ext cx="8347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Concept </a:t>
            </a:r>
          </a:p>
        </p:txBody>
      </p:sp>
      <p:sp>
        <p:nvSpPr>
          <p:cNvPr id="17" name="TextBox 16">
            <a:extLst>
              <a:ext uri="{FF2B5EF4-FFF2-40B4-BE49-F238E27FC236}">
                <a16:creationId xmlns:a16="http://schemas.microsoft.com/office/drawing/2014/main" id="{8C9DB5B9-C184-91BA-7F74-3ACCB31D9A00}"/>
              </a:ext>
            </a:extLst>
          </p:cNvPr>
          <p:cNvSpPr txBox="1"/>
          <p:nvPr/>
        </p:nvSpPr>
        <p:spPr>
          <a:xfrm>
            <a:off x="5162361" y="1254083"/>
            <a:ext cx="68640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Design</a:t>
            </a:r>
          </a:p>
        </p:txBody>
      </p:sp>
      <p:sp>
        <p:nvSpPr>
          <p:cNvPr id="18" name="TextBox 17">
            <a:extLst>
              <a:ext uri="{FF2B5EF4-FFF2-40B4-BE49-F238E27FC236}">
                <a16:creationId xmlns:a16="http://schemas.microsoft.com/office/drawing/2014/main" id="{38360A9A-BF67-FB44-CA09-0AD81766929C}"/>
              </a:ext>
            </a:extLst>
          </p:cNvPr>
          <p:cNvSpPr txBox="1"/>
          <p:nvPr/>
        </p:nvSpPr>
        <p:spPr>
          <a:xfrm>
            <a:off x="6126513" y="1254084"/>
            <a:ext cx="106561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Prototyping</a:t>
            </a:r>
          </a:p>
        </p:txBody>
      </p:sp>
      <p:sp>
        <p:nvSpPr>
          <p:cNvPr id="21" name="TextBox 20">
            <a:extLst>
              <a:ext uri="{FF2B5EF4-FFF2-40B4-BE49-F238E27FC236}">
                <a16:creationId xmlns:a16="http://schemas.microsoft.com/office/drawing/2014/main" id="{05D19F54-D228-25C0-4102-797361233430}"/>
              </a:ext>
            </a:extLst>
          </p:cNvPr>
          <p:cNvSpPr txBox="1"/>
          <p:nvPr/>
        </p:nvSpPr>
        <p:spPr>
          <a:xfrm>
            <a:off x="7251056" y="1254085"/>
            <a:ext cx="115506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Procurement</a:t>
            </a:r>
          </a:p>
        </p:txBody>
      </p:sp>
      <p:sp>
        <p:nvSpPr>
          <p:cNvPr id="22" name="TextBox 21">
            <a:extLst>
              <a:ext uri="{FF2B5EF4-FFF2-40B4-BE49-F238E27FC236}">
                <a16:creationId xmlns:a16="http://schemas.microsoft.com/office/drawing/2014/main" id="{C9642FF8-EF2B-F5FF-364E-8E779DAA92F2}"/>
              </a:ext>
            </a:extLst>
          </p:cNvPr>
          <p:cNvSpPr txBox="1"/>
          <p:nvPr/>
        </p:nvSpPr>
        <p:spPr>
          <a:xfrm>
            <a:off x="8272587" y="1254085"/>
            <a:ext cx="14047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Characterisation</a:t>
            </a:r>
          </a:p>
        </p:txBody>
      </p:sp>
      <p:sp>
        <p:nvSpPr>
          <p:cNvPr id="24" name="TextBox 23">
            <a:extLst>
              <a:ext uri="{FF2B5EF4-FFF2-40B4-BE49-F238E27FC236}">
                <a16:creationId xmlns:a16="http://schemas.microsoft.com/office/drawing/2014/main" id="{54689376-5FAE-C881-4D29-B83C357A72FC}"/>
              </a:ext>
            </a:extLst>
          </p:cNvPr>
          <p:cNvSpPr txBox="1"/>
          <p:nvPr/>
        </p:nvSpPr>
        <p:spPr>
          <a:xfrm>
            <a:off x="9502154" y="1254081"/>
            <a:ext cx="131959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Commissioning</a:t>
            </a:r>
          </a:p>
        </p:txBody>
      </p:sp>
      <p:sp>
        <p:nvSpPr>
          <p:cNvPr id="25" name="TextBox 24">
            <a:extLst>
              <a:ext uri="{FF2B5EF4-FFF2-40B4-BE49-F238E27FC236}">
                <a16:creationId xmlns:a16="http://schemas.microsoft.com/office/drawing/2014/main" id="{EC7BD449-F640-EBCC-E60C-3348B4234009}"/>
              </a:ext>
            </a:extLst>
          </p:cNvPr>
          <p:cNvSpPr txBox="1"/>
          <p:nvPr/>
        </p:nvSpPr>
        <p:spPr>
          <a:xfrm>
            <a:off x="6593185" y="5870273"/>
            <a:ext cx="133395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Development</a:t>
            </a:r>
          </a:p>
        </p:txBody>
      </p:sp>
      <p:sp>
        <p:nvSpPr>
          <p:cNvPr id="27" name="Pentagon 26">
            <a:extLst>
              <a:ext uri="{FF2B5EF4-FFF2-40B4-BE49-F238E27FC236}">
                <a16:creationId xmlns:a16="http://schemas.microsoft.com/office/drawing/2014/main" id="{B6D0C0A9-0F1E-72A0-F466-1570D7B5C6D5}"/>
              </a:ext>
            </a:extLst>
          </p:cNvPr>
          <p:cNvSpPr/>
          <p:nvPr/>
        </p:nvSpPr>
        <p:spPr>
          <a:xfrm>
            <a:off x="3830099" y="224079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Pentagon 36">
            <a:extLst>
              <a:ext uri="{FF2B5EF4-FFF2-40B4-BE49-F238E27FC236}">
                <a16:creationId xmlns:a16="http://schemas.microsoft.com/office/drawing/2014/main" id="{988601F8-146B-A198-9ADA-4BF214F21CD5}"/>
              </a:ext>
            </a:extLst>
          </p:cNvPr>
          <p:cNvSpPr/>
          <p:nvPr/>
        </p:nvSpPr>
        <p:spPr>
          <a:xfrm>
            <a:off x="4980748" y="224164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Pentagon 37">
            <a:extLst>
              <a:ext uri="{FF2B5EF4-FFF2-40B4-BE49-F238E27FC236}">
                <a16:creationId xmlns:a16="http://schemas.microsoft.com/office/drawing/2014/main" id="{6E015888-6E59-920B-D300-B74F3691F755}"/>
              </a:ext>
            </a:extLst>
          </p:cNvPr>
          <p:cNvSpPr/>
          <p:nvPr/>
        </p:nvSpPr>
        <p:spPr>
          <a:xfrm>
            <a:off x="6133376" y="2241644"/>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9" name="Pentagon 38">
            <a:extLst>
              <a:ext uri="{FF2B5EF4-FFF2-40B4-BE49-F238E27FC236}">
                <a16:creationId xmlns:a16="http://schemas.microsoft.com/office/drawing/2014/main" id="{A5BF3CC9-B0C6-321B-B4F1-7E54ACACA524}"/>
              </a:ext>
            </a:extLst>
          </p:cNvPr>
          <p:cNvSpPr/>
          <p:nvPr/>
        </p:nvSpPr>
        <p:spPr>
          <a:xfrm>
            <a:off x="7279329" y="2241644"/>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0" name="Pentagon 39">
            <a:extLst>
              <a:ext uri="{FF2B5EF4-FFF2-40B4-BE49-F238E27FC236}">
                <a16:creationId xmlns:a16="http://schemas.microsoft.com/office/drawing/2014/main" id="{A9C78220-D1E2-D214-A9FB-E97DE6452F69}"/>
              </a:ext>
            </a:extLst>
          </p:cNvPr>
          <p:cNvSpPr/>
          <p:nvPr/>
        </p:nvSpPr>
        <p:spPr>
          <a:xfrm>
            <a:off x="8425282" y="224079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Pentagon 40">
            <a:extLst>
              <a:ext uri="{FF2B5EF4-FFF2-40B4-BE49-F238E27FC236}">
                <a16:creationId xmlns:a16="http://schemas.microsoft.com/office/drawing/2014/main" id="{53D0A157-BC2A-DD00-868B-BA29D1F2BC0C}"/>
              </a:ext>
            </a:extLst>
          </p:cNvPr>
          <p:cNvSpPr/>
          <p:nvPr/>
        </p:nvSpPr>
        <p:spPr>
          <a:xfrm>
            <a:off x="9571235" y="224079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Pentagon 41">
            <a:extLst>
              <a:ext uri="{FF2B5EF4-FFF2-40B4-BE49-F238E27FC236}">
                <a16:creationId xmlns:a16="http://schemas.microsoft.com/office/drawing/2014/main" id="{D99DF73E-F496-82BD-8EE9-023DC9F3763E}"/>
              </a:ext>
            </a:extLst>
          </p:cNvPr>
          <p:cNvSpPr/>
          <p:nvPr/>
        </p:nvSpPr>
        <p:spPr>
          <a:xfrm>
            <a:off x="3830099" y="1737208"/>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Pentagon 42">
            <a:extLst>
              <a:ext uri="{FF2B5EF4-FFF2-40B4-BE49-F238E27FC236}">
                <a16:creationId xmlns:a16="http://schemas.microsoft.com/office/drawing/2014/main" id="{01FCEE25-B84A-7FEA-CD11-3529720B4D0E}"/>
              </a:ext>
            </a:extLst>
          </p:cNvPr>
          <p:cNvSpPr/>
          <p:nvPr/>
        </p:nvSpPr>
        <p:spPr>
          <a:xfrm>
            <a:off x="4980748" y="173806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Pentagon 43">
            <a:extLst>
              <a:ext uri="{FF2B5EF4-FFF2-40B4-BE49-F238E27FC236}">
                <a16:creationId xmlns:a16="http://schemas.microsoft.com/office/drawing/2014/main" id="{B259651E-0588-09BB-AF1C-8AC50E11A9E5}"/>
              </a:ext>
            </a:extLst>
          </p:cNvPr>
          <p:cNvSpPr/>
          <p:nvPr/>
        </p:nvSpPr>
        <p:spPr>
          <a:xfrm>
            <a:off x="6133376" y="173806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Pentagon 45">
            <a:extLst>
              <a:ext uri="{FF2B5EF4-FFF2-40B4-BE49-F238E27FC236}">
                <a16:creationId xmlns:a16="http://schemas.microsoft.com/office/drawing/2014/main" id="{7163305F-5996-BA12-39AA-BAB186994F76}"/>
              </a:ext>
            </a:extLst>
          </p:cNvPr>
          <p:cNvSpPr/>
          <p:nvPr/>
        </p:nvSpPr>
        <p:spPr>
          <a:xfrm>
            <a:off x="8425282" y="173720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Pentagon 46">
            <a:extLst>
              <a:ext uri="{FF2B5EF4-FFF2-40B4-BE49-F238E27FC236}">
                <a16:creationId xmlns:a16="http://schemas.microsoft.com/office/drawing/2014/main" id="{2F392CA6-8AA2-EB8D-5C6D-CDE68E063199}"/>
              </a:ext>
            </a:extLst>
          </p:cNvPr>
          <p:cNvSpPr/>
          <p:nvPr/>
        </p:nvSpPr>
        <p:spPr>
          <a:xfrm>
            <a:off x="9571235" y="173720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Pentagon 47">
            <a:extLst>
              <a:ext uri="{FF2B5EF4-FFF2-40B4-BE49-F238E27FC236}">
                <a16:creationId xmlns:a16="http://schemas.microsoft.com/office/drawing/2014/main" id="{023B39AC-6677-EE77-3AD7-2BBCAC633728}"/>
              </a:ext>
            </a:extLst>
          </p:cNvPr>
          <p:cNvSpPr/>
          <p:nvPr/>
        </p:nvSpPr>
        <p:spPr>
          <a:xfrm>
            <a:off x="3830099" y="274437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Pentagon 48">
            <a:extLst>
              <a:ext uri="{FF2B5EF4-FFF2-40B4-BE49-F238E27FC236}">
                <a16:creationId xmlns:a16="http://schemas.microsoft.com/office/drawing/2014/main" id="{DE83194E-9041-32A6-AA84-2EF17E1A7C94}"/>
              </a:ext>
            </a:extLst>
          </p:cNvPr>
          <p:cNvSpPr/>
          <p:nvPr/>
        </p:nvSpPr>
        <p:spPr>
          <a:xfrm>
            <a:off x="4980748" y="2745227"/>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Pentagon 52">
            <a:extLst>
              <a:ext uri="{FF2B5EF4-FFF2-40B4-BE49-F238E27FC236}">
                <a16:creationId xmlns:a16="http://schemas.microsoft.com/office/drawing/2014/main" id="{927024BD-F87A-1B9A-FE0E-3AC14507FF4F}"/>
              </a:ext>
            </a:extLst>
          </p:cNvPr>
          <p:cNvSpPr/>
          <p:nvPr/>
        </p:nvSpPr>
        <p:spPr>
          <a:xfrm>
            <a:off x="6133376" y="2745227"/>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Pentagon 58">
            <a:extLst>
              <a:ext uri="{FF2B5EF4-FFF2-40B4-BE49-F238E27FC236}">
                <a16:creationId xmlns:a16="http://schemas.microsoft.com/office/drawing/2014/main" id="{5489B5C1-D07D-6147-47F0-41BE272B495D}"/>
              </a:ext>
            </a:extLst>
          </p:cNvPr>
          <p:cNvSpPr/>
          <p:nvPr/>
        </p:nvSpPr>
        <p:spPr>
          <a:xfrm>
            <a:off x="7279329" y="274522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Pentagon 61">
            <a:extLst>
              <a:ext uri="{FF2B5EF4-FFF2-40B4-BE49-F238E27FC236}">
                <a16:creationId xmlns:a16="http://schemas.microsoft.com/office/drawing/2014/main" id="{348364C7-5AD6-1814-268D-8BE55D5F2B7E}"/>
              </a:ext>
            </a:extLst>
          </p:cNvPr>
          <p:cNvSpPr/>
          <p:nvPr/>
        </p:nvSpPr>
        <p:spPr>
          <a:xfrm>
            <a:off x="8425282" y="274437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Pentagon 62">
            <a:extLst>
              <a:ext uri="{FF2B5EF4-FFF2-40B4-BE49-F238E27FC236}">
                <a16:creationId xmlns:a16="http://schemas.microsoft.com/office/drawing/2014/main" id="{BCD2E499-D8FF-8A29-5659-06840D1F1A2A}"/>
              </a:ext>
            </a:extLst>
          </p:cNvPr>
          <p:cNvSpPr/>
          <p:nvPr/>
        </p:nvSpPr>
        <p:spPr>
          <a:xfrm>
            <a:off x="9571235" y="274437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Pentagon 64">
            <a:extLst>
              <a:ext uri="{FF2B5EF4-FFF2-40B4-BE49-F238E27FC236}">
                <a16:creationId xmlns:a16="http://schemas.microsoft.com/office/drawing/2014/main" id="{29EAA2B9-ECA2-B802-BC16-74BD1D1D457C}"/>
              </a:ext>
            </a:extLst>
          </p:cNvPr>
          <p:cNvSpPr/>
          <p:nvPr/>
        </p:nvSpPr>
        <p:spPr>
          <a:xfrm>
            <a:off x="3846356" y="4505998"/>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Pentagon 66">
            <a:extLst>
              <a:ext uri="{FF2B5EF4-FFF2-40B4-BE49-F238E27FC236}">
                <a16:creationId xmlns:a16="http://schemas.microsoft.com/office/drawing/2014/main" id="{D246CAD5-4423-8DEF-1AD7-783C11279340}"/>
              </a:ext>
            </a:extLst>
          </p:cNvPr>
          <p:cNvSpPr/>
          <p:nvPr/>
        </p:nvSpPr>
        <p:spPr>
          <a:xfrm>
            <a:off x="4997005" y="450685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Pentagon 67">
            <a:extLst>
              <a:ext uri="{FF2B5EF4-FFF2-40B4-BE49-F238E27FC236}">
                <a16:creationId xmlns:a16="http://schemas.microsoft.com/office/drawing/2014/main" id="{0BA4C5F5-1C9B-29BC-0118-F3132B1B77C9}"/>
              </a:ext>
            </a:extLst>
          </p:cNvPr>
          <p:cNvSpPr/>
          <p:nvPr/>
        </p:nvSpPr>
        <p:spPr>
          <a:xfrm>
            <a:off x="6149633" y="4506851"/>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0" name="Pentagon 69">
            <a:extLst>
              <a:ext uri="{FF2B5EF4-FFF2-40B4-BE49-F238E27FC236}">
                <a16:creationId xmlns:a16="http://schemas.microsoft.com/office/drawing/2014/main" id="{7E4B76F2-0454-D2B7-39C8-6C75E96D18E8}"/>
              </a:ext>
            </a:extLst>
          </p:cNvPr>
          <p:cNvSpPr/>
          <p:nvPr/>
        </p:nvSpPr>
        <p:spPr>
          <a:xfrm>
            <a:off x="7295586" y="4506851"/>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Pentagon 70">
            <a:extLst>
              <a:ext uri="{FF2B5EF4-FFF2-40B4-BE49-F238E27FC236}">
                <a16:creationId xmlns:a16="http://schemas.microsoft.com/office/drawing/2014/main" id="{5898E352-403E-4804-4868-A78C8FDC69F4}"/>
              </a:ext>
            </a:extLst>
          </p:cNvPr>
          <p:cNvSpPr/>
          <p:nvPr/>
        </p:nvSpPr>
        <p:spPr>
          <a:xfrm>
            <a:off x="8441539" y="450599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Pentagon 71">
            <a:extLst>
              <a:ext uri="{FF2B5EF4-FFF2-40B4-BE49-F238E27FC236}">
                <a16:creationId xmlns:a16="http://schemas.microsoft.com/office/drawing/2014/main" id="{5BE7FA87-75F2-7DE0-63FD-EA9CBE870843}"/>
              </a:ext>
            </a:extLst>
          </p:cNvPr>
          <p:cNvSpPr/>
          <p:nvPr/>
        </p:nvSpPr>
        <p:spPr>
          <a:xfrm>
            <a:off x="9587492" y="450599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Pentagon 73">
            <a:extLst>
              <a:ext uri="{FF2B5EF4-FFF2-40B4-BE49-F238E27FC236}">
                <a16:creationId xmlns:a16="http://schemas.microsoft.com/office/drawing/2014/main" id="{09459BBC-F5EF-80D3-22E0-6672B61B06CB}"/>
              </a:ext>
            </a:extLst>
          </p:cNvPr>
          <p:cNvSpPr/>
          <p:nvPr/>
        </p:nvSpPr>
        <p:spPr>
          <a:xfrm>
            <a:off x="3846356" y="4002415"/>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entagon 74">
            <a:extLst>
              <a:ext uri="{FF2B5EF4-FFF2-40B4-BE49-F238E27FC236}">
                <a16:creationId xmlns:a16="http://schemas.microsoft.com/office/drawing/2014/main" id="{351B04DB-D6F0-053A-40EA-9E0E81C4B9AC}"/>
              </a:ext>
            </a:extLst>
          </p:cNvPr>
          <p:cNvSpPr/>
          <p:nvPr/>
        </p:nvSpPr>
        <p:spPr>
          <a:xfrm>
            <a:off x="4997005" y="400326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8" name="Pentagon 77">
            <a:extLst>
              <a:ext uri="{FF2B5EF4-FFF2-40B4-BE49-F238E27FC236}">
                <a16:creationId xmlns:a16="http://schemas.microsoft.com/office/drawing/2014/main" id="{C5D3FB9E-C1D8-EC2F-F5BE-740D9311AA9E}"/>
              </a:ext>
            </a:extLst>
          </p:cNvPr>
          <p:cNvSpPr/>
          <p:nvPr/>
        </p:nvSpPr>
        <p:spPr>
          <a:xfrm>
            <a:off x="6149633" y="4003268"/>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9" name="Pentagon 78">
            <a:extLst>
              <a:ext uri="{FF2B5EF4-FFF2-40B4-BE49-F238E27FC236}">
                <a16:creationId xmlns:a16="http://schemas.microsoft.com/office/drawing/2014/main" id="{6A095EA1-6A93-7BE9-CC95-845AF54BD5B9}"/>
              </a:ext>
            </a:extLst>
          </p:cNvPr>
          <p:cNvSpPr/>
          <p:nvPr/>
        </p:nvSpPr>
        <p:spPr>
          <a:xfrm>
            <a:off x="7295586" y="4003268"/>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0" name="Pentagon 79">
            <a:extLst>
              <a:ext uri="{FF2B5EF4-FFF2-40B4-BE49-F238E27FC236}">
                <a16:creationId xmlns:a16="http://schemas.microsoft.com/office/drawing/2014/main" id="{B392BBD4-E056-8FFB-9F9D-C91947291089}"/>
              </a:ext>
            </a:extLst>
          </p:cNvPr>
          <p:cNvSpPr/>
          <p:nvPr/>
        </p:nvSpPr>
        <p:spPr>
          <a:xfrm>
            <a:off x="8441539" y="400241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Pentagon 80">
            <a:extLst>
              <a:ext uri="{FF2B5EF4-FFF2-40B4-BE49-F238E27FC236}">
                <a16:creationId xmlns:a16="http://schemas.microsoft.com/office/drawing/2014/main" id="{5549AB54-AFEA-03E8-9360-5E85733AD7B0}"/>
              </a:ext>
            </a:extLst>
          </p:cNvPr>
          <p:cNvSpPr/>
          <p:nvPr/>
        </p:nvSpPr>
        <p:spPr>
          <a:xfrm>
            <a:off x="9587492" y="400241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Pentagon 82">
            <a:extLst>
              <a:ext uri="{FF2B5EF4-FFF2-40B4-BE49-F238E27FC236}">
                <a16:creationId xmlns:a16="http://schemas.microsoft.com/office/drawing/2014/main" id="{F4D5D894-7D90-DD91-556D-CD2B35C44AEA}"/>
              </a:ext>
            </a:extLst>
          </p:cNvPr>
          <p:cNvSpPr/>
          <p:nvPr/>
        </p:nvSpPr>
        <p:spPr>
          <a:xfrm>
            <a:off x="3846356" y="500958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Pentagon 83">
            <a:extLst>
              <a:ext uri="{FF2B5EF4-FFF2-40B4-BE49-F238E27FC236}">
                <a16:creationId xmlns:a16="http://schemas.microsoft.com/office/drawing/2014/main" id="{EA501E2C-3AF1-BB78-22FB-F2EF5764CB8D}"/>
              </a:ext>
            </a:extLst>
          </p:cNvPr>
          <p:cNvSpPr/>
          <p:nvPr/>
        </p:nvSpPr>
        <p:spPr>
          <a:xfrm>
            <a:off x="4997005" y="501043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6" name="Pentagon 85">
            <a:extLst>
              <a:ext uri="{FF2B5EF4-FFF2-40B4-BE49-F238E27FC236}">
                <a16:creationId xmlns:a16="http://schemas.microsoft.com/office/drawing/2014/main" id="{E350C198-C502-F075-851A-D040DAF3578D}"/>
              </a:ext>
            </a:extLst>
          </p:cNvPr>
          <p:cNvSpPr/>
          <p:nvPr/>
        </p:nvSpPr>
        <p:spPr>
          <a:xfrm>
            <a:off x="6149633" y="501043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Pentagon 86">
            <a:extLst>
              <a:ext uri="{FF2B5EF4-FFF2-40B4-BE49-F238E27FC236}">
                <a16:creationId xmlns:a16="http://schemas.microsoft.com/office/drawing/2014/main" id="{50ED6FA1-77DF-649A-BC07-43CBA733ED95}"/>
              </a:ext>
            </a:extLst>
          </p:cNvPr>
          <p:cNvSpPr/>
          <p:nvPr/>
        </p:nvSpPr>
        <p:spPr>
          <a:xfrm>
            <a:off x="7295586" y="501043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Pentagon 87">
            <a:extLst>
              <a:ext uri="{FF2B5EF4-FFF2-40B4-BE49-F238E27FC236}">
                <a16:creationId xmlns:a16="http://schemas.microsoft.com/office/drawing/2014/main" id="{03934E73-5865-B15C-AEE1-1CAE4C417A4A}"/>
              </a:ext>
            </a:extLst>
          </p:cNvPr>
          <p:cNvSpPr/>
          <p:nvPr/>
        </p:nvSpPr>
        <p:spPr>
          <a:xfrm>
            <a:off x="8441539" y="500958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Pentagon 88">
            <a:extLst>
              <a:ext uri="{FF2B5EF4-FFF2-40B4-BE49-F238E27FC236}">
                <a16:creationId xmlns:a16="http://schemas.microsoft.com/office/drawing/2014/main" id="{EE520A52-7E7B-FA47-6737-70DCA27FA427}"/>
              </a:ext>
            </a:extLst>
          </p:cNvPr>
          <p:cNvSpPr/>
          <p:nvPr/>
        </p:nvSpPr>
        <p:spPr>
          <a:xfrm>
            <a:off x="9587492" y="500958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Pentagon 89">
            <a:extLst>
              <a:ext uri="{FF2B5EF4-FFF2-40B4-BE49-F238E27FC236}">
                <a16:creationId xmlns:a16="http://schemas.microsoft.com/office/drawing/2014/main" id="{061F90F6-0737-766F-F525-6C170C799F9C}"/>
              </a:ext>
            </a:extLst>
          </p:cNvPr>
          <p:cNvSpPr/>
          <p:nvPr/>
        </p:nvSpPr>
        <p:spPr>
          <a:xfrm>
            <a:off x="3846356" y="5506890"/>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Pentagon 91">
            <a:extLst>
              <a:ext uri="{FF2B5EF4-FFF2-40B4-BE49-F238E27FC236}">
                <a16:creationId xmlns:a16="http://schemas.microsoft.com/office/drawing/2014/main" id="{4711F786-9732-7BBA-8D5C-0BBADD77D800}"/>
              </a:ext>
            </a:extLst>
          </p:cNvPr>
          <p:cNvSpPr/>
          <p:nvPr/>
        </p:nvSpPr>
        <p:spPr>
          <a:xfrm>
            <a:off x="4997005" y="5507743"/>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Pentagon 92">
            <a:extLst>
              <a:ext uri="{FF2B5EF4-FFF2-40B4-BE49-F238E27FC236}">
                <a16:creationId xmlns:a16="http://schemas.microsoft.com/office/drawing/2014/main" id="{B5CF81D9-AA5C-FE5E-E0B6-4056C874096A}"/>
              </a:ext>
            </a:extLst>
          </p:cNvPr>
          <p:cNvSpPr/>
          <p:nvPr/>
        </p:nvSpPr>
        <p:spPr>
          <a:xfrm>
            <a:off x="6149633" y="550774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5" name="Pentagon 94">
            <a:extLst>
              <a:ext uri="{FF2B5EF4-FFF2-40B4-BE49-F238E27FC236}">
                <a16:creationId xmlns:a16="http://schemas.microsoft.com/office/drawing/2014/main" id="{949DF70F-AD7C-8A9D-AE95-39FFAB34A256}"/>
              </a:ext>
            </a:extLst>
          </p:cNvPr>
          <p:cNvSpPr/>
          <p:nvPr/>
        </p:nvSpPr>
        <p:spPr>
          <a:xfrm>
            <a:off x="7295586" y="550774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Pentagon 95">
            <a:extLst>
              <a:ext uri="{FF2B5EF4-FFF2-40B4-BE49-F238E27FC236}">
                <a16:creationId xmlns:a16="http://schemas.microsoft.com/office/drawing/2014/main" id="{B38AD1C0-5B6F-EE5A-BF6C-99269A9F91FC}"/>
              </a:ext>
            </a:extLst>
          </p:cNvPr>
          <p:cNvSpPr/>
          <p:nvPr/>
        </p:nvSpPr>
        <p:spPr>
          <a:xfrm>
            <a:off x="8441539" y="550688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Pentagon 97">
            <a:extLst>
              <a:ext uri="{FF2B5EF4-FFF2-40B4-BE49-F238E27FC236}">
                <a16:creationId xmlns:a16="http://schemas.microsoft.com/office/drawing/2014/main" id="{867C68C4-FE32-9F45-1DF0-5C55D2A2E8F4}"/>
              </a:ext>
            </a:extLst>
          </p:cNvPr>
          <p:cNvSpPr/>
          <p:nvPr/>
        </p:nvSpPr>
        <p:spPr>
          <a:xfrm>
            <a:off x="9587492" y="550688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8AE7092E-5BAE-0267-2A98-A81E641590A8}"/>
              </a:ext>
            </a:extLst>
          </p:cNvPr>
          <p:cNvSpPr txBox="1"/>
          <p:nvPr/>
        </p:nvSpPr>
        <p:spPr>
          <a:xfrm>
            <a:off x="627777" y="4640248"/>
            <a:ext cx="131978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Spectroscopy</a:t>
            </a:r>
          </a:p>
        </p:txBody>
      </p:sp>
      <p:sp>
        <p:nvSpPr>
          <p:cNvPr id="101" name="TextBox 100">
            <a:extLst>
              <a:ext uri="{FF2B5EF4-FFF2-40B4-BE49-F238E27FC236}">
                <a16:creationId xmlns:a16="http://schemas.microsoft.com/office/drawing/2014/main" id="{F8F67CA4-C9FA-6A4B-8E0A-72BAFBE6A1C9}"/>
              </a:ext>
            </a:extLst>
          </p:cNvPr>
          <p:cNvSpPr txBox="1"/>
          <p:nvPr/>
        </p:nvSpPr>
        <p:spPr>
          <a:xfrm>
            <a:off x="741128" y="2070221"/>
            <a:ext cx="86273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Imaging</a:t>
            </a:r>
          </a:p>
        </p:txBody>
      </p:sp>
      <p:sp>
        <p:nvSpPr>
          <p:cNvPr id="102" name="TextBox 101">
            <a:extLst>
              <a:ext uri="{FF2B5EF4-FFF2-40B4-BE49-F238E27FC236}">
                <a16:creationId xmlns:a16="http://schemas.microsoft.com/office/drawing/2014/main" id="{67F04055-E7B1-3714-6DE7-96D678E9D8BE}"/>
              </a:ext>
            </a:extLst>
          </p:cNvPr>
          <p:cNvSpPr txBox="1"/>
          <p:nvPr/>
        </p:nvSpPr>
        <p:spPr>
          <a:xfrm>
            <a:off x="2298649" y="1605755"/>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Sub-micron,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3" name="TextBox 102">
            <a:extLst>
              <a:ext uri="{FF2B5EF4-FFF2-40B4-BE49-F238E27FC236}">
                <a16:creationId xmlns:a16="http://schemas.microsoft.com/office/drawing/2014/main" id="{53D9C246-5101-FFCF-1ED2-12D4740C52A9}"/>
              </a:ext>
            </a:extLst>
          </p:cNvPr>
          <p:cNvSpPr txBox="1"/>
          <p:nvPr/>
        </p:nvSpPr>
        <p:spPr>
          <a:xfrm>
            <a:off x="2293817" y="2136647"/>
            <a:ext cx="104547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MeV Imager,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4" name="TextBox 103">
            <a:extLst>
              <a:ext uri="{FF2B5EF4-FFF2-40B4-BE49-F238E27FC236}">
                <a16:creationId xmlns:a16="http://schemas.microsoft.com/office/drawing/2014/main" id="{B282A4F9-4C3B-4E3B-AD16-E7FDD09C3BD8}"/>
              </a:ext>
            </a:extLst>
          </p:cNvPr>
          <p:cNvSpPr txBox="1"/>
          <p:nvPr/>
        </p:nvSpPr>
        <p:spPr>
          <a:xfrm>
            <a:off x="2298649" y="2598312"/>
            <a:ext cx="126803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Multi-modal,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&gt;100 keV x-ray, N</a:t>
            </a:r>
          </a:p>
        </p:txBody>
      </p:sp>
      <p:sp>
        <p:nvSpPr>
          <p:cNvPr id="105" name="TextBox 104">
            <a:extLst>
              <a:ext uri="{FF2B5EF4-FFF2-40B4-BE49-F238E27FC236}">
                <a16:creationId xmlns:a16="http://schemas.microsoft.com/office/drawing/2014/main" id="{FF4B3095-9256-0D19-92A7-3C4BFB20A700}"/>
              </a:ext>
            </a:extLst>
          </p:cNvPr>
          <p:cNvSpPr txBox="1"/>
          <p:nvPr/>
        </p:nvSpPr>
        <p:spPr>
          <a:xfrm>
            <a:off x="2269213" y="3863241"/>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Bayer Mask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6" name="TextBox 105">
            <a:extLst>
              <a:ext uri="{FF2B5EF4-FFF2-40B4-BE49-F238E27FC236}">
                <a16:creationId xmlns:a16="http://schemas.microsoft.com/office/drawing/2014/main" id="{13138398-6602-5F73-A8EA-8F3A80F65E9B}"/>
              </a:ext>
            </a:extLst>
          </p:cNvPr>
          <p:cNvSpPr txBox="1"/>
          <p:nvPr/>
        </p:nvSpPr>
        <p:spPr>
          <a:xfrm>
            <a:off x="2264381" y="4394133"/>
            <a:ext cx="87793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LAS,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7" name="TextBox 106">
            <a:extLst>
              <a:ext uri="{FF2B5EF4-FFF2-40B4-BE49-F238E27FC236}">
                <a16:creationId xmlns:a16="http://schemas.microsoft.com/office/drawing/2014/main" id="{4576CF78-E283-832F-5409-B336C0AC0556}"/>
              </a:ext>
            </a:extLst>
          </p:cNvPr>
          <p:cNvSpPr txBox="1"/>
          <p:nvPr/>
        </p:nvSpPr>
        <p:spPr>
          <a:xfrm>
            <a:off x="2269213" y="4855798"/>
            <a:ext cx="14686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prstClr val="black"/>
                </a:solidFill>
                <a:effectLst/>
                <a:uLnTx/>
                <a:uFillTx/>
              </a:rPr>
              <a:t>nTOF</a:t>
            </a:r>
            <a:endParaRPr kumimoji="0" lang="en-GB" sz="1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 100 MeV Neutron </a:t>
            </a:r>
          </a:p>
        </p:txBody>
      </p:sp>
      <p:sp>
        <p:nvSpPr>
          <p:cNvPr id="108" name="TextBox 107">
            <a:extLst>
              <a:ext uri="{FF2B5EF4-FFF2-40B4-BE49-F238E27FC236}">
                <a16:creationId xmlns:a16="http://schemas.microsoft.com/office/drawing/2014/main" id="{67E292EC-4215-0385-09B8-3771199F688B}"/>
              </a:ext>
            </a:extLst>
          </p:cNvPr>
          <p:cNvSpPr txBox="1"/>
          <p:nvPr/>
        </p:nvSpPr>
        <p:spPr>
          <a:xfrm>
            <a:off x="2250751" y="5302761"/>
            <a:ext cx="83388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THz</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0.1-50 </a:t>
            </a:r>
            <a:r>
              <a:rPr kumimoji="0" lang="en-GB" sz="1200" b="0" i="1" u="none" strike="noStrike" kern="0" cap="none" spc="0" normalizeH="0" baseline="0" noProof="0" dirty="0" err="1">
                <a:ln>
                  <a:noFill/>
                </a:ln>
                <a:solidFill>
                  <a:prstClr val="black"/>
                </a:solidFill>
                <a:effectLst/>
                <a:uLnTx/>
                <a:uFillTx/>
              </a:rPr>
              <a:t>Thz</a:t>
            </a:r>
            <a:endParaRPr kumimoji="0" lang="en-GB" sz="1200" b="0" i="1" u="none" strike="noStrike" kern="0" cap="none" spc="0" normalizeH="0" baseline="0" noProof="0" dirty="0">
              <a:ln>
                <a:noFill/>
              </a:ln>
              <a:solidFill>
                <a:prstClr val="black"/>
              </a:solidFill>
              <a:effectLst/>
              <a:uLnTx/>
              <a:uFillTx/>
            </a:endParaRPr>
          </a:p>
        </p:txBody>
      </p:sp>
      <p:sp>
        <p:nvSpPr>
          <p:cNvPr id="118" name="Pentagon 117">
            <a:extLst>
              <a:ext uri="{FF2B5EF4-FFF2-40B4-BE49-F238E27FC236}">
                <a16:creationId xmlns:a16="http://schemas.microsoft.com/office/drawing/2014/main" id="{8CCBD638-7128-9E40-3E0F-A58815123321}"/>
              </a:ext>
            </a:extLst>
          </p:cNvPr>
          <p:cNvSpPr/>
          <p:nvPr/>
        </p:nvSpPr>
        <p:spPr>
          <a:xfrm>
            <a:off x="7274840" y="1730735"/>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22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Progress at 2022 ISTAC</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cxnSp>
        <p:nvCxnSpPr>
          <p:cNvPr id="4" name="Straight Arrow Connector 3">
            <a:extLst>
              <a:ext uri="{FF2B5EF4-FFF2-40B4-BE49-F238E27FC236}">
                <a16:creationId xmlns:a16="http://schemas.microsoft.com/office/drawing/2014/main" id="{D75C92FF-39D7-3FB9-A51E-F288D0B72A4D}"/>
              </a:ext>
            </a:extLst>
          </p:cNvPr>
          <p:cNvCxnSpPr>
            <a:cxnSpLocks/>
          </p:cNvCxnSpPr>
          <p:nvPr/>
        </p:nvCxnSpPr>
        <p:spPr>
          <a:xfrm>
            <a:off x="3672731" y="5847495"/>
            <a:ext cx="7218138" cy="0"/>
          </a:xfrm>
          <a:prstGeom prst="straightConnector1">
            <a:avLst/>
          </a:prstGeom>
          <a:noFill/>
          <a:ln w="19050" cap="flat" cmpd="sng" algn="ctr">
            <a:solidFill>
              <a:sysClr val="windowText" lastClr="000000"/>
            </a:solidFill>
            <a:prstDash val="solid"/>
            <a:miter lim="800000"/>
            <a:tailEnd type="triangle"/>
          </a:ln>
          <a:effectLst/>
        </p:spPr>
      </p:cxnSp>
      <p:cxnSp>
        <p:nvCxnSpPr>
          <p:cNvPr id="7" name="Straight Connector 6">
            <a:extLst>
              <a:ext uri="{FF2B5EF4-FFF2-40B4-BE49-F238E27FC236}">
                <a16:creationId xmlns:a16="http://schemas.microsoft.com/office/drawing/2014/main" id="{B0760C32-DEC9-6C02-191D-A37217674E7B}"/>
              </a:ext>
            </a:extLst>
          </p:cNvPr>
          <p:cNvCxnSpPr>
            <a:cxnSpLocks/>
          </p:cNvCxnSpPr>
          <p:nvPr/>
        </p:nvCxnSpPr>
        <p:spPr>
          <a:xfrm flipV="1">
            <a:off x="4408066" y="1573110"/>
            <a:ext cx="0" cy="4274385"/>
          </a:xfrm>
          <a:prstGeom prst="line">
            <a:avLst/>
          </a:prstGeom>
          <a:noFill/>
          <a:ln w="19050" cap="flat" cmpd="sng" algn="ctr">
            <a:solidFill>
              <a:sysClr val="windowText" lastClr="000000"/>
            </a:solidFill>
            <a:prstDash val="sysDash"/>
            <a:miter lim="800000"/>
          </a:ln>
          <a:effectLst/>
        </p:spPr>
      </p:cxnSp>
      <p:cxnSp>
        <p:nvCxnSpPr>
          <p:cNvPr id="8" name="Straight Connector 7">
            <a:extLst>
              <a:ext uri="{FF2B5EF4-FFF2-40B4-BE49-F238E27FC236}">
                <a16:creationId xmlns:a16="http://schemas.microsoft.com/office/drawing/2014/main" id="{A6CEB49F-CA56-22AC-5481-6FC978DBDB03}"/>
              </a:ext>
            </a:extLst>
          </p:cNvPr>
          <p:cNvCxnSpPr>
            <a:cxnSpLocks/>
          </p:cNvCxnSpPr>
          <p:nvPr/>
        </p:nvCxnSpPr>
        <p:spPr>
          <a:xfrm flipV="1">
            <a:off x="5544440" y="1573110"/>
            <a:ext cx="0" cy="4274385"/>
          </a:xfrm>
          <a:prstGeom prst="line">
            <a:avLst/>
          </a:prstGeom>
          <a:noFill/>
          <a:ln w="19050" cap="flat" cmpd="sng" algn="ctr">
            <a:solidFill>
              <a:sysClr val="windowText" lastClr="000000"/>
            </a:solidFill>
            <a:prstDash val="sysDash"/>
            <a:miter lim="800000"/>
          </a:ln>
          <a:effectLst/>
        </p:spPr>
      </p:cxnSp>
      <p:cxnSp>
        <p:nvCxnSpPr>
          <p:cNvPr id="11" name="Straight Connector 10">
            <a:extLst>
              <a:ext uri="{FF2B5EF4-FFF2-40B4-BE49-F238E27FC236}">
                <a16:creationId xmlns:a16="http://schemas.microsoft.com/office/drawing/2014/main" id="{30AAAD08-887A-4DEB-996B-20E2A117B1C9}"/>
              </a:ext>
            </a:extLst>
          </p:cNvPr>
          <p:cNvCxnSpPr>
            <a:cxnSpLocks/>
          </p:cNvCxnSpPr>
          <p:nvPr/>
        </p:nvCxnSpPr>
        <p:spPr>
          <a:xfrm flipV="1">
            <a:off x="6680814" y="1573110"/>
            <a:ext cx="0" cy="4274385"/>
          </a:xfrm>
          <a:prstGeom prst="line">
            <a:avLst/>
          </a:prstGeom>
          <a:noFill/>
          <a:ln w="19050" cap="flat" cmpd="sng" algn="ctr">
            <a:solidFill>
              <a:sysClr val="windowText" lastClr="000000"/>
            </a:solidFill>
            <a:prstDash val="sysDash"/>
            <a:miter lim="800000"/>
          </a:ln>
          <a:effectLst/>
        </p:spPr>
      </p:cxnSp>
      <p:cxnSp>
        <p:nvCxnSpPr>
          <p:cNvPr id="12" name="Straight Connector 11">
            <a:extLst>
              <a:ext uri="{FF2B5EF4-FFF2-40B4-BE49-F238E27FC236}">
                <a16:creationId xmlns:a16="http://schemas.microsoft.com/office/drawing/2014/main" id="{9C83A466-4508-6DB0-C2A1-72A0679B0781}"/>
              </a:ext>
            </a:extLst>
          </p:cNvPr>
          <p:cNvCxnSpPr>
            <a:cxnSpLocks/>
          </p:cNvCxnSpPr>
          <p:nvPr/>
        </p:nvCxnSpPr>
        <p:spPr>
          <a:xfrm flipV="1">
            <a:off x="7817188" y="1573110"/>
            <a:ext cx="0" cy="4274385"/>
          </a:xfrm>
          <a:prstGeom prst="line">
            <a:avLst/>
          </a:prstGeom>
          <a:noFill/>
          <a:ln w="19050" cap="flat" cmpd="sng" algn="ctr">
            <a:solidFill>
              <a:sysClr val="windowText" lastClr="000000"/>
            </a:solidFill>
            <a:prstDash val="sysDash"/>
            <a:miter lim="800000"/>
          </a:ln>
          <a:effectLst/>
        </p:spPr>
      </p:cxnSp>
      <p:cxnSp>
        <p:nvCxnSpPr>
          <p:cNvPr id="13" name="Straight Connector 12">
            <a:extLst>
              <a:ext uri="{FF2B5EF4-FFF2-40B4-BE49-F238E27FC236}">
                <a16:creationId xmlns:a16="http://schemas.microsoft.com/office/drawing/2014/main" id="{10392F6C-393E-D5B8-BB04-7D9F96E75339}"/>
              </a:ext>
            </a:extLst>
          </p:cNvPr>
          <p:cNvCxnSpPr>
            <a:cxnSpLocks/>
          </p:cNvCxnSpPr>
          <p:nvPr/>
        </p:nvCxnSpPr>
        <p:spPr>
          <a:xfrm flipV="1">
            <a:off x="8953562" y="1573110"/>
            <a:ext cx="0" cy="4274385"/>
          </a:xfrm>
          <a:prstGeom prst="line">
            <a:avLst/>
          </a:prstGeom>
          <a:noFill/>
          <a:ln w="19050" cap="flat" cmpd="sng" algn="ctr">
            <a:solidFill>
              <a:sysClr val="windowText" lastClr="000000"/>
            </a:solidFill>
            <a:prstDash val="sysDash"/>
            <a:miter lim="800000"/>
          </a:ln>
          <a:effectLst/>
        </p:spPr>
      </p:cxnSp>
      <p:cxnSp>
        <p:nvCxnSpPr>
          <p:cNvPr id="15" name="Straight Connector 14">
            <a:extLst>
              <a:ext uri="{FF2B5EF4-FFF2-40B4-BE49-F238E27FC236}">
                <a16:creationId xmlns:a16="http://schemas.microsoft.com/office/drawing/2014/main" id="{ACD9FFC3-8E8D-9D63-7824-EEC4A7DB8654}"/>
              </a:ext>
            </a:extLst>
          </p:cNvPr>
          <p:cNvCxnSpPr>
            <a:cxnSpLocks/>
          </p:cNvCxnSpPr>
          <p:nvPr/>
        </p:nvCxnSpPr>
        <p:spPr>
          <a:xfrm flipV="1">
            <a:off x="10089935" y="1573110"/>
            <a:ext cx="0" cy="4274385"/>
          </a:xfrm>
          <a:prstGeom prst="line">
            <a:avLst/>
          </a:prstGeom>
          <a:noFill/>
          <a:ln w="19050" cap="flat" cmpd="sng" algn="ctr">
            <a:solidFill>
              <a:sysClr val="windowText" lastClr="000000"/>
            </a:solidFill>
            <a:prstDash val="sysDash"/>
            <a:miter lim="800000"/>
          </a:ln>
          <a:effectLst/>
        </p:spPr>
      </p:cxnSp>
      <p:sp>
        <p:nvSpPr>
          <p:cNvPr id="16" name="TextBox 15">
            <a:extLst>
              <a:ext uri="{FF2B5EF4-FFF2-40B4-BE49-F238E27FC236}">
                <a16:creationId xmlns:a16="http://schemas.microsoft.com/office/drawing/2014/main" id="{D7B05B18-AA27-83E2-D5F0-23DDD748A6DA}"/>
              </a:ext>
            </a:extLst>
          </p:cNvPr>
          <p:cNvSpPr txBox="1"/>
          <p:nvPr/>
        </p:nvSpPr>
        <p:spPr>
          <a:xfrm>
            <a:off x="3961354" y="1254082"/>
            <a:ext cx="8347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Concept </a:t>
            </a:r>
          </a:p>
        </p:txBody>
      </p:sp>
      <p:sp>
        <p:nvSpPr>
          <p:cNvPr id="17" name="TextBox 16">
            <a:extLst>
              <a:ext uri="{FF2B5EF4-FFF2-40B4-BE49-F238E27FC236}">
                <a16:creationId xmlns:a16="http://schemas.microsoft.com/office/drawing/2014/main" id="{8C9DB5B9-C184-91BA-7F74-3ACCB31D9A00}"/>
              </a:ext>
            </a:extLst>
          </p:cNvPr>
          <p:cNvSpPr txBox="1"/>
          <p:nvPr/>
        </p:nvSpPr>
        <p:spPr>
          <a:xfrm>
            <a:off x="5162361" y="1254083"/>
            <a:ext cx="68640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Design</a:t>
            </a:r>
          </a:p>
        </p:txBody>
      </p:sp>
      <p:sp>
        <p:nvSpPr>
          <p:cNvPr id="18" name="TextBox 17">
            <a:extLst>
              <a:ext uri="{FF2B5EF4-FFF2-40B4-BE49-F238E27FC236}">
                <a16:creationId xmlns:a16="http://schemas.microsoft.com/office/drawing/2014/main" id="{38360A9A-BF67-FB44-CA09-0AD81766929C}"/>
              </a:ext>
            </a:extLst>
          </p:cNvPr>
          <p:cNvSpPr txBox="1"/>
          <p:nvPr/>
        </p:nvSpPr>
        <p:spPr>
          <a:xfrm>
            <a:off x="6126513" y="1254084"/>
            <a:ext cx="106561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Prototyping</a:t>
            </a:r>
          </a:p>
        </p:txBody>
      </p:sp>
      <p:sp>
        <p:nvSpPr>
          <p:cNvPr id="21" name="TextBox 20">
            <a:extLst>
              <a:ext uri="{FF2B5EF4-FFF2-40B4-BE49-F238E27FC236}">
                <a16:creationId xmlns:a16="http://schemas.microsoft.com/office/drawing/2014/main" id="{05D19F54-D228-25C0-4102-797361233430}"/>
              </a:ext>
            </a:extLst>
          </p:cNvPr>
          <p:cNvSpPr txBox="1"/>
          <p:nvPr/>
        </p:nvSpPr>
        <p:spPr>
          <a:xfrm>
            <a:off x="7251056" y="1254085"/>
            <a:ext cx="115506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Procurement</a:t>
            </a:r>
          </a:p>
        </p:txBody>
      </p:sp>
      <p:sp>
        <p:nvSpPr>
          <p:cNvPr id="22" name="TextBox 21">
            <a:extLst>
              <a:ext uri="{FF2B5EF4-FFF2-40B4-BE49-F238E27FC236}">
                <a16:creationId xmlns:a16="http://schemas.microsoft.com/office/drawing/2014/main" id="{C9642FF8-EF2B-F5FF-364E-8E779DAA92F2}"/>
              </a:ext>
            </a:extLst>
          </p:cNvPr>
          <p:cNvSpPr txBox="1"/>
          <p:nvPr/>
        </p:nvSpPr>
        <p:spPr>
          <a:xfrm>
            <a:off x="8272587" y="1254085"/>
            <a:ext cx="14047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Characterisation</a:t>
            </a:r>
          </a:p>
        </p:txBody>
      </p:sp>
      <p:sp>
        <p:nvSpPr>
          <p:cNvPr id="24" name="TextBox 23">
            <a:extLst>
              <a:ext uri="{FF2B5EF4-FFF2-40B4-BE49-F238E27FC236}">
                <a16:creationId xmlns:a16="http://schemas.microsoft.com/office/drawing/2014/main" id="{54689376-5FAE-C881-4D29-B83C357A72FC}"/>
              </a:ext>
            </a:extLst>
          </p:cNvPr>
          <p:cNvSpPr txBox="1"/>
          <p:nvPr/>
        </p:nvSpPr>
        <p:spPr>
          <a:xfrm>
            <a:off x="9502154" y="1254081"/>
            <a:ext cx="131959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Commissioning</a:t>
            </a:r>
          </a:p>
        </p:txBody>
      </p:sp>
      <p:sp>
        <p:nvSpPr>
          <p:cNvPr id="25" name="TextBox 24">
            <a:extLst>
              <a:ext uri="{FF2B5EF4-FFF2-40B4-BE49-F238E27FC236}">
                <a16:creationId xmlns:a16="http://schemas.microsoft.com/office/drawing/2014/main" id="{EC7BD449-F640-EBCC-E60C-3348B4234009}"/>
              </a:ext>
            </a:extLst>
          </p:cNvPr>
          <p:cNvSpPr txBox="1"/>
          <p:nvPr/>
        </p:nvSpPr>
        <p:spPr>
          <a:xfrm>
            <a:off x="6593185" y="5870273"/>
            <a:ext cx="133395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Development</a:t>
            </a:r>
          </a:p>
        </p:txBody>
      </p:sp>
      <p:sp>
        <p:nvSpPr>
          <p:cNvPr id="27" name="Pentagon 26">
            <a:extLst>
              <a:ext uri="{FF2B5EF4-FFF2-40B4-BE49-F238E27FC236}">
                <a16:creationId xmlns:a16="http://schemas.microsoft.com/office/drawing/2014/main" id="{B6D0C0A9-0F1E-72A0-F466-1570D7B5C6D5}"/>
              </a:ext>
            </a:extLst>
          </p:cNvPr>
          <p:cNvSpPr/>
          <p:nvPr/>
        </p:nvSpPr>
        <p:spPr>
          <a:xfrm>
            <a:off x="3830099" y="224079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Pentagon 36">
            <a:extLst>
              <a:ext uri="{FF2B5EF4-FFF2-40B4-BE49-F238E27FC236}">
                <a16:creationId xmlns:a16="http://schemas.microsoft.com/office/drawing/2014/main" id="{988601F8-146B-A198-9ADA-4BF214F21CD5}"/>
              </a:ext>
            </a:extLst>
          </p:cNvPr>
          <p:cNvSpPr/>
          <p:nvPr/>
        </p:nvSpPr>
        <p:spPr>
          <a:xfrm>
            <a:off x="4980748" y="224164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Pentagon 37">
            <a:extLst>
              <a:ext uri="{FF2B5EF4-FFF2-40B4-BE49-F238E27FC236}">
                <a16:creationId xmlns:a16="http://schemas.microsoft.com/office/drawing/2014/main" id="{6E015888-6E59-920B-D300-B74F3691F755}"/>
              </a:ext>
            </a:extLst>
          </p:cNvPr>
          <p:cNvSpPr/>
          <p:nvPr/>
        </p:nvSpPr>
        <p:spPr>
          <a:xfrm>
            <a:off x="6133376" y="224164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9" name="Pentagon 38">
            <a:extLst>
              <a:ext uri="{FF2B5EF4-FFF2-40B4-BE49-F238E27FC236}">
                <a16:creationId xmlns:a16="http://schemas.microsoft.com/office/drawing/2014/main" id="{A5BF3CC9-B0C6-321B-B4F1-7E54ACACA524}"/>
              </a:ext>
            </a:extLst>
          </p:cNvPr>
          <p:cNvSpPr/>
          <p:nvPr/>
        </p:nvSpPr>
        <p:spPr>
          <a:xfrm>
            <a:off x="7279329" y="2241644"/>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0" name="Pentagon 39">
            <a:extLst>
              <a:ext uri="{FF2B5EF4-FFF2-40B4-BE49-F238E27FC236}">
                <a16:creationId xmlns:a16="http://schemas.microsoft.com/office/drawing/2014/main" id="{A9C78220-D1E2-D214-A9FB-E97DE6452F69}"/>
              </a:ext>
            </a:extLst>
          </p:cNvPr>
          <p:cNvSpPr/>
          <p:nvPr/>
        </p:nvSpPr>
        <p:spPr>
          <a:xfrm>
            <a:off x="8425282" y="224079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Pentagon 40">
            <a:extLst>
              <a:ext uri="{FF2B5EF4-FFF2-40B4-BE49-F238E27FC236}">
                <a16:creationId xmlns:a16="http://schemas.microsoft.com/office/drawing/2014/main" id="{53D0A157-BC2A-DD00-868B-BA29D1F2BC0C}"/>
              </a:ext>
            </a:extLst>
          </p:cNvPr>
          <p:cNvSpPr/>
          <p:nvPr/>
        </p:nvSpPr>
        <p:spPr>
          <a:xfrm>
            <a:off x="9571235" y="224079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Pentagon 41">
            <a:extLst>
              <a:ext uri="{FF2B5EF4-FFF2-40B4-BE49-F238E27FC236}">
                <a16:creationId xmlns:a16="http://schemas.microsoft.com/office/drawing/2014/main" id="{D99DF73E-F496-82BD-8EE9-023DC9F3763E}"/>
              </a:ext>
            </a:extLst>
          </p:cNvPr>
          <p:cNvSpPr/>
          <p:nvPr/>
        </p:nvSpPr>
        <p:spPr>
          <a:xfrm>
            <a:off x="3830099" y="1737208"/>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Pentagon 42">
            <a:extLst>
              <a:ext uri="{FF2B5EF4-FFF2-40B4-BE49-F238E27FC236}">
                <a16:creationId xmlns:a16="http://schemas.microsoft.com/office/drawing/2014/main" id="{01FCEE25-B84A-7FEA-CD11-3529720B4D0E}"/>
              </a:ext>
            </a:extLst>
          </p:cNvPr>
          <p:cNvSpPr/>
          <p:nvPr/>
        </p:nvSpPr>
        <p:spPr>
          <a:xfrm>
            <a:off x="4980748" y="173806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Pentagon 43">
            <a:extLst>
              <a:ext uri="{FF2B5EF4-FFF2-40B4-BE49-F238E27FC236}">
                <a16:creationId xmlns:a16="http://schemas.microsoft.com/office/drawing/2014/main" id="{B259651E-0588-09BB-AF1C-8AC50E11A9E5}"/>
              </a:ext>
            </a:extLst>
          </p:cNvPr>
          <p:cNvSpPr/>
          <p:nvPr/>
        </p:nvSpPr>
        <p:spPr>
          <a:xfrm>
            <a:off x="6133376" y="173806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Pentagon 44">
            <a:extLst>
              <a:ext uri="{FF2B5EF4-FFF2-40B4-BE49-F238E27FC236}">
                <a16:creationId xmlns:a16="http://schemas.microsoft.com/office/drawing/2014/main" id="{9D1C11FF-5482-62B7-0497-667345B38FCB}"/>
              </a:ext>
            </a:extLst>
          </p:cNvPr>
          <p:cNvSpPr/>
          <p:nvPr/>
        </p:nvSpPr>
        <p:spPr>
          <a:xfrm>
            <a:off x="7279329" y="173806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6" name="Pentagon 45">
            <a:extLst>
              <a:ext uri="{FF2B5EF4-FFF2-40B4-BE49-F238E27FC236}">
                <a16:creationId xmlns:a16="http://schemas.microsoft.com/office/drawing/2014/main" id="{7163305F-5996-BA12-39AA-BAB186994F76}"/>
              </a:ext>
            </a:extLst>
          </p:cNvPr>
          <p:cNvSpPr/>
          <p:nvPr/>
        </p:nvSpPr>
        <p:spPr>
          <a:xfrm>
            <a:off x="8425282" y="173720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Pentagon 46">
            <a:extLst>
              <a:ext uri="{FF2B5EF4-FFF2-40B4-BE49-F238E27FC236}">
                <a16:creationId xmlns:a16="http://schemas.microsoft.com/office/drawing/2014/main" id="{2F392CA6-8AA2-EB8D-5C6D-CDE68E063199}"/>
              </a:ext>
            </a:extLst>
          </p:cNvPr>
          <p:cNvSpPr/>
          <p:nvPr/>
        </p:nvSpPr>
        <p:spPr>
          <a:xfrm>
            <a:off x="9571235" y="173720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Pentagon 47">
            <a:extLst>
              <a:ext uri="{FF2B5EF4-FFF2-40B4-BE49-F238E27FC236}">
                <a16:creationId xmlns:a16="http://schemas.microsoft.com/office/drawing/2014/main" id="{023B39AC-6677-EE77-3AD7-2BBCAC633728}"/>
              </a:ext>
            </a:extLst>
          </p:cNvPr>
          <p:cNvSpPr/>
          <p:nvPr/>
        </p:nvSpPr>
        <p:spPr>
          <a:xfrm>
            <a:off x="3830099" y="274437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Pentagon 48">
            <a:extLst>
              <a:ext uri="{FF2B5EF4-FFF2-40B4-BE49-F238E27FC236}">
                <a16:creationId xmlns:a16="http://schemas.microsoft.com/office/drawing/2014/main" id="{DE83194E-9041-32A6-AA84-2EF17E1A7C94}"/>
              </a:ext>
            </a:extLst>
          </p:cNvPr>
          <p:cNvSpPr/>
          <p:nvPr/>
        </p:nvSpPr>
        <p:spPr>
          <a:xfrm>
            <a:off x="4980748" y="2745227"/>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Pentagon 52">
            <a:extLst>
              <a:ext uri="{FF2B5EF4-FFF2-40B4-BE49-F238E27FC236}">
                <a16:creationId xmlns:a16="http://schemas.microsoft.com/office/drawing/2014/main" id="{927024BD-F87A-1B9A-FE0E-3AC14507FF4F}"/>
              </a:ext>
            </a:extLst>
          </p:cNvPr>
          <p:cNvSpPr/>
          <p:nvPr/>
        </p:nvSpPr>
        <p:spPr>
          <a:xfrm>
            <a:off x="6133376" y="2745227"/>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Pentagon 58">
            <a:extLst>
              <a:ext uri="{FF2B5EF4-FFF2-40B4-BE49-F238E27FC236}">
                <a16:creationId xmlns:a16="http://schemas.microsoft.com/office/drawing/2014/main" id="{5489B5C1-D07D-6147-47F0-41BE272B495D}"/>
              </a:ext>
            </a:extLst>
          </p:cNvPr>
          <p:cNvSpPr/>
          <p:nvPr/>
        </p:nvSpPr>
        <p:spPr>
          <a:xfrm>
            <a:off x="7279329" y="274522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Pentagon 61">
            <a:extLst>
              <a:ext uri="{FF2B5EF4-FFF2-40B4-BE49-F238E27FC236}">
                <a16:creationId xmlns:a16="http://schemas.microsoft.com/office/drawing/2014/main" id="{348364C7-5AD6-1814-268D-8BE55D5F2B7E}"/>
              </a:ext>
            </a:extLst>
          </p:cNvPr>
          <p:cNvSpPr/>
          <p:nvPr/>
        </p:nvSpPr>
        <p:spPr>
          <a:xfrm>
            <a:off x="8425282" y="274437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Pentagon 62">
            <a:extLst>
              <a:ext uri="{FF2B5EF4-FFF2-40B4-BE49-F238E27FC236}">
                <a16:creationId xmlns:a16="http://schemas.microsoft.com/office/drawing/2014/main" id="{BCD2E499-D8FF-8A29-5659-06840D1F1A2A}"/>
              </a:ext>
            </a:extLst>
          </p:cNvPr>
          <p:cNvSpPr/>
          <p:nvPr/>
        </p:nvSpPr>
        <p:spPr>
          <a:xfrm>
            <a:off x="9571235" y="274437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Pentagon 64">
            <a:extLst>
              <a:ext uri="{FF2B5EF4-FFF2-40B4-BE49-F238E27FC236}">
                <a16:creationId xmlns:a16="http://schemas.microsoft.com/office/drawing/2014/main" id="{29EAA2B9-ECA2-B802-BC16-74BD1D1D457C}"/>
              </a:ext>
            </a:extLst>
          </p:cNvPr>
          <p:cNvSpPr/>
          <p:nvPr/>
        </p:nvSpPr>
        <p:spPr>
          <a:xfrm>
            <a:off x="3846356" y="4505998"/>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Pentagon 66">
            <a:extLst>
              <a:ext uri="{FF2B5EF4-FFF2-40B4-BE49-F238E27FC236}">
                <a16:creationId xmlns:a16="http://schemas.microsoft.com/office/drawing/2014/main" id="{D246CAD5-4423-8DEF-1AD7-783C11279340}"/>
              </a:ext>
            </a:extLst>
          </p:cNvPr>
          <p:cNvSpPr/>
          <p:nvPr/>
        </p:nvSpPr>
        <p:spPr>
          <a:xfrm>
            <a:off x="4997005" y="450685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Pentagon 67">
            <a:extLst>
              <a:ext uri="{FF2B5EF4-FFF2-40B4-BE49-F238E27FC236}">
                <a16:creationId xmlns:a16="http://schemas.microsoft.com/office/drawing/2014/main" id="{0BA4C5F5-1C9B-29BC-0118-F3132B1B77C9}"/>
              </a:ext>
            </a:extLst>
          </p:cNvPr>
          <p:cNvSpPr/>
          <p:nvPr/>
        </p:nvSpPr>
        <p:spPr>
          <a:xfrm>
            <a:off x="6149633" y="450685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0" name="Pentagon 69">
            <a:extLst>
              <a:ext uri="{FF2B5EF4-FFF2-40B4-BE49-F238E27FC236}">
                <a16:creationId xmlns:a16="http://schemas.microsoft.com/office/drawing/2014/main" id="{7E4B76F2-0454-D2B7-39C8-6C75E96D18E8}"/>
              </a:ext>
            </a:extLst>
          </p:cNvPr>
          <p:cNvSpPr/>
          <p:nvPr/>
        </p:nvSpPr>
        <p:spPr>
          <a:xfrm>
            <a:off x="7295586" y="4506851"/>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Pentagon 70">
            <a:extLst>
              <a:ext uri="{FF2B5EF4-FFF2-40B4-BE49-F238E27FC236}">
                <a16:creationId xmlns:a16="http://schemas.microsoft.com/office/drawing/2014/main" id="{5898E352-403E-4804-4868-A78C8FDC69F4}"/>
              </a:ext>
            </a:extLst>
          </p:cNvPr>
          <p:cNvSpPr/>
          <p:nvPr/>
        </p:nvSpPr>
        <p:spPr>
          <a:xfrm>
            <a:off x="8441539" y="450599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Pentagon 71">
            <a:extLst>
              <a:ext uri="{FF2B5EF4-FFF2-40B4-BE49-F238E27FC236}">
                <a16:creationId xmlns:a16="http://schemas.microsoft.com/office/drawing/2014/main" id="{5BE7FA87-75F2-7DE0-63FD-EA9CBE870843}"/>
              </a:ext>
            </a:extLst>
          </p:cNvPr>
          <p:cNvSpPr/>
          <p:nvPr/>
        </p:nvSpPr>
        <p:spPr>
          <a:xfrm>
            <a:off x="9587492" y="450599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Pentagon 73">
            <a:extLst>
              <a:ext uri="{FF2B5EF4-FFF2-40B4-BE49-F238E27FC236}">
                <a16:creationId xmlns:a16="http://schemas.microsoft.com/office/drawing/2014/main" id="{09459BBC-F5EF-80D3-22E0-6672B61B06CB}"/>
              </a:ext>
            </a:extLst>
          </p:cNvPr>
          <p:cNvSpPr/>
          <p:nvPr/>
        </p:nvSpPr>
        <p:spPr>
          <a:xfrm>
            <a:off x="3846356" y="4002415"/>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entagon 74">
            <a:extLst>
              <a:ext uri="{FF2B5EF4-FFF2-40B4-BE49-F238E27FC236}">
                <a16:creationId xmlns:a16="http://schemas.microsoft.com/office/drawing/2014/main" id="{351B04DB-D6F0-053A-40EA-9E0E81C4B9AC}"/>
              </a:ext>
            </a:extLst>
          </p:cNvPr>
          <p:cNvSpPr/>
          <p:nvPr/>
        </p:nvSpPr>
        <p:spPr>
          <a:xfrm>
            <a:off x="4997005" y="4003268"/>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8" name="Pentagon 77">
            <a:extLst>
              <a:ext uri="{FF2B5EF4-FFF2-40B4-BE49-F238E27FC236}">
                <a16:creationId xmlns:a16="http://schemas.microsoft.com/office/drawing/2014/main" id="{C5D3FB9E-C1D8-EC2F-F5BE-740D9311AA9E}"/>
              </a:ext>
            </a:extLst>
          </p:cNvPr>
          <p:cNvSpPr/>
          <p:nvPr/>
        </p:nvSpPr>
        <p:spPr>
          <a:xfrm>
            <a:off x="6149633" y="400326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9" name="Pentagon 78">
            <a:extLst>
              <a:ext uri="{FF2B5EF4-FFF2-40B4-BE49-F238E27FC236}">
                <a16:creationId xmlns:a16="http://schemas.microsoft.com/office/drawing/2014/main" id="{6A095EA1-6A93-7BE9-CC95-845AF54BD5B9}"/>
              </a:ext>
            </a:extLst>
          </p:cNvPr>
          <p:cNvSpPr/>
          <p:nvPr/>
        </p:nvSpPr>
        <p:spPr>
          <a:xfrm>
            <a:off x="7295586" y="400326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0" name="Pentagon 79">
            <a:extLst>
              <a:ext uri="{FF2B5EF4-FFF2-40B4-BE49-F238E27FC236}">
                <a16:creationId xmlns:a16="http://schemas.microsoft.com/office/drawing/2014/main" id="{B392BBD4-E056-8FFB-9F9D-C91947291089}"/>
              </a:ext>
            </a:extLst>
          </p:cNvPr>
          <p:cNvSpPr/>
          <p:nvPr/>
        </p:nvSpPr>
        <p:spPr>
          <a:xfrm>
            <a:off x="8441539" y="400241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Pentagon 80">
            <a:extLst>
              <a:ext uri="{FF2B5EF4-FFF2-40B4-BE49-F238E27FC236}">
                <a16:creationId xmlns:a16="http://schemas.microsoft.com/office/drawing/2014/main" id="{5549AB54-AFEA-03E8-9360-5E85733AD7B0}"/>
              </a:ext>
            </a:extLst>
          </p:cNvPr>
          <p:cNvSpPr/>
          <p:nvPr/>
        </p:nvSpPr>
        <p:spPr>
          <a:xfrm>
            <a:off x="9587492" y="400241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Pentagon 82">
            <a:extLst>
              <a:ext uri="{FF2B5EF4-FFF2-40B4-BE49-F238E27FC236}">
                <a16:creationId xmlns:a16="http://schemas.microsoft.com/office/drawing/2014/main" id="{F4D5D894-7D90-DD91-556D-CD2B35C44AEA}"/>
              </a:ext>
            </a:extLst>
          </p:cNvPr>
          <p:cNvSpPr/>
          <p:nvPr/>
        </p:nvSpPr>
        <p:spPr>
          <a:xfrm>
            <a:off x="3846356" y="500958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Pentagon 83">
            <a:extLst>
              <a:ext uri="{FF2B5EF4-FFF2-40B4-BE49-F238E27FC236}">
                <a16:creationId xmlns:a16="http://schemas.microsoft.com/office/drawing/2014/main" id="{EA501E2C-3AF1-BB78-22FB-F2EF5764CB8D}"/>
              </a:ext>
            </a:extLst>
          </p:cNvPr>
          <p:cNvSpPr/>
          <p:nvPr/>
        </p:nvSpPr>
        <p:spPr>
          <a:xfrm>
            <a:off x="4997005" y="5010434"/>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6" name="Pentagon 85">
            <a:extLst>
              <a:ext uri="{FF2B5EF4-FFF2-40B4-BE49-F238E27FC236}">
                <a16:creationId xmlns:a16="http://schemas.microsoft.com/office/drawing/2014/main" id="{E350C198-C502-F075-851A-D040DAF3578D}"/>
              </a:ext>
            </a:extLst>
          </p:cNvPr>
          <p:cNvSpPr/>
          <p:nvPr/>
        </p:nvSpPr>
        <p:spPr>
          <a:xfrm>
            <a:off x="6149633" y="501043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Pentagon 86">
            <a:extLst>
              <a:ext uri="{FF2B5EF4-FFF2-40B4-BE49-F238E27FC236}">
                <a16:creationId xmlns:a16="http://schemas.microsoft.com/office/drawing/2014/main" id="{50ED6FA1-77DF-649A-BC07-43CBA733ED95}"/>
              </a:ext>
            </a:extLst>
          </p:cNvPr>
          <p:cNvSpPr/>
          <p:nvPr/>
        </p:nvSpPr>
        <p:spPr>
          <a:xfrm>
            <a:off x="7295586" y="501043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Pentagon 87">
            <a:extLst>
              <a:ext uri="{FF2B5EF4-FFF2-40B4-BE49-F238E27FC236}">
                <a16:creationId xmlns:a16="http://schemas.microsoft.com/office/drawing/2014/main" id="{03934E73-5865-B15C-AEE1-1CAE4C417A4A}"/>
              </a:ext>
            </a:extLst>
          </p:cNvPr>
          <p:cNvSpPr/>
          <p:nvPr/>
        </p:nvSpPr>
        <p:spPr>
          <a:xfrm>
            <a:off x="8441539" y="500958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Pentagon 88">
            <a:extLst>
              <a:ext uri="{FF2B5EF4-FFF2-40B4-BE49-F238E27FC236}">
                <a16:creationId xmlns:a16="http://schemas.microsoft.com/office/drawing/2014/main" id="{EE520A52-7E7B-FA47-6737-70DCA27FA427}"/>
              </a:ext>
            </a:extLst>
          </p:cNvPr>
          <p:cNvSpPr/>
          <p:nvPr/>
        </p:nvSpPr>
        <p:spPr>
          <a:xfrm>
            <a:off x="9587492" y="500958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Pentagon 89">
            <a:extLst>
              <a:ext uri="{FF2B5EF4-FFF2-40B4-BE49-F238E27FC236}">
                <a16:creationId xmlns:a16="http://schemas.microsoft.com/office/drawing/2014/main" id="{061F90F6-0737-766F-F525-6C170C799F9C}"/>
              </a:ext>
            </a:extLst>
          </p:cNvPr>
          <p:cNvSpPr/>
          <p:nvPr/>
        </p:nvSpPr>
        <p:spPr>
          <a:xfrm>
            <a:off x="3846356" y="5506890"/>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2" name="Pentagon 91">
            <a:extLst>
              <a:ext uri="{FF2B5EF4-FFF2-40B4-BE49-F238E27FC236}">
                <a16:creationId xmlns:a16="http://schemas.microsoft.com/office/drawing/2014/main" id="{4711F786-9732-7BBA-8D5C-0BBADD77D800}"/>
              </a:ext>
            </a:extLst>
          </p:cNvPr>
          <p:cNvSpPr/>
          <p:nvPr/>
        </p:nvSpPr>
        <p:spPr>
          <a:xfrm>
            <a:off x="4997005" y="5507743"/>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Pentagon 92">
            <a:extLst>
              <a:ext uri="{FF2B5EF4-FFF2-40B4-BE49-F238E27FC236}">
                <a16:creationId xmlns:a16="http://schemas.microsoft.com/office/drawing/2014/main" id="{B5CF81D9-AA5C-FE5E-E0B6-4056C874096A}"/>
              </a:ext>
            </a:extLst>
          </p:cNvPr>
          <p:cNvSpPr/>
          <p:nvPr/>
        </p:nvSpPr>
        <p:spPr>
          <a:xfrm>
            <a:off x="6149633" y="5507743"/>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5" name="Pentagon 94">
            <a:extLst>
              <a:ext uri="{FF2B5EF4-FFF2-40B4-BE49-F238E27FC236}">
                <a16:creationId xmlns:a16="http://schemas.microsoft.com/office/drawing/2014/main" id="{949DF70F-AD7C-8A9D-AE95-39FFAB34A256}"/>
              </a:ext>
            </a:extLst>
          </p:cNvPr>
          <p:cNvSpPr/>
          <p:nvPr/>
        </p:nvSpPr>
        <p:spPr>
          <a:xfrm>
            <a:off x="7295586" y="550774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Pentagon 95">
            <a:extLst>
              <a:ext uri="{FF2B5EF4-FFF2-40B4-BE49-F238E27FC236}">
                <a16:creationId xmlns:a16="http://schemas.microsoft.com/office/drawing/2014/main" id="{B38AD1C0-5B6F-EE5A-BF6C-99269A9F91FC}"/>
              </a:ext>
            </a:extLst>
          </p:cNvPr>
          <p:cNvSpPr/>
          <p:nvPr/>
        </p:nvSpPr>
        <p:spPr>
          <a:xfrm>
            <a:off x="8441539" y="550688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Pentagon 97">
            <a:extLst>
              <a:ext uri="{FF2B5EF4-FFF2-40B4-BE49-F238E27FC236}">
                <a16:creationId xmlns:a16="http://schemas.microsoft.com/office/drawing/2014/main" id="{867C68C4-FE32-9F45-1DF0-5C55D2A2E8F4}"/>
              </a:ext>
            </a:extLst>
          </p:cNvPr>
          <p:cNvSpPr/>
          <p:nvPr/>
        </p:nvSpPr>
        <p:spPr>
          <a:xfrm>
            <a:off x="9587492" y="550688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8AE7092E-5BAE-0267-2A98-A81E641590A8}"/>
              </a:ext>
            </a:extLst>
          </p:cNvPr>
          <p:cNvSpPr txBox="1"/>
          <p:nvPr/>
        </p:nvSpPr>
        <p:spPr>
          <a:xfrm>
            <a:off x="627777" y="4640248"/>
            <a:ext cx="131978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Spectroscopy</a:t>
            </a:r>
          </a:p>
        </p:txBody>
      </p:sp>
      <p:sp>
        <p:nvSpPr>
          <p:cNvPr id="101" name="TextBox 100">
            <a:extLst>
              <a:ext uri="{FF2B5EF4-FFF2-40B4-BE49-F238E27FC236}">
                <a16:creationId xmlns:a16="http://schemas.microsoft.com/office/drawing/2014/main" id="{F8F67CA4-C9FA-6A4B-8E0A-72BAFBE6A1C9}"/>
              </a:ext>
            </a:extLst>
          </p:cNvPr>
          <p:cNvSpPr txBox="1"/>
          <p:nvPr/>
        </p:nvSpPr>
        <p:spPr>
          <a:xfrm>
            <a:off x="741128" y="2070221"/>
            <a:ext cx="86273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Imaging</a:t>
            </a:r>
          </a:p>
        </p:txBody>
      </p:sp>
      <p:sp>
        <p:nvSpPr>
          <p:cNvPr id="102" name="TextBox 101">
            <a:extLst>
              <a:ext uri="{FF2B5EF4-FFF2-40B4-BE49-F238E27FC236}">
                <a16:creationId xmlns:a16="http://schemas.microsoft.com/office/drawing/2014/main" id="{67F04055-E7B1-3714-6DE7-96D678E9D8BE}"/>
              </a:ext>
            </a:extLst>
          </p:cNvPr>
          <p:cNvSpPr txBox="1"/>
          <p:nvPr/>
        </p:nvSpPr>
        <p:spPr>
          <a:xfrm>
            <a:off x="2298649" y="1605755"/>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Sub-micron,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3" name="TextBox 102">
            <a:extLst>
              <a:ext uri="{FF2B5EF4-FFF2-40B4-BE49-F238E27FC236}">
                <a16:creationId xmlns:a16="http://schemas.microsoft.com/office/drawing/2014/main" id="{53D9C246-5101-FFCF-1ED2-12D4740C52A9}"/>
              </a:ext>
            </a:extLst>
          </p:cNvPr>
          <p:cNvSpPr txBox="1"/>
          <p:nvPr/>
        </p:nvSpPr>
        <p:spPr>
          <a:xfrm>
            <a:off x="2293817" y="2136647"/>
            <a:ext cx="104547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MeV Imager,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4" name="TextBox 103">
            <a:extLst>
              <a:ext uri="{FF2B5EF4-FFF2-40B4-BE49-F238E27FC236}">
                <a16:creationId xmlns:a16="http://schemas.microsoft.com/office/drawing/2014/main" id="{B282A4F9-4C3B-4E3B-AD16-E7FDD09C3BD8}"/>
              </a:ext>
            </a:extLst>
          </p:cNvPr>
          <p:cNvSpPr txBox="1"/>
          <p:nvPr/>
        </p:nvSpPr>
        <p:spPr>
          <a:xfrm>
            <a:off x="2298649" y="2598312"/>
            <a:ext cx="126803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Multi-modal,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&gt;100 keV x-ray, N</a:t>
            </a:r>
          </a:p>
        </p:txBody>
      </p:sp>
      <p:sp>
        <p:nvSpPr>
          <p:cNvPr id="105" name="TextBox 104">
            <a:extLst>
              <a:ext uri="{FF2B5EF4-FFF2-40B4-BE49-F238E27FC236}">
                <a16:creationId xmlns:a16="http://schemas.microsoft.com/office/drawing/2014/main" id="{FF4B3095-9256-0D19-92A7-3C4BFB20A700}"/>
              </a:ext>
            </a:extLst>
          </p:cNvPr>
          <p:cNvSpPr txBox="1"/>
          <p:nvPr/>
        </p:nvSpPr>
        <p:spPr>
          <a:xfrm>
            <a:off x="2269213" y="3863241"/>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Bayer Mask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6" name="TextBox 105">
            <a:extLst>
              <a:ext uri="{FF2B5EF4-FFF2-40B4-BE49-F238E27FC236}">
                <a16:creationId xmlns:a16="http://schemas.microsoft.com/office/drawing/2014/main" id="{13138398-6602-5F73-A8EA-8F3A80F65E9B}"/>
              </a:ext>
            </a:extLst>
          </p:cNvPr>
          <p:cNvSpPr txBox="1"/>
          <p:nvPr/>
        </p:nvSpPr>
        <p:spPr>
          <a:xfrm>
            <a:off x="2264381" y="4394133"/>
            <a:ext cx="87793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LAS,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7" name="TextBox 106">
            <a:extLst>
              <a:ext uri="{FF2B5EF4-FFF2-40B4-BE49-F238E27FC236}">
                <a16:creationId xmlns:a16="http://schemas.microsoft.com/office/drawing/2014/main" id="{4576CF78-E283-832F-5409-B336C0AC0556}"/>
              </a:ext>
            </a:extLst>
          </p:cNvPr>
          <p:cNvSpPr txBox="1"/>
          <p:nvPr/>
        </p:nvSpPr>
        <p:spPr>
          <a:xfrm>
            <a:off x="2269213" y="4855798"/>
            <a:ext cx="14686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prstClr val="black"/>
                </a:solidFill>
                <a:effectLst/>
                <a:uLnTx/>
                <a:uFillTx/>
              </a:rPr>
              <a:t>nTOF</a:t>
            </a:r>
            <a:endParaRPr kumimoji="0" lang="en-GB" sz="1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 100 MeV Neutron </a:t>
            </a:r>
          </a:p>
        </p:txBody>
      </p:sp>
      <p:sp>
        <p:nvSpPr>
          <p:cNvPr id="108" name="TextBox 107">
            <a:extLst>
              <a:ext uri="{FF2B5EF4-FFF2-40B4-BE49-F238E27FC236}">
                <a16:creationId xmlns:a16="http://schemas.microsoft.com/office/drawing/2014/main" id="{67E292EC-4215-0385-09B8-3771199F688B}"/>
              </a:ext>
            </a:extLst>
          </p:cNvPr>
          <p:cNvSpPr txBox="1"/>
          <p:nvPr/>
        </p:nvSpPr>
        <p:spPr>
          <a:xfrm>
            <a:off x="2250751" y="5302761"/>
            <a:ext cx="83388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THz</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0.1-50 </a:t>
            </a:r>
            <a:r>
              <a:rPr kumimoji="0" lang="en-GB" sz="1200" b="0" i="1" u="none" strike="noStrike" kern="0" cap="none" spc="0" normalizeH="0" baseline="0" noProof="0" dirty="0" err="1">
                <a:ln>
                  <a:noFill/>
                </a:ln>
                <a:solidFill>
                  <a:prstClr val="black"/>
                </a:solidFill>
                <a:effectLst/>
                <a:uLnTx/>
                <a:uFillTx/>
              </a:rPr>
              <a:t>Thz</a:t>
            </a:r>
            <a:endParaRPr kumimoji="0" lang="en-GB" sz="1200" b="0" i="1" u="none" strike="noStrike" kern="0" cap="none" spc="0" normalizeH="0" baseline="0" noProof="0" dirty="0">
              <a:ln>
                <a:noFill/>
              </a:ln>
              <a:solidFill>
                <a:prstClr val="black"/>
              </a:solidFill>
              <a:effectLst/>
              <a:uLnTx/>
              <a:uFillTx/>
            </a:endParaRPr>
          </a:p>
        </p:txBody>
      </p:sp>
      <p:sp>
        <p:nvSpPr>
          <p:cNvPr id="109" name="Pentagon 108">
            <a:extLst>
              <a:ext uri="{FF2B5EF4-FFF2-40B4-BE49-F238E27FC236}">
                <a16:creationId xmlns:a16="http://schemas.microsoft.com/office/drawing/2014/main" id="{59E2DED6-C952-C63D-DA1B-2306FBD590D8}"/>
              </a:ext>
            </a:extLst>
          </p:cNvPr>
          <p:cNvSpPr/>
          <p:nvPr/>
        </p:nvSpPr>
        <p:spPr>
          <a:xfrm>
            <a:off x="3820515" y="3226179"/>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Pentagon 109">
            <a:extLst>
              <a:ext uri="{FF2B5EF4-FFF2-40B4-BE49-F238E27FC236}">
                <a16:creationId xmlns:a16="http://schemas.microsoft.com/office/drawing/2014/main" id="{D91737A6-58A7-4BE6-706B-42B20DEAD59A}"/>
              </a:ext>
            </a:extLst>
          </p:cNvPr>
          <p:cNvSpPr/>
          <p:nvPr/>
        </p:nvSpPr>
        <p:spPr>
          <a:xfrm>
            <a:off x="4971164" y="3227032"/>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Pentagon 110">
            <a:extLst>
              <a:ext uri="{FF2B5EF4-FFF2-40B4-BE49-F238E27FC236}">
                <a16:creationId xmlns:a16="http://schemas.microsoft.com/office/drawing/2014/main" id="{AC530DBE-D205-7EF4-3BDC-53F7C7435C00}"/>
              </a:ext>
            </a:extLst>
          </p:cNvPr>
          <p:cNvSpPr/>
          <p:nvPr/>
        </p:nvSpPr>
        <p:spPr>
          <a:xfrm>
            <a:off x="6123792" y="3227032"/>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2" name="Pentagon 111">
            <a:extLst>
              <a:ext uri="{FF2B5EF4-FFF2-40B4-BE49-F238E27FC236}">
                <a16:creationId xmlns:a16="http://schemas.microsoft.com/office/drawing/2014/main" id="{D494E76D-99C5-34A5-816D-899B796D9198}"/>
              </a:ext>
            </a:extLst>
          </p:cNvPr>
          <p:cNvSpPr/>
          <p:nvPr/>
        </p:nvSpPr>
        <p:spPr>
          <a:xfrm>
            <a:off x="7269745" y="3227032"/>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3" name="Pentagon 112">
            <a:extLst>
              <a:ext uri="{FF2B5EF4-FFF2-40B4-BE49-F238E27FC236}">
                <a16:creationId xmlns:a16="http://schemas.microsoft.com/office/drawing/2014/main" id="{9405BE3A-1B25-27C7-0292-8B6F88542F1D}"/>
              </a:ext>
            </a:extLst>
          </p:cNvPr>
          <p:cNvSpPr/>
          <p:nvPr/>
        </p:nvSpPr>
        <p:spPr>
          <a:xfrm>
            <a:off x="8415698" y="3226178"/>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5" name="Pentagon 114">
            <a:extLst>
              <a:ext uri="{FF2B5EF4-FFF2-40B4-BE49-F238E27FC236}">
                <a16:creationId xmlns:a16="http://schemas.microsoft.com/office/drawing/2014/main" id="{A7759857-A403-4B14-3BBA-A52C9E27AD62}"/>
              </a:ext>
            </a:extLst>
          </p:cNvPr>
          <p:cNvSpPr/>
          <p:nvPr/>
        </p:nvSpPr>
        <p:spPr>
          <a:xfrm>
            <a:off x="9561651" y="3226178"/>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238EB322-2349-EF38-10F2-712C82C9B592}"/>
              </a:ext>
            </a:extLst>
          </p:cNvPr>
          <p:cNvSpPr txBox="1"/>
          <p:nvPr/>
        </p:nvSpPr>
        <p:spPr>
          <a:xfrm>
            <a:off x="2289065" y="3080117"/>
            <a:ext cx="133241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0000"/>
                </a:solidFill>
                <a:effectLst/>
                <a:uLnTx/>
                <a:uFillTx/>
              </a:rPr>
              <a:t>Large Area Panel,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rgbClr val="FF0000"/>
                </a:solidFill>
                <a:effectLst/>
                <a:uLnTx/>
                <a:uFillTx/>
              </a:rPr>
              <a:t>High sensitivity</a:t>
            </a:r>
          </a:p>
        </p:txBody>
      </p:sp>
      <p:sp>
        <p:nvSpPr>
          <p:cNvPr id="118" name="Pentagon 117">
            <a:extLst>
              <a:ext uri="{FF2B5EF4-FFF2-40B4-BE49-F238E27FC236}">
                <a16:creationId xmlns:a16="http://schemas.microsoft.com/office/drawing/2014/main" id="{8CCBD638-7128-9E40-3E0F-A58815123321}"/>
              </a:ext>
            </a:extLst>
          </p:cNvPr>
          <p:cNvSpPr/>
          <p:nvPr/>
        </p:nvSpPr>
        <p:spPr>
          <a:xfrm>
            <a:off x="8432539" y="1740688"/>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584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Sub-micron Imager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3E367BA-320D-EF11-7DE3-59B234176483}"/>
                  </a:ext>
                </a:extLst>
              </p:cNvPr>
              <p:cNvSpPr txBox="1"/>
              <p:nvPr/>
            </p:nvSpPr>
            <p:spPr>
              <a:xfrm>
                <a:off x="403341" y="1305341"/>
                <a:ext cx="6768984" cy="424731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63666A"/>
                    </a:solidFill>
                    <a:latin typeface="Arial" panose="020B0604020202020204" pitchFamily="34" charset="0"/>
                    <a:cs typeface="Arial" panose="020B0604020202020204" pitchFamily="34" charset="0"/>
                    <a:sym typeface="Symbol"/>
                  </a:rPr>
                  <a:t>High magnification imaging</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63666A"/>
                    </a:solidFill>
                    <a:latin typeface="Arial" panose="020B0604020202020204" pitchFamily="34" charset="0"/>
                    <a:cs typeface="Arial" panose="020B0604020202020204" pitchFamily="34" charset="0"/>
                    <a:sym typeface="Symbol"/>
                  </a:rPr>
                  <a:t>Plane resolution between 2-10</a:t>
                </a:r>
                <a14:m>
                  <m:oMath xmlns:m="http://schemas.openxmlformats.org/officeDocument/2006/math">
                    <m:r>
                      <m:rPr>
                        <m:sty m:val="p"/>
                      </m:rPr>
                      <a:rPr lang="en-GB" b="0" i="0" kern="0" smtClean="0">
                        <a:solidFill>
                          <a:srgbClr val="63666A"/>
                        </a:solidFill>
                        <a:latin typeface="Cambria Math" panose="02040503050406030204" pitchFamily="18" charset="0"/>
                        <a:cs typeface="Arial" panose="020B0604020202020204" pitchFamily="34" charset="0"/>
                        <a:sym typeface="Symbol"/>
                      </a:rPr>
                      <m:t>μ</m:t>
                    </m:r>
                  </m:oMath>
                </a14:m>
                <a:r>
                  <a:rPr lang="en-GB" kern="0" dirty="0">
                    <a:solidFill>
                      <a:srgbClr val="63666A"/>
                    </a:solidFill>
                    <a:latin typeface="Arial" panose="020B0604020202020204" pitchFamily="34" charset="0"/>
                    <a:cs typeface="Arial" panose="020B0604020202020204" pitchFamily="34" charset="0"/>
                    <a:sym typeface="Symbol"/>
                  </a:rPr>
                  <a:t>m, thin scintillators, coupled to high sensitivity, large pixel, EMCCD cameras.</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noProof="0" dirty="0">
                    <a:solidFill>
                      <a:srgbClr val="63666A"/>
                    </a:solidFill>
                    <a:latin typeface="Arial" panose="020B0604020202020204" pitchFamily="34" charset="0"/>
                    <a:cs typeface="Arial" panose="020B0604020202020204" pitchFamily="34" charset="0"/>
                    <a:sym typeface="Symbol"/>
                  </a:rPr>
                  <a:t>Same-plane</a:t>
                </a:r>
                <a:r>
                  <a:rPr lang="en-GB" b="1" kern="0" dirty="0">
                    <a:solidFill>
                      <a:srgbClr val="63666A"/>
                    </a:solidFill>
                    <a:latin typeface="Arial" panose="020B0604020202020204" pitchFamily="34" charset="0"/>
                    <a:cs typeface="Arial" panose="020B0604020202020204" pitchFamily="34" charset="0"/>
                    <a:sym typeface="Symbol"/>
                  </a:rPr>
                  <a:t> </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2-5x objective relayed with high NA triplets</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Secondary view of full scintillator plane with high NA lens</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Pellicle beam splitter between arms</a:t>
                </a:r>
              </a:p>
              <a:p>
                <a:pPr marL="742950" lvl="1" indent="-285750">
                  <a:buFont typeface="Arial" panose="020B0604020202020204" pitchFamily="34" charset="0"/>
                  <a:buChar char="•"/>
                  <a:defRPr/>
                </a:pPr>
                <a:endParaRPr lang="en-GB"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noProof="0" dirty="0">
                    <a:solidFill>
                      <a:srgbClr val="63666A"/>
                    </a:solidFill>
                    <a:latin typeface="Arial" panose="020B0604020202020204" pitchFamily="34" charset="0"/>
                    <a:cs typeface="Arial" panose="020B0604020202020204" pitchFamily="34" charset="0"/>
                    <a:sym typeface="Symbol"/>
                  </a:rPr>
                  <a:t>Split-plane</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4-10x objective directly coupled with 45 degree mirror</a:t>
                </a: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Higher efficiency, with no loss in the relay</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Blocks secondary view</a:t>
                </a:r>
                <a:endParaRPr lang="en-GB" kern="0" noProof="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p:txBody>
          </p:sp>
        </mc:Choice>
        <mc:Fallback xmlns="">
          <p:sp>
            <p:nvSpPr>
              <p:cNvPr id="4" name="TextBox 3">
                <a:extLst>
                  <a:ext uri="{FF2B5EF4-FFF2-40B4-BE49-F238E27FC236}">
                    <a16:creationId xmlns:a16="http://schemas.microsoft.com/office/drawing/2014/main" id="{53E367BA-320D-EF11-7DE3-59B234176483}"/>
                  </a:ext>
                </a:extLst>
              </p:cNvPr>
              <p:cNvSpPr txBox="1">
                <a:spLocks noRot="1" noChangeAspect="1" noMove="1" noResize="1" noEditPoints="1" noAdjustHandles="1" noChangeArrowheads="1" noChangeShapeType="1" noTextEdit="1"/>
              </p:cNvSpPr>
              <p:nvPr/>
            </p:nvSpPr>
            <p:spPr>
              <a:xfrm>
                <a:off x="403341" y="1305341"/>
                <a:ext cx="6768984" cy="4247317"/>
              </a:xfrm>
              <a:prstGeom prst="rect">
                <a:avLst/>
              </a:prstGeom>
              <a:blipFill>
                <a:blip r:embed="rId2"/>
                <a:stretch>
                  <a:fillRect l="-749" t="-595"/>
                </a:stretch>
              </a:blipFill>
              <a:ln>
                <a:noFill/>
              </a:ln>
            </p:spPr>
            <p:txBody>
              <a:bodyPr/>
              <a:lstStyle/>
              <a:p>
                <a:r>
                  <a:rPr lang="en-GB">
                    <a:noFill/>
                  </a:rPr>
                  <a:t> </a:t>
                </a:r>
              </a:p>
            </p:txBody>
          </p:sp>
        </mc:Fallback>
      </mc:AlternateContent>
      <p:pic>
        <p:nvPicPr>
          <p:cNvPr id="5" name="Picture 4">
            <a:extLst>
              <a:ext uri="{FF2B5EF4-FFF2-40B4-BE49-F238E27FC236}">
                <a16:creationId xmlns:a16="http://schemas.microsoft.com/office/drawing/2014/main" id="{5F753076-44DA-3A6E-BAAB-62C0ACEC94F0}"/>
              </a:ext>
            </a:extLst>
          </p:cNvPr>
          <p:cNvPicPr>
            <a:picLocks noChangeAspect="1"/>
          </p:cNvPicPr>
          <p:nvPr/>
        </p:nvPicPr>
        <p:blipFill>
          <a:blip r:embed="rId3"/>
          <a:stretch>
            <a:fillRect/>
          </a:stretch>
        </p:blipFill>
        <p:spPr>
          <a:xfrm>
            <a:off x="7209069" y="4022348"/>
            <a:ext cx="4721164" cy="2467610"/>
          </a:xfrm>
          <a:prstGeom prst="rect">
            <a:avLst/>
          </a:prstGeom>
          <a:solidFill>
            <a:srgbClr val="FFFFFF"/>
          </a:solidFill>
          <a:ln w="19050">
            <a:solidFill>
              <a:srgbClr val="C00000"/>
            </a:solidFill>
          </a:ln>
        </p:spPr>
      </p:pic>
      <p:pic>
        <p:nvPicPr>
          <p:cNvPr id="6" name="Picture 5" descr="Chart, waterfall chart&#10;&#10;Description automatically generated">
            <a:extLst>
              <a:ext uri="{FF2B5EF4-FFF2-40B4-BE49-F238E27FC236}">
                <a16:creationId xmlns:a16="http://schemas.microsoft.com/office/drawing/2014/main" id="{D5C7B6E0-700C-03A5-FD6E-51FAE882C54F}"/>
              </a:ext>
            </a:extLst>
          </p:cNvPr>
          <p:cNvPicPr>
            <a:picLocks noChangeAspect="1"/>
          </p:cNvPicPr>
          <p:nvPr/>
        </p:nvPicPr>
        <p:blipFill>
          <a:blip r:embed="rId4"/>
          <a:stretch>
            <a:fillRect/>
          </a:stretch>
        </p:blipFill>
        <p:spPr>
          <a:xfrm>
            <a:off x="7209069" y="1115258"/>
            <a:ext cx="4721164" cy="2344420"/>
          </a:xfrm>
          <a:prstGeom prst="rect">
            <a:avLst/>
          </a:prstGeom>
          <a:ln w="19050">
            <a:solidFill>
              <a:srgbClr val="C00000"/>
            </a:solidFill>
          </a:ln>
        </p:spPr>
      </p:pic>
      <p:sp>
        <p:nvSpPr>
          <p:cNvPr id="8" name="TextBox 7">
            <a:extLst>
              <a:ext uri="{FF2B5EF4-FFF2-40B4-BE49-F238E27FC236}">
                <a16:creationId xmlns:a16="http://schemas.microsoft.com/office/drawing/2014/main" id="{7B57E277-8DCB-30A6-E4CF-4839767270C1}"/>
              </a:ext>
            </a:extLst>
          </p:cNvPr>
          <p:cNvSpPr txBox="1"/>
          <p:nvPr/>
        </p:nvSpPr>
        <p:spPr>
          <a:xfrm>
            <a:off x="10106025" y="1151452"/>
            <a:ext cx="2438400" cy="307777"/>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GB" sz="1400" b="1" kern="0" noProof="0" dirty="0">
                <a:solidFill>
                  <a:srgbClr val="63666A"/>
                </a:solidFill>
                <a:latin typeface="Arial" panose="020B0604020202020204" pitchFamily="34" charset="0"/>
                <a:cs typeface="Arial" panose="020B0604020202020204" pitchFamily="34" charset="0"/>
                <a:sym typeface="Symbol"/>
              </a:rPr>
              <a:t>Same-plane</a:t>
            </a:r>
            <a:r>
              <a:rPr lang="en-GB" sz="1400" b="1" kern="0" dirty="0">
                <a:solidFill>
                  <a:srgbClr val="63666A"/>
                </a:solidFill>
                <a:latin typeface="Arial" panose="020B0604020202020204" pitchFamily="34" charset="0"/>
                <a:cs typeface="Arial" panose="020B0604020202020204" pitchFamily="34" charset="0"/>
                <a:sym typeface="Symbol"/>
              </a:rPr>
              <a:t> </a:t>
            </a:r>
          </a:p>
        </p:txBody>
      </p:sp>
      <p:sp>
        <p:nvSpPr>
          <p:cNvPr id="9" name="TextBox 8">
            <a:extLst>
              <a:ext uri="{FF2B5EF4-FFF2-40B4-BE49-F238E27FC236}">
                <a16:creationId xmlns:a16="http://schemas.microsoft.com/office/drawing/2014/main" id="{6C182F7C-B16C-86EF-2245-9A68E380B6F3}"/>
              </a:ext>
            </a:extLst>
          </p:cNvPr>
          <p:cNvSpPr txBox="1"/>
          <p:nvPr/>
        </p:nvSpPr>
        <p:spPr>
          <a:xfrm>
            <a:off x="7341119" y="5434965"/>
            <a:ext cx="1269799" cy="307777"/>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GB" sz="1400" b="1" kern="0" noProof="0" dirty="0">
                <a:solidFill>
                  <a:srgbClr val="63666A"/>
                </a:solidFill>
                <a:latin typeface="Arial" panose="020B0604020202020204" pitchFamily="34" charset="0"/>
                <a:cs typeface="Arial" panose="020B0604020202020204" pitchFamily="34" charset="0"/>
                <a:sym typeface="Symbol"/>
              </a:rPr>
              <a:t>Split-plane</a:t>
            </a:r>
            <a:r>
              <a:rPr lang="en-GB" sz="1400" b="1" kern="0" dirty="0">
                <a:solidFill>
                  <a:srgbClr val="63666A"/>
                </a:solidFill>
                <a:latin typeface="Arial" panose="020B0604020202020204" pitchFamily="34" charset="0"/>
                <a:cs typeface="Arial" panose="020B0604020202020204" pitchFamily="34" charset="0"/>
                <a:sym typeface="Symbol"/>
              </a:rPr>
              <a:t> </a:t>
            </a:r>
          </a:p>
        </p:txBody>
      </p:sp>
      <p:pic>
        <p:nvPicPr>
          <p:cNvPr id="10" name="Picture 9">
            <a:extLst>
              <a:ext uri="{FF2B5EF4-FFF2-40B4-BE49-F238E27FC236}">
                <a16:creationId xmlns:a16="http://schemas.microsoft.com/office/drawing/2014/main" id="{6C845747-7B49-FACC-2DA4-9275AECBDD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7871" y="5113278"/>
            <a:ext cx="1630451" cy="1601847"/>
          </a:xfrm>
          <a:prstGeom prst="rect">
            <a:avLst/>
          </a:prstGeom>
        </p:spPr>
      </p:pic>
    </p:spTree>
    <p:extLst>
      <p:ext uri="{BB962C8B-B14F-4D97-AF65-F5344CB8AC3E}">
        <p14:creationId xmlns:p14="http://schemas.microsoft.com/office/powerpoint/2010/main" val="319328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Sub-micron Imager</a:t>
            </a:r>
          </a:p>
        </p:txBody>
      </p:sp>
      <p:pic>
        <p:nvPicPr>
          <p:cNvPr id="11" name="Picture 10">
            <a:extLst>
              <a:ext uri="{FF2B5EF4-FFF2-40B4-BE49-F238E27FC236}">
                <a16:creationId xmlns:a16="http://schemas.microsoft.com/office/drawing/2014/main" id="{A1FBC856-E1F5-03AD-34C8-0F256647E070}"/>
              </a:ext>
            </a:extLst>
          </p:cNvPr>
          <p:cNvPicPr>
            <a:picLocks noChangeAspect="1"/>
          </p:cNvPicPr>
          <p:nvPr/>
        </p:nvPicPr>
        <p:blipFill>
          <a:blip r:embed="rId2"/>
          <a:stretch>
            <a:fillRect/>
          </a:stretch>
        </p:blipFill>
        <p:spPr>
          <a:xfrm>
            <a:off x="8011222" y="535931"/>
            <a:ext cx="3556437" cy="1735880"/>
          </a:xfrm>
          <a:prstGeom prst="rect">
            <a:avLst/>
          </a:prstGeom>
        </p:spPr>
      </p:pic>
      <p:pic>
        <p:nvPicPr>
          <p:cNvPr id="12" name="Picture 11">
            <a:extLst>
              <a:ext uri="{FF2B5EF4-FFF2-40B4-BE49-F238E27FC236}">
                <a16:creationId xmlns:a16="http://schemas.microsoft.com/office/drawing/2014/main" id="{194C584A-572B-BA1A-F102-AD2A51E74725}"/>
              </a:ext>
            </a:extLst>
          </p:cNvPr>
          <p:cNvPicPr>
            <a:picLocks noChangeAspect="1"/>
          </p:cNvPicPr>
          <p:nvPr/>
        </p:nvPicPr>
        <p:blipFill>
          <a:blip r:embed="rId3"/>
          <a:stretch>
            <a:fillRect/>
          </a:stretch>
        </p:blipFill>
        <p:spPr>
          <a:xfrm>
            <a:off x="6623826" y="2314181"/>
            <a:ext cx="4526658" cy="654165"/>
          </a:xfrm>
          <a:prstGeom prst="rect">
            <a:avLst/>
          </a:prstGeom>
        </p:spPr>
      </p:pic>
      <p:sp>
        <p:nvSpPr>
          <p:cNvPr id="13" name="TextBox 12">
            <a:extLst>
              <a:ext uri="{FF2B5EF4-FFF2-40B4-BE49-F238E27FC236}">
                <a16:creationId xmlns:a16="http://schemas.microsoft.com/office/drawing/2014/main" id="{16A4F63D-EE62-9532-1783-992ABA88B933}"/>
              </a:ext>
            </a:extLst>
          </p:cNvPr>
          <p:cNvSpPr txBox="1"/>
          <p:nvPr/>
        </p:nvSpPr>
        <p:spPr>
          <a:xfrm>
            <a:off x="7520090" y="3022738"/>
            <a:ext cx="1073692" cy="369332"/>
          </a:xfrm>
          <a:prstGeom prst="rect">
            <a:avLst/>
          </a:prstGeom>
          <a:noFill/>
        </p:spPr>
        <p:txBody>
          <a:bodyPr wrap="none" rtlCol="0">
            <a:spAutoFit/>
          </a:bodyPr>
          <a:lstStyle/>
          <a:p>
            <a:r>
              <a:rPr lang="en-GB" dirty="0"/>
              <a:t>Objective</a:t>
            </a:r>
          </a:p>
        </p:txBody>
      </p:sp>
      <p:sp>
        <p:nvSpPr>
          <p:cNvPr id="14" name="TextBox 13">
            <a:extLst>
              <a:ext uri="{FF2B5EF4-FFF2-40B4-BE49-F238E27FC236}">
                <a16:creationId xmlns:a16="http://schemas.microsoft.com/office/drawing/2014/main" id="{1A0090AB-41C3-7DF5-8919-60A2C03F2B9A}"/>
              </a:ext>
            </a:extLst>
          </p:cNvPr>
          <p:cNvSpPr txBox="1"/>
          <p:nvPr/>
        </p:nvSpPr>
        <p:spPr>
          <a:xfrm>
            <a:off x="9102176" y="2995398"/>
            <a:ext cx="1074461" cy="369332"/>
          </a:xfrm>
          <a:prstGeom prst="rect">
            <a:avLst/>
          </a:prstGeom>
          <a:noFill/>
        </p:spPr>
        <p:txBody>
          <a:bodyPr wrap="none" rtlCol="0">
            <a:spAutoFit/>
          </a:bodyPr>
          <a:lstStyle/>
          <a:p>
            <a:r>
              <a:rPr lang="en-GB" dirty="0"/>
              <a:t>Tube lens</a:t>
            </a:r>
          </a:p>
        </p:txBody>
      </p:sp>
      <p:sp>
        <p:nvSpPr>
          <p:cNvPr id="15" name="Rectangle 14">
            <a:extLst>
              <a:ext uri="{FF2B5EF4-FFF2-40B4-BE49-F238E27FC236}">
                <a16:creationId xmlns:a16="http://schemas.microsoft.com/office/drawing/2014/main" id="{F59E6ABF-1680-B59A-F69D-66289F53B3EF}"/>
              </a:ext>
            </a:extLst>
          </p:cNvPr>
          <p:cNvSpPr/>
          <p:nvPr/>
        </p:nvSpPr>
        <p:spPr>
          <a:xfrm>
            <a:off x="6096000" y="239936"/>
            <a:ext cx="5692659" cy="31890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1B36638-03ED-C738-FF0F-60A389557E89}"/>
              </a:ext>
            </a:extLst>
          </p:cNvPr>
          <p:cNvSpPr txBox="1"/>
          <p:nvPr/>
        </p:nvSpPr>
        <p:spPr>
          <a:xfrm>
            <a:off x="10261318" y="271088"/>
            <a:ext cx="1527341" cy="369332"/>
          </a:xfrm>
          <a:prstGeom prst="rect">
            <a:avLst/>
          </a:prstGeom>
          <a:noFill/>
        </p:spPr>
        <p:txBody>
          <a:bodyPr wrap="none" rtlCol="0">
            <a:spAutoFit/>
          </a:bodyPr>
          <a:lstStyle/>
          <a:p>
            <a:r>
              <a:rPr lang="en-GB" dirty="0"/>
              <a:t>Objective only</a:t>
            </a:r>
          </a:p>
        </p:txBody>
      </p:sp>
      <p:sp>
        <p:nvSpPr>
          <p:cNvPr id="17" name="Rectangle 16">
            <a:extLst>
              <a:ext uri="{FF2B5EF4-FFF2-40B4-BE49-F238E27FC236}">
                <a16:creationId xmlns:a16="http://schemas.microsoft.com/office/drawing/2014/main" id="{134CB6A0-E306-FA81-A70B-56CE22992C35}"/>
              </a:ext>
            </a:extLst>
          </p:cNvPr>
          <p:cNvSpPr/>
          <p:nvPr/>
        </p:nvSpPr>
        <p:spPr>
          <a:xfrm>
            <a:off x="6096000" y="3429000"/>
            <a:ext cx="5692659" cy="3189064"/>
          </a:xfrm>
          <a:prstGeom prst="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F5E452F7-A71E-6C08-D273-DC271FF13EF9}"/>
              </a:ext>
            </a:extLst>
          </p:cNvPr>
          <p:cNvPicPr>
            <a:picLocks noChangeAspect="1"/>
          </p:cNvPicPr>
          <p:nvPr/>
        </p:nvPicPr>
        <p:blipFill>
          <a:blip r:embed="rId4"/>
          <a:stretch>
            <a:fillRect/>
          </a:stretch>
        </p:blipFill>
        <p:spPr>
          <a:xfrm>
            <a:off x="6255000" y="5756926"/>
            <a:ext cx="5356991" cy="586394"/>
          </a:xfrm>
          <a:prstGeom prst="rect">
            <a:avLst/>
          </a:prstGeom>
        </p:spPr>
      </p:pic>
      <p:pic>
        <p:nvPicPr>
          <p:cNvPr id="19" name="Picture 18">
            <a:extLst>
              <a:ext uri="{FF2B5EF4-FFF2-40B4-BE49-F238E27FC236}">
                <a16:creationId xmlns:a16="http://schemas.microsoft.com/office/drawing/2014/main" id="{F94CC1A6-8FDB-8D6A-8B42-25822253CEB9}"/>
              </a:ext>
            </a:extLst>
          </p:cNvPr>
          <p:cNvPicPr>
            <a:picLocks noChangeAspect="1"/>
          </p:cNvPicPr>
          <p:nvPr/>
        </p:nvPicPr>
        <p:blipFill>
          <a:blip r:embed="rId5"/>
          <a:stretch>
            <a:fillRect/>
          </a:stretch>
        </p:blipFill>
        <p:spPr>
          <a:xfrm>
            <a:off x="8011222" y="3769571"/>
            <a:ext cx="3600769" cy="1884123"/>
          </a:xfrm>
          <a:prstGeom prst="rect">
            <a:avLst/>
          </a:prstGeom>
        </p:spPr>
      </p:pic>
      <p:sp>
        <p:nvSpPr>
          <p:cNvPr id="21" name="TextBox 20">
            <a:extLst>
              <a:ext uri="{FF2B5EF4-FFF2-40B4-BE49-F238E27FC236}">
                <a16:creationId xmlns:a16="http://schemas.microsoft.com/office/drawing/2014/main" id="{A0B2B67C-18B2-5AC7-0D11-14279D9501F7}"/>
              </a:ext>
            </a:extLst>
          </p:cNvPr>
          <p:cNvSpPr txBox="1"/>
          <p:nvPr/>
        </p:nvSpPr>
        <p:spPr>
          <a:xfrm>
            <a:off x="9880575" y="3535015"/>
            <a:ext cx="1750864" cy="369332"/>
          </a:xfrm>
          <a:prstGeom prst="rect">
            <a:avLst/>
          </a:prstGeom>
          <a:noFill/>
        </p:spPr>
        <p:txBody>
          <a:bodyPr wrap="none" rtlCol="0">
            <a:spAutoFit/>
          </a:bodyPr>
          <a:lstStyle/>
          <a:p>
            <a:r>
              <a:rPr lang="en-GB" dirty="0"/>
              <a:t>Objective + relay</a:t>
            </a:r>
          </a:p>
        </p:txBody>
      </p:sp>
      <p:sp>
        <p:nvSpPr>
          <p:cNvPr id="22" name="TextBox 21">
            <a:extLst>
              <a:ext uri="{FF2B5EF4-FFF2-40B4-BE49-F238E27FC236}">
                <a16:creationId xmlns:a16="http://schemas.microsoft.com/office/drawing/2014/main" id="{ED4CCA5E-1630-3918-3759-A41A6875FD85}"/>
              </a:ext>
            </a:extLst>
          </p:cNvPr>
          <p:cNvSpPr txBox="1"/>
          <p:nvPr/>
        </p:nvSpPr>
        <p:spPr>
          <a:xfrm>
            <a:off x="7256912" y="6237170"/>
            <a:ext cx="1322478" cy="369332"/>
          </a:xfrm>
          <a:prstGeom prst="rect">
            <a:avLst/>
          </a:prstGeom>
          <a:noFill/>
        </p:spPr>
        <p:txBody>
          <a:bodyPr wrap="none" rtlCol="0">
            <a:spAutoFit/>
          </a:bodyPr>
          <a:lstStyle/>
          <a:p>
            <a:r>
              <a:rPr lang="en-GB" dirty="0"/>
              <a:t>Relay lenses</a:t>
            </a:r>
          </a:p>
        </p:txBody>
      </p:sp>
      <p:sp>
        <p:nvSpPr>
          <p:cNvPr id="23" name="TextBox 22">
            <a:extLst>
              <a:ext uri="{FF2B5EF4-FFF2-40B4-BE49-F238E27FC236}">
                <a16:creationId xmlns:a16="http://schemas.microsoft.com/office/drawing/2014/main" id="{7AD762B8-B38A-9DFA-FCAF-22D02945289A}"/>
              </a:ext>
            </a:extLst>
          </p:cNvPr>
          <p:cNvSpPr txBox="1"/>
          <p:nvPr/>
        </p:nvSpPr>
        <p:spPr>
          <a:xfrm>
            <a:off x="9480885" y="6201840"/>
            <a:ext cx="1073692" cy="369332"/>
          </a:xfrm>
          <a:prstGeom prst="rect">
            <a:avLst/>
          </a:prstGeom>
          <a:noFill/>
        </p:spPr>
        <p:txBody>
          <a:bodyPr wrap="none" rtlCol="0">
            <a:spAutoFit/>
          </a:bodyPr>
          <a:lstStyle/>
          <a:p>
            <a:r>
              <a:rPr lang="en-GB" dirty="0"/>
              <a:t>Objective</a:t>
            </a:r>
          </a:p>
        </p:txBody>
      </p:sp>
      <p:sp>
        <p:nvSpPr>
          <p:cNvPr id="25" name="TextBox 24">
            <a:extLst>
              <a:ext uri="{FF2B5EF4-FFF2-40B4-BE49-F238E27FC236}">
                <a16:creationId xmlns:a16="http://schemas.microsoft.com/office/drawing/2014/main" id="{C21F4ED5-AE8C-B058-C0D2-75B714DF2F93}"/>
              </a:ext>
            </a:extLst>
          </p:cNvPr>
          <p:cNvSpPr txBox="1"/>
          <p:nvPr/>
        </p:nvSpPr>
        <p:spPr>
          <a:xfrm>
            <a:off x="403341" y="1305341"/>
            <a:ext cx="4673484" cy="424731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63666A"/>
                </a:solidFill>
                <a:latin typeface="Arial" panose="020B0604020202020204" pitchFamily="34" charset="0"/>
                <a:cs typeface="Arial" panose="020B0604020202020204" pitchFamily="34" charset="0"/>
                <a:sym typeface="Symbol"/>
              </a:rPr>
              <a:t>High magnification imaging</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endParaRPr lang="en-GB" b="1"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dirty="0">
                <a:solidFill>
                  <a:srgbClr val="63666A"/>
                </a:solidFill>
                <a:latin typeface="Arial" panose="020B0604020202020204" pitchFamily="34" charset="0"/>
                <a:cs typeface="Arial" panose="020B0604020202020204" pitchFamily="34" charset="0"/>
                <a:sym typeface="Symbol"/>
              </a:rPr>
              <a:t>Objective only (split-plane)</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1-4um plane resolution</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25-36mm working distance</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1-3mm FOV (100x100mm travel)</a:t>
            </a:r>
          </a:p>
          <a:p>
            <a:pPr marL="742950" lvl="1" indent="-285750">
              <a:buFont typeface="Arial" panose="020B0604020202020204" pitchFamily="34" charset="0"/>
              <a:buChar char="•"/>
              <a:defRPr/>
            </a:pPr>
            <a:endParaRPr lang="en-GB" kern="0" dirty="0">
              <a:solidFill>
                <a:srgbClr val="63666A"/>
              </a:solidFill>
              <a:latin typeface="Arial" panose="020B0604020202020204" pitchFamily="34" charset="0"/>
              <a:cs typeface="Arial" panose="020B0604020202020204" pitchFamily="34" charset="0"/>
              <a:sym typeface="Symbol"/>
            </a:endParaRPr>
          </a:p>
          <a:p>
            <a:pPr marL="742950" lvl="1" indent="-285750">
              <a:buFont typeface="Arial" panose="020B0604020202020204" pitchFamily="34" charset="0"/>
              <a:buChar char="•"/>
              <a:defRPr/>
            </a:pPr>
            <a:endParaRPr lang="en-GB"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noProof="0" dirty="0">
                <a:solidFill>
                  <a:srgbClr val="63666A"/>
                </a:solidFill>
                <a:latin typeface="Arial" panose="020B0604020202020204" pitchFamily="34" charset="0"/>
                <a:cs typeface="Arial" panose="020B0604020202020204" pitchFamily="34" charset="0"/>
                <a:sym typeface="Symbol"/>
              </a:rPr>
              <a:t>Split-plane</a:t>
            </a: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3-10um plane resolution</a:t>
            </a: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125-250mm working distance</a:t>
            </a: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2-4mm FOV (25mm OD total)</a:t>
            </a:r>
          </a:p>
          <a:p>
            <a:pPr marL="742950" lvl="1" indent="-285750">
              <a:buFont typeface="Arial" panose="020B0604020202020204" pitchFamily="34" charset="0"/>
              <a:buChar char="•"/>
              <a:defRPr/>
            </a:pPr>
            <a:endParaRPr lang="en-GB" kern="0" dirty="0">
              <a:solidFill>
                <a:srgbClr val="63666A"/>
              </a:solidFill>
              <a:latin typeface="Arial" panose="020B0604020202020204" pitchFamily="34" charset="0"/>
              <a:cs typeface="Arial" panose="020B0604020202020204" pitchFamily="34" charset="0"/>
              <a:sym typeface="Symbol"/>
            </a:endParaRPr>
          </a:p>
          <a:p>
            <a:pPr marL="742950" lvl="1" indent="-285750">
              <a:buFont typeface="Arial" panose="020B0604020202020204" pitchFamily="34" charset="0"/>
              <a:buChar char="•"/>
              <a:defRPr/>
            </a:pPr>
            <a:endParaRPr lang="en-GB" kern="0" noProof="0" dirty="0">
              <a:solidFill>
                <a:srgbClr val="63666A"/>
              </a:solidFill>
              <a:latin typeface="Arial" panose="020B0604020202020204" pitchFamily="34" charset="0"/>
              <a:cs typeface="Arial" panose="020B0604020202020204" pitchFamily="34" charset="0"/>
              <a:sym typeface="Symbol"/>
            </a:endParaRPr>
          </a:p>
        </p:txBody>
      </p:sp>
      <p:pic>
        <p:nvPicPr>
          <p:cNvPr id="26" name="Picture 25">
            <a:extLst>
              <a:ext uri="{FF2B5EF4-FFF2-40B4-BE49-F238E27FC236}">
                <a16:creationId xmlns:a16="http://schemas.microsoft.com/office/drawing/2014/main" id="{755B6752-AC61-3282-90A7-B0DF4D162388}"/>
              </a:ext>
            </a:extLst>
          </p:cNvPr>
          <p:cNvPicPr>
            <a:picLocks noChangeAspect="1"/>
          </p:cNvPicPr>
          <p:nvPr/>
        </p:nvPicPr>
        <p:blipFill>
          <a:blip r:embed="rId6"/>
          <a:stretch>
            <a:fillRect/>
          </a:stretch>
        </p:blipFill>
        <p:spPr>
          <a:xfrm>
            <a:off x="6287422" y="562049"/>
            <a:ext cx="1627955" cy="1558925"/>
          </a:xfrm>
          <a:prstGeom prst="rect">
            <a:avLst/>
          </a:prstGeom>
        </p:spPr>
      </p:pic>
      <p:pic>
        <p:nvPicPr>
          <p:cNvPr id="28" name="Picture 27">
            <a:extLst>
              <a:ext uri="{FF2B5EF4-FFF2-40B4-BE49-F238E27FC236}">
                <a16:creationId xmlns:a16="http://schemas.microsoft.com/office/drawing/2014/main" id="{5D5B4387-248A-D615-AA4F-5FA2F434488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6310626" y="3769571"/>
            <a:ext cx="1677662" cy="1786104"/>
          </a:xfrm>
          <a:prstGeom prst="rect">
            <a:avLst/>
          </a:prstGeom>
        </p:spPr>
      </p:pic>
      <p:sp>
        <p:nvSpPr>
          <p:cNvPr id="29" name="TextBox 28">
            <a:extLst>
              <a:ext uri="{FF2B5EF4-FFF2-40B4-BE49-F238E27FC236}">
                <a16:creationId xmlns:a16="http://schemas.microsoft.com/office/drawing/2014/main" id="{75EEDC4B-41EC-55D9-0ECF-3227580369F0}"/>
              </a:ext>
            </a:extLst>
          </p:cNvPr>
          <p:cNvSpPr txBox="1"/>
          <p:nvPr/>
        </p:nvSpPr>
        <p:spPr>
          <a:xfrm>
            <a:off x="10763005" y="6272580"/>
            <a:ext cx="1074461" cy="369332"/>
          </a:xfrm>
          <a:prstGeom prst="rect">
            <a:avLst/>
          </a:prstGeom>
          <a:noFill/>
        </p:spPr>
        <p:txBody>
          <a:bodyPr wrap="none" rtlCol="0">
            <a:spAutoFit/>
          </a:bodyPr>
          <a:lstStyle/>
          <a:p>
            <a:r>
              <a:rPr lang="en-GB" dirty="0"/>
              <a:t>Tube lens</a:t>
            </a:r>
          </a:p>
        </p:txBody>
      </p:sp>
    </p:spTree>
    <p:extLst>
      <p:ext uri="{BB962C8B-B14F-4D97-AF65-F5344CB8AC3E}">
        <p14:creationId xmlns:p14="http://schemas.microsoft.com/office/powerpoint/2010/main" val="12003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Sub-micron Imager</a:t>
            </a:r>
          </a:p>
        </p:txBody>
      </p:sp>
      <p:pic>
        <p:nvPicPr>
          <p:cNvPr id="4" name="Picture 3">
            <a:extLst>
              <a:ext uri="{FF2B5EF4-FFF2-40B4-BE49-F238E27FC236}">
                <a16:creationId xmlns:a16="http://schemas.microsoft.com/office/drawing/2014/main" id="{BEF5FB20-8BB6-3925-4D24-BE6919804345}"/>
              </a:ext>
            </a:extLst>
          </p:cNvPr>
          <p:cNvPicPr>
            <a:picLocks noChangeAspect="1"/>
          </p:cNvPicPr>
          <p:nvPr/>
        </p:nvPicPr>
        <p:blipFill>
          <a:blip r:embed="rId2"/>
          <a:stretch>
            <a:fillRect/>
          </a:stretch>
        </p:blipFill>
        <p:spPr>
          <a:xfrm>
            <a:off x="3901951" y="4622536"/>
            <a:ext cx="1816100" cy="1384300"/>
          </a:xfrm>
          <a:prstGeom prst="rect">
            <a:avLst/>
          </a:prstGeom>
        </p:spPr>
      </p:pic>
      <p:pic>
        <p:nvPicPr>
          <p:cNvPr id="5" name="Picture 4">
            <a:extLst>
              <a:ext uri="{FF2B5EF4-FFF2-40B4-BE49-F238E27FC236}">
                <a16:creationId xmlns:a16="http://schemas.microsoft.com/office/drawing/2014/main" id="{A3AA597E-2115-B603-0AF4-21F1FF9541E7}"/>
              </a:ext>
            </a:extLst>
          </p:cNvPr>
          <p:cNvPicPr>
            <a:picLocks noChangeAspect="1"/>
          </p:cNvPicPr>
          <p:nvPr/>
        </p:nvPicPr>
        <p:blipFill>
          <a:blip r:embed="rId3"/>
          <a:stretch>
            <a:fillRect/>
          </a:stretch>
        </p:blipFill>
        <p:spPr>
          <a:xfrm>
            <a:off x="6886327" y="2676525"/>
            <a:ext cx="1627131" cy="2305102"/>
          </a:xfrm>
          <a:prstGeom prst="rect">
            <a:avLst/>
          </a:prstGeom>
        </p:spPr>
      </p:pic>
      <p:sp>
        <p:nvSpPr>
          <p:cNvPr id="6" name="TextBox 5">
            <a:extLst>
              <a:ext uri="{FF2B5EF4-FFF2-40B4-BE49-F238E27FC236}">
                <a16:creationId xmlns:a16="http://schemas.microsoft.com/office/drawing/2014/main" id="{CA71B83C-ED84-2133-2BA4-59BC38701B62}"/>
              </a:ext>
            </a:extLst>
          </p:cNvPr>
          <p:cNvSpPr txBox="1"/>
          <p:nvPr/>
        </p:nvSpPr>
        <p:spPr>
          <a:xfrm>
            <a:off x="4165433" y="5916958"/>
            <a:ext cx="1289135" cy="369332"/>
          </a:xfrm>
          <a:prstGeom prst="rect">
            <a:avLst/>
          </a:prstGeom>
          <a:noFill/>
        </p:spPr>
        <p:txBody>
          <a:bodyPr wrap="none" rtlCol="0">
            <a:spAutoFit/>
          </a:bodyPr>
          <a:lstStyle/>
          <a:p>
            <a:r>
              <a:rPr lang="en-GB" dirty="0"/>
              <a:t>&gt;25x25 mm</a:t>
            </a:r>
          </a:p>
        </p:txBody>
      </p:sp>
      <p:sp>
        <p:nvSpPr>
          <p:cNvPr id="7" name="TextBox 6">
            <a:extLst>
              <a:ext uri="{FF2B5EF4-FFF2-40B4-BE49-F238E27FC236}">
                <a16:creationId xmlns:a16="http://schemas.microsoft.com/office/drawing/2014/main" id="{42D69255-18FB-858E-8169-79AC3FF99589}"/>
              </a:ext>
            </a:extLst>
          </p:cNvPr>
          <p:cNvSpPr txBox="1"/>
          <p:nvPr/>
        </p:nvSpPr>
        <p:spPr>
          <a:xfrm>
            <a:off x="6786838" y="5017096"/>
            <a:ext cx="1858201" cy="369332"/>
          </a:xfrm>
          <a:prstGeom prst="rect">
            <a:avLst/>
          </a:prstGeom>
          <a:noFill/>
        </p:spPr>
        <p:txBody>
          <a:bodyPr wrap="none" rtlCol="0">
            <a:spAutoFit/>
          </a:bodyPr>
          <a:lstStyle/>
          <a:p>
            <a:r>
              <a:rPr lang="en-GB" dirty="0"/>
              <a:t>100x100x100 mm</a:t>
            </a:r>
          </a:p>
        </p:txBody>
      </p:sp>
      <p:pic>
        <p:nvPicPr>
          <p:cNvPr id="8" name="Picture 7" descr="Chart, waterfall chart&#10;&#10;Description automatically generated">
            <a:extLst>
              <a:ext uri="{FF2B5EF4-FFF2-40B4-BE49-F238E27FC236}">
                <a16:creationId xmlns:a16="http://schemas.microsoft.com/office/drawing/2014/main" id="{C7D1D8CC-5925-0FDD-CEA9-B99DC96EDC66}"/>
              </a:ext>
            </a:extLst>
          </p:cNvPr>
          <p:cNvPicPr>
            <a:picLocks noChangeAspect="1"/>
          </p:cNvPicPr>
          <p:nvPr/>
        </p:nvPicPr>
        <p:blipFill>
          <a:blip r:embed="rId4"/>
          <a:stretch>
            <a:fillRect/>
          </a:stretch>
        </p:blipFill>
        <p:spPr>
          <a:xfrm>
            <a:off x="498591" y="1285696"/>
            <a:ext cx="5697855" cy="2829358"/>
          </a:xfrm>
          <a:prstGeom prst="rect">
            <a:avLst/>
          </a:prstGeom>
        </p:spPr>
      </p:pic>
      <p:sp>
        <p:nvSpPr>
          <p:cNvPr id="12" name="Freeform 11">
            <a:extLst>
              <a:ext uri="{FF2B5EF4-FFF2-40B4-BE49-F238E27FC236}">
                <a16:creationId xmlns:a16="http://schemas.microsoft.com/office/drawing/2014/main" id="{2D5D4564-32DA-08CB-F914-84BDD900A9BE}"/>
              </a:ext>
            </a:extLst>
          </p:cNvPr>
          <p:cNvSpPr/>
          <p:nvPr/>
        </p:nvSpPr>
        <p:spPr>
          <a:xfrm>
            <a:off x="685800" y="2485329"/>
            <a:ext cx="5476875" cy="1629724"/>
          </a:xfrm>
          <a:custGeom>
            <a:avLst/>
            <a:gdLst>
              <a:gd name="connsiteX0" fmla="*/ 0 w 5476875"/>
              <a:gd name="connsiteY0" fmla="*/ 0 h 1629724"/>
              <a:gd name="connsiteX1" fmla="*/ 1323975 w 5476875"/>
              <a:gd name="connsiteY1" fmla="*/ 0 h 1629724"/>
              <a:gd name="connsiteX2" fmla="*/ 1323975 w 5476875"/>
              <a:gd name="connsiteY2" fmla="*/ 409575 h 1629724"/>
              <a:gd name="connsiteX3" fmla="*/ 5476875 w 5476875"/>
              <a:gd name="connsiteY3" fmla="*/ 409575 h 1629724"/>
              <a:gd name="connsiteX4" fmla="*/ 5476875 w 5476875"/>
              <a:gd name="connsiteY4" fmla="*/ 1629724 h 1629724"/>
              <a:gd name="connsiteX5" fmla="*/ 1323975 w 5476875"/>
              <a:gd name="connsiteY5" fmla="*/ 1629724 h 1629724"/>
              <a:gd name="connsiteX6" fmla="*/ 1309168 w 5476875"/>
              <a:gd name="connsiteY6" fmla="*/ 1629724 h 1629724"/>
              <a:gd name="connsiteX7" fmla="*/ 0 w 5476875"/>
              <a:gd name="connsiteY7" fmla="*/ 1629724 h 162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875" h="1629724">
                <a:moveTo>
                  <a:pt x="0" y="0"/>
                </a:moveTo>
                <a:lnTo>
                  <a:pt x="1323975" y="0"/>
                </a:lnTo>
                <a:lnTo>
                  <a:pt x="1323975" y="409575"/>
                </a:lnTo>
                <a:lnTo>
                  <a:pt x="5476875" y="409575"/>
                </a:lnTo>
                <a:lnTo>
                  <a:pt x="5476875" y="1629724"/>
                </a:lnTo>
                <a:lnTo>
                  <a:pt x="1323975" y="1629724"/>
                </a:lnTo>
                <a:lnTo>
                  <a:pt x="1309168" y="1629724"/>
                </a:lnTo>
                <a:lnTo>
                  <a:pt x="0" y="1629724"/>
                </a:lnTo>
                <a:close/>
              </a:path>
            </a:pathLst>
          </a:custGeom>
          <a:noFill/>
          <a:ln w="28575">
            <a:solidFill>
              <a:srgbClr val="00308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14" name="Straight Arrow Connector 13">
            <a:extLst>
              <a:ext uri="{FF2B5EF4-FFF2-40B4-BE49-F238E27FC236}">
                <a16:creationId xmlns:a16="http://schemas.microsoft.com/office/drawing/2014/main" id="{A26EBD12-ACF9-6D7A-1A19-55FC9A7857E7}"/>
              </a:ext>
            </a:extLst>
          </p:cNvPr>
          <p:cNvCxnSpPr>
            <a:stCxn id="4" idx="0"/>
            <a:endCxn id="12" idx="7"/>
          </p:cNvCxnSpPr>
          <p:nvPr/>
        </p:nvCxnSpPr>
        <p:spPr>
          <a:xfrm flipH="1" flipV="1">
            <a:off x="685800" y="4115053"/>
            <a:ext cx="4124201" cy="507483"/>
          </a:xfrm>
          <a:prstGeom prst="straightConnector1">
            <a:avLst/>
          </a:prstGeom>
          <a:ln>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E1FAFA-D57F-1255-C212-2F7581299EB4}"/>
              </a:ext>
            </a:extLst>
          </p:cNvPr>
          <p:cNvCxnSpPr>
            <a:cxnSpLocks/>
            <a:stCxn id="4" idx="0"/>
            <a:endCxn id="12" idx="4"/>
          </p:cNvCxnSpPr>
          <p:nvPr/>
        </p:nvCxnSpPr>
        <p:spPr>
          <a:xfrm flipV="1">
            <a:off x="4810001" y="4115053"/>
            <a:ext cx="1352674" cy="507483"/>
          </a:xfrm>
          <a:prstGeom prst="straightConnector1">
            <a:avLst/>
          </a:prstGeom>
          <a:ln>
            <a:solidFill>
              <a:srgbClr val="003088"/>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BC7EA7-935B-C869-7B15-6E88F0A52A00}"/>
              </a:ext>
            </a:extLst>
          </p:cNvPr>
          <p:cNvSpPr txBox="1"/>
          <p:nvPr/>
        </p:nvSpPr>
        <p:spPr>
          <a:xfrm>
            <a:off x="582036" y="4527748"/>
            <a:ext cx="3429000" cy="1200329"/>
          </a:xfrm>
          <a:prstGeom prst="rect">
            <a:avLst/>
          </a:prstGeom>
          <a:noFill/>
        </p:spPr>
        <p:txBody>
          <a:bodyPr wrap="square" rtlCol="0">
            <a:spAutoFit/>
          </a:bodyPr>
          <a:lstStyle/>
          <a:p>
            <a:r>
              <a:rPr lang="en-GB" dirty="0"/>
              <a:t>High resolution translates independently. Providing a ”pick and zoom” feature around the macro-view scintillator plane.</a:t>
            </a:r>
          </a:p>
        </p:txBody>
      </p:sp>
      <p:pic>
        <p:nvPicPr>
          <p:cNvPr id="48" name="Picture 47">
            <a:extLst>
              <a:ext uri="{FF2B5EF4-FFF2-40B4-BE49-F238E27FC236}">
                <a16:creationId xmlns:a16="http://schemas.microsoft.com/office/drawing/2014/main" id="{527DE282-77EE-4684-78D9-A47DAD03EDD1}"/>
              </a:ext>
            </a:extLst>
          </p:cNvPr>
          <p:cNvPicPr>
            <a:picLocks noChangeAspect="1"/>
          </p:cNvPicPr>
          <p:nvPr/>
        </p:nvPicPr>
        <p:blipFill rotWithShape="1">
          <a:blip r:embed="rId5"/>
          <a:srcRect b="16199"/>
          <a:stretch/>
        </p:blipFill>
        <p:spPr>
          <a:xfrm>
            <a:off x="7550378" y="497055"/>
            <a:ext cx="4238281" cy="2179470"/>
          </a:xfrm>
          <a:prstGeom prst="rect">
            <a:avLst/>
          </a:prstGeom>
        </p:spPr>
      </p:pic>
      <p:sp>
        <p:nvSpPr>
          <p:cNvPr id="49" name="TextBox 48">
            <a:extLst>
              <a:ext uri="{FF2B5EF4-FFF2-40B4-BE49-F238E27FC236}">
                <a16:creationId xmlns:a16="http://schemas.microsoft.com/office/drawing/2014/main" id="{077A35C6-8670-509D-5DE9-8F7190BD6222}"/>
              </a:ext>
            </a:extLst>
          </p:cNvPr>
          <p:cNvSpPr txBox="1"/>
          <p:nvPr/>
        </p:nvSpPr>
        <p:spPr>
          <a:xfrm>
            <a:off x="8572555" y="3168465"/>
            <a:ext cx="3305120" cy="2031325"/>
          </a:xfrm>
          <a:prstGeom prst="rect">
            <a:avLst/>
          </a:prstGeom>
          <a:noFill/>
        </p:spPr>
        <p:txBody>
          <a:bodyPr wrap="square" rtlCol="0">
            <a:spAutoFit/>
          </a:bodyPr>
          <a:lstStyle/>
          <a:p>
            <a:r>
              <a:rPr lang="en-GB" dirty="0"/>
              <a:t>Entire camera + objective fit on stage for full 100x100x100mm travel within x-ray beam.</a:t>
            </a:r>
          </a:p>
          <a:p>
            <a:endParaRPr lang="en-GB" dirty="0"/>
          </a:p>
          <a:p>
            <a:r>
              <a:rPr lang="en-GB" dirty="0"/>
              <a:t>Objective + shielding block partially block beam from independent macro-view.</a:t>
            </a:r>
          </a:p>
        </p:txBody>
      </p:sp>
    </p:spTree>
    <p:extLst>
      <p:ext uri="{BB962C8B-B14F-4D97-AF65-F5344CB8AC3E}">
        <p14:creationId xmlns:p14="http://schemas.microsoft.com/office/powerpoint/2010/main" val="109792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0E6FCA-ED29-7D43-AD06-CB8707E5DB89}"/>
              </a:ext>
            </a:extLst>
          </p:cNvPr>
          <p:cNvSpPr txBox="1"/>
          <p:nvPr/>
        </p:nvSpPr>
        <p:spPr>
          <a:xfrm>
            <a:off x="882306" y="4644023"/>
            <a:ext cx="3389198"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Assuming betatron parameters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(Modest scaling)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mR</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divergence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11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photons &gt; 1 keV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50 keV critical energy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3.5 GeV electrons</a:t>
            </a:r>
          </a:p>
        </p:txBody>
      </p:sp>
      <p:sp>
        <p:nvSpPr>
          <p:cNvPr id="10" name="TextBox 9">
            <a:extLst>
              <a:ext uri="{FF2B5EF4-FFF2-40B4-BE49-F238E27FC236}">
                <a16:creationId xmlns:a16="http://schemas.microsoft.com/office/drawing/2014/main" id="{98CACF45-29B5-7548-89E8-81C9410094FE}"/>
              </a:ext>
            </a:extLst>
          </p:cNvPr>
          <p:cNvSpPr txBox="1"/>
          <p:nvPr/>
        </p:nvSpPr>
        <p:spPr>
          <a:xfrm>
            <a:off x="8498506" y="4644023"/>
            <a:ext cx="2501006"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Macro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 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Z with SNR&gt;10 	~ 9m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SNR at 20m 	~ 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40um SNR 	~ 30</a:t>
            </a:r>
          </a:p>
        </p:txBody>
      </p:sp>
      <p:sp>
        <p:nvSpPr>
          <p:cNvPr id="11" name="TextBox 10">
            <a:extLst>
              <a:ext uri="{FF2B5EF4-FFF2-40B4-BE49-F238E27FC236}">
                <a16:creationId xmlns:a16="http://schemas.microsoft.com/office/drawing/2014/main" id="{D4ED404B-B1FF-EE41-83ED-FEBFC61AA11D}"/>
              </a:ext>
            </a:extLst>
          </p:cNvPr>
          <p:cNvSpPr txBox="1"/>
          <p:nvPr/>
        </p:nvSpPr>
        <p:spPr>
          <a:xfrm>
            <a:off x="5277483" y="4629313"/>
            <a:ext cx="2792752"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Micro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Gain required 150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Z with SNR&gt;10 	~ 13.5m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SNR at 20m 	~ 6.76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1um SNR 		~ 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Effective DNR</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9.5bit</a:t>
            </a:r>
          </a:p>
        </p:txBody>
      </p:sp>
      <p:sp>
        <p:nvSpPr>
          <p:cNvPr id="12" name="Rectangle 11">
            <a:extLst>
              <a:ext uri="{FF2B5EF4-FFF2-40B4-BE49-F238E27FC236}">
                <a16:creationId xmlns:a16="http://schemas.microsoft.com/office/drawing/2014/main" id="{AC3763E4-C2CF-1B4C-B203-6710EEE1B16A}"/>
              </a:ext>
            </a:extLst>
          </p:cNvPr>
          <p:cNvSpPr/>
          <p:nvPr/>
        </p:nvSpPr>
        <p:spPr>
          <a:xfrm>
            <a:off x="882306" y="4644023"/>
            <a:ext cx="10427387" cy="207840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ECED4F-009C-6FDE-F2AD-062511715413}"/>
              </a:ext>
            </a:extLst>
          </p:cNvPr>
          <p:cNvSpPr txBox="1"/>
          <p:nvPr/>
        </p:nvSpPr>
        <p:spPr>
          <a:xfrm>
            <a:off x="403341" y="345182"/>
            <a:ext cx="500673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Sub-micron Imager</a:t>
            </a:r>
          </a:p>
        </p:txBody>
      </p:sp>
      <p:pic>
        <p:nvPicPr>
          <p:cNvPr id="14" name="Picture 13">
            <a:extLst>
              <a:ext uri="{FF2B5EF4-FFF2-40B4-BE49-F238E27FC236}">
                <a16:creationId xmlns:a16="http://schemas.microsoft.com/office/drawing/2014/main" id="{3F72D28A-522C-AE27-2BFA-B18EE8AEFF75}"/>
              </a:ext>
            </a:extLst>
          </p:cNvPr>
          <p:cNvPicPr>
            <a:picLocks noChangeAspect="1"/>
          </p:cNvPicPr>
          <p:nvPr/>
        </p:nvPicPr>
        <p:blipFill>
          <a:blip r:embed="rId2"/>
          <a:stretch>
            <a:fillRect/>
          </a:stretch>
        </p:blipFill>
        <p:spPr>
          <a:xfrm>
            <a:off x="8218983" y="1772380"/>
            <a:ext cx="4012658" cy="2704829"/>
          </a:xfrm>
          <a:prstGeom prst="rect">
            <a:avLst/>
          </a:prstGeom>
        </p:spPr>
      </p:pic>
      <p:pic>
        <p:nvPicPr>
          <p:cNvPr id="15" name="Picture 14">
            <a:extLst>
              <a:ext uri="{FF2B5EF4-FFF2-40B4-BE49-F238E27FC236}">
                <a16:creationId xmlns:a16="http://schemas.microsoft.com/office/drawing/2014/main" id="{A4BDCD08-0925-1B7B-84B5-7C405C7B458B}"/>
              </a:ext>
            </a:extLst>
          </p:cNvPr>
          <p:cNvPicPr>
            <a:picLocks noChangeAspect="1"/>
          </p:cNvPicPr>
          <p:nvPr/>
        </p:nvPicPr>
        <p:blipFill>
          <a:blip r:embed="rId3"/>
          <a:stretch>
            <a:fillRect/>
          </a:stretch>
        </p:blipFill>
        <p:spPr>
          <a:xfrm>
            <a:off x="341821" y="1772083"/>
            <a:ext cx="3997578" cy="2704829"/>
          </a:xfrm>
          <a:prstGeom prst="rect">
            <a:avLst/>
          </a:prstGeom>
        </p:spPr>
      </p:pic>
      <p:sp>
        <p:nvSpPr>
          <p:cNvPr id="16" name="TextBox 15">
            <a:extLst>
              <a:ext uri="{FF2B5EF4-FFF2-40B4-BE49-F238E27FC236}">
                <a16:creationId xmlns:a16="http://schemas.microsoft.com/office/drawing/2014/main" id="{87A045F6-EF1B-CE6B-DDA3-FE590D8B27DC}"/>
              </a:ext>
            </a:extLst>
          </p:cNvPr>
          <p:cNvSpPr txBox="1"/>
          <p:nvPr/>
        </p:nvSpPr>
        <p:spPr>
          <a:xfrm>
            <a:off x="1494670" y="1272209"/>
            <a:ext cx="1834156" cy="369332"/>
          </a:xfrm>
          <a:prstGeom prst="rect">
            <a:avLst/>
          </a:prstGeom>
          <a:noFill/>
        </p:spPr>
        <p:txBody>
          <a:bodyPr wrap="none" rtlCol="0">
            <a:spAutoFit/>
          </a:bodyPr>
          <a:lstStyle/>
          <a:p>
            <a:r>
              <a:rPr lang="en-GB" b="1" dirty="0"/>
              <a:t>EMCCD - No Gain</a:t>
            </a:r>
          </a:p>
        </p:txBody>
      </p:sp>
      <p:sp>
        <p:nvSpPr>
          <p:cNvPr id="17" name="TextBox 16">
            <a:extLst>
              <a:ext uri="{FF2B5EF4-FFF2-40B4-BE49-F238E27FC236}">
                <a16:creationId xmlns:a16="http://schemas.microsoft.com/office/drawing/2014/main" id="{B57C2C84-AFBD-E0B2-E70F-5828D472008F}"/>
              </a:ext>
            </a:extLst>
          </p:cNvPr>
          <p:cNvSpPr txBox="1"/>
          <p:nvPr/>
        </p:nvSpPr>
        <p:spPr>
          <a:xfrm>
            <a:off x="5410078" y="1272209"/>
            <a:ext cx="2068195" cy="369332"/>
          </a:xfrm>
          <a:prstGeom prst="rect">
            <a:avLst/>
          </a:prstGeom>
          <a:noFill/>
        </p:spPr>
        <p:txBody>
          <a:bodyPr wrap="none" rtlCol="0">
            <a:spAutoFit/>
          </a:bodyPr>
          <a:lstStyle/>
          <a:p>
            <a:r>
              <a:rPr lang="en-GB" b="1" dirty="0"/>
              <a:t>EMCCD -  100x Gain</a:t>
            </a:r>
          </a:p>
        </p:txBody>
      </p:sp>
      <p:pic>
        <p:nvPicPr>
          <p:cNvPr id="18" name="Picture 17">
            <a:extLst>
              <a:ext uri="{FF2B5EF4-FFF2-40B4-BE49-F238E27FC236}">
                <a16:creationId xmlns:a16="http://schemas.microsoft.com/office/drawing/2014/main" id="{18CFC5A4-6C74-B30E-0A03-C4067CF79317}"/>
              </a:ext>
            </a:extLst>
          </p:cNvPr>
          <p:cNvPicPr>
            <a:picLocks noChangeAspect="1"/>
          </p:cNvPicPr>
          <p:nvPr/>
        </p:nvPicPr>
        <p:blipFill>
          <a:blip r:embed="rId4"/>
          <a:stretch>
            <a:fillRect/>
          </a:stretch>
        </p:blipFill>
        <p:spPr>
          <a:xfrm>
            <a:off x="4310205" y="1762558"/>
            <a:ext cx="3948656" cy="2704829"/>
          </a:xfrm>
          <a:prstGeom prst="rect">
            <a:avLst/>
          </a:prstGeom>
        </p:spPr>
      </p:pic>
      <p:sp>
        <p:nvSpPr>
          <p:cNvPr id="19" name="TextBox 18">
            <a:extLst>
              <a:ext uri="{FF2B5EF4-FFF2-40B4-BE49-F238E27FC236}">
                <a16:creationId xmlns:a16="http://schemas.microsoft.com/office/drawing/2014/main" id="{F7446CD4-D57B-EF45-8E55-C08F28C30C00}"/>
              </a:ext>
            </a:extLst>
          </p:cNvPr>
          <p:cNvSpPr txBox="1"/>
          <p:nvPr/>
        </p:nvSpPr>
        <p:spPr>
          <a:xfrm>
            <a:off x="9151164" y="1272209"/>
            <a:ext cx="2185214" cy="369332"/>
          </a:xfrm>
          <a:prstGeom prst="rect">
            <a:avLst/>
          </a:prstGeom>
          <a:noFill/>
        </p:spPr>
        <p:txBody>
          <a:bodyPr wrap="none" rtlCol="0">
            <a:spAutoFit/>
          </a:bodyPr>
          <a:lstStyle/>
          <a:p>
            <a:r>
              <a:rPr lang="en-GB" b="1" dirty="0"/>
              <a:t>EMCCD -  1000x Gain</a:t>
            </a:r>
          </a:p>
        </p:txBody>
      </p:sp>
    </p:spTree>
    <p:extLst>
      <p:ext uri="{BB962C8B-B14F-4D97-AF65-F5344CB8AC3E}">
        <p14:creationId xmlns:p14="http://schemas.microsoft.com/office/powerpoint/2010/main" val="4138105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08097F-1D21-2676-F598-1C9A20326754}"/>
              </a:ext>
            </a:extLst>
          </p:cNvPr>
          <p:cNvPicPr>
            <a:picLocks noChangeAspect="1"/>
          </p:cNvPicPr>
          <p:nvPr/>
        </p:nvPicPr>
        <p:blipFill rotWithShape="1">
          <a:blip r:embed="rId2"/>
          <a:srcRect l="12224" t="3777" r="24922" b="25915"/>
          <a:stretch/>
        </p:blipFill>
        <p:spPr>
          <a:xfrm>
            <a:off x="5007373" y="3747928"/>
            <a:ext cx="5503275" cy="3001007"/>
          </a:xfrm>
          <a:prstGeom prst="rect">
            <a:avLst/>
          </a:prstGeom>
        </p:spPr>
      </p:pic>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Flat panel detection</a:t>
            </a:r>
          </a:p>
        </p:txBody>
      </p:sp>
      <p:sp>
        <p:nvSpPr>
          <p:cNvPr id="4" name="TextBox 3">
            <a:extLst>
              <a:ext uri="{FF2B5EF4-FFF2-40B4-BE49-F238E27FC236}">
                <a16:creationId xmlns:a16="http://schemas.microsoft.com/office/drawing/2014/main" id="{01C2643B-64E0-3FFC-8E51-9A429757DB95}"/>
              </a:ext>
            </a:extLst>
          </p:cNvPr>
          <p:cNvSpPr txBox="1"/>
          <p:nvPr/>
        </p:nvSpPr>
        <p:spPr>
          <a:xfrm>
            <a:off x="469430" y="1518778"/>
            <a:ext cx="5112220" cy="424731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63666A"/>
                </a:solidFill>
                <a:latin typeface="Arial" panose="020B0604020202020204" pitchFamily="34" charset="0"/>
                <a:cs typeface="Arial" panose="020B0604020202020204" pitchFamily="34" charset="0"/>
                <a:sym typeface="Symbol"/>
              </a:rPr>
              <a:t>Fibre-optic collection</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63666A"/>
                </a:solidFill>
                <a:latin typeface="Arial" panose="020B0604020202020204" pitchFamily="34" charset="0"/>
                <a:cs typeface="Arial" panose="020B0604020202020204" pitchFamily="34" charset="0"/>
                <a:sym typeface="Symbol"/>
              </a:rPr>
              <a:t>Limited resolution achievable, however high collection efficiency and large area available.</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noProof="0" dirty="0">
                <a:solidFill>
                  <a:srgbClr val="63666A"/>
                </a:solidFill>
                <a:latin typeface="Arial" panose="020B0604020202020204" pitchFamily="34" charset="0"/>
                <a:cs typeface="Arial" panose="020B0604020202020204" pitchFamily="34" charset="0"/>
                <a:sym typeface="Symbol"/>
              </a:rPr>
              <a:t>Rad-Icon</a:t>
            </a:r>
            <a:r>
              <a:rPr lang="en-GB" b="1" kern="0" dirty="0">
                <a:solidFill>
                  <a:srgbClr val="63666A"/>
                </a:solidFill>
                <a:latin typeface="Arial" panose="020B0604020202020204" pitchFamily="34" charset="0"/>
                <a:cs typeface="Arial" panose="020B0604020202020204" pitchFamily="34" charset="0"/>
                <a:sym typeface="Symbol"/>
              </a:rPr>
              <a:t>3030 </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300x300mm, 100um pixels</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&lt;1% at 500keV</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Procured and delivered</a:t>
            </a:r>
          </a:p>
          <a:p>
            <a:pPr marL="742950" lvl="1" indent="-285750">
              <a:buFont typeface="Arial" panose="020B0604020202020204" pitchFamily="34" charset="0"/>
              <a:buChar char="•"/>
              <a:defRPr/>
            </a:pPr>
            <a:endParaRPr lang="en-GB"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noProof="0" dirty="0">
                <a:solidFill>
                  <a:srgbClr val="63666A"/>
                </a:solidFill>
                <a:latin typeface="Arial" panose="020B0604020202020204" pitchFamily="34" charset="0"/>
                <a:cs typeface="Arial" panose="020B0604020202020204" pitchFamily="34" charset="0"/>
                <a:sym typeface="Symbol"/>
              </a:rPr>
              <a:t>SL 2824HR</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280x240mm, 50um </a:t>
            </a:r>
            <a:r>
              <a:rPr lang="en-GB" kern="0" dirty="0" err="1">
                <a:solidFill>
                  <a:srgbClr val="63666A"/>
                </a:solidFill>
                <a:latin typeface="Arial" panose="020B0604020202020204" pitchFamily="34" charset="0"/>
                <a:cs typeface="Arial" panose="020B0604020202020204" pitchFamily="34" charset="0"/>
                <a:sym typeface="Symbol"/>
              </a:rPr>
              <a:t>px</a:t>
            </a:r>
            <a:endParaRPr lang="en-GB" kern="0" dirty="0">
              <a:solidFill>
                <a:srgbClr val="63666A"/>
              </a:solidFill>
              <a:latin typeface="Arial" panose="020B0604020202020204" pitchFamily="34" charset="0"/>
              <a:cs typeface="Arial" panose="020B0604020202020204" pitchFamily="34" charset="0"/>
              <a:sym typeface="Symbol"/>
            </a:endParaRP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&gt;1% at 500keV</a:t>
            </a: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FY 23</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p:txBody>
      </p:sp>
      <p:pic>
        <p:nvPicPr>
          <p:cNvPr id="5" name="Picture 4">
            <a:extLst>
              <a:ext uri="{FF2B5EF4-FFF2-40B4-BE49-F238E27FC236}">
                <a16:creationId xmlns:a16="http://schemas.microsoft.com/office/drawing/2014/main" id="{CB0E3256-5F9E-5945-CAAC-83A87975212D}"/>
              </a:ext>
            </a:extLst>
          </p:cNvPr>
          <p:cNvPicPr>
            <a:picLocks noChangeAspect="1"/>
          </p:cNvPicPr>
          <p:nvPr/>
        </p:nvPicPr>
        <p:blipFill>
          <a:blip r:embed="rId3"/>
          <a:stretch>
            <a:fillRect/>
          </a:stretch>
        </p:blipFill>
        <p:spPr>
          <a:xfrm>
            <a:off x="7196011" y="220822"/>
            <a:ext cx="4761613" cy="3208178"/>
          </a:xfrm>
          <a:prstGeom prst="rect">
            <a:avLst/>
          </a:prstGeom>
        </p:spPr>
      </p:pic>
      <p:pic>
        <p:nvPicPr>
          <p:cNvPr id="6" name="Picture 5">
            <a:extLst>
              <a:ext uri="{FF2B5EF4-FFF2-40B4-BE49-F238E27FC236}">
                <a16:creationId xmlns:a16="http://schemas.microsoft.com/office/drawing/2014/main" id="{0BE108E3-FDA4-49A6-8C4B-A21228040030}"/>
              </a:ext>
            </a:extLst>
          </p:cNvPr>
          <p:cNvPicPr>
            <a:picLocks noChangeAspect="1"/>
          </p:cNvPicPr>
          <p:nvPr/>
        </p:nvPicPr>
        <p:blipFill>
          <a:blip r:embed="rId4"/>
          <a:stretch>
            <a:fillRect/>
          </a:stretch>
        </p:blipFill>
        <p:spPr>
          <a:xfrm>
            <a:off x="9076814" y="3470929"/>
            <a:ext cx="2653897" cy="1544719"/>
          </a:xfrm>
          <a:prstGeom prst="rect">
            <a:avLst/>
          </a:prstGeom>
        </p:spPr>
      </p:pic>
      <p:sp>
        <p:nvSpPr>
          <p:cNvPr id="8" name="TextBox 7">
            <a:extLst>
              <a:ext uri="{FF2B5EF4-FFF2-40B4-BE49-F238E27FC236}">
                <a16:creationId xmlns:a16="http://schemas.microsoft.com/office/drawing/2014/main" id="{6C6C5C01-AA61-FA97-4E06-341A372CDD8C}"/>
              </a:ext>
            </a:extLst>
          </p:cNvPr>
          <p:cNvSpPr txBox="1"/>
          <p:nvPr/>
        </p:nvSpPr>
        <p:spPr>
          <a:xfrm>
            <a:off x="10403762" y="3470929"/>
            <a:ext cx="1384024" cy="276999"/>
          </a:xfrm>
          <a:prstGeom prst="rect">
            <a:avLst/>
          </a:prstGeom>
          <a:noFill/>
        </p:spPr>
        <p:txBody>
          <a:bodyPr wrap="square">
            <a:spAutoFit/>
          </a:bodyPr>
          <a:lstStyle/>
          <a:p>
            <a:r>
              <a:rPr lang="en-GB" sz="1200" b="1" kern="0" noProof="0" dirty="0">
                <a:solidFill>
                  <a:srgbClr val="63666A"/>
                </a:solidFill>
                <a:latin typeface="Arial" panose="020B0604020202020204" pitchFamily="34" charset="0"/>
                <a:cs typeface="Arial" panose="020B0604020202020204" pitchFamily="34" charset="0"/>
                <a:sym typeface="Symbol"/>
              </a:rPr>
              <a:t>Rad-Icon</a:t>
            </a:r>
            <a:r>
              <a:rPr lang="en-GB" sz="1200" b="1" kern="0" dirty="0">
                <a:solidFill>
                  <a:srgbClr val="63666A"/>
                </a:solidFill>
                <a:latin typeface="Arial" panose="020B0604020202020204" pitchFamily="34" charset="0"/>
                <a:cs typeface="Arial" panose="020B0604020202020204" pitchFamily="34" charset="0"/>
                <a:sym typeface="Symbol"/>
              </a:rPr>
              <a:t>3030</a:t>
            </a:r>
            <a:endParaRPr lang="en-GB" sz="1200" dirty="0"/>
          </a:p>
        </p:txBody>
      </p:sp>
    </p:spTree>
    <p:extLst>
      <p:ext uri="{BB962C8B-B14F-4D97-AF65-F5344CB8AC3E}">
        <p14:creationId xmlns:p14="http://schemas.microsoft.com/office/powerpoint/2010/main" val="242166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Flat panel detection</a:t>
            </a:r>
          </a:p>
        </p:txBody>
      </p:sp>
      <p:pic>
        <p:nvPicPr>
          <p:cNvPr id="3" name="Picture 2">
            <a:extLst>
              <a:ext uri="{FF2B5EF4-FFF2-40B4-BE49-F238E27FC236}">
                <a16:creationId xmlns:a16="http://schemas.microsoft.com/office/drawing/2014/main" id="{A7428F47-126E-654E-72F6-FAD7CCA483B3}"/>
              </a:ext>
            </a:extLst>
          </p:cNvPr>
          <p:cNvPicPr>
            <a:picLocks noChangeAspect="1"/>
          </p:cNvPicPr>
          <p:nvPr/>
        </p:nvPicPr>
        <p:blipFill>
          <a:blip r:embed="rId2"/>
          <a:stretch>
            <a:fillRect/>
          </a:stretch>
        </p:blipFill>
        <p:spPr>
          <a:xfrm>
            <a:off x="7191821" y="113605"/>
            <a:ext cx="2802941" cy="2802941"/>
          </a:xfrm>
          <a:prstGeom prst="rect">
            <a:avLst/>
          </a:prstGeom>
        </p:spPr>
      </p:pic>
      <p:sp>
        <p:nvSpPr>
          <p:cNvPr id="5" name="Rectangle 4">
            <a:extLst>
              <a:ext uri="{FF2B5EF4-FFF2-40B4-BE49-F238E27FC236}">
                <a16:creationId xmlns:a16="http://schemas.microsoft.com/office/drawing/2014/main" id="{EC7D03FD-62B1-A306-4D64-51EFCF0A4379}"/>
              </a:ext>
            </a:extLst>
          </p:cNvPr>
          <p:cNvSpPr/>
          <p:nvPr/>
        </p:nvSpPr>
        <p:spPr>
          <a:xfrm rot="19012024">
            <a:off x="8778312" y="1591226"/>
            <a:ext cx="549914" cy="5145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5B6C741-51FD-A15A-10B3-D4B235BE520E}"/>
              </a:ext>
            </a:extLst>
          </p:cNvPr>
          <p:cNvPicPr>
            <a:picLocks noChangeAspect="1"/>
          </p:cNvPicPr>
          <p:nvPr/>
        </p:nvPicPr>
        <p:blipFill>
          <a:blip r:embed="rId3"/>
          <a:stretch>
            <a:fillRect/>
          </a:stretch>
        </p:blipFill>
        <p:spPr>
          <a:xfrm>
            <a:off x="9524862" y="1121980"/>
            <a:ext cx="2166813" cy="2160084"/>
          </a:xfrm>
          <a:prstGeom prst="rect">
            <a:avLst/>
          </a:prstGeom>
          <a:ln w="38100">
            <a:solidFill>
              <a:srgbClr val="FF0000"/>
            </a:solidFill>
          </a:ln>
        </p:spPr>
      </p:pic>
      <p:pic>
        <p:nvPicPr>
          <p:cNvPr id="9" name="Picture 8">
            <a:extLst>
              <a:ext uri="{FF2B5EF4-FFF2-40B4-BE49-F238E27FC236}">
                <a16:creationId xmlns:a16="http://schemas.microsoft.com/office/drawing/2014/main" id="{69BC2F1D-82D5-4488-D0D0-17589F12D607}"/>
              </a:ext>
            </a:extLst>
          </p:cNvPr>
          <p:cNvPicPr>
            <a:picLocks noChangeAspect="1"/>
          </p:cNvPicPr>
          <p:nvPr/>
        </p:nvPicPr>
        <p:blipFill>
          <a:blip r:embed="rId4"/>
          <a:stretch>
            <a:fillRect/>
          </a:stretch>
        </p:blipFill>
        <p:spPr>
          <a:xfrm>
            <a:off x="7151085" y="3303340"/>
            <a:ext cx="4539292" cy="1885889"/>
          </a:xfrm>
          <a:prstGeom prst="rect">
            <a:avLst/>
          </a:prstGeom>
        </p:spPr>
      </p:pic>
      <p:sp>
        <p:nvSpPr>
          <p:cNvPr id="10" name="TextBox 9">
            <a:extLst>
              <a:ext uri="{FF2B5EF4-FFF2-40B4-BE49-F238E27FC236}">
                <a16:creationId xmlns:a16="http://schemas.microsoft.com/office/drawing/2014/main" id="{FBBEAE8D-449F-7560-712B-8FACD10A4977}"/>
              </a:ext>
            </a:extLst>
          </p:cNvPr>
          <p:cNvSpPr txBox="1"/>
          <p:nvPr/>
        </p:nvSpPr>
        <p:spPr>
          <a:xfrm>
            <a:off x="500325" y="1300731"/>
            <a:ext cx="6143834" cy="286232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63666A"/>
                </a:solidFill>
                <a:latin typeface="Arial" panose="020B0604020202020204" pitchFamily="34" charset="0"/>
                <a:cs typeface="Arial" panose="020B0604020202020204" pitchFamily="34" charset="0"/>
                <a:sym typeface="Symbol"/>
              </a:rPr>
              <a:t>Sensitivity + Resolution:</a:t>
            </a:r>
          </a:p>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63666A"/>
                </a:solidFill>
                <a:latin typeface="Arial" panose="020B0604020202020204" pitchFamily="34" charset="0"/>
                <a:cs typeface="Arial" panose="020B0604020202020204" pitchFamily="34" charset="0"/>
                <a:sym typeface="Symbol"/>
              </a:rPr>
              <a:t>Taking the measured LP/mm data from a large area panel we are able to show the analytical code can apply to more than just lens systems.</a:t>
            </a:r>
          </a:p>
          <a:p>
            <a:pPr marL="0" marR="0" lvl="0" indent="0" defTabSz="914400" eaLnBrk="1" fontAlgn="auto" latinLnBrk="0" hangingPunct="1">
              <a:lnSpc>
                <a:spcPct val="100000"/>
              </a:lnSpc>
              <a:spcBef>
                <a:spcPts val="0"/>
              </a:spcBef>
              <a:spcAft>
                <a:spcPts val="0"/>
              </a:spcAft>
              <a:buClrTx/>
              <a:buSzTx/>
              <a:buFontTx/>
              <a:buNone/>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63666A"/>
                </a:solidFill>
                <a:latin typeface="Arial" panose="020B0604020202020204" pitchFamily="34" charset="0"/>
                <a:cs typeface="Arial" panose="020B0604020202020204" pitchFamily="34" charset="0"/>
                <a:sym typeface="Symbol"/>
              </a:rPr>
              <a:t>Here a FOP panel with a </a:t>
            </a:r>
            <a:r>
              <a:rPr lang="en-GB" kern="0" dirty="0" err="1">
                <a:solidFill>
                  <a:srgbClr val="63666A"/>
                </a:solidFill>
                <a:latin typeface="Arial" panose="020B0604020202020204" pitchFamily="34" charset="0"/>
                <a:cs typeface="Arial" panose="020B0604020202020204" pitchFamily="34" charset="0"/>
                <a:sym typeface="Symbol"/>
              </a:rPr>
              <a:t>Gadox</a:t>
            </a:r>
            <a:r>
              <a:rPr lang="en-GB" kern="0" dirty="0">
                <a:solidFill>
                  <a:srgbClr val="63666A"/>
                </a:solidFill>
                <a:latin typeface="Arial" panose="020B0604020202020204" pitchFamily="34" charset="0"/>
                <a:cs typeface="Arial" panose="020B0604020202020204" pitchFamily="34" charset="0"/>
                <a:sym typeface="Symbol"/>
              </a:rPr>
              <a:t> scintillator screen is accurately reproduced via PODs</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a:p>
            <a:pPr>
              <a:defRPr/>
            </a:pPr>
            <a:r>
              <a:rPr lang="en-GB" b="1" kern="0" dirty="0">
                <a:solidFill>
                  <a:srgbClr val="63666A"/>
                </a:solidFill>
                <a:latin typeface="Arial" panose="020B0604020202020204" pitchFamily="34" charset="0"/>
                <a:cs typeface="Arial" panose="020B0604020202020204" pitchFamily="34" charset="0"/>
                <a:sym typeface="Symbol"/>
              </a:rPr>
              <a:t>Limits:</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p:txBody>
      </p:sp>
      <p:pic>
        <p:nvPicPr>
          <p:cNvPr id="8" name="Picture 7">
            <a:extLst>
              <a:ext uri="{FF2B5EF4-FFF2-40B4-BE49-F238E27FC236}">
                <a16:creationId xmlns:a16="http://schemas.microsoft.com/office/drawing/2014/main" id="{7318C400-A610-EB18-73B6-1EDA6784E26E}"/>
              </a:ext>
            </a:extLst>
          </p:cNvPr>
          <p:cNvPicPr>
            <a:picLocks noChangeAspect="1"/>
          </p:cNvPicPr>
          <p:nvPr/>
        </p:nvPicPr>
        <p:blipFill>
          <a:blip r:embed="rId5"/>
          <a:stretch>
            <a:fillRect/>
          </a:stretch>
        </p:blipFill>
        <p:spPr>
          <a:xfrm>
            <a:off x="66676" y="4023356"/>
            <a:ext cx="6877050" cy="2489462"/>
          </a:xfrm>
          <a:prstGeom prst="rect">
            <a:avLst/>
          </a:prstGeom>
        </p:spPr>
      </p:pic>
      <p:sp>
        <p:nvSpPr>
          <p:cNvPr id="11" name="Rectangle 10">
            <a:extLst>
              <a:ext uri="{FF2B5EF4-FFF2-40B4-BE49-F238E27FC236}">
                <a16:creationId xmlns:a16="http://schemas.microsoft.com/office/drawing/2014/main" id="{C43A98CB-EC86-1B82-AEC2-965F5A7F1BAF}"/>
              </a:ext>
            </a:extLst>
          </p:cNvPr>
          <p:cNvSpPr/>
          <p:nvPr/>
        </p:nvSpPr>
        <p:spPr>
          <a:xfrm>
            <a:off x="4800601" y="4023356"/>
            <a:ext cx="2143126" cy="2225044"/>
          </a:xfrm>
          <a:prstGeom prst="rect">
            <a:avLst/>
          </a:prstGeom>
          <a:noFill/>
          <a:ln w="38100">
            <a:solidFill>
              <a:srgbClr val="003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C66103E-44C4-C059-7420-D61682068E19}"/>
              </a:ext>
            </a:extLst>
          </p:cNvPr>
          <p:cNvSpPr txBox="1"/>
          <p:nvPr/>
        </p:nvSpPr>
        <p:spPr>
          <a:xfrm>
            <a:off x="6391660" y="6304840"/>
            <a:ext cx="3603102" cy="369332"/>
          </a:xfrm>
          <a:prstGeom prst="rect">
            <a:avLst/>
          </a:prstGeom>
          <a:noFill/>
        </p:spPr>
        <p:txBody>
          <a:bodyPr wrap="none" rtlCol="0">
            <a:spAutoFit/>
          </a:bodyPr>
          <a:lstStyle/>
          <a:p>
            <a:r>
              <a:rPr lang="en-GB" dirty="0"/>
              <a:t>Development option from STFC Tech</a:t>
            </a:r>
          </a:p>
        </p:txBody>
      </p:sp>
    </p:spTree>
    <p:extLst>
      <p:ext uri="{BB962C8B-B14F-4D97-AF65-F5344CB8AC3E}">
        <p14:creationId xmlns:p14="http://schemas.microsoft.com/office/powerpoint/2010/main" val="1059239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Flat panel detection</a:t>
            </a:r>
          </a:p>
        </p:txBody>
      </p:sp>
      <p:sp>
        <p:nvSpPr>
          <p:cNvPr id="7" name="TextBox 6">
            <a:extLst>
              <a:ext uri="{FF2B5EF4-FFF2-40B4-BE49-F238E27FC236}">
                <a16:creationId xmlns:a16="http://schemas.microsoft.com/office/drawing/2014/main" id="{4392401C-B73D-CFE4-2310-96F6D4AA49F4}"/>
              </a:ext>
            </a:extLst>
          </p:cNvPr>
          <p:cNvSpPr txBox="1"/>
          <p:nvPr/>
        </p:nvSpPr>
        <p:spPr>
          <a:xfrm>
            <a:off x="403341" y="1295024"/>
            <a:ext cx="5692659" cy="369331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63666A"/>
                </a:solidFill>
                <a:latin typeface="Arial" panose="020B0604020202020204" pitchFamily="34" charset="0"/>
                <a:cs typeface="Arial" panose="020B0604020202020204" pitchFamily="34" charset="0"/>
                <a:sym typeface="Symbol"/>
              </a:rPr>
              <a:t>Software Development:</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noProof="0" dirty="0">
                <a:solidFill>
                  <a:srgbClr val="63666A"/>
                </a:solidFill>
                <a:latin typeface="Arial" panose="020B0604020202020204" pitchFamily="34" charset="0"/>
                <a:cs typeface="Arial" panose="020B0604020202020204" pitchFamily="34" charset="0"/>
                <a:sym typeface="Symbol"/>
              </a:rPr>
              <a:t>Teledyne Dal</a:t>
            </a:r>
            <a:r>
              <a:rPr lang="en-GB" kern="0" dirty="0" err="1">
                <a:solidFill>
                  <a:srgbClr val="63666A"/>
                </a:solidFill>
                <a:latin typeface="Arial" panose="020B0604020202020204" pitchFamily="34" charset="0"/>
                <a:cs typeface="Arial" panose="020B0604020202020204" pitchFamily="34" charset="0"/>
                <a:sym typeface="Symbol"/>
              </a:rPr>
              <a:t>sa</a:t>
            </a:r>
            <a:r>
              <a:rPr lang="en-GB" kern="0" dirty="0">
                <a:solidFill>
                  <a:srgbClr val="63666A"/>
                </a:solidFill>
                <a:latin typeface="Arial" panose="020B0604020202020204" pitchFamily="34" charset="0"/>
                <a:cs typeface="Arial" panose="020B0604020202020204" pitchFamily="34" charset="0"/>
                <a:sym typeface="Symbol"/>
              </a:rPr>
              <a:t> has not been demonstrated on EPICs before, requires dedicated SDK/API to be developed.</a:t>
            </a:r>
          </a:p>
          <a:p>
            <a:pPr marL="0" marR="0" lvl="0" indent="0" defTabSz="914400" eaLnBrk="1" fontAlgn="auto" latinLnBrk="0" hangingPunct="1">
              <a:lnSpc>
                <a:spcPct val="100000"/>
              </a:lnSpc>
              <a:spcBef>
                <a:spcPts val="0"/>
              </a:spcBef>
              <a:spcAft>
                <a:spcPts val="0"/>
              </a:spcAft>
              <a:buClrTx/>
              <a:buSzTx/>
              <a:buFontTx/>
              <a:buNone/>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63666A"/>
                </a:solidFill>
                <a:latin typeface="Arial" panose="020B0604020202020204" pitchFamily="34" charset="0"/>
                <a:cs typeface="Arial" panose="020B0604020202020204" pitchFamily="34" charset="0"/>
                <a:sym typeface="Symbol"/>
              </a:rPr>
              <a:t>Software team have managed to complete initial features, providing connection to the panel, control of bit-depth and ROI as well as full area streaming.</a:t>
            </a:r>
          </a:p>
          <a:p>
            <a:pPr marL="0" marR="0" lvl="0" indent="0" defTabSz="914400" eaLnBrk="1" fontAlgn="auto" latinLnBrk="0" hangingPunct="1">
              <a:lnSpc>
                <a:spcPct val="100000"/>
              </a:lnSpc>
              <a:spcBef>
                <a:spcPts val="0"/>
              </a:spcBef>
              <a:spcAft>
                <a:spcPts val="0"/>
              </a:spcAft>
              <a:buClrTx/>
              <a:buSzTx/>
              <a:buFontTx/>
              <a:buNone/>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noProof="0" dirty="0">
                <a:solidFill>
                  <a:srgbClr val="63666A"/>
                </a:solidFill>
                <a:latin typeface="Arial" panose="020B0604020202020204" pitchFamily="34" charset="0"/>
                <a:cs typeface="Arial" panose="020B0604020202020204" pitchFamily="34" charset="0"/>
                <a:sym typeface="Symbol"/>
              </a:rPr>
              <a:t>Supplier software has several modes and enables sensitivity testing while developing EPICs backend</a:t>
            </a:r>
          </a:p>
        </p:txBody>
      </p:sp>
      <p:pic>
        <p:nvPicPr>
          <p:cNvPr id="1026" name="Picture 2">
            <a:extLst>
              <a:ext uri="{FF2B5EF4-FFF2-40B4-BE49-F238E27FC236}">
                <a16:creationId xmlns:a16="http://schemas.microsoft.com/office/drawing/2014/main" id="{65386AD4-D6EC-4105-3F0D-146C45970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223858"/>
            <a:ext cx="4194667" cy="2700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7AEF0-8879-6B27-FBEB-5E83F67D7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052" y="1657350"/>
            <a:ext cx="4274948" cy="2533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E84BB7E-350C-2A08-113B-DD3826BD10C8}"/>
              </a:ext>
            </a:extLst>
          </p:cNvPr>
          <p:cNvSpPr txBox="1"/>
          <p:nvPr/>
        </p:nvSpPr>
        <p:spPr>
          <a:xfrm>
            <a:off x="9795806" y="1110358"/>
            <a:ext cx="1992853" cy="369332"/>
          </a:xfrm>
          <a:prstGeom prst="rect">
            <a:avLst/>
          </a:prstGeom>
          <a:noFill/>
        </p:spPr>
        <p:txBody>
          <a:bodyPr wrap="none" rtlCol="0">
            <a:spAutoFit/>
          </a:bodyPr>
          <a:lstStyle/>
          <a:p>
            <a:r>
              <a:rPr lang="en-GB" b="1" kern="0" dirty="0">
                <a:solidFill>
                  <a:srgbClr val="63666A"/>
                </a:solidFill>
                <a:latin typeface="Arial" panose="020B0604020202020204" pitchFamily="34" charset="0"/>
                <a:cs typeface="Arial" panose="020B0604020202020204" pitchFamily="34" charset="0"/>
              </a:rPr>
              <a:t>EPICs Prototype</a:t>
            </a:r>
          </a:p>
        </p:txBody>
      </p:sp>
      <p:sp>
        <p:nvSpPr>
          <p:cNvPr id="11" name="TextBox 10">
            <a:extLst>
              <a:ext uri="{FF2B5EF4-FFF2-40B4-BE49-F238E27FC236}">
                <a16:creationId xmlns:a16="http://schemas.microsoft.com/office/drawing/2014/main" id="{60AD44EE-72C0-6BDC-0C15-71D0F5C99CD5}"/>
              </a:ext>
            </a:extLst>
          </p:cNvPr>
          <p:cNvSpPr txBox="1"/>
          <p:nvPr/>
        </p:nvSpPr>
        <p:spPr>
          <a:xfrm>
            <a:off x="6096000" y="4117052"/>
            <a:ext cx="1864613" cy="369332"/>
          </a:xfrm>
          <a:prstGeom prst="rect">
            <a:avLst/>
          </a:prstGeom>
          <a:noFill/>
        </p:spPr>
        <p:txBody>
          <a:bodyPr wrap="none" rtlCol="0">
            <a:spAutoFit/>
          </a:bodyPr>
          <a:lstStyle/>
          <a:p>
            <a:r>
              <a:rPr lang="en-GB" b="1" kern="0" dirty="0">
                <a:solidFill>
                  <a:srgbClr val="63666A"/>
                </a:solidFill>
                <a:latin typeface="Arial" panose="020B0604020202020204" pitchFamily="34" charset="0"/>
                <a:cs typeface="Arial" panose="020B0604020202020204" pitchFamily="34" charset="0"/>
              </a:rPr>
              <a:t>Teledyne </a:t>
            </a:r>
            <a:r>
              <a:rPr lang="en-GB" b="1" kern="0" dirty="0" err="1">
                <a:solidFill>
                  <a:srgbClr val="63666A"/>
                </a:solidFill>
                <a:latin typeface="Arial" panose="020B0604020202020204" pitchFamily="34" charset="0"/>
                <a:cs typeface="Arial" panose="020B0604020202020204" pitchFamily="34" charset="0"/>
              </a:rPr>
              <a:t>Dalsa</a:t>
            </a:r>
            <a:endParaRPr lang="en-GB" b="1" kern="0" dirty="0">
              <a:solidFill>
                <a:srgbClr val="63666A"/>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946CA85C-8966-2960-FC08-208562621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74" y="4482119"/>
            <a:ext cx="4389619" cy="237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6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EC7E0-0F2D-A8C0-1E83-2EEF1D514A94}"/>
              </a:ext>
            </a:extLst>
          </p:cNvPr>
          <p:cNvPicPr>
            <a:picLocks noChangeAspect="1"/>
          </p:cNvPicPr>
          <p:nvPr/>
        </p:nvPicPr>
        <p:blipFill rotWithShape="1">
          <a:blip r:embed="rId3"/>
          <a:srcRect t="60946"/>
          <a:stretch/>
        </p:blipFill>
        <p:spPr>
          <a:xfrm>
            <a:off x="2328865" y="0"/>
            <a:ext cx="4722001" cy="6772528"/>
          </a:xfrm>
          <a:prstGeom prst="rect">
            <a:avLst/>
          </a:prstGeom>
        </p:spPr>
      </p:pic>
      <p:sp>
        <p:nvSpPr>
          <p:cNvPr id="4" name="TextBox 3">
            <a:extLst>
              <a:ext uri="{FF2B5EF4-FFF2-40B4-BE49-F238E27FC236}">
                <a16:creationId xmlns:a16="http://schemas.microsoft.com/office/drawing/2014/main" id="{3D887F21-D929-5820-7174-5E1F472D12A8}"/>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Overview</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5F3EF87-D003-73CA-5C71-9B900C5CB2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bwMode="auto">
          <a:xfrm>
            <a:off x="4938589" y="-1"/>
            <a:ext cx="7251730" cy="333862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53640926-AAD7-44D8-BBD7-CCE9431645EC}">
              <a14:shadowObscured xmlns:a14="http://schemas.microsoft.com/office/drawing/2010/main"/>
            </a:ext>
          </a:extLst>
        </p:spPr>
      </p:pic>
      <p:pic>
        <p:nvPicPr>
          <p:cNvPr id="6" name="Picture 5" descr="A picture containing indoor&#10;&#10;Description automatically generated">
            <a:extLst>
              <a:ext uri="{FF2B5EF4-FFF2-40B4-BE49-F238E27FC236}">
                <a16:creationId xmlns:a16="http://schemas.microsoft.com/office/drawing/2014/main" id="{2FD13E59-BA35-D517-D166-AD51242060C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17323" y="3519432"/>
            <a:ext cx="7274677" cy="334920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extBox 1">
            <a:extLst>
              <a:ext uri="{FF2B5EF4-FFF2-40B4-BE49-F238E27FC236}">
                <a16:creationId xmlns:a16="http://schemas.microsoft.com/office/drawing/2014/main" id="{7BDF1896-EB2A-6749-9FAA-D1F9CECAA142}"/>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Overview</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AA6DB86-D659-BB4F-B86F-A14B63C02529}"/>
              </a:ext>
            </a:extLst>
          </p:cNvPr>
          <p:cNvSpPr txBox="1"/>
          <p:nvPr/>
        </p:nvSpPr>
        <p:spPr>
          <a:xfrm>
            <a:off x="736979" y="1592744"/>
            <a:ext cx="6277969"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rPr>
              <a:t>Project Scope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Summary of project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Outline of detector projects</a:t>
            </a:r>
          </a:p>
        </p:txBody>
      </p:sp>
      <p:sp>
        <p:nvSpPr>
          <p:cNvPr id="13" name="TextBox 12">
            <a:extLst>
              <a:ext uri="{FF2B5EF4-FFF2-40B4-BE49-F238E27FC236}">
                <a16:creationId xmlns:a16="http://schemas.microsoft.com/office/drawing/2014/main" id="{8272EE9D-1D49-C643-AD74-BA5D20899AD1}"/>
              </a:ext>
            </a:extLst>
          </p:cNvPr>
          <p:cNvSpPr txBox="1"/>
          <p:nvPr/>
        </p:nvSpPr>
        <p:spPr>
          <a:xfrm>
            <a:off x="736978" y="2849616"/>
            <a:ext cx="6277969" cy="169277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lang="en-GB" sz="2400" b="1" dirty="0">
                <a:solidFill>
                  <a:srgbClr val="2E2C61"/>
                </a:solidFill>
                <a:latin typeface="Calibri" panose="020F0502020204030204"/>
              </a:rPr>
              <a:t>Diagnostic Updates</a:t>
            </a:r>
            <a:endPar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Sub-micron imager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Large area panel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MeV Imager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E2C61"/>
                </a:solidFill>
                <a:latin typeface="Calibri" panose="020F0502020204030204"/>
              </a:rPr>
              <a:t>THz CTR Spectroscopy</a:t>
            </a:r>
            <a:endPar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414CBCB-B586-4143-819F-BE7277B83097}"/>
              </a:ext>
            </a:extLst>
          </p:cNvPr>
          <p:cNvSpPr txBox="1"/>
          <p:nvPr/>
        </p:nvSpPr>
        <p:spPr>
          <a:xfrm>
            <a:off x="736978" y="5518895"/>
            <a:ext cx="6277968" cy="461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rPr>
              <a:t>User Engagement</a:t>
            </a:r>
          </a:p>
        </p:txBody>
      </p:sp>
      <p:sp>
        <p:nvSpPr>
          <p:cNvPr id="10" name="TextBox 9">
            <a:extLst>
              <a:ext uri="{FF2B5EF4-FFF2-40B4-BE49-F238E27FC236}">
                <a16:creationId xmlns:a16="http://schemas.microsoft.com/office/drawing/2014/main" id="{4659A75D-E383-3964-F00F-EA4123B968E0}"/>
              </a:ext>
            </a:extLst>
          </p:cNvPr>
          <p:cNvSpPr txBox="1"/>
          <p:nvPr/>
        </p:nvSpPr>
        <p:spPr>
          <a:xfrm>
            <a:off x="736978" y="4803591"/>
            <a:ext cx="6277968" cy="461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rPr>
              <a:t>Modelling update</a:t>
            </a:r>
          </a:p>
        </p:txBody>
      </p:sp>
    </p:spTree>
    <p:extLst>
      <p:ext uri="{BB962C8B-B14F-4D97-AF65-F5344CB8AC3E}">
        <p14:creationId xmlns:p14="http://schemas.microsoft.com/office/powerpoint/2010/main" val="3559886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MeV Imager </a:t>
            </a:r>
          </a:p>
        </p:txBody>
      </p:sp>
      <p:sp>
        <p:nvSpPr>
          <p:cNvPr id="3" name="TextBox 2">
            <a:extLst>
              <a:ext uri="{FF2B5EF4-FFF2-40B4-BE49-F238E27FC236}">
                <a16:creationId xmlns:a16="http://schemas.microsoft.com/office/drawing/2014/main" id="{73227E05-A94B-B118-7635-C459A152AC6B}"/>
              </a:ext>
            </a:extLst>
          </p:cNvPr>
          <p:cNvSpPr txBox="1"/>
          <p:nvPr/>
        </p:nvSpPr>
        <p:spPr>
          <a:xfrm>
            <a:off x="403341" y="1166842"/>
            <a:ext cx="6378459" cy="452431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63666A"/>
                </a:solidFill>
                <a:latin typeface="Arial" panose="020B0604020202020204" pitchFamily="34" charset="0"/>
                <a:cs typeface="Arial" panose="020B0604020202020204" pitchFamily="34" charset="0"/>
                <a:sym typeface="Symbol"/>
              </a:rPr>
              <a:t>Stopping power is key here, we need to increase the thickness of the scintillator to achieve high stopping power for penetrative x-rays. Two methods have been trialled for large area MeV detection.</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noProof="0" dirty="0">
                <a:solidFill>
                  <a:srgbClr val="63666A"/>
                </a:solidFill>
                <a:latin typeface="Arial" panose="020B0604020202020204" pitchFamily="34" charset="0"/>
                <a:cs typeface="Arial" panose="020B0604020202020204" pitchFamily="34" charset="0"/>
                <a:sym typeface="Symbol"/>
              </a:rPr>
              <a:t>Large area single crystal</a:t>
            </a:r>
            <a:endParaRPr lang="en-GB" b="1" kern="0" dirty="0">
              <a:solidFill>
                <a:srgbClr val="63666A"/>
              </a:solidFill>
              <a:latin typeface="Arial" panose="020B0604020202020204" pitchFamily="34" charset="0"/>
              <a:cs typeface="Arial" panose="020B0604020202020204" pitchFamily="34" charset="0"/>
              <a:sym typeface="Symbol"/>
            </a:endParaRP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Limited to ~100mm OD</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Procured/Tested 8mm thick AR LYSO</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Conducted PoC experiments with MeV x-ray emission</a:t>
            </a:r>
          </a:p>
          <a:p>
            <a:pPr lvl="1">
              <a:defRPr/>
            </a:pPr>
            <a:endParaRPr lang="en-GB" kern="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noProof="0" dirty="0">
                <a:solidFill>
                  <a:srgbClr val="63666A"/>
                </a:solidFill>
                <a:latin typeface="Arial" panose="020B0604020202020204" pitchFamily="34" charset="0"/>
                <a:cs typeface="Arial" panose="020B0604020202020204" pitchFamily="34" charset="0"/>
                <a:sym typeface="Symbol"/>
              </a:rPr>
              <a:t>Scale-able tiled single crystals</a:t>
            </a:r>
          </a:p>
          <a:p>
            <a:pPr marL="742950" lvl="1" indent="-285750">
              <a:buFont typeface="Arial" panose="020B0604020202020204" pitchFamily="34" charset="0"/>
              <a:buChar char="•"/>
              <a:defRPr/>
            </a:pPr>
            <a:r>
              <a:rPr lang="en-GB" kern="0" dirty="0">
                <a:solidFill>
                  <a:srgbClr val="63666A"/>
                </a:solidFill>
                <a:latin typeface="Arial" panose="020B0604020202020204" pitchFamily="34" charset="0"/>
                <a:cs typeface="Arial" panose="020B0604020202020204" pitchFamily="34" charset="0"/>
                <a:sym typeface="Symbol"/>
              </a:rPr>
              <a:t>(</a:t>
            </a:r>
            <a:r>
              <a:rPr lang="en-GB" kern="0" dirty="0" err="1">
                <a:solidFill>
                  <a:srgbClr val="63666A"/>
                </a:solidFill>
                <a:latin typeface="Arial" panose="020B0604020202020204" pitchFamily="34" charset="0"/>
                <a:cs typeface="Arial" panose="020B0604020202020204" pitchFamily="34" charset="0"/>
                <a:sym typeface="Symbol"/>
              </a:rPr>
              <a:t>nx</a:t>
            </a:r>
            <a:r>
              <a:rPr lang="en-GB" kern="0" dirty="0">
                <a:solidFill>
                  <a:srgbClr val="63666A"/>
                </a:solidFill>
                <a:latin typeface="Arial" panose="020B0604020202020204" pitchFamily="34" charset="0"/>
                <a:cs typeface="Arial" panose="020B0604020202020204" pitchFamily="34" charset="0"/>
                <a:sym typeface="Symbol"/>
              </a:rPr>
              <a:t>)50x50mm crystals tiled to desired size</a:t>
            </a: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Pro</a:t>
            </a:r>
            <a:r>
              <a:rPr lang="en-GB" kern="0" dirty="0">
                <a:solidFill>
                  <a:srgbClr val="63666A"/>
                </a:solidFill>
                <a:latin typeface="Arial" panose="020B0604020202020204" pitchFamily="34" charset="0"/>
                <a:cs typeface="Arial" panose="020B0604020202020204" pitchFamily="34" charset="0"/>
                <a:sym typeface="Symbol"/>
              </a:rPr>
              <a:t>cured and tested 2x2 layout</a:t>
            </a:r>
          </a:p>
          <a:p>
            <a:pPr marL="742950" lvl="1" indent="-285750">
              <a:buFont typeface="Arial" panose="020B0604020202020204" pitchFamily="34" charset="0"/>
              <a:buChar char="•"/>
              <a:defRPr/>
            </a:pPr>
            <a:r>
              <a:rPr lang="en-GB" kern="0" noProof="0" dirty="0">
                <a:solidFill>
                  <a:srgbClr val="63666A"/>
                </a:solidFill>
                <a:latin typeface="Arial" panose="020B0604020202020204" pitchFamily="34" charset="0"/>
                <a:cs typeface="Arial" panose="020B0604020202020204" pitchFamily="34" charset="0"/>
                <a:sym typeface="Symbol"/>
              </a:rPr>
              <a:t>X-ray hu</a:t>
            </a:r>
            <a:r>
              <a:rPr lang="en-GB" kern="0" dirty="0">
                <a:solidFill>
                  <a:srgbClr val="63666A"/>
                </a:solidFill>
                <a:latin typeface="Arial" panose="020B0604020202020204" pitchFamily="34" charset="0"/>
                <a:cs typeface="Arial" panose="020B0604020202020204" pitchFamily="34" charset="0"/>
                <a:sym typeface="Symbol"/>
              </a:rPr>
              <a:t>tch resolution and sensitivity testing </a:t>
            </a:r>
            <a:endParaRPr lang="en-GB" kern="0" noProof="0" dirty="0">
              <a:solidFill>
                <a:srgbClr val="63666A"/>
              </a:solidFill>
              <a:latin typeface="Arial" panose="020B0604020202020204" pitchFamily="34" charset="0"/>
              <a:cs typeface="Arial" panose="020B0604020202020204" pitchFamily="34" charset="0"/>
              <a:sym typeface="Symbo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kern="0" noProof="0" dirty="0">
              <a:solidFill>
                <a:srgbClr val="63666A"/>
              </a:solidFill>
              <a:latin typeface="Arial" panose="020B0604020202020204" pitchFamily="34" charset="0"/>
              <a:cs typeface="Arial" panose="020B0604020202020204" pitchFamily="34" charset="0"/>
              <a:sym typeface="Symbol"/>
            </a:endParaRPr>
          </a:p>
        </p:txBody>
      </p:sp>
      <p:pic>
        <p:nvPicPr>
          <p:cNvPr id="4" name="Picture 3">
            <a:extLst>
              <a:ext uri="{FF2B5EF4-FFF2-40B4-BE49-F238E27FC236}">
                <a16:creationId xmlns:a16="http://schemas.microsoft.com/office/drawing/2014/main" id="{C5BC46B0-0C6C-87F5-5CEE-9A463FB380E0}"/>
              </a:ext>
            </a:extLst>
          </p:cNvPr>
          <p:cNvPicPr>
            <a:picLocks noChangeAspect="1"/>
          </p:cNvPicPr>
          <p:nvPr/>
        </p:nvPicPr>
        <p:blipFill>
          <a:blip r:embed="rId2"/>
          <a:stretch>
            <a:fillRect/>
          </a:stretch>
        </p:blipFill>
        <p:spPr>
          <a:xfrm>
            <a:off x="6419875" y="290167"/>
            <a:ext cx="3048000" cy="2119085"/>
          </a:xfrm>
          <a:prstGeom prst="rect">
            <a:avLst/>
          </a:prstGeom>
        </p:spPr>
      </p:pic>
      <p:pic>
        <p:nvPicPr>
          <p:cNvPr id="3076" name="Picture 4">
            <a:extLst>
              <a:ext uri="{FF2B5EF4-FFF2-40B4-BE49-F238E27FC236}">
                <a16:creationId xmlns:a16="http://schemas.microsoft.com/office/drawing/2014/main" id="{73CDA246-3ECC-AF75-065C-48C4A1DA4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72" b="25833"/>
          <a:stretch/>
        </p:blipFill>
        <p:spPr bwMode="auto">
          <a:xfrm>
            <a:off x="8705877" y="1720024"/>
            <a:ext cx="2762249" cy="22392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650E9F-592A-3DB2-A9CF-06109770FA68}"/>
              </a:ext>
            </a:extLst>
          </p:cNvPr>
          <p:cNvSpPr txBox="1"/>
          <p:nvPr/>
        </p:nvSpPr>
        <p:spPr>
          <a:xfrm>
            <a:off x="7105674" y="2693275"/>
            <a:ext cx="1533525" cy="523220"/>
          </a:xfrm>
          <a:prstGeom prst="rect">
            <a:avLst/>
          </a:prstGeom>
          <a:noFill/>
        </p:spPr>
        <p:txBody>
          <a:bodyPr wrap="square" rtlCol="0">
            <a:spAutoFit/>
          </a:bodyPr>
          <a:lstStyle/>
          <a:p>
            <a:r>
              <a:rPr lang="en-GB" sz="1400" b="1" i="1" kern="0" dirty="0">
                <a:solidFill>
                  <a:srgbClr val="63666A"/>
                </a:solidFill>
                <a:latin typeface="Arial" panose="020B0604020202020204" pitchFamily="34" charset="0"/>
                <a:cs typeface="Arial" panose="020B0604020202020204" pitchFamily="34" charset="0"/>
              </a:rPr>
              <a:t>50x50x5mm </a:t>
            </a:r>
            <a:r>
              <a:rPr lang="en-GB" sz="1400" b="1" i="1" kern="0" dirty="0" err="1">
                <a:solidFill>
                  <a:srgbClr val="63666A"/>
                </a:solidFill>
                <a:latin typeface="Arial" panose="020B0604020202020204" pitchFamily="34" charset="0"/>
                <a:cs typeface="Arial" panose="020B0604020202020204" pitchFamily="34" charset="0"/>
              </a:rPr>
              <a:t>YAG:Ce</a:t>
            </a:r>
            <a:endParaRPr lang="en-GB" sz="1400" b="1" i="1" kern="0" dirty="0">
              <a:solidFill>
                <a:srgbClr val="63666A"/>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28A43A-CD02-4EF3-AC2C-33A53097F2D7}"/>
              </a:ext>
            </a:extLst>
          </p:cNvPr>
          <p:cNvSpPr txBox="1"/>
          <p:nvPr/>
        </p:nvSpPr>
        <p:spPr>
          <a:xfrm>
            <a:off x="9615513" y="611045"/>
            <a:ext cx="2319336" cy="738664"/>
          </a:xfrm>
          <a:prstGeom prst="rect">
            <a:avLst/>
          </a:prstGeom>
          <a:noFill/>
        </p:spPr>
        <p:txBody>
          <a:bodyPr wrap="square" rtlCol="0">
            <a:spAutoFit/>
          </a:bodyPr>
          <a:lstStyle/>
          <a:p>
            <a:r>
              <a:rPr lang="en-GB" sz="1400" b="1" i="1" kern="0" dirty="0">
                <a:solidFill>
                  <a:srgbClr val="63666A"/>
                </a:solidFill>
                <a:latin typeface="Arial" panose="020B0604020202020204" pitchFamily="34" charset="0"/>
                <a:cs typeface="Arial" panose="020B0604020202020204" pitchFamily="34" charset="0"/>
              </a:rPr>
              <a:t>Black optical grease to minimise optical cross-talk</a:t>
            </a:r>
          </a:p>
        </p:txBody>
      </p:sp>
      <p:pic>
        <p:nvPicPr>
          <p:cNvPr id="8" name="Picture 7">
            <a:extLst>
              <a:ext uri="{FF2B5EF4-FFF2-40B4-BE49-F238E27FC236}">
                <a16:creationId xmlns:a16="http://schemas.microsoft.com/office/drawing/2014/main" id="{CC83FB96-8FA7-542C-805B-3E90C9A29584}"/>
              </a:ext>
            </a:extLst>
          </p:cNvPr>
          <p:cNvPicPr>
            <a:picLocks noChangeAspect="1"/>
          </p:cNvPicPr>
          <p:nvPr/>
        </p:nvPicPr>
        <p:blipFill>
          <a:blip r:embed="rId4"/>
          <a:stretch>
            <a:fillRect/>
          </a:stretch>
        </p:blipFill>
        <p:spPr>
          <a:xfrm>
            <a:off x="6385371" y="3959317"/>
            <a:ext cx="5403288" cy="2494489"/>
          </a:xfrm>
          <a:prstGeom prst="rect">
            <a:avLst/>
          </a:prstGeom>
        </p:spPr>
      </p:pic>
      <p:sp>
        <p:nvSpPr>
          <p:cNvPr id="9" name="TextBox 8">
            <a:extLst>
              <a:ext uri="{FF2B5EF4-FFF2-40B4-BE49-F238E27FC236}">
                <a16:creationId xmlns:a16="http://schemas.microsoft.com/office/drawing/2014/main" id="{5DCE4FA3-71C7-5418-17D1-BAA8C75A4D26}"/>
              </a:ext>
            </a:extLst>
          </p:cNvPr>
          <p:cNvSpPr txBox="1"/>
          <p:nvPr/>
        </p:nvSpPr>
        <p:spPr>
          <a:xfrm>
            <a:off x="6826158" y="6453806"/>
            <a:ext cx="4962501" cy="307777"/>
          </a:xfrm>
          <a:prstGeom prst="rect">
            <a:avLst/>
          </a:prstGeom>
          <a:noFill/>
        </p:spPr>
        <p:txBody>
          <a:bodyPr wrap="square" rtlCol="0">
            <a:spAutoFit/>
          </a:bodyPr>
          <a:lstStyle/>
          <a:p>
            <a:r>
              <a:rPr lang="en-GB" sz="1400" b="1" i="1" kern="0" dirty="0">
                <a:solidFill>
                  <a:srgbClr val="63666A"/>
                </a:solidFill>
                <a:latin typeface="Arial" panose="020B0604020202020204" pitchFamily="34" charset="0"/>
                <a:cs typeface="Arial" panose="020B0604020202020204" pitchFamily="34" charset="0"/>
              </a:rPr>
              <a:t>X-ray hutch tests showing limit of resolution ~150um</a:t>
            </a:r>
          </a:p>
        </p:txBody>
      </p:sp>
    </p:spTree>
    <p:extLst>
      <p:ext uri="{BB962C8B-B14F-4D97-AF65-F5344CB8AC3E}">
        <p14:creationId xmlns:p14="http://schemas.microsoft.com/office/powerpoint/2010/main" val="2344330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MeV Imager </a:t>
            </a:r>
          </a:p>
        </p:txBody>
      </p:sp>
      <p:pic>
        <p:nvPicPr>
          <p:cNvPr id="3" name="Picture 2">
            <a:extLst>
              <a:ext uri="{FF2B5EF4-FFF2-40B4-BE49-F238E27FC236}">
                <a16:creationId xmlns:a16="http://schemas.microsoft.com/office/drawing/2014/main" id="{20DC2FC1-E148-B3E9-13AC-89740A1431FE}"/>
              </a:ext>
            </a:extLst>
          </p:cNvPr>
          <p:cNvPicPr>
            <a:picLocks noChangeAspect="1"/>
          </p:cNvPicPr>
          <p:nvPr/>
        </p:nvPicPr>
        <p:blipFill>
          <a:blip r:embed="rId2"/>
          <a:stretch>
            <a:fillRect/>
          </a:stretch>
        </p:blipFill>
        <p:spPr>
          <a:xfrm>
            <a:off x="5812644" y="3153866"/>
            <a:ext cx="6095536" cy="1754325"/>
          </a:xfrm>
          <a:prstGeom prst="rect">
            <a:avLst/>
          </a:prstGeom>
        </p:spPr>
      </p:pic>
      <p:pic>
        <p:nvPicPr>
          <p:cNvPr id="4" name="Picture 3">
            <a:extLst>
              <a:ext uri="{FF2B5EF4-FFF2-40B4-BE49-F238E27FC236}">
                <a16:creationId xmlns:a16="http://schemas.microsoft.com/office/drawing/2014/main" id="{6549DCA5-D733-C5BF-6EFF-22FD467EC3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499" y="671888"/>
            <a:ext cx="2832194" cy="1755195"/>
          </a:xfrm>
          <a:prstGeom prst="rect">
            <a:avLst/>
          </a:prstGeom>
          <a:noFill/>
        </p:spPr>
      </p:pic>
      <p:pic>
        <p:nvPicPr>
          <p:cNvPr id="5" name="Picture 4">
            <a:extLst>
              <a:ext uri="{FF2B5EF4-FFF2-40B4-BE49-F238E27FC236}">
                <a16:creationId xmlns:a16="http://schemas.microsoft.com/office/drawing/2014/main" id="{6E17D73E-39AF-FD7B-9872-703B34E464C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722" y="3657360"/>
            <a:ext cx="5355329" cy="2042116"/>
          </a:xfrm>
          <a:prstGeom prst="rect">
            <a:avLst/>
          </a:prstGeom>
          <a:noFill/>
        </p:spPr>
      </p:pic>
      <p:sp>
        <p:nvSpPr>
          <p:cNvPr id="6" name="TextBox 5">
            <a:extLst>
              <a:ext uri="{FF2B5EF4-FFF2-40B4-BE49-F238E27FC236}">
                <a16:creationId xmlns:a16="http://schemas.microsoft.com/office/drawing/2014/main" id="{036BA5AD-B443-59DD-1499-5982BB9D6F1C}"/>
              </a:ext>
            </a:extLst>
          </p:cNvPr>
          <p:cNvSpPr txBox="1"/>
          <p:nvPr/>
        </p:nvSpPr>
        <p:spPr>
          <a:xfrm>
            <a:off x="471954" y="1407879"/>
            <a:ext cx="5052545" cy="203132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63666A"/>
                </a:solidFill>
                <a:latin typeface="Arial" panose="020B0604020202020204" pitchFamily="34" charset="0"/>
                <a:cs typeface="Arial" panose="020B0604020202020204" pitchFamily="34" charset="0"/>
                <a:sym typeface="Symbol"/>
              </a:rPr>
              <a:t>Resolution and lens quality measurements:</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noProof="0" dirty="0">
                <a:solidFill>
                  <a:srgbClr val="63666A"/>
                </a:solidFill>
                <a:latin typeface="Arial" panose="020B0604020202020204" pitchFamily="34" charset="0"/>
                <a:cs typeface="Arial" panose="020B0604020202020204" pitchFamily="34" charset="0"/>
                <a:sym typeface="Symbol"/>
              </a:rPr>
              <a:t>Calibrated light source and ISO standard MTF routine with veiling glare measurements.</a:t>
            </a:r>
          </a:p>
          <a:p>
            <a:pPr marL="0" marR="0" lvl="0" indent="0" defTabSz="914400" eaLnBrk="1" fontAlgn="auto" latinLnBrk="0" hangingPunct="1">
              <a:lnSpc>
                <a:spcPct val="100000"/>
              </a:lnSpc>
              <a:spcBef>
                <a:spcPts val="0"/>
              </a:spcBef>
              <a:spcAft>
                <a:spcPts val="0"/>
              </a:spcAft>
              <a:buClrTx/>
              <a:buSzTx/>
              <a:buFontTx/>
              <a:buNone/>
              <a:tabLst/>
              <a:defRPr/>
            </a:pPr>
            <a:endParaRPr lang="en-GB" kern="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noProof="0" dirty="0">
                <a:solidFill>
                  <a:srgbClr val="63666A"/>
                </a:solidFill>
                <a:latin typeface="Arial" panose="020B0604020202020204" pitchFamily="34" charset="0"/>
                <a:cs typeface="Arial" panose="020B0604020202020204" pitchFamily="34" charset="0"/>
                <a:sym typeface="Symbol"/>
              </a:rPr>
              <a:t>Previously identified process used to test new high NA lens – far exceeds old lens choice.</a:t>
            </a:r>
          </a:p>
        </p:txBody>
      </p:sp>
      <p:sp>
        <p:nvSpPr>
          <p:cNvPr id="9" name="TextBox 8">
            <a:extLst>
              <a:ext uri="{FF2B5EF4-FFF2-40B4-BE49-F238E27FC236}">
                <a16:creationId xmlns:a16="http://schemas.microsoft.com/office/drawing/2014/main" id="{2F4A29EB-4DF6-B5F4-8358-03857DFCD268}"/>
              </a:ext>
            </a:extLst>
          </p:cNvPr>
          <p:cNvSpPr txBox="1"/>
          <p:nvPr/>
        </p:nvSpPr>
        <p:spPr>
          <a:xfrm>
            <a:off x="7627364" y="4908191"/>
            <a:ext cx="3343504" cy="52322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kern="0" dirty="0">
                <a:solidFill>
                  <a:srgbClr val="63666A"/>
                </a:solidFill>
                <a:latin typeface="Arial" panose="020B0604020202020204" pitchFamily="34" charset="0"/>
                <a:cs typeface="Arial" panose="020B0604020202020204" pitchFamily="34" charset="0"/>
                <a:sym typeface="Symbol"/>
              </a:rPr>
              <a:t>Identified new supplier EHD for higher NA and higher quality lens</a:t>
            </a:r>
            <a:endParaRPr lang="en-GB" sz="1400" kern="0" noProof="0" dirty="0">
              <a:solidFill>
                <a:srgbClr val="63666A"/>
              </a:solidFill>
              <a:latin typeface="Arial" panose="020B0604020202020204" pitchFamily="34" charset="0"/>
              <a:cs typeface="Arial" panose="020B0604020202020204" pitchFamily="34" charset="0"/>
              <a:sym typeface="Symbol"/>
            </a:endParaRPr>
          </a:p>
        </p:txBody>
      </p:sp>
      <p:pic>
        <p:nvPicPr>
          <p:cNvPr id="11" name="Graphic 10" descr="Unicorn outline">
            <a:extLst>
              <a:ext uri="{FF2B5EF4-FFF2-40B4-BE49-F238E27FC236}">
                <a16:creationId xmlns:a16="http://schemas.microsoft.com/office/drawing/2014/main" id="{63AF8AE0-A714-719A-BC5D-237D4CD1FE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2883" y="4954024"/>
            <a:ext cx="427571" cy="427571"/>
          </a:xfrm>
          <a:prstGeom prst="rect">
            <a:avLst/>
          </a:prstGeom>
        </p:spPr>
      </p:pic>
      <p:pic>
        <p:nvPicPr>
          <p:cNvPr id="13" name="Picture 12">
            <a:extLst>
              <a:ext uri="{FF2B5EF4-FFF2-40B4-BE49-F238E27FC236}">
                <a16:creationId xmlns:a16="http://schemas.microsoft.com/office/drawing/2014/main" id="{F92F74D4-6F9F-278B-E62D-43C2A04A5EEC}"/>
              </a:ext>
            </a:extLst>
          </p:cNvPr>
          <p:cNvPicPr>
            <a:picLocks noChangeAspect="1"/>
          </p:cNvPicPr>
          <p:nvPr/>
        </p:nvPicPr>
        <p:blipFill>
          <a:blip r:embed="rId7"/>
          <a:stretch>
            <a:fillRect/>
          </a:stretch>
        </p:blipFill>
        <p:spPr>
          <a:xfrm>
            <a:off x="7248886" y="5357783"/>
            <a:ext cx="1993162" cy="1492417"/>
          </a:xfrm>
          <a:prstGeom prst="rect">
            <a:avLst/>
          </a:prstGeom>
        </p:spPr>
      </p:pic>
      <p:pic>
        <p:nvPicPr>
          <p:cNvPr id="14" name="Picture 13">
            <a:extLst>
              <a:ext uri="{FF2B5EF4-FFF2-40B4-BE49-F238E27FC236}">
                <a16:creationId xmlns:a16="http://schemas.microsoft.com/office/drawing/2014/main" id="{A420CEFB-1F23-A92F-98AA-9FA94D5CFEEC}"/>
              </a:ext>
            </a:extLst>
          </p:cNvPr>
          <p:cNvPicPr>
            <a:picLocks noChangeAspect="1"/>
          </p:cNvPicPr>
          <p:nvPr/>
        </p:nvPicPr>
        <p:blipFill>
          <a:blip r:embed="rId8"/>
          <a:stretch>
            <a:fillRect/>
          </a:stretch>
        </p:blipFill>
        <p:spPr>
          <a:xfrm>
            <a:off x="9242048" y="5772076"/>
            <a:ext cx="1320800" cy="635000"/>
          </a:xfrm>
          <a:prstGeom prst="rect">
            <a:avLst/>
          </a:prstGeom>
        </p:spPr>
      </p:pic>
      <p:pic>
        <p:nvPicPr>
          <p:cNvPr id="15" name="Picture 14">
            <a:extLst>
              <a:ext uri="{FF2B5EF4-FFF2-40B4-BE49-F238E27FC236}">
                <a16:creationId xmlns:a16="http://schemas.microsoft.com/office/drawing/2014/main" id="{750931DD-BD3B-E477-09B5-43695A52A105}"/>
              </a:ext>
            </a:extLst>
          </p:cNvPr>
          <p:cNvPicPr>
            <a:picLocks noChangeAspect="1"/>
          </p:cNvPicPr>
          <p:nvPr/>
        </p:nvPicPr>
        <p:blipFill>
          <a:blip r:embed="rId9"/>
          <a:stretch>
            <a:fillRect/>
          </a:stretch>
        </p:blipFill>
        <p:spPr>
          <a:xfrm>
            <a:off x="8593488" y="7800"/>
            <a:ext cx="3195171" cy="1560604"/>
          </a:xfrm>
          <a:prstGeom prst="rect">
            <a:avLst/>
          </a:prstGeom>
        </p:spPr>
      </p:pic>
      <p:pic>
        <p:nvPicPr>
          <p:cNvPr id="16" name="Picture 15">
            <a:extLst>
              <a:ext uri="{FF2B5EF4-FFF2-40B4-BE49-F238E27FC236}">
                <a16:creationId xmlns:a16="http://schemas.microsoft.com/office/drawing/2014/main" id="{85EC98F9-53CE-6F0D-C9D7-9BDD5D76DD84}"/>
              </a:ext>
            </a:extLst>
          </p:cNvPr>
          <p:cNvPicPr>
            <a:picLocks noChangeAspect="1"/>
          </p:cNvPicPr>
          <p:nvPr/>
        </p:nvPicPr>
        <p:blipFill>
          <a:blip r:embed="rId10"/>
          <a:stretch>
            <a:fillRect/>
          </a:stretch>
        </p:blipFill>
        <p:spPr>
          <a:xfrm>
            <a:off x="8713009" y="1407879"/>
            <a:ext cx="3076621" cy="1560605"/>
          </a:xfrm>
          <a:prstGeom prst="rect">
            <a:avLst/>
          </a:prstGeom>
        </p:spPr>
      </p:pic>
      <p:sp>
        <p:nvSpPr>
          <p:cNvPr id="17" name="TextBox 16">
            <a:extLst>
              <a:ext uri="{FF2B5EF4-FFF2-40B4-BE49-F238E27FC236}">
                <a16:creationId xmlns:a16="http://schemas.microsoft.com/office/drawing/2014/main" id="{FF530439-A485-5BD5-C210-37E91950F9F5}"/>
              </a:ext>
            </a:extLst>
          </p:cNvPr>
          <p:cNvSpPr txBox="1"/>
          <p:nvPr/>
        </p:nvSpPr>
        <p:spPr>
          <a:xfrm>
            <a:off x="8126883" y="2999977"/>
            <a:ext cx="447558" cy="307777"/>
          </a:xfrm>
          <a:prstGeom prst="rect">
            <a:avLst/>
          </a:prstGeom>
          <a:noFill/>
        </p:spPr>
        <p:txBody>
          <a:bodyPr wrap="none" rtlCol="0">
            <a:spAutoFit/>
          </a:bodyPr>
          <a:lstStyle/>
          <a:p>
            <a:r>
              <a:rPr lang="en-GB" sz="1400" b="1" dirty="0"/>
              <a:t>Old</a:t>
            </a:r>
          </a:p>
        </p:txBody>
      </p:sp>
      <p:sp>
        <p:nvSpPr>
          <p:cNvPr id="19" name="TextBox 18">
            <a:extLst>
              <a:ext uri="{FF2B5EF4-FFF2-40B4-BE49-F238E27FC236}">
                <a16:creationId xmlns:a16="http://schemas.microsoft.com/office/drawing/2014/main" id="{5F980A38-9384-E109-6DB8-668734A8D3FD}"/>
              </a:ext>
            </a:extLst>
          </p:cNvPr>
          <p:cNvSpPr txBox="1"/>
          <p:nvPr/>
        </p:nvSpPr>
        <p:spPr>
          <a:xfrm>
            <a:off x="9885336" y="3005685"/>
            <a:ext cx="525208" cy="307777"/>
          </a:xfrm>
          <a:prstGeom prst="rect">
            <a:avLst/>
          </a:prstGeom>
          <a:noFill/>
        </p:spPr>
        <p:txBody>
          <a:bodyPr wrap="none" rtlCol="0">
            <a:spAutoFit/>
          </a:bodyPr>
          <a:lstStyle/>
          <a:p>
            <a:r>
              <a:rPr lang="en-GB" sz="1400" b="1" dirty="0"/>
              <a:t>New</a:t>
            </a:r>
          </a:p>
        </p:txBody>
      </p:sp>
    </p:spTree>
    <p:extLst>
      <p:ext uri="{BB962C8B-B14F-4D97-AF65-F5344CB8AC3E}">
        <p14:creationId xmlns:p14="http://schemas.microsoft.com/office/powerpoint/2010/main" val="65668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C16C5-BB29-CF30-7F02-9FE56C292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834" y="1560607"/>
            <a:ext cx="6105051" cy="4512202"/>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Elbow Connector 17">
            <a:extLst>
              <a:ext uri="{FF2B5EF4-FFF2-40B4-BE49-F238E27FC236}">
                <a16:creationId xmlns:a16="http://schemas.microsoft.com/office/drawing/2014/main" id="{745C8D8A-FBB6-0801-ECE8-23A654340627}"/>
              </a:ext>
            </a:extLst>
          </p:cNvPr>
          <p:cNvCxnSpPr>
            <a:cxnSpLocks/>
          </p:cNvCxnSpPr>
          <p:nvPr/>
        </p:nvCxnSpPr>
        <p:spPr>
          <a:xfrm rot="16200000" flipH="1">
            <a:off x="4702380" y="4704382"/>
            <a:ext cx="703574" cy="2059411"/>
          </a:xfrm>
          <a:prstGeom prst="bent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D05A3E-07DF-2137-398F-18F94F911917}"/>
              </a:ext>
            </a:extLst>
          </p:cNvPr>
          <p:cNvSpPr txBox="1"/>
          <p:nvPr/>
        </p:nvSpPr>
        <p:spPr>
          <a:xfrm>
            <a:off x="403341" y="345182"/>
            <a:ext cx="5662579"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THz Detector Testing</a:t>
            </a:r>
          </a:p>
        </p:txBody>
      </p:sp>
      <p:pic>
        <p:nvPicPr>
          <p:cNvPr id="4" name="Picture 3" descr="Graphical user interface&#10;&#10;Description automatically generated">
            <a:extLst>
              <a:ext uri="{FF2B5EF4-FFF2-40B4-BE49-F238E27FC236}">
                <a16:creationId xmlns:a16="http://schemas.microsoft.com/office/drawing/2014/main" id="{1197C598-4EAA-4C35-2EF1-D507DE2AE989}"/>
              </a:ext>
            </a:extLst>
          </p:cNvPr>
          <p:cNvPicPr>
            <a:picLocks noChangeAspect="1"/>
          </p:cNvPicPr>
          <p:nvPr/>
        </p:nvPicPr>
        <p:blipFill rotWithShape="1">
          <a:blip r:embed="rId3"/>
          <a:srcRect l="2292" t="36610" r="3057"/>
          <a:stretch/>
        </p:blipFill>
        <p:spPr>
          <a:xfrm>
            <a:off x="2649753" y="4040223"/>
            <a:ext cx="3416167" cy="1780228"/>
          </a:xfrm>
          <a:prstGeom prst="rect">
            <a:avLst/>
          </a:prstGeom>
          <a:ln w="19050">
            <a:solidFill>
              <a:srgbClr val="C00000"/>
            </a:solid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109058E5-8536-39EA-D465-CFB93D1A1625}"/>
              </a:ext>
            </a:extLst>
          </p:cNvPr>
          <p:cNvPicPr>
            <a:picLocks noChangeAspect="1"/>
          </p:cNvPicPr>
          <p:nvPr/>
        </p:nvPicPr>
        <p:blipFill rotWithShape="1">
          <a:blip r:embed="rId4"/>
          <a:srcRect t="15871" r="57184"/>
          <a:stretch/>
        </p:blipFill>
        <p:spPr>
          <a:xfrm>
            <a:off x="6126082" y="4914300"/>
            <a:ext cx="2406808" cy="1895475"/>
          </a:xfrm>
          <a:prstGeom prst="rect">
            <a:avLst/>
          </a:prstGeom>
        </p:spPr>
      </p:pic>
      <p:cxnSp>
        <p:nvCxnSpPr>
          <p:cNvPr id="8" name="Straight Arrow Connector 7">
            <a:extLst>
              <a:ext uri="{FF2B5EF4-FFF2-40B4-BE49-F238E27FC236}">
                <a16:creationId xmlns:a16="http://schemas.microsoft.com/office/drawing/2014/main" id="{7414E2E9-BDAD-FFC6-63BC-2C19E3D0A7A8}"/>
              </a:ext>
            </a:extLst>
          </p:cNvPr>
          <p:cNvCxnSpPr>
            <a:cxnSpLocks/>
          </p:cNvCxnSpPr>
          <p:nvPr/>
        </p:nvCxnSpPr>
        <p:spPr>
          <a:xfrm flipH="1">
            <a:off x="2649753" y="3336649"/>
            <a:ext cx="3105003" cy="7035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4800C6-A916-19D3-36C7-1A104B929026}"/>
              </a:ext>
            </a:extLst>
          </p:cNvPr>
          <p:cNvCxnSpPr>
            <a:cxnSpLocks/>
          </p:cNvCxnSpPr>
          <p:nvPr/>
        </p:nvCxnSpPr>
        <p:spPr>
          <a:xfrm>
            <a:off x="5754756" y="3336649"/>
            <a:ext cx="311164" cy="7035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F50541D-D600-48C0-CA0B-B5AF37C46F0B}"/>
              </a:ext>
            </a:extLst>
          </p:cNvPr>
          <p:cNvSpPr txBox="1"/>
          <p:nvPr/>
        </p:nvSpPr>
        <p:spPr>
          <a:xfrm>
            <a:off x="403341" y="1295024"/>
            <a:ext cx="4612493" cy="230832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63666A"/>
                </a:solidFill>
                <a:latin typeface="Arial" panose="020B0604020202020204" pitchFamily="34" charset="0"/>
                <a:cs typeface="Arial" panose="020B0604020202020204" pitchFamily="34" charset="0"/>
                <a:sym typeface="Symbol"/>
              </a:rPr>
              <a:t>Interferometer build:</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noProof="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noProof="0" dirty="0">
                <a:solidFill>
                  <a:srgbClr val="63666A"/>
                </a:solidFill>
                <a:latin typeface="Arial" panose="020B0604020202020204" pitchFamily="34" charset="0"/>
                <a:cs typeface="Arial" panose="020B0604020202020204" pitchFamily="34" charset="0"/>
                <a:sym typeface="Symbol"/>
              </a:rPr>
              <a:t>Working with RAL Space for THz expertise and source access</a:t>
            </a:r>
          </a:p>
          <a:p>
            <a:pPr marL="0" marR="0" lvl="0" indent="0" defTabSz="914400" eaLnBrk="1" fontAlgn="auto" latinLnBrk="0" hangingPunct="1">
              <a:lnSpc>
                <a:spcPct val="100000"/>
              </a:lnSpc>
              <a:spcBef>
                <a:spcPts val="0"/>
              </a:spcBef>
              <a:spcAft>
                <a:spcPts val="0"/>
              </a:spcAft>
              <a:buClrTx/>
              <a:buSzTx/>
              <a:buFontTx/>
              <a:buNone/>
              <a:tabLst/>
              <a:defRPr/>
            </a:pPr>
            <a:endParaRPr lang="en-GB" kern="0" dirty="0">
              <a:solidFill>
                <a:srgbClr val="63666A"/>
              </a:solidFill>
              <a:latin typeface="Arial" panose="020B0604020202020204" pitchFamily="34" charset="0"/>
              <a:cs typeface="Arial" panose="020B0604020202020204" pitchFamily="34" charset="0"/>
              <a:sym typeface="Symbol"/>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noProof="0" dirty="0">
                <a:solidFill>
                  <a:srgbClr val="63666A"/>
                </a:solidFill>
                <a:latin typeface="Arial" panose="020B0604020202020204" pitchFamily="34" charset="0"/>
                <a:cs typeface="Arial" panose="020B0604020202020204" pitchFamily="34" charset="0"/>
                <a:sym typeface="Symbol"/>
              </a:rPr>
              <a:t>Interferometer with high reflectivity mirrors and collimating parabola, onto an THz imaging detector.</a:t>
            </a:r>
          </a:p>
        </p:txBody>
      </p:sp>
      <p:pic>
        <p:nvPicPr>
          <p:cNvPr id="22" name="Picture 21">
            <a:extLst>
              <a:ext uri="{FF2B5EF4-FFF2-40B4-BE49-F238E27FC236}">
                <a16:creationId xmlns:a16="http://schemas.microsoft.com/office/drawing/2014/main" id="{44100741-B6E9-B641-DC4A-70A246ACAA56}"/>
              </a:ext>
            </a:extLst>
          </p:cNvPr>
          <p:cNvPicPr>
            <a:picLocks noChangeAspect="1"/>
          </p:cNvPicPr>
          <p:nvPr/>
        </p:nvPicPr>
        <p:blipFill rotWithShape="1">
          <a:blip r:embed="rId4"/>
          <a:srcRect l="45018" r="5335"/>
          <a:stretch/>
        </p:blipFill>
        <p:spPr>
          <a:xfrm>
            <a:off x="8911649" y="4601127"/>
            <a:ext cx="2790825" cy="2253061"/>
          </a:xfrm>
          <a:prstGeom prst="rect">
            <a:avLst/>
          </a:prstGeom>
        </p:spPr>
      </p:pic>
      <p:cxnSp>
        <p:nvCxnSpPr>
          <p:cNvPr id="23" name="Straight Arrow Connector 22">
            <a:extLst>
              <a:ext uri="{FF2B5EF4-FFF2-40B4-BE49-F238E27FC236}">
                <a16:creationId xmlns:a16="http://schemas.microsoft.com/office/drawing/2014/main" id="{111542B0-00C6-57F8-BF61-11712DBF66C1}"/>
              </a:ext>
            </a:extLst>
          </p:cNvPr>
          <p:cNvCxnSpPr>
            <a:cxnSpLocks/>
          </p:cNvCxnSpPr>
          <p:nvPr/>
        </p:nvCxnSpPr>
        <p:spPr>
          <a:xfrm>
            <a:off x="8366655" y="5704469"/>
            <a:ext cx="701145" cy="1120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8EB98C1-0BF8-A9B8-ED2D-87074C97228E}"/>
              </a:ext>
            </a:extLst>
          </p:cNvPr>
          <p:cNvSpPr txBox="1"/>
          <p:nvPr/>
        </p:nvSpPr>
        <p:spPr>
          <a:xfrm>
            <a:off x="7920113" y="101176"/>
            <a:ext cx="4148062" cy="461665"/>
          </a:xfrm>
          <a:prstGeom prst="rect">
            <a:avLst/>
          </a:prstGeom>
          <a:noFill/>
        </p:spPr>
        <p:txBody>
          <a:bodyPr wrap="square">
            <a:spAutoFit/>
          </a:bodyPr>
          <a:lstStyle/>
          <a:p>
            <a:r>
              <a:rPr lang="en-GB" sz="1200" dirty="0"/>
              <a:t>Concept based on Gemini measurements:</a:t>
            </a:r>
          </a:p>
          <a:p>
            <a:r>
              <a:rPr lang="en-GB" sz="1200" dirty="0"/>
              <a:t>S. I. </a:t>
            </a:r>
            <a:r>
              <a:rPr lang="en-GB" sz="1200" dirty="0" err="1"/>
              <a:t>Bajlekov</a:t>
            </a:r>
            <a:r>
              <a:rPr lang="en-GB" sz="1200" dirty="0"/>
              <a:t>, </a:t>
            </a:r>
            <a:r>
              <a:rPr lang="en-GB" sz="1200" i="1" dirty="0"/>
              <a:t>et al </a:t>
            </a:r>
            <a:r>
              <a:rPr lang="en-GB" sz="1200" dirty="0"/>
              <a:t>Phys. Rev. ST Accel. Beams 16, 040701 (2013)</a:t>
            </a:r>
          </a:p>
        </p:txBody>
      </p:sp>
      <p:sp>
        <p:nvSpPr>
          <p:cNvPr id="31" name="TextBox 30">
            <a:extLst>
              <a:ext uri="{FF2B5EF4-FFF2-40B4-BE49-F238E27FC236}">
                <a16:creationId xmlns:a16="http://schemas.microsoft.com/office/drawing/2014/main" id="{B44D9D09-D370-874F-397C-7AD9B8322414}"/>
              </a:ext>
            </a:extLst>
          </p:cNvPr>
          <p:cNvSpPr txBox="1"/>
          <p:nvPr/>
        </p:nvSpPr>
        <p:spPr>
          <a:xfrm rot="1722493">
            <a:off x="170534" y="4644261"/>
            <a:ext cx="2680395"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noProof="0" dirty="0">
                <a:solidFill>
                  <a:srgbClr val="C00000"/>
                </a:solidFill>
                <a:latin typeface="Arial" panose="020B0604020202020204" pitchFamily="34" charset="0"/>
                <a:cs typeface="Arial" panose="020B0604020202020204" pitchFamily="34" charset="0"/>
                <a:sym typeface="Symbol"/>
              </a:rPr>
              <a:t>Follow up tests in TA2 with LWFA beam.</a:t>
            </a:r>
          </a:p>
        </p:txBody>
      </p:sp>
    </p:spTree>
    <p:extLst>
      <p:ext uri="{BB962C8B-B14F-4D97-AF65-F5344CB8AC3E}">
        <p14:creationId xmlns:p14="http://schemas.microsoft.com/office/powerpoint/2010/main" val="715179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5692659"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THz Detector Testing</a:t>
            </a:r>
          </a:p>
        </p:txBody>
      </p:sp>
      <p:pic>
        <p:nvPicPr>
          <p:cNvPr id="41" name="Picture 40">
            <a:extLst>
              <a:ext uri="{FF2B5EF4-FFF2-40B4-BE49-F238E27FC236}">
                <a16:creationId xmlns:a16="http://schemas.microsoft.com/office/drawing/2014/main" id="{47509541-BF01-6E18-82C2-428228478830}"/>
              </a:ext>
            </a:extLst>
          </p:cNvPr>
          <p:cNvPicPr>
            <a:picLocks noChangeAspect="1"/>
          </p:cNvPicPr>
          <p:nvPr/>
        </p:nvPicPr>
        <p:blipFill>
          <a:blip r:embed="rId2"/>
          <a:stretch>
            <a:fillRect/>
          </a:stretch>
        </p:blipFill>
        <p:spPr>
          <a:xfrm>
            <a:off x="2657475" y="4827226"/>
            <a:ext cx="8375286" cy="1685592"/>
          </a:xfrm>
          <a:prstGeom prst="rect">
            <a:avLst/>
          </a:prstGeom>
        </p:spPr>
      </p:pic>
      <p:pic>
        <p:nvPicPr>
          <p:cNvPr id="42" name="Picture 41">
            <a:extLst>
              <a:ext uri="{FF2B5EF4-FFF2-40B4-BE49-F238E27FC236}">
                <a16:creationId xmlns:a16="http://schemas.microsoft.com/office/drawing/2014/main" id="{32C27ECB-C449-4296-A5A2-9290A4633DD9}"/>
              </a:ext>
            </a:extLst>
          </p:cNvPr>
          <p:cNvPicPr>
            <a:picLocks noChangeAspect="1"/>
          </p:cNvPicPr>
          <p:nvPr/>
        </p:nvPicPr>
        <p:blipFill>
          <a:blip r:embed="rId3"/>
          <a:stretch>
            <a:fillRect/>
          </a:stretch>
        </p:blipFill>
        <p:spPr>
          <a:xfrm>
            <a:off x="6515332" y="1259446"/>
            <a:ext cx="5178425" cy="3310255"/>
          </a:xfrm>
          <a:prstGeom prst="rect">
            <a:avLst/>
          </a:prstGeom>
          <a:solidFill>
            <a:srgbClr val="FFFFFF"/>
          </a:solidFill>
        </p:spPr>
      </p:pic>
      <p:pic>
        <p:nvPicPr>
          <p:cNvPr id="43" name="Picture 42">
            <a:extLst>
              <a:ext uri="{FF2B5EF4-FFF2-40B4-BE49-F238E27FC236}">
                <a16:creationId xmlns:a16="http://schemas.microsoft.com/office/drawing/2014/main" id="{95E625D4-EFCD-5082-9CDE-83369C8BEF4D}"/>
              </a:ext>
            </a:extLst>
          </p:cNvPr>
          <p:cNvPicPr>
            <a:picLocks noChangeAspect="1"/>
          </p:cNvPicPr>
          <p:nvPr/>
        </p:nvPicPr>
        <p:blipFill rotWithShape="1">
          <a:blip r:embed="rId4"/>
          <a:srcRect l="68522" t="4515" r="7059" b="34048"/>
          <a:stretch/>
        </p:blipFill>
        <p:spPr>
          <a:xfrm>
            <a:off x="247650" y="1613757"/>
            <a:ext cx="1962150" cy="1815243"/>
          </a:xfrm>
          <a:prstGeom prst="rect">
            <a:avLst/>
          </a:prstGeom>
        </p:spPr>
      </p:pic>
      <p:sp>
        <p:nvSpPr>
          <p:cNvPr id="45" name="TextBox 44">
            <a:extLst>
              <a:ext uri="{FF2B5EF4-FFF2-40B4-BE49-F238E27FC236}">
                <a16:creationId xmlns:a16="http://schemas.microsoft.com/office/drawing/2014/main" id="{5566B9C8-9E49-FFB3-E3F2-6359D0572274}"/>
              </a:ext>
            </a:extLst>
          </p:cNvPr>
          <p:cNvSpPr txBox="1"/>
          <p:nvPr/>
        </p:nvSpPr>
        <p:spPr>
          <a:xfrm>
            <a:off x="504020" y="1114623"/>
            <a:ext cx="1449410" cy="646331"/>
          </a:xfrm>
          <a:prstGeom prst="rect">
            <a:avLst/>
          </a:prstGeom>
          <a:noFill/>
        </p:spPr>
        <p:txBody>
          <a:bodyPr wrap="square">
            <a:spAutoFit/>
          </a:bodyPr>
          <a:lstStyle/>
          <a:p>
            <a:r>
              <a:rPr lang="en-GB" kern="0" dirty="0" err="1">
                <a:solidFill>
                  <a:srgbClr val="63666A"/>
                </a:solidFill>
                <a:latin typeface="Arial" panose="020B0604020202020204" pitchFamily="34" charset="0"/>
                <a:cs typeface="Arial" panose="020B0604020202020204" pitchFamily="34" charset="0"/>
                <a:sym typeface="Symbol"/>
              </a:rPr>
              <a:t>Pyrocam</a:t>
            </a:r>
            <a:r>
              <a:rPr lang="en-GB" kern="0" dirty="0">
                <a:solidFill>
                  <a:srgbClr val="63666A"/>
                </a:solidFill>
                <a:latin typeface="Arial" panose="020B0604020202020204" pitchFamily="34" charset="0"/>
                <a:cs typeface="Arial" panose="020B0604020202020204" pitchFamily="34" charset="0"/>
                <a:sym typeface="Symbol"/>
              </a:rPr>
              <a:t> IV</a:t>
            </a:r>
          </a:p>
          <a:p>
            <a:r>
              <a:rPr lang="en-GB" b="1" i="1" kern="0" dirty="0">
                <a:solidFill>
                  <a:srgbClr val="63666A"/>
                </a:solidFill>
                <a:latin typeface="Arial" panose="020B0604020202020204" pitchFamily="34" charset="0"/>
                <a:cs typeface="Arial" panose="020B0604020202020204" pitchFamily="34" charset="0"/>
                <a:sym typeface="Symbol"/>
              </a:rPr>
              <a:t>Tested</a:t>
            </a:r>
            <a:endParaRPr lang="en-GB" i="1" dirty="0"/>
          </a:p>
        </p:txBody>
      </p:sp>
      <p:sp>
        <p:nvSpPr>
          <p:cNvPr id="46" name="TextBox 45">
            <a:extLst>
              <a:ext uri="{FF2B5EF4-FFF2-40B4-BE49-F238E27FC236}">
                <a16:creationId xmlns:a16="http://schemas.microsoft.com/office/drawing/2014/main" id="{A5312A1D-9FA3-0804-7DFF-A2E863E3C50A}"/>
              </a:ext>
            </a:extLst>
          </p:cNvPr>
          <p:cNvSpPr txBox="1"/>
          <p:nvPr/>
        </p:nvSpPr>
        <p:spPr>
          <a:xfrm>
            <a:off x="126514" y="3586234"/>
            <a:ext cx="2204422" cy="954107"/>
          </a:xfrm>
          <a:prstGeom prst="rect">
            <a:avLst/>
          </a:prstGeom>
          <a:noFill/>
        </p:spPr>
        <p:txBody>
          <a:bodyPr wrap="square">
            <a:spAutoFit/>
          </a:bodyPr>
          <a:lstStyle/>
          <a:p>
            <a:pPr marL="285750" indent="-285750">
              <a:buFont typeface="Arial" panose="020B0604020202020204" pitchFamily="34" charset="0"/>
              <a:buChar char="•"/>
            </a:pPr>
            <a:r>
              <a:rPr lang="en-GB" sz="1400" kern="0" dirty="0">
                <a:solidFill>
                  <a:srgbClr val="63666A"/>
                </a:solidFill>
                <a:latin typeface="Arial" panose="020B0604020202020204" pitchFamily="34" charset="0"/>
                <a:cs typeface="Arial" panose="020B0604020202020204" pitchFamily="34" charset="0"/>
                <a:sym typeface="Symbol"/>
              </a:rPr>
              <a:t>Sensitivity too low </a:t>
            </a:r>
          </a:p>
          <a:p>
            <a:pPr marL="285750" indent="-285750">
              <a:buFont typeface="Arial" panose="020B0604020202020204" pitchFamily="34" charset="0"/>
              <a:buChar char="•"/>
            </a:pPr>
            <a:r>
              <a:rPr lang="en-GB" sz="1400" kern="0" dirty="0">
                <a:solidFill>
                  <a:srgbClr val="63666A"/>
                </a:solidFill>
                <a:latin typeface="Arial" panose="020B0604020202020204" pitchFamily="34" charset="0"/>
                <a:cs typeface="Arial" panose="020B0604020202020204" pitchFamily="34" charset="0"/>
                <a:sym typeface="Symbol"/>
              </a:rPr>
              <a:t>Chopper induced signal variation</a:t>
            </a:r>
          </a:p>
          <a:p>
            <a:pPr marL="285750" indent="-285750">
              <a:buFont typeface="Arial" panose="020B0604020202020204" pitchFamily="34" charset="0"/>
              <a:buChar char="•"/>
            </a:pPr>
            <a:r>
              <a:rPr lang="en-GB" sz="1400" kern="0" dirty="0">
                <a:solidFill>
                  <a:srgbClr val="63666A"/>
                </a:solidFill>
                <a:latin typeface="Arial" panose="020B0604020202020204" pitchFamily="34" charset="0"/>
                <a:cs typeface="Arial" panose="020B0604020202020204" pitchFamily="34" charset="0"/>
                <a:sym typeface="Symbol"/>
              </a:rPr>
              <a:t>Well documented API</a:t>
            </a:r>
            <a:endParaRPr lang="en-GB" sz="1400" dirty="0"/>
          </a:p>
        </p:txBody>
      </p:sp>
      <p:pic>
        <p:nvPicPr>
          <p:cNvPr id="47" name="Picture 5">
            <a:extLst>
              <a:ext uri="{FF2B5EF4-FFF2-40B4-BE49-F238E27FC236}">
                <a16:creationId xmlns:a16="http://schemas.microsoft.com/office/drawing/2014/main" id="{44815CAB-C5DB-6BF9-47D5-C134EE670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912" y="1740259"/>
            <a:ext cx="1768019" cy="174746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9D21D8B-CE22-366D-4559-0DCBBBE27702}"/>
              </a:ext>
            </a:extLst>
          </p:cNvPr>
          <p:cNvSpPr txBox="1"/>
          <p:nvPr/>
        </p:nvSpPr>
        <p:spPr>
          <a:xfrm>
            <a:off x="3342192" y="1114623"/>
            <a:ext cx="1449410" cy="646331"/>
          </a:xfrm>
          <a:prstGeom prst="rect">
            <a:avLst/>
          </a:prstGeom>
          <a:noFill/>
        </p:spPr>
        <p:txBody>
          <a:bodyPr wrap="square">
            <a:spAutoFit/>
          </a:bodyPr>
          <a:lstStyle/>
          <a:p>
            <a:r>
              <a:rPr lang="en-GB" kern="0" dirty="0">
                <a:solidFill>
                  <a:srgbClr val="63666A"/>
                </a:solidFill>
                <a:latin typeface="Arial" panose="020B0604020202020204" pitchFamily="34" charset="0"/>
                <a:cs typeface="Arial" panose="020B0604020202020204" pitchFamily="34" charset="0"/>
                <a:sym typeface="Symbol"/>
              </a:rPr>
              <a:t>RIGI M2</a:t>
            </a:r>
          </a:p>
          <a:p>
            <a:r>
              <a:rPr lang="en-GB" b="1" i="1" kern="0" dirty="0">
                <a:solidFill>
                  <a:srgbClr val="63666A"/>
                </a:solidFill>
                <a:latin typeface="Arial" panose="020B0604020202020204" pitchFamily="34" charset="0"/>
                <a:cs typeface="Arial" panose="020B0604020202020204" pitchFamily="34" charset="0"/>
                <a:sym typeface="Symbol"/>
              </a:rPr>
              <a:t>On-loan</a:t>
            </a:r>
            <a:endParaRPr lang="en-GB" i="1" dirty="0"/>
          </a:p>
        </p:txBody>
      </p:sp>
      <p:sp>
        <p:nvSpPr>
          <p:cNvPr id="49" name="TextBox 48">
            <a:extLst>
              <a:ext uri="{FF2B5EF4-FFF2-40B4-BE49-F238E27FC236}">
                <a16:creationId xmlns:a16="http://schemas.microsoft.com/office/drawing/2014/main" id="{193206C4-0B43-2B79-DEFE-CBF0B13BDBDF}"/>
              </a:ext>
            </a:extLst>
          </p:cNvPr>
          <p:cNvSpPr txBox="1"/>
          <p:nvPr/>
        </p:nvSpPr>
        <p:spPr>
          <a:xfrm>
            <a:off x="2964711" y="3615594"/>
            <a:ext cx="2740764" cy="954107"/>
          </a:xfrm>
          <a:prstGeom prst="rect">
            <a:avLst/>
          </a:prstGeom>
          <a:noFill/>
        </p:spPr>
        <p:txBody>
          <a:bodyPr wrap="square">
            <a:spAutoFit/>
          </a:bodyPr>
          <a:lstStyle/>
          <a:p>
            <a:pPr marL="285750" indent="-285750">
              <a:buFont typeface="Arial" panose="020B0604020202020204" pitchFamily="34" charset="0"/>
              <a:buChar char="•"/>
            </a:pPr>
            <a:r>
              <a:rPr lang="en-GB" sz="1400" kern="0" dirty="0">
                <a:solidFill>
                  <a:srgbClr val="63666A"/>
                </a:solidFill>
                <a:latin typeface="Arial" panose="020B0604020202020204" pitchFamily="34" charset="0"/>
                <a:cs typeface="Arial" panose="020B0604020202020204" pitchFamily="34" charset="0"/>
                <a:sym typeface="Symbol"/>
              </a:rPr>
              <a:t>Higher expected sensitivity </a:t>
            </a:r>
          </a:p>
          <a:p>
            <a:pPr marL="285750" indent="-285750">
              <a:buFont typeface="Arial" panose="020B0604020202020204" pitchFamily="34" charset="0"/>
              <a:buChar char="•"/>
            </a:pPr>
            <a:r>
              <a:rPr lang="en-GB" sz="1400" kern="0" dirty="0">
                <a:solidFill>
                  <a:srgbClr val="63666A"/>
                </a:solidFill>
                <a:latin typeface="Arial" panose="020B0604020202020204" pitchFamily="34" charset="0"/>
                <a:cs typeface="Arial" panose="020B0604020202020204" pitchFamily="34" charset="0"/>
                <a:sym typeface="Symbol"/>
              </a:rPr>
              <a:t>No chopper</a:t>
            </a:r>
          </a:p>
          <a:p>
            <a:pPr marL="285750" indent="-285750">
              <a:buFont typeface="Arial" panose="020B0604020202020204" pitchFamily="34" charset="0"/>
              <a:buChar char="•"/>
            </a:pPr>
            <a:r>
              <a:rPr lang="en-GB" sz="1400" kern="0" dirty="0">
                <a:solidFill>
                  <a:srgbClr val="63666A"/>
                </a:solidFill>
                <a:latin typeface="Arial" panose="020B0604020202020204" pitchFamily="34" charset="0"/>
                <a:cs typeface="Arial" panose="020B0604020202020204" pitchFamily="34" charset="0"/>
                <a:sym typeface="Symbol"/>
              </a:rPr>
              <a:t>Poorly documented API, and potential trigger concerns</a:t>
            </a:r>
            <a:endParaRPr lang="en-GB" sz="1400" dirty="0"/>
          </a:p>
        </p:txBody>
      </p:sp>
    </p:spTree>
    <p:extLst>
      <p:ext uri="{BB962C8B-B14F-4D97-AF65-F5344CB8AC3E}">
        <p14:creationId xmlns:p14="http://schemas.microsoft.com/office/powerpoint/2010/main" val="1017035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Modelling Update</a:t>
            </a:r>
          </a:p>
        </p:txBody>
      </p:sp>
      <p:sp>
        <p:nvSpPr>
          <p:cNvPr id="5" name="Subtitle 4">
            <a:extLst>
              <a:ext uri="{FF2B5EF4-FFF2-40B4-BE49-F238E27FC236}">
                <a16:creationId xmlns:a16="http://schemas.microsoft.com/office/drawing/2014/main" id="{CF023574-1841-029A-727E-6F1293CAD70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43748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536D37EF-88E9-DEFF-FD44-70F5FC152475}"/>
              </a:ext>
            </a:extLst>
          </p:cNvPr>
          <p:cNvPicPr>
            <a:picLocks noChangeAspect="1"/>
          </p:cNvPicPr>
          <p:nvPr/>
        </p:nvPicPr>
        <p:blipFill rotWithShape="1">
          <a:blip r:embed="rId2"/>
          <a:srcRect r="44827"/>
          <a:stretch/>
        </p:blipFill>
        <p:spPr>
          <a:xfrm>
            <a:off x="6316955" y="2305327"/>
            <a:ext cx="3059911" cy="2549274"/>
          </a:xfrm>
          <a:prstGeom prst="rect">
            <a:avLst/>
          </a:prstGeom>
        </p:spPr>
      </p:pic>
      <p:sp>
        <p:nvSpPr>
          <p:cNvPr id="4" name="TextBox 3">
            <a:extLst>
              <a:ext uri="{FF2B5EF4-FFF2-40B4-BE49-F238E27FC236}">
                <a16:creationId xmlns:a16="http://schemas.microsoft.com/office/drawing/2014/main" id="{D80F6E2E-24D7-022D-974C-E18B1319734D}"/>
              </a:ext>
            </a:extLst>
          </p:cNvPr>
          <p:cNvSpPr txBox="1"/>
          <p:nvPr/>
        </p:nvSpPr>
        <p:spPr>
          <a:xfrm>
            <a:off x="403341" y="345182"/>
            <a:ext cx="719760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Modelling the problem</a:t>
            </a:r>
          </a:p>
        </p:txBody>
      </p:sp>
      <p:sp>
        <p:nvSpPr>
          <p:cNvPr id="81" name="TextBox 80">
            <a:extLst>
              <a:ext uri="{FF2B5EF4-FFF2-40B4-BE49-F238E27FC236}">
                <a16:creationId xmlns:a16="http://schemas.microsoft.com/office/drawing/2014/main" id="{D2C76DBE-26FE-5AFC-A429-959C78C62225}"/>
              </a:ext>
            </a:extLst>
          </p:cNvPr>
          <p:cNvSpPr txBox="1"/>
          <p:nvPr/>
        </p:nvSpPr>
        <p:spPr>
          <a:xfrm>
            <a:off x="404351" y="1582340"/>
            <a:ext cx="6102234" cy="369331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Design of the radiation detectors is based on two aspects, </a:t>
            </a:r>
            <a:r>
              <a:rPr lang="en-GB" b="1" i="1" kern="0" dirty="0">
                <a:solidFill>
                  <a:srgbClr val="63666A"/>
                </a:solidFill>
                <a:latin typeface="Arial" panose="020B0604020202020204" pitchFamily="34" charset="0"/>
                <a:cs typeface="Arial" panose="020B0604020202020204" pitchFamily="34" charset="0"/>
                <a:sym typeface="Symbol"/>
              </a:rPr>
              <a:t>resolution </a:t>
            </a:r>
            <a:r>
              <a:rPr lang="en-GB" kern="0" dirty="0">
                <a:solidFill>
                  <a:srgbClr val="63666A"/>
                </a:solidFill>
                <a:latin typeface="Arial" panose="020B0604020202020204" pitchFamily="34" charset="0"/>
                <a:cs typeface="Arial" panose="020B0604020202020204" pitchFamily="34" charset="0"/>
                <a:sym typeface="Symbol"/>
              </a:rPr>
              <a:t>and </a:t>
            </a:r>
            <a:r>
              <a:rPr lang="en-GB" b="1" i="1" kern="0" dirty="0">
                <a:solidFill>
                  <a:srgbClr val="63666A"/>
                </a:solidFill>
                <a:latin typeface="Arial" panose="020B0604020202020204" pitchFamily="34" charset="0"/>
                <a:cs typeface="Arial" panose="020B0604020202020204" pitchFamily="34" charset="0"/>
                <a:sym typeface="Symbol"/>
              </a:rPr>
              <a:t>sensitivity.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Sensitivity</a:t>
            </a:r>
            <a:r>
              <a:rPr lang="en-GB" kern="0" dirty="0">
                <a:solidFill>
                  <a:srgbClr val="63666A"/>
                </a:solidFill>
                <a:latin typeface="Arial" panose="020B0604020202020204" pitchFamily="34" charset="0"/>
                <a:cs typeface="Arial" panose="020B0604020202020204" pitchFamily="34" charset="0"/>
                <a:sym typeface="Symbol"/>
              </a:rPr>
              <a:t> is dependent on both the </a:t>
            </a:r>
            <a:r>
              <a:rPr lang="en-GB" b="1" kern="0" dirty="0">
                <a:solidFill>
                  <a:srgbClr val="63666A"/>
                </a:solidFill>
                <a:latin typeface="Arial" panose="020B0604020202020204" pitchFamily="34" charset="0"/>
                <a:cs typeface="Arial" panose="020B0604020202020204" pitchFamily="34" charset="0"/>
                <a:sym typeface="Symbol"/>
              </a:rPr>
              <a:t>stopping power </a:t>
            </a:r>
            <a:r>
              <a:rPr lang="en-GB" kern="0" dirty="0">
                <a:solidFill>
                  <a:srgbClr val="63666A"/>
                </a:solidFill>
                <a:latin typeface="Arial" panose="020B0604020202020204" pitchFamily="34" charset="0"/>
                <a:cs typeface="Arial" panose="020B0604020202020204" pitchFamily="34" charset="0"/>
                <a:sym typeface="Symbol"/>
              </a:rPr>
              <a:t>of the scintillator and the </a:t>
            </a:r>
            <a:r>
              <a:rPr lang="en-GB" b="1" kern="0" dirty="0">
                <a:solidFill>
                  <a:srgbClr val="63666A"/>
                </a:solidFill>
                <a:latin typeface="Arial" panose="020B0604020202020204" pitchFamily="34" charset="0"/>
                <a:cs typeface="Arial" panose="020B0604020202020204" pitchFamily="34" charset="0"/>
                <a:sym typeface="Symbol"/>
              </a:rPr>
              <a:t>collection efficiency </a:t>
            </a:r>
            <a:r>
              <a:rPr lang="en-GB" kern="0" dirty="0">
                <a:solidFill>
                  <a:srgbClr val="63666A"/>
                </a:solidFill>
                <a:latin typeface="Arial" panose="020B0604020202020204" pitchFamily="34" charset="0"/>
                <a:cs typeface="Arial" panose="020B0604020202020204" pitchFamily="34" charset="0"/>
                <a:sym typeface="Symbol"/>
              </a:rPr>
              <a:t>of the lens, whereas the resolution is dependent on the </a:t>
            </a:r>
            <a:r>
              <a:rPr lang="en-GB" b="1" kern="0" dirty="0">
                <a:solidFill>
                  <a:srgbClr val="63666A"/>
                </a:solidFill>
                <a:latin typeface="Arial" panose="020B0604020202020204" pitchFamily="34" charset="0"/>
                <a:cs typeface="Arial" panose="020B0604020202020204" pitchFamily="34" charset="0"/>
                <a:sym typeface="Symbol"/>
              </a:rPr>
              <a:t>electron cloud</a:t>
            </a:r>
            <a:r>
              <a:rPr lang="en-GB" kern="0" dirty="0">
                <a:solidFill>
                  <a:srgbClr val="63666A"/>
                </a:solidFill>
                <a:latin typeface="Arial" panose="020B0604020202020204" pitchFamily="34" charset="0"/>
                <a:cs typeface="Arial" panose="020B0604020202020204" pitchFamily="34" charset="0"/>
                <a:sym typeface="Symbol"/>
              </a:rPr>
              <a:t>, the </a:t>
            </a:r>
            <a:r>
              <a:rPr lang="en-GB" b="1" kern="0" dirty="0" err="1">
                <a:solidFill>
                  <a:srgbClr val="63666A"/>
                </a:solidFill>
                <a:latin typeface="Arial" panose="020B0604020202020204" pitchFamily="34" charset="0"/>
                <a:cs typeface="Arial" panose="020B0604020202020204" pitchFamily="34" charset="0"/>
                <a:sym typeface="Symbol"/>
              </a:rPr>
              <a:t>DoF</a:t>
            </a:r>
            <a:r>
              <a:rPr lang="en-GB" b="1" kern="0" dirty="0">
                <a:solidFill>
                  <a:srgbClr val="63666A"/>
                </a:solidFill>
                <a:latin typeface="Arial" panose="020B0604020202020204" pitchFamily="34" charset="0"/>
                <a:cs typeface="Arial" panose="020B0604020202020204" pitchFamily="34" charset="0"/>
                <a:sym typeface="Symbol"/>
              </a:rPr>
              <a:t> of the lens</a:t>
            </a:r>
            <a:r>
              <a:rPr lang="en-GB" kern="0" dirty="0">
                <a:solidFill>
                  <a:srgbClr val="63666A"/>
                </a:solidFill>
                <a:latin typeface="Arial" panose="020B0604020202020204" pitchFamily="34" charset="0"/>
                <a:cs typeface="Arial" panose="020B0604020202020204" pitchFamily="34" charset="0"/>
                <a:sym typeface="Symbol"/>
              </a:rPr>
              <a:t>, and the </a:t>
            </a:r>
            <a:r>
              <a:rPr lang="en-GB" b="1" kern="0" dirty="0">
                <a:solidFill>
                  <a:srgbClr val="63666A"/>
                </a:solidFill>
                <a:latin typeface="Arial" panose="020B0604020202020204" pitchFamily="34" charset="0"/>
                <a:cs typeface="Arial" panose="020B0604020202020204" pitchFamily="34" charset="0"/>
                <a:sym typeface="Symbol"/>
              </a:rPr>
              <a:t>magnification</a:t>
            </a:r>
            <a:r>
              <a:rPr lang="en-GB" kern="0" dirty="0">
                <a:solidFill>
                  <a:srgbClr val="63666A"/>
                </a:solidFill>
                <a:latin typeface="Arial" panose="020B0604020202020204" pitchFamily="34" charset="0"/>
                <a:cs typeface="Arial" panose="020B0604020202020204" pitchFamily="34" charset="0"/>
                <a:sym typeface="Symbol"/>
              </a:rPr>
              <a:t> of the system.</a:t>
            </a:r>
            <a:endParaRPr kumimoji="0" lang="en-GB" sz="180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rgbClr val="63666A"/>
              </a:solidFill>
              <a:latin typeface="Arial" panose="020B0604020202020204" pitchFamily="34" charset="0"/>
              <a:cs typeface="Arial" panose="020B0604020202020204" pitchFamily="34" charset="0"/>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To help design </a:t>
            </a:r>
            <a:r>
              <a:rPr kumimoji="0" lang="en-GB" sz="1800" b="0" i="0" u="none" strike="noStrike" kern="0" cap="none" spc="0" normalizeH="0" baseline="0" noProof="0" dirty="0" err="1">
                <a:ln>
                  <a:noFill/>
                </a:ln>
                <a:solidFill>
                  <a:srgbClr val="63666A"/>
                </a:solidFill>
                <a:effectLst/>
                <a:uLnTx/>
                <a:uFillTx/>
                <a:latin typeface="Arial" panose="020B0604020202020204" pitchFamily="34" charset="0"/>
                <a:ea typeface="+mn-ea"/>
                <a:cs typeface="Arial" panose="020B0604020202020204" pitchFamily="34" charset="0"/>
                <a:sym typeface="Symbol"/>
              </a:rPr>
              <a:t>dete</a:t>
            </a:r>
            <a:r>
              <a:rPr lang="en-GB" kern="0" dirty="0" err="1">
                <a:solidFill>
                  <a:srgbClr val="63666A"/>
                </a:solidFill>
                <a:latin typeface="Arial" panose="020B0604020202020204" pitchFamily="34" charset="0"/>
                <a:cs typeface="Arial" panose="020B0604020202020204" pitchFamily="34" charset="0"/>
                <a:sym typeface="Symbol"/>
              </a:rPr>
              <a:t>ctors</a:t>
            </a:r>
            <a:r>
              <a:rPr lang="en-GB" kern="0" dirty="0">
                <a:solidFill>
                  <a:srgbClr val="63666A"/>
                </a:solidFill>
                <a:latin typeface="Arial" panose="020B0604020202020204" pitchFamily="34" charset="0"/>
                <a:cs typeface="Arial" panose="020B0604020202020204" pitchFamily="34" charset="0"/>
                <a:sym typeface="Symbol"/>
              </a:rPr>
              <a:t> considering</a:t>
            </a: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 these competing parameters we developed a dedicated python library: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PODs - </a:t>
            </a:r>
            <a:r>
              <a:rPr kumimoji="0" lang="en-GB" sz="1800" b="1"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Parameterised Optimisation of Detectors</a:t>
            </a:r>
            <a:endParaRPr kumimoji="0" lang="en-GB" sz="1800" b="0"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pic>
        <p:nvPicPr>
          <p:cNvPr id="6" name="Picture 5">
            <a:extLst>
              <a:ext uri="{FF2B5EF4-FFF2-40B4-BE49-F238E27FC236}">
                <a16:creationId xmlns:a16="http://schemas.microsoft.com/office/drawing/2014/main" id="{8B272FD2-76E5-905C-76E5-8E1F7CC5B297}"/>
              </a:ext>
            </a:extLst>
          </p:cNvPr>
          <p:cNvPicPr>
            <a:picLocks noChangeAspect="1"/>
          </p:cNvPicPr>
          <p:nvPr/>
        </p:nvPicPr>
        <p:blipFill>
          <a:blip r:embed="rId3"/>
          <a:stretch>
            <a:fillRect/>
          </a:stretch>
        </p:blipFill>
        <p:spPr>
          <a:xfrm>
            <a:off x="6755076" y="345183"/>
            <a:ext cx="2549932" cy="182651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1B051A0-CE5C-39FE-5AE3-5F523C561133}"/>
              </a:ext>
            </a:extLst>
          </p:cNvPr>
          <p:cNvPicPr>
            <a:picLocks noChangeAspect="1"/>
          </p:cNvPicPr>
          <p:nvPr/>
        </p:nvPicPr>
        <p:blipFill>
          <a:blip r:embed="rId4"/>
          <a:stretch>
            <a:fillRect/>
          </a:stretch>
        </p:blipFill>
        <p:spPr>
          <a:xfrm>
            <a:off x="6812226" y="1732913"/>
            <a:ext cx="898185" cy="323347"/>
          </a:xfrm>
          <a:prstGeom prst="rect">
            <a:avLst/>
          </a:prstGeom>
        </p:spPr>
      </p:pic>
      <p:pic>
        <p:nvPicPr>
          <p:cNvPr id="8" name="Picture 7">
            <a:extLst>
              <a:ext uri="{FF2B5EF4-FFF2-40B4-BE49-F238E27FC236}">
                <a16:creationId xmlns:a16="http://schemas.microsoft.com/office/drawing/2014/main" id="{DC0AAF23-0485-C16C-67BE-0BF5C551593A}"/>
              </a:ext>
            </a:extLst>
          </p:cNvPr>
          <p:cNvPicPr>
            <a:picLocks noChangeAspect="1"/>
          </p:cNvPicPr>
          <p:nvPr/>
        </p:nvPicPr>
        <p:blipFill>
          <a:blip r:embed="rId5"/>
          <a:stretch>
            <a:fillRect/>
          </a:stretch>
        </p:blipFill>
        <p:spPr>
          <a:xfrm>
            <a:off x="9448724" y="2113883"/>
            <a:ext cx="2431528" cy="1625423"/>
          </a:xfrm>
          <a:prstGeom prst="rect">
            <a:avLst/>
          </a:prstGeom>
        </p:spPr>
      </p:pic>
      <p:pic>
        <p:nvPicPr>
          <p:cNvPr id="9" name="Picture 8">
            <a:extLst>
              <a:ext uri="{FF2B5EF4-FFF2-40B4-BE49-F238E27FC236}">
                <a16:creationId xmlns:a16="http://schemas.microsoft.com/office/drawing/2014/main" id="{710F50FC-8858-193A-A225-F153A859DD01}"/>
              </a:ext>
            </a:extLst>
          </p:cNvPr>
          <p:cNvPicPr>
            <a:picLocks noChangeAspect="1"/>
          </p:cNvPicPr>
          <p:nvPr/>
        </p:nvPicPr>
        <p:blipFill>
          <a:blip r:embed="rId6"/>
          <a:stretch>
            <a:fillRect/>
          </a:stretch>
        </p:blipFill>
        <p:spPr>
          <a:xfrm>
            <a:off x="9505838" y="345182"/>
            <a:ext cx="2446193" cy="1564087"/>
          </a:xfrm>
          <a:prstGeom prst="rect">
            <a:avLst/>
          </a:prstGeom>
        </p:spPr>
      </p:pic>
      <p:sp>
        <p:nvSpPr>
          <p:cNvPr id="10" name="TextBox 9">
            <a:extLst>
              <a:ext uri="{FF2B5EF4-FFF2-40B4-BE49-F238E27FC236}">
                <a16:creationId xmlns:a16="http://schemas.microsoft.com/office/drawing/2014/main" id="{3299BA4C-418F-1790-FF7F-6914AD0F7265}"/>
              </a:ext>
            </a:extLst>
          </p:cNvPr>
          <p:cNvSpPr txBox="1"/>
          <p:nvPr/>
        </p:nvSpPr>
        <p:spPr>
          <a:xfrm>
            <a:off x="8743613" y="2069"/>
            <a:ext cx="3637205" cy="276999"/>
          </a:xfrm>
          <a:prstGeom prst="rect">
            <a:avLst/>
          </a:prstGeom>
          <a:noFill/>
        </p:spPr>
        <p:txBody>
          <a:bodyPr wrap="square">
            <a:spAutoFit/>
          </a:bodyPr>
          <a:lstStyle/>
          <a:p>
            <a:r>
              <a:rPr lang="en-GB" sz="1200" dirty="0"/>
              <a:t>H. H. Hopkins. Proc R. Soc. </a:t>
            </a:r>
            <a:r>
              <a:rPr lang="en-GB" sz="1200" dirty="0" err="1"/>
              <a:t>Lond</a:t>
            </a:r>
            <a:r>
              <a:rPr lang="en-GB" sz="1200" dirty="0"/>
              <a:t>. A23191–103 (1955)</a:t>
            </a:r>
          </a:p>
        </p:txBody>
      </p:sp>
      <p:sp>
        <p:nvSpPr>
          <p:cNvPr id="13" name="TextBox 12">
            <a:extLst>
              <a:ext uri="{FF2B5EF4-FFF2-40B4-BE49-F238E27FC236}">
                <a16:creationId xmlns:a16="http://schemas.microsoft.com/office/drawing/2014/main" id="{8F8157EC-1361-E515-6A6D-853D1A59BE45}"/>
              </a:ext>
            </a:extLst>
          </p:cNvPr>
          <p:cNvSpPr txBox="1"/>
          <p:nvPr/>
        </p:nvSpPr>
        <p:spPr>
          <a:xfrm>
            <a:off x="6755076" y="50515"/>
            <a:ext cx="1657350" cy="261610"/>
          </a:xfrm>
          <a:prstGeom prst="rect">
            <a:avLst/>
          </a:prstGeom>
          <a:noFill/>
        </p:spPr>
        <p:txBody>
          <a:bodyPr wrap="square">
            <a:spAutoFit/>
          </a:bodyPr>
          <a:lstStyle/>
          <a:p>
            <a:r>
              <a:rPr lang="en-GB" sz="1100" b="1" i="1" kern="0" dirty="0">
                <a:solidFill>
                  <a:srgbClr val="63666A"/>
                </a:solidFill>
                <a:latin typeface="Arial" panose="020B0604020202020204" pitchFamily="34" charset="0"/>
                <a:cs typeface="Arial" panose="020B0604020202020204" pitchFamily="34" charset="0"/>
                <a:sym typeface="Symbol"/>
              </a:rPr>
              <a:t>Energetic spread</a:t>
            </a:r>
            <a:endParaRPr lang="en-GB" sz="1100" dirty="0"/>
          </a:p>
        </p:txBody>
      </p:sp>
      <p:sp>
        <p:nvSpPr>
          <p:cNvPr id="14" name="TextBox 13">
            <a:extLst>
              <a:ext uri="{FF2B5EF4-FFF2-40B4-BE49-F238E27FC236}">
                <a16:creationId xmlns:a16="http://schemas.microsoft.com/office/drawing/2014/main" id="{9AC969C7-00AE-13BC-C056-6DCBA3FF7E40}"/>
              </a:ext>
            </a:extLst>
          </p:cNvPr>
          <p:cNvSpPr txBox="1"/>
          <p:nvPr/>
        </p:nvSpPr>
        <p:spPr>
          <a:xfrm>
            <a:off x="9615299" y="1909269"/>
            <a:ext cx="1715417" cy="261610"/>
          </a:xfrm>
          <a:prstGeom prst="rect">
            <a:avLst/>
          </a:prstGeom>
          <a:noFill/>
        </p:spPr>
        <p:txBody>
          <a:bodyPr wrap="square">
            <a:spAutoFit/>
          </a:bodyPr>
          <a:lstStyle/>
          <a:p>
            <a:r>
              <a:rPr lang="en-GB" sz="1100" b="1" i="1" kern="0" dirty="0">
                <a:solidFill>
                  <a:srgbClr val="63666A"/>
                </a:solidFill>
                <a:latin typeface="Arial" panose="020B0604020202020204" pitchFamily="34" charset="0"/>
                <a:cs typeface="Arial" panose="020B0604020202020204" pitchFamily="34" charset="0"/>
                <a:sym typeface="Symbol"/>
              </a:rPr>
              <a:t>Optical spread</a:t>
            </a:r>
            <a:endParaRPr lang="en-GB" sz="1100" dirty="0"/>
          </a:p>
        </p:txBody>
      </p:sp>
      <p:pic>
        <p:nvPicPr>
          <p:cNvPr id="15" name="Picture 14">
            <a:extLst>
              <a:ext uri="{FF2B5EF4-FFF2-40B4-BE49-F238E27FC236}">
                <a16:creationId xmlns:a16="http://schemas.microsoft.com/office/drawing/2014/main" id="{DDCD221A-2EB3-819C-0734-CA5ABB789215}"/>
              </a:ext>
            </a:extLst>
          </p:cNvPr>
          <p:cNvPicPr>
            <a:picLocks noChangeAspect="1"/>
          </p:cNvPicPr>
          <p:nvPr/>
        </p:nvPicPr>
        <p:blipFill>
          <a:blip r:embed="rId7"/>
          <a:stretch>
            <a:fillRect/>
          </a:stretch>
        </p:blipFill>
        <p:spPr>
          <a:xfrm>
            <a:off x="6413469" y="4970042"/>
            <a:ext cx="4539292" cy="1885889"/>
          </a:xfrm>
          <a:prstGeom prst="rect">
            <a:avLst/>
          </a:prstGeom>
        </p:spPr>
      </p:pic>
      <p:sp>
        <p:nvSpPr>
          <p:cNvPr id="16" name="TextBox 15">
            <a:extLst>
              <a:ext uri="{FF2B5EF4-FFF2-40B4-BE49-F238E27FC236}">
                <a16:creationId xmlns:a16="http://schemas.microsoft.com/office/drawing/2014/main" id="{F7EC929D-94B6-6C75-6F05-9DAB1A945DA0}"/>
              </a:ext>
            </a:extLst>
          </p:cNvPr>
          <p:cNvSpPr txBox="1"/>
          <p:nvPr/>
        </p:nvSpPr>
        <p:spPr>
          <a:xfrm>
            <a:off x="6133183" y="4755347"/>
            <a:ext cx="2340004" cy="261610"/>
          </a:xfrm>
          <a:prstGeom prst="rect">
            <a:avLst/>
          </a:prstGeom>
          <a:noFill/>
        </p:spPr>
        <p:txBody>
          <a:bodyPr wrap="square">
            <a:spAutoFit/>
          </a:bodyPr>
          <a:lstStyle/>
          <a:p>
            <a:r>
              <a:rPr lang="en-GB" sz="1100" b="1" i="1" kern="0" dirty="0">
                <a:solidFill>
                  <a:srgbClr val="63666A"/>
                </a:solidFill>
                <a:latin typeface="Arial" panose="020B0604020202020204" pitchFamily="34" charset="0"/>
                <a:cs typeface="Arial" panose="020B0604020202020204" pitchFamily="34" charset="0"/>
                <a:sym typeface="Symbol"/>
              </a:rPr>
              <a:t>Experimental validation for FOP</a:t>
            </a:r>
            <a:endParaRPr lang="en-GB" sz="1100" dirty="0"/>
          </a:p>
        </p:txBody>
      </p:sp>
      <p:sp>
        <p:nvSpPr>
          <p:cNvPr id="17" name="TextBox 16">
            <a:extLst>
              <a:ext uri="{FF2B5EF4-FFF2-40B4-BE49-F238E27FC236}">
                <a16:creationId xmlns:a16="http://schemas.microsoft.com/office/drawing/2014/main" id="{E543B3C4-C143-E080-7EEE-A9ED01F201F4}"/>
              </a:ext>
            </a:extLst>
          </p:cNvPr>
          <p:cNvSpPr txBox="1"/>
          <p:nvPr/>
        </p:nvSpPr>
        <p:spPr>
          <a:xfrm>
            <a:off x="6537853" y="2985354"/>
            <a:ext cx="1715417" cy="261610"/>
          </a:xfrm>
          <a:prstGeom prst="rect">
            <a:avLst/>
          </a:prstGeom>
          <a:noFill/>
        </p:spPr>
        <p:txBody>
          <a:bodyPr wrap="square">
            <a:spAutoFit/>
          </a:bodyPr>
          <a:lstStyle/>
          <a:p>
            <a:r>
              <a:rPr lang="en-GB" sz="1100" b="1" i="1" kern="0" dirty="0">
                <a:solidFill>
                  <a:srgbClr val="63666A"/>
                </a:solidFill>
                <a:latin typeface="Arial" panose="020B0604020202020204" pitchFamily="34" charset="0"/>
                <a:cs typeface="Arial" panose="020B0604020202020204" pitchFamily="34" charset="0"/>
                <a:sym typeface="Symbol"/>
              </a:rPr>
              <a:t>Effect of attenuation</a:t>
            </a:r>
            <a:endParaRPr lang="en-GB" sz="1100" dirty="0"/>
          </a:p>
        </p:txBody>
      </p:sp>
    </p:spTree>
    <p:extLst>
      <p:ext uri="{BB962C8B-B14F-4D97-AF65-F5344CB8AC3E}">
        <p14:creationId xmlns:p14="http://schemas.microsoft.com/office/powerpoint/2010/main" val="1852134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A2742B5F-C9F4-FEC4-19E5-990B488849FF}"/>
              </a:ext>
            </a:extLst>
          </p:cNvPr>
          <p:cNvSpPr/>
          <p:nvPr/>
        </p:nvSpPr>
        <p:spPr>
          <a:xfrm>
            <a:off x="325521" y="2843038"/>
            <a:ext cx="1106738" cy="2352037"/>
          </a:xfrm>
          <a:prstGeom prst="roundRect">
            <a:avLst/>
          </a:prstGeom>
          <a:solidFill>
            <a:srgbClr val="D6D6D6"/>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80F6E2E-24D7-022D-974C-E18B1319734D}"/>
              </a:ext>
            </a:extLst>
          </p:cNvPr>
          <p:cNvSpPr txBox="1"/>
          <p:nvPr/>
        </p:nvSpPr>
        <p:spPr>
          <a:xfrm>
            <a:off x="403341" y="345182"/>
            <a:ext cx="719760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Modelling the problem</a:t>
            </a:r>
          </a:p>
        </p:txBody>
      </p:sp>
      <p:sp>
        <p:nvSpPr>
          <p:cNvPr id="2" name="TextBox 1">
            <a:extLst>
              <a:ext uri="{FF2B5EF4-FFF2-40B4-BE49-F238E27FC236}">
                <a16:creationId xmlns:a16="http://schemas.microsoft.com/office/drawing/2014/main" id="{15928FD8-5F3F-5B2E-1665-DBE44509C80E}"/>
              </a:ext>
            </a:extLst>
          </p:cNvPr>
          <p:cNvSpPr txBox="1"/>
          <p:nvPr/>
        </p:nvSpPr>
        <p:spPr>
          <a:xfrm>
            <a:off x="4675220" y="6144231"/>
            <a:ext cx="2841560" cy="600164"/>
          </a:xfrm>
          <a:prstGeom prst="rect">
            <a:avLst/>
          </a:prstGeom>
        </p:spPr>
        <p:txBody>
          <a:bodyPr wrap="square">
            <a:spAutoFit/>
          </a:bodyPr>
          <a:lstStyle>
            <a:defPPr>
              <a:defRPr lang="en-US"/>
            </a:defPPr>
            <a:lvl1pPr>
              <a:defRPr sz="2400">
                <a:solidFill>
                  <a:srgbClr val="626262"/>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2022 IEEE NSS 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C.D. Armstrong – Design Principles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08/11/2022</a:t>
            </a:r>
          </a:p>
        </p:txBody>
      </p:sp>
      <p:sp>
        <p:nvSpPr>
          <p:cNvPr id="16" name="TextBox 15">
            <a:extLst>
              <a:ext uri="{FF2B5EF4-FFF2-40B4-BE49-F238E27FC236}">
                <a16:creationId xmlns:a16="http://schemas.microsoft.com/office/drawing/2014/main" id="{8AD50733-B952-8026-69D0-4F566AF8F4F7}"/>
              </a:ext>
            </a:extLst>
          </p:cNvPr>
          <p:cNvSpPr txBox="1"/>
          <p:nvPr/>
        </p:nvSpPr>
        <p:spPr>
          <a:xfrm>
            <a:off x="403575" y="1294046"/>
            <a:ext cx="102891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PODs</a:t>
            </a:r>
            <a:endParaRPr kumimoji="0" lang="en-GB" sz="1800" b="0"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sp>
        <p:nvSpPr>
          <p:cNvPr id="23" name="TextBox 22">
            <a:extLst>
              <a:ext uri="{FF2B5EF4-FFF2-40B4-BE49-F238E27FC236}">
                <a16:creationId xmlns:a16="http://schemas.microsoft.com/office/drawing/2014/main" id="{1111B722-971B-EC5F-3F62-AC8DB0178FFD}"/>
              </a:ext>
            </a:extLst>
          </p:cNvPr>
          <p:cNvSpPr txBox="1"/>
          <p:nvPr/>
        </p:nvSpPr>
        <p:spPr>
          <a:xfrm>
            <a:off x="583147" y="2850545"/>
            <a:ext cx="62724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01D3E"/>
                </a:solidFill>
                <a:effectLst/>
                <a:uLnTx/>
                <a:uFillTx/>
                <a:latin typeface="Calibri" panose="020F0502020204030204"/>
                <a:ea typeface="+mn-ea"/>
                <a:cs typeface="+mn-cs"/>
              </a:rPr>
              <a:t>Inputs</a:t>
            </a:r>
          </a:p>
        </p:txBody>
      </p:sp>
      <p:sp>
        <p:nvSpPr>
          <p:cNvPr id="36" name="Rounded Rectangle 35">
            <a:extLst>
              <a:ext uri="{FF2B5EF4-FFF2-40B4-BE49-F238E27FC236}">
                <a16:creationId xmlns:a16="http://schemas.microsoft.com/office/drawing/2014/main" id="{8B1F3950-871E-D54F-CF65-088CCD100D6A}"/>
              </a:ext>
            </a:extLst>
          </p:cNvPr>
          <p:cNvSpPr/>
          <p:nvPr/>
        </p:nvSpPr>
        <p:spPr>
          <a:xfrm>
            <a:off x="325522" y="3140091"/>
            <a:ext cx="1106737" cy="3420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Spectrum</a:t>
            </a:r>
          </a:p>
        </p:txBody>
      </p:sp>
      <p:sp>
        <p:nvSpPr>
          <p:cNvPr id="39" name="Rounded Rectangle 38">
            <a:extLst>
              <a:ext uri="{FF2B5EF4-FFF2-40B4-BE49-F238E27FC236}">
                <a16:creationId xmlns:a16="http://schemas.microsoft.com/office/drawing/2014/main" id="{45D208D7-79DD-890E-9E8D-03E0602F358E}"/>
              </a:ext>
            </a:extLst>
          </p:cNvPr>
          <p:cNvSpPr/>
          <p:nvPr/>
        </p:nvSpPr>
        <p:spPr>
          <a:xfrm>
            <a:off x="325522" y="4699374"/>
            <a:ext cx="1106737" cy="3420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Sample</a:t>
            </a:r>
          </a:p>
        </p:txBody>
      </p:sp>
      <p:sp>
        <p:nvSpPr>
          <p:cNvPr id="40" name="Rounded Rectangle 39">
            <a:extLst>
              <a:ext uri="{FF2B5EF4-FFF2-40B4-BE49-F238E27FC236}">
                <a16:creationId xmlns:a16="http://schemas.microsoft.com/office/drawing/2014/main" id="{A9633194-B206-EF45-B094-2040CEBA14D0}"/>
              </a:ext>
            </a:extLst>
          </p:cNvPr>
          <p:cNvSpPr/>
          <p:nvPr/>
        </p:nvSpPr>
        <p:spPr>
          <a:xfrm>
            <a:off x="325523" y="3529961"/>
            <a:ext cx="1106737" cy="342000"/>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Scintillator</a:t>
            </a:r>
          </a:p>
        </p:txBody>
      </p:sp>
      <p:sp>
        <p:nvSpPr>
          <p:cNvPr id="41" name="Rounded Rectangle 40">
            <a:extLst>
              <a:ext uri="{FF2B5EF4-FFF2-40B4-BE49-F238E27FC236}">
                <a16:creationId xmlns:a16="http://schemas.microsoft.com/office/drawing/2014/main" id="{6B2DADFC-F5FA-47B5-22E8-0CDF6AAD7AC1}"/>
              </a:ext>
            </a:extLst>
          </p:cNvPr>
          <p:cNvSpPr/>
          <p:nvPr/>
        </p:nvSpPr>
        <p:spPr>
          <a:xfrm>
            <a:off x="325522" y="3919733"/>
            <a:ext cx="1106737" cy="342000"/>
          </a:xfrm>
          <a:prstGeom prst="round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Lens</a:t>
            </a:r>
          </a:p>
        </p:txBody>
      </p:sp>
      <p:sp>
        <p:nvSpPr>
          <p:cNvPr id="42" name="Rounded Rectangle 41">
            <a:extLst>
              <a:ext uri="{FF2B5EF4-FFF2-40B4-BE49-F238E27FC236}">
                <a16:creationId xmlns:a16="http://schemas.microsoft.com/office/drawing/2014/main" id="{1F4A2372-B5C6-61E4-F3A5-5CF1077995CE}"/>
              </a:ext>
            </a:extLst>
          </p:cNvPr>
          <p:cNvSpPr/>
          <p:nvPr/>
        </p:nvSpPr>
        <p:spPr>
          <a:xfrm>
            <a:off x="325522" y="4309554"/>
            <a:ext cx="1106737" cy="342000"/>
          </a:xfrm>
          <a:prstGeom prst="round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Sensor</a:t>
            </a:r>
          </a:p>
        </p:txBody>
      </p:sp>
    </p:spTree>
    <p:extLst>
      <p:ext uri="{BB962C8B-B14F-4D97-AF65-F5344CB8AC3E}">
        <p14:creationId xmlns:p14="http://schemas.microsoft.com/office/powerpoint/2010/main" val="3661175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A2742B5F-C9F4-FEC4-19E5-990B488849FF}"/>
              </a:ext>
            </a:extLst>
          </p:cNvPr>
          <p:cNvSpPr/>
          <p:nvPr/>
        </p:nvSpPr>
        <p:spPr>
          <a:xfrm>
            <a:off x="325521" y="2843038"/>
            <a:ext cx="1106738" cy="2352037"/>
          </a:xfrm>
          <a:prstGeom prst="roundRect">
            <a:avLst/>
          </a:prstGeom>
          <a:solidFill>
            <a:srgbClr val="D6D6D6"/>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80F6E2E-24D7-022D-974C-E18B1319734D}"/>
              </a:ext>
            </a:extLst>
          </p:cNvPr>
          <p:cNvSpPr txBox="1"/>
          <p:nvPr/>
        </p:nvSpPr>
        <p:spPr>
          <a:xfrm>
            <a:off x="403341" y="345182"/>
            <a:ext cx="719760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Modelling the problem</a:t>
            </a:r>
          </a:p>
        </p:txBody>
      </p:sp>
      <p:sp>
        <p:nvSpPr>
          <p:cNvPr id="2" name="TextBox 1">
            <a:extLst>
              <a:ext uri="{FF2B5EF4-FFF2-40B4-BE49-F238E27FC236}">
                <a16:creationId xmlns:a16="http://schemas.microsoft.com/office/drawing/2014/main" id="{15928FD8-5F3F-5B2E-1665-DBE44509C80E}"/>
              </a:ext>
            </a:extLst>
          </p:cNvPr>
          <p:cNvSpPr txBox="1"/>
          <p:nvPr/>
        </p:nvSpPr>
        <p:spPr>
          <a:xfrm>
            <a:off x="4675220" y="6144231"/>
            <a:ext cx="2841560" cy="600164"/>
          </a:xfrm>
          <a:prstGeom prst="rect">
            <a:avLst/>
          </a:prstGeom>
        </p:spPr>
        <p:txBody>
          <a:bodyPr wrap="square">
            <a:spAutoFit/>
          </a:bodyPr>
          <a:lstStyle>
            <a:defPPr>
              <a:defRPr lang="en-US"/>
            </a:defPPr>
            <a:lvl1pPr>
              <a:defRPr sz="2400">
                <a:solidFill>
                  <a:srgbClr val="626262"/>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2022 IEEE NSS 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C.D. Armstrong – Design Principles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08/11/2022</a:t>
            </a:r>
          </a:p>
        </p:txBody>
      </p:sp>
      <p:sp>
        <p:nvSpPr>
          <p:cNvPr id="16" name="TextBox 15">
            <a:extLst>
              <a:ext uri="{FF2B5EF4-FFF2-40B4-BE49-F238E27FC236}">
                <a16:creationId xmlns:a16="http://schemas.microsoft.com/office/drawing/2014/main" id="{8AD50733-B952-8026-69D0-4F566AF8F4F7}"/>
              </a:ext>
            </a:extLst>
          </p:cNvPr>
          <p:cNvSpPr txBox="1"/>
          <p:nvPr/>
        </p:nvSpPr>
        <p:spPr>
          <a:xfrm>
            <a:off x="403575" y="1294046"/>
            <a:ext cx="102891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PODs</a:t>
            </a:r>
            <a:endParaRPr kumimoji="0" lang="en-GB" sz="1800" b="0"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sp>
        <p:nvSpPr>
          <p:cNvPr id="23" name="TextBox 22">
            <a:extLst>
              <a:ext uri="{FF2B5EF4-FFF2-40B4-BE49-F238E27FC236}">
                <a16:creationId xmlns:a16="http://schemas.microsoft.com/office/drawing/2014/main" id="{1111B722-971B-EC5F-3F62-AC8DB0178FFD}"/>
              </a:ext>
            </a:extLst>
          </p:cNvPr>
          <p:cNvSpPr txBox="1"/>
          <p:nvPr/>
        </p:nvSpPr>
        <p:spPr>
          <a:xfrm>
            <a:off x="583147" y="2850545"/>
            <a:ext cx="62724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01D3E"/>
                </a:solidFill>
                <a:effectLst/>
                <a:uLnTx/>
                <a:uFillTx/>
                <a:latin typeface="Calibri" panose="020F0502020204030204"/>
                <a:ea typeface="+mn-ea"/>
                <a:cs typeface="+mn-cs"/>
              </a:rPr>
              <a:t>Inputs</a:t>
            </a:r>
          </a:p>
        </p:txBody>
      </p:sp>
      <p:sp>
        <p:nvSpPr>
          <p:cNvPr id="36" name="Rounded Rectangle 35">
            <a:extLst>
              <a:ext uri="{FF2B5EF4-FFF2-40B4-BE49-F238E27FC236}">
                <a16:creationId xmlns:a16="http://schemas.microsoft.com/office/drawing/2014/main" id="{8B1F3950-871E-D54F-CF65-088CCD100D6A}"/>
              </a:ext>
            </a:extLst>
          </p:cNvPr>
          <p:cNvSpPr/>
          <p:nvPr/>
        </p:nvSpPr>
        <p:spPr>
          <a:xfrm>
            <a:off x="325522" y="3140091"/>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Spectrum</a:t>
            </a:r>
          </a:p>
        </p:txBody>
      </p:sp>
      <p:sp>
        <p:nvSpPr>
          <p:cNvPr id="38" name="Rounded Rectangle 37">
            <a:extLst>
              <a:ext uri="{FF2B5EF4-FFF2-40B4-BE49-F238E27FC236}">
                <a16:creationId xmlns:a16="http://schemas.microsoft.com/office/drawing/2014/main" id="{EAE337F0-57FA-F0B1-3425-2427D4AFC9A8}"/>
              </a:ext>
            </a:extLst>
          </p:cNvPr>
          <p:cNvSpPr/>
          <p:nvPr/>
        </p:nvSpPr>
        <p:spPr>
          <a:xfrm>
            <a:off x="325522" y="3529912"/>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45D208D7-79DD-890E-9E8D-03E0602F358E}"/>
              </a:ext>
            </a:extLst>
          </p:cNvPr>
          <p:cNvSpPr/>
          <p:nvPr/>
        </p:nvSpPr>
        <p:spPr>
          <a:xfrm>
            <a:off x="325522" y="4699374"/>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Sample</a:t>
            </a:r>
          </a:p>
        </p:txBody>
      </p:sp>
      <p:sp>
        <p:nvSpPr>
          <p:cNvPr id="40" name="Rounded Rectangle 39">
            <a:extLst>
              <a:ext uri="{FF2B5EF4-FFF2-40B4-BE49-F238E27FC236}">
                <a16:creationId xmlns:a16="http://schemas.microsoft.com/office/drawing/2014/main" id="{A9633194-B206-EF45-B094-2040CEBA14D0}"/>
              </a:ext>
            </a:extLst>
          </p:cNvPr>
          <p:cNvSpPr/>
          <p:nvPr/>
        </p:nvSpPr>
        <p:spPr>
          <a:xfrm>
            <a:off x="325523" y="3529961"/>
            <a:ext cx="1106737" cy="342000"/>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Scintillator</a:t>
            </a:r>
          </a:p>
        </p:txBody>
      </p:sp>
      <p:sp>
        <p:nvSpPr>
          <p:cNvPr id="41" name="Rounded Rectangle 40">
            <a:extLst>
              <a:ext uri="{FF2B5EF4-FFF2-40B4-BE49-F238E27FC236}">
                <a16:creationId xmlns:a16="http://schemas.microsoft.com/office/drawing/2014/main" id="{6B2DADFC-F5FA-47B5-22E8-0CDF6AAD7AC1}"/>
              </a:ext>
            </a:extLst>
          </p:cNvPr>
          <p:cNvSpPr/>
          <p:nvPr/>
        </p:nvSpPr>
        <p:spPr>
          <a:xfrm>
            <a:off x="325522" y="3919733"/>
            <a:ext cx="1106737" cy="342000"/>
          </a:xfrm>
          <a:prstGeom prst="round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Lens</a:t>
            </a:r>
          </a:p>
        </p:txBody>
      </p:sp>
      <p:sp>
        <p:nvSpPr>
          <p:cNvPr id="42" name="Rounded Rectangle 41">
            <a:extLst>
              <a:ext uri="{FF2B5EF4-FFF2-40B4-BE49-F238E27FC236}">
                <a16:creationId xmlns:a16="http://schemas.microsoft.com/office/drawing/2014/main" id="{1F4A2372-B5C6-61E4-F3A5-5CF1077995CE}"/>
              </a:ext>
            </a:extLst>
          </p:cNvPr>
          <p:cNvSpPr/>
          <p:nvPr/>
        </p:nvSpPr>
        <p:spPr>
          <a:xfrm>
            <a:off x="325522" y="4309554"/>
            <a:ext cx="1106737" cy="342000"/>
          </a:xfrm>
          <a:prstGeom prst="round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Sensor</a:t>
            </a:r>
          </a:p>
        </p:txBody>
      </p:sp>
      <p:sp>
        <p:nvSpPr>
          <p:cNvPr id="3" name="Rounded Rectangle 2">
            <a:extLst>
              <a:ext uri="{FF2B5EF4-FFF2-40B4-BE49-F238E27FC236}">
                <a16:creationId xmlns:a16="http://schemas.microsoft.com/office/drawing/2014/main" id="{84D066F8-E2C0-FDBB-7D15-DF7A2EC677A3}"/>
              </a:ext>
            </a:extLst>
          </p:cNvPr>
          <p:cNvSpPr/>
          <p:nvPr/>
        </p:nvSpPr>
        <p:spPr>
          <a:xfrm>
            <a:off x="1868069" y="1130313"/>
            <a:ext cx="4894237" cy="2510807"/>
          </a:xfrm>
          <a:prstGeom prst="roundRect">
            <a:avLst/>
          </a:prstGeom>
          <a:solidFill>
            <a:srgbClr val="D6D6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E502F6F-74BE-039C-4107-2BEF7BB4745A}"/>
              </a:ext>
            </a:extLst>
          </p:cNvPr>
          <p:cNvSpPr txBox="1"/>
          <p:nvPr/>
        </p:nvSpPr>
        <p:spPr>
          <a:xfrm>
            <a:off x="2009042" y="1206153"/>
            <a:ext cx="322687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Calibri" panose="020F0502020204030204"/>
                <a:ea typeface="+mn-ea"/>
                <a:cs typeface="+mn-cs"/>
              </a:rPr>
              <a:t>Monte-Carlo simulation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Energy deposited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Lateral spread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Peak sensitivity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Induced scatter</a:t>
            </a:r>
          </a:p>
        </p:txBody>
      </p:sp>
      <p:pic>
        <p:nvPicPr>
          <p:cNvPr id="6" name="Picture 5">
            <a:extLst>
              <a:ext uri="{FF2B5EF4-FFF2-40B4-BE49-F238E27FC236}">
                <a16:creationId xmlns:a16="http://schemas.microsoft.com/office/drawing/2014/main" id="{80879538-B5B8-4833-ECF0-336C1106BB05}"/>
              </a:ext>
            </a:extLst>
          </p:cNvPr>
          <p:cNvPicPr>
            <a:picLocks noChangeAspect="1"/>
          </p:cNvPicPr>
          <p:nvPr/>
        </p:nvPicPr>
        <p:blipFill>
          <a:blip r:embed="rId2"/>
          <a:stretch>
            <a:fillRect/>
          </a:stretch>
        </p:blipFill>
        <p:spPr>
          <a:xfrm>
            <a:off x="2496683" y="2659916"/>
            <a:ext cx="1254039" cy="89826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A757885-35C2-AFB6-7BD4-8EA6A1B2133C}"/>
              </a:ext>
            </a:extLst>
          </p:cNvPr>
          <p:cNvPicPr>
            <a:picLocks noChangeAspect="1"/>
          </p:cNvPicPr>
          <p:nvPr/>
        </p:nvPicPr>
        <p:blipFill>
          <a:blip r:embed="rId3"/>
          <a:stretch>
            <a:fillRect/>
          </a:stretch>
        </p:blipFill>
        <p:spPr>
          <a:xfrm>
            <a:off x="2496683" y="2659916"/>
            <a:ext cx="726835" cy="261661"/>
          </a:xfrm>
          <a:prstGeom prst="rect">
            <a:avLst/>
          </a:prstGeom>
        </p:spPr>
      </p:pic>
      <p:pic>
        <p:nvPicPr>
          <p:cNvPr id="8" name="Picture 7">
            <a:extLst>
              <a:ext uri="{FF2B5EF4-FFF2-40B4-BE49-F238E27FC236}">
                <a16:creationId xmlns:a16="http://schemas.microsoft.com/office/drawing/2014/main" id="{124038BA-859D-5B81-4221-4654EC18BC39}"/>
              </a:ext>
            </a:extLst>
          </p:cNvPr>
          <p:cNvPicPr>
            <a:picLocks noChangeAspect="1"/>
          </p:cNvPicPr>
          <p:nvPr/>
        </p:nvPicPr>
        <p:blipFill>
          <a:blip r:embed="rId4"/>
          <a:stretch>
            <a:fillRect/>
          </a:stretch>
        </p:blipFill>
        <p:spPr>
          <a:xfrm>
            <a:off x="4101113" y="1512351"/>
            <a:ext cx="2552595" cy="1791295"/>
          </a:xfrm>
          <a:prstGeom prst="rect">
            <a:avLst/>
          </a:prstGeom>
        </p:spPr>
      </p:pic>
      <p:cxnSp>
        <p:nvCxnSpPr>
          <p:cNvPr id="9" name="Elbow Connector 8">
            <a:extLst>
              <a:ext uri="{FF2B5EF4-FFF2-40B4-BE49-F238E27FC236}">
                <a16:creationId xmlns:a16="http://schemas.microsoft.com/office/drawing/2014/main" id="{F3A5AF39-4C97-6AA9-691D-ECAAA0B2981C}"/>
              </a:ext>
            </a:extLst>
          </p:cNvPr>
          <p:cNvCxnSpPr>
            <a:endCxn id="3" idx="1"/>
          </p:cNvCxnSpPr>
          <p:nvPr/>
        </p:nvCxnSpPr>
        <p:spPr>
          <a:xfrm flipV="1">
            <a:off x="1432259" y="2385717"/>
            <a:ext cx="435810" cy="925374"/>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BD06B29F-AEA8-E169-5513-5B83AF42F698}"/>
              </a:ext>
            </a:extLst>
          </p:cNvPr>
          <p:cNvCxnSpPr>
            <a:cxnSpLocks/>
            <a:endCxn id="3" idx="1"/>
          </p:cNvCxnSpPr>
          <p:nvPr/>
        </p:nvCxnSpPr>
        <p:spPr>
          <a:xfrm flipV="1">
            <a:off x="1432260" y="2385717"/>
            <a:ext cx="435809" cy="1315244"/>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62894969-1607-35E3-AE85-9B84DD3141F2}"/>
              </a:ext>
            </a:extLst>
          </p:cNvPr>
          <p:cNvCxnSpPr>
            <a:cxnSpLocks/>
            <a:endCxn id="3" idx="1"/>
          </p:cNvCxnSpPr>
          <p:nvPr/>
        </p:nvCxnSpPr>
        <p:spPr>
          <a:xfrm flipV="1">
            <a:off x="1432259" y="2385717"/>
            <a:ext cx="435810" cy="2484657"/>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472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A2742B5F-C9F4-FEC4-19E5-990B488849FF}"/>
              </a:ext>
            </a:extLst>
          </p:cNvPr>
          <p:cNvSpPr/>
          <p:nvPr/>
        </p:nvSpPr>
        <p:spPr>
          <a:xfrm>
            <a:off x="325521" y="2843038"/>
            <a:ext cx="1106738" cy="2352037"/>
          </a:xfrm>
          <a:prstGeom prst="roundRect">
            <a:avLst/>
          </a:prstGeom>
          <a:solidFill>
            <a:srgbClr val="D6D6D6"/>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80F6E2E-24D7-022D-974C-E18B1319734D}"/>
              </a:ext>
            </a:extLst>
          </p:cNvPr>
          <p:cNvSpPr txBox="1"/>
          <p:nvPr/>
        </p:nvSpPr>
        <p:spPr>
          <a:xfrm>
            <a:off x="403341" y="345182"/>
            <a:ext cx="719760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Modelling the problem</a:t>
            </a:r>
          </a:p>
        </p:txBody>
      </p:sp>
      <p:sp>
        <p:nvSpPr>
          <p:cNvPr id="2" name="TextBox 1">
            <a:extLst>
              <a:ext uri="{FF2B5EF4-FFF2-40B4-BE49-F238E27FC236}">
                <a16:creationId xmlns:a16="http://schemas.microsoft.com/office/drawing/2014/main" id="{15928FD8-5F3F-5B2E-1665-DBE44509C80E}"/>
              </a:ext>
            </a:extLst>
          </p:cNvPr>
          <p:cNvSpPr txBox="1"/>
          <p:nvPr/>
        </p:nvSpPr>
        <p:spPr>
          <a:xfrm>
            <a:off x="4675220" y="6144231"/>
            <a:ext cx="2841560" cy="600164"/>
          </a:xfrm>
          <a:prstGeom prst="rect">
            <a:avLst/>
          </a:prstGeom>
        </p:spPr>
        <p:txBody>
          <a:bodyPr wrap="square">
            <a:spAutoFit/>
          </a:bodyPr>
          <a:lstStyle>
            <a:defPPr>
              <a:defRPr lang="en-US"/>
            </a:defPPr>
            <a:lvl1pPr>
              <a:defRPr sz="2400">
                <a:solidFill>
                  <a:srgbClr val="626262"/>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2022 IEEE NSS 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C.D. Armstrong – Design Principles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08/11/2022</a:t>
            </a:r>
          </a:p>
        </p:txBody>
      </p:sp>
      <p:sp>
        <p:nvSpPr>
          <p:cNvPr id="23" name="TextBox 22">
            <a:extLst>
              <a:ext uri="{FF2B5EF4-FFF2-40B4-BE49-F238E27FC236}">
                <a16:creationId xmlns:a16="http://schemas.microsoft.com/office/drawing/2014/main" id="{1111B722-971B-EC5F-3F62-AC8DB0178FFD}"/>
              </a:ext>
            </a:extLst>
          </p:cNvPr>
          <p:cNvSpPr txBox="1"/>
          <p:nvPr/>
        </p:nvSpPr>
        <p:spPr>
          <a:xfrm>
            <a:off x="583147" y="2850545"/>
            <a:ext cx="62724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01D3E"/>
                </a:solidFill>
                <a:effectLst/>
                <a:uLnTx/>
                <a:uFillTx/>
                <a:latin typeface="Calibri" panose="020F0502020204030204"/>
                <a:ea typeface="+mn-ea"/>
                <a:cs typeface="+mn-cs"/>
              </a:rPr>
              <a:t>Inputs</a:t>
            </a:r>
          </a:p>
        </p:txBody>
      </p:sp>
      <p:sp>
        <p:nvSpPr>
          <p:cNvPr id="29" name="Rounded Rectangle 28">
            <a:extLst>
              <a:ext uri="{FF2B5EF4-FFF2-40B4-BE49-F238E27FC236}">
                <a16:creationId xmlns:a16="http://schemas.microsoft.com/office/drawing/2014/main" id="{258095D4-4C0C-3BCC-9D87-F0F1BB01C03B}"/>
              </a:ext>
            </a:extLst>
          </p:cNvPr>
          <p:cNvSpPr/>
          <p:nvPr/>
        </p:nvSpPr>
        <p:spPr>
          <a:xfrm>
            <a:off x="1868069" y="1130313"/>
            <a:ext cx="4894237" cy="2510807"/>
          </a:xfrm>
          <a:prstGeom prst="roundRect">
            <a:avLst/>
          </a:prstGeom>
          <a:solidFill>
            <a:srgbClr val="D6D6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D35932D7-5941-E3D6-98AB-577E0007EFD8}"/>
              </a:ext>
            </a:extLst>
          </p:cNvPr>
          <p:cNvSpPr/>
          <p:nvPr/>
        </p:nvSpPr>
        <p:spPr>
          <a:xfrm>
            <a:off x="2776445" y="3708854"/>
            <a:ext cx="6168603" cy="2352037"/>
          </a:xfrm>
          <a:prstGeom prst="roundRect">
            <a:avLst/>
          </a:prstGeom>
          <a:solidFill>
            <a:srgbClr val="D6D6D6"/>
          </a:solidFill>
          <a:ln w="38100">
            <a:solidFill>
              <a:srgbClr val="003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3075247-ADE0-24E0-7678-406F6490BE36}"/>
              </a:ext>
            </a:extLst>
          </p:cNvPr>
          <p:cNvSpPr txBox="1"/>
          <p:nvPr/>
        </p:nvSpPr>
        <p:spPr>
          <a:xfrm>
            <a:off x="2009042" y="1206153"/>
            <a:ext cx="322687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Calibri" panose="020F0502020204030204"/>
                <a:ea typeface="+mn-ea"/>
                <a:cs typeface="+mn-cs"/>
              </a:rPr>
              <a:t>Monte-Carlo simulation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Energy deposited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Lateral spread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Peak sensitivity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Induced scatter</a:t>
            </a:r>
          </a:p>
        </p:txBody>
      </p:sp>
      <p:sp>
        <p:nvSpPr>
          <p:cNvPr id="13" name="TextBox 12">
            <a:extLst>
              <a:ext uri="{FF2B5EF4-FFF2-40B4-BE49-F238E27FC236}">
                <a16:creationId xmlns:a16="http://schemas.microsoft.com/office/drawing/2014/main" id="{FF1FB0A6-7CCC-6497-E81A-1462310904E1}"/>
              </a:ext>
            </a:extLst>
          </p:cNvPr>
          <p:cNvSpPr txBox="1"/>
          <p:nvPr/>
        </p:nvSpPr>
        <p:spPr>
          <a:xfrm>
            <a:off x="5587834" y="5680352"/>
            <a:ext cx="3357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Calibri" panose="020F0502020204030204"/>
                <a:ea typeface="+mn-ea"/>
                <a:cs typeface="+mn-cs"/>
              </a:rPr>
              <a:t>Nyquist limited optical resolution</a:t>
            </a:r>
          </a:p>
        </p:txBody>
      </p:sp>
      <p:pic>
        <p:nvPicPr>
          <p:cNvPr id="19" name="Picture 18">
            <a:extLst>
              <a:ext uri="{FF2B5EF4-FFF2-40B4-BE49-F238E27FC236}">
                <a16:creationId xmlns:a16="http://schemas.microsoft.com/office/drawing/2014/main" id="{252B14C9-EFAD-3975-5DAC-A00E398F4A18}"/>
              </a:ext>
            </a:extLst>
          </p:cNvPr>
          <p:cNvPicPr>
            <a:picLocks noChangeAspect="1"/>
          </p:cNvPicPr>
          <p:nvPr/>
        </p:nvPicPr>
        <p:blipFill>
          <a:blip r:embed="rId2"/>
          <a:stretch>
            <a:fillRect/>
          </a:stretch>
        </p:blipFill>
        <p:spPr>
          <a:xfrm>
            <a:off x="2496683" y="2659916"/>
            <a:ext cx="1254039" cy="89826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670783DE-B75B-DE8E-E79B-0D36F05DD145}"/>
              </a:ext>
            </a:extLst>
          </p:cNvPr>
          <p:cNvPicPr>
            <a:picLocks noChangeAspect="1"/>
          </p:cNvPicPr>
          <p:nvPr/>
        </p:nvPicPr>
        <p:blipFill>
          <a:blip r:embed="rId3"/>
          <a:stretch>
            <a:fillRect/>
          </a:stretch>
        </p:blipFill>
        <p:spPr>
          <a:xfrm>
            <a:off x="2496683" y="2659916"/>
            <a:ext cx="726835" cy="261661"/>
          </a:xfrm>
          <a:prstGeom prst="rect">
            <a:avLst/>
          </a:prstGeom>
        </p:spPr>
      </p:pic>
      <p:pic>
        <p:nvPicPr>
          <p:cNvPr id="35" name="Picture 34">
            <a:extLst>
              <a:ext uri="{FF2B5EF4-FFF2-40B4-BE49-F238E27FC236}">
                <a16:creationId xmlns:a16="http://schemas.microsoft.com/office/drawing/2014/main" id="{D4AFA54B-2E76-5AA5-BEC0-7BFB38010E81}"/>
              </a:ext>
            </a:extLst>
          </p:cNvPr>
          <p:cNvPicPr>
            <a:picLocks noChangeAspect="1"/>
          </p:cNvPicPr>
          <p:nvPr/>
        </p:nvPicPr>
        <p:blipFill>
          <a:blip r:embed="rId4"/>
          <a:stretch>
            <a:fillRect/>
          </a:stretch>
        </p:blipFill>
        <p:spPr>
          <a:xfrm>
            <a:off x="4101113" y="1512351"/>
            <a:ext cx="2552595" cy="1791295"/>
          </a:xfrm>
          <a:prstGeom prst="rect">
            <a:avLst/>
          </a:prstGeom>
        </p:spPr>
      </p:pic>
      <p:sp>
        <p:nvSpPr>
          <p:cNvPr id="36" name="Rounded Rectangle 35">
            <a:extLst>
              <a:ext uri="{FF2B5EF4-FFF2-40B4-BE49-F238E27FC236}">
                <a16:creationId xmlns:a16="http://schemas.microsoft.com/office/drawing/2014/main" id="{8B1F3950-871E-D54F-CF65-088CCD100D6A}"/>
              </a:ext>
            </a:extLst>
          </p:cNvPr>
          <p:cNvSpPr/>
          <p:nvPr/>
        </p:nvSpPr>
        <p:spPr>
          <a:xfrm>
            <a:off x="325522" y="3140091"/>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Spectrum</a:t>
            </a:r>
          </a:p>
        </p:txBody>
      </p:sp>
      <p:sp>
        <p:nvSpPr>
          <p:cNvPr id="38" name="Rounded Rectangle 37">
            <a:extLst>
              <a:ext uri="{FF2B5EF4-FFF2-40B4-BE49-F238E27FC236}">
                <a16:creationId xmlns:a16="http://schemas.microsoft.com/office/drawing/2014/main" id="{EAE337F0-57FA-F0B1-3425-2427D4AFC9A8}"/>
              </a:ext>
            </a:extLst>
          </p:cNvPr>
          <p:cNvSpPr/>
          <p:nvPr/>
        </p:nvSpPr>
        <p:spPr>
          <a:xfrm>
            <a:off x="325522" y="3529912"/>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45D208D7-79DD-890E-9E8D-03E0602F358E}"/>
              </a:ext>
            </a:extLst>
          </p:cNvPr>
          <p:cNvSpPr/>
          <p:nvPr/>
        </p:nvSpPr>
        <p:spPr>
          <a:xfrm>
            <a:off x="325522" y="4699374"/>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Sample</a:t>
            </a:r>
          </a:p>
        </p:txBody>
      </p:sp>
      <p:sp>
        <p:nvSpPr>
          <p:cNvPr id="40" name="Rounded Rectangle 39">
            <a:extLst>
              <a:ext uri="{FF2B5EF4-FFF2-40B4-BE49-F238E27FC236}">
                <a16:creationId xmlns:a16="http://schemas.microsoft.com/office/drawing/2014/main" id="{A9633194-B206-EF45-B094-2040CEBA14D0}"/>
              </a:ext>
            </a:extLst>
          </p:cNvPr>
          <p:cNvSpPr/>
          <p:nvPr/>
        </p:nvSpPr>
        <p:spPr>
          <a:xfrm>
            <a:off x="325523" y="3529961"/>
            <a:ext cx="1106737" cy="342000"/>
          </a:xfrm>
          <a:prstGeom prst="roundRect">
            <a:avLst/>
          </a:prstGeom>
          <a:noFill/>
          <a:ln w="38100">
            <a:solidFill>
              <a:srgbClr val="00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Scintillator</a:t>
            </a:r>
          </a:p>
        </p:txBody>
      </p:sp>
      <p:sp>
        <p:nvSpPr>
          <p:cNvPr id="41" name="Rounded Rectangle 40">
            <a:extLst>
              <a:ext uri="{FF2B5EF4-FFF2-40B4-BE49-F238E27FC236}">
                <a16:creationId xmlns:a16="http://schemas.microsoft.com/office/drawing/2014/main" id="{6B2DADFC-F5FA-47B5-22E8-0CDF6AAD7AC1}"/>
              </a:ext>
            </a:extLst>
          </p:cNvPr>
          <p:cNvSpPr/>
          <p:nvPr/>
        </p:nvSpPr>
        <p:spPr>
          <a:xfrm>
            <a:off x="325522" y="3919733"/>
            <a:ext cx="1106737" cy="342000"/>
          </a:xfrm>
          <a:prstGeom prst="roundRect">
            <a:avLst/>
          </a:prstGeom>
          <a:noFill/>
          <a:ln w="38100">
            <a:solidFill>
              <a:srgbClr val="0030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Lens</a:t>
            </a:r>
          </a:p>
        </p:txBody>
      </p:sp>
      <p:sp>
        <p:nvSpPr>
          <p:cNvPr id="42" name="Rounded Rectangle 41">
            <a:extLst>
              <a:ext uri="{FF2B5EF4-FFF2-40B4-BE49-F238E27FC236}">
                <a16:creationId xmlns:a16="http://schemas.microsoft.com/office/drawing/2014/main" id="{1F4A2372-B5C6-61E4-F3A5-5CF1077995CE}"/>
              </a:ext>
            </a:extLst>
          </p:cNvPr>
          <p:cNvSpPr/>
          <p:nvPr/>
        </p:nvSpPr>
        <p:spPr>
          <a:xfrm>
            <a:off x="325522" y="4309554"/>
            <a:ext cx="1106737" cy="342000"/>
          </a:xfrm>
          <a:prstGeom prst="roundRect">
            <a:avLst/>
          </a:prstGeom>
          <a:noFill/>
          <a:ln w="38100">
            <a:solidFill>
              <a:srgbClr val="0030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Sensor</a:t>
            </a:r>
          </a:p>
        </p:txBody>
      </p:sp>
      <p:sp>
        <p:nvSpPr>
          <p:cNvPr id="44" name="TextBox 43">
            <a:extLst>
              <a:ext uri="{FF2B5EF4-FFF2-40B4-BE49-F238E27FC236}">
                <a16:creationId xmlns:a16="http://schemas.microsoft.com/office/drawing/2014/main" id="{2369C552-0546-294F-28E2-40248E33D92E}"/>
              </a:ext>
            </a:extLst>
          </p:cNvPr>
          <p:cNvSpPr txBox="1"/>
          <p:nvPr/>
        </p:nvSpPr>
        <p:spPr>
          <a:xfrm>
            <a:off x="5524037" y="4829347"/>
            <a:ext cx="3709282"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Defect of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Attenuation limited OTF integral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Nyquist limited sampling</a:t>
            </a:r>
          </a:p>
        </p:txBody>
      </p:sp>
      <p:pic>
        <p:nvPicPr>
          <p:cNvPr id="45" name="Picture 44">
            <a:extLst>
              <a:ext uri="{FF2B5EF4-FFF2-40B4-BE49-F238E27FC236}">
                <a16:creationId xmlns:a16="http://schemas.microsoft.com/office/drawing/2014/main" id="{B646AA46-07D0-32C7-C727-241BE348B3AF}"/>
              </a:ext>
            </a:extLst>
          </p:cNvPr>
          <p:cNvPicPr>
            <a:picLocks noChangeAspect="1"/>
          </p:cNvPicPr>
          <p:nvPr/>
        </p:nvPicPr>
        <p:blipFill>
          <a:blip r:embed="rId5"/>
          <a:stretch>
            <a:fillRect/>
          </a:stretch>
        </p:blipFill>
        <p:spPr>
          <a:xfrm>
            <a:off x="5879805" y="3850585"/>
            <a:ext cx="2731401" cy="458248"/>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EC71E1-7BE6-58E9-8656-521BD2B90755}"/>
                  </a:ext>
                </a:extLst>
              </p:cNvPr>
              <p:cNvSpPr txBox="1"/>
              <p:nvPr/>
            </p:nvSpPr>
            <p:spPr>
              <a:xfrm>
                <a:off x="6307844" y="4448960"/>
                <a:ext cx="1875322" cy="284052"/>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𝑂𝑇</m:t>
                      </m:r>
                      <m:sSub>
                        <m:sSubPr>
                          <m:ctrlP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𝐹</m:t>
                          </m:r>
                        </m:e>
                        <m: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𝑠</m:t>
                          </m:r>
                        </m:sub>
                      </m:s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𝑁𝐴</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 </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𝜂</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𝐸</m:t>
                          </m:r>
                        </m:e>
                        <m: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𝑑</m:t>
                          </m:r>
                        </m:sub>
                      </m:s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𝑧</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𝜎</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 </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𝑑𝑧</m:t>
                      </m:r>
                    </m:oMath>
                  </m:oMathPara>
                </a14:m>
                <a:endParaRPr kumimoji="0" lang="en-GB" sz="12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mc:Choice>
        <mc:Fallback xmlns="">
          <p:sp>
            <p:nvSpPr>
              <p:cNvPr id="46" name="TextBox 45">
                <a:extLst>
                  <a:ext uri="{FF2B5EF4-FFF2-40B4-BE49-F238E27FC236}">
                    <a16:creationId xmlns:a16="http://schemas.microsoft.com/office/drawing/2014/main" id="{E5EC71E1-7BE6-58E9-8656-521BD2B90755}"/>
                  </a:ext>
                </a:extLst>
              </p:cNvPr>
              <p:cNvSpPr txBox="1">
                <a:spLocks noRot="1" noChangeAspect="1" noMove="1" noResize="1" noEditPoints="1" noAdjustHandles="1" noChangeArrowheads="1" noChangeShapeType="1" noTextEdit="1"/>
              </p:cNvSpPr>
              <p:nvPr/>
            </p:nvSpPr>
            <p:spPr>
              <a:xfrm>
                <a:off x="6307844" y="4448960"/>
                <a:ext cx="1875322" cy="284052"/>
              </a:xfrm>
              <a:prstGeom prst="rect">
                <a:avLst/>
              </a:prstGeom>
              <a:blipFill>
                <a:blip r:embed="rId6"/>
                <a:stretch>
                  <a:fillRect b="-8696"/>
                </a:stretch>
              </a:blipFill>
            </p:spPr>
            <p:txBody>
              <a:bodyPr/>
              <a:lstStyle/>
              <a:p>
                <a:r>
                  <a:rPr lang="en-GB">
                    <a:noFill/>
                  </a:rPr>
                  <a:t> </a:t>
                </a:r>
              </a:p>
            </p:txBody>
          </p:sp>
        </mc:Fallback>
      </mc:AlternateContent>
      <p:pic>
        <p:nvPicPr>
          <p:cNvPr id="47" name="Picture 46">
            <a:extLst>
              <a:ext uri="{FF2B5EF4-FFF2-40B4-BE49-F238E27FC236}">
                <a16:creationId xmlns:a16="http://schemas.microsoft.com/office/drawing/2014/main" id="{53A36E8E-B8AB-7F33-052C-00F854BDFA47}"/>
              </a:ext>
            </a:extLst>
          </p:cNvPr>
          <p:cNvPicPr>
            <a:picLocks noChangeAspect="1"/>
          </p:cNvPicPr>
          <p:nvPr/>
        </p:nvPicPr>
        <p:blipFill>
          <a:blip r:embed="rId7"/>
          <a:stretch>
            <a:fillRect/>
          </a:stretch>
        </p:blipFill>
        <p:spPr>
          <a:xfrm>
            <a:off x="2894884" y="3891572"/>
            <a:ext cx="2606099" cy="1836115"/>
          </a:xfrm>
          <a:prstGeom prst="rect">
            <a:avLst/>
          </a:prstGeom>
        </p:spPr>
      </p:pic>
      <p:cxnSp>
        <p:nvCxnSpPr>
          <p:cNvPr id="49" name="Elbow Connector 48">
            <a:extLst>
              <a:ext uri="{FF2B5EF4-FFF2-40B4-BE49-F238E27FC236}">
                <a16:creationId xmlns:a16="http://schemas.microsoft.com/office/drawing/2014/main" id="{D537BFE9-F345-80E5-BA01-248B8726B477}"/>
              </a:ext>
            </a:extLst>
          </p:cNvPr>
          <p:cNvCxnSpPr>
            <a:stCxn id="36" idx="3"/>
            <a:endCxn id="29" idx="1"/>
          </p:cNvCxnSpPr>
          <p:nvPr/>
        </p:nvCxnSpPr>
        <p:spPr>
          <a:xfrm flipV="1">
            <a:off x="1432259" y="2385717"/>
            <a:ext cx="435810" cy="925374"/>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813ECC01-449D-3EF0-2726-084C1015C91E}"/>
              </a:ext>
            </a:extLst>
          </p:cNvPr>
          <p:cNvCxnSpPr>
            <a:cxnSpLocks/>
            <a:stCxn id="40" idx="3"/>
            <a:endCxn id="29" idx="1"/>
          </p:cNvCxnSpPr>
          <p:nvPr/>
        </p:nvCxnSpPr>
        <p:spPr>
          <a:xfrm flipV="1">
            <a:off x="1432260" y="2385717"/>
            <a:ext cx="435809" cy="1315244"/>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9AB048B-83A6-ADBE-6A11-3ADFE8A8FECF}"/>
              </a:ext>
            </a:extLst>
          </p:cNvPr>
          <p:cNvCxnSpPr>
            <a:cxnSpLocks/>
            <a:stCxn id="39" idx="3"/>
            <a:endCxn id="29" idx="1"/>
          </p:cNvCxnSpPr>
          <p:nvPr/>
        </p:nvCxnSpPr>
        <p:spPr>
          <a:xfrm flipV="1">
            <a:off x="1432259" y="2385717"/>
            <a:ext cx="435810" cy="2484657"/>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DDB34FA0-628F-22DA-64D7-E46752E46839}"/>
              </a:ext>
            </a:extLst>
          </p:cNvPr>
          <p:cNvCxnSpPr>
            <a:cxnSpLocks/>
            <a:stCxn id="42" idx="3"/>
            <a:endCxn id="30" idx="1"/>
          </p:cNvCxnSpPr>
          <p:nvPr/>
        </p:nvCxnSpPr>
        <p:spPr>
          <a:xfrm>
            <a:off x="1432259" y="4480554"/>
            <a:ext cx="1344186" cy="404319"/>
          </a:xfrm>
          <a:prstGeom prst="bentConnector3">
            <a:avLst>
              <a:gd name="adj1" fmla="val 50000"/>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ADEAB514-004C-FA3F-2FDD-88F0067A3130}"/>
              </a:ext>
            </a:extLst>
          </p:cNvPr>
          <p:cNvCxnSpPr>
            <a:cxnSpLocks/>
            <a:stCxn id="41" idx="3"/>
            <a:endCxn id="30" idx="1"/>
          </p:cNvCxnSpPr>
          <p:nvPr/>
        </p:nvCxnSpPr>
        <p:spPr>
          <a:xfrm>
            <a:off x="1432259" y="4090733"/>
            <a:ext cx="1344186" cy="794140"/>
          </a:xfrm>
          <a:prstGeom prst="bentConnector3">
            <a:avLst>
              <a:gd name="adj1" fmla="val 50000"/>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401DC1A-C549-E8B7-6211-7930C9EB593B}"/>
              </a:ext>
            </a:extLst>
          </p:cNvPr>
          <p:cNvCxnSpPr>
            <a:cxnSpLocks/>
            <a:stCxn id="40" idx="3"/>
            <a:endCxn id="30" idx="1"/>
          </p:cNvCxnSpPr>
          <p:nvPr/>
        </p:nvCxnSpPr>
        <p:spPr>
          <a:xfrm>
            <a:off x="1432260" y="3700961"/>
            <a:ext cx="1344185" cy="1183912"/>
          </a:xfrm>
          <a:prstGeom prst="bentConnector3">
            <a:avLst>
              <a:gd name="adj1" fmla="val 50000"/>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EA57172-668A-5B1E-1574-33865CD152DE}"/>
              </a:ext>
            </a:extLst>
          </p:cNvPr>
          <p:cNvSpPr txBox="1"/>
          <p:nvPr/>
        </p:nvSpPr>
        <p:spPr>
          <a:xfrm>
            <a:off x="403575" y="1294046"/>
            <a:ext cx="102891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PODs</a:t>
            </a:r>
            <a:endParaRPr kumimoji="0" lang="en-GB" sz="1800" b="0"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spTree>
    <p:extLst>
      <p:ext uri="{BB962C8B-B14F-4D97-AF65-F5344CB8AC3E}">
        <p14:creationId xmlns:p14="http://schemas.microsoft.com/office/powerpoint/2010/main" val="603795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A2742B5F-C9F4-FEC4-19E5-990B488849FF}"/>
              </a:ext>
            </a:extLst>
          </p:cNvPr>
          <p:cNvSpPr/>
          <p:nvPr/>
        </p:nvSpPr>
        <p:spPr>
          <a:xfrm>
            <a:off x="325521" y="2843038"/>
            <a:ext cx="1106738" cy="2352037"/>
          </a:xfrm>
          <a:prstGeom prst="roundRect">
            <a:avLst/>
          </a:prstGeom>
          <a:solidFill>
            <a:srgbClr val="D6D6D6"/>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80F6E2E-24D7-022D-974C-E18B1319734D}"/>
              </a:ext>
            </a:extLst>
          </p:cNvPr>
          <p:cNvSpPr txBox="1"/>
          <p:nvPr/>
        </p:nvSpPr>
        <p:spPr>
          <a:xfrm>
            <a:off x="403341" y="345182"/>
            <a:ext cx="719760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Modelling the problem</a:t>
            </a:r>
          </a:p>
        </p:txBody>
      </p:sp>
      <p:sp>
        <p:nvSpPr>
          <p:cNvPr id="2" name="TextBox 1">
            <a:extLst>
              <a:ext uri="{FF2B5EF4-FFF2-40B4-BE49-F238E27FC236}">
                <a16:creationId xmlns:a16="http://schemas.microsoft.com/office/drawing/2014/main" id="{15928FD8-5F3F-5B2E-1665-DBE44509C80E}"/>
              </a:ext>
            </a:extLst>
          </p:cNvPr>
          <p:cNvSpPr txBox="1"/>
          <p:nvPr/>
        </p:nvSpPr>
        <p:spPr>
          <a:xfrm>
            <a:off x="4675220" y="6144231"/>
            <a:ext cx="2841560" cy="600164"/>
          </a:xfrm>
          <a:prstGeom prst="rect">
            <a:avLst/>
          </a:prstGeom>
        </p:spPr>
        <p:txBody>
          <a:bodyPr wrap="square">
            <a:spAutoFit/>
          </a:bodyPr>
          <a:lstStyle>
            <a:defPPr>
              <a:defRPr lang="en-US"/>
            </a:defPPr>
            <a:lvl1pPr>
              <a:defRPr sz="2400">
                <a:solidFill>
                  <a:srgbClr val="626262"/>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2022 IEEE NSS 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C.D. Armstrong – Design Principles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08/11/2022</a:t>
            </a:r>
          </a:p>
        </p:txBody>
      </p:sp>
      <p:sp>
        <p:nvSpPr>
          <p:cNvPr id="23" name="TextBox 22">
            <a:extLst>
              <a:ext uri="{FF2B5EF4-FFF2-40B4-BE49-F238E27FC236}">
                <a16:creationId xmlns:a16="http://schemas.microsoft.com/office/drawing/2014/main" id="{1111B722-971B-EC5F-3F62-AC8DB0178FFD}"/>
              </a:ext>
            </a:extLst>
          </p:cNvPr>
          <p:cNvSpPr txBox="1"/>
          <p:nvPr/>
        </p:nvSpPr>
        <p:spPr>
          <a:xfrm>
            <a:off x="583147" y="2850545"/>
            <a:ext cx="62724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01D3E"/>
                </a:solidFill>
                <a:effectLst/>
                <a:uLnTx/>
                <a:uFillTx/>
                <a:latin typeface="Calibri" panose="020F0502020204030204"/>
                <a:ea typeface="+mn-ea"/>
                <a:cs typeface="+mn-cs"/>
              </a:rPr>
              <a:t>Inputs</a:t>
            </a:r>
          </a:p>
        </p:txBody>
      </p:sp>
      <p:sp>
        <p:nvSpPr>
          <p:cNvPr id="29" name="Rounded Rectangle 28">
            <a:extLst>
              <a:ext uri="{FF2B5EF4-FFF2-40B4-BE49-F238E27FC236}">
                <a16:creationId xmlns:a16="http://schemas.microsoft.com/office/drawing/2014/main" id="{258095D4-4C0C-3BCC-9D87-F0F1BB01C03B}"/>
              </a:ext>
            </a:extLst>
          </p:cNvPr>
          <p:cNvSpPr/>
          <p:nvPr/>
        </p:nvSpPr>
        <p:spPr>
          <a:xfrm>
            <a:off x="1868069" y="1130313"/>
            <a:ext cx="4894237" cy="2510807"/>
          </a:xfrm>
          <a:prstGeom prst="roundRect">
            <a:avLst/>
          </a:prstGeom>
          <a:solidFill>
            <a:srgbClr val="D6D6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D35932D7-5941-E3D6-98AB-577E0007EFD8}"/>
              </a:ext>
            </a:extLst>
          </p:cNvPr>
          <p:cNvSpPr/>
          <p:nvPr/>
        </p:nvSpPr>
        <p:spPr>
          <a:xfrm>
            <a:off x="2776445" y="3708854"/>
            <a:ext cx="6168603" cy="2352037"/>
          </a:xfrm>
          <a:prstGeom prst="roundRect">
            <a:avLst/>
          </a:prstGeom>
          <a:solidFill>
            <a:srgbClr val="D6D6D6"/>
          </a:solidFill>
          <a:ln w="38100">
            <a:solidFill>
              <a:srgbClr val="003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3FE3A501-8AC5-BD5A-5D2E-FE8B5F8F773C}"/>
              </a:ext>
            </a:extLst>
          </p:cNvPr>
          <p:cNvSpPr/>
          <p:nvPr/>
        </p:nvSpPr>
        <p:spPr>
          <a:xfrm>
            <a:off x="8745779" y="1079164"/>
            <a:ext cx="3259932" cy="2611989"/>
          </a:xfrm>
          <a:prstGeom prst="roundRect">
            <a:avLst/>
          </a:prstGeom>
          <a:solidFill>
            <a:srgbClr val="D6D6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D6D6D6"/>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EB1220-84EA-1457-1EF4-A5F3CFC41D85}"/>
              </a:ext>
            </a:extLst>
          </p:cNvPr>
          <p:cNvSpPr txBox="1"/>
          <p:nvPr/>
        </p:nvSpPr>
        <p:spPr>
          <a:xfrm>
            <a:off x="8979962" y="1039182"/>
            <a:ext cx="2472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Calibri" panose="020F0502020204030204"/>
                <a:ea typeface="+mn-ea"/>
                <a:cs typeface="+mn-cs"/>
              </a:rPr>
              <a:t>Optimisation of signal vs resolution</a:t>
            </a:r>
          </a:p>
        </p:txBody>
      </p:sp>
      <p:sp>
        <p:nvSpPr>
          <p:cNvPr id="10" name="TextBox 9">
            <a:extLst>
              <a:ext uri="{FF2B5EF4-FFF2-40B4-BE49-F238E27FC236}">
                <a16:creationId xmlns:a16="http://schemas.microsoft.com/office/drawing/2014/main" id="{43075247-ADE0-24E0-7678-406F6490BE36}"/>
              </a:ext>
            </a:extLst>
          </p:cNvPr>
          <p:cNvSpPr txBox="1"/>
          <p:nvPr/>
        </p:nvSpPr>
        <p:spPr>
          <a:xfrm>
            <a:off x="2009042" y="1206153"/>
            <a:ext cx="322687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Calibri" panose="020F0502020204030204"/>
                <a:ea typeface="+mn-ea"/>
                <a:cs typeface="+mn-cs"/>
              </a:rPr>
              <a:t>Monte-Carlo simulation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Energy deposited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Lateral spread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Peak sensitivity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Induced scatter</a:t>
            </a:r>
          </a:p>
        </p:txBody>
      </p:sp>
      <p:sp>
        <p:nvSpPr>
          <p:cNvPr id="13" name="TextBox 12">
            <a:extLst>
              <a:ext uri="{FF2B5EF4-FFF2-40B4-BE49-F238E27FC236}">
                <a16:creationId xmlns:a16="http://schemas.microsoft.com/office/drawing/2014/main" id="{FF1FB0A6-7CCC-6497-E81A-1462310904E1}"/>
              </a:ext>
            </a:extLst>
          </p:cNvPr>
          <p:cNvSpPr txBox="1"/>
          <p:nvPr/>
        </p:nvSpPr>
        <p:spPr>
          <a:xfrm>
            <a:off x="5587834" y="5680352"/>
            <a:ext cx="3357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Calibri" panose="020F0502020204030204"/>
                <a:ea typeface="+mn-ea"/>
                <a:cs typeface="+mn-cs"/>
              </a:rPr>
              <a:t>Nyquist limited optical resolution</a:t>
            </a:r>
          </a:p>
        </p:txBody>
      </p:sp>
      <p:pic>
        <p:nvPicPr>
          <p:cNvPr id="19" name="Picture 18">
            <a:extLst>
              <a:ext uri="{FF2B5EF4-FFF2-40B4-BE49-F238E27FC236}">
                <a16:creationId xmlns:a16="http://schemas.microsoft.com/office/drawing/2014/main" id="{252B14C9-EFAD-3975-5DAC-A00E398F4A18}"/>
              </a:ext>
            </a:extLst>
          </p:cNvPr>
          <p:cNvPicPr>
            <a:picLocks noChangeAspect="1"/>
          </p:cNvPicPr>
          <p:nvPr/>
        </p:nvPicPr>
        <p:blipFill>
          <a:blip r:embed="rId2"/>
          <a:stretch>
            <a:fillRect/>
          </a:stretch>
        </p:blipFill>
        <p:spPr>
          <a:xfrm>
            <a:off x="2496683" y="2659916"/>
            <a:ext cx="1254039" cy="89826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670783DE-B75B-DE8E-E79B-0D36F05DD145}"/>
              </a:ext>
            </a:extLst>
          </p:cNvPr>
          <p:cNvPicPr>
            <a:picLocks noChangeAspect="1"/>
          </p:cNvPicPr>
          <p:nvPr/>
        </p:nvPicPr>
        <p:blipFill>
          <a:blip r:embed="rId3"/>
          <a:stretch>
            <a:fillRect/>
          </a:stretch>
        </p:blipFill>
        <p:spPr>
          <a:xfrm>
            <a:off x="2496683" y="2659916"/>
            <a:ext cx="726835" cy="261661"/>
          </a:xfrm>
          <a:prstGeom prst="rect">
            <a:avLst/>
          </a:prstGeom>
        </p:spPr>
      </p:pic>
      <p:pic>
        <p:nvPicPr>
          <p:cNvPr id="35" name="Picture 34">
            <a:extLst>
              <a:ext uri="{FF2B5EF4-FFF2-40B4-BE49-F238E27FC236}">
                <a16:creationId xmlns:a16="http://schemas.microsoft.com/office/drawing/2014/main" id="{D4AFA54B-2E76-5AA5-BEC0-7BFB38010E81}"/>
              </a:ext>
            </a:extLst>
          </p:cNvPr>
          <p:cNvPicPr>
            <a:picLocks noChangeAspect="1"/>
          </p:cNvPicPr>
          <p:nvPr/>
        </p:nvPicPr>
        <p:blipFill>
          <a:blip r:embed="rId4"/>
          <a:stretch>
            <a:fillRect/>
          </a:stretch>
        </p:blipFill>
        <p:spPr>
          <a:xfrm>
            <a:off x="4101113" y="1512351"/>
            <a:ext cx="2552595" cy="1791295"/>
          </a:xfrm>
          <a:prstGeom prst="rect">
            <a:avLst/>
          </a:prstGeom>
        </p:spPr>
      </p:pic>
      <p:sp>
        <p:nvSpPr>
          <p:cNvPr id="36" name="Rounded Rectangle 35">
            <a:extLst>
              <a:ext uri="{FF2B5EF4-FFF2-40B4-BE49-F238E27FC236}">
                <a16:creationId xmlns:a16="http://schemas.microsoft.com/office/drawing/2014/main" id="{8B1F3950-871E-D54F-CF65-088CCD100D6A}"/>
              </a:ext>
            </a:extLst>
          </p:cNvPr>
          <p:cNvSpPr/>
          <p:nvPr/>
        </p:nvSpPr>
        <p:spPr>
          <a:xfrm>
            <a:off x="325522" y="3140091"/>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Spectrum</a:t>
            </a:r>
          </a:p>
        </p:txBody>
      </p:sp>
      <p:sp>
        <p:nvSpPr>
          <p:cNvPr id="38" name="Rounded Rectangle 37">
            <a:extLst>
              <a:ext uri="{FF2B5EF4-FFF2-40B4-BE49-F238E27FC236}">
                <a16:creationId xmlns:a16="http://schemas.microsoft.com/office/drawing/2014/main" id="{EAE337F0-57FA-F0B1-3425-2427D4AFC9A8}"/>
              </a:ext>
            </a:extLst>
          </p:cNvPr>
          <p:cNvSpPr/>
          <p:nvPr/>
        </p:nvSpPr>
        <p:spPr>
          <a:xfrm>
            <a:off x="325522" y="3529912"/>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01D3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45D208D7-79DD-890E-9E8D-03E0602F358E}"/>
              </a:ext>
            </a:extLst>
          </p:cNvPr>
          <p:cNvSpPr/>
          <p:nvPr/>
        </p:nvSpPr>
        <p:spPr>
          <a:xfrm>
            <a:off x="325522" y="4699374"/>
            <a:ext cx="1106737" cy="342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Sample</a:t>
            </a:r>
          </a:p>
        </p:txBody>
      </p:sp>
      <p:sp>
        <p:nvSpPr>
          <p:cNvPr id="40" name="Rounded Rectangle 39">
            <a:extLst>
              <a:ext uri="{FF2B5EF4-FFF2-40B4-BE49-F238E27FC236}">
                <a16:creationId xmlns:a16="http://schemas.microsoft.com/office/drawing/2014/main" id="{A9633194-B206-EF45-B094-2040CEBA14D0}"/>
              </a:ext>
            </a:extLst>
          </p:cNvPr>
          <p:cNvSpPr/>
          <p:nvPr/>
        </p:nvSpPr>
        <p:spPr>
          <a:xfrm>
            <a:off x="325523" y="3529961"/>
            <a:ext cx="1106737" cy="342000"/>
          </a:xfrm>
          <a:prstGeom prst="roundRect">
            <a:avLst/>
          </a:prstGeom>
          <a:noFill/>
          <a:ln w="38100">
            <a:solidFill>
              <a:srgbClr val="00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Scintillator</a:t>
            </a:r>
          </a:p>
        </p:txBody>
      </p:sp>
      <p:sp>
        <p:nvSpPr>
          <p:cNvPr id="41" name="Rounded Rectangle 40">
            <a:extLst>
              <a:ext uri="{FF2B5EF4-FFF2-40B4-BE49-F238E27FC236}">
                <a16:creationId xmlns:a16="http://schemas.microsoft.com/office/drawing/2014/main" id="{6B2DADFC-F5FA-47B5-22E8-0CDF6AAD7AC1}"/>
              </a:ext>
            </a:extLst>
          </p:cNvPr>
          <p:cNvSpPr/>
          <p:nvPr/>
        </p:nvSpPr>
        <p:spPr>
          <a:xfrm>
            <a:off x="325522" y="3919733"/>
            <a:ext cx="1106737" cy="342000"/>
          </a:xfrm>
          <a:prstGeom prst="roundRect">
            <a:avLst/>
          </a:prstGeom>
          <a:noFill/>
          <a:ln w="38100">
            <a:solidFill>
              <a:srgbClr val="0030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Lens</a:t>
            </a:r>
          </a:p>
        </p:txBody>
      </p:sp>
      <p:sp>
        <p:nvSpPr>
          <p:cNvPr id="42" name="Rounded Rectangle 41">
            <a:extLst>
              <a:ext uri="{FF2B5EF4-FFF2-40B4-BE49-F238E27FC236}">
                <a16:creationId xmlns:a16="http://schemas.microsoft.com/office/drawing/2014/main" id="{1F4A2372-B5C6-61E4-F3A5-5CF1077995CE}"/>
              </a:ext>
            </a:extLst>
          </p:cNvPr>
          <p:cNvSpPr/>
          <p:nvPr/>
        </p:nvSpPr>
        <p:spPr>
          <a:xfrm>
            <a:off x="325522" y="4309554"/>
            <a:ext cx="1106737" cy="342000"/>
          </a:xfrm>
          <a:prstGeom prst="roundRect">
            <a:avLst/>
          </a:prstGeom>
          <a:noFill/>
          <a:ln w="38100">
            <a:solidFill>
              <a:srgbClr val="0030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panose="020F0502020204030204"/>
                <a:ea typeface="+mn-ea"/>
                <a:cs typeface="+mn-cs"/>
              </a:rPr>
              <a:t>Sensor</a:t>
            </a:r>
          </a:p>
        </p:txBody>
      </p:sp>
      <p:sp>
        <p:nvSpPr>
          <p:cNvPr id="44" name="TextBox 43">
            <a:extLst>
              <a:ext uri="{FF2B5EF4-FFF2-40B4-BE49-F238E27FC236}">
                <a16:creationId xmlns:a16="http://schemas.microsoft.com/office/drawing/2014/main" id="{2369C552-0546-294F-28E2-40248E33D92E}"/>
              </a:ext>
            </a:extLst>
          </p:cNvPr>
          <p:cNvSpPr txBox="1"/>
          <p:nvPr/>
        </p:nvSpPr>
        <p:spPr>
          <a:xfrm>
            <a:off x="5524037" y="4829347"/>
            <a:ext cx="3709282"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Defect of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Attenuation limited OTF integral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rPr>
              <a:t>Nyquist limited sampling</a:t>
            </a:r>
          </a:p>
        </p:txBody>
      </p:sp>
      <p:pic>
        <p:nvPicPr>
          <p:cNvPr id="45" name="Picture 44">
            <a:extLst>
              <a:ext uri="{FF2B5EF4-FFF2-40B4-BE49-F238E27FC236}">
                <a16:creationId xmlns:a16="http://schemas.microsoft.com/office/drawing/2014/main" id="{B646AA46-07D0-32C7-C727-241BE348B3AF}"/>
              </a:ext>
            </a:extLst>
          </p:cNvPr>
          <p:cNvPicPr>
            <a:picLocks noChangeAspect="1"/>
          </p:cNvPicPr>
          <p:nvPr/>
        </p:nvPicPr>
        <p:blipFill>
          <a:blip r:embed="rId5"/>
          <a:stretch>
            <a:fillRect/>
          </a:stretch>
        </p:blipFill>
        <p:spPr>
          <a:xfrm>
            <a:off x="5879805" y="3850585"/>
            <a:ext cx="2731401" cy="458248"/>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EC71E1-7BE6-58E9-8656-521BD2B90755}"/>
                  </a:ext>
                </a:extLst>
              </p:cNvPr>
              <p:cNvSpPr txBox="1"/>
              <p:nvPr/>
            </p:nvSpPr>
            <p:spPr>
              <a:xfrm>
                <a:off x="6307844" y="4448960"/>
                <a:ext cx="1875322" cy="284052"/>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𝑂𝑇</m:t>
                      </m:r>
                      <m:sSub>
                        <m:sSubPr>
                          <m:ctrlP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𝐹</m:t>
                          </m:r>
                        </m:e>
                        <m: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𝑠</m:t>
                          </m:r>
                        </m:sub>
                      </m:s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𝑁𝐴</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 </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𝜂</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𝐸</m:t>
                          </m:r>
                        </m:e>
                        <m: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𝑑</m:t>
                          </m:r>
                        </m:sub>
                      </m:sSub>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𝑧</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𝜎</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 </m:t>
                      </m:r>
                      <m:r>
                        <a:rPr kumimoji="0" lang="en-GB" sz="1200" b="0" i="1" u="none" strike="noStrike" kern="1200" cap="none" spc="0" normalizeH="0" baseline="0" noProof="0" smtClean="0">
                          <a:ln>
                            <a:noFill/>
                          </a:ln>
                          <a:solidFill>
                            <a:srgbClr val="201D3E"/>
                          </a:solidFill>
                          <a:effectLst/>
                          <a:uLnTx/>
                          <a:uFillTx/>
                          <a:latin typeface="Cambria Math" panose="02040503050406030204" pitchFamily="18" charset="0"/>
                          <a:ea typeface="+mn-ea"/>
                          <a:cs typeface="+mn-cs"/>
                        </a:rPr>
                        <m:t>𝑑𝑧</m:t>
                      </m:r>
                    </m:oMath>
                  </m:oMathPara>
                </a14:m>
                <a:endParaRPr kumimoji="0" lang="en-GB" sz="12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mc:Choice>
        <mc:Fallback xmlns="">
          <p:sp>
            <p:nvSpPr>
              <p:cNvPr id="46" name="TextBox 45">
                <a:extLst>
                  <a:ext uri="{FF2B5EF4-FFF2-40B4-BE49-F238E27FC236}">
                    <a16:creationId xmlns:a16="http://schemas.microsoft.com/office/drawing/2014/main" id="{E5EC71E1-7BE6-58E9-8656-521BD2B90755}"/>
                  </a:ext>
                </a:extLst>
              </p:cNvPr>
              <p:cNvSpPr txBox="1">
                <a:spLocks noRot="1" noChangeAspect="1" noMove="1" noResize="1" noEditPoints="1" noAdjustHandles="1" noChangeArrowheads="1" noChangeShapeType="1" noTextEdit="1"/>
              </p:cNvSpPr>
              <p:nvPr/>
            </p:nvSpPr>
            <p:spPr>
              <a:xfrm>
                <a:off x="6307844" y="4448960"/>
                <a:ext cx="1875322" cy="284052"/>
              </a:xfrm>
              <a:prstGeom prst="rect">
                <a:avLst/>
              </a:prstGeom>
              <a:blipFill>
                <a:blip r:embed="rId6"/>
                <a:stretch>
                  <a:fillRect b="-8696"/>
                </a:stretch>
              </a:blipFill>
            </p:spPr>
            <p:txBody>
              <a:bodyPr/>
              <a:lstStyle/>
              <a:p>
                <a:r>
                  <a:rPr lang="en-GB">
                    <a:noFill/>
                  </a:rPr>
                  <a:t> </a:t>
                </a:r>
              </a:p>
            </p:txBody>
          </p:sp>
        </mc:Fallback>
      </mc:AlternateContent>
      <p:pic>
        <p:nvPicPr>
          <p:cNvPr id="47" name="Picture 46">
            <a:extLst>
              <a:ext uri="{FF2B5EF4-FFF2-40B4-BE49-F238E27FC236}">
                <a16:creationId xmlns:a16="http://schemas.microsoft.com/office/drawing/2014/main" id="{53A36E8E-B8AB-7F33-052C-00F854BDFA47}"/>
              </a:ext>
            </a:extLst>
          </p:cNvPr>
          <p:cNvPicPr>
            <a:picLocks noChangeAspect="1"/>
          </p:cNvPicPr>
          <p:nvPr/>
        </p:nvPicPr>
        <p:blipFill>
          <a:blip r:embed="rId7"/>
          <a:stretch>
            <a:fillRect/>
          </a:stretch>
        </p:blipFill>
        <p:spPr>
          <a:xfrm>
            <a:off x="2894884" y="3891572"/>
            <a:ext cx="2606099" cy="1836115"/>
          </a:xfrm>
          <a:prstGeom prst="rect">
            <a:avLst/>
          </a:prstGeom>
        </p:spPr>
      </p:pic>
      <p:cxnSp>
        <p:nvCxnSpPr>
          <p:cNvPr id="49" name="Elbow Connector 48">
            <a:extLst>
              <a:ext uri="{FF2B5EF4-FFF2-40B4-BE49-F238E27FC236}">
                <a16:creationId xmlns:a16="http://schemas.microsoft.com/office/drawing/2014/main" id="{D537BFE9-F345-80E5-BA01-248B8726B477}"/>
              </a:ext>
            </a:extLst>
          </p:cNvPr>
          <p:cNvCxnSpPr>
            <a:stCxn id="36" idx="3"/>
            <a:endCxn id="29" idx="1"/>
          </p:cNvCxnSpPr>
          <p:nvPr/>
        </p:nvCxnSpPr>
        <p:spPr>
          <a:xfrm flipV="1">
            <a:off x="1432259" y="2385717"/>
            <a:ext cx="435810" cy="925374"/>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813ECC01-449D-3EF0-2726-084C1015C91E}"/>
              </a:ext>
            </a:extLst>
          </p:cNvPr>
          <p:cNvCxnSpPr>
            <a:cxnSpLocks/>
            <a:stCxn id="40" idx="3"/>
            <a:endCxn id="29" idx="1"/>
          </p:cNvCxnSpPr>
          <p:nvPr/>
        </p:nvCxnSpPr>
        <p:spPr>
          <a:xfrm flipV="1">
            <a:off x="1432260" y="2385717"/>
            <a:ext cx="435809" cy="1315244"/>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9AB048B-83A6-ADBE-6A11-3ADFE8A8FECF}"/>
              </a:ext>
            </a:extLst>
          </p:cNvPr>
          <p:cNvCxnSpPr>
            <a:cxnSpLocks/>
            <a:stCxn id="39" idx="3"/>
            <a:endCxn id="29" idx="1"/>
          </p:cNvCxnSpPr>
          <p:nvPr/>
        </p:nvCxnSpPr>
        <p:spPr>
          <a:xfrm flipV="1">
            <a:off x="1432259" y="2385717"/>
            <a:ext cx="435810" cy="2484657"/>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DDB34FA0-628F-22DA-64D7-E46752E46839}"/>
              </a:ext>
            </a:extLst>
          </p:cNvPr>
          <p:cNvCxnSpPr>
            <a:cxnSpLocks/>
            <a:stCxn id="42" idx="3"/>
            <a:endCxn id="30" idx="1"/>
          </p:cNvCxnSpPr>
          <p:nvPr/>
        </p:nvCxnSpPr>
        <p:spPr>
          <a:xfrm>
            <a:off x="1432259" y="4480554"/>
            <a:ext cx="1344186" cy="404319"/>
          </a:xfrm>
          <a:prstGeom prst="bentConnector3">
            <a:avLst>
              <a:gd name="adj1" fmla="val 50000"/>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ADEAB514-004C-FA3F-2FDD-88F0067A3130}"/>
              </a:ext>
            </a:extLst>
          </p:cNvPr>
          <p:cNvCxnSpPr>
            <a:cxnSpLocks/>
            <a:stCxn id="41" idx="3"/>
            <a:endCxn id="30" idx="1"/>
          </p:cNvCxnSpPr>
          <p:nvPr/>
        </p:nvCxnSpPr>
        <p:spPr>
          <a:xfrm>
            <a:off x="1432259" y="4090733"/>
            <a:ext cx="1344186" cy="794140"/>
          </a:xfrm>
          <a:prstGeom prst="bentConnector3">
            <a:avLst>
              <a:gd name="adj1" fmla="val 50000"/>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401DC1A-C549-E8B7-6211-7930C9EB593B}"/>
              </a:ext>
            </a:extLst>
          </p:cNvPr>
          <p:cNvCxnSpPr>
            <a:cxnSpLocks/>
            <a:stCxn id="40" idx="3"/>
            <a:endCxn id="30" idx="1"/>
          </p:cNvCxnSpPr>
          <p:nvPr/>
        </p:nvCxnSpPr>
        <p:spPr>
          <a:xfrm>
            <a:off x="1432260" y="3700961"/>
            <a:ext cx="1344185" cy="1183912"/>
          </a:xfrm>
          <a:prstGeom prst="bentConnector3">
            <a:avLst>
              <a:gd name="adj1" fmla="val 50000"/>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08A65823-7E14-7AA7-D4BD-D5AE5FF4B756}"/>
              </a:ext>
            </a:extLst>
          </p:cNvPr>
          <p:cNvCxnSpPr>
            <a:cxnSpLocks/>
            <a:stCxn id="30" idx="3"/>
            <a:endCxn id="31" idx="2"/>
          </p:cNvCxnSpPr>
          <p:nvPr/>
        </p:nvCxnSpPr>
        <p:spPr>
          <a:xfrm flipV="1">
            <a:off x="8945048" y="3691153"/>
            <a:ext cx="1430697" cy="1193720"/>
          </a:xfrm>
          <a:prstGeom prst="bentConnector2">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0207B02A-20A3-D41D-62EE-341B6318E885}"/>
              </a:ext>
            </a:extLst>
          </p:cNvPr>
          <p:cNvCxnSpPr>
            <a:cxnSpLocks/>
            <a:stCxn id="29" idx="3"/>
            <a:endCxn id="31" idx="1"/>
          </p:cNvCxnSpPr>
          <p:nvPr/>
        </p:nvCxnSpPr>
        <p:spPr>
          <a:xfrm flipV="1">
            <a:off x="6762306" y="2385159"/>
            <a:ext cx="1983473" cy="558"/>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35AF78ED-BDEE-B75C-2FF8-461CBE5D9E21}"/>
              </a:ext>
            </a:extLst>
          </p:cNvPr>
          <p:cNvSpPr/>
          <p:nvPr/>
        </p:nvSpPr>
        <p:spPr>
          <a:xfrm>
            <a:off x="8745778" y="1072076"/>
            <a:ext cx="3263479" cy="2611989"/>
          </a:xfrm>
          <a:prstGeom prst="roundRect">
            <a:avLst/>
          </a:prstGeom>
          <a:noFill/>
          <a:ln w="38100">
            <a:solidFill>
              <a:srgbClr val="00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6D6D6"/>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8171EE-AAAF-7CEC-0A9A-2AC1B1FEACBF}"/>
              </a:ext>
            </a:extLst>
          </p:cNvPr>
          <p:cNvSpPr txBox="1"/>
          <p:nvPr/>
        </p:nvSpPr>
        <p:spPr>
          <a:xfrm>
            <a:off x="403575" y="1294046"/>
            <a:ext cx="102891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PODs</a:t>
            </a:r>
            <a:endParaRPr kumimoji="0" lang="en-GB" sz="1800" b="0"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pic>
        <p:nvPicPr>
          <p:cNvPr id="7" name="Picture 6">
            <a:extLst>
              <a:ext uri="{FF2B5EF4-FFF2-40B4-BE49-F238E27FC236}">
                <a16:creationId xmlns:a16="http://schemas.microsoft.com/office/drawing/2014/main" id="{7D27FFE4-162D-D74A-5B7A-9E8D77DCFC08}"/>
              </a:ext>
            </a:extLst>
          </p:cNvPr>
          <p:cNvPicPr>
            <a:picLocks noChangeAspect="1"/>
          </p:cNvPicPr>
          <p:nvPr/>
        </p:nvPicPr>
        <p:blipFill>
          <a:blip r:embed="rId8"/>
          <a:stretch>
            <a:fillRect/>
          </a:stretch>
        </p:blipFill>
        <p:spPr>
          <a:xfrm>
            <a:off x="9040626" y="1654199"/>
            <a:ext cx="2670238" cy="1827892"/>
          </a:xfrm>
          <a:prstGeom prst="rect">
            <a:avLst/>
          </a:prstGeom>
        </p:spPr>
      </p:pic>
    </p:spTree>
    <p:extLst>
      <p:ext uri="{BB962C8B-B14F-4D97-AF65-F5344CB8AC3E}">
        <p14:creationId xmlns:p14="http://schemas.microsoft.com/office/powerpoint/2010/main" val="253727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Project Scope</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58511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User Engagement</a:t>
            </a:r>
          </a:p>
        </p:txBody>
      </p:sp>
      <p:sp>
        <p:nvSpPr>
          <p:cNvPr id="5" name="Subtitle 4">
            <a:extLst>
              <a:ext uri="{FF2B5EF4-FFF2-40B4-BE49-F238E27FC236}">
                <a16:creationId xmlns:a16="http://schemas.microsoft.com/office/drawing/2014/main" id="{CF023574-1841-029A-727E-6F1293CAD70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7434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User Engagement</a:t>
            </a:r>
          </a:p>
        </p:txBody>
      </p:sp>
      <p:sp>
        <p:nvSpPr>
          <p:cNvPr id="3" name="TextBox 2">
            <a:extLst>
              <a:ext uri="{FF2B5EF4-FFF2-40B4-BE49-F238E27FC236}">
                <a16:creationId xmlns:a16="http://schemas.microsoft.com/office/drawing/2014/main" id="{66FB1EEC-8F4A-8D6C-C2A4-5F71F7A75207}"/>
              </a:ext>
            </a:extLst>
          </p:cNvPr>
          <p:cNvSpPr txBox="1"/>
          <p:nvPr/>
        </p:nvSpPr>
        <p:spPr>
          <a:xfrm>
            <a:off x="403341" y="1220390"/>
            <a:ext cx="6721359" cy="42473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rPr>
              <a:t>Discussions with users determined two “gaps” in detectors/diagnostics for EPAC.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dirty="0">
                <a:solidFill>
                  <a:srgbClr val="63666A"/>
                </a:solidFill>
                <a:latin typeface="Arial" panose="020B0604020202020204" pitchFamily="34" charset="0"/>
                <a:cs typeface="Arial" panose="020B0604020202020204" pitchFamily="34" charset="0"/>
                <a:sym typeface="Symbol"/>
              </a:rPr>
              <a:t>&lt;100 MeV electron spectroscopy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rgbClr val="63666A"/>
                </a:solidFill>
                <a:latin typeface="Arial" panose="020B0604020202020204" pitchFamily="34" charset="0"/>
                <a:cs typeface="Arial" panose="020B0604020202020204" pitchFamily="34" charset="0"/>
                <a:sym typeface="Symbol"/>
              </a:rPr>
              <a:t>GeV electron spectroscopy is covered in EA1, but for solid-target interactions users are interested in measuring the escaping electron population with expected temperatures between 5-50 MeV.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dirty="0">
                <a:solidFill>
                  <a:srgbClr val="63666A"/>
                </a:solidFill>
                <a:latin typeface="Arial" panose="020B0604020202020204" pitchFamily="34" charset="0"/>
                <a:cs typeface="Arial" panose="020B0604020202020204" pitchFamily="34" charset="0"/>
                <a:sym typeface="Symbol"/>
              </a:rPr>
              <a:t>Spectro-spatial measurements for protons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a:p>
            <a:pPr marR="0" lvl="0" algn="l" defTabSz="914400" rtl="0" eaLnBrk="1" fontAlgn="auto" latinLnBrk="0" hangingPunct="1">
              <a:lnSpc>
                <a:spcPct val="100000"/>
              </a:lnSpc>
              <a:spcBef>
                <a:spcPts val="0"/>
              </a:spcBef>
              <a:spcAft>
                <a:spcPts val="0"/>
              </a:spcAft>
              <a:buClrTx/>
              <a:buSzTx/>
              <a:tabLst/>
              <a:defRPr/>
            </a:pPr>
            <a:r>
              <a:rPr lang="en-GB" kern="0" dirty="0">
                <a:solidFill>
                  <a:srgbClr val="63666A"/>
                </a:solidFill>
                <a:latin typeface="Arial" panose="020B0604020202020204" pitchFamily="34" charset="0"/>
                <a:cs typeface="Arial" panose="020B0604020202020204" pitchFamily="34" charset="0"/>
                <a:sym typeface="Symbol"/>
              </a:rPr>
              <a:t>RCF stacks have long been a method of measuring proton emission, high spatial resolution with MeV energy resolution and high sensitivity. </a:t>
            </a:r>
            <a:endParaRPr kumimoji="0" lang="en-GB" sz="1800" u="none" strike="noStrike" kern="0" cap="none" spc="0" normalizeH="0" baseline="0" noProof="0" dirty="0">
              <a:ln>
                <a:noFill/>
              </a:ln>
              <a:solidFill>
                <a:srgbClr val="63666A"/>
              </a:solidFill>
              <a:effectLst/>
              <a:uLnTx/>
              <a:uFillTx/>
              <a:latin typeface="Arial" panose="020B0604020202020204" pitchFamily="34" charset="0"/>
              <a:ea typeface="+mn-ea"/>
              <a:cs typeface="Arial" panose="020B0604020202020204" pitchFamily="34" charset="0"/>
              <a:sym typeface="Symbol"/>
            </a:endParaRPr>
          </a:p>
        </p:txBody>
      </p:sp>
      <p:pic>
        <p:nvPicPr>
          <p:cNvPr id="4" name="Picture 3">
            <a:extLst>
              <a:ext uri="{FF2B5EF4-FFF2-40B4-BE49-F238E27FC236}">
                <a16:creationId xmlns:a16="http://schemas.microsoft.com/office/drawing/2014/main" id="{AB48DA76-DE3B-DF5C-2F39-F4EEFE25F30E}"/>
              </a:ext>
            </a:extLst>
          </p:cNvPr>
          <p:cNvPicPr>
            <a:picLocks noChangeAspect="1"/>
          </p:cNvPicPr>
          <p:nvPr/>
        </p:nvPicPr>
        <p:blipFill rotWithShape="1">
          <a:blip r:embed="rId2"/>
          <a:srcRect b="41732"/>
          <a:stretch/>
        </p:blipFill>
        <p:spPr>
          <a:xfrm>
            <a:off x="9582150" y="4244400"/>
            <a:ext cx="926265" cy="1945244"/>
          </a:xfrm>
          <a:prstGeom prst="rect">
            <a:avLst/>
          </a:prstGeom>
        </p:spPr>
      </p:pic>
      <p:pic>
        <p:nvPicPr>
          <p:cNvPr id="5" name="Picture 4">
            <a:extLst>
              <a:ext uri="{FF2B5EF4-FFF2-40B4-BE49-F238E27FC236}">
                <a16:creationId xmlns:a16="http://schemas.microsoft.com/office/drawing/2014/main" id="{50AD5DD6-9B14-E070-0A31-DEA3450F69B9}"/>
              </a:ext>
            </a:extLst>
          </p:cNvPr>
          <p:cNvPicPr>
            <a:picLocks noChangeAspect="1"/>
          </p:cNvPicPr>
          <p:nvPr/>
        </p:nvPicPr>
        <p:blipFill>
          <a:blip r:embed="rId3"/>
          <a:stretch>
            <a:fillRect/>
          </a:stretch>
        </p:blipFill>
        <p:spPr>
          <a:xfrm>
            <a:off x="7317209" y="4000500"/>
            <a:ext cx="2264941" cy="2193667"/>
          </a:xfrm>
          <a:prstGeom prst="rect">
            <a:avLst/>
          </a:prstGeom>
        </p:spPr>
      </p:pic>
      <p:pic>
        <p:nvPicPr>
          <p:cNvPr id="6" name="Picture 5">
            <a:extLst>
              <a:ext uri="{FF2B5EF4-FFF2-40B4-BE49-F238E27FC236}">
                <a16:creationId xmlns:a16="http://schemas.microsoft.com/office/drawing/2014/main" id="{7562171F-D2AA-7527-8461-D479A87DD336}"/>
              </a:ext>
            </a:extLst>
          </p:cNvPr>
          <p:cNvPicPr>
            <a:picLocks noChangeAspect="1"/>
          </p:cNvPicPr>
          <p:nvPr/>
        </p:nvPicPr>
        <p:blipFill rotWithShape="1">
          <a:blip r:embed="rId2"/>
          <a:srcRect t="58838" b="-569"/>
          <a:stretch/>
        </p:blipFill>
        <p:spPr>
          <a:xfrm>
            <a:off x="10508415" y="4239877"/>
            <a:ext cx="926265" cy="1393171"/>
          </a:xfrm>
          <a:prstGeom prst="rect">
            <a:avLst/>
          </a:prstGeom>
        </p:spPr>
      </p:pic>
      <p:pic>
        <p:nvPicPr>
          <p:cNvPr id="8" name="Picture 7">
            <a:extLst>
              <a:ext uri="{FF2B5EF4-FFF2-40B4-BE49-F238E27FC236}">
                <a16:creationId xmlns:a16="http://schemas.microsoft.com/office/drawing/2014/main" id="{9C9F9F89-92F1-C23E-44C6-C8AFEE161AD7}"/>
              </a:ext>
            </a:extLst>
          </p:cNvPr>
          <p:cNvPicPr>
            <a:picLocks noChangeAspect="1"/>
          </p:cNvPicPr>
          <p:nvPr/>
        </p:nvPicPr>
        <p:blipFill>
          <a:blip r:embed="rId4"/>
          <a:stretch>
            <a:fillRect/>
          </a:stretch>
        </p:blipFill>
        <p:spPr>
          <a:xfrm>
            <a:off x="7124700" y="1063128"/>
            <a:ext cx="4464739" cy="2932849"/>
          </a:xfrm>
          <a:prstGeom prst="rect">
            <a:avLst/>
          </a:prstGeom>
        </p:spPr>
      </p:pic>
    </p:spTree>
    <p:extLst>
      <p:ext uri="{BB962C8B-B14F-4D97-AF65-F5344CB8AC3E}">
        <p14:creationId xmlns:p14="http://schemas.microsoft.com/office/powerpoint/2010/main" val="3167934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Active Electron </a:t>
            </a:r>
            <a:r>
              <a:rPr lang="en-US" sz="4400" b="1" spc="-150" dirty="0">
                <a:solidFill>
                  <a:srgbClr val="2E2D62"/>
                </a:solidFill>
                <a:latin typeface="Arial" panose="020B0604020202020204" pitchFamily="34" charset="0"/>
                <a:cs typeface="Arial" panose="020B0604020202020204" pitchFamily="34" charset="0"/>
              </a:rPr>
              <a:t>Spectrometers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DA623E0D-DDD8-1C45-6249-2E83222DE4A4}"/>
              </a:ext>
            </a:extLst>
          </p:cNvPr>
          <p:cNvPicPr>
            <a:picLocks noChangeAspect="1"/>
          </p:cNvPicPr>
          <p:nvPr/>
        </p:nvPicPr>
        <p:blipFill>
          <a:blip r:embed="rId2"/>
          <a:stretch>
            <a:fillRect/>
          </a:stretch>
        </p:blipFill>
        <p:spPr>
          <a:xfrm>
            <a:off x="285750" y="1728590"/>
            <a:ext cx="3524210" cy="2285802"/>
          </a:xfrm>
          <a:prstGeom prst="rect">
            <a:avLst/>
          </a:prstGeom>
        </p:spPr>
      </p:pic>
      <p:pic>
        <p:nvPicPr>
          <p:cNvPr id="12" name="Picture 11">
            <a:extLst>
              <a:ext uri="{FF2B5EF4-FFF2-40B4-BE49-F238E27FC236}">
                <a16:creationId xmlns:a16="http://schemas.microsoft.com/office/drawing/2014/main" id="{D493F99C-2BE0-7BF3-AE3C-9EB99330C133}"/>
              </a:ext>
            </a:extLst>
          </p:cNvPr>
          <p:cNvPicPr>
            <a:picLocks noChangeAspect="1"/>
          </p:cNvPicPr>
          <p:nvPr/>
        </p:nvPicPr>
        <p:blipFill>
          <a:blip r:embed="rId3"/>
          <a:stretch>
            <a:fillRect/>
          </a:stretch>
        </p:blipFill>
        <p:spPr>
          <a:xfrm>
            <a:off x="1451218" y="4014392"/>
            <a:ext cx="3838613" cy="2605483"/>
          </a:xfrm>
          <a:prstGeom prst="rect">
            <a:avLst/>
          </a:prstGeom>
        </p:spPr>
      </p:pic>
      <p:sp>
        <p:nvSpPr>
          <p:cNvPr id="13" name="TextBox 12">
            <a:extLst>
              <a:ext uri="{FF2B5EF4-FFF2-40B4-BE49-F238E27FC236}">
                <a16:creationId xmlns:a16="http://schemas.microsoft.com/office/drawing/2014/main" id="{1BE992D9-E3A0-2FBE-291D-81E897E17A43}"/>
              </a:ext>
            </a:extLst>
          </p:cNvPr>
          <p:cNvSpPr txBox="1"/>
          <p:nvPr/>
        </p:nvSpPr>
        <p:spPr>
          <a:xfrm>
            <a:off x="3809961" y="3138815"/>
            <a:ext cx="1905040" cy="523220"/>
          </a:xfrm>
          <a:prstGeom prst="rect">
            <a:avLst/>
          </a:prstGeom>
          <a:noFill/>
        </p:spPr>
        <p:txBody>
          <a:bodyPr wrap="square" rtlCol="0">
            <a:spAutoFit/>
          </a:bodyPr>
          <a:lstStyle/>
          <a:p>
            <a:r>
              <a:rPr lang="en-GB" sz="1400" b="1" i="1" dirty="0"/>
              <a:t>Compact shell with variable readout</a:t>
            </a:r>
          </a:p>
        </p:txBody>
      </p:sp>
      <p:sp>
        <p:nvSpPr>
          <p:cNvPr id="14" name="TextBox 13">
            <a:extLst>
              <a:ext uri="{FF2B5EF4-FFF2-40B4-BE49-F238E27FC236}">
                <a16:creationId xmlns:a16="http://schemas.microsoft.com/office/drawing/2014/main" id="{09EC9BE6-CEF2-C1C1-337D-17973521A45E}"/>
              </a:ext>
            </a:extLst>
          </p:cNvPr>
          <p:cNvSpPr txBox="1"/>
          <p:nvPr/>
        </p:nvSpPr>
        <p:spPr>
          <a:xfrm>
            <a:off x="0" y="4259027"/>
            <a:ext cx="1428789" cy="738664"/>
          </a:xfrm>
          <a:prstGeom prst="rect">
            <a:avLst/>
          </a:prstGeom>
          <a:noFill/>
        </p:spPr>
        <p:txBody>
          <a:bodyPr wrap="square" rtlCol="0">
            <a:spAutoFit/>
          </a:bodyPr>
          <a:lstStyle/>
          <a:p>
            <a:r>
              <a:rPr lang="en-GB" sz="1400" b="1" i="1" dirty="0"/>
              <a:t>Magnet variation for energy selection</a:t>
            </a:r>
          </a:p>
        </p:txBody>
      </p:sp>
      <p:cxnSp>
        <p:nvCxnSpPr>
          <p:cNvPr id="15" name="Straight Arrow Connector 14">
            <a:extLst>
              <a:ext uri="{FF2B5EF4-FFF2-40B4-BE49-F238E27FC236}">
                <a16:creationId xmlns:a16="http://schemas.microsoft.com/office/drawing/2014/main" id="{2AD3DCCB-4A99-067B-F5D8-9EF17F56DEED}"/>
              </a:ext>
            </a:extLst>
          </p:cNvPr>
          <p:cNvCxnSpPr>
            <a:cxnSpLocks/>
          </p:cNvCxnSpPr>
          <p:nvPr/>
        </p:nvCxnSpPr>
        <p:spPr>
          <a:xfrm flipV="1">
            <a:off x="559751" y="3228975"/>
            <a:ext cx="1488104" cy="10300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F33271-B75A-393E-2C4D-C4A9FC2FDF4D}"/>
              </a:ext>
            </a:extLst>
          </p:cNvPr>
          <p:cNvCxnSpPr>
            <a:cxnSpLocks/>
          </p:cNvCxnSpPr>
          <p:nvPr/>
        </p:nvCxnSpPr>
        <p:spPr>
          <a:xfrm>
            <a:off x="1119502" y="4692087"/>
            <a:ext cx="1200754" cy="65796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9410C2-0E91-5DB9-126E-65EE8711B9F5}"/>
              </a:ext>
            </a:extLst>
          </p:cNvPr>
          <p:cNvCxnSpPr>
            <a:cxnSpLocks/>
          </p:cNvCxnSpPr>
          <p:nvPr/>
        </p:nvCxnSpPr>
        <p:spPr>
          <a:xfrm>
            <a:off x="1613336" y="2962275"/>
            <a:ext cx="869038" cy="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Picture 2" descr="Brand guidelines | Queen's University Belfast">
            <a:extLst>
              <a:ext uri="{FF2B5EF4-FFF2-40B4-BE49-F238E27FC236}">
                <a16:creationId xmlns:a16="http://schemas.microsoft.com/office/drawing/2014/main" id="{DF66F9C8-FCCC-3646-EDAC-9CAA7D732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814" y="169893"/>
            <a:ext cx="1809556" cy="6529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randing | University of Strathclyde">
            <a:extLst>
              <a:ext uri="{FF2B5EF4-FFF2-40B4-BE49-F238E27FC236}">
                <a16:creationId xmlns:a16="http://schemas.microsoft.com/office/drawing/2014/main" id="{3E0AE2AD-0F7A-B104-2450-C24F469AB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732" y="169893"/>
            <a:ext cx="1060118" cy="7694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niversity of York - Care Leaver Covenant">
            <a:extLst>
              <a:ext uri="{FF2B5EF4-FFF2-40B4-BE49-F238E27FC236}">
                <a16:creationId xmlns:a16="http://schemas.microsoft.com/office/drawing/2014/main" id="{035C2D00-BAC5-4CCB-CE86-4CF50897D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142" y="939334"/>
            <a:ext cx="1976649" cy="104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833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Active Electron </a:t>
            </a:r>
            <a:r>
              <a:rPr lang="en-US" sz="4400" b="1" spc="-150" dirty="0">
                <a:solidFill>
                  <a:srgbClr val="2E2D62"/>
                </a:solidFill>
                <a:latin typeface="Arial" panose="020B0604020202020204" pitchFamily="34" charset="0"/>
                <a:cs typeface="Arial" panose="020B0604020202020204" pitchFamily="34" charset="0"/>
              </a:rPr>
              <a:t>Spectrometers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DA623E0D-DDD8-1C45-6249-2E83222DE4A4}"/>
              </a:ext>
            </a:extLst>
          </p:cNvPr>
          <p:cNvPicPr>
            <a:picLocks noChangeAspect="1"/>
          </p:cNvPicPr>
          <p:nvPr/>
        </p:nvPicPr>
        <p:blipFill>
          <a:blip r:embed="rId2"/>
          <a:stretch>
            <a:fillRect/>
          </a:stretch>
        </p:blipFill>
        <p:spPr>
          <a:xfrm>
            <a:off x="285750" y="1728590"/>
            <a:ext cx="3524210" cy="2285802"/>
          </a:xfrm>
          <a:prstGeom prst="rect">
            <a:avLst/>
          </a:prstGeom>
        </p:spPr>
      </p:pic>
      <p:pic>
        <p:nvPicPr>
          <p:cNvPr id="12" name="Picture 11">
            <a:extLst>
              <a:ext uri="{FF2B5EF4-FFF2-40B4-BE49-F238E27FC236}">
                <a16:creationId xmlns:a16="http://schemas.microsoft.com/office/drawing/2014/main" id="{D493F99C-2BE0-7BF3-AE3C-9EB99330C133}"/>
              </a:ext>
            </a:extLst>
          </p:cNvPr>
          <p:cNvPicPr>
            <a:picLocks noChangeAspect="1"/>
          </p:cNvPicPr>
          <p:nvPr/>
        </p:nvPicPr>
        <p:blipFill>
          <a:blip r:embed="rId3"/>
          <a:stretch>
            <a:fillRect/>
          </a:stretch>
        </p:blipFill>
        <p:spPr>
          <a:xfrm>
            <a:off x="1451218" y="4014392"/>
            <a:ext cx="3838613" cy="2605483"/>
          </a:xfrm>
          <a:prstGeom prst="rect">
            <a:avLst/>
          </a:prstGeom>
        </p:spPr>
      </p:pic>
      <p:sp>
        <p:nvSpPr>
          <p:cNvPr id="13" name="TextBox 12">
            <a:extLst>
              <a:ext uri="{FF2B5EF4-FFF2-40B4-BE49-F238E27FC236}">
                <a16:creationId xmlns:a16="http://schemas.microsoft.com/office/drawing/2014/main" id="{1BE992D9-E3A0-2FBE-291D-81E897E17A43}"/>
              </a:ext>
            </a:extLst>
          </p:cNvPr>
          <p:cNvSpPr txBox="1"/>
          <p:nvPr/>
        </p:nvSpPr>
        <p:spPr>
          <a:xfrm>
            <a:off x="3809961" y="3138815"/>
            <a:ext cx="1905040" cy="523220"/>
          </a:xfrm>
          <a:prstGeom prst="rect">
            <a:avLst/>
          </a:prstGeom>
          <a:noFill/>
        </p:spPr>
        <p:txBody>
          <a:bodyPr wrap="square" rtlCol="0">
            <a:spAutoFit/>
          </a:bodyPr>
          <a:lstStyle/>
          <a:p>
            <a:r>
              <a:rPr lang="en-GB" sz="1400" b="1" i="1" dirty="0"/>
              <a:t>Compact shell with variable readout</a:t>
            </a:r>
          </a:p>
        </p:txBody>
      </p:sp>
      <p:sp>
        <p:nvSpPr>
          <p:cNvPr id="14" name="TextBox 13">
            <a:extLst>
              <a:ext uri="{FF2B5EF4-FFF2-40B4-BE49-F238E27FC236}">
                <a16:creationId xmlns:a16="http://schemas.microsoft.com/office/drawing/2014/main" id="{09EC9BE6-CEF2-C1C1-337D-17973521A45E}"/>
              </a:ext>
            </a:extLst>
          </p:cNvPr>
          <p:cNvSpPr txBox="1"/>
          <p:nvPr/>
        </p:nvSpPr>
        <p:spPr>
          <a:xfrm>
            <a:off x="0" y="4259027"/>
            <a:ext cx="1428789" cy="738664"/>
          </a:xfrm>
          <a:prstGeom prst="rect">
            <a:avLst/>
          </a:prstGeom>
          <a:noFill/>
        </p:spPr>
        <p:txBody>
          <a:bodyPr wrap="square" rtlCol="0">
            <a:spAutoFit/>
          </a:bodyPr>
          <a:lstStyle/>
          <a:p>
            <a:r>
              <a:rPr lang="en-GB" sz="1400" b="1" i="1" dirty="0"/>
              <a:t>Magnet variation for energy selection</a:t>
            </a:r>
          </a:p>
        </p:txBody>
      </p:sp>
      <p:cxnSp>
        <p:nvCxnSpPr>
          <p:cNvPr id="15" name="Straight Arrow Connector 14">
            <a:extLst>
              <a:ext uri="{FF2B5EF4-FFF2-40B4-BE49-F238E27FC236}">
                <a16:creationId xmlns:a16="http://schemas.microsoft.com/office/drawing/2014/main" id="{2AD3DCCB-4A99-067B-F5D8-9EF17F56DEED}"/>
              </a:ext>
            </a:extLst>
          </p:cNvPr>
          <p:cNvCxnSpPr>
            <a:cxnSpLocks/>
          </p:cNvCxnSpPr>
          <p:nvPr/>
        </p:nvCxnSpPr>
        <p:spPr>
          <a:xfrm flipV="1">
            <a:off x="559751" y="3228975"/>
            <a:ext cx="1488104" cy="10300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F33271-B75A-393E-2C4D-C4A9FC2FDF4D}"/>
              </a:ext>
            </a:extLst>
          </p:cNvPr>
          <p:cNvCxnSpPr>
            <a:cxnSpLocks/>
          </p:cNvCxnSpPr>
          <p:nvPr/>
        </p:nvCxnSpPr>
        <p:spPr>
          <a:xfrm>
            <a:off x="1119502" y="4692087"/>
            <a:ext cx="1200754" cy="65796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9410C2-0E91-5DB9-126E-65EE8711B9F5}"/>
              </a:ext>
            </a:extLst>
          </p:cNvPr>
          <p:cNvCxnSpPr>
            <a:cxnSpLocks/>
          </p:cNvCxnSpPr>
          <p:nvPr/>
        </p:nvCxnSpPr>
        <p:spPr>
          <a:xfrm>
            <a:off x="1613336" y="2962275"/>
            <a:ext cx="869038" cy="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9F10171-51E3-3097-781E-7BBC67976D12}"/>
              </a:ext>
            </a:extLst>
          </p:cNvPr>
          <p:cNvPicPr>
            <a:picLocks noChangeAspect="1"/>
          </p:cNvPicPr>
          <p:nvPr/>
        </p:nvPicPr>
        <p:blipFill>
          <a:blip r:embed="rId4"/>
          <a:stretch>
            <a:fillRect/>
          </a:stretch>
        </p:blipFill>
        <p:spPr>
          <a:xfrm>
            <a:off x="5400756" y="2056846"/>
            <a:ext cx="2859678" cy="1866316"/>
          </a:xfrm>
          <a:prstGeom prst="rect">
            <a:avLst/>
          </a:prstGeom>
        </p:spPr>
      </p:pic>
      <p:pic>
        <p:nvPicPr>
          <p:cNvPr id="22" name="Picture 21">
            <a:extLst>
              <a:ext uri="{FF2B5EF4-FFF2-40B4-BE49-F238E27FC236}">
                <a16:creationId xmlns:a16="http://schemas.microsoft.com/office/drawing/2014/main" id="{648BCE05-1033-BC50-65F5-D76D1D619161}"/>
              </a:ext>
            </a:extLst>
          </p:cNvPr>
          <p:cNvPicPr>
            <a:picLocks noChangeAspect="1"/>
          </p:cNvPicPr>
          <p:nvPr/>
        </p:nvPicPr>
        <p:blipFill>
          <a:blip r:embed="rId5"/>
          <a:stretch>
            <a:fillRect/>
          </a:stretch>
        </p:blipFill>
        <p:spPr>
          <a:xfrm>
            <a:off x="6465012" y="3373778"/>
            <a:ext cx="2859677" cy="1965072"/>
          </a:xfrm>
          <a:prstGeom prst="rect">
            <a:avLst/>
          </a:prstGeom>
        </p:spPr>
      </p:pic>
      <p:pic>
        <p:nvPicPr>
          <p:cNvPr id="23" name="Picture 22">
            <a:extLst>
              <a:ext uri="{FF2B5EF4-FFF2-40B4-BE49-F238E27FC236}">
                <a16:creationId xmlns:a16="http://schemas.microsoft.com/office/drawing/2014/main" id="{6A21747C-3F53-8A3A-AA87-6C36479270E7}"/>
              </a:ext>
            </a:extLst>
          </p:cNvPr>
          <p:cNvPicPr>
            <a:picLocks noChangeAspect="1"/>
          </p:cNvPicPr>
          <p:nvPr/>
        </p:nvPicPr>
        <p:blipFill>
          <a:blip r:embed="rId6"/>
          <a:stretch>
            <a:fillRect/>
          </a:stretch>
        </p:blipFill>
        <p:spPr>
          <a:xfrm>
            <a:off x="7593682" y="4628359"/>
            <a:ext cx="2743834" cy="1888230"/>
          </a:xfrm>
          <a:prstGeom prst="rect">
            <a:avLst/>
          </a:prstGeom>
        </p:spPr>
      </p:pic>
      <p:sp>
        <p:nvSpPr>
          <p:cNvPr id="25" name="TextBox 24">
            <a:extLst>
              <a:ext uri="{FF2B5EF4-FFF2-40B4-BE49-F238E27FC236}">
                <a16:creationId xmlns:a16="http://schemas.microsoft.com/office/drawing/2014/main" id="{BD6CBF27-3F8C-0E74-C5ED-1CB50550F910}"/>
              </a:ext>
            </a:extLst>
          </p:cNvPr>
          <p:cNvSpPr txBox="1"/>
          <p:nvPr/>
        </p:nvSpPr>
        <p:spPr>
          <a:xfrm>
            <a:off x="5743576" y="5666109"/>
            <a:ext cx="1905040" cy="738664"/>
          </a:xfrm>
          <a:prstGeom prst="rect">
            <a:avLst/>
          </a:prstGeom>
          <a:noFill/>
        </p:spPr>
        <p:txBody>
          <a:bodyPr wrap="square" rtlCol="0">
            <a:spAutoFit/>
          </a:bodyPr>
          <a:lstStyle/>
          <a:p>
            <a:r>
              <a:rPr lang="en-GB" sz="1400" b="1" i="1" dirty="0"/>
              <a:t>Custom magnetic field structure with discrete energy tracking</a:t>
            </a:r>
          </a:p>
        </p:txBody>
      </p:sp>
      <p:pic>
        <p:nvPicPr>
          <p:cNvPr id="3" name="Picture 2" descr="Brand guidelines | Queen's University Belfast">
            <a:extLst>
              <a:ext uri="{FF2B5EF4-FFF2-40B4-BE49-F238E27FC236}">
                <a16:creationId xmlns:a16="http://schemas.microsoft.com/office/drawing/2014/main" id="{E5E4E15F-BC31-1FEB-6A05-9D8DD2E217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3814" y="169893"/>
            <a:ext cx="1809556" cy="652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randing | University of Strathclyde">
            <a:extLst>
              <a:ext uri="{FF2B5EF4-FFF2-40B4-BE49-F238E27FC236}">
                <a16:creationId xmlns:a16="http://schemas.microsoft.com/office/drawing/2014/main" id="{3A52E7E6-D3DF-916E-5A28-BCDA8A0062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1732" y="52370"/>
            <a:ext cx="1060118" cy="7694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iversity of York - Care Leaver Covenant">
            <a:extLst>
              <a:ext uri="{FF2B5EF4-FFF2-40B4-BE49-F238E27FC236}">
                <a16:creationId xmlns:a16="http://schemas.microsoft.com/office/drawing/2014/main" id="{EC9A1824-86A3-63E0-15C7-ECA928E509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142" y="821811"/>
            <a:ext cx="1976649" cy="104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47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Active Electron </a:t>
            </a:r>
            <a:r>
              <a:rPr lang="en-US" sz="4400" b="1" spc="-150" dirty="0">
                <a:solidFill>
                  <a:srgbClr val="2E2D62"/>
                </a:solidFill>
                <a:latin typeface="Arial" panose="020B0604020202020204" pitchFamily="34" charset="0"/>
                <a:cs typeface="Arial" panose="020B0604020202020204" pitchFamily="34" charset="0"/>
              </a:rPr>
              <a:t>Spectrometers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DA623E0D-DDD8-1C45-6249-2E83222DE4A4}"/>
              </a:ext>
            </a:extLst>
          </p:cNvPr>
          <p:cNvPicPr>
            <a:picLocks noChangeAspect="1"/>
          </p:cNvPicPr>
          <p:nvPr/>
        </p:nvPicPr>
        <p:blipFill>
          <a:blip r:embed="rId2"/>
          <a:stretch>
            <a:fillRect/>
          </a:stretch>
        </p:blipFill>
        <p:spPr>
          <a:xfrm>
            <a:off x="285750" y="1728590"/>
            <a:ext cx="3524210" cy="2285802"/>
          </a:xfrm>
          <a:prstGeom prst="rect">
            <a:avLst/>
          </a:prstGeom>
        </p:spPr>
      </p:pic>
      <p:pic>
        <p:nvPicPr>
          <p:cNvPr id="12" name="Picture 11">
            <a:extLst>
              <a:ext uri="{FF2B5EF4-FFF2-40B4-BE49-F238E27FC236}">
                <a16:creationId xmlns:a16="http://schemas.microsoft.com/office/drawing/2014/main" id="{D493F99C-2BE0-7BF3-AE3C-9EB99330C133}"/>
              </a:ext>
            </a:extLst>
          </p:cNvPr>
          <p:cNvPicPr>
            <a:picLocks noChangeAspect="1"/>
          </p:cNvPicPr>
          <p:nvPr/>
        </p:nvPicPr>
        <p:blipFill>
          <a:blip r:embed="rId3"/>
          <a:stretch>
            <a:fillRect/>
          </a:stretch>
        </p:blipFill>
        <p:spPr>
          <a:xfrm>
            <a:off x="1451218" y="4014392"/>
            <a:ext cx="3838613" cy="2605483"/>
          </a:xfrm>
          <a:prstGeom prst="rect">
            <a:avLst/>
          </a:prstGeom>
        </p:spPr>
      </p:pic>
      <p:sp>
        <p:nvSpPr>
          <p:cNvPr id="13" name="TextBox 12">
            <a:extLst>
              <a:ext uri="{FF2B5EF4-FFF2-40B4-BE49-F238E27FC236}">
                <a16:creationId xmlns:a16="http://schemas.microsoft.com/office/drawing/2014/main" id="{1BE992D9-E3A0-2FBE-291D-81E897E17A43}"/>
              </a:ext>
            </a:extLst>
          </p:cNvPr>
          <p:cNvSpPr txBox="1"/>
          <p:nvPr/>
        </p:nvSpPr>
        <p:spPr>
          <a:xfrm>
            <a:off x="3809961" y="3138815"/>
            <a:ext cx="1905040" cy="523220"/>
          </a:xfrm>
          <a:prstGeom prst="rect">
            <a:avLst/>
          </a:prstGeom>
          <a:noFill/>
        </p:spPr>
        <p:txBody>
          <a:bodyPr wrap="square" rtlCol="0">
            <a:spAutoFit/>
          </a:bodyPr>
          <a:lstStyle/>
          <a:p>
            <a:r>
              <a:rPr lang="en-GB" sz="1400" b="1" i="1" dirty="0"/>
              <a:t>Compact shell with variable readout</a:t>
            </a:r>
          </a:p>
        </p:txBody>
      </p:sp>
      <p:sp>
        <p:nvSpPr>
          <p:cNvPr id="14" name="TextBox 13">
            <a:extLst>
              <a:ext uri="{FF2B5EF4-FFF2-40B4-BE49-F238E27FC236}">
                <a16:creationId xmlns:a16="http://schemas.microsoft.com/office/drawing/2014/main" id="{09EC9BE6-CEF2-C1C1-337D-17973521A45E}"/>
              </a:ext>
            </a:extLst>
          </p:cNvPr>
          <p:cNvSpPr txBox="1"/>
          <p:nvPr/>
        </p:nvSpPr>
        <p:spPr>
          <a:xfrm>
            <a:off x="0" y="4259027"/>
            <a:ext cx="1428789" cy="738664"/>
          </a:xfrm>
          <a:prstGeom prst="rect">
            <a:avLst/>
          </a:prstGeom>
          <a:noFill/>
        </p:spPr>
        <p:txBody>
          <a:bodyPr wrap="square" rtlCol="0">
            <a:spAutoFit/>
          </a:bodyPr>
          <a:lstStyle/>
          <a:p>
            <a:r>
              <a:rPr lang="en-GB" sz="1400" b="1" i="1" dirty="0"/>
              <a:t>Magnet variation for energy selection</a:t>
            </a:r>
          </a:p>
        </p:txBody>
      </p:sp>
      <p:cxnSp>
        <p:nvCxnSpPr>
          <p:cNvPr id="15" name="Straight Arrow Connector 14">
            <a:extLst>
              <a:ext uri="{FF2B5EF4-FFF2-40B4-BE49-F238E27FC236}">
                <a16:creationId xmlns:a16="http://schemas.microsoft.com/office/drawing/2014/main" id="{2AD3DCCB-4A99-067B-F5D8-9EF17F56DEED}"/>
              </a:ext>
            </a:extLst>
          </p:cNvPr>
          <p:cNvCxnSpPr>
            <a:cxnSpLocks/>
          </p:cNvCxnSpPr>
          <p:nvPr/>
        </p:nvCxnSpPr>
        <p:spPr>
          <a:xfrm flipV="1">
            <a:off x="559751" y="3228975"/>
            <a:ext cx="1488104" cy="10300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F33271-B75A-393E-2C4D-C4A9FC2FDF4D}"/>
              </a:ext>
            </a:extLst>
          </p:cNvPr>
          <p:cNvCxnSpPr>
            <a:cxnSpLocks/>
          </p:cNvCxnSpPr>
          <p:nvPr/>
        </p:nvCxnSpPr>
        <p:spPr>
          <a:xfrm>
            <a:off x="1119502" y="4692087"/>
            <a:ext cx="1200754" cy="65796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9410C2-0E91-5DB9-126E-65EE8711B9F5}"/>
              </a:ext>
            </a:extLst>
          </p:cNvPr>
          <p:cNvCxnSpPr>
            <a:cxnSpLocks/>
          </p:cNvCxnSpPr>
          <p:nvPr/>
        </p:nvCxnSpPr>
        <p:spPr>
          <a:xfrm>
            <a:off x="1613336" y="2962275"/>
            <a:ext cx="869038" cy="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9F10171-51E3-3097-781E-7BBC67976D12}"/>
              </a:ext>
            </a:extLst>
          </p:cNvPr>
          <p:cNvPicPr>
            <a:picLocks noChangeAspect="1"/>
          </p:cNvPicPr>
          <p:nvPr/>
        </p:nvPicPr>
        <p:blipFill>
          <a:blip r:embed="rId4"/>
          <a:stretch>
            <a:fillRect/>
          </a:stretch>
        </p:blipFill>
        <p:spPr>
          <a:xfrm>
            <a:off x="5400756" y="2056846"/>
            <a:ext cx="2859678" cy="1866316"/>
          </a:xfrm>
          <a:prstGeom prst="rect">
            <a:avLst/>
          </a:prstGeom>
        </p:spPr>
      </p:pic>
      <p:pic>
        <p:nvPicPr>
          <p:cNvPr id="22" name="Picture 21">
            <a:extLst>
              <a:ext uri="{FF2B5EF4-FFF2-40B4-BE49-F238E27FC236}">
                <a16:creationId xmlns:a16="http://schemas.microsoft.com/office/drawing/2014/main" id="{648BCE05-1033-BC50-65F5-D76D1D619161}"/>
              </a:ext>
            </a:extLst>
          </p:cNvPr>
          <p:cNvPicPr>
            <a:picLocks noChangeAspect="1"/>
          </p:cNvPicPr>
          <p:nvPr/>
        </p:nvPicPr>
        <p:blipFill>
          <a:blip r:embed="rId5"/>
          <a:stretch>
            <a:fillRect/>
          </a:stretch>
        </p:blipFill>
        <p:spPr>
          <a:xfrm>
            <a:off x="6465012" y="3373778"/>
            <a:ext cx="2859677" cy="1965072"/>
          </a:xfrm>
          <a:prstGeom prst="rect">
            <a:avLst/>
          </a:prstGeom>
        </p:spPr>
      </p:pic>
      <p:pic>
        <p:nvPicPr>
          <p:cNvPr id="23" name="Picture 22">
            <a:extLst>
              <a:ext uri="{FF2B5EF4-FFF2-40B4-BE49-F238E27FC236}">
                <a16:creationId xmlns:a16="http://schemas.microsoft.com/office/drawing/2014/main" id="{6A21747C-3F53-8A3A-AA87-6C36479270E7}"/>
              </a:ext>
            </a:extLst>
          </p:cNvPr>
          <p:cNvPicPr>
            <a:picLocks noChangeAspect="1"/>
          </p:cNvPicPr>
          <p:nvPr/>
        </p:nvPicPr>
        <p:blipFill>
          <a:blip r:embed="rId6"/>
          <a:stretch>
            <a:fillRect/>
          </a:stretch>
        </p:blipFill>
        <p:spPr>
          <a:xfrm>
            <a:off x="7593682" y="4628359"/>
            <a:ext cx="2743834" cy="1888230"/>
          </a:xfrm>
          <a:prstGeom prst="rect">
            <a:avLst/>
          </a:prstGeom>
        </p:spPr>
      </p:pic>
      <p:sp>
        <p:nvSpPr>
          <p:cNvPr id="25" name="TextBox 24">
            <a:extLst>
              <a:ext uri="{FF2B5EF4-FFF2-40B4-BE49-F238E27FC236}">
                <a16:creationId xmlns:a16="http://schemas.microsoft.com/office/drawing/2014/main" id="{BD6CBF27-3F8C-0E74-C5ED-1CB50550F910}"/>
              </a:ext>
            </a:extLst>
          </p:cNvPr>
          <p:cNvSpPr txBox="1"/>
          <p:nvPr/>
        </p:nvSpPr>
        <p:spPr>
          <a:xfrm>
            <a:off x="5743576" y="5666109"/>
            <a:ext cx="1905040" cy="738664"/>
          </a:xfrm>
          <a:prstGeom prst="rect">
            <a:avLst/>
          </a:prstGeom>
          <a:noFill/>
        </p:spPr>
        <p:txBody>
          <a:bodyPr wrap="square" rtlCol="0">
            <a:spAutoFit/>
          </a:bodyPr>
          <a:lstStyle/>
          <a:p>
            <a:r>
              <a:rPr lang="en-GB" sz="1400" b="1" i="1" dirty="0"/>
              <a:t>Custom magnetic field structure with discrete energy tracking</a:t>
            </a:r>
          </a:p>
        </p:txBody>
      </p:sp>
      <p:pic>
        <p:nvPicPr>
          <p:cNvPr id="26" name="Picture 25">
            <a:extLst>
              <a:ext uri="{FF2B5EF4-FFF2-40B4-BE49-F238E27FC236}">
                <a16:creationId xmlns:a16="http://schemas.microsoft.com/office/drawing/2014/main" id="{91DE0065-ADCC-0E86-F77E-943B4B0ECF43}"/>
              </a:ext>
            </a:extLst>
          </p:cNvPr>
          <p:cNvPicPr>
            <a:picLocks noChangeAspect="1"/>
          </p:cNvPicPr>
          <p:nvPr/>
        </p:nvPicPr>
        <p:blipFill>
          <a:blip r:embed="rId7"/>
          <a:stretch>
            <a:fillRect/>
          </a:stretch>
        </p:blipFill>
        <p:spPr>
          <a:xfrm>
            <a:off x="8547712" y="739489"/>
            <a:ext cx="3579607" cy="2499695"/>
          </a:xfrm>
          <a:prstGeom prst="rect">
            <a:avLst/>
          </a:prstGeom>
        </p:spPr>
      </p:pic>
      <p:sp>
        <p:nvSpPr>
          <p:cNvPr id="27" name="TextBox 26">
            <a:extLst>
              <a:ext uri="{FF2B5EF4-FFF2-40B4-BE49-F238E27FC236}">
                <a16:creationId xmlns:a16="http://schemas.microsoft.com/office/drawing/2014/main" id="{38B77E07-5DF9-F707-C63A-5EEFD0C00F75}"/>
              </a:ext>
            </a:extLst>
          </p:cNvPr>
          <p:cNvSpPr txBox="1"/>
          <p:nvPr/>
        </p:nvSpPr>
        <p:spPr>
          <a:xfrm>
            <a:off x="9522599" y="341411"/>
            <a:ext cx="2452319" cy="523220"/>
          </a:xfrm>
          <a:prstGeom prst="rect">
            <a:avLst/>
          </a:prstGeom>
          <a:noFill/>
        </p:spPr>
        <p:txBody>
          <a:bodyPr wrap="square" rtlCol="0">
            <a:spAutoFit/>
          </a:bodyPr>
          <a:lstStyle/>
          <a:p>
            <a:r>
              <a:rPr lang="en-GB" sz="1400" b="1" i="1" dirty="0"/>
              <a:t>Defined spectral sensitivity and resolution</a:t>
            </a:r>
          </a:p>
        </p:txBody>
      </p:sp>
    </p:spTree>
    <p:extLst>
      <p:ext uri="{BB962C8B-B14F-4D97-AF65-F5344CB8AC3E}">
        <p14:creationId xmlns:p14="http://schemas.microsoft.com/office/powerpoint/2010/main" val="3450086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B93E503-C0F2-68F0-3032-7B754A04C286}"/>
              </a:ext>
            </a:extLst>
          </p:cNvPr>
          <p:cNvSpPr txBox="1"/>
          <p:nvPr/>
        </p:nvSpPr>
        <p:spPr>
          <a:xfrm>
            <a:off x="348766" y="5133151"/>
            <a:ext cx="2343634" cy="461665"/>
          </a:xfrm>
          <a:prstGeom prst="rect">
            <a:avLst/>
          </a:prstGeom>
          <a:noFill/>
        </p:spPr>
        <p:txBody>
          <a:bodyPr wrap="square" rtlCol="0">
            <a:spAutoFit/>
          </a:bodyPr>
          <a:lstStyle/>
          <a:p>
            <a:r>
              <a:rPr lang="en-GB" sz="1200" b="1" i="1" kern="0" dirty="0">
                <a:solidFill>
                  <a:srgbClr val="63666A"/>
                </a:solidFill>
                <a:latin typeface="Arial" panose="020B0604020202020204" pitchFamily="34" charset="0"/>
                <a:cs typeface="Arial" panose="020B0604020202020204" pitchFamily="34" charset="0"/>
              </a:rPr>
              <a:t>Macro-pixelated structure with multiple energy bins</a:t>
            </a:r>
          </a:p>
        </p:txBody>
      </p:sp>
      <p:sp>
        <p:nvSpPr>
          <p:cNvPr id="2" name="TextBox 1">
            <a:extLst>
              <a:ext uri="{FF2B5EF4-FFF2-40B4-BE49-F238E27FC236}">
                <a16:creationId xmlns:a16="http://schemas.microsoft.com/office/drawing/2014/main" id="{E8D05A3E-07DF-2137-398F-18F94F911917}"/>
              </a:ext>
            </a:extLst>
          </p:cNvPr>
          <p:cNvSpPr txBox="1"/>
          <p:nvPr/>
        </p:nvSpPr>
        <p:spPr>
          <a:xfrm>
            <a:off x="403341" y="345182"/>
            <a:ext cx="10629420"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Proton </a:t>
            </a:r>
            <a:r>
              <a:rPr kumimoji="0" lang="en-GB" sz="4400" b="1" i="0" u="none" strike="noStrike" kern="1200" cap="none" spc="-150" normalizeH="0" baseline="0" dirty="0">
                <a:ln>
                  <a:noFill/>
                </a:ln>
                <a:solidFill>
                  <a:srgbClr val="2E2D62"/>
                </a:solidFill>
                <a:effectLst/>
                <a:uLnTx/>
                <a:uFillTx/>
                <a:latin typeface="Arial" panose="020B0604020202020204" pitchFamily="34" charset="0"/>
                <a:ea typeface="+mn-ea"/>
                <a:cs typeface="Arial" panose="020B0604020202020204" pitchFamily="34" charset="0"/>
              </a:rPr>
              <a:t>Spectro-</a:t>
            </a:r>
            <a:r>
              <a:rPr lang="en-GB" sz="4400" b="1" spc="-150" dirty="0">
                <a:solidFill>
                  <a:srgbClr val="2E2D62"/>
                </a:solidFill>
                <a:latin typeface="Arial" panose="020B0604020202020204" pitchFamily="34" charset="0"/>
                <a:cs typeface="Arial" panose="020B0604020202020204" pitchFamily="34" charset="0"/>
              </a:rPr>
              <a:t>S</a:t>
            </a:r>
            <a:r>
              <a:rPr kumimoji="0" lang="en-GB" sz="4400" b="1" i="0" u="none" strike="noStrike" kern="1200" cap="none" spc="-150" normalizeH="0" baseline="0" dirty="0">
                <a:ln>
                  <a:noFill/>
                </a:ln>
                <a:solidFill>
                  <a:srgbClr val="2E2D62"/>
                </a:solidFill>
                <a:effectLst/>
                <a:uLnTx/>
                <a:uFillTx/>
                <a:latin typeface="Arial" panose="020B0604020202020204" pitchFamily="34" charset="0"/>
                <a:ea typeface="+mn-ea"/>
                <a:cs typeface="Arial" panose="020B0604020202020204" pitchFamily="34" charset="0"/>
              </a:rPr>
              <a:t>p</a:t>
            </a:r>
            <a:r>
              <a:rPr lang="en-GB" sz="4400" b="1" spc="-150" dirty="0">
                <a:solidFill>
                  <a:srgbClr val="2E2D62"/>
                </a:solidFill>
                <a:latin typeface="Arial" panose="020B0604020202020204" pitchFamily="34" charset="0"/>
                <a:cs typeface="Arial" panose="020B0604020202020204" pitchFamily="34" charset="0"/>
              </a:rPr>
              <a:t>atial</a:t>
            </a:r>
            <a:r>
              <a:rPr lang="en-US" sz="4400" b="1" spc="-150" dirty="0">
                <a:solidFill>
                  <a:srgbClr val="2E2D62"/>
                </a:solidFill>
                <a:latin typeface="Arial" panose="020B0604020202020204" pitchFamily="34" charset="0"/>
                <a:cs typeface="Arial" panose="020B0604020202020204" pitchFamily="34" charset="0"/>
              </a:rPr>
              <a:t> Measurements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1FCAF4A-FD69-729F-9575-F6689B4CCB76}"/>
              </a:ext>
            </a:extLst>
          </p:cNvPr>
          <p:cNvPicPr>
            <a:picLocks noChangeAspect="1"/>
          </p:cNvPicPr>
          <p:nvPr/>
        </p:nvPicPr>
        <p:blipFill>
          <a:blip r:embed="rId2"/>
          <a:stretch>
            <a:fillRect/>
          </a:stretch>
        </p:blipFill>
        <p:spPr>
          <a:xfrm>
            <a:off x="215900" y="1349375"/>
            <a:ext cx="3860800" cy="1988689"/>
          </a:xfrm>
          <a:prstGeom prst="rect">
            <a:avLst/>
          </a:prstGeom>
        </p:spPr>
      </p:pic>
      <p:pic>
        <p:nvPicPr>
          <p:cNvPr id="5" name="Picture 4">
            <a:extLst>
              <a:ext uri="{FF2B5EF4-FFF2-40B4-BE49-F238E27FC236}">
                <a16:creationId xmlns:a16="http://schemas.microsoft.com/office/drawing/2014/main" id="{3346A360-57C1-9E99-FAB8-5F4F049A3E7C}"/>
              </a:ext>
            </a:extLst>
          </p:cNvPr>
          <p:cNvPicPr>
            <a:picLocks noChangeAspect="1"/>
          </p:cNvPicPr>
          <p:nvPr/>
        </p:nvPicPr>
        <p:blipFill>
          <a:blip r:embed="rId3"/>
          <a:stretch>
            <a:fillRect/>
          </a:stretch>
        </p:blipFill>
        <p:spPr>
          <a:xfrm>
            <a:off x="650345" y="3278112"/>
            <a:ext cx="1416580" cy="1660546"/>
          </a:xfrm>
          <a:prstGeom prst="rect">
            <a:avLst/>
          </a:prstGeom>
        </p:spPr>
      </p:pic>
      <p:pic>
        <p:nvPicPr>
          <p:cNvPr id="6" name="Picture 5">
            <a:extLst>
              <a:ext uri="{FF2B5EF4-FFF2-40B4-BE49-F238E27FC236}">
                <a16:creationId xmlns:a16="http://schemas.microsoft.com/office/drawing/2014/main" id="{AFC66F04-5D85-9188-449E-DF121235046D}"/>
              </a:ext>
            </a:extLst>
          </p:cNvPr>
          <p:cNvPicPr>
            <a:picLocks noChangeAspect="1"/>
          </p:cNvPicPr>
          <p:nvPr/>
        </p:nvPicPr>
        <p:blipFill>
          <a:blip r:embed="rId4"/>
          <a:stretch>
            <a:fillRect/>
          </a:stretch>
        </p:blipFill>
        <p:spPr>
          <a:xfrm>
            <a:off x="2692400" y="3338064"/>
            <a:ext cx="2167566" cy="1988689"/>
          </a:xfrm>
          <a:prstGeom prst="rect">
            <a:avLst/>
          </a:prstGeom>
        </p:spPr>
      </p:pic>
      <p:cxnSp>
        <p:nvCxnSpPr>
          <p:cNvPr id="9" name="Straight Arrow Connector 8">
            <a:extLst>
              <a:ext uri="{FF2B5EF4-FFF2-40B4-BE49-F238E27FC236}">
                <a16:creationId xmlns:a16="http://schemas.microsoft.com/office/drawing/2014/main" id="{BF5E8E78-D315-0B57-BDF6-455C4B687277}"/>
              </a:ext>
            </a:extLst>
          </p:cNvPr>
          <p:cNvCxnSpPr>
            <a:cxnSpLocks/>
            <a:endCxn id="14" idx="0"/>
          </p:cNvCxnSpPr>
          <p:nvPr/>
        </p:nvCxnSpPr>
        <p:spPr>
          <a:xfrm flipH="1">
            <a:off x="1453224" y="2867596"/>
            <a:ext cx="613701" cy="441790"/>
          </a:xfrm>
          <a:prstGeom prst="straightConnector1">
            <a:avLst/>
          </a:prstGeom>
          <a:ln w="1270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ABA6089-2803-C624-7144-E9BB89B1A44A}"/>
              </a:ext>
            </a:extLst>
          </p:cNvPr>
          <p:cNvCxnSpPr>
            <a:cxnSpLocks/>
          </p:cNvCxnSpPr>
          <p:nvPr/>
        </p:nvCxnSpPr>
        <p:spPr>
          <a:xfrm flipH="1">
            <a:off x="2219325" y="3012628"/>
            <a:ext cx="190500" cy="296758"/>
          </a:xfrm>
          <a:prstGeom prst="straightConnector1">
            <a:avLst/>
          </a:prstGeom>
          <a:ln w="12700">
            <a:solidFill>
              <a:srgbClr val="003088"/>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E997D93-C5CF-4FB5-A719-B3220143447A}"/>
              </a:ext>
            </a:extLst>
          </p:cNvPr>
          <p:cNvSpPr/>
          <p:nvPr/>
        </p:nvSpPr>
        <p:spPr>
          <a:xfrm>
            <a:off x="687122" y="3309386"/>
            <a:ext cx="1532203" cy="1660545"/>
          </a:xfrm>
          <a:prstGeom prst="rect">
            <a:avLst/>
          </a:prstGeom>
          <a:noFill/>
          <a:ln w="19050">
            <a:solidFill>
              <a:srgbClr val="003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796EC00-D66B-216E-A501-DBF379685EE5}"/>
              </a:ext>
            </a:extLst>
          </p:cNvPr>
          <p:cNvSpPr/>
          <p:nvPr/>
        </p:nvSpPr>
        <p:spPr>
          <a:xfrm>
            <a:off x="1683874" y="4616856"/>
            <a:ext cx="227277" cy="2249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85C33536-449B-381C-61DD-CAA141FA1D41}"/>
              </a:ext>
            </a:extLst>
          </p:cNvPr>
          <p:cNvCxnSpPr>
            <a:cxnSpLocks/>
            <a:stCxn id="19" idx="0"/>
          </p:cNvCxnSpPr>
          <p:nvPr/>
        </p:nvCxnSpPr>
        <p:spPr>
          <a:xfrm flipV="1">
            <a:off x="1797513" y="3385586"/>
            <a:ext cx="974262" cy="123127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CFFBB8-571E-A840-58E3-BBF2E5DD0F12}"/>
              </a:ext>
            </a:extLst>
          </p:cNvPr>
          <p:cNvCxnSpPr>
            <a:cxnSpLocks/>
          </p:cNvCxnSpPr>
          <p:nvPr/>
        </p:nvCxnSpPr>
        <p:spPr>
          <a:xfrm>
            <a:off x="1810081" y="4841815"/>
            <a:ext cx="961694" cy="35604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C461F66-700A-E146-9FB5-1D6318558886}"/>
              </a:ext>
            </a:extLst>
          </p:cNvPr>
          <p:cNvSpPr txBox="1"/>
          <p:nvPr/>
        </p:nvSpPr>
        <p:spPr>
          <a:xfrm>
            <a:off x="574145" y="1228923"/>
            <a:ext cx="3892020" cy="261610"/>
          </a:xfrm>
          <a:prstGeom prst="rect">
            <a:avLst/>
          </a:prstGeom>
          <a:noFill/>
        </p:spPr>
        <p:txBody>
          <a:bodyPr wrap="square">
            <a:spAutoFit/>
          </a:bodyPr>
          <a:lstStyle/>
          <a:p>
            <a:r>
              <a:rPr lang="en-GB" sz="1050" dirty="0">
                <a:effectLst/>
                <a:latin typeface="Times New Roman" panose="02020603050405020304" pitchFamily="18" charset="0"/>
              </a:rPr>
              <a:t>D A Mariscal </a:t>
            </a:r>
            <a:r>
              <a:rPr lang="en-GB" sz="1050" i="1" dirty="0">
                <a:effectLst/>
                <a:latin typeface="Times New Roman" panose="02020603050405020304" pitchFamily="18" charset="0"/>
              </a:rPr>
              <a:t>et al. </a:t>
            </a:r>
            <a:r>
              <a:rPr lang="en-GB" sz="1050" dirty="0">
                <a:effectLst/>
                <a:latin typeface="Times New Roman" panose="02020603050405020304" pitchFamily="18" charset="0"/>
              </a:rPr>
              <a:t> Plasma Phys. Control. Fusion 63 (2021) 114003</a:t>
            </a:r>
            <a:endParaRPr lang="en-GB" sz="1050" dirty="0"/>
          </a:p>
        </p:txBody>
      </p:sp>
      <p:sp>
        <p:nvSpPr>
          <p:cNvPr id="29" name="TextBox 28">
            <a:extLst>
              <a:ext uri="{FF2B5EF4-FFF2-40B4-BE49-F238E27FC236}">
                <a16:creationId xmlns:a16="http://schemas.microsoft.com/office/drawing/2014/main" id="{7036242D-573A-DB8C-2F97-4056CBD76620}"/>
              </a:ext>
            </a:extLst>
          </p:cNvPr>
          <p:cNvSpPr txBox="1"/>
          <p:nvPr/>
        </p:nvSpPr>
        <p:spPr>
          <a:xfrm>
            <a:off x="5555424" y="1361914"/>
            <a:ext cx="5734050" cy="1754326"/>
          </a:xfrm>
          <a:prstGeom prst="rect">
            <a:avLst/>
          </a:prstGeom>
          <a:noFill/>
        </p:spPr>
        <p:txBody>
          <a:bodyPr wrap="square" rtlCol="0">
            <a:spAutoFit/>
          </a:bodyPr>
          <a:lstStyle/>
          <a:p>
            <a:r>
              <a:rPr lang="en-GB" dirty="0"/>
              <a:t>Building on work from the wider community, and working with Uni. Strathclyde and Queens university.</a:t>
            </a:r>
          </a:p>
          <a:p>
            <a:endParaRPr lang="en-GB" dirty="0"/>
          </a:p>
          <a:p>
            <a:r>
              <a:rPr lang="en-GB" dirty="0"/>
              <a:t>Pixelated structure and multi-layer readout to provide high energy resolution and sub-mm spatial resolution of emitted proton beam. </a:t>
            </a:r>
          </a:p>
        </p:txBody>
      </p:sp>
      <p:sp>
        <p:nvSpPr>
          <p:cNvPr id="30" name="Rectangle 29">
            <a:extLst>
              <a:ext uri="{FF2B5EF4-FFF2-40B4-BE49-F238E27FC236}">
                <a16:creationId xmlns:a16="http://schemas.microsoft.com/office/drawing/2014/main" id="{40D584C8-183A-4707-1827-FCD14E91A6FF}"/>
              </a:ext>
            </a:extLst>
          </p:cNvPr>
          <p:cNvSpPr/>
          <p:nvPr/>
        </p:nvSpPr>
        <p:spPr>
          <a:xfrm>
            <a:off x="5577702" y="3892770"/>
            <a:ext cx="45719" cy="1331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CBF0E51-A936-7243-E5FA-9C1604AA70BE}"/>
              </a:ext>
            </a:extLst>
          </p:cNvPr>
          <p:cNvSpPr/>
          <p:nvPr/>
        </p:nvSpPr>
        <p:spPr>
          <a:xfrm>
            <a:off x="5730102" y="3892770"/>
            <a:ext cx="45719" cy="133138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836B7A9-E43C-57F5-9113-6ED6B82F39F5}"/>
              </a:ext>
            </a:extLst>
          </p:cNvPr>
          <p:cNvSpPr/>
          <p:nvPr/>
        </p:nvSpPr>
        <p:spPr>
          <a:xfrm>
            <a:off x="5882502" y="3892770"/>
            <a:ext cx="45719" cy="1331381"/>
          </a:xfrm>
          <a:prstGeom prst="rect">
            <a:avLst/>
          </a:prstGeom>
          <a:solidFill>
            <a:srgbClr val="0030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CBD6B21B-7945-2E2C-AE7E-560A5EEE5FDD}"/>
              </a:ext>
            </a:extLst>
          </p:cNvPr>
          <p:cNvSpPr/>
          <p:nvPr/>
        </p:nvSpPr>
        <p:spPr>
          <a:xfrm>
            <a:off x="7155987" y="3892770"/>
            <a:ext cx="209550" cy="1308040"/>
          </a:xfrm>
          <a:prstGeom prst="ellipse">
            <a:avLst/>
          </a:prstGeom>
          <a:noFill/>
          <a:ln w="28575">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A823E487-628E-CB3A-3F8A-C6BE0926CEFF}"/>
              </a:ext>
            </a:extLst>
          </p:cNvPr>
          <p:cNvSpPr/>
          <p:nvPr/>
        </p:nvSpPr>
        <p:spPr>
          <a:xfrm>
            <a:off x="10578097" y="3904441"/>
            <a:ext cx="209550" cy="1308040"/>
          </a:xfrm>
          <a:prstGeom prst="ellipse">
            <a:avLst/>
          </a:prstGeom>
          <a:noFill/>
          <a:ln w="28575">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AB851DD2-3D2C-4292-F920-A82E523B9EAE}"/>
              </a:ext>
            </a:extLst>
          </p:cNvPr>
          <p:cNvSpPr/>
          <p:nvPr/>
        </p:nvSpPr>
        <p:spPr>
          <a:xfrm rot="5400000">
            <a:off x="8118104" y="4814739"/>
            <a:ext cx="209550" cy="1308040"/>
          </a:xfrm>
          <a:prstGeom prst="ellipse">
            <a:avLst/>
          </a:prstGeom>
          <a:noFill/>
          <a:ln w="28575">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BBEBB4C-0AD7-157F-51D5-D5A9F4F8A7A1}"/>
              </a:ext>
            </a:extLst>
          </p:cNvPr>
          <p:cNvSpPr/>
          <p:nvPr/>
        </p:nvSpPr>
        <p:spPr>
          <a:xfrm rot="5400000">
            <a:off x="9659712" y="4812116"/>
            <a:ext cx="209550" cy="1308040"/>
          </a:xfrm>
          <a:prstGeom prst="ellipse">
            <a:avLst/>
          </a:prstGeom>
          <a:noFill/>
          <a:ln w="28575">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74B6BDFD-EBC0-6C51-F018-280029D6876D}"/>
              </a:ext>
            </a:extLst>
          </p:cNvPr>
          <p:cNvSpPr/>
          <p:nvPr/>
        </p:nvSpPr>
        <p:spPr>
          <a:xfrm>
            <a:off x="7601921" y="6549868"/>
            <a:ext cx="1238252" cy="45719"/>
          </a:xfrm>
          <a:prstGeom prst="rect">
            <a:avLst/>
          </a:prstGeom>
          <a:solidFill>
            <a:srgbClr val="62626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8695AAB4-3011-7C61-0129-137984A7B178}"/>
              </a:ext>
            </a:extLst>
          </p:cNvPr>
          <p:cNvSpPr/>
          <p:nvPr/>
        </p:nvSpPr>
        <p:spPr>
          <a:xfrm>
            <a:off x="9185168" y="6540821"/>
            <a:ext cx="1238252" cy="45719"/>
          </a:xfrm>
          <a:prstGeom prst="rect">
            <a:avLst/>
          </a:prstGeom>
          <a:solidFill>
            <a:srgbClr val="62626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51F4203-2941-EC10-0B43-9E7D644895D2}"/>
              </a:ext>
            </a:extLst>
          </p:cNvPr>
          <p:cNvSpPr/>
          <p:nvPr/>
        </p:nvSpPr>
        <p:spPr>
          <a:xfrm rot="5400000">
            <a:off x="10886451" y="4539513"/>
            <a:ext cx="1238252" cy="45719"/>
          </a:xfrm>
          <a:prstGeom prst="rect">
            <a:avLst/>
          </a:prstGeom>
          <a:solidFill>
            <a:srgbClr val="62626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E7A0F34D-955E-ADF1-F687-AAB11D4B8B8C}"/>
              </a:ext>
            </a:extLst>
          </p:cNvPr>
          <p:cNvSpPr/>
          <p:nvPr/>
        </p:nvSpPr>
        <p:spPr>
          <a:xfrm>
            <a:off x="7601921" y="3922727"/>
            <a:ext cx="1260000" cy="1260000"/>
          </a:xfrm>
          <a:prstGeom prst="rect">
            <a:avLst/>
          </a:prstGeom>
          <a:noFill/>
          <a:ln w="28575">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ight Triangle 54">
            <a:extLst>
              <a:ext uri="{FF2B5EF4-FFF2-40B4-BE49-F238E27FC236}">
                <a16:creationId xmlns:a16="http://schemas.microsoft.com/office/drawing/2014/main" id="{696D37FC-D411-8065-0140-2381538508E4}"/>
              </a:ext>
            </a:extLst>
          </p:cNvPr>
          <p:cNvSpPr/>
          <p:nvPr/>
        </p:nvSpPr>
        <p:spPr>
          <a:xfrm>
            <a:off x="7601921" y="3922727"/>
            <a:ext cx="1260000" cy="1260000"/>
          </a:xfrm>
          <a:prstGeom prst="rtTriangle">
            <a:avLst/>
          </a:prstGeom>
          <a:noFill/>
          <a:ln w="28575">
            <a:solidFill>
              <a:srgbClr val="6262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3C3F9C07-2389-9103-3EB0-664310D02909}"/>
              </a:ext>
            </a:extLst>
          </p:cNvPr>
          <p:cNvSpPr/>
          <p:nvPr/>
        </p:nvSpPr>
        <p:spPr>
          <a:xfrm>
            <a:off x="9134487" y="3916789"/>
            <a:ext cx="1260000" cy="1260000"/>
          </a:xfrm>
          <a:prstGeom prst="rect">
            <a:avLst/>
          </a:prstGeom>
          <a:noFill/>
          <a:ln w="28575">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ight Triangle 56">
            <a:extLst>
              <a:ext uri="{FF2B5EF4-FFF2-40B4-BE49-F238E27FC236}">
                <a16:creationId xmlns:a16="http://schemas.microsoft.com/office/drawing/2014/main" id="{C0D1C781-3769-B599-D6C1-98EF3F4A2320}"/>
              </a:ext>
            </a:extLst>
          </p:cNvPr>
          <p:cNvSpPr/>
          <p:nvPr/>
        </p:nvSpPr>
        <p:spPr>
          <a:xfrm>
            <a:off x="9134487" y="3916789"/>
            <a:ext cx="1260000" cy="1260000"/>
          </a:xfrm>
          <a:prstGeom prst="rtTriangle">
            <a:avLst/>
          </a:prstGeom>
          <a:noFill/>
          <a:ln w="28575">
            <a:solidFill>
              <a:srgbClr val="6262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758A7867-55A0-445E-65C5-3DD1495A96D4}"/>
              </a:ext>
            </a:extLst>
          </p:cNvPr>
          <p:cNvSpPr txBox="1"/>
          <p:nvPr/>
        </p:nvSpPr>
        <p:spPr>
          <a:xfrm>
            <a:off x="5288273" y="5757982"/>
            <a:ext cx="2077264" cy="646331"/>
          </a:xfrm>
          <a:prstGeom prst="rect">
            <a:avLst/>
          </a:prstGeom>
          <a:noFill/>
        </p:spPr>
        <p:txBody>
          <a:bodyPr wrap="square" rtlCol="0">
            <a:spAutoFit/>
          </a:bodyPr>
          <a:lstStyle/>
          <a:p>
            <a:r>
              <a:rPr lang="en-GB" sz="1200" b="1" i="1" kern="0" dirty="0">
                <a:solidFill>
                  <a:srgbClr val="63666A"/>
                </a:solidFill>
                <a:latin typeface="Arial" panose="020B0604020202020204" pitchFamily="34" charset="0"/>
                <a:cs typeface="Arial" panose="020B0604020202020204" pitchFamily="34" charset="0"/>
              </a:rPr>
              <a:t>Multi-layer, multi-colour readout with matched inf-conjugate lens system</a:t>
            </a:r>
          </a:p>
        </p:txBody>
      </p:sp>
      <p:cxnSp>
        <p:nvCxnSpPr>
          <p:cNvPr id="60" name="Straight Arrow Connector 59">
            <a:extLst>
              <a:ext uri="{FF2B5EF4-FFF2-40B4-BE49-F238E27FC236}">
                <a16:creationId xmlns:a16="http://schemas.microsoft.com/office/drawing/2014/main" id="{86DA6DB1-746C-13E7-CF96-F23C595BD957}"/>
              </a:ext>
            </a:extLst>
          </p:cNvPr>
          <p:cNvCxnSpPr>
            <a:stCxn id="30" idx="1"/>
            <a:endCxn id="33" idx="1"/>
          </p:cNvCxnSpPr>
          <p:nvPr/>
        </p:nvCxnSpPr>
        <p:spPr>
          <a:xfrm flipV="1">
            <a:off x="5577702" y="4084328"/>
            <a:ext cx="1608973" cy="47413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DFC324A-CEE2-BF51-827E-F361B2336008}"/>
              </a:ext>
            </a:extLst>
          </p:cNvPr>
          <p:cNvCxnSpPr>
            <a:cxnSpLocks/>
            <a:stCxn id="30" idx="1"/>
            <a:endCxn id="33" idx="3"/>
          </p:cNvCxnSpPr>
          <p:nvPr/>
        </p:nvCxnSpPr>
        <p:spPr>
          <a:xfrm>
            <a:off x="5577702" y="4558461"/>
            <a:ext cx="1608973" cy="45079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AFE1BC0-D0E5-0D96-BA7B-D9271976E56B}"/>
              </a:ext>
            </a:extLst>
          </p:cNvPr>
          <p:cNvCxnSpPr>
            <a:cxnSpLocks/>
          </p:cNvCxnSpPr>
          <p:nvPr/>
        </p:nvCxnSpPr>
        <p:spPr>
          <a:xfrm>
            <a:off x="7342816" y="4998755"/>
            <a:ext cx="3051671" cy="0"/>
          </a:xfrm>
          <a:prstGeom prst="straightConnector1">
            <a:avLst/>
          </a:prstGeom>
          <a:ln w="15875">
            <a:solidFill>
              <a:srgbClr val="9452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D153336-639D-7037-294B-6AF93D93DE1C}"/>
              </a:ext>
            </a:extLst>
          </p:cNvPr>
          <p:cNvCxnSpPr>
            <a:cxnSpLocks/>
            <a:stCxn id="33" idx="7"/>
          </p:cNvCxnSpPr>
          <p:nvPr/>
        </p:nvCxnSpPr>
        <p:spPr>
          <a:xfrm>
            <a:off x="7334849" y="4084328"/>
            <a:ext cx="3059638" cy="0"/>
          </a:xfrm>
          <a:prstGeom prst="straightConnector1">
            <a:avLst/>
          </a:prstGeom>
          <a:ln w="15875">
            <a:solidFill>
              <a:srgbClr val="9452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41E9BC7-CA5B-372F-5282-D66434A5BDB3}"/>
              </a:ext>
            </a:extLst>
          </p:cNvPr>
          <p:cNvCxnSpPr>
            <a:cxnSpLocks/>
          </p:cNvCxnSpPr>
          <p:nvPr/>
        </p:nvCxnSpPr>
        <p:spPr>
          <a:xfrm>
            <a:off x="7760417" y="4102447"/>
            <a:ext cx="0" cy="1074342"/>
          </a:xfrm>
          <a:prstGeom prst="straightConnector1">
            <a:avLst/>
          </a:prstGeom>
          <a:ln w="15875">
            <a:solidFill>
              <a:srgbClr val="9452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25326EE-59AF-AA1E-E793-ECDC9AA1E666}"/>
              </a:ext>
            </a:extLst>
          </p:cNvPr>
          <p:cNvCxnSpPr>
            <a:cxnSpLocks/>
          </p:cNvCxnSpPr>
          <p:nvPr/>
        </p:nvCxnSpPr>
        <p:spPr>
          <a:xfrm>
            <a:off x="8685341" y="5006599"/>
            <a:ext cx="0" cy="191258"/>
          </a:xfrm>
          <a:prstGeom prst="straightConnector1">
            <a:avLst/>
          </a:prstGeom>
          <a:ln w="15875">
            <a:solidFill>
              <a:srgbClr val="9452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A1C819D-7A91-9C06-FB84-8B2A157D2CC5}"/>
              </a:ext>
            </a:extLst>
          </p:cNvPr>
          <p:cNvCxnSpPr>
            <a:cxnSpLocks/>
          </p:cNvCxnSpPr>
          <p:nvPr/>
        </p:nvCxnSpPr>
        <p:spPr>
          <a:xfrm>
            <a:off x="9318815" y="4108385"/>
            <a:ext cx="0" cy="1068404"/>
          </a:xfrm>
          <a:prstGeom prst="straightConnector1">
            <a:avLst/>
          </a:prstGeom>
          <a:ln w="15875">
            <a:solidFill>
              <a:srgbClr val="9452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5BB0359-49CE-289F-BE36-C2539B3B945A}"/>
              </a:ext>
            </a:extLst>
          </p:cNvPr>
          <p:cNvCxnSpPr>
            <a:cxnSpLocks/>
          </p:cNvCxnSpPr>
          <p:nvPr/>
        </p:nvCxnSpPr>
        <p:spPr>
          <a:xfrm>
            <a:off x="10212454" y="4998755"/>
            <a:ext cx="0" cy="178034"/>
          </a:xfrm>
          <a:prstGeom prst="straightConnector1">
            <a:avLst/>
          </a:prstGeom>
          <a:ln w="15875">
            <a:solidFill>
              <a:srgbClr val="9452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7375447-4B46-6BC2-DD8C-5AFCB88B3BA3}"/>
              </a:ext>
            </a:extLst>
          </p:cNvPr>
          <p:cNvCxnSpPr>
            <a:cxnSpLocks/>
            <a:stCxn id="34" idx="5"/>
            <a:endCxn id="52" idx="2"/>
          </p:cNvCxnSpPr>
          <p:nvPr/>
        </p:nvCxnSpPr>
        <p:spPr>
          <a:xfrm flipV="1">
            <a:off x="10756959" y="4562373"/>
            <a:ext cx="725759" cy="4585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EABFA27-069F-DFA3-9A57-2B159B166B52}"/>
              </a:ext>
            </a:extLst>
          </p:cNvPr>
          <p:cNvCxnSpPr>
            <a:cxnSpLocks/>
            <a:stCxn id="34" idx="7"/>
            <a:endCxn id="52" idx="2"/>
          </p:cNvCxnSpPr>
          <p:nvPr/>
        </p:nvCxnSpPr>
        <p:spPr>
          <a:xfrm>
            <a:off x="10756959" y="4095999"/>
            <a:ext cx="725759" cy="4663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E9CF7DA-EAA3-2363-043D-0C0FDC97437A}"/>
              </a:ext>
            </a:extLst>
          </p:cNvPr>
          <p:cNvCxnSpPr>
            <a:cxnSpLocks/>
            <a:stCxn id="31" idx="3"/>
            <a:endCxn id="33" idx="3"/>
          </p:cNvCxnSpPr>
          <p:nvPr/>
        </p:nvCxnSpPr>
        <p:spPr>
          <a:xfrm>
            <a:off x="5775821" y="4558461"/>
            <a:ext cx="1410854" cy="450791"/>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0F8B940-36D6-C27E-AE2A-C6CEB84CD987}"/>
              </a:ext>
            </a:extLst>
          </p:cNvPr>
          <p:cNvCxnSpPr>
            <a:cxnSpLocks/>
            <a:stCxn id="31" idx="3"/>
            <a:endCxn id="33" idx="1"/>
          </p:cNvCxnSpPr>
          <p:nvPr/>
        </p:nvCxnSpPr>
        <p:spPr>
          <a:xfrm flipV="1">
            <a:off x="5775821" y="4084328"/>
            <a:ext cx="1410854" cy="47413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2CBC8D3-8CAE-35D3-5D61-B1728C6D2683}"/>
              </a:ext>
            </a:extLst>
          </p:cNvPr>
          <p:cNvCxnSpPr>
            <a:cxnSpLocks/>
            <a:stCxn id="32" idx="3"/>
            <a:endCxn id="33" idx="1"/>
          </p:cNvCxnSpPr>
          <p:nvPr/>
        </p:nvCxnSpPr>
        <p:spPr>
          <a:xfrm flipV="1">
            <a:off x="5928221" y="4084328"/>
            <a:ext cx="1258454" cy="47413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2E23502-CAE4-5F1C-2A2E-E61354614F1B}"/>
              </a:ext>
            </a:extLst>
          </p:cNvPr>
          <p:cNvCxnSpPr>
            <a:cxnSpLocks/>
            <a:stCxn id="32" idx="3"/>
            <a:endCxn id="33" idx="3"/>
          </p:cNvCxnSpPr>
          <p:nvPr/>
        </p:nvCxnSpPr>
        <p:spPr>
          <a:xfrm>
            <a:off x="5928221" y="4558461"/>
            <a:ext cx="1258454" cy="45079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699E093-30F4-0D44-55E5-4BE9ECF665D9}"/>
              </a:ext>
            </a:extLst>
          </p:cNvPr>
          <p:cNvCxnSpPr>
            <a:cxnSpLocks/>
          </p:cNvCxnSpPr>
          <p:nvPr/>
        </p:nvCxnSpPr>
        <p:spPr>
          <a:xfrm>
            <a:off x="10499262" y="3916789"/>
            <a:ext cx="0" cy="1307362"/>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E957676-7B62-FAC7-98A3-3D511D1E89D2}"/>
              </a:ext>
            </a:extLst>
          </p:cNvPr>
          <p:cNvCxnSpPr>
            <a:cxnSpLocks/>
          </p:cNvCxnSpPr>
          <p:nvPr/>
        </p:nvCxnSpPr>
        <p:spPr>
          <a:xfrm>
            <a:off x="9166415" y="5277728"/>
            <a:ext cx="1252092" cy="12011"/>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61AEE5-972A-045B-6CA1-520EB37A850F}"/>
              </a:ext>
            </a:extLst>
          </p:cNvPr>
          <p:cNvCxnSpPr>
            <a:cxnSpLocks/>
          </p:cNvCxnSpPr>
          <p:nvPr/>
        </p:nvCxnSpPr>
        <p:spPr>
          <a:xfrm>
            <a:off x="7605875" y="5289164"/>
            <a:ext cx="1252092" cy="12011"/>
          </a:xfrm>
          <a:prstGeom prst="line">
            <a:avLst/>
          </a:prstGeom>
          <a:ln w="25400">
            <a:solidFill>
              <a:srgbClr val="003088"/>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C9160651-EED8-308D-FA37-1189CC670066}"/>
              </a:ext>
            </a:extLst>
          </p:cNvPr>
          <p:cNvCxnSpPr>
            <a:cxnSpLocks/>
            <a:stCxn id="35" idx="5"/>
            <a:endCxn id="50" idx="0"/>
          </p:cNvCxnSpPr>
          <p:nvPr/>
        </p:nvCxnSpPr>
        <p:spPr>
          <a:xfrm>
            <a:off x="7760417" y="5542846"/>
            <a:ext cx="460630" cy="1007022"/>
          </a:xfrm>
          <a:prstGeom prst="straightConnector1">
            <a:avLst/>
          </a:prstGeom>
          <a:ln w="190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E6E57273-6877-E69D-0822-5642BDABB177}"/>
              </a:ext>
            </a:extLst>
          </p:cNvPr>
          <p:cNvCxnSpPr>
            <a:cxnSpLocks/>
            <a:stCxn id="35" idx="7"/>
            <a:endCxn id="50" idx="0"/>
          </p:cNvCxnSpPr>
          <p:nvPr/>
        </p:nvCxnSpPr>
        <p:spPr>
          <a:xfrm flipH="1">
            <a:off x="8221047" y="5542846"/>
            <a:ext cx="464294" cy="1007022"/>
          </a:xfrm>
          <a:prstGeom prst="straightConnector1">
            <a:avLst/>
          </a:prstGeom>
          <a:ln w="190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C49F1A2-0CCC-B872-8226-2367ADD6953D}"/>
              </a:ext>
            </a:extLst>
          </p:cNvPr>
          <p:cNvCxnSpPr>
            <a:cxnSpLocks/>
            <a:stCxn id="36" idx="5"/>
            <a:endCxn id="51" idx="0"/>
          </p:cNvCxnSpPr>
          <p:nvPr/>
        </p:nvCxnSpPr>
        <p:spPr>
          <a:xfrm>
            <a:off x="9302025" y="5540223"/>
            <a:ext cx="502269" cy="100059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320530D-B687-B968-4DD6-DBB73A071025}"/>
              </a:ext>
            </a:extLst>
          </p:cNvPr>
          <p:cNvCxnSpPr>
            <a:cxnSpLocks/>
            <a:stCxn id="36" idx="7"/>
            <a:endCxn id="51" idx="0"/>
          </p:cNvCxnSpPr>
          <p:nvPr/>
        </p:nvCxnSpPr>
        <p:spPr>
          <a:xfrm flipH="1">
            <a:off x="9804294" y="5540223"/>
            <a:ext cx="422655" cy="100059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363DF05E-D6D0-0917-73B6-C3DBEAE98ADE}"/>
              </a:ext>
            </a:extLst>
          </p:cNvPr>
          <p:cNvSpPr txBox="1"/>
          <p:nvPr/>
        </p:nvSpPr>
        <p:spPr>
          <a:xfrm>
            <a:off x="7858097" y="3495182"/>
            <a:ext cx="2224199" cy="307777"/>
          </a:xfrm>
          <a:prstGeom prst="rect">
            <a:avLst/>
          </a:prstGeom>
          <a:noFill/>
        </p:spPr>
        <p:txBody>
          <a:bodyPr wrap="none" rtlCol="0">
            <a:spAutoFit/>
          </a:bodyPr>
          <a:lstStyle/>
          <a:p>
            <a:r>
              <a:rPr lang="en-GB" sz="1400" b="1" i="1" dirty="0"/>
              <a:t>Mixed near collimated light</a:t>
            </a:r>
          </a:p>
        </p:txBody>
      </p:sp>
      <p:sp>
        <p:nvSpPr>
          <p:cNvPr id="140" name="TextBox 139">
            <a:extLst>
              <a:ext uri="{FF2B5EF4-FFF2-40B4-BE49-F238E27FC236}">
                <a16:creationId xmlns:a16="http://schemas.microsoft.com/office/drawing/2014/main" id="{A6647F80-985C-0097-5026-9D825A7D3D37}"/>
              </a:ext>
            </a:extLst>
          </p:cNvPr>
          <p:cNvSpPr txBox="1"/>
          <p:nvPr/>
        </p:nvSpPr>
        <p:spPr>
          <a:xfrm>
            <a:off x="10911655" y="3346965"/>
            <a:ext cx="1259999" cy="523220"/>
          </a:xfrm>
          <a:prstGeom prst="rect">
            <a:avLst/>
          </a:prstGeom>
          <a:noFill/>
        </p:spPr>
        <p:txBody>
          <a:bodyPr wrap="square" rtlCol="0">
            <a:spAutoFit/>
          </a:bodyPr>
          <a:lstStyle/>
          <a:p>
            <a:r>
              <a:rPr lang="en-GB" sz="1400" b="1" i="1" dirty="0"/>
              <a:t>Chromatic focused image</a:t>
            </a:r>
          </a:p>
        </p:txBody>
      </p:sp>
      <p:sp>
        <p:nvSpPr>
          <p:cNvPr id="141" name="TextBox 140">
            <a:extLst>
              <a:ext uri="{FF2B5EF4-FFF2-40B4-BE49-F238E27FC236}">
                <a16:creationId xmlns:a16="http://schemas.microsoft.com/office/drawing/2014/main" id="{4EA7DE6B-30F6-C7D1-91A6-C78F824BF62C}"/>
              </a:ext>
            </a:extLst>
          </p:cNvPr>
          <p:cNvSpPr txBox="1"/>
          <p:nvPr/>
        </p:nvSpPr>
        <p:spPr>
          <a:xfrm>
            <a:off x="5168064" y="3587872"/>
            <a:ext cx="1190967" cy="307777"/>
          </a:xfrm>
          <a:prstGeom prst="rect">
            <a:avLst/>
          </a:prstGeom>
          <a:noFill/>
        </p:spPr>
        <p:txBody>
          <a:bodyPr wrap="none" rtlCol="0">
            <a:spAutoFit/>
          </a:bodyPr>
          <a:lstStyle/>
          <a:p>
            <a:r>
              <a:rPr lang="en-GB" sz="1400" b="1" i="1" dirty="0"/>
              <a:t>3 Scintillators</a:t>
            </a:r>
          </a:p>
        </p:txBody>
      </p:sp>
      <p:pic>
        <p:nvPicPr>
          <p:cNvPr id="143" name="Picture 142" descr="Brand guidelines | Queen's University Belfast">
            <a:extLst>
              <a:ext uri="{FF2B5EF4-FFF2-40B4-BE49-F238E27FC236}">
                <a16:creationId xmlns:a16="http://schemas.microsoft.com/office/drawing/2014/main" id="{5775C74F-8917-7245-D0E8-CDEFC4815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444" y="72537"/>
            <a:ext cx="1809556" cy="65290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Branding | University of Strathclyde">
            <a:extLst>
              <a:ext uri="{FF2B5EF4-FFF2-40B4-BE49-F238E27FC236}">
                <a16:creationId xmlns:a16="http://schemas.microsoft.com/office/drawing/2014/main" id="{19BD6153-95E1-4234-CE0D-30F9B2B44E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1882" y="741863"/>
            <a:ext cx="1060118" cy="7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4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Arc 2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345810"/>
            <a:ext cx="4960945" cy="1325563"/>
          </a:xfrm>
          <a:noFill/>
        </p:spPr>
        <p:txBody>
          <a:bodyPr wrap="square" rtlCol="0" anchor="t">
            <a:spAutoFit/>
          </a:bodyPr>
          <a:lstStyle/>
          <a:p>
            <a:pPr algn="l">
              <a:lnSpc>
                <a:spcPct val="100000"/>
              </a:lnSpc>
              <a:spcBef>
                <a:spcPts val="0"/>
              </a:spcBef>
            </a:pPr>
            <a:r>
              <a:rPr lang="en-US" sz="4400" spc="-150" dirty="0">
                <a:solidFill>
                  <a:srgbClr val="2E2D62"/>
                </a:solidFill>
                <a:ea typeface="+mn-ea"/>
              </a:rPr>
              <a:t>Summary</a:t>
            </a:r>
          </a:p>
        </p:txBody>
      </p:sp>
      <p:sp>
        <p:nvSpPr>
          <p:cNvPr id="3" name="TextBox 2">
            <a:extLst>
              <a:ext uri="{FF2B5EF4-FFF2-40B4-BE49-F238E27FC236}">
                <a16:creationId xmlns:a16="http://schemas.microsoft.com/office/drawing/2014/main" id="{02ED9713-4E76-838A-5805-D66C264179E1}"/>
              </a:ext>
            </a:extLst>
          </p:cNvPr>
          <p:cNvSpPr txBox="1"/>
          <p:nvPr/>
        </p:nvSpPr>
        <p:spPr>
          <a:xfrm>
            <a:off x="838201" y="1198936"/>
            <a:ext cx="6611873" cy="4801314"/>
          </a:xfrm>
          <a:prstGeom prst="rect">
            <a:avLst/>
          </a:prstGeom>
          <a:no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kern="0" cap="none" spc="0" normalizeH="0" baseline="0">
                <a:ln>
                  <a:noFill/>
                </a:ln>
                <a:solidFill>
                  <a:srgbClr val="63666A"/>
                </a:solidFill>
                <a:effectLst/>
                <a:uLnTx/>
                <a:uFillTx/>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en-US" dirty="0">
                <a:sym typeface="Symbol"/>
              </a:rPr>
              <a:t>Final design and procurement for two versions of the sub-micron imager </a:t>
            </a:r>
          </a:p>
          <a:p>
            <a:pPr marL="742950" lvl="1" indent="-285750">
              <a:buFont typeface="Arial" panose="020B0604020202020204" pitchFamily="34" charset="0"/>
              <a:buChar char="•"/>
            </a:pPr>
            <a:r>
              <a:rPr lang="en-US" kern="0" dirty="0">
                <a:solidFill>
                  <a:srgbClr val="63666A"/>
                </a:solidFill>
                <a:latin typeface="Arial" panose="020B0604020202020204" pitchFamily="34" charset="0"/>
                <a:cs typeface="Arial" panose="020B0604020202020204" pitchFamily="34" charset="0"/>
                <a:sym typeface="Symbol"/>
              </a:rPr>
              <a:t>Same-plane: Unobstructed dual view</a:t>
            </a:r>
          </a:p>
          <a:p>
            <a:pPr marL="742950" lvl="1" indent="-285750">
              <a:buFont typeface="Arial" panose="020B0604020202020204" pitchFamily="34" charset="0"/>
              <a:buChar char="•"/>
            </a:pPr>
            <a:r>
              <a:rPr lang="en-US" kern="0" dirty="0">
                <a:solidFill>
                  <a:srgbClr val="63666A"/>
                </a:solidFill>
                <a:latin typeface="Arial" panose="020B0604020202020204" pitchFamily="34" charset="0"/>
                <a:cs typeface="Arial" panose="020B0604020202020204" pitchFamily="34" charset="0"/>
                <a:sym typeface="Symbol"/>
              </a:rPr>
              <a:t>Split-plane: Higher efficiency and larger raster range</a:t>
            </a:r>
          </a:p>
          <a:p>
            <a:pPr marL="742950" lvl="1" indent="-285750">
              <a:buFont typeface="Arial" panose="020B0604020202020204" pitchFamily="34" charset="0"/>
              <a:buChar char="•"/>
            </a:pPr>
            <a:endParaRPr lang="en-US" kern="0" dirty="0">
              <a:solidFill>
                <a:srgbClr val="63666A"/>
              </a:solidFill>
              <a:latin typeface="Arial" panose="020B0604020202020204" pitchFamily="34" charset="0"/>
              <a:cs typeface="Arial" panose="020B0604020202020204" pitchFamily="34" charset="0"/>
              <a:sym typeface="Symbol"/>
            </a:endParaRPr>
          </a:p>
          <a:p>
            <a:pPr marL="285750" indent="-285750">
              <a:buFont typeface="Arial" panose="020B0604020202020204" pitchFamily="34" charset="0"/>
              <a:buChar char="•"/>
            </a:pPr>
            <a:r>
              <a:rPr lang="en-US" dirty="0">
                <a:sym typeface="Symbol"/>
              </a:rPr>
              <a:t>High sensitivity large area panel procured and delivered</a:t>
            </a:r>
          </a:p>
          <a:p>
            <a:pPr marL="285750" indent="-285750">
              <a:buFont typeface="Arial" panose="020B0604020202020204" pitchFamily="34" charset="0"/>
              <a:buChar char="•"/>
            </a:pPr>
            <a:endParaRPr lang="en-US" dirty="0">
              <a:sym typeface="Symbol"/>
            </a:endParaRPr>
          </a:p>
          <a:p>
            <a:pPr marL="285750" indent="-285750">
              <a:buFont typeface="Arial" panose="020B0604020202020204" pitchFamily="34" charset="0"/>
              <a:buChar char="•"/>
            </a:pPr>
            <a:r>
              <a:rPr lang="en-US" dirty="0">
                <a:sym typeface="Symbol"/>
              </a:rPr>
              <a:t>MeV Imaging system options tested</a:t>
            </a:r>
          </a:p>
          <a:p>
            <a:pPr marL="742950" lvl="1" indent="-285750">
              <a:buFont typeface="Arial" panose="020B0604020202020204" pitchFamily="34" charset="0"/>
              <a:buChar char="•"/>
            </a:pPr>
            <a:r>
              <a:rPr lang="en-US" kern="0" dirty="0">
                <a:solidFill>
                  <a:srgbClr val="63666A"/>
                </a:solidFill>
                <a:latin typeface="Arial" panose="020B0604020202020204" pitchFamily="34" charset="0"/>
                <a:cs typeface="Arial" panose="020B0604020202020204" pitchFamily="34" charset="0"/>
                <a:sym typeface="Symbol"/>
              </a:rPr>
              <a:t>Fixed area single crystal</a:t>
            </a:r>
          </a:p>
          <a:p>
            <a:pPr marL="742950" lvl="1" indent="-285750">
              <a:buFont typeface="Arial" panose="020B0604020202020204" pitchFamily="34" charset="0"/>
              <a:buChar char="•"/>
            </a:pPr>
            <a:r>
              <a:rPr lang="en-US" kern="0" dirty="0">
                <a:solidFill>
                  <a:srgbClr val="63666A"/>
                </a:solidFill>
                <a:latin typeface="Arial" panose="020B0604020202020204" pitchFamily="34" charset="0"/>
                <a:cs typeface="Arial" panose="020B0604020202020204" pitchFamily="34" charset="0"/>
                <a:sym typeface="Symbol"/>
              </a:rPr>
              <a:t>Tile-able area multi-crystals</a:t>
            </a:r>
          </a:p>
          <a:p>
            <a:pPr marL="742950" lvl="1" indent="-285750">
              <a:buFont typeface="Arial" panose="020B0604020202020204" pitchFamily="34" charset="0"/>
              <a:buChar char="•"/>
            </a:pPr>
            <a:endParaRPr lang="en-US" kern="0" dirty="0">
              <a:solidFill>
                <a:srgbClr val="63666A"/>
              </a:solidFill>
              <a:latin typeface="Arial" panose="020B0604020202020204" pitchFamily="34" charset="0"/>
              <a:cs typeface="Arial" panose="020B0604020202020204" pitchFamily="34" charset="0"/>
              <a:sym typeface="Symbol"/>
            </a:endParaRPr>
          </a:p>
          <a:p>
            <a:pPr marL="285750" indent="-285750">
              <a:buFont typeface="Arial" panose="020B0604020202020204" pitchFamily="34" charset="0"/>
              <a:buChar char="•"/>
            </a:pPr>
            <a:r>
              <a:rPr lang="en-US" dirty="0">
                <a:sym typeface="Symbol"/>
              </a:rPr>
              <a:t>THz Camera Testing</a:t>
            </a:r>
          </a:p>
          <a:p>
            <a:pPr marL="285750" indent="-285750">
              <a:buFont typeface="Arial" panose="020B0604020202020204" pitchFamily="34" charset="0"/>
              <a:buChar char="•"/>
            </a:pPr>
            <a:endParaRPr lang="en-US" dirty="0">
              <a:sym typeface="Symbol"/>
            </a:endParaRPr>
          </a:p>
          <a:p>
            <a:pPr marL="285750" indent="-285750">
              <a:buFont typeface="Arial" panose="020B0604020202020204" pitchFamily="34" charset="0"/>
              <a:buChar char="•"/>
            </a:pPr>
            <a:r>
              <a:rPr lang="en-US" dirty="0">
                <a:sym typeface="Symbol"/>
              </a:rPr>
              <a:t>User engagement</a:t>
            </a:r>
          </a:p>
          <a:p>
            <a:pPr marL="742950" lvl="1" indent="-285750">
              <a:buFont typeface="Arial" panose="020B0604020202020204" pitchFamily="34" charset="0"/>
              <a:buChar char="•"/>
            </a:pPr>
            <a:r>
              <a:rPr lang="en-US" kern="0" dirty="0">
                <a:solidFill>
                  <a:srgbClr val="63666A"/>
                </a:solidFill>
                <a:latin typeface="Arial" panose="020B0604020202020204" pitchFamily="34" charset="0"/>
                <a:cs typeface="Arial" panose="020B0604020202020204" pitchFamily="34" charset="0"/>
                <a:sym typeface="Symbol"/>
              </a:rPr>
              <a:t>Active Electron Spectrometers</a:t>
            </a:r>
          </a:p>
          <a:p>
            <a:pPr marL="742950" lvl="1" indent="-285750">
              <a:buFont typeface="Arial" panose="020B0604020202020204" pitchFamily="34" charset="0"/>
              <a:buChar char="•"/>
            </a:pPr>
            <a:r>
              <a:rPr lang="en-US" kern="0" dirty="0">
                <a:solidFill>
                  <a:srgbClr val="63666A"/>
                </a:solidFill>
                <a:latin typeface="Arial" panose="020B0604020202020204" pitchFamily="34" charset="0"/>
                <a:cs typeface="Arial" panose="020B0604020202020204" pitchFamily="34" charset="0"/>
                <a:sym typeface="Symbol"/>
              </a:rPr>
              <a:t>Proton Spectro-spatial measurements</a:t>
            </a:r>
          </a:p>
          <a:p>
            <a:pPr lvl="1"/>
            <a:endParaRPr lang="en-US" dirty="0">
              <a:sym typeface="Symbol"/>
            </a:endParaRPr>
          </a:p>
        </p:txBody>
      </p:sp>
      <p:pic>
        <p:nvPicPr>
          <p:cNvPr id="4" name="Picture 3">
            <a:extLst>
              <a:ext uri="{FF2B5EF4-FFF2-40B4-BE49-F238E27FC236}">
                <a16:creationId xmlns:a16="http://schemas.microsoft.com/office/drawing/2014/main" id="{7A526940-53D8-CEB4-512A-9B8B1AE993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488" r="-4" b="-4"/>
          <a:stretch/>
        </p:blipFill>
        <p:spPr>
          <a:xfrm>
            <a:off x="7414063" y="3232683"/>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7" name="Picture 6">
            <a:extLst>
              <a:ext uri="{FF2B5EF4-FFF2-40B4-BE49-F238E27FC236}">
                <a16:creationId xmlns:a16="http://schemas.microsoft.com/office/drawing/2014/main" id="{1B230B96-4A51-100E-53F8-E8BDD5ADF2B2}"/>
              </a:ext>
            </a:extLst>
          </p:cNvPr>
          <p:cNvPicPr>
            <a:picLocks noChangeAspect="1"/>
          </p:cNvPicPr>
          <p:nvPr/>
        </p:nvPicPr>
        <p:blipFill rotWithShape="1">
          <a:blip r:embed="rId4"/>
          <a:srcRect l="23595" r="13027" b="1"/>
          <a:stretch/>
        </p:blipFill>
        <p:spPr>
          <a:xfrm>
            <a:off x="9941693" y="1143743"/>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6" name="Picture 4">
            <a:extLst>
              <a:ext uri="{FF2B5EF4-FFF2-40B4-BE49-F238E27FC236}">
                <a16:creationId xmlns:a16="http://schemas.microsoft.com/office/drawing/2014/main" id="{1C57D58B-67FA-65F2-EB9E-F3B79E9BBB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596" r="-1" b="24114"/>
          <a:stretch/>
        </p:blipFill>
        <p:spPr bwMode="auto">
          <a:xfrm>
            <a:off x="7315200" y="-1"/>
            <a:ext cx="3122175" cy="2668481"/>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1869701-88A6-26B8-4783-3774DFD06751}"/>
              </a:ext>
            </a:extLst>
          </p:cNvPr>
          <p:cNvPicPr>
            <a:picLocks noChangeAspect="1"/>
          </p:cNvPicPr>
          <p:nvPr/>
        </p:nvPicPr>
        <p:blipFill>
          <a:blip r:embed="rId6"/>
          <a:stretch>
            <a:fillRect/>
          </a:stretch>
        </p:blipFill>
        <p:spPr>
          <a:xfrm>
            <a:off x="11070963" y="5707527"/>
            <a:ext cx="747358" cy="729306"/>
          </a:xfrm>
          <a:prstGeom prst="rect">
            <a:avLst/>
          </a:prstGeom>
        </p:spPr>
      </p:pic>
      <p:pic>
        <p:nvPicPr>
          <p:cNvPr id="8" name="Picture 7">
            <a:extLst>
              <a:ext uri="{FF2B5EF4-FFF2-40B4-BE49-F238E27FC236}">
                <a16:creationId xmlns:a16="http://schemas.microsoft.com/office/drawing/2014/main" id="{3AED5145-C999-B3C0-1DDD-3014023EA047}"/>
              </a:ext>
            </a:extLst>
          </p:cNvPr>
          <p:cNvPicPr>
            <a:picLocks noChangeAspect="1"/>
          </p:cNvPicPr>
          <p:nvPr/>
        </p:nvPicPr>
        <p:blipFill>
          <a:blip r:embed="rId7"/>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70643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5BA389-A758-4B4A-80AC-B71383E83216}"/>
              </a:ext>
            </a:extLst>
          </p:cNvPr>
          <p:cNvSpPr txBox="1"/>
          <p:nvPr/>
        </p:nvSpPr>
        <p:spPr>
          <a:xfrm>
            <a:off x="2971736" y="1113360"/>
            <a:ext cx="6077433" cy="461665"/>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Detectors for laser plasma interactions at 10 Hz</a:t>
            </a:r>
          </a:p>
        </p:txBody>
      </p:sp>
      <p:sp>
        <p:nvSpPr>
          <p:cNvPr id="19" name="TextBox 18">
            <a:extLst>
              <a:ext uri="{FF2B5EF4-FFF2-40B4-BE49-F238E27FC236}">
                <a16:creationId xmlns:a16="http://schemas.microsoft.com/office/drawing/2014/main" id="{6F4E98D9-18E7-9B44-AFCF-CCD7A2BCA80B}"/>
              </a:ext>
            </a:extLst>
          </p:cNvPr>
          <p:cNvSpPr txBox="1"/>
          <p:nvPr/>
        </p:nvSpPr>
        <p:spPr>
          <a:xfrm>
            <a:off x="2276748" y="619569"/>
            <a:ext cx="9626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Concept</a:t>
            </a:r>
          </a:p>
        </p:txBody>
      </p:sp>
      <p:sp>
        <p:nvSpPr>
          <p:cNvPr id="20" name="TextBox 19">
            <a:extLst>
              <a:ext uri="{FF2B5EF4-FFF2-40B4-BE49-F238E27FC236}">
                <a16:creationId xmlns:a16="http://schemas.microsoft.com/office/drawing/2014/main" id="{A05F0CC5-8088-6D44-8A30-1F7ACB4B081A}"/>
              </a:ext>
            </a:extLst>
          </p:cNvPr>
          <p:cNvSpPr txBox="1"/>
          <p:nvPr/>
        </p:nvSpPr>
        <p:spPr>
          <a:xfrm>
            <a:off x="5431942" y="612802"/>
            <a:ext cx="816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Design</a:t>
            </a:r>
          </a:p>
        </p:txBody>
      </p:sp>
      <p:sp>
        <p:nvSpPr>
          <p:cNvPr id="21" name="TextBox 20">
            <a:extLst>
              <a:ext uri="{FF2B5EF4-FFF2-40B4-BE49-F238E27FC236}">
                <a16:creationId xmlns:a16="http://schemas.microsoft.com/office/drawing/2014/main" id="{0D29FDBC-A214-604F-B273-932CD813B7D8}"/>
              </a:ext>
            </a:extLst>
          </p:cNvPr>
          <p:cNvSpPr txBox="1"/>
          <p:nvPr/>
        </p:nvSpPr>
        <p:spPr>
          <a:xfrm>
            <a:off x="8440686" y="612802"/>
            <a:ext cx="13276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Commission</a:t>
            </a:r>
          </a:p>
        </p:txBody>
      </p:sp>
      <p:cxnSp>
        <p:nvCxnSpPr>
          <p:cNvPr id="22" name="Straight Arrow Connector 21">
            <a:extLst>
              <a:ext uri="{FF2B5EF4-FFF2-40B4-BE49-F238E27FC236}">
                <a16:creationId xmlns:a16="http://schemas.microsoft.com/office/drawing/2014/main" id="{4B2EDB9D-4535-4849-94E6-3C22505A2555}"/>
              </a:ext>
            </a:extLst>
          </p:cNvPr>
          <p:cNvCxnSpPr>
            <a:stCxn id="19" idx="3"/>
            <a:endCxn id="20" idx="1"/>
          </p:cNvCxnSpPr>
          <p:nvPr/>
        </p:nvCxnSpPr>
        <p:spPr>
          <a:xfrm flipV="1">
            <a:off x="3239447" y="797468"/>
            <a:ext cx="2192495" cy="6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65DC58-B7E3-AB42-B841-F1AA4813E694}"/>
              </a:ext>
            </a:extLst>
          </p:cNvPr>
          <p:cNvCxnSpPr>
            <a:cxnSpLocks/>
            <a:stCxn id="20" idx="3"/>
            <a:endCxn id="21" idx="1"/>
          </p:cNvCxnSpPr>
          <p:nvPr/>
        </p:nvCxnSpPr>
        <p:spPr>
          <a:xfrm>
            <a:off x="6248191" y="797468"/>
            <a:ext cx="2192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43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5BA389-A758-4B4A-80AC-B71383E83216}"/>
              </a:ext>
            </a:extLst>
          </p:cNvPr>
          <p:cNvSpPr txBox="1"/>
          <p:nvPr/>
        </p:nvSpPr>
        <p:spPr>
          <a:xfrm>
            <a:off x="2971736" y="1113360"/>
            <a:ext cx="6077433" cy="461665"/>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Detectors for laser plasma interactions at 10 Hz</a:t>
            </a:r>
          </a:p>
        </p:txBody>
      </p:sp>
      <p:sp>
        <p:nvSpPr>
          <p:cNvPr id="4" name="TextBox 3">
            <a:extLst>
              <a:ext uri="{FF2B5EF4-FFF2-40B4-BE49-F238E27FC236}">
                <a16:creationId xmlns:a16="http://schemas.microsoft.com/office/drawing/2014/main" id="{D2219937-1357-3E45-8E0E-6FC2FBF3902F}"/>
              </a:ext>
            </a:extLst>
          </p:cNvPr>
          <p:cNvSpPr txBox="1"/>
          <p:nvPr/>
        </p:nvSpPr>
        <p:spPr>
          <a:xfrm>
            <a:off x="150505" y="2242391"/>
            <a:ext cx="352127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1. Sensitive to generated radiation: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&lt; 100 keV betatron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&gt;MeV bremsstrahlung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&gt;MeV neutron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Broadband </a:t>
            </a:r>
            <a:r>
              <a:rPr kumimoji="0" lang="en-GB" sz="1800" b="0" i="1" u="none" strike="noStrike" kern="1200" cap="none" spc="0" normalizeH="0" baseline="0" noProof="0" dirty="0" err="1">
                <a:ln>
                  <a:noFill/>
                </a:ln>
                <a:solidFill>
                  <a:srgbClr val="2E2C61"/>
                </a:solidFill>
                <a:effectLst/>
                <a:uLnTx/>
                <a:uFillTx/>
                <a:latin typeface="Calibri" panose="020F0502020204030204"/>
                <a:ea typeface="+mn-ea"/>
                <a:cs typeface="+mn-cs"/>
              </a:rPr>
              <a:t>Thz</a:t>
            </a:r>
            <a:endPar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2AE9226-CBCA-5A44-A0FA-AC5D4E241743}"/>
              </a:ext>
            </a:extLst>
          </p:cNvPr>
          <p:cNvSpPr txBox="1"/>
          <p:nvPr/>
        </p:nvSpPr>
        <p:spPr>
          <a:xfrm>
            <a:off x="1676993" y="4305260"/>
            <a:ext cx="324015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2. Able to characterise at sufficient resolution: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Sub-micron 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Wide FOV 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Spectroscopy</a:t>
            </a:r>
          </a:p>
        </p:txBody>
      </p:sp>
      <p:cxnSp>
        <p:nvCxnSpPr>
          <p:cNvPr id="9" name="Elbow Connector 8">
            <a:extLst>
              <a:ext uri="{FF2B5EF4-FFF2-40B4-BE49-F238E27FC236}">
                <a16:creationId xmlns:a16="http://schemas.microsoft.com/office/drawing/2014/main" id="{4541477A-4BDF-0749-A4E5-AABC61E42352}"/>
              </a:ext>
            </a:extLst>
          </p:cNvPr>
          <p:cNvCxnSpPr>
            <a:cxnSpLocks/>
            <a:stCxn id="3" idx="1"/>
            <a:endCxn id="4" idx="0"/>
          </p:cNvCxnSpPr>
          <p:nvPr/>
        </p:nvCxnSpPr>
        <p:spPr>
          <a:xfrm rot="10800000" flipV="1">
            <a:off x="1911140" y="1344193"/>
            <a:ext cx="1060596" cy="8981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628CA264-D632-2A48-AB0B-512D9C2B7AC2}"/>
              </a:ext>
            </a:extLst>
          </p:cNvPr>
          <p:cNvCxnSpPr>
            <a:cxnSpLocks/>
            <a:endCxn id="5" idx="0"/>
          </p:cNvCxnSpPr>
          <p:nvPr/>
        </p:nvCxnSpPr>
        <p:spPr>
          <a:xfrm rot="5400000">
            <a:off x="2096685" y="2762303"/>
            <a:ext cx="2743344" cy="34257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4E98D9-18E7-9B44-AFCF-CCD7A2BCA80B}"/>
              </a:ext>
            </a:extLst>
          </p:cNvPr>
          <p:cNvSpPr txBox="1"/>
          <p:nvPr/>
        </p:nvSpPr>
        <p:spPr>
          <a:xfrm>
            <a:off x="2276748" y="619569"/>
            <a:ext cx="9626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Concept</a:t>
            </a:r>
          </a:p>
        </p:txBody>
      </p:sp>
      <p:sp>
        <p:nvSpPr>
          <p:cNvPr id="20" name="TextBox 19">
            <a:extLst>
              <a:ext uri="{FF2B5EF4-FFF2-40B4-BE49-F238E27FC236}">
                <a16:creationId xmlns:a16="http://schemas.microsoft.com/office/drawing/2014/main" id="{A05F0CC5-8088-6D44-8A30-1F7ACB4B081A}"/>
              </a:ext>
            </a:extLst>
          </p:cNvPr>
          <p:cNvSpPr txBox="1"/>
          <p:nvPr/>
        </p:nvSpPr>
        <p:spPr>
          <a:xfrm>
            <a:off x="5431942" y="612802"/>
            <a:ext cx="816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Design</a:t>
            </a:r>
          </a:p>
        </p:txBody>
      </p:sp>
      <p:sp>
        <p:nvSpPr>
          <p:cNvPr id="21" name="TextBox 20">
            <a:extLst>
              <a:ext uri="{FF2B5EF4-FFF2-40B4-BE49-F238E27FC236}">
                <a16:creationId xmlns:a16="http://schemas.microsoft.com/office/drawing/2014/main" id="{0D29FDBC-A214-604F-B273-932CD813B7D8}"/>
              </a:ext>
            </a:extLst>
          </p:cNvPr>
          <p:cNvSpPr txBox="1"/>
          <p:nvPr/>
        </p:nvSpPr>
        <p:spPr>
          <a:xfrm>
            <a:off x="8440686" y="612802"/>
            <a:ext cx="13276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Commission</a:t>
            </a:r>
          </a:p>
        </p:txBody>
      </p:sp>
      <p:cxnSp>
        <p:nvCxnSpPr>
          <p:cNvPr id="22" name="Straight Arrow Connector 21">
            <a:extLst>
              <a:ext uri="{FF2B5EF4-FFF2-40B4-BE49-F238E27FC236}">
                <a16:creationId xmlns:a16="http://schemas.microsoft.com/office/drawing/2014/main" id="{4B2EDB9D-4535-4849-94E6-3C22505A2555}"/>
              </a:ext>
            </a:extLst>
          </p:cNvPr>
          <p:cNvCxnSpPr>
            <a:stCxn id="19" idx="3"/>
            <a:endCxn id="20" idx="1"/>
          </p:cNvCxnSpPr>
          <p:nvPr/>
        </p:nvCxnSpPr>
        <p:spPr>
          <a:xfrm flipV="1">
            <a:off x="3239447" y="797468"/>
            <a:ext cx="2192495" cy="6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65DC58-B7E3-AB42-B841-F1AA4813E694}"/>
              </a:ext>
            </a:extLst>
          </p:cNvPr>
          <p:cNvCxnSpPr>
            <a:cxnSpLocks/>
            <a:stCxn id="20" idx="3"/>
            <a:endCxn id="21" idx="1"/>
          </p:cNvCxnSpPr>
          <p:nvPr/>
        </p:nvCxnSpPr>
        <p:spPr>
          <a:xfrm>
            <a:off x="6248191" y="797468"/>
            <a:ext cx="2192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22AB95B-EDFB-DDD6-BB84-93DC7359138E}"/>
              </a:ext>
            </a:extLst>
          </p:cNvPr>
          <p:cNvSpPr/>
          <p:nvPr/>
        </p:nvSpPr>
        <p:spPr>
          <a:xfrm>
            <a:off x="2990786" y="1113360"/>
            <a:ext cx="1324039" cy="448556"/>
          </a:xfrm>
          <a:prstGeom prst="rect">
            <a:avLst/>
          </a:prstGeom>
          <a:noFill/>
          <a:ln w="38100">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3205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5BA389-A758-4B4A-80AC-B71383E83216}"/>
              </a:ext>
            </a:extLst>
          </p:cNvPr>
          <p:cNvSpPr txBox="1"/>
          <p:nvPr/>
        </p:nvSpPr>
        <p:spPr>
          <a:xfrm>
            <a:off x="2971736" y="1113360"/>
            <a:ext cx="6077433" cy="461665"/>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Detectors for laser plasma interactions at 10 Hz</a:t>
            </a:r>
          </a:p>
        </p:txBody>
      </p:sp>
      <p:sp>
        <p:nvSpPr>
          <p:cNvPr id="4" name="TextBox 3">
            <a:extLst>
              <a:ext uri="{FF2B5EF4-FFF2-40B4-BE49-F238E27FC236}">
                <a16:creationId xmlns:a16="http://schemas.microsoft.com/office/drawing/2014/main" id="{D2219937-1357-3E45-8E0E-6FC2FBF3902F}"/>
              </a:ext>
            </a:extLst>
          </p:cNvPr>
          <p:cNvSpPr txBox="1"/>
          <p:nvPr/>
        </p:nvSpPr>
        <p:spPr>
          <a:xfrm>
            <a:off x="150505" y="2242391"/>
            <a:ext cx="352127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1. Sensitive to generated radiation: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&lt; 100 keV betatron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&gt;MeV bremsstrahlung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&gt;MeV neutron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Broadband </a:t>
            </a:r>
            <a:r>
              <a:rPr kumimoji="0" lang="en-GB" sz="1800" b="0" i="1" u="none" strike="noStrike" kern="1200" cap="none" spc="0" normalizeH="0" baseline="0" noProof="0" dirty="0" err="1">
                <a:ln>
                  <a:noFill/>
                </a:ln>
                <a:solidFill>
                  <a:srgbClr val="2E2C61"/>
                </a:solidFill>
                <a:effectLst/>
                <a:uLnTx/>
                <a:uFillTx/>
                <a:latin typeface="Calibri" panose="020F0502020204030204"/>
                <a:ea typeface="+mn-ea"/>
                <a:cs typeface="+mn-cs"/>
              </a:rPr>
              <a:t>Thz</a:t>
            </a:r>
            <a:endPar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2AE9226-CBCA-5A44-A0FA-AC5D4E241743}"/>
              </a:ext>
            </a:extLst>
          </p:cNvPr>
          <p:cNvSpPr txBox="1"/>
          <p:nvPr/>
        </p:nvSpPr>
        <p:spPr>
          <a:xfrm>
            <a:off x="1676993" y="4305260"/>
            <a:ext cx="324015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2. Able to characterise at sufficient resolution: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Sub-micron 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Wide FOV 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Spectroscopy</a:t>
            </a:r>
          </a:p>
        </p:txBody>
      </p:sp>
      <p:cxnSp>
        <p:nvCxnSpPr>
          <p:cNvPr id="9" name="Elbow Connector 8">
            <a:extLst>
              <a:ext uri="{FF2B5EF4-FFF2-40B4-BE49-F238E27FC236}">
                <a16:creationId xmlns:a16="http://schemas.microsoft.com/office/drawing/2014/main" id="{4541477A-4BDF-0749-A4E5-AABC61E42352}"/>
              </a:ext>
            </a:extLst>
          </p:cNvPr>
          <p:cNvCxnSpPr>
            <a:cxnSpLocks/>
            <a:stCxn id="3" idx="1"/>
            <a:endCxn id="4" idx="0"/>
          </p:cNvCxnSpPr>
          <p:nvPr/>
        </p:nvCxnSpPr>
        <p:spPr>
          <a:xfrm rot="10800000" flipV="1">
            <a:off x="1911140" y="1344193"/>
            <a:ext cx="1060596" cy="8981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628CA264-D632-2A48-AB0B-512D9C2B7AC2}"/>
              </a:ext>
            </a:extLst>
          </p:cNvPr>
          <p:cNvCxnSpPr>
            <a:cxnSpLocks/>
            <a:endCxn id="5" idx="0"/>
          </p:cNvCxnSpPr>
          <p:nvPr/>
        </p:nvCxnSpPr>
        <p:spPr>
          <a:xfrm rot="5400000">
            <a:off x="2096685" y="2762303"/>
            <a:ext cx="2743344" cy="34257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77F39B-7390-1E4E-B2D1-A5509EFB50E2}"/>
              </a:ext>
            </a:extLst>
          </p:cNvPr>
          <p:cNvSpPr txBox="1"/>
          <p:nvPr/>
        </p:nvSpPr>
        <p:spPr>
          <a:xfrm>
            <a:off x="4784131" y="2428060"/>
            <a:ext cx="351845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3. Unique challenges for LPI: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Diverse source characteristics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Ultra-short pulse durations (~</a:t>
            </a:r>
            <a:r>
              <a:rPr kumimoji="0" lang="en-GB" sz="1800" b="0" i="0" u="none" strike="noStrike" kern="1200" cap="none" spc="0" normalizeH="0" baseline="0" noProof="0" dirty="0" err="1">
                <a:ln>
                  <a:noFill/>
                </a:ln>
                <a:solidFill>
                  <a:srgbClr val="2E2C61"/>
                </a:solidFill>
                <a:effectLst/>
                <a:uLnTx/>
                <a:uFillTx/>
                <a:latin typeface="Calibri" panose="020F0502020204030204"/>
                <a:ea typeface="+mn-ea"/>
                <a:cs typeface="+mn-cs"/>
              </a:rPr>
              <a:t>ps</a:t>
            </a: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Bright/Brilliant emissions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Multi-modal emission</a:t>
            </a:r>
          </a:p>
        </p:txBody>
      </p:sp>
      <p:cxnSp>
        <p:nvCxnSpPr>
          <p:cNvPr id="11" name="Elbow Connector 10">
            <a:extLst>
              <a:ext uri="{FF2B5EF4-FFF2-40B4-BE49-F238E27FC236}">
                <a16:creationId xmlns:a16="http://schemas.microsoft.com/office/drawing/2014/main" id="{59BB7607-AC31-6440-8154-1F6F46E69FB9}"/>
              </a:ext>
            </a:extLst>
          </p:cNvPr>
          <p:cNvCxnSpPr>
            <a:cxnSpLocks/>
            <a:endCxn id="10" idx="0"/>
          </p:cNvCxnSpPr>
          <p:nvPr/>
        </p:nvCxnSpPr>
        <p:spPr>
          <a:xfrm rot="16200000" flipH="1">
            <a:off x="5917723" y="1802425"/>
            <a:ext cx="853036" cy="3982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4E98D9-18E7-9B44-AFCF-CCD7A2BCA80B}"/>
              </a:ext>
            </a:extLst>
          </p:cNvPr>
          <p:cNvSpPr txBox="1"/>
          <p:nvPr/>
        </p:nvSpPr>
        <p:spPr>
          <a:xfrm>
            <a:off x="2276748" y="619569"/>
            <a:ext cx="9626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Concept</a:t>
            </a:r>
          </a:p>
        </p:txBody>
      </p:sp>
      <p:sp>
        <p:nvSpPr>
          <p:cNvPr id="20" name="TextBox 19">
            <a:extLst>
              <a:ext uri="{FF2B5EF4-FFF2-40B4-BE49-F238E27FC236}">
                <a16:creationId xmlns:a16="http://schemas.microsoft.com/office/drawing/2014/main" id="{A05F0CC5-8088-6D44-8A30-1F7ACB4B081A}"/>
              </a:ext>
            </a:extLst>
          </p:cNvPr>
          <p:cNvSpPr txBox="1"/>
          <p:nvPr/>
        </p:nvSpPr>
        <p:spPr>
          <a:xfrm>
            <a:off x="5431942" y="612802"/>
            <a:ext cx="816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Design</a:t>
            </a:r>
          </a:p>
        </p:txBody>
      </p:sp>
      <p:sp>
        <p:nvSpPr>
          <p:cNvPr id="21" name="TextBox 20">
            <a:extLst>
              <a:ext uri="{FF2B5EF4-FFF2-40B4-BE49-F238E27FC236}">
                <a16:creationId xmlns:a16="http://schemas.microsoft.com/office/drawing/2014/main" id="{0D29FDBC-A214-604F-B273-932CD813B7D8}"/>
              </a:ext>
            </a:extLst>
          </p:cNvPr>
          <p:cNvSpPr txBox="1"/>
          <p:nvPr/>
        </p:nvSpPr>
        <p:spPr>
          <a:xfrm>
            <a:off x="8440686" y="612802"/>
            <a:ext cx="13276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Commission</a:t>
            </a:r>
          </a:p>
        </p:txBody>
      </p:sp>
      <p:cxnSp>
        <p:nvCxnSpPr>
          <p:cNvPr id="22" name="Straight Arrow Connector 21">
            <a:extLst>
              <a:ext uri="{FF2B5EF4-FFF2-40B4-BE49-F238E27FC236}">
                <a16:creationId xmlns:a16="http://schemas.microsoft.com/office/drawing/2014/main" id="{4B2EDB9D-4535-4849-94E6-3C22505A2555}"/>
              </a:ext>
            </a:extLst>
          </p:cNvPr>
          <p:cNvCxnSpPr>
            <a:stCxn id="19" idx="3"/>
            <a:endCxn id="20" idx="1"/>
          </p:cNvCxnSpPr>
          <p:nvPr/>
        </p:nvCxnSpPr>
        <p:spPr>
          <a:xfrm flipV="1">
            <a:off x="3239447" y="797468"/>
            <a:ext cx="2192495" cy="6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65DC58-B7E3-AB42-B841-F1AA4813E694}"/>
              </a:ext>
            </a:extLst>
          </p:cNvPr>
          <p:cNvCxnSpPr>
            <a:cxnSpLocks/>
            <a:stCxn id="20" idx="3"/>
            <a:endCxn id="21" idx="1"/>
          </p:cNvCxnSpPr>
          <p:nvPr/>
        </p:nvCxnSpPr>
        <p:spPr>
          <a:xfrm>
            <a:off x="6248191" y="797468"/>
            <a:ext cx="2192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DA23A9-1018-C97D-EC4D-44A46C0175E5}"/>
              </a:ext>
            </a:extLst>
          </p:cNvPr>
          <p:cNvSpPr/>
          <p:nvPr/>
        </p:nvSpPr>
        <p:spPr>
          <a:xfrm>
            <a:off x="4722838" y="1120126"/>
            <a:ext cx="3144812" cy="448556"/>
          </a:xfrm>
          <a:prstGeom prst="rect">
            <a:avLst/>
          </a:prstGeom>
          <a:noFill/>
          <a:ln w="38100">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5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5BA389-A758-4B4A-80AC-B71383E83216}"/>
              </a:ext>
            </a:extLst>
          </p:cNvPr>
          <p:cNvSpPr txBox="1"/>
          <p:nvPr/>
        </p:nvSpPr>
        <p:spPr>
          <a:xfrm>
            <a:off x="2971736" y="1113360"/>
            <a:ext cx="6077433" cy="461665"/>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Detectors for laser plasma interactions at 10 Hz</a:t>
            </a:r>
          </a:p>
        </p:txBody>
      </p:sp>
      <p:sp>
        <p:nvSpPr>
          <p:cNvPr id="4" name="TextBox 3">
            <a:extLst>
              <a:ext uri="{FF2B5EF4-FFF2-40B4-BE49-F238E27FC236}">
                <a16:creationId xmlns:a16="http://schemas.microsoft.com/office/drawing/2014/main" id="{D2219937-1357-3E45-8E0E-6FC2FBF3902F}"/>
              </a:ext>
            </a:extLst>
          </p:cNvPr>
          <p:cNvSpPr txBox="1"/>
          <p:nvPr/>
        </p:nvSpPr>
        <p:spPr>
          <a:xfrm>
            <a:off x="150505" y="2242391"/>
            <a:ext cx="352127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1. Sensitive to generated radiation: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&lt; 100 keV betatron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&gt;MeV bremsstrahlung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&gt;MeV neutron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rPr>
              <a:t>Broadband </a:t>
            </a:r>
            <a:r>
              <a:rPr kumimoji="0" lang="en-GB" sz="1800" b="0" i="1" u="none" strike="noStrike" kern="1200" cap="none" spc="0" normalizeH="0" baseline="0" noProof="0" dirty="0" err="1">
                <a:ln>
                  <a:noFill/>
                </a:ln>
                <a:solidFill>
                  <a:srgbClr val="2E2C61"/>
                </a:solidFill>
                <a:effectLst/>
                <a:uLnTx/>
                <a:uFillTx/>
                <a:latin typeface="Calibri" panose="020F0502020204030204"/>
                <a:ea typeface="+mn-ea"/>
                <a:cs typeface="+mn-cs"/>
              </a:rPr>
              <a:t>Thz</a:t>
            </a:r>
            <a:endParaRPr kumimoji="0" lang="en-GB" sz="1800" b="0" i="1"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2AE9226-CBCA-5A44-A0FA-AC5D4E241743}"/>
              </a:ext>
            </a:extLst>
          </p:cNvPr>
          <p:cNvSpPr txBox="1"/>
          <p:nvPr/>
        </p:nvSpPr>
        <p:spPr>
          <a:xfrm>
            <a:off x="1676993" y="4305260"/>
            <a:ext cx="324015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2. Able to characterise at sufficient resolution: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Sub-micron 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Wide FOV 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Spectroscopy</a:t>
            </a:r>
          </a:p>
        </p:txBody>
      </p:sp>
      <p:cxnSp>
        <p:nvCxnSpPr>
          <p:cNvPr id="9" name="Elbow Connector 8">
            <a:extLst>
              <a:ext uri="{FF2B5EF4-FFF2-40B4-BE49-F238E27FC236}">
                <a16:creationId xmlns:a16="http://schemas.microsoft.com/office/drawing/2014/main" id="{4541477A-4BDF-0749-A4E5-AABC61E42352}"/>
              </a:ext>
            </a:extLst>
          </p:cNvPr>
          <p:cNvCxnSpPr>
            <a:cxnSpLocks/>
            <a:stCxn id="3" idx="1"/>
            <a:endCxn id="4" idx="0"/>
          </p:cNvCxnSpPr>
          <p:nvPr/>
        </p:nvCxnSpPr>
        <p:spPr>
          <a:xfrm rot="10800000" flipV="1">
            <a:off x="1911140" y="1344193"/>
            <a:ext cx="1060596" cy="8981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628CA264-D632-2A48-AB0B-512D9C2B7AC2}"/>
              </a:ext>
            </a:extLst>
          </p:cNvPr>
          <p:cNvCxnSpPr>
            <a:cxnSpLocks/>
            <a:endCxn id="5" idx="0"/>
          </p:cNvCxnSpPr>
          <p:nvPr/>
        </p:nvCxnSpPr>
        <p:spPr>
          <a:xfrm rot="5400000">
            <a:off x="2096685" y="2762303"/>
            <a:ext cx="2743344" cy="34257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77F39B-7390-1E4E-B2D1-A5509EFB50E2}"/>
              </a:ext>
            </a:extLst>
          </p:cNvPr>
          <p:cNvSpPr txBox="1"/>
          <p:nvPr/>
        </p:nvSpPr>
        <p:spPr>
          <a:xfrm>
            <a:off x="4784131" y="2428060"/>
            <a:ext cx="351845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3. Unique challenges for LPI: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Diverse source characteristics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Ultra-short pulse durations (~</a:t>
            </a:r>
            <a:r>
              <a:rPr kumimoji="0" lang="en-GB" sz="1800" b="0" i="0" u="none" strike="noStrike" kern="1200" cap="none" spc="0" normalizeH="0" baseline="0" noProof="0" dirty="0" err="1">
                <a:ln>
                  <a:noFill/>
                </a:ln>
                <a:solidFill>
                  <a:srgbClr val="2E2C61"/>
                </a:solidFill>
                <a:effectLst/>
                <a:uLnTx/>
                <a:uFillTx/>
                <a:latin typeface="Calibri" panose="020F0502020204030204"/>
                <a:ea typeface="+mn-ea"/>
                <a:cs typeface="+mn-cs"/>
              </a:rPr>
              <a:t>ps</a:t>
            </a: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Bright/Brilliant emissions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Multi-modal emission</a:t>
            </a:r>
          </a:p>
        </p:txBody>
      </p:sp>
      <p:cxnSp>
        <p:nvCxnSpPr>
          <p:cNvPr id="11" name="Elbow Connector 10">
            <a:extLst>
              <a:ext uri="{FF2B5EF4-FFF2-40B4-BE49-F238E27FC236}">
                <a16:creationId xmlns:a16="http://schemas.microsoft.com/office/drawing/2014/main" id="{59BB7607-AC31-6440-8154-1F6F46E69FB9}"/>
              </a:ext>
            </a:extLst>
          </p:cNvPr>
          <p:cNvCxnSpPr>
            <a:cxnSpLocks/>
            <a:endCxn id="10" idx="0"/>
          </p:cNvCxnSpPr>
          <p:nvPr/>
        </p:nvCxnSpPr>
        <p:spPr>
          <a:xfrm rot="16200000" flipH="1">
            <a:off x="5917723" y="1802425"/>
            <a:ext cx="853036" cy="3982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27B196-05BC-9A47-ACAF-EB8026F240B1}"/>
              </a:ext>
            </a:extLst>
          </p:cNvPr>
          <p:cNvSpPr txBox="1"/>
          <p:nvPr/>
        </p:nvSpPr>
        <p:spPr>
          <a:xfrm>
            <a:off x="7904351" y="3557375"/>
            <a:ext cx="38928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4. Unique challenges for 10 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Film/Solid state detectors are 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Leaving scintillators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Decay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Afterglow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Longevity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rPr>
              <a:t>Yield… etc.</a:t>
            </a:r>
          </a:p>
        </p:txBody>
      </p:sp>
      <p:cxnSp>
        <p:nvCxnSpPr>
          <p:cNvPr id="15" name="Elbow Connector 14">
            <a:extLst>
              <a:ext uri="{FF2B5EF4-FFF2-40B4-BE49-F238E27FC236}">
                <a16:creationId xmlns:a16="http://schemas.microsoft.com/office/drawing/2014/main" id="{0BAB49EF-23EB-104D-9FCC-3C63AF4B9021}"/>
              </a:ext>
            </a:extLst>
          </p:cNvPr>
          <p:cNvCxnSpPr>
            <a:cxnSpLocks/>
            <a:endCxn id="13" idx="0"/>
          </p:cNvCxnSpPr>
          <p:nvPr/>
        </p:nvCxnSpPr>
        <p:spPr>
          <a:xfrm rot="16200000" flipH="1">
            <a:off x="8230889" y="1937500"/>
            <a:ext cx="1947996" cy="129175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4E98D9-18E7-9B44-AFCF-CCD7A2BCA80B}"/>
              </a:ext>
            </a:extLst>
          </p:cNvPr>
          <p:cNvSpPr txBox="1"/>
          <p:nvPr/>
        </p:nvSpPr>
        <p:spPr>
          <a:xfrm>
            <a:off x="2276748" y="619569"/>
            <a:ext cx="9626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Concept</a:t>
            </a:r>
          </a:p>
        </p:txBody>
      </p:sp>
      <p:sp>
        <p:nvSpPr>
          <p:cNvPr id="20" name="TextBox 19">
            <a:extLst>
              <a:ext uri="{FF2B5EF4-FFF2-40B4-BE49-F238E27FC236}">
                <a16:creationId xmlns:a16="http://schemas.microsoft.com/office/drawing/2014/main" id="{A05F0CC5-8088-6D44-8A30-1F7ACB4B081A}"/>
              </a:ext>
            </a:extLst>
          </p:cNvPr>
          <p:cNvSpPr txBox="1"/>
          <p:nvPr/>
        </p:nvSpPr>
        <p:spPr>
          <a:xfrm>
            <a:off x="5431942" y="612802"/>
            <a:ext cx="816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Design</a:t>
            </a:r>
          </a:p>
        </p:txBody>
      </p:sp>
      <p:sp>
        <p:nvSpPr>
          <p:cNvPr id="21" name="TextBox 20">
            <a:extLst>
              <a:ext uri="{FF2B5EF4-FFF2-40B4-BE49-F238E27FC236}">
                <a16:creationId xmlns:a16="http://schemas.microsoft.com/office/drawing/2014/main" id="{0D29FDBC-A214-604F-B273-932CD813B7D8}"/>
              </a:ext>
            </a:extLst>
          </p:cNvPr>
          <p:cNvSpPr txBox="1"/>
          <p:nvPr/>
        </p:nvSpPr>
        <p:spPr>
          <a:xfrm>
            <a:off x="8440686" y="612802"/>
            <a:ext cx="13276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Calibri" panose="020F0502020204030204"/>
                <a:ea typeface="+mn-ea"/>
                <a:cs typeface="+mn-cs"/>
              </a:rPr>
              <a:t>Commission</a:t>
            </a:r>
          </a:p>
        </p:txBody>
      </p:sp>
      <p:cxnSp>
        <p:nvCxnSpPr>
          <p:cNvPr id="22" name="Straight Arrow Connector 21">
            <a:extLst>
              <a:ext uri="{FF2B5EF4-FFF2-40B4-BE49-F238E27FC236}">
                <a16:creationId xmlns:a16="http://schemas.microsoft.com/office/drawing/2014/main" id="{4B2EDB9D-4535-4849-94E6-3C22505A2555}"/>
              </a:ext>
            </a:extLst>
          </p:cNvPr>
          <p:cNvCxnSpPr>
            <a:stCxn id="19" idx="3"/>
            <a:endCxn id="20" idx="1"/>
          </p:cNvCxnSpPr>
          <p:nvPr/>
        </p:nvCxnSpPr>
        <p:spPr>
          <a:xfrm flipV="1">
            <a:off x="3239447" y="797468"/>
            <a:ext cx="2192495" cy="6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65DC58-B7E3-AB42-B841-F1AA4813E694}"/>
              </a:ext>
            </a:extLst>
          </p:cNvPr>
          <p:cNvCxnSpPr>
            <a:cxnSpLocks/>
            <a:stCxn id="20" idx="3"/>
            <a:endCxn id="21" idx="1"/>
          </p:cNvCxnSpPr>
          <p:nvPr/>
        </p:nvCxnSpPr>
        <p:spPr>
          <a:xfrm>
            <a:off x="6248191" y="797468"/>
            <a:ext cx="2192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5CEB6EC-715C-34D9-779B-AA7A0D41A63C}"/>
              </a:ext>
            </a:extLst>
          </p:cNvPr>
          <p:cNvSpPr/>
          <p:nvPr/>
        </p:nvSpPr>
        <p:spPr>
          <a:xfrm>
            <a:off x="8172133" y="1110405"/>
            <a:ext cx="877036" cy="448556"/>
          </a:xfrm>
          <a:prstGeom prst="rect">
            <a:avLst/>
          </a:prstGeom>
          <a:noFill/>
          <a:ln w="38100">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0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5231C6-DE53-817C-BBEE-CB303B658517}"/>
              </a:ext>
            </a:extLst>
          </p:cNvPr>
          <p:cNvSpPr/>
          <p:nvPr/>
        </p:nvSpPr>
        <p:spPr>
          <a:xfrm>
            <a:off x="1653905" y="5660063"/>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9" name="Straight Arrow Connector 105">
            <a:extLst>
              <a:ext uri="{FF2B5EF4-FFF2-40B4-BE49-F238E27FC236}">
                <a16:creationId xmlns:a16="http://schemas.microsoft.com/office/drawing/2014/main" id="{61B04C6A-CC14-E24B-ABF9-AA418592EF29}"/>
              </a:ext>
            </a:extLst>
          </p:cNvPr>
          <p:cNvCxnSpPr>
            <a:cxnSpLocks/>
            <a:stCxn id="42" idx="2"/>
            <a:endCxn id="159" idx="0"/>
          </p:cNvCxnSpPr>
          <p:nvPr/>
        </p:nvCxnSpPr>
        <p:spPr>
          <a:xfrm flipH="1">
            <a:off x="10972859" y="2755725"/>
            <a:ext cx="4238" cy="135676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5">
            <a:extLst>
              <a:ext uri="{FF2B5EF4-FFF2-40B4-BE49-F238E27FC236}">
                <a16:creationId xmlns:a16="http://schemas.microsoft.com/office/drawing/2014/main" id="{AB6561B9-70F1-D34C-926E-D84C03F52143}"/>
              </a:ext>
            </a:extLst>
          </p:cNvPr>
          <p:cNvCxnSpPr>
            <a:cxnSpLocks/>
            <a:stCxn id="41" idx="2"/>
            <a:endCxn id="101" idx="0"/>
          </p:cNvCxnSpPr>
          <p:nvPr/>
        </p:nvCxnSpPr>
        <p:spPr>
          <a:xfrm flipH="1">
            <a:off x="9152105" y="2755726"/>
            <a:ext cx="599" cy="222669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5">
            <a:extLst>
              <a:ext uri="{FF2B5EF4-FFF2-40B4-BE49-F238E27FC236}">
                <a16:creationId xmlns:a16="http://schemas.microsoft.com/office/drawing/2014/main" id="{585F0C20-1934-8340-9F98-51C2FC65A402}"/>
              </a:ext>
            </a:extLst>
          </p:cNvPr>
          <p:cNvCxnSpPr>
            <a:cxnSpLocks/>
            <a:stCxn id="40" idx="2"/>
          </p:cNvCxnSpPr>
          <p:nvPr/>
        </p:nvCxnSpPr>
        <p:spPr>
          <a:xfrm>
            <a:off x="6901411" y="2743252"/>
            <a:ext cx="0" cy="204468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7F73C7A-73DD-3941-8879-D326978EA194}"/>
              </a:ext>
            </a:extLst>
          </p:cNvPr>
          <p:cNvSpPr/>
          <p:nvPr/>
        </p:nvSpPr>
        <p:spPr>
          <a:xfrm>
            <a:off x="422627" y="1997763"/>
            <a:ext cx="5155678" cy="4246930"/>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8900"/>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E6E55E4-9B7B-0349-B3E4-1929AE1CDA4B}"/>
              </a:ext>
            </a:extLst>
          </p:cNvPr>
          <p:cNvSpPr/>
          <p:nvPr/>
        </p:nvSpPr>
        <p:spPr>
          <a:xfrm>
            <a:off x="6327568" y="1997763"/>
            <a:ext cx="5441806" cy="4238530"/>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5F77C26-9DAC-074E-A270-629161E02A63}"/>
              </a:ext>
            </a:extLst>
          </p:cNvPr>
          <p:cNvSpPr/>
          <p:nvPr/>
        </p:nvSpPr>
        <p:spPr>
          <a:xfrm>
            <a:off x="2927215" y="546650"/>
            <a:ext cx="5747553" cy="1113615"/>
          </a:xfrm>
          <a:prstGeom prst="rect">
            <a:avLst/>
          </a:prstGeom>
          <a:noFill/>
          <a:ln w="381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CC8D60-99EF-5449-9869-0E79D14A4F14}"/>
              </a:ext>
            </a:extLst>
          </p:cNvPr>
          <p:cNvSpPr txBox="1"/>
          <p:nvPr/>
        </p:nvSpPr>
        <p:spPr>
          <a:xfrm>
            <a:off x="2380784" y="5814462"/>
            <a:ext cx="11753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08900">
                    <a:lumMod val="75000"/>
                  </a:srgbClr>
                </a:solidFill>
                <a:effectLst/>
                <a:uLnTx/>
                <a:uFillTx/>
                <a:latin typeface="Calibri" panose="020F0502020204030204"/>
                <a:ea typeface="+mn-ea"/>
                <a:cs typeface="+mn-cs"/>
              </a:rPr>
              <a:t>Imaging</a:t>
            </a:r>
          </a:p>
        </p:txBody>
      </p:sp>
      <p:sp>
        <p:nvSpPr>
          <p:cNvPr id="8" name="TextBox 7">
            <a:extLst>
              <a:ext uri="{FF2B5EF4-FFF2-40B4-BE49-F238E27FC236}">
                <a16:creationId xmlns:a16="http://schemas.microsoft.com/office/drawing/2014/main" id="{54205062-F603-584B-B1C7-CDF647DD3670}"/>
              </a:ext>
            </a:extLst>
          </p:cNvPr>
          <p:cNvSpPr txBox="1"/>
          <p:nvPr/>
        </p:nvSpPr>
        <p:spPr>
          <a:xfrm>
            <a:off x="4829752" y="1045348"/>
            <a:ext cx="2126801" cy="461665"/>
          </a:xfrm>
          <a:prstGeom prst="rect">
            <a:avLst/>
          </a:prstGeom>
          <a:solidFill>
            <a:schemeClr val="tx1"/>
          </a:solidFill>
          <a:ln w="285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Optical Imaging</a:t>
            </a:r>
          </a:p>
        </p:txBody>
      </p:sp>
      <p:sp>
        <p:nvSpPr>
          <p:cNvPr id="10" name="TextBox 9">
            <a:extLst>
              <a:ext uri="{FF2B5EF4-FFF2-40B4-BE49-F238E27FC236}">
                <a16:creationId xmlns:a16="http://schemas.microsoft.com/office/drawing/2014/main" id="{9D7CE4FC-CE8C-0741-8B52-D86B51D9EFCC}"/>
              </a:ext>
            </a:extLst>
          </p:cNvPr>
          <p:cNvSpPr txBox="1"/>
          <p:nvPr/>
        </p:nvSpPr>
        <p:spPr>
          <a:xfrm>
            <a:off x="7200193" y="1045348"/>
            <a:ext cx="1277914" cy="461665"/>
          </a:xfrm>
          <a:prstGeom prst="rect">
            <a:avLst/>
          </a:prstGeom>
          <a:solidFill>
            <a:schemeClr val="tx1"/>
          </a:solidFill>
          <a:ln w="28575">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a:t>
            </a:r>
          </a:p>
        </p:txBody>
      </p:sp>
      <p:sp>
        <p:nvSpPr>
          <p:cNvPr id="33" name="TextBox 32">
            <a:extLst>
              <a:ext uri="{FF2B5EF4-FFF2-40B4-BE49-F238E27FC236}">
                <a16:creationId xmlns:a16="http://schemas.microsoft.com/office/drawing/2014/main" id="{29A365AB-3F37-0445-9AA6-414A23E030CB}"/>
              </a:ext>
            </a:extLst>
          </p:cNvPr>
          <p:cNvSpPr txBox="1"/>
          <p:nvPr/>
        </p:nvSpPr>
        <p:spPr>
          <a:xfrm>
            <a:off x="3606879" y="546522"/>
            <a:ext cx="455109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E2C61">
                    <a:lumMod val="60000"/>
                    <a:lumOff val="40000"/>
                  </a:srgbClr>
                </a:solidFill>
                <a:effectLst/>
                <a:uLnTx/>
                <a:uFillTx/>
                <a:latin typeface="Calibri" panose="020F0502020204030204"/>
                <a:ea typeface="+mn-ea"/>
                <a:cs typeface="+mn-cs"/>
              </a:rPr>
              <a:t>Underpinning Methodology</a:t>
            </a:r>
          </a:p>
        </p:txBody>
      </p:sp>
      <p:sp>
        <p:nvSpPr>
          <p:cNvPr id="43" name="TextBox 42">
            <a:extLst>
              <a:ext uri="{FF2B5EF4-FFF2-40B4-BE49-F238E27FC236}">
                <a16:creationId xmlns:a16="http://schemas.microsoft.com/office/drawing/2014/main" id="{4A4F0CE9-DDFA-B74A-8271-39E5D999D67A}"/>
              </a:ext>
            </a:extLst>
          </p:cNvPr>
          <p:cNvSpPr txBox="1"/>
          <p:nvPr/>
        </p:nvSpPr>
        <p:spPr>
          <a:xfrm>
            <a:off x="683383" y="2281587"/>
            <a:ext cx="1275862"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Betatron</a:t>
            </a:r>
          </a:p>
        </p:txBody>
      </p:sp>
      <p:sp>
        <p:nvSpPr>
          <p:cNvPr id="41" name="TextBox 40">
            <a:extLst>
              <a:ext uri="{FF2B5EF4-FFF2-40B4-BE49-F238E27FC236}">
                <a16:creationId xmlns:a16="http://schemas.microsoft.com/office/drawing/2014/main" id="{9554D89D-5381-5441-8CD8-254AB7109017}"/>
              </a:ext>
            </a:extLst>
          </p:cNvPr>
          <p:cNvSpPr txBox="1"/>
          <p:nvPr/>
        </p:nvSpPr>
        <p:spPr>
          <a:xfrm>
            <a:off x="8593192" y="2294061"/>
            <a:ext cx="1119024"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Particle</a:t>
            </a:r>
          </a:p>
        </p:txBody>
      </p:sp>
      <p:sp>
        <p:nvSpPr>
          <p:cNvPr id="44" name="TextBox 43">
            <a:extLst>
              <a:ext uri="{FF2B5EF4-FFF2-40B4-BE49-F238E27FC236}">
                <a16:creationId xmlns:a16="http://schemas.microsoft.com/office/drawing/2014/main" id="{F1909B15-6D69-2240-B057-FDF4D478858A}"/>
              </a:ext>
            </a:extLst>
          </p:cNvPr>
          <p:cNvSpPr txBox="1"/>
          <p:nvPr/>
        </p:nvSpPr>
        <p:spPr>
          <a:xfrm>
            <a:off x="2377209" y="2281587"/>
            <a:ext cx="1483548"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Hard X-ray</a:t>
            </a:r>
          </a:p>
        </p:txBody>
      </p:sp>
      <p:sp>
        <p:nvSpPr>
          <p:cNvPr id="45" name="TextBox 44">
            <a:extLst>
              <a:ext uri="{FF2B5EF4-FFF2-40B4-BE49-F238E27FC236}">
                <a16:creationId xmlns:a16="http://schemas.microsoft.com/office/drawing/2014/main" id="{87903826-11C1-9C4C-830C-3097E0B499FD}"/>
              </a:ext>
            </a:extLst>
          </p:cNvPr>
          <p:cNvSpPr txBox="1"/>
          <p:nvPr/>
        </p:nvSpPr>
        <p:spPr>
          <a:xfrm>
            <a:off x="4215706" y="2281588"/>
            <a:ext cx="1228093"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Neutron</a:t>
            </a:r>
          </a:p>
        </p:txBody>
      </p:sp>
      <p:cxnSp>
        <p:nvCxnSpPr>
          <p:cNvPr id="106" name="Straight Arrow Connector 105">
            <a:extLst>
              <a:ext uri="{FF2B5EF4-FFF2-40B4-BE49-F238E27FC236}">
                <a16:creationId xmlns:a16="http://schemas.microsoft.com/office/drawing/2014/main" id="{941D8A2C-5D7F-5341-B516-61278A4240F8}"/>
              </a:ext>
            </a:extLst>
          </p:cNvPr>
          <p:cNvCxnSpPr>
            <a:cxnSpLocks/>
            <a:stCxn id="66" idx="2"/>
            <a:endCxn id="46" idx="1"/>
          </p:cNvCxnSpPr>
          <p:nvPr/>
        </p:nvCxnSpPr>
        <p:spPr>
          <a:xfrm rot="16200000" flipH="1">
            <a:off x="2672399" y="4017170"/>
            <a:ext cx="1069702" cy="18337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5">
            <a:extLst>
              <a:ext uri="{FF2B5EF4-FFF2-40B4-BE49-F238E27FC236}">
                <a16:creationId xmlns:a16="http://schemas.microsoft.com/office/drawing/2014/main" id="{CE353A83-1FB6-2849-B4A5-97198A6E8E51}"/>
              </a:ext>
            </a:extLst>
          </p:cNvPr>
          <p:cNvCxnSpPr>
            <a:cxnSpLocks/>
            <a:stCxn id="45" idx="2"/>
            <a:endCxn id="46" idx="3"/>
          </p:cNvCxnSpPr>
          <p:nvPr/>
        </p:nvCxnSpPr>
        <p:spPr>
          <a:xfrm rot="5400000">
            <a:off x="3794753" y="3608709"/>
            <a:ext cx="1900456" cy="16954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19E93B7-7369-E741-BE68-65BCC62BE745}"/>
              </a:ext>
            </a:extLst>
          </p:cNvPr>
          <p:cNvSpPr txBox="1"/>
          <p:nvPr/>
        </p:nvSpPr>
        <p:spPr>
          <a:xfrm>
            <a:off x="3147422" y="1045348"/>
            <a:ext cx="1512786" cy="461665"/>
          </a:xfrm>
          <a:prstGeom prst="rect">
            <a:avLst/>
          </a:prstGeom>
          <a:solidFill>
            <a:schemeClr val="tx1"/>
          </a:solidFill>
          <a:ln w="2857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Scintillator</a:t>
            </a:r>
          </a:p>
        </p:txBody>
      </p:sp>
      <p:sp>
        <p:nvSpPr>
          <p:cNvPr id="151" name="TextBox 150">
            <a:extLst>
              <a:ext uri="{FF2B5EF4-FFF2-40B4-BE49-F238E27FC236}">
                <a16:creationId xmlns:a16="http://schemas.microsoft.com/office/drawing/2014/main" id="{893A7582-5A10-FF44-B421-6D29894769B8}"/>
              </a:ext>
            </a:extLst>
          </p:cNvPr>
          <p:cNvSpPr txBox="1"/>
          <p:nvPr/>
        </p:nvSpPr>
        <p:spPr>
          <a:xfrm>
            <a:off x="6414121" y="4232088"/>
            <a:ext cx="1828834"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High Rep-Activation</a:t>
            </a:r>
          </a:p>
        </p:txBody>
      </p:sp>
      <p:sp>
        <p:nvSpPr>
          <p:cNvPr id="40" name="TextBox 39">
            <a:extLst>
              <a:ext uri="{FF2B5EF4-FFF2-40B4-BE49-F238E27FC236}">
                <a16:creationId xmlns:a16="http://schemas.microsoft.com/office/drawing/2014/main" id="{69912F68-95FF-4347-B058-2FFC35A4C9D6}"/>
              </a:ext>
            </a:extLst>
          </p:cNvPr>
          <p:cNvSpPr txBox="1"/>
          <p:nvPr/>
        </p:nvSpPr>
        <p:spPr>
          <a:xfrm>
            <a:off x="6496556" y="2281587"/>
            <a:ext cx="809709"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X-ray</a:t>
            </a:r>
          </a:p>
        </p:txBody>
      </p:sp>
      <p:sp>
        <p:nvSpPr>
          <p:cNvPr id="42" name="TextBox 41">
            <a:extLst>
              <a:ext uri="{FF2B5EF4-FFF2-40B4-BE49-F238E27FC236}">
                <a16:creationId xmlns:a16="http://schemas.microsoft.com/office/drawing/2014/main" id="{842DE8D1-276A-4E48-AA0D-4FB8D2718BF4}"/>
              </a:ext>
            </a:extLst>
          </p:cNvPr>
          <p:cNvSpPr txBox="1"/>
          <p:nvPr/>
        </p:nvSpPr>
        <p:spPr>
          <a:xfrm>
            <a:off x="10652328" y="2294060"/>
            <a:ext cx="649537"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THz</a:t>
            </a:r>
          </a:p>
        </p:txBody>
      </p:sp>
      <p:cxnSp>
        <p:nvCxnSpPr>
          <p:cNvPr id="70" name="Straight Arrow Connector 105">
            <a:extLst>
              <a:ext uri="{FF2B5EF4-FFF2-40B4-BE49-F238E27FC236}">
                <a16:creationId xmlns:a16="http://schemas.microsoft.com/office/drawing/2014/main" id="{D1833F91-79D0-1645-9780-D20E1040FAAC}"/>
              </a:ext>
            </a:extLst>
          </p:cNvPr>
          <p:cNvCxnSpPr>
            <a:cxnSpLocks/>
            <a:stCxn id="44" idx="2"/>
            <a:endCxn id="66" idx="0"/>
          </p:cNvCxnSpPr>
          <p:nvPr/>
        </p:nvCxnSpPr>
        <p:spPr>
          <a:xfrm flipH="1">
            <a:off x="3115563" y="2743252"/>
            <a:ext cx="3420" cy="46142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D48830F-82AA-0E48-9878-BD5BF482628E}"/>
              </a:ext>
            </a:extLst>
          </p:cNvPr>
          <p:cNvSpPr txBox="1"/>
          <p:nvPr/>
        </p:nvSpPr>
        <p:spPr>
          <a:xfrm>
            <a:off x="6422747" y="4789531"/>
            <a:ext cx="1297150"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High Flux CZT</a:t>
            </a:r>
          </a:p>
        </p:txBody>
      </p:sp>
      <p:sp>
        <p:nvSpPr>
          <p:cNvPr id="23" name="Rectangle 22">
            <a:extLst>
              <a:ext uri="{FF2B5EF4-FFF2-40B4-BE49-F238E27FC236}">
                <a16:creationId xmlns:a16="http://schemas.microsoft.com/office/drawing/2014/main" id="{11D83B07-51DC-C549-AF8B-ED7A639728CB}"/>
              </a:ext>
            </a:extLst>
          </p:cNvPr>
          <p:cNvSpPr/>
          <p:nvPr/>
        </p:nvSpPr>
        <p:spPr>
          <a:xfrm>
            <a:off x="6370978" y="4124410"/>
            <a:ext cx="3528809" cy="168462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6" name="Picture 75" descr="A picture containing application&#10;&#10;Description automatically generated">
            <a:extLst>
              <a:ext uri="{FF2B5EF4-FFF2-40B4-BE49-F238E27FC236}">
                <a16:creationId xmlns:a16="http://schemas.microsoft.com/office/drawing/2014/main" id="{71109064-4139-D847-ACD6-332002F3E57A}"/>
              </a:ext>
            </a:extLst>
          </p:cNvPr>
          <p:cNvPicPr>
            <a:picLocks noChangeAspect="1"/>
          </p:cNvPicPr>
          <p:nvPr/>
        </p:nvPicPr>
        <p:blipFill>
          <a:blip r:embed="rId2"/>
          <a:stretch>
            <a:fillRect/>
          </a:stretch>
        </p:blipFill>
        <p:spPr>
          <a:xfrm>
            <a:off x="6395669" y="5182384"/>
            <a:ext cx="2217371" cy="626649"/>
          </a:xfrm>
          <a:prstGeom prst="rect">
            <a:avLst/>
          </a:prstGeom>
          <a:solidFill>
            <a:schemeClr val="accent4"/>
          </a:solidFill>
          <a:ln w="19050">
            <a:solidFill>
              <a:schemeClr val="accent3"/>
            </a:solidFill>
          </a:ln>
        </p:spPr>
      </p:pic>
      <p:sp>
        <p:nvSpPr>
          <p:cNvPr id="100" name="TextBox 99">
            <a:extLst>
              <a:ext uri="{FF2B5EF4-FFF2-40B4-BE49-F238E27FC236}">
                <a16:creationId xmlns:a16="http://schemas.microsoft.com/office/drawing/2014/main" id="{046C6FC8-F4F6-1243-8D43-7DA3D0EEA67D}"/>
              </a:ext>
            </a:extLst>
          </p:cNvPr>
          <p:cNvSpPr txBox="1"/>
          <p:nvPr/>
        </p:nvSpPr>
        <p:spPr>
          <a:xfrm>
            <a:off x="8504127" y="4232088"/>
            <a:ext cx="1295954" cy="584775"/>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Electron Cherenkov</a:t>
            </a:r>
          </a:p>
        </p:txBody>
      </p:sp>
      <p:sp>
        <p:nvSpPr>
          <p:cNvPr id="101" name="TextBox 100">
            <a:extLst>
              <a:ext uri="{FF2B5EF4-FFF2-40B4-BE49-F238E27FC236}">
                <a16:creationId xmlns:a16="http://schemas.microsoft.com/office/drawing/2014/main" id="{AF346266-5C36-EF48-9CEF-1F2ABAFD3E06}"/>
              </a:ext>
            </a:extLst>
          </p:cNvPr>
          <p:cNvSpPr txBox="1"/>
          <p:nvPr/>
        </p:nvSpPr>
        <p:spPr>
          <a:xfrm>
            <a:off x="8535050" y="4982422"/>
            <a:ext cx="1234109" cy="584775"/>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2D Active Thomson</a:t>
            </a:r>
          </a:p>
        </p:txBody>
      </p:sp>
      <p:sp>
        <p:nvSpPr>
          <p:cNvPr id="102" name="TextBox 101">
            <a:extLst>
              <a:ext uri="{FF2B5EF4-FFF2-40B4-BE49-F238E27FC236}">
                <a16:creationId xmlns:a16="http://schemas.microsoft.com/office/drawing/2014/main" id="{85ADF7AF-7FCF-A049-924A-21E1527134C7}"/>
              </a:ext>
            </a:extLst>
          </p:cNvPr>
          <p:cNvSpPr txBox="1"/>
          <p:nvPr/>
        </p:nvSpPr>
        <p:spPr>
          <a:xfrm>
            <a:off x="8302587" y="5810625"/>
            <a:ext cx="18476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Spectroscopy</a:t>
            </a:r>
          </a:p>
        </p:txBody>
      </p:sp>
      <p:sp>
        <p:nvSpPr>
          <p:cNvPr id="121" name="Rectangle 120">
            <a:extLst>
              <a:ext uri="{FF2B5EF4-FFF2-40B4-BE49-F238E27FC236}">
                <a16:creationId xmlns:a16="http://schemas.microsoft.com/office/drawing/2014/main" id="{F13FFE5D-349F-024D-84F8-EAAD0404E6F1}"/>
              </a:ext>
            </a:extLst>
          </p:cNvPr>
          <p:cNvSpPr/>
          <p:nvPr/>
        </p:nvSpPr>
        <p:spPr>
          <a:xfrm>
            <a:off x="3448077" y="4828375"/>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22" name="Rectangle 121">
            <a:extLst>
              <a:ext uri="{FF2B5EF4-FFF2-40B4-BE49-F238E27FC236}">
                <a16:creationId xmlns:a16="http://schemas.microsoft.com/office/drawing/2014/main" id="{A7353CD2-A1B0-1B40-A9FE-2418A447F7C5}"/>
              </a:ext>
            </a:extLst>
          </p:cNvPr>
          <p:cNvSpPr/>
          <p:nvPr/>
        </p:nvSpPr>
        <p:spPr>
          <a:xfrm>
            <a:off x="3813815" y="4828375"/>
            <a:ext cx="180000" cy="180000"/>
          </a:xfrm>
          <a:prstGeom prst="rect">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D13B31FB-12F9-FB49-9802-D695732B08EC}"/>
              </a:ext>
            </a:extLst>
          </p:cNvPr>
          <p:cNvSpPr/>
          <p:nvPr/>
        </p:nvSpPr>
        <p:spPr>
          <a:xfrm>
            <a:off x="4228424" y="4828375"/>
            <a:ext cx="180000" cy="180000"/>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D289217B-B482-D542-B409-3DD4F0E7DDAA}"/>
              </a:ext>
            </a:extLst>
          </p:cNvPr>
          <p:cNvSpPr/>
          <p:nvPr/>
        </p:nvSpPr>
        <p:spPr>
          <a:xfrm>
            <a:off x="873558" y="3578777"/>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5EE3E104-289E-C94B-AF67-A344B3CD8F96}"/>
              </a:ext>
            </a:extLst>
          </p:cNvPr>
          <p:cNvSpPr/>
          <p:nvPr/>
        </p:nvSpPr>
        <p:spPr>
          <a:xfrm>
            <a:off x="1239296" y="3578777"/>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1F5727B4-6587-724E-806F-143C0E4EFD7F}"/>
              </a:ext>
            </a:extLst>
          </p:cNvPr>
          <p:cNvSpPr/>
          <p:nvPr/>
        </p:nvSpPr>
        <p:spPr>
          <a:xfrm>
            <a:off x="1653905" y="3578777"/>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A04A3BA5-EE60-3C46-9145-B61E4742188E}"/>
              </a:ext>
            </a:extLst>
          </p:cNvPr>
          <p:cNvSpPr/>
          <p:nvPr/>
        </p:nvSpPr>
        <p:spPr>
          <a:xfrm>
            <a:off x="2649063" y="3562956"/>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CA7A779C-6416-4847-AA8C-4BA2B44C4EA5}"/>
              </a:ext>
            </a:extLst>
          </p:cNvPr>
          <p:cNvSpPr/>
          <p:nvPr/>
        </p:nvSpPr>
        <p:spPr>
          <a:xfrm>
            <a:off x="4314483" y="4172383"/>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4" name="Rectangle 133">
            <a:extLst>
              <a:ext uri="{FF2B5EF4-FFF2-40B4-BE49-F238E27FC236}">
                <a16:creationId xmlns:a16="http://schemas.microsoft.com/office/drawing/2014/main" id="{526B1B9C-6100-204D-AAB5-05C95C9665C5}"/>
              </a:ext>
            </a:extLst>
          </p:cNvPr>
          <p:cNvSpPr/>
          <p:nvPr/>
        </p:nvSpPr>
        <p:spPr>
          <a:xfrm>
            <a:off x="5094830" y="4172383"/>
            <a:ext cx="180000" cy="180000"/>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6A26E29B-3AA4-0041-8C82-7541D5A84E6C}"/>
              </a:ext>
            </a:extLst>
          </p:cNvPr>
          <p:cNvSpPr/>
          <p:nvPr/>
        </p:nvSpPr>
        <p:spPr>
          <a:xfrm>
            <a:off x="7008849" y="3227250"/>
            <a:ext cx="180000" cy="180000"/>
          </a:xfrm>
          <a:prstGeom prst="rect">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8395C7D-F432-6747-A057-6F77CD5E7B95}"/>
              </a:ext>
            </a:extLst>
          </p:cNvPr>
          <p:cNvSpPr/>
          <p:nvPr/>
        </p:nvSpPr>
        <p:spPr>
          <a:xfrm>
            <a:off x="7423458" y="3227250"/>
            <a:ext cx="180000" cy="180000"/>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80D754A9-9C26-7543-B28B-0DADFDC8527F}"/>
              </a:ext>
            </a:extLst>
          </p:cNvPr>
          <p:cNvSpPr/>
          <p:nvPr/>
        </p:nvSpPr>
        <p:spPr>
          <a:xfrm>
            <a:off x="6656170" y="3836778"/>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40" name="Rectangle 139">
            <a:extLst>
              <a:ext uri="{FF2B5EF4-FFF2-40B4-BE49-F238E27FC236}">
                <a16:creationId xmlns:a16="http://schemas.microsoft.com/office/drawing/2014/main" id="{01EF6147-A6EE-D345-B808-7BE43731FF1E}"/>
              </a:ext>
            </a:extLst>
          </p:cNvPr>
          <p:cNvSpPr/>
          <p:nvPr/>
        </p:nvSpPr>
        <p:spPr>
          <a:xfrm>
            <a:off x="7436517" y="3836778"/>
            <a:ext cx="180000" cy="180000"/>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B5EAAD62-BD0A-8E42-9F24-4BA63403393D}"/>
              </a:ext>
            </a:extLst>
          </p:cNvPr>
          <p:cNvSpPr/>
          <p:nvPr/>
        </p:nvSpPr>
        <p:spPr>
          <a:xfrm>
            <a:off x="8694101" y="3724194"/>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53" name="Rectangle 152">
            <a:extLst>
              <a:ext uri="{FF2B5EF4-FFF2-40B4-BE49-F238E27FC236}">
                <a16:creationId xmlns:a16="http://schemas.microsoft.com/office/drawing/2014/main" id="{0248778C-DBC7-9E48-9573-23081BE2F1D4}"/>
              </a:ext>
            </a:extLst>
          </p:cNvPr>
          <p:cNvSpPr/>
          <p:nvPr/>
        </p:nvSpPr>
        <p:spPr>
          <a:xfrm>
            <a:off x="10875210" y="4720724"/>
            <a:ext cx="180000" cy="180000"/>
          </a:xfrm>
          <a:prstGeom prst="rect">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CBFB597-A0F9-2C46-9EC5-8EBA31640509}"/>
              </a:ext>
            </a:extLst>
          </p:cNvPr>
          <p:cNvSpPr/>
          <p:nvPr/>
        </p:nvSpPr>
        <p:spPr>
          <a:xfrm>
            <a:off x="11289819" y="4720724"/>
            <a:ext cx="180000" cy="180000"/>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D578D7AE-B474-A54B-8A9A-12BAC240CCF0}"/>
              </a:ext>
            </a:extLst>
          </p:cNvPr>
          <p:cNvSpPr/>
          <p:nvPr/>
        </p:nvSpPr>
        <p:spPr>
          <a:xfrm>
            <a:off x="10882859" y="3762480"/>
            <a:ext cx="180000" cy="180000"/>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C8173F10-8283-A642-932A-BE99F5E97C5B}"/>
              </a:ext>
            </a:extLst>
          </p:cNvPr>
          <p:cNvSpPr/>
          <p:nvPr/>
        </p:nvSpPr>
        <p:spPr>
          <a:xfrm>
            <a:off x="11297468" y="3762480"/>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BF450FF1-4940-6148-8B21-581FB9C82C4F}"/>
              </a:ext>
            </a:extLst>
          </p:cNvPr>
          <p:cNvSpPr txBox="1"/>
          <p:nvPr/>
        </p:nvSpPr>
        <p:spPr>
          <a:xfrm>
            <a:off x="3298938" y="4459043"/>
            <a:ext cx="1361270" cy="369332"/>
          </a:xfrm>
          <a:prstGeom prst="rect">
            <a:avLst/>
          </a:prstGeom>
          <a:solidFill>
            <a:schemeClr val="bg1"/>
          </a:solidFill>
          <a:ln w="38100">
            <a:solidFill>
              <a:schemeClr val="tx1"/>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panose="020F0502020204030204"/>
              </a:defRPr>
            </a:lvl1pPr>
          </a:lstStyle>
          <a:p>
            <a:r>
              <a:rPr lang="en-GB" dirty="0"/>
              <a:t>Multi-Modal</a:t>
            </a:r>
          </a:p>
        </p:txBody>
      </p:sp>
      <p:sp>
        <p:nvSpPr>
          <p:cNvPr id="149" name="TextBox 148">
            <a:extLst>
              <a:ext uri="{FF2B5EF4-FFF2-40B4-BE49-F238E27FC236}">
                <a16:creationId xmlns:a16="http://schemas.microsoft.com/office/drawing/2014/main" id="{D3EB0BD4-DEF4-524E-9829-C89E2FA114DD}"/>
              </a:ext>
            </a:extLst>
          </p:cNvPr>
          <p:cNvSpPr txBox="1"/>
          <p:nvPr/>
        </p:nvSpPr>
        <p:spPr>
          <a:xfrm>
            <a:off x="6414121" y="2891809"/>
            <a:ext cx="1460143"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Bayer Ross-Pair</a:t>
            </a:r>
          </a:p>
        </p:txBody>
      </p:sp>
      <p:sp>
        <p:nvSpPr>
          <p:cNvPr id="150" name="TextBox 149">
            <a:extLst>
              <a:ext uri="{FF2B5EF4-FFF2-40B4-BE49-F238E27FC236}">
                <a16:creationId xmlns:a16="http://schemas.microsoft.com/office/drawing/2014/main" id="{D0279EB2-1446-AF42-9BFB-73D394FD09DD}"/>
              </a:ext>
            </a:extLst>
          </p:cNvPr>
          <p:cNvSpPr txBox="1"/>
          <p:nvPr/>
        </p:nvSpPr>
        <p:spPr>
          <a:xfrm>
            <a:off x="6399152" y="3478732"/>
            <a:ext cx="1888466"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Linear Spectrometer</a:t>
            </a:r>
          </a:p>
        </p:txBody>
      </p:sp>
      <p:sp>
        <p:nvSpPr>
          <p:cNvPr id="158" name="TextBox 157">
            <a:extLst>
              <a:ext uri="{FF2B5EF4-FFF2-40B4-BE49-F238E27FC236}">
                <a16:creationId xmlns:a16="http://schemas.microsoft.com/office/drawing/2014/main" id="{D5A536DB-33BB-BF4E-B367-CC7A8D16C0B7}"/>
              </a:ext>
            </a:extLst>
          </p:cNvPr>
          <p:cNvSpPr txBox="1"/>
          <p:nvPr/>
        </p:nvSpPr>
        <p:spPr>
          <a:xfrm>
            <a:off x="10252316" y="3180821"/>
            <a:ext cx="1441086" cy="584775"/>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Interferometer CTR </a:t>
            </a:r>
          </a:p>
        </p:txBody>
      </p:sp>
      <p:sp>
        <p:nvSpPr>
          <p:cNvPr id="159" name="TextBox 158">
            <a:extLst>
              <a:ext uri="{FF2B5EF4-FFF2-40B4-BE49-F238E27FC236}">
                <a16:creationId xmlns:a16="http://schemas.microsoft.com/office/drawing/2014/main" id="{1BB2E3C2-B397-0B49-9FC2-03925EEB8C65}"/>
              </a:ext>
            </a:extLst>
          </p:cNvPr>
          <p:cNvSpPr txBox="1"/>
          <p:nvPr/>
        </p:nvSpPr>
        <p:spPr>
          <a:xfrm>
            <a:off x="10202004" y="4112493"/>
            <a:ext cx="1541710" cy="584775"/>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Splitting Spectrometer</a:t>
            </a:r>
          </a:p>
        </p:txBody>
      </p:sp>
      <p:sp>
        <p:nvSpPr>
          <p:cNvPr id="164" name="TextBox 163">
            <a:extLst>
              <a:ext uri="{FF2B5EF4-FFF2-40B4-BE49-F238E27FC236}">
                <a16:creationId xmlns:a16="http://schemas.microsoft.com/office/drawing/2014/main" id="{2AF6A437-0141-4942-B19D-26E5BFE7ED72}"/>
              </a:ext>
            </a:extLst>
          </p:cNvPr>
          <p:cNvSpPr txBox="1"/>
          <p:nvPr/>
        </p:nvSpPr>
        <p:spPr>
          <a:xfrm>
            <a:off x="8578742" y="2901751"/>
            <a:ext cx="1146724" cy="830997"/>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Neutron</a:t>
            </a:r>
          </a:p>
          <a:p>
            <a:r>
              <a:rPr lang="en-GB" dirty="0"/>
              <a:t>Shaped</a:t>
            </a:r>
          </a:p>
          <a:p>
            <a:r>
              <a:rPr lang="en-GB" dirty="0"/>
              <a:t>Scintillators</a:t>
            </a:r>
          </a:p>
        </p:txBody>
      </p:sp>
      <p:sp>
        <p:nvSpPr>
          <p:cNvPr id="66" name="TextBox 65">
            <a:extLst>
              <a:ext uri="{FF2B5EF4-FFF2-40B4-BE49-F238E27FC236}">
                <a16:creationId xmlns:a16="http://schemas.microsoft.com/office/drawing/2014/main" id="{C9722FDC-B252-F741-9A5B-E99316307099}"/>
              </a:ext>
            </a:extLst>
          </p:cNvPr>
          <p:cNvSpPr txBox="1"/>
          <p:nvPr/>
        </p:nvSpPr>
        <p:spPr>
          <a:xfrm>
            <a:off x="2389402" y="3204675"/>
            <a:ext cx="1452321" cy="369332"/>
          </a:xfrm>
          <a:prstGeom prst="rect">
            <a:avLst/>
          </a:prstGeom>
          <a:solidFill>
            <a:schemeClr val="bg1"/>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MeV+ Imager</a:t>
            </a:r>
          </a:p>
        </p:txBody>
      </p:sp>
      <p:sp>
        <p:nvSpPr>
          <p:cNvPr id="97" name="TextBox 96">
            <a:extLst>
              <a:ext uri="{FF2B5EF4-FFF2-40B4-BE49-F238E27FC236}">
                <a16:creationId xmlns:a16="http://schemas.microsoft.com/office/drawing/2014/main" id="{DC3D969B-5EE8-1B4A-A938-EE8E1A09F6BA}"/>
              </a:ext>
            </a:extLst>
          </p:cNvPr>
          <p:cNvSpPr txBox="1"/>
          <p:nvPr/>
        </p:nvSpPr>
        <p:spPr>
          <a:xfrm>
            <a:off x="4211731" y="3801130"/>
            <a:ext cx="1176348" cy="369332"/>
          </a:xfrm>
          <a:prstGeom prst="rect">
            <a:avLst/>
          </a:prstGeom>
          <a:solidFill>
            <a:schemeClr val="bg1"/>
          </a:solidFill>
          <a:ln w="38100">
            <a:solidFill>
              <a:schemeClr val="tx1"/>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panose="020F0502020204030204"/>
              </a:defRPr>
            </a:lvl1pPr>
          </a:lstStyle>
          <a:p>
            <a:r>
              <a:rPr lang="en-GB" dirty="0"/>
              <a:t>Fast Decay</a:t>
            </a:r>
          </a:p>
        </p:txBody>
      </p:sp>
      <p:sp>
        <p:nvSpPr>
          <p:cNvPr id="57" name="TextBox 56">
            <a:extLst>
              <a:ext uri="{FF2B5EF4-FFF2-40B4-BE49-F238E27FC236}">
                <a16:creationId xmlns:a16="http://schemas.microsoft.com/office/drawing/2014/main" id="{2B4BBC82-24EE-A444-A645-49E144195E4C}"/>
              </a:ext>
            </a:extLst>
          </p:cNvPr>
          <p:cNvSpPr txBox="1"/>
          <p:nvPr/>
        </p:nvSpPr>
        <p:spPr>
          <a:xfrm>
            <a:off x="672521" y="3190447"/>
            <a:ext cx="1312667" cy="646331"/>
          </a:xfrm>
          <a:prstGeom prst="rect">
            <a:avLst/>
          </a:prstGeom>
          <a:solidFill>
            <a:schemeClr val="bg1"/>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Sub-micron </a:t>
            </a:r>
            <a:b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imager</a:t>
            </a:r>
          </a:p>
        </p:txBody>
      </p:sp>
      <p:sp>
        <p:nvSpPr>
          <p:cNvPr id="4" name="Rectangle 3">
            <a:extLst>
              <a:ext uri="{FF2B5EF4-FFF2-40B4-BE49-F238E27FC236}">
                <a16:creationId xmlns:a16="http://schemas.microsoft.com/office/drawing/2014/main" id="{F6641D70-D03F-9D61-D6E1-450C029084A8}"/>
              </a:ext>
            </a:extLst>
          </p:cNvPr>
          <p:cNvSpPr/>
          <p:nvPr/>
        </p:nvSpPr>
        <p:spPr>
          <a:xfrm>
            <a:off x="857731" y="3853443"/>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1458FC-9A54-7125-B976-9FA85A9F838A}"/>
              </a:ext>
            </a:extLst>
          </p:cNvPr>
          <p:cNvSpPr/>
          <p:nvPr/>
        </p:nvSpPr>
        <p:spPr>
          <a:xfrm>
            <a:off x="1638078" y="3853443"/>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1FBD17F-4502-13C4-B063-1B40A689A4D0}"/>
              </a:ext>
            </a:extLst>
          </p:cNvPr>
          <p:cNvSpPr/>
          <p:nvPr/>
        </p:nvSpPr>
        <p:spPr>
          <a:xfrm>
            <a:off x="1805188" y="4630658"/>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2B462A1-4B16-8D58-BBB9-8701EDD2B59B}"/>
              </a:ext>
            </a:extLst>
          </p:cNvPr>
          <p:cNvSpPr txBox="1"/>
          <p:nvPr/>
        </p:nvSpPr>
        <p:spPr>
          <a:xfrm>
            <a:off x="1654880" y="4248343"/>
            <a:ext cx="994183" cy="369332"/>
          </a:xfrm>
          <a:prstGeom prst="rect">
            <a:avLst/>
          </a:prstGeom>
          <a:solidFill>
            <a:schemeClr val="bg1"/>
          </a:solidFill>
          <a:ln w="38100">
            <a:solidFill>
              <a:schemeClr val="tx1"/>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panose="020F0502020204030204"/>
              </a:defRPr>
            </a:lvl1pPr>
          </a:lstStyle>
          <a:p>
            <a:r>
              <a:rPr lang="en-GB" dirty="0"/>
              <a:t>3-Colour</a:t>
            </a:r>
          </a:p>
        </p:txBody>
      </p:sp>
      <p:sp>
        <p:nvSpPr>
          <p:cNvPr id="11" name="TextBox 10">
            <a:extLst>
              <a:ext uri="{FF2B5EF4-FFF2-40B4-BE49-F238E27FC236}">
                <a16:creationId xmlns:a16="http://schemas.microsoft.com/office/drawing/2014/main" id="{A15CC162-CDC0-0149-6470-45FA03F2430C}"/>
              </a:ext>
            </a:extLst>
          </p:cNvPr>
          <p:cNvSpPr txBox="1"/>
          <p:nvPr/>
        </p:nvSpPr>
        <p:spPr>
          <a:xfrm>
            <a:off x="683383" y="5001348"/>
            <a:ext cx="1286724" cy="646331"/>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Large area panel</a:t>
            </a:r>
          </a:p>
        </p:txBody>
      </p:sp>
      <p:cxnSp>
        <p:nvCxnSpPr>
          <p:cNvPr id="13" name="Straight Arrow Connector 105">
            <a:extLst>
              <a:ext uri="{FF2B5EF4-FFF2-40B4-BE49-F238E27FC236}">
                <a16:creationId xmlns:a16="http://schemas.microsoft.com/office/drawing/2014/main" id="{D90F18E5-A76D-B7EF-19EA-2E18267A1D6F}"/>
              </a:ext>
            </a:extLst>
          </p:cNvPr>
          <p:cNvCxnSpPr>
            <a:cxnSpLocks/>
            <a:stCxn id="57" idx="2"/>
            <a:endCxn id="11" idx="0"/>
          </p:cNvCxnSpPr>
          <p:nvPr/>
        </p:nvCxnSpPr>
        <p:spPr>
          <a:xfrm flipH="1">
            <a:off x="1326745" y="3836778"/>
            <a:ext cx="2110" cy="116457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713793A-AF93-C75F-51D3-2C2942A36290}"/>
              </a:ext>
            </a:extLst>
          </p:cNvPr>
          <p:cNvCxnSpPr>
            <a:cxnSpLocks/>
          </p:cNvCxnSpPr>
          <p:nvPr/>
        </p:nvCxnSpPr>
        <p:spPr>
          <a:xfrm rot="16200000" flipH="1">
            <a:off x="1193752" y="3971880"/>
            <a:ext cx="596231" cy="32602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470FA74-7A15-E9C0-8718-4886C6A2B824}"/>
              </a:ext>
            </a:extLst>
          </p:cNvPr>
          <p:cNvSpPr/>
          <p:nvPr/>
        </p:nvSpPr>
        <p:spPr>
          <a:xfrm>
            <a:off x="1243347" y="3853443"/>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5" name="Straight Arrow Connector 105">
            <a:extLst>
              <a:ext uri="{FF2B5EF4-FFF2-40B4-BE49-F238E27FC236}">
                <a16:creationId xmlns:a16="http://schemas.microsoft.com/office/drawing/2014/main" id="{26CD4D59-7FB9-14B6-5EE3-FBBDE92AD71F}"/>
              </a:ext>
            </a:extLst>
          </p:cNvPr>
          <p:cNvCxnSpPr>
            <a:cxnSpLocks/>
          </p:cNvCxnSpPr>
          <p:nvPr/>
        </p:nvCxnSpPr>
        <p:spPr>
          <a:xfrm>
            <a:off x="1321314" y="2743252"/>
            <a:ext cx="7541" cy="44719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58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5231C6-DE53-817C-BBEE-CB303B658517}"/>
              </a:ext>
            </a:extLst>
          </p:cNvPr>
          <p:cNvSpPr/>
          <p:nvPr/>
        </p:nvSpPr>
        <p:spPr>
          <a:xfrm>
            <a:off x="1653905" y="5660063"/>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9" name="Straight Arrow Connector 105">
            <a:extLst>
              <a:ext uri="{FF2B5EF4-FFF2-40B4-BE49-F238E27FC236}">
                <a16:creationId xmlns:a16="http://schemas.microsoft.com/office/drawing/2014/main" id="{61B04C6A-CC14-E24B-ABF9-AA418592EF29}"/>
              </a:ext>
            </a:extLst>
          </p:cNvPr>
          <p:cNvCxnSpPr>
            <a:cxnSpLocks/>
            <a:stCxn id="42" idx="2"/>
            <a:endCxn id="159" idx="0"/>
          </p:cNvCxnSpPr>
          <p:nvPr/>
        </p:nvCxnSpPr>
        <p:spPr>
          <a:xfrm flipH="1">
            <a:off x="10972859" y="2755725"/>
            <a:ext cx="4238" cy="135676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5">
            <a:extLst>
              <a:ext uri="{FF2B5EF4-FFF2-40B4-BE49-F238E27FC236}">
                <a16:creationId xmlns:a16="http://schemas.microsoft.com/office/drawing/2014/main" id="{AB6561B9-70F1-D34C-926E-D84C03F52143}"/>
              </a:ext>
            </a:extLst>
          </p:cNvPr>
          <p:cNvCxnSpPr>
            <a:cxnSpLocks/>
            <a:stCxn id="41" idx="2"/>
            <a:endCxn id="101" idx="0"/>
          </p:cNvCxnSpPr>
          <p:nvPr/>
        </p:nvCxnSpPr>
        <p:spPr>
          <a:xfrm flipH="1">
            <a:off x="9152105" y="2755726"/>
            <a:ext cx="599" cy="222669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5">
            <a:extLst>
              <a:ext uri="{FF2B5EF4-FFF2-40B4-BE49-F238E27FC236}">
                <a16:creationId xmlns:a16="http://schemas.microsoft.com/office/drawing/2014/main" id="{585F0C20-1934-8340-9F98-51C2FC65A402}"/>
              </a:ext>
            </a:extLst>
          </p:cNvPr>
          <p:cNvCxnSpPr>
            <a:cxnSpLocks/>
            <a:stCxn id="40" idx="2"/>
          </p:cNvCxnSpPr>
          <p:nvPr/>
        </p:nvCxnSpPr>
        <p:spPr>
          <a:xfrm>
            <a:off x="6901411" y="2743252"/>
            <a:ext cx="0" cy="204468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7F73C7A-73DD-3941-8879-D326978EA194}"/>
              </a:ext>
            </a:extLst>
          </p:cNvPr>
          <p:cNvSpPr/>
          <p:nvPr/>
        </p:nvSpPr>
        <p:spPr>
          <a:xfrm>
            <a:off x="422627" y="1997763"/>
            <a:ext cx="5155678" cy="4246930"/>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8900"/>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E6E55E4-9B7B-0349-B3E4-1929AE1CDA4B}"/>
              </a:ext>
            </a:extLst>
          </p:cNvPr>
          <p:cNvSpPr/>
          <p:nvPr/>
        </p:nvSpPr>
        <p:spPr>
          <a:xfrm>
            <a:off x="6327568" y="1997763"/>
            <a:ext cx="5441806" cy="4238530"/>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5F77C26-9DAC-074E-A270-629161E02A63}"/>
              </a:ext>
            </a:extLst>
          </p:cNvPr>
          <p:cNvSpPr/>
          <p:nvPr/>
        </p:nvSpPr>
        <p:spPr>
          <a:xfrm>
            <a:off x="2927215" y="546650"/>
            <a:ext cx="5747553" cy="1113615"/>
          </a:xfrm>
          <a:prstGeom prst="rect">
            <a:avLst/>
          </a:prstGeom>
          <a:noFill/>
          <a:ln w="381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CC8D60-99EF-5449-9869-0E79D14A4F14}"/>
              </a:ext>
            </a:extLst>
          </p:cNvPr>
          <p:cNvSpPr txBox="1"/>
          <p:nvPr/>
        </p:nvSpPr>
        <p:spPr>
          <a:xfrm>
            <a:off x="2380784" y="5814462"/>
            <a:ext cx="11753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08900">
                    <a:lumMod val="75000"/>
                  </a:srgbClr>
                </a:solidFill>
                <a:effectLst/>
                <a:uLnTx/>
                <a:uFillTx/>
                <a:latin typeface="Calibri" panose="020F0502020204030204"/>
                <a:ea typeface="+mn-ea"/>
                <a:cs typeface="+mn-cs"/>
              </a:rPr>
              <a:t>Imaging</a:t>
            </a:r>
          </a:p>
        </p:txBody>
      </p:sp>
      <p:sp>
        <p:nvSpPr>
          <p:cNvPr id="8" name="TextBox 7">
            <a:extLst>
              <a:ext uri="{FF2B5EF4-FFF2-40B4-BE49-F238E27FC236}">
                <a16:creationId xmlns:a16="http://schemas.microsoft.com/office/drawing/2014/main" id="{54205062-F603-584B-B1C7-CDF647DD3670}"/>
              </a:ext>
            </a:extLst>
          </p:cNvPr>
          <p:cNvSpPr txBox="1"/>
          <p:nvPr/>
        </p:nvSpPr>
        <p:spPr>
          <a:xfrm>
            <a:off x="4829752" y="1045348"/>
            <a:ext cx="2126801" cy="461665"/>
          </a:xfrm>
          <a:prstGeom prst="rect">
            <a:avLst/>
          </a:prstGeom>
          <a:solidFill>
            <a:schemeClr val="tx1"/>
          </a:solidFill>
          <a:ln w="285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Optical Imaging</a:t>
            </a:r>
          </a:p>
        </p:txBody>
      </p:sp>
      <p:sp>
        <p:nvSpPr>
          <p:cNvPr id="10" name="TextBox 9">
            <a:extLst>
              <a:ext uri="{FF2B5EF4-FFF2-40B4-BE49-F238E27FC236}">
                <a16:creationId xmlns:a16="http://schemas.microsoft.com/office/drawing/2014/main" id="{9D7CE4FC-CE8C-0741-8B52-D86B51D9EFCC}"/>
              </a:ext>
            </a:extLst>
          </p:cNvPr>
          <p:cNvSpPr txBox="1"/>
          <p:nvPr/>
        </p:nvSpPr>
        <p:spPr>
          <a:xfrm>
            <a:off x="7200193" y="1045348"/>
            <a:ext cx="1277914" cy="461665"/>
          </a:xfrm>
          <a:prstGeom prst="rect">
            <a:avLst/>
          </a:prstGeom>
          <a:solidFill>
            <a:schemeClr val="tx1"/>
          </a:solidFill>
          <a:ln w="28575">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a:t>
            </a:r>
          </a:p>
        </p:txBody>
      </p:sp>
      <p:sp>
        <p:nvSpPr>
          <p:cNvPr id="33" name="TextBox 32">
            <a:extLst>
              <a:ext uri="{FF2B5EF4-FFF2-40B4-BE49-F238E27FC236}">
                <a16:creationId xmlns:a16="http://schemas.microsoft.com/office/drawing/2014/main" id="{29A365AB-3F37-0445-9AA6-414A23E030CB}"/>
              </a:ext>
            </a:extLst>
          </p:cNvPr>
          <p:cNvSpPr txBox="1"/>
          <p:nvPr/>
        </p:nvSpPr>
        <p:spPr>
          <a:xfrm>
            <a:off x="3606879" y="546522"/>
            <a:ext cx="455109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E2C61">
                    <a:lumMod val="60000"/>
                    <a:lumOff val="40000"/>
                  </a:srgbClr>
                </a:solidFill>
                <a:effectLst/>
                <a:uLnTx/>
                <a:uFillTx/>
                <a:latin typeface="Calibri" panose="020F0502020204030204"/>
                <a:ea typeface="+mn-ea"/>
                <a:cs typeface="+mn-cs"/>
              </a:rPr>
              <a:t>Underpinning Methodology</a:t>
            </a:r>
          </a:p>
        </p:txBody>
      </p:sp>
      <p:sp>
        <p:nvSpPr>
          <p:cNvPr id="43" name="TextBox 42">
            <a:extLst>
              <a:ext uri="{FF2B5EF4-FFF2-40B4-BE49-F238E27FC236}">
                <a16:creationId xmlns:a16="http://schemas.microsoft.com/office/drawing/2014/main" id="{4A4F0CE9-DDFA-B74A-8271-39E5D999D67A}"/>
              </a:ext>
            </a:extLst>
          </p:cNvPr>
          <p:cNvSpPr txBox="1"/>
          <p:nvPr/>
        </p:nvSpPr>
        <p:spPr>
          <a:xfrm>
            <a:off x="683383" y="2281587"/>
            <a:ext cx="1275862"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Betatron</a:t>
            </a:r>
          </a:p>
        </p:txBody>
      </p:sp>
      <p:sp>
        <p:nvSpPr>
          <p:cNvPr id="41" name="TextBox 40">
            <a:extLst>
              <a:ext uri="{FF2B5EF4-FFF2-40B4-BE49-F238E27FC236}">
                <a16:creationId xmlns:a16="http://schemas.microsoft.com/office/drawing/2014/main" id="{9554D89D-5381-5441-8CD8-254AB7109017}"/>
              </a:ext>
            </a:extLst>
          </p:cNvPr>
          <p:cNvSpPr txBox="1"/>
          <p:nvPr/>
        </p:nvSpPr>
        <p:spPr>
          <a:xfrm>
            <a:off x="8593192" y="2294061"/>
            <a:ext cx="1119024"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Particle</a:t>
            </a:r>
          </a:p>
        </p:txBody>
      </p:sp>
      <p:sp>
        <p:nvSpPr>
          <p:cNvPr id="44" name="TextBox 43">
            <a:extLst>
              <a:ext uri="{FF2B5EF4-FFF2-40B4-BE49-F238E27FC236}">
                <a16:creationId xmlns:a16="http://schemas.microsoft.com/office/drawing/2014/main" id="{F1909B15-6D69-2240-B057-FDF4D478858A}"/>
              </a:ext>
            </a:extLst>
          </p:cNvPr>
          <p:cNvSpPr txBox="1"/>
          <p:nvPr/>
        </p:nvSpPr>
        <p:spPr>
          <a:xfrm>
            <a:off x="2377209" y="2281587"/>
            <a:ext cx="1483548"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Hard X-ray</a:t>
            </a:r>
          </a:p>
        </p:txBody>
      </p:sp>
      <p:sp>
        <p:nvSpPr>
          <p:cNvPr id="45" name="TextBox 44">
            <a:extLst>
              <a:ext uri="{FF2B5EF4-FFF2-40B4-BE49-F238E27FC236}">
                <a16:creationId xmlns:a16="http://schemas.microsoft.com/office/drawing/2014/main" id="{87903826-11C1-9C4C-830C-3097E0B499FD}"/>
              </a:ext>
            </a:extLst>
          </p:cNvPr>
          <p:cNvSpPr txBox="1"/>
          <p:nvPr/>
        </p:nvSpPr>
        <p:spPr>
          <a:xfrm>
            <a:off x="4215706" y="2281588"/>
            <a:ext cx="1228093"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Neutron</a:t>
            </a:r>
          </a:p>
        </p:txBody>
      </p:sp>
      <p:cxnSp>
        <p:nvCxnSpPr>
          <p:cNvPr id="106" name="Straight Arrow Connector 105">
            <a:extLst>
              <a:ext uri="{FF2B5EF4-FFF2-40B4-BE49-F238E27FC236}">
                <a16:creationId xmlns:a16="http://schemas.microsoft.com/office/drawing/2014/main" id="{941D8A2C-5D7F-5341-B516-61278A4240F8}"/>
              </a:ext>
            </a:extLst>
          </p:cNvPr>
          <p:cNvCxnSpPr>
            <a:cxnSpLocks/>
            <a:stCxn id="66" idx="2"/>
            <a:endCxn id="46" idx="1"/>
          </p:cNvCxnSpPr>
          <p:nvPr/>
        </p:nvCxnSpPr>
        <p:spPr>
          <a:xfrm rot="16200000" flipH="1">
            <a:off x="2672399" y="4017170"/>
            <a:ext cx="1069702" cy="18337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5">
            <a:extLst>
              <a:ext uri="{FF2B5EF4-FFF2-40B4-BE49-F238E27FC236}">
                <a16:creationId xmlns:a16="http://schemas.microsoft.com/office/drawing/2014/main" id="{CE353A83-1FB6-2849-B4A5-97198A6E8E51}"/>
              </a:ext>
            </a:extLst>
          </p:cNvPr>
          <p:cNvCxnSpPr>
            <a:cxnSpLocks/>
            <a:stCxn id="45" idx="2"/>
            <a:endCxn id="46" idx="3"/>
          </p:cNvCxnSpPr>
          <p:nvPr/>
        </p:nvCxnSpPr>
        <p:spPr>
          <a:xfrm rot="5400000">
            <a:off x="3794753" y="3608709"/>
            <a:ext cx="1900456" cy="16954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19E93B7-7369-E741-BE68-65BCC62BE745}"/>
              </a:ext>
            </a:extLst>
          </p:cNvPr>
          <p:cNvSpPr txBox="1"/>
          <p:nvPr/>
        </p:nvSpPr>
        <p:spPr>
          <a:xfrm>
            <a:off x="3147422" y="1045348"/>
            <a:ext cx="1512786" cy="461665"/>
          </a:xfrm>
          <a:prstGeom prst="rect">
            <a:avLst/>
          </a:prstGeom>
          <a:solidFill>
            <a:schemeClr val="tx1"/>
          </a:solidFill>
          <a:ln w="2857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Scintillator</a:t>
            </a:r>
          </a:p>
        </p:txBody>
      </p:sp>
      <p:sp>
        <p:nvSpPr>
          <p:cNvPr id="151" name="TextBox 150">
            <a:extLst>
              <a:ext uri="{FF2B5EF4-FFF2-40B4-BE49-F238E27FC236}">
                <a16:creationId xmlns:a16="http://schemas.microsoft.com/office/drawing/2014/main" id="{893A7582-5A10-FF44-B421-6D29894769B8}"/>
              </a:ext>
            </a:extLst>
          </p:cNvPr>
          <p:cNvSpPr txBox="1"/>
          <p:nvPr/>
        </p:nvSpPr>
        <p:spPr>
          <a:xfrm>
            <a:off x="6414121" y="4232088"/>
            <a:ext cx="1828834" cy="338554"/>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dirty="0"/>
              <a:t>High Rep-Activation</a:t>
            </a:r>
          </a:p>
        </p:txBody>
      </p:sp>
      <p:sp>
        <p:nvSpPr>
          <p:cNvPr id="40" name="TextBox 39">
            <a:extLst>
              <a:ext uri="{FF2B5EF4-FFF2-40B4-BE49-F238E27FC236}">
                <a16:creationId xmlns:a16="http://schemas.microsoft.com/office/drawing/2014/main" id="{69912F68-95FF-4347-B058-2FFC35A4C9D6}"/>
              </a:ext>
            </a:extLst>
          </p:cNvPr>
          <p:cNvSpPr txBox="1"/>
          <p:nvPr/>
        </p:nvSpPr>
        <p:spPr>
          <a:xfrm>
            <a:off x="6496556" y="2281587"/>
            <a:ext cx="809709"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X-ray</a:t>
            </a:r>
          </a:p>
        </p:txBody>
      </p:sp>
      <p:sp>
        <p:nvSpPr>
          <p:cNvPr id="42" name="TextBox 41">
            <a:extLst>
              <a:ext uri="{FF2B5EF4-FFF2-40B4-BE49-F238E27FC236}">
                <a16:creationId xmlns:a16="http://schemas.microsoft.com/office/drawing/2014/main" id="{842DE8D1-276A-4E48-AA0D-4FB8D2718BF4}"/>
              </a:ext>
            </a:extLst>
          </p:cNvPr>
          <p:cNvSpPr txBox="1"/>
          <p:nvPr/>
        </p:nvSpPr>
        <p:spPr>
          <a:xfrm>
            <a:off x="10652328" y="2294060"/>
            <a:ext cx="649537"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THz</a:t>
            </a:r>
          </a:p>
        </p:txBody>
      </p:sp>
      <p:cxnSp>
        <p:nvCxnSpPr>
          <p:cNvPr id="70" name="Straight Arrow Connector 105">
            <a:extLst>
              <a:ext uri="{FF2B5EF4-FFF2-40B4-BE49-F238E27FC236}">
                <a16:creationId xmlns:a16="http://schemas.microsoft.com/office/drawing/2014/main" id="{D1833F91-79D0-1645-9780-D20E1040FAAC}"/>
              </a:ext>
            </a:extLst>
          </p:cNvPr>
          <p:cNvCxnSpPr>
            <a:cxnSpLocks/>
            <a:stCxn id="44" idx="2"/>
            <a:endCxn id="66" idx="0"/>
          </p:cNvCxnSpPr>
          <p:nvPr/>
        </p:nvCxnSpPr>
        <p:spPr>
          <a:xfrm flipH="1">
            <a:off x="3115563" y="2743252"/>
            <a:ext cx="3420" cy="46142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D48830F-82AA-0E48-9878-BD5BF482628E}"/>
              </a:ext>
            </a:extLst>
          </p:cNvPr>
          <p:cNvSpPr txBox="1"/>
          <p:nvPr/>
        </p:nvSpPr>
        <p:spPr>
          <a:xfrm>
            <a:off x="6422747" y="4789531"/>
            <a:ext cx="1297150" cy="338554"/>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dirty="0"/>
              <a:t>High Flux CZT</a:t>
            </a:r>
          </a:p>
        </p:txBody>
      </p:sp>
      <p:sp>
        <p:nvSpPr>
          <p:cNvPr id="23" name="Rectangle 22">
            <a:extLst>
              <a:ext uri="{FF2B5EF4-FFF2-40B4-BE49-F238E27FC236}">
                <a16:creationId xmlns:a16="http://schemas.microsoft.com/office/drawing/2014/main" id="{11D83B07-51DC-C549-AF8B-ED7A639728CB}"/>
              </a:ext>
            </a:extLst>
          </p:cNvPr>
          <p:cNvSpPr/>
          <p:nvPr/>
        </p:nvSpPr>
        <p:spPr>
          <a:xfrm>
            <a:off x="6370978" y="4124410"/>
            <a:ext cx="3528809" cy="168462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6" name="Picture 75" descr="A picture containing application&#10;&#10;Description automatically generated">
            <a:extLst>
              <a:ext uri="{FF2B5EF4-FFF2-40B4-BE49-F238E27FC236}">
                <a16:creationId xmlns:a16="http://schemas.microsoft.com/office/drawing/2014/main" id="{71109064-4139-D847-ACD6-332002F3E57A}"/>
              </a:ext>
            </a:extLst>
          </p:cNvPr>
          <p:cNvPicPr>
            <a:picLocks noChangeAspect="1"/>
          </p:cNvPicPr>
          <p:nvPr/>
        </p:nvPicPr>
        <p:blipFill>
          <a:blip r:embed="rId2"/>
          <a:stretch>
            <a:fillRect/>
          </a:stretch>
        </p:blipFill>
        <p:spPr>
          <a:xfrm>
            <a:off x="6395669" y="5182384"/>
            <a:ext cx="2217371" cy="626649"/>
          </a:xfrm>
          <a:prstGeom prst="rect">
            <a:avLst/>
          </a:prstGeom>
          <a:solidFill>
            <a:schemeClr val="accent4"/>
          </a:solidFill>
          <a:ln w="19050">
            <a:solidFill>
              <a:schemeClr val="accent3"/>
            </a:solidFill>
          </a:ln>
        </p:spPr>
      </p:pic>
      <p:sp>
        <p:nvSpPr>
          <p:cNvPr id="100" name="TextBox 99">
            <a:extLst>
              <a:ext uri="{FF2B5EF4-FFF2-40B4-BE49-F238E27FC236}">
                <a16:creationId xmlns:a16="http://schemas.microsoft.com/office/drawing/2014/main" id="{046C6FC8-F4F6-1243-8D43-7DA3D0EEA67D}"/>
              </a:ext>
            </a:extLst>
          </p:cNvPr>
          <p:cNvSpPr txBox="1"/>
          <p:nvPr/>
        </p:nvSpPr>
        <p:spPr>
          <a:xfrm>
            <a:off x="8504127" y="4232088"/>
            <a:ext cx="1295954" cy="584775"/>
          </a:xfrm>
          <a:prstGeom prst="rect">
            <a:avLst/>
          </a:prstGeom>
          <a:solidFill>
            <a:schemeClr val="bg1"/>
          </a:solidFill>
          <a:ln w="38100">
            <a:solidFill>
              <a:schemeClr val="bg1">
                <a:lumMod val="50000"/>
                <a:alpha val="30221"/>
              </a:schemeClr>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dirty="0"/>
              <a:t>Electron Cherenkov</a:t>
            </a:r>
          </a:p>
        </p:txBody>
      </p:sp>
      <p:sp>
        <p:nvSpPr>
          <p:cNvPr id="101" name="TextBox 100">
            <a:extLst>
              <a:ext uri="{FF2B5EF4-FFF2-40B4-BE49-F238E27FC236}">
                <a16:creationId xmlns:a16="http://schemas.microsoft.com/office/drawing/2014/main" id="{AF346266-5C36-EF48-9CEF-1F2ABAFD3E06}"/>
              </a:ext>
            </a:extLst>
          </p:cNvPr>
          <p:cNvSpPr txBox="1"/>
          <p:nvPr/>
        </p:nvSpPr>
        <p:spPr>
          <a:xfrm>
            <a:off x="8535050" y="4982422"/>
            <a:ext cx="1234109" cy="584775"/>
          </a:xfrm>
          <a:prstGeom prst="rect">
            <a:avLst/>
          </a:prstGeom>
          <a:solidFill>
            <a:schemeClr val="bg1"/>
          </a:solidFill>
          <a:ln w="38100">
            <a:solidFill>
              <a:schemeClr val="bg1">
                <a:lumMod val="50000"/>
                <a:alpha val="30221"/>
              </a:schemeClr>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dirty="0"/>
              <a:t>2D Active Thomson</a:t>
            </a:r>
          </a:p>
        </p:txBody>
      </p:sp>
      <p:sp>
        <p:nvSpPr>
          <p:cNvPr id="102" name="TextBox 101">
            <a:extLst>
              <a:ext uri="{FF2B5EF4-FFF2-40B4-BE49-F238E27FC236}">
                <a16:creationId xmlns:a16="http://schemas.microsoft.com/office/drawing/2014/main" id="{85ADF7AF-7FCF-A049-924A-21E1527134C7}"/>
              </a:ext>
            </a:extLst>
          </p:cNvPr>
          <p:cNvSpPr txBox="1"/>
          <p:nvPr/>
        </p:nvSpPr>
        <p:spPr>
          <a:xfrm>
            <a:off x="8302587" y="5810625"/>
            <a:ext cx="18476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Spectroscopy</a:t>
            </a:r>
          </a:p>
        </p:txBody>
      </p:sp>
      <p:sp>
        <p:nvSpPr>
          <p:cNvPr id="121" name="Rectangle 120">
            <a:extLst>
              <a:ext uri="{FF2B5EF4-FFF2-40B4-BE49-F238E27FC236}">
                <a16:creationId xmlns:a16="http://schemas.microsoft.com/office/drawing/2014/main" id="{F13FFE5D-349F-024D-84F8-EAAD0404E6F1}"/>
              </a:ext>
            </a:extLst>
          </p:cNvPr>
          <p:cNvSpPr/>
          <p:nvPr/>
        </p:nvSpPr>
        <p:spPr>
          <a:xfrm>
            <a:off x="3448077" y="4828375"/>
            <a:ext cx="180000" cy="180000"/>
          </a:xfrm>
          <a:prstGeom prst="rect">
            <a:avLst/>
          </a:prstGeom>
          <a:solidFill>
            <a:srgbClr val="FF0000">
              <a:alpha val="20000"/>
            </a:srgbClr>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22" name="Rectangle 121">
            <a:extLst>
              <a:ext uri="{FF2B5EF4-FFF2-40B4-BE49-F238E27FC236}">
                <a16:creationId xmlns:a16="http://schemas.microsoft.com/office/drawing/2014/main" id="{A7353CD2-A1B0-1B40-A9FE-2418A447F7C5}"/>
              </a:ext>
            </a:extLst>
          </p:cNvPr>
          <p:cNvSpPr/>
          <p:nvPr/>
        </p:nvSpPr>
        <p:spPr>
          <a:xfrm>
            <a:off x="3813815" y="4828375"/>
            <a:ext cx="180000" cy="180000"/>
          </a:xfrm>
          <a:prstGeom prst="rect">
            <a:avLst/>
          </a:prstGeom>
          <a:solidFill>
            <a:schemeClr val="accent1">
              <a:alpha val="29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D13B31FB-12F9-FB49-9802-D695732B08EC}"/>
              </a:ext>
            </a:extLst>
          </p:cNvPr>
          <p:cNvSpPr/>
          <p:nvPr/>
        </p:nvSpPr>
        <p:spPr>
          <a:xfrm>
            <a:off x="4228424" y="4828375"/>
            <a:ext cx="180000" cy="180000"/>
          </a:xfrm>
          <a:prstGeom prst="rect">
            <a:avLst/>
          </a:prstGeom>
          <a:solidFill>
            <a:srgbClr val="FFFF00">
              <a:alpha val="29886"/>
            </a:srgbClr>
          </a:solidFill>
          <a:ln>
            <a:solidFill>
              <a:srgbClr val="FFC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D289217B-B482-D542-B409-3DD4F0E7DDAA}"/>
              </a:ext>
            </a:extLst>
          </p:cNvPr>
          <p:cNvSpPr/>
          <p:nvPr/>
        </p:nvSpPr>
        <p:spPr>
          <a:xfrm>
            <a:off x="873558" y="3578777"/>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5EE3E104-289E-C94B-AF67-A344B3CD8F96}"/>
              </a:ext>
            </a:extLst>
          </p:cNvPr>
          <p:cNvSpPr/>
          <p:nvPr/>
        </p:nvSpPr>
        <p:spPr>
          <a:xfrm>
            <a:off x="1239296" y="3578777"/>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1F5727B4-6587-724E-806F-143C0E4EFD7F}"/>
              </a:ext>
            </a:extLst>
          </p:cNvPr>
          <p:cNvSpPr/>
          <p:nvPr/>
        </p:nvSpPr>
        <p:spPr>
          <a:xfrm>
            <a:off x="1653905" y="3578777"/>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A04A3BA5-EE60-3C46-9145-B61E4742188E}"/>
              </a:ext>
            </a:extLst>
          </p:cNvPr>
          <p:cNvSpPr/>
          <p:nvPr/>
        </p:nvSpPr>
        <p:spPr>
          <a:xfrm>
            <a:off x="2649063" y="3562956"/>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CA7A779C-6416-4847-AA8C-4BA2B44C4EA5}"/>
              </a:ext>
            </a:extLst>
          </p:cNvPr>
          <p:cNvSpPr/>
          <p:nvPr/>
        </p:nvSpPr>
        <p:spPr>
          <a:xfrm>
            <a:off x="4314483" y="4172383"/>
            <a:ext cx="180000" cy="180000"/>
          </a:xfrm>
          <a:prstGeom prst="rect">
            <a:avLst/>
          </a:prstGeom>
          <a:solidFill>
            <a:srgbClr val="FF0000">
              <a:alpha val="20000"/>
            </a:srgbClr>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4" name="Rectangle 133">
            <a:extLst>
              <a:ext uri="{FF2B5EF4-FFF2-40B4-BE49-F238E27FC236}">
                <a16:creationId xmlns:a16="http://schemas.microsoft.com/office/drawing/2014/main" id="{526B1B9C-6100-204D-AAB5-05C95C9665C5}"/>
              </a:ext>
            </a:extLst>
          </p:cNvPr>
          <p:cNvSpPr/>
          <p:nvPr/>
        </p:nvSpPr>
        <p:spPr>
          <a:xfrm>
            <a:off x="5094830" y="4172383"/>
            <a:ext cx="180000" cy="180000"/>
          </a:xfrm>
          <a:prstGeom prst="rect">
            <a:avLst/>
          </a:prstGeom>
          <a:solidFill>
            <a:srgbClr val="FFFF00">
              <a:alpha val="20000"/>
            </a:srgbClr>
          </a:solidFill>
          <a:ln>
            <a:solidFill>
              <a:srgbClr val="FFC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6A26E29B-3AA4-0041-8C82-7541D5A84E6C}"/>
              </a:ext>
            </a:extLst>
          </p:cNvPr>
          <p:cNvSpPr/>
          <p:nvPr/>
        </p:nvSpPr>
        <p:spPr>
          <a:xfrm>
            <a:off x="7008849" y="3227250"/>
            <a:ext cx="180000" cy="180000"/>
          </a:xfrm>
          <a:prstGeom prst="rect">
            <a:avLst/>
          </a:prstGeom>
          <a:solidFill>
            <a:schemeClr val="accent1">
              <a:alpha val="24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8395C7D-F432-6747-A057-6F77CD5E7B95}"/>
              </a:ext>
            </a:extLst>
          </p:cNvPr>
          <p:cNvSpPr/>
          <p:nvPr/>
        </p:nvSpPr>
        <p:spPr>
          <a:xfrm>
            <a:off x="7423458" y="3227250"/>
            <a:ext cx="180000" cy="180000"/>
          </a:xfrm>
          <a:prstGeom prst="rect">
            <a:avLst/>
          </a:prstGeom>
          <a:solidFill>
            <a:srgbClr val="FFFF00">
              <a:alpha val="20000"/>
            </a:srgbClr>
          </a:solidFill>
          <a:ln>
            <a:solidFill>
              <a:srgbClr val="FFC000">
                <a:alpha val="17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80D754A9-9C26-7543-B28B-0DADFDC8527F}"/>
              </a:ext>
            </a:extLst>
          </p:cNvPr>
          <p:cNvSpPr/>
          <p:nvPr/>
        </p:nvSpPr>
        <p:spPr>
          <a:xfrm>
            <a:off x="6656170" y="3836778"/>
            <a:ext cx="180000" cy="180000"/>
          </a:xfrm>
          <a:prstGeom prst="rect">
            <a:avLst/>
          </a:prstGeom>
          <a:solidFill>
            <a:srgbClr val="FF0000">
              <a:alpha val="20000"/>
            </a:srgbClr>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40" name="Rectangle 139">
            <a:extLst>
              <a:ext uri="{FF2B5EF4-FFF2-40B4-BE49-F238E27FC236}">
                <a16:creationId xmlns:a16="http://schemas.microsoft.com/office/drawing/2014/main" id="{01EF6147-A6EE-D345-B808-7BE43731FF1E}"/>
              </a:ext>
            </a:extLst>
          </p:cNvPr>
          <p:cNvSpPr/>
          <p:nvPr/>
        </p:nvSpPr>
        <p:spPr>
          <a:xfrm>
            <a:off x="7436517" y="3836778"/>
            <a:ext cx="180000" cy="180000"/>
          </a:xfrm>
          <a:prstGeom prst="rect">
            <a:avLst/>
          </a:prstGeom>
          <a:solidFill>
            <a:srgbClr val="FFFF00">
              <a:alpha val="26000"/>
            </a:srgbClr>
          </a:solidFill>
          <a:ln>
            <a:solidFill>
              <a:srgbClr val="FFC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B5EAAD62-BD0A-8E42-9F24-4BA63403393D}"/>
              </a:ext>
            </a:extLst>
          </p:cNvPr>
          <p:cNvSpPr/>
          <p:nvPr/>
        </p:nvSpPr>
        <p:spPr>
          <a:xfrm>
            <a:off x="8694101" y="3724194"/>
            <a:ext cx="180000" cy="180000"/>
          </a:xfrm>
          <a:prstGeom prst="rect">
            <a:avLst/>
          </a:prstGeom>
          <a:solidFill>
            <a:srgbClr val="FF0000">
              <a:alpha val="20000"/>
            </a:srgbClr>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53" name="Rectangle 152">
            <a:extLst>
              <a:ext uri="{FF2B5EF4-FFF2-40B4-BE49-F238E27FC236}">
                <a16:creationId xmlns:a16="http://schemas.microsoft.com/office/drawing/2014/main" id="{0248778C-DBC7-9E48-9573-23081BE2F1D4}"/>
              </a:ext>
            </a:extLst>
          </p:cNvPr>
          <p:cNvSpPr/>
          <p:nvPr/>
        </p:nvSpPr>
        <p:spPr>
          <a:xfrm>
            <a:off x="10875210" y="4720724"/>
            <a:ext cx="180000" cy="180000"/>
          </a:xfrm>
          <a:prstGeom prst="rect">
            <a:avLst/>
          </a:prstGeom>
          <a:solidFill>
            <a:schemeClr val="accent1">
              <a:alpha val="29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CBFB597-A0F9-2C46-9EC5-8EBA31640509}"/>
              </a:ext>
            </a:extLst>
          </p:cNvPr>
          <p:cNvSpPr/>
          <p:nvPr/>
        </p:nvSpPr>
        <p:spPr>
          <a:xfrm>
            <a:off x="11289819" y="4720724"/>
            <a:ext cx="180000" cy="180000"/>
          </a:xfrm>
          <a:prstGeom prst="rect">
            <a:avLst/>
          </a:prstGeom>
          <a:solidFill>
            <a:srgbClr val="FFFF00">
              <a:alpha val="26794"/>
            </a:srgbClr>
          </a:solidFill>
          <a:ln>
            <a:solidFill>
              <a:srgbClr val="FFC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D578D7AE-B474-A54B-8A9A-12BAC240CCF0}"/>
              </a:ext>
            </a:extLst>
          </p:cNvPr>
          <p:cNvSpPr/>
          <p:nvPr/>
        </p:nvSpPr>
        <p:spPr>
          <a:xfrm>
            <a:off x="10882859" y="3762480"/>
            <a:ext cx="180000" cy="180000"/>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C8173F10-8283-A642-932A-BE99F5E97C5B}"/>
              </a:ext>
            </a:extLst>
          </p:cNvPr>
          <p:cNvSpPr/>
          <p:nvPr/>
        </p:nvSpPr>
        <p:spPr>
          <a:xfrm>
            <a:off x="11297468" y="3762480"/>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BF450FF1-4940-6148-8B21-581FB9C82C4F}"/>
              </a:ext>
            </a:extLst>
          </p:cNvPr>
          <p:cNvSpPr txBox="1"/>
          <p:nvPr/>
        </p:nvSpPr>
        <p:spPr>
          <a:xfrm>
            <a:off x="3298938" y="4459043"/>
            <a:ext cx="1361270" cy="369332"/>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dirty="0"/>
              <a:t>Multi-Modal</a:t>
            </a:r>
          </a:p>
        </p:txBody>
      </p:sp>
      <p:sp>
        <p:nvSpPr>
          <p:cNvPr id="149" name="TextBox 148">
            <a:extLst>
              <a:ext uri="{FF2B5EF4-FFF2-40B4-BE49-F238E27FC236}">
                <a16:creationId xmlns:a16="http://schemas.microsoft.com/office/drawing/2014/main" id="{D3EB0BD4-DEF4-524E-9829-C89E2FA114DD}"/>
              </a:ext>
            </a:extLst>
          </p:cNvPr>
          <p:cNvSpPr txBox="1"/>
          <p:nvPr/>
        </p:nvSpPr>
        <p:spPr>
          <a:xfrm>
            <a:off x="6414121" y="2891809"/>
            <a:ext cx="1460143" cy="338554"/>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sz="1600" dirty="0"/>
              <a:t>Bayer Ross-Pair</a:t>
            </a:r>
          </a:p>
        </p:txBody>
      </p:sp>
      <p:sp>
        <p:nvSpPr>
          <p:cNvPr id="150" name="TextBox 149">
            <a:extLst>
              <a:ext uri="{FF2B5EF4-FFF2-40B4-BE49-F238E27FC236}">
                <a16:creationId xmlns:a16="http://schemas.microsoft.com/office/drawing/2014/main" id="{D0279EB2-1446-AF42-9BFB-73D394FD09DD}"/>
              </a:ext>
            </a:extLst>
          </p:cNvPr>
          <p:cNvSpPr txBox="1"/>
          <p:nvPr/>
        </p:nvSpPr>
        <p:spPr>
          <a:xfrm>
            <a:off x="6399152" y="3478732"/>
            <a:ext cx="1888466" cy="338554"/>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sz="1600" dirty="0"/>
              <a:t>Linear Spectrometer</a:t>
            </a:r>
          </a:p>
        </p:txBody>
      </p:sp>
      <p:sp>
        <p:nvSpPr>
          <p:cNvPr id="158" name="TextBox 157">
            <a:extLst>
              <a:ext uri="{FF2B5EF4-FFF2-40B4-BE49-F238E27FC236}">
                <a16:creationId xmlns:a16="http://schemas.microsoft.com/office/drawing/2014/main" id="{D5A536DB-33BB-BF4E-B367-CC7A8D16C0B7}"/>
              </a:ext>
            </a:extLst>
          </p:cNvPr>
          <p:cNvSpPr txBox="1"/>
          <p:nvPr/>
        </p:nvSpPr>
        <p:spPr>
          <a:xfrm>
            <a:off x="10252316" y="3180821"/>
            <a:ext cx="1441086" cy="584775"/>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Interferometer CTR </a:t>
            </a:r>
          </a:p>
        </p:txBody>
      </p:sp>
      <p:sp>
        <p:nvSpPr>
          <p:cNvPr id="159" name="TextBox 158">
            <a:extLst>
              <a:ext uri="{FF2B5EF4-FFF2-40B4-BE49-F238E27FC236}">
                <a16:creationId xmlns:a16="http://schemas.microsoft.com/office/drawing/2014/main" id="{1BB2E3C2-B397-0B49-9FC2-03925EEB8C65}"/>
              </a:ext>
            </a:extLst>
          </p:cNvPr>
          <p:cNvSpPr txBox="1"/>
          <p:nvPr/>
        </p:nvSpPr>
        <p:spPr>
          <a:xfrm>
            <a:off x="10202004" y="4112493"/>
            <a:ext cx="1541710" cy="584775"/>
          </a:xfrm>
          <a:prstGeom prst="rect">
            <a:avLst/>
          </a:prstGeom>
          <a:solidFill>
            <a:schemeClr val="bg1"/>
          </a:solidFill>
          <a:ln w="38100">
            <a:solidFill>
              <a:schemeClr val="bg1">
                <a:lumMod val="50000"/>
                <a:alpha val="30221"/>
              </a:schemeClr>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sz="1600" dirty="0"/>
              <a:t>Splitting Spectrometer</a:t>
            </a:r>
          </a:p>
        </p:txBody>
      </p:sp>
      <p:sp>
        <p:nvSpPr>
          <p:cNvPr id="164" name="TextBox 163">
            <a:extLst>
              <a:ext uri="{FF2B5EF4-FFF2-40B4-BE49-F238E27FC236}">
                <a16:creationId xmlns:a16="http://schemas.microsoft.com/office/drawing/2014/main" id="{2AF6A437-0141-4942-B19D-26E5BFE7ED72}"/>
              </a:ext>
            </a:extLst>
          </p:cNvPr>
          <p:cNvSpPr txBox="1"/>
          <p:nvPr/>
        </p:nvSpPr>
        <p:spPr>
          <a:xfrm>
            <a:off x="8578742" y="2901751"/>
            <a:ext cx="1146724" cy="830997"/>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sz="1600" dirty="0"/>
              <a:t>Neutron</a:t>
            </a:r>
          </a:p>
          <a:p>
            <a:r>
              <a:rPr lang="en-GB" sz="1600" dirty="0"/>
              <a:t>Shaped</a:t>
            </a:r>
          </a:p>
          <a:p>
            <a:r>
              <a:rPr lang="en-GB" sz="1600" dirty="0"/>
              <a:t>Scintillators</a:t>
            </a:r>
          </a:p>
        </p:txBody>
      </p:sp>
      <p:sp>
        <p:nvSpPr>
          <p:cNvPr id="66" name="TextBox 65">
            <a:extLst>
              <a:ext uri="{FF2B5EF4-FFF2-40B4-BE49-F238E27FC236}">
                <a16:creationId xmlns:a16="http://schemas.microsoft.com/office/drawing/2014/main" id="{C9722FDC-B252-F741-9A5B-E99316307099}"/>
              </a:ext>
            </a:extLst>
          </p:cNvPr>
          <p:cNvSpPr txBox="1"/>
          <p:nvPr/>
        </p:nvSpPr>
        <p:spPr>
          <a:xfrm>
            <a:off x="2389402" y="3204675"/>
            <a:ext cx="1452321" cy="369332"/>
          </a:xfrm>
          <a:prstGeom prst="rect">
            <a:avLst/>
          </a:prstGeom>
          <a:solidFill>
            <a:schemeClr val="bg1"/>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MeV+ Imager</a:t>
            </a:r>
          </a:p>
        </p:txBody>
      </p:sp>
      <p:sp>
        <p:nvSpPr>
          <p:cNvPr id="97" name="TextBox 96">
            <a:extLst>
              <a:ext uri="{FF2B5EF4-FFF2-40B4-BE49-F238E27FC236}">
                <a16:creationId xmlns:a16="http://schemas.microsoft.com/office/drawing/2014/main" id="{DC3D969B-5EE8-1B4A-A938-EE8E1A09F6BA}"/>
              </a:ext>
            </a:extLst>
          </p:cNvPr>
          <p:cNvSpPr txBox="1"/>
          <p:nvPr/>
        </p:nvSpPr>
        <p:spPr>
          <a:xfrm>
            <a:off x="4211731" y="3801130"/>
            <a:ext cx="1176348" cy="369332"/>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50000"/>
                    <a:alpha val="29870"/>
                  </a:schemeClr>
                </a:solidFill>
                <a:effectLst/>
                <a:uLnTx/>
                <a:uFillTx/>
                <a:latin typeface="Calibri" panose="020F0502020204030204"/>
              </a:defRPr>
            </a:lvl1pPr>
          </a:lstStyle>
          <a:p>
            <a:r>
              <a:rPr lang="en-GB" dirty="0"/>
              <a:t>Fast Decay</a:t>
            </a:r>
          </a:p>
        </p:txBody>
      </p:sp>
      <p:sp>
        <p:nvSpPr>
          <p:cNvPr id="57" name="TextBox 56">
            <a:extLst>
              <a:ext uri="{FF2B5EF4-FFF2-40B4-BE49-F238E27FC236}">
                <a16:creationId xmlns:a16="http://schemas.microsoft.com/office/drawing/2014/main" id="{2B4BBC82-24EE-A444-A645-49E144195E4C}"/>
              </a:ext>
            </a:extLst>
          </p:cNvPr>
          <p:cNvSpPr txBox="1"/>
          <p:nvPr/>
        </p:nvSpPr>
        <p:spPr>
          <a:xfrm>
            <a:off x="672521" y="3190447"/>
            <a:ext cx="1312667" cy="646331"/>
          </a:xfrm>
          <a:prstGeom prst="rect">
            <a:avLst/>
          </a:prstGeom>
          <a:solidFill>
            <a:schemeClr val="bg1"/>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Sub-micron </a:t>
            </a:r>
            <a:b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imager</a:t>
            </a:r>
          </a:p>
        </p:txBody>
      </p:sp>
      <p:sp>
        <p:nvSpPr>
          <p:cNvPr id="4" name="Rectangle 3">
            <a:extLst>
              <a:ext uri="{FF2B5EF4-FFF2-40B4-BE49-F238E27FC236}">
                <a16:creationId xmlns:a16="http://schemas.microsoft.com/office/drawing/2014/main" id="{F6641D70-D03F-9D61-D6E1-450C029084A8}"/>
              </a:ext>
            </a:extLst>
          </p:cNvPr>
          <p:cNvSpPr/>
          <p:nvPr/>
        </p:nvSpPr>
        <p:spPr>
          <a:xfrm>
            <a:off x="857731" y="3853443"/>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1458FC-9A54-7125-B976-9FA85A9F838A}"/>
              </a:ext>
            </a:extLst>
          </p:cNvPr>
          <p:cNvSpPr/>
          <p:nvPr/>
        </p:nvSpPr>
        <p:spPr>
          <a:xfrm>
            <a:off x="1638078" y="3853443"/>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1FBD17F-4502-13C4-B063-1B40A689A4D0}"/>
              </a:ext>
            </a:extLst>
          </p:cNvPr>
          <p:cNvSpPr/>
          <p:nvPr/>
        </p:nvSpPr>
        <p:spPr>
          <a:xfrm>
            <a:off x="1805188" y="4630658"/>
            <a:ext cx="180000" cy="180000"/>
          </a:xfrm>
          <a:prstGeom prst="rect">
            <a:avLst/>
          </a:prstGeom>
          <a:solidFill>
            <a:srgbClr val="FF0000">
              <a:alpha val="20000"/>
            </a:srgbClr>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2B462A1-4B16-8D58-BBB9-8701EDD2B59B}"/>
              </a:ext>
            </a:extLst>
          </p:cNvPr>
          <p:cNvSpPr txBox="1"/>
          <p:nvPr/>
        </p:nvSpPr>
        <p:spPr>
          <a:xfrm>
            <a:off x="1654880" y="4248343"/>
            <a:ext cx="994183" cy="369332"/>
          </a:xfrm>
          <a:prstGeom prst="rect">
            <a:avLst/>
          </a:prstGeom>
          <a:solidFill>
            <a:schemeClr val="bg1"/>
          </a:solidFill>
          <a:ln w="38100">
            <a:solidFill>
              <a:schemeClr val="bg1">
                <a:lumMod val="50000"/>
                <a:alpha val="30221"/>
              </a:schemeClr>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50000"/>
                  </a:schemeClr>
                </a:solidFill>
                <a:effectLst/>
                <a:uLnTx/>
                <a:uFillTx/>
                <a:latin typeface="Calibri" panose="020F0502020204030204"/>
              </a:defRPr>
            </a:lvl1pPr>
          </a:lstStyle>
          <a:p>
            <a:r>
              <a:rPr lang="en-GB" dirty="0">
                <a:solidFill>
                  <a:schemeClr val="bg1">
                    <a:lumMod val="50000"/>
                    <a:alpha val="29870"/>
                  </a:schemeClr>
                </a:solidFill>
              </a:rPr>
              <a:t>3-Colour</a:t>
            </a:r>
          </a:p>
        </p:txBody>
      </p:sp>
      <p:sp>
        <p:nvSpPr>
          <p:cNvPr id="11" name="TextBox 10">
            <a:extLst>
              <a:ext uri="{FF2B5EF4-FFF2-40B4-BE49-F238E27FC236}">
                <a16:creationId xmlns:a16="http://schemas.microsoft.com/office/drawing/2014/main" id="{A15CC162-CDC0-0149-6470-45FA03F2430C}"/>
              </a:ext>
            </a:extLst>
          </p:cNvPr>
          <p:cNvSpPr txBox="1"/>
          <p:nvPr/>
        </p:nvSpPr>
        <p:spPr>
          <a:xfrm>
            <a:off x="683383" y="5001348"/>
            <a:ext cx="1286724" cy="646331"/>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Large area panel</a:t>
            </a:r>
          </a:p>
        </p:txBody>
      </p:sp>
      <p:cxnSp>
        <p:nvCxnSpPr>
          <p:cNvPr id="13" name="Straight Arrow Connector 105">
            <a:extLst>
              <a:ext uri="{FF2B5EF4-FFF2-40B4-BE49-F238E27FC236}">
                <a16:creationId xmlns:a16="http://schemas.microsoft.com/office/drawing/2014/main" id="{D90F18E5-A76D-B7EF-19EA-2E18267A1D6F}"/>
              </a:ext>
            </a:extLst>
          </p:cNvPr>
          <p:cNvCxnSpPr>
            <a:cxnSpLocks/>
            <a:stCxn id="57" idx="2"/>
            <a:endCxn id="11" idx="0"/>
          </p:cNvCxnSpPr>
          <p:nvPr/>
        </p:nvCxnSpPr>
        <p:spPr>
          <a:xfrm flipH="1">
            <a:off x="1326745" y="3836778"/>
            <a:ext cx="2110" cy="116457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713793A-AF93-C75F-51D3-2C2942A36290}"/>
              </a:ext>
            </a:extLst>
          </p:cNvPr>
          <p:cNvCxnSpPr>
            <a:cxnSpLocks/>
          </p:cNvCxnSpPr>
          <p:nvPr/>
        </p:nvCxnSpPr>
        <p:spPr>
          <a:xfrm rot="16200000" flipH="1">
            <a:off x="1193752" y="3971880"/>
            <a:ext cx="596231" cy="32602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470FA74-7A15-E9C0-8718-4886C6A2B824}"/>
              </a:ext>
            </a:extLst>
          </p:cNvPr>
          <p:cNvSpPr/>
          <p:nvPr/>
        </p:nvSpPr>
        <p:spPr>
          <a:xfrm>
            <a:off x="1243347" y="3853443"/>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5" name="Straight Arrow Connector 105">
            <a:extLst>
              <a:ext uri="{FF2B5EF4-FFF2-40B4-BE49-F238E27FC236}">
                <a16:creationId xmlns:a16="http://schemas.microsoft.com/office/drawing/2014/main" id="{26CD4D59-7FB9-14B6-5EE3-FBBDE92AD71F}"/>
              </a:ext>
            </a:extLst>
          </p:cNvPr>
          <p:cNvCxnSpPr>
            <a:cxnSpLocks/>
          </p:cNvCxnSpPr>
          <p:nvPr/>
        </p:nvCxnSpPr>
        <p:spPr>
          <a:xfrm>
            <a:off x="1321314" y="2743252"/>
            <a:ext cx="7541" cy="44719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614425"/>
      </p:ext>
    </p:extLst>
  </p:cSld>
  <p:clrMapOvr>
    <a:masterClrMapping/>
  </p:clrMapOvr>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0AD60A7-C8C5-E444-9434-4F3A3CAD4098}" vid="{DA80EB46-D3C1-8240-8B4E-AC3E922C3D79}"/>
    </a:ext>
  </a:extLst>
</a:theme>
</file>

<file path=ppt/theme/theme2.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0AD60A7-C8C5-E444-9434-4F3A3CAD4098}" vid="{EFA734B1-22CA-1244-976C-C32028999514}"/>
    </a:ext>
  </a:extLst>
</a:theme>
</file>

<file path=ppt/theme/theme3.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562A6288C9534CB474C507529E3E1D" ma:contentTypeVersion="13" ma:contentTypeDescription="Create a new document." ma:contentTypeScope="" ma:versionID="e737273ce2014ddf02687fc04d880c8d">
  <xsd:schema xmlns:xsd="http://www.w3.org/2001/XMLSchema" xmlns:xs="http://www.w3.org/2001/XMLSchema" xmlns:p="http://schemas.microsoft.com/office/2006/metadata/properties" xmlns:ns3="b7f6d664-306e-4303-85f5-b1f4065793e8" xmlns:ns4="d0d2ed3d-ce8f-47ce-8252-082115c3a469" targetNamespace="http://schemas.microsoft.com/office/2006/metadata/properties" ma:root="true" ma:fieldsID="2ec6d8a960f7b6012d4682eb595c28ed" ns3:_="" ns4:_="">
    <xsd:import namespace="b7f6d664-306e-4303-85f5-b1f4065793e8"/>
    <xsd:import namespace="d0d2ed3d-ce8f-47ce-8252-082115c3a4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GenerationTime" minOccurs="0"/>
                <xsd:element ref="ns4:MediaServiceEventHashCode" minOccurs="0"/>
                <xsd:element ref="ns4:MediaServiceAutoTags"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f6d664-306e-4303-85f5-b1f4065793e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d2ed3d-ce8f-47ce-8252-082115c3a46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DEF11B-24AB-4FC0-91FC-F61AF0C1C1E6}">
  <ds:schemaRefs>
    <ds:schemaRef ds:uri="http://schemas.microsoft.com/office/2006/metadata/properties"/>
    <ds:schemaRef ds:uri="http://purl.org/dc/terms/"/>
    <ds:schemaRef ds:uri="d0d2ed3d-ce8f-47ce-8252-082115c3a4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b7f6d664-306e-4303-85f5-b1f4065793e8"/>
    <ds:schemaRef ds:uri="http://www.w3.org/XML/1998/namespace"/>
    <ds:schemaRef ds:uri="http://purl.org/dc/dcmitype/"/>
  </ds:schemaRefs>
</ds:datastoreItem>
</file>

<file path=customXml/itemProps2.xml><?xml version="1.0" encoding="utf-8"?>
<ds:datastoreItem xmlns:ds="http://schemas.openxmlformats.org/officeDocument/2006/customXml" ds:itemID="{587280FF-2FB8-481B-A48E-775DDC51D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f6d664-306e-4303-85f5-b1f4065793e8"/>
    <ds:schemaRef ds:uri="d0d2ed3d-ce8f-47ce-8252-082115c3a4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01F290-A863-4F17-8806-4E04FB3D33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9324</TotalTime>
  <Words>2542</Words>
  <Application>Microsoft Macintosh PowerPoint</Application>
  <PresentationFormat>Widescreen</PresentationFormat>
  <Paragraphs>512</Paragraphs>
  <Slides>36</Slides>
  <Notes>10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Calibri</vt:lpstr>
      <vt:lpstr>Calibri Light</vt:lpstr>
      <vt:lpstr>Cambria Math</vt:lpstr>
      <vt:lpstr>Times New Roman</vt:lpstr>
      <vt:lpstr>Wingdings</vt:lpstr>
      <vt:lpstr>Office Theme</vt:lpstr>
      <vt:lpstr>MASTER 2 WHITE</vt:lpstr>
      <vt:lpstr>Font and logo master</vt:lpstr>
      <vt:lpstr>1_Office Theme</vt:lpstr>
      <vt:lpstr>PowerPoint Presentation</vt:lpstr>
      <vt:lpstr>PowerPoint Presentation</vt:lpstr>
      <vt:lpstr>Project Scope</vt:lpstr>
      <vt:lpstr>PowerPoint Presentation</vt:lpstr>
      <vt:lpstr>PowerPoint Presentation</vt:lpstr>
      <vt:lpstr>PowerPoint Presentation</vt:lpstr>
      <vt:lpstr>PowerPoint Presentation</vt:lpstr>
      <vt:lpstr>PowerPoint Presentation</vt:lpstr>
      <vt:lpstr>PowerPoint Presentation</vt:lpstr>
      <vt:lpstr>Project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Modelling Update</vt:lpstr>
      <vt:lpstr>PowerPoint Presentation</vt:lpstr>
      <vt:lpstr>PowerPoint Presentation</vt:lpstr>
      <vt:lpstr>PowerPoint Presentation</vt:lpstr>
      <vt:lpstr>PowerPoint Presentation</vt:lpstr>
      <vt:lpstr>PowerPoint Presentation</vt:lpstr>
      <vt:lpstr>User Engagement</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Armstrong, Chris (STFC,RAL,CLF)</dc:creator>
  <cp:lastModifiedBy>Armstrong, Chris (STFC,RAL,CLF)</cp:lastModifiedBy>
  <cp:revision>9</cp:revision>
  <cp:lastPrinted>2019-10-02T08:27:37Z</cp:lastPrinted>
  <dcterms:created xsi:type="dcterms:W3CDTF">2022-11-19T10:17:50Z</dcterms:created>
  <dcterms:modified xsi:type="dcterms:W3CDTF">2022-11-29T17:02:33Z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0x010100B3562A6288C9534CB474C507529E3E1D</vt:lpwstr>
  </property>
</Properties>
</file>