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68" r:id="rId5"/>
    <p:sldMasterId id="2147483680" r:id="rId6"/>
    <p:sldMasterId id="2147483692" r:id="rId7"/>
    <p:sldMasterId id="2147483709" r:id="rId8"/>
  </p:sldMasterIdLst>
  <p:notesMasterIdLst>
    <p:notesMasterId r:id="rId53"/>
  </p:notesMasterIdLst>
  <p:sldIdLst>
    <p:sldId id="257" r:id="rId9"/>
    <p:sldId id="494" r:id="rId10"/>
    <p:sldId id="543" r:id="rId11"/>
    <p:sldId id="516" r:id="rId12"/>
    <p:sldId id="476" r:id="rId13"/>
    <p:sldId id="548" r:id="rId14"/>
    <p:sldId id="370" r:id="rId15"/>
    <p:sldId id="359" r:id="rId16"/>
    <p:sldId id="338" r:id="rId17"/>
    <p:sldId id="335" r:id="rId18"/>
    <p:sldId id="336" r:id="rId19"/>
    <p:sldId id="357" r:id="rId20"/>
    <p:sldId id="571" r:id="rId21"/>
    <p:sldId id="552" r:id="rId22"/>
    <p:sldId id="574" r:id="rId23"/>
    <p:sldId id="549" r:id="rId24"/>
    <p:sldId id="474" r:id="rId25"/>
    <p:sldId id="475" r:id="rId26"/>
    <p:sldId id="563" r:id="rId27"/>
    <p:sldId id="565" r:id="rId28"/>
    <p:sldId id="564" r:id="rId29"/>
    <p:sldId id="302" r:id="rId30"/>
    <p:sldId id="483" r:id="rId31"/>
    <p:sldId id="544" r:id="rId32"/>
    <p:sldId id="547" r:id="rId33"/>
    <p:sldId id="495" r:id="rId34"/>
    <p:sldId id="545" r:id="rId35"/>
    <p:sldId id="546" r:id="rId36"/>
    <p:sldId id="551" r:id="rId37"/>
    <p:sldId id="577" r:id="rId38"/>
    <p:sldId id="572" r:id="rId39"/>
    <p:sldId id="384" r:id="rId40"/>
    <p:sldId id="559" r:id="rId41"/>
    <p:sldId id="573" r:id="rId42"/>
    <p:sldId id="575" r:id="rId43"/>
    <p:sldId id="576" r:id="rId44"/>
    <p:sldId id="567" r:id="rId45"/>
    <p:sldId id="557" r:id="rId46"/>
    <p:sldId id="365" r:id="rId47"/>
    <p:sldId id="578" r:id="rId48"/>
    <p:sldId id="273" r:id="rId49"/>
    <p:sldId id="550" r:id="rId50"/>
    <p:sldId id="555" r:id="rId51"/>
    <p:sldId id="556"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3" userDrawn="1">
          <p15:clr>
            <a:srgbClr val="A4A3A4"/>
          </p15:clr>
        </p15:guide>
        <p15:guide id="2" pos="325" userDrawn="1">
          <p15:clr>
            <a:srgbClr val="A4A3A4"/>
          </p15:clr>
        </p15:guide>
        <p15:guide id="3" orient="horz" pos="3974" userDrawn="1">
          <p15:clr>
            <a:srgbClr val="A4A3A4"/>
          </p15:clr>
        </p15:guide>
        <p15:guide id="4" pos="7355" userDrawn="1">
          <p15:clr>
            <a:srgbClr val="A4A3A4"/>
          </p15:clr>
        </p15:guide>
        <p15:guide id="5" pos="3840" userDrawn="1">
          <p15:clr>
            <a:srgbClr val="A4A3A4"/>
          </p15:clr>
        </p15:guide>
        <p15:guide id="6" orient="horz" pos="867" userDrawn="1">
          <p15:clr>
            <a:srgbClr val="A4A3A4"/>
          </p15:clr>
        </p15:guide>
        <p15:guide id="7" orient="horz" pos="3634" userDrawn="1">
          <p15:clr>
            <a:srgbClr val="A4A3A4"/>
          </p15:clr>
        </p15:guide>
        <p15:guide id="8" pos="86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626262"/>
    <a:srgbClr val="000000"/>
    <a:srgbClr val="003088"/>
    <a:srgbClr val="F08900"/>
    <a:srgbClr val="FF6900"/>
    <a:srgbClr val="1E5DF8"/>
    <a:srgbClr val="00BED5"/>
    <a:srgbClr val="C13D33"/>
    <a:srgbClr val="E94D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6" autoAdjust="0"/>
    <p:restoredTop sz="88947"/>
  </p:normalViewPr>
  <p:slideViewPr>
    <p:cSldViewPr snapToGrid="0" snapToObjects="1">
      <p:cViewPr varScale="1">
        <p:scale>
          <a:sx n="113" d="100"/>
          <a:sy n="113" d="100"/>
        </p:scale>
        <p:origin x="84" y="114"/>
      </p:cViewPr>
      <p:guideLst>
        <p:guide orient="horz" pos="323"/>
        <p:guide pos="325"/>
        <p:guide orient="horz" pos="3974"/>
        <p:guide pos="7355"/>
        <p:guide pos="3840"/>
        <p:guide orient="horz" pos="867"/>
        <p:guide orient="horz" pos="3634"/>
        <p:guide pos="86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notesMaster" Target="notesMasters/notesMaster1.xml"/><Relationship Id="rId5" Type="http://schemas.openxmlformats.org/officeDocument/2006/relationships/slideMaster" Target="slideMasters/slideMaster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tableStyles" Target="tableStyle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FE9A4A-3203-D544-A0F2-9B4A7A1B021E}" type="datetimeFigureOut">
              <a:rPr lang="en-US" smtClean="0"/>
              <a:t>11/29/2022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F3BA1D-A00F-DB41-84DA-BE26C4853B35}" type="slidenum">
              <a:rPr lang="en-US" smtClean="0"/>
              <a:t>‹#›</a:t>
            </a:fld>
            <a:endParaRPr lang="en-US"/>
          </a:p>
        </p:txBody>
      </p:sp>
    </p:spTree>
    <p:extLst>
      <p:ext uri="{BB962C8B-B14F-4D97-AF65-F5344CB8AC3E}">
        <p14:creationId xmlns:p14="http://schemas.microsoft.com/office/powerpoint/2010/main" val="661868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bdadyslexia.org.uk/advice/employers/creating-a-dyslexia-friendly-workplace/dyslexia-friendly-style-guide"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bdadyslexia.org.uk/advice/employers/creating-a-dyslexia-friendly-workplace/dyslexia-friendly-style-guid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bdadyslexia.org.uk/advice/employers/creating-a-dyslexia-friendly-workplace/dyslexia-friendly-style-guid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bdadyslexia.org.uk/advice/employers/creating-a-dyslexia-friendly-workplace/dyslexia-friendly-style-guide"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bdadyslexia.org.uk/advice/employers/creating-a-dyslexia-friendly-workplace/dyslexia-friendly-style-guid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bdadyslexia.org.uk/advice/employers/creating-a-dyslexia-friendly-workplace/dyslexia-friendly-style-guide"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bdadyslexia.org.uk/advice/employers/creating-a-dyslexia-friendly-workplace/dyslexia-friendly-style-guide"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bdadyslexia.org.uk/advice/employers/creating-a-dyslexia-friendly-workplace/dyslexia-friendly-style-guid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bdadyslexia.org.uk/advice/employers/creating-a-dyslexia-friendly-workplace/dyslexia-friendly-style-guid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bdadyslexia.org.uk/advice/employers/creating-a-dyslexia-friendly-workplace/dyslexia-friendly-style-guide"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abstract pattern can be removed or repositioned if required. Be careful to ‘Send to Back’ so that it does not obscure any important information.</a:t>
            </a:r>
          </a:p>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t>1</a:t>
            </a:fld>
            <a:endParaRPr lang="en-US"/>
          </a:p>
        </p:txBody>
      </p:sp>
    </p:spTree>
    <p:extLst>
      <p:ext uri="{BB962C8B-B14F-4D97-AF65-F5344CB8AC3E}">
        <p14:creationId xmlns:p14="http://schemas.microsoft.com/office/powerpoint/2010/main" val="792672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u="none" strike="noStrike" kern="1200" dirty="0">
                <a:solidFill>
                  <a:schemeClr val="tx1"/>
                </a:solidFill>
                <a:effectLst/>
                <a:ea typeface="+mn-ea"/>
                <a:cs typeface="+mn-cs"/>
              </a:rPr>
              <a:t>Replace this guidance text with your own bullet pointed content.</a:t>
            </a:r>
          </a:p>
          <a:p>
            <a:r>
              <a:rPr lang="en-GB" sz="1200" u="none" strike="noStrike" kern="1200" dirty="0">
                <a:solidFill>
                  <a:schemeClr val="tx1"/>
                </a:solidFill>
                <a:effectLst/>
                <a:ea typeface="+mn-ea"/>
                <a:cs typeface="+mn-cs"/>
              </a:rPr>
              <a:t>For further guidance please see </a:t>
            </a:r>
            <a:r>
              <a:rPr lang="en-GB" sz="1200" u="sng" strike="noStrike" kern="1200" dirty="0">
                <a:solidFill>
                  <a:schemeClr val="tx1"/>
                </a:solidFill>
                <a:effectLst/>
                <a:ea typeface="+mn-ea"/>
                <a:cs typeface="+mn-cs"/>
                <a:hlinkClick r:id="rId3"/>
              </a:rPr>
              <a:t>https://www.bdadyslexia.org.uk/advice/employers/creating-a-dyslexia-friendly-workplace/dyslexia-friendly-style-guide</a:t>
            </a:r>
            <a:endParaRPr lang="en-GB" sz="1200" u="none" strike="noStrike"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877708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u="none" strike="noStrike" kern="1200" dirty="0">
                <a:solidFill>
                  <a:schemeClr val="tx1"/>
                </a:solidFill>
                <a:effectLst/>
                <a:ea typeface="+mn-ea"/>
                <a:cs typeface="+mn-cs"/>
              </a:rPr>
              <a:t>Replace this guidance text with your own bullet pointed content.</a:t>
            </a:r>
          </a:p>
          <a:p>
            <a:r>
              <a:rPr lang="en-GB" sz="1200" u="none" strike="noStrike" kern="1200" dirty="0">
                <a:solidFill>
                  <a:schemeClr val="tx1"/>
                </a:solidFill>
                <a:effectLst/>
                <a:ea typeface="+mn-ea"/>
                <a:cs typeface="+mn-cs"/>
              </a:rPr>
              <a:t>For further guidance please see </a:t>
            </a:r>
            <a:r>
              <a:rPr lang="en-GB" sz="1200" u="sng" strike="noStrike" kern="1200" dirty="0">
                <a:solidFill>
                  <a:schemeClr val="tx1"/>
                </a:solidFill>
                <a:effectLst/>
                <a:ea typeface="+mn-ea"/>
                <a:cs typeface="+mn-cs"/>
                <a:hlinkClick r:id="rId3"/>
              </a:rPr>
              <a:t>https://www.bdadyslexia.org.uk/advice/employers/creating-a-dyslexia-friendly-workplace/dyslexia-friendly-style-guide</a:t>
            </a:r>
            <a:endParaRPr lang="en-GB" sz="1200" u="none" strike="noStrike"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3980519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u="none" strike="noStrike" kern="1200" dirty="0">
                <a:solidFill>
                  <a:schemeClr val="tx1"/>
                </a:solidFill>
                <a:effectLst/>
                <a:ea typeface="+mn-ea"/>
                <a:cs typeface="+mn-cs"/>
              </a:rPr>
              <a:t>Replace this guidance text with your own bullet pointed content.</a:t>
            </a:r>
          </a:p>
          <a:p>
            <a:r>
              <a:rPr lang="en-GB" sz="1200" u="none" strike="noStrike" kern="1200" dirty="0">
                <a:solidFill>
                  <a:schemeClr val="tx1"/>
                </a:solidFill>
                <a:effectLst/>
                <a:ea typeface="+mn-ea"/>
                <a:cs typeface="+mn-cs"/>
              </a:rPr>
              <a:t>For further guidance please see </a:t>
            </a:r>
            <a:r>
              <a:rPr lang="en-GB" sz="1200" u="sng" strike="noStrike" kern="1200" dirty="0">
                <a:solidFill>
                  <a:schemeClr val="tx1"/>
                </a:solidFill>
                <a:effectLst/>
                <a:ea typeface="+mn-ea"/>
                <a:cs typeface="+mn-cs"/>
                <a:hlinkClick r:id="rId3"/>
              </a:rPr>
              <a:t>https://www.bdadyslexia.org.uk/advice/employers/creating-a-dyslexia-friendly-workplace/dyslexia-friendly-style-guide</a:t>
            </a:r>
            <a:endParaRPr lang="en-GB" sz="1200" u="none" strike="noStrike"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355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u="none" strike="noStrike" kern="1200" dirty="0">
                <a:solidFill>
                  <a:schemeClr val="tx1"/>
                </a:solidFill>
                <a:effectLst/>
                <a:ea typeface="+mn-ea"/>
                <a:cs typeface="+mn-cs"/>
              </a:rPr>
              <a:t>Replace this guidance text with your own bullet pointed content.</a:t>
            </a:r>
          </a:p>
          <a:p>
            <a:r>
              <a:rPr lang="en-GB" sz="1200" u="none" strike="noStrike" kern="1200" dirty="0">
                <a:solidFill>
                  <a:schemeClr val="tx1"/>
                </a:solidFill>
                <a:effectLst/>
                <a:ea typeface="+mn-ea"/>
                <a:cs typeface="+mn-cs"/>
              </a:rPr>
              <a:t>For further guidance please see </a:t>
            </a:r>
            <a:r>
              <a:rPr lang="en-GB" sz="1200" u="sng" strike="noStrike" kern="1200" dirty="0">
                <a:solidFill>
                  <a:schemeClr val="tx1"/>
                </a:solidFill>
                <a:effectLst/>
                <a:ea typeface="+mn-ea"/>
                <a:cs typeface="+mn-cs"/>
                <a:hlinkClick r:id="rId3"/>
              </a:rPr>
              <a:t>https://www.bdadyslexia.org.uk/advice/employers/creating-a-dyslexia-friendly-workplace/dyslexia-friendly-style-guide</a:t>
            </a:r>
            <a:endParaRPr lang="en-GB" sz="1200" u="none" strike="noStrike"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1792708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u="none" strike="noStrike" kern="1200" dirty="0">
                <a:solidFill>
                  <a:schemeClr val="tx1"/>
                </a:solidFill>
                <a:effectLst/>
                <a:ea typeface="+mn-ea"/>
                <a:cs typeface="+mn-cs"/>
              </a:rPr>
              <a:t>Replace this guidance text with your own bullet pointed content.</a:t>
            </a:r>
          </a:p>
          <a:p>
            <a:r>
              <a:rPr lang="en-GB" sz="1200" u="none" strike="noStrike" kern="1200" dirty="0">
                <a:solidFill>
                  <a:schemeClr val="tx1"/>
                </a:solidFill>
                <a:effectLst/>
                <a:ea typeface="+mn-ea"/>
                <a:cs typeface="+mn-cs"/>
              </a:rPr>
              <a:t>For further guidance please see </a:t>
            </a:r>
            <a:r>
              <a:rPr lang="en-GB" sz="1200" u="sng" strike="noStrike" kern="1200" dirty="0">
                <a:solidFill>
                  <a:schemeClr val="tx1"/>
                </a:solidFill>
                <a:effectLst/>
                <a:ea typeface="+mn-ea"/>
                <a:cs typeface="+mn-cs"/>
                <a:hlinkClick r:id="rId3"/>
              </a:rPr>
              <a:t>https://www.bdadyslexia.org.uk/advice/employers/creating-a-dyslexia-friendly-workplace/dyslexia-friendly-style-guide</a:t>
            </a:r>
            <a:endParaRPr lang="en-GB" sz="1200" u="none" strike="noStrike"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10182299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abstract pattern can be removed or repositioned if required. Be careful to ‘Send to Back’ so that it does not obscure any important information.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69665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3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300" b="0" i="0" u="none" strike="noStrike" kern="1200" cap="none" spc="0" normalizeH="0" baseline="0" noProof="0" dirty="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19186303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3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300" b="0" i="0" u="none" strike="noStrike" kern="1200" cap="none" spc="0" normalizeH="0" baseline="0" noProof="0" dirty="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19672142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3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300" b="0" i="0" u="none" strike="noStrike" kern="1200" cap="none" spc="0" normalizeH="0" baseline="0" noProof="0" dirty="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31770218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3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300" b="0" i="0" u="none" strike="noStrike" kern="1200" cap="none" spc="0" normalizeH="0" baseline="0" noProof="0" dirty="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1441799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Outline the scope/challenge of the project and then talk about what the key radiation types we expect from each area in EPAC to give context to the detector designs I’m going to show. </a:t>
            </a:r>
          </a:p>
          <a:p>
            <a:r>
              <a:rPr lang="en-US" dirty="0"/>
              <a:t>I’ll run through the concepts we’ve come up with for each detector and then run through where our technical risks are and how they’ve changed since last year. </a:t>
            </a:r>
          </a:p>
          <a:p>
            <a:endParaRPr lang="en-US" dirty="0"/>
          </a:p>
          <a:p>
            <a:r>
              <a:rPr lang="en-US" dirty="0"/>
              <a:t>Then to wrap up I’ll show off some of the prototyping results in a few areas and talk about what it means going forward for each design.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81243-7536-AC47-A591-5A990938F8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88034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Yogo</a:t>
            </a:r>
            <a:r>
              <a:rPr lang="en-GB" dirty="0"/>
              <a:t> – Ni-Cd battery – single shot Ni-Cd (bottom left). Ni-Metal Hydride (top left – low neutron cross section) Boron carbide (right).</a:t>
            </a:r>
          </a:p>
          <a:p>
            <a:r>
              <a:rPr lang="en-GB" dirty="0"/>
              <a:t>LFEX  onto few um CD, Be convertor.  Passive imaging n, x-rays.</a:t>
            </a:r>
          </a:p>
          <a:p>
            <a:r>
              <a:rPr lang="en-GB" dirty="0"/>
              <a:t>Pulse is 10s us after moderation.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991431-9BE8-4C5F-A5E9-F42E004428C0}" type="slidenum">
              <a:rPr kumimoji="0" lang="en-GB" sz="13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3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4270874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FLASH above 100 </a:t>
            </a:r>
            <a:r>
              <a:rPr lang="en-US" dirty="0" err="1"/>
              <a:t>Gy</a:t>
            </a:r>
            <a:r>
              <a:rPr lang="en-US" dirty="0"/>
              <a:t>/s</a:t>
            </a:r>
          </a:p>
          <a:p>
            <a:r>
              <a:rPr lang="en-US" dirty="0"/>
              <a:t>Typical 1Gy / shot – 10^9 / sec, unique regime for radiobiology.</a:t>
            </a:r>
          </a:p>
          <a:p>
            <a:r>
              <a:rPr lang="en-US" dirty="0"/>
              <a:t>Investigations with different ion species</a:t>
            </a:r>
          </a:p>
          <a:p>
            <a:r>
              <a:rPr lang="en-US" dirty="0"/>
              <a:t>DREF – Dose Rate Effectiveness Factor – not known for ultra-high dose rates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3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300" b="0" i="0" u="none" strike="noStrike" kern="1200" cap="none" spc="0" normalizeH="0" baseline="0" noProof="0" dirty="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22508233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abstract pattern can be removed or repositioned if required. Be careful to ‘Send to Back’ so that it does not obscure any important information.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14717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Outline the scope/challenge of the project and then talk about what the key radiation types we expect from each area in EPAC to give context to the detector designs I’m going to show. </a:t>
            </a:r>
          </a:p>
          <a:p>
            <a:r>
              <a:rPr lang="en-US" dirty="0"/>
              <a:t>I’ll run through the concepts we’ve come up with for each detector and then run through where our technical risks are and how they’ve changed since last year. </a:t>
            </a:r>
          </a:p>
          <a:p>
            <a:endParaRPr lang="en-US" dirty="0"/>
          </a:p>
          <a:p>
            <a:r>
              <a:rPr lang="en-US" dirty="0"/>
              <a:t>Then to wrap up I’ll show off some of the prototyping results in a few areas and talk about what it means going forward for each design.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81243-7536-AC47-A591-5A990938F8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94901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Outline the scope/challenge of the project and then talk about what the key radiation types we expect from each area in EPAC to give context to the detector designs I’m going to show. </a:t>
            </a:r>
          </a:p>
          <a:p>
            <a:r>
              <a:rPr lang="en-US" dirty="0"/>
              <a:t>I’ll run through the concepts we’ve come up with for each detector and then run through where our technical risks are and how they’ve changed since last year. </a:t>
            </a:r>
          </a:p>
          <a:p>
            <a:endParaRPr lang="en-US" dirty="0"/>
          </a:p>
          <a:p>
            <a:r>
              <a:rPr lang="en-US" dirty="0"/>
              <a:t>Then to wrap up I’ll show off some of the prototyping results in a few areas and talk about what it means going forward for each design.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81243-7536-AC47-A591-5A990938F8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32221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Outline the scope/challenge of the project and then talk about what the key radiation types we expect from each area in EPAC to give context to the detector designs I’m going to show. </a:t>
            </a:r>
          </a:p>
          <a:p>
            <a:r>
              <a:rPr lang="en-US" dirty="0"/>
              <a:t>I’ll run through the concepts we’ve come up with for each detector and then run through where our technical risks are and how they’ve changed since last year. </a:t>
            </a:r>
          </a:p>
          <a:p>
            <a:endParaRPr lang="en-US" dirty="0"/>
          </a:p>
          <a:p>
            <a:r>
              <a:rPr lang="en-US" dirty="0"/>
              <a:t>Then to wrap up I’ll show off some of the prototyping results in a few areas and talk about what it means going forward for each design.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81243-7536-AC47-A591-5A990938F8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29307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Outline the scope/challenge of the project and then talk about what the key radiation types we expect from each area in EPAC to give context to the detector designs I’m going to show. </a:t>
            </a:r>
          </a:p>
          <a:p>
            <a:r>
              <a:rPr lang="en-US" dirty="0"/>
              <a:t>I’ll run through the concepts we’ve come up with for each detector and then run through where our technical risks are and how they’ve changed since last year. </a:t>
            </a:r>
          </a:p>
          <a:p>
            <a:endParaRPr lang="en-US" dirty="0"/>
          </a:p>
          <a:p>
            <a:r>
              <a:rPr lang="en-US" dirty="0"/>
              <a:t>Then to wrap up I’ll show off some of the prototyping results in a few areas and talk about what it means going forward for each design.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81243-7536-AC47-A591-5A990938F8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81009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abstract pattern can be removed or repositioned if required. Be careful to ‘Send to Back’ so that it does not obscure any important information.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2682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0F3BA1D-A00F-DB41-84DA-BE26C4853B35}" type="slidenum">
              <a:rPr lang="en-US" smtClean="0"/>
              <a:t>34</a:t>
            </a:fld>
            <a:endParaRPr lang="en-US"/>
          </a:p>
        </p:txBody>
      </p:sp>
    </p:spTree>
    <p:extLst>
      <p:ext uri="{BB962C8B-B14F-4D97-AF65-F5344CB8AC3E}">
        <p14:creationId xmlns:p14="http://schemas.microsoft.com/office/powerpoint/2010/main" val="40469698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0F3BA1D-A00F-DB41-84DA-BE26C4853B35}" type="slidenum">
              <a:rPr lang="en-US" smtClean="0"/>
              <a:t>35</a:t>
            </a:fld>
            <a:endParaRPr lang="en-US"/>
          </a:p>
        </p:txBody>
      </p:sp>
    </p:spTree>
    <p:extLst>
      <p:ext uri="{BB962C8B-B14F-4D97-AF65-F5344CB8AC3E}">
        <p14:creationId xmlns:p14="http://schemas.microsoft.com/office/powerpoint/2010/main" val="2703288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abstract pattern can be removed or repositioned if required. Be careful to ‘Send to Back’ so that it does not obscure any important information.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77778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0F3BA1D-A00F-DB41-84DA-BE26C4853B35}" type="slidenum">
              <a:rPr lang="en-US" smtClean="0"/>
              <a:t>36</a:t>
            </a:fld>
            <a:endParaRPr lang="en-US"/>
          </a:p>
        </p:txBody>
      </p:sp>
    </p:spTree>
    <p:extLst>
      <p:ext uri="{BB962C8B-B14F-4D97-AF65-F5344CB8AC3E}">
        <p14:creationId xmlns:p14="http://schemas.microsoft.com/office/powerpoint/2010/main" val="32718518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u="none" strike="noStrike" kern="1200" dirty="0">
                <a:solidFill>
                  <a:schemeClr val="tx1"/>
                </a:solidFill>
                <a:effectLst/>
                <a:ea typeface="+mn-ea"/>
                <a:cs typeface="+mn-cs"/>
              </a:rPr>
              <a:t>Replace this guidance text with your own bullet pointed content.</a:t>
            </a:r>
          </a:p>
          <a:p>
            <a:r>
              <a:rPr lang="en-GB" sz="1200" u="none" strike="noStrike" kern="1200" dirty="0">
                <a:solidFill>
                  <a:schemeClr val="tx1"/>
                </a:solidFill>
                <a:effectLst/>
                <a:ea typeface="+mn-ea"/>
                <a:cs typeface="+mn-cs"/>
              </a:rPr>
              <a:t>For further guidance please see </a:t>
            </a:r>
            <a:r>
              <a:rPr lang="en-GB" sz="1200" u="sng" strike="noStrike" kern="1200" dirty="0">
                <a:solidFill>
                  <a:schemeClr val="tx1"/>
                </a:solidFill>
                <a:effectLst/>
                <a:ea typeface="+mn-ea"/>
                <a:cs typeface="+mn-cs"/>
                <a:hlinkClick r:id="rId3"/>
              </a:rPr>
              <a:t>https://www.bdadyslexia.org.uk/advice/employers/creating-a-dyslexia-friendly-workplace/dyslexia-friendly-style-guide</a:t>
            </a:r>
            <a:endParaRPr lang="en-GB" sz="1200" u="none" strike="noStrike"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17654728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abstract pattern can be removed or repositioned if required. Be careful to ‘Send to Back’ so that it does not obscure any important information.</a:t>
            </a:r>
          </a:p>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t>41</a:t>
            </a:fld>
            <a:endParaRPr lang="en-US"/>
          </a:p>
        </p:txBody>
      </p:sp>
    </p:spTree>
    <p:extLst>
      <p:ext uri="{BB962C8B-B14F-4D97-AF65-F5344CB8AC3E}">
        <p14:creationId xmlns:p14="http://schemas.microsoft.com/office/powerpoint/2010/main" val="33759107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abstract pattern can be removed or repositioned if required. Be careful to ‘Send to Back’ so that it does not obscure any important information.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3149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Roth Nature Comms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7506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abstract pattern can be removed or repositioned if required. Be careful to ‘Send to Back’ so that it does not obscure any important information.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98889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u="none" strike="noStrike" kern="1200" dirty="0">
                <a:solidFill>
                  <a:schemeClr val="tx1"/>
                </a:solidFill>
                <a:effectLst/>
                <a:ea typeface="+mn-ea"/>
                <a:cs typeface="+mn-cs"/>
              </a:rPr>
              <a:t>Replace this guidance text with your own bullet pointed content.</a:t>
            </a:r>
          </a:p>
          <a:p>
            <a:r>
              <a:rPr lang="en-GB" sz="1200" u="none" strike="noStrike" kern="1200" dirty="0">
                <a:solidFill>
                  <a:schemeClr val="tx1"/>
                </a:solidFill>
                <a:effectLst/>
                <a:ea typeface="+mn-ea"/>
                <a:cs typeface="+mn-cs"/>
              </a:rPr>
              <a:t>For further guidance please see </a:t>
            </a:r>
            <a:r>
              <a:rPr lang="en-GB" sz="1200" u="sng" strike="noStrike" kern="1200" dirty="0">
                <a:solidFill>
                  <a:schemeClr val="tx1"/>
                </a:solidFill>
                <a:effectLst/>
                <a:ea typeface="+mn-ea"/>
                <a:cs typeface="+mn-cs"/>
                <a:hlinkClick r:id="rId3"/>
              </a:rPr>
              <a:t>https://www.bdadyslexia.org.uk/advice/employers/creating-a-dyslexia-friendly-workplace/dyslexia-friendly-style-guide</a:t>
            </a:r>
            <a:endParaRPr lang="en-GB" sz="1200" u="none" strike="noStrike"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25661230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u="none" strike="noStrike" kern="1200" dirty="0">
                <a:solidFill>
                  <a:schemeClr val="tx1"/>
                </a:solidFill>
                <a:effectLst/>
                <a:ea typeface="+mn-ea"/>
                <a:cs typeface="+mn-cs"/>
              </a:rPr>
              <a:t>Replace this guidance text with your own bullet pointed content.</a:t>
            </a:r>
          </a:p>
          <a:p>
            <a:r>
              <a:rPr lang="en-GB" sz="1200" u="none" strike="noStrike" kern="1200" dirty="0">
                <a:solidFill>
                  <a:schemeClr val="tx1"/>
                </a:solidFill>
                <a:effectLst/>
                <a:ea typeface="+mn-ea"/>
                <a:cs typeface="+mn-cs"/>
              </a:rPr>
              <a:t>For further guidance please see </a:t>
            </a:r>
            <a:r>
              <a:rPr lang="en-GB" sz="1200" u="sng" strike="noStrike" kern="1200" dirty="0">
                <a:solidFill>
                  <a:schemeClr val="tx1"/>
                </a:solidFill>
                <a:effectLst/>
                <a:ea typeface="+mn-ea"/>
                <a:cs typeface="+mn-cs"/>
                <a:hlinkClick r:id="rId3"/>
              </a:rPr>
              <a:t>https://www.bdadyslexia.org.uk/advice/employers/creating-a-dyslexia-friendly-workplace/dyslexia-friendly-style-guide</a:t>
            </a:r>
            <a:endParaRPr lang="en-GB" sz="1200" u="none" strike="noStrike"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42432268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u="none" strike="noStrike" kern="1200" dirty="0">
                <a:solidFill>
                  <a:schemeClr val="tx1"/>
                </a:solidFill>
                <a:effectLst/>
                <a:ea typeface="+mn-ea"/>
                <a:cs typeface="+mn-cs"/>
              </a:rPr>
              <a:t>Replace this guidance text with your own bullet pointed content.</a:t>
            </a:r>
          </a:p>
          <a:p>
            <a:r>
              <a:rPr lang="en-GB" sz="1200" u="none" strike="noStrike" kern="1200" dirty="0">
                <a:solidFill>
                  <a:schemeClr val="tx1"/>
                </a:solidFill>
                <a:effectLst/>
                <a:ea typeface="+mn-ea"/>
                <a:cs typeface="+mn-cs"/>
              </a:rPr>
              <a:t>For further guidance please see </a:t>
            </a:r>
            <a:r>
              <a:rPr lang="en-GB" sz="1200" u="sng" strike="noStrike" kern="1200" dirty="0">
                <a:solidFill>
                  <a:schemeClr val="tx1"/>
                </a:solidFill>
                <a:effectLst/>
                <a:ea typeface="+mn-ea"/>
                <a:cs typeface="+mn-cs"/>
                <a:hlinkClick r:id="rId3"/>
              </a:rPr>
              <a:t>https://www.bdadyslexia.org.uk/advice/employers/creating-a-dyslexia-friendly-workplace/dyslexia-friendly-style-guide</a:t>
            </a:r>
            <a:endParaRPr lang="en-GB" sz="1200" u="none" strike="noStrike"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35997553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u="none" strike="noStrike" kern="1200" dirty="0">
                <a:solidFill>
                  <a:schemeClr val="tx1"/>
                </a:solidFill>
                <a:effectLst/>
                <a:ea typeface="+mn-ea"/>
                <a:cs typeface="+mn-cs"/>
              </a:rPr>
              <a:t>Replace this guidance text with your own bullet pointed content.</a:t>
            </a:r>
          </a:p>
          <a:p>
            <a:r>
              <a:rPr lang="en-GB" sz="1200" u="none" strike="noStrike" kern="1200" dirty="0">
                <a:solidFill>
                  <a:schemeClr val="tx1"/>
                </a:solidFill>
                <a:effectLst/>
                <a:ea typeface="+mn-ea"/>
                <a:cs typeface="+mn-cs"/>
              </a:rPr>
              <a:t>For further guidance please see </a:t>
            </a:r>
            <a:r>
              <a:rPr lang="en-GB" sz="1200" u="sng" strike="noStrike" kern="1200" dirty="0">
                <a:solidFill>
                  <a:schemeClr val="tx1"/>
                </a:solidFill>
                <a:effectLst/>
                <a:ea typeface="+mn-ea"/>
                <a:cs typeface="+mn-cs"/>
                <a:hlinkClick r:id="rId3"/>
              </a:rPr>
              <a:t>https://www.bdadyslexia.org.uk/advice/employers/creating-a-dyslexia-friendly-workplace/dyslexia-friendly-style-guide</a:t>
            </a:r>
            <a:endParaRPr lang="en-GB" sz="1200" u="none" strike="noStrike"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19950168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8082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a:xfrm>
            <a:off x="1046429" y="826852"/>
            <a:ext cx="10515600" cy="1325563"/>
          </a:xfrm>
        </p:spPr>
        <p:txBody>
          <a:bodyPr/>
          <a:lstStyle/>
          <a:p>
            <a:r>
              <a:rPr lang="en-GB" dirty="0"/>
              <a:t>Click to edit Master title style</a:t>
            </a:r>
            <a:endParaRPr lang="en-US" dirty="0"/>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a:xfrm>
            <a:off x="3821317" y="6356350"/>
            <a:ext cx="4114800" cy="365125"/>
          </a:xfrm>
        </p:spPr>
        <p:txBody>
          <a:bodyPr/>
          <a:lstStyle/>
          <a:p>
            <a:r>
              <a:rPr lang="en-US"/>
              <a:t>xxx</a:t>
            </a:r>
            <a:endParaRPr lang="en-US" dirty="0"/>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52485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a:xfrm>
            <a:off x="9267731" y="119331"/>
            <a:ext cx="2743200" cy="365125"/>
          </a:xfrm>
        </p:spPr>
        <p:txBody>
          <a:bodyPr/>
          <a:lstStyle>
            <a:lvl1pPr>
              <a:defRPr i="1">
                <a:solidFill>
                  <a:schemeClr val="tx1"/>
                </a:solidFill>
              </a:defRPr>
            </a:lvl1pPr>
          </a:lstStyle>
          <a:p>
            <a:r>
              <a:rPr lang="en-US" dirty="0"/>
              <a:t>EPAC ISTAC November 20 </a:t>
            </a:r>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r>
              <a:rPr lang="en-US"/>
              <a:t>xxx</a:t>
            </a:r>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8654142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r>
              <a:rPr lang="en-US"/>
              <a:t>EPAC ISTAC November 20 </a:t>
            </a:r>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r>
              <a:rPr lang="en-US"/>
              <a:t>xxx</a:t>
            </a:r>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0576311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r>
              <a:rPr lang="en-US"/>
              <a:t>EPAC ISTAC November 20 </a:t>
            </a:r>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r>
              <a:rPr lang="en-US"/>
              <a:t>xxx</a:t>
            </a:r>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5809832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r>
              <a:rPr lang="en-US"/>
              <a:t>EPAC ISTAC November 20 </a:t>
            </a:r>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r>
              <a:rPr lang="en-US"/>
              <a:t>xxx</a:t>
            </a:r>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123330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r>
              <a:rPr lang="en-US"/>
              <a:t>EPAC ISTAC November 20 </a:t>
            </a:r>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r>
              <a:rPr lang="en-US"/>
              <a:t>xxx</a:t>
            </a:r>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6942125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r>
              <a:rPr lang="en-US"/>
              <a:t>EPAC ISTAC November 20 </a:t>
            </a:r>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r>
              <a:rPr lang="en-US"/>
              <a:t>xxx</a:t>
            </a:r>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7974992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r>
              <a:rPr lang="en-US"/>
              <a:t>EPAC ISTAC November 20 </a:t>
            </a:r>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r>
              <a:rPr lang="en-US"/>
              <a:t>xxx</a:t>
            </a:r>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41276663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r>
              <a:rPr lang="en-US"/>
              <a:t>EPAC ISTAC November 20 </a:t>
            </a:r>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r>
              <a:rPr lang="en-US"/>
              <a:t>xxx</a:t>
            </a:r>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200682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r>
              <a:rPr lang="en-US"/>
              <a:t>EPAC ISTAC November 20 </a:t>
            </a:r>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r>
              <a:rPr lang="en-US"/>
              <a:t>xxx</a:t>
            </a:r>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337004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74860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r>
              <a:rPr lang="en-US"/>
              <a:t>EPAC ISTAC November 20 </a:t>
            </a:r>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r>
              <a:rPr lang="en-US"/>
              <a:t>xxx</a:t>
            </a:r>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3998546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a:xfrm>
            <a:off x="1046429" y="826852"/>
            <a:ext cx="10515600" cy="1325563"/>
          </a:xfrm>
        </p:spPr>
        <p:txBody>
          <a:bodyPr/>
          <a:lstStyle/>
          <a:p>
            <a:r>
              <a:rPr lang="en-GB" dirty="0"/>
              <a:t>Click to edit Master title style</a:t>
            </a:r>
            <a:endParaRPr lang="en-US" dirty="0"/>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a:xfrm>
            <a:off x="3821317" y="6356350"/>
            <a:ext cx="4114800" cy="365125"/>
          </a:xfrm>
        </p:spPr>
        <p:txBody>
          <a:bodyPr/>
          <a:lstStyle/>
          <a:p>
            <a:r>
              <a:rPr lang="en-US"/>
              <a:t>xxx</a:t>
            </a:r>
            <a:endParaRPr lang="en-US" dirty="0"/>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463509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a:xfrm>
            <a:off x="9267731" y="119331"/>
            <a:ext cx="2743200" cy="365125"/>
          </a:xfrm>
        </p:spPr>
        <p:txBody>
          <a:bodyPr/>
          <a:lstStyle>
            <a:lvl1pPr>
              <a:defRPr i="1">
                <a:solidFill>
                  <a:schemeClr val="tx1"/>
                </a:solidFill>
              </a:defRPr>
            </a:lvl1pPr>
          </a:lstStyle>
          <a:p>
            <a:r>
              <a:rPr lang="en-US" dirty="0"/>
              <a:t>EPAC ISTAC November 20 </a:t>
            </a:r>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r>
              <a:rPr lang="en-US"/>
              <a:t>xxx</a:t>
            </a:r>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2557530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r>
              <a:rPr lang="en-US"/>
              <a:t>EPAC ISTAC November 20 </a:t>
            </a:r>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r>
              <a:rPr lang="en-US"/>
              <a:t>xxx</a:t>
            </a:r>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428517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r>
              <a:rPr lang="en-US"/>
              <a:t>EPAC ISTAC November 20 </a:t>
            </a:r>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r>
              <a:rPr lang="en-US"/>
              <a:t>xxx</a:t>
            </a:r>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2398307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r>
              <a:rPr lang="en-US"/>
              <a:t>EPAC ISTAC November 20 </a:t>
            </a:r>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r>
              <a:rPr lang="en-US"/>
              <a:t>xxx</a:t>
            </a:r>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41296369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r>
              <a:rPr lang="en-US"/>
              <a:t>EPAC ISTAC November 20 </a:t>
            </a:r>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r>
              <a:rPr lang="en-US"/>
              <a:t>xxx</a:t>
            </a:r>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777819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89643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0_Title and Content">
    <p:bg>
      <p:bgPr>
        <a:solidFill>
          <a:srgbClr val="FFFFFF"/>
        </a:solidFill>
        <a:effectLst/>
      </p:bgPr>
    </p:bg>
    <p:spTree>
      <p:nvGrpSpPr>
        <p:cNvPr id="1" name=""/>
        <p:cNvGrpSpPr/>
        <p:nvPr/>
      </p:nvGrpSpPr>
      <p:grpSpPr>
        <a:xfrm>
          <a:off x="0" y="0"/>
          <a:ext cx="0" cy="0"/>
          <a:chOff x="0" y="0"/>
          <a:chExt cx="0" cy="0"/>
        </a:xfrm>
      </p:grpSpPr>
      <p:pic>
        <p:nvPicPr>
          <p:cNvPr id="1026" name="Picture 2" descr="https://www.rc-harwell.ac.uk/wp-content/uploads/2018/06/CLF-LOGO_20.bmp"/>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67913" y="5839523"/>
            <a:ext cx="817435" cy="797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5587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1_Title and Content">
    <p:bg>
      <p:bgPr>
        <a:solidFill>
          <a:srgbClr val="FFFFFF"/>
        </a:solidFill>
        <a:effectLst/>
      </p:bgPr>
    </p:bg>
    <p:spTree>
      <p:nvGrpSpPr>
        <p:cNvPr id="1" name=""/>
        <p:cNvGrpSpPr/>
        <p:nvPr/>
      </p:nvGrpSpPr>
      <p:grpSpPr>
        <a:xfrm>
          <a:off x="0" y="0"/>
          <a:ext cx="0" cy="0"/>
          <a:chOff x="0" y="0"/>
          <a:chExt cx="0" cy="0"/>
        </a:xfrm>
      </p:grpSpPr>
      <p:pic>
        <p:nvPicPr>
          <p:cNvPr id="1026" name="Picture 2" descr="https://www.rc-harwell.ac.uk/wp-content/uploads/2018/06/CLF-LOGO_20.bmp"/>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67913" y="5839523"/>
            <a:ext cx="817435" cy="797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9625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22138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8_Title and Content">
    <p:bg>
      <p:bgPr>
        <a:solidFill>
          <a:srgbClr val="FFFFF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A0E5AF-8F87-E546-A7B8-CEC2736C79F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1343" y="57981"/>
            <a:ext cx="949795" cy="928607"/>
          </a:xfrm>
          <a:prstGeom prst="rect">
            <a:avLst/>
          </a:prstGeom>
        </p:spPr>
      </p:pic>
      <p:sp>
        <p:nvSpPr>
          <p:cNvPr id="3" name="Title 1">
            <a:extLst>
              <a:ext uri="{FF2B5EF4-FFF2-40B4-BE49-F238E27FC236}">
                <a16:creationId xmlns:a16="http://schemas.microsoft.com/office/drawing/2014/main" id="{8415928D-57E1-CB47-ADF1-F2EFDF2D632E}"/>
              </a:ext>
            </a:extLst>
          </p:cNvPr>
          <p:cNvSpPr>
            <a:spLocks noGrp="1"/>
          </p:cNvSpPr>
          <p:nvPr>
            <p:ph type="title"/>
          </p:nvPr>
        </p:nvSpPr>
        <p:spPr>
          <a:xfrm>
            <a:off x="1168706" y="-140498"/>
            <a:ext cx="10515600" cy="1325563"/>
          </a:xfrm>
        </p:spPr>
        <p:txBody>
          <a:bodyPr/>
          <a:lstStyle/>
          <a:p>
            <a:r>
              <a:rPr lang="en-US" dirty="0"/>
              <a:t>Click to edit Master title style</a:t>
            </a:r>
          </a:p>
        </p:txBody>
      </p:sp>
    </p:spTree>
    <p:extLst>
      <p:ext uri="{BB962C8B-B14F-4D97-AF65-F5344CB8AC3E}">
        <p14:creationId xmlns:p14="http://schemas.microsoft.com/office/powerpoint/2010/main" val="32807265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963"/>
          </a:xfrm>
          <a:prstGeom prst="rect">
            <a:avLst/>
          </a:prstGeom>
        </p:spPr>
        <p:txBody>
          <a:bodyPr/>
          <a:lstStyle>
            <a:lvl1pPr>
              <a:defRPr sz="2000"/>
            </a:lvl1pPr>
            <a:lvl2pPr>
              <a:defRPr sz="1800"/>
            </a:lvl2pPr>
            <a:lvl3pPr>
              <a:defRPr sz="16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Rectangle 3"/>
          <p:cNvSpPr>
            <a:spLocks noGrp="1" noChangeArrowheads="1"/>
          </p:cNvSpPr>
          <p:nvPr>
            <p:ph type="dt" sz="half" idx="10"/>
          </p:nvPr>
        </p:nvSpPr>
        <p:spPr/>
        <p:txBody>
          <a:bodyPr/>
          <a:lstStyle>
            <a:lvl1pPr fontAlgn="auto">
              <a:spcBef>
                <a:spcPts val="0"/>
              </a:spcBef>
              <a:spcAft>
                <a:spcPts val="0"/>
              </a:spcAft>
              <a:defRPr/>
            </a:lvl1pPr>
          </a:lstStyle>
          <a:p>
            <a:pPr>
              <a:defRPr/>
            </a:pPr>
            <a:endParaRPr lang="en-GB"/>
          </a:p>
        </p:txBody>
      </p:sp>
      <p:sp>
        <p:nvSpPr>
          <p:cNvPr id="5" name="Rectangle 4"/>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GB" dirty="0"/>
          </a:p>
        </p:txBody>
      </p:sp>
      <p:sp>
        <p:nvSpPr>
          <p:cNvPr id="6" name="Rectangle 5"/>
          <p:cNvSpPr>
            <a:spLocks noGrp="1" noChangeArrowheads="1"/>
          </p:cNvSpPr>
          <p:nvPr>
            <p:ph type="sldNum" sz="quarter" idx="12"/>
          </p:nvPr>
        </p:nvSpPr>
        <p:spPr/>
        <p:txBody>
          <a:bodyPr/>
          <a:lstStyle>
            <a:lvl1pPr fontAlgn="auto">
              <a:spcBef>
                <a:spcPts val="0"/>
              </a:spcBef>
              <a:spcAft>
                <a:spcPts val="0"/>
              </a:spcAft>
              <a:defRPr/>
            </a:lvl1pPr>
          </a:lstStyle>
          <a:p>
            <a:pPr>
              <a:defRPr/>
            </a:pPr>
            <a:fld id="{007CCAFB-FC91-4AE2-968D-A31471285D20}" type="slidenum">
              <a:rPr lang="en-GB"/>
              <a:pPr>
                <a:defRPr/>
              </a:pPr>
              <a:t>‹#›</a:t>
            </a:fld>
            <a:endParaRPr lang="en-GB"/>
          </a:p>
        </p:txBody>
      </p:sp>
    </p:spTree>
    <p:extLst>
      <p:ext uri="{BB962C8B-B14F-4D97-AF65-F5344CB8AC3E}">
        <p14:creationId xmlns:p14="http://schemas.microsoft.com/office/powerpoint/2010/main" val="11353129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FFFFF"/>
        </a:solidFill>
        <a:effectLst/>
      </p:bgPr>
    </p:bg>
    <p:spTree>
      <p:nvGrpSpPr>
        <p:cNvPr id="1" name=""/>
        <p:cNvGrpSpPr/>
        <p:nvPr/>
      </p:nvGrpSpPr>
      <p:grpSpPr>
        <a:xfrm>
          <a:off x="0" y="0"/>
          <a:ext cx="0" cy="0"/>
          <a:chOff x="0" y="0"/>
          <a:chExt cx="0" cy="0"/>
        </a:xfrm>
      </p:grpSpPr>
      <p:pic>
        <p:nvPicPr>
          <p:cNvPr id="2" name="Picture 2" descr="Image result for clf logo las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62529" y="166971"/>
            <a:ext cx="990941" cy="968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70539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25575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337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1070963" y="5707527"/>
            <a:ext cx="747358" cy="729306"/>
          </a:xfrm>
          <a:prstGeom prst="rect">
            <a:avLst/>
          </a:prstGeom>
        </p:spPr>
      </p:pic>
    </p:spTree>
    <p:extLst>
      <p:ext uri="{BB962C8B-B14F-4D97-AF65-F5344CB8AC3E}">
        <p14:creationId xmlns:p14="http://schemas.microsoft.com/office/powerpoint/2010/main" val="2447005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r>
              <a:rPr lang="en-US"/>
              <a:t>EPAC ISTAC November 20 </a:t>
            </a:r>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r>
              <a:rPr lang="en-US"/>
              <a:t>xxx</a:t>
            </a:r>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707831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r>
              <a:rPr lang="en-US"/>
              <a:t>EPAC ISTAC November 20 </a:t>
            </a:r>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r>
              <a:rPr lang="en-US"/>
              <a:t>xxx</a:t>
            </a:r>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929447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r>
              <a:rPr lang="en-US"/>
              <a:t>EPAC ISTAC November 20 </a:t>
            </a:r>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r>
              <a:rPr lang="en-US"/>
              <a:t>xxx</a:t>
            </a:r>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398142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r>
              <a:rPr lang="en-US"/>
              <a:t>EPAC ISTAC November 20 </a:t>
            </a:r>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r>
              <a:rPr lang="en-US"/>
              <a:t>xxx</a:t>
            </a:r>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265151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r>
              <a:rPr lang="en-US"/>
              <a:t>EPAC ISTAC November 20 </a:t>
            </a:r>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r>
              <a:rPr lang="en-US"/>
              <a:t>xxx</a:t>
            </a:r>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5272410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image" Target="../media/image4.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theme" Target="../theme/theme4.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image" Target="../media/image6.png"/><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5" Type="http://schemas.openxmlformats.org/officeDocument/2006/relationships/image" Target="../media/image4.png"/><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2787FE-8CBB-6248-9619-3941DE55C1B6}"/>
              </a:ext>
            </a:extLst>
          </p:cNvPr>
          <p:cNvPicPr>
            <a:picLocks noChangeAspect="1"/>
          </p:cNvPicPr>
          <p:nvPr userDrawn="1"/>
        </p:nvPicPr>
        <p:blipFill>
          <a:blip r:embed="rId5"/>
          <a:stretch>
            <a:fillRect/>
          </a:stretch>
        </p:blipFill>
        <p:spPr>
          <a:xfrm>
            <a:off x="515940" y="5802305"/>
            <a:ext cx="2111379" cy="539751"/>
          </a:xfrm>
          <a:prstGeom prst="rect">
            <a:avLst/>
          </a:prstGeom>
        </p:spPr>
      </p:pic>
      <p:pic>
        <p:nvPicPr>
          <p:cNvPr id="2" name="Picture 1"/>
          <p:cNvPicPr>
            <a:picLocks noChangeAspect="1"/>
          </p:cNvPicPr>
          <p:nvPr userDrawn="1"/>
        </p:nvPicPr>
        <p:blipFill>
          <a:blip r:embed="rId6"/>
          <a:stretch>
            <a:fillRect/>
          </a:stretch>
        </p:blipFill>
        <p:spPr>
          <a:xfrm>
            <a:off x="11070963" y="5707527"/>
            <a:ext cx="747358" cy="729306"/>
          </a:xfrm>
          <a:prstGeom prst="rect">
            <a:avLst/>
          </a:prstGeom>
        </p:spPr>
      </p:pic>
    </p:spTree>
    <p:extLst>
      <p:ext uri="{BB962C8B-B14F-4D97-AF65-F5344CB8AC3E}">
        <p14:creationId xmlns:p14="http://schemas.microsoft.com/office/powerpoint/2010/main" val="554890378"/>
      </p:ext>
    </p:extLst>
  </p:cSld>
  <p:clrMap bg1="lt1" tx1="dk1" bg2="lt2" tx2="dk2" accent1="accent1" accent2="accent2" accent3="accent3" accent4="accent4" accent5="accent5" accent6="accent6" hlink="hlink" folHlink="folHlink"/>
  <p:sldLayoutIdLst>
    <p:sldLayoutId id="2147483662" r:id="rId1"/>
    <p:sldLayoutId id="2147483667" r:id="rId2"/>
    <p:sldLayoutId id="214748366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D7AF2DF-B182-3D42-AFB4-BDFF5FB9E9FD}"/>
              </a:ext>
            </a:extLst>
          </p:cNvPr>
          <p:cNvPicPr>
            <a:picLocks noChangeAspect="1"/>
          </p:cNvPicPr>
          <p:nvPr userDrawn="1"/>
        </p:nvPicPr>
        <p:blipFill>
          <a:blip r:embed="rId3"/>
          <a:stretch>
            <a:fillRect/>
          </a:stretch>
        </p:blipFill>
        <p:spPr>
          <a:xfrm>
            <a:off x="515943" y="5802308"/>
            <a:ext cx="2108080" cy="539750"/>
          </a:xfrm>
          <a:prstGeom prst="rect">
            <a:avLst/>
          </a:prstGeom>
        </p:spPr>
      </p:pic>
    </p:spTree>
    <p:extLst>
      <p:ext uri="{BB962C8B-B14F-4D97-AF65-F5344CB8AC3E}">
        <p14:creationId xmlns:p14="http://schemas.microsoft.com/office/powerpoint/2010/main" val="251128307"/>
      </p:ext>
    </p:extLst>
  </p:cSld>
  <p:clrMap bg1="lt1" tx1="dk1" bg2="lt2" tx2="dk2" accent1="accent1" accent2="accent2" accent3="accent3" accent4="accent4" accent5="accent5" accent6="accent6" hlink="hlink" folHlink="folHlink"/>
  <p:sldLayoutIdLst>
    <p:sldLayoutId id="214748367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EPAC ISTAC November 20 </a:t>
            </a:r>
            <a:endParaRPr lang="en-US" dirty="0"/>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xxx</a:t>
            </a:r>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a:p>
        </p:txBody>
      </p:sp>
      <p:pic>
        <p:nvPicPr>
          <p:cNvPr id="7" name="Picture 6">
            <a:extLst>
              <a:ext uri="{FF2B5EF4-FFF2-40B4-BE49-F238E27FC236}">
                <a16:creationId xmlns:a16="http://schemas.microsoft.com/office/drawing/2014/main" id="{87733AA2-E8FC-2540-AA49-4AA124C76F24}"/>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9848721" y="6182506"/>
            <a:ext cx="2111379" cy="539751"/>
          </a:xfrm>
          <a:prstGeom prst="rect">
            <a:avLst/>
          </a:prstGeom>
        </p:spPr>
      </p:pic>
      <p:pic>
        <p:nvPicPr>
          <p:cNvPr id="8" name="Picture 7"/>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131343" y="57981"/>
            <a:ext cx="949795" cy="928607"/>
          </a:xfrm>
          <a:prstGeom prst="rect">
            <a:avLst/>
          </a:prstGeom>
        </p:spPr>
      </p:pic>
    </p:spTree>
    <p:extLst>
      <p:ext uri="{BB962C8B-B14F-4D97-AF65-F5344CB8AC3E}">
        <p14:creationId xmlns:p14="http://schemas.microsoft.com/office/powerpoint/2010/main" val="399607076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sldNum="0"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EPAC ISTAC November 20 </a:t>
            </a:r>
            <a:endParaRPr lang="en-US" dirty="0"/>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xxx</a:t>
            </a:r>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a:p>
        </p:txBody>
      </p:sp>
      <p:pic>
        <p:nvPicPr>
          <p:cNvPr id="7" name="Picture 6">
            <a:extLst>
              <a:ext uri="{FF2B5EF4-FFF2-40B4-BE49-F238E27FC236}">
                <a16:creationId xmlns:a16="http://schemas.microsoft.com/office/drawing/2014/main" id="{87733AA2-E8FC-2540-AA49-4AA124C76F24}"/>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9848721" y="6182506"/>
            <a:ext cx="2111379" cy="539751"/>
          </a:xfrm>
          <a:prstGeom prst="rect">
            <a:avLst/>
          </a:prstGeom>
        </p:spPr>
      </p:pic>
      <p:pic>
        <p:nvPicPr>
          <p:cNvPr id="8" name="Picture 7"/>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31343" y="57981"/>
            <a:ext cx="949795" cy="928607"/>
          </a:xfrm>
          <a:prstGeom prst="rect">
            <a:avLst/>
          </a:prstGeom>
        </p:spPr>
      </p:pic>
    </p:spTree>
    <p:extLst>
      <p:ext uri="{BB962C8B-B14F-4D97-AF65-F5344CB8AC3E}">
        <p14:creationId xmlns:p14="http://schemas.microsoft.com/office/powerpoint/2010/main" val="37840487"/>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Lst>
  <p:hf sldNum="0"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2787FE-8CBB-6248-9619-3941DE55C1B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15940" y="5802305"/>
            <a:ext cx="2111379" cy="539751"/>
          </a:xfrm>
          <a:prstGeom prst="rect">
            <a:avLst/>
          </a:prstGeom>
        </p:spPr>
      </p:pic>
    </p:spTree>
    <p:extLst>
      <p:ext uri="{BB962C8B-B14F-4D97-AF65-F5344CB8AC3E}">
        <p14:creationId xmlns:p14="http://schemas.microsoft.com/office/powerpoint/2010/main" val="217437661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0.xml"/><Relationship Id="rId1" Type="http://schemas.openxmlformats.org/officeDocument/2006/relationships/slideLayout" Target="../slideLayouts/slideLayout32.xml"/><Relationship Id="rId5" Type="http://schemas.openxmlformats.org/officeDocument/2006/relationships/image" Target="../media/image26.emf"/><Relationship Id="rId4" Type="http://schemas.openxmlformats.org/officeDocument/2006/relationships/image" Target="../media/image25.emf"/></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3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2.xml"/><Relationship Id="rId7" Type="http://schemas.openxmlformats.org/officeDocument/2006/relationships/image" Target="../media/image3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32.xml"/><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21.xml"/><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12.jpe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21.xml"/><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21.xml"/><Relationship Id="rId5" Type="http://schemas.openxmlformats.org/officeDocument/2006/relationships/image" Target="../media/image53.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21.xml"/><Relationship Id="rId5" Type="http://schemas.openxmlformats.org/officeDocument/2006/relationships/image" Target="../media/image56.pn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11.xml"/><Relationship Id="rId5" Type="http://schemas.openxmlformats.org/officeDocument/2006/relationships/image" Target="../media/image59.pn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11.xml"/><Relationship Id="rId5" Type="http://schemas.openxmlformats.org/officeDocument/2006/relationships/image" Target="../media/image65.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50.png"/><Relationship Id="rId1" Type="http://schemas.openxmlformats.org/officeDocument/2006/relationships/slideLayout" Target="../slideLayouts/slideLayout21.xml"/><Relationship Id="rId4" Type="http://schemas.openxmlformats.org/officeDocument/2006/relationships/image" Target="../media/image70.jpeg"/></Relationships>
</file>

<file path=ppt/slides/_rels/slide31.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emf"/><Relationship Id="rId2" Type="http://schemas.openxmlformats.org/officeDocument/2006/relationships/image" Target="../media/image71.png"/><Relationship Id="rId1" Type="http://schemas.openxmlformats.org/officeDocument/2006/relationships/slideLayout" Target="../slideLayouts/slideLayout21.xml"/><Relationship Id="rId6" Type="http://schemas.openxmlformats.org/officeDocument/2006/relationships/image" Target="../media/image75.png"/><Relationship Id="rId5" Type="http://schemas.openxmlformats.org/officeDocument/2006/relationships/image" Target="../media/image74.jpg"/><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21.xml"/><Relationship Id="rId6" Type="http://schemas.openxmlformats.org/officeDocument/2006/relationships/image" Target="../media/image84.jpeg"/><Relationship Id="rId5" Type="http://schemas.openxmlformats.org/officeDocument/2006/relationships/image" Target="../media/image83.png"/><Relationship Id="rId4" Type="http://schemas.openxmlformats.org/officeDocument/2006/relationships/image" Target="../media/image82.png"/></Relationships>
</file>

<file path=ppt/slides/_rels/slide34.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6.jpeg"/><Relationship Id="rId7" Type="http://schemas.openxmlformats.org/officeDocument/2006/relationships/image" Target="../media/image89.jpeg"/><Relationship Id="rId2" Type="http://schemas.openxmlformats.org/officeDocument/2006/relationships/notesSlide" Target="../notesSlides/notesSlide28.xml"/><Relationship Id="rId1" Type="http://schemas.openxmlformats.org/officeDocument/2006/relationships/slideLayout" Target="../slideLayouts/slideLayout21.xml"/><Relationship Id="rId6" Type="http://schemas.openxmlformats.org/officeDocument/2006/relationships/image" Target="../media/image50.png"/><Relationship Id="rId5" Type="http://schemas.openxmlformats.org/officeDocument/2006/relationships/image" Target="../media/image88.png"/><Relationship Id="rId4" Type="http://schemas.openxmlformats.org/officeDocument/2006/relationships/image" Target="../media/image87.png"/><Relationship Id="rId9" Type="http://schemas.openxmlformats.org/officeDocument/2006/relationships/image" Target="../media/image91.png"/></Relationships>
</file>

<file path=ppt/slides/_rels/slide35.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29.xml"/><Relationship Id="rId1" Type="http://schemas.openxmlformats.org/officeDocument/2006/relationships/slideLayout" Target="../slideLayouts/slideLayout21.xml"/><Relationship Id="rId6" Type="http://schemas.openxmlformats.org/officeDocument/2006/relationships/image" Target="../media/image94.emf"/><Relationship Id="rId5" Type="http://schemas.openxmlformats.org/officeDocument/2006/relationships/image" Target="../media/image93.jpeg"/><Relationship Id="rId4" Type="http://schemas.openxmlformats.org/officeDocument/2006/relationships/image" Target="../media/image92.jpeg"/></Relationships>
</file>

<file path=ppt/slides/_rels/slide36.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30.xml"/><Relationship Id="rId1" Type="http://schemas.openxmlformats.org/officeDocument/2006/relationships/slideLayout" Target="../slideLayouts/slideLayout21.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emf"/></Relationships>
</file>

<file path=ppt/slides/_rels/slide37.xml.rels><?xml version="1.0" encoding="UTF-8" standalone="yes"?>
<Relationships xmlns="http://schemas.openxmlformats.org/package/2006/relationships"><Relationship Id="rId3" Type="http://schemas.openxmlformats.org/officeDocument/2006/relationships/image" Target="../media/image101.gif"/><Relationship Id="rId2" Type="http://schemas.openxmlformats.org/officeDocument/2006/relationships/image" Target="../media/image100.png"/><Relationship Id="rId1" Type="http://schemas.openxmlformats.org/officeDocument/2006/relationships/slideLayout" Target="../slideLayouts/slideLayout21.xml"/><Relationship Id="rId6" Type="http://schemas.openxmlformats.org/officeDocument/2006/relationships/image" Target="../media/image104.png"/><Relationship Id="rId5" Type="http://schemas.openxmlformats.org/officeDocument/2006/relationships/image" Target="../media/image103.jpeg"/><Relationship Id="rId4" Type="http://schemas.openxmlformats.org/officeDocument/2006/relationships/image" Target="../media/image102.png"/></Relationships>
</file>

<file path=ppt/slides/_rels/slide38.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slideLayout" Target="../slideLayouts/slideLayout21.xml"/><Relationship Id="rId7" Type="http://schemas.openxmlformats.org/officeDocument/2006/relationships/image" Target="../media/image107.jp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06.png"/><Relationship Id="rId5" Type="http://schemas.openxmlformats.org/officeDocument/2006/relationships/image" Target="../media/image105.jpeg"/><Relationship Id="rId4" Type="http://schemas.openxmlformats.org/officeDocument/2006/relationships/image" Target="../media/image70.jpeg"/></Relationships>
</file>

<file path=ppt/slides/_rels/slide39.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5.png"/><Relationship Id="rId3" Type="http://schemas.openxmlformats.org/officeDocument/2006/relationships/image" Target="../media/image108.jpeg"/><Relationship Id="rId7" Type="http://schemas.openxmlformats.org/officeDocument/2006/relationships/image" Target="../media/image110.png"/><Relationship Id="rId12" Type="http://schemas.openxmlformats.org/officeDocument/2006/relationships/image" Target="../media/image104.png"/><Relationship Id="rId2" Type="http://schemas.openxmlformats.org/officeDocument/2006/relationships/notesSlide" Target="../notesSlides/notesSlide31.xml"/><Relationship Id="rId1" Type="http://schemas.openxmlformats.org/officeDocument/2006/relationships/slideLayout" Target="../slideLayouts/slideLayout32.xml"/><Relationship Id="rId6" Type="http://schemas.openxmlformats.org/officeDocument/2006/relationships/image" Target="../media/image85.png"/><Relationship Id="rId11" Type="http://schemas.openxmlformats.org/officeDocument/2006/relationships/image" Target="../media/image114.png"/><Relationship Id="rId5" Type="http://schemas.openxmlformats.org/officeDocument/2006/relationships/image" Target="../media/image84.jpeg"/><Relationship Id="rId10" Type="http://schemas.openxmlformats.org/officeDocument/2006/relationships/image" Target="../media/image113.png"/><Relationship Id="rId4" Type="http://schemas.openxmlformats.org/officeDocument/2006/relationships/image" Target="../media/image109.jpeg"/><Relationship Id="rId9" Type="http://schemas.openxmlformats.org/officeDocument/2006/relationships/image" Target="../media/image112.png"/></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117.png"/><Relationship Id="rId3" Type="http://schemas.openxmlformats.org/officeDocument/2006/relationships/image" Target="../media/image109.jpeg"/><Relationship Id="rId7" Type="http://schemas.openxmlformats.org/officeDocument/2006/relationships/image" Target="../media/image89.jpeg"/><Relationship Id="rId12" Type="http://schemas.openxmlformats.org/officeDocument/2006/relationships/image" Target="../media/image116.png"/><Relationship Id="rId2" Type="http://schemas.openxmlformats.org/officeDocument/2006/relationships/image" Target="../media/image1.png"/><Relationship Id="rId16" Type="http://schemas.openxmlformats.org/officeDocument/2006/relationships/image" Target="../media/image120.png"/><Relationship Id="rId1" Type="http://schemas.openxmlformats.org/officeDocument/2006/relationships/slideLayout" Target="../slideLayouts/slideLayout21.xml"/><Relationship Id="rId6" Type="http://schemas.openxmlformats.org/officeDocument/2006/relationships/image" Target="../media/image87.png"/><Relationship Id="rId11" Type="http://schemas.openxmlformats.org/officeDocument/2006/relationships/image" Target="../media/image68.png"/><Relationship Id="rId5" Type="http://schemas.openxmlformats.org/officeDocument/2006/relationships/image" Target="../media/image85.png"/><Relationship Id="rId15" Type="http://schemas.openxmlformats.org/officeDocument/2006/relationships/image" Target="../media/image119.png"/><Relationship Id="rId10" Type="http://schemas.openxmlformats.org/officeDocument/2006/relationships/image" Target="../media/image104.png"/><Relationship Id="rId4" Type="http://schemas.openxmlformats.org/officeDocument/2006/relationships/image" Target="../media/image84.jpeg"/><Relationship Id="rId9" Type="http://schemas.openxmlformats.org/officeDocument/2006/relationships/image" Target="../media/image103.jpeg"/><Relationship Id="rId14" Type="http://schemas.openxmlformats.org/officeDocument/2006/relationships/image" Target="../media/image118.png"/></Relationships>
</file>

<file path=ppt/slides/_rels/slide4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3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emf"/></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3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DB0FE0-A4AF-D848-8925-91A37993D74D}"/>
              </a:ext>
            </a:extLst>
          </p:cNvPr>
          <p:cNvSpPr txBox="1"/>
          <p:nvPr/>
        </p:nvSpPr>
        <p:spPr>
          <a:xfrm>
            <a:off x="1255196" y="2160730"/>
            <a:ext cx="8316591" cy="1569660"/>
          </a:xfrm>
          <a:prstGeom prst="rect">
            <a:avLst/>
          </a:prstGeom>
          <a:noFill/>
        </p:spPr>
        <p:txBody>
          <a:bodyPr wrap="square" rtlCol="0" anchor="t">
            <a:spAutoFit/>
          </a:bodyPr>
          <a:lstStyle/>
          <a:p>
            <a:r>
              <a:rPr lang="en-US" sz="4800" b="1" spc="-150" dirty="0">
                <a:solidFill>
                  <a:srgbClr val="002060"/>
                </a:solidFill>
                <a:latin typeface="Arial" panose="020B0604020202020204" pitchFamily="34" charset="0"/>
                <a:cs typeface="Arial" panose="020B0604020202020204" pitchFamily="34" charset="0"/>
              </a:rPr>
              <a:t>EPAC ISTAC 2022</a:t>
            </a:r>
          </a:p>
          <a:p>
            <a:r>
              <a:rPr lang="en-US" sz="4800" b="1" spc="-150" dirty="0">
                <a:solidFill>
                  <a:srgbClr val="002060"/>
                </a:solidFill>
                <a:latin typeface="Arial" panose="020B0604020202020204" pitchFamily="34" charset="0"/>
                <a:cs typeface="Arial" panose="020B0604020202020204" pitchFamily="34" charset="0"/>
              </a:rPr>
              <a:t>First Experiments</a:t>
            </a:r>
          </a:p>
        </p:txBody>
      </p:sp>
      <p:sp>
        <p:nvSpPr>
          <p:cNvPr id="5" name="Rectangle 4">
            <a:extLst>
              <a:ext uri="{FF2B5EF4-FFF2-40B4-BE49-F238E27FC236}">
                <a16:creationId xmlns:a16="http://schemas.microsoft.com/office/drawing/2014/main" id="{0BEB0AE4-391E-6F41-84C6-D4EEDF519A31}"/>
              </a:ext>
            </a:extLst>
          </p:cNvPr>
          <p:cNvSpPr/>
          <p:nvPr/>
        </p:nvSpPr>
        <p:spPr>
          <a:xfrm>
            <a:off x="1255196" y="4584349"/>
            <a:ext cx="5745669" cy="1200329"/>
          </a:xfrm>
          <a:prstGeom prst="rect">
            <a:avLst/>
          </a:prstGeom>
        </p:spPr>
        <p:txBody>
          <a:bodyPr wrap="square">
            <a:spAutoFit/>
          </a:bodyPr>
          <a:lstStyle/>
          <a:p>
            <a:r>
              <a:rPr lang="en-GB" sz="2400" dirty="0">
                <a:solidFill>
                  <a:srgbClr val="626262"/>
                </a:solidFill>
                <a:latin typeface="Arial" panose="020B0604020202020204" pitchFamily="34" charset="0"/>
                <a:cs typeface="Arial" panose="020B0604020202020204" pitchFamily="34" charset="0"/>
              </a:rPr>
              <a:t>D. Symes</a:t>
            </a:r>
          </a:p>
          <a:p>
            <a:r>
              <a:rPr lang="en-GB" sz="2400" dirty="0">
                <a:solidFill>
                  <a:srgbClr val="626262"/>
                </a:solidFill>
                <a:latin typeface="Arial" panose="020B0604020202020204" pitchFamily="34" charset="0"/>
                <a:cs typeface="Arial" panose="020B0604020202020204" pitchFamily="34" charset="0"/>
              </a:rPr>
              <a:t>J. S. Green</a:t>
            </a:r>
          </a:p>
          <a:p>
            <a:r>
              <a:rPr lang="en-GB" sz="2400" dirty="0">
                <a:solidFill>
                  <a:srgbClr val="626262"/>
                </a:solidFill>
                <a:latin typeface="Arial" panose="020B0604020202020204" pitchFamily="34" charset="0"/>
                <a:cs typeface="Arial" panose="020B0604020202020204" pitchFamily="34" charset="0"/>
              </a:rPr>
              <a:t>C. D. Armstrong</a:t>
            </a:r>
          </a:p>
        </p:txBody>
      </p:sp>
      <p:pic>
        <p:nvPicPr>
          <p:cNvPr id="6" name="Picture 5">
            <a:extLst>
              <a:ext uri="{FF2B5EF4-FFF2-40B4-BE49-F238E27FC236}">
                <a16:creationId xmlns:a16="http://schemas.microsoft.com/office/drawing/2014/main" id="{E201A9D8-A541-934F-8FC4-9439FCBF676D}"/>
              </a:ext>
            </a:extLst>
          </p:cNvPr>
          <p:cNvPicPr>
            <a:picLocks noChangeAspect="1"/>
          </p:cNvPicPr>
          <p:nvPr/>
        </p:nvPicPr>
        <p:blipFill>
          <a:blip r:embed="rId4"/>
          <a:stretch>
            <a:fillRect/>
          </a:stretch>
        </p:blipFill>
        <p:spPr>
          <a:xfrm>
            <a:off x="515938" y="412403"/>
            <a:ext cx="3770785" cy="963960"/>
          </a:xfrm>
          <a:prstGeom prst="rect">
            <a:avLst/>
          </a:prstGeom>
        </p:spPr>
      </p:pic>
    </p:spTree>
    <p:extLst>
      <p:ext uri="{BB962C8B-B14F-4D97-AF65-F5344CB8AC3E}">
        <p14:creationId xmlns:p14="http://schemas.microsoft.com/office/powerpoint/2010/main" val="32243825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3"/>
          <p:cNvSpPr txBox="1">
            <a:spLocks/>
          </p:cNvSpPr>
          <p:nvPr/>
        </p:nvSpPr>
        <p:spPr>
          <a:xfrm>
            <a:off x="170579" y="8106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j-ea"/>
                <a:cs typeface="Arial" panose="020B0604020202020204" pitchFamily="34" charset="0"/>
              </a:rPr>
              <a:t>LWFA commissioning phase</a:t>
            </a:r>
          </a:p>
        </p:txBody>
      </p:sp>
      <p:sp>
        <p:nvSpPr>
          <p:cNvPr id="3" name="Rectangle 2">
            <a:extLst>
              <a:ext uri="{FF2B5EF4-FFF2-40B4-BE49-F238E27FC236}">
                <a16:creationId xmlns:a16="http://schemas.microsoft.com/office/drawing/2014/main" id="{ABFBA8CC-B5C7-4FC3-815F-1AFE891CC4C3}"/>
              </a:ext>
            </a:extLst>
          </p:cNvPr>
          <p:cNvSpPr/>
          <p:nvPr/>
        </p:nvSpPr>
        <p:spPr>
          <a:xfrm>
            <a:off x="170579" y="1326686"/>
            <a:ext cx="10814008" cy="4124206"/>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GB" sz="3200" b="1" i="0" u="none" strike="noStrike" kern="1200" cap="none" spc="-100" normalizeH="0" baseline="0" noProof="0" dirty="0">
                <a:ln>
                  <a:noFill/>
                </a:ln>
                <a:solidFill>
                  <a:srgbClr val="1E5DF8"/>
                </a:solidFill>
                <a:effectLst/>
                <a:uLnTx/>
                <a:uFillTx/>
                <a:latin typeface="Arial" panose="020B0604020202020204" pitchFamily="34" charset="0"/>
                <a:ea typeface="+mn-ea"/>
                <a:cs typeface="Arial" panose="020B0604020202020204" pitchFamily="34" charset="0"/>
              </a:rPr>
              <a:t>To deliver applications, we need to fully commission the </a:t>
            </a:r>
            <a:r>
              <a:rPr kumimoji="0" lang="en-GB" sz="3200" b="1" i="1" u="none" strike="noStrike" kern="1200" cap="none" spc="-100" normalizeH="0" baseline="0" noProof="0" dirty="0">
                <a:ln>
                  <a:noFill/>
                </a:ln>
                <a:solidFill>
                  <a:srgbClr val="1E5DF8"/>
                </a:solidFill>
                <a:effectLst/>
                <a:uLnTx/>
                <a:uFillTx/>
                <a:latin typeface="Arial" panose="020B0604020202020204" pitchFamily="34" charset="0"/>
                <a:ea typeface="+mn-ea"/>
                <a:cs typeface="Arial" panose="020B0604020202020204" pitchFamily="34" charset="0"/>
              </a:rPr>
              <a:t>laser-plasma accelerator</a:t>
            </a:r>
          </a:p>
          <a:p>
            <a:pPr marL="457200" marR="0" lvl="0" indent="-4572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Initial energy ramp and electron acce</a:t>
            </a:r>
            <a:r>
              <a:rPr lang="en-GB" sz="2800" dirty="0" err="1">
                <a:solidFill>
                  <a:srgbClr val="2E2D62"/>
                </a:solidFill>
                <a:latin typeface="Arial" panose="020B0604020202020204" pitchFamily="34" charset="0"/>
                <a:cs typeface="Arial" panose="020B0604020202020204" pitchFamily="34" charset="0"/>
              </a:rPr>
              <a:t>leration</a:t>
            </a:r>
            <a:endParaRPr kumimoji="0" lang="en-GB" sz="2800" b="0" i="0" u="none" strike="noStrike" kern="1200" cap="none" spc="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LWFA stabilisation via infrastructure and feedback</a:t>
            </a:r>
          </a:p>
          <a:p>
            <a:pPr marL="457200" marR="0" lvl="0" indent="-4572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Proof of concept x-ray radiography</a:t>
            </a:r>
          </a:p>
          <a:p>
            <a:pPr marL="457200" marR="0" lvl="0" indent="-4572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rPr>
              <a:t>Optimisation of LWFA for enhanced parameters</a:t>
            </a:r>
          </a:p>
          <a:p>
            <a:pPr marL="457200" marR="0" lvl="0" indent="-4572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rPr>
              <a:t>Electron beamline development</a:t>
            </a:r>
          </a:p>
          <a:p>
            <a:pPr marL="457200" marR="0" lvl="0" indent="-4572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rPr>
              <a:t>Few-cycle probing of </a:t>
            </a:r>
            <a:r>
              <a:rPr kumimoji="0" lang="en-GB" sz="2800" b="0" i="0" u="none" strike="noStrike" kern="1200" cap="none" spc="0" normalizeH="0" baseline="0" noProof="0" dirty="0" err="1">
                <a:ln>
                  <a:noFill/>
                </a:ln>
                <a:solidFill>
                  <a:srgbClr val="FFFFFF">
                    <a:lumMod val="50000"/>
                  </a:srgbClr>
                </a:solidFill>
                <a:effectLst/>
                <a:uLnTx/>
                <a:uFillTx/>
                <a:latin typeface="Arial" panose="020B0604020202020204" pitchFamily="34" charset="0"/>
                <a:ea typeface="+mn-ea"/>
                <a:cs typeface="Arial" panose="020B0604020202020204" pitchFamily="34" charset="0"/>
              </a:rPr>
              <a:t>wakefield</a:t>
            </a:r>
            <a:r>
              <a:rPr kumimoji="0" lang="en-GB" sz="28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rPr>
              <a:t> structure</a:t>
            </a:r>
          </a:p>
        </p:txBody>
      </p:sp>
      <p:sp>
        <p:nvSpPr>
          <p:cNvPr id="5" name="Right Bracket 4">
            <a:extLst>
              <a:ext uri="{FF2B5EF4-FFF2-40B4-BE49-F238E27FC236}">
                <a16:creationId xmlns:a16="http://schemas.microsoft.com/office/drawing/2014/main" id="{04BB06F7-D03B-49FB-9073-AE8514558914}"/>
              </a:ext>
            </a:extLst>
          </p:cNvPr>
          <p:cNvSpPr/>
          <p:nvPr/>
        </p:nvSpPr>
        <p:spPr>
          <a:xfrm>
            <a:off x="8894372" y="2439284"/>
            <a:ext cx="178677" cy="1446583"/>
          </a:xfrm>
          <a:prstGeom prst="rightBracket">
            <a:avLst/>
          </a:prstGeom>
          <a:ln w="25400">
            <a:solidFill>
              <a:srgbClr val="2E2D6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01D3E"/>
              </a:solidFill>
              <a:effectLst/>
              <a:uLnTx/>
              <a:uFillTx/>
              <a:latin typeface="Calibri" panose="020F0502020204030204"/>
              <a:ea typeface="+mn-ea"/>
              <a:cs typeface="+mn-cs"/>
            </a:endParaRPr>
          </a:p>
        </p:txBody>
      </p:sp>
      <p:sp>
        <p:nvSpPr>
          <p:cNvPr id="7" name="Right Bracket 6">
            <a:extLst>
              <a:ext uri="{FF2B5EF4-FFF2-40B4-BE49-F238E27FC236}">
                <a16:creationId xmlns:a16="http://schemas.microsoft.com/office/drawing/2014/main" id="{F3038C57-1056-4462-B74F-30A7226F8535}"/>
              </a:ext>
            </a:extLst>
          </p:cNvPr>
          <p:cNvSpPr/>
          <p:nvPr/>
        </p:nvSpPr>
        <p:spPr>
          <a:xfrm>
            <a:off x="8291630" y="4059574"/>
            <a:ext cx="185620" cy="1255375"/>
          </a:xfrm>
          <a:prstGeom prst="rightBracket">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01D3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E87D25E9-9CD4-40E2-818B-4A6B1E667732}"/>
              </a:ext>
            </a:extLst>
          </p:cNvPr>
          <p:cNvSpPr/>
          <p:nvPr/>
        </p:nvSpPr>
        <p:spPr>
          <a:xfrm>
            <a:off x="8620218" y="4406034"/>
            <a:ext cx="1935751" cy="523220"/>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GB" sz="2800" b="1"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rPr>
              <a:t>Beneficial</a:t>
            </a:r>
          </a:p>
        </p:txBody>
      </p:sp>
      <p:sp>
        <p:nvSpPr>
          <p:cNvPr id="9" name="Rectangle 8">
            <a:extLst>
              <a:ext uri="{FF2B5EF4-FFF2-40B4-BE49-F238E27FC236}">
                <a16:creationId xmlns:a16="http://schemas.microsoft.com/office/drawing/2014/main" id="{38AAB367-18E2-4C13-8788-AD7ADEF87BD9}"/>
              </a:ext>
            </a:extLst>
          </p:cNvPr>
          <p:cNvSpPr/>
          <p:nvPr/>
        </p:nvSpPr>
        <p:spPr>
          <a:xfrm>
            <a:off x="9085481" y="2905410"/>
            <a:ext cx="1823551" cy="523220"/>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GB" sz="2800" b="1" i="0" u="none" strike="noStrike" kern="1200" cap="none" spc="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Essential</a:t>
            </a:r>
          </a:p>
        </p:txBody>
      </p:sp>
      <p:sp>
        <p:nvSpPr>
          <p:cNvPr id="10" name="TextBox 9">
            <a:extLst>
              <a:ext uri="{FF2B5EF4-FFF2-40B4-BE49-F238E27FC236}">
                <a16:creationId xmlns:a16="http://schemas.microsoft.com/office/drawing/2014/main" id="{66374A2A-A8E1-4C65-AC23-09C5C76684F4}"/>
              </a:ext>
            </a:extLst>
          </p:cNvPr>
          <p:cNvSpPr txBox="1"/>
          <p:nvPr/>
        </p:nvSpPr>
        <p:spPr>
          <a:xfrm>
            <a:off x="4454339" y="5437479"/>
            <a:ext cx="6042600" cy="830997"/>
          </a:xfrm>
          <a:prstGeom prst="rect">
            <a:avLst/>
          </a:prstGeom>
          <a:solidFill>
            <a:srgbClr val="2E2D62"/>
          </a:solidFill>
          <a:ln w="12700">
            <a:solidFill>
              <a:schemeClr val="tx1"/>
            </a:solidFill>
          </a:ln>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This phase will be a </a:t>
            </a:r>
            <a:r>
              <a:rPr kumimoji="0" lang="en-GB"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collaborative effort </a:t>
            </a:r>
            <a:r>
              <a:rPr kumimoji="0" lang="en-GB"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with user groups and international facilities</a:t>
            </a:r>
          </a:p>
        </p:txBody>
      </p:sp>
    </p:spTree>
    <p:extLst>
      <p:ext uri="{BB962C8B-B14F-4D97-AF65-F5344CB8AC3E}">
        <p14:creationId xmlns:p14="http://schemas.microsoft.com/office/powerpoint/2010/main" val="23888428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3"/>
          <p:cNvSpPr txBox="1">
            <a:spLocks/>
          </p:cNvSpPr>
          <p:nvPr/>
        </p:nvSpPr>
        <p:spPr>
          <a:xfrm>
            <a:off x="170579" y="8106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j-ea"/>
                <a:cs typeface="Arial" panose="020B0604020202020204" pitchFamily="34" charset="0"/>
              </a:rPr>
              <a:t>Demonstration of stable LWFA performance over extended period (8 </a:t>
            </a:r>
            <a:r>
              <a:rPr kumimoji="0" lang="en-US" sz="4400" b="1" i="0" u="none" strike="noStrike" kern="1200" cap="none" spc="-150" normalizeH="0" baseline="0" noProof="0" dirty="0" err="1">
                <a:ln>
                  <a:noFill/>
                </a:ln>
                <a:solidFill>
                  <a:srgbClr val="2E2D62"/>
                </a:solidFill>
                <a:effectLst/>
                <a:uLnTx/>
                <a:uFillTx/>
                <a:latin typeface="Arial" panose="020B0604020202020204" pitchFamily="34" charset="0"/>
                <a:ea typeface="+mj-ea"/>
                <a:cs typeface="Arial" panose="020B0604020202020204" pitchFamily="34" charset="0"/>
              </a:rPr>
              <a:t>hr</a:t>
            </a:r>
            <a:r>
              <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j-ea"/>
                <a:cs typeface="Arial" panose="020B0604020202020204" pitchFamily="34" charset="0"/>
              </a:rPr>
              <a:t>)</a:t>
            </a:r>
          </a:p>
        </p:txBody>
      </p:sp>
      <p:sp>
        <p:nvSpPr>
          <p:cNvPr id="5" name="Rectangle 4">
            <a:extLst>
              <a:ext uri="{FF2B5EF4-FFF2-40B4-BE49-F238E27FC236}">
                <a16:creationId xmlns:a16="http://schemas.microsoft.com/office/drawing/2014/main" id="{2710DDAD-F963-4B7C-8373-8885154D1E24}"/>
              </a:ext>
            </a:extLst>
          </p:cNvPr>
          <p:cNvSpPr/>
          <p:nvPr/>
        </p:nvSpPr>
        <p:spPr>
          <a:xfrm>
            <a:off x="89896" y="1567944"/>
            <a:ext cx="7368739" cy="1077218"/>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GB" sz="18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High quality LWFA recently shown at DESY</a:t>
            </a:r>
          </a:p>
          <a:p>
            <a:pPr marL="457200" marR="0" lvl="0" indent="-4572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2 J, 1 Hz, 400 MeV </a:t>
            </a:r>
            <a:r>
              <a:rPr kumimoji="0" lang="en-GB" altLang="en-US" sz="1800" b="0"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rPr>
              <a:t>[Maier et al PRX </a:t>
            </a:r>
            <a:r>
              <a:rPr kumimoji="0" lang="en-GB" altLang="en-US" sz="1800" b="1"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rPr>
              <a:t>10</a:t>
            </a:r>
            <a:r>
              <a:rPr kumimoji="0" lang="en-GB" altLang="en-US" sz="1800" b="0"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rPr>
              <a:t>, 031039 (2020)]</a:t>
            </a:r>
            <a:endParaRPr kumimoji="0" lang="en-GB" sz="18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170 </a:t>
            </a:r>
            <a:r>
              <a:rPr kumimoji="0" lang="en-GB" sz="1800" b="0" i="0" u="none" strike="noStrike" kern="1200" cap="none" spc="0" normalizeH="0" baseline="0" noProof="0" dirty="0" err="1">
                <a:ln>
                  <a:noFill/>
                </a:ln>
                <a:solidFill>
                  <a:srgbClr val="626262"/>
                </a:solidFill>
                <a:effectLst/>
                <a:uLnTx/>
                <a:uFillTx/>
                <a:latin typeface="Arial" panose="020B0604020202020204" pitchFamily="34" charset="0"/>
                <a:ea typeface="+mn-ea"/>
                <a:cs typeface="Arial" panose="020B0604020202020204" pitchFamily="34" charset="0"/>
              </a:rPr>
              <a:t>mJ</a:t>
            </a:r>
            <a:r>
              <a:rPr kumimoji="0" lang="en-GB" sz="18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 2.5 Hz, 80 MeV </a:t>
            </a:r>
            <a:r>
              <a:rPr kumimoji="0" lang="en-GB" altLang="en-US" sz="1800" b="0"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rPr>
              <a:t>[Bohlen et al PRAB </a:t>
            </a:r>
            <a:r>
              <a:rPr kumimoji="0" lang="en-GB" altLang="en-US" sz="1800" b="1"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rPr>
              <a:t>25 </a:t>
            </a:r>
            <a:r>
              <a:rPr kumimoji="0" lang="en-GB" altLang="en-US" sz="1800" b="0"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rPr>
              <a:t>031301 (2022)]</a:t>
            </a:r>
          </a:p>
        </p:txBody>
      </p:sp>
      <p:pic>
        <p:nvPicPr>
          <p:cNvPr id="6" name="Picture 5">
            <a:extLst>
              <a:ext uri="{FF2B5EF4-FFF2-40B4-BE49-F238E27FC236}">
                <a16:creationId xmlns:a16="http://schemas.microsoft.com/office/drawing/2014/main" id="{6B338754-747F-45E9-A206-2B9DB68395BC}"/>
              </a:ext>
            </a:extLst>
          </p:cNvPr>
          <p:cNvPicPr>
            <a:picLocks noChangeAspect="1"/>
          </p:cNvPicPr>
          <p:nvPr/>
        </p:nvPicPr>
        <p:blipFill>
          <a:blip r:embed="rId3"/>
          <a:stretch>
            <a:fillRect/>
          </a:stretch>
        </p:blipFill>
        <p:spPr>
          <a:xfrm>
            <a:off x="89896" y="2866793"/>
            <a:ext cx="7297021" cy="2612378"/>
          </a:xfrm>
          <a:prstGeom prst="rect">
            <a:avLst/>
          </a:prstGeom>
        </p:spPr>
      </p:pic>
      <p:pic>
        <p:nvPicPr>
          <p:cNvPr id="8" name="Picture 7">
            <a:extLst>
              <a:ext uri="{FF2B5EF4-FFF2-40B4-BE49-F238E27FC236}">
                <a16:creationId xmlns:a16="http://schemas.microsoft.com/office/drawing/2014/main" id="{074E49FC-15D2-4ACF-9418-5CE0620D0A3C}"/>
              </a:ext>
            </a:extLst>
          </p:cNvPr>
          <p:cNvPicPr>
            <a:picLocks noChangeAspect="1"/>
          </p:cNvPicPr>
          <p:nvPr/>
        </p:nvPicPr>
        <p:blipFill>
          <a:blip r:embed="rId4"/>
          <a:stretch>
            <a:fillRect/>
          </a:stretch>
        </p:blipFill>
        <p:spPr>
          <a:xfrm>
            <a:off x="7651386" y="1565533"/>
            <a:ext cx="2285016" cy="1766930"/>
          </a:xfrm>
          <a:prstGeom prst="rect">
            <a:avLst/>
          </a:prstGeom>
        </p:spPr>
      </p:pic>
      <p:pic>
        <p:nvPicPr>
          <p:cNvPr id="10" name="Picture 9">
            <a:extLst>
              <a:ext uri="{FF2B5EF4-FFF2-40B4-BE49-F238E27FC236}">
                <a16:creationId xmlns:a16="http://schemas.microsoft.com/office/drawing/2014/main" id="{BA02D13B-BC9D-45A1-8A43-3DBDF93E7914}"/>
              </a:ext>
            </a:extLst>
          </p:cNvPr>
          <p:cNvPicPr>
            <a:picLocks noChangeAspect="1"/>
          </p:cNvPicPr>
          <p:nvPr/>
        </p:nvPicPr>
        <p:blipFill>
          <a:blip r:embed="rId5"/>
          <a:stretch>
            <a:fillRect/>
          </a:stretch>
        </p:blipFill>
        <p:spPr>
          <a:xfrm>
            <a:off x="10012863" y="1739135"/>
            <a:ext cx="2130764" cy="1948869"/>
          </a:xfrm>
          <a:prstGeom prst="rect">
            <a:avLst/>
          </a:prstGeom>
        </p:spPr>
      </p:pic>
      <p:sp>
        <p:nvSpPr>
          <p:cNvPr id="14" name="Rectangle 13">
            <a:extLst>
              <a:ext uri="{FF2B5EF4-FFF2-40B4-BE49-F238E27FC236}">
                <a16:creationId xmlns:a16="http://schemas.microsoft.com/office/drawing/2014/main" id="{CCB3D1F5-71CD-4521-861E-8B74F450AE08}"/>
              </a:ext>
            </a:extLst>
          </p:cNvPr>
          <p:cNvSpPr/>
          <p:nvPr/>
        </p:nvSpPr>
        <p:spPr>
          <a:xfrm>
            <a:off x="7651386" y="3848422"/>
            <a:ext cx="4254176" cy="1631216"/>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GB" sz="18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Large datasets show correlations</a:t>
            </a:r>
          </a:p>
          <a:p>
            <a:pPr marL="457200" marR="0" lvl="0" indent="-4572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Mainly shifts in focal plane and gas density</a:t>
            </a:r>
          </a:p>
          <a:p>
            <a:pPr marL="457200" marR="0" lvl="0" indent="-4572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Can </a:t>
            </a:r>
            <a:r>
              <a:rPr kumimoji="0" lang="en-GB" sz="18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stabilise</a:t>
            </a:r>
            <a:r>
              <a:rPr kumimoji="0" lang="en-GB" sz="18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 laser parameters  and use </a:t>
            </a:r>
            <a:r>
              <a:rPr kumimoji="0" lang="en-GB" sz="18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continuous flow </a:t>
            </a:r>
            <a:r>
              <a:rPr kumimoji="0" lang="en-GB" sz="18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gas cells</a:t>
            </a:r>
          </a:p>
        </p:txBody>
      </p:sp>
      <p:sp>
        <p:nvSpPr>
          <p:cNvPr id="15" name="TextBox 14">
            <a:extLst>
              <a:ext uri="{FF2B5EF4-FFF2-40B4-BE49-F238E27FC236}">
                <a16:creationId xmlns:a16="http://schemas.microsoft.com/office/drawing/2014/main" id="{2E8F258F-7FD5-4377-B7A0-5ED7F7A06342}"/>
              </a:ext>
            </a:extLst>
          </p:cNvPr>
          <p:cNvSpPr txBox="1"/>
          <p:nvPr/>
        </p:nvSpPr>
        <p:spPr>
          <a:xfrm>
            <a:off x="4613975" y="5774256"/>
            <a:ext cx="5322427" cy="830997"/>
          </a:xfrm>
          <a:prstGeom prst="rect">
            <a:avLst/>
          </a:prstGeom>
          <a:solidFill>
            <a:srgbClr val="2E2D62"/>
          </a:solidFill>
          <a:ln w="12700">
            <a:solidFill>
              <a:schemeClr val="tx1"/>
            </a:solidFill>
          </a:ln>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We aim to achieve this level of performance with </a:t>
            </a:r>
            <a:r>
              <a:rPr kumimoji="0" lang="en-GB"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multi-GeV </a:t>
            </a:r>
            <a:r>
              <a:rPr kumimoji="0" lang="en-GB"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beams</a:t>
            </a:r>
          </a:p>
        </p:txBody>
      </p:sp>
      <p:sp>
        <p:nvSpPr>
          <p:cNvPr id="9" name="TextBox 21">
            <a:extLst>
              <a:ext uri="{FF2B5EF4-FFF2-40B4-BE49-F238E27FC236}">
                <a16:creationId xmlns:a16="http://schemas.microsoft.com/office/drawing/2014/main" id="{39492031-9213-4B4E-86A4-E1B3210003FF}"/>
              </a:ext>
            </a:extLst>
          </p:cNvPr>
          <p:cNvSpPr txBox="1">
            <a:spLocks noChangeArrowheads="1"/>
          </p:cNvSpPr>
          <p:nvPr/>
        </p:nvSpPr>
        <p:spPr bwMode="auto">
          <a:xfrm>
            <a:off x="89896" y="5445695"/>
            <a:ext cx="32801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Lucida Sans Unicode" pitchFamily="34" charset="0"/>
              </a:defRPr>
            </a:lvl1pPr>
            <a:lvl2pPr marL="742950" indent="-285750" eaLnBrk="0" hangingPunct="0">
              <a:spcBef>
                <a:spcPct val="20000"/>
              </a:spcBef>
              <a:buChar char="–"/>
              <a:defRPr sz="2800">
                <a:solidFill>
                  <a:schemeClr val="tx1"/>
                </a:solidFill>
                <a:latin typeface="Lucida Sans Unicode" pitchFamily="34" charset="0"/>
              </a:defRPr>
            </a:lvl2pPr>
            <a:lvl3pPr marL="1143000" indent="-228600" eaLnBrk="0" hangingPunct="0">
              <a:spcBef>
                <a:spcPct val="20000"/>
              </a:spcBef>
              <a:buChar char="•"/>
              <a:defRPr sz="2400">
                <a:solidFill>
                  <a:schemeClr val="tx1"/>
                </a:solidFill>
                <a:latin typeface="Lucida Sans Unicode" pitchFamily="34" charset="0"/>
              </a:defRPr>
            </a:lvl3pPr>
            <a:lvl4pPr marL="1600200" indent="-228600" eaLnBrk="0" hangingPunct="0">
              <a:spcBef>
                <a:spcPct val="20000"/>
              </a:spcBef>
              <a:buChar char="–"/>
              <a:defRPr sz="2000">
                <a:solidFill>
                  <a:schemeClr val="tx1"/>
                </a:solidFill>
                <a:latin typeface="Lucida Sans Unicode" pitchFamily="34" charset="0"/>
              </a:defRPr>
            </a:lvl4pPr>
            <a:lvl5pPr marL="2057400" indent="-228600" eaLnBrk="0" hangingPunct="0">
              <a:spcBef>
                <a:spcPct val="20000"/>
              </a:spcBef>
              <a:buChar char="»"/>
              <a:defRPr sz="2000">
                <a:solidFill>
                  <a:schemeClr val="tx1"/>
                </a:solidFill>
                <a:latin typeface="Lucida Sans Unicode" pitchFamily="34" charset="0"/>
              </a:defRPr>
            </a:lvl5pPr>
            <a:lvl6pPr marL="2514600" indent="-228600" eaLnBrk="0" fontAlgn="base" hangingPunct="0">
              <a:spcBef>
                <a:spcPct val="20000"/>
              </a:spcBef>
              <a:spcAft>
                <a:spcPct val="0"/>
              </a:spcAft>
              <a:buChar char="»"/>
              <a:defRPr sz="2000">
                <a:solidFill>
                  <a:schemeClr val="tx1"/>
                </a:solidFill>
                <a:latin typeface="Lucida Sans Unicode" pitchFamily="34" charset="0"/>
              </a:defRPr>
            </a:lvl6pPr>
            <a:lvl7pPr marL="2971800" indent="-228600" eaLnBrk="0" fontAlgn="base" hangingPunct="0">
              <a:spcBef>
                <a:spcPct val="20000"/>
              </a:spcBef>
              <a:spcAft>
                <a:spcPct val="0"/>
              </a:spcAft>
              <a:buChar char="»"/>
              <a:defRPr sz="2000">
                <a:solidFill>
                  <a:schemeClr val="tx1"/>
                </a:solidFill>
                <a:latin typeface="Lucida Sans Unicode" pitchFamily="34" charset="0"/>
              </a:defRPr>
            </a:lvl7pPr>
            <a:lvl8pPr marL="3429000" indent="-228600" eaLnBrk="0" fontAlgn="base" hangingPunct="0">
              <a:spcBef>
                <a:spcPct val="20000"/>
              </a:spcBef>
              <a:spcAft>
                <a:spcPct val="0"/>
              </a:spcAft>
              <a:buChar char="»"/>
              <a:defRPr sz="2000">
                <a:solidFill>
                  <a:schemeClr val="tx1"/>
                </a:solidFill>
                <a:latin typeface="Lucida Sans Unicode" pitchFamily="34" charset="0"/>
              </a:defRPr>
            </a:lvl8pPr>
            <a:lvl9pPr marL="3886200" indent="-228600" eaLnBrk="0" fontAlgn="base" hangingPunct="0">
              <a:spcBef>
                <a:spcPct val="20000"/>
              </a:spcBef>
              <a:spcAft>
                <a:spcPct val="0"/>
              </a:spcAft>
              <a:buChar char="»"/>
              <a:defRPr sz="2000">
                <a:solidFill>
                  <a:schemeClr val="tx1"/>
                </a:solidFill>
                <a:latin typeface="Lucida Sans Unicode"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200" b="0"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rPr>
              <a:t>Bohlen et al PRAB </a:t>
            </a:r>
            <a:r>
              <a:rPr kumimoji="0" lang="en-GB" altLang="en-US" sz="1200" b="1"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rPr>
              <a:t>25</a:t>
            </a:r>
            <a:r>
              <a:rPr kumimoji="0" lang="en-GB" altLang="en-US" sz="1200" b="0"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rPr>
              <a:t>, 031301 (2022)</a:t>
            </a:r>
          </a:p>
        </p:txBody>
      </p:sp>
    </p:spTree>
    <p:extLst>
      <p:ext uri="{BB962C8B-B14F-4D97-AF65-F5344CB8AC3E}">
        <p14:creationId xmlns:p14="http://schemas.microsoft.com/office/powerpoint/2010/main" val="21472281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4D1C6FF-8AA8-406A-A1DA-1759FA5198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578" y="1366162"/>
            <a:ext cx="11692299" cy="549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8B6B06EB-296E-CC6B-512D-8C1C80731C80}"/>
              </a:ext>
            </a:extLst>
          </p:cNvPr>
          <p:cNvSpPr txBox="1"/>
          <p:nvPr/>
        </p:nvSpPr>
        <p:spPr>
          <a:xfrm>
            <a:off x="7339900" y="5675707"/>
            <a:ext cx="4182357" cy="923330"/>
          </a:xfrm>
          <a:prstGeom prst="rect">
            <a:avLst/>
          </a:prstGeom>
          <a:solidFill>
            <a:srgbClr val="FFC000"/>
          </a:solidFill>
          <a:effectLst>
            <a:softEdge rad="3810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rPr>
              <a:t>Electromagnet spectrometer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rPr>
              <a:t>Tuneable field strength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rPr>
              <a:t>Double dipole for energy selection</a:t>
            </a:r>
          </a:p>
        </p:txBody>
      </p:sp>
      <p:sp>
        <p:nvSpPr>
          <p:cNvPr id="39" name="Title 3"/>
          <p:cNvSpPr txBox="1">
            <a:spLocks/>
          </p:cNvSpPr>
          <p:nvPr/>
        </p:nvSpPr>
        <p:spPr>
          <a:xfrm>
            <a:off x="170578" y="81066"/>
            <a:ext cx="1103344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150" normalizeH="0" baseline="0" noProof="0" dirty="0">
                <a:ln>
                  <a:noFill/>
                </a:ln>
                <a:solidFill>
                  <a:srgbClr val="2E2D62"/>
                </a:solidFill>
                <a:effectLst/>
                <a:uLnTx/>
                <a:uFillTx/>
                <a:latin typeface="Arial" panose="020B0604020202020204" pitchFamily="34" charset="0"/>
                <a:ea typeface="+mj-ea"/>
                <a:cs typeface="Arial" panose="020B0604020202020204" pitchFamily="34" charset="0"/>
              </a:rPr>
              <a:t>Electron beamline development</a:t>
            </a:r>
            <a:endPar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j-ea"/>
              <a:cs typeface="Arial" panose="020B0604020202020204" pitchFamily="34" charset="0"/>
            </a:endParaRPr>
          </a:p>
        </p:txBody>
      </p:sp>
      <p:sp>
        <p:nvSpPr>
          <p:cNvPr id="7" name="TextBox 6">
            <a:extLst>
              <a:ext uri="{FF2B5EF4-FFF2-40B4-BE49-F238E27FC236}">
                <a16:creationId xmlns:a16="http://schemas.microsoft.com/office/drawing/2014/main" id="{511637E3-E327-41A5-83EB-D7D51B4B14A2}"/>
              </a:ext>
            </a:extLst>
          </p:cNvPr>
          <p:cNvSpPr txBox="1"/>
          <p:nvPr/>
        </p:nvSpPr>
        <p:spPr>
          <a:xfrm>
            <a:off x="329123" y="5895609"/>
            <a:ext cx="6115844" cy="707886"/>
          </a:xfrm>
          <a:prstGeom prst="rect">
            <a:avLst/>
          </a:prstGeom>
          <a:solidFill>
            <a:srgbClr val="2E2D62"/>
          </a:solidFill>
          <a:ln w="12700">
            <a:solidFill>
              <a:schemeClr val="tx1"/>
            </a:solidFill>
          </a:ln>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These components are essential to transition from an experiment to a </a:t>
            </a:r>
            <a:r>
              <a:rPr kumimoji="0" lang="en-GB"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functioning beamline</a:t>
            </a:r>
          </a:p>
        </p:txBody>
      </p:sp>
      <p:cxnSp>
        <p:nvCxnSpPr>
          <p:cNvPr id="3" name="Straight Arrow Connector 2">
            <a:extLst>
              <a:ext uri="{FF2B5EF4-FFF2-40B4-BE49-F238E27FC236}">
                <a16:creationId xmlns:a16="http://schemas.microsoft.com/office/drawing/2014/main" id="{C413A339-F7AF-43E2-A28C-91DDB56E2825}"/>
              </a:ext>
            </a:extLst>
          </p:cNvPr>
          <p:cNvCxnSpPr>
            <a:cxnSpLocks/>
          </p:cNvCxnSpPr>
          <p:nvPr/>
        </p:nvCxnSpPr>
        <p:spPr>
          <a:xfrm flipH="1">
            <a:off x="1733108" y="2436953"/>
            <a:ext cx="305242" cy="123369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C7EB988-DDAA-4A3A-8A7F-81052F0A0D71}"/>
              </a:ext>
            </a:extLst>
          </p:cNvPr>
          <p:cNvCxnSpPr>
            <a:cxnSpLocks/>
          </p:cNvCxnSpPr>
          <p:nvPr/>
        </p:nvCxnSpPr>
        <p:spPr>
          <a:xfrm flipH="1">
            <a:off x="5007935" y="2875843"/>
            <a:ext cx="1321625" cy="62442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8FF3E79-CF98-43F0-B7F3-665B72F61718}"/>
              </a:ext>
            </a:extLst>
          </p:cNvPr>
          <p:cNvCxnSpPr>
            <a:cxnSpLocks/>
          </p:cNvCxnSpPr>
          <p:nvPr/>
        </p:nvCxnSpPr>
        <p:spPr>
          <a:xfrm flipV="1">
            <a:off x="8983815" y="4384327"/>
            <a:ext cx="447264" cy="128771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B6B06EB-296E-CC6B-512D-8C1C80731C80}"/>
              </a:ext>
            </a:extLst>
          </p:cNvPr>
          <p:cNvSpPr txBox="1"/>
          <p:nvPr/>
        </p:nvSpPr>
        <p:spPr>
          <a:xfrm>
            <a:off x="303488" y="1236624"/>
            <a:ext cx="4316137" cy="1692771"/>
          </a:xfrm>
          <a:prstGeom prst="rect">
            <a:avLst/>
          </a:prstGeom>
          <a:solidFill>
            <a:srgbClr val="FFC000"/>
          </a:solidFill>
          <a:effectLst>
            <a:softEdge rad="3810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rPr>
              <a:t>Add quadrupole magnet system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rPr>
              <a:t>Improved spectrum measurement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rPr>
              <a:t>[</a:t>
            </a:r>
            <a:r>
              <a:rPr kumimoji="0" lang="en-GB" sz="1400" b="0" i="0" u="none" strike="noStrike" kern="1200" cap="none" spc="0" normalizeH="0" baseline="0" noProof="0" dirty="0" err="1">
                <a:ln>
                  <a:noFill/>
                </a:ln>
                <a:solidFill>
                  <a:srgbClr val="201D3E"/>
                </a:solidFill>
                <a:effectLst/>
                <a:uLnTx/>
                <a:uFillTx/>
                <a:latin typeface="Arial" panose="020B0604020202020204" pitchFamily="34" charset="0"/>
                <a:ea typeface="+mn-ea"/>
                <a:cs typeface="Arial" panose="020B0604020202020204" pitchFamily="34" charset="0"/>
              </a:rPr>
              <a:t>Weingartner</a:t>
            </a:r>
            <a:r>
              <a:rPr kumimoji="0" lang="en-GB" sz="1400" b="0"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rPr>
              <a:t> et al PRST-AB 14, 052801 (2011)]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rPr>
              <a:t>Single-shot emittance measurement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rPr>
              <a:t>[Barber et al PRL 119, 104801 (2017)]</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rPr>
              <a:t>Focusing onto samples</a:t>
            </a:r>
            <a:endParaRPr kumimoji="0" lang="en-GB" sz="2000" b="0"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8B6B06EB-296E-CC6B-512D-8C1C80731C80}"/>
              </a:ext>
            </a:extLst>
          </p:cNvPr>
          <p:cNvSpPr txBox="1"/>
          <p:nvPr/>
        </p:nvSpPr>
        <p:spPr>
          <a:xfrm>
            <a:off x="6329560" y="2155215"/>
            <a:ext cx="4182357" cy="923330"/>
          </a:xfrm>
          <a:prstGeom prst="rect">
            <a:avLst/>
          </a:prstGeom>
          <a:solidFill>
            <a:srgbClr val="FFC000"/>
          </a:solidFill>
          <a:effectLst>
            <a:softEdge rad="3810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rPr>
              <a:t>Measure transition radiation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rPr>
              <a:t>Beam profile &amp; emittance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rPr>
              <a:t>Bunch longitudinal profile (inferred)</a:t>
            </a:r>
          </a:p>
        </p:txBody>
      </p:sp>
    </p:spTree>
    <p:extLst>
      <p:ext uri="{BB962C8B-B14F-4D97-AF65-F5344CB8AC3E}">
        <p14:creationId xmlns:p14="http://schemas.microsoft.com/office/powerpoint/2010/main" val="28123182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3"/>
          <p:cNvSpPr txBox="1">
            <a:spLocks/>
          </p:cNvSpPr>
          <p:nvPr/>
        </p:nvSpPr>
        <p:spPr>
          <a:xfrm>
            <a:off x="170578" y="81066"/>
            <a:ext cx="1103344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150" normalizeH="0" baseline="0" noProof="0" dirty="0">
                <a:ln>
                  <a:noFill/>
                </a:ln>
                <a:solidFill>
                  <a:srgbClr val="2E2D62"/>
                </a:solidFill>
                <a:effectLst/>
                <a:uLnTx/>
                <a:uFillTx/>
                <a:latin typeface="Arial" panose="020B0604020202020204" pitchFamily="34" charset="0"/>
                <a:ea typeface="+mj-ea"/>
                <a:cs typeface="Arial" panose="020B0604020202020204" pitchFamily="34" charset="0"/>
              </a:rPr>
              <a:t>Novel acceleration schemes</a:t>
            </a:r>
            <a:endPar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j-ea"/>
              <a:cs typeface="Arial" panose="020B0604020202020204" pitchFamily="34" charset="0"/>
            </a:endParaRPr>
          </a:p>
        </p:txBody>
      </p:sp>
      <p:pic>
        <p:nvPicPr>
          <p:cNvPr id="10" name="Picture 9">
            <a:extLst>
              <a:ext uri="{FF2B5EF4-FFF2-40B4-BE49-F238E27FC236}">
                <a16:creationId xmlns:a16="http://schemas.microsoft.com/office/drawing/2014/main" id="{6E5A4984-FD20-8991-7327-844411EAA1B7}"/>
              </a:ext>
            </a:extLst>
          </p:cNvPr>
          <p:cNvPicPr>
            <a:picLocks noChangeAspect="1"/>
          </p:cNvPicPr>
          <p:nvPr/>
        </p:nvPicPr>
        <p:blipFill>
          <a:blip r:embed="rId3"/>
          <a:stretch>
            <a:fillRect/>
          </a:stretch>
        </p:blipFill>
        <p:spPr>
          <a:xfrm>
            <a:off x="4395106" y="1911325"/>
            <a:ext cx="4560857" cy="1878000"/>
          </a:xfrm>
          <a:prstGeom prst="rect">
            <a:avLst/>
          </a:prstGeom>
        </p:spPr>
      </p:pic>
      <p:pic>
        <p:nvPicPr>
          <p:cNvPr id="17" name="Picture 16">
            <a:extLst>
              <a:ext uri="{FF2B5EF4-FFF2-40B4-BE49-F238E27FC236}">
                <a16:creationId xmlns:a16="http://schemas.microsoft.com/office/drawing/2014/main" id="{6297FB60-640E-4536-BFF7-08241C2C97EF}"/>
              </a:ext>
            </a:extLst>
          </p:cNvPr>
          <p:cNvPicPr>
            <a:picLocks noChangeAspect="1"/>
          </p:cNvPicPr>
          <p:nvPr/>
        </p:nvPicPr>
        <p:blipFill>
          <a:blip r:embed="rId4"/>
          <a:stretch>
            <a:fillRect/>
          </a:stretch>
        </p:blipFill>
        <p:spPr>
          <a:xfrm>
            <a:off x="9348684" y="1794628"/>
            <a:ext cx="2219988" cy="2219988"/>
          </a:xfrm>
          <a:prstGeom prst="rect">
            <a:avLst/>
          </a:prstGeom>
        </p:spPr>
      </p:pic>
      <p:cxnSp>
        <p:nvCxnSpPr>
          <p:cNvPr id="19" name="Straight Arrow Connector 18">
            <a:extLst>
              <a:ext uri="{FF2B5EF4-FFF2-40B4-BE49-F238E27FC236}">
                <a16:creationId xmlns:a16="http://schemas.microsoft.com/office/drawing/2014/main" id="{05BE9E7F-7A56-D569-E96B-D156A20B24D2}"/>
              </a:ext>
            </a:extLst>
          </p:cNvPr>
          <p:cNvCxnSpPr>
            <a:cxnSpLocks/>
          </p:cNvCxnSpPr>
          <p:nvPr/>
        </p:nvCxnSpPr>
        <p:spPr>
          <a:xfrm>
            <a:off x="5819584" y="3174691"/>
            <a:ext cx="462455" cy="0"/>
          </a:xfrm>
          <a:prstGeom prst="straightConnector1">
            <a:avLst/>
          </a:prstGeom>
          <a:ln w="22225">
            <a:solidFill>
              <a:srgbClr val="003088"/>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456E6A2-C670-20E4-87AB-647B9D35FB1C}"/>
              </a:ext>
            </a:extLst>
          </p:cNvPr>
          <p:cNvCxnSpPr>
            <a:cxnSpLocks/>
          </p:cNvCxnSpPr>
          <p:nvPr/>
        </p:nvCxnSpPr>
        <p:spPr>
          <a:xfrm>
            <a:off x="6176934" y="3327090"/>
            <a:ext cx="462455" cy="0"/>
          </a:xfrm>
          <a:prstGeom prst="straightConnector1">
            <a:avLst/>
          </a:prstGeom>
          <a:ln w="22225">
            <a:solidFill>
              <a:schemeClr val="accent5">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4F6DE71-1E44-6E47-2750-2601D0EDA4C4}"/>
              </a:ext>
            </a:extLst>
          </p:cNvPr>
          <p:cNvCxnSpPr>
            <a:cxnSpLocks/>
          </p:cNvCxnSpPr>
          <p:nvPr/>
        </p:nvCxnSpPr>
        <p:spPr>
          <a:xfrm>
            <a:off x="6510146" y="3174691"/>
            <a:ext cx="1926513" cy="0"/>
          </a:xfrm>
          <a:prstGeom prst="straightConnector1">
            <a:avLst/>
          </a:prstGeom>
          <a:ln w="22225">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E823690D-03E4-E3DC-2D3C-D002D7BF7F22}"/>
              </a:ext>
            </a:extLst>
          </p:cNvPr>
          <p:cNvPicPr>
            <a:picLocks noChangeAspect="1"/>
          </p:cNvPicPr>
          <p:nvPr/>
        </p:nvPicPr>
        <p:blipFill>
          <a:blip r:embed="rId5"/>
          <a:stretch>
            <a:fillRect/>
          </a:stretch>
        </p:blipFill>
        <p:spPr>
          <a:xfrm>
            <a:off x="3464746" y="4090817"/>
            <a:ext cx="4889500" cy="1676400"/>
          </a:xfrm>
          <a:prstGeom prst="rect">
            <a:avLst/>
          </a:prstGeom>
        </p:spPr>
      </p:pic>
      <p:sp>
        <p:nvSpPr>
          <p:cNvPr id="26" name="TextBox 25">
            <a:extLst>
              <a:ext uri="{FF2B5EF4-FFF2-40B4-BE49-F238E27FC236}">
                <a16:creationId xmlns:a16="http://schemas.microsoft.com/office/drawing/2014/main" id="{D643D8C6-9887-22E7-649B-A1DCB69F5237}"/>
              </a:ext>
            </a:extLst>
          </p:cNvPr>
          <p:cNvSpPr txBox="1"/>
          <p:nvPr/>
        </p:nvSpPr>
        <p:spPr>
          <a:xfrm>
            <a:off x="9281346" y="1478466"/>
            <a:ext cx="2653862" cy="276999"/>
          </a:xfrm>
          <a:prstGeom prst="rect">
            <a:avLst/>
          </a:prstGeom>
          <a:noFill/>
        </p:spPr>
        <p:txBody>
          <a:bodyPr wrap="square">
            <a:spAutoFit/>
          </a:bodyPr>
          <a:lstStyle/>
          <a:p>
            <a:r>
              <a:rPr lang="en-GB" sz="1200" dirty="0">
                <a:effectLst/>
                <a:latin typeface="Times New Roman" panose="02020603050405020304" pitchFamily="18" charset="0"/>
              </a:rPr>
              <a:t>W. P. </a:t>
            </a:r>
            <a:r>
              <a:rPr lang="en-GB" sz="1200" dirty="0" err="1">
                <a:effectLst/>
                <a:latin typeface="Times New Roman" panose="02020603050405020304" pitchFamily="18" charset="0"/>
              </a:rPr>
              <a:t>Leemans</a:t>
            </a:r>
            <a:r>
              <a:rPr lang="en-GB" sz="1200" dirty="0">
                <a:effectLst/>
                <a:latin typeface="Times New Roman" panose="02020603050405020304" pitchFamily="18" charset="0"/>
              </a:rPr>
              <a:t> PRL </a:t>
            </a:r>
            <a:r>
              <a:rPr lang="en-GB" sz="1200" b="1" dirty="0">
                <a:effectLst/>
                <a:latin typeface="Times New Roman" panose="02020603050405020304" pitchFamily="18" charset="0"/>
              </a:rPr>
              <a:t>113</a:t>
            </a:r>
            <a:r>
              <a:rPr lang="en-GB" sz="1200" dirty="0">
                <a:effectLst/>
                <a:latin typeface="Times New Roman" panose="02020603050405020304" pitchFamily="18" charset="0"/>
              </a:rPr>
              <a:t>, 245002 (2014)</a:t>
            </a:r>
            <a:endParaRPr lang="en-GB" sz="1200" dirty="0"/>
          </a:p>
        </p:txBody>
      </p:sp>
      <p:sp>
        <p:nvSpPr>
          <p:cNvPr id="2" name="TextBox 1">
            <a:extLst>
              <a:ext uri="{FF2B5EF4-FFF2-40B4-BE49-F238E27FC236}">
                <a16:creationId xmlns:a16="http://schemas.microsoft.com/office/drawing/2014/main" id="{4AA72C92-C0D9-DECA-7CC8-B2963914C0F3}"/>
              </a:ext>
            </a:extLst>
          </p:cNvPr>
          <p:cNvSpPr txBox="1"/>
          <p:nvPr/>
        </p:nvSpPr>
        <p:spPr>
          <a:xfrm>
            <a:off x="256792" y="1336517"/>
            <a:ext cx="4316137" cy="369332"/>
          </a:xfrm>
          <a:prstGeom prst="rect">
            <a:avLst/>
          </a:prstGeom>
          <a:solidFill>
            <a:srgbClr val="FFC000"/>
          </a:solidFill>
          <a:effectLst>
            <a:softEdge rad="3810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rPr>
              <a:t>Capillary discharge waveguide</a:t>
            </a:r>
            <a:endParaRPr kumimoji="0" lang="en-GB" sz="2000" b="0"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2AAC9A7D-1D9B-8278-45C0-C4B91E61BD16}"/>
              </a:ext>
            </a:extLst>
          </p:cNvPr>
          <p:cNvSpPr txBox="1"/>
          <p:nvPr/>
        </p:nvSpPr>
        <p:spPr>
          <a:xfrm>
            <a:off x="3402204" y="5765726"/>
            <a:ext cx="5034455" cy="307777"/>
          </a:xfrm>
          <a:prstGeom prst="rect">
            <a:avLst/>
          </a:prstGeom>
          <a:noFill/>
        </p:spPr>
        <p:txBody>
          <a:bodyPr wrap="square">
            <a:spAutoFit/>
          </a:bodyPr>
          <a:lstStyle/>
          <a:p>
            <a:r>
              <a:rPr lang="en-GB" sz="1400" dirty="0"/>
              <a:t>A. J. Gonsalves, et al. </a:t>
            </a:r>
            <a:r>
              <a:rPr lang="en-GB" sz="1400" b="1" i="1" dirty="0"/>
              <a:t>IPAC'15</a:t>
            </a:r>
            <a:r>
              <a:rPr lang="en-GB" sz="1400" i="1" dirty="0"/>
              <a:t>,</a:t>
            </a:r>
            <a:r>
              <a:rPr lang="en-GB" sz="1400" dirty="0"/>
              <a:t>. JACOW, Geneva, Switzerland, 2015.</a:t>
            </a:r>
          </a:p>
        </p:txBody>
      </p:sp>
      <p:sp>
        <p:nvSpPr>
          <p:cNvPr id="6" name="TextBox 5">
            <a:extLst>
              <a:ext uri="{FF2B5EF4-FFF2-40B4-BE49-F238E27FC236}">
                <a16:creationId xmlns:a16="http://schemas.microsoft.com/office/drawing/2014/main" id="{11552530-B60A-82C3-3415-13415836B1EF}"/>
              </a:ext>
            </a:extLst>
          </p:cNvPr>
          <p:cNvSpPr txBox="1"/>
          <p:nvPr/>
        </p:nvSpPr>
        <p:spPr>
          <a:xfrm>
            <a:off x="256792" y="1911325"/>
            <a:ext cx="4138314" cy="2031325"/>
          </a:xfrm>
          <a:prstGeom prst="rect">
            <a:avLst/>
          </a:prstGeom>
          <a:noFill/>
        </p:spPr>
        <p:txBody>
          <a:bodyPr wrap="square" rtlCol="0">
            <a:spAutoFit/>
          </a:bodyPr>
          <a:lstStyle/>
          <a:p>
            <a:r>
              <a:rPr lang="en-GB" dirty="0"/>
              <a:t>Guided plasma channels can minimise both laser-diffraction and electron dephasing leading to longer accelerating channels and higher electron energies.</a:t>
            </a:r>
          </a:p>
          <a:p>
            <a:endParaRPr lang="en-GB" dirty="0"/>
          </a:p>
          <a:p>
            <a:r>
              <a:rPr lang="en-GB" dirty="0"/>
              <a:t>Single stage acceleration with auxiliary beam to initialise plasma channel.</a:t>
            </a:r>
          </a:p>
        </p:txBody>
      </p:sp>
      <p:pic>
        <p:nvPicPr>
          <p:cNvPr id="7" name="Picture 6">
            <a:extLst>
              <a:ext uri="{FF2B5EF4-FFF2-40B4-BE49-F238E27FC236}">
                <a16:creationId xmlns:a16="http://schemas.microsoft.com/office/drawing/2014/main" id="{71A04C32-162D-87C7-AFD7-9D7FE8CA8F58}"/>
              </a:ext>
            </a:extLst>
          </p:cNvPr>
          <p:cNvPicPr>
            <a:picLocks noChangeAspect="1"/>
          </p:cNvPicPr>
          <p:nvPr/>
        </p:nvPicPr>
        <p:blipFill>
          <a:blip r:embed="rId6"/>
          <a:stretch>
            <a:fillRect/>
          </a:stretch>
        </p:blipFill>
        <p:spPr>
          <a:xfrm>
            <a:off x="8586543" y="4226981"/>
            <a:ext cx="1524282" cy="1751110"/>
          </a:xfrm>
          <a:prstGeom prst="rect">
            <a:avLst/>
          </a:prstGeom>
        </p:spPr>
      </p:pic>
      <p:pic>
        <p:nvPicPr>
          <p:cNvPr id="11" name="Picture 10">
            <a:extLst>
              <a:ext uri="{FF2B5EF4-FFF2-40B4-BE49-F238E27FC236}">
                <a16:creationId xmlns:a16="http://schemas.microsoft.com/office/drawing/2014/main" id="{3F54E601-E595-CAD9-8519-C5BCC0D13557}"/>
              </a:ext>
            </a:extLst>
          </p:cNvPr>
          <p:cNvPicPr>
            <a:picLocks noChangeAspect="1"/>
          </p:cNvPicPr>
          <p:nvPr/>
        </p:nvPicPr>
        <p:blipFill>
          <a:blip r:embed="rId7"/>
          <a:stretch>
            <a:fillRect/>
          </a:stretch>
        </p:blipFill>
        <p:spPr>
          <a:xfrm>
            <a:off x="10110825" y="4190406"/>
            <a:ext cx="1715090" cy="1787686"/>
          </a:xfrm>
          <a:prstGeom prst="rect">
            <a:avLst/>
          </a:prstGeom>
        </p:spPr>
      </p:pic>
      <p:sp>
        <p:nvSpPr>
          <p:cNvPr id="13" name="TextBox 12">
            <a:extLst>
              <a:ext uri="{FF2B5EF4-FFF2-40B4-BE49-F238E27FC236}">
                <a16:creationId xmlns:a16="http://schemas.microsoft.com/office/drawing/2014/main" id="{478BE8A6-2928-3B0B-04ED-E542FB61BF87}"/>
              </a:ext>
            </a:extLst>
          </p:cNvPr>
          <p:cNvSpPr txBox="1"/>
          <p:nvPr/>
        </p:nvSpPr>
        <p:spPr>
          <a:xfrm>
            <a:off x="8436659" y="6036567"/>
            <a:ext cx="3408579" cy="307777"/>
          </a:xfrm>
          <a:prstGeom prst="rect">
            <a:avLst/>
          </a:prstGeom>
          <a:noFill/>
        </p:spPr>
        <p:txBody>
          <a:bodyPr wrap="square">
            <a:spAutoFit/>
          </a:bodyPr>
          <a:lstStyle>
            <a:defPPr>
              <a:defRPr lang="en-US"/>
            </a:defPPr>
            <a:lvl1pPr>
              <a:defRPr sz="1400"/>
            </a:lvl1pPr>
          </a:lstStyle>
          <a:p>
            <a:r>
              <a:rPr lang="en-GB" dirty="0"/>
              <a:t>A. J. Gonsalves et al. PRL </a:t>
            </a:r>
            <a:r>
              <a:rPr lang="en-GB" b="1" dirty="0"/>
              <a:t>122</a:t>
            </a:r>
            <a:r>
              <a:rPr lang="en-GB" dirty="0"/>
              <a:t>, 084801 (2019)</a:t>
            </a:r>
          </a:p>
        </p:txBody>
      </p:sp>
    </p:spTree>
    <p:extLst>
      <p:ext uri="{BB962C8B-B14F-4D97-AF65-F5344CB8AC3E}">
        <p14:creationId xmlns:p14="http://schemas.microsoft.com/office/powerpoint/2010/main" val="36497694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3"/>
          <p:cNvSpPr txBox="1">
            <a:spLocks/>
          </p:cNvSpPr>
          <p:nvPr/>
        </p:nvSpPr>
        <p:spPr>
          <a:xfrm>
            <a:off x="170578" y="81066"/>
            <a:ext cx="1103344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150" normalizeH="0" baseline="0" noProof="0" dirty="0">
                <a:ln>
                  <a:noFill/>
                </a:ln>
                <a:solidFill>
                  <a:srgbClr val="2E2D62"/>
                </a:solidFill>
                <a:effectLst/>
                <a:uLnTx/>
                <a:uFillTx/>
                <a:latin typeface="Arial" panose="020B0604020202020204" pitchFamily="34" charset="0"/>
                <a:ea typeface="+mj-ea"/>
                <a:cs typeface="Arial" panose="020B0604020202020204" pitchFamily="34" charset="0"/>
              </a:rPr>
              <a:t>Novel acceleration schemes</a:t>
            </a:r>
            <a:endPar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j-ea"/>
              <a:cs typeface="Arial" panose="020B0604020202020204" pitchFamily="34" charset="0"/>
            </a:endParaRPr>
          </a:p>
        </p:txBody>
      </p:sp>
      <p:sp>
        <p:nvSpPr>
          <p:cNvPr id="4" name="TextBox 3">
            <a:extLst>
              <a:ext uri="{FF2B5EF4-FFF2-40B4-BE49-F238E27FC236}">
                <a16:creationId xmlns:a16="http://schemas.microsoft.com/office/drawing/2014/main" id="{BFFF1F09-6481-E076-D2D8-3B5C620414F3}"/>
              </a:ext>
            </a:extLst>
          </p:cNvPr>
          <p:cNvSpPr txBox="1"/>
          <p:nvPr/>
        </p:nvSpPr>
        <p:spPr>
          <a:xfrm>
            <a:off x="397282" y="1333188"/>
            <a:ext cx="3689129" cy="369332"/>
          </a:xfrm>
          <a:prstGeom prst="rect">
            <a:avLst/>
          </a:prstGeom>
          <a:solidFill>
            <a:srgbClr val="FFC000"/>
          </a:solidFill>
          <a:effectLst>
            <a:softEdge rad="3810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201D3E"/>
                </a:solidFill>
                <a:latin typeface="Arial" panose="020B0604020202020204" pitchFamily="34" charset="0"/>
                <a:cs typeface="Arial" panose="020B0604020202020204" pitchFamily="34" charset="0"/>
              </a:rPr>
              <a:t>Controlled gas-density profiling </a:t>
            </a:r>
            <a:endParaRPr kumimoji="0" lang="en-GB" sz="2000" b="0"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C46215C5-5500-08A5-7D88-A90006474AAB}"/>
              </a:ext>
            </a:extLst>
          </p:cNvPr>
          <p:cNvPicPr>
            <a:picLocks noChangeAspect="1"/>
          </p:cNvPicPr>
          <p:nvPr/>
        </p:nvPicPr>
        <p:blipFill>
          <a:blip r:embed="rId5"/>
          <a:stretch>
            <a:fillRect/>
          </a:stretch>
        </p:blipFill>
        <p:spPr>
          <a:xfrm>
            <a:off x="4086411" y="1970879"/>
            <a:ext cx="4189756" cy="3259835"/>
          </a:xfrm>
          <a:prstGeom prst="rect">
            <a:avLst/>
          </a:prstGeom>
        </p:spPr>
      </p:pic>
      <p:sp>
        <p:nvSpPr>
          <p:cNvPr id="8" name="TextBox 7">
            <a:extLst>
              <a:ext uri="{FF2B5EF4-FFF2-40B4-BE49-F238E27FC236}">
                <a16:creationId xmlns:a16="http://schemas.microsoft.com/office/drawing/2014/main" id="{6F7CDC46-D76B-4DC1-5251-636CA0DBDC7A}"/>
              </a:ext>
            </a:extLst>
          </p:cNvPr>
          <p:cNvSpPr txBox="1"/>
          <p:nvPr/>
        </p:nvSpPr>
        <p:spPr>
          <a:xfrm>
            <a:off x="4740893" y="5318628"/>
            <a:ext cx="2880792" cy="276999"/>
          </a:xfrm>
          <a:prstGeom prst="rect">
            <a:avLst/>
          </a:prstGeom>
          <a:noFill/>
        </p:spPr>
        <p:txBody>
          <a:bodyPr wrap="square">
            <a:spAutoFit/>
          </a:bodyPr>
          <a:lstStyle/>
          <a:p>
            <a:r>
              <a:rPr lang="en-GB" sz="1200" dirty="0">
                <a:effectLst/>
                <a:latin typeface="Times New Roman" panose="02020603050405020304" pitchFamily="18" charset="0"/>
              </a:rPr>
              <a:t>M. </a:t>
            </a:r>
            <a:r>
              <a:rPr lang="en-GB" sz="1200" dirty="0" err="1">
                <a:effectLst/>
                <a:latin typeface="Times New Roman" panose="02020603050405020304" pitchFamily="18" charset="0"/>
              </a:rPr>
              <a:t>Kirchen</a:t>
            </a:r>
            <a:r>
              <a:rPr lang="en-GB" sz="1200" dirty="0">
                <a:effectLst/>
                <a:latin typeface="Times New Roman" panose="02020603050405020304" pitchFamily="18" charset="0"/>
              </a:rPr>
              <a:t> </a:t>
            </a:r>
            <a:r>
              <a:rPr lang="en-GB" sz="1200" i="1" dirty="0">
                <a:effectLst/>
                <a:latin typeface="Times New Roman" panose="02020603050405020304" pitchFamily="18" charset="0"/>
              </a:rPr>
              <a:t>et al </a:t>
            </a:r>
            <a:r>
              <a:rPr lang="en-GB" sz="1200" dirty="0">
                <a:latin typeface="Times New Roman" panose="02020603050405020304" pitchFamily="18" charset="0"/>
              </a:rPr>
              <a:t>PRL</a:t>
            </a:r>
            <a:r>
              <a:rPr lang="en-GB" sz="1200" i="1" dirty="0">
                <a:latin typeface="Times New Roman" panose="02020603050405020304" pitchFamily="18" charset="0"/>
              </a:rPr>
              <a:t> </a:t>
            </a:r>
            <a:r>
              <a:rPr lang="en-GB" sz="1200" b="1" dirty="0">
                <a:effectLst/>
                <a:latin typeface="Times New Roman" panose="02020603050405020304" pitchFamily="18" charset="0"/>
              </a:rPr>
              <a:t>126</a:t>
            </a:r>
            <a:r>
              <a:rPr lang="en-GB" sz="1200" dirty="0">
                <a:effectLst/>
                <a:latin typeface="Times New Roman" panose="02020603050405020304" pitchFamily="18" charset="0"/>
              </a:rPr>
              <a:t>, 174801 (2021)</a:t>
            </a:r>
            <a:endParaRPr lang="en-GB" sz="1200" dirty="0"/>
          </a:p>
        </p:txBody>
      </p:sp>
      <p:pic>
        <p:nvPicPr>
          <p:cNvPr id="9" name="C60V20_velo_den">
            <a:hlinkClick r:id="" action="ppaction://media"/>
            <a:extLst>
              <a:ext uri="{FF2B5EF4-FFF2-40B4-BE49-F238E27FC236}">
                <a16:creationId xmlns:a16="http://schemas.microsoft.com/office/drawing/2014/main" id="{CABEC3E6-A193-0FAA-F85C-A72A411AB87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409438" y="1396560"/>
            <a:ext cx="3611984" cy="1899004"/>
          </a:xfrm>
          <a:prstGeom prst="rect">
            <a:avLst/>
          </a:prstGeom>
        </p:spPr>
      </p:pic>
      <p:sp>
        <p:nvSpPr>
          <p:cNvPr id="38" name="Rectangle 37">
            <a:extLst>
              <a:ext uri="{FF2B5EF4-FFF2-40B4-BE49-F238E27FC236}">
                <a16:creationId xmlns:a16="http://schemas.microsoft.com/office/drawing/2014/main" id="{4B4461C2-7223-9314-42D9-28EBECA9D646}"/>
              </a:ext>
            </a:extLst>
          </p:cNvPr>
          <p:cNvSpPr/>
          <p:nvPr/>
        </p:nvSpPr>
        <p:spPr>
          <a:xfrm>
            <a:off x="397281" y="1970879"/>
            <a:ext cx="3689129" cy="3170099"/>
          </a:xfrm>
          <a:prstGeom prst="rect">
            <a:avLst/>
          </a:prstGeom>
        </p:spPr>
        <p:txBody>
          <a:bodyPr wrap="square">
            <a:spAutoFit/>
          </a:bodyPr>
          <a:lstStyle/>
          <a:p>
            <a:pPr marR="0" lvl="0" algn="l" defTabSz="914400" rtl="0" eaLnBrk="1" fontAlgn="base" latinLnBrk="0" hangingPunct="1">
              <a:lnSpc>
                <a:spcPct val="100000"/>
              </a:lnSpc>
              <a:spcBef>
                <a:spcPts val="0"/>
              </a:spcBef>
              <a:spcAft>
                <a:spcPts val="600"/>
              </a:spcAft>
              <a:buClrTx/>
              <a:buSzTx/>
              <a:tabLst/>
              <a:defRPr/>
            </a:pPr>
            <a:r>
              <a:rPr kumimoji="0" lang="en-GB" sz="18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Ramped and mixed gas density profiles for advanced injection schemes</a:t>
            </a:r>
          </a:p>
          <a:p>
            <a:pPr marR="0" lvl="0" algn="l" defTabSz="914400" rtl="0" eaLnBrk="1" fontAlgn="base" latinLnBrk="0" hangingPunct="1">
              <a:lnSpc>
                <a:spcPct val="100000"/>
              </a:lnSpc>
              <a:spcBef>
                <a:spcPts val="0"/>
              </a:spcBef>
              <a:spcAft>
                <a:spcPts val="600"/>
              </a:spcAft>
              <a:buClrTx/>
              <a:buSzTx/>
              <a:tabLst/>
              <a:defRPr/>
            </a:pPr>
            <a:endParaRPr lang="en-GB" dirty="0">
              <a:solidFill>
                <a:srgbClr val="626262"/>
              </a:solidFill>
              <a:latin typeface="Arial" panose="020B0604020202020204" pitchFamily="34" charset="0"/>
              <a:cs typeface="Arial" panose="020B0604020202020204" pitchFamily="34" charset="0"/>
            </a:endParaRPr>
          </a:p>
          <a:p>
            <a:pPr marR="0" lvl="0" algn="l" defTabSz="914400" rtl="0" eaLnBrk="1" fontAlgn="base" latinLnBrk="0" hangingPunct="1">
              <a:lnSpc>
                <a:spcPct val="100000"/>
              </a:lnSpc>
              <a:spcBef>
                <a:spcPts val="0"/>
              </a:spcBef>
              <a:spcAft>
                <a:spcPts val="600"/>
              </a:spcAft>
              <a:buClrTx/>
              <a:buSzTx/>
              <a:tabLst/>
              <a:defRPr/>
            </a:pPr>
            <a:r>
              <a:rPr kumimoji="0" lang="en-GB" sz="18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Controlled and homogeneous low density gas-cells for efficient acceleration channels.</a:t>
            </a:r>
          </a:p>
          <a:p>
            <a:pPr marR="0" lvl="0" algn="l" defTabSz="914400" rtl="0" eaLnBrk="1" fontAlgn="base" latinLnBrk="0" hangingPunct="1">
              <a:lnSpc>
                <a:spcPct val="100000"/>
              </a:lnSpc>
              <a:spcBef>
                <a:spcPts val="0"/>
              </a:spcBef>
              <a:spcAft>
                <a:spcPts val="600"/>
              </a:spcAft>
              <a:buClrTx/>
              <a:buSzTx/>
              <a:tabLst/>
              <a:defRPr/>
            </a:pPr>
            <a:endParaRPr lang="en-GB" dirty="0">
              <a:solidFill>
                <a:srgbClr val="626262"/>
              </a:solidFill>
              <a:latin typeface="Arial" panose="020B0604020202020204" pitchFamily="34" charset="0"/>
              <a:cs typeface="Arial" panose="020B0604020202020204" pitchFamily="34" charset="0"/>
            </a:endParaRPr>
          </a:p>
          <a:p>
            <a:pPr marR="0" lvl="0" algn="l" defTabSz="914400" rtl="0" eaLnBrk="1" fontAlgn="base" latinLnBrk="0" hangingPunct="1">
              <a:lnSpc>
                <a:spcPct val="100000"/>
              </a:lnSpc>
              <a:spcBef>
                <a:spcPts val="0"/>
              </a:spcBef>
              <a:spcAft>
                <a:spcPts val="600"/>
              </a:spcAft>
              <a:buClrTx/>
              <a:buSzTx/>
              <a:tabLst/>
              <a:defRPr/>
            </a:pPr>
            <a:r>
              <a:rPr kumimoji="0" lang="en-GB" sz="18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Variable exit ramp for peak energy tuning in electron acceleration</a:t>
            </a:r>
          </a:p>
        </p:txBody>
      </p:sp>
      <p:pic>
        <p:nvPicPr>
          <p:cNvPr id="40" name="Picture 39">
            <a:extLst>
              <a:ext uri="{FF2B5EF4-FFF2-40B4-BE49-F238E27FC236}">
                <a16:creationId xmlns:a16="http://schemas.microsoft.com/office/drawing/2014/main" id="{B71933D4-9E6A-DF04-1B9B-804170EEAEB5}"/>
              </a:ext>
            </a:extLst>
          </p:cNvPr>
          <p:cNvPicPr>
            <a:picLocks noChangeAspect="1"/>
          </p:cNvPicPr>
          <p:nvPr/>
        </p:nvPicPr>
        <p:blipFill>
          <a:blip r:embed="rId7"/>
          <a:stretch>
            <a:fillRect/>
          </a:stretch>
        </p:blipFill>
        <p:spPr>
          <a:xfrm>
            <a:off x="8611389" y="3429000"/>
            <a:ext cx="3171092" cy="2849598"/>
          </a:xfrm>
          <a:prstGeom prst="rect">
            <a:avLst/>
          </a:prstGeom>
        </p:spPr>
      </p:pic>
      <p:sp>
        <p:nvSpPr>
          <p:cNvPr id="42" name="TextBox 41">
            <a:extLst>
              <a:ext uri="{FF2B5EF4-FFF2-40B4-BE49-F238E27FC236}">
                <a16:creationId xmlns:a16="http://schemas.microsoft.com/office/drawing/2014/main" id="{1B1D344D-4414-1311-9EE2-04506B746180}"/>
              </a:ext>
            </a:extLst>
          </p:cNvPr>
          <p:cNvSpPr txBox="1"/>
          <p:nvPr/>
        </p:nvSpPr>
        <p:spPr>
          <a:xfrm>
            <a:off x="8611389" y="6273534"/>
            <a:ext cx="6131052" cy="276999"/>
          </a:xfrm>
          <a:prstGeom prst="rect">
            <a:avLst/>
          </a:prstGeom>
          <a:noFill/>
        </p:spPr>
        <p:txBody>
          <a:bodyPr wrap="square">
            <a:spAutoFit/>
          </a:bodyPr>
          <a:lstStyle>
            <a:defPPr>
              <a:defRPr lang="en-US"/>
            </a:defPPr>
            <a:lvl1pPr>
              <a:defRPr sz="1200">
                <a:effectLst/>
                <a:latin typeface="Times New Roman" panose="02020603050405020304" pitchFamily="18" charset="0"/>
              </a:defRPr>
            </a:lvl1pPr>
          </a:lstStyle>
          <a:p>
            <a:r>
              <a:rPr lang="en-GB" dirty="0"/>
              <a:t>Lee et al. PHYS. REV. ACCEL. BEAMS </a:t>
            </a:r>
            <a:r>
              <a:rPr lang="en-GB" b="1" dirty="0"/>
              <a:t>19</a:t>
            </a:r>
            <a:r>
              <a:rPr lang="en-GB" dirty="0"/>
              <a:t>, 112802 (2016)</a:t>
            </a:r>
          </a:p>
        </p:txBody>
      </p:sp>
    </p:spTree>
    <p:extLst>
      <p:ext uri="{BB962C8B-B14F-4D97-AF65-F5344CB8AC3E}">
        <p14:creationId xmlns:p14="http://schemas.microsoft.com/office/powerpoint/2010/main" val="3407008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repeatCount="indefinite" fill="hold" display="0">
                  <p:stCondLst>
                    <p:cond delay="indefinite"/>
                  </p:stCondLst>
                </p:cTn>
                <p:tgtEl>
                  <p:spTgt spid="9"/>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3"/>
          <p:cNvSpPr txBox="1">
            <a:spLocks/>
          </p:cNvSpPr>
          <p:nvPr/>
        </p:nvSpPr>
        <p:spPr>
          <a:xfrm>
            <a:off x="170578" y="81066"/>
            <a:ext cx="1103344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150" normalizeH="0" baseline="0" noProof="0" dirty="0">
                <a:ln>
                  <a:noFill/>
                </a:ln>
                <a:solidFill>
                  <a:srgbClr val="2E2D62"/>
                </a:solidFill>
                <a:effectLst/>
                <a:uLnTx/>
                <a:uFillTx/>
                <a:latin typeface="Arial" panose="020B0604020202020204" pitchFamily="34" charset="0"/>
                <a:ea typeface="+mj-ea"/>
                <a:cs typeface="Arial" panose="020B0604020202020204" pitchFamily="34" charset="0"/>
              </a:rPr>
              <a:t>Novel acceleration schemes</a:t>
            </a:r>
            <a:endPar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j-ea"/>
              <a:cs typeface="Arial" panose="020B0604020202020204" pitchFamily="34" charset="0"/>
            </a:endParaRPr>
          </a:p>
        </p:txBody>
      </p:sp>
      <p:pic>
        <p:nvPicPr>
          <p:cNvPr id="4" name="Picture 3">
            <a:extLst>
              <a:ext uri="{FF2B5EF4-FFF2-40B4-BE49-F238E27FC236}">
                <a16:creationId xmlns:a16="http://schemas.microsoft.com/office/drawing/2014/main" id="{B4134732-ED0B-C350-9A71-57C1785FAB7A}"/>
              </a:ext>
            </a:extLst>
          </p:cNvPr>
          <p:cNvPicPr>
            <a:picLocks noChangeAspect="1"/>
          </p:cNvPicPr>
          <p:nvPr/>
        </p:nvPicPr>
        <p:blipFill>
          <a:blip r:embed="rId3"/>
          <a:stretch>
            <a:fillRect/>
          </a:stretch>
        </p:blipFill>
        <p:spPr>
          <a:xfrm>
            <a:off x="8237601" y="1406629"/>
            <a:ext cx="3393948" cy="2294955"/>
          </a:xfrm>
          <a:prstGeom prst="rect">
            <a:avLst/>
          </a:prstGeom>
        </p:spPr>
      </p:pic>
      <p:sp>
        <p:nvSpPr>
          <p:cNvPr id="6" name="TextBox 5">
            <a:extLst>
              <a:ext uri="{FF2B5EF4-FFF2-40B4-BE49-F238E27FC236}">
                <a16:creationId xmlns:a16="http://schemas.microsoft.com/office/drawing/2014/main" id="{810493F3-3DA0-AE54-9338-DFB465AC4DED}"/>
              </a:ext>
            </a:extLst>
          </p:cNvPr>
          <p:cNvSpPr txBox="1"/>
          <p:nvPr/>
        </p:nvSpPr>
        <p:spPr>
          <a:xfrm>
            <a:off x="7798342" y="1155485"/>
            <a:ext cx="4514850" cy="276999"/>
          </a:xfrm>
          <a:prstGeom prst="rect">
            <a:avLst/>
          </a:prstGeom>
          <a:noFill/>
        </p:spPr>
        <p:txBody>
          <a:bodyPr wrap="square">
            <a:spAutoFit/>
          </a:bodyPr>
          <a:lstStyle/>
          <a:p>
            <a:r>
              <a:rPr lang="en-GB" sz="1200" dirty="0">
                <a:effectLst/>
                <a:latin typeface="Arial" panose="020B0604020202020204" pitchFamily="34" charset="0"/>
              </a:rPr>
              <a:t>M Stumpf et al J. Phys. B: At. Mol. Opt. Phys. 55 (2022) 015401 </a:t>
            </a:r>
            <a:endParaRPr lang="en-GB" sz="1200" dirty="0"/>
          </a:p>
        </p:txBody>
      </p:sp>
      <p:sp>
        <p:nvSpPr>
          <p:cNvPr id="7" name="Rectangle 6">
            <a:extLst>
              <a:ext uri="{FF2B5EF4-FFF2-40B4-BE49-F238E27FC236}">
                <a16:creationId xmlns:a16="http://schemas.microsoft.com/office/drawing/2014/main" id="{395E8F4C-E302-00DC-9492-9A7AEA288417}"/>
              </a:ext>
            </a:extLst>
          </p:cNvPr>
          <p:cNvSpPr/>
          <p:nvPr/>
        </p:nvSpPr>
        <p:spPr>
          <a:xfrm>
            <a:off x="405382" y="1969581"/>
            <a:ext cx="3810001" cy="3247043"/>
          </a:xfrm>
          <a:prstGeom prst="rect">
            <a:avLst/>
          </a:prstGeom>
        </p:spPr>
        <p:txBody>
          <a:bodyPr wrap="square">
            <a:spAutoFit/>
          </a:bodyPr>
          <a:lstStyle/>
          <a:p>
            <a:pPr marR="0" lvl="0" algn="l" defTabSz="914400" rtl="0" eaLnBrk="1" fontAlgn="base" latinLnBrk="0" hangingPunct="1">
              <a:lnSpc>
                <a:spcPct val="100000"/>
              </a:lnSpc>
              <a:spcBef>
                <a:spcPts val="0"/>
              </a:spcBef>
              <a:spcAft>
                <a:spcPts val="600"/>
              </a:spcAft>
              <a:buClrTx/>
              <a:buSzTx/>
              <a:tabLst/>
              <a:defRPr/>
            </a:pPr>
            <a:r>
              <a:rPr kumimoji="0" lang="en-GB" sz="18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Secondary stage acceleration via</a:t>
            </a:r>
            <a:r>
              <a:rPr lang="en-GB" dirty="0">
                <a:solidFill>
                  <a:srgbClr val="626262"/>
                </a:solidFill>
                <a:latin typeface="Arial" panose="020B0604020202020204" pitchFamily="34" charset="0"/>
                <a:cs typeface="Arial" panose="020B0604020202020204" pitchFamily="34" charset="0"/>
              </a:rPr>
              <a:t> LWFA induced PWFA.</a:t>
            </a:r>
          </a:p>
          <a:p>
            <a:pPr marR="0" lvl="0" algn="l" defTabSz="914400" rtl="0" eaLnBrk="1" fontAlgn="base" latinLnBrk="0" hangingPunct="1">
              <a:lnSpc>
                <a:spcPct val="100000"/>
              </a:lnSpc>
              <a:spcBef>
                <a:spcPts val="0"/>
              </a:spcBef>
              <a:spcAft>
                <a:spcPts val="600"/>
              </a:spcAft>
              <a:buClrTx/>
              <a:buSzTx/>
              <a:tabLst/>
              <a:defRPr/>
            </a:pPr>
            <a:endParaRPr kumimoji="0" lang="en-GB" sz="18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endParaRPr>
          </a:p>
          <a:p>
            <a:pPr marR="0" lvl="0" algn="l" defTabSz="914400" rtl="0" eaLnBrk="1" fontAlgn="base" latinLnBrk="0" hangingPunct="1">
              <a:lnSpc>
                <a:spcPct val="100000"/>
              </a:lnSpc>
              <a:spcBef>
                <a:spcPts val="0"/>
              </a:spcBef>
              <a:spcAft>
                <a:spcPts val="600"/>
              </a:spcAft>
              <a:buClrTx/>
              <a:buSzTx/>
              <a:tabLst/>
              <a:defRPr/>
            </a:pPr>
            <a:r>
              <a:rPr lang="en-GB" dirty="0" err="1">
                <a:solidFill>
                  <a:srgbClr val="626262"/>
                </a:solidFill>
                <a:latin typeface="Arial" panose="020B0604020202020204" pitchFamily="34" charset="0"/>
                <a:cs typeface="Arial" panose="020B0604020202020204" pitchFamily="34" charset="0"/>
              </a:rPr>
              <a:t>mJ</a:t>
            </a:r>
            <a:r>
              <a:rPr lang="en-GB" dirty="0">
                <a:solidFill>
                  <a:srgbClr val="626262"/>
                </a:solidFill>
                <a:latin typeface="Arial" panose="020B0604020202020204" pitchFamily="34" charset="0"/>
                <a:cs typeface="Arial" panose="020B0604020202020204" pitchFamily="34" charset="0"/>
              </a:rPr>
              <a:t> auxiliary laser source seeds controlled ionisation injection</a:t>
            </a:r>
          </a:p>
          <a:p>
            <a:pPr marR="0" lvl="0" algn="l" defTabSz="914400" rtl="0" eaLnBrk="1" fontAlgn="base" latinLnBrk="0" hangingPunct="1">
              <a:lnSpc>
                <a:spcPct val="100000"/>
              </a:lnSpc>
              <a:spcBef>
                <a:spcPts val="0"/>
              </a:spcBef>
              <a:spcAft>
                <a:spcPts val="600"/>
              </a:spcAft>
              <a:buClrTx/>
              <a:buSzTx/>
              <a:tabLst/>
              <a:defRPr/>
            </a:pPr>
            <a:endParaRPr lang="en-GB" dirty="0">
              <a:solidFill>
                <a:srgbClr val="626262"/>
              </a:solidFill>
              <a:latin typeface="Arial" panose="020B0604020202020204" pitchFamily="34" charset="0"/>
              <a:cs typeface="Arial" panose="020B0604020202020204" pitchFamily="34" charset="0"/>
            </a:endParaRPr>
          </a:p>
          <a:p>
            <a:pPr fontAlgn="base">
              <a:spcAft>
                <a:spcPts val="600"/>
              </a:spcAft>
            </a:pPr>
            <a:r>
              <a:rPr lang="en-GB" dirty="0">
                <a:solidFill>
                  <a:srgbClr val="626262"/>
                </a:solidFill>
                <a:latin typeface="Arial" panose="020B0604020202020204" pitchFamily="34" charset="0"/>
                <a:cs typeface="Arial" panose="020B0604020202020204" pitchFamily="34" charset="0"/>
              </a:rPr>
              <a:t>Hybrid acceleration concept to control and increase the electron bunch quality.</a:t>
            </a: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AAF7A6E6-81BE-FF4D-5112-7605249AF48F}"/>
              </a:ext>
            </a:extLst>
          </p:cNvPr>
          <p:cNvPicPr>
            <a:picLocks noChangeAspect="1"/>
          </p:cNvPicPr>
          <p:nvPr/>
        </p:nvPicPr>
        <p:blipFill>
          <a:blip r:embed="rId4"/>
          <a:stretch>
            <a:fillRect/>
          </a:stretch>
        </p:blipFill>
        <p:spPr>
          <a:xfrm>
            <a:off x="7907532" y="3910196"/>
            <a:ext cx="4284468" cy="2294956"/>
          </a:xfrm>
          <a:prstGeom prst="rect">
            <a:avLst/>
          </a:prstGeom>
        </p:spPr>
      </p:pic>
      <p:pic>
        <p:nvPicPr>
          <p:cNvPr id="13" name="Picture 12">
            <a:extLst>
              <a:ext uri="{FF2B5EF4-FFF2-40B4-BE49-F238E27FC236}">
                <a16:creationId xmlns:a16="http://schemas.microsoft.com/office/drawing/2014/main" id="{ECE8E0A5-D1AB-8EA5-AE85-D4DD3732AAE2}"/>
              </a:ext>
            </a:extLst>
          </p:cNvPr>
          <p:cNvPicPr>
            <a:picLocks noChangeAspect="1"/>
          </p:cNvPicPr>
          <p:nvPr/>
        </p:nvPicPr>
        <p:blipFill>
          <a:blip r:embed="rId5"/>
          <a:stretch>
            <a:fillRect/>
          </a:stretch>
        </p:blipFill>
        <p:spPr>
          <a:xfrm>
            <a:off x="4122307" y="1374766"/>
            <a:ext cx="3947385" cy="5221409"/>
          </a:xfrm>
          <a:prstGeom prst="rect">
            <a:avLst/>
          </a:prstGeom>
        </p:spPr>
      </p:pic>
      <p:sp>
        <p:nvSpPr>
          <p:cNvPr id="3" name="TextBox 2">
            <a:extLst>
              <a:ext uri="{FF2B5EF4-FFF2-40B4-BE49-F238E27FC236}">
                <a16:creationId xmlns:a16="http://schemas.microsoft.com/office/drawing/2014/main" id="{E9C52173-E190-5392-A62B-D16FC1B0ED12}"/>
              </a:ext>
            </a:extLst>
          </p:cNvPr>
          <p:cNvSpPr txBox="1"/>
          <p:nvPr/>
        </p:nvSpPr>
        <p:spPr>
          <a:xfrm>
            <a:off x="256792" y="1336517"/>
            <a:ext cx="5110736" cy="369332"/>
          </a:xfrm>
          <a:prstGeom prst="rect">
            <a:avLst/>
          </a:prstGeom>
          <a:solidFill>
            <a:srgbClr val="FFC000"/>
          </a:solidFill>
          <a:effectLst>
            <a:softEdge rad="3810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rPr>
              <a:t>Hybrid PWFA/LWFA injection schemes</a:t>
            </a:r>
            <a:endParaRPr kumimoji="0" lang="en-GB" sz="2000" b="0"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BDE5742C-F8EF-209B-062D-C04CFAD5C274}"/>
              </a:ext>
            </a:extLst>
          </p:cNvPr>
          <p:cNvSpPr txBox="1"/>
          <p:nvPr/>
        </p:nvSpPr>
        <p:spPr>
          <a:xfrm>
            <a:off x="4215383" y="6495924"/>
            <a:ext cx="6220046" cy="276999"/>
          </a:xfrm>
          <a:prstGeom prst="rect">
            <a:avLst/>
          </a:prstGeom>
          <a:noFill/>
        </p:spPr>
        <p:txBody>
          <a:bodyPr wrap="square">
            <a:spAutoFit/>
          </a:bodyPr>
          <a:lstStyle>
            <a:defPPr>
              <a:defRPr lang="en-US"/>
            </a:defPPr>
            <a:lvl1pPr>
              <a:defRPr sz="1200">
                <a:effectLst/>
                <a:latin typeface="Arial" panose="020B0604020202020204" pitchFamily="34" charset="0"/>
              </a:defRPr>
            </a:lvl1pPr>
          </a:lstStyle>
          <a:p>
            <a:r>
              <a:rPr lang="en-GB" dirty="0" err="1"/>
              <a:t>Oubrerie</a:t>
            </a:r>
            <a:r>
              <a:rPr lang="en-GB" dirty="0"/>
              <a:t> et al. Light: Science &amp; Applications (2022) 11:180</a:t>
            </a:r>
          </a:p>
        </p:txBody>
      </p:sp>
    </p:spTree>
    <p:extLst>
      <p:ext uri="{BB962C8B-B14F-4D97-AF65-F5344CB8AC3E}">
        <p14:creationId xmlns:p14="http://schemas.microsoft.com/office/powerpoint/2010/main" val="33105632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1A39C34-E01A-FD49-8603-2E8AE6BB5606}"/>
              </a:ext>
            </a:extLst>
          </p:cNvPr>
          <p:cNvSpPr txBox="1"/>
          <p:nvPr/>
        </p:nvSpPr>
        <p:spPr>
          <a:xfrm>
            <a:off x="1279046" y="2598003"/>
            <a:ext cx="7438752" cy="830997"/>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6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EA2 Initial Experiments</a:t>
            </a:r>
            <a:endParaRPr kumimoji="0" lang="en-US" sz="4800" b="1" i="0" u="none" strike="noStrike" kern="1200" cap="none" spc="-15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CE9DA41C-8BD1-2C47-A5C2-2F23DC884D7F}"/>
              </a:ext>
            </a:extLst>
          </p:cNvPr>
          <p:cNvPicPr>
            <a:picLocks noChangeAspect="1"/>
          </p:cNvPicPr>
          <p:nvPr/>
        </p:nvPicPr>
        <p:blipFill>
          <a:blip r:embed="rId4"/>
          <a:stretch>
            <a:fillRect/>
          </a:stretch>
        </p:blipFill>
        <p:spPr>
          <a:xfrm>
            <a:off x="515938" y="412403"/>
            <a:ext cx="3770785" cy="963960"/>
          </a:xfrm>
          <a:prstGeom prst="rect">
            <a:avLst/>
          </a:prstGeom>
        </p:spPr>
      </p:pic>
    </p:spTree>
    <p:extLst>
      <p:ext uri="{BB962C8B-B14F-4D97-AF65-F5344CB8AC3E}">
        <p14:creationId xmlns:p14="http://schemas.microsoft.com/office/powerpoint/2010/main" val="18494080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D6581-E2B3-0D6C-1CAB-3863F27B4F82}"/>
              </a:ext>
            </a:extLst>
          </p:cNvPr>
          <p:cNvSpPr>
            <a:spLocks noGrp="1"/>
          </p:cNvSpPr>
          <p:nvPr>
            <p:ph type="title"/>
          </p:nvPr>
        </p:nvSpPr>
        <p:spPr>
          <a:xfrm>
            <a:off x="1223850" y="0"/>
            <a:ext cx="10515600" cy="1325563"/>
          </a:xfrm>
        </p:spPr>
        <p:txBody>
          <a:bodyPr/>
          <a:lstStyle/>
          <a:p>
            <a:r>
              <a:rPr lang="en-US" dirty="0"/>
              <a:t>EA2 – Facility commissioning </a:t>
            </a:r>
          </a:p>
        </p:txBody>
      </p:sp>
      <p:pic>
        <p:nvPicPr>
          <p:cNvPr id="3" name="Picture 2">
            <a:extLst>
              <a:ext uri="{FF2B5EF4-FFF2-40B4-BE49-F238E27FC236}">
                <a16:creationId xmlns:a16="http://schemas.microsoft.com/office/drawing/2014/main" id="{A644186B-EF33-CB41-5C16-3815FF44C301}"/>
              </a:ext>
            </a:extLst>
          </p:cNvPr>
          <p:cNvPicPr>
            <a:picLocks noChangeAspect="1"/>
          </p:cNvPicPr>
          <p:nvPr/>
        </p:nvPicPr>
        <p:blipFill>
          <a:blip r:embed="rId2"/>
          <a:stretch>
            <a:fillRect/>
          </a:stretch>
        </p:blipFill>
        <p:spPr>
          <a:xfrm>
            <a:off x="198674" y="1477370"/>
            <a:ext cx="6641911" cy="4367284"/>
          </a:xfrm>
          <a:prstGeom prst="rect">
            <a:avLst/>
          </a:prstGeom>
        </p:spPr>
      </p:pic>
      <p:sp>
        <p:nvSpPr>
          <p:cNvPr id="4" name="TextBox 3">
            <a:extLst>
              <a:ext uri="{FF2B5EF4-FFF2-40B4-BE49-F238E27FC236}">
                <a16:creationId xmlns:a16="http://schemas.microsoft.com/office/drawing/2014/main" id="{B6F151D6-9E50-DBBB-56D9-4D8E8A1E917C}"/>
              </a:ext>
            </a:extLst>
          </p:cNvPr>
          <p:cNvSpPr txBox="1"/>
          <p:nvPr/>
        </p:nvSpPr>
        <p:spPr>
          <a:xfrm>
            <a:off x="6731403" y="1228397"/>
            <a:ext cx="5152741" cy="563231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Priority will be to commission the f/3 short focus set-up (</a:t>
            </a:r>
            <a:r>
              <a:rPr kumimoji="0" lang="en-GB" sz="200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2025 – TBC</a:t>
            </a:r>
            <a:r>
              <a:rPr kumimoji="0" lang="en-GB"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Energy ramp up to 20 J, single shot mode initially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Fundamental system characterisation: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Laser diagnostic commissioning</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Radiation commissioning</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Debris / EMP measurements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Interaction conditions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Ion acceleration optimisation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Neutron source demonstration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First commissioning experiments in collaboration with user groups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EB410BCB-3EB9-38C2-0FE1-D52FF5004D7D}"/>
              </a:ext>
            </a:extLst>
          </p:cNvPr>
          <p:cNvSpPr txBox="1"/>
          <p:nvPr/>
        </p:nvSpPr>
        <p:spPr>
          <a:xfrm>
            <a:off x="630855" y="5983349"/>
            <a:ext cx="610054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E2C61"/>
                </a:solidFill>
                <a:effectLst/>
                <a:uLnTx/>
                <a:uFillTx/>
                <a:latin typeface="Arial" panose="020B0604020202020204" pitchFamily="34" charset="0"/>
                <a:ea typeface="+mn-ea"/>
                <a:cs typeface="Arial" panose="020B0604020202020204" pitchFamily="34" charset="0"/>
              </a:rPr>
              <a:t>Initial configuration - f/3, 20J, 30fs, ~2x10</a:t>
            </a:r>
            <a:r>
              <a:rPr kumimoji="0" lang="en-GB" sz="1800" b="0" i="0" u="none" strike="noStrike" kern="1200" cap="none" spc="0" normalizeH="0" baseline="30000" noProof="0" dirty="0">
                <a:ln>
                  <a:noFill/>
                </a:ln>
                <a:solidFill>
                  <a:srgbClr val="2E2C61"/>
                </a:solidFill>
                <a:effectLst/>
                <a:uLnTx/>
                <a:uFillTx/>
                <a:latin typeface="Arial" panose="020B0604020202020204" pitchFamily="34" charset="0"/>
                <a:ea typeface="+mn-ea"/>
                <a:cs typeface="Arial" panose="020B0604020202020204" pitchFamily="34" charset="0"/>
              </a:rPr>
              <a:t>21</a:t>
            </a:r>
            <a:r>
              <a:rPr kumimoji="0" lang="en-GB" sz="1800" b="0" i="0" u="none" strike="noStrike" kern="1200" cap="none" spc="0" normalizeH="0" baseline="0" noProof="0" dirty="0">
                <a:ln>
                  <a:noFill/>
                </a:ln>
                <a:solidFill>
                  <a:srgbClr val="2E2C61"/>
                </a:solidFill>
                <a:effectLst/>
                <a:uLnTx/>
                <a:uFillTx/>
                <a:latin typeface="Arial" panose="020B0604020202020204" pitchFamily="34" charset="0"/>
                <a:ea typeface="+mn-ea"/>
                <a:cs typeface="Arial" panose="020B0604020202020204" pitchFamily="34" charset="0"/>
              </a:rPr>
              <a:t> Wcm</a:t>
            </a:r>
            <a:r>
              <a:rPr kumimoji="0" lang="en-GB" sz="1800" b="0" i="0" u="none" strike="noStrike" kern="1200" cap="none" spc="0" normalizeH="0" baseline="30000" noProof="0" dirty="0">
                <a:ln>
                  <a:noFill/>
                </a:ln>
                <a:solidFill>
                  <a:srgbClr val="2E2C61"/>
                </a:solidFill>
                <a:effectLst/>
                <a:uLnTx/>
                <a:uFillTx/>
                <a:latin typeface="Arial" panose="020B0604020202020204" pitchFamily="34" charset="0"/>
                <a:ea typeface="+mn-ea"/>
                <a:cs typeface="Arial" panose="020B0604020202020204" pitchFamily="34" charset="0"/>
              </a:rPr>
              <a:t>-2</a:t>
            </a:r>
            <a:r>
              <a:rPr kumimoji="0" lang="en-GB" sz="1800" b="0" i="0" u="none" strike="noStrike" kern="1200" cap="none" spc="0" normalizeH="0" baseline="0" noProof="0" dirty="0">
                <a:ln>
                  <a:noFill/>
                </a:ln>
                <a:solidFill>
                  <a:srgbClr val="2E2C61"/>
                </a:solidFill>
                <a:effectLst/>
                <a:uLnTx/>
                <a:uFillTx/>
                <a:latin typeface="Arial" panose="020B0604020202020204" pitchFamily="34" charset="0"/>
                <a:ea typeface="+mn-ea"/>
                <a:cs typeface="Arial" panose="020B0604020202020204" pitchFamily="34" charset="0"/>
              </a:rPr>
              <a:t> </a:t>
            </a:r>
            <a:endParaRPr kumimoji="0" lang="en-US" sz="1800" b="0" i="0" u="none" strike="noStrike" kern="1200" cap="none" spc="0" normalizeH="0" baseline="0" noProof="0" dirty="0">
              <a:ln>
                <a:noFill/>
              </a:ln>
              <a:solidFill>
                <a:srgbClr val="2E2C6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72370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D6581-E2B3-0D6C-1CAB-3863F27B4F82}"/>
              </a:ext>
            </a:extLst>
          </p:cNvPr>
          <p:cNvSpPr>
            <a:spLocks noGrp="1"/>
          </p:cNvSpPr>
          <p:nvPr>
            <p:ph type="title"/>
          </p:nvPr>
        </p:nvSpPr>
        <p:spPr>
          <a:xfrm>
            <a:off x="1469510" y="-143772"/>
            <a:ext cx="10968150" cy="1325563"/>
          </a:xfrm>
        </p:spPr>
        <p:txBody>
          <a:bodyPr>
            <a:normAutofit/>
          </a:bodyPr>
          <a:lstStyle/>
          <a:p>
            <a:r>
              <a:rPr lang="en-US" sz="4000" dirty="0"/>
              <a:t>First commissioning experiments </a:t>
            </a:r>
          </a:p>
        </p:txBody>
      </p:sp>
      <p:sp>
        <p:nvSpPr>
          <p:cNvPr id="4" name="TextBox 3">
            <a:extLst>
              <a:ext uri="{FF2B5EF4-FFF2-40B4-BE49-F238E27FC236}">
                <a16:creationId xmlns:a16="http://schemas.microsoft.com/office/drawing/2014/main" id="{B6F151D6-9E50-DBBB-56D9-4D8E8A1E917C}"/>
              </a:ext>
            </a:extLst>
          </p:cNvPr>
          <p:cNvSpPr txBox="1"/>
          <p:nvPr/>
        </p:nvSpPr>
        <p:spPr>
          <a:xfrm>
            <a:off x="242268" y="2087383"/>
            <a:ext cx="3763186"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Optimisation of cut-off energy, flux and beam profile in TNSA regime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Varying laser and target parameters, using single shot mode and solid </a:t>
            </a:r>
            <a:r>
              <a:rPr kumimoji="0" lang="en-GB"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targetry</a:t>
            </a: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Characterisation of interaction conditions, EMP, Debris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Array of ion, electron, optical and x-ray diagnostics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7" name="Pentagon 6">
            <a:extLst>
              <a:ext uri="{FF2B5EF4-FFF2-40B4-BE49-F238E27FC236}">
                <a16:creationId xmlns:a16="http://schemas.microsoft.com/office/drawing/2014/main" id="{003F5976-6031-DDAF-A334-599055E759ED}"/>
              </a:ext>
            </a:extLst>
          </p:cNvPr>
          <p:cNvSpPr/>
          <p:nvPr/>
        </p:nvSpPr>
        <p:spPr>
          <a:xfrm>
            <a:off x="242268" y="1196513"/>
            <a:ext cx="3902100" cy="484212"/>
          </a:xfrm>
          <a:prstGeom prst="homePlate">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Ion beam </a:t>
            </a:r>
            <a:r>
              <a:rPr kumimoji="0" lang="en-US" sz="18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optimisation</a:t>
            </a:r>
            <a:endParaRPr kumimoji="0" lang="en-US" sz="18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FF2B6158-D591-EDEE-2181-34A7ED4D1764}"/>
              </a:ext>
            </a:extLst>
          </p:cNvPr>
          <p:cNvPicPr>
            <a:picLocks noChangeAspect="1"/>
          </p:cNvPicPr>
          <p:nvPr/>
        </p:nvPicPr>
        <p:blipFill>
          <a:blip r:embed="rId3"/>
          <a:stretch>
            <a:fillRect/>
          </a:stretch>
        </p:blipFill>
        <p:spPr>
          <a:xfrm>
            <a:off x="4346146" y="1301807"/>
            <a:ext cx="3630186" cy="2149070"/>
          </a:xfrm>
          <a:prstGeom prst="rect">
            <a:avLst/>
          </a:prstGeom>
        </p:spPr>
      </p:pic>
      <p:sp>
        <p:nvSpPr>
          <p:cNvPr id="9" name="TextBox 8">
            <a:extLst>
              <a:ext uri="{FF2B5EF4-FFF2-40B4-BE49-F238E27FC236}">
                <a16:creationId xmlns:a16="http://schemas.microsoft.com/office/drawing/2014/main" id="{C6DBA00C-8212-F4F0-55AE-FE0BCAD1714F}"/>
              </a:ext>
            </a:extLst>
          </p:cNvPr>
          <p:cNvSpPr txBox="1"/>
          <p:nvPr/>
        </p:nvSpPr>
        <p:spPr>
          <a:xfrm>
            <a:off x="4600845" y="3528551"/>
            <a:ext cx="3120787" cy="307777"/>
          </a:xfrm>
          <a:prstGeom prst="rect">
            <a:avLst/>
          </a:prstGeom>
          <a:noFill/>
        </p:spPr>
        <p:txBody>
          <a:bodyPr wrap="square" rtlCol="0">
            <a:spAutoFit/>
          </a:bodyPr>
          <a:lstStyle/>
          <a:p>
            <a:r>
              <a:rPr lang="en-GB" sz="1400" i="1" dirty="0"/>
              <a:t>A. </a:t>
            </a:r>
            <a:r>
              <a:rPr lang="en-GB" sz="1400" i="1" dirty="0" err="1"/>
              <a:t>Macchi</a:t>
            </a:r>
            <a:r>
              <a:rPr lang="en-GB" sz="1400" i="1" dirty="0"/>
              <a:t> et al. Rev. Mod. </a:t>
            </a:r>
            <a:r>
              <a:rPr lang="en-GB" sz="1400" i="1" dirty="0" err="1"/>
              <a:t>Phys</a:t>
            </a:r>
            <a:r>
              <a:rPr lang="en-GB" sz="1400" i="1" dirty="0"/>
              <a:t> (2013) </a:t>
            </a:r>
          </a:p>
        </p:txBody>
      </p:sp>
      <p:grpSp>
        <p:nvGrpSpPr>
          <p:cNvPr id="10" name="Group 9">
            <a:extLst>
              <a:ext uri="{FF2B5EF4-FFF2-40B4-BE49-F238E27FC236}">
                <a16:creationId xmlns:a16="http://schemas.microsoft.com/office/drawing/2014/main" id="{496BA8E7-8F42-1C36-E48C-1FC19A143433}"/>
              </a:ext>
            </a:extLst>
          </p:cNvPr>
          <p:cNvGrpSpPr/>
          <p:nvPr/>
        </p:nvGrpSpPr>
        <p:grpSpPr>
          <a:xfrm>
            <a:off x="4315551" y="4841983"/>
            <a:ext cx="3755554" cy="776435"/>
            <a:chOff x="5617061" y="1911785"/>
            <a:chExt cx="3846989" cy="795338"/>
          </a:xfrm>
        </p:grpSpPr>
        <p:pic>
          <p:nvPicPr>
            <p:cNvPr id="11" name="Picture 5">
              <a:extLst>
                <a:ext uri="{FF2B5EF4-FFF2-40B4-BE49-F238E27FC236}">
                  <a16:creationId xmlns:a16="http://schemas.microsoft.com/office/drawing/2014/main" id="{E09853CA-AF8D-A2CE-C4DA-906462FD5F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7061" y="1911785"/>
              <a:ext cx="1851025" cy="795338"/>
            </a:xfrm>
            <a:prstGeom prst="rect">
              <a:avLst/>
            </a:prstGeom>
            <a:ln>
              <a:noFill/>
            </a:ln>
            <a:effectLst>
              <a:outerShdw blurRad="292100" dist="139700" dir="2700000" algn="tl" rotWithShape="0">
                <a:srgbClr val="333333">
                  <a:alpha val="65000"/>
                </a:srgbClr>
              </a:outerShdw>
              <a:softEdge rad="3175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a:extLst>
                <a:ext uri="{FF2B5EF4-FFF2-40B4-BE49-F238E27FC236}">
                  <a16:creationId xmlns:a16="http://schemas.microsoft.com/office/drawing/2014/main" id="{40B20BC2-1944-D264-084F-4870A5CB86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8255" b="15366"/>
            <a:stretch>
              <a:fillRect/>
            </a:stretch>
          </p:blipFill>
          <p:spPr bwMode="auto">
            <a:xfrm>
              <a:off x="7649538" y="1921311"/>
              <a:ext cx="1814512" cy="785812"/>
            </a:xfrm>
            <a:prstGeom prst="rect">
              <a:avLst/>
            </a:prstGeom>
            <a:ln>
              <a:noFill/>
            </a:ln>
            <a:effectLst>
              <a:outerShdw blurRad="292100" dist="139700" dir="2700000" algn="tl" rotWithShape="0">
                <a:srgbClr val="333333">
                  <a:alpha val="65000"/>
                </a:srgbClr>
              </a:outerShdw>
              <a:softEdge rad="3175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Box 14">
            <a:extLst>
              <a:ext uri="{FF2B5EF4-FFF2-40B4-BE49-F238E27FC236}">
                <a16:creationId xmlns:a16="http://schemas.microsoft.com/office/drawing/2014/main" id="{3038E550-3B81-7899-7DCB-7F6798B3E62E}"/>
              </a:ext>
            </a:extLst>
          </p:cNvPr>
          <p:cNvSpPr txBox="1"/>
          <p:nvPr/>
        </p:nvSpPr>
        <p:spPr>
          <a:xfrm>
            <a:off x="6340427" y="4472651"/>
            <a:ext cx="1730678" cy="369332"/>
          </a:xfrm>
          <a:prstGeom prst="rect">
            <a:avLst/>
          </a:prstGeom>
          <a:noFill/>
        </p:spPr>
        <p:txBody>
          <a:bodyPr wrap="square" rtlCol="0">
            <a:spAutoFit/>
          </a:bodyPr>
          <a:lstStyle/>
          <a:p>
            <a:pPr algn="ctr"/>
            <a:r>
              <a:rPr lang="en-GB" i="1" dirty="0">
                <a:latin typeface="Arial" panose="020B0604020202020204" pitchFamily="34" charset="0"/>
                <a:cs typeface="Arial" panose="020B0604020202020204" pitchFamily="34" charset="0"/>
              </a:rPr>
              <a:t>Scintillator</a:t>
            </a:r>
          </a:p>
        </p:txBody>
      </p:sp>
      <p:sp>
        <p:nvSpPr>
          <p:cNvPr id="17" name="TextBox 16">
            <a:extLst>
              <a:ext uri="{FF2B5EF4-FFF2-40B4-BE49-F238E27FC236}">
                <a16:creationId xmlns:a16="http://schemas.microsoft.com/office/drawing/2014/main" id="{431217DE-5408-5EA2-84E3-4143943DF485}"/>
              </a:ext>
            </a:extLst>
          </p:cNvPr>
          <p:cNvSpPr txBox="1"/>
          <p:nvPr/>
        </p:nvSpPr>
        <p:spPr>
          <a:xfrm>
            <a:off x="4315551" y="4472651"/>
            <a:ext cx="1730678" cy="369332"/>
          </a:xfrm>
          <a:prstGeom prst="rect">
            <a:avLst/>
          </a:prstGeom>
          <a:noFill/>
        </p:spPr>
        <p:txBody>
          <a:bodyPr wrap="square" rtlCol="0">
            <a:spAutoFit/>
          </a:bodyPr>
          <a:lstStyle/>
          <a:p>
            <a:pPr algn="ctr"/>
            <a:r>
              <a:rPr lang="en-GB" i="1" dirty="0">
                <a:latin typeface="Arial" panose="020B0604020202020204" pitchFamily="34" charset="0"/>
                <a:cs typeface="Arial" panose="020B0604020202020204" pitchFamily="34" charset="0"/>
              </a:rPr>
              <a:t>RCF</a:t>
            </a:r>
          </a:p>
        </p:txBody>
      </p:sp>
      <p:cxnSp>
        <p:nvCxnSpPr>
          <p:cNvPr id="19" name="Straight Arrow Connector 18">
            <a:extLst>
              <a:ext uri="{FF2B5EF4-FFF2-40B4-BE49-F238E27FC236}">
                <a16:creationId xmlns:a16="http://schemas.microsoft.com/office/drawing/2014/main" id="{B7AB024D-2975-40A6-D42B-30B3E377F97C}"/>
              </a:ext>
            </a:extLst>
          </p:cNvPr>
          <p:cNvCxnSpPr>
            <a:cxnSpLocks/>
          </p:cNvCxnSpPr>
          <p:nvPr/>
        </p:nvCxnSpPr>
        <p:spPr>
          <a:xfrm>
            <a:off x="5880778" y="4657317"/>
            <a:ext cx="55229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13F6756A-DD14-7C7D-8005-7264D0BC9809}"/>
              </a:ext>
            </a:extLst>
          </p:cNvPr>
          <p:cNvPicPr>
            <a:picLocks noChangeAspect="1"/>
          </p:cNvPicPr>
          <p:nvPr/>
        </p:nvPicPr>
        <p:blipFill>
          <a:blip r:embed="rId6"/>
          <a:stretch>
            <a:fillRect/>
          </a:stretch>
        </p:blipFill>
        <p:spPr>
          <a:xfrm>
            <a:off x="8571723" y="1200351"/>
            <a:ext cx="3128238" cy="2328200"/>
          </a:xfrm>
          <a:prstGeom prst="rect">
            <a:avLst/>
          </a:prstGeom>
        </p:spPr>
      </p:pic>
      <p:sp>
        <p:nvSpPr>
          <p:cNvPr id="26" name="TextBox 25">
            <a:extLst>
              <a:ext uri="{FF2B5EF4-FFF2-40B4-BE49-F238E27FC236}">
                <a16:creationId xmlns:a16="http://schemas.microsoft.com/office/drawing/2014/main" id="{86E24C51-FFC9-4468-27F9-321DC6E02D15}"/>
              </a:ext>
            </a:extLst>
          </p:cNvPr>
          <p:cNvSpPr txBox="1"/>
          <p:nvPr/>
        </p:nvSpPr>
        <p:spPr>
          <a:xfrm>
            <a:off x="8517143" y="3545599"/>
            <a:ext cx="3630187" cy="307777"/>
          </a:xfrm>
          <a:prstGeom prst="rect">
            <a:avLst/>
          </a:prstGeom>
          <a:noFill/>
        </p:spPr>
        <p:txBody>
          <a:bodyPr wrap="square" rtlCol="0">
            <a:spAutoFit/>
          </a:bodyPr>
          <a:lstStyle>
            <a:defPPr>
              <a:defRPr lang="en-US"/>
            </a:defPPr>
            <a:lvl1pPr>
              <a:defRPr sz="1400" i="1"/>
            </a:lvl1pPr>
          </a:lstStyle>
          <a:p>
            <a:r>
              <a:rPr lang="en-GB" dirty="0"/>
              <a:t>P. L. Poole  et al. New J. Phys. 20 (2018) 013019</a:t>
            </a:r>
          </a:p>
        </p:txBody>
      </p:sp>
      <p:pic>
        <p:nvPicPr>
          <p:cNvPr id="27" name="Picture 26">
            <a:extLst>
              <a:ext uri="{FF2B5EF4-FFF2-40B4-BE49-F238E27FC236}">
                <a16:creationId xmlns:a16="http://schemas.microsoft.com/office/drawing/2014/main" id="{8F195E74-7300-22B2-575A-32AE23046B61}"/>
              </a:ext>
            </a:extLst>
          </p:cNvPr>
          <p:cNvPicPr>
            <a:picLocks noChangeAspect="1"/>
          </p:cNvPicPr>
          <p:nvPr/>
        </p:nvPicPr>
        <p:blipFill>
          <a:blip r:embed="rId7"/>
          <a:stretch>
            <a:fillRect/>
          </a:stretch>
        </p:blipFill>
        <p:spPr>
          <a:xfrm>
            <a:off x="8365303" y="4741481"/>
            <a:ext cx="3715704" cy="1400421"/>
          </a:xfrm>
          <a:prstGeom prst="rect">
            <a:avLst/>
          </a:prstGeom>
          <a:ln w="57150">
            <a:solidFill>
              <a:schemeClr val="bg1"/>
            </a:solidFill>
          </a:ln>
          <a:effectLst>
            <a:softEdge rad="63500"/>
          </a:effectLst>
        </p:spPr>
      </p:pic>
      <p:sp>
        <p:nvSpPr>
          <p:cNvPr id="28" name="TextBox 27">
            <a:extLst>
              <a:ext uri="{FF2B5EF4-FFF2-40B4-BE49-F238E27FC236}">
                <a16:creationId xmlns:a16="http://schemas.microsoft.com/office/drawing/2014/main" id="{65E10C78-20C7-2B87-497F-DE47EFEC2C59}"/>
              </a:ext>
            </a:extLst>
          </p:cNvPr>
          <p:cNvSpPr txBox="1"/>
          <p:nvPr/>
        </p:nvSpPr>
        <p:spPr>
          <a:xfrm>
            <a:off x="9309551" y="4372149"/>
            <a:ext cx="2193053" cy="369332"/>
          </a:xfrm>
          <a:prstGeom prst="rect">
            <a:avLst/>
          </a:prstGeom>
          <a:noFill/>
        </p:spPr>
        <p:txBody>
          <a:bodyPr wrap="square" rtlCol="0">
            <a:spAutoFit/>
          </a:bodyPr>
          <a:lstStyle/>
          <a:p>
            <a:pPr algn="ctr"/>
            <a:r>
              <a:rPr lang="en-GB" i="1" dirty="0">
                <a:latin typeface="Arial" panose="020B0604020202020204" pitchFamily="34" charset="0"/>
                <a:cs typeface="Arial" panose="020B0604020202020204" pitchFamily="34" charset="0"/>
              </a:rPr>
              <a:t>Debris analysis</a:t>
            </a:r>
          </a:p>
        </p:txBody>
      </p:sp>
    </p:spTree>
    <p:extLst>
      <p:ext uri="{BB962C8B-B14F-4D97-AF65-F5344CB8AC3E}">
        <p14:creationId xmlns:p14="http://schemas.microsoft.com/office/powerpoint/2010/main" val="13075892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D6581-E2B3-0D6C-1CAB-3863F27B4F82}"/>
              </a:ext>
            </a:extLst>
          </p:cNvPr>
          <p:cNvSpPr>
            <a:spLocks noGrp="1"/>
          </p:cNvSpPr>
          <p:nvPr>
            <p:ph type="title"/>
          </p:nvPr>
        </p:nvSpPr>
        <p:spPr>
          <a:xfrm>
            <a:off x="1469510" y="-143772"/>
            <a:ext cx="10968150" cy="1325563"/>
          </a:xfrm>
        </p:spPr>
        <p:txBody>
          <a:bodyPr>
            <a:normAutofit/>
          </a:bodyPr>
          <a:lstStyle/>
          <a:p>
            <a:r>
              <a:rPr lang="en-US" sz="4000" dirty="0"/>
              <a:t>First commissioning experiments </a:t>
            </a:r>
          </a:p>
        </p:txBody>
      </p:sp>
      <p:sp>
        <p:nvSpPr>
          <p:cNvPr id="5" name="TextBox 4">
            <a:extLst>
              <a:ext uri="{FF2B5EF4-FFF2-40B4-BE49-F238E27FC236}">
                <a16:creationId xmlns:a16="http://schemas.microsoft.com/office/drawing/2014/main" id="{A70A3FFC-8312-C4E1-04B9-AF032A3CEB28}"/>
              </a:ext>
            </a:extLst>
          </p:cNvPr>
          <p:cNvSpPr txBox="1"/>
          <p:nvPr/>
        </p:nvSpPr>
        <p:spPr>
          <a:xfrm>
            <a:off x="242267" y="2087383"/>
            <a:ext cx="4310689" cy="3693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Demonstration of stable ion acceleration in TNSA regime at 1 Hz</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solidFill>
                <a:srgbClr val="000000"/>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Exploration of large parameter space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Tape drive or liquid </a:t>
            </a:r>
            <a:r>
              <a:rPr kumimoji="0" lang="en-GB"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targetry</a:t>
            </a: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Verification of debris mitigation, data acquisition at 1 Hz</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solidFill>
                <a:srgbClr val="000000"/>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Progressing towards 10 Hz as we develop experience with operation</a:t>
            </a:r>
            <a:endParaRPr kumimoji="0" lang="en-GB"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 name="Pentagon 11">
            <a:extLst>
              <a:ext uri="{FF2B5EF4-FFF2-40B4-BE49-F238E27FC236}">
                <a16:creationId xmlns:a16="http://schemas.microsoft.com/office/drawing/2014/main" id="{7C529779-3D4A-0766-4817-50198A897263}"/>
              </a:ext>
            </a:extLst>
          </p:cNvPr>
          <p:cNvSpPr/>
          <p:nvPr/>
        </p:nvSpPr>
        <p:spPr>
          <a:xfrm>
            <a:off x="242268" y="1206400"/>
            <a:ext cx="4351525" cy="484212"/>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Stable ion beam @ 1 Hz</a:t>
            </a:r>
          </a:p>
        </p:txBody>
      </p:sp>
      <p:pic>
        <p:nvPicPr>
          <p:cNvPr id="3" name="Picture 2">
            <a:extLst>
              <a:ext uri="{FF2B5EF4-FFF2-40B4-BE49-F238E27FC236}">
                <a16:creationId xmlns:a16="http://schemas.microsoft.com/office/drawing/2014/main" id="{7D2F1216-370D-30AA-509D-6516F7A8C203}"/>
              </a:ext>
            </a:extLst>
          </p:cNvPr>
          <p:cNvPicPr>
            <a:picLocks noChangeAspect="1"/>
          </p:cNvPicPr>
          <p:nvPr/>
        </p:nvPicPr>
        <p:blipFill>
          <a:blip r:embed="rId3"/>
          <a:stretch>
            <a:fillRect/>
          </a:stretch>
        </p:blipFill>
        <p:spPr>
          <a:xfrm>
            <a:off x="4866958" y="867325"/>
            <a:ext cx="6982958" cy="3541836"/>
          </a:xfrm>
          <a:prstGeom prst="rect">
            <a:avLst/>
          </a:prstGeom>
        </p:spPr>
      </p:pic>
      <p:pic>
        <p:nvPicPr>
          <p:cNvPr id="9" name="Picture 8">
            <a:extLst>
              <a:ext uri="{FF2B5EF4-FFF2-40B4-BE49-F238E27FC236}">
                <a16:creationId xmlns:a16="http://schemas.microsoft.com/office/drawing/2014/main" id="{BE2D5A93-39C5-FEC2-CF88-03FDFE71EC3B}"/>
              </a:ext>
            </a:extLst>
          </p:cNvPr>
          <p:cNvPicPr>
            <a:picLocks noChangeAspect="1"/>
          </p:cNvPicPr>
          <p:nvPr/>
        </p:nvPicPr>
        <p:blipFill>
          <a:blip r:embed="rId4"/>
          <a:stretch>
            <a:fillRect/>
          </a:stretch>
        </p:blipFill>
        <p:spPr>
          <a:xfrm>
            <a:off x="4811387" y="4550989"/>
            <a:ext cx="3375161" cy="1738538"/>
          </a:xfrm>
          <a:prstGeom prst="rect">
            <a:avLst/>
          </a:prstGeom>
        </p:spPr>
      </p:pic>
      <p:sp>
        <p:nvSpPr>
          <p:cNvPr id="10" name="TextBox 9">
            <a:extLst>
              <a:ext uri="{FF2B5EF4-FFF2-40B4-BE49-F238E27FC236}">
                <a16:creationId xmlns:a16="http://schemas.microsoft.com/office/drawing/2014/main" id="{8AD3CB6D-9E46-DB33-721E-41CE1B0966F1}"/>
              </a:ext>
            </a:extLst>
          </p:cNvPr>
          <p:cNvSpPr txBox="1"/>
          <p:nvPr/>
        </p:nvSpPr>
        <p:spPr>
          <a:xfrm>
            <a:off x="4552957" y="6424688"/>
            <a:ext cx="3892020" cy="261610"/>
          </a:xfrm>
          <a:prstGeom prst="rect">
            <a:avLst/>
          </a:prstGeom>
          <a:noFill/>
        </p:spPr>
        <p:txBody>
          <a:bodyPr wrap="square">
            <a:spAutoFit/>
          </a:bodyPr>
          <a:lstStyle/>
          <a:p>
            <a:r>
              <a:rPr lang="en-GB" sz="1050" dirty="0">
                <a:effectLst/>
                <a:latin typeface="Times New Roman" panose="02020603050405020304" pitchFamily="18" charset="0"/>
              </a:rPr>
              <a:t>D A Mariscal </a:t>
            </a:r>
            <a:r>
              <a:rPr lang="en-GB" sz="1050" i="1" dirty="0">
                <a:effectLst/>
                <a:latin typeface="Times New Roman" panose="02020603050405020304" pitchFamily="18" charset="0"/>
              </a:rPr>
              <a:t>et al. </a:t>
            </a:r>
            <a:r>
              <a:rPr lang="en-GB" sz="1050" dirty="0">
                <a:effectLst/>
                <a:latin typeface="Times New Roman" panose="02020603050405020304" pitchFamily="18" charset="0"/>
              </a:rPr>
              <a:t> Plasma Phys. Control. Fusion 63 (2021) 114003</a:t>
            </a:r>
            <a:endParaRPr lang="en-GB" sz="1050" dirty="0"/>
          </a:p>
        </p:txBody>
      </p:sp>
      <p:pic>
        <p:nvPicPr>
          <p:cNvPr id="11" name="Picture 10">
            <a:extLst>
              <a:ext uri="{FF2B5EF4-FFF2-40B4-BE49-F238E27FC236}">
                <a16:creationId xmlns:a16="http://schemas.microsoft.com/office/drawing/2014/main" id="{0FFA9F61-C438-D61D-4697-0053148BD483}"/>
              </a:ext>
            </a:extLst>
          </p:cNvPr>
          <p:cNvPicPr>
            <a:picLocks noChangeAspect="1"/>
          </p:cNvPicPr>
          <p:nvPr/>
        </p:nvPicPr>
        <p:blipFill>
          <a:blip r:embed="rId5"/>
          <a:stretch>
            <a:fillRect/>
          </a:stretch>
        </p:blipFill>
        <p:spPr>
          <a:xfrm>
            <a:off x="8186548" y="4636732"/>
            <a:ext cx="1447420" cy="1815550"/>
          </a:xfrm>
          <a:prstGeom prst="rect">
            <a:avLst/>
          </a:prstGeom>
        </p:spPr>
      </p:pic>
    </p:spTree>
    <p:extLst>
      <p:ext uri="{BB962C8B-B14F-4D97-AF65-F5344CB8AC3E}">
        <p14:creationId xmlns:p14="http://schemas.microsoft.com/office/powerpoint/2010/main" val="28483263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50C4E80-D72D-F9CD-2537-B7ACF42D2206}"/>
              </a:ext>
            </a:extLst>
          </p:cNvPr>
          <p:cNvPicPr>
            <a:picLocks noChangeAspect="1"/>
          </p:cNvPicPr>
          <p:nvPr/>
        </p:nvPicPr>
        <p:blipFill rotWithShape="1">
          <a:blip r:embed="rId3"/>
          <a:srcRect t="60946"/>
          <a:stretch/>
        </p:blipFill>
        <p:spPr>
          <a:xfrm>
            <a:off x="2328865" y="0"/>
            <a:ext cx="4722001" cy="6772528"/>
          </a:xfrm>
          <a:prstGeom prst="rect">
            <a:avLst/>
          </a:prstGeom>
        </p:spPr>
      </p:pic>
      <p:sp>
        <p:nvSpPr>
          <p:cNvPr id="2" name="TextBox 1">
            <a:extLst>
              <a:ext uri="{FF2B5EF4-FFF2-40B4-BE49-F238E27FC236}">
                <a16:creationId xmlns:a16="http://schemas.microsoft.com/office/drawing/2014/main" id="{7BDF1896-EB2A-6749-9FAA-D1F9CECAA142}"/>
              </a:ext>
            </a:extLst>
          </p:cNvPr>
          <p:cNvSpPr txBox="1"/>
          <p:nvPr/>
        </p:nvSpPr>
        <p:spPr>
          <a:xfrm>
            <a:off x="1518462" y="382204"/>
            <a:ext cx="8642703" cy="64633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Overview</a:t>
            </a:r>
            <a:endPar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4AA6DB86-D659-BB4F-B86F-A14B63C02529}"/>
              </a:ext>
            </a:extLst>
          </p:cNvPr>
          <p:cNvSpPr txBox="1"/>
          <p:nvPr/>
        </p:nvSpPr>
        <p:spPr>
          <a:xfrm>
            <a:off x="736979" y="1592744"/>
            <a:ext cx="5359021" cy="452431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en-GB" sz="2400" b="1" dirty="0">
                <a:solidFill>
                  <a:srgbClr val="2E2C61"/>
                </a:solidFill>
                <a:latin typeface="Calibri" panose="020F0502020204030204"/>
              </a:rPr>
              <a:t>Expected Radiation Parameters for EA1 and EA2</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GB" sz="2400" b="1" i="0" u="none" strike="noStrike" kern="1200" cap="none" spc="0" normalizeH="0" baseline="0" noProof="0" dirty="0">
              <a:ln>
                <a:noFill/>
              </a:ln>
              <a:solidFill>
                <a:srgbClr val="2E2C61"/>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en-GB" sz="2400" b="1" dirty="0">
                <a:solidFill>
                  <a:srgbClr val="2E2C61"/>
                </a:solidFill>
                <a:latin typeface="Calibri" panose="020F0502020204030204"/>
              </a:rPr>
              <a:t>Initial experiments in EA1</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GB" sz="2400" b="1" i="0" u="none" strike="noStrike" kern="1200" cap="none" spc="0" normalizeH="0" baseline="0" noProof="0" dirty="0">
              <a:ln>
                <a:noFill/>
              </a:ln>
              <a:solidFill>
                <a:srgbClr val="2E2C61"/>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en-GB" sz="2400" b="1" dirty="0">
                <a:solidFill>
                  <a:srgbClr val="2E2C61"/>
                </a:solidFill>
                <a:latin typeface="Calibri" panose="020F0502020204030204"/>
              </a:rPr>
              <a:t>Initial experiments in EA2</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GB" sz="2400" b="1" i="0" u="none" strike="noStrike" kern="1200" cap="none" spc="0" normalizeH="0" baseline="0" noProof="0" dirty="0">
              <a:ln>
                <a:noFill/>
              </a:ln>
              <a:solidFill>
                <a:srgbClr val="2E2C61"/>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en-GB" sz="2400" b="1" dirty="0">
                <a:solidFill>
                  <a:srgbClr val="2E2C61"/>
                </a:solidFill>
                <a:latin typeface="Calibri" panose="020F0502020204030204"/>
              </a:rPr>
              <a:t>Experimental Themes for EPAC going forward</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GB" sz="2400" b="1" i="0" u="none" strike="noStrike" kern="1200" cap="none" spc="0" normalizeH="0" baseline="0" noProof="0" dirty="0">
              <a:ln>
                <a:noFill/>
              </a:ln>
              <a:solidFill>
                <a:srgbClr val="2E2C61"/>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1" i="0" u="none" strike="noStrike" kern="1200" cap="none" spc="0" normalizeH="0" baseline="0" noProof="0" dirty="0">
                <a:ln>
                  <a:noFill/>
                </a:ln>
                <a:solidFill>
                  <a:srgbClr val="2E2C61"/>
                </a:solidFill>
                <a:effectLst/>
                <a:uLnTx/>
                <a:uFillTx/>
                <a:latin typeface="Calibri" panose="020F0502020204030204"/>
                <a:ea typeface="+mn-ea"/>
                <a:cs typeface="+mn-cs"/>
              </a:rPr>
              <a:t>Technical challenges and what we are doing to address them</a:t>
            </a:r>
          </a:p>
        </p:txBody>
      </p:sp>
      <p:pic>
        <p:nvPicPr>
          <p:cNvPr id="20" name="Picture 19">
            <a:extLst>
              <a:ext uri="{FF2B5EF4-FFF2-40B4-BE49-F238E27FC236}">
                <a16:creationId xmlns:a16="http://schemas.microsoft.com/office/drawing/2014/main" id="{8B2F3022-5449-EDC7-49DB-993FA26775C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2"/>
          <a:stretch/>
        </p:blipFill>
        <p:spPr bwMode="auto">
          <a:xfrm>
            <a:off x="4938589" y="-1"/>
            <a:ext cx="7251730" cy="3338623"/>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53640926-AAD7-44D8-BBD7-CCE9431645EC}">
              <a14:shadowObscured xmlns:a14="http://schemas.microsoft.com/office/drawing/2010/main"/>
            </a:ext>
          </a:extLst>
        </p:spPr>
      </p:pic>
      <p:pic>
        <p:nvPicPr>
          <p:cNvPr id="21" name="Picture 20" descr="A picture containing indoor&#10;&#10;Description automatically generated">
            <a:extLst>
              <a:ext uri="{FF2B5EF4-FFF2-40B4-BE49-F238E27FC236}">
                <a16:creationId xmlns:a16="http://schemas.microsoft.com/office/drawing/2014/main" id="{1A654585-1C43-0E6C-4E5F-1AE78B89C6A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917323" y="3519432"/>
            <a:ext cx="7274677" cy="3349201"/>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Tree>
    <p:extLst>
      <p:ext uri="{BB962C8B-B14F-4D97-AF65-F5344CB8AC3E}">
        <p14:creationId xmlns:p14="http://schemas.microsoft.com/office/powerpoint/2010/main" val="35598869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entagon 13">
            <a:extLst>
              <a:ext uri="{FF2B5EF4-FFF2-40B4-BE49-F238E27FC236}">
                <a16:creationId xmlns:a16="http://schemas.microsoft.com/office/drawing/2014/main" id="{617B52DB-A4DA-69D0-E46E-ACF39EBC02A1}"/>
              </a:ext>
            </a:extLst>
          </p:cNvPr>
          <p:cNvSpPr/>
          <p:nvPr/>
        </p:nvSpPr>
        <p:spPr>
          <a:xfrm>
            <a:off x="242268" y="1201203"/>
            <a:ext cx="4042178" cy="480249"/>
          </a:xfrm>
          <a:prstGeom prst="homePlat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High rep. neutrons @ 1Hz</a:t>
            </a:r>
          </a:p>
        </p:txBody>
      </p:sp>
      <p:sp>
        <p:nvSpPr>
          <p:cNvPr id="2" name="Title 1">
            <a:extLst>
              <a:ext uri="{FF2B5EF4-FFF2-40B4-BE49-F238E27FC236}">
                <a16:creationId xmlns:a16="http://schemas.microsoft.com/office/drawing/2014/main" id="{EC9D6581-E2B3-0D6C-1CAB-3863F27B4F82}"/>
              </a:ext>
            </a:extLst>
          </p:cNvPr>
          <p:cNvSpPr>
            <a:spLocks noGrp="1"/>
          </p:cNvSpPr>
          <p:nvPr>
            <p:ph type="title"/>
          </p:nvPr>
        </p:nvSpPr>
        <p:spPr>
          <a:xfrm>
            <a:off x="1469510" y="-143772"/>
            <a:ext cx="10968150" cy="1325563"/>
          </a:xfrm>
        </p:spPr>
        <p:txBody>
          <a:bodyPr>
            <a:normAutofit/>
          </a:bodyPr>
          <a:lstStyle/>
          <a:p>
            <a:r>
              <a:rPr lang="en-US" sz="4000" dirty="0"/>
              <a:t>First commissioning experiments </a:t>
            </a:r>
          </a:p>
        </p:txBody>
      </p:sp>
      <p:sp>
        <p:nvSpPr>
          <p:cNvPr id="6" name="TextBox 5">
            <a:extLst>
              <a:ext uri="{FF2B5EF4-FFF2-40B4-BE49-F238E27FC236}">
                <a16:creationId xmlns:a16="http://schemas.microsoft.com/office/drawing/2014/main" id="{402CAAF5-6F86-5854-97BE-1AD692506A96}"/>
              </a:ext>
            </a:extLst>
          </p:cNvPr>
          <p:cNvSpPr txBox="1"/>
          <p:nvPr/>
        </p:nvSpPr>
        <p:spPr>
          <a:xfrm>
            <a:off x="328702" y="2117367"/>
            <a:ext cx="3869309" cy="46474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Demonstration of high repetition rate neutron source at 1 Hz</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Tape drive or liquid </a:t>
            </a:r>
            <a:r>
              <a:rPr kumimoji="0" lang="en-GB"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targetry</a:t>
            </a: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ion driver target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solidFill>
                <a:srgbClr val="000000"/>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Development of neutron target via either bulk target production or replenishable catcher target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Commissioning of neutron diagnostics, moderators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57028B61-0141-30D8-0895-935FAF9732DE}"/>
              </a:ext>
            </a:extLst>
          </p:cNvPr>
          <p:cNvPicPr>
            <a:picLocks noChangeAspect="1"/>
          </p:cNvPicPr>
          <p:nvPr/>
        </p:nvPicPr>
        <p:blipFill>
          <a:blip r:embed="rId3"/>
          <a:stretch>
            <a:fillRect/>
          </a:stretch>
        </p:blipFill>
        <p:spPr>
          <a:xfrm>
            <a:off x="8107464" y="1201203"/>
            <a:ext cx="3656454" cy="2971404"/>
          </a:xfrm>
          <a:prstGeom prst="rect">
            <a:avLst/>
          </a:prstGeom>
        </p:spPr>
      </p:pic>
      <p:sp>
        <p:nvSpPr>
          <p:cNvPr id="9" name="TextBox 8">
            <a:extLst>
              <a:ext uri="{FF2B5EF4-FFF2-40B4-BE49-F238E27FC236}">
                <a16:creationId xmlns:a16="http://schemas.microsoft.com/office/drawing/2014/main" id="{8206A605-D5A2-9D45-3F62-C432CAE137DB}"/>
              </a:ext>
            </a:extLst>
          </p:cNvPr>
          <p:cNvSpPr txBox="1"/>
          <p:nvPr/>
        </p:nvSpPr>
        <p:spPr>
          <a:xfrm>
            <a:off x="7234139" y="919079"/>
            <a:ext cx="5066773" cy="307777"/>
          </a:xfrm>
          <a:prstGeom prst="rect">
            <a:avLst/>
          </a:prstGeom>
          <a:noFill/>
        </p:spPr>
        <p:txBody>
          <a:bodyPr wrap="square" rtlCol="0">
            <a:spAutoFit/>
          </a:bodyPr>
          <a:lstStyle>
            <a:defPPr>
              <a:defRPr lang="en-US"/>
            </a:defPPr>
            <a:lvl1pPr>
              <a:defRPr sz="1400" i="1"/>
            </a:lvl1pPr>
          </a:lstStyle>
          <a:p>
            <a:r>
              <a:rPr lang="en-GB" dirty="0"/>
              <a:t>C. M. Brenner </a:t>
            </a:r>
            <a:r>
              <a:rPr lang="en-GB" i="0" dirty="0"/>
              <a:t>et al. </a:t>
            </a:r>
            <a:r>
              <a:rPr lang="en-GB" dirty="0"/>
              <a:t>Plasma Phys. Control. Fusion </a:t>
            </a:r>
            <a:r>
              <a:rPr lang="en-GB" b="1" dirty="0"/>
              <a:t>58</a:t>
            </a:r>
            <a:r>
              <a:rPr lang="en-GB" dirty="0"/>
              <a:t> (2016) 014039</a:t>
            </a:r>
          </a:p>
        </p:txBody>
      </p:sp>
      <p:pic>
        <p:nvPicPr>
          <p:cNvPr id="11" name="Picture 10">
            <a:extLst>
              <a:ext uri="{FF2B5EF4-FFF2-40B4-BE49-F238E27FC236}">
                <a16:creationId xmlns:a16="http://schemas.microsoft.com/office/drawing/2014/main" id="{90FE90ED-E4D6-DF08-2892-7B16D864A068}"/>
              </a:ext>
            </a:extLst>
          </p:cNvPr>
          <p:cNvPicPr>
            <a:picLocks noChangeAspect="1"/>
          </p:cNvPicPr>
          <p:nvPr/>
        </p:nvPicPr>
        <p:blipFill>
          <a:blip r:embed="rId4"/>
          <a:stretch>
            <a:fillRect/>
          </a:stretch>
        </p:blipFill>
        <p:spPr>
          <a:xfrm>
            <a:off x="5923919" y="3946531"/>
            <a:ext cx="3293101" cy="2648607"/>
          </a:xfrm>
          <a:prstGeom prst="rect">
            <a:avLst/>
          </a:prstGeom>
        </p:spPr>
      </p:pic>
      <p:sp>
        <p:nvSpPr>
          <p:cNvPr id="15" name="TextBox 14">
            <a:extLst>
              <a:ext uri="{FF2B5EF4-FFF2-40B4-BE49-F238E27FC236}">
                <a16:creationId xmlns:a16="http://schemas.microsoft.com/office/drawing/2014/main" id="{B51CBB3D-A87F-9422-E184-515F082E9B6E}"/>
              </a:ext>
            </a:extLst>
          </p:cNvPr>
          <p:cNvSpPr txBox="1"/>
          <p:nvPr/>
        </p:nvSpPr>
        <p:spPr>
          <a:xfrm>
            <a:off x="5655938" y="6554456"/>
            <a:ext cx="3961522" cy="307777"/>
          </a:xfrm>
          <a:prstGeom prst="rect">
            <a:avLst/>
          </a:prstGeom>
          <a:noFill/>
        </p:spPr>
        <p:txBody>
          <a:bodyPr wrap="square" rtlCol="0">
            <a:spAutoFit/>
          </a:bodyPr>
          <a:lstStyle>
            <a:defPPr>
              <a:defRPr lang="en-US"/>
            </a:defPPr>
            <a:lvl1pPr>
              <a:defRPr sz="1400" i="1"/>
            </a:lvl1pPr>
          </a:lstStyle>
          <a:p>
            <a:r>
              <a:rPr lang="en-GB" dirty="0"/>
              <a:t>L. </a:t>
            </a:r>
            <a:r>
              <a:rPr lang="en-GB" dirty="0" err="1"/>
              <a:t>Willingale</a:t>
            </a:r>
            <a:r>
              <a:rPr lang="en-GB" dirty="0"/>
              <a:t> </a:t>
            </a:r>
            <a:r>
              <a:rPr lang="en-GB" i="0" dirty="0"/>
              <a:t>et al. </a:t>
            </a:r>
            <a:r>
              <a:rPr lang="en-GB" dirty="0"/>
              <a:t>Phys. Plasmas 18, 083106 (2011)</a:t>
            </a:r>
          </a:p>
        </p:txBody>
      </p:sp>
      <p:pic>
        <p:nvPicPr>
          <p:cNvPr id="17" name="Picture 16">
            <a:extLst>
              <a:ext uri="{FF2B5EF4-FFF2-40B4-BE49-F238E27FC236}">
                <a16:creationId xmlns:a16="http://schemas.microsoft.com/office/drawing/2014/main" id="{9057A71E-AE55-7C6F-5674-47534EB9A52C}"/>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1211" y="1246268"/>
            <a:ext cx="3126076" cy="2343982"/>
          </a:xfrm>
          <a:prstGeom prst="rect">
            <a:avLst/>
          </a:prstGeom>
          <a:noFill/>
          <a:effectLst>
            <a:softEdge rad="31750"/>
          </a:effectLst>
        </p:spPr>
      </p:pic>
      <p:sp>
        <p:nvSpPr>
          <p:cNvPr id="18" name="TextBox 28">
            <a:extLst>
              <a:ext uri="{FF2B5EF4-FFF2-40B4-BE49-F238E27FC236}">
                <a16:creationId xmlns:a16="http://schemas.microsoft.com/office/drawing/2014/main" id="{25695E57-5EC8-5A05-618F-5E6CE46A8676}"/>
              </a:ext>
            </a:extLst>
          </p:cNvPr>
          <p:cNvSpPr txBox="1"/>
          <p:nvPr/>
        </p:nvSpPr>
        <p:spPr>
          <a:xfrm>
            <a:off x="4309455" y="3649387"/>
            <a:ext cx="3961522"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i="1" dirty="0">
                <a:latin typeface="Arial" panose="020B0604020202020204" pitchFamily="34" charset="0"/>
                <a:cs typeface="Arial" panose="020B0604020202020204" pitchFamily="34" charset="0"/>
              </a:rPr>
              <a:t>CLF-developed ultra-stable tape target system</a:t>
            </a:r>
          </a:p>
          <a:p>
            <a:endParaRPr lang="en-GB"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35572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entagon 13">
            <a:extLst>
              <a:ext uri="{FF2B5EF4-FFF2-40B4-BE49-F238E27FC236}">
                <a16:creationId xmlns:a16="http://schemas.microsoft.com/office/drawing/2014/main" id="{617B52DB-A4DA-69D0-E46E-ACF39EBC02A1}"/>
              </a:ext>
            </a:extLst>
          </p:cNvPr>
          <p:cNvSpPr/>
          <p:nvPr/>
        </p:nvSpPr>
        <p:spPr>
          <a:xfrm>
            <a:off x="7907554" y="1196513"/>
            <a:ext cx="4042178" cy="480249"/>
          </a:xfrm>
          <a:prstGeom prst="homePlat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High rep. neutrons @ 1Hz</a:t>
            </a:r>
          </a:p>
        </p:txBody>
      </p:sp>
      <p:sp>
        <p:nvSpPr>
          <p:cNvPr id="2" name="Title 1">
            <a:extLst>
              <a:ext uri="{FF2B5EF4-FFF2-40B4-BE49-F238E27FC236}">
                <a16:creationId xmlns:a16="http://schemas.microsoft.com/office/drawing/2014/main" id="{EC9D6581-E2B3-0D6C-1CAB-3863F27B4F82}"/>
              </a:ext>
            </a:extLst>
          </p:cNvPr>
          <p:cNvSpPr>
            <a:spLocks noGrp="1"/>
          </p:cNvSpPr>
          <p:nvPr>
            <p:ph type="title"/>
          </p:nvPr>
        </p:nvSpPr>
        <p:spPr>
          <a:xfrm>
            <a:off x="1469510" y="-143772"/>
            <a:ext cx="10968150" cy="1325563"/>
          </a:xfrm>
        </p:spPr>
        <p:txBody>
          <a:bodyPr>
            <a:normAutofit/>
          </a:bodyPr>
          <a:lstStyle/>
          <a:p>
            <a:r>
              <a:rPr lang="en-US" sz="4000" dirty="0"/>
              <a:t>First commissioning experiments </a:t>
            </a:r>
          </a:p>
        </p:txBody>
      </p:sp>
      <p:sp>
        <p:nvSpPr>
          <p:cNvPr id="4" name="TextBox 3">
            <a:extLst>
              <a:ext uri="{FF2B5EF4-FFF2-40B4-BE49-F238E27FC236}">
                <a16:creationId xmlns:a16="http://schemas.microsoft.com/office/drawing/2014/main" id="{B6F151D6-9E50-DBBB-56D9-4D8E8A1E917C}"/>
              </a:ext>
            </a:extLst>
          </p:cNvPr>
          <p:cNvSpPr txBox="1"/>
          <p:nvPr/>
        </p:nvSpPr>
        <p:spPr>
          <a:xfrm>
            <a:off x="242268" y="1716971"/>
            <a:ext cx="3763186" cy="461664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Optimisation of cut-off energy, flux and beam profile in TNSA regime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Varying laser and target parameters, using single shot mode and solid </a:t>
            </a:r>
            <a:r>
              <a:rPr kumimoji="0" lang="en-GB"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targetry</a:t>
            </a: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Characterisation of interaction conditions, EMP, Debris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Array of ion, electron, optical and x-ray diagnostics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A70A3FFC-8312-C4E1-04B9-AF032A3CEB28}"/>
              </a:ext>
            </a:extLst>
          </p:cNvPr>
          <p:cNvSpPr txBox="1"/>
          <p:nvPr/>
        </p:nvSpPr>
        <p:spPr>
          <a:xfrm>
            <a:off x="4005454" y="1716971"/>
            <a:ext cx="4001553" cy="547842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Demonstration of stable ion acceleration in TNSA regime at 1 Hz</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solidFill>
                <a:srgbClr val="000000"/>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Exploration of large parameter space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Tape drive or liquid </a:t>
            </a:r>
            <a:r>
              <a:rPr kumimoji="0" lang="en-GB"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targetry</a:t>
            </a: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Verification of debris mitigation, data acquisition at 1 Hz</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solidFill>
                <a:srgbClr val="000000"/>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Progressing towards 10 Hz as we develop experience with operation</a:t>
            </a:r>
            <a:endParaRPr kumimoji="0" lang="en-GB"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402CAAF5-6F86-5854-97BE-1AD692506A96}"/>
              </a:ext>
            </a:extLst>
          </p:cNvPr>
          <p:cNvSpPr txBox="1"/>
          <p:nvPr/>
        </p:nvSpPr>
        <p:spPr>
          <a:xfrm>
            <a:off x="8046468" y="1716971"/>
            <a:ext cx="3869309" cy="424731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Demonstration of high repetition rate neutron source at 1 Hz</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Tape drive or liquid </a:t>
            </a:r>
            <a:r>
              <a:rPr kumimoji="0" lang="en-GB"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targetry</a:t>
            </a:r>
            <a:r>
              <a:rPr kumimoji="0" lang="en-GB"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ion driver target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Development of neutron target via either bulk target production or replenishable catcher target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Commissioning of neutron diagnostics, moderators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2" name="Pentagon 11">
            <a:extLst>
              <a:ext uri="{FF2B5EF4-FFF2-40B4-BE49-F238E27FC236}">
                <a16:creationId xmlns:a16="http://schemas.microsoft.com/office/drawing/2014/main" id="{7C529779-3D4A-0766-4817-50198A897263}"/>
              </a:ext>
            </a:extLst>
          </p:cNvPr>
          <p:cNvSpPr/>
          <p:nvPr/>
        </p:nvSpPr>
        <p:spPr>
          <a:xfrm>
            <a:off x="3850778" y="1196513"/>
            <a:ext cx="4351525" cy="484212"/>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Stable ion beam @ 1 Hz</a:t>
            </a:r>
          </a:p>
        </p:txBody>
      </p:sp>
      <p:sp>
        <p:nvSpPr>
          <p:cNvPr id="7" name="Pentagon 6">
            <a:extLst>
              <a:ext uri="{FF2B5EF4-FFF2-40B4-BE49-F238E27FC236}">
                <a16:creationId xmlns:a16="http://schemas.microsoft.com/office/drawing/2014/main" id="{003F5976-6031-DDAF-A334-599055E759ED}"/>
              </a:ext>
            </a:extLst>
          </p:cNvPr>
          <p:cNvSpPr/>
          <p:nvPr/>
        </p:nvSpPr>
        <p:spPr>
          <a:xfrm>
            <a:off x="242268" y="1196513"/>
            <a:ext cx="3902100" cy="484212"/>
          </a:xfrm>
          <a:prstGeom prst="homePlate">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Ion beam </a:t>
            </a:r>
            <a:r>
              <a:rPr kumimoji="0" lang="en-US" sz="18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optimisation</a:t>
            </a:r>
            <a:endParaRPr kumimoji="0" lang="en-US" sz="18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6" name="Rectangle 15">
            <a:extLst>
              <a:ext uri="{FF2B5EF4-FFF2-40B4-BE49-F238E27FC236}">
                <a16:creationId xmlns:a16="http://schemas.microsoft.com/office/drawing/2014/main" id="{87C5736D-16D5-07D4-B435-62DA28291024}"/>
              </a:ext>
            </a:extLst>
          </p:cNvPr>
          <p:cNvSpPr/>
          <p:nvPr/>
        </p:nvSpPr>
        <p:spPr>
          <a:xfrm>
            <a:off x="4610243" y="5823832"/>
            <a:ext cx="6872450"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Next stage – User-driven proposals aligned to facility priorities </a:t>
            </a:r>
          </a:p>
        </p:txBody>
      </p:sp>
    </p:spTree>
    <p:extLst>
      <p:ext uri="{BB962C8B-B14F-4D97-AF65-F5344CB8AC3E}">
        <p14:creationId xmlns:p14="http://schemas.microsoft.com/office/powerpoint/2010/main" val="39598225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0217" y="16252"/>
            <a:ext cx="11381432" cy="1089529"/>
          </a:xfrm>
        </p:spPr>
        <p:txBody>
          <a:bodyPr>
            <a:normAutofit/>
          </a:bodyPr>
          <a:lstStyle/>
          <a:p>
            <a:r>
              <a:rPr lang="en-US" sz="4000" dirty="0"/>
              <a:t>High energy multi-modal radiography </a:t>
            </a:r>
            <a:endParaRPr lang="en-GB" sz="4000" dirty="0"/>
          </a:p>
        </p:txBody>
      </p:sp>
      <p:sp>
        <p:nvSpPr>
          <p:cNvPr id="14" name="TextBox 13"/>
          <p:cNvSpPr txBox="1"/>
          <p:nvPr/>
        </p:nvSpPr>
        <p:spPr>
          <a:xfrm>
            <a:off x="7858082" y="803623"/>
            <a:ext cx="3389508" cy="707886"/>
          </a:xfrm>
          <a:prstGeom prst="rect">
            <a:avLst/>
          </a:prstGeom>
          <a:solidFill>
            <a:srgbClr val="FFFFFF">
              <a:alpha val="80000"/>
            </a:srgbClr>
          </a:solidFill>
          <a:ln w="9525" cap="flat" cmpd="sng" algn="ctr">
            <a:noFill/>
            <a:prstDash val="solid"/>
            <a:round/>
            <a:headEnd type="none" w="med" len="med"/>
            <a:tailEnd type="none" w="med" len="med"/>
          </a:ln>
          <a:effectLst>
            <a:softEdge rad="63500"/>
          </a:effectLst>
        </p:spPr>
        <p:style>
          <a:lnRef idx="0">
            <a:scrgbClr r="0" g="0" b="0"/>
          </a:lnRef>
          <a:fillRef idx="0">
            <a:scrgbClr r="0" g="0" b="0"/>
          </a:fillRef>
          <a:effectRef idx="0">
            <a:scrgbClr r="0" g="0" b="0"/>
          </a:effectRef>
          <a:fontRef idx="minor">
            <a:schemeClr val="dk1"/>
          </a:fontRef>
        </p:style>
        <p:txBody>
          <a:bodyPr wrap="square" rtlCol="0">
            <a:spAutoFit/>
          </a:bodyPr>
          <a:lstStyle>
            <a:defPPr>
              <a:defRPr lang="en-US"/>
            </a:defPPr>
            <a:lvl1pPr algn="ctr">
              <a:defRPr sz="1600" b="1">
                <a:solidFill>
                  <a:schemeClr val="dk1"/>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2E2C61"/>
                </a:solidFill>
                <a:effectLst/>
                <a:uLnTx/>
                <a:uFillTx/>
                <a:latin typeface="Arial" panose="020B0604020202020204" pitchFamily="34" charset="0"/>
                <a:ea typeface="+mn-ea"/>
                <a:cs typeface="Arial" panose="020B0604020202020204" pitchFamily="34" charset="0"/>
              </a:rPr>
              <a:t>C.D. Armstrong </a:t>
            </a:r>
            <a:r>
              <a:rPr kumimoji="0" lang="en-GB" sz="1200" b="0" i="1" u="none" strike="noStrike" kern="1200" cap="none" spc="0" normalizeH="0" baseline="0" noProof="0" dirty="0">
                <a:ln>
                  <a:noFill/>
                </a:ln>
                <a:solidFill>
                  <a:srgbClr val="2E2C61"/>
                </a:solidFill>
                <a:effectLst/>
                <a:uLnTx/>
                <a:uFillTx/>
                <a:latin typeface="Arial" panose="020B0604020202020204" pitchFamily="34" charset="0"/>
                <a:ea typeface="+mn-ea"/>
                <a:cs typeface="Arial" panose="020B0604020202020204" pitchFamily="34" charset="0"/>
              </a:rPr>
              <a:t>et al. </a:t>
            </a:r>
            <a:r>
              <a:rPr kumimoji="0" lang="en-GB" sz="1200" b="0" i="0" u="none" strike="noStrike" kern="1200" cap="none" spc="0" normalizeH="0" baseline="0" noProof="0" dirty="0">
                <a:ln>
                  <a:noFill/>
                </a:ln>
                <a:solidFill>
                  <a:srgbClr val="2E2C61"/>
                </a:solidFill>
                <a:effectLst/>
                <a:uLnTx/>
                <a:uFillTx/>
                <a:latin typeface="Arial" panose="020B0604020202020204" pitchFamily="34" charset="0"/>
                <a:ea typeface="+mn-ea"/>
                <a:cs typeface="Arial" panose="020B0604020202020204" pitchFamily="34" charset="0"/>
              </a:rPr>
              <a:t>High Power Laser Science and Engineering </a:t>
            </a:r>
            <a:r>
              <a:rPr kumimoji="0" lang="en-GB" sz="1200" b="1" i="0" u="none" strike="noStrike" kern="1200" cap="none" spc="0" normalizeH="0" baseline="0" noProof="0" dirty="0">
                <a:ln>
                  <a:noFill/>
                </a:ln>
                <a:solidFill>
                  <a:srgbClr val="2E2C61"/>
                </a:solidFill>
                <a:effectLst/>
                <a:uLnTx/>
                <a:uFillTx/>
                <a:latin typeface="Arial" panose="020B0604020202020204" pitchFamily="34" charset="0"/>
                <a:ea typeface="+mn-ea"/>
                <a:cs typeface="Arial" panose="020B0604020202020204" pitchFamily="34" charset="0"/>
              </a:rPr>
              <a:t>7</a:t>
            </a:r>
            <a:r>
              <a:rPr kumimoji="0" lang="en-GB" sz="1200" b="0" i="0" u="none" strike="noStrike" kern="1200" cap="none" spc="0" normalizeH="0" baseline="0" noProof="0" dirty="0">
                <a:ln>
                  <a:noFill/>
                </a:ln>
                <a:solidFill>
                  <a:srgbClr val="2E2C61"/>
                </a:solidFill>
                <a:effectLst/>
                <a:uLnTx/>
                <a:uFillTx/>
                <a:latin typeface="Arial" panose="020B0604020202020204" pitchFamily="34" charset="0"/>
                <a:ea typeface="+mn-ea"/>
                <a:cs typeface="Arial" panose="020B0604020202020204" pitchFamily="34" charset="0"/>
              </a:rPr>
              <a:t>, e24 (2019)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E2C61"/>
                </a:solidFill>
                <a:effectLst/>
                <a:uLnTx/>
                <a:uFillTx/>
                <a:latin typeface="Arial" panose="020B0604020202020204" pitchFamily="34" charset="0"/>
                <a:ea typeface="+mn-ea"/>
                <a:cs typeface="Arial" panose="020B0604020202020204" pitchFamily="34" charset="0"/>
              </a:rPr>
              <a:t> </a:t>
            </a:r>
            <a:endParaRPr kumimoji="0" lang="en-GB" sz="1600" b="0" i="0" u="none" strike="noStrike" kern="1200" cap="none" spc="0" normalizeH="0" baseline="0" noProof="0" dirty="0">
              <a:ln>
                <a:noFill/>
              </a:ln>
              <a:solidFill>
                <a:srgbClr val="2E2C61"/>
              </a:solidFill>
              <a:effectLst/>
              <a:uLnTx/>
              <a:uFillTx/>
              <a:latin typeface="Calibri" panose="020F0502020204030204"/>
              <a:ea typeface="+mn-ea"/>
              <a:cs typeface="Arial" panose="020B0604020202020204" pitchFamily="34" charset="0"/>
            </a:endParaRPr>
          </a:p>
        </p:txBody>
      </p:sp>
      <p:sp>
        <p:nvSpPr>
          <p:cNvPr id="3" name="Rectangle 2"/>
          <p:cNvSpPr/>
          <p:nvPr/>
        </p:nvSpPr>
        <p:spPr>
          <a:xfrm>
            <a:off x="5839907" y="3161714"/>
            <a:ext cx="6096000" cy="52322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srgbClr val="2E2C61"/>
                </a:solidFill>
                <a:effectLst/>
                <a:uLnTx/>
                <a:uFillTx/>
                <a:latin typeface="Calibri" panose="020F0502020204030204"/>
                <a:ea typeface="+mn-ea"/>
                <a:cs typeface="+mn-cs"/>
              </a:rPr>
              <a:t>X-ray radiographs of a uranium penny encased in grout with foil and reduced area target</a:t>
            </a:r>
          </a:p>
        </p:txBody>
      </p:sp>
      <p:pic>
        <p:nvPicPr>
          <p:cNvPr id="8" name="Picture 7"/>
          <p:cNvPicPr/>
          <p:nvPr/>
        </p:nvPicPr>
        <p:blipFill>
          <a:blip r:embed="rId3">
            <a:extLst>
              <a:ext uri="{28A0092B-C50C-407E-A947-70E740481C1C}">
                <a14:useLocalDpi xmlns:a14="http://schemas.microsoft.com/office/drawing/2010/main" val="0"/>
              </a:ext>
            </a:extLst>
          </a:blip>
          <a:srcRect/>
          <a:stretch>
            <a:fillRect/>
          </a:stretch>
        </p:blipFill>
        <p:spPr bwMode="auto">
          <a:xfrm>
            <a:off x="6576513" y="1209350"/>
            <a:ext cx="5293909" cy="2062162"/>
          </a:xfrm>
          <a:prstGeom prst="rect">
            <a:avLst/>
          </a:prstGeom>
          <a:noFill/>
        </p:spPr>
      </p:pic>
      <p:sp>
        <p:nvSpPr>
          <p:cNvPr id="7" name="TextBox 6"/>
          <p:cNvSpPr txBox="1"/>
          <p:nvPr/>
        </p:nvSpPr>
        <p:spPr>
          <a:xfrm>
            <a:off x="321578" y="1314723"/>
            <a:ext cx="5493781" cy="2862322"/>
          </a:xfrm>
          <a:prstGeom prst="rect">
            <a:avLst/>
          </a:prstGeom>
          <a:solidFill>
            <a:srgbClr val="FFFFFF">
              <a:alpha val="80000"/>
            </a:srgbClr>
          </a:solidFill>
          <a:ln w="9525" cap="flat" cmpd="sng" algn="ctr">
            <a:noFill/>
            <a:prstDash val="solid"/>
            <a:round/>
            <a:headEnd type="none" w="med" len="med"/>
            <a:tailEnd type="none" w="med" len="med"/>
          </a:ln>
          <a:effectLst>
            <a:softEdge rad="63500"/>
          </a:effectLst>
        </p:spPr>
        <p:style>
          <a:lnRef idx="0">
            <a:scrgbClr r="0" g="0" b="0"/>
          </a:lnRef>
          <a:fillRef idx="0">
            <a:scrgbClr r="0" g="0" b="0"/>
          </a:fillRef>
          <a:effectRef idx="0">
            <a:scrgbClr r="0" g="0" b="0"/>
          </a:effectRef>
          <a:fontRef idx="minor">
            <a:schemeClr val="dk1"/>
          </a:fontRef>
        </p:style>
        <p:txBody>
          <a:bodyPr wrap="square" rtlCol="0">
            <a:spAutoFit/>
          </a:bodyPr>
          <a:lstStyle>
            <a:defPPr>
              <a:defRPr lang="en-US"/>
            </a:defPPr>
            <a:lvl1pPr algn="ctr">
              <a:defRPr sz="1600" b="1">
                <a:solidFill>
                  <a:schemeClr val="dk1"/>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Utilise small source size, large divergence of high energy (~MeV) solid target x-ray source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Characterisation of fast electron source and Bremsstrahlung emission</a:t>
            </a:r>
            <a:endParaRPr lang="en-GB" sz="2000" dirty="0">
              <a:solidFill>
                <a:srgbClr val="2E2C61"/>
              </a:solidFil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2E2C61"/>
                </a:solidFill>
                <a:effectLst/>
                <a:uLnTx/>
                <a:uFillTx/>
                <a:latin typeface="Arial" panose="020B0604020202020204" pitchFamily="34" charset="0"/>
                <a:ea typeface="+mn-ea"/>
                <a:cs typeface="Arial" panose="020B0604020202020204" pitchFamily="34" charset="0"/>
              </a:rPr>
              <a:t>Large area detectors combined with spectroscopy</a:t>
            </a:r>
            <a:endParaRPr lang="en-GB" sz="2000" b="0" dirty="0">
              <a:solidFill>
                <a:srgbClr val="2E2C61"/>
              </a:solidFil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i="0" u="none" strike="noStrike" kern="1200" cap="none" spc="0" normalizeH="0" baseline="0" noProof="0" dirty="0">
                <a:ln>
                  <a:noFill/>
                </a:ln>
                <a:solidFill>
                  <a:srgbClr val="2E2C61"/>
                </a:solidFill>
                <a:effectLst/>
                <a:uLnTx/>
                <a:uFillTx/>
                <a:latin typeface="Arial" panose="020B0604020202020204" pitchFamily="34" charset="0"/>
                <a:ea typeface="+mn-ea"/>
                <a:cs typeface="Arial" panose="020B0604020202020204" pitchFamily="34" charset="0"/>
              </a:rPr>
              <a:t>Multi-modal inspection </a:t>
            </a:r>
            <a:r>
              <a:rPr kumimoji="0" lang="en-GB" sz="2000" b="0" i="0" u="none" strike="noStrike" kern="1200" cap="none" spc="0" normalizeH="0" baseline="0" noProof="0" dirty="0">
                <a:ln>
                  <a:noFill/>
                </a:ln>
                <a:solidFill>
                  <a:srgbClr val="2E2C61"/>
                </a:solidFill>
                <a:effectLst/>
                <a:uLnTx/>
                <a:uFillTx/>
                <a:latin typeface="Arial" panose="020B0604020202020204" pitchFamily="34" charset="0"/>
                <a:ea typeface="+mn-ea"/>
                <a:cs typeface="Arial" panose="020B0604020202020204" pitchFamily="34" charset="0"/>
              </a:rPr>
              <a:t>– combined with ion or neutron source</a:t>
            </a:r>
          </a:p>
        </p:txBody>
      </p:sp>
      <p:pic>
        <p:nvPicPr>
          <p:cNvPr id="4" name="Picture 3"/>
          <p:cNvPicPr>
            <a:picLocks noChangeAspect="1"/>
          </p:cNvPicPr>
          <p:nvPr/>
        </p:nvPicPr>
        <p:blipFill>
          <a:blip r:embed="rId4"/>
          <a:stretch>
            <a:fillRect/>
          </a:stretch>
        </p:blipFill>
        <p:spPr>
          <a:xfrm>
            <a:off x="5932693" y="3684934"/>
            <a:ext cx="4189392" cy="2876884"/>
          </a:xfrm>
          <a:prstGeom prst="rect">
            <a:avLst/>
          </a:prstGeom>
        </p:spPr>
      </p:pic>
      <p:sp>
        <p:nvSpPr>
          <p:cNvPr id="9" name="TextBox 8"/>
          <p:cNvSpPr txBox="1"/>
          <p:nvPr/>
        </p:nvSpPr>
        <p:spPr>
          <a:xfrm>
            <a:off x="10204040" y="4660107"/>
            <a:ext cx="2026176" cy="523220"/>
          </a:xfrm>
          <a:prstGeom prst="rect">
            <a:avLst/>
          </a:prstGeom>
          <a:solidFill>
            <a:srgbClr val="FFFFFF">
              <a:alpha val="80000"/>
            </a:srgbClr>
          </a:solidFill>
          <a:ln w="9525" cap="flat" cmpd="sng" algn="ctr">
            <a:noFill/>
            <a:prstDash val="solid"/>
            <a:round/>
            <a:headEnd type="none" w="med" len="med"/>
            <a:tailEnd type="none" w="med" len="med"/>
          </a:ln>
          <a:effectLst>
            <a:softEdge rad="63500"/>
          </a:effectLst>
        </p:spPr>
        <p:style>
          <a:lnRef idx="0">
            <a:scrgbClr r="0" g="0" b="0"/>
          </a:lnRef>
          <a:fillRef idx="0">
            <a:scrgbClr r="0" g="0" b="0"/>
          </a:fillRef>
          <a:effectRef idx="0">
            <a:scrgbClr r="0" g="0" b="0"/>
          </a:effectRef>
          <a:fontRef idx="minor">
            <a:schemeClr val="dk1"/>
          </a:fontRef>
        </p:style>
        <p:txBody>
          <a:bodyPr wrap="square" rtlCol="0">
            <a:spAutoFit/>
          </a:bodyPr>
          <a:lstStyle>
            <a:defPPr>
              <a:defRPr lang="en-US"/>
            </a:defPPr>
            <a:lvl1pPr algn="ctr">
              <a:defRPr sz="1600" b="1">
                <a:solidFill>
                  <a:schemeClr val="dk1"/>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2E2C61"/>
                </a:solidFill>
                <a:effectLst/>
                <a:uLnTx/>
                <a:uFillTx/>
                <a:latin typeface="Arial" panose="020B0604020202020204" pitchFamily="34" charset="0"/>
                <a:ea typeface="+mn-ea"/>
                <a:cs typeface="Arial" panose="020B0604020202020204" pitchFamily="34" charset="0"/>
              </a:rPr>
              <a:t>T.M. </a:t>
            </a:r>
            <a:r>
              <a:rPr kumimoji="0" lang="en-GB" sz="1200" b="0" i="0" u="none" strike="noStrike" kern="1200" cap="none" spc="0" normalizeH="0" baseline="0" noProof="0" dirty="0" err="1">
                <a:ln>
                  <a:noFill/>
                </a:ln>
                <a:solidFill>
                  <a:srgbClr val="2E2C61"/>
                </a:solidFill>
                <a:effectLst/>
                <a:uLnTx/>
                <a:uFillTx/>
                <a:latin typeface="Arial" panose="020B0604020202020204" pitchFamily="34" charset="0"/>
                <a:ea typeface="+mn-ea"/>
                <a:cs typeface="Arial" panose="020B0604020202020204" pitchFamily="34" charset="0"/>
              </a:rPr>
              <a:t>Ostermayr</a:t>
            </a:r>
            <a:r>
              <a:rPr kumimoji="0" lang="en-GB" sz="1200" b="0" i="0" u="none" strike="noStrike" kern="1200" cap="none" spc="0" normalizeH="0" baseline="0" noProof="0" dirty="0">
                <a:ln>
                  <a:noFill/>
                </a:ln>
                <a:solidFill>
                  <a:srgbClr val="2E2C61"/>
                </a:solidFill>
                <a:effectLst/>
                <a:uLnTx/>
                <a:uFillTx/>
                <a:latin typeface="Arial" panose="020B0604020202020204" pitchFamily="34" charset="0"/>
                <a:ea typeface="+mn-ea"/>
                <a:cs typeface="Arial" panose="020B0604020202020204" pitchFamily="34" charset="0"/>
              </a:rPr>
              <a:t> </a:t>
            </a:r>
            <a:r>
              <a:rPr kumimoji="0" lang="en-GB" sz="1200" b="0" i="1" u="none" strike="noStrike" kern="1200" cap="none" spc="0" normalizeH="0" baseline="0" noProof="0" dirty="0">
                <a:ln>
                  <a:noFill/>
                </a:ln>
                <a:solidFill>
                  <a:srgbClr val="2E2C61"/>
                </a:solidFill>
                <a:effectLst/>
                <a:uLnTx/>
                <a:uFillTx/>
                <a:latin typeface="Arial" panose="020B0604020202020204" pitchFamily="34" charset="0"/>
                <a:ea typeface="+mn-ea"/>
                <a:cs typeface="Arial" panose="020B0604020202020204" pitchFamily="34" charset="0"/>
              </a:rPr>
              <a:t>et al.</a:t>
            </a:r>
            <a:r>
              <a:rPr kumimoji="0" lang="en-GB" sz="1200" b="0" i="0" u="none" strike="noStrike" kern="1200" cap="none" spc="0" normalizeH="0" baseline="0" noProof="0" dirty="0">
                <a:ln>
                  <a:noFill/>
                </a:ln>
                <a:solidFill>
                  <a:srgbClr val="2E2C61"/>
                </a:solidFill>
                <a:effectLst/>
                <a:uLnTx/>
                <a:uFillTx/>
                <a:latin typeface="Arial" panose="020B0604020202020204" pitchFamily="34" charset="0"/>
                <a:ea typeface="+mn-ea"/>
                <a:cs typeface="Arial" panose="020B0604020202020204" pitchFamily="34" charset="0"/>
              </a:rPr>
              <a:t> </a:t>
            </a:r>
            <a:r>
              <a:rPr kumimoji="0" lang="fr-FR" sz="1200" b="0" i="0" u="none" strike="noStrike" kern="1200" cap="none" spc="0" normalizeH="0" baseline="0" noProof="0" dirty="0">
                <a:ln>
                  <a:noFill/>
                </a:ln>
                <a:solidFill>
                  <a:srgbClr val="2E2C61"/>
                </a:solidFill>
                <a:effectLst/>
                <a:uLnTx/>
                <a:uFillTx/>
                <a:latin typeface="Arial" panose="020B0604020202020204" pitchFamily="34" charset="0"/>
                <a:ea typeface="+mn-ea"/>
                <a:cs typeface="Arial" panose="020B0604020202020204" pitchFamily="34" charset="0"/>
              </a:rPr>
              <a:t>Nat </a:t>
            </a:r>
            <a:r>
              <a:rPr kumimoji="0" lang="fr-FR" sz="1200" b="0" i="0" u="none" strike="noStrike" kern="1200" cap="none" spc="0" normalizeH="0" baseline="0" noProof="0" dirty="0" err="1">
                <a:ln>
                  <a:noFill/>
                </a:ln>
                <a:solidFill>
                  <a:srgbClr val="2E2C61"/>
                </a:solidFill>
                <a:effectLst/>
                <a:uLnTx/>
                <a:uFillTx/>
                <a:latin typeface="Arial" panose="020B0604020202020204" pitchFamily="34" charset="0"/>
                <a:ea typeface="+mn-ea"/>
                <a:cs typeface="Arial" panose="020B0604020202020204" pitchFamily="34" charset="0"/>
              </a:rPr>
              <a:t>Comm</a:t>
            </a:r>
            <a:r>
              <a:rPr kumimoji="0" lang="fr-FR" sz="1200" b="0" i="0" u="none" strike="noStrike" kern="1200" cap="none" spc="0" normalizeH="0" baseline="0" noProof="0" dirty="0">
                <a:ln>
                  <a:noFill/>
                </a:ln>
                <a:solidFill>
                  <a:srgbClr val="2E2C61"/>
                </a:solidFill>
                <a:effectLst/>
                <a:uLnTx/>
                <a:uFillTx/>
                <a:latin typeface="Arial" panose="020B0604020202020204" pitchFamily="34" charset="0"/>
                <a:ea typeface="+mn-ea"/>
                <a:cs typeface="Arial" panose="020B0604020202020204" pitchFamily="34" charset="0"/>
              </a:rPr>
              <a:t>. </a:t>
            </a:r>
            <a:r>
              <a:rPr kumimoji="0" lang="fr-FR" sz="1200" b="1" i="0" u="none" strike="noStrike" kern="1200" cap="none" spc="0" normalizeH="0" baseline="0" noProof="0" dirty="0">
                <a:ln>
                  <a:noFill/>
                </a:ln>
                <a:solidFill>
                  <a:srgbClr val="2E2C61"/>
                </a:solidFill>
                <a:effectLst/>
                <a:uLnTx/>
                <a:uFillTx/>
                <a:latin typeface="Arial" panose="020B0604020202020204" pitchFamily="34" charset="0"/>
                <a:ea typeface="+mn-ea"/>
                <a:cs typeface="Arial" panose="020B0604020202020204" pitchFamily="34" charset="0"/>
              </a:rPr>
              <a:t>11</a:t>
            </a:r>
            <a:r>
              <a:rPr kumimoji="0" lang="fr-FR" sz="1200" b="0" i="0" u="none" strike="noStrike" kern="1200" cap="none" spc="0" normalizeH="0" baseline="0" noProof="0" dirty="0">
                <a:ln>
                  <a:noFill/>
                </a:ln>
                <a:solidFill>
                  <a:srgbClr val="2E2C61"/>
                </a:solidFill>
                <a:effectLst/>
                <a:uLnTx/>
                <a:uFillTx/>
                <a:latin typeface="Arial" panose="020B0604020202020204" pitchFamily="34" charset="0"/>
                <a:ea typeface="+mn-ea"/>
                <a:cs typeface="Arial" panose="020B0604020202020204" pitchFamily="34" charset="0"/>
              </a:rPr>
              <a:t>, 6174 (2020)</a:t>
            </a:r>
            <a:r>
              <a:rPr kumimoji="0" lang="en-GB" sz="1600" b="0" i="0" u="none" strike="noStrike" kern="1200" cap="none" spc="0" normalizeH="0" baseline="0" noProof="0" dirty="0">
                <a:ln>
                  <a:noFill/>
                </a:ln>
                <a:solidFill>
                  <a:srgbClr val="2E2C61"/>
                </a:solidFill>
                <a:effectLst/>
                <a:uLnTx/>
                <a:uFillTx/>
                <a:latin typeface="Arial" panose="020B0604020202020204" pitchFamily="34" charset="0"/>
                <a:ea typeface="+mn-ea"/>
                <a:cs typeface="Arial" panose="020B0604020202020204" pitchFamily="34" charset="0"/>
              </a:rPr>
              <a:t> </a:t>
            </a:r>
            <a:endParaRPr kumimoji="0" lang="en-GB" sz="1600" b="0" i="0" u="none" strike="noStrike" kern="1200" cap="none" spc="0" normalizeH="0" baseline="0" noProof="0" dirty="0">
              <a:ln>
                <a:noFill/>
              </a:ln>
              <a:solidFill>
                <a:srgbClr val="2E2C61"/>
              </a:solidFill>
              <a:effectLst/>
              <a:uLnTx/>
              <a:uFillTx/>
              <a:latin typeface="Calibri" panose="020F0502020204030204"/>
              <a:ea typeface="+mn-ea"/>
              <a:cs typeface="Arial" panose="020B0604020202020204" pitchFamily="34" charset="0"/>
            </a:endParaRPr>
          </a:p>
        </p:txBody>
      </p:sp>
      <p:sp>
        <p:nvSpPr>
          <p:cNvPr id="10" name="Rectangle 9"/>
          <p:cNvSpPr/>
          <p:nvPr/>
        </p:nvSpPr>
        <p:spPr>
          <a:xfrm>
            <a:off x="10325215" y="3827757"/>
            <a:ext cx="184475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srgbClr val="2E2C61"/>
                </a:solidFill>
                <a:effectLst/>
                <a:uLnTx/>
                <a:uFillTx/>
                <a:latin typeface="Calibri" panose="020F0502020204030204"/>
                <a:ea typeface="+mn-ea"/>
                <a:cs typeface="+mn-cs"/>
              </a:rPr>
              <a:t>Bi-modal X-ray and proton radiography</a:t>
            </a:r>
          </a:p>
        </p:txBody>
      </p:sp>
      <p:pic>
        <p:nvPicPr>
          <p:cNvPr id="5" name="Picture 4">
            <a:extLst>
              <a:ext uri="{FF2B5EF4-FFF2-40B4-BE49-F238E27FC236}">
                <a16:creationId xmlns:a16="http://schemas.microsoft.com/office/drawing/2014/main" id="{CB4FBCA1-1DAD-08FB-2CBC-A3B2CD3AA022}"/>
              </a:ext>
            </a:extLst>
          </p:cNvPr>
          <p:cNvPicPr>
            <a:picLocks noChangeAspect="1"/>
          </p:cNvPicPr>
          <p:nvPr/>
        </p:nvPicPr>
        <p:blipFill>
          <a:blip r:embed="rId5"/>
          <a:stretch>
            <a:fillRect/>
          </a:stretch>
        </p:blipFill>
        <p:spPr>
          <a:xfrm>
            <a:off x="833586" y="4333426"/>
            <a:ext cx="4403162" cy="2173713"/>
          </a:xfrm>
          <a:prstGeom prst="rect">
            <a:avLst/>
          </a:prstGeom>
        </p:spPr>
      </p:pic>
      <p:sp>
        <p:nvSpPr>
          <p:cNvPr id="11" name="TextBox 10">
            <a:extLst>
              <a:ext uri="{FF2B5EF4-FFF2-40B4-BE49-F238E27FC236}">
                <a16:creationId xmlns:a16="http://schemas.microsoft.com/office/drawing/2014/main" id="{AA9A9B56-2782-03A2-449D-5B20D4633CE4}"/>
              </a:ext>
            </a:extLst>
          </p:cNvPr>
          <p:cNvSpPr txBox="1"/>
          <p:nvPr/>
        </p:nvSpPr>
        <p:spPr>
          <a:xfrm>
            <a:off x="1021200" y="6524015"/>
            <a:ext cx="4403161" cy="276999"/>
          </a:xfrm>
          <a:prstGeom prst="rect">
            <a:avLst/>
          </a:prstGeom>
          <a:solidFill>
            <a:srgbClr val="FFFFFF">
              <a:alpha val="80000"/>
            </a:srgbClr>
          </a:solidFill>
          <a:ln w="9525" cap="flat" cmpd="sng" algn="ctr">
            <a:noFill/>
            <a:prstDash val="solid"/>
            <a:round/>
            <a:headEnd type="none" w="med" len="med"/>
            <a:tailEnd type="none" w="med" len="med"/>
          </a:ln>
          <a:effectLst>
            <a:softEdge rad="63500"/>
          </a:effectLst>
        </p:spPr>
        <p:style>
          <a:lnRef idx="0">
            <a:scrgbClr r="0" g="0" b="0"/>
          </a:lnRef>
          <a:fillRef idx="0">
            <a:scrgbClr r="0" g="0" b="0"/>
          </a:fillRef>
          <a:effectRef idx="0">
            <a:scrgbClr r="0" g="0" b="0"/>
          </a:effectRef>
          <a:fontRef idx="minor">
            <a:schemeClr val="dk1"/>
          </a:fontRef>
        </p:style>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0" i="0" u="none" strike="noStrike" cap="none" spc="0" normalizeH="0" baseline="0">
                <a:ln>
                  <a:noFill/>
                </a:ln>
                <a:solidFill>
                  <a:srgbClr val="2E2C61"/>
                </a:solidFill>
                <a:effectLst/>
                <a:uLnTx/>
                <a:uFillTx/>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dirty="0" err="1"/>
              <a:t>Akifumi</a:t>
            </a:r>
            <a:r>
              <a:rPr lang="en-GB" dirty="0"/>
              <a:t> </a:t>
            </a:r>
            <a:r>
              <a:rPr lang="en-GB" dirty="0" err="1"/>
              <a:t>Yogo</a:t>
            </a:r>
            <a:r>
              <a:rPr lang="en-GB" dirty="0"/>
              <a:t> et al 2021 14 106001 – single shot radiography</a:t>
            </a:r>
          </a:p>
        </p:txBody>
      </p:sp>
    </p:spTree>
    <p:extLst>
      <p:ext uri="{BB962C8B-B14F-4D97-AF65-F5344CB8AC3E}">
        <p14:creationId xmlns:p14="http://schemas.microsoft.com/office/powerpoint/2010/main" val="14405227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8AFC1-6743-A4E7-F19D-2FB586174F3C}"/>
              </a:ext>
            </a:extLst>
          </p:cNvPr>
          <p:cNvSpPr>
            <a:spLocks noGrp="1"/>
          </p:cNvSpPr>
          <p:nvPr>
            <p:ph type="title"/>
          </p:nvPr>
        </p:nvSpPr>
        <p:spPr>
          <a:xfrm>
            <a:off x="1280014" y="-56297"/>
            <a:ext cx="10515600" cy="1325563"/>
          </a:xfrm>
        </p:spPr>
        <p:txBody>
          <a:bodyPr>
            <a:normAutofit/>
          </a:bodyPr>
          <a:lstStyle/>
          <a:p>
            <a:r>
              <a:rPr lang="en-US" sz="4000" dirty="0"/>
              <a:t>High Dose Rate Radiobiology </a:t>
            </a:r>
          </a:p>
        </p:txBody>
      </p:sp>
      <p:pic>
        <p:nvPicPr>
          <p:cNvPr id="3" name="Picture 2">
            <a:extLst>
              <a:ext uri="{FF2B5EF4-FFF2-40B4-BE49-F238E27FC236}">
                <a16:creationId xmlns:a16="http://schemas.microsoft.com/office/drawing/2014/main" id="{75BAED13-4369-18EA-E2C6-6864DF88BD93}"/>
              </a:ext>
            </a:extLst>
          </p:cNvPr>
          <p:cNvPicPr>
            <a:picLocks noChangeAspect="1"/>
          </p:cNvPicPr>
          <p:nvPr/>
        </p:nvPicPr>
        <p:blipFill rotWithShape="1">
          <a:blip r:embed="rId3"/>
          <a:srcRect l="1446" t="10233" b="5711"/>
          <a:stretch/>
        </p:blipFill>
        <p:spPr>
          <a:xfrm>
            <a:off x="191121" y="4537669"/>
            <a:ext cx="6035725" cy="2102130"/>
          </a:xfrm>
          <a:prstGeom prst="rect">
            <a:avLst/>
          </a:prstGeom>
        </p:spPr>
      </p:pic>
      <p:pic>
        <p:nvPicPr>
          <p:cNvPr id="10" name="Picture 9">
            <a:extLst>
              <a:ext uri="{FF2B5EF4-FFF2-40B4-BE49-F238E27FC236}">
                <a16:creationId xmlns:a16="http://schemas.microsoft.com/office/drawing/2014/main" id="{209EF897-8191-DCD7-3E58-B64294E0CA62}"/>
              </a:ext>
            </a:extLst>
          </p:cNvPr>
          <p:cNvPicPr>
            <a:picLocks noChangeAspect="1"/>
          </p:cNvPicPr>
          <p:nvPr/>
        </p:nvPicPr>
        <p:blipFill rotWithShape="1">
          <a:blip r:embed="rId4"/>
          <a:srcRect l="557" b="868"/>
          <a:stretch/>
        </p:blipFill>
        <p:spPr>
          <a:xfrm>
            <a:off x="7639733" y="1126785"/>
            <a:ext cx="4373225" cy="2752730"/>
          </a:xfrm>
          <a:prstGeom prst="rect">
            <a:avLst/>
          </a:prstGeom>
        </p:spPr>
      </p:pic>
      <p:sp>
        <p:nvSpPr>
          <p:cNvPr id="11" name="TextBox 10">
            <a:extLst>
              <a:ext uri="{FF2B5EF4-FFF2-40B4-BE49-F238E27FC236}">
                <a16:creationId xmlns:a16="http://schemas.microsoft.com/office/drawing/2014/main" id="{78C04FD5-A72A-E50E-2AFE-A7BA16653912}"/>
              </a:ext>
            </a:extLst>
          </p:cNvPr>
          <p:cNvSpPr txBox="1"/>
          <p:nvPr/>
        </p:nvSpPr>
        <p:spPr>
          <a:xfrm>
            <a:off x="0" y="1205913"/>
            <a:ext cx="7706001" cy="3170099"/>
          </a:xfrm>
          <a:prstGeom prst="rect">
            <a:avLst/>
          </a:prstGeom>
          <a:solidFill>
            <a:srgbClr val="FFFFFF">
              <a:alpha val="80000"/>
            </a:srgbClr>
          </a:solidFill>
          <a:ln w="9525" cap="flat" cmpd="sng" algn="ctr">
            <a:noFill/>
            <a:prstDash val="solid"/>
            <a:round/>
            <a:headEnd type="none" w="med" len="med"/>
            <a:tailEnd type="none" w="med" len="med"/>
          </a:ln>
          <a:effectLst>
            <a:softEdge rad="63500"/>
          </a:effectLst>
        </p:spPr>
        <p:style>
          <a:lnRef idx="0">
            <a:scrgbClr r="0" g="0" b="0"/>
          </a:lnRef>
          <a:fillRef idx="0">
            <a:scrgbClr r="0" g="0" b="0"/>
          </a:fillRef>
          <a:effectRef idx="0">
            <a:scrgbClr r="0" g="0" b="0"/>
          </a:effectRef>
          <a:fontRef idx="minor">
            <a:schemeClr val="dk1"/>
          </a:fontRef>
        </p:style>
        <p:txBody>
          <a:bodyPr wrap="square" rtlCol="0">
            <a:spAutoFit/>
          </a:bodyPr>
          <a:lstStyle>
            <a:defPPr>
              <a:defRPr lang="en-US"/>
            </a:defPPr>
            <a:lvl1pPr algn="ctr">
              <a:defRPr sz="1600" b="1">
                <a:solidFill>
                  <a:schemeClr val="dk1"/>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High-brightness, short ion bunches can be exploited for radiobiological studies at a high-dose rate.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The first experiment can build on Gemini and Vulcan campaigns by deploying a single dipole magnet setup for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in-vitro studies.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Irradiation at &gt;1Hz would facilitate improving the understanding of the high dose rate radiobiology, where,  physical, chemical and biology knowledge is limited. </a:t>
            </a:r>
          </a:p>
        </p:txBody>
      </p:sp>
      <p:pic>
        <p:nvPicPr>
          <p:cNvPr id="13" name="Picture 12">
            <a:extLst>
              <a:ext uri="{FF2B5EF4-FFF2-40B4-BE49-F238E27FC236}">
                <a16:creationId xmlns:a16="http://schemas.microsoft.com/office/drawing/2014/main" id="{E28469DF-00D5-7708-5BAC-88A7D5AF5380}"/>
              </a:ext>
            </a:extLst>
          </p:cNvPr>
          <p:cNvPicPr>
            <a:picLocks noChangeAspect="1"/>
          </p:cNvPicPr>
          <p:nvPr/>
        </p:nvPicPr>
        <p:blipFill rotWithShape="1">
          <a:blip r:embed="rId5"/>
          <a:srcRect l="782" b="10698"/>
          <a:stretch/>
        </p:blipFill>
        <p:spPr>
          <a:xfrm>
            <a:off x="6357091" y="4562624"/>
            <a:ext cx="3290492" cy="1894253"/>
          </a:xfrm>
          <a:prstGeom prst="rect">
            <a:avLst/>
          </a:prstGeom>
        </p:spPr>
      </p:pic>
      <p:sp>
        <p:nvSpPr>
          <p:cNvPr id="15" name="TextBox 14">
            <a:extLst>
              <a:ext uri="{FF2B5EF4-FFF2-40B4-BE49-F238E27FC236}">
                <a16:creationId xmlns:a16="http://schemas.microsoft.com/office/drawing/2014/main" id="{BCE5984F-7309-1744-6BA3-3FCAD4A0D7DE}"/>
              </a:ext>
            </a:extLst>
          </p:cNvPr>
          <p:cNvSpPr txBox="1"/>
          <p:nvPr/>
        </p:nvSpPr>
        <p:spPr>
          <a:xfrm>
            <a:off x="6537814" y="4239310"/>
            <a:ext cx="3765537" cy="400110"/>
          </a:xfrm>
          <a:prstGeom prst="rect">
            <a:avLst/>
          </a:prstGeom>
          <a:solidFill>
            <a:srgbClr val="FFFFFF">
              <a:alpha val="80000"/>
            </a:srgbClr>
          </a:solidFill>
          <a:ln w="9525" cap="flat" cmpd="sng" algn="ctr">
            <a:noFill/>
            <a:prstDash val="solid"/>
            <a:round/>
            <a:headEnd type="none" w="med" len="med"/>
            <a:tailEnd type="none" w="med" len="med"/>
          </a:ln>
          <a:effectLst>
            <a:softEdge rad="63500"/>
          </a:effectLst>
        </p:spPr>
        <p:style>
          <a:lnRef idx="0">
            <a:scrgbClr r="0" g="0" b="0"/>
          </a:lnRef>
          <a:fillRef idx="0">
            <a:scrgbClr r="0" g="0" b="0"/>
          </a:fillRef>
          <a:effectRef idx="0">
            <a:scrgbClr r="0" g="0" b="0"/>
          </a:effectRef>
          <a:fontRef idx="minor">
            <a:schemeClr val="dk1"/>
          </a:fontRef>
        </p:style>
        <p:txBody>
          <a:bodyPr wrap="square" rtlCol="0">
            <a:spAutoFit/>
          </a:bodyPr>
          <a:lstStyle>
            <a:defPPr>
              <a:defRPr lang="en-US"/>
            </a:defPPr>
            <a:lvl1pPr algn="ctr">
              <a:defRPr sz="1600" b="1">
                <a:solidFill>
                  <a:schemeClr val="dk1"/>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sng"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In-vitro Assays </a:t>
            </a:r>
          </a:p>
        </p:txBody>
      </p:sp>
      <p:sp>
        <p:nvSpPr>
          <p:cNvPr id="16" name="TextBox 15">
            <a:extLst>
              <a:ext uri="{FF2B5EF4-FFF2-40B4-BE49-F238E27FC236}">
                <a16:creationId xmlns:a16="http://schemas.microsoft.com/office/drawing/2014/main" id="{59D44EAF-E4F3-D85E-8C25-47B923831593}"/>
              </a:ext>
            </a:extLst>
          </p:cNvPr>
          <p:cNvSpPr txBox="1"/>
          <p:nvPr/>
        </p:nvSpPr>
        <p:spPr>
          <a:xfrm>
            <a:off x="9712361" y="4943115"/>
            <a:ext cx="2241457" cy="830997"/>
          </a:xfrm>
          <a:prstGeom prst="rect">
            <a:avLst/>
          </a:prstGeom>
          <a:solidFill>
            <a:srgbClr val="FFFFFF">
              <a:alpha val="80000"/>
            </a:srgbClr>
          </a:solidFill>
          <a:ln w="9525" cap="flat" cmpd="sng" algn="ctr">
            <a:noFill/>
            <a:prstDash val="solid"/>
            <a:round/>
            <a:headEnd type="none" w="med" len="med"/>
            <a:tailEnd type="none" w="med" len="med"/>
          </a:ln>
          <a:effectLst>
            <a:softEdge rad="63500"/>
          </a:effectLst>
        </p:spPr>
        <p:style>
          <a:lnRef idx="0">
            <a:scrgbClr r="0" g="0" b="0"/>
          </a:lnRef>
          <a:fillRef idx="0">
            <a:scrgbClr r="0" g="0" b="0"/>
          </a:fillRef>
          <a:effectRef idx="0">
            <a:scrgbClr r="0" g="0" b="0"/>
          </a:effectRef>
          <a:fontRef idx="minor">
            <a:schemeClr val="dk1"/>
          </a:fontRef>
        </p:style>
        <p:txBody>
          <a:bodyPr wrap="square" rtlCol="0">
            <a:spAutoFit/>
          </a:bodyPr>
          <a:lstStyle>
            <a:defPPr>
              <a:defRPr lang="en-US"/>
            </a:defPPr>
            <a:lvl1pPr algn="ctr">
              <a:defRPr sz="1600" b="1">
                <a:solidFill>
                  <a:schemeClr val="dk1"/>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E2C61"/>
                </a:solidFill>
                <a:effectLst/>
                <a:uLnTx/>
                <a:uFillTx/>
                <a:latin typeface="Arial" panose="020B0604020202020204" pitchFamily="34" charset="0"/>
                <a:ea typeface="+mn-ea"/>
                <a:cs typeface="Arial" panose="020B0604020202020204" pitchFamily="34" charset="0"/>
              </a:rPr>
              <a:t>P. Chaudhary </a:t>
            </a:r>
            <a:r>
              <a:rPr kumimoji="0" lang="en-GB" sz="1600" b="0" i="1" u="none" strike="noStrike" kern="1200" cap="none" spc="0" normalizeH="0" baseline="0" noProof="0" dirty="0">
                <a:ln>
                  <a:noFill/>
                </a:ln>
                <a:solidFill>
                  <a:srgbClr val="2E2C61"/>
                </a:solidFill>
                <a:effectLst/>
                <a:uLnTx/>
                <a:uFillTx/>
                <a:latin typeface="Arial" panose="020B0604020202020204" pitchFamily="34" charset="0"/>
                <a:ea typeface="+mn-ea"/>
                <a:cs typeface="Arial" panose="020B0604020202020204" pitchFamily="34" charset="0"/>
              </a:rPr>
              <a:t>et al. </a:t>
            </a:r>
            <a:r>
              <a:rPr kumimoji="0" lang="en-GB" sz="1600" b="0" i="0" u="none" strike="noStrike" kern="1200" cap="none" spc="0" normalizeH="0" baseline="0" noProof="0" dirty="0">
                <a:ln>
                  <a:noFill/>
                </a:ln>
                <a:solidFill>
                  <a:srgbClr val="282828"/>
                </a:solidFill>
                <a:effectLst/>
                <a:uLnTx/>
                <a:uFillTx/>
                <a:latin typeface="MuseoSans"/>
                <a:ea typeface="+mn-ea"/>
                <a:cs typeface="Arial" panose="020B0604020202020204" pitchFamily="34" charset="0"/>
              </a:rPr>
              <a:t>Front. Phys., 10,3389, 2021</a:t>
            </a:r>
            <a:endParaRPr kumimoji="0" lang="en-GB" sz="1600" b="0" i="0" u="none" strike="noStrike" kern="1200" cap="none" spc="0" normalizeH="0" baseline="0" noProof="0" dirty="0">
              <a:ln>
                <a:noFill/>
              </a:ln>
              <a:solidFill>
                <a:srgbClr val="2E2C61"/>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9608440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1A39C34-E01A-FD49-8603-2E8AE6BB5606}"/>
              </a:ext>
            </a:extLst>
          </p:cNvPr>
          <p:cNvSpPr txBox="1"/>
          <p:nvPr/>
        </p:nvSpPr>
        <p:spPr>
          <a:xfrm>
            <a:off x="1279046" y="2598003"/>
            <a:ext cx="7438752" cy="1569660"/>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6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EPAC </a:t>
            </a:r>
            <a:r>
              <a:rPr lang="en-US" sz="4800" b="1" spc="-160" dirty="0">
                <a:solidFill>
                  <a:srgbClr val="2E2D62"/>
                </a:solidFill>
                <a:latin typeface="Arial" panose="020B0604020202020204" pitchFamily="34" charset="0"/>
                <a:cs typeface="Arial" panose="020B0604020202020204" pitchFamily="34" charset="0"/>
              </a:rPr>
              <a:t>Experimental Themes</a:t>
            </a:r>
            <a:endParaRPr kumimoji="0" lang="en-US" sz="4800" b="1" i="0" u="none" strike="noStrike" kern="1200" cap="none" spc="-15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CE9DA41C-8BD1-2C47-A5C2-2F23DC884D7F}"/>
              </a:ext>
            </a:extLst>
          </p:cNvPr>
          <p:cNvPicPr>
            <a:picLocks noChangeAspect="1"/>
          </p:cNvPicPr>
          <p:nvPr/>
        </p:nvPicPr>
        <p:blipFill>
          <a:blip r:embed="rId4"/>
          <a:stretch>
            <a:fillRect/>
          </a:stretch>
        </p:blipFill>
        <p:spPr>
          <a:xfrm>
            <a:off x="515938" y="412403"/>
            <a:ext cx="3770785" cy="963960"/>
          </a:xfrm>
          <a:prstGeom prst="rect">
            <a:avLst/>
          </a:prstGeom>
        </p:spPr>
      </p:pic>
    </p:spTree>
    <p:extLst>
      <p:ext uri="{BB962C8B-B14F-4D97-AF65-F5344CB8AC3E}">
        <p14:creationId xmlns:p14="http://schemas.microsoft.com/office/powerpoint/2010/main" val="40081486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3C14704-7E48-2C05-94E0-510748240F21}"/>
              </a:ext>
            </a:extLst>
          </p:cNvPr>
          <p:cNvSpPr txBox="1"/>
          <p:nvPr/>
        </p:nvSpPr>
        <p:spPr>
          <a:xfrm>
            <a:off x="1518462" y="382204"/>
            <a:ext cx="8642703" cy="64633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X-ray Applications</a:t>
            </a:r>
            <a:endPar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D6A7EF5B-59E0-333D-F8F9-AE112711FCC9}"/>
              </a:ext>
            </a:extLst>
          </p:cNvPr>
          <p:cNvSpPr txBox="1"/>
          <p:nvPr/>
        </p:nvSpPr>
        <p:spPr>
          <a:xfrm>
            <a:off x="679817" y="1391277"/>
            <a:ext cx="6768984" cy="5355312"/>
          </a:xfrm>
          <a:prstGeom prst="rect">
            <a:avLst/>
          </a:prstGeom>
          <a:noFill/>
          <a:ln>
            <a:no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rPr>
              <a:t>Ultra-Fast XANES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kern="0" dirty="0">
                <a:solidFill>
                  <a:srgbClr val="63666A"/>
                </a:solidFill>
                <a:latin typeface="Arial" panose="020B0604020202020204" pitchFamily="34" charset="0"/>
                <a:cs typeface="Arial" panose="020B0604020202020204" pitchFamily="34" charset="0"/>
                <a:sym typeface="Symbol"/>
              </a:rPr>
              <a:t>Absorption spectroscopy of dynamic processes</a:t>
            </a:r>
          </a:p>
          <a:p>
            <a:pPr marL="742950" lvl="1" indent="-285750">
              <a:buFont typeface="Arial" panose="020B0604020202020204" pitchFamily="34" charset="0"/>
              <a:buChar char="•"/>
              <a:defRPr/>
            </a:pPr>
            <a:r>
              <a:rPr lang="en-GB" kern="0" dirty="0">
                <a:solidFill>
                  <a:srgbClr val="63666A"/>
                </a:solidFill>
                <a:latin typeface="Arial" panose="020B0604020202020204" pitchFamily="34" charset="0"/>
                <a:cs typeface="Arial" panose="020B0604020202020204" pitchFamily="34" charset="0"/>
                <a:sym typeface="Symbol"/>
              </a:rPr>
              <a:t>fs-resolution measurement of the electronic and ionic</a:t>
            </a:r>
            <a:br>
              <a:rPr lang="en-GB" kern="0" dirty="0">
                <a:solidFill>
                  <a:srgbClr val="63666A"/>
                </a:solidFill>
                <a:latin typeface="Arial" panose="020B0604020202020204" pitchFamily="34" charset="0"/>
                <a:cs typeface="Arial" panose="020B0604020202020204" pitchFamily="34" charset="0"/>
                <a:sym typeface="Symbol"/>
              </a:rPr>
            </a:br>
            <a:r>
              <a:rPr lang="en-GB" kern="0" dirty="0">
                <a:solidFill>
                  <a:srgbClr val="63666A"/>
                </a:solidFill>
                <a:latin typeface="Arial" panose="020B0604020202020204" pitchFamily="34" charset="0"/>
                <a:cs typeface="Arial" panose="020B0604020202020204" pitchFamily="34" charset="0"/>
                <a:sym typeface="Symbol"/>
              </a:rPr>
              <a:t>temperatures and structures of samples</a:t>
            </a:r>
          </a:p>
          <a:p>
            <a:pPr marL="742950" lvl="1" indent="-285750">
              <a:buFont typeface="Arial" panose="020B0604020202020204" pitchFamily="34" charset="0"/>
              <a:buChar char="•"/>
              <a:defRPr/>
            </a:pPr>
            <a:endParaRPr kumimoji="0" lang="en-GB" sz="1800" b="0" i="0"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endParaRPr>
          </a:p>
          <a:p>
            <a:pPr marL="742950" lvl="1" indent="-285750">
              <a:buFont typeface="Arial" panose="020B0604020202020204" pitchFamily="34" charset="0"/>
              <a:buChar char="•"/>
              <a:defRPr/>
            </a:pPr>
            <a:endParaRPr kumimoji="0" lang="en-GB" sz="1800" b="0" i="0"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rPr>
              <a:t>Pump/probe dynamic Coherent </a:t>
            </a:r>
            <a:r>
              <a:rPr kumimoji="0" lang="en-GB" sz="1800" b="1" i="0" u="none" strike="noStrike" kern="0" cap="none" spc="0" normalizeH="0" baseline="0" noProof="0" dirty="0" err="1">
                <a:ln>
                  <a:noFill/>
                </a:ln>
                <a:solidFill>
                  <a:srgbClr val="63666A"/>
                </a:solidFill>
                <a:effectLst/>
                <a:uLnTx/>
                <a:uFillTx/>
                <a:latin typeface="Arial" panose="020B0604020202020204" pitchFamily="34" charset="0"/>
                <a:ea typeface="+mn-ea"/>
                <a:cs typeface="Arial" panose="020B0604020202020204" pitchFamily="34" charset="0"/>
                <a:sym typeface="Symbol"/>
              </a:rPr>
              <a:t>Diffracti</a:t>
            </a:r>
            <a:r>
              <a:rPr lang="en-GB" b="1" kern="0" dirty="0" err="1">
                <a:solidFill>
                  <a:srgbClr val="63666A"/>
                </a:solidFill>
                <a:latin typeface="Arial" panose="020B0604020202020204" pitchFamily="34" charset="0"/>
                <a:cs typeface="Arial" panose="020B0604020202020204" pitchFamily="34" charset="0"/>
                <a:sym typeface="Symbol"/>
              </a:rPr>
              <a:t>ve</a:t>
            </a:r>
            <a:r>
              <a:rPr lang="en-GB" b="1" kern="0" dirty="0">
                <a:solidFill>
                  <a:srgbClr val="63666A"/>
                </a:solidFill>
                <a:latin typeface="Arial" panose="020B0604020202020204" pitchFamily="34" charset="0"/>
                <a:cs typeface="Arial" panose="020B0604020202020204" pitchFamily="34" charset="0"/>
                <a:sym typeface="Symbol"/>
              </a:rPr>
              <a:t> Imaging</a:t>
            </a:r>
            <a:endParaRPr kumimoji="0" lang="en-GB" sz="1800" b="1" i="0"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rPr>
              <a:t>Sub-nm scale diffractive imaging</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kern="0" dirty="0">
                <a:solidFill>
                  <a:srgbClr val="63666A"/>
                </a:solidFill>
                <a:latin typeface="Arial" panose="020B0604020202020204" pitchFamily="34" charset="0"/>
                <a:cs typeface="Arial" panose="020B0604020202020204" pitchFamily="34" charset="0"/>
                <a:sym typeface="Symbol"/>
              </a:rPr>
              <a:t>Ptychography and Edge-Diffraction microscopy techniques</a:t>
            </a:r>
          </a:p>
          <a:p>
            <a:pPr marL="742950" lvl="1" indent="-285750">
              <a:buFont typeface="Arial" panose="020B0604020202020204" pitchFamily="34" charset="0"/>
              <a:buChar char="•"/>
              <a:defRPr/>
            </a:pPr>
            <a:r>
              <a:rPr lang="en-GB" kern="0" dirty="0">
                <a:solidFill>
                  <a:srgbClr val="63666A"/>
                </a:solidFill>
                <a:latin typeface="Arial" panose="020B0604020202020204" pitchFamily="34" charset="0"/>
                <a:cs typeface="Arial" panose="020B0604020202020204" pitchFamily="34" charset="0"/>
                <a:sym typeface="Symbol"/>
              </a:rPr>
              <a:t>Auxiliary beam to induce dynamic effects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GB" kern="0" dirty="0">
              <a:solidFill>
                <a:srgbClr val="63666A"/>
              </a:solidFill>
              <a:latin typeface="Arial" panose="020B0604020202020204" pitchFamily="34" charset="0"/>
              <a:cs typeface="Arial" panose="020B0604020202020204" pitchFamily="34" charset="0"/>
              <a:sym typeface="Symbol"/>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rPr>
              <a:t>“Gamma” </a:t>
            </a:r>
            <a:r>
              <a:rPr lang="en-GB" b="1" kern="0" dirty="0">
                <a:solidFill>
                  <a:srgbClr val="63666A"/>
                </a:solidFill>
                <a:latin typeface="Arial" panose="020B0604020202020204" pitchFamily="34" charset="0"/>
                <a:cs typeface="Arial" panose="020B0604020202020204" pitchFamily="34" charset="0"/>
                <a:sym typeface="Symbol"/>
              </a:rPr>
              <a:t>induced</a:t>
            </a:r>
            <a:r>
              <a:rPr kumimoji="0" lang="en-GB" sz="1800" b="1" i="0"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rPr>
              <a:t> activation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rPr>
              <a:t>Photonuclear synthesis of radioisotopes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kern="0" dirty="0">
                <a:solidFill>
                  <a:srgbClr val="63666A"/>
                </a:solidFill>
                <a:latin typeface="Arial" panose="020B0604020202020204" pitchFamily="34" charset="0"/>
                <a:cs typeface="Arial" panose="020B0604020202020204" pitchFamily="34" charset="0"/>
                <a:sym typeface="Symbol"/>
              </a:rPr>
              <a:t>Material inspection via prompt decay emission spectroscopy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endParaRPr>
          </a:p>
        </p:txBody>
      </p:sp>
      <p:grpSp>
        <p:nvGrpSpPr>
          <p:cNvPr id="2" name="Group 1">
            <a:extLst>
              <a:ext uri="{FF2B5EF4-FFF2-40B4-BE49-F238E27FC236}">
                <a16:creationId xmlns:a16="http://schemas.microsoft.com/office/drawing/2014/main" id="{EB93EE19-8776-A722-73E6-CDDC885D15D3}"/>
              </a:ext>
            </a:extLst>
          </p:cNvPr>
          <p:cNvGrpSpPr/>
          <p:nvPr/>
        </p:nvGrpSpPr>
        <p:grpSpPr>
          <a:xfrm>
            <a:off x="8584014" y="1233016"/>
            <a:ext cx="421013" cy="2952210"/>
            <a:chOff x="7571195" y="1133067"/>
            <a:chExt cx="421013" cy="2952210"/>
          </a:xfrm>
        </p:grpSpPr>
        <p:sp>
          <p:nvSpPr>
            <p:cNvPr id="12" name="Rectangle 11">
              <a:extLst>
                <a:ext uri="{FF2B5EF4-FFF2-40B4-BE49-F238E27FC236}">
                  <a16:creationId xmlns:a16="http://schemas.microsoft.com/office/drawing/2014/main" id="{91D4E3F4-925C-F93E-AEFB-9C65EF3C84CE}"/>
                </a:ext>
              </a:extLst>
            </p:cNvPr>
            <p:cNvSpPr/>
            <p:nvPr/>
          </p:nvSpPr>
          <p:spPr>
            <a:xfrm>
              <a:off x="7630035" y="1133067"/>
              <a:ext cx="362173" cy="3165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2D47B3A8-E5DF-6218-683C-95B00807311B}"/>
                </a:ext>
              </a:extLst>
            </p:cNvPr>
            <p:cNvSpPr/>
            <p:nvPr/>
          </p:nvSpPr>
          <p:spPr>
            <a:xfrm>
              <a:off x="7571195" y="3768754"/>
              <a:ext cx="362173" cy="3165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7" name="Picture 16">
            <a:extLst>
              <a:ext uri="{FF2B5EF4-FFF2-40B4-BE49-F238E27FC236}">
                <a16:creationId xmlns:a16="http://schemas.microsoft.com/office/drawing/2014/main" id="{48A6E9BB-4616-02EB-6B6D-CC106C47D4BD}"/>
              </a:ext>
            </a:extLst>
          </p:cNvPr>
          <p:cNvPicPr>
            <a:picLocks noChangeAspect="1"/>
          </p:cNvPicPr>
          <p:nvPr/>
        </p:nvPicPr>
        <p:blipFill>
          <a:blip r:embed="rId3"/>
          <a:stretch>
            <a:fillRect/>
          </a:stretch>
        </p:blipFill>
        <p:spPr>
          <a:xfrm>
            <a:off x="7119202" y="1131722"/>
            <a:ext cx="4826963" cy="1814055"/>
          </a:xfrm>
          <a:prstGeom prst="rect">
            <a:avLst/>
          </a:prstGeom>
        </p:spPr>
      </p:pic>
      <p:sp>
        <p:nvSpPr>
          <p:cNvPr id="19" name="TextBox 18">
            <a:extLst>
              <a:ext uri="{FF2B5EF4-FFF2-40B4-BE49-F238E27FC236}">
                <a16:creationId xmlns:a16="http://schemas.microsoft.com/office/drawing/2014/main" id="{02EB7F4F-22F4-1FC8-168D-A62C54085D71}"/>
              </a:ext>
            </a:extLst>
          </p:cNvPr>
          <p:cNvSpPr txBox="1"/>
          <p:nvPr/>
        </p:nvSpPr>
        <p:spPr>
          <a:xfrm>
            <a:off x="8208379" y="932906"/>
            <a:ext cx="2648607" cy="276999"/>
          </a:xfrm>
          <a:prstGeom prst="rect">
            <a:avLst/>
          </a:prstGeom>
          <a:noFill/>
        </p:spPr>
        <p:txBody>
          <a:bodyPr wrap="square">
            <a:spAutoFit/>
          </a:bodyPr>
          <a:lstStyle/>
          <a:p>
            <a:r>
              <a:rPr lang="en-GB" sz="1200" dirty="0">
                <a:effectLst/>
                <a:latin typeface="Times New Roman" panose="02020603050405020304" pitchFamily="18" charset="0"/>
              </a:rPr>
              <a:t>B. Kettle </a:t>
            </a:r>
            <a:r>
              <a:rPr lang="en-GB" sz="1200" i="1" dirty="0">
                <a:effectLst/>
                <a:latin typeface="Times New Roman" panose="02020603050405020304" pitchFamily="18" charset="0"/>
              </a:rPr>
              <a:t>et al. </a:t>
            </a:r>
            <a:r>
              <a:rPr lang="en-GB" sz="1200" dirty="0">
                <a:effectLst/>
                <a:latin typeface="Times New Roman" panose="02020603050405020304" pitchFamily="18" charset="0"/>
              </a:rPr>
              <a:t>PRL 123, 254801 (2019)</a:t>
            </a:r>
            <a:endParaRPr lang="en-GB" sz="1200" dirty="0"/>
          </a:p>
        </p:txBody>
      </p:sp>
      <p:pic>
        <p:nvPicPr>
          <p:cNvPr id="21" name="Picture 20">
            <a:extLst>
              <a:ext uri="{FF2B5EF4-FFF2-40B4-BE49-F238E27FC236}">
                <a16:creationId xmlns:a16="http://schemas.microsoft.com/office/drawing/2014/main" id="{A8C6E532-7600-99BD-6584-8D771895B803}"/>
              </a:ext>
            </a:extLst>
          </p:cNvPr>
          <p:cNvPicPr>
            <a:picLocks noChangeAspect="1"/>
          </p:cNvPicPr>
          <p:nvPr/>
        </p:nvPicPr>
        <p:blipFill>
          <a:blip r:embed="rId4"/>
          <a:stretch>
            <a:fillRect/>
          </a:stretch>
        </p:blipFill>
        <p:spPr>
          <a:xfrm>
            <a:off x="7331398" y="2908172"/>
            <a:ext cx="3985370" cy="1865493"/>
          </a:xfrm>
          <a:prstGeom prst="rect">
            <a:avLst/>
          </a:prstGeom>
        </p:spPr>
      </p:pic>
      <p:pic>
        <p:nvPicPr>
          <p:cNvPr id="22" name="Picture 21">
            <a:extLst>
              <a:ext uri="{FF2B5EF4-FFF2-40B4-BE49-F238E27FC236}">
                <a16:creationId xmlns:a16="http://schemas.microsoft.com/office/drawing/2014/main" id="{10A84152-EE14-AD52-464E-6D320120CE41}"/>
              </a:ext>
            </a:extLst>
          </p:cNvPr>
          <p:cNvPicPr>
            <a:picLocks noChangeAspect="1"/>
          </p:cNvPicPr>
          <p:nvPr/>
        </p:nvPicPr>
        <p:blipFill>
          <a:blip r:embed="rId5"/>
          <a:stretch>
            <a:fillRect/>
          </a:stretch>
        </p:blipFill>
        <p:spPr>
          <a:xfrm>
            <a:off x="7610373" y="4736060"/>
            <a:ext cx="3844618" cy="1396238"/>
          </a:xfrm>
          <a:prstGeom prst="rect">
            <a:avLst/>
          </a:prstGeom>
        </p:spPr>
      </p:pic>
      <p:sp>
        <p:nvSpPr>
          <p:cNvPr id="24" name="TextBox 23">
            <a:extLst>
              <a:ext uri="{FF2B5EF4-FFF2-40B4-BE49-F238E27FC236}">
                <a16:creationId xmlns:a16="http://schemas.microsoft.com/office/drawing/2014/main" id="{065D53A2-415B-41B6-ABCF-3F360D7A1FE2}"/>
              </a:ext>
            </a:extLst>
          </p:cNvPr>
          <p:cNvSpPr txBox="1"/>
          <p:nvPr/>
        </p:nvSpPr>
        <p:spPr>
          <a:xfrm>
            <a:off x="7119202" y="6125051"/>
            <a:ext cx="2872951" cy="430887"/>
          </a:xfrm>
          <a:prstGeom prst="rect">
            <a:avLst/>
          </a:prstGeom>
          <a:noFill/>
        </p:spPr>
        <p:txBody>
          <a:bodyPr wrap="square">
            <a:spAutoFit/>
          </a:bodyPr>
          <a:lstStyle/>
          <a:p>
            <a:r>
              <a:rPr lang="en-GB" sz="1100" dirty="0">
                <a:effectLst/>
                <a:latin typeface="Arial" panose="020B0604020202020204" pitchFamily="34" charset="0"/>
              </a:rPr>
              <a:t>Z. Ma </a:t>
            </a:r>
            <a:r>
              <a:rPr lang="en-GB" sz="1100" i="1" dirty="0">
                <a:effectLst/>
                <a:latin typeface="Arial" panose="020B0604020202020204" pitchFamily="34" charset="0"/>
              </a:rPr>
              <a:t>et al. </a:t>
            </a:r>
            <a:r>
              <a:rPr lang="en-GB" sz="1100" dirty="0">
                <a:effectLst/>
                <a:latin typeface="Arial" panose="020B0604020202020204" pitchFamily="34" charset="0"/>
              </a:rPr>
              <a:t>Matter </a:t>
            </a:r>
            <a:r>
              <a:rPr lang="en-GB" sz="1100" dirty="0" err="1">
                <a:effectLst/>
                <a:latin typeface="Arial" panose="020B0604020202020204" pitchFamily="34" charset="0"/>
              </a:rPr>
              <a:t>Radiat</a:t>
            </a:r>
            <a:r>
              <a:rPr lang="en-GB" sz="1100" dirty="0">
                <a:effectLst/>
                <a:latin typeface="Arial" panose="020B0604020202020204" pitchFamily="34" charset="0"/>
              </a:rPr>
              <a:t>. Extremes 4, 064401 (2019); </a:t>
            </a:r>
            <a:r>
              <a:rPr lang="en-GB" sz="1100" dirty="0" err="1">
                <a:effectLst/>
                <a:latin typeface="Arial" panose="020B0604020202020204" pitchFamily="34" charset="0"/>
              </a:rPr>
              <a:t>doi</a:t>
            </a:r>
            <a:r>
              <a:rPr lang="en-GB" sz="1100" dirty="0">
                <a:effectLst/>
                <a:latin typeface="Arial" panose="020B0604020202020204" pitchFamily="34" charset="0"/>
              </a:rPr>
              <a:t>: 10.1063/1.5100925 </a:t>
            </a:r>
            <a:endParaRPr lang="en-GB" sz="1100" dirty="0"/>
          </a:p>
        </p:txBody>
      </p:sp>
      <p:sp>
        <p:nvSpPr>
          <p:cNvPr id="26" name="TextBox 25">
            <a:extLst>
              <a:ext uri="{FF2B5EF4-FFF2-40B4-BE49-F238E27FC236}">
                <a16:creationId xmlns:a16="http://schemas.microsoft.com/office/drawing/2014/main" id="{E4100E5B-D3CA-8FC2-3672-F842DA54D5D3}"/>
              </a:ext>
            </a:extLst>
          </p:cNvPr>
          <p:cNvSpPr txBox="1"/>
          <p:nvPr/>
        </p:nvSpPr>
        <p:spPr>
          <a:xfrm>
            <a:off x="7666747" y="3090389"/>
            <a:ext cx="2494418" cy="261610"/>
          </a:xfrm>
          <a:prstGeom prst="rect">
            <a:avLst/>
          </a:prstGeom>
          <a:noFill/>
        </p:spPr>
        <p:txBody>
          <a:bodyPr wrap="square">
            <a:spAutoFit/>
          </a:bodyPr>
          <a:lstStyle/>
          <a:p>
            <a:r>
              <a:rPr lang="en-GB" sz="1100" dirty="0">
                <a:effectLst/>
                <a:latin typeface="Times New Roman" panose="02020603050405020304" pitchFamily="18" charset="0"/>
              </a:rPr>
              <a:t>D. Batey </a:t>
            </a:r>
            <a:r>
              <a:rPr lang="en-GB" sz="1100" i="1" dirty="0">
                <a:effectLst/>
                <a:latin typeface="Times New Roman" panose="02020603050405020304" pitchFamily="18" charset="0"/>
              </a:rPr>
              <a:t>et al. </a:t>
            </a:r>
            <a:r>
              <a:rPr lang="en-GB" sz="1100" dirty="0">
                <a:effectLst/>
                <a:latin typeface="Times New Roman" panose="02020603050405020304" pitchFamily="18" charset="0"/>
              </a:rPr>
              <a:t>PRL</a:t>
            </a:r>
            <a:r>
              <a:rPr lang="en-GB" sz="1100" dirty="0">
                <a:effectLst/>
                <a:latin typeface="Arial" panose="020B0604020202020204" pitchFamily="34" charset="0"/>
              </a:rPr>
              <a:t>126, </a:t>
            </a:r>
            <a:r>
              <a:rPr lang="en-GB" sz="1100" dirty="0">
                <a:effectLst/>
                <a:latin typeface="Times New Roman" panose="02020603050405020304" pitchFamily="18" charset="0"/>
              </a:rPr>
              <a:t>193902 (2021)</a:t>
            </a:r>
            <a:endParaRPr lang="en-GB" sz="1100" dirty="0"/>
          </a:p>
        </p:txBody>
      </p:sp>
    </p:spTree>
    <p:extLst>
      <p:ext uri="{BB962C8B-B14F-4D97-AF65-F5344CB8AC3E}">
        <p14:creationId xmlns:p14="http://schemas.microsoft.com/office/powerpoint/2010/main" val="19311755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3C14704-7E48-2C05-94E0-510748240F21}"/>
              </a:ext>
            </a:extLst>
          </p:cNvPr>
          <p:cNvSpPr txBox="1"/>
          <p:nvPr/>
        </p:nvSpPr>
        <p:spPr>
          <a:xfrm>
            <a:off x="1518462" y="382204"/>
            <a:ext cx="8642703" cy="64633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X-ray Radiography Applications</a:t>
            </a:r>
            <a:endPar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D6A7EF5B-59E0-333D-F8F9-AE112711FCC9}"/>
              </a:ext>
            </a:extLst>
          </p:cNvPr>
          <p:cNvSpPr txBox="1"/>
          <p:nvPr/>
        </p:nvSpPr>
        <p:spPr>
          <a:xfrm>
            <a:off x="413280" y="1166842"/>
            <a:ext cx="6342189" cy="507831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rPr>
              <a:t>Demonstration of broad x-ray energy 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rPr>
              <a:t>High resolution Radiography and CT with Betatron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rPr>
              <a:t>Up to 200 keV x-rays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rPr>
              <a:t>Sub-micron source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rPr>
              <a:t>Phase contrast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rPr>
              <a:t>High penetration bremsstrahlung imaging</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rPr>
              <a:t>100s MeV x-rays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rPr>
              <a:t>Tuneable source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rPr>
              <a:t>Paired with thick sub-mm resolution scintillators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0" cap="none" spc="0" normalizeH="0" baseline="0" noProof="0" dirty="0" err="1">
                <a:ln>
                  <a:noFill/>
                </a:ln>
                <a:solidFill>
                  <a:srgbClr val="63666A"/>
                </a:solidFill>
                <a:effectLst/>
                <a:uLnTx/>
                <a:uFillTx/>
                <a:latin typeface="Arial" panose="020B0604020202020204" pitchFamily="34" charset="0"/>
                <a:ea typeface="+mn-ea"/>
                <a:cs typeface="Arial" panose="020B0604020202020204" pitchFamily="34" charset="0"/>
                <a:sym typeface="Symbol"/>
              </a:rPr>
              <a:t>Tunable</a:t>
            </a:r>
            <a:r>
              <a:rPr kumimoji="0" lang="en-GB" sz="1800" b="1" i="0"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rPr>
              <a:t> narrow bandwidth Inverse</a:t>
            </a:r>
            <a:r>
              <a:rPr kumimoji="0" lang="en-GB" sz="1800" b="1" i="0" u="none" strike="noStrike" kern="0" cap="none" spc="0" normalizeH="0" noProof="0" dirty="0">
                <a:ln>
                  <a:noFill/>
                </a:ln>
                <a:solidFill>
                  <a:srgbClr val="63666A"/>
                </a:solidFill>
                <a:effectLst/>
                <a:uLnTx/>
                <a:uFillTx/>
                <a:latin typeface="Arial" panose="020B0604020202020204" pitchFamily="34" charset="0"/>
                <a:ea typeface="+mn-ea"/>
                <a:cs typeface="Arial" panose="020B0604020202020204" pitchFamily="34" charset="0"/>
                <a:sym typeface="Symbol"/>
              </a:rPr>
              <a:t> Compton Scattering</a:t>
            </a:r>
            <a:endParaRPr kumimoji="0" lang="en-GB" sz="1800" b="1" i="0"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rPr>
              <a:t>0.1-10 MeV x-rays with micron level source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rPr>
              <a:t>Beam-hardening free CT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rPr>
              <a:t>Self-reflection</a:t>
            </a:r>
            <a:r>
              <a:rPr kumimoji="0" lang="en-GB" sz="1800" b="0" i="0" u="none" strike="noStrike" kern="0" cap="none" spc="0" normalizeH="0" noProof="0" dirty="0">
                <a:ln>
                  <a:noFill/>
                </a:ln>
                <a:solidFill>
                  <a:srgbClr val="63666A"/>
                </a:solidFill>
                <a:effectLst/>
                <a:uLnTx/>
                <a:uFillTx/>
                <a:latin typeface="Arial" panose="020B0604020202020204" pitchFamily="34" charset="0"/>
                <a:ea typeface="+mn-ea"/>
                <a:cs typeface="Arial" panose="020B0604020202020204" pitchFamily="34" charset="0"/>
                <a:sym typeface="Symbol"/>
              </a:rPr>
              <a:t> or auxiliary laser as secondary</a:t>
            </a:r>
            <a:endParaRPr kumimoji="0" lang="en-GB" sz="1800" b="0" i="0"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endParaRPr>
          </a:p>
        </p:txBody>
      </p:sp>
      <p:pic>
        <p:nvPicPr>
          <p:cNvPr id="5" name="Picture 2">
            <a:extLst>
              <a:ext uri="{FF2B5EF4-FFF2-40B4-BE49-F238E27FC236}">
                <a16:creationId xmlns:a16="http://schemas.microsoft.com/office/drawing/2014/main" id="{3E34460F-395D-D484-056F-9A828907F9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55" r="59617" b="81563"/>
          <a:stretch/>
        </p:blipFill>
        <p:spPr bwMode="auto">
          <a:xfrm>
            <a:off x="6482852" y="1537442"/>
            <a:ext cx="3641915" cy="12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a:extLst>
              <a:ext uri="{FF2B5EF4-FFF2-40B4-BE49-F238E27FC236}">
                <a16:creationId xmlns:a16="http://schemas.microsoft.com/office/drawing/2014/main" id="{8DCABDFD-91E5-260E-EAE3-7DC504D3EB23}"/>
              </a:ext>
            </a:extLst>
          </p:cNvPr>
          <p:cNvGrpSpPr/>
          <p:nvPr/>
        </p:nvGrpSpPr>
        <p:grpSpPr>
          <a:xfrm>
            <a:off x="6442041" y="4527413"/>
            <a:ext cx="5714562" cy="1948383"/>
            <a:chOff x="452577" y="4440645"/>
            <a:chExt cx="5714562" cy="1948383"/>
          </a:xfrm>
        </p:grpSpPr>
        <p:pic>
          <p:nvPicPr>
            <p:cNvPr id="7" name="Picture 2">
              <a:extLst>
                <a:ext uri="{FF2B5EF4-FFF2-40B4-BE49-F238E27FC236}">
                  <a16:creationId xmlns:a16="http://schemas.microsoft.com/office/drawing/2014/main" id="{230F2902-918C-50FA-9B68-06EAD2411C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582" t="18397" r="43214" b="62266"/>
            <a:stretch/>
          </p:blipFill>
          <p:spPr bwMode="auto">
            <a:xfrm>
              <a:off x="452577" y="4440645"/>
              <a:ext cx="3050278" cy="1366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a:extLst>
                <a:ext uri="{FF2B5EF4-FFF2-40B4-BE49-F238E27FC236}">
                  <a16:creationId xmlns:a16="http://schemas.microsoft.com/office/drawing/2014/main" id="{6120E86B-A721-76AB-53D5-056A60FD41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0289" y="4596741"/>
              <a:ext cx="2736850" cy="179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 name="Group 9">
            <a:extLst>
              <a:ext uri="{FF2B5EF4-FFF2-40B4-BE49-F238E27FC236}">
                <a16:creationId xmlns:a16="http://schemas.microsoft.com/office/drawing/2014/main" id="{6029467B-7185-7436-9615-C42D57DEB427}"/>
              </a:ext>
            </a:extLst>
          </p:cNvPr>
          <p:cNvGrpSpPr/>
          <p:nvPr/>
        </p:nvGrpSpPr>
        <p:grpSpPr>
          <a:xfrm>
            <a:off x="6127437" y="2936932"/>
            <a:ext cx="6029166" cy="1749425"/>
            <a:chOff x="278650" y="2912322"/>
            <a:chExt cx="6029166" cy="1749425"/>
          </a:xfrm>
        </p:grpSpPr>
        <p:pic>
          <p:nvPicPr>
            <p:cNvPr id="11" name="Picture 2">
              <a:extLst>
                <a:ext uri="{FF2B5EF4-FFF2-40B4-BE49-F238E27FC236}">
                  <a16:creationId xmlns:a16="http://schemas.microsoft.com/office/drawing/2014/main" id="{5DBA4696-034E-9153-52AC-7D267FDC41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532" t="38521" r="32053" b="42928"/>
            <a:stretch/>
          </p:blipFill>
          <p:spPr bwMode="auto">
            <a:xfrm>
              <a:off x="278650" y="3008105"/>
              <a:ext cx="2874432" cy="1313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6">
              <a:extLst>
                <a:ext uri="{FF2B5EF4-FFF2-40B4-BE49-F238E27FC236}">
                  <a16:creationId xmlns:a16="http://schemas.microsoft.com/office/drawing/2014/main" id="{26E3B634-CE5D-94D7-B5F3-3415A843DB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8891" y="2912322"/>
              <a:ext cx="2828925" cy="174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5" name="Picture 7">
            <a:extLst>
              <a:ext uri="{FF2B5EF4-FFF2-40B4-BE49-F238E27FC236}">
                <a16:creationId xmlns:a16="http://schemas.microsoft.com/office/drawing/2014/main" id="{C153CB03-A7B7-C635-4A2D-D35A269B46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61500" y="1407555"/>
            <a:ext cx="2730500" cy="1579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08904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3C14704-7E48-2C05-94E0-510748240F21}"/>
              </a:ext>
            </a:extLst>
          </p:cNvPr>
          <p:cNvSpPr txBox="1"/>
          <p:nvPr/>
        </p:nvSpPr>
        <p:spPr>
          <a:xfrm>
            <a:off x="1518462" y="382204"/>
            <a:ext cx="8642703" cy="64633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Electron Acceleration Applications</a:t>
            </a:r>
            <a:endPar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D6A7EF5B-59E0-333D-F8F9-AE112711FCC9}"/>
              </a:ext>
            </a:extLst>
          </p:cNvPr>
          <p:cNvSpPr txBox="1"/>
          <p:nvPr/>
        </p:nvSpPr>
        <p:spPr>
          <a:xfrm>
            <a:off x="413280" y="1166842"/>
            <a:ext cx="6250114" cy="563231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kern="0" dirty="0">
                <a:solidFill>
                  <a:srgbClr val="63666A"/>
                </a:solidFill>
                <a:latin typeface="Arial" panose="020B0604020202020204" pitchFamily="34" charset="0"/>
                <a:cs typeface="Arial" panose="020B0604020202020204" pitchFamily="34" charset="0"/>
                <a:sym typeface="Symbol"/>
              </a:rPr>
              <a:t>Novel electron acceleration schemes</a:t>
            </a:r>
            <a:endParaRPr kumimoji="0" lang="en-GB" sz="1800" b="1" i="0"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kern="0" dirty="0">
                <a:solidFill>
                  <a:srgbClr val="63666A"/>
                </a:solidFill>
                <a:latin typeface="Arial" panose="020B0604020202020204" pitchFamily="34" charset="0"/>
                <a:cs typeface="Arial" panose="020B0604020202020204" pitchFamily="34" charset="0"/>
                <a:sym typeface="Symbol"/>
              </a:rPr>
              <a:t>Plasma density ramp control</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rPr>
              <a:t>Capillary guided acceleration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sym typeface="Symbol"/>
              </a:rPr>
              <a:t>Hybrid acceleration scheme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kern="0" dirty="0">
                <a:solidFill>
                  <a:srgbClr val="626262"/>
                </a:solidFill>
                <a:latin typeface="Arial" panose="020B0604020202020204" pitchFamily="34" charset="0"/>
                <a:cs typeface="Arial" panose="020B0604020202020204" pitchFamily="34" charset="0"/>
                <a:sym typeface="Symbol"/>
              </a:rPr>
              <a:t>Laser </a:t>
            </a:r>
            <a:r>
              <a:rPr lang="en-GB" kern="0" dirty="0" err="1">
                <a:solidFill>
                  <a:srgbClr val="626262"/>
                </a:solidFill>
                <a:latin typeface="Arial" panose="020B0604020202020204" pitchFamily="34" charset="0"/>
                <a:cs typeface="Arial" panose="020B0604020202020204" pitchFamily="34" charset="0"/>
                <a:sym typeface="Symbol"/>
              </a:rPr>
              <a:t>prepulse</a:t>
            </a:r>
            <a:r>
              <a:rPr lang="en-GB" kern="0" dirty="0">
                <a:solidFill>
                  <a:srgbClr val="626262"/>
                </a:solidFill>
                <a:latin typeface="Arial" panose="020B0604020202020204" pitchFamily="34" charset="0"/>
                <a:cs typeface="Arial" panose="020B0604020202020204" pitchFamily="34" charset="0"/>
                <a:sym typeface="Symbol"/>
              </a:rPr>
              <a:t> effect </a:t>
            </a:r>
            <a:endParaRPr kumimoji="0" lang="en-GB" sz="1800" b="0" i="0" u="none" strike="noStrike" kern="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sym typeface="Symbol"/>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rPr>
              <a:t>Multi-parameter scanning</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rPr>
              <a:t>Thorough parameter scanning across large area to causal multi-dimensional relationships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kern="0" dirty="0">
                <a:solidFill>
                  <a:srgbClr val="63666A"/>
                </a:solidFill>
                <a:latin typeface="Arial" panose="020B0604020202020204" pitchFamily="34" charset="0"/>
                <a:cs typeface="Arial" panose="020B0604020202020204" pitchFamily="34" charset="0"/>
                <a:sym typeface="Symbol"/>
              </a:rPr>
              <a:t>Variable laser conditions, variable gas conditions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rPr>
              <a:t>Stable acceleration conditions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kern="0" dirty="0">
                <a:solidFill>
                  <a:srgbClr val="626262"/>
                </a:solidFill>
                <a:latin typeface="Arial" panose="020B0604020202020204" pitchFamily="34" charset="0"/>
                <a:cs typeface="Arial" panose="020B0604020202020204" pitchFamily="34" charset="0"/>
                <a:sym typeface="Symbol"/>
              </a:rPr>
              <a:t>Machine learning driven Bayesian optimisation</a:t>
            </a:r>
            <a:endParaRPr kumimoji="0" lang="en-GB" sz="1800" b="0" i="0" u="none" strike="noStrike" kern="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sym typeface="Symbol"/>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rPr>
              <a:t>Electron propagation studies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rPr>
              <a:t>Beam filamentation in various mediums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kern="0" dirty="0">
                <a:solidFill>
                  <a:srgbClr val="63666A"/>
                </a:solidFill>
                <a:latin typeface="Arial" panose="020B0604020202020204" pitchFamily="34" charset="0"/>
                <a:cs typeface="Arial" panose="020B0604020202020204" pitchFamily="34" charset="0"/>
                <a:sym typeface="Symbol"/>
              </a:rPr>
              <a:t>Standoff disruption events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rPr>
              <a:t>Multi-modal secondary generation through static converters – i.e. muons.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endParaRPr>
          </a:p>
        </p:txBody>
      </p:sp>
      <p:pic>
        <p:nvPicPr>
          <p:cNvPr id="13" name="Picture 12">
            <a:extLst>
              <a:ext uri="{FF2B5EF4-FFF2-40B4-BE49-F238E27FC236}">
                <a16:creationId xmlns:a16="http://schemas.microsoft.com/office/drawing/2014/main" id="{CA5DBC87-94BE-13B5-2069-1515EB1E3C9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27840" y="4560488"/>
            <a:ext cx="4429468" cy="1806191"/>
          </a:xfrm>
          <a:prstGeom prst="rect">
            <a:avLst/>
          </a:prstGeom>
        </p:spPr>
      </p:pic>
      <p:sp>
        <p:nvSpPr>
          <p:cNvPr id="16" name="Rectangle 15">
            <a:extLst>
              <a:ext uri="{FF2B5EF4-FFF2-40B4-BE49-F238E27FC236}">
                <a16:creationId xmlns:a16="http://schemas.microsoft.com/office/drawing/2014/main" id="{058954E9-59A4-2573-659F-280351A4554C}"/>
              </a:ext>
            </a:extLst>
          </p:cNvPr>
          <p:cNvSpPr/>
          <p:nvPr/>
        </p:nvSpPr>
        <p:spPr>
          <a:xfrm>
            <a:off x="6670088" y="6368266"/>
            <a:ext cx="3102864"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E2C61"/>
                </a:solidFill>
                <a:effectLst/>
                <a:uLnTx/>
                <a:uFillTx/>
                <a:latin typeface="Calibri" panose="020F0502020204030204"/>
                <a:ea typeface="+mn-ea"/>
                <a:cs typeface="+mn-cs"/>
              </a:rPr>
              <a:t>Marshall, R. A., et al. Journal of Geophysical Research: Space Physics 119.10 (2014): 8560-8577.</a:t>
            </a:r>
          </a:p>
        </p:txBody>
      </p:sp>
      <p:pic>
        <p:nvPicPr>
          <p:cNvPr id="17" name="Picture 16">
            <a:extLst>
              <a:ext uri="{FF2B5EF4-FFF2-40B4-BE49-F238E27FC236}">
                <a16:creationId xmlns:a16="http://schemas.microsoft.com/office/drawing/2014/main" id="{BC264BA2-4E86-3E9C-6F09-0877A173224A}"/>
              </a:ext>
            </a:extLst>
          </p:cNvPr>
          <p:cNvPicPr>
            <a:picLocks noChangeAspect="1"/>
          </p:cNvPicPr>
          <p:nvPr/>
        </p:nvPicPr>
        <p:blipFill rotWithShape="1">
          <a:blip r:embed="rId4"/>
          <a:srcRect t="56775"/>
          <a:stretch/>
        </p:blipFill>
        <p:spPr>
          <a:xfrm>
            <a:off x="6096000" y="1394416"/>
            <a:ext cx="3676952" cy="1236585"/>
          </a:xfrm>
          <a:prstGeom prst="rect">
            <a:avLst/>
          </a:prstGeom>
        </p:spPr>
      </p:pic>
      <p:sp>
        <p:nvSpPr>
          <p:cNvPr id="18" name="TextBox 17">
            <a:extLst>
              <a:ext uri="{FF2B5EF4-FFF2-40B4-BE49-F238E27FC236}">
                <a16:creationId xmlns:a16="http://schemas.microsoft.com/office/drawing/2014/main" id="{60D7D846-ED77-ED95-00A3-0E4415F053B5}"/>
              </a:ext>
            </a:extLst>
          </p:cNvPr>
          <p:cNvSpPr txBox="1"/>
          <p:nvPr/>
        </p:nvSpPr>
        <p:spPr>
          <a:xfrm>
            <a:off x="6627840" y="1169409"/>
            <a:ext cx="2880792" cy="261610"/>
          </a:xfrm>
          <a:prstGeom prst="rect">
            <a:avLst/>
          </a:prstGeom>
          <a:noFill/>
        </p:spPr>
        <p:txBody>
          <a:bodyPr wrap="square">
            <a:spAutoFit/>
          </a:bodyPr>
          <a:lstStyle/>
          <a:p>
            <a:r>
              <a:rPr lang="en-GB" sz="1100" dirty="0">
                <a:effectLst/>
              </a:rPr>
              <a:t>M. </a:t>
            </a:r>
            <a:r>
              <a:rPr lang="en-GB" sz="1100" dirty="0" err="1">
                <a:effectLst/>
              </a:rPr>
              <a:t>Kirchen</a:t>
            </a:r>
            <a:r>
              <a:rPr lang="en-GB" sz="1100" dirty="0">
                <a:effectLst/>
              </a:rPr>
              <a:t> </a:t>
            </a:r>
            <a:r>
              <a:rPr lang="en-GB" sz="1100" i="1" dirty="0">
                <a:effectLst/>
              </a:rPr>
              <a:t>et al </a:t>
            </a:r>
            <a:r>
              <a:rPr lang="en-GB" sz="1100" dirty="0"/>
              <a:t>PRL</a:t>
            </a:r>
            <a:r>
              <a:rPr lang="en-GB" sz="1100" i="1" dirty="0"/>
              <a:t> </a:t>
            </a:r>
            <a:r>
              <a:rPr lang="en-GB" sz="1100" b="1" dirty="0">
                <a:effectLst/>
              </a:rPr>
              <a:t>126</a:t>
            </a:r>
            <a:r>
              <a:rPr lang="en-GB" sz="1100" dirty="0">
                <a:effectLst/>
              </a:rPr>
              <a:t>, 174801 (2021)</a:t>
            </a:r>
            <a:endParaRPr lang="en-GB" sz="1100" dirty="0"/>
          </a:p>
        </p:txBody>
      </p:sp>
      <p:pic>
        <p:nvPicPr>
          <p:cNvPr id="19" name="Picture 18">
            <a:extLst>
              <a:ext uri="{FF2B5EF4-FFF2-40B4-BE49-F238E27FC236}">
                <a16:creationId xmlns:a16="http://schemas.microsoft.com/office/drawing/2014/main" id="{72444D1B-D777-038A-4315-67461D9981D4}"/>
              </a:ext>
            </a:extLst>
          </p:cNvPr>
          <p:cNvPicPr>
            <a:picLocks noChangeAspect="1"/>
          </p:cNvPicPr>
          <p:nvPr/>
        </p:nvPicPr>
        <p:blipFill>
          <a:blip r:embed="rId5"/>
          <a:stretch>
            <a:fillRect/>
          </a:stretch>
        </p:blipFill>
        <p:spPr>
          <a:xfrm>
            <a:off x="8695317" y="2571925"/>
            <a:ext cx="3260129" cy="2069923"/>
          </a:xfrm>
          <a:prstGeom prst="rect">
            <a:avLst/>
          </a:prstGeom>
        </p:spPr>
      </p:pic>
      <p:sp>
        <p:nvSpPr>
          <p:cNvPr id="21" name="TextBox 20">
            <a:extLst>
              <a:ext uri="{FF2B5EF4-FFF2-40B4-BE49-F238E27FC236}">
                <a16:creationId xmlns:a16="http://schemas.microsoft.com/office/drawing/2014/main" id="{34B6FA9D-8D3C-2A0F-E89A-BA0AEEEB7864}"/>
              </a:ext>
            </a:extLst>
          </p:cNvPr>
          <p:cNvSpPr txBox="1"/>
          <p:nvPr/>
        </p:nvSpPr>
        <p:spPr>
          <a:xfrm>
            <a:off x="7292293" y="3386442"/>
            <a:ext cx="1397322" cy="600164"/>
          </a:xfrm>
          <a:prstGeom prst="rect">
            <a:avLst/>
          </a:prstGeom>
          <a:noFill/>
        </p:spPr>
        <p:txBody>
          <a:bodyPr wrap="square">
            <a:spAutoFit/>
          </a:bodyPr>
          <a:lstStyle/>
          <a:p>
            <a:r>
              <a:rPr lang="en-GB" sz="1100" dirty="0"/>
              <a:t>R.J. </a:t>
            </a:r>
            <a:r>
              <a:rPr lang="en-GB" sz="1100" dirty="0" err="1"/>
              <a:t>Shalloo</a:t>
            </a:r>
            <a:r>
              <a:rPr lang="en-GB" sz="1100" dirty="0"/>
              <a:t> </a:t>
            </a:r>
            <a:r>
              <a:rPr lang="en-GB" sz="1100" i="1" dirty="0"/>
              <a:t>et al.</a:t>
            </a:r>
            <a:r>
              <a:rPr lang="en-GB" sz="1100" dirty="0"/>
              <a:t> </a:t>
            </a:r>
            <a:r>
              <a:rPr lang="en-GB" sz="1100" i="1" dirty="0"/>
              <a:t>Nat </a:t>
            </a:r>
            <a:r>
              <a:rPr lang="en-GB" sz="1100" i="1" dirty="0" err="1"/>
              <a:t>Commun</a:t>
            </a:r>
            <a:r>
              <a:rPr lang="en-GB" sz="1100" dirty="0"/>
              <a:t> </a:t>
            </a:r>
            <a:r>
              <a:rPr lang="en-GB" sz="1100" b="1" dirty="0"/>
              <a:t>11</a:t>
            </a:r>
            <a:r>
              <a:rPr lang="en-GB" sz="1100" dirty="0"/>
              <a:t>, 6355 (2020).</a:t>
            </a:r>
          </a:p>
        </p:txBody>
      </p:sp>
    </p:spTree>
    <p:extLst>
      <p:ext uri="{BB962C8B-B14F-4D97-AF65-F5344CB8AC3E}">
        <p14:creationId xmlns:p14="http://schemas.microsoft.com/office/powerpoint/2010/main" val="35894418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3C14704-7E48-2C05-94E0-510748240F21}"/>
              </a:ext>
            </a:extLst>
          </p:cNvPr>
          <p:cNvSpPr txBox="1"/>
          <p:nvPr/>
        </p:nvSpPr>
        <p:spPr>
          <a:xfrm>
            <a:off x="1518462" y="382204"/>
            <a:ext cx="8642703" cy="64633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Ion Acceleration Applications</a:t>
            </a:r>
            <a:endPar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D6A7EF5B-59E0-333D-F8F9-AE112711FCC9}"/>
              </a:ext>
            </a:extLst>
          </p:cNvPr>
          <p:cNvSpPr txBox="1"/>
          <p:nvPr/>
        </p:nvSpPr>
        <p:spPr>
          <a:xfrm>
            <a:off x="413280" y="1166842"/>
            <a:ext cx="6250114" cy="5909310"/>
          </a:xfrm>
          <a:prstGeom prst="rect">
            <a:avLst/>
          </a:prstGeom>
          <a:noFill/>
          <a:ln>
            <a:noFill/>
          </a:ln>
        </p:spPr>
        <p:txBody>
          <a:bodyPr wrap="square" rtlCol="0">
            <a:spAutoFit/>
          </a:bodyPr>
          <a:lstStyle/>
          <a:p>
            <a:pPr marR="0" lvl="1" algn="l" defTabSz="914400" rtl="0" eaLnBrk="1" fontAlgn="auto" latinLnBrk="0" hangingPunct="1">
              <a:lnSpc>
                <a:spcPct val="100000"/>
              </a:lnSpc>
              <a:spcBef>
                <a:spcPts val="0"/>
              </a:spcBef>
              <a:spcAft>
                <a:spcPts val="0"/>
              </a:spcAft>
              <a:buClrTx/>
              <a:buSzTx/>
              <a:tabLst/>
              <a:defRPr/>
            </a:pPr>
            <a:endParaRPr kumimoji="0" lang="en-GB" sz="1800" b="0" i="0"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rPr>
              <a:t>Development of Ion Acceleration </a:t>
            </a:r>
            <a:r>
              <a:rPr kumimoji="0" lang="en-GB" sz="1800" b="1" i="0" u="none" strike="noStrike" kern="0" cap="none" spc="0" normalizeH="0" baseline="0" noProof="0" dirty="0" err="1">
                <a:ln>
                  <a:noFill/>
                </a:ln>
                <a:solidFill>
                  <a:srgbClr val="63666A"/>
                </a:solidFill>
                <a:effectLst/>
                <a:uLnTx/>
                <a:uFillTx/>
                <a:latin typeface="Arial" panose="020B0604020202020204" pitchFamily="34" charset="0"/>
                <a:ea typeface="+mn-ea"/>
                <a:cs typeface="Arial" panose="020B0604020202020204" pitchFamily="34" charset="0"/>
                <a:sym typeface="Symbol"/>
              </a:rPr>
              <a:t>Sche</a:t>
            </a:r>
            <a:r>
              <a:rPr lang="en-GB" b="1" kern="0" dirty="0" err="1">
                <a:solidFill>
                  <a:srgbClr val="63666A"/>
                </a:solidFill>
                <a:latin typeface="Arial" panose="020B0604020202020204" pitchFamily="34" charset="0"/>
                <a:cs typeface="Arial" panose="020B0604020202020204" pitchFamily="34" charset="0"/>
                <a:sym typeface="Symbol"/>
              </a:rPr>
              <a:t>mes</a:t>
            </a:r>
            <a:endParaRPr kumimoji="0" lang="en-GB" sz="1800" b="1" i="0"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rPr>
              <a:t>Limits of TNSA studies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rPr>
              <a:t>RPA </a:t>
            </a:r>
            <a:r>
              <a:rPr lang="en-GB" kern="0" dirty="0">
                <a:solidFill>
                  <a:srgbClr val="63666A"/>
                </a:solidFill>
                <a:latin typeface="Arial" panose="020B0604020202020204" pitchFamily="34" charset="0"/>
                <a:cs typeface="Arial" panose="020B0604020202020204" pitchFamily="34" charset="0"/>
                <a:sym typeface="Symbol"/>
              </a:rPr>
              <a:t>/ Hybrid acceleration schemes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kern="0" dirty="0">
                <a:solidFill>
                  <a:srgbClr val="63666A"/>
                </a:solidFill>
                <a:latin typeface="Arial" panose="020B0604020202020204" pitchFamily="34" charset="0"/>
                <a:cs typeface="Arial" panose="020B0604020202020204" pitchFamily="34" charset="0"/>
                <a:sym typeface="Symbol"/>
              </a:rPr>
              <a:t>Relativistic induced transparency (RIT)</a:t>
            </a:r>
            <a:endParaRPr kumimoji="0" lang="en-GB" sz="1800" b="0" i="0"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endParaRPr>
          </a:p>
          <a:p>
            <a:pPr marR="0" lvl="1" algn="l" defTabSz="914400" rtl="0" eaLnBrk="1" fontAlgn="auto" latinLnBrk="0" hangingPunct="1">
              <a:lnSpc>
                <a:spcPct val="100000"/>
              </a:lnSpc>
              <a:spcBef>
                <a:spcPts val="0"/>
              </a:spcBef>
              <a:spcAft>
                <a:spcPts val="0"/>
              </a:spcAft>
              <a:buClrTx/>
              <a:buSzTx/>
              <a:tabLst/>
              <a:defRPr/>
            </a:pPr>
            <a:endParaRPr kumimoji="0" lang="en-GB" sz="1800" b="0" i="0"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rPr>
              <a:t>Multi-parameter TNSA Optimisation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rPr>
              <a:t>Thorough parameter scanning across large area to causal multi-dimensional relationships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kern="0" dirty="0">
                <a:solidFill>
                  <a:srgbClr val="63666A"/>
                </a:solidFill>
                <a:latin typeface="Arial" panose="020B0604020202020204" pitchFamily="34" charset="0"/>
                <a:cs typeface="Arial" panose="020B0604020202020204" pitchFamily="34" charset="0"/>
                <a:sym typeface="Symbol"/>
              </a:rPr>
              <a:t>Variable laser conditions, variable </a:t>
            </a:r>
            <a:r>
              <a:rPr lang="en-GB" kern="0" dirty="0" err="1">
                <a:solidFill>
                  <a:srgbClr val="63666A"/>
                </a:solidFill>
                <a:latin typeface="Arial" panose="020B0604020202020204" pitchFamily="34" charset="0"/>
                <a:cs typeface="Arial" panose="020B0604020202020204" pitchFamily="34" charset="0"/>
                <a:sym typeface="Symbol"/>
              </a:rPr>
              <a:t>targetry</a:t>
            </a:r>
            <a:r>
              <a:rPr lang="en-GB" kern="0" dirty="0">
                <a:solidFill>
                  <a:srgbClr val="63666A"/>
                </a:solidFill>
                <a:latin typeface="Arial" panose="020B0604020202020204" pitchFamily="34" charset="0"/>
                <a:cs typeface="Arial" panose="020B0604020202020204" pitchFamily="34" charset="0"/>
                <a:sym typeface="Symbol"/>
              </a:rPr>
              <a:t> conditions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rPr>
              <a:t>Stable acceleration conditions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rPr>
              <a:t>Ion beam applications</a:t>
            </a:r>
            <a:endParaRPr kumimoji="0" lang="en-GB" sz="1800" b="0" i="0"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kern="0" dirty="0">
                <a:solidFill>
                  <a:srgbClr val="63666A"/>
                </a:solidFill>
                <a:latin typeface="Arial" panose="020B0604020202020204" pitchFamily="34" charset="0"/>
                <a:cs typeface="Arial" panose="020B0604020202020204" pitchFamily="34" charset="0"/>
                <a:sym typeface="Symbol"/>
              </a:rPr>
              <a:t>Radiobiology studies for high average dose proton source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kern="0" dirty="0">
                <a:solidFill>
                  <a:srgbClr val="63666A"/>
                </a:solidFill>
                <a:latin typeface="Arial" panose="020B0604020202020204" pitchFamily="34" charset="0"/>
                <a:cs typeface="Arial" panose="020B0604020202020204" pitchFamily="34" charset="0"/>
                <a:sym typeface="Symbol"/>
              </a:rPr>
              <a:t>Ion focusing and selection (passive/active)</a:t>
            </a:r>
          </a:p>
          <a:p>
            <a:pPr marL="742950" lvl="1" indent="-285750">
              <a:buFont typeface="Arial" panose="020B0604020202020204" pitchFamily="34" charset="0"/>
              <a:buChar char="•"/>
              <a:defRPr/>
            </a:pPr>
            <a:r>
              <a:rPr kumimoji="0" lang="en-GB" sz="1800" b="0" i="0"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rPr>
              <a:t>With catcher </a:t>
            </a:r>
            <a:r>
              <a:rPr lang="en-GB" kern="0" dirty="0">
                <a:solidFill>
                  <a:srgbClr val="63666A"/>
                </a:solidFill>
                <a:latin typeface="Arial" panose="020B0604020202020204" pitchFamily="34" charset="0"/>
                <a:cs typeface="Arial" panose="020B0604020202020204" pitchFamily="34" charset="0"/>
                <a:sym typeface="Symbol"/>
              </a:rPr>
              <a:t>target development, f</a:t>
            </a:r>
            <a:r>
              <a:rPr kumimoji="0" lang="en-GB" sz="1800" b="0" i="0" u="none" strike="noStrike" kern="0" cap="none" spc="0" normalizeH="0" baseline="0" noProof="0" dirty="0" err="1">
                <a:ln>
                  <a:noFill/>
                </a:ln>
                <a:solidFill>
                  <a:srgbClr val="63666A"/>
                </a:solidFill>
                <a:effectLst/>
                <a:uLnTx/>
                <a:uFillTx/>
                <a:latin typeface="Arial" panose="020B0604020202020204" pitchFamily="34" charset="0"/>
                <a:ea typeface="+mn-ea"/>
                <a:cs typeface="Arial" panose="020B0604020202020204" pitchFamily="34" charset="0"/>
                <a:sym typeface="Symbol"/>
              </a:rPr>
              <a:t>ast</a:t>
            </a:r>
            <a:r>
              <a:rPr kumimoji="0" lang="en-GB" sz="1800" b="0" i="0"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rPr>
              <a:t> and thermalised neutron generation</a:t>
            </a:r>
            <a:endParaRPr lang="en-GB" kern="0" dirty="0">
              <a:solidFill>
                <a:srgbClr val="63666A"/>
              </a:solidFill>
              <a:latin typeface="Arial" panose="020B0604020202020204" pitchFamily="34" charset="0"/>
              <a:cs typeface="Arial" panose="020B0604020202020204" pitchFamily="34" charset="0"/>
              <a:sym typeface="Symbol"/>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endParaRPr>
          </a:p>
        </p:txBody>
      </p:sp>
      <p:pic>
        <p:nvPicPr>
          <p:cNvPr id="2" name="Picture 1">
            <a:extLst>
              <a:ext uri="{FF2B5EF4-FFF2-40B4-BE49-F238E27FC236}">
                <a16:creationId xmlns:a16="http://schemas.microsoft.com/office/drawing/2014/main" id="{0B1D0D0A-B05F-B970-C1FA-EAF3C709A5E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53963" y="382204"/>
            <a:ext cx="3272967" cy="215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789FEFCF-4928-B886-6EAD-D8EB445741EA}"/>
              </a:ext>
            </a:extLst>
          </p:cNvPr>
          <p:cNvPicPr>
            <a:picLocks noChangeAspect="1"/>
          </p:cNvPicPr>
          <p:nvPr/>
        </p:nvPicPr>
        <p:blipFill>
          <a:blip r:embed="rId4"/>
          <a:stretch>
            <a:fillRect/>
          </a:stretch>
        </p:blipFill>
        <p:spPr>
          <a:xfrm>
            <a:off x="7451338" y="2700827"/>
            <a:ext cx="4071360" cy="2065040"/>
          </a:xfrm>
          <a:prstGeom prst="rect">
            <a:avLst/>
          </a:prstGeom>
        </p:spPr>
      </p:pic>
      <p:pic>
        <p:nvPicPr>
          <p:cNvPr id="7" name="Picture 6">
            <a:extLst>
              <a:ext uri="{FF2B5EF4-FFF2-40B4-BE49-F238E27FC236}">
                <a16:creationId xmlns:a16="http://schemas.microsoft.com/office/drawing/2014/main" id="{BF57170E-7A13-7CD7-683E-E6794B13370C}"/>
              </a:ext>
            </a:extLst>
          </p:cNvPr>
          <p:cNvPicPr>
            <a:picLocks noChangeAspect="1"/>
          </p:cNvPicPr>
          <p:nvPr/>
        </p:nvPicPr>
        <p:blipFill rotWithShape="1">
          <a:blip r:embed="rId5"/>
          <a:srcRect l="18669" r="20453" b="45153"/>
          <a:stretch/>
        </p:blipFill>
        <p:spPr>
          <a:xfrm>
            <a:off x="6567700" y="5030919"/>
            <a:ext cx="2973301" cy="1848347"/>
          </a:xfrm>
          <a:prstGeom prst="rect">
            <a:avLst/>
          </a:prstGeom>
        </p:spPr>
      </p:pic>
      <p:pic>
        <p:nvPicPr>
          <p:cNvPr id="4098" name="Picture 2" descr="Research/DesignStudy/LhARA-logo – CCAP">
            <a:extLst>
              <a:ext uri="{FF2B5EF4-FFF2-40B4-BE49-F238E27FC236}">
                <a16:creationId xmlns:a16="http://schemas.microsoft.com/office/drawing/2014/main" id="{794DD554-ED3E-7F4F-18C7-D38F6BC7C6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80314" y="4765867"/>
            <a:ext cx="2983314" cy="1003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9046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1A39C34-E01A-FD49-8603-2E8AE6BB5606}"/>
              </a:ext>
            </a:extLst>
          </p:cNvPr>
          <p:cNvSpPr txBox="1"/>
          <p:nvPr/>
        </p:nvSpPr>
        <p:spPr>
          <a:xfrm>
            <a:off x="1279046" y="2598003"/>
            <a:ext cx="7438752" cy="1569660"/>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6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Technical challenges going forward</a:t>
            </a:r>
            <a:endParaRPr kumimoji="0" lang="en-US" sz="4800" b="1" i="0" u="none" strike="noStrike" kern="1200" cap="none" spc="-15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CE9DA41C-8BD1-2C47-A5C2-2F23DC884D7F}"/>
              </a:ext>
            </a:extLst>
          </p:cNvPr>
          <p:cNvPicPr>
            <a:picLocks noChangeAspect="1"/>
          </p:cNvPicPr>
          <p:nvPr/>
        </p:nvPicPr>
        <p:blipFill>
          <a:blip r:embed="rId4"/>
          <a:stretch>
            <a:fillRect/>
          </a:stretch>
        </p:blipFill>
        <p:spPr>
          <a:xfrm>
            <a:off x="515938" y="412403"/>
            <a:ext cx="3770785" cy="963960"/>
          </a:xfrm>
          <a:prstGeom prst="rect">
            <a:avLst/>
          </a:prstGeom>
        </p:spPr>
      </p:pic>
    </p:spTree>
    <p:extLst>
      <p:ext uri="{BB962C8B-B14F-4D97-AF65-F5344CB8AC3E}">
        <p14:creationId xmlns:p14="http://schemas.microsoft.com/office/powerpoint/2010/main" val="1984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1A39C34-E01A-FD49-8603-2E8AE6BB5606}"/>
              </a:ext>
            </a:extLst>
          </p:cNvPr>
          <p:cNvSpPr txBox="1"/>
          <p:nvPr/>
        </p:nvSpPr>
        <p:spPr>
          <a:xfrm>
            <a:off x="1279045" y="2598003"/>
            <a:ext cx="8316591" cy="1569660"/>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6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EPAC Radiation Beam Parameters</a:t>
            </a:r>
            <a:endParaRPr kumimoji="0" lang="en-US" sz="4800" b="1" i="0" u="none" strike="noStrike" kern="1200" cap="none" spc="-15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CE9DA41C-8BD1-2C47-A5C2-2F23DC884D7F}"/>
              </a:ext>
            </a:extLst>
          </p:cNvPr>
          <p:cNvPicPr>
            <a:picLocks noChangeAspect="1"/>
          </p:cNvPicPr>
          <p:nvPr/>
        </p:nvPicPr>
        <p:blipFill>
          <a:blip r:embed="rId4"/>
          <a:stretch>
            <a:fillRect/>
          </a:stretch>
        </p:blipFill>
        <p:spPr>
          <a:xfrm>
            <a:off x="515938" y="412403"/>
            <a:ext cx="3770785" cy="963960"/>
          </a:xfrm>
          <a:prstGeom prst="rect">
            <a:avLst/>
          </a:prstGeom>
        </p:spPr>
      </p:pic>
    </p:spTree>
    <p:extLst>
      <p:ext uri="{BB962C8B-B14F-4D97-AF65-F5344CB8AC3E}">
        <p14:creationId xmlns:p14="http://schemas.microsoft.com/office/powerpoint/2010/main" val="23132861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9C1E4EB2-2075-C198-7E2B-F3F5F53B8770}"/>
              </a:ext>
            </a:extLst>
          </p:cNvPr>
          <p:cNvSpPr txBox="1"/>
          <p:nvPr/>
        </p:nvSpPr>
        <p:spPr>
          <a:xfrm>
            <a:off x="564815" y="3142363"/>
            <a:ext cx="2057679" cy="276999"/>
          </a:xfrm>
          <a:prstGeom prst="rect">
            <a:avLst/>
          </a:prstGeom>
          <a:noFill/>
        </p:spPr>
        <p:txBody>
          <a:bodyPr wrap="none" rtlCol="0">
            <a:spAutoFit/>
          </a:bodyPr>
          <a:lstStyle/>
          <a:p>
            <a:r>
              <a:rPr lang="en-GB" sz="1200" b="1" dirty="0"/>
              <a:t>Laser feedback + stabilisation</a:t>
            </a:r>
          </a:p>
        </p:txBody>
      </p:sp>
      <p:sp>
        <p:nvSpPr>
          <p:cNvPr id="2" name="Title 1">
            <a:extLst>
              <a:ext uri="{FF2B5EF4-FFF2-40B4-BE49-F238E27FC236}">
                <a16:creationId xmlns:a16="http://schemas.microsoft.com/office/drawing/2014/main" id="{EC9D6581-E2B3-0D6C-1CAB-3863F27B4F82}"/>
              </a:ext>
            </a:extLst>
          </p:cNvPr>
          <p:cNvSpPr>
            <a:spLocks noGrp="1"/>
          </p:cNvSpPr>
          <p:nvPr>
            <p:ph type="title"/>
          </p:nvPr>
        </p:nvSpPr>
        <p:spPr>
          <a:xfrm>
            <a:off x="1223850" y="0"/>
            <a:ext cx="10515600" cy="1325563"/>
          </a:xfrm>
        </p:spPr>
        <p:txBody>
          <a:bodyPr/>
          <a:lstStyle/>
          <a:p>
            <a:r>
              <a:rPr lang="en-US" dirty="0"/>
              <a:t>Technical Challenges</a:t>
            </a:r>
          </a:p>
        </p:txBody>
      </p:sp>
      <p:sp>
        <p:nvSpPr>
          <p:cNvPr id="7" name="Rectangle 6">
            <a:extLst>
              <a:ext uri="{FF2B5EF4-FFF2-40B4-BE49-F238E27FC236}">
                <a16:creationId xmlns:a16="http://schemas.microsoft.com/office/drawing/2014/main" id="{040205E6-A8BC-EDE4-5115-05B51121EA04}"/>
              </a:ext>
            </a:extLst>
          </p:cNvPr>
          <p:cNvSpPr/>
          <p:nvPr/>
        </p:nvSpPr>
        <p:spPr>
          <a:xfrm>
            <a:off x="298939" y="1164247"/>
            <a:ext cx="6190409" cy="3754874"/>
          </a:xfrm>
          <a:prstGeom prst="rect">
            <a:avLst/>
          </a:prstGeom>
        </p:spPr>
        <p:txBody>
          <a:bodyPr wrap="square">
            <a:spAutoFit/>
          </a:bodyPr>
          <a:lstStyle/>
          <a:p>
            <a:pPr marL="285750" marR="0" lvl="0" indent="-2857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GB" dirty="0">
                <a:solidFill>
                  <a:srgbClr val="626262"/>
                </a:solidFill>
                <a:latin typeface="Arial" panose="020B0604020202020204" pitchFamily="34" charset="0"/>
                <a:cs typeface="Arial" panose="020B0604020202020204" pitchFamily="34" charset="0"/>
              </a:rPr>
              <a:t>Increased </a:t>
            </a:r>
            <a:r>
              <a:rPr lang="en-GB" b="1" dirty="0">
                <a:solidFill>
                  <a:srgbClr val="626262"/>
                </a:solidFill>
                <a:latin typeface="Arial" panose="020B0604020202020204" pitchFamily="34" charset="0"/>
                <a:cs typeface="Arial" panose="020B0604020202020204" pitchFamily="34" charset="0"/>
              </a:rPr>
              <a:t>stability</a:t>
            </a:r>
            <a:r>
              <a:rPr lang="en-GB" dirty="0">
                <a:solidFill>
                  <a:srgbClr val="626262"/>
                </a:solidFill>
                <a:latin typeface="Arial" panose="020B0604020202020204" pitchFamily="34" charset="0"/>
                <a:cs typeface="Arial" panose="020B0604020202020204" pitchFamily="34" charset="0"/>
              </a:rPr>
              <a:t> of both laser and plasma-accelerator</a:t>
            </a:r>
          </a:p>
          <a:p>
            <a:pPr marL="742950" lvl="1" indent="-285750" fontAlgn="base">
              <a:spcAft>
                <a:spcPts val="600"/>
              </a:spcAft>
              <a:buFont typeface="Arial" panose="020B0604020202020204" pitchFamily="34" charset="0"/>
              <a:buChar char="•"/>
            </a:pPr>
            <a:r>
              <a:rPr lang="en-GB" dirty="0">
                <a:solidFill>
                  <a:srgbClr val="626262"/>
                </a:solidFill>
                <a:latin typeface="Arial" panose="020B0604020202020204" pitchFamily="34" charset="0"/>
                <a:cs typeface="Arial" panose="020B0604020202020204" pitchFamily="34" charset="0"/>
              </a:rPr>
              <a:t>Tackling infrastructural causes (50 Hz vibration from site)</a:t>
            </a:r>
          </a:p>
          <a:p>
            <a:pPr marL="742950" lvl="1" indent="-285750" fontAlgn="base">
              <a:spcAft>
                <a:spcPts val="600"/>
              </a:spcAft>
              <a:buFont typeface="Arial" panose="020B0604020202020204" pitchFamily="34" charset="0"/>
              <a:buChar char="•"/>
            </a:pPr>
            <a:r>
              <a:rPr kumimoji="0" lang="en-GB"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Identifying</a:t>
            </a:r>
            <a:r>
              <a:rPr lang="en-GB" dirty="0">
                <a:solidFill>
                  <a:srgbClr val="626262"/>
                </a:solidFill>
                <a:latin typeface="Arial" panose="020B0604020202020204" pitchFamily="34" charset="0"/>
                <a:cs typeface="Arial" panose="020B0604020202020204" pitchFamily="34" charset="0"/>
              </a:rPr>
              <a:t> causes of LWFA instability </a:t>
            </a:r>
          </a:p>
          <a:p>
            <a:pPr marL="742950" lvl="1" indent="-285750" fontAlgn="base">
              <a:spcAft>
                <a:spcPts val="600"/>
              </a:spcAft>
              <a:buFont typeface="Arial" panose="020B0604020202020204" pitchFamily="34" charset="0"/>
              <a:buChar char="•"/>
            </a:pPr>
            <a:endParaRPr kumimoji="0" lang="en-GB"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endParaRPr>
          </a:p>
          <a:p>
            <a:pPr marL="742950" lvl="1" indent="-285750" fontAlgn="base">
              <a:spcAft>
                <a:spcPts val="600"/>
              </a:spcAft>
              <a:buFont typeface="Arial" panose="020B0604020202020204" pitchFamily="34" charset="0"/>
              <a:buChar char="•"/>
            </a:pPr>
            <a:endParaRPr lang="en-GB" dirty="0">
              <a:solidFill>
                <a:srgbClr val="626262"/>
              </a:solidFill>
              <a:latin typeface="Arial" panose="020B0604020202020204" pitchFamily="34" charset="0"/>
              <a:cs typeface="Arial" panose="020B0604020202020204" pitchFamily="34" charset="0"/>
            </a:endParaRPr>
          </a:p>
          <a:p>
            <a:pPr lvl="1" fontAlgn="base">
              <a:spcAft>
                <a:spcPts val="600"/>
              </a:spcAft>
            </a:pPr>
            <a:endParaRPr kumimoji="0" lang="en-GB"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X-ray imaging and CT processing </a:t>
            </a:r>
            <a:r>
              <a:rPr kumimoji="0" lang="en-GB" sz="180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for rapid acquisitions</a:t>
            </a:r>
          </a:p>
          <a:p>
            <a:pPr marL="742950" lvl="1" indent="-285750" fontAlgn="base">
              <a:spcAft>
                <a:spcPts val="600"/>
              </a:spcAft>
              <a:buFont typeface="Arial" panose="020B0604020202020204" pitchFamily="34" charset="0"/>
              <a:buChar char="•"/>
            </a:pPr>
            <a:r>
              <a:rPr lang="en-GB" dirty="0">
                <a:solidFill>
                  <a:srgbClr val="626262"/>
                </a:solidFill>
                <a:latin typeface="Arial" panose="020B0604020202020204" pitchFamily="34" charset="0"/>
                <a:cs typeface="Arial" panose="020B0604020202020204" pitchFamily="34" charset="0"/>
              </a:rPr>
              <a:t>Higher resolution, higher sensitivity diagnostics</a:t>
            </a:r>
          </a:p>
          <a:p>
            <a:pPr marL="742950" lvl="1" indent="-285750" fontAlgn="base">
              <a:spcAft>
                <a:spcPts val="600"/>
              </a:spcAft>
              <a:buFont typeface="Arial" panose="020B0604020202020204" pitchFamily="34" charset="0"/>
              <a:buChar char="•"/>
            </a:pPr>
            <a:r>
              <a:rPr lang="en-GB" dirty="0">
                <a:solidFill>
                  <a:srgbClr val="626262"/>
                </a:solidFill>
                <a:latin typeface="Arial" panose="020B0604020202020204" pitchFamily="34" charset="0"/>
                <a:cs typeface="Arial" panose="020B0604020202020204" pitchFamily="34" charset="0"/>
              </a:rPr>
              <a:t>CT Processing routines</a:t>
            </a:r>
          </a:p>
        </p:txBody>
      </p:sp>
      <p:sp>
        <p:nvSpPr>
          <p:cNvPr id="13" name="TextBox 12">
            <a:extLst>
              <a:ext uri="{FF2B5EF4-FFF2-40B4-BE49-F238E27FC236}">
                <a16:creationId xmlns:a16="http://schemas.microsoft.com/office/drawing/2014/main" id="{761BF1E0-597E-B522-ACD2-7E909D64F00E}"/>
              </a:ext>
            </a:extLst>
          </p:cNvPr>
          <p:cNvSpPr txBox="1"/>
          <p:nvPr/>
        </p:nvSpPr>
        <p:spPr>
          <a:xfrm>
            <a:off x="6489348" y="1140909"/>
            <a:ext cx="5589876" cy="4816703"/>
          </a:xfrm>
          <a:prstGeom prst="rect">
            <a:avLst/>
          </a:prstGeom>
          <a:noFill/>
        </p:spPr>
        <p:txBody>
          <a:bodyPr wrap="square">
            <a:spAutoFit/>
          </a:bodyPr>
          <a:lstStyle/>
          <a:p>
            <a:pPr marL="285750" indent="-285750" fontAlgn="base">
              <a:spcAft>
                <a:spcPts val="600"/>
              </a:spcAft>
              <a:buFont typeface="Arial" panose="020B0604020202020204" pitchFamily="34" charset="0"/>
              <a:buChar char="•"/>
            </a:pPr>
            <a:r>
              <a:rPr lang="en-GB" b="1" dirty="0" err="1">
                <a:solidFill>
                  <a:srgbClr val="626262"/>
                </a:solidFill>
                <a:latin typeface="Arial" panose="020B0604020202020204" pitchFamily="34" charset="0"/>
                <a:cs typeface="Arial" panose="020B0604020202020204" pitchFamily="34" charset="0"/>
              </a:rPr>
              <a:t>Targetry</a:t>
            </a:r>
            <a:r>
              <a:rPr lang="en-GB" b="1" dirty="0">
                <a:solidFill>
                  <a:srgbClr val="626262"/>
                </a:solidFill>
                <a:latin typeface="Arial" panose="020B0604020202020204" pitchFamily="34" charset="0"/>
                <a:cs typeface="Arial" panose="020B0604020202020204" pitchFamily="34" charset="0"/>
              </a:rPr>
              <a:t> development</a:t>
            </a:r>
          </a:p>
          <a:p>
            <a:pPr marL="742950" lvl="1" indent="-285750" fontAlgn="base">
              <a:spcAft>
                <a:spcPts val="600"/>
              </a:spcAft>
              <a:buFont typeface="Arial" panose="020B0604020202020204" pitchFamily="34" charset="0"/>
              <a:buChar char="•"/>
            </a:pPr>
            <a:r>
              <a:rPr lang="en-GB" dirty="0">
                <a:solidFill>
                  <a:srgbClr val="626262"/>
                </a:solidFill>
                <a:latin typeface="Arial" panose="020B0604020202020204" pitchFamily="34" charset="0"/>
                <a:cs typeface="Arial" panose="020B0604020202020204" pitchFamily="34" charset="0"/>
              </a:rPr>
              <a:t>Controlled gas density profiles </a:t>
            </a:r>
          </a:p>
          <a:p>
            <a:pPr marL="742950" lvl="1" indent="-285750" fontAlgn="base">
              <a:spcAft>
                <a:spcPts val="600"/>
              </a:spcAft>
              <a:buFont typeface="Arial" panose="020B0604020202020204" pitchFamily="34" charset="0"/>
              <a:buChar char="•"/>
            </a:pPr>
            <a:r>
              <a:rPr lang="en-GB" dirty="0">
                <a:solidFill>
                  <a:srgbClr val="626262"/>
                </a:solidFill>
                <a:latin typeface="Arial" panose="020B0604020202020204" pitchFamily="34" charset="0"/>
                <a:cs typeface="Arial" panose="020B0604020202020204" pitchFamily="34" charset="0"/>
              </a:rPr>
              <a:t>Solid </a:t>
            </a:r>
            <a:r>
              <a:rPr lang="en-GB" dirty="0" err="1">
                <a:solidFill>
                  <a:srgbClr val="626262"/>
                </a:solidFill>
                <a:latin typeface="Arial" panose="020B0604020202020204" pitchFamily="34" charset="0"/>
                <a:cs typeface="Arial" panose="020B0604020202020204" pitchFamily="34" charset="0"/>
              </a:rPr>
              <a:t>targetry</a:t>
            </a:r>
            <a:r>
              <a:rPr lang="en-GB" dirty="0">
                <a:solidFill>
                  <a:srgbClr val="626262"/>
                </a:solidFill>
                <a:latin typeface="Arial" panose="020B0604020202020204" pitchFamily="34" charset="0"/>
                <a:cs typeface="Arial" panose="020B0604020202020204" pitchFamily="34" charset="0"/>
              </a:rPr>
              <a:t> development for high repetition of complex </a:t>
            </a:r>
            <a:r>
              <a:rPr lang="en-GB" dirty="0" err="1">
                <a:solidFill>
                  <a:srgbClr val="626262"/>
                </a:solidFill>
                <a:latin typeface="Arial" panose="020B0604020202020204" pitchFamily="34" charset="0"/>
                <a:cs typeface="Arial" panose="020B0604020202020204" pitchFamily="34" charset="0"/>
              </a:rPr>
              <a:t>targetry</a:t>
            </a:r>
            <a:endParaRPr lang="en-GB" dirty="0">
              <a:solidFill>
                <a:srgbClr val="626262"/>
              </a:solidFill>
              <a:latin typeface="Arial" panose="020B0604020202020204" pitchFamily="34" charset="0"/>
              <a:cs typeface="Arial" panose="020B0604020202020204" pitchFamily="34" charset="0"/>
            </a:endParaRPr>
          </a:p>
          <a:p>
            <a:pPr marL="742950" lvl="1" indent="-285750" fontAlgn="base">
              <a:spcAft>
                <a:spcPts val="600"/>
              </a:spcAft>
              <a:buFont typeface="Arial" panose="020B0604020202020204" pitchFamily="34" charset="0"/>
              <a:buChar char="•"/>
            </a:pPr>
            <a:r>
              <a:rPr lang="en-GB" dirty="0">
                <a:solidFill>
                  <a:srgbClr val="626262"/>
                </a:solidFill>
                <a:latin typeface="Arial" panose="020B0604020202020204" pitchFamily="34" charset="0"/>
                <a:cs typeface="Arial" panose="020B0604020202020204" pitchFamily="34" charset="0"/>
              </a:rPr>
              <a:t>Debris from targets, mitigating effects on optics</a:t>
            </a:r>
          </a:p>
          <a:p>
            <a:pPr marL="742950" lvl="1" indent="-285750" fontAlgn="base">
              <a:spcAft>
                <a:spcPts val="600"/>
              </a:spcAft>
              <a:buFont typeface="Arial" panose="020B0604020202020204" pitchFamily="34" charset="0"/>
              <a:buChar char="•"/>
            </a:pPr>
            <a:endParaRPr lang="en-GB" dirty="0">
              <a:solidFill>
                <a:srgbClr val="626262"/>
              </a:solidFill>
              <a:latin typeface="Arial" panose="020B0604020202020204" pitchFamily="34" charset="0"/>
              <a:cs typeface="Arial" panose="020B0604020202020204" pitchFamily="34" charset="0"/>
            </a:endParaRPr>
          </a:p>
          <a:p>
            <a:pPr marL="742950" lvl="1" indent="-285750" fontAlgn="base">
              <a:spcAft>
                <a:spcPts val="600"/>
              </a:spcAft>
              <a:buFont typeface="Arial" panose="020B0604020202020204" pitchFamily="34" charset="0"/>
              <a:buChar char="•"/>
            </a:pPr>
            <a:endParaRPr lang="en-GB" dirty="0">
              <a:solidFill>
                <a:srgbClr val="626262"/>
              </a:solidFill>
              <a:latin typeface="Arial" panose="020B0604020202020204" pitchFamily="34" charset="0"/>
              <a:cs typeface="Arial" panose="020B0604020202020204" pitchFamily="34" charset="0"/>
            </a:endParaRPr>
          </a:p>
          <a:p>
            <a:pPr marL="742950" lvl="1" indent="-285750" fontAlgn="base">
              <a:spcAft>
                <a:spcPts val="600"/>
              </a:spcAft>
              <a:buFont typeface="Arial" panose="020B0604020202020204" pitchFamily="34" charset="0"/>
              <a:buChar char="•"/>
            </a:pPr>
            <a:endParaRPr lang="en-GB" dirty="0">
              <a:solidFill>
                <a:srgbClr val="626262"/>
              </a:solidFill>
              <a:latin typeface="Arial" panose="020B0604020202020204" pitchFamily="34" charset="0"/>
              <a:cs typeface="Arial" panose="020B0604020202020204" pitchFamily="34" charset="0"/>
            </a:endParaRPr>
          </a:p>
          <a:p>
            <a:pPr lvl="1" fontAlgn="base">
              <a:spcAft>
                <a:spcPts val="600"/>
              </a:spcAft>
            </a:pPr>
            <a:endParaRPr lang="en-GB" dirty="0">
              <a:solidFill>
                <a:srgbClr val="626262"/>
              </a:solidFill>
              <a:latin typeface="Arial" panose="020B0604020202020204" pitchFamily="34" charset="0"/>
              <a:cs typeface="Arial" panose="020B0604020202020204" pitchFamily="34" charset="0"/>
            </a:endParaRPr>
          </a:p>
          <a:p>
            <a:pPr marL="285750" indent="-285750" fontAlgn="base">
              <a:spcAft>
                <a:spcPts val="600"/>
              </a:spcAft>
              <a:buFont typeface="Arial" panose="020B0604020202020204" pitchFamily="34" charset="0"/>
              <a:buChar char="•"/>
            </a:pPr>
            <a:r>
              <a:rPr lang="en-GB" b="1" dirty="0">
                <a:solidFill>
                  <a:srgbClr val="626262"/>
                </a:solidFill>
                <a:latin typeface="Arial" panose="020B0604020202020204" pitchFamily="34" charset="0"/>
                <a:cs typeface="Arial" panose="020B0604020202020204" pitchFamily="34" charset="0"/>
              </a:rPr>
              <a:t>High repetition diagnostic development</a:t>
            </a:r>
          </a:p>
          <a:p>
            <a:pPr marL="742950" lvl="1" indent="-285750" fontAlgn="base">
              <a:spcAft>
                <a:spcPts val="600"/>
              </a:spcAft>
              <a:buFont typeface="Arial" panose="020B0604020202020204" pitchFamily="34" charset="0"/>
              <a:buChar char="•"/>
            </a:pPr>
            <a:r>
              <a:rPr lang="en-GB" dirty="0">
                <a:solidFill>
                  <a:srgbClr val="626262"/>
                </a:solidFill>
                <a:latin typeface="Arial" panose="020B0604020202020204" pitchFamily="34" charset="0"/>
                <a:cs typeface="Arial" panose="020B0604020202020204" pitchFamily="34" charset="0"/>
              </a:rPr>
              <a:t>Multi-modal sensitivity</a:t>
            </a:r>
          </a:p>
          <a:p>
            <a:pPr marL="742950" lvl="1" indent="-285750" fontAlgn="base">
              <a:spcAft>
                <a:spcPts val="600"/>
              </a:spcAft>
              <a:buFont typeface="Arial" panose="020B0604020202020204" pitchFamily="34" charset="0"/>
              <a:buChar char="•"/>
            </a:pPr>
            <a:r>
              <a:rPr lang="en-GB" dirty="0">
                <a:solidFill>
                  <a:srgbClr val="626262"/>
                </a:solidFill>
                <a:latin typeface="Arial" panose="020B0604020202020204" pitchFamily="34" charset="0"/>
                <a:cs typeface="Arial" panose="020B0604020202020204" pitchFamily="34" charset="0"/>
              </a:rPr>
              <a:t>Ion </a:t>
            </a:r>
            <a:r>
              <a:rPr lang="en-GB" dirty="0" err="1">
                <a:solidFill>
                  <a:srgbClr val="626262"/>
                </a:solidFill>
                <a:latin typeface="Arial" panose="020B0604020202020204" pitchFamily="34" charset="0"/>
                <a:cs typeface="Arial" panose="020B0604020202020204" pitchFamily="34" charset="0"/>
              </a:rPr>
              <a:t>spectro</a:t>
            </a:r>
            <a:r>
              <a:rPr lang="en-GB" dirty="0">
                <a:solidFill>
                  <a:srgbClr val="626262"/>
                </a:solidFill>
                <a:latin typeface="Arial" panose="020B0604020202020204" pitchFamily="34" charset="0"/>
                <a:cs typeface="Arial" panose="020B0604020202020204" pitchFamily="34" charset="0"/>
              </a:rPr>
              <a:t>-spatial measurements</a:t>
            </a:r>
          </a:p>
          <a:p>
            <a:pPr marL="742950" lvl="1" indent="-285750" fontAlgn="base">
              <a:spcAft>
                <a:spcPts val="600"/>
              </a:spcAft>
              <a:buFont typeface="Arial" panose="020B0604020202020204" pitchFamily="34" charset="0"/>
              <a:buChar char="•"/>
            </a:pPr>
            <a:r>
              <a:rPr kumimoji="0" lang="en-GB"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High temporal resolution</a:t>
            </a:r>
          </a:p>
        </p:txBody>
      </p:sp>
      <p:pic>
        <p:nvPicPr>
          <p:cNvPr id="14" name="Picture 13">
            <a:extLst>
              <a:ext uri="{FF2B5EF4-FFF2-40B4-BE49-F238E27FC236}">
                <a16:creationId xmlns:a16="http://schemas.microsoft.com/office/drawing/2014/main" id="{F98BDAA9-76BE-4CFB-8B05-EA7BFCBD62E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01012" y="3142363"/>
            <a:ext cx="1598400" cy="1107547"/>
          </a:xfrm>
          <a:prstGeom prst="rect">
            <a:avLst/>
          </a:prstGeom>
          <a:noFill/>
          <a:effectLst>
            <a:softEdge rad="31750"/>
          </a:effectLst>
        </p:spPr>
      </p:pic>
      <p:pic>
        <p:nvPicPr>
          <p:cNvPr id="15" name="Picture 14">
            <a:extLst>
              <a:ext uri="{FF2B5EF4-FFF2-40B4-BE49-F238E27FC236}">
                <a16:creationId xmlns:a16="http://schemas.microsoft.com/office/drawing/2014/main" id="{0AEFE354-5A4D-8427-AB48-3939CF1ABBC9}"/>
              </a:ext>
            </a:extLst>
          </p:cNvPr>
          <p:cNvPicPr>
            <a:picLocks noChangeAspect="1"/>
          </p:cNvPicPr>
          <p:nvPr/>
        </p:nvPicPr>
        <p:blipFill>
          <a:blip r:embed="rId3"/>
          <a:stretch>
            <a:fillRect/>
          </a:stretch>
        </p:blipFill>
        <p:spPr>
          <a:xfrm>
            <a:off x="1223850" y="2671934"/>
            <a:ext cx="4922467" cy="1002596"/>
          </a:xfrm>
          <a:prstGeom prst="rect">
            <a:avLst/>
          </a:prstGeom>
        </p:spPr>
      </p:pic>
      <p:pic>
        <p:nvPicPr>
          <p:cNvPr id="16" name="Picture 2">
            <a:extLst>
              <a:ext uri="{FF2B5EF4-FFF2-40B4-BE49-F238E27FC236}">
                <a16:creationId xmlns:a16="http://schemas.microsoft.com/office/drawing/2014/main" id="{B54D83A2-A06B-E332-C467-5A7A9DD6241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7028"/>
          <a:stretch/>
        </p:blipFill>
        <p:spPr bwMode="auto">
          <a:xfrm>
            <a:off x="1052980" y="5020901"/>
            <a:ext cx="3430412" cy="161307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2C8F2F1E-4CE5-F77B-4C7F-6A483D3BD9C0}"/>
              </a:ext>
            </a:extLst>
          </p:cNvPr>
          <p:cNvSpPr txBox="1"/>
          <p:nvPr/>
        </p:nvSpPr>
        <p:spPr>
          <a:xfrm>
            <a:off x="7060423" y="4174814"/>
            <a:ext cx="1982594" cy="276999"/>
          </a:xfrm>
          <a:prstGeom prst="rect">
            <a:avLst/>
          </a:prstGeom>
          <a:noFill/>
        </p:spPr>
        <p:txBody>
          <a:bodyPr wrap="none" rtlCol="0">
            <a:spAutoFit/>
          </a:bodyPr>
          <a:lstStyle/>
          <a:p>
            <a:r>
              <a:rPr lang="en-GB" sz="1200" b="1" dirty="0"/>
              <a:t>CLF Tape drive development</a:t>
            </a:r>
          </a:p>
        </p:txBody>
      </p:sp>
      <p:sp>
        <p:nvSpPr>
          <p:cNvPr id="20" name="TextBox 19">
            <a:extLst>
              <a:ext uri="{FF2B5EF4-FFF2-40B4-BE49-F238E27FC236}">
                <a16:creationId xmlns:a16="http://schemas.microsoft.com/office/drawing/2014/main" id="{C929ADA6-0DE2-0C4E-3583-02FACCF968D9}"/>
              </a:ext>
            </a:extLst>
          </p:cNvPr>
          <p:cNvSpPr txBox="1"/>
          <p:nvPr/>
        </p:nvSpPr>
        <p:spPr>
          <a:xfrm>
            <a:off x="1825052" y="5558996"/>
            <a:ext cx="2272417" cy="276999"/>
          </a:xfrm>
          <a:prstGeom prst="rect">
            <a:avLst/>
          </a:prstGeom>
          <a:noFill/>
        </p:spPr>
        <p:txBody>
          <a:bodyPr wrap="none" rtlCol="0">
            <a:spAutoFit/>
          </a:bodyPr>
          <a:lstStyle/>
          <a:p>
            <a:r>
              <a:rPr lang="en-GB" sz="1200" b="1" dirty="0"/>
              <a:t>High speed optical CT processing</a:t>
            </a:r>
          </a:p>
        </p:txBody>
      </p:sp>
    </p:spTree>
    <p:extLst>
      <p:ext uri="{BB962C8B-B14F-4D97-AF65-F5344CB8AC3E}">
        <p14:creationId xmlns:p14="http://schemas.microsoft.com/office/powerpoint/2010/main" val="34610188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D6581-E2B3-0D6C-1CAB-3863F27B4F82}"/>
              </a:ext>
            </a:extLst>
          </p:cNvPr>
          <p:cNvSpPr>
            <a:spLocks noGrp="1"/>
          </p:cNvSpPr>
          <p:nvPr>
            <p:ph type="title"/>
          </p:nvPr>
        </p:nvSpPr>
        <p:spPr>
          <a:xfrm>
            <a:off x="1223850" y="0"/>
            <a:ext cx="10515600" cy="1325563"/>
          </a:xfrm>
        </p:spPr>
        <p:txBody>
          <a:bodyPr/>
          <a:lstStyle/>
          <a:p>
            <a:r>
              <a:rPr lang="en-US" dirty="0"/>
              <a:t>Stability Improvements </a:t>
            </a:r>
          </a:p>
        </p:txBody>
      </p:sp>
      <p:grpSp>
        <p:nvGrpSpPr>
          <p:cNvPr id="9" name="Group 8">
            <a:extLst>
              <a:ext uri="{FF2B5EF4-FFF2-40B4-BE49-F238E27FC236}">
                <a16:creationId xmlns:a16="http://schemas.microsoft.com/office/drawing/2014/main" id="{9BB91AEB-BFF5-E437-0914-E045D4E64614}"/>
              </a:ext>
            </a:extLst>
          </p:cNvPr>
          <p:cNvGrpSpPr/>
          <p:nvPr/>
        </p:nvGrpSpPr>
        <p:grpSpPr>
          <a:xfrm>
            <a:off x="9020143" y="372106"/>
            <a:ext cx="2872918" cy="1752600"/>
            <a:chOff x="7963998" y="977464"/>
            <a:chExt cx="3634773" cy="2167617"/>
          </a:xfrm>
        </p:grpSpPr>
        <p:pic>
          <p:nvPicPr>
            <p:cNvPr id="3" name="Picture 2">
              <a:extLst>
                <a:ext uri="{FF2B5EF4-FFF2-40B4-BE49-F238E27FC236}">
                  <a16:creationId xmlns:a16="http://schemas.microsoft.com/office/drawing/2014/main" id="{378AB8D4-436A-F8F5-6A2E-A5FA5C171C2F}"/>
                </a:ext>
              </a:extLst>
            </p:cNvPr>
            <p:cNvPicPr>
              <a:picLocks noChangeAspect="1"/>
            </p:cNvPicPr>
            <p:nvPr/>
          </p:nvPicPr>
          <p:blipFill rotWithShape="1">
            <a:blip r:embed="rId2"/>
            <a:srcRect t="31025" r="48778"/>
            <a:stretch/>
          </p:blipFill>
          <p:spPr>
            <a:xfrm>
              <a:off x="7963998" y="977464"/>
              <a:ext cx="3634773" cy="2167617"/>
            </a:xfrm>
            <a:prstGeom prst="rect">
              <a:avLst/>
            </a:prstGeom>
          </p:spPr>
        </p:pic>
        <p:sp>
          <p:nvSpPr>
            <p:cNvPr id="5" name="Rectangle 4">
              <a:extLst>
                <a:ext uri="{FF2B5EF4-FFF2-40B4-BE49-F238E27FC236}">
                  <a16:creationId xmlns:a16="http://schemas.microsoft.com/office/drawing/2014/main" id="{EB65FAF4-2FC0-E85A-28C6-1AB9FB999053}"/>
                </a:ext>
              </a:extLst>
            </p:cNvPr>
            <p:cNvSpPr/>
            <p:nvPr/>
          </p:nvSpPr>
          <p:spPr>
            <a:xfrm>
              <a:off x="8313683" y="2459421"/>
              <a:ext cx="1114096" cy="38888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32F63A49-DDB9-759F-75DD-FEE55B2205ED}"/>
              </a:ext>
            </a:extLst>
          </p:cNvPr>
          <p:cNvGrpSpPr/>
          <p:nvPr/>
        </p:nvGrpSpPr>
        <p:grpSpPr>
          <a:xfrm>
            <a:off x="7475499" y="1805789"/>
            <a:ext cx="3089287" cy="1752600"/>
            <a:chOff x="7805439" y="3268717"/>
            <a:chExt cx="4097526" cy="2490442"/>
          </a:xfrm>
        </p:grpSpPr>
        <p:pic>
          <p:nvPicPr>
            <p:cNvPr id="4" name="Picture 3">
              <a:extLst>
                <a:ext uri="{FF2B5EF4-FFF2-40B4-BE49-F238E27FC236}">
                  <a16:creationId xmlns:a16="http://schemas.microsoft.com/office/drawing/2014/main" id="{1EBC4C97-E961-7D6F-5EC9-1C7E4F2DBC84}"/>
                </a:ext>
              </a:extLst>
            </p:cNvPr>
            <p:cNvPicPr>
              <a:picLocks noChangeAspect="1"/>
            </p:cNvPicPr>
            <p:nvPr/>
          </p:nvPicPr>
          <p:blipFill rotWithShape="1">
            <a:blip r:embed="rId3"/>
            <a:srcRect l="10122" t="31834" r="19633"/>
            <a:stretch/>
          </p:blipFill>
          <p:spPr>
            <a:xfrm>
              <a:off x="7805439" y="3268717"/>
              <a:ext cx="3951890" cy="2490442"/>
            </a:xfrm>
            <a:prstGeom prst="rect">
              <a:avLst/>
            </a:prstGeom>
          </p:spPr>
        </p:pic>
        <p:sp>
          <p:nvSpPr>
            <p:cNvPr id="6" name="Rectangle 5">
              <a:extLst>
                <a:ext uri="{FF2B5EF4-FFF2-40B4-BE49-F238E27FC236}">
                  <a16:creationId xmlns:a16="http://schemas.microsoft.com/office/drawing/2014/main" id="{97C2F171-1A87-E0C5-0515-2ED871D8F7EF}"/>
                </a:ext>
              </a:extLst>
            </p:cNvPr>
            <p:cNvSpPr/>
            <p:nvPr/>
          </p:nvSpPr>
          <p:spPr>
            <a:xfrm>
              <a:off x="10788869" y="5167061"/>
              <a:ext cx="1114096" cy="38888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mc:AlternateContent xmlns:mc="http://schemas.openxmlformats.org/markup-compatibility/2006">
        <mc:Choice xmlns:a14="http://schemas.microsoft.com/office/drawing/2010/main" Requires="a14">
          <p:sp>
            <p:nvSpPr>
              <p:cNvPr id="7" name="Rectangle 6">
                <a:extLst>
                  <a:ext uri="{FF2B5EF4-FFF2-40B4-BE49-F238E27FC236}">
                    <a16:creationId xmlns:a16="http://schemas.microsoft.com/office/drawing/2014/main" id="{040205E6-A8BC-EDE4-5115-05B51121EA04}"/>
                  </a:ext>
                </a:extLst>
              </p:cNvPr>
              <p:cNvSpPr/>
              <p:nvPr/>
            </p:nvSpPr>
            <p:spPr>
              <a:xfrm>
                <a:off x="298939" y="1164247"/>
                <a:ext cx="7005255" cy="2539157"/>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GB" sz="18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Combination of engineered stabilisation solutions and active feedback stabilisation to ensure system-wide 5 </a:t>
                </a:r>
                <a14:m>
                  <m:oMath xmlns:m="http://schemas.openxmlformats.org/officeDocument/2006/math">
                    <m:r>
                      <m:rPr>
                        <m:nor/>
                      </m:rPr>
                      <a:rPr kumimoji="0" lang="en-GB" sz="1800" b="1" i="0" u="none" strike="noStrike" kern="1200" cap="none" spc="0" normalizeH="0" baseline="0" noProof="0" smtClean="0">
                        <a:ln>
                          <a:noFill/>
                        </a:ln>
                        <a:solidFill>
                          <a:srgbClr val="626262"/>
                        </a:solidFill>
                        <a:effectLst/>
                        <a:uLnTx/>
                        <a:uFillTx/>
                        <a:latin typeface="Cambria Math" panose="02040503050406030204" pitchFamily="18" charset="0"/>
                        <a:ea typeface="+mn-ea"/>
                        <a:cs typeface="Arial" panose="020B0604020202020204" pitchFamily="34" charset="0"/>
                      </a:rPr>
                      <m:t>μRad</m:t>
                    </m:r>
                  </m:oMath>
                </a14:m>
                <a:r>
                  <a:rPr kumimoji="0" lang="en-GB" sz="18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 stability </a:t>
                </a: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Large granite blocks isolating sensitive optic chain and target chamber and table frequency response (</a:t>
                </a:r>
                <a:r>
                  <a:rPr kumimoji="0" lang="en-GB" sz="18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engineering</a:t>
                </a:r>
                <a:r>
                  <a:rPr kumimoji="0" lang="en-GB" sz="180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a:t>
                </a:r>
                <a:endParaRPr kumimoji="0" lang="en-GB" sz="18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endParaRPr>
              </a:p>
              <a:p>
                <a:pPr marL="342900" indent="-342900" fontAlgn="base">
                  <a:spcAft>
                    <a:spcPts val="600"/>
                  </a:spcAft>
                  <a:buFont typeface="Arial" panose="020B0604020202020204" pitchFamily="34" charset="0"/>
                  <a:buChar char="•"/>
                </a:pPr>
                <a14:m>
                  <m:oMath xmlns:m="http://schemas.openxmlformats.org/officeDocument/2006/math">
                    <m:r>
                      <m:rPr>
                        <m:nor/>
                      </m:rPr>
                      <a:rPr kumimoji="0" lang="en-GB" sz="1800" b="0" i="0" u="none" strike="noStrike" kern="1200" cap="none" spc="0" normalizeH="0" baseline="0" noProof="0" smtClean="0">
                        <a:ln>
                          <a:noFill/>
                        </a:ln>
                        <a:solidFill>
                          <a:srgbClr val="626262"/>
                        </a:solidFill>
                        <a:effectLst/>
                        <a:uLnTx/>
                        <a:uFillTx/>
                        <a:latin typeface="Cambria Math" panose="02040503050406030204" pitchFamily="18" charset="0"/>
                        <a:ea typeface="+mn-ea"/>
                        <a:cs typeface="Arial" panose="020B0604020202020204" pitchFamily="34" charset="0"/>
                      </a:rPr>
                      <m:t>μRad</m:t>
                    </m:r>
                  </m:oMath>
                </a14:m>
                <a:r>
                  <a:rPr kumimoji="0" lang="en-GB" sz="18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 stability</a:t>
                </a:r>
                <a:r>
                  <a:rPr kumimoji="0" lang="en-GB" sz="1800" b="0" i="0" u="none" strike="noStrike" kern="1200" cap="none" spc="0" normalizeH="0" noProof="0" dirty="0">
                    <a:ln>
                      <a:noFill/>
                    </a:ln>
                    <a:solidFill>
                      <a:srgbClr val="626262"/>
                    </a:solidFill>
                    <a:effectLst/>
                    <a:uLnTx/>
                    <a:uFillTx/>
                    <a:latin typeface="Arial" panose="020B0604020202020204" pitchFamily="34" charset="0"/>
                    <a:ea typeface="+mn-ea"/>
                    <a:cs typeface="Arial" panose="020B0604020202020204" pitchFamily="34" charset="0"/>
                  </a:rPr>
                  <a:t> demonstrated </a:t>
                </a:r>
                <a:r>
                  <a:rPr kumimoji="0" lang="en-GB" sz="18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 for full aperture </a:t>
                </a:r>
                <a:r>
                  <a:rPr lang="en-GB" dirty="0">
                    <a:solidFill>
                      <a:srgbClr val="626262"/>
                    </a:solidFill>
                    <a:latin typeface="Arial" panose="020B0604020202020204" pitchFamily="34" charset="0"/>
                    <a:cs typeface="Arial" panose="020B0604020202020204" pitchFamily="34" charset="0"/>
                  </a:rPr>
                  <a:t>turning mirrors (</a:t>
                </a:r>
                <a:r>
                  <a:rPr lang="en-GB" b="1" dirty="0">
                    <a:solidFill>
                      <a:srgbClr val="626262"/>
                    </a:solidFill>
                    <a:latin typeface="Arial" panose="020B0604020202020204" pitchFamily="34" charset="0"/>
                    <a:cs typeface="Arial" panose="020B0604020202020204" pitchFamily="34" charset="0"/>
                  </a:rPr>
                  <a:t>engineering</a:t>
                </a:r>
                <a:r>
                  <a:rPr lang="en-GB" dirty="0">
                    <a:solidFill>
                      <a:srgbClr val="626262"/>
                    </a:solidFill>
                    <a:latin typeface="Arial" panose="020B0604020202020204" pitchFamily="34" charset="0"/>
                    <a:cs typeface="Arial" panose="020B0604020202020204" pitchFamily="34" charset="0"/>
                  </a:rPr>
                  <a:t>)</a:t>
                </a: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Automated fast jitter stabilisation throughout laser via pilot beam feedback routine </a:t>
                </a:r>
                <a:r>
                  <a:rPr lang="en-GB" dirty="0">
                    <a:solidFill>
                      <a:srgbClr val="626262"/>
                    </a:solidFill>
                    <a:latin typeface="Arial" panose="020B0604020202020204" pitchFamily="34" charset="0"/>
                    <a:cs typeface="Arial" panose="020B0604020202020204" pitchFamily="34" charset="0"/>
                  </a:rPr>
                  <a:t>(</a:t>
                </a:r>
                <a:r>
                  <a:rPr lang="en-GB" b="1" dirty="0">
                    <a:solidFill>
                      <a:srgbClr val="626262"/>
                    </a:solidFill>
                    <a:latin typeface="Arial" panose="020B0604020202020204" pitchFamily="34" charset="0"/>
                    <a:cs typeface="Arial" panose="020B0604020202020204" pitchFamily="34" charset="0"/>
                  </a:rPr>
                  <a:t>active</a:t>
                </a:r>
                <a:r>
                  <a:rPr lang="en-GB" dirty="0">
                    <a:solidFill>
                      <a:srgbClr val="626262"/>
                    </a:solidFill>
                    <a:latin typeface="Arial" panose="020B0604020202020204" pitchFamily="34" charset="0"/>
                    <a:cs typeface="Arial" panose="020B0604020202020204" pitchFamily="34" charset="0"/>
                  </a:rPr>
                  <a:t>)</a:t>
                </a:r>
                <a:endParaRPr kumimoji="0" lang="en-GB" sz="18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endParaRPr>
              </a:p>
            </p:txBody>
          </p:sp>
        </mc:Choice>
        <mc:Fallback>
          <p:sp>
            <p:nvSpPr>
              <p:cNvPr id="7" name="Rectangle 6">
                <a:extLst>
                  <a:ext uri="{FF2B5EF4-FFF2-40B4-BE49-F238E27FC236}">
                    <a16:creationId xmlns:a16="http://schemas.microsoft.com/office/drawing/2014/main" id="{040205E6-A8BC-EDE4-5115-05B51121EA04}"/>
                  </a:ext>
                </a:extLst>
              </p:cNvPr>
              <p:cNvSpPr>
                <a:spLocks noRot="1" noChangeAspect="1" noMove="1" noResize="1" noEditPoints="1" noAdjustHandles="1" noChangeArrowheads="1" noChangeShapeType="1" noTextEdit="1"/>
              </p:cNvSpPr>
              <p:nvPr/>
            </p:nvSpPr>
            <p:spPr>
              <a:xfrm>
                <a:off x="298939" y="1164247"/>
                <a:ext cx="7005255" cy="2539157"/>
              </a:xfrm>
              <a:prstGeom prst="rect">
                <a:avLst/>
              </a:prstGeom>
              <a:blipFill>
                <a:blip r:embed="rId4"/>
                <a:stretch>
                  <a:fillRect l="-696" t="-1439" r="-1567" b="-2878"/>
                </a:stretch>
              </a:blipFill>
            </p:spPr>
            <p:txBody>
              <a:bodyPr/>
              <a:lstStyle/>
              <a:p>
                <a:r>
                  <a:rPr lang="en-GB">
                    <a:noFill/>
                  </a:rPr>
                  <a:t> </a:t>
                </a:r>
              </a:p>
            </p:txBody>
          </p:sp>
        </mc:Fallback>
      </mc:AlternateContent>
      <p:pic>
        <p:nvPicPr>
          <p:cNvPr id="10" name="Picture 9" descr="A picture containing text, indoor, old, equipment&#10;&#10;Description automatically generated">
            <a:extLst>
              <a:ext uri="{FF2B5EF4-FFF2-40B4-BE49-F238E27FC236}">
                <a16:creationId xmlns:a16="http://schemas.microsoft.com/office/drawing/2014/main" id="{3C34E3EE-3099-49FC-089A-3ABC326D182B}"/>
              </a:ext>
            </a:extLst>
          </p:cNvPr>
          <p:cNvPicPr>
            <a:picLocks noChangeAspect="1"/>
          </p:cNvPicPr>
          <p:nvPr/>
        </p:nvPicPr>
        <p:blipFill>
          <a:blip r:embed="rId5"/>
          <a:stretch>
            <a:fillRect/>
          </a:stretch>
        </p:blipFill>
        <p:spPr>
          <a:xfrm rot="5400000">
            <a:off x="1828" y="4699940"/>
            <a:ext cx="2376885" cy="1782664"/>
          </a:xfrm>
          <a:prstGeom prst="rect">
            <a:avLst/>
          </a:prstGeom>
        </p:spPr>
      </p:pic>
      <p:pic>
        <p:nvPicPr>
          <p:cNvPr id="11" name="Picture 10">
            <a:extLst>
              <a:ext uri="{FF2B5EF4-FFF2-40B4-BE49-F238E27FC236}">
                <a16:creationId xmlns:a16="http://schemas.microsoft.com/office/drawing/2014/main" id="{79C60147-690F-8A7D-4DDA-C542154978D5}"/>
              </a:ext>
            </a:extLst>
          </p:cNvPr>
          <p:cNvPicPr>
            <a:picLocks noChangeAspect="1"/>
          </p:cNvPicPr>
          <p:nvPr/>
        </p:nvPicPr>
        <p:blipFill rotWithShape="1">
          <a:blip r:embed="rId6"/>
          <a:srcRect l="53383" t="24510" r="10293" b="11176"/>
          <a:stretch/>
        </p:blipFill>
        <p:spPr>
          <a:xfrm>
            <a:off x="2249758" y="4551308"/>
            <a:ext cx="4413635" cy="2197884"/>
          </a:xfrm>
          <a:prstGeom prst="rect">
            <a:avLst/>
          </a:prstGeom>
        </p:spPr>
      </p:pic>
      <p:pic>
        <p:nvPicPr>
          <p:cNvPr id="45" name="Picture 44">
            <a:extLst>
              <a:ext uri="{FF2B5EF4-FFF2-40B4-BE49-F238E27FC236}">
                <a16:creationId xmlns:a16="http://schemas.microsoft.com/office/drawing/2014/main" id="{18230786-4916-37F6-D368-3EAB4A7143C5}"/>
              </a:ext>
            </a:extLst>
          </p:cNvPr>
          <p:cNvPicPr>
            <a:picLocks noChangeAspect="1"/>
          </p:cNvPicPr>
          <p:nvPr/>
        </p:nvPicPr>
        <p:blipFill>
          <a:blip r:embed="rId7"/>
          <a:stretch>
            <a:fillRect/>
          </a:stretch>
        </p:blipFill>
        <p:spPr>
          <a:xfrm>
            <a:off x="5768158" y="3485790"/>
            <a:ext cx="6124903" cy="1247505"/>
          </a:xfrm>
          <a:prstGeom prst="rect">
            <a:avLst/>
          </a:prstGeom>
        </p:spPr>
      </p:pic>
      <p:pic>
        <p:nvPicPr>
          <p:cNvPr id="46" name="Picture 45">
            <a:extLst>
              <a:ext uri="{FF2B5EF4-FFF2-40B4-BE49-F238E27FC236}">
                <a16:creationId xmlns:a16="http://schemas.microsoft.com/office/drawing/2014/main" id="{A23C58AF-E206-2136-CE4B-714A244C0F40}"/>
              </a:ext>
            </a:extLst>
          </p:cNvPr>
          <p:cNvPicPr>
            <a:picLocks noChangeAspect="1"/>
          </p:cNvPicPr>
          <p:nvPr/>
        </p:nvPicPr>
        <p:blipFill>
          <a:blip r:embed="rId8"/>
          <a:stretch>
            <a:fillRect/>
          </a:stretch>
        </p:blipFill>
        <p:spPr>
          <a:xfrm>
            <a:off x="6663393" y="4527276"/>
            <a:ext cx="2900583" cy="2330724"/>
          </a:xfrm>
          <a:prstGeom prst="rect">
            <a:avLst/>
          </a:prstGeom>
        </p:spPr>
      </p:pic>
      <p:sp>
        <p:nvSpPr>
          <p:cNvPr id="48" name="TextBox 47">
            <a:extLst>
              <a:ext uri="{FF2B5EF4-FFF2-40B4-BE49-F238E27FC236}">
                <a16:creationId xmlns:a16="http://schemas.microsoft.com/office/drawing/2014/main" id="{1E520E2F-FE7C-4D14-C5C4-517F0E3C88ED}"/>
              </a:ext>
            </a:extLst>
          </p:cNvPr>
          <p:cNvSpPr txBox="1"/>
          <p:nvPr/>
        </p:nvSpPr>
        <p:spPr>
          <a:xfrm>
            <a:off x="9775662" y="5272427"/>
            <a:ext cx="1358646" cy="523220"/>
          </a:xfrm>
          <a:prstGeom prst="rect">
            <a:avLst/>
          </a:prstGeom>
          <a:noFill/>
        </p:spPr>
        <p:txBody>
          <a:bodyPr wrap="square">
            <a:spAutoFit/>
          </a:bodyPr>
          <a:lstStyle/>
          <a:p>
            <a:r>
              <a:rPr kumimoji="0" lang="en-GB" sz="1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Measured on-site frequency</a:t>
            </a:r>
            <a:endParaRPr lang="en-GB" sz="1400" dirty="0"/>
          </a:p>
        </p:txBody>
      </p:sp>
    </p:spTree>
    <p:extLst>
      <p:ext uri="{BB962C8B-B14F-4D97-AF65-F5344CB8AC3E}">
        <p14:creationId xmlns:p14="http://schemas.microsoft.com/office/powerpoint/2010/main" val="41525686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5255"/>
          <a:stretch/>
        </p:blipFill>
        <p:spPr bwMode="auto">
          <a:xfrm>
            <a:off x="15590" y="1075793"/>
            <a:ext cx="4425667" cy="3566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1362676" y="7405"/>
            <a:ext cx="10515600" cy="1325563"/>
          </a:xfrm>
        </p:spPr>
        <p:txBody>
          <a:bodyPr>
            <a:normAutofit/>
          </a:bodyPr>
          <a:lstStyle/>
          <a:p>
            <a:r>
              <a:rPr lang="en-GB" dirty="0"/>
              <a:t>TA2 LWFA Testbed</a:t>
            </a:r>
          </a:p>
        </p:txBody>
      </p:sp>
      <p:sp>
        <p:nvSpPr>
          <p:cNvPr id="6" name="Rectangle 5">
            <a:extLst>
              <a:ext uri="{FF2B5EF4-FFF2-40B4-BE49-F238E27FC236}">
                <a16:creationId xmlns:a16="http://schemas.microsoft.com/office/drawing/2014/main" id="{6E288275-2FA5-564F-87D1-D588139B106D}"/>
              </a:ext>
            </a:extLst>
          </p:cNvPr>
          <p:cNvSpPr/>
          <p:nvPr/>
        </p:nvSpPr>
        <p:spPr>
          <a:xfrm>
            <a:off x="5811847" y="1228397"/>
            <a:ext cx="6364563" cy="4401205"/>
          </a:xfrm>
          <a:prstGeom prst="rect">
            <a:avLst/>
          </a:prstGeom>
          <a:solidFill>
            <a:schemeClr val="bg1"/>
          </a:solidFill>
        </p:spPr>
        <p:txBody>
          <a:bodyPr wrap="square">
            <a:spAutoFit/>
          </a:bodyPr>
          <a:lstStyle/>
          <a:p>
            <a:pPr marR="0" lvl="0" algn="l" defTabSz="914400" rtl="0" eaLnBrk="1" fontAlgn="base" latinLnBrk="0" hangingPunct="1">
              <a:lnSpc>
                <a:spcPct val="100000"/>
              </a:lnSpc>
              <a:spcBef>
                <a:spcPts val="0"/>
              </a:spcBef>
              <a:spcAft>
                <a:spcPts val="0"/>
              </a:spcAft>
              <a:buClrTx/>
              <a:buSzTx/>
              <a:tabLst/>
              <a:defRPr/>
            </a:pPr>
            <a:r>
              <a:rPr kumimoji="0" lang="en-GB" sz="200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5 Hz Astra laser is a &lt;J 40fs system capable of laser-</a:t>
            </a:r>
            <a:r>
              <a:rPr kumimoji="0" lang="en-GB" sz="2000" i="0" u="none" strike="noStrike" kern="1200" cap="none" spc="0" normalizeH="0" baseline="0" noProof="0" dirty="0" err="1">
                <a:ln>
                  <a:noFill/>
                </a:ln>
                <a:solidFill>
                  <a:srgbClr val="626262"/>
                </a:solidFill>
                <a:effectLst/>
                <a:uLnTx/>
                <a:uFillTx/>
                <a:latin typeface="Arial" panose="020B0604020202020204" pitchFamily="34" charset="0"/>
                <a:ea typeface="+mn-ea"/>
                <a:cs typeface="Arial" panose="020B0604020202020204" pitchFamily="34" charset="0"/>
              </a:rPr>
              <a:t>wakefield</a:t>
            </a:r>
            <a:r>
              <a:rPr kumimoji="0" lang="en-GB" sz="200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 acceleration similar to EPAC. Recommissioning the area as a testbed enables us to:</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GB" sz="2000" dirty="0">
              <a:solidFill>
                <a:srgbClr val="626262"/>
              </a:solidFill>
              <a:latin typeface="Arial" panose="020B0604020202020204" pitchFamily="34" charset="0"/>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200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Demonstrate stable ~100 MeV e- beams</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GB" sz="2000" dirty="0">
              <a:solidFill>
                <a:srgbClr val="626262"/>
              </a:solidFill>
              <a:latin typeface="Arial" panose="020B0604020202020204" pitchFamily="34" charset="0"/>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200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Identify </a:t>
            </a:r>
            <a:r>
              <a:rPr kumimoji="0" lang="en-GB" sz="20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key sources of accelerator</a:t>
            </a:r>
            <a:r>
              <a:rPr lang="en-GB" sz="2000" b="1" dirty="0">
                <a:solidFill>
                  <a:srgbClr val="626262"/>
                </a:solidFill>
                <a:latin typeface="Arial" panose="020B0604020202020204" pitchFamily="34" charset="0"/>
                <a:cs typeface="Arial" panose="020B0604020202020204" pitchFamily="34" charset="0"/>
              </a:rPr>
              <a:t> instability</a:t>
            </a:r>
            <a:r>
              <a:rPr lang="en-GB" sz="2000" dirty="0">
                <a:solidFill>
                  <a:srgbClr val="626262"/>
                </a:solidFill>
                <a:latin typeface="Arial" panose="020B0604020202020204" pitchFamily="34" charset="0"/>
                <a:cs typeface="Arial" panose="020B0604020202020204" pitchFamily="34" charset="0"/>
              </a:rPr>
              <a:t> to inform EPAC design and feedback</a:t>
            </a:r>
            <a:endParaRPr kumimoji="0" lang="en-GB" sz="200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GB" sz="2000" dirty="0">
              <a:solidFill>
                <a:srgbClr val="626262"/>
              </a:solidFill>
              <a:latin typeface="Arial" panose="020B0604020202020204" pitchFamily="34" charset="0"/>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Commission diagnostics </a:t>
            </a:r>
            <a:r>
              <a:rPr kumimoji="0" lang="en-GB" sz="200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with ultra-short radiation source</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GB" sz="2000" dirty="0">
              <a:solidFill>
                <a:srgbClr val="626262"/>
              </a:solidFill>
              <a:latin typeface="Arial" panose="020B0604020202020204" pitchFamily="34" charset="0"/>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200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Develop gas target and probing techniques to understand high repetition operation issues </a:t>
            </a:r>
          </a:p>
        </p:txBody>
      </p:sp>
      <p:pic>
        <p:nvPicPr>
          <p:cNvPr id="2" name="Picture 1">
            <a:extLst>
              <a:ext uri="{FF2B5EF4-FFF2-40B4-BE49-F238E27FC236}">
                <a16:creationId xmlns:a16="http://schemas.microsoft.com/office/drawing/2014/main" id="{6D9DECD8-D62C-9C0A-4DB7-DB7C8B2F7334}"/>
              </a:ext>
            </a:extLst>
          </p:cNvPr>
          <p:cNvPicPr>
            <a:picLocks noChangeAspect="1"/>
          </p:cNvPicPr>
          <p:nvPr/>
        </p:nvPicPr>
        <p:blipFill>
          <a:blip r:embed="rId3"/>
          <a:stretch>
            <a:fillRect/>
          </a:stretch>
        </p:blipFill>
        <p:spPr>
          <a:xfrm>
            <a:off x="1672330" y="3651867"/>
            <a:ext cx="3949270" cy="2973678"/>
          </a:xfrm>
          <a:prstGeom prst="rect">
            <a:avLst/>
          </a:prstGeom>
        </p:spPr>
      </p:pic>
    </p:spTree>
    <p:extLst>
      <p:ext uri="{BB962C8B-B14F-4D97-AF65-F5344CB8AC3E}">
        <p14:creationId xmlns:p14="http://schemas.microsoft.com/office/powerpoint/2010/main" val="4410846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D6581-E2B3-0D6C-1CAB-3863F27B4F82}"/>
              </a:ext>
            </a:extLst>
          </p:cNvPr>
          <p:cNvSpPr>
            <a:spLocks noGrp="1"/>
          </p:cNvSpPr>
          <p:nvPr>
            <p:ph type="title"/>
          </p:nvPr>
        </p:nvSpPr>
        <p:spPr>
          <a:xfrm>
            <a:off x="1223850" y="0"/>
            <a:ext cx="10515600" cy="1325563"/>
          </a:xfrm>
        </p:spPr>
        <p:txBody>
          <a:bodyPr/>
          <a:lstStyle/>
          <a:p>
            <a:r>
              <a:rPr lang="en-US" dirty="0"/>
              <a:t>Gas </a:t>
            </a:r>
            <a:r>
              <a:rPr lang="en-US" dirty="0" err="1"/>
              <a:t>Targetry</a:t>
            </a:r>
            <a:r>
              <a:rPr lang="en-US" dirty="0"/>
              <a:t> Development</a:t>
            </a:r>
          </a:p>
        </p:txBody>
      </p:sp>
      <p:pic>
        <p:nvPicPr>
          <p:cNvPr id="3" name="Picture 2">
            <a:extLst>
              <a:ext uri="{FF2B5EF4-FFF2-40B4-BE49-F238E27FC236}">
                <a16:creationId xmlns:a16="http://schemas.microsoft.com/office/drawing/2014/main" id="{AAD04339-DB6E-7885-3380-9B32343EE46B}"/>
              </a:ext>
            </a:extLst>
          </p:cNvPr>
          <p:cNvPicPr>
            <a:picLocks noChangeAspect="1"/>
          </p:cNvPicPr>
          <p:nvPr/>
        </p:nvPicPr>
        <p:blipFill>
          <a:blip r:embed="rId2"/>
          <a:stretch>
            <a:fillRect/>
          </a:stretch>
        </p:blipFill>
        <p:spPr>
          <a:xfrm>
            <a:off x="7015957" y="1608050"/>
            <a:ext cx="5095397" cy="2455724"/>
          </a:xfrm>
          <a:prstGeom prst="rect">
            <a:avLst/>
          </a:prstGeom>
        </p:spPr>
      </p:pic>
      <p:pic>
        <p:nvPicPr>
          <p:cNvPr id="5" name="Picture 4">
            <a:extLst>
              <a:ext uri="{FF2B5EF4-FFF2-40B4-BE49-F238E27FC236}">
                <a16:creationId xmlns:a16="http://schemas.microsoft.com/office/drawing/2014/main" id="{FAC64893-1293-6D42-BC76-90FEAC5F0449}"/>
              </a:ext>
            </a:extLst>
          </p:cNvPr>
          <p:cNvPicPr>
            <a:picLocks noChangeAspect="1"/>
          </p:cNvPicPr>
          <p:nvPr/>
        </p:nvPicPr>
        <p:blipFill>
          <a:blip r:embed="rId3"/>
          <a:stretch>
            <a:fillRect/>
          </a:stretch>
        </p:blipFill>
        <p:spPr>
          <a:xfrm>
            <a:off x="9894454" y="4083771"/>
            <a:ext cx="2216900" cy="1666971"/>
          </a:xfrm>
          <a:prstGeom prst="rect">
            <a:avLst/>
          </a:prstGeom>
        </p:spPr>
      </p:pic>
      <p:cxnSp>
        <p:nvCxnSpPr>
          <p:cNvPr id="7" name="Straight Arrow Connector 6">
            <a:extLst>
              <a:ext uri="{FF2B5EF4-FFF2-40B4-BE49-F238E27FC236}">
                <a16:creationId xmlns:a16="http://schemas.microsoft.com/office/drawing/2014/main" id="{285D0E7A-6344-AC29-1A6E-C1374F268687}"/>
              </a:ext>
            </a:extLst>
          </p:cNvPr>
          <p:cNvCxnSpPr>
            <a:cxnSpLocks/>
          </p:cNvCxnSpPr>
          <p:nvPr/>
        </p:nvCxnSpPr>
        <p:spPr>
          <a:xfrm>
            <a:off x="9295929" y="4917255"/>
            <a:ext cx="48909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382C5E4-B763-F42D-A3BE-604F0B7B56A1}"/>
              </a:ext>
            </a:extLst>
          </p:cNvPr>
          <p:cNvSpPr txBox="1"/>
          <p:nvPr/>
        </p:nvSpPr>
        <p:spPr>
          <a:xfrm>
            <a:off x="7270837" y="5593937"/>
            <a:ext cx="1407693" cy="369332"/>
          </a:xfrm>
          <a:prstGeom prst="rect">
            <a:avLst/>
          </a:prstGeom>
          <a:noFill/>
        </p:spPr>
        <p:txBody>
          <a:bodyPr wrap="none" rtlCol="0">
            <a:spAutoFit/>
          </a:bodyPr>
          <a:lstStyle/>
          <a:p>
            <a:r>
              <a:rPr lang="en-GB" dirty="0" err="1"/>
              <a:t>Inteferogram</a:t>
            </a:r>
            <a:endParaRPr lang="en-GB" dirty="0"/>
          </a:p>
        </p:txBody>
      </p:sp>
      <p:sp>
        <p:nvSpPr>
          <p:cNvPr id="9" name="TextBox 8">
            <a:extLst>
              <a:ext uri="{FF2B5EF4-FFF2-40B4-BE49-F238E27FC236}">
                <a16:creationId xmlns:a16="http://schemas.microsoft.com/office/drawing/2014/main" id="{E219F293-97CA-2927-7B1B-1C62919A6C6F}"/>
              </a:ext>
            </a:extLst>
          </p:cNvPr>
          <p:cNvSpPr txBox="1"/>
          <p:nvPr/>
        </p:nvSpPr>
        <p:spPr>
          <a:xfrm>
            <a:off x="9859327" y="5623535"/>
            <a:ext cx="2252027" cy="369332"/>
          </a:xfrm>
          <a:prstGeom prst="rect">
            <a:avLst/>
          </a:prstGeom>
          <a:noFill/>
        </p:spPr>
        <p:txBody>
          <a:bodyPr wrap="none" rtlCol="0">
            <a:spAutoFit/>
          </a:bodyPr>
          <a:lstStyle/>
          <a:p>
            <a:r>
              <a:rPr lang="en-GB" dirty="0"/>
              <a:t>Plasma density profile</a:t>
            </a:r>
          </a:p>
        </p:txBody>
      </p:sp>
      <p:pic>
        <p:nvPicPr>
          <p:cNvPr id="11" name="Picture 10">
            <a:extLst>
              <a:ext uri="{FF2B5EF4-FFF2-40B4-BE49-F238E27FC236}">
                <a16:creationId xmlns:a16="http://schemas.microsoft.com/office/drawing/2014/main" id="{439644C9-494D-757D-CD5E-EACB6D12B345}"/>
              </a:ext>
            </a:extLst>
          </p:cNvPr>
          <p:cNvPicPr>
            <a:picLocks noChangeAspect="1"/>
          </p:cNvPicPr>
          <p:nvPr/>
        </p:nvPicPr>
        <p:blipFill rotWithShape="1">
          <a:blip r:embed="rId4"/>
          <a:srcRect t="28608" b="1"/>
          <a:stretch/>
        </p:blipFill>
        <p:spPr>
          <a:xfrm>
            <a:off x="6887216" y="4555740"/>
            <a:ext cx="2353999" cy="723030"/>
          </a:xfrm>
          <a:prstGeom prst="rect">
            <a:avLst/>
          </a:prstGeom>
        </p:spPr>
      </p:pic>
      <p:sp>
        <p:nvSpPr>
          <p:cNvPr id="19" name="Rectangle 18">
            <a:extLst>
              <a:ext uri="{FF2B5EF4-FFF2-40B4-BE49-F238E27FC236}">
                <a16:creationId xmlns:a16="http://schemas.microsoft.com/office/drawing/2014/main" id="{D049FE0B-D417-A321-5183-0259F57B2668}"/>
              </a:ext>
            </a:extLst>
          </p:cNvPr>
          <p:cNvSpPr/>
          <p:nvPr/>
        </p:nvSpPr>
        <p:spPr>
          <a:xfrm>
            <a:off x="489271" y="1337885"/>
            <a:ext cx="6100469" cy="3323987"/>
          </a:xfrm>
          <a:prstGeom prst="rect">
            <a:avLst/>
          </a:prstGeom>
        </p:spPr>
        <p:txBody>
          <a:bodyPr wrap="square">
            <a:spAutoFit/>
          </a:bodyPr>
          <a:lstStyle/>
          <a:p>
            <a:pPr fontAlgn="base">
              <a:spcAft>
                <a:spcPts val="600"/>
              </a:spcAft>
            </a:pPr>
            <a:r>
              <a:rPr lang="en-GB" sz="2000" b="1" dirty="0">
                <a:solidFill>
                  <a:srgbClr val="626262"/>
                </a:solidFill>
                <a:latin typeface="Arial" panose="020B0604020202020204" pitchFamily="34" charset="0"/>
                <a:cs typeface="Arial" panose="020B0604020202020204" pitchFamily="34" charset="0"/>
              </a:rPr>
              <a:t>In house gas-jet and gas-cell development</a:t>
            </a:r>
          </a:p>
          <a:p>
            <a:pPr fontAlgn="base">
              <a:spcAft>
                <a:spcPts val="600"/>
              </a:spcAft>
            </a:pPr>
            <a:endParaRPr lang="en-GB" sz="2000" b="1" dirty="0">
              <a:solidFill>
                <a:srgbClr val="626262"/>
              </a:solidFill>
              <a:latin typeface="Arial" panose="020B0604020202020204" pitchFamily="34" charset="0"/>
              <a:cs typeface="Arial" panose="020B0604020202020204" pitchFamily="34" charset="0"/>
            </a:endParaRPr>
          </a:p>
          <a:p>
            <a:pPr fontAlgn="base">
              <a:spcAft>
                <a:spcPts val="600"/>
              </a:spcAft>
            </a:pPr>
            <a:r>
              <a:rPr lang="en-GB" sz="2000" dirty="0">
                <a:solidFill>
                  <a:srgbClr val="626262"/>
                </a:solidFill>
                <a:latin typeface="Arial" panose="020B0604020202020204" pitchFamily="34" charset="0"/>
                <a:cs typeface="Arial" panose="020B0604020202020204" pitchFamily="34" charset="0"/>
              </a:rPr>
              <a:t>Fluid modelling of gas profile within cell, minimising input turbulence.</a:t>
            </a:r>
          </a:p>
          <a:p>
            <a:pPr fontAlgn="base">
              <a:spcAft>
                <a:spcPts val="600"/>
              </a:spcAft>
            </a:pPr>
            <a:r>
              <a:rPr lang="en-GB" sz="2000" dirty="0">
                <a:solidFill>
                  <a:srgbClr val="626262"/>
                </a:solidFill>
                <a:latin typeface="Arial" panose="020B0604020202020204" pitchFamily="34" charset="0"/>
                <a:cs typeface="Arial" panose="020B0604020202020204" pitchFamily="34" charset="0"/>
              </a:rPr>
              <a:t>Modelling gas-jet dynamics for high pressure operation.</a:t>
            </a:r>
          </a:p>
          <a:p>
            <a:pPr fontAlgn="base">
              <a:spcAft>
                <a:spcPts val="600"/>
              </a:spcAft>
            </a:pPr>
            <a:r>
              <a:rPr lang="en-GB" sz="2000" dirty="0">
                <a:solidFill>
                  <a:srgbClr val="626262"/>
                </a:solidFill>
                <a:latin typeface="Arial" panose="020B0604020202020204" pitchFamily="34" charset="0"/>
                <a:cs typeface="Arial" panose="020B0604020202020204" pitchFamily="34" charset="0"/>
              </a:rPr>
              <a:t>Variable length gas-cell production</a:t>
            </a:r>
          </a:p>
          <a:p>
            <a:pPr fontAlgn="base">
              <a:spcAft>
                <a:spcPts val="600"/>
              </a:spcAft>
            </a:pPr>
            <a:endParaRPr lang="en-GB" sz="2000" dirty="0">
              <a:solidFill>
                <a:srgbClr val="626262"/>
              </a:solidFill>
              <a:latin typeface="Arial" panose="020B0604020202020204" pitchFamily="34" charset="0"/>
              <a:cs typeface="Arial" panose="020B0604020202020204" pitchFamily="34" charset="0"/>
            </a:endParaRPr>
          </a:p>
          <a:p>
            <a:pPr fontAlgn="base">
              <a:spcAft>
                <a:spcPts val="600"/>
              </a:spcAft>
            </a:pPr>
            <a:endParaRPr lang="en-GB" sz="2000" dirty="0">
              <a:solidFill>
                <a:srgbClr val="626262"/>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F29F84A0-0BC4-6B0D-18A4-CF7BB95AE94A}"/>
              </a:ext>
            </a:extLst>
          </p:cNvPr>
          <p:cNvSpPr txBox="1"/>
          <p:nvPr/>
        </p:nvSpPr>
        <p:spPr>
          <a:xfrm>
            <a:off x="7919264" y="1107258"/>
            <a:ext cx="6097772" cy="369332"/>
          </a:xfrm>
          <a:prstGeom prst="rect">
            <a:avLst/>
          </a:prstGeom>
          <a:noFill/>
        </p:spPr>
        <p:txBody>
          <a:bodyPr wrap="square">
            <a:spAutoFit/>
          </a:bodyPr>
          <a:lstStyle/>
          <a:p>
            <a:pPr fontAlgn="base">
              <a:spcAft>
                <a:spcPts val="600"/>
              </a:spcAft>
            </a:pPr>
            <a:r>
              <a:rPr lang="en-GB" sz="1800" b="1" dirty="0">
                <a:solidFill>
                  <a:srgbClr val="626262"/>
                </a:solidFill>
                <a:latin typeface="Arial" panose="020B0604020202020204" pitchFamily="34" charset="0"/>
                <a:cs typeface="Arial" panose="020B0604020202020204" pitchFamily="34" charset="0"/>
              </a:rPr>
              <a:t>Measuring target gas pressure:</a:t>
            </a:r>
          </a:p>
        </p:txBody>
      </p:sp>
      <p:pic>
        <p:nvPicPr>
          <p:cNvPr id="48" name="Picture 47">
            <a:extLst>
              <a:ext uri="{FF2B5EF4-FFF2-40B4-BE49-F238E27FC236}">
                <a16:creationId xmlns:a16="http://schemas.microsoft.com/office/drawing/2014/main" id="{61BCAFF3-569B-BB45-2E8D-C3925339568F}"/>
              </a:ext>
            </a:extLst>
          </p:cNvPr>
          <p:cNvPicPr>
            <a:picLocks noChangeAspect="1"/>
          </p:cNvPicPr>
          <p:nvPr/>
        </p:nvPicPr>
        <p:blipFill>
          <a:blip r:embed="rId5"/>
          <a:stretch>
            <a:fillRect/>
          </a:stretch>
        </p:blipFill>
        <p:spPr>
          <a:xfrm>
            <a:off x="489271" y="3974610"/>
            <a:ext cx="5030329" cy="2608319"/>
          </a:xfrm>
          <a:prstGeom prst="rect">
            <a:avLst/>
          </a:prstGeom>
        </p:spPr>
      </p:pic>
      <p:pic>
        <p:nvPicPr>
          <p:cNvPr id="49" name="Picture 6" descr="See the source image">
            <a:extLst>
              <a:ext uri="{FF2B5EF4-FFF2-40B4-BE49-F238E27FC236}">
                <a16:creationId xmlns:a16="http://schemas.microsoft.com/office/drawing/2014/main" id="{D08ADFB0-E605-89D2-52BD-A823CEECC42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7149" t="34693" r="13731" b="26140"/>
          <a:stretch/>
        </p:blipFill>
        <p:spPr bwMode="auto">
          <a:xfrm>
            <a:off x="9284193" y="-9825"/>
            <a:ext cx="2570717" cy="72834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8" descr="See the source image">
            <a:extLst>
              <a:ext uri="{FF2B5EF4-FFF2-40B4-BE49-F238E27FC236}">
                <a16:creationId xmlns:a16="http://schemas.microsoft.com/office/drawing/2014/main" id="{E2657881-C51B-26CB-1A1D-3870E38489B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75394" y="664326"/>
            <a:ext cx="3216606" cy="473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48843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D6581-E2B3-0D6C-1CAB-3863F27B4F82}"/>
              </a:ext>
            </a:extLst>
          </p:cNvPr>
          <p:cNvSpPr>
            <a:spLocks noGrp="1"/>
          </p:cNvSpPr>
          <p:nvPr>
            <p:ph type="title"/>
          </p:nvPr>
        </p:nvSpPr>
        <p:spPr>
          <a:xfrm>
            <a:off x="1223850" y="0"/>
            <a:ext cx="10515600" cy="1325563"/>
          </a:xfrm>
        </p:spPr>
        <p:txBody>
          <a:bodyPr/>
          <a:lstStyle/>
          <a:p>
            <a:r>
              <a:rPr lang="en-US" dirty="0"/>
              <a:t>Solid &amp; Liquid Targetry Development</a:t>
            </a:r>
          </a:p>
        </p:txBody>
      </p:sp>
      <p:pic>
        <p:nvPicPr>
          <p:cNvPr id="7" name="Picture 6" descr="A picture containing indoor, floor, appliance&#10;&#10;Description automatically generated">
            <a:extLst>
              <a:ext uri="{FF2B5EF4-FFF2-40B4-BE49-F238E27FC236}">
                <a16:creationId xmlns:a16="http://schemas.microsoft.com/office/drawing/2014/main" id="{28C26FAE-B5CB-44EA-42FF-23EFA6C72958}"/>
              </a:ext>
            </a:extLst>
          </p:cNvPr>
          <p:cNvPicPr>
            <a:picLocks noChangeAspect="1"/>
          </p:cNvPicPr>
          <p:nvPr/>
        </p:nvPicPr>
        <p:blipFill rotWithShape="1">
          <a:blip r:embed="rId3">
            <a:extLst>
              <a:ext uri="{28A0092B-C50C-407E-A947-70E740481C1C}">
                <a14:useLocalDpi xmlns:a14="http://schemas.microsoft.com/office/drawing/2010/main" val="0"/>
              </a:ext>
            </a:extLst>
          </a:blip>
          <a:srcRect t="10934" b="6124"/>
          <a:stretch/>
        </p:blipFill>
        <p:spPr bwMode="auto">
          <a:xfrm>
            <a:off x="5554083" y="4176612"/>
            <a:ext cx="4009001" cy="2495550"/>
          </a:xfrm>
          <a:prstGeom prst="rect">
            <a:avLst/>
          </a:prstGeom>
          <a:noFill/>
          <a:ln>
            <a:noFill/>
          </a:ln>
          <a:effectLst>
            <a:softEdge rad="63500"/>
          </a:effectLst>
        </p:spPr>
      </p:pic>
      <p:pic>
        <p:nvPicPr>
          <p:cNvPr id="8" name="Picture 4">
            <a:extLst>
              <a:ext uri="{FF2B5EF4-FFF2-40B4-BE49-F238E27FC236}">
                <a16:creationId xmlns:a16="http://schemas.microsoft.com/office/drawing/2014/main" id="{81C70B6C-30D1-F826-1D87-E5B86896D2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2050" y="4885548"/>
            <a:ext cx="2366017" cy="3909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The Ohio State University Logo">
            <a:extLst>
              <a:ext uri="{FF2B5EF4-FFF2-40B4-BE49-F238E27FC236}">
                <a16:creationId xmlns:a16="http://schemas.microsoft.com/office/drawing/2014/main" id="{4423E680-6E5B-350F-6AC2-C300574A33F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0570" b="33757"/>
          <a:stretch/>
        </p:blipFill>
        <p:spPr bwMode="auto">
          <a:xfrm>
            <a:off x="9701784" y="4241215"/>
            <a:ext cx="2451951" cy="49232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D303951E-85F0-37D3-A103-D2380027E3E5}"/>
              </a:ext>
            </a:extLst>
          </p:cNvPr>
          <p:cNvSpPr txBox="1"/>
          <p:nvPr/>
        </p:nvSpPr>
        <p:spPr>
          <a:xfrm>
            <a:off x="6096000" y="3834926"/>
            <a:ext cx="6166882" cy="369332"/>
          </a:xfrm>
          <a:prstGeom prst="rect">
            <a:avLst/>
          </a:prstGeom>
          <a:noFill/>
        </p:spPr>
        <p:txBody>
          <a:bodyPr wrap="square">
            <a:spAutoFit/>
          </a:bodyPr>
          <a:lstStyle/>
          <a:p>
            <a:r>
              <a:rPr lang="en-GB" sz="1800" b="1" dirty="0">
                <a:solidFill>
                  <a:srgbClr val="626262"/>
                </a:solidFill>
                <a:latin typeface="Arial" panose="020B0604020202020204" pitchFamily="34" charset="0"/>
                <a:cs typeface="Arial" panose="020B0604020202020204" pitchFamily="34" charset="0"/>
              </a:rPr>
              <a:t>Liquid jet and liquid crystal development</a:t>
            </a:r>
          </a:p>
        </p:txBody>
      </p:sp>
      <p:pic>
        <p:nvPicPr>
          <p:cNvPr id="12" name="Picture 11">
            <a:extLst>
              <a:ext uri="{FF2B5EF4-FFF2-40B4-BE49-F238E27FC236}">
                <a16:creationId xmlns:a16="http://schemas.microsoft.com/office/drawing/2014/main" id="{7E8DCE95-E5BF-7A02-BDF3-6078F1DD798D}"/>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2776" y="3080405"/>
            <a:ext cx="3126076" cy="2343982"/>
          </a:xfrm>
          <a:prstGeom prst="rect">
            <a:avLst/>
          </a:prstGeom>
          <a:noFill/>
          <a:effectLst>
            <a:softEdge rad="31750"/>
          </a:effectLst>
        </p:spPr>
      </p:pic>
      <p:sp>
        <p:nvSpPr>
          <p:cNvPr id="13" name="TextBox 28">
            <a:extLst>
              <a:ext uri="{FF2B5EF4-FFF2-40B4-BE49-F238E27FC236}">
                <a16:creationId xmlns:a16="http://schemas.microsoft.com/office/drawing/2014/main" id="{2F1D5431-2C60-90AF-B91C-FC73DE162C77}"/>
              </a:ext>
            </a:extLst>
          </p:cNvPr>
          <p:cNvSpPr txBox="1"/>
          <p:nvPr/>
        </p:nvSpPr>
        <p:spPr>
          <a:xfrm>
            <a:off x="0" y="6341991"/>
            <a:ext cx="5380074" cy="646331"/>
          </a:xfrm>
          <a:prstGeom prst="rect">
            <a:avLst/>
          </a:prstGeom>
          <a:noFill/>
        </p:spPr>
        <p:txBody>
          <a:bodyPr wrap="square">
            <a:spAutoFit/>
          </a:bodyPr>
          <a:lstStyle>
            <a:defPPr>
              <a:defRPr lang="en-US"/>
            </a:defPPr>
            <a:lvl1pPr>
              <a:defRPr b="1">
                <a:solidFill>
                  <a:srgbClr val="626262"/>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CLF-developed ultra-stable tape target system</a:t>
            </a:r>
          </a:p>
          <a:p>
            <a:endParaRPr lang="en-GB" dirty="0"/>
          </a:p>
        </p:txBody>
      </p:sp>
      <p:pic>
        <p:nvPicPr>
          <p:cNvPr id="14" name="Picture 2">
            <a:extLst>
              <a:ext uri="{FF2B5EF4-FFF2-40B4-BE49-F238E27FC236}">
                <a16:creationId xmlns:a16="http://schemas.microsoft.com/office/drawing/2014/main" id="{DFBCC57A-A7F4-1054-3242-4487812CA3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3482" y="5538093"/>
            <a:ext cx="3881939" cy="81768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831B52F0-50EC-23C7-133F-104B3703AA2F}"/>
              </a:ext>
            </a:extLst>
          </p:cNvPr>
          <p:cNvSpPr/>
          <p:nvPr/>
        </p:nvSpPr>
        <p:spPr>
          <a:xfrm>
            <a:off x="452550" y="1212936"/>
            <a:ext cx="6783399" cy="2169825"/>
          </a:xfrm>
          <a:prstGeom prst="rect">
            <a:avLst/>
          </a:prstGeom>
        </p:spPr>
        <p:txBody>
          <a:bodyPr wrap="square">
            <a:spAutoFit/>
          </a:bodyPr>
          <a:lstStyle/>
          <a:p>
            <a:pPr fontAlgn="base">
              <a:spcAft>
                <a:spcPts val="600"/>
              </a:spcAft>
            </a:pPr>
            <a:r>
              <a:rPr lang="en-GB" sz="2000" b="1" dirty="0">
                <a:solidFill>
                  <a:srgbClr val="626262"/>
                </a:solidFill>
                <a:latin typeface="Arial" panose="020B0604020202020204" pitchFamily="34" charset="0"/>
                <a:cs typeface="Arial" panose="020B0604020202020204" pitchFamily="34" charset="0"/>
              </a:rPr>
              <a:t>Multiple avenues for solid target production</a:t>
            </a:r>
          </a:p>
          <a:p>
            <a:pPr fontAlgn="base">
              <a:spcAft>
                <a:spcPts val="600"/>
              </a:spcAft>
            </a:pPr>
            <a:r>
              <a:rPr lang="en-GB" sz="2000" dirty="0">
                <a:solidFill>
                  <a:srgbClr val="626262"/>
                </a:solidFill>
                <a:latin typeface="Arial" panose="020B0604020202020204" pitchFamily="34" charset="0"/>
                <a:cs typeface="Arial" panose="020B0604020202020204" pitchFamily="34" charset="0"/>
              </a:rPr>
              <a:t>CLF Tape drive being tested in SCAPA at 2.5 Hz repetition for ion production.</a:t>
            </a:r>
          </a:p>
          <a:p>
            <a:pPr fontAlgn="base">
              <a:spcAft>
                <a:spcPts val="600"/>
              </a:spcAft>
            </a:pPr>
            <a:r>
              <a:rPr lang="en-GB" sz="2000" dirty="0">
                <a:solidFill>
                  <a:srgbClr val="626262"/>
                </a:solidFill>
                <a:latin typeface="Arial" panose="020B0604020202020204" pitchFamily="34" charset="0"/>
                <a:cs typeface="Arial" panose="020B0604020202020204" pitchFamily="34" charset="0"/>
              </a:rPr>
              <a:t>Ongoing HAMS </a:t>
            </a:r>
            <a:r>
              <a:rPr lang="en-GB" sz="2000" dirty="0" err="1">
                <a:solidFill>
                  <a:srgbClr val="626262"/>
                </a:solidFill>
                <a:latin typeface="Arial" panose="020B0604020202020204" pitchFamily="34" charset="0"/>
                <a:cs typeface="Arial" panose="020B0604020202020204" pitchFamily="34" charset="0"/>
              </a:rPr>
              <a:t>targetry</a:t>
            </a:r>
            <a:r>
              <a:rPr lang="en-GB" sz="2000" dirty="0">
                <a:solidFill>
                  <a:srgbClr val="626262"/>
                </a:solidFill>
                <a:latin typeface="Arial" panose="020B0604020202020204" pitchFamily="34" charset="0"/>
                <a:cs typeface="Arial" panose="020B0604020202020204" pitchFamily="34" charset="0"/>
              </a:rPr>
              <a:t> system and Liquid target development</a:t>
            </a:r>
          </a:p>
          <a:p>
            <a:pPr fontAlgn="base">
              <a:spcAft>
                <a:spcPts val="600"/>
              </a:spcAft>
            </a:pPr>
            <a:endParaRPr lang="en-GB" sz="2000" dirty="0">
              <a:solidFill>
                <a:srgbClr val="626262"/>
              </a:solidFill>
              <a:latin typeface="Arial" panose="020B0604020202020204" pitchFamily="34" charset="0"/>
              <a:cs typeface="Arial" panose="020B0604020202020204" pitchFamily="34" charset="0"/>
            </a:endParaRPr>
          </a:p>
        </p:txBody>
      </p:sp>
      <p:pic>
        <p:nvPicPr>
          <p:cNvPr id="6146" name="Picture 2">
            <a:extLst>
              <a:ext uri="{FF2B5EF4-FFF2-40B4-BE49-F238E27FC236}">
                <a16:creationId xmlns:a16="http://schemas.microsoft.com/office/drawing/2014/main" id="{61E73244-241C-4D74-B3D0-A77C1A617DC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33853" y="1194859"/>
            <a:ext cx="2862723" cy="214479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CCFE539-ED23-85DE-81E8-00BE83FDF4BC}"/>
              </a:ext>
            </a:extLst>
          </p:cNvPr>
          <p:cNvSpPr txBox="1"/>
          <p:nvPr/>
        </p:nvSpPr>
        <p:spPr>
          <a:xfrm>
            <a:off x="7360466" y="835928"/>
            <a:ext cx="5376410" cy="369332"/>
          </a:xfrm>
          <a:prstGeom prst="rect">
            <a:avLst/>
          </a:prstGeom>
          <a:noFill/>
        </p:spPr>
        <p:txBody>
          <a:bodyPr wrap="square">
            <a:spAutoFit/>
          </a:bodyPr>
          <a:lstStyle/>
          <a:p>
            <a:r>
              <a:rPr lang="en-GB" sz="1800" b="1" dirty="0">
                <a:solidFill>
                  <a:srgbClr val="626262"/>
                </a:solidFill>
                <a:latin typeface="Arial" panose="020B0604020202020204" pitchFamily="34" charset="0"/>
                <a:cs typeface="Arial" panose="020B0604020202020204" pitchFamily="34" charset="0"/>
              </a:rPr>
              <a:t>High volume sputtered target processing</a:t>
            </a:r>
          </a:p>
        </p:txBody>
      </p:sp>
      <p:pic>
        <p:nvPicPr>
          <p:cNvPr id="18" name="Picture 17">
            <a:extLst>
              <a:ext uri="{FF2B5EF4-FFF2-40B4-BE49-F238E27FC236}">
                <a16:creationId xmlns:a16="http://schemas.microsoft.com/office/drawing/2014/main" id="{3F63E3C7-B4D9-6134-DE7A-839496233D65}"/>
              </a:ext>
            </a:extLst>
          </p:cNvPr>
          <p:cNvPicPr>
            <a:picLocks noChangeAspect="1"/>
          </p:cNvPicPr>
          <p:nvPr/>
        </p:nvPicPr>
        <p:blipFill>
          <a:blip r:embed="rId9"/>
          <a:stretch>
            <a:fillRect/>
          </a:stretch>
        </p:blipFill>
        <p:spPr>
          <a:xfrm>
            <a:off x="9494479" y="2308064"/>
            <a:ext cx="2697521" cy="886047"/>
          </a:xfrm>
          <a:prstGeom prst="rect">
            <a:avLst/>
          </a:prstGeom>
        </p:spPr>
      </p:pic>
    </p:spTree>
    <p:extLst>
      <p:ext uri="{BB962C8B-B14F-4D97-AF65-F5344CB8AC3E}">
        <p14:creationId xmlns:p14="http://schemas.microsoft.com/office/powerpoint/2010/main" val="28715507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D6581-E2B3-0D6C-1CAB-3863F27B4F82}"/>
              </a:ext>
            </a:extLst>
          </p:cNvPr>
          <p:cNvSpPr>
            <a:spLocks noGrp="1"/>
          </p:cNvSpPr>
          <p:nvPr>
            <p:ph type="title"/>
          </p:nvPr>
        </p:nvSpPr>
        <p:spPr>
          <a:xfrm>
            <a:off x="1223850" y="0"/>
            <a:ext cx="10515600" cy="1325563"/>
          </a:xfrm>
        </p:spPr>
        <p:txBody>
          <a:bodyPr/>
          <a:lstStyle/>
          <a:p>
            <a:r>
              <a:rPr lang="en-US" dirty="0"/>
              <a:t>Diagnostics</a:t>
            </a:r>
          </a:p>
        </p:txBody>
      </p:sp>
      <p:pic>
        <p:nvPicPr>
          <p:cNvPr id="18" name="Picture 17">
            <a:extLst>
              <a:ext uri="{FF2B5EF4-FFF2-40B4-BE49-F238E27FC236}">
                <a16:creationId xmlns:a16="http://schemas.microsoft.com/office/drawing/2014/main" id="{3F63E3C7-B4D9-6134-DE7A-839496233D65}"/>
              </a:ext>
            </a:extLst>
          </p:cNvPr>
          <p:cNvPicPr>
            <a:picLocks noChangeAspect="1"/>
          </p:cNvPicPr>
          <p:nvPr/>
        </p:nvPicPr>
        <p:blipFill>
          <a:blip r:embed="rId3"/>
          <a:stretch>
            <a:fillRect/>
          </a:stretch>
        </p:blipFill>
        <p:spPr>
          <a:xfrm>
            <a:off x="8543226" y="110046"/>
            <a:ext cx="2424924" cy="796508"/>
          </a:xfrm>
          <a:prstGeom prst="rect">
            <a:avLst/>
          </a:prstGeom>
        </p:spPr>
      </p:pic>
      <p:pic>
        <p:nvPicPr>
          <p:cNvPr id="8194" name="Picture 2">
            <a:extLst>
              <a:ext uri="{FF2B5EF4-FFF2-40B4-BE49-F238E27FC236}">
                <a16:creationId xmlns:a16="http://schemas.microsoft.com/office/drawing/2014/main" id="{7AD8B690-6F8F-2D7F-F78F-3030305DAB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5620" y="989500"/>
            <a:ext cx="2690406" cy="1992313"/>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a:extLst>
              <a:ext uri="{FF2B5EF4-FFF2-40B4-BE49-F238E27FC236}">
                <a16:creationId xmlns:a16="http://schemas.microsoft.com/office/drawing/2014/main" id="{7FCF1598-5592-3F3C-18A7-40A9414265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07462" y="989500"/>
            <a:ext cx="2572104" cy="21197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9F62EA3-690B-7A89-DD6A-9C2715D34260}"/>
              </a:ext>
            </a:extLst>
          </p:cNvPr>
          <p:cNvSpPr/>
          <p:nvPr/>
        </p:nvSpPr>
        <p:spPr>
          <a:xfrm>
            <a:off x="7513484" y="3109292"/>
            <a:ext cx="4085083" cy="307777"/>
          </a:xfrm>
          <a:prstGeom prst="rect">
            <a:avLst/>
          </a:prstGeom>
        </p:spPr>
        <p:txBody>
          <a:bodyPr wrap="square">
            <a:spAutoFit/>
          </a:bodyPr>
          <a:lstStyle/>
          <a:p>
            <a:pPr fontAlgn="base">
              <a:spcAft>
                <a:spcPts val="600"/>
              </a:spcAft>
            </a:pPr>
            <a:r>
              <a:rPr lang="en-GB" sz="1400" b="1" dirty="0">
                <a:solidFill>
                  <a:srgbClr val="626262"/>
                </a:solidFill>
                <a:latin typeface="Arial" panose="020B0604020202020204" pitchFamily="34" charset="0"/>
                <a:cs typeface="Arial" panose="020B0604020202020204" pitchFamily="34" charset="0"/>
              </a:rPr>
              <a:t>Wide-angle multi-sampled Thomson Parabola</a:t>
            </a:r>
            <a:endParaRPr lang="en-GB" sz="1400" dirty="0">
              <a:solidFill>
                <a:srgbClr val="626262"/>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5B35A8AC-50E2-1977-1888-98DA719DBAB8}"/>
              </a:ext>
            </a:extLst>
          </p:cNvPr>
          <p:cNvSpPr/>
          <p:nvPr/>
        </p:nvSpPr>
        <p:spPr>
          <a:xfrm>
            <a:off x="489271" y="1408827"/>
            <a:ext cx="6100469" cy="4016484"/>
          </a:xfrm>
          <a:prstGeom prst="rect">
            <a:avLst/>
          </a:prstGeom>
        </p:spPr>
        <p:txBody>
          <a:bodyPr wrap="square">
            <a:spAutoFit/>
          </a:bodyPr>
          <a:lstStyle/>
          <a:p>
            <a:pPr fontAlgn="base">
              <a:spcAft>
                <a:spcPts val="600"/>
              </a:spcAft>
            </a:pPr>
            <a:r>
              <a:rPr lang="en-GB" sz="2000" b="1" dirty="0">
                <a:solidFill>
                  <a:srgbClr val="626262"/>
                </a:solidFill>
                <a:latin typeface="Arial" panose="020B0604020202020204" pitchFamily="34" charset="0"/>
                <a:cs typeface="Arial" panose="020B0604020202020204" pitchFamily="34" charset="0"/>
              </a:rPr>
              <a:t>Developing diagnostics to match expected challenges</a:t>
            </a:r>
          </a:p>
          <a:p>
            <a:pPr fontAlgn="base">
              <a:spcAft>
                <a:spcPts val="600"/>
              </a:spcAft>
            </a:pPr>
            <a:endParaRPr lang="en-GB" sz="2000" b="1" dirty="0">
              <a:solidFill>
                <a:srgbClr val="626262"/>
              </a:solidFill>
              <a:latin typeface="Arial" panose="020B0604020202020204" pitchFamily="34" charset="0"/>
              <a:cs typeface="Arial" panose="020B0604020202020204" pitchFamily="34" charset="0"/>
            </a:endParaRPr>
          </a:p>
          <a:p>
            <a:pPr marL="342900" indent="-342900" fontAlgn="base">
              <a:spcAft>
                <a:spcPts val="600"/>
              </a:spcAft>
              <a:buFont typeface="Arial" panose="020B0604020202020204" pitchFamily="34" charset="0"/>
              <a:buChar char="•"/>
            </a:pPr>
            <a:r>
              <a:rPr lang="en-GB" sz="2000" b="1" dirty="0">
                <a:solidFill>
                  <a:srgbClr val="626262"/>
                </a:solidFill>
                <a:latin typeface="Arial" panose="020B0604020202020204" pitchFamily="34" charset="0"/>
                <a:cs typeface="Arial" panose="020B0604020202020204" pitchFamily="34" charset="0"/>
              </a:rPr>
              <a:t>Spectro-spatial</a:t>
            </a:r>
            <a:r>
              <a:rPr lang="en-GB" sz="2000" dirty="0">
                <a:solidFill>
                  <a:srgbClr val="626262"/>
                </a:solidFill>
                <a:latin typeface="Arial" panose="020B0604020202020204" pitchFamily="34" charset="0"/>
                <a:cs typeface="Arial" panose="020B0604020202020204" pitchFamily="34" charset="0"/>
              </a:rPr>
              <a:t> measurements of ion emission</a:t>
            </a:r>
          </a:p>
          <a:p>
            <a:pPr marL="800100" lvl="1" indent="-342900" fontAlgn="base">
              <a:spcAft>
                <a:spcPts val="600"/>
              </a:spcAft>
              <a:buFont typeface="Arial" panose="020B0604020202020204" pitchFamily="34" charset="0"/>
              <a:buChar char="•"/>
            </a:pPr>
            <a:r>
              <a:rPr lang="en-GB" sz="2000" dirty="0">
                <a:solidFill>
                  <a:srgbClr val="626262"/>
                </a:solidFill>
                <a:latin typeface="Arial" panose="020B0604020202020204" pitchFamily="34" charset="0"/>
                <a:cs typeface="Arial" panose="020B0604020202020204" pitchFamily="34" charset="0"/>
              </a:rPr>
              <a:t>Wide Angle Thomson</a:t>
            </a:r>
          </a:p>
          <a:p>
            <a:pPr marL="800100" lvl="1" indent="-342900" fontAlgn="base">
              <a:spcAft>
                <a:spcPts val="600"/>
              </a:spcAft>
              <a:buFont typeface="Arial" panose="020B0604020202020204" pitchFamily="34" charset="0"/>
              <a:buChar char="•"/>
            </a:pPr>
            <a:r>
              <a:rPr lang="en-GB" sz="2000" dirty="0">
                <a:solidFill>
                  <a:srgbClr val="626262"/>
                </a:solidFill>
                <a:latin typeface="Arial" panose="020B0604020202020204" pitchFamily="34" charset="0"/>
                <a:cs typeface="Arial" panose="020B0604020202020204" pitchFamily="34" charset="0"/>
              </a:rPr>
              <a:t>PROBIES Mask</a:t>
            </a:r>
          </a:p>
          <a:p>
            <a:pPr marL="342900" indent="-342900" fontAlgn="base">
              <a:spcAft>
                <a:spcPts val="600"/>
              </a:spcAft>
              <a:buFont typeface="Arial" panose="020B0604020202020204" pitchFamily="34" charset="0"/>
              <a:buChar char="•"/>
            </a:pPr>
            <a:r>
              <a:rPr lang="en-GB" sz="2000" dirty="0">
                <a:solidFill>
                  <a:srgbClr val="626262"/>
                </a:solidFill>
                <a:latin typeface="Arial" panose="020B0604020202020204" pitchFamily="34" charset="0"/>
                <a:cs typeface="Arial" panose="020B0604020202020204" pitchFamily="34" charset="0"/>
              </a:rPr>
              <a:t>High resolution inspection of variable x-ray emission - (next talk)</a:t>
            </a:r>
          </a:p>
          <a:p>
            <a:pPr marL="342900" indent="-342900" fontAlgn="base">
              <a:spcAft>
                <a:spcPts val="600"/>
              </a:spcAft>
              <a:buFont typeface="Arial" panose="020B0604020202020204" pitchFamily="34" charset="0"/>
              <a:buChar char="•"/>
            </a:pPr>
            <a:r>
              <a:rPr lang="en-GB" sz="2000" dirty="0">
                <a:solidFill>
                  <a:srgbClr val="626262"/>
                </a:solidFill>
                <a:latin typeface="Arial" panose="020B0604020202020204" pitchFamily="34" charset="0"/>
                <a:cs typeface="Arial" panose="020B0604020202020204" pitchFamily="34" charset="0"/>
              </a:rPr>
              <a:t>Non-destructive </a:t>
            </a:r>
            <a:r>
              <a:rPr lang="en-GB" sz="2000" b="1" dirty="0">
                <a:solidFill>
                  <a:srgbClr val="626262"/>
                </a:solidFill>
                <a:latin typeface="Arial" panose="020B0604020202020204" pitchFamily="34" charset="0"/>
                <a:cs typeface="Arial" panose="020B0604020202020204" pitchFamily="34" charset="0"/>
              </a:rPr>
              <a:t>electron beam inspection </a:t>
            </a:r>
            <a:r>
              <a:rPr lang="en-GB" sz="2000" dirty="0">
                <a:solidFill>
                  <a:srgbClr val="626262"/>
                </a:solidFill>
                <a:latin typeface="Arial" panose="020B0604020202020204" pitchFamily="34" charset="0"/>
                <a:cs typeface="Arial" panose="020B0604020202020204" pitchFamily="34" charset="0"/>
              </a:rPr>
              <a:t>- (next talk)</a:t>
            </a:r>
          </a:p>
          <a:p>
            <a:pPr marL="342900" indent="-342900" fontAlgn="base">
              <a:spcAft>
                <a:spcPts val="600"/>
              </a:spcAft>
              <a:buFont typeface="Arial" panose="020B0604020202020204" pitchFamily="34" charset="0"/>
              <a:buChar char="•"/>
            </a:pPr>
            <a:r>
              <a:rPr lang="en-GB" sz="2000" dirty="0">
                <a:solidFill>
                  <a:srgbClr val="626262"/>
                </a:solidFill>
                <a:latin typeface="Arial" panose="020B0604020202020204" pitchFamily="34" charset="0"/>
                <a:cs typeface="Arial" panose="020B0604020202020204" pitchFamily="34" charset="0"/>
              </a:rPr>
              <a:t>Ultra-fast timing spectroscopy</a:t>
            </a:r>
          </a:p>
        </p:txBody>
      </p:sp>
      <p:pic>
        <p:nvPicPr>
          <p:cNvPr id="6" name="Picture 5">
            <a:extLst>
              <a:ext uri="{FF2B5EF4-FFF2-40B4-BE49-F238E27FC236}">
                <a16:creationId xmlns:a16="http://schemas.microsoft.com/office/drawing/2014/main" id="{237B9E93-D2DF-9D32-F973-931F77C68A31}"/>
              </a:ext>
            </a:extLst>
          </p:cNvPr>
          <p:cNvPicPr>
            <a:picLocks noChangeAspect="1"/>
          </p:cNvPicPr>
          <p:nvPr/>
        </p:nvPicPr>
        <p:blipFill>
          <a:blip r:embed="rId6"/>
          <a:stretch>
            <a:fillRect/>
          </a:stretch>
        </p:blipFill>
        <p:spPr>
          <a:xfrm>
            <a:off x="8389076" y="3971313"/>
            <a:ext cx="3859649" cy="1977103"/>
          </a:xfrm>
          <a:prstGeom prst="rect">
            <a:avLst/>
          </a:prstGeom>
        </p:spPr>
      </p:pic>
      <p:pic>
        <p:nvPicPr>
          <p:cNvPr id="10" name="Picture 9">
            <a:extLst>
              <a:ext uri="{FF2B5EF4-FFF2-40B4-BE49-F238E27FC236}">
                <a16:creationId xmlns:a16="http://schemas.microsoft.com/office/drawing/2014/main" id="{4F5BB6D3-53BF-5721-C79F-F59DDE69F4D3}"/>
              </a:ext>
            </a:extLst>
          </p:cNvPr>
          <p:cNvPicPr>
            <a:picLocks noChangeAspect="1"/>
          </p:cNvPicPr>
          <p:nvPr/>
        </p:nvPicPr>
        <p:blipFill>
          <a:blip r:embed="rId7"/>
          <a:stretch>
            <a:fillRect/>
          </a:stretch>
        </p:blipFill>
        <p:spPr>
          <a:xfrm>
            <a:off x="6589740" y="3531021"/>
            <a:ext cx="1926666" cy="2694506"/>
          </a:xfrm>
          <a:prstGeom prst="rect">
            <a:avLst/>
          </a:prstGeom>
        </p:spPr>
      </p:pic>
      <p:sp>
        <p:nvSpPr>
          <p:cNvPr id="15" name="Rectangle 14">
            <a:extLst>
              <a:ext uri="{FF2B5EF4-FFF2-40B4-BE49-F238E27FC236}">
                <a16:creationId xmlns:a16="http://schemas.microsoft.com/office/drawing/2014/main" id="{FCA9A10D-07D1-3C5B-5626-49CF179B8E09}"/>
              </a:ext>
            </a:extLst>
          </p:cNvPr>
          <p:cNvSpPr/>
          <p:nvPr/>
        </p:nvSpPr>
        <p:spPr>
          <a:xfrm>
            <a:off x="8498052" y="5895235"/>
            <a:ext cx="3537503" cy="307777"/>
          </a:xfrm>
          <a:prstGeom prst="rect">
            <a:avLst/>
          </a:prstGeom>
        </p:spPr>
        <p:txBody>
          <a:bodyPr wrap="square">
            <a:spAutoFit/>
          </a:bodyPr>
          <a:lstStyle/>
          <a:p>
            <a:pPr fontAlgn="base">
              <a:spcAft>
                <a:spcPts val="600"/>
              </a:spcAft>
            </a:pPr>
            <a:r>
              <a:rPr lang="en-GB" sz="1400" b="1" dirty="0">
                <a:solidFill>
                  <a:srgbClr val="626262"/>
                </a:solidFill>
                <a:latin typeface="Arial" panose="020B0604020202020204" pitchFamily="34" charset="0"/>
                <a:cs typeface="Arial" panose="020B0604020202020204" pitchFamily="34" charset="0"/>
              </a:rPr>
              <a:t>Anti-whisper shaped </a:t>
            </a:r>
            <a:r>
              <a:rPr lang="en-GB" sz="1400" b="1" dirty="0" err="1">
                <a:solidFill>
                  <a:srgbClr val="626262"/>
                </a:solidFill>
                <a:latin typeface="Arial" panose="020B0604020202020204" pitchFamily="34" charset="0"/>
                <a:cs typeface="Arial" panose="020B0604020202020204" pitchFamily="34" charset="0"/>
              </a:rPr>
              <a:t>ToF</a:t>
            </a:r>
            <a:r>
              <a:rPr lang="en-GB" sz="1400" b="1" dirty="0">
                <a:solidFill>
                  <a:srgbClr val="626262"/>
                </a:solidFill>
                <a:latin typeface="Arial" panose="020B0604020202020204" pitchFamily="34" charset="0"/>
                <a:cs typeface="Arial" panose="020B0604020202020204" pitchFamily="34" charset="0"/>
              </a:rPr>
              <a:t> spectroscopy</a:t>
            </a:r>
            <a:endParaRPr lang="en-GB" sz="1400" dirty="0">
              <a:solidFill>
                <a:srgbClr val="62626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9805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D6581-E2B3-0D6C-1CAB-3863F27B4F82}"/>
              </a:ext>
            </a:extLst>
          </p:cNvPr>
          <p:cNvSpPr>
            <a:spLocks noGrp="1"/>
          </p:cNvSpPr>
          <p:nvPr>
            <p:ph type="title"/>
          </p:nvPr>
        </p:nvSpPr>
        <p:spPr>
          <a:xfrm>
            <a:off x="1223850" y="0"/>
            <a:ext cx="10515600" cy="1325563"/>
          </a:xfrm>
        </p:spPr>
        <p:txBody>
          <a:bodyPr/>
          <a:lstStyle/>
          <a:p>
            <a:r>
              <a:rPr lang="en-US" dirty="0"/>
              <a:t>Diagnostics</a:t>
            </a:r>
          </a:p>
        </p:txBody>
      </p:sp>
      <p:sp>
        <p:nvSpPr>
          <p:cNvPr id="3" name="Rectangle 2">
            <a:extLst>
              <a:ext uri="{FF2B5EF4-FFF2-40B4-BE49-F238E27FC236}">
                <a16:creationId xmlns:a16="http://schemas.microsoft.com/office/drawing/2014/main" id="{C314BABD-DAA8-8358-45A6-870299D52DC2}"/>
              </a:ext>
            </a:extLst>
          </p:cNvPr>
          <p:cNvSpPr/>
          <p:nvPr/>
        </p:nvSpPr>
        <p:spPr>
          <a:xfrm>
            <a:off x="1969803" y="6391022"/>
            <a:ext cx="8252393" cy="400110"/>
          </a:xfrm>
          <a:prstGeom prst="rect">
            <a:avLst/>
          </a:prstGeom>
        </p:spPr>
        <p:txBody>
          <a:bodyPr wrap="square">
            <a:spAutoFit/>
          </a:bodyPr>
          <a:lstStyle/>
          <a:p>
            <a:pPr fontAlgn="base">
              <a:spcAft>
                <a:spcPts val="600"/>
              </a:spcAft>
            </a:pPr>
            <a:r>
              <a:rPr lang="en-GB" sz="2000" b="1" dirty="0">
                <a:solidFill>
                  <a:srgbClr val="626262"/>
                </a:solidFill>
                <a:latin typeface="Arial" panose="020B0604020202020204" pitchFamily="34" charset="0"/>
                <a:cs typeface="Arial" panose="020B0604020202020204" pitchFamily="34" charset="0"/>
              </a:rPr>
              <a:t>More detail with ongoing projects in Detectors talk (after lunch)</a:t>
            </a:r>
          </a:p>
        </p:txBody>
      </p:sp>
      <p:sp>
        <p:nvSpPr>
          <p:cNvPr id="5" name="Rectangle 4">
            <a:extLst>
              <a:ext uri="{FF2B5EF4-FFF2-40B4-BE49-F238E27FC236}">
                <a16:creationId xmlns:a16="http://schemas.microsoft.com/office/drawing/2014/main" id="{D90D48BD-084C-BA0A-F087-ACCC82ACB3FB}"/>
              </a:ext>
            </a:extLst>
          </p:cNvPr>
          <p:cNvSpPr/>
          <p:nvPr/>
        </p:nvSpPr>
        <p:spPr>
          <a:xfrm>
            <a:off x="525847" y="1210915"/>
            <a:ext cx="6688769" cy="3939540"/>
          </a:xfrm>
          <a:prstGeom prst="rect">
            <a:avLst/>
          </a:prstGeom>
        </p:spPr>
        <p:txBody>
          <a:bodyPr wrap="square">
            <a:spAutoFit/>
          </a:bodyPr>
          <a:lstStyle/>
          <a:p>
            <a:pPr fontAlgn="base">
              <a:spcAft>
                <a:spcPts val="600"/>
              </a:spcAft>
            </a:pPr>
            <a:r>
              <a:rPr lang="en-GB" sz="2000" b="1" dirty="0">
                <a:solidFill>
                  <a:srgbClr val="626262"/>
                </a:solidFill>
                <a:latin typeface="Arial" panose="020B0604020202020204" pitchFamily="34" charset="0"/>
                <a:cs typeface="Arial" panose="020B0604020202020204" pitchFamily="34" charset="0"/>
              </a:rPr>
              <a:t>Developing diagnostics to match expected challenges</a:t>
            </a:r>
          </a:p>
          <a:p>
            <a:pPr fontAlgn="base">
              <a:spcAft>
                <a:spcPts val="600"/>
              </a:spcAft>
            </a:pPr>
            <a:endParaRPr lang="en-GB" sz="2000" b="1" dirty="0">
              <a:solidFill>
                <a:srgbClr val="626262"/>
              </a:solidFill>
              <a:latin typeface="Arial" panose="020B0604020202020204" pitchFamily="34" charset="0"/>
              <a:cs typeface="Arial" panose="020B0604020202020204" pitchFamily="34" charset="0"/>
            </a:endParaRPr>
          </a:p>
          <a:p>
            <a:pPr marL="342900" indent="-342900" fontAlgn="base">
              <a:spcAft>
                <a:spcPts val="600"/>
              </a:spcAft>
              <a:buFont typeface="Arial" panose="020B0604020202020204" pitchFamily="34" charset="0"/>
              <a:buChar char="•"/>
            </a:pPr>
            <a:r>
              <a:rPr lang="en-GB" sz="2000" b="1" dirty="0">
                <a:solidFill>
                  <a:srgbClr val="626262"/>
                </a:solidFill>
                <a:latin typeface="Arial" panose="020B0604020202020204" pitchFamily="34" charset="0"/>
                <a:cs typeface="Arial" panose="020B0604020202020204" pitchFamily="34" charset="0"/>
              </a:rPr>
              <a:t>Multi-modal</a:t>
            </a:r>
            <a:r>
              <a:rPr lang="en-GB" sz="2000" dirty="0">
                <a:solidFill>
                  <a:srgbClr val="626262"/>
                </a:solidFill>
                <a:latin typeface="Arial" panose="020B0604020202020204" pitchFamily="34" charset="0"/>
                <a:cs typeface="Arial" panose="020B0604020202020204" pitchFamily="34" charset="0"/>
              </a:rPr>
              <a:t> sampling for imaging/inspection</a:t>
            </a:r>
          </a:p>
          <a:p>
            <a:pPr marL="342900" indent="-342900" fontAlgn="base">
              <a:spcAft>
                <a:spcPts val="600"/>
              </a:spcAft>
              <a:buFont typeface="Arial" panose="020B0604020202020204" pitchFamily="34" charset="0"/>
              <a:buChar char="•"/>
            </a:pPr>
            <a:r>
              <a:rPr lang="en-GB" sz="2000" b="1" dirty="0">
                <a:solidFill>
                  <a:srgbClr val="626262"/>
                </a:solidFill>
                <a:latin typeface="Arial" panose="020B0604020202020204" pitchFamily="34" charset="0"/>
                <a:cs typeface="Arial" panose="020B0604020202020204" pitchFamily="34" charset="0"/>
              </a:rPr>
              <a:t>High sensitivity </a:t>
            </a:r>
            <a:r>
              <a:rPr lang="en-GB" sz="2000" dirty="0">
                <a:solidFill>
                  <a:srgbClr val="626262"/>
                </a:solidFill>
                <a:latin typeface="Arial" panose="020B0604020202020204" pitchFamily="34" charset="0"/>
                <a:cs typeface="Arial" panose="020B0604020202020204" pitchFamily="34" charset="0"/>
              </a:rPr>
              <a:t>x-ray measurements</a:t>
            </a:r>
          </a:p>
          <a:p>
            <a:pPr marL="800100" lvl="1" indent="-342900" fontAlgn="base">
              <a:spcAft>
                <a:spcPts val="600"/>
              </a:spcAft>
              <a:buFont typeface="Arial" panose="020B0604020202020204" pitchFamily="34" charset="0"/>
              <a:buChar char="•"/>
            </a:pPr>
            <a:r>
              <a:rPr lang="en-GB" sz="2000" dirty="0">
                <a:solidFill>
                  <a:srgbClr val="626262"/>
                </a:solidFill>
                <a:latin typeface="Arial" panose="020B0604020202020204" pitchFamily="34" charset="0"/>
                <a:cs typeface="Arial" panose="020B0604020202020204" pitchFamily="34" charset="0"/>
              </a:rPr>
              <a:t>Fibre-coupled imaging for low photon sampling – (next talk)</a:t>
            </a:r>
          </a:p>
          <a:p>
            <a:pPr marL="800100" lvl="1" indent="-342900" fontAlgn="base">
              <a:spcAft>
                <a:spcPts val="600"/>
              </a:spcAft>
              <a:buFont typeface="Arial" panose="020B0604020202020204" pitchFamily="34" charset="0"/>
              <a:buChar char="•"/>
            </a:pPr>
            <a:r>
              <a:rPr lang="en-GB" sz="2000" dirty="0">
                <a:solidFill>
                  <a:srgbClr val="626262"/>
                </a:solidFill>
                <a:latin typeface="Arial" panose="020B0604020202020204" pitchFamily="34" charset="0"/>
                <a:cs typeface="Arial" panose="020B0604020202020204" pitchFamily="34" charset="0"/>
              </a:rPr>
              <a:t>Bonded </a:t>
            </a:r>
            <a:r>
              <a:rPr lang="en-GB" sz="2000" dirty="0" err="1">
                <a:solidFill>
                  <a:srgbClr val="626262"/>
                </a:solidFill>
                <a:latin typeface="Arial" panose="020B0604020202020204" pitchFamily="34" charset="0"/>
                <a:cs typeface="Arial" panose="020B0604020202020204" pitchFamily="34" charset="0"/>
              </a:rPr>
              <a:t>SiPM</a:t>
            </a:r>
            <a:r>
              <a:rPr lang="en-GB" sz="2000" dirty="0">
                <a:solidFill>
                  <a:srgbClr val="626262"/>
                </a:solidFill>
                <a:latin typeface="Arial" panose="020B0604020202020204" pitchFamily="34" charset="0"/>
                <a:cs typeface="Arial" panose="020B0604020202020204" pitchFamily="34" charset="0"/>
              </a:rPr>
              <a:t> detection of near-single photon spectroscopy</a:t>
            </a:r>
          </a:p>
          <a:p>
            <a:pPr marL="342900" indent="-342900" fontAlgn="base">
              <a:spcAft>
                <a:spcPts val="600"/>
              </a:spcAft>
              <a:buFont typeface="Arial" panose="020B0604020202020204" pitchFamily="34" charset="0"/>
              <a:buChar char="•"/>
            </a:pPr>
            <a:r>
              <a:rPr lang="en-GB" sz="2000" dirty="0">
                <a:solidFill>
                  <a:srgbClr val="626262"/>
                </a:solidFill>
                <a:latin typeface="Arial" panose="020B0604020202020204" pitchFamily="34" charset="0"/>
                <a:cs typeface="Arial" panose="020B0604020202020204" pitchFamily="34" charset="0"/>
              </a:rPr>
              <a:t>Low stopping power imaging with high resolution – (next talk)</a:t>
            </a:r>
          </a:p>
        </p:txBody>
      </p:sp>
      <p:sp>
        <p:nvSpPr>
          <p:cNvPr id="6" name="Rectangle 5">
            <a:extLst>
              <a:ext uri="{FF2B5EF4-FFF2-40B4-BE49-F238E27FC236}">
                <a16:creationId xmlns:a16="http://schemas.microsoft.com/office/drawing/2014/main" id="{2BCB8B4D-B427-03FA-6398-D3EE18301F5F}"/>
              </a:ext>
            </a:extLst>
          </p:cNvPr>
          <p:cNvSpPr/>
          <p:nvPr/>
        </p:nvSpPr>
        <p:spPr>
          <a:xfrm>
            <a:off x="8117168" y="66868"/>
            <a:ext cx="3113489" cy="307777"/>
          </a:xfrm>
          <a:prstGeom prst="rect">
            <a:avLst/>
          </a:prstGeom>
        </p:spPr>
        <p:txBody>
          <a:bodyPr wrap="square">
            <a:spAutoFit/>
          </a:bodyPr>
          <a:lstStyle/>
          <a:p>
            <a:pPr fontAlgn="base">
              <a:spcAft>
                <a:spcPts val="600"/>
              </a:spcAft>
            </a:pPr>
            <a:r>
              <a:rPr lang="en-GB" sz="1400" b="1" dirty="0">
                <a:solidFill>
                  <a:srgbClr val="626262"/>
                </a:solidFill>
                <a:latin typeface="Arial" panose="020B0604020202020204" pitchFamily="34" charset="0"/>
                <a:cs typeface="Arial" panose="020B0604020202020204" pitchFamily="34" charset="0"/>
              </a:rPr>
              <a:t>Time-gated fast recovery imaging</a:t>
            </a:r>
            <a:endParaRPr lang="en-GB" sz="1400" dirty="0">
              <a:solidFill>
                <a:srgbClr val="626262"/>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DF2DCED9-515B-F913-3769-2CB335DC0AF4}"/>
              </a:ext>
            </a:extLst>
          </p:cNvPr>
          <p:cNvSpPr/>
          <p:nvPr/>
        </p:nvSpPr>
        <p:spPr>
          <a:xfrm>
            <a:off x="7071361" y="5743497"/>
            <a:ext cx="5120639" cy="307777"/>
          </a:xfrm>
          <a:prstGeom prst="rect">
            <a:avLst/>
          </a:prstGeom>
        </p:spPr>
        <p:txBody>
          <a:bodyPr wrap="square">
            <a:spAutoFit/>
          </a:bodyPr>
          <a:lstStyle/>
          <a:p>
            <a:pPr fontAlgn="base">
              <a:spcAft>
                <a:spcPts val="600"/>
              </a:spcAft>
            </a:pPr>
            <a:r>
              <a:rPr lang="en-GB" sz="1400" b="1" dirty="0">
                <a:solidFill>
                  <a:srgbClr val="626262"/>
                </a:solidFill>
                <a:latin typeface="Arial" panose="020B0604020202020204" pitchFamily="34" charset="0"/>
                <a:cs typeface="Arial" panose="020B0604020202020204" pitchFamily="34" charset="0"/>
              </a:rPr>
              <a:t>Individual </a:t>
            </a:r>
            <a:r>
              <a:rPr lang="en-GB" sz="1400" b="1" dirty="0" err="1">
                <a:solidFill>
                  <a:srgbClr val="626262"/>
                </a:solidFill>
                <a:latin typeface="Arial" panose="020B0604020202020204" pitchFamily="34" charset="0"/>
                <a:cs typeface="Arial" panose="020B0604020202020204" pitchFamily="34" charset="0"/>
              </a:rPr>
              <a:t>SiPM</a:t>
            </a:r>
            <a:r>
              <a:rPr lang="en-GB" sz="1400" b="1" dirty="0">
                <a:solidFill>
                  <a:srgbClr val="626262"/>
                </a:solidFill>
                <a:latin typeface="Arial" panose="020B0604020202020204" pitchFamily="34" charset="0"/>
                <a:cs typeface="Arial" panose="020B0604020202020204" pitchFamily="34" charset="0"/>
              </a:rPr>
              <a:t> integration via commercial readout board</a:t>
            </a:r>
            <a:endParaRPr lang="en-GB" sz="1400" dirty="0">
              <a:solidFill>
                <a:srgbClr val="626262"/>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DF50C05C-0623-6B2C-D673-081BAD6203F0}"/>
              </a:ext>
            </a:extLst>
          </p:cNvPr>
          <p:cNvPicPr>
            <a:picLocks noChangeAspect="1"/>
          </p:cNvPicPr>
          <p:nvPr/>
        </p:nvPicPr>
        <p:blipFill>
          <a:blip r:embed="rId3"/>
          <a:stretch>
            <a:fillRect/>
          </a:stretch>
        </p:blipFill>
        <p:spPr>
          <a:xfrm>
            <a:off x="7660352" y="307777"/>
            <a:ext cx="3715512" cy="2154997"/>
          </a:xfrm>
          <a:prstGeom prst="rect">
            <a:avLst/>
          </a:prstGeom>
        </p:spPr>
      </p:pic>
      <p:pic>
        <p:nvPicPr>
          <p:cNvPr id="9" name="Picture 8">
            <a:extLst>
              <a:ext uri="{FF2B5EF4-FFF2-40B4-BE49-F238E27FC236}">
                <a16:creationId xmlns:a16="http://schemas.microsoft.com/office/drawing/2014/main" id="{AEA4A7C7-2999-B886-6AD4-0603E4CDC1DC}"/>
              </a:ext>
            </a:extLst>
          </p:cNvPr>
          <p:cNvPicPr>
            <a:picLocks noChangeAspect="1"/>
          </p:cNvPicPr>
          <p:nvPr/>
        </p:nvPicPr>
        <p:blipFill rotWithShape="1">
          <a:blip r:embed="rId4"/>
          <a:srcRect l="1404" t="2565" r="2250" b="5649"/>
          <a:stretch/>
        </p:blipFill>
        <p:spPr>
          <a:xfrm>
            <a:off x="7842144" y="2061891"/>
            <a:ext cx="3715513" cy="1417320"/>
          </a:xfrm>
          <a:prstGeom prst="rect">
            <a:avLst/>
          </a:prstGeom>
        </p:spPr>
      </p:pic>
      <p:sp>
        <p:nvSpPr>
          <p:cNvPr id="10" name="Rectangle 9">
            <a:extLst>
              <a:ext uri="{FF2B5EF4-FFF2-40B4-BE49-F238E27FC236}">
                <a16:creationId xmlns:a16="http://schemas.microsoft.com/office/drawing/2014/main" id="{C0F2FC72-3FB7-C380-E5FD-0457C332905E}"/>
              </a:ext>
            </a:extLst>
          </p:cNvPr>
          <p:cNvSpPr/>
          <p:nvPr/>
        </p:nvSpPr>
        <p:spPr>
          <a:xfrm>
            <a:off x="8985145" y="2061891"/>
            <a:ext cx="109728" cy="1417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80BEEDCB-7792-0F22-AFF6-69635A9E26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6017" y="3873799"/>
            <a:ext cx="2445244" cy="1914892"/>
          </a:xfrm>
          <a:prstGeom prst="rect">
            <a:avLst/>
          </a:prstGeom>
        </p:spPr>
      </p:pic>
      <p:pic>
        <p:nvPicPr>
          <p:cNvPr id="12" name="Picture 11">
            <a:extLst>
              <a:ext uri="{FF2B5EF4-FFF2-40B4-BE49-F238E27FC236}">
                <a16:creationId xmlns:a16="http://schemas.microsoft.com/office/drawing/2014/main" id="{E8764133-92C7-7518-24AA-B79B88A1CE30}"/>
              </a:ext>
            </a:extLst>
          </p:cNvPr>
          <p:cNvPicPr>
            <a:picLocks noChangeAspect="1"/>
          </p:cNvPicPr>
          <p:nvPr/>
        </p:nvPicPr>
        <p:blipFill rotWithShape="1">
          <a:blip r:embed="rId6"/>
          <a:srcRect l="52291" t="18286" r="10588" b="46051"/>
          <a:stretch/>
        </p:blipFill>
        <p:spPr>
          <a:xfrm>
            <a:off x="9431261" y="4406089"/>
            <a:ext cx="2333545" cy="1151990"/>
          </a:xfrm>
          <a:prstGeom prst="rect">
            <a:avLst/>
          </a:prstGeom>
        </p:spPr>
      </p:pic>
      <p:pic>
        <p:nvPicPr>
          <p:cNvPr id="13" name="Picture 12">
            <a:extLst>
              <a:ext uri="{FF2B5EF4-FFF2-40B4-BE49-F238E27FC236}">
                <a16:creationId xmlns:a16="http://schemas.microsoft.com/office/drawing/2014/main" id="{1BB4752F-0D5D-4D95-4B36-52A0C35DB9BE}"/>
              </a:ext>
            </a:extLst>
          </p:cNvPr>
          <p:cNvPicPr>
            <a:picLocks noChangeAspect="1"/>
          </p:cNvPicPr>
          <p:nvPr/>
        </p:nvPicPr>
        <p:blipFill rotWithShape="1">
          <a:blip r:embed="rId6"/>
          <a:srcRect r="71127" b="89362"/>
          <a:stretch/>
        </p:blipFill>
        <p:spPr>
          <a:xfrm>
            <a:off x="9615263" y="4062445"/>
            <a:ext cx="1815040" cy="343644"/>
          </a:xfrm>
          <a:prstGeom prst="rect">
            <a:avLst/>
          </a:prstGeom>
        </p:spPr>
      </p:pic>
    </p:spTree>
    <p:extLst>
      <p:ext uri="{BB962C8B-B14F-4D97-AF65-F5344CB8AC3E}">
        <p14:creationId xmlns:p14="http://schemas.microsoft.com/office/powerpoint/2010/main" val="7282945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62676" y="7405"/>
            <a:ext cx="10515600" cy="1325563"/>
          </a:xfrm>
        </p:spPr>
        <p:txBody>
          <a:bodyPr>
            <a:normAutofit/>
          </a:bodyPr>
          <a:lstStyle/>
          <a:p>
            <a:r>
              <a:rPr lang="en-GB" dirty="0"/>
              <a:t>TA3 PoC Experiments</a:t>
            </a:r>
          </a:p>
        </p:txBody>
      </p:sp>
      <p:sp>
        <p:nvSpPr>
          <p:cNvPr id="26" name="TextBox 25">
            <a:extLst>
              <a:ext uri="{FF2B5EF4-FFF2-40B4-BE49-F238E27FC236}">
                <a16:creationId xmlns:a16="http://schemas.microsoft.com/office/drawing/2014/main" id="{F435C2F0-BC9A-8436-B82B-B63F101DE540}"/>
              </a:ext>
            </a:extLst>
          </p:cNvPr>
          <p:cNvSpPr txBox="1"/>
          <p:nvPr/>
        </p:nvSpPr>
        <p:spPr>
          <a:xfrm>
            <a:off x="494010" y="1130332"/>
            <a:ext cx="6509901" cy="2031325"/>
          </a:xfrm>
          <a:prstGeom prst="rect">
            <a:avLst/>
          </a:prstGeom>
          <a:noFill/>
        </p:spPr>
        <p:txBody>
          <a:bodyPr wrap="square" rtlCol="0">
            <a:spAutoFit/>
          </a:bodyPr>
          <a:lstStyle/>
          <a:p>
            <a:r>
              <a:rPr lang="en-GB" dirty="0"/>
              <a:t>Two week campaigns to trial experimental techniques that are key for EPAC.</a:t>
            </a:r>
          </a:p>
          <a:p>
            <a:endParaRPr lang="en-GB" dirty="0"/>
          </a:p>
          <a:p>
            <a:r>
              <a:rPr lang="en-GB" b="1" dirty="0"/>
              <a:t>2022 – Inverse Compton Scattering</a:t>
            </a:r>
            <a:endParaRPr lang="en-GB" dirty="0"/>
          </a:p>
          <a:p>
            <a:r>
              <a:rPr lang="en-GB" dirty="0"/>
              <a:t>Generating quasi-monoenergetic x-rays for CT and radiography</a:t>
            </a:r>
          </a:p>
          <a:p>
            <a:r>
              <a:rPr lang="en-GB" dirty="0"/>
              <a:t>Controlling parameters to increase divergence and reduce peak energy to maximise image contrast.</a:t>
            </a:r>
          </a:p>
        </p:txBody>
      </p:sp>
      <p:pic>
        <p:nvPicPr>
          <p:cNvPr id="27" name="Picture 2">
            <a:extLst>
              <a:ext uri="{FF2B5EF4-FFF2-40B4-BE49-F238E27FC236}">
                <a16:creationId xmlns:a16="http://schemas.microsoft.com/office/drawing/2014/main" id="{A39BAC7D-1191-30FC-D17A-DB7807A20A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5777" y="2133281"/>
            <a:ext cx="5130634" cy="317894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A picture containing text&#10;&#10;Description automatically generated">
            <a:extLst>
              <a:ext uri="{FF2B5EF4-FFF2-40B4-BE49-F238E27FC236}">
                <a16:creationId xmlns:a16="http://schemas.microsoft.com/office/drawing/2014/main" id="{C69B01CF-B250-990B-D6DA-613D21A5811A}"/>
              </a:ext>
            </a:extLst>
          </p:cNvPr>
          <p:cNvPicPr>
            <a:picLocks noChangeAspect="1"/>
          </p:cNvPicPr>
          <p:nvPr/>
        </p:nvPicPr>
        <p:blipFill rotWithShape="1">
          <a:blip r:embed="rId3">
            <a:extLst>
              <a:ext uri="{28A0092B-C50C-407E-A947-70E740481C1C}">
                <a14:useLocalDpi xmlns:a14="http://schemas.microsoft.com/office/drawing/2010/main" val="0"/>
              </a:ext>
            </a:extLst>
          </a:blip>
          <a:srcRect l="16647" r="17054"/>
          <a:stretch/>
        </p:blipFill>
        <p:spPr>
          <a:xfrm>
            <a:off x="3164965" y="3426618"/>
            <a:ext cx="3253883" cy="3271894"/>
          </a:xfrm>
          <a:prstGeom prst="rect">
            <a:avLst/>
          </a:prstGeom>
        </p:spPr>
      </p:pic>
      <p:pic>
        <p:nvPicPr>
          <p:cNvPr id="41" name="Picture 40">
            <a:extLst>
              <a:ext uri="{FF2B5EF4-FFF2-40B4-BE49-F238E27FC236}">
                <a16:creationId xmlns:a16="http://schemas.microsoft.com/office/drawing/2014/main" id="{660BE65B-F903-B7D5-B9D7-B5BF71A221D8}"/>
              </a:ext>
            </a:extLst>
          </p:cNvPr>
          <p:cNvPicPr>
            <a:picLocks noChangeAspect="1"/>
          </p:cNvPicPr>
          <p:nvPr/>
        </p:nvPicPr>
        <p:blipFill rotWithShape="1">
          <a:blip r:embed="rId4"/>
          <a:srcRect l="17685" t="17720" r="22402" b="24779"/>
          <a:stretch/>
        </p:blipFill>
        <p:spPr>
          <a:xfrm>
            <a:off x="494010" y="3426618"/>
            <a:ext cx="2568330" cy="3271894"/>
          </a:xfrm>
          <a:prstGeom prst="rect">
            <a:avLst/>
          </a:prstGeom>
        </p:spPr>
      </p:pic>
      <p:pic>
        <p:nvPicPr>
          <p:cNvPr id="43" name="Picture 2" descr="See the source image">
            <a:extLst>
              <a:ext uri="{FF2B5EF4-FFF2-40B4-BE49-F238E27FC236}">
                <a16:creationId xmlns:a16="http://schemas.microsoft.com/office/drawing/2014/main" id="{F51FFB1D-22A0-30EB-CF6A-497C5B5C65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68189" y="1207020"/>
            <a:ext cx="2070854" cy="755818"/>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0" descr="See the source image">
            <a:extLst>
              <a:ext uri="{FF2B5EF4-FFF2-40B4-BE49-F238E27FC236}">
                <a16:creationId xmlns:a16="http://schemas.microsoft.com/office/drawing/2014/main" id="{87F4CAF2-AAF1-E5D4-3C2B-DCC793079B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46159" y="1080103"/>
            <a:ext cx="1794935" cy="1009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48261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rapezium 26">
            <a:extLst>
              <a:ext uri="{FF2B5EF4-FFF2-40B4-BE49-F238E27FC236}">
                <a16:creationId xmlns:a16="http://schemas.microsoft.com/office/drawing/2014/main" id="{569DDFE9-98A5-E113-DDCA-8D0103C02B25}"/>
              </a:ext>
            </a:extLst>
          </p:cNvPr>
          <p:cNvSpPr/>
          <p:nvPr/>
        </p:nvSpPr>
        <p:spPr>
          <a:xfrm rot="5400000">
            <a:off x="9173484" y="468428"/>
            <a:ext cx="538700" cy="2452934"/>
          </a:xfrm>
          <a:prstGeom prst="trapezoid">
            <a:avLst>
              <a:gd name="adj" fmla="val 25258"/>
            </a:avLst>
          </a:prstGeom>
          <a:solidFill>
            <a:srgbClr val="62626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rapezium 23">
            <a:extLst>
              <a:ext uri="{FF2B5EF4-FFF2-40B4-BE49-F238E27FC236}">
                <a16:creationId xmlns:a16="http://schemas.microsoft.com/office/drawing/2014/main" id="{BBAE1EF8-BB9D-DF01-ECE0-887D4141B50B}"/>
              </a:ext>
            </a:extLst>
          </p:cNvPr>
          <p:cNvSpPr/>
          <p:nvPr/>
        </p:nvSpPr>
        <p:spPr>
          <a:xfrm rot="5400000">
            <a:off x="9315242" y="178818"/>
            <a:ext cx="839974" cy="3037724"/>
          </a:xfrm>
          <a:prstGeom prst="trapezoid">
            <a:avLst/>
          </a:prstGeom>
          <a:noFill/>
          <a:ln>
            <a:solidFill>
              <a:srgbClr val="6262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EC9D6581-E2B3-0D6C-1CAB-3863F27B4F82}"/>
              </a:ext>
            </a:extLst>
          </p:cNvPr>
          <p:cNvSpPr>
            <a:spLocks noGrp="1"/>
          </p:cNvSpPr>
          <p:nvPr>
            <p:ph type="title"/>
          </p:nvPr>
        </p:nvSpPr>
        <p:spPr>
          <a:xfrm>
            <a:off x="1223850" y="0"/>
            <a:ext cx="10515600" cy="1325563"/>
          </a:xfrm>
        </p:spPr>
        <p:txBody>
          <a:bodyPr/>
          <a:lstStyle/>
          <a:p>
            <a:r>
              <a:rPr lang="en-US" dirty="0"/>
              <a:t>CT Processing and Operation</a:t>
            </a:r>
          </a:p>
        </p:txBody>
      </p:sp>
      <p:pic>
        <p:nvPicPr>
          <p:cNvPr id="5122" name="Picture 2">
            <a:extLst>
              <a:ext uri="{FF2B5EF4-FFF2-40B4-BE49-F238E27FC236}">
                <a16:creationId xmlns:a16="http://schemas.microsoft.com/office/drawing/2014/main" id="{8AE5B39E-D856-6633-3F8C-DF36B34D6A5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4096"/>
          <a:stretch/>
        </p:blipFill>
        <p:spPr bwMode="auto">
          <a:xfrm>
            <a:off x="4521625" y="4468038"/>
            <a:ext cx="3430412" cy="23114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a:extLst>
              <a:ext uri="{FF2B5EF4-FFF2-40B4-BE49-F238E27FC236}">
                <a16:creationId xmlns:a16="http://schemas.microsoft.com/office/drawing/2014/main" id="{AE810146-E65E-D342-5B8A-7DEE92454D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65864" y="4496641"/>
            <a:ext cx="2226316" cy="2101841"/>
          </a:xfrm>
          <a:prstGeom prst="rect">
            <a:avLst/>
          </a:prstGeom>
          <a:noFill/>
          <a:extLst>
            <a:ext uri="{909E8E84-426E-40DD-AFC4-6F175D3DCCD1}">
              <a14:hiddenFill xmlns:a14="http://schemas.microsoft.com/office/drawing/2010/main">
                <a:solidFill>
                  <a:srgbClr val="FFFFFF"/>
                </a:solidFill>
              </a14:hiddenFill>
            </a:ext>
          </a:extLst>
        </p:spPr>
      </p:pic>
      <p:pic>
        <p:nvPicPr>
          <p:cNvPr id="5" name="ct">
            <a:hlinkClick r:id="" action="ppaction://media"/>
            <a:extLst>
              <a:ext uri="{FF2B5EF4-FFF2-40B4-BE49-F238E27FC236}">
                <a16:creationId xmlns:a16="http://schemas.microsoft.com/office/drawing/2014/main" id="{23B9B551-C4A2-E4AC-A6AF-2CD89117883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30817" y="4496641"/>
            <a:ext cx="2822222" cy="2116666"/>
          </a:xfrm>
          <a:prstGeom prst="rect">
            <a:avLst/>
          </a:prstGeom>
        </p:spPr>
      </p:pic>
      <p:sp>
        <p:nvSpPr>
          <p:cNvPr id="6" name="TextBox 5">
            <a:extLst>
              <a:ext uri="{FF2B5EF4-FFF2-40B4-BE49-F238E27FC236}">
                <a16:creationId xmlns:a16="http://schemas.microsoft.com/office/drawing/2014/main" id="{86027465-C195-CBB1-EE75-8BF143FEF6E4}"/>
              </a:ext>
            </a:extLst>
          </p:cNvPr>
          <p:cNvSpPr txBox="1"/>
          <p:nvPr/>
        </p:nvSpPr>
        <p:spPr>
          <a:xfrm>
            <a:off x="629918" y="3833037"/>
            <a:ext cx="3024019" cy="646331"/>
          </a:xfrm>
          <a:prstGeom prst="rect">
            <a:avLst/>
          </a:prstGeom>
          <a:noFill/>
        </p:spPr>
        <p:txBody>
          <a:bodyPr wrap="square" rtlCol="0">
            <a:spAutoFit/>
          </a:bodyPr>
          <a:lstStyle/>
          <a:p>
            <a:pPr algn="ctr"/>
            <a:r>
              <a:rPr lang="en-GB" dirty="0" err="1"/>
              <a:t>Shadowgram</a:t>
            </a:r>
            <a:r>
              <a:rPr lang="en-GB" dirty="0"/>
              <a:t> of complex object with diffuse backlight</a:t>
            </a:r>
          </a:p>
        </p:txBody>
      </p:sp>
      <p:cxnSp>
        <p:nvCxnSpPr>
          <p:cNvPr id="7" name="Straight Arrow Connector 6">
            <a:extLst>
              <a:ext uri="{FF2B5EF4-FFF2-40B4-BE49-F238E27FC236}">
                <a16:creationId xmlns:a16="http://schemas.microsoft.com/office/drawing/2014/main" id="{AF7F66C7-520B-8286-7938-179698885C59}"/>
              </a:ext>
            </a:extLst>
          </p:cNvPr>
          <p:cNvCxnSpPr>
            <a:cxnSpLocks/>
          </p:cNvCxnSpPr>
          <p:nvPr/>
        </p:nvCxnSpPr>
        <p:spPr>
          <a:xfrm>
            <a:off x="3705866" y="5825086"/>
            <a:ext cx="70661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09BCC31F-8A19-A3E8-AA1B-D1292BD027ED}"/>
              </a:ext>
            </a:extLst>
          </p:cNvPr>
          <p:cNvCxnSpPr>
            <a:cxnSpLocks/>
          </p:cNvCxnSpPr>
          <p:nvPr/>
        </p:nvCxnSpPr>
        <p:spPr>
          <a:xfrm>
            <a:off x="8121560" y="5800086"/>
            <a:ext cx="94391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2B52381-9145-559C-24FA-202D24AF6C73}"/>
              </a:ext>
            </a:extLst>
          </p:cNvPr>
          <p:cNvSpPr txBox="1"/>
          <p:nvPr/>
        </p:nvSpPr>
        <p:spPr>
          <a:xfrm>
            <a:off x="3557102" y="5223005"/>
            <a:ext cx="1004140" cy="577081"/>
          </a:xfrm>
          <a:prstGeom prst="rect">
            <a:avLst/>
          </a:prstGeom>
          <a:noFill/>
        </p:spPr>
        <p:txBody>
          <a:bodyPr wrap="square" rtlCol="0">
            <a:spAutoFit/>
          </a:bodyPr>
          <a:lstStyle/>
          <a:p>
            <a:pPr algn="ctr"/>
            <a:r>
              <a:rPr lang="en-GB" sz="1050" dirty="0"/>
              <a:t>Line by line conversion to sinogram</a:t>
            </a:r>
          </a:p>
        </p:txBody>
      </p:sp>
      <p:sp>
        <p:nvSpPr>
          <p:cNvPr id="10" name="TextBox 9">
            <a:extLst>
              <a:ext uri="{FF2B5EF4-FFF2-40B4-BE49-F238E27FC236}">
                <a16:creationId xmlns:a16="http://schemas.microsoft.com/office/drawing/2014/main" id="{D6B2C50D-E715-4F93-1A55-E945DF26ADCC}"/>
              </a:ext>
            </a:extLst>
          </p:cNvPr>
          <p:cNvSpPr txBox="1"/>
          <p:nvPr/>
        </p:nvSpPr>
        <p:spPr>
          <a:xfrm>
            <a:off x="4521625" y="4098706"/>
            <a:ext cx="3599935" cy="369332"/>
          </a:xfrm>
          <a:prstGeom prst="rect">
            <a:avLst/>
          </a:prstGeom>
          <a:noFill/>
        </p:spPr>
        <p:txBody>
          <a:bodyPr wrap="square" rtlCol="0">
            <a:spAutoFit/>
          </a:bodyPr>
          <a:lstStyle/>
          <a:p>
            <a:pPr algn="ctr"/>
            <a:r>
              <a:rPr lang="en-GB" dirty="0"/>
              <a:t>Binary light sinogram</a:t>
            </a:r>
          </a:p>
        </p:txBody>
      </p:sp>
      <p:sp>
        <p:nvSpPr>
          <p:cNvPr id="11" name="TextBox 10">
            <a:extLst>
              <a:ext uri="{FF2B5EF4-FFF2-40B4-BE49-F238E27FC236}">
                <a16:creationId xmlns:a16="http://schemas.microsoft.com/office/drawing/2014/main" id="{170109A4-E514-8D11-3F8F-8D0DC6E13EB4}"/>
              </a:ext>
            </a:extLst>
          </p:cNvPr>
          <p:cNvSpPr txBox="1"/>
          <p:nvPr/>
        </p:nvSpPr>
        <p:spPr>
          <a:xfrm>
            <a:off x="8027511" y="5179504"/>
            <a:ext cx="1132016" cy="415498"/>
          </a:xfrm>
          <a:prstGeom prst="rect">
            <a:avLst/>
          </a:prstGeom>
          <a:noFill/>
        </p:spPr>
        <p:txBody>
          <a:bodyPr wrap="square" rtlCol="0">
            <a:spAutoFit/>
          </a:bodyPr>
          <a:lstStyle/>
          <a:p>
            <a:pPr algn="ctr"/>
            <a:r>
              <a:rPr lang="en-GB" sz="1050" dirty="0"/>
              <a:t>“Visible Hull” reconstruction</a:t>
            </a:r>
          </a:p>
        </p:txBody>
      </p:sp>
      <p:sp>
        <p:nvSpPr>
          <p:cNvPr id="12" name="TextBox 11">
            <a:extLst>
              <a:ext uri="{FF2B5EF4-FFF2-40B4-BE49-F238E27FC236}">
                <a16:creationId xmlns:a16="http://schemas.microsoft.com/office/drawing/2014/main" id="{54B315BB-8B24-C8DF-E2AF-2A7D73647819}"/>
              </a:ext>
            </a:extLst>
          </p:cNvPr>
          <p:cNvSpPr txBox="1"/>
          <p:nvPr/>
        </p:nvSpPr>
        <p:spPr>
          <a:xfrm>
            <a:off x="9177483" y="4119279"/>
            <a:ext cx="2561967" cy="369332"/>
          </a:xfrm>
          <a:prstGeom prst="rect">
            <a:avLst/>
          </a:prstGeom>
          <a:noFill/>
        </p:spPr>
        <p:txBody>
          <a:bodyPr wrap="square" rtlCol="0">
            <a:spAutoFit/>
          </a:bodyPr>
          <a:lstStyle/>
          <a:p>
            <a:pPr algn="ctr"/>
            <a:r>
              <a:rPr lang="en-GB" dirty="0"/>
              <a:t>3D model reconstruction</a:t>
            </a:r>
          </a:p>
        </p:txBody>
      </p:sp>
      <p:sp>
        <p:nvSpPr>
          <p:cNvPr id="16" name="Rectangle 15">
            <a:extLst>
              <a:ext uri="{FF2B5EF4-FFF2-40B4-BE49-F238E27FC236}">
                <a16:creationId xmlns:a16="http://schemas.microsoft.com/office/drawing/2014/main" id="{423FE287-7FF3-BC89-780F-C7EDB96631BD}"/>
              </a:ext>
            </a:extLst>
          </p:cNvPr>
          <p:cNvSpPr/>
          <p:nvPr/>
        </p:nvSpPr>
        <p:spPr>
          <a:xfrm>
            <a:off x="11207591" y="1433461"/>
            <a:ext cx="93000" cy="517070"/>
          </a:xfrm>
          <a:prstGeom prst="rect">
            <a:avLst/>
          </a:prstGeom>
          <a:solidFill>
            <a:schemeClr val="bg2">
              <a:lumMod val="95000"/>
            </a:schemeClr>
          </a:solidFill>
          <a:ln>
            <a:solidFill>
              <a:srgbClr val="6262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C85277FE-280F-F02C-1A72-15700E889FA4}"/>
              </a:ext>
            </a:extLst>
          </p:cNvPr>
          <p:cNvSpPr/>
          <p:nvPr/>
        </p:nvSpPr>
        <p:spPr>
          <a:xfrm>
            <a:off x="10569637" y="1586997"/>
            <a:ext cx="199327" cy="215796"/>
          </a:xfrm>
          <a:prstGeom prst="ellipse">
            <a:avLst/>
          </a:prstGeom>
          <a:solidFill>
            <a:srgbClr val="000000"/>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14670D67-13A9-1738-C7F2-B73B8C564233}"/>
              </a:ext>
            </a:extLst>
          </p:cNvPr>
          <p:cNvSpPr/>
          <p:nvPr/>
        </p:nvSpPr>
        <p:spPr>
          <a:xfrm>
            <a:off x="8180823" y="1180805"/>
            <a:ext cx="71907" cy="1051376"/>
          </a:xfrm>
          <a:prstGeom prst="rect">
            <a:avLst/>
          </a:prstGeom>
          <a:solidFill>
            <a:schemeClr val="bg2">
              <a:lumMod val="95000"/>
            </a:schemeClr>
          </a:solidFill>
          <a:ln>
            <a:solidFill>
              <a:srgbClr val="6262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2DF8DE75-B639-B5F6-B38C-145D74A11892}"/>
              </a:ext>
            </a:extLst>
          </p:cNvPr>
          <p:cNvSpPr txBox="1"/>
          <p:nvPr/>
        </p:nvSpPr>
        <p:spPr>
          <a:xfrm>
            <a:off x="7400342" y="819503"/>
            <a:ext cx="1632050" cy="369332"/>
          </a:xfrm>
          <a:prstGeom prst="rect">
            <a:avLst/>
          </a:prstGeom>
          <a:noFill/>
        </p:spPr>
        <p:txBody>
          <a:bodyPr wrap="none" rtlCol="0">
            <a:spAutoFit/>
          </a:bodyPr>
          <a:lstStyle/>
          <a:p>
            <a:r>
              <a:rPr lang="en-GB" dirty="0"/>
              <a:t>Imaging system</a:t>
            </a:r>
          </a:p>
        </p:txBody>
      </p:sp>
      <p:sp>
        <p:nvSpPr>
          <p:cNvPr id="30" name="TextBox 29">
            <a:extLst>
              <a:ext uri="{FF2B5EF4-FFF2-40B4-BE49-F238E27FC236}">
                <a16:creationId xmlns:a16="http://schemas.microsoft.com/office/drawing/2014/main" id="{66770952-EF6D-B4E5-86E4-0D5D81C51878}"/>
              </a:ext>
            </a:extLst>
          </p:cNvPr>
          <p:cNvSpPr txBox="1"/>
          <p:nvPr/>
        </p:nvSpPr>
        <p:spPr>
          <a:xfrm>
            <a:off x="11278580" y="701581"/>
            <a:ext cx="1423036" cy="646331"/>
          </a:xfrm>
          <a:prstGeom prst="rect">
            <a:avLst/>
          </a:prstGeom>
          <a:noFill/>
        </p:spPr>
        <p:txBody>
          <a:bodyPr wrap="square" rtlCol="0">
            <a:spAutoFit/>
          </a:bodyPr>
          <a:lstStyle/>
          <a:p>
            <a:r>
              <a:rPr lang="en-GB" dirty="0"/>
              <a:t>Diffuse backlight</a:t>
            </a:r>
          </a:p>
        </p:txBody>
      </p:sp>
      <p:pic>
        <p:nvPicPr>
          <p:cNvPr id="31" name="Content Placeholder 4" descr="A picture containing indoor, items, various, cluttered&#10;&#10;Description automatically generated">
            <a:extLst>
              <a:ext uri="{FF2B5EF4-FFF2-40B4-BE49-F238E27FC236}">
                <a16:creationId xmlns:a16="http://schemas.microsoft.com/office/drawing/2014/main" id="{7D2581EC-175B-5F02-3DA7-3A8BF2A99ECD}"/>
              </a:ext>
            </a:extLst>
          </p:cNvPr>
          <p:cNvPicPr>
            <a:picLocks noChangeAspect="1"/>
          </p:cNvPicPr>
          <p:nvPr/>
        </p:nvPicPr>
        <p:blipFill rotWithShape="1">
          <a:blip r:embed="rId7">
            <a:extLst>
              <a:ext uri="{28A0092B-C50C-407E-A947-70E740481C1C}">
                <a14:useLocalDpi xmlns:a14="http://schemas.microsoft.com/office/drawing/2010/main" val="0"/>
              </a:ext>
            </a:extLst>
          </a:blip>
          <a:srcRect t="21791" b="31586"/>
          <a:stretch/>
        </p:blipFill>
        <p:spPr>
          <a:xfrm>
            <a:off x="7658164" y="2379101"/>
            <a:ext cx="4328968" cy="1514521"/>
          </a:xfrm>
          <a:prstGeom prst="rect">
            <a:avLst/>
          </a:prstGeom>
        </p:spPr>
      </p:pic>
      <p:sp>
        <p:nvSpPr>
          <p:cNvPr id="32" name="Rectangle 31">
            <a:extLst>
              <a:ext uri="{FF2B5EF4-FFF2-40B4-BE49-F238E27FC236}">
                <a16:creationId xmlns:a16="http://schemas.microsoft.com/office/drawing/2014/main" id="{B98F76E0-BFF5-32F9-5AF8-0E4D00808DA0}"/>
              </a:ext>
            </a:extLst>
          </p:cNvPr>
          <p:cNvSpPr/>
          <p:nvPr/>
        </p:nvSpPr>
        <p:spPr>
          <a:xfrm>
            <a:off x="11068021" y="1347912"/>
            <a:ext cx="418641" cy="703246"/>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21860C02-6C2A-5A78-4205-EA20B8ACE94F}"/>
              </a:ext>
            </a:extLst>
          </p:cNvPr>
          <p:cNvSpPr/>
          <p:nvPr/>
        </p:nvSpPr>
        <p:spPr>
          <a:xfrm>
            <a:off x="10768964" y="2332991"/>
            <a:ext cx="1218168" cy="1342155"/>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AAC49566-F3CC-F37E-B3BB-354E79F40869}"/>
              </a:ext>
            </a:extLst>
          </p:cNvPr>
          <p:cNvSpPr/>
          <p:nvPr/>
        </p:nvSpPr>
        <p:spPr>
          <a:xfrm>
            <a:off x="9365864" y="2603256"/>
            <a:ext cx="781359" cy="78871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38F07420-1561-0B97-086E-8685D8915B84}"/>
              </a:ext>
            </a:extLst>
          </p:cNvPr>
          <p:cNvSpPr/>
          <p:nvPr/>
        </p:nvSpPr>
        <p:spPr>
          <a:xfrm>
            <a:off x="10463309" y="1446617"/>
            <a:ext cx="418641" cy="49075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5">
            <a:extLst>
              <a:ext uri="{FF2B5EF4-FFF2-40B4-BE49-F238E27FC236}">
                <a16:creationId xmlns:a16="http://schemas.microsoft.com/office/drawing/2014/main" id="{5FE3AC96-D749-E40E-F951-15F0DC941308}"/>
              </a:ext>
            </a:extLst>
          </p:cNvPr>
          <p:cNvSpPr txBox="1"/>
          <p:nvPr/>
        </p:nvSpPr>
        <p:spPr>
          <a:xfrm>
            <a:off x="9598485" y="718687"/>
            <a:ext cx="1423036" cy="646331"/>
          </a:xfrm>
          <a:prstGeom prst="rect">
            <a:avLst/>
          </a:prstGeom>
          <a:noFill/>
        </p:spPr>
        <p:txBody>
          <a:bodyPr wrap="square" rtlCol="0">
            <a:spAutoFit/>
          </a:bodyPr>
          <a:lstStyle/>
          <a:p>
            <a:r>
              <a:rPr lang="en-GB" dirty="0"/>
              <a:t>Rotational sample stage</a:t>
            </a:r>
          </a:p>
        </p:txBody>
      </p:sp>
      <p:sp>
        <p:nvSpPr>
          <p:cNvPr id="37" name="TextBox 36">
            <a:extLst>
              <a:ext uri="{FF2B5EF4-FFF2-40B4-BE49-F238E27FC236}">
                <a16:creationId xmlns:a16="http://schemas.microsoft.com/office/drawing/2014/main" id="{B358193D-3ED0-66F0-E2E1-4FF1D5033AFA}"/>
              </a:ext>
            </a:extLst>
          </p:cNvPr>
          <p:cNvSpPr txBox="1"/>
          <p:nvPr/>
        </p:nvSpPr>
        <p:spPr>
          <a:xfrm rot="16200000">
            <a:off x="6638638" y="2913349"/>
            <a:ext cx="1632050" cy="369332"/>
          </a:xfrm>
          <a:prstGeom prst="rect">
            <a:avLst/>
          </a:prstGeom>
          <a:noFill/>
        </p:spPr>
        <p:txBody>
          <a:bodyPr wrap="none" rtlCol="0">
            <a:spAutoFit/>
          </a:bodyPr>
          <a:lstStyle/>
          <a:p>
            <a:r>
              <a:rPr lang="en-GB" dirty="0"/>
              <a:t>Imaging system</a:t>
            </a:r>
          </a:p>
        </p:txBody>
      </p:sp>
      <p:sp>
        <p:nvSpPr>
          <p:cNvPr id="39" name="TextBox 38">
            <a:extLst>
              <a:ext uri="{FF2B5EF4-FFF2-40B4-BE49-F238E27FC236}">
                <a16:creationId xmlns:a16="http://schemas.microsoft.com/office/drawing/2014/main" id="{7760CB39-2856-681C-E338-3D0F89E29493}"/>
              </a:ext>
            </a:extLst>
          </p:cNvPr>
          <p:cNvSpPr txBox="1"/>
          <p:nvPr/>
        </p:nvSpPr>
        <p:spPr>
          <a:xfrm>
            <a:off x="420226" y="1454717"/>
            <a:ext cx="6352952" cy="1754326"/>
          </a:xfrm>
          <a:prstGeom prst="rect">
            <a:avLst/>
          </a:prstGeom>
          <a:noFill/>
        </p:spPr>
        <p:txBody>
          <a:bodyPr wrap="square">
            <a:spAutoFit/>
          </a:bodyPr>
          <a:lstStyle/>
          <a:p>
            <a:r>
              <a:rPr kumimoji="0" lang="en-GB" sz="180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Offline optical setup built in TA1 to develop understanding of acquisition routines, reconstruction processes, and signal requirements.</a:t>
            </a:r>
          </a:p>
          <a:p>
            <a:endParaRPr lang="en-GB" dirty="0">
              <a:solidFill>
                <a:srgbClr val="626262"/>
              </a:solidFill>
              <a:latin typeface="Arial" panose="020B0604020202020204" pitchFamily="34" charset="0"/>
              <a:cs typeface="Arial" panose="020B0604020202020204" pitchFamily="34" charset="0"/>
            </a:endParaRPr>
          </a:p>
          <a:p>
            <a:r>
              <a:rPr lang="en-GB" dirty="0">
                <a:solidFill>
                  <a:srgbClr val="626262"/>
                </a:solidFill>
                <a:latin typeface="Arial" panose="020B0604020202020204" pitchFamily="34" charset="0"/>
                <a:cs typeface="Arial" panose="020B0604020202020204" pitchFamily="34" charset="0"/>
              </a:rPr>
              <a:t>Current optical CT process can acquire and reconstruct a 3D model in a few minutes.</a:t>
            </a:r>
          </a:p>
        </p:txBody>
      </p:sp>
      <p:pic>
        <p:nvPicPr>
          <p:cNvPr id="40" name="Picture 8" descr="See the source image">
            <a:extLst>
              <a:ext uri="{FF2B5EF4-FFF2-40B4-BE49-F238E27FC236}">
                <a16:creationId xmlns:a16="http://schemas.microsoft.com/office/drawing/2014/main" id="{44572325-9D93-D40E-E920-6E1F4CE8194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62721" y="-13609"/>
            <a:ext cx="2557812" cy="376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0915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hold" display="0">
                  <p:stCondLst>
                    <p:cond delay="indefinite"/>
                  </p:stCondLst>
                </p:cTn>
                <p:tgtEl>
                  <p:spTgt spid="5"/>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121BF9D-7312-D146-A098-1393906DE9CF}"/>
              </a:ext>
            </a:extLst>
          </p:cNvPr>
          <p:cNvSpPr txBox="1"/>
          <p:nvPr/>
        </p:nvSpPr>
        <p:spPr>
          <a:xfrm>
            <a:off x="278650" y="105242"/>
            <a:ext cx="9882620" cy="1323439"/>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1"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Collaboration with XCT community is essential for design and operation of EPAC </a:t>
            </a:r>
          </a:p>
        </p:txBody>
      </p:sp>
      <p:pic>
        <p:nvPicPr>
          <p:cNvPr id="3074" name="Picture 2" descr="See the source image">
            <a:extLst>
              <a:ext uri="{FF2B5EF4-FFF2-40B4-BE49-F238E27FC236}">
                <a16:creationId xmlns:a16="http://schemas.microsoft.com/office/drawing/2014/main" id="{C54FDE6A-0997-477A-A656-CDD2FAD041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225" y="1706309"/>
            <a:ext cx="1184245" cy="116300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ee the source image">
            <a:extLst>
              <a:ext uri="{FF2B5EF4-FFF2-40B4-BE49-F238E27FC236}">
                <a16:creationId xmlns:a16="http://schemas.microsoft.com/office/drawing/2014/main" id="{CCD4AA25-4199-4012-BB78-CCFA346C68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4440" y="1706309"/>
            <a:ext cx="2326004" cy="116300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ee the source image">
            <a:extLst>
              <a:ext uri="{FF2B5EF4-FFF2-40B4-BE49-F238E27FC236}">
                <a16:creationId xmlns:a16="http://schemas.microsoft.com/office/drawing/2014/main" id="{5B64CEA7-AB38-41AE-AD1E-514DD8F5A50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149" t="34693" r="13731" b="26140"/>
          <a:stretch/>
        </p:blipFill>
        <p:spPr bwMode="auto">
          <a:xfrm>
            <a:off x="427240" y="2986082"/>
            <a:ext cx="3291840" cy="93266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See the source image">
            <a:extLst>
              <a:ext uri="{FF2B5EF4-FFF2-40B4-BE49-F238E27FC236}">
                <a16:creationId xmlns:a16="http://schemas.microsoft.com/office/drawing/2014/main" id="{EC13A731-7ABA-4001-B19B-D21F4F2912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2225" y="3987778"/>
            <a:ext cx="3881870" cy="57191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ACB71E8-4785-4559-8E14-0ED4AB985544}"/>
              </a:ext>
            </a:extLst>
          </p:cNvPr>
          <p:cNvSpPr/>
          <p:nvPr/>
        </p:nvSpPr>
        <p:spPr>
          <a:xfrm>
            <a:off x="427240" y="5749290"/>
            <a:ext cx="2464550" cy="697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C54E901D-8393-4A9E-A7C2-DD65409C6B97}"/>
              </a:ext>
            </a:extLst>
          </p:cNvPr>
          <p:cNvSpPr/>
          <p:nvPr/>
        </p:nvSpPr>
        <p:spPr>
          <a:xfrm>
            <a:off x="132225" y="4854074"/>
            <a:ext cx="4564270"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sng" strike="noStrike" kern="1200" cap="none" spc="0" normalizeH="0" baseline="0" noProof="0" dirty="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Expertise across STFC</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High power lasers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Synchrotron (and n) radiation and CT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Conventional accelerators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Big data and machine learning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Detectors</a:t>
            </a:r>
          </a:p>
        </p:txBody>
      </p:sp>
      <p:grpSp>
        <p:nvGrpSpPr>
          <p:cNvPr id="15" name="Group 14">
            <a:extLst>
              <a:ext uri="{FF2B5EF4-FFF2-40B4-BE49-F238E27FC236}">
                <a16:creationId xmlns:a16="http://schemas.microsoft.com/office/drawing/2014/main" id="{FD710E26-9554-4F20-8AD3-F1D89BE6952B}"/>
              </a:ext>
            </a:extLst>
          </p:cNvPr>
          <p:cNvGrpSpPr/>
          <p:nvPr/>
        </p:nvGrpSpPr>
        <p:grpSpPr>
          <a:xfrm>
            <a:off x="5421630" y="4963885"/>
            <a:ext cx="6644120" cy="1644515"/>
            <a:chOff x="5421630" y="4963885"/>
            <a:chExt cx="6644120" cy="1644515"/>
          </a:xfrm>
        </p:grpSpPr>
        <p:pic>
          <p:nvPicPr>
            <p:cNvPr id="3082" name="Picture 10" descr="See the source image">
              <a:extLst>
                <a:ext uri="{FF2B5EF4-FFF2-40B4-BE49-F238E27FC236}">
                  <a16:creationId xmlns:a16="http://schemas.microsoft.com/office/drawing/2014/main" id="{4B45AD32-6A5F-47C6-B9AB-F88987E64A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21630" y="4963885"/>
              <a:ext cx="2445610" cy="57191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3F6D4E7C-A175-454D-9AAD-68A0071BABD5}"/>
                </a:ext>
              </a:extLst>
            </p:cNvPr>
            <p:cNvSpPr/>
            <p:nvPr/>
          </p:nvSpPr>
          <p:spPr>
            <a:xfrm>
              <a:off x="5421630" y="5685070"/>
              <a:ext cx="6644120"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sng" strike="noStrike" kern="1200" cap="none" spc="0" normalizeH="0" baseline="0" noProof="0" dirty="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Companies with R&amp;D budgets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Rolls Royce – penetrating radiation, flash radiography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Johnson Matthey – battery research, XANES</a:t>
              </a:r>
            </a:p>
          </p:txBody>
        </p:sp>
        <p:pic>
          <p:nvPicPr>
            <p:cNvPr id="3084" name="Picture 12" descr="See the source image">
              <a:extLst>
                <a:ext uri="{FF2B5EF4-FFF2-40B4-BE49-F238E27FC236}">
                  <a16:creationId xmlns:a16="http://schemas.microsoft.com/office/drawing/2014/main" id="{15AA6A3C-6A75-4C15-9313-49DD6AE9162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41970" y="5035219"/>
              <a:ext cx="3528060" cy="4292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1E119958-5D41-4768-9769-71C257D69156}"/>
              </a:ext>
            </a:extLst>
          </p:cNvPr>
          <p:cNvGrpSpPr/>
          <p:nvPr/>
        </p:nvGrpSpPr>
        <p:grpSpPr>
          <a:xfrm>
            <a:off x="4519209" y="1407890"/>
            <a:ext cx="7402281" cy="3285830"/>
            <a:chOff x="4519209" y="1407890"/>
            <a:chExt cx="7402281" cy="3285830"/>
          </a:xfrm>
        </p:grpSpPr>
        <p:pic>
          <p:nvPicPr>
            <p:cNvPr id="8" name="Picture 7">
              <a:extLst>
                <a:ext uri="{FF2B5EF4-FFF2-40B4-BE49-F238E27FC236}">
                  <a16:creationId xmlns:a16="http://schemas.microsoft.com/office/drawing/2014/main" id="{4E30C8D6-2537-4F3E-B6FF-BD674BAD5B4E}"/>
                </a:ext>
              </a:extLst>
            </p:cNvPr>
            <p:cNvPicPr>
              <a:picLocks noChangeAspect="1"/>
            </p:cNvPicPr>
            <p:nvPr/>
          </p:nvPicPr>
          <p:blipFill>
            <a:blip r:embed="rId9"/>
            <a:stretch>
              <a:fillRect/>
            </a:stretch>
          </p:blipFill>
          <p:spPr>
            <a:xfrm>
              <a:off x="4519209" y="1819301"/>
              <a:ext cx="2832294" cy="2612004"/>
            </a:xfrm>
            <a:prstGeom prst="rect">
              <a:avLst/>
            </a:prstGeom>
          </p:spPr>
        </p:pic>
        <p:sp>
          <p:nvSpPr>
            <p:cNvPr id="21" name="Rectangle 20">
              <a:extLst>
                <a:ext uri="{FF2B5EF4-FFF2-40B4-BE49-F238E27FC236}">
                  <a16:creationId xmlns:a16="http://schemas.microsoft.com/office/drawing/2014/main" id="{B152494C-5520-4D69-8B7D-222F379AB553}"/>
                </a:ext>
              </a:extLst>
            </p:cNvPr>
            <p:cNvSpPr/>
            <p:nvPr/>
          </p:nvSpPr>
          <p:spPr>
            <a:xfrm>
              <a:off x="7468059" y="3493391"/>
              <a:ext cx="4453431"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sng" strike="noStrike" kern="1200" cap="none" spc="0" normalizeH="0" baseline="0" noProof="0" dirty="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XCT users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Calibration techniques and standards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Advanced CT methods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Challenges and technology barriers</a:t>
              </a:r>
            </a:p>
          </p:txBody>
        </p:sp>
        <p:grpSp>
          <p:nvGrpSpPr>
            <p:cNvPr id="10" name="Group 9">
              <a:extLst>
                <a:ext uri="{FF2B5EF4-FFF2-40B4-BE49-F238E27FC236}">
                  <a16:creationId xmlns:a16="http://schemas.microsoft.com/office/drawing/2014/main" id="{AA2C687C-0ADE-4D17-836F-6B6D28BD8BE6}"/>
                </a:ext>
              </a:extLst>
            </p:cNvPr>
            <p:cNvGrpSpPr/>
            <p:nvPr/>
          </p:nvGrpSpPr>
          <p:grpSpPr>
            <a:xfrm>
              <a:off x="7629591" y="1407890"/>
              <a:ext cx="4071649" cy="1936232"/>
              <a:chOff x="7309551" y="1311651"/>
              <a:chExt cx="4071649" cy="1936232"/>
            </a:xfrm>
          </p:grpSpPr>
          <p:pic>
            <p:nvPicPr>
              <p:cNvPr id="1030" name="Picture 6" descr="See the source image">
                <a:extLst>
                  <a:ext uri="{FF2B5EF4-FFF2-40B4-BE49-F238E27FC236}">
                    <a16:creationId xmlns:a16="http://schemas.microsoft.com/office/drawing/2014/main" id="{DE8A99E5-A429-408E-9A63-15291178773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92787" y="1311651"/>
                <a:ext cx="2019300" cy="10096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489BFC54-437A-4D86-AEAF-DD89FF68039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13957" y="2372898"/>
                <a:ext cx="2267243" cy="66364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ee the source image">
                <a:extLst>
                  <a:ext uri="{FF2B5EF4-FFF2-40B4-BE49-F238E27FC236}">
                    <a16:creationId xmlns:a16="http://schemas.microsoft.com/office/drawing/2014/main" id="{3DD7B5FD-7467-43ED-9F66-9A4682C1589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09551" y="1389450"/>
                <a:ext cx="1794935" cy="100965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ome">
                <a:extLst>
                  <a:ext uri="{FF2B5EF4-FFF2-40B4-BE49-F238E27FC236}">
                    <a16:creationId xmlns:a16="http://schemas.microsoft.com/office/drawing/2014/main" id="{CF90E5D1-8F09-48DF-B21E-A8BF834609E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31631" y="2272027"/>
                <a:ext cx="1150774" cy="975856"/>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85943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82B8F1-211A-DA42-B9E2-C00ABFC6ED60}"/>
              </a:ext>
            </a:extLst>
          </p:cNvPr>
          <p:cNvPicPr>
            <a:picLocks noChangeAspect="1"/>
          </p:cNvPicPr>
          <p:nvPr/>
        </p:nvPicPr>
        <p:blipFill rotWithShape="1">
          <a:blip r:embed="rId2" cstate="print">
            <a:alphaModFix amt="35000"/>
            <a:extLst>
              <a:ext uri="{28A0092B-C50C-407E-A947-70E740481C1C}">
                <a14:useLocalDpi xmlns:a14="http://schemas.microsoft.com/office/drawing/2010/main"/>
              </a:ext>
            </a:extLst>
          </a:blip>
          <a:srcRect/>
          <a:stretch/>
        </p:blipFill>
        <p:spPr>
          <a:xfrm flipH="1">
            <a:off x="895082" y="1028535"/>
            <a:ext cx="10401835" cy="2864113"/>
          </a:xfrm>
          <a:prstGeom prst="rect">
            <a:avLst/>
          </a:prstGeom>
        </p:spPr>
      </p:pic>
      <p:sp>
        <p:nvSpPr>
          <p:cNvPr id="42" name="Freeform 41">
            <a:extLst>
              <a:ext uri="{FF2B5EF4-FFF2-40B4-BE49-F238E27FC236}">
                <a16:creationId xmlns:a16="http://schemas.microsoft.com/office/drawing/2014/main" id="{1312BFBC-42A0-7F4E-0AC4-A7F5856A206C}"/>
              </a:ext>
            </a:extLst>
          </p:cNvPr>
          <p:cNvSpPr/>
          <p:nvPr/>
        </p:nvSpPr>
        <p:spPr>
          <a:xfrm>
            <a:off x="1681316" y="1228606"/>
            <a:ext cx="9185685" cy="2387743"/>
          </a:xfrm>
          <a:custGeom>
            <a:avLst/>
            <a:gdLst>
              <a:gd name="connsiteX0" fmla="*/ 0 w 9040761"/>
              <a:gd name="connsiteY0" fmla="*/ 0 h 2387743"/>
              <a:gd name="connsiteX1" fmla="*/ 4438826 w 9040761"/>
              <a:gd name="connsiteY1" fmla="*/ 0 h 2387743"/>
              <a:gd name="connsiteX2" fmla="*/ 4438826 w 9040761"/>
              <a:gd name="connsiteY2" fmla="*/ 106123 h 2387743"/>
              <a:gd name="connsiteX3" fmla="*/ 9040761 w 9040761"/>
              <a:gd name="connsiteY3" fmla="*/ 106123 h 2387743"/>
              <a:gd name="connsiteX4" fmla="*/ 9040761 w 9040761"/>
              <a:gd name="connsiteY4" fmla="*/ 2200394 h 2387743"/>
              <a:gd name="connsiteX5" fmla="*/ 4438826 w 9040761"/>
              <a:gd name="connsiteY5" fmla="*/ 2200394 h 2387743"/>
              <a:gd name="connsiteX6" fmla="*/ 4438826 w 9040761"/>
              <a:gd name="connsiteY6" fmla="*/ 2387743 h 2387743"/>
              <a:gd name="connsiteX7" fmla="*/ 0 w 9040761"/>
              <a:gd name="connsiteY7" fmla="*/ 2387743 h 2387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40761" h="2387743">
                <a:moveTo>
                  <a:pt x="0" y="0"/>
                </a:moveTo>
                <a:lnTo>
                  <a:pt x="4438826" y="0"/>
                </a:lnTo>
                <a:lnTo>
                  <a:pt x="4438826" y="106123"/>
                </a:lnTo>
                <a:lnTo>
                  <a:pt x="9040761" y="106123"/>
                </a:lnTo>
                <a:lnTo>
                  <a:pt x="9040761" y="2200394"/>
                </a:lnTo>
                <a:lnTo>
                  <a:pt x="4438826" y="2200394"/>
                </a:lnTo>
                <a:lnTo>
                  <a:pt x="4438826" y="2387743"/>
                </a:lnTo>
                <a:lnTo>
                  <a:pt x="0" y="2387743"/>
                </a:lnTo>
                <a:close/>
              </a:path>
            </a:pathLst>
          </a:custGeom>
          <a:solidFill>
            <a:srgbClr val="BFBFBF">
              <a:alpha val="25098"/>
            </a:srgb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FA08A41-7FEA-CB43-8265-7838ED3D87CE}"/>
              </a:ext>
            </a:extLst>
          </p:cNvPr>
          <p:cNvSpPr txBox="1"/>
          <p:nvPr/>
        </p:nvSpPr>
        <p:spPr>
          <a:xfrm>
            <a:off x="1431676" y="129252"/>
            <a:ext cx="8642703" cy="76944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EA1 Beam Parameters</a:t>
            </a:r>
            <a:endParaRPr kumimoji="0" lang="en-US" sz="54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endParaRPr>
          </a:p>
        </p:txBody>
      </p:sp>
      <p:sp>
        <p:nvSpPr>
          <p:cNvPr id="19" name="Rectangle 18">
            <a:extLst>
              <a:ext uri="{FF2B5EF4-FFF2-40B4-BE49-F238E27FC236}">
                <a16:creationId xmlns:a16="http://schemas.microsoft.com/office/drawing/2014/main" id="{54E11F02-5A77-C943-A91A-957DAE4F4DD3}"/>
              </a:ext>
            </a:extLst>
          </p:cNvPr>
          <p:cNvSpPr/>
          <p:nvPr/>
        </p:nvSpPr>
        <p:spPr>
          <a:xfrm>
            <a:off x="4942296" y="1828800"/>
            <a:ext cx="899283" cy="649903"/>
          </a:xfrm>
          <a:prstGeom prst="rect">
            <a:avLst/>
          </a:prstGeom>
          <a:solidFill>
            <a:srgbClr val="BFBFBF">
              <a:alpha val="74510"/>
            </a:srgb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Triangle 19">
            <a:extLst>
              <a:ext uri="{FF2B5EF4-FFF2-40B4-BE49-F238E27FC236}">
                <a16:creationId xmlns:a16="http://schemas.microsoft.com/office/drawing/2014/main" id="{0812AB83-0150-1541-973F-73EB3B30B882}"/>
              </a:ext>
            </a:extLst>
          </p:cNvPr>
          <p:cNvSpPr/>
          <p:nvPr/>
        </p:nvSpPr>
        <p:spPr>
          <a:xfrm rot="5400000">
            <a:off x="4248745" y="1071208"/>
            <a:ext cx="45719" cy="218019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Triangle 20">
            <a:extLst>
              <a:ext uri="{FF2B5EF4-FFF2-40B4-BE49-F238E27FC236}">
                <a16:creationId xmlns:a16="http://schemas.microsoft.com/office/drawing/2014/main" id="{C3CF87AC-D7A7-4F40-AC4A-E26321583326}"/>
              </a:ext>
            </a:extLst>
          </p:cNvPr>
          <p:cNvSpPr/>
          <p:nvPr/>
        </p:nvSpPr>
        <p:spPr>
          <a:xfrm rot="16200000">
            <a:off x="8020519" y="-609606"/>
            <a:ext cx="148621" cy="5544343"/>
          </a:xfrm>
          <a:prstGeom prst="triangle">
            <a:avLst/>
          </a:prstGeom>
          <a:solidFill>
            <a:srgbClr val="E4D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A270A0B1-2D18-814C-AD5A-96B29BDBA8BD}"/>
              </a:ext>
            </a:extLst>
          </p:cNvPr>
          <p:cNvSpPr/>
          <p:nvPr/>
        </p:nvSpPr>
        <p:spPr>
          <a:xfrm rot="4756059">
            <a:off x="3703385" y="1488525"/>
            <a:ext cx="45719" cy="1116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596B021E-CC68-3A4C-BFB2-993631194E7E}"/>
              </a:ext>
            </a:extLst>
          </p:cNvPr>
          <p:cNvSpPr/>
          <p:nvPr/>
        </p:nvSpPr>
        <p:spPr>
          <a:xfrm rot="5400000">
            <a:off x="3629905" y="1316235"/>
            <a:ext cx="45719" cy="1231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229F5BFF-C425-C042-AC4F-9FA426F89930}"/>
              </a:ext>
            </a:extLst>
          </p:cNvPr>
          <p:cNvSpPr/>
          <p:nvPr/>
        </p:nvSpPr>
        <p:spPr>
          <a:xfrm rot="5400000">
            <a:off x="2717200" y="1231795"/>
            <a:ext cx="45719" cy="141192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13791441-69A1-FD4C-9854-3CE1D20E4AE0}"/>
              </a:ext>
            </a:extLst>
          </p:cNvPr>
          <p:cNvSpPr/>
          <p:nvPr/>
        </p:nvSpPr>
        <p:spPr>
          <a:xfrm rot="10800000">
            <a:off x="2030137" y="1912543"/>
            <a:ext cx="45719" cy="141192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27" name="Straight Connector 26">
            <a:extLst>
              <a:ext uri="{FF2B5EF4-FFF2-40B4-BE49-F238E27FC236}">
                <a16:creationId xmlns:a16="http://schemas.microsoft.com/office/drawing/2014/main" id="{E9B837EB-7D49-7E4A-BA81-3EC6211666FC}"/>
              </a:ext>
            </a:extLst>
          </p:cNvPr>
          <p:cNvCxnSpPr>
            <a:cxnSpLocks/>
          </p:cNvCxnSpPr>
          <p:nvPr/>
        </p:nvCxnSpPr>
        <p:spPr>
          <a:xfrm>
            <a:off x="4268646" y="1891164"/>
            <a:ext cx="32093" cy="155396"/>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832DD24-029E-824E-9187-00909BFAC94B}"/>
              </a:ext>
            </a:extLst>
          </p:cNvPr>
          <p:cNvCxnSpPr>
            <a:cxnSpLocks/>
          </p:cNvCxnSpPr>
          <p:nvPr/>
        </p:nvCxnSpPr>
        <p:spPr>
          <a:xfrm flipV="1">
            <a:off x="1964728" y="1860061"/>
            <a:ext cx="161422" cy="135588"/>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3E9EE5-AF4B-0041-AF0E-137C45DE8F0E}"/>
              </a:ext>
            </a:extLst>
          </p:cNvPr>
          <p:cNvCxnSpPr>
            <a:cxnSpLocks/>
          </p:cNvCxnSpPr>
          <p:nvPr/>
        </p:nvCxnSpPr>
        <p:spPr>
          <a:xfrm flipV="1">
            <a:off x="3181504" y="2070624"/>
            <a:ext cx="0" cy="166253"/>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2F9449A2-497F-AB45-B1CE-97281958AA8E}"/>
              </a:ext>
            </a:extLst>
          </p:cNvPr>
          <p:cNvSpPr/>
          <p:nvPr/>
        </p:nvSpPr>
        <p:spPr>
          <a:xfrm>
            <a:off x="1897349" y="1771955"/>
            <a:ext cx="296180" cy="296400"/>
          </a:xfrm>
          <a:prstGeom prst="rect">
            <a:avLst/>
          </a:prstGeom>
          <a:solidFill>
            <a:srgbClr val="BFBFBF">
              <a:alpha val="74510"/>
            </a:srgb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00A23062-854A-E646-891B-37A330AF5484}"/>
              </a:ext>
            </a:extLst>
          </p:cNvPr>
          <p:cNvSpPr/>
          <p:nvPr/>
        </p:nvSpPr>
        <p:spPr>
          <a:xfrm>
            <a:off x="1972285" y="2070514"/>
            <a:ext cx="153861" cy="1253957"/>
          </a:xfrm>
          <a:prstGeom prst="rect">
            <a:avLst/>
          </a:prstGeom>
          <a:solidFill>
            <a:srgbClr val="BFBFBF">
              <a:alpha val="74510"/>
            </a:srgb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4" name="Freeform 43">
            <a:extLst>
              <a:ext uri="{FF2B5EF4-FFF2-40B4-BE49-F238E27FC236}">
                <a16:creationId xmlns:a16="http://schemas.microsoft.com/office/drawing/2014/main" id="{1FF78009-3DD1-6842-BBCB-3E2E58C854F2}"/>
              </a:ext>
            </a:extLst>
          </p:cNvPr>
          <p:cNvSpPr/>
          <p:nvPr/>
        </p:nvSpPr>
        <p:spPr>
          <a:xfrm rot="5400000">
            <a:off x="3160264" y="682327"/>
            <a:ext cx="813830" cy="2750226"/>
          </a:xfrm>
          <a:custGeom>
            <a:avLst/>
            <a:gdLst>
              <a:gd name="connsiteX0" fmla="*/ 0 w 813830"/>
              <a:gd name="connsiteY0" fmla="*/ 879337 h 2750226"/>
              <a:gd name="connsiteX1" fmla="*/ 396000 w 813830"/>
              <a:gd name="connsiteY1" fmla="*/ 483337 h 2750226"/>
              <a:gd name="connsiteX2" fmla="*/ 445441 w 813830"/>
              <a:gd name="connsiteY2" fmla="*/ 493319 h 2750226"/>
              <a:gd name="connsiteX3" fmla="*/ 445441 w 813830"/>
              <a:gd name="connsiteY3" fmla="*/ 0 h 2750226"/>
              <a:gd name="connsiteX4" fmla="*/ 583835 w 813830"/>
              <a:gd name="connsiteY4" fmla="*/ 0 h 2750226"/>
              <a:gd name="connsiteX5" fmla="*/ 583835 w 813830"/>
              <a:gd name="connsiteY5" fmla="*/ 532363 h 2750226"/>
              <a:gd name="connsiteX6" fmla="*/ 583131 w 813830"/>
              <a:gd name="connsiteY6" fmla="*/ 532363 h 2750226"/>
              <a:gd name="connsiteX7" fmla="*/ 617408 w 813830"/>
              <a:gd name="connsiteY7" fmla="*/ 550968 h 2750226"/>
              <a:gd name="connsiteX8" fmla="*/ 792000 w 813830"/>
              <a:gd name="connsiteY8" fmla="*/ 879337 h 2750226"/>
              <a:gd name="connsiteX9" fmla="*/ 676014 w 813830"/>
              <a:gd name="connsiteY9" fmla="*/ 1159351 h 2750226"/>
              <a:gd name="connsiteX10" fmla="*/ 652792 w 813830"/>
              <a:gd name="connsiteY10" fmla="*/ 1178512 h 2750226"/>
              <a:gd name="connsiteX11" fmla="*/ 697844 w 813830"/>
              <a:gd name="connsiteY11" fmla="*/ 1215684 h 2750226"/>
              <a:gd name="connsiteX12" fmla="*/ 813830 w 813830"/>
              <a:gd name="connsiteY12" fmla="*/ 1495698 h 2750226"/>
              <a:gd name="connsiteX13" fmla="*/ 417830 w 813830"/>
              <a:gd name="connsiteY13" fmla="*/ 1891698 h 2750226"/>
              <a:gd name="connsiteX14" fmla="*/ 345127 w 813830"/>
              <a:gd name="connsiteY14" fmla="*/ 1877020 h 2750226"/>
              <a:gd name="connsiteX15" fmla="*/ 345127 w 813830"/>
              <a:gd name="connsiteY15" fmla="*/ 2750226 h 2750226"/>
              <a:gd name="connsiteX16" fmla="*/ 207742 w 813830"/>
              <a:gd name="connsiteY16" fmla="*/ 2750226 h 2750226"/>
              <a:gd name="connsiteX17" fmla="*/ 207742 w 813830"/>
              <a:gd name="connsiteY17" fmla="*/ 1830211 h 2750226"/>
              <a:gd name="connsiteX18" fmla="*/ 196423 w 813830"/>
              <a:gd name="connsiteY18" fmla="*/ 1824068 h 2750226"/>
              <a:gd name="connsiteX19" fmla="*/ 21830 w 813830"/>
              <a:gd name="connsiteY19" fmla="*/ 1495698 h 2750226"/>
              <a:gd name="connsiteX20" fmla="*/ 137816 w 813830"/>
              <a:gd name="connsiteY20" fmla="*/ 1215684 h 2750226"/>
              <a:gd name="connsiteX21" fmla="*/ 161038 w 813830"/>
              <a:gd name="connsiteY21" fmla="*/ 1196523 h 2750226"/>
              <a:gd name="connsiteX22" fmla="*/ 115986 w 813830"/>
              <a:gd name="connsiteY22" fmla="*/ 1159351 h 2750226"/>
              <a:gd name="connsiteX23" fmla="*/ 0 w 813830"/>
              <a:gd name="connsiteY23" fmla="*/ 879337 h 275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3830" h="2750226">
                <a:moveTo>
                  <a:pt x="0" y="879337"/>
                </a:moveTo>
                <a:cubicBezTo>
                  <a:pt x="0" y="660632"/>
                  <a:pt x="177295" y="483337"/>
                  <a:pt x="396000" y="483337"/>
                </a:cubicBezTo>
                <a:lnTo>
                  <a:pt x="445441" y="493319"/>
                </a:lnTo>
                <a:lnTo>
                  <a:pt x="445441" y="0"/>
                </a:lnTo>
                <a:lnTo>
                  <a:pt x="583835" y="0"/>
                </a:lnTo>
                <a:lnTo>
                  <a:pt x="583835" y="532363"/>
                </a:lnTo>
                <a:lnTo>
                  <a:pt x="583131" y="532363"/>
                </a:lnTo>
                <a:lnTo>
                  <a:pt x="617408" y="550968"/>
                </a:lnTo>
                <a:cubicBezTo>
                  <a:pt x="722744" y="622132"/>
                  <a:pt x="792000" y="742647"/>
                  <a:pt x="792000" y="879337"/>
                </a:cubicBezTo>
                <a:cubicBezTo>
                  <a:pt x="792000" y="988689"/>
                  <a:pt x="747676" y="1087689"/>
                  <a:pt x="676014" y="1159351"/>
                </a:cubicBezTo>
                <a:lnTo>
                  <a:pt x="652792" y="1178512"/>
                </a:lnTo>
                <a:lnTo>
                  <a:pt x="697844" y="1215684"/>
                </a:lnTo>
                <a:cubicBezTo>
                  <a:pt x="769506" y="1287346"/>
                  <a:pt x="813830" y="1386346"/>
                  <a:pt x="813830" y="1495698"/>
                </a:cubicBezTo>
                <a:cubicBezTo>
                  <a:pt x="813830" y="1714403"/>
                  <a:pt x="636535" y="1891698"/>
                  <a:pt x="417830" y="1891698"/>
                </a:cubicBezTo>
                <a:lnTo>
                  <a:pt x="345127" y="1877020"/>
                </a:lnTo>
                <a:lnTo>
                  <a:pt x="345127" y="2750226"/>
                </a:lnTo>
                <a:lnTo>
                  <a:pt x="207742" y="2750226"/>
                </a:lnTo>
                <a:lnTo>
                  <a:pt x="207742" y="1830211"/>
                </a:lnTo>
                <a:lnTo>
                  <a:pt x="196423" y="1824068"/>
                </a:lnTo>
                <a:cubicBezTo>
                  <a:pt x="91086" y="1752904"/>
                  <a:pt x="21830" y="1632389"/>
                  <a:pt x="21830" y="1495698"/>
                </a:cubicBezTo>
                <a:cubicBezTo>
                  <a:pt x="21830" y="1386346"/>
                  <a:pt x="66154" y="1287346"/>
                  <a:pt x="137816" y="1215684"/>
                </a:cubicBezTo>
                <a:lnTo>
                  <a:pt x="161038" y="1196523"/>
                </a:lnTo>
                <a:lnTo>
                  <a:pt x="115986" y="1159351"/>
                </a:lnTo>
                <a:cubicBezTo>
                  <a:pt x="44324" y="1087689"/>
                  <a:pt x="0" y="988689"/>
                  <a:pt x="0" y="879337"/>
                </a:cubicBezTo>
                <a:close/>
              </a:path>
            </a:pathLst>
          </a:custGeom>
          <a:solidFill>
            <a:srgbClr val="BFBFBF">
              <a:alpha val="74510"/>
            </a:srgb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50" name="Straight Arrow Connector 49">
            <a:extLst>
              <a:ext uri="{FF2B5EF4-FFF2-40B4-BE49-F238E27FC236}">
                <a16:creationId xmlns:a16="http://schemas.microsoft.com/office/drawing/2014/main" id="{A7E90B15-CE02-764C-B28B-C6EBDE4B18DD}"/>
              </a:ext>
            </a:extLst>
          </p:cNvPr>
          <p:cNvCxnSpPr>
            <a:cxnSpLocks/>
          </p:cNvCxnSpPr>
          <p:nvPr/>
        </p:nvCxnSpPr>
        <p:spPr>
          <a:xfrm>
            <a:off x="5217553" y="3892648"/>
            <a:ext cx="6078164"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B52BA8D7-389D-5648-8815-9E1AC155E76D}"/>
              </a:ext>
            </a:extLst>
          </p:cNvPr>
          <p:cNvSpPr txBox="1"/>
          <p:nvPr/>
        </p:nvSpPr>
        <p:spPr>
          <a:xfrm>
            <a:off x="6622678" y="3552895"/>
            <a:ext cx="3888006" cy="338554"/>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400" b="1" i="0" u="none" strike="noStrike" cap="none" spc="0" normalizeH="0" baseline="0">
                <a:ln>
                  <a:noFill/>
                </a:ln>
                <a:solidFill>
                  <a:srgbClr val="626262"/>
                </a:solidFill>
                <a:effectLst/>
                <a:uLnTx/>
                <a:uFillTx/>
                <a:latin typeface="Calibri" panose="020F0502020204030204"/>
              </a:defRPr>
            </a:lvl1pPr>
          </a:lstStyle>
          <a:p>
            <a:r>
              <a:rPr lang="en-GB" sz="1600" dirty="0"/>
              <a:t>Maximum source to detector distance: 20m </a:t>
            </a:r>
          </a:p>
        </p:txBody>
      </p:sp>
      <p:sp>
        <p:nvSpPr>
          <p:cNvPr id="6" name="Rectangle 5">
            <a:extLst>
              <a:ext uri="{FF2B5EF4-FFF2-40B4-BE49-F238E27FC236}">
                <a16:creationId xmlns:a16="http://schemas.microsoft.com/office/drawing/2014/main" id="{8081FC28-5D42-D16A-017B-D75D2A252039}"/>
              </a:ext>
            </a:extLst>
          </p:cNvPr>
          <p:cNvSpPr/>
          <p:nvPr/>
        </p:nvSpPr>
        <p:spPr>
          <a:xfrm>
            <a:off x="6456602" y="1982803"/>
            <a:ext cx="339213" cy="357007"/>
          </a:xfrm>
          <a:prstGeom prst="rect">
            <a:avLst/>
          </a:prstGeom>
          <a:solidFill>
            <a:srgbClr val="BFBFBF">
              <a:alpha val="74510"/>
            </a:srgb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Arc 6">
            <a:extLst>
              <a:ext uri="{FF2B5EF4-FFF2-40B4-BE49-F238E27FC236}">
                <a16:creationId xmlns:a16="http://schemas.microsoft.com/office/drawing/2014/main" id="{5694A655-71EA-767F-A224-788034B174E9}"/>
              </a:ext>
            </a:extLst>
          </p:cNvPr>
          <p:cNvSpPr/>
          <p:nvPr/>
        </p:nvSpPr>
        <p:spPr>
          <a:xfrm>
            <a:off x="6623408" y="1883343"/>
            <a:ext cx="270000" cy="270000"/>
          </a:xfrm>
          <a:prstGeom prst="arc">
            <a:avLst/>
          </a:prstGeom>
          <a:noFill/>
          <a:ln>
            <a:solidFill>
              <a:schemeClr val="accent4">
                <a:lumMod val="50000"/>
              </a:schemeClr>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5" name="Arc 34">
            <a:extLst>
              <a:ext uri="{FF2B5EF4-FFF2-40B4-BE49-F238E27FC236}">
                <a16:creationId xmlns:a16="http://schemas.microsoft.com/office/drawing/2014/main" id="{0594332D-65F2-862C-C3D6-3DDAC4838870}"/>
              </a:ext>
            </a:extLst>
          </p:cNvPr>
          <p:cNvSpPr/>
          <p:nvPr/>
        </p:nvSpPr>
        <p:spPr>
          <a:xfrm rot="10800000">
            <a:off x="6352026" y="2190591"/>
            <a:ext cx="270000" cy="270000"/>
          </a:xfrm>
          <a:prstGeom prst="arc">
            <a:avLst/>
          </a:prstGeom>
          <a:noFill/>
          <a:ln>
            <a:solidFill>
              <a:schemeClr val="accent4">
                <a:lumMod val="50000"/>
              </a:schemeClr>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8E70124D-F1E7-770B-02CA-DFF31DA36D4E}"/>
              </a:ext>
            </a:extLst>
          </p:cNvPr>
          <p:cNvSpPr/>
          <p:nvPr/>
        </p:nvSpPr>
        <p:spPr>
          <a:xfrm>
            <a:off x="243437" y="4063125"/>
            <a:ext cx="5079221" cy="2539157"/>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GB" sz="18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X-rays:</a:t>
            </a: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50-200 keV betatron, 500nm emission area, 10</a:t>
            </a:r>
            <a:r>
              <a:rPr kumimoji="0" lang="en-GB" sz="1800" b="0" i="0" u="none" strike="noStrike" kern="1200" cap="none" spc="0" normalizeH="0" baseline="30000" noProof="0" dirty="0">
                <a:ln>
                  <a:noFill/>
                </a:ln>
                <a:solidFill>
                  <a:srgbClr val="626262"/>
                </a:solidFill>
                <a:effectLst/>
                <a:uLnTx/>
                <a:uFillTx/>
                <a:latin typeface="Arial" panose="020B0604020202020204" pitchFamily="34" charset="0"/>
                <a:ea typeface="+mn-ea"/>
                <a:cs typeface="Arial" panose="020B0604020202020204" pitchFamily="34" charset="0"/>
              </a:rPr>
              <a:t>11 </a:t>
            </a:r>
            <a:r>
              <a:rPr kumimoji="0" lang="en-GB" sz="18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photons per shot, </a:t>
            </a:r>
            <a:r>
              <a:rPr kumimoji="0" lang="en-GB" sz="1800" b="0" i="0" u="none" strike="noStrike" kern="1200" cap="none" spc="0" normalizeH="0" baseline="0" noProof="0" dirty="0" err="1">
                <a:ln>
                  <a:noFill/>
                </a:ln>
                <a:solidFill>
                  <a:srgbClr val="626262"/>
                </a:solidFill>
                <a:effectLst/>
                <a:uLnTx/>
                <a:uFillTx/>
                <a:latin typeface="Arial" panose="020B0604020202020204" pitchFamily="34" charset="0"/>
                <a:ea typeface="+mn-ea"/>
                <a:cs typeface="Arial" panose="020B0604020202020204" pitchFamily="34" charset="0"/>
              </a:rPr>
              <a:t>mRad</a:t>
            </a:r>
            <a:r>
              <a:rPr kumimoji="0" lang="en-GB" sz="18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 divergence</a:t>
            </a: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0.5-50 MeV ICS emission, ~10um emission area, 10</a:t>
            </a:r>
            <a:r>
              <a:rPr kumimoji="0" lang="en-GB" sz="1800" b="0" i="0" u="none" strike="noStrike" kern="1200" cap="none" spc="0" normalizeH="0" baseline="30000" noProof="0" dirty="0">
                <a:ln>
                  <a:noFill/>
                </a:ln>
                <a:solidFill>
                  <a:srgbClr val="626262"/>
                </a:solidFill>
                <a:effectLst/>
                <a:uLnTx/>
                <a:uFillTx/>
                <a:latin typeface="Arial" panose="020B0604020202020204" pitchFamily="34" charset="0"/>
                <a:ea typeface="+mn-ea"/>
                <a:cs typeface="Arial" panose="020B0604020202020204" pitchFamily="34" charset="0"/>
              </a:rPr>
              <a:t>9 </a:t>
            </a:r>
            <a:r>
              <a:rPr kumimoji="0" lang="en-GB" sz="18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photons per shot, narrow collimation, </a:t>
            </a:r>
            <a:r>
              <a:rPr kumimoji="0" lang="en-GB" sz="1800" b="0" i="0" u="none" strike="noStrike" kern="1200" cap="none" spc="0" normalizeH="0" baseline="0" noProof="0" dirty="0" err="1">
                <a:ln>
                  <a:noFill/>
                </a:ln>
                <a:solidFill>
                  <a:srgbClr val="626262"/>
                </a:solidFill>
                <a:effectLst/>
                <a:uLnTx/>
                <a:uFillTx/>
                <a:latin typeface="Arial" panose="020B0604020202020204" pitchFamily="34" charset="0"/>
                <a:ea typeface="+mn-ea"/>
                <a:cs typeface="Arial" panose="020B0604020202020204" pitchFamily="34" charset="0"/>
              </a:rPr>
              <a:t>mRad</a:t>
            </a:r>
            <a:r>
              <a:rPr kumimoji="0" lang="en-GB" sz="18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 divergence</a:t>
            </a: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5-500 MeV Bremsstrahlung, ~100-500 um emission area, few degree divergence, </a:t>
            </a:r>
          </a:p>
        </p:txBody>
      </p:sp>
      <p:sp>
        <p:nvSpPr>
          <p:cNvPr id="40" name="Rectangle 39">
            <a:extLst>
              <a:ext uri="{FF2B5EF4-FFF2-40B4-BE49-F238E27FC236}">
                <a16:creationId xmlns:a16="http://schemas.microsoft.com/office/drawing/2014/main" id="{BCF8A72B-151E-EE65-A59A-8F72A4163978}"/>
              </a:ext>
            </a:extLst>
          </p:cNvPr>
          <p:cNvSpPr/>
          <p:nvPr/>
        </p:nvSpPr>
        <p:spPr>
          <a:xfrm>
            <a:off x="5531017" y="4953097"/>
            <a:ext cx="5557541" cy="1354217"/>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GB" sz="18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Leptons:</a:t>
            </a: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Tuneable 0.5 – 10 GeV e-beam, ~10-1000pC charge, 1um source size, &lt;</a:t>
            </a:r>
            <a:r>
              <a:rPr kumimoji="0" lang="en-GB" sz="1800" b="0" i="0" u="none" strike="noStrike" kern="1200" cap="none" spc="0" normalizeH="0" baseline="0" noProof="0" dirty="0" err="1">
                <a:ln>
                  <a:noFill/>
                </a:ln>
                <a:solidFill>
                  <a:srgbClr val="626262"/>
                </a:solidFill>
                <a:effectLst/>
                <a:uLnTx/>
                <a:uFillTx/>
                <a:latin typeface="Arial" panose="020B0604020202020204" pitchFamily="34" charset="0"/>
                <a:ea typeface="+mn-ea"/>
                <a:cs typeface="Arial" panose="020B0604020202020204" pitchFamily="34" charset="0"/>
              </a:rPr>
              <a:t>mRad</a:t>
            </a:r>
            <a:r>
              <a:rPr kumimoji="0" lang="en-GB" sz="18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 divergence</a:t>
            </a: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Indirect muon emission, via converter target.</a:t>
            </a:r>
          </a:p>
        </p:txBody>
      </p:sp>
      <p:sp>
        <p:nvSpPr>
          <p:cNvPr id="5" name="TextBox 4">
            <a:extLst>
              <a:ext uri="{FF2B5EF4-FFF2-40B4-BE49-F238E27FC236}">
                <a16:creationId xmlns:a16="http://schemas.microsoft.com/office/drawing/2014/main" id="{AF11D68A-C0F8-F268-4771-E50A5A698B63}"/>
              </a:ext>
            </a:extLst>
          </p:cNvPr>
          <p:cNvSpPr txBox="1"/>
          <p:nvPr/>
        </p:nvSpPr>
        <p:spPr>
          <a:xfrm>
            <a:off x="3278779" y="2475496"/>
            <a:ext cx="131370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626262"/>
                </a:solidFill>
                <a:effectLst/>
                <a:uLnTx/>
                <a:uFillTx/>
                <a:latin typeface="Calibri" panose="020F0502020204030204"/>
                <a:ea typeface="+mn-ea"/>
                <a:cs typeface="+mn-cs"/>
              </a:rPr>
              <a:t>Focussing </a:t>
            </a:r>
            <a:br>
              <a:rPr kumimoji="0" lang="en-GB" sz="1400" b="1" i="0" u="none" strike="noStrike" kern="1200" cap="none" spc="0" normalizeH="0" baseline="0" noProof="0" dirty="0">
                <a:ln>
                  <a:noFill/>
                </a:ln>
                <a:solidFill>
                  <a:srgbClr val="626262"/>
                </a:solidFill>
                <a:effectLst/>
                <a:uLnTx/>
                <a:uFillTx/>
                <a:latin typeface="Calibri" panose="020F0502020204030204"/>
                <a:ea typeface="+mn-ea"/>
                <a:cs typeface="+mn-cs"/>
              </a:rPr>
            </a:br>
            <a:r>
              <a:rPr kumimoji="0" lang="en-GB" sz="1400" b="1" i="0" u="none" strike="noStrike" kern="1200" cap="none" spc="0" normalizeH="0" baseline="0" noProof="0" dirty="0">
                <a:ln>
                  <a:noFill/>
                </a:ln>
                <a:solidFill>
                  <a:srgbClr val="626262"/>
                </a:solidFill>
                <a:effectLst/>
                <a:uLnTx/>
                <a:uFillTx/>
                <a:latin typeface="Calibri" panose="020F0502020204030204"/>
                <a:ea typeface="+mn-ea"/>
                <a:cs typeface="+mn-cs"/>
              </a:rPr>
              <a:t>chamber</a:t>
            </a:r>
          </a:p>
        </p:txBody>
      </p:sp>
      <p:sp>
        <p:nvSpPr>
          <p:cNvPr id="9" name="TextBox 8">
            <a:extLst>
              <a:ext uri="{FF2B5EF4-FFF2-40B4-BE49-F238E27FC236}">
                <a16:creationId xmlns:a16="http://schemas.microsoft.com/office/drawing/2014/main" id="{B216931D-22A4-482F-F90E-7636CDFEB10E}"/>
              </a:ext>
            </a:extLst>
          </p:cNvPr>
          <p:cNvSpPr txBox="1"/>
          <p:nvPr/>
        </p:nvSpPr>
        <p:spPr>
          <a:xfrm>
            <a:off x="4954217" y="2475496"/>
            <a:ext cx="104639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626262"/>
                </a:solidFill>
                <a:effectLst/>
                <a:uLnTx/>
                <a:uFillTx/>
                <a:latin typeface="Calibri" panose="020F0502020204030204"/>
                <a:ea typeface="+mn-ea"/>
                <a:cs typeface="+mn-cs"/>
              </a:rPr>
              <a:t>Target</a:t>
            </a:r>
            <a:br>
              <a:rPr kumimoji="0" lang="en-GB" sz="1400" b="1" i="0" u="none" strike="noStrike" kern="1200" cap="none" spc="0" normalizeH="0" baseline="0" noProof="0" dirty="0">
                <a:ln>
                  <a:noFill/>
                </a:ln>
                <a:solidFill>
                  <a:srgbClr val="626262"/>
                </a:solidFill>
                <a:effectLst/>
                <a:uLnTx/>
                <a:uFillTx/>
                <a:latin typeface="Calibri" panose="020F0502020204030204"/>
                <a:ea typeface="+mn-ea"/>
                <a:cs typeface="+mn-cs"/>
              </a:rPr>
            </a:br>
            <a:r>
              <a:rPr kumimoji="0" lang="en-GB" sz="1400" b="1" i="0" u="none" strike="noStrike" kern="1200" cap="none" spc="0" normalizeH="0" baseline="0" noProof="0" dirty="0">
                <a:ln>
                  <a:noFill/>
                </a:ln>
                <a:solidFill>
                  <a:srgbClr val="626262"/>
                </a:solidFill>
                <a:effectLst/>
                <a:uLnTx/>
                <a:uFillTx/>
                <a:latin typeface="Calibri" panose="020F0502020204030204"/>
                <a:ea typeface="+mn-ea"/>
                <a:cs typeface="+mn-cs"/>
              </a:rPr>
              <a:t>chamber</a:t>
            </a:r>
          </a:p>
        </p:txBody>
      </p:sp>
      <p:sp>
        <p:nvSpPr>
          <p:cNvPr id="10" name="TextBox 9">
            <a:extLst>
              <a:ext uri="{FF2B5EF4-FFF2-40B4-BE49-F238E27FC236}">
                <a16:creationId xmlns:a16="http://schemas.microsoft.com/office/drawing/2014/main" id="{BDC3E8F2-E68C-3128-A228-D8D863F6D9DC}"/>
              </a:ext>
            </a:extLst>
          </p:cNvPr>
          <p:cNvSpPr txBox="1"/>
          <p:nvPr/>
        </p:nvSpPr>
        <p:spPr>
          <a:xfrm>
            <a:off x="6191393" y="2475496"/>
            <a:ext cx="104639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626262"/>
                </a:solidFill>
                <a:effectLst/>
                <a:uLnTx/>
                <a:uFillTx/>
                <a:latin typeface="Calibri" panose="020F0502020204030204"/>
                <a:ea typeface="+mn-ea"/>
                <a:cs typeface="+mn-cs"/>
              </a:rPr>
              <a:t>Sample position</a:t>
            </a:r>
          </a:p>
        </p:txBody>
      </p:sp>
      <p:sp>
        <p:nvSpPr>
          <p:cNvPr id="11" name="TextBox 10">
            <a:extLst>
              <a:ext uri="{FF2B5EF4-FFF2-40B4-BE49-F238E27FC236}">
                <a16:creationId xmlns:a16="http://schemas.microsoft.com/office/drawing/2014/main" id="{738EC34F-BA66-B179-2E73-61815F08194B}"/>
              </a:ext>
            </a:extLst>
          </p:cNvPr>
          <p:cNvSpPr txBox="1"/>
          <p:nvPr/>
        </p:nvSpPr>
        <p:spPr>
          <a:xfrm>
            <a:off x="9039216" y="1760896"/>
            <a:ext cx="172631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626262"/>
                </a:solidFill>
                <a:effectLst/>
                <a:uLnTx/>
                <a:uFillTx/>
                <a:latin typeface="Calibri" panose="020F0502020204030204"/>
                <a:ea typeface="+mn-ea"/>
                <a:cs typeface="+mn-cs"/>
              </a:rPr>
              <a:t>Emitted beam</a:t>
            </a:r>
          </a:p>
        </p:txBody>
      </p:sp>
    </p:spTree>
    <p:extLst>
      <p:ext uri="{BB962C8B-B14F-4D97-AF65-F5344CB8AC3E}">
        <p14:creationId xmlns:p14="http://schemas.microsoft.com/office/powerpoint/2010/main" val="2941353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D6581-E2B3-0D6C-1CAB-3863F27B4F82}"/>
              </a:ext>
            </a:extLst>
          </p:cNvPr>
          <p:cNvSpPr>
            <a:spLocks noGrp="1"/>
          </p:cNvSpPr>
          <p:nvPr>
            <p:ph type="title"/>
          </p:nvPr>
        </p:nvSpPr>
        <p:spPr>
          <a:xfrm>
            <a:off x="1223850" y="0"/>
            <a:ext cx="10515600" cy="1325563"/>
          </a:xfrm>
        </p:spPr>
        <p:txBody>
          <a:bodyPr/>
          <a:lstStyle/>
          <a:p>
            <a:r>
              <a:rPr lang="en-US" dirty="0"/>
              <a:t>Summary</a:t>
            </a:r>
          </a:p>
        </p:txBody>
      </p:sp>
      <p:pic>
        <p:nvPicPr>
          <p:cNvPr id="4" name="Picture 3">
            <a:extLst>
              <a:ext uri="{FF2B5EF4-FFF2-40B4-BE49-F238E27FC236}">
                <a16:creationId xmlns:a16="http://schemas.microsoft.com/office/drawing/2014/main" id="{92AF6089-D2C0-7589-311E-6598DD09F85B}"/>
              </a:ext>
            </a:extLst>
          </p:cNvPr>
          <p:cNvPicPr>
            <a:picLocks noChangeAspect="1"/>
          </p:cNvPicPr>
          <p:nvPr/>
        </p:nvPicPr>
        <p:blipFill>
          <a:blip r:embed="rId2"/>
          <a:stretch>
            <a:fillRect/>
          </a:stretch>
        </p:blipFill>
        <p:spPr>
          <a:xfrm>
            <a:off x="622264" y="5579094"/>
            <a:ext cx="3770785" cy="963960"/>
          </a:xfrm>
          <a:prstGeom prst="rect">
            <a:avLst/>
          </a:prstGeom>
        </p:spPr>
      </p:pic>
      <p:sp>
        <p:nvSpPr>
          <p:cNvPr id="13" name="TextBox 12">
            <a:extLst>
              <a:ext uri="{FF2B5EF4-FFF2-40B4-BE49-F238E27FC236}">
                <a16:creationId xmlns:a16="http://schemas.microsoft.com/office/drawing/2014/main" id="{C29DF3A1-082C-3585-82B7-A20EBBABC7E3}"/>
              </a:ext>
            </a:extLst>
          </p:cNvPr>
          <p:cNvSpPr txBox="1"/>
          <p:nvPr/>
        </p:nvSpPr>
        <p:spPr>
          <a:xfrm>
            <a:off x="622264" y="1661758"/>
            <a:ext cx="5623253" cy="3416320"/>
          </a:xfrm>
          <a:prstGeom prst="rect">
            <a:avLst/>
          </a:prstGeom>
          <a:noFill/>
          <a:ln>
            <a:noFill/>
          </a:ln>
        </p:spPr>
        <p:txBody>
          <a:bodyPr wrap="square" rtlCol="0">
            <a:spAutoFit/>
          </a:bodyPr>
          <a:lstStyle/>
          <a:p>
            <a:pPr>
              <a:defRPr/>
            </a:pPr>
            <a:r>
              <a:rPr lang="en-GB" kern="0" dirty="0">
                <a:solidFill>
                  <a:srgbClr val="63666A"/>
                </a:solidFill>
                <a:latin typeface="Arial" panose="020B0604020202020204" pitchFamily="34" charset="0"/>
                <a:cs typeface="Arial" panose="020B0604020202020204" pitchFamily="34" charset="0"/>
                <a:sym typeface="Symbol"/>
              </a:rPr>
              <a:t>Initial experiments in EPAC will focus on </a:t>
            </a:r>
            <a:r>
              <a:rPr lang="en-GB" b="1" kern="0" dirty="0">
                <a:solidFill>
                  <a:srgbClr val="63666A"/>
                </a:solidFill>
                <a:latin typeface="Arial" panose="020B0604020202020204" pitchFamily="34" charset="0"/>
                <a:cs typeface="Arial" panose="020B0604020202020204" pitchFamily="34" charset="0"/>
                <a:sym typeface="Symbol"/>
              </a:rPr>
              <a:t>stability and optimisation</a:t>
            </a:r>
            <a:r>
              <a:rPr lang="en-GB" kern="0" dirty="0">
                <a:solidFill>
                  <a:srgbClr val="63666A"/>
                </a:solidFill>
                <a:latin typeface="Arial" panose="020B0604020202020204" pitchFamily="34" charset="0"/>
                <a:cs typeface="Arial" panose="020B0604020202020204" pitchFamily="34" charset="0"/>
                <a:sym typeface="Symbol"/>
              </a:rPr>
              <a:t> of LWFA (EA1) and Ion TNSA (EA2).</a:t>
            </a:r>
          </a:p>
          <a:p>
            <a:pPr>
              <a:defRPr/>
            </a:pPr>
            <a:endParaRPr lang="en-GB" kern="0" dirty="0">
              <a:solidFill>
                <a:srgbClr val="63666A"/>
              </a:solidFill>
              <a:latin typeface="Arial" panose="020B0604020202020204" pitchFamily="34" charset="0"/>
              <a:cs typeface="Arial" panose="020B0604020202020204" pitchFamily="34" charset="0"/>
              <a:sym typeface="Symbol"/>
            </a:endParaRPr>
          </a:p>
          <a:p>
            <a:pPr>
              <a:defRPr/>
            </a:pPr>
            <a:r>
              <a:rPr lang="en-GB" kern="0" dirty="0">
                <a:solidFill>
                  <a:srgbClr val="63666A"/>
                </a:solidFill>
                <a:latin typeface="Arial" panose="020B0604020202020204" pitchFamily="34" charset="0"/>
                <a:cs typeface="Arial" panose="020B0604020202020204" pitchFamily="34" charset="0"/>
                <a:sym typeface="Symbol"/>
              </a:rPr>
              <a:t>We expect a number of technical challenges from </a:t>
            </a:r>
            <a:r>
              <a:rPr lang="en-GB" b="1" kern="0" dirty="0" err="1">
                <a:solidFill>
                  <a:srgbClr val="63666A"/>
                </a:solidFill>
                <a:latin typeface="Arial" panose="020B0604020202020204" pitchFamily="34" charset="0"/>
                <a:cs typeface="Arial" panose="020B0604020202020204" pitchFamily="34" charset="0"/>
                <a:sym typeface="Symbol"/>
              </a:rPr>
              <a:t>targetry</a:t>
            </a:r>
            <a:r>
              <a:rPr lang="en-GB" b="1" kern="0" dirty="0">
                <a:solidFill>
                  <a:srgbClr val="63666A"/>
                </a:solidFill>
                <a:latin typeface="Arial" panose="020B0604020202020204" pitchFamily="34" charset="0"/>
                <a:cs typeface="Arial" panose="020B0604020202020204" pitchFamily="34" charset="0"/>
                <a:sym typeface="Symbol"/>
              </a:rPr>
              <a:t> and debris</a:t>
            </a:r>
            <a:r>
              <a:rPr lang="en-GB" kern="0" dirty="0">
                <a:solidFill>
                  <a:srgbClr val="63666A"/>
                </a:solidFill>
                <a:latin typeface="Arial" panose="020B0604020202020204" pitchFamily="34" charset="0"/>
                <a:cs typeface="Arial" panose="020B0604020202020204" pitchFamily="34" charset="0"/>
                <a:sym typeface="Symbol"/>
              </a:rPr>
              <a:t> to </a:t>
            </a:r>
            <a:r>
              <a:rPr lang="en-GB" b="1" kern="0" dirty="0">
                <a:solidFill>
                  <a:srgbClr val="63666A"/>
                </a:solidFill>
                <a:latin typeface="Arial" panose="020B0604020202020204" pitchFamily="34" charset="0"/>
                <a:cs typeface="Arial" panose="020B0604020202020204" pitchFamily="34" charset="0"/>
                <a:sym typeface="Symbol"/>
              </a:rPr>
              <a:t>diagnostics and data processing.</a:t>
            </a:r>
          </a:p>
          <a:p>
            <a:pPr>
              <a:defRPr/>
            </a:pPr>
            <a:endParaRPr lang="en-GB" kern="0" dirty="0">
              <a:solidFill>
                <a:srgbClr val="63666A"/>
              </a:solidFill>
              <a:latin typeface="Arial" panose="020B0604020202020204" pitchFamily="34" charset="0"/>
              <a:cs typeface="Arial" panose="020B0604020202020204" pitchFamily="34" charset="0"/>
              <a:sym typeface="Symbol"/>
            </a:endParaRPr>
          </a:p>
          <a:p>
            <a:pPr>
              <a:defRPr/>
            </a:pPr>
            <a:r>
              <a:rPr lang="en-GB" kern="0" dirty="0">
                <a:solidFill>
                  <a:srgbClr val="63666A"/>
                </a:solidFill>
                <a:latin typeface="Arial" panose="020B0604020202020204" pitchFamily="34" charset="0"/>
                <a:cs typeface="Arial" panose="020B0604020202020204" pitchFamily="34" charset="0"/>
                <a:sym typeface="Symbol"/>
              </a:rPr>
              <a:t>We are addressing these challenges with a combination of infrastructural changes to EPAC and experience in operation through experiments in TA2 and TA3.</a:t>
            </a:r>
          </a:p>
        </p:txBody>
      </p:sp>
      <p:pic>
        <p:nvPicPr>
          <p:cNvPr id="14" name="Picture 4" descr="See the source image">
            <a:extLst>
              <a:ext uri="{FF2B5EF4-FFF2-40B4-BE49-F238E27FC236}">
                <a16:creationId xmlns:a16="http://schemas.microsoft.com/office/drawing/2014/main" id="{1B2F6411-79C1-5BA8-5B42-E13AE87D5C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1488" y="5442246"/>
            <a:ext cx="1504383" cy="75219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See the source image">
            <a:extLst>
              <a:ext uri="{FF2B5EF4-FFF2-40B4-BE49-F238E27FC236}">
                <a16:creationId xmlns:a16="http://schemas.microsoft.com/office/drawing/2014/main" id="{A8E6CE29-EDAE-5C94-DF40-B5294ACC893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149" t="34693" r="13731" b="26140"/>
          <a:stretch/>
        </p:blipFill>
        <p:spPr bwMode="auto">
          <a:xfrm>
            <a:off x="6529919" y="5320598"/>
            <a:ext cx="3402314" cy="9639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See the source image">
            <a:extLst>
              <a:ext uri="{FF2B5EF4-FFF2-40B4-BE49-F238E27FC236}">
                <a16:creationId xmlns:a16="http://schemas.microsoft.com/office/drawing/2014/main" id="{E5874C88-3E82-CC52-C5DA-3CDF7F69FA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50286" y="4835585"/>
            <a:ext cx="3291840" cy="48498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a:extLst>
              <a:ext uri="{FF2B5EF4-FFF2-40B4-BE49-F238E27FC236}">
                <a16:creationId xmlns:a16="http://schemas.microsoft.com/office/drawing/2014/main" id="{85AF9E05-C30D-F74E-DABE-0CB7F4EA4F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24143" y="3369918"/>
            <a:ext cx="2616180" cy="43227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C91FD815-93AC-D022-90DD-C0EFFEBB41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65601" y="4104533"/>
            <a:ext cx="2697521" cy="56820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89424296-3500-5E89-272C-91FDD1120FBA}"/>
              </a:ext>
            </a:extLst>
          </p:cNvPr>
          <p:cNvPicPr>
            <a:picLocks noChangeAspect="1"/>
          </p:cNvPicPr>
          <p:nvPr/>
        </p:nvPicPr>
        <p:blipFill>
          <a:blip r:embed="rId8"/>
          <a:stretch>
            <a:fillRect/>
          </a:stretch>
        </p:blipFill>
        <p:spPr>
          <a:xfrm>
            <a:off x="7880173" y="2299628"/>
            <a:ext cx="2697521" cy="886047"/>
          </a:xfrm>
          <a:prstGeom prst="rect">
            <a:avLst/>
          </a:prstGeom>
        </p:spPr>
      </p:pic>
      <p:pic>
        <p:nvPicPr>
          <p:cNvPr id="21" name="Picture 2" descr="See the source image">
            <a:extLst>
              <a:ext uri="{FF2B5EF4-FFF2-40B4-BE49-F238E27FC236}">
                <a16:creationId xmlns:a16="http://schemas.microsoft.com/office/drawing/2014/main" id="{229AD926-364E-80DE-4510-D2490D26CD3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78253" y="1443829"/>
            <a:ext cx="2070854" cy="7558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See the source image">
            <a:extLst>
              <a:ext uri="{FF2B5EF4-FFF2-40B4-BE49-F238E27FC236}">
                <a16:creationId xmlns:a16="http://schemas.microsoft.com/office/drawing/2014/main" id="{EF01E78E-4BE2-77E8-3469-F048A49852D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83269" y="1354822"/>
            <a:ext cx="1794935" cy="100965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Research/DesignStudy/LhARA-logo – CCAP">
            <a:extLst>
              <a:ext uri="{FF2B5EF4-FFF2-40B4-BE49-F238E27FC236}">
                <a16:creationId xmlns:a16="http://schemas.microsoft.com/office/drawing/2014/main" id="{9DE4A8AD-A8DB-63FE-0B61-FFADD9D2B64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08686" y="370108"/>
            <a:ext cx="2983314" cy="1003372"/>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B333C777-2617-F123-6067-14FE60001C6E}"/>
              </a:ext>
            </a:extLst>
          </p:cNvPr>
          <p:cNvSpPr txBox="1"/>
          <p:nvPr/>
        </p:nvSpPr>
        <p:spPr>
          <a:xfrm>
            <a:off x="7013720" y="89965"/>
            <a:ext cx="3799960" cy="369332"/>
          </a:xfrm>
          <a:prstGeom prst="rect">
            <a:avLst/>
          </a:prstGeom>
          <a:noFill/>
        </p:spPr>
        <p:txBody>
          <a:bodyPr wrap="square">
            <a:spAutoFit/>
          </a:bodyPr>
          <a:lstStyle/>
          <a:p>
            <a:r>
              <a:rPr lang="en-GB" b="1" kern="0" dirty="0">
                <a:solidFill>
                  <a:srgbClr val="63666A"/>
                </a:solidFill>
                <a:latin typeface="Arial" panose="020B0604020202020204" pitchFamily="34" charset="0"/>
                <a:cs typeface="Arial" panose="020B0604020202020204" pitchFamily="34" charset="0"/>
                <a:sym typeface="Symbol"/>
              </a:rPr>
              <a:t>Collaborations</a:t>
            </a:r>
            <a:endParaRPr lang="en-GB" dirty="0"/>
          </a:p>
        </p:txBody>
      </p:sp>
      <p:pic>
        <p:nvPicPr>
          <p:cNvPr id="41" name="Picture 2" descr="Branding | University of Strathclyde">
            <a:extLst>
              <a:ext uri="{FF2B5EF4-FFF2-40B4-BE49-F238E27FC236}">
                <a16:creationId xmlns:a16="http://schemas.microsoft.com/office/drawing/2014/main" id="{454BBF77-3A13-47FD-0C9A-00F9CF6E417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15861" y="3103769"/>
            <a:ext cx="1060118" cy="76944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University of York - Care Leaver Covenant">
            <a:extLst>
              <a:ext uri="{FF2B5EF4-FFF2-40B4-BE49-F238E27FC236}">
                <a16:creationId xmlns:a16="http://schemas.microsoft.com/office/drawing/2014/main" id="{38BF4066-8542-2326-0121-A907BDCB65F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91316" y="2430931"/>
            <a:ext cx="1070344" cy="565972"/>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Imperial College London – Logos Download">
            <a:extLst>
              <a:ext uri="{FF2B5EF4-FFF2-40B4-BE49-F238E27FC236}">
                <a16:creationId xmlns:a16="http://schemas.microsoft.com/office/drawing/2014/main" id="{74FC2266-4808-A828-CB78-C5D1FDC39B4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705013" y="529646"/>
            <a:ext cx="1646570" cy="636795"/>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ELI ERIC | Home">
            <a:extLst>
              <a:ext uri="{FF2B5EF4-FFF2-40B4-BE49-F238E27FC236}">
                <a16:creationId xmlns:a16="http://schemas.microsoft.com/office/drawing/2014/main" id="{B7E7CF66-11DC-FD62-D1C9-A1E34D42E21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496206" y="2465912"/>
            <a:ext cx="1588091" cy="755074"/>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a:extLst>
              <a:ext uri="{FF2B5EF4-FFF2-40B4-BE49-F238E27FC236}">
                <a16:creationId xmlns:a16="http://schemas.microsoft.com/office/drawing/2014/main" id="{F95C716F-CEB1-F8E7-42D8-9D3DB164FAB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783573" y="4021031"/>
            <a:ext cx="2500909" cy="735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27381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435282-852B-AE4C-B8DF-0BEFA1CC50E1}"/>
              </a:ext>
            </a:extLst>
          </p:cNvPr>
          <p:cNvPicPr>
            <a:picLocks noChangeAspect="1"/>
          </p:cNvPicPr>
          <p:nvPr/>
        </p:nvPicPr>
        <p:blipFill rotWithShape="1">
          <a:blip r:embed="rId4"/>
          <a:srcRect t="25529"/>
          <a:stretch/>
        </p:blipFill>
        <p:spPr>
          <a:xfrm>
            <a:off x="0" y="1750740"/>
            <a:ext cx="12192000" cy="5107259"/>
          </a:xfrm>
          <a:prstGeom prst="rect">
            <a:avLst/>
          </a:prstGeom>
        </p:spPr>
      </p:pic>
      <p:pic>
        <p:nvPicPr>
          <p:cNvPr id="4" name="Picture 3">
            <a:extLst>
              <a:ext uri="{FF2B5EF4-FFF2-40B4-BE49-F238E27FC236}">
                <a16:creationId xmlns:a16="http://schemas.microsoft.com/office/drawing/2014/main" id="{0AA93F1F-55CE-8C41-933D-BDAD86FDEF59}"/>
              </a:ext>
            </a:extLst>
          </p:cNvPr>
          <p:cNvPicPr>
            <a:picLocks noChangeAspect="1"/>
          </p:cNvPicPr>
          <p:nvPr/>
        </p:nvPicPr>
        <p:blipFill>
          <a:blip r:embed="rId5"/>
          <a:stretch>
            <a:fillRect/>
          </a:stretch>
        </p:blipFill>
        <p:spPr>
          <a:xfrm>
            <a:off x="515938" y="5868509"/>
            <a:ext cx="440215" cy="440215"/>
          </a:xfrm>
          <a:prstGeom prst="rect">
            <a:avLst/>
          </a:prstGeom>
        </p:spPr>
      </p:pic>
      <p:sp>
        <p:nvSpPr>
          <p:cNvPr id="14" name="Rectangle 13">
            <a:extLst>
              <a:ext uri="{FF2B5EF4-FFF2-40B4-BE49-F238E27FC236}">
                <a16:creationId xmlns:a16="http://schemas.microsoft.com/office/drawing/2014/main" id="{70C8BCE3-7BF5-244B-ABC5-1CC57CE8ADDB}"/>
              </a:ext>
            </a:extLst>
          </p:cNvPr>
          <p:cNvSpPr/>
          <p:nvPr/>
        </p:nvSpPr>
        <p:spPr>
          <a:xfrm>
            <a:off x="5535081" y="5904254"/>
            <a:ext cx="1878082" cy="338554"/>
          </a:xfrm>
          <a:prstGeom prst="rect">
            <a:avLst/>
          </a:prstGeom>
        </p:spPr>
        <p:txBody>
          <a:bodyPr wrap="square">
            <a:spAutoFit/>
          </a:bodyPr>
          <a:lstStyle/>
          <a:p>
            <a:r>
              <a:rPr lang="en-GB" sz="1600" dirty="0">
                <a:solidFill>
                  <a:srgbClr val="FFFFFF"/>
                </a:solidFill>
                <a:latin typeface="Arial" panose="020B0604020202020204" pitchFamily="34" charset="0"/>
                <a:cs typeface="Arial" panose="020B0604020202020204" pitchFamily="34" charset="0"/>
              </a:rPr>
              <a:t>@</a:t>
            </a:r>
            <a:r>
              <a:rPr lang="en-GB" sz="1600" dirty="0" err="1">
                <a:solidFill>
                  <a:srgbClr val="FFFFFF"/>
                </a:solidFill>
                <a:latin typeface="Arial" panose="020B0604020202020204" pitchFamily="34" charset="0"/>
                <a:cs typeface="Arial" panose="020B0604020202020204" pitchFamily="34" charset="0"/>
              </a:rPr>
              <a:t>STFC_matters</a:t>
            </a:r>
            <a:endParaRPr lang="en-GB" sz="1600" dirty="0">
              <a:solidFill>
                <a:srgbClr val="FFFFFF"/>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BAC3E187-FC47-6646-A5A3-38BEA5BF97F3}"/>
              </a:ext>
            </a:extLst>
          </p:cNvPr>
          <p:cNvSpPr/>
          <p:nvPr/>
        </p:nvSpPr>
        <p:spPr>
          <a:xfrm>
            <a:off x="7805525" y="5904254"/>
            <a:ext cx="4214197" cy="338554"/>
          </a:xfrm>
          <a:prstGeom prst="rect">
            <a:avLst/>
          </a:prstGeom>
        </p:spPr>
        <p:txBody>
          <a:bodyPr wrap="square">
            <a:spAutoFit/>
          </a:bodyPr>
          <a:lstStyle/>
          <a:p>
            <a:r>
              <a:rPr lang="en-GB" sz="1600" dirty="0">
                <a:solidFill>
                  <a:srgbClr val="FFFFFF"/>
                </a:solidFill>
                <a:latin typeface="Arial" panose="020B0604020202020204" pitchFamily="34" charset="0"/>
                <a:cs typeface="Arial" panose="020B0604020202020204" pitchFamily="34" charset="0"/>
              </a:rPr>
              <a:t>Science and Technology Facilities Council</a:t>
            </a:r>
          </a:p>
        </p:txBody>
      </p:sp>
      <p:pic>
        <p:nvPicPr>
          <p:cNvPr id="18" name="Picture 17">
            <a:extLst>
              <a:ext uri="{FF2B5EF4-FFF2-40B4-BE49-F238E27FC236}">
                <a16:creationId xmlns:a16="http://schemas.microsoft.com/office/drawing/2014/main" id="{7F25C28B-6C92-F94C-81EC-CBF349C8486A}"/>
              </a:ext>
            </a:extLst>
          </p:cNvPr>
          <p:cNvPicPr>
            <a:picLocks noChangeAspect="1"/>
          </p:cNvPicPr>
          <p:nvPr/>
        </p:nvPicPr>
        <p:blipFill>
          <a:blip r:embed="rId6"/>
          <a:stretch>
            <a:fillRect/>
          </a:stretch>
        </p:blipFill>
        <p:spPr>
          <a:xfrm>
            <a:off x="5077049" y="5868508"/>
            <a:ext cx="444002" cy="437275"/>
          </a:xfrm>
          <a:prstGeom prst="rect">
            <a:avLst/>
          </a:prstGeom>
        </p:spPr>
      </p:pic>
      <p:pic>
        <p:nvPicPr>
          <p:cNvPr id="20" name="Picture 19">
            <a:extLst>
              <a:ext uri="{FF2B5EF4-FFF2-40B4-BE49-F238E27FC236}">
                <a16:creationId xmlns:a16="http://schemas.microsoft.com/office/drawing/2014/main" id="{83CE200E-AB24-384F-BB4C-13ACD0DABDB8}"/>
              </a:ext>
            </a:extLst>
          </p:cNvPr>
          <p:cNvPicPr>
            <a:picLocks noChangeAspect="1"/>
          </p:cNvPicPr>
          <p:nvPr/>
        </p:nvPicPr>
        <p:blipFill>
          <a:blip r:embed="rId7"/>
          <a:stretch>
            <a:fillRect/>
          </a:stretch>
        </p:blipFill>
        <p:spPr>
          <a:xfrm>
            <a:off x="7347494" y="5865567"/>
            <a:ext cx="440215" cy="440215"/>
          </a:xfrm>
          <a:prstGeom prst="rect">
            <a:avLst/>
          </a:prstGeom>
        </p:spPr>
      </p:pic>
      <p:pic>
        <p:nvPicPr>
          <p:cNvPr id="11" name="Picture 10">
            <a:extLst>
              <a:ext uri="{FF2B5EF4-FFF2-40B4-BE49-F238E27FC236}">
                <a16:creationId xmlns:a16="http://schemas.microsoft.com/office/drawing/2014/main" id="{14E2772B-B47D-8D46-97A4-931FF8D2720F}"/>
              </a:ext>
            </a:extLst>
          </p:cNvPr>
          <p:cNvPicPr>
            <a:picLocks noChangeAspect="1"/>
          </p:cNvPicPr>
          <p:nvPr/>
        </p:nvPicPr>
        <p:blipFill>
          <a:blip r:embed="rId8"/>
          <a:stretch>
            <a:fillRect/>
          </a:stretch>
        </p:blipFill>
        <p:spPr>
          <a:xfrm>
            <a:off x="515938" y="412403"/>
            <a:ext cx="3770785" cy="963960"/>
          </a:xfrm>
          <a:prstGeom prst="rect">
            <a:avLst/>
          </a:prstGeom>
        </p:spPr>
      </p:pic>
      <p:sp>
        <p:nvSpPr>
          <p:cNvPr id="12" name="Rectangle 11">
            <a:extLst>
              <a:ext uri="{FF2B5EF4-FFF2-40B4-BE49-F238E27FC236}">
                <a16:creationId xmlns:a16="http://schemas.microsoft.com/office/drawing/2014/main" id="{F03ACBB2-A294-5B41-91E3-A21CD7F0322A}"/>
              </a:ext>
            </a:extLst>
          </p:cNvPr>
          <p:cNvSpPr/>
          <p:nvPr/>
        </p:nvSpPr>
        <p:spPr>
          <a:xfrm>
            <a:off x="1014848" y="5904254"/>
            <a:ext cx="4214197" cy="338554"/>
          </a:xfrm>
          <a:prstGeom prst="rect">
            <a:avLst/>
          </a:prstGeom>
        </p:spPr>
        <p:txBody>
          <a:bodyPr wrap="square">
            <a:spAutoFit/>
          </a:bodyPr>
          <a:lstStyle/>
          <a:p>
            <a:r>
              <a:rPr lang="en-GB" sz="1600" dirty="0">
                <a:solidFill>
                  <a:srgbClr val="FFFFFF"/>
                </a:solidFill>
                <a:latin typeface="Arial" panose="020B0604020202020204" pitchFamily="34" charset="0"/>
                <a:cs typeface="Arial" panose="020B0604020202020204" pitchFamily="34" charset="0"/>
              </a:rPr>
              <a:t>Science and Technology Facilities Council</a:t>
            </a:r>
          </a:p>
        </p:txBody>
      </p:sp>
    </p:spTree>
    <p:extLst>
      <p:ext uri="{BB962C8B-B14F-4D97-AF65-F5344CB8AC3E}">
        <p14:creationId xmlns:p14="http://schemas.microsoft.com/office/powerpoint/2010/main" val="2827309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show="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1A39C34-E01A-FD49-8603-2E8AE6BB5606}"/>
              </a:ext>
            </a:extLst>
          </p:cNvPr>
          <p:cNvSpPr txBox="1"/>
          <p:nvPr/>
        </p:nvSpPr>
        <p:spPr>
          <a:xfrm>
            <a:off x="1279046" y="2598003"/>
            <a:ext cx="7438752" cy="1569660"/>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6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What are the technological challenges?</a:t>
            </a:r>
            <a:endParaRPr kumimoji="0" lang="en-US" sz="4800" b="1" i="0" u="none" strike="noStrike" kern="1200" cap="none" spc="-15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CE9DA41C-8BD1-2C47-A5C2-2F23DC884D7F}"/>
              </a:ext>
            </a:extLst>
          </p:cNvPr>
          <p:cNvPicPr>
            <a:picLocks noChangeAspect="1"/>
          </p:cNvPicPr>
          <p:nvPr/>
        </p:nvPicPr>
        <p:blipFill>
          <a:blip r:embed="rId4"/>
          <a:stretch>
            <a:fillRect/>
          </a:stretch>
        </p:blipFill>
        <p:spPr>
          <a:xfrm>
            <a:off x="515938" y="412403"/>
            <a:ext cx="3770785" cy="963960"/>
          </a:xfrm>
          <a:prstGeom prst="rect">
            <a:avLst/>
          </a:prstGeom>
        </p:spPr>
      </p:pic>
    </p:spTree>
    <p:extLst>
      <p:ext uri="{BB962C8B-B14F-4D97-AF65-F5344CB8AC3E}">
        <p14:creationId xmlns:p14="http://schemas.microsoft.com/office/powerpoint/2010/main" val="6349202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D6581-E2B3-0D6C-1CAB-3863F27B4F82}"/>
              </a:ext>
            </a:extLst>
          </p:cNvPr>
          <p:cNvSpPr>
            <a:spLocks noGrp="1"/>
          </p:cNvSpPr>
          <p:nvPr>
            <p:ph type="title"/>
          </p:nvPr>
        </p:nvSpPr>
        <p:spPr>
          <a:xfrm>
            <a:off x="1223850" y="0"/>
            <a:ext cx="10515600" cy="1325563"/>
          </a:xfrm>
        </p:spPr>
        <p:txBody>
          <a:bodyPr/>
          <a:lstStyle/>
          <a:p>
            <a:r>
              <a:rPr lang="en-US" dirty="0"/>
              <a:t>EA1 – Challenges</a:t>
            </a:r>
          </a:p>
        </p:txBody>
      </p:sp>
      <p:sp>
        <p:nvSpPr>
          <p:cNvPr id="5" name="Rectangle 4">
            <a:extLst>
              <a:ext uri="{FF2B5EF4-FFF2-40B4-BE49-F238E27FC236}">
                <a16:creationId xmlns:a16="http://schemas.microsoft.com/office/drawing/2014/main" id="{EF220C5C-CD84-7851-1176-4BD1FF904F41}"/>
              </a:ext>
            </a:extLst>
          </p:cNvPr>
          <p:cNvSpPr/>
          <p:nvPr/>
        </p:nvSpPr>
        <p:spPr>
          <a:xfrm>
            <a:off x="596651" y="1451535"/>
            <a:ext cx="7005255" cy="4970591"/>
          </a:xfrm>
          <a:prstGeom prst="rect">
            <a:avLst/>
          </a:prstGeom>
        </p:spPr>
        <p:txBody>
          <a:bodyPr wrap="square">
            <a:spAutoFit/>
          </a:bodyPr>
          <a:lstStyle/>
          <a:p>
            <a:pPr marR="0" lvl="0" algn="l" defTabSz="914400" rtl="0" eaLnBrk="1" fontAlgn="base" latinLnBrk="0" hangingPunct="1">
              <a:lnSpc>
                <a:spcPct val="100000"/>
              </a:lnSpc>
              <a:spcBef>
                <a:spcPts val="0"/>
              </a:spcBef>
              <a:spcAft>
                <a:spcPts val="600"/>
              </a:spcAft>
              <a:buClrTx/>
              <a:buSzTx/>
              <a:tabLst/>
              <a:defRPr/>
            </a:pPr>
            <a:r>
              <a:rPr lang="en-GB" b="1" dirty="0">
                <a:solidFill>
                  <a:srgbClr val="626262"/>
                </a:solidFill>
                <a:latin typeface="Arial" panose="020B0604020202020204" pitchFamily="34" charset="0"/>
                <a:cs typeface="Arial" panose="020B0604020202020204" pitchFamily="34" charset="0"/>
              </a:rPr>
              <a:t>Stability of LWFA:</a:t>
            </a:r>
          </a:p>
          <a:p>
            <a:pPr marL="742950" lvl="1" indent="-285750" fontAlgn="base">
              <a:spcAft>
                <a:spcPts val="600"/>
              </a:spcAft>
              <a:buFont typeface="Arial" panose="020B0604020202020204" pitchFamily="34" charset="0"/>
              <a:buChar char="•"/>
            </a:pPr>
            <a:r>
              <a:rPr lang="en-GB" dirty="0">
                <a:solidFill>
                  <a:srgbClr val="626262"/>
                </a:solidFill>
                <a:latin typeface="Arial" panose="020B0604020202020204" pitchFamily="34" charset="0"/>
                <a:cs typeface="Arial" panose="020B0604020202020204" pitchFamily="34" charset="0"/>
              </a:rPr>
              <a:t>Consistent gas </a:t>
            </a:r>
            <a:r>
              <a:rPr lang="en-GB" dirty="0" err="1">
                <a:solidFill>
                  <a:srgbClr val="626262"/>
                </a:solidFill>
                <a:latin typeface="Arial" panose="020B0604020202020204" pitchFamily="34" charset="0"/>
                <a:cs typeface="Arial" panose="020B0604020202020204" pitchFamily="34" charset="0"/>
              </a:rPr>
              <a:t>targetry</a:t>
            </a:r>
            <a:endParaRPr lang="en-GB" dirty="0">
              <a:solidFill>
                <a:srgbClr val="626262"/>
              </a:solidFill>
              <a:latin typeface="Arial" panose="020B0604020202020204" pitchFamily="34" charset="0"/>
              <a:cs typeface="Arial" panose="020B0604020202020204" pitchFamily="34" charset="0"/>
            </a:endParaRPr>
          </a:p>
          <a:p>
            <a:pPr marL="742950" lvl="1" indent="-285750" fontAlgn="base">
              <a:spcAft>
                <a:spcPts val="600"/>
              </a:spcAft>
              <a:buFont typeface="Arial" panose="020B0604020202020204" pitchFamily="34" charset="0"/>
              <a:buChar char="•"/>
            </a:pPr>
            <a:r>
              <a:rPr lang="en-GB" dirty="0">
                <a:solidFill>
                  <a:srgbClr val="626262"/>
                </a:solidFill>
                <a:latin typeface="Arial" panose="020B0604020202020204" pitchFamily="34" charset="0"/>
                <a:cs typeface="Arial" panose="020B0604020202020204" pitchFamily="34" charset="0"/>
              </a:rPr>
              <a:t>Known and stable laser conditions</a:t>
            </a:r>
          </a:p>
          <a:p>
            <a:pPr marL="742950" lvl="1" indent="-285750" fontAlgn="base">
              <a:spcAft>
                <a:spcPts val="600"/>
              </a:spcAft>
              <a:buFont typeface="Arial" panose="020B0604020202020204" pitchFamily="34" charset="0"/>
              <a:buChar char="•"/>
            </a:pPr>
            <a:r>
              <a:rPr lang="en-GB" dirty="0">
                <a:solidFill>
                  <a:srgbClr val="626262"/>
                </a:solidFill>
                <a:latin typeface="Arial" panose="020B0604020202020204" pitchFamily="34" charset="0"/>
                <a:cs typeface="Arial" panose="020B0604020202020204" pitchFamily="34" charset="0"/>
              </a:rPr>
              <a:t>Large parameter space</a:t>
            </a:r>
          </a:p>
          <a:p>
            <a:pPr lvl="1" fontAlgn="base">
              <a:spcAft>
                <a:spcPts val="600"/>
              </a:spcAft>
            </a:pPr>
            <a:endParaRPr lang="en-GB" dirty="0">
              <a:solidFill>
                <a:srgbClr val="626262"/>
              </a:solidFill>
              <a:latin typeface="Arial" panose="020B0604020202020204" pitchFamily="34" charset="0"/>
              <a:cs typeface="Arial" panose="020B0604020202020204" pitchFamily="34" charset="0"/>
            </a:endParaRPr>
          </a:p>
          <a:p>
            <a:pPr fontAlgn="base">
              <a:spcAft>
                <a:spcPts val="600"/>
              </a:spcAft>
            </a:pPr>
            <a:r>
              <a:rPr lang="en-GB" b="1" dirty="0">
                <a:solidFill>
                  <a:srgbClr val="626262"/>
                </a:solidFill>
                <a:latin typeface="Arial" panose="020B0604020202020204" pitchFamily="34" charset="0"/>
                <a:cs typeface="Arial" panose="020B0604020202020204" pitchFamily="34" charset="0"/>
              </a:rPr>
              <a:t>X-ray CT </a:t>
            </a:r>
          </a:p>
          <a:p>
            <a:pPr marL="742950" lvl="1" indent="-285750" fontAlgn="base">
              <a:spcAft>
                <a:spcPts val="600"/>
              </a:spcAft>
              <a:buFont typeface="Arial" panose="020B0604020202020204" pitchFamily="34" charset="0"/>
              <a:buChar char="•"/>
            </a:pPr>
            <a:r>
              <a:rPr lang="en-GB" dirty="0">
                <a:solidFill>
                  <a:srgbClr val="626262"/>
                </a:solidFill>
                <a:latin typeface="Arial" panose="020B0604020202020204" pitchFamily="34" charset="0"/>
                <a:cs typeface="Arial" panose="020B0604020202020204" pitchFamily="34" charset="0"/>
              </a:rPr>
              <a:t>Rapid acquisition with variable, inconsistent flatfield </a:t>
            </a:r>
          </a:p>
          <a:p>
            <a:pPr marL="742950" lvl="1" indent="-285750" fontAlgn="base">
              <a:spcAft>
                <a:spcPts val="600"/>
              </a:spcAft>
              <a:buFont typeface="Arial" panose="020B0604020202020204" pitchFamily="34" charset="0"/>
              <a:buChar char="•"/>
            </a:pPr>
            <a:r>
              <a:rPr lang="en-GB" dirty="0">
                <a:solidFill>
                  <a:srgbClr val="626262"/>
                </a:solidFill>
                <a:latin typeface="Arial" panose="020B0604020202020204" pitchFamily="34" charset="0"/>
                <a:cs typeface="Arial" panose="020B0604020202020204" pitchFamily="34" charset="0"/>
              </a:rPr>
              <a:t>Novel sparse, low signal reconstruction for dynamic process</a:t>
            </a:r>
          </a:p>
          <a:p>
            <a:pPr marL="742950" lvl="1" indent="-285750" fontAlgn="base">
              <a:spcAft>
                <a:spcPts val="600"/>
              </a:spcAft>
              <a:buFont typeface="Arial" panose="020B0604020202020204" pitchFamily="34" charset="0"/>
              <a:buChar char="•"/>
            </a:pPr>
            <a:endParaRPr lang="en-GB" dirty="0">
              <a:solidFill>
                <a:srgbClr val="626262"/>
              </a:solidFill>
              <a:latin typeface="Arial" panose="020B0604020202020204" pitchFamily="34" charset="0"/>
              <a:cs typeface="Arial" panose="020B0604020202020204" pitchFamily="34" charset="0"/>
            </a:endParaRPr>
          </a:p>
          <a:p>
            <a:pPr fontAlgn="base">
              <a:spcAft>
                <a:spcPts val="600"/>
              </a:spcAft>
            </a:pPr>
            <a:r>
              <a:rPr lang="en-GB" dirty="0">
                <a:solidFill>
                  <a:srgbClr val="626262"/>
                </a:solidFill>
                <a:latin typeface="Arial" panose="020B0604020202020204" pitchFamily="34" charset="0"/>
                <a:cs typeface="Arial" panose="020B0604020202020204" pitchFamily="34" charset="0"/>
              </a:rPr>
              <a:t>Plasma </a:t>
            </a:r>
            <a:r>
              <a:rPr lang="en-GB" dirty="0" err="1">
                <a:solidFill>
                  <a:srgbClr val="626262"/>
                </a:solidFill>
                <a:latin typeface="Arial" panose="020B0604020202020204" pitchFamily="34" charset="0"/>
                <a:cs typeface="Arial" panose="020B0604020202020204" pitchFamily="34" charset="0"/>
              </a:rPr>
              <a:t>Mirior</a:t>
            </a:r>
            <a:r>
              <a:rPr lang="en-GB" dirty="0">
                <a:solidFill>
                  <a:srgbClr val="626262"/>
                </a:solidFill>
                <a:latin typeface="Arial" panose="020B0604020202020204" pitchFamily="34" charset="0"/>
                <a:cs typeface="Arial" panose="020B0604020202020204" pitchFamily="34" charset="0"/>
              </a:rPr>
              <a:t> – tape drive</a:t>
            </a:r>
          </a:p>
          <a:p>
            <a:pPr fontAlgn="base">
              <a:spcAft>
                <a:spcPts val="600"/>
              </a:spcAft>
            </a:pPr>
            <a:r>
              <a:rPr lang="en-GB" dirty="0">
                <a:solidFill>
                  <a:srgbClr val="626262"/>
                </a:solidFill>
                <a:latin typeface="Arial" panose="020B0604020202020204" pitchFamily="34" charset="0"/>
                <a:cs typeface="Arial" panose="020B0604020202020204" pitchFamily="34" charset="0"/>
              </a:rPr>
              <a:t>Electron beam pointing</a:t>
            </a:r>
          </a:p>
          <a:p>
            <a:pPr marR="0" lvl="0" algn="l" defTabSz="914400" rtl="0" eaLnBrk="1" fontAlgn="base" latinLnBrk="0" hangingPunct="1">
              <a:lnSpc>
                <a:spcPct val="100000"/>
              </a:lnSpc>
              <a:spcBef>
                <a:spcPts val="0"/>
              </a:spcBef>
              <a:spcAft>
                <a:spcPts val="600"/>
              </a:spcAft>
              <a:buClrTx/>
              <a:buSzTx/>
              <a:tabLst/>
              <a:defRPr/>
            </a:pPr>
            <a:endParaRPr kumimoji="0" lang="en-GB" sz="18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endParaRPr lang="en-GB" dirty="0">
              <a:solidFill>
                <a:srgbClr val="626262"/>
              </a:solidFill>
              <a:latin typeface="Arial" panose="020B0604020202020204" pitchFamily="34" charset="0"/>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233767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D6581-E2B3-0D6C-1CAB-3863F27B4F82}"/>
              </a:ext>
            </a:extLst>
          </p:cNvPr>
          <p:cNvSpPr>
            <a:spLocks noGrp="1"/>
          </p:cNvSpPr>
          <p:nvPr>
            <p:ph type="title"/>
          </p:nvPr>
        </p:nvSpPr>
        <p:spPr>
          <a:xfrm>
            <a:off x="1223850" y="0"/>
            <a:ext cx="10515600" cy="1325563"/>
          </a:xfrm>
        </p:spPr>
        <p:txBody>
          <a:bodyPr/>
          <a:lstStyle/>
          <a:p>
            <a:r>
              <a:rPr lang="en-US" dirty="0"/>
              <a:t>EA2 – Challenges</a:t>
            </a:r>
          </a:p>
        </p:txBody>
      </p:sp>
      <p:sp>
        <p:nvSpPr>
          <p:cNvPr id="3" name="Rectangle 2">
            <a:extLst>
              <a:ext uri="{FF2B5EF4-FFF2-40B4-BE49-F238E27FC236}">
                <a16:creationId xmlns:a16="http://schemas.microsoft.com/office/drawing/2014/main" id="{161C883C-D3D7-74CE-5552-BA0D3A63F3A0}"/>
              </a:ext>
            </a:extLst>
          </p:cNvPr>
          <p:cNvSpPr/>
          <p:nvPr/>
        </p:nvSpPr>
        <p:spPr>
          <a:xfrm>
            <a:off x="596651" y="1451535"/>
            <a:ext cx="7005255" cy="4893647"/>
          </a:xfrm>
          <a:prstGeom prst="rect">
            <a:avLst/>
          </a:prstGeom>
        </p:spPr>
        <p:txBody>
          <a:bodyPr wrap="square">
            <a:spAutoFit/>
          </a:bodyPr>
          <a:lstStyle/>
          <a:p>
            <a:pPr marR="0" lvl="0" algn="l" defTabSz="914400" rtl="0" eaLnBrk="1" fontAlgn="base" latinLnBrk="0" hangingPunct="1">
              <a:lnSpc>
                <a:spcPct val="100000"/>
              </a:lnSpc>
              <a:spcBef>
                <a:spcPts val="0"/>
              </a:spcBef>
              <a:spcAft>
                <a:spcPts val="600"/>
              </a:spcAft>
              <a:buClrTx/>
              <a:buSzTx/>
              <a:tabLst/>
              <a:defRPr/>
            </a:pPr>
            <a:r>
              <a:rPr lang="en-GB" b="1" dirty="0">
                <a:solidFill>
                  <a:srgbClr val="626262"/>
                </a:solidFill>
                <a:latin typeface="Arial" panose="020B0604020202020204" pitchFamily="34" charset="0"/>
                <a:cs typeface="Arial" panose="020B0604020202020204" pitchFamily="34" charset="0"/>
              </a:rPr>
              <a:t>Solid target delivery:</a:t>
            </a:r>
          </a:p>
          <a:p>
            <a:pPr marL="742950" lvl="1" indent="-285750" fontAlgn="base">
              <a:spcAft>
                <a:spcPts val="600"/>
              </a:spcAft>
              <a:buFont typeface="Arial" panose="020B0604020202020204" pitchFamily="34" charset="0"/>
              <a:buChar char="•"/>
            </a:pPr>
            <a:r>
              <a:rPr lang="en-GB" dirty="0">
                <a:solidFill>
                  <a:srgbClr val="626262"/>
                </a:solidFill>
                <a:latin typeface="Arial" panose="020B0604020202020204" pitchFamily="34" charset="0"/>
                <a:cs typeface="Arial" panose="020B0604020202020204" pitchFamily="34" charset="0"/>
              </a:rPr>
              <a:t>Tape targets offer simple targets at 10Hz </a:t>
            </a:r>
          </a:p>
          <a:p>
            <a:pPr marL="742950" lvl="1" indent="-285750" fontAlgn="base">
              <a:spcAft>
                <a:spcPts val="600"/>
              </a:spcAft>
              <a:buFont typeface="Arial" panose="020B0604020202020204" pitchFamily="34" charset="0"/>
              <a:buChar char="•"/>
            </a:pPr>
            <a:r>
              <a:rPr lang="en-GB" dirty="0">
                <a:solidFill>
                  <a:srgbClr val="626262"/>
                </a:solidFill>
                <a:latin typeface="Arial" panose="020B0604020202020204" pitchFamily="34" charset="0"/>
                <a:cs typeface="Arial" panose="020B0604020202020204" pitchFamily="34" charset="0"/>
              </a:rPr>
              <a:t>Complex or ultra-thin </a:t>
            </a:r>
            <a:r>
              <a:rPr lang="en-GB" dirty="0" err="1">
                <a:solidFill>
                  <a:srgbClr val="626262"/>
                </a:solidFill>
                <a:latin typeface="Arial" panose="020B0604020202020204" pitchFamily="34" charset="0"/>
                <a:cs typeface="Arial" panose="020B0604020202020204" pitchFamily="34" charset="0"/>
              </a:rPr>
              <a:t>targetry</a:t>
            </a:r>
            <a:r>
              <a:rPr lang="en-GB" dirty="0">
                <a:solidFill>
                  <a:srgbClr val="626262"/>
                </a:solidFill>
                <a:latin typeface="Arial" panose="020B0604020202020204" pitchFamily="34" charset="0"/>
                <a:cs typeface="Arial" panose="020B0604020202020204" pitchFamily="34" charset="0"/>
              </a:rPr>
              <a:t> requires additional development</a:t>
            </a:r>
          </a:p>
          <a:p>
            <a:pPr marL="742950" lvl="1" indent="-285750" fontAlgn="base">
              <a:spcAft>
                <a:spcPts val="600"/>
              </a:spcAft>
              <a:buFont typeface="Arial" panose="020B0604020202020204" pitchFamily="34" charset="0"/>
              <a:buChar char="•"/>
            </a:pPr>
            <a:r>
              <a:rPr lang="en-GB" dirty="0">
                <a:solidFill>
                  <a:srgbClr val="626262"/>
                </a:solidFill>
                <a:latin typeface="Arial" panose="020B0604020202020204" pitchFamily="34" charset="0"/>
                <a:cs typeface="Arial" panose="020B0604020202020204" pitchFamily="34" charset="0"/>
              </a:rPr>
              <a:t>Debris from thick targets </a:t>
            </a:r>
          </a:p>
          <a:p>
            <a:pPr lvl="1" fontAlgn="base">
              <a:spcAft>
                <a:spcPts val="600"/>
              </a:spcAft>
            </a:pPr>
            <a:endParaRPr lang="en-GB" dirty="0">
              <a:solidFill>
                <a:srgbClr val="626262"/>
              </a:solidFill>
              <a:latin typeface="Arial" panose="020B0604020202020204" pitchFamily="34" charset="0"/>
              <a:cs typeface="Arial" panose="020B0604020202020204" pitchFamily="34" charset="0"/>
            </a:endParaRPr>
          </a:p>
          <a:p>
            <a:pPr fontAlgn="base">
              <a:spcAft>
                <a:spcPts val="600"/>
              </a:spcAft>
            </a:pPr>
            <a:r>
              <a:rPr lang="en-GB" b="1" dirty="0">
                <a:solidFill>
                  <a:srgbClr val="626262"/>
                </a:solidFill>
                <a:latin typeface="Arial" panose="020B0604020202020204" pitchFamily="34" charset="0"/>
                <a:cs typeface="Arial" panose="020B0604020202020204" pitchFamily="34" charset="0"/>
              </a:rPr>
              <a:t>X-ray CT </a:t>
            </a:r>
          </a:p>
          <a:p>
            <a:pPr marL="742950" lvl="1" indent="-285750" fontAlgn="base">
              <a:spcAft>
                <a:spcPts val="600"/>
              </a:spcAft>
              <a:buFont typeface="Arial" panose="020B0604020202020204" pitchFamily="34" charset="0"/>
              <a:buChar char="•"/>
            </a:pPr>
            <a:r>
              <a:rPr lang="en-GB" dirty="0">
                <a:solidFill>
                  <a:srgbClr val="626262"/>
                </a:solidFill>
                <a:latin typeface="Arial" panose="020B0604020202020204" pitchFamily="34" charset="0"/>
                <a:cs typeface="Arial" panose="020B0604020202020204" pitchFamily="34" charset="0"/>
              </a:rPr>
              <a:t>Rapid acquisition with variable, inconsistent flatfield </a:t>
            </a:r>
          </a:p>
          <a:p>
            <a:pPr marL="742950" lvl="1" indent="-285750" fontAlgn="base">
              <a:spcAft>
                <a:spcPts val="600"/>
              </a:spcAft>
              <a:buFont typeface="Arial" panose="020B0604020202020204" pitchFamily="34" charset="0"/>
              <a:buChar char="•"/>
            </a:pPr>
            <a:r>
              <a:rPr lang="en-GB" dirty="0">
                <a:solidFill>
                  <a:srgbClr val="626262"/>
                </a:solidFill>
                <a:latin typeface="Arial" panose="020B0604020202020204" pitchFamily="34" charset="0"/>
                <a:cs typeface="Arial" panose="020B0604020202020204" pitchFamily="34" charset="0"/>
              </a:rPr>
              <a:t>Novel sparse, low signal reconstruction for dynamic process</a:t>
            </a:r>
          </a:p>
          <a:p>
            <a:pPr marL="742950" lvl="1" indent="-285750" fontAlgn="base">
              <a:spcAft>
                <a:spcPts val="600"/>
              </a:spcAft>
              <a:buFont typeface="Arial" panose="020B0604020202020204" pitchFamily="34" charset="0"/>
              <a:buChar char="•"/>
            </a:pPr>
            <a:endParaRPr lang="en-GB" dirty="0">
              <a:solidFill>
                <a:srgbClr val="626262"/>
              </a:solidFill>
              <a:latin typeface="Arial" panose="020B0604020202020204" pitchFamily="34" charset="0"/>
              <a:cs typeface="Arial" panose="020B0604020202020204" pitchFamily="34" charset="0"/>
            </a:endParaRPr>
          </a:p>
          <a:p>
            <a:pPr fontAlgn="base">
              <a:spcAft>
                <a:spcPts val="600"/>
              </a:spcAft>
            </a:pPr>
            <a:endParaRPr lang="en-GB" dirty="0">
              <a:solidFill>
                <a:srgbClr val="626262"/>
              </a:solidFill>
              <a:latin typeface="Arial" panose="020B0604020202020204" pitchFamily="34" charset="0"/>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endParaRPr lang="en-GB" dirty="0">
              <a:solidFill>
                <a:srgbClr val="626262"/>
              </a:solidFill>
              <a:latin typeface="Arial" panose="020B0604020202020204" pitchFamily="34" charset="0"/>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204381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5BD34CB-4649-76DD-290F-875E2C2D2C39}"/>
              </a:ext>
            </a:extLst>
          </p:cNvPr>
          <p:cNvSpPr/>
          <p:nvPr/>
        </p:nvSpPr>
        <p:spPr>
          <a:xfrm>
            <a:off x="197276" y="1228851"/>
            <a:ext cx="5079221" cy="1631216"/>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GB" sz="18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X-rays:</a:t>
            </a: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0.1-50 MeV Bremsstrahlung, ~10-500 um emission area, large degree divergence, high conversion efficiency</a:t>
            </a: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7AA24ED3-E6EC-62A3-9665-ABACBF9CD719}"/>
              </a:ext>
            </a:extLst>
          </p:cNvPr>
          <p:cNvPicPr>
            <a:picLocks noChangeAspect="1"/>
          </p:cNvPicPr>
          <p:nvPr/>
        </p:nvPicPr>
        <p:blipFill>
          <a:blip r:embed="rId3">
            <a:alphaModFix amt="16000"/>
          </a:blip>
          <a:stretch>
            <a:fillRect/>
          </a:stretch>
        </p:blipFill>
        <p:spPr>
          <a:xfrm>
            <a:off x="-66451" y="0"/>
            <a:ext cx="13396453" cy="6858000"/>
          </a:xfrm>
          <a:prstGeom prst="rect">
            <a:avLst/>
          </a:prstGeom>
        </p:spPr>
      </p:pic>
      <p:sp>
        <p:nvSpPr>
          <p:cNvPr id="7" name="TextBox 6">
            <a:extLst>
              <a:ext uri="{FF2B5EF4-FFF2-40B4-BE49-F238E27FC236}">
                <a16:creationId xmlns:a16="http://schemas.microsoft.com/office/drawing/2014/main" id="{E3E8477F-9CFC-7E8D-65E3-830CA0887516}"/>
              </a:ext>
            </a:extLst>
          </p:cNvPr>
          <p:cNvSpPr txBox="1"/>
          <p:nvPr/>
        </p:nvSpPr>
        <p:spPr>
          <a:xfrm>
            <a:off x="1437780" y="114511"/>
            <a:ext cx="8642703" cy="923330"/>
          </a:xfrm>
          <a:prstGeom prst="rect">
            <a:avLst/>
          </a:prstGeom>
          <a:noFill/>
        </p:spPr>
        <p:txBody>
          <a:bodyPr wrap="square" rtlCol="0" anchor="t">
            <a:spAutoFit/>
          </a:bodyPr>
          <a:lstStyle>
            <a:defPPr>
              <a:defRPr lang="en-US"/>
            </a:defPPr>
            <a:lvl1pPr marR="0" lvl="0" indent="0" fontAlgn="auto">
              <a:lnSpc>
                <a:spcPct val="100000"/>
              </a:lnSpc>
              <a:spcBef>
                <a:spcPts val="0"/>
              </a:spcBef>
              <a:spcAft>
                <a:spcPts val="0"/>
              </a:spcAft>
              <a:buClrTx/>
              <a:buSzTx/>
              <a:buFontTx/>
              <a:buNone/>
              <a:tabLst/>
              <a:defRPr kumimoji="0" sz="4400" b="1" i="0" u="none" strike="noStrike" cap="none" spc="-150" normalizeH="0" baseline="0">
                <a:ln>
                  <a:noFill/>
                </a:ln>
                <a:solidFill>
                  <a:srgbClr val="2E2D62"/>
                </a:solidFill>
                <a:effectLst/>
                <a:uLnTx/>
                <a:uFillTx/>
                <a:latin typeface="Arial" panose="020B0604020202020204" pitchFamily="34" charset="0"/>
                <a:cs typeface="Arial" panose="020B0604020202020204" pitchFamily="34" charset="0"/>
              </a:defRPr>
            </a:lvl1pPr>
          </a:lstStyle>
          <a:p>
            <a:r>
              <a:rPr lang="en-US" dirty="0"/>
              <a:t>EA2 Beam Parameters</a:t>
            </a:r>
          </a:p>
        </p:txBody>
      </p:sp>
      <p:sp>
        <p:nvSpPr>
          <p:cNvPr id="30" name="Rectangle 29">
            <a:extLst>
              <a:ext uri="{FF2B5EF4-FFF2-40B4-BE49-F238E27FC236}">
                <a16:creationId xmlns:a16="http://schemas.microsoft.com/office/drawing/2014/main" id="{A1D5F3FF-5060-87CB-EC83-B04A3303BB5E}"/>
              </a:ext>
            </a:extLst>
          </p:cNvPr>
          <p:cNvSpPr/>
          <p:nvPr/>
        </p:nvSpPr>
        <p:spPr>
          <a:xfrm>
            <a:off x="197275" y="3997934"/>
            <a:ext cx="5079221" cy="2539157"/>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GB" sz="18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Hadrons:</a:t>
            </a: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1-50 MeV protons, ~100s um emission area, 30-40 degree cone, 5-10% laser-proton conversion</a:t>
            </a: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Pitcher-catcher neutrons ~10</a:t>
            </a:r>
            <a:r>
              <a:rPr kumimoji="0" lang="en-GB" sz="1800" b="0" i="0" u="none" strike="noStrike" kern="1200" cap="none" spc="0" normalizeH="0" baseline="30000" noProof="0" dirty="0">
                <a:ln>
                  <a:noFill/>
                </a:ln>
                <a:solidFill>
                  <a:srgbClr val="626262"/>
                </a:solidFill>
                <a:effectLst/>
                <a:uLnTx/>
                <a:uFillTx/>
                <a:latin typeface="Arial" panose="020B0604020202020204" pitchFamily="34" charset="0"/>
                <a:ea typeface="+mn-ea"/>
                <a:cs typeface="Arial" panose="020B0604020202020204" pitchFamily="34" charset="0"/>
              </a:rPr>
              <a:t>8-9 </a:t>
            </a:r>
            <a:r>
              <a:rPr kumimoji="0" lang="en-GB" sz="18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/shot/</a:t>
            </a:r>
            <a:r>
              <a:rPr kumimoji="0" lang="en-GB" sz="1800" b="0" i="0" u="none" strike="noStrike" kern="1200" cap="none" spc="0" normalizeH="0" baseline="0" noProof="0" dirty="0" err="1">
                <a:ln>
                  <a:noFill/>
                </a:ln>
                <a:solidFill>
                  <a:srgbClr val="626262"/>
                </a:solidFill>
                <a:effectLst/>
                <a:uLnTx/>
                <a:uFillTx/>
                <a:latin typeface="Arial" panose="020B0604020202020204" pitchFamily="34" charset="0"/>
                <a:ea typeface="+mn-ea"/>
                <a:cs typeface="Arial" panose="020B0604020202020204" pitchFamily="34" charset="0"/>
              </a:rPr>
              <a:t>sr</a:t>
            </a:r>
            <a:r>
              <a:rPr kumimoji="0" lang="en-GB" sz="18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 up-to 50 MeV emission</a:t>
            </a: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Thermalised neutrons via moderator, larger source area </a:t>
            </a:r>
          </a:p>
        </p:txBody>
      </p:sp>
      <p:pic>
        <p:nvPicPr>
          <p:cNvPr id="32" name="Picture 31" descr="A picture containing indoor, shelf&#10;&#10;Description automatically generated">
            <a:extLst>
              <a:ext uri="{FF2B5EF4-FFF2-40B4-BE49-F238E27FC236}">
                <a16:creationId xmlns:a16="http://schemas.microsoft.com/office/drawing/2014/main" id="{A58A6CF6-D9BC-4AAA-8F30-BB786CF990E2}"/>
              </a:ext>
            </a:extLst>
          </p:cNvPr>
          <p:cNvPicPr>
            <a:picLocks noChangeAspect="1"/>
          </p:cNvPicPr>
          <p:nvPr/>
        </p:nvPicPr>
        <p:blipFill rotWithShape="1">
          <a:blip r:embed="rId4">
            <a:extLst>
              <a:ext uri="{28A0092B-C50C-407E-A947-70E740481C1C}">
                <a14:useLocalDpi xmlns:a14="http://schemas.microsoft.com/office/drawing/2010/main" val="0"/>
              </a:ext>
            </a:extLst>
          </a:blip>
          <a:srcRect l="8483" t="3718" r="595" b="3253"/>
          <a:stretch/>
        </p:blipFill>
        <p:spPr>
          <a:xfrm rot="10800000">
            <a:off x="5451156" y="1302909"/>
            <a:ext cx="6300484" cy="3560257"/>
          </a:xfrm>
          <a:prstGeom prst="rect">
            <a:avLst/>
          </a:prstGeom>
          <a:effectLst>
            <a:softEdge rad="31750"/>
          </a:effectLst>
        </p:spPr>
      </p:pic>
      <p:sp>
        <p:nvSpPr>
          <p:cNvPr id="13" name="Rectangle 12">
            <a:extLst>
              <a:ext uri="{FF2B5EF4-FFF2-40B4-BE49-F238E27FC236}">
                <a16:creationId xmlns:a16="http://schemas.microsoft.com/office/drawing/2014/main" id="{EF13CFF8-BCC1-922F-BF87-485C1748E454}"/>
              </a:ext>
            </a:extLst>
          </p:cNvPr>
          <p:cNvSpPr/>
          <p:nvPr/>
        </p:nvSpPr>
        <p:spPr>
          <a:xfrm>
            <a:off x="197276" y="2587052"/>
            <a:ext cx="5079221" cy="1354217"/>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GB" sz="18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Leptons:</a:t>
            </a: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Escaping 1-50 MeV electrons, ~100s um emission area, 30-40 degree cone</a:t>
            </a: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Indirect muon emission, via converter target.</a:t>
            </a:r>
          </a:p>
        </p:txBody>
      </p:sp>
      <p:sp>
        <p:nvSpPr>
          <p:cNvPr id="9" name="Triangle 8">
            <a:extLst>
              <a:ext uri="{FF2B5EF4-FFF2-40B4-BE49-F238E27FC236}">
                <a16:creationId xmlns:a16="http://schemas.microsoft.com/office/drawing/2014/main" id="{0FF60059-A086-260C-DF67-155189D92C1C}"/>
              </a:ext>
            </a:extLst>
          </p:cNvPr>
          <p:cNvSpPr/>
          <p:nvPr/>
        </p:nvSpPr>
        <p:spPr>
          <a:xfrm rot="16200000">
            <a:off x="9611365" y="2113838"/>
            <a:ext cx="1597509" cy="2375162"/>
          </a:xfrm>
          <a:prstGeom prst="triangle">
            <a:avLst/>
          </a:prstGeom>
          <a:solidFill>
            <a:srgbClr val="E4D70E">
              <a:alpha val="4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27" name="Straight Arrow Connector 26">
            <a:extLst>
              <a:ext uri="{FF2B5EF4-FFF2-40B4-BE49-F238E27FC236}">
                <a16:creationId xmlns:a16="http://schemas.microsoft.com/office/drawing/2014/main" id="{EB30B269-34F2-251D-DBD2-C6654939F7A7}"/>
              </a:ext>
            </a:extLst>
          </p:cNvPr>
          <p:cNvCxnSpPr>
            <a:cxnSpLocks/>
          </p:cNvCxnSpPr>
          <p:nvPr/>
        </p:nvCxnSpPr>
        <p:spPr>
          <a:xfrm flipV="1">
            <a:off x="9175284" y="3284149"/>
            <a:ext cx="2411958" cy="1754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E2B55EE3-F9C0-E918-3FF8-08CC277629C0}"/>
              </a:ext>
            </a:extLst>
          </p:cNvPr>
          <p:cNvSpPr txBox="1"/>
          <p:nvPr/>
        </p:nvSpPr>
        <p:spPr>
          <a:xfrm>
            <a:off x="9404381" y="3451614"/>
            <a:ext cx="236366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2E2C61"/>
                </a:solidFill>
                <a:effectLst/>
                <a:uLnTx/>
                <a:uFillTx/>
                <a:latin typeface="Calibri" panose="020F0502020204030204"/>
                <a:ea typeface="+mn-ea"/>
                <a:cs typeface="+mn-cs"/>
              </a:rPr>
              <a:t>Maximum projection distance: 8m </a:t>
            </a:r>
          </a:p>
        </p:txBody>
      </p:sp>
      <p:sp>
        <p:nvSpPr>
          <p:cNvPr id="17" name="Rectangle 16">
            <a:extLst>
              <a:ext uri="{FF2B5EF4-FFF2-40B4-BE49-F238E27FC236}">
                <a16:creationId xmlns:a16="http://schemas.microsoft.com/office/drawing/2014/main" id="{46E25B1B-06BE-86C3-031B-0A76D12D489B}"/>
              </a:ext>
            </a:extLst>
          </p:cNvPr>
          <p:cNvSpPr/>
          <p:nvPr/>
        </p:nvSpPr>
        <p:spPr>
          <a:xfrm rot="5400000">
            <a:off x="7352659" y="1647590"/>
            <a:ext cx="47311" cy="245016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3CB77C23-592C-4349-65B1-B24A24AF1112}"/>
              </a:ext>
            </a:extLst>
          </p:cNvPr>
          <p:cNvSpPr/>
          <p:nvPr/>
        </p:nvSpPr>
        <p:spPr>
          <a:xfrm rot="10800000">
            <a:off x="8607044" y="2872673"/>
            <a:ext cx="45719" cy="51070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Triangle 14">
            <a:extLst>
              <a:ext uri="{FF2B5EF4-FFF2-40B4-BE49-F238E27FC236}">
                <a16:creationId xmlns:a16="http://schemas.microsoft.com/office/drawing/2014/main" id="{86E00FC7-36FC-F29B-3305-34AB01990132}"/>
              </a:ext>
            </a:extLst>
          </p:cNvPr>
          <p:cNvSpPr/>
          <p:nvPr/>
        </p:nvSpPr>
        <p:spPr>
          <a:xfrm rot="3459775">
            <a:off x="8714182" y="3219599"/>
            <a:ext cx="45719" cy="253969"/>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B7588A8A-019D-63C8-AAA8-DF46A6D03241}"/>
              </a:ext>
            </a:extLst>
          </p:cNvPr>
          <p:cNvSpPr/>
          <p:nvPr/>
        </p:nvSpPr>
        <p:spPr>
          <a:xfrm rot="5400000">
            <a:off x="6307048" y="2866808"/>
            <a:ext cx="47313" cy="41926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F440A963-C6FC-4EE9-B6B1-C4F87710CE46}"/>
              </a:ext>
            </a:extLst>
          </p:cNvPr>
          <p:cNvSpPr/>
          <p:nvPr/>
        </p:nvSpPr>
        <p:spPr>
          <a:xfrm rot="10800000" flipH="1">
            <a:off x="6080795" y="2837658"/>
            <a:ext cx="45719" cy="28417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062F995-B8DE-70F7-44C6-6EBC9BA0A8C3}"/>
              </a:ext>
            </a:extLst>
          </p:cNvPr>
          <p:cNvSpPr txBox="1"/>
          <p:nvPr/>
        </p:nvSpPr>
        <p:spPr>
          <a:xfrm>
            <a:off x="8239933" y="3820477"/>
            <a:ext cx="1063315"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400" b="1" i="0" u="none" strike="noStrike" cap="none" spc="0" normalizeH="0" baseline="0">
                <a:ln>
                  <a:noFill/>
                </a:ln>
                <a:solidFill>
                  <a:srgbClr val="626262"/>
                </a:solidFill>
                <a:effectLst/>
                <a:uLnTx/>
                <a:uFillTx/>
                <a:latin typeface="Calibri" panose="020F0502020204030204"/>
              </a:defRPr>
            </a:lvl1pPr>
          </a:lstStyle>
          <a:p>
            <a:r>
              <a:rPr lang="en-GB" dirty="0"/>
              <a:t>Interaction chamber</a:t>
            </a:r>
          </a:p>
        </p:txBody>
      </p:sp>
      <p:sp>
        <p:nvSpPr>
          <p:cNvPr id="34" name="TextBox 33">
            <a:extLst>
              <a:ext uri="{FF2B5EF4-FFF2-40B4-BE49-F238E27FC236}">
                <a16:creationId xmlns:a16="http://schemas.microsoft.com/office/drawing/2014/main" id="{21764A01-E47B-4E0E-82C1-5945C7B4D1ED}"/>
              </a:ext>
            </a:extLst>
          </p:cNvPr>
          <p:cNvSpPr txBox="1"/>
          <p:nvPr/>
        </p:nvSpPr>
        <p:spPr>
          <a:xfrm>
            <a:off x="5642474" y="3458411"/>
            <a:ext cx="1063315" cy="523220"/>
          </a:xfrm>
          <a:prstGeom prst="rect">
            <a:avLst/>
          </a:prstGeom>
          <a:solidFill>
            <a:srgbClr val="FFFFFF">
              <a:alpha val="56863"/>
            </a:srgbClr>
          </a:solidFill>
          <a:effectLst>
            <a:softEdge rad="31750"/>
          </a:effectLst>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400" b="1" i="0" u="none" strike="noStrike" cap="none" spc="0" normalizeH="0" baseline="0">
                <a:ln>
                  <a:noFill/>
                </a:ln>
                <a:solidFill>
                  <a:srgbClr val="626262"/>
                </a:solidFill>
                <a:effectLst/>
                <a:uLnTx/>
                <a:uFillTx/>
                <a:latin typeface="Calibri" panose="020F0502020204030204"/>
              </a:defRPr>
            </a:lvl1pPr>
          </a:lstStyle>
          <a:p>
            <a:r>
              <a:rPr lang="en-GB" dirty="0"/>
              <a:t>AO chamber</a:t>
            </a:r>
          </a:p>
        </p:txBody>
      </p:sp>
    </p:spTree>
    <p:extLst>
      <p:ext uri="{BB962C8B-B14F-4D97-AF65-F5344CB8AC3E}">
        <p14:creationId xmlns:p14="http://schemas.microsoft.com/office/powerpoint/2010/main" val="34609837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1A39C34-E01A-FD49-8603-2E8AE6BB5606}"/>
              </a:ext>
            </a:extLst>
          </p:cNvPr>
          <p:cNvSpPr txBox="1"/>
          <p:nvPr/>
        </p:nvSpPr>
        <p:spPr>
          <a:xfrm>
            <a:off x="1279046" y="2598003"/>
            <a:ext cx="7438752" cy="830997"/>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6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EA1 Initial Experiments</a:t>
            </a:r>
            <a:endParaRPr kumimoji="0" lang="en-US" sz="4800" b="1" i="0" u="none" strike="noStrike" kern="1200" cap="none" spc="-15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CE9DA41C-8BD1-2C47-A5C2-2F23DC884D7F}"/>
              </a:ext>
            </a:extLst>
          </p:cNvPr>
          <p:cNvPicPr>
            <a:picLocks noChangeAspect="1"/>
          </p:cNvPicPr>
          <p:nvPr/>
        </p:nvPicPr>
        <p:blipFill>
          <a:blip r:embed="rId4"/>
          <a:stretch>
            <a:fillRect/>
          </a:stretch>
        </p:blipFill>
        <p:spPr>
          <a:xfrm>
            <a:off x="515938" y="412403"/>
            <a:ext cx="3770785" cy="963960"/>
          </a:xfrm>
          <a:prstGeom prst="rect">
            <a:avLst/>
          </a:prstGeom>
        </p:spPr>
      </p:pic>
    </p:spTree>
    <p:extLst>
      <p:ext uri="{BB962C8B-B14F-4D97-AF65-F5344CB8AC3E}">
        <p14:creationId xmlns:p14="http://schemas.microsoft.com/office/powerpoint/2010/main" val="23813661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3"/>
          <p:cNvSpPr txBox="1">
            <a:spLocks/>
          </p:cNvSpPr>
          <p:nvPr/>
        </p:nvSpPr>
        <p:spPr>
          <a:xfrm>
            <a:off x="170579" y="8106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j-ea"/>
                <a:cs typeface="Arial" panose="020B0604020202020204" pitchFamily="34" charset="0"/>
              </a:rPr>
              <a:t>First experiment layout</a:t>
            </a:r>
          </a:p>
        </p:txBody>
      </p:sp>
      <p:pic>
        <p:nvPicPr>
          <p:cNvPr id="1026" name="Picture 2">
            <a:extLst>
              <a:ext uri="{FF2B5EF4-FFF2-40B4-BE49-F238E27FC236}">
                <a16:creationId xmlns:a16="http://schemas.microsoft.com/office/drawing/2014/main" id="{39E5D2DD-9697-4537-B170-729448A894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4780"/>
            <a:ext cx="12192000" cy="573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6CBF5108-DD92-4CC5-B421-BB62F2CC6CF5}"/>
              </a:ext>
            </a:extLst>
          </p:cNvPr>
          <p:cNvSpPr txBox="1"/>
          <p:nvPr/>
        </p:nvSpPr>
        <p:spPr>
          <a:xfrm>
            <a:off x="181214" y="3760919"/>
            <a:ext cx="1179753" cy="646331"/>
          </a:xfrm>
          <a:prstGeom prst="rect">
            <a:avLst/>
          </a:prstGeom>
          <a:solidFill>
            <a:schemeClr val="bg1">
              <a:lumMod val="75000"/>
              <a:alpha val="70000"/>
            </a:schemeClr>
          </a:solidFill>
          <a:ln w="12700">
            <a:solidFill>
              <a:srgbClr val="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rPr>
              <a:t>Beam focusing</a:t>
            </a:r>
          </a:p>
        </p:txBody>
      </p:sp>
      <p:sp>
        <p:nvSpPr>
          <p:cNvPr id="8" name="TextBox 7">
            <a:extLst>
              <a:ext uri="{FF2B5EF4-FFF2-40B4-BE49-F238E27FC236}">
                <a16:creationId xmlns:a16="http://schemas.microsoft.com/office/drawing/2014/main" id="{426BB1EC-D3B1-499A-809D-DDD2D1512384}"/>
              </a:ext>
            </a:extLst>
          </p:cNvPr>
          <p:cNvSpPr txBox="1"/>
          <p:nvPr/>
        </p:nvSpPr>
        <p:spPr>
          <a:xfrm>
            <a:off x="5707784" y="5357212"/>
            <a:ext cx="1391220" cy="646331"/>
          </a:xfrm>
          <a:prstGeom prst="rect">
            <a:avLst/>
          </a:prstGeom>
          <a:solidFill>
            <a:schemeClr val="bg1">
              <a:lumMod val="75000"/>
              <a:alpha val="70000"/>
            </a:schemeClr>
          </a:solidFill>
          <a:ln w="12700">
            <a:solidFill>
              <a:srgbClr val="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rPr>
              <a:t>Interaction chamber</a:t>
            </a:r>
          </a:p>
        </p:txBody>
      </p:sp>
      <p:sp>
        <p:nvSpPr>
          <p:cNvPr id="9" name="TextBox 8">
            <a:extLst>
              <a:ext uri="{FF2B5EF4-FFF2-40B4-BE49-F238E27FC236}">
                <a16:creationId xmlns:a16="http://schemas.microsoft.com/office/drawing/2014/main" id="{36F0DF6F-74D5-48B4-8808-3ACDB2A493F5}"/>
              </a:ext>
            </a:extLst>
          </p:cNvPr>
          <p:cNvSpPr txBox="1"/>
          <p:nvPr/>
        </p:nvSpPr>
        <p:spPr>
          <a:xfrm>
            <a:off x="5707784" y="1432479"/>
            <a:ext cx="1391220" cy="646331"/>
          </a:xfrm>
          <a:prstGeom prst="rect">
            <a:avLst/>
          </a:prstGeom>
          <a:solidFill>
            <a:schemeClr val="bg1">
              <a:lumMod val="75000"/>
              <a:alpha val="70000"/>
            </a:schemeClr>
          </a:solidFill>
          <a:ln w="12700">
            <a:solidFill>
              <a:srgbClr val="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rPr>
              <a:t>Probe generation</a:t>
            </a:r>
          </a:p>
        </p:txBody>
      </p:sp>
      <p:sp>
        <p:nvSpPr>
          <p:cNvPr id="10" name="TextBox 9">
            <a:extLst>
              <a:ext uri="{FF2B5EF4-FFF2-40B4-BE49-F238E27FC236}">
                <a16:creationId xmlns:a16="http://schemas.microsoft.com/office/drawing/2014/main" id="{CBEC32A1-18F7-4311-AB1F-9E6A10B5C1AE}"/>
              </a:ext>
            </a:extLst>
          </p:cNvPr>
          <p:cNvSpPr txBox="1"/>
          <p:nvPr/>
        </p:nvSpPr>
        <p:spPr>
          <a:xfrm>
            <a:off x="7665663" y="2372844"/>
            <a:ext cx="1127958" cy="646331"/>
          </a:xfrm>
          <a:prstGeom prst="rect">
            <a:avLst/>
          </a:prstGeom>
          <a:solidFill>
            <a:schemeClr val="bg1">
              <a:lumMod val="75000"/>
              <a:alpha val="70000"/>
            </a:schemeClr>
          </a:solidFill>
          <a:ln w="12700">
            <a:solidFill>
              <a:srgbClr val="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rPr>
              <a:t>Plasma imaging</a:t>
            </a:r>
          </a:p>
        </p:txBody>
      </p:sp>
      <p:sp>
        <p:nvSpPr>
          <p:cNvPr id="11" name="TextBox 10">
            <a:extLst>
              <a:ext uri="{FF2B5EF4-FFF2-40B4-BE49-F238E27FC236}">
                <a16:creationId xmlns:a16="http://schemas.microsoft.com/office/drawing/2014/main" id="{2530CD8C-292F-4074-A616-356E025D7015}"/>
              </a:ext>
            </a:extLst>
          </p:cNvPr>
          <p:cNvSpPr txBox="1"/>
          <p:nvPr/>
        </p:nvSpPr>
        <p:spPr>
          <a:xfrm>
            <a:off x="10430539" y="4149490"/>
            <a:ext cx="1477926" cy="646331"/>
          </a:xfrm>
          <a:prstGeom prst="rect">
            <a:avLst/>
          </a:prstGeom>
          <a:solidFill>
            <a:schemeClr val="bg1">
              <a:lumMod val="75000"/>
              <a:alpha val="70000"/>
            </a:schemeClr>
          </a:solidFill>
          <a:ln w="12700">
            <a:solidFill>
              <a:srgbClr val="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rPr>
              <a:t>Exit-mode imaging</a:t>
            </a:r>
          </a:p>
        </p:txBody>
      </p:sp>
      <p:sp>
        <p:nvSpPr>
          <p:cNvPr id="12" name="TextBox 11">
            <a:extLst>
              <a:ext uri="{FF2B5EF4-FFF2-40B4-BE49-F238E27FC236}">
                <a16:creationId xmlns:a16="http://schemas.microsoft.com/office/drawing/2014/main" id="{C91F7A37-968D-4B2D-9244-B58F54169491}"/>
              </a:ext>
            </a:extLst>
          </p:cNvPr>
          <p:cNvSpPr txBox="1"/>
          <p:nvPr/>
        </p:nvSpPr>
        <p:spPr>
          <a:xfrm>
            <a:off x="181214" y="4779112"/>
            <a:ext cx="4911784" cy="1908215"/>
          </a:xfrm>
          <a:prstGeom prst="rect">
            <a:avLst/>
          </a:prstGeom>
          <a:solidFill>
            <a:schemeClr val="bg1">
              <a:lumMod val="75000"/>
            </a:schemeClr>
          </a:solidFill>
          <a:ln w="12700">
            <a:solidFill>
              <a:srgbClr val="000000"/>
            </a:solidFill>
          </a:ln>
        </p:spPr>
        <p:txBody>
          <a:bodyPr wrap="square" rtlCol="0">
            <a:spAutoFit/>
          </a:bodyPr>
          <a:lstStyle/>
          <a:p>
            <a:pPr marL="457200" marR="0" lvl="0" indent="-4572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Start with Gemini permanent magnet close to source</a:t>
            </a:r>
          </a:p>
          <a:p>
            <a:pPr marL="457200" marR="0" lvl="0" indent="-4572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Scintillator screens to check electron beam profile, divergence, and pointing</a:t>
            </a:r>
          </a:p>
          <a:p>
            <a:pPr marL="457200" marR="0" lvl="0" indent="-4572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Standard exit mode diagnostic arrangement</a:t>
            </a:r>
          </a:p>
        </p:txBody>
      </p:sp>
      <p:sp>
        <p:nvSpPr>
          <p:cNvPr id="13" name="TextBox 12">
            <a:extLst>
              <a:ext uri="{FF2B5EF4-FFF2-40B4-BE49-F238E27FC236}">
                <a16:creationId xmlns:a16="http://schemas.microsoft.com/office/drawing/2014/main" id="{E5A0EFE6-CC3E-47AD-B882-E82EDB39F3F6}"/>
              </a:ext>
            </a:extLst>
          </p:cNvPr>
          <p:cNvSpPr txBox="1"/>
          <p:nvPr/>
        </p:nvSpPr>
        <p:spPr>
          <a:xfrm>
            <a:off x="7665663" y="5680377"/>
            <a:ext cx="1391220" cy="646331"/>
          </a:xfrm>
          <a:prstGeom prst="rect">
            <a:avLst/>
          </a:prstGeom>
          <a:solidFill>
            <a:schemeClr val="bg1">
              <a:lumMod val="75000"/>
              <a:alpha val="70000"/>
            </a:schemeClr>
          </a:solidFill>
          <a:ln w="12700">
            <a:solidFill>
              <a:srgbClr val="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rPr>
              <a:t>Scintillator screens</a:t>
            </a:r>
          </a:p>
        </p:txBody>
      </p:sp>
      <p:sp>
        <p:nvSpPr>
          <p:cNvPr id="14" name="TextBox 13">
            <a:extLst>
              <a:ext uri="{FF2B5EF4-FFF2-40B4-BE49-F238E27FC236}">
                <a16:creationId xmlns:a16="http://schemas.microsoft.com/office/drawing/2014/main" id="{5EBEDB10-395C-4907-9F93-ACF5F257FA14}"/>
              </a:ext>
            </a:extLst>
          </p:cNvPr>
          <p:cNvSpPr txBox="1"/>
          <p:nvPr/>
        </p:nvSpPr>
        <p:spPr>
          <a:xfrm>
            <a:off x="8484781" y="3662224"/>
            <a:ext cx="1670799" cy="646331"/>
          </a:xfrm>
          <a:prstGeom prst="rect">
            <a:avLst/>
          </a:prstGeom>
          <a:solidFill>
            <a:schemeClr val="bg1">
              <a:lumMod val="75000"/>
              <a:alpha val="70000"/>
            </a:schemeClr>
          </a:solidFill>
          <a:ln w="12700">
            <a:solidFill>
              <a:srgbClr val="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rPr>
              <a:t>Electron spectrometer</a:t>
            </a:r>
          </a:p>
        </p:txBody>
      </p:sp>
      <p:sp>
        <p:nvSpPr>
          <p:cNvPr id="15" name="TextBox 14">
            <a:extLst>
              <a:ext uri="{FF2B5EF4-FFF2-40B4-BE49-F238E27FC236}">
                <a16:creationId xmlns:a16="http://schemas.microsoft.com/office/drawing/2014/main" id="{7BFFA3D3-6629-4172-82BD-2B5A373547A4}"/>
              </a:ext>
            </a:extLst>
          </p:cNvPr>
          <p:cNvSpPr txBox="1"/>
          <p:nvPr/>
        </p:nvSpPr>
        <p:spPr>
          <a:xfrm>
            <a:off x="11337799" y="4987880"/>
            <a:ext cx="565219" cy="369332"/>
          </a:xfrm>
          <a:prstGeom prst="rect">
            <a:avLst/>
          </a:prstGeom>
          <a:solidFill>
            <a:schemeClr val="bg1">
              <a:lumMod val="75000"/>
              <a:alpha val="70000"/>
            </a:schemeClr>
          </a:solidFill>
          <a:ln w="12700">
            <a:solidFill>
              <a:srgbClr val="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rPr>
              <a:t>ICT</a:t>
            </a:r>
          </a:p>
        </p:txBody>
      </p:sp>
      <p:sp>
        <p:nvSpPr>
          <p:cNvPr id="16" name="TextBox 15">
            <a:extLst>
              <a:ext uri="{FF2B5EF4-FFF2-40B4-BE49-F238E27FC236}">
                <a16:creationId xmlns:a16="http://schemas.microsoft.com/office/drawing/2014/main" id="{DE4A7D5F-DF91-4675-9B20-5B996C18E8B6}"/>
              </a:ext>
            </a:extLst>
          </p:cNvPr>
          <p:cNvSpPr txBox="1"/>
          <p:nvPr/>
        </p:nvSpPr>
        <p:spPr>
          <a:xfrm>
            <a:off x="10319901" y="6317995"/>
            <a:ext cx="1588564" cy="369332"/>
          </a:xfrm>
          <a:prstGeom prst="rect">
            <a:avLst/>
          </a:prstGeom>
          <a:solidFill>
            <a:schemeClr val="bg1">
              <a:lumMod val="75000"/>
              <a:alpha val="70000"/>
            </a:schemeClr>
          </a:solidFill>
          <a:ln w="12700">
            <a:solidFill>
              <a:srgbClr val="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rPr>
              <a:t>X-ray camera</a:t>
            </a:r>
          </a:p>
        </p:txBody>
      </p:sp>
    </p:spTree>
    <p:extLst>
      <p:ext uri="{BB962C8B-B14F-4D97-AF65-F5344CB8AC3E}">
        <p14:creationId xmlns:p14="http://schemas.microsoft.com/office/powerpoint/2010/main" val="41254787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3"/>
          <p:cNvSpPr txBox="1">
            <a:spLocks/>
          </p:cNvSpPr>
          <p:nvPr/>
        </p:nvSpPr>
        <p:spPr>
          <a:xfrm>
            <a:off x="170579" y="8106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j-ea"/>
                <a:cs typeface="Arial" panose="020B0604020202020204" pitchFamily="34" charset="0"/>
              </a:rPr>
              <a:t>First experiment layout</a:t>
            </a:r>
          </a:p>
        </p:txBody>
      </p:sp>
      <p:pic>
        <p:nvPicPr>
          <p:cNvPr id="1026" name="Picture 2">
            <a:extLst>
              <a:ext uri="{FF2B5EF4-FFF2-40B4-BE49-F238E27FC236}">
                <a16:creationId xmlns:a16="http://schemas.microsoft.com/office/drawing/2014/main" id="{39E5D2DD-9697-4537-B170-729448A894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4780"/>
            <a:ext cx="12192000" cy="573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6CBF5108-DD92-4CC5-B421-BB62F2CC6CF5}"/>
              </a:ext>
            </a:extLst>
          </p:cNvPr>
          <p:cNvSpPr txBox="1"/>
          <p:nvPr/>
        </p:nvSpPr>
        <p:spPr>
          <a:xfrm>
            <a:off x="181214" y="3760919"/>
            <a:ext cx="1179753" cy="646331"/>
          </a:xfrm>
          <a:prstGeom prst="rect">
            <a:avLst/>
          </a:prstGeom>
          <a:solidFill>
            <a:schemeClr val="bg1">
              <a:lumMod val="75000"/>
              <a:alpha val="70000"/>
            </a:schemeClr>
          </a:solidFill>
          <a:ln w="12700">
            <a:solidFill>
              <a:srgbClr val="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rPr>
              <a:t>Beam focusing</a:t>
            </a:r>
          </a:p>
        </p:txBody>
      </p:sp>
      <p:sp>
        <p:nvSpPr>
          <p:cNvPr id="8" name="TextBox 7">
            <a:extLst>
              <a:ext uri="{FF2B5EF4-FFF2-40B4-BE49-F238E27FC236}">
                <a16:creationId xmlns:a16="http://schemas.microsoft.com/office/drawing/2014/main" id="{426BB1EC-D3B1-499A-809D-DDD2D1512384}"/>
              </a:ext>
            </a:extLst>
          </p:cNvPr>
          <p:cNvSpPr txBox="1"/>
          <p:nvPr/>
        </p:nvSpPr>
        <p:spPr>
          <a:xfrm>
            <a:off x="5707784" y="5357212"/>
            <a:ext cx="1391220" cy="646331"/>
          </a:xfrm>
          <a:prstGeom prst="rect">
            <a:avLst/>
          </a:prstGeom>
          <a:solidFill>
            <a:schemeClr val="bg1">
              <a:lumMod val="75000"/>
              <a:alpha val="70000"/>
            </a:schemeClr>
          </a:solidFill>
          <a:ln w="12700">
            <a:solidFill>
              <a:srgbClr val="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rPr>
              <a:t>Interaction chamber</a:t>
            </a:r>
          </a:p>
        </p:txBody>
      </p:sp>
      <p:sp>
        <p:nvSpPr>
          <p:cNvPr id="9" name="TextBox 8">
            <a:extLst>
              <a:ext uri="{FF2B5EF4-FFF2-40B4-BE49-F238E27FC236}">
                <a16:creationId xmlns:a16="http://schemas.microsoft.com/office/drawing/2014/main" id="{36F0DF6F-74D5-48B4-8808-3ACDB2A493F5}"/>
              </a:ext>
            </a:extLst>
          </p:cNvPr>
          <p:cNvSpPr txBox="1"/>
          <p:nvPr/>
        </p:nvSpPr>
        <p:spPr>
          <a:xfrm>
            <a:off x="5707784" y="1432479"/>
            <a:ext cx="1391220" cy="646331"/>
          </a:xfrm>
          <a:prstGeom prst="rect">
            <a:avLst/>
          </a:prstGeom>
          <a:solidFill>
            <a:schemeClr val="bg1">
              <a:lumMod val="75000"/>
              <a:alpha val="70000"/>
            </a:schemeClr>
          </a:solidFill>
          <a:ln w="12700">
            <a:solidFill>
              <a:srgbClr val="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rPr>
              <a:t>Probe generation</a:t>
            </a:r>
          </a:p>
        </p:txBody>
      </p:sp>
      <p:sp>
        <p:nvSpPr>
          <p:cNvPr id="10" name="TextBox 9">
            <a:extLst>
              <a:ext uri="{FF2B5EF4-FFF2-40B4-BE49-F238E27FC236}">
                <a16:creationId xmlns:a16="http://schemas.microsoft.com/office/drawing/2014/main" id="{CBEC32A1-18F7-4311-AB1F-9E6A10B5C1AE}"/>
              </a:ext>
            </a:extLst>
          </p:cNvPr>
          <p:cNvSpPr txBox="1"/>
          <p:nvPr/>
        </p:nvSpPr>
        <p:spPr>
          <a:xfrm>
            <a:off x="7665663" y="2372844"/>
            <a:ext cx="1127958" cy="646331"/>
          </a:xfrm>
          <a:prstGeom prst="rect">
            <a:avLst/>
          </a:prstGeom>
          <a:solidFill>
            <a:schemeClr val="bg1">
              <a:lumMod val="75000"/>
              <a:alpha val="70000"/>
            </a:schemeClr>
          </a:solidFill>
          <a:ln w="12700">
            <a:solidFill>
              <a:srgbClr val="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rPr>
              <a:t>Plasma imaging</a:t>
            </a:r>
          </a:p>
        </p:txBody>
      </p:sp>
      <p:sp>
        <p:nvSpPr>
          <p:cNvPr id="11" name="TextBox 10">
            <a:extLst>
              <a:ext uri="{FF2B5EF4-FFF2-40B4-BE49-F238E27FC236}">
                <a16:creationId xmlns:a16="http://schemas.microsoft.com/office/drawing/2014/main" id="{2530CD8C-292F-4074-A616-356E025D7015}"/>
              </a:ext>
            </a:extLst>
          </p:cNvPr>
          <p:cNvSpPr txBox="1"/>
          <p:nvPr/>
        </p:nvSpPr>
        <p:spPr>
          <a:xfrm>
            <a:off x="10430539" y="4149490"/>
            <a:ext cx="1477926" cy="646331"/>
          </a:xfrm>
          <a:prstGeom prst="rect">
            <a:avLst/>
          </a:prstGeom>
          <a:solidFill>
            <a:schemeClr val="bg1">
              <a:lumMod val="75000"/>
              <a:alpha val="70000"/>
            </a:schemeClr>
          </a:solidFill>
          <a:ln w="12700">
            <a:solidFill>
              <a:srgbClr val="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rPr>
              <a:t>Exit-mode imaging</a:t>
            </a:r>
          </a:p>
        </p:txBody>
      </p:sp>
      <p:sp>
        <p:nvSpPr>
          <p:cNvPr id="12" name="TextBox 11">
            <a:extLst>
              <a:ext uri="{FF2B5EF4-FFF2-40B4-BE49-F238E27FC236}">
                <a16:creationId xmlns:a16="http://schemas.microsoft.com/office/drawing/2014/main" id="{C91F7A37-968D-4B2D-9244-B58F54169491}"/>
              </a:ext>
            </a:extLst>
          </p:cNvPr>
          <p:cNvSpPr txBox="1"/>
          <p:nvPr/>
        </p:nvSpPr>
        <p:spPr>
          <a:xfrm>
            <a:off x="181214" y="4779112"/>
            <a:ext cx="4911784" cy="1908215"/>
          </a:xfrm>
          <a:prstGeom prst="rect">
            <a:avLst/>
          </a:prstGeom>
          <a:solidFill>
            <a:schemeClr val="bg1">
              <a:lumMod val="75000"/>
            </a:schemeClr>
          </a:solidFill>
          <a:ln w="12700">
            <a:solidFill>
              <a:srgbClr val="000000"/>
            </a:solidFill>
          </a:ln>
        </p:spPr>
        <p:txBody>
          <a:bodyPr wrap="square" rtlCol="0">
            <a:spAutoFit/>
          </a:bodyPr>
          <a:lstStyle/>
          <a:p>
            <a:pPr marL="457200" marR="0" lvl="0" indent="-4572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Start with Gemini permanent magnet close to source</a:t>
            </a:r>
          </a:p>
          <a:p>
            <a:pPr marL="457200" marR="0" lvl="0" indent="-4572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Scintillator screens to check electron beam profile, divergence, and pointing</a:t>
            </a:r>
          </a:p>
          <a:p>
            <a:pPr marL="457200" marR="0" lvl="0" indent="-4572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Standard exit mode diagnostic arrangement</a:t>
            </a:r>
          </a:p>
        </p:txBody>
      </p:sp>
      <p:sp>
        <p:nvSpPr>
          <p:cNvPr id="13" name="TextBox 12">
            <a:extLst>
              <a:ext uri="{FF2B5EF4-FFF2-40B4-BE49-F238E27FC236}">
                <a16:creationId xmlns:a16="http://schemas.microsoft.com/office/drawing/2014/main" id="{E5A0EFE6-CC3E-47AD-B882-E82EDB39F3F6}"/>
              </a:ext>
            </a:extLst>
          </p:cNvPr>
          <p:cNvSpPr txBox="1"/>
          <p:nvPr/>
        </p:nvSpPr>
        <p:spPr>
          <a:xfrm>
            <a:off x="7665663" y="5680377"/>
            <a:ext cx="1391220" cy="646331"/>
          </a:xfrm>
          <a:prstGeom prst="rect">
            <a:avLst/>
          </a:prstGeom>
          <a:solidFill>
            <a:schemeClr val="bg1">
              <a:lumMod val="75000"/>
              <a:alpha val="70000"/>
            </a:schemeClr>
          </a:solidFill>
          <a:ln w="12700">
            <a:solidFill>
              <a:srgbClr val="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rPr>
              <a:t>Scintillator screens</a:t>
            </a:r>
          </a:p>
        </p:txBody>
      </p:sp>
      <p:sp>
        <p:nvSpPr>
          <p:cNvPr id="14" name="TextBox 13">
            <a:extLst>
              <a:ext uri="{FF2B5EF4-FFF2-40B4-BE49-F238E27FC236}">
                <a16:creationId xmlns:a16="http://schemas.microsoft.com/office/drawing/2014/main" id="{5EBEDB10-395C-4907-9F93-ACF5F257FA14}"/>
              </a:ext>
            </a:extLst>
          </p:cNvPr>
          <p:cNvSpPr txBox="1"/>
          <p:nvPr/>
        </p:nvSpPr>
        <p:spPr>
          <a:xfrm>
            <a:off x="8484781" y="3662224"/>
            <a:ext cx="1670799" cy="646331"/>
          </a:xfrm>
          <a:prstGeom prst="rect">
            <a:avLst/>
          </a:prstGeom>
          <a:solidFill>
            <a:schemeClr val="bg1">
              <a:lumMod val="75000"/>
              <a:alpha val="70000"/>
            </a:schemeClr>
          </a:solidFill>
          <a:ln w="12700">
            <a:solidFill>
              <a:srgbClr val="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rPr>
              <a:t>Electron spectrometer</a:t>
            </a:r>
          </a:p>
        </p:txBody>
      </p:sp>
      <p:sp>
        <p:nvSpPr>
          <p:cNvPr id="15" name="TextBox 14">
            <a:extLst>
              <a:ext uri="{FF2B5EF4-FFF2-40B4-BE49-F238E27FC236}">
                <a16:creationId xmlns:a16="http://schemas.microsoft.com/office/drawing/2014/main" id="{7BFFA3D3-6629-4172-82BD-2B5A373547A4}"/>
              </a:ext>
            </a:extLst>
          </p:cNvPr>
          <p:cNvSpPr txBox="1"/>
          <p:nvPr/>
        </p:nvSpPr>
        <p:spPr>
          <a:xfrm>
            <a:off x="11337799" y="4987880"/>
            <a:ext cx="565219" cy="369332"/>
          </a:xfrm>
          <a:prstGeom prst="rect">
            <a:avLst/>
          </a:prstGeom>
          <a:solidFill>
            <a:schemeClr val="bg1">
              <a:lumMod val="75000"/>
              <a:alpha val="70000"/>
            </a:schemeClr>
          </a:solidFill>
          <a:ln w="12700">
            <a:solidFill>
              <a:srgbClr val="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rPr>
              <a:t>ICT</a:t>
            </a:r>
          </a:p>
        </p:txBody>
      </p:sp>
      <p:sp>
        <p:nvSpPr>
          <p:cNvPr id="16" name="TextBox 15">
            <a:extLst>
              <a:ext uri="{FF2B5EF4-FFF2-40B4-BE49-F238E27FC236}">
                <a16:creationId xmlns:a16="http://schemas.microsoft.com/office/drawing/2014/main" id="{DE4A7D5F-DF91-4675-9B20-5B996C18E8B6}"/>
              </a:ext>
            </a:extLst>
          </p:cNvPr>
          <p:cNvSpPr txBox="1"/>
          <p:nvPr/>
        </p:nvSpPr>
        <p:spPr>
          <a:xfrm>
            <a:off x="10319901" y="6317995"/>
            <a:ext cx="1588564" cy="369332"/>
          </a:xfrm>
          <a:prstGeom prst="rect">
            <a:avLst/>
          </a:prstGeom>
          <a:solidFill>
            <a:schemeClr val="bg1">
              <a:lumMod val="75000"/>
              <a:alpha val="70000"/>
            </a:schemeClr>
          </a:solidFill>
          <a:ln w="12700">
            <a:solidFill>
              <a:srgbClr val="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rPr>
              <a:t>X-ray camera</a:t>
            </a:r>
          </a:p>
        </p:txBody>
      </p:sp>
      <p:grpSp>
        <p:nvGrpSpPr>
          <p:cNvPr id="18" name="Group 17"/>
          <p:cNvGrpSpPr/>
          <p:nvPr/>
        </p:nvGrpSpPr>
        <p:grpSpPr>
          <a:xfrm>
            <a:off x="357223" y="1252091"/>
            <a:ext cx="5327780" cy="2793391"/>
            <a:chOff x="401217" y="1026367"/>
            <a:chExt cx="5327780" cy="2793391"/>
          </a:xfrm>
        </p:grpSpPr>
        <p:sp>
          <p:nvSpPr>
            <p:cNvPr id="19" name="Rectangle 18"/>
            <p:cNvSpPr/>
            <p:nvPr/>
          </p:nvSpPr>
          <p:spPr>
            <a:xfrm>
              <a:off x="401217" y="1026367"/>
              <a:ext cx="5327780" cy="2793391"/>
            </a:xfrm>
            <a:prstGeom prst="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3F254837-7076-47E5-A339-AA91AE791450}"/>
                </a:ext>
              </a:extLst>
            </p:cNvPr>
            <p:cNvSpPr txBox="1"/>
            <p:nvPr/>
          </p:nvSpPr>
          <p:spPr>
            <a:xfrm>
              <a:off x="432851" y="1161554"/>
              <a:ext cx="1626630" cy="400110"/>
            </a:xfrm>
            <a:prstGeom prst="rect">
              <a:avLst/>
            </a:prstGeom>
            <a:noFill/>
            <a:ln w="127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rPr>
                <a:t>Gas density</a:t>
              </a:r>
            </a:p>
          </p:txBody>
        </p:sp>
        <p:sp>
          <p:nvSpPr>
            <p:cNvPr id="21" name="TextBox 20">
              <a:extLst>
                <a:ext uri="{FF2B5EF4-FFF2-40B4-BE49-F238E27FC236}">
                  <a16:creationId xmlns:a16="http://schemas.microsoft.com/office/drawing/2014/main" id="{3ADFA205-4CF0-43B4-AE41-99BA0A11856C}"/>
                </a:ext>
              </a:extLst>
            </p:cNvPr>
            <p:cNvSpPr txBox="1"/>
            <p:nvPr/>
          </p:nvSpPr>
          <p:spPr>
            <a:xfrm>
              <a:off x="432851" y="1577214"/>
              <a:ext cx="1788708" cy="1200329"/>
            </a:xfrm>
            <a:prstGeom prst="rect">
              <a:avLst/>
            </a:prstGeom>
            <a:noFill/>
            <a:ln w="127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rPr>
                <a:t>4-pass imaging interferometer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rPr>
                <a:t>CW illumination</a:t>
              </a:r>
            </a:p>
          </p:txBody>
        </p:sp>
        <p:grpSp>
          <p:nvGrpSpPr>
            <p:cNvPr id="22" name="Group 21">
              <a:extLst>
                <a:ext uri="{FF2B5EF4-FFF2-40B4-BE49-F238E27FC236}">
                  <a16:creationId xmlns:a16="http://schemas.microsoft.com/office/drawing/2014/main" id="{62A3123C-CEEE-4D44-A280-E27D3CBD0D2F}"/>
                </a:ext>
              </a:extLst>
            </p:cNvPr>
            <p:cNvGrpSpPr/>
            <p:nvPr/>
          </p:nvGrpSpPr>
          <p:grpSpPr>
            <a:xfrm>
              <a:off x="2221559" y="1103337"/>
              <a:ext cx="3432716" cy="2716421"/>
              <a:chOff x="2221559" y="1103337"/>
              <a:chExt cx="3432716" cy="2716421"/>
            </a:xfrm>
          </p:grpSpPr>
          <p:pic>
            <p:nvPicPr>
              <p:cNvPr id="23" name="Picture 22">
                <a:extLst>
                  <a:ext uri="{FF2B5EF4-FFF2-40B4-BE49-F238E27FC236}">
                    <a16:creationId xmlns:a16="http://schemas.microsoft.com/office/drawing/2014/main" id="{A9F01368-C32E-4887-BCFD-7DA45A7EA21D}"/>
                  </a:ext>
                </a:extLst>
              </p:cNvPr>
              <p:cNvPicPr>
                <a:picLocks noChangeAspect="1"/>
              </p:cNvPicPr>
              <p:nvPr/>
            </p:nvPicPr>
            <p:blipFill>
              <a:blip r:embed="rId4"/>
              <a:stretch>
                <a:fillRect/>
              </a:stretch>
            </p:blipFill>
            <p:spPr>
              <a:xfrm>
                <a:off x="2221559" y="1103337"/>
                <a:ext cx="3432716" cy="2521801"/>
              </a:xfrm>
              <a:prstGeom prst="rect">
                <a:avLst/>
              </a:prstGeom>
            </p:spPr>
          </p:pic>
          <p:sp>
            <p:nvSpPr>
              <p:cNvPr id="24" name="TextBox 21">
                <a:extLst>
                  <a:ext uri="{FF2B5EF4-FFF2-40B4-BE49-F238E27FC236}">
                    <a16:creationId xmlns:a16="http://schemas.microsoft.com/office/drawing/2014/main" id="{39492031-9213-4B4E-86A4-E1B3210003FF}"/>
                  </a:ext>
                </a:extLst>
              </p:cNvPr>
              <p:cNvSpPr txBox="1">
                <a:spLocks noChangeArrowheads="1"/>
              </p:cNvSpPr>
              <p:nvPr/>
            </p:nvSpPr>
            <p:spPr bwMode="auto">
              <a:xfrm>
                <a:off x="2346716" y="3542759"/>
                <a:ext cx="32801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Lucida Sans Unicode" pitchFamily="34" charset="0"/>
                  </a:defRPr>
                </a:lvl1pPr>
                <a:lvl2pPr marL="742950" indent="-285750" eaLnBrk="0" hangingPunct="0">
                  <a:spcBef>
                    <a:spcPct val="20000"/>
                  </a:spcBef>
                  <a:buChar char="–"/>
                  <a:defRPr sz="2800">
                    <a:solidFill>
                      <a:schemeClr val="tx1"/>
                    </a:solidFill>
                    <a:latin typeface="Lucida Sans Unicode" pitchFamily="34" charset="0"/>
                  </a:defRPr>
                </a:lvl2pPr>
                <a:lvl3pPr marL="1143000" indent="-228600" eaLnBrk="0" hangingPunct="0">
                  <a:spcBef>
                    <a:spcPct val="20000"/>
                  </a:spcBef>
                  <a:buChar char="•"/>
                  <a:defRPr sz="2400">
                    <a:solidFill>
                      <a:schemeClr val="tx1"/>
                    </a:solidFill>
                    <a:latin typeface="Lucida Sans Unicode" pitchFamily="34" charset="0"/>
                  </a:defRPr>
                </a:lvl3pPr>
                <a:lvl4pPr marL="1600200" indent="-228600" eaLnBrk="0" hangingPunct="0">
                  <a:spcBef>
                    <a:spcPct val="20000"/>
                  </a:spcBef>
                  <a:buChar char="–"/>
                  <a:defRPr sz="2000">
                    <a:solidFill>
                      <a:schemeClr val="tx1"/>
                    </a:solidFill>
                    <a:latin typeface="Lucida Sans Unicode" pitchFamily="34" charset="0"/>
                  </a:defRPr>
                </a:lvl4pPr>
                <a:lvl5pPr marL="2057400" indent="-228600" eaLnBrk="0" hangingPunct="0">
                  <a:spcBef>
                    <a:spcPct val="20000"/>
                  </a:spcBef>
                  <a:buChar char="»"/>
                  <a:defRPr sz="2000">
                    <a:solidFill>
                      <a:schemeClr val="tx1"/>
                    </a:solidFill>
                    <a:latin typeface="Lucida Sans Unicode" pitchFamily="34" charset="0"/>
                  </a:defRPr>
                </a:lvl5pPr>
                <a:lvl6pPr marL="2514600" indent="-228600" eaLnBrk="0" fontAlgn="base" hangingPunct="0">
                  <a:spcBef>
                    <a:spcPct val="20000"/>
                  </a:spcBef>
                  <a:spcAft>
                    <a:spcPct val="0"/>
                  </a:spcAft>
                  <a:buChar char="»"/>
                  <a:defRPr sz="2000">
                    <a:solidFill>
                      <a:schemeClr val="tx1"/>
                    </a:solidFill>
                    <a:latin typeface="Lucida Sans Unicode" pitchFamily="34" charset="0"/>
                  </a:defRPr>
                </a:lvl6pPr>
                <a:lvl7pPr marL="2971800" indent="-228600" eaLnBrk="0" fontAlgn="base" hangingPunct="0">
                  <a:spcBef>
                    <a:spcPct val="20000"/>
                  </a:spcBef>
                  <a:spcAft>
                    <a:spcPct val="0"/>
                  </a:spcAft>
                  <a:buChar char="»"/>
                  <a:defRPr sz="2000">
                    <a:solidFill>
                      <a:schemeClr val="tx1"/>
                    </a:solidFill>
                    <a:latin typeface="Lucida Sans Unicode" pitchFamily="34" charset="0"/>
                  </a:defRPr>
                </a:lvl7pPr>
                <a:lvl8pPr marL="3429000" indent="-228600" eaLnBrk="0" fontAlgn="base" hangingPunct="0">
                  <a:spcBef>
                    <a:spcPct val="20000"/>
                  </a:spcBef>
                  <a:spcAft>
                    <a:spcPct val="0"/>
                  </a:spcAft>
                  <a:buChar char="»"/>
                  <a:defRPr sz="2000">
                    <a:solidFill>
                      <a:schemeClr val="tx1"/>
                    </a:solidFill>
                    <a:latin typeface="Lucida Sans Unicode" pitchFamily="34" charset="0"/>
                  </a:defRPr>
                </a:lvl8pPr>
                <a:lvl9pPr marL="3886200" indent="-228600" eaLnBrk="0" fontAlgn="base" hangingPunct="0">
                  <a:spcBef>
                    <a:spcPct val="20000"/>
                  </a:spcBef>
                  <a:spcAft>
                    <a:spcPct val="0"/>
                  </a:spcAft>
                  <a:buChar char="»"/>
                  <a:defRPr sz="2000">
                    <a:solidFill>
                      <a:schemeClr val="tx1"/>
                    </a:solidFill>
                    <a:latin typeface="Lucida Sans Unicode"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200" b="0" i="0" u="none" strike="noStrike" kern="1200" cap="none" spc="0" normalizeH="0" baseline="0" noProof="0" dirty="0" err="1">
                    <a:ln>
                      <a:noFill/>
                    </a:ln>
                    <a:solidFill>
                      <a:srgbClr val="201D3E"/>
                    </a:solidFill>
                    <a:effectLst/>
                    <a:uLnTx/>
                    <a:uFillTx/>
                    <a:latin typeface="Arial" panose="020B0604020202020204" pitchFamily="34" charset="0"/>
                    <a:ea typeface="+mn-ea"/>
                    <a:cs typeface="Arial" panose="020B0604020202020204" pitchFamily="34" charset="0"/>
                  </a:rPr>
                  <a:t>Karatodorov</a:t>
                </a:r>
                <a:r>
                  <a:rPr kumimoji="0" lang="en-GB" altLang="en-US" sz="1200" b="0"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rPr>
                  <a:t> et al Sci. Rep. </a:t>
                </a:r>
                <a:r>
                  <a:rPr kumimoji="0" lang="en-GB" altLang="en-US" sz="1200" b="1"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rPr>
                  <a:t>11</a:t>
                </a:r>
                <a:r>
                  <a:rPr kumimoji="0" lang="en-GB" altLang="en-US" sz="1200" b="0"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rPr>
                  <a:t>, 15072 (2021)</a:t>
                </a:r>
              </a:p>
            </p:txBody>
          </p:sp>
        </p:grpSp>
      </p:grpSp>
      <p:grpSp>
        <p:nvGrpSpPr>
          <p:cNvPr id="26" name="Group 25"/>
          <p:cNvGrpSpPr/>
          <p:nvPr/>
        </p:nvGrpSpPr>
        <p:grpSpPr>
          <a:xfrm>
            <a:off x="968642" y="4584492"/>
            <a:ext cx="6479152" cy="2057738"/>
            <a:chOff x="3729120" y="4385483"/>
            <a:chExt cx="6479152" cy="2057738"/>
          </a:xfrm>
        </p:grpSpPr>
        <p:sp>
          <p:nvSpPr>
            <p:cNvPr id="27" name="Rectangle 26"/>
            <p:cNvSpPr/>
            <p:nvPr/>
          </p:nvSpPr>
          <p:spPr>
            <a:xfrm>
              <a:off x="3729120" y="4385483"/>
              <a:ext cx="6422284" cy="2057738"/>
            </a:xfrm>
            <a:prstGeom prst="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2555D25A-C7AE-4F3B-9BFF-D70AA07CBAE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2793" y="4862574"/>
              <a:ext cx="6096000" cy="1539454"/>
            </a:xfrm>
            <a:prstGeom prst="rect">
              <a:avLst/>
            </a:prstGeom>
            <a:noFill/>
          </p:spPr>
        </p:pic>
        <p:sp>
          <p:nvSpPr>
            <p:cNvPr id="29" name="TextBox 28">
              <a:extLst>
                <a:ext uri="{FF2B5EF4-FFF2-40B4-BE49-F238E27FC236}">
                  <a16:creationId xmlns:a16="http://schemas.microsoft.com/office/drawing/2014/main" id="{0E190314-8DD1-49FD-93A4-BD7AE685E779}"/>
                </a:ext>
              </a:extLst>
            </p:cNvPr>
            <p:cNvSpPr txBox="1"/>
            <p:nvPr/>
          </p:nvSpPr>
          <p:spPr>
            <a:xfrm>
              <a:off x="4023367" y="4452103"/>
              <a:ext cx="2374992" cy="400110"/>
            </a:xfrm>
            <a:prstGeom prst="rect">
              <a:avLst/>
            </a:prstGeom>
            <a:solidFill>
              <a:schemeClr val="bg1"/>
            </a:solidFill>
            <a:ln w="127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rPr>
                <a:t>Electron density</a:t>
              </a:r>
            </a:p>
          </p:txBody>
        </p:sp>
        <p:sp>
          <p:nvSpPr>
            <p:cNvPr id="30" name="TextBox 21">
              <a:extLst>
                <a:ext uri="{FF2B5EF4-FFF2-40B4-BE49-F238E27FC236}">
                  <a16:creationId xmlns:a16="http://schemas.microsoft.com/office/drawing/2014/main" id="{66B949E7-0924-418F-821C-C956464AC21C}"/>
                </a:ext>
              </a:extLst>
            </p:cNvPr>
            <p:cNvSpPr txBox="1">
              <a:spLocks noChangeArrowheads="1"/>
            </p:cNvSpPr>
            <p:nvPr/>
          </p:nvSpPr>
          <p:spPr bwMode="auto">
            <a:xfrm>
              <a:off x="7339638" y="6086215"/>
              <a:ext cx="286863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Lucida Sans Unicode" pitchFamily="34" charset="0"/>
                </a:defRPr>
              </a:lvl1pPr>
              <a:lvl2pPr marL="742950" indent="-285750" eaLnBrk="0" hangingPunct="0">
                <a:spcBef>
                  <a:spcPct val="20000"/>
                </a:spcBef>
                <a:buChar char="–"/>
                <a:defRPr sz="2800">
                  <a:solidFill>
                    <a:schemeClr val="tx1"/>
                  </a:solidFill>
                  <a:latin typeface="Lucida Sans Unicode" pitchFamily="34" charset="0"/>
                </a:defRPr>
              </a:lvl2pPr>
              <a:lvl3pPr marL="1143000" indent="-228600" eaLnBrk="0" hangingPunct="0">
                <a:spcBef>
                  <a:spcPct val="20000"/>
                </a:spcBef>
                <a:buChar char="•"/>
                <a:defRPr sz="2400">
                  <a:solidFill>
                    <a:schemeClr val="tx1"/>
                  </a:solidFill>
                  <a:latin typeface="Lucida Sans Unicode" pitchFamily="34" charset="0"/>
                </a:defRPr>
              </a:lvl3pPr>
              <a:lvl4pPr marL="1600200" indent="-228600" eaLnBrk="0" hangingPunct="0">
                <a:spcBef>
                  <a:spcPct val="20000"/>
                </a:spcBef>
                <a:buChar char="–"/>
                <a:defRPr sz="2000">
                  <a:solidFill>
                    <a:schemeClr val="tx1"/>
                  </a:solidFill>
                  <a:latin typeface="Lucida Sans Unicode" pitchFamily="34" charset="0"/>
                </a:defRPr>
              </a:lvl4pPr>
              <a:lvl5pPr marL="2057400" indent="-228600" eaLnBrk="0" hangingPunct="0">
                <a:spcBef>
                  <a:spcPct val="20000"/>
                </a:spcBef>
                <a:buChar char="»"/>
                <a:defRPr sz="2000">
                  <a:solidFill>
                    <a:schemeClr val="tx1"/>
                  </a:solidFill>
                  <a:latin typeface="Lucida Sans Unicode" pitchFamily="34" charset="0"/>
                </a:defRPr>
              </a:lvl5pPr>
              <a:lvl6pPr marL="2514600" indent="-228600" eaLnBrk="0" fontAlgn="base" hangingPunct="0">
                <a:spcBef>
                  <a:spcPct val="20000"/>
                </a:spcBef>
                <a:spcAft>
                  <a:spcPct val="0"/>
                </a:spcAft>
                <a:buChar char="»"/>
                <a:defRPr sz="2000">
                  <a:solidFill>
                    <a:schemeClr val="tx1"/>
                  </a:solidFill>
                  <a:latin typeface="Lucida Sans Unicode" pitchFamily="34" charset="0"/>
                </a:defRPr>
              </a:lvl6pPr>
              <a:lvl7pPr marL="2971800" indent="-228600" eaLnBrk="0" fontAlgn="base" hangingPunct="0">
                <a:spcBef>
                  <a:spcPct val="20000"/>
                </a:spcBef>
                <a:spcAft>
                  <a:spcPct val="0"/>
                </a:spcAft>
                <a:buChar char="»"/>
                <a:defRPr sz="2000">
                  <a:solidFill>
                    <a:schemeClr val="tx1"/>
                  </a:solidFill>
                  <a:latin typeface="Lucida Sans Unicode" pitchFamily="34" charset="0"/>
                </a:defRPr>
              </a:lvl7pPr>
              <a:lvl8pPr marL="3429000" indent="-228600" eaLnBrk="0" fontAlgn="base" hangingPunct="0">
                <a:spcBef>
                  <a:spcPct val="20000"/>
                </a:spcBef>
                <a:spcAft>
                  <a:spcPct val="0"/>
                </a:spcAft>
                <a:buChar char="»"/>
                <a:defRPr sz="2000">
                  <a:solidFill>
                    <a:schemeClr val="tx1"/>
                  </a:solidFill>
                  <a:latin typeface="Lucida Sans Unicode" pitchFamily="34" charset="0"/>
                </a:defRPr>
              </a:lvl8pPr>
              <a:lvl9pPr marL="3886200" indent="-228600" eaLnBrk="0" fontAlgn="base" hangingPunct="0">
                <a:spcBef>
                  <a:spcPct val="20000"/>
                </a:spcBef>
                <a:spcAft>
                  <a:spcPct val="0"/>
                </a:spcAft>
                <a:buChar char="»"/>
                <a:defRPr sz="2000">
                  <a:solidFill>
                    <a:schemeClr val="tx1"/>
                  </a:solidFill>
                  <a:latin typeface="Lucida Sans Unicode"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200" b="0"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rPr>
                <a:t>Schwab et al PRAB </a:t>
              </a:r>
              <a:r>
                <a:rPr kumimoji="0" lang="en-GB" altLang="en-US" sz="1200" b="1"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rPr>
                <a:t>23</a:t>
              </a:r>
              <a:r>
                <a:rPr kumimoji="0" lang="en-GB" altLang="en-US" sz="1200" b="0"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rPr>
                <a:t>, 032802 (2020)</a:t>
              </a:r>
            </a:p>
          </p:txBody>
        </p:sp>
        <p:sp>
          <p:nvSpPr>
            <p:cNvPr id="31" name="TextBox 30">
              <a:extLst>
                <a:ext uri="{FF2B5EF4-FFF2-40B4-BE49-F238E27FC236}">
                  <a16:creationId xmlns:a16="http://schemas.microsoft.com/office/drawing/2014/main" id="{2F67E125-0551-42F5-92F4-A12F4C2AA2E8}"/>
                </a:ext>
              </a:extLst>
            </p:cNvPr>
            <p:cNvSpPr txBox="1"/>
            <p:nvPr/>
          </p:nvSpPr>
          <p:spPr>
            <a:xfrm>
              <a:off x="6193179" y="4540374"/>
              <a:ext cx="3882898" cy="369332"/>
            </a:xfrm>
            <a:prstGeom prst="rect">
              <a:avLst/>
            </a:prstGeom>
            <a:noFill/>
            <a:ln w="127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rPr>
                <a:t>High and low magnification imaging</a:t>
              </a:r>
            </a:p>
          </p:txBody>
        </p:sp>
      </p:grpSp>
      <p:cxnSp>
        <p:nvCxnSpPr>
          <p:cNvPr id="3" name="Straight Arrow Connector 2"/>
          <p:cNvCxnSpPr/>
          <p:nvPr/>
        </p:nvCxnSpPr>
        <p:spPr>
          <a:xfrm>
            <a:off x="5675579" y="3495550"/>
            <a:ext cx="1455630" cy="437794"/>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6448361" y="4253247"/>
            <a:ext cx="650643" cy="331246"/>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37" name="Group 36"/>
          <p:cNvGrpSpPr/>
          <p:nvPr/>
        </p:nvGrpSpPr>
        <p:grpSpPr>
          <a:xfrm>
            <a:off x="6448361" y="189781"/>
            <a:ext cx="5601192" cy="3305769"/>
            <a:chOff x="6211364" y="842520"/>
            <a:chExt cx="5601192" cy="3305769"/>
          </a:xfrm>
        </p:grpSpPr>
        <p:sp>
          <p:nvSpPr>
            <p:cNvPr id="38" name="Rectangle 37"/>
            <p:cNvSpPr/>
            <p:nvPr/>
          </p:nvSpPr>
          <p:spPr>
            <a:xfrm>
              <a:off x="6211364" y="842520"/>
              <a:ext cx="5601192" cy="3305769"/>
            </a:xfrm>
            <a:prstGeom prst="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0" name="Picture 39">
              <a:extLst>
                <a:ext uri="{FF2B5EF4-FFF2-40B4-BE49-F238E27FC236}">
                  <a16:creationId xmlns:a16="http://schemas.microsoft.com/office/drawing/2014/main" id="{C2CF3056-B8E1-4D93-BC44-CF4435929EEB}"/>
                </a:ext>
              </a:extLst>
            </p:cNvPr>
            <p:cNvPicPr>
              <a:picLocks noChangeAspect="1"/>
            </p:cNvPicPr>
            <p:nvPr/>
          </p:nvPicPr>
          <p:blipFill>
            <a:blip r:embed="rId6"/>
            <a:stretch>
              <a:fillRect/>
            </a:stretch>
          </p:blipFill>
          <p:spPr>
            <a:xfrm>
              <a:off x="8336256" y="886938"/>
              <a:ext cx="3358803" cy="3044546"/>
            </a:xfrm>
            <a:prstGeom prst="rect">
              <a:avLst/>
            </a:prstGeom>
          </p:spPr>
        </p:pic>
        <p:sp>
          <p:nvSpPr>
            <p:cNvPr id="41" name="TextBox 40">
              <a:extLst>
                <a:ext uri="{FF2B5EF4-FFF2-40B4-BE49-F238E27FC236}">
                  <a16:creationId xmlns:a16="http://schemas.microsoft.com/office/drawing/2014/main" id="{4AAD61FE-42F3-4F82-8327-0FA173E8A15E}"/>
                </a:ext>
              </a:extLst>
            </p:cNvPr>
            <p:cNvSpPr txBox="1"/>
            <p:nvPr/>
          </p:nvSpPr>
          <p:spPr>
            <a:xfrm>
              <a:off x="6347111" y="951618"/>
              <a:ext cx="2404456" cy="707886"/>
            </a:xfrm>
            <a:prstGeom prst="rect">
              <a:avLst/>
            </a:prstGeom>
            <a:noFill/>
            <a:ln w="127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rPr>
                <a:t>Electron charge and beam profile</a:t>
              </a:r>
            </a:p>
          </p:txBody>
        </p:sp>
        <p:sp>
          <p:nvSpPr>
            <p:cNvPr id="42" name="TextBox 41">
              <a:extLst>
                <a:ext uri="{FF2B5EF4-FFF2-40B4-BE49-F238E27FC236}">
                  <a16:creationId xmlns:a16="http://schemas.microsoft.com/office/drawing/2014/main" id="{33E4280A-D21E-421C-BE5A-4F06BED21A7D}"/>
                </a:ext>
              </a:extLst>
            </p:cNvPr>
            <p:cNvSpPr txBox="1"/>
            <p:nvPr/>
          </p:nvSpPr>
          <p:spPr>
            <a:xfrm>
              <a:off x="10072525" y="3425013"/>
              <a:ext cx="1585843" cy="646331"/>
            </a:xfrm>
            <a:prstGeom prst="rect">
              <a:avLst/>
            </a:prstGeom>
            <a:noFill/>
            <a:ln w="127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rPr>
                <a:t>Scintillator tower</a:t>
              </a:r>
            </a:p>
          </p:txBody>
        </p:sp>
        <p:pic>
          <p:nvPicPr>
            <p:cNvPr id="43" name="Picture 4" descr="Turbo-ICT-VAC">
              <a:extLst>
                <a:ext uri="{FF2B5EF4-FFF2-40B4-BE49-F238E27FC236}">
                  <a16:creationId xmlns:a16="http://schemas.microsoft.com/office/drawing/2014/main" id="{06B030B2-5E00-406C-B915-EBDB73A7B14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017" r="19591"/>
            <a:stretch/>
          </p:blipFill>
          <p:spPr bwMode="auto">
            <a:xfrm>
              <a:off x="6395155" y="1765896"/>
              <a:ext cx="1835115" cy="1623016"/>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2A10C746-1CB1-4368-969B-23425537A0C8}"/>
                </a:ext>
              </a:extLst>
            </p:cNvPr>
            <p:cNvSpPr txBox="1"/>
            <p:nvPr/>
          </p:nvSpPr>
          <p:spPr>
            <a:xfrm>
              <a:off x="6684749" y="3316295"/>
              <a:ext cx="1289553" cy="646331"/>
            </a:xfrm>
            <a:prstGeom prst="rect">
              <a:avLst/>
            </a:prstGeom>
            <a:noFill/>
            <a:ln w="127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201D3E"/>
                  </a:solidFill>
                  <a:effectLst/>
                  <a:uLnTx/>
                  <a:uFillTx/>
                  <a:latin typeface="Arial" panose="020B0604020202020204" pitchFamily="34" charset="0"/>
                  <a:ea typeface="+mn-ea"/>
                  <a:cs typeface="Arial" panose="020B0604020202020204" pitchFamily="34" charset="0"/>
                </a:rPr>
                <a:t>Bergoz</a:t>
              </a:r>
              <a:endParaRPr kumimoji="0" lang="en-GB" sz="1800" b="0"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rPr>
                <a:t>Turbo-ICT</a:t>
              </a:r>
            </a:p>
          </p:txBody>
        </p:sp>
      </p:grpSp>
      <p:cxnSp>
        <p:nvCxnSpPr>
          <p:cNvPr id="45" name="Straight Arrow Connector 44"/>
          <p:cNvCxnSpPr/>
          <p:nvPr/>
        </p:nvCxnSpPr>
        <p:spPr>
          <a:xfrm>
            <a:off x="9771312" y="3507173"/>
            <a:ext cx="1393410" cy="1675615"/>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a:off x="9019135" y="3495550"/>
            <a:ext cx="719972" cy="1365645"/>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39926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3"/>
          <p:cNvSpPr txBox="1">
            <a:spLocks/>
          </p:cNvSpPr>
          <p:nvPr/>
        </p:nvSpPr>
        <p:spPr>
          <a:xfrm>
            <a:off x="170578" y="81066"/>
            <a:ext cx="1103344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150" normalizeH="0" baseline="0" noProof="0" dirty="0">
                <a:ln>
                  <a:noFill/>
                </a:ln>
                <a:solidFill>
                  <a:srgbClr val="2E2D62"/>
                </a:solidFill>
                <a:effectLst/>
                <a:uLnTx/>
                <a:uFillTx/>
                <a:latin typeface="Arial" panose="020B0604020202020204" pitchFamily="34" charset="0"/>
                <a:ea typeface="+mj-ea"/>
                <a:cs typeface="Arial" panose="020B0604020202020204" pitchFamily="34" charset="0"/>
              </a:rPr>
              <a:t>Proof of concept x-ray radiography</a:t>
            </a:r>
            <a:endPar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j-ea"/>
              <a:cs typeface="Arial" panose="020B0604020202020204" pitchFamily="34" charset="0"/>
            </a:endParaRPr>
          </a:p>
        </p:txBody>
      </p:sp>
      <p:sp>
        <p:nvSpPr>
          <p:cNvPr id="11" name="Rectangle 10">
            <a:extLst>
              <a:ext uri="{FF2B5EF4-FFF2-40B4-BE49-F238E27FC236}">
                <a16:creationId xmlns:a16="http://schemas.microsoft.com/office/drawing/2014/main" id="{2710DDAD-F963-4B7C-8373-8885154D1E24}"/>
              </a:ext>
            </a:extLst>
          </p:cNvPr>
          <p:cNvSpPr/>
          <p:nvPr/>
        </p:nvSpPr>
        <p:spPr>
          <a:xfrm>
            <a:off x="123022" y="1297491"/>
            <a:ext cx="4000288" cy="2769989"/>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GB" sz="18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High resolution tomography</a:t>
            </a: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Optimise phase contrast imaging</a:t>
            </a: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Show deep penetration (MeV) </a:t>
            </a: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High resolution </a:t>
            </a:r>
          </a:p>
          <a:p>
            <a:pPr marL="800100" marR="0" lvl="1"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Micron @ 100 </a:t>
            </a:r>
            <a:r>
              <a:rPr kumimoji="0" lang="en-GB" sz="1800" b="0" i="0" u="none" strike="noStrike" kern="1200" cap="none" spc="0" normalizeH="0" baseline="0" noProof="0" dirty="0" err="1">
                <a:ln>
                  <a:noFill/>
                </a:ln>
                <a:solidFill>
                  <a:srgbClr val="626262"/>
                </a:solidFill>
                <a:effectLst/>
                <a:uLnTx/>
                <a:uFillTx/>
                <a:latin typeface="Arial" panose="020B0604020202020204" pitchFamily="34" charset="0"/>
                <a:ea typeface="+mn-ea"/>
                <a:cs typeface="Arial" panose="020B0604020202020204" pitchFamily="34" charset="0"/>
              </a:rPr>
              <a:t>keV</a:t>
            </a:r>
            <a:endParaRPr kumimoji="0" lang="en-GB" sz="18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endParaRPr>
          </a:p>
          <a:p>
            <a:pPr marL="800100" marR="0" lvl="1"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50 micron @ MeV</a:t>
            </a: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Demonstrate fast XCT scanning (~ minutes)</a:t>
            </a:r>
          </a:p>
        </p:txBody>
      </p:sp>
      <p:pic>
        <p:nvPicPr>
          <p:cNvPr id="1026" name="Picture 2" descr="image007"/>
          <p:cNvPicPr>
            <a:picLocks noChangeAspect="1" noChangeArrowheads="1"/>
          </p:cNvPicPr>
          <p:nvPr/>
        </p:nvPicPr>
        <p:blipFill rotWithShape="1">
          <a:blip r:embed="rId3">
            <a:extLst>
              <a:ext uri="{28A0092B-C50C-407E-A947-70E740481C1C}">
                <a14:useLocalDpi xmlns:a14="http://schemas.microsoft.com/office/drawing/2010/main" val="0"/>
              </a:ext>
            </a:extLst>
          </a:blip>
          <a:srcRect l="19145" t="12359" r="15578" b="1624"/>
          <a:stretch/>
        </p:blipFill>
        <p:spPr bwMode="auto">
          <a:xfrm>
            <a:off x="4170866" y="1266047"/>
            <a:ext cx="7856017" cy="4877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511637E3-E327-41A5-83EB-D7D51B4B14A2}"/>
              </a:ext>
            </a:extLst>
          </p:cNvPr>
          <p:cNvSpPr txBox="1"/>
          <p:nvPr/>
        </p:nvSpPr>
        <p:spPr>
          <a:xfrm>
            <a:off x="255830" y="4458775"/>
            <a:ext cx="3734672" cy="1015663"/>
          </a:xfrm>
          <a:prstGeom prst="rect">
            <a:avLst/>
          </a:prstGeom>
          <a:solidFill>
            <a:srgbClr val="2E2D62"/>
          </a:solidFill>
          <a:ln w="12700">
            <a:solidFill>
              <a:schemeClr val="tx1"/>
            </a:solidFill>
          </a:ln>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Relatively straightforward XCT demonstrations will highlight </a:t>
            </a:r>
            <a:r>
              <a:rPr kumimoji="0" lang="en-GB"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USPs of LPA x-ray sources</a:t>
            </a:r>
          </a:p>
        </p:txBody>
      </p:sp>
      <p:pic>
        <p:nvPicPr>
          <p:cNvPr id="3" name="Picture 2"/>
          <p:cNvPicPr>
            <a:picLocks noChangeAspect="1"/>
          </p:cNvPicPr>
          <p:nvPr/>
        </p:nvPicPr>
        <p:blipFill>
          <a:blip r:embed="rId4"/>
          <a:stretch>
            <a:fillRect/>
          </a:stretch>
        </p:blipFill>
        <p:spPr>
          <a:xfrm>
            <a:off x="9817082" y="1406629"/>
            <a:ext cx="2002461" cy="2769989"/>
          </a:xfrm>
          <a:prstGeom prst="rect">
            <a:avLst/>
          </a:prstGeom>
        </p:spPr>
      </p:pic>
      <p:sp>
        <p:nvSpPr>
          <p:cNvPr id="13" name="TextBox 12">
            <a:extLst>
              <a:ext uri="{FF2B5EF4-FFF2-40B4-BE49-F238E27FC236}">
                <a16:creationId xmlns:a16="http://schemas.microsoft.com/office/drawing/2014/main" id="{6CBF5108-DD92-4CC5-B421-BB62F2CC6CF5}"/>
              </a:ext>
            </a:extLst>
          </p:cNvPr>
          <p:cNvSpPr txBox="1"/>
          <p:nvPr/>
        </p:nvSpPr>
        <p:spPr>
          <a:xfrm>
            <a:off x="4248389" y="4362066"/>
            <a:ext cx="1371361" cy="923330"/>
          </a:xfrm>
          <a:prstGeom prst="rect">
            <a:avLst/>
          </a:prstGeom>
          <a:solidFill>
            <a:schemeClr val="bg1">
              <a:lumMod val="75000"/>
              <a:alpha val="70000"/>
            </a:schemeClr>
          </a:solidFill>
          <a:ln w="12700">
            <a:solidFill>
              <a:srgbClr val="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rPr>
              <a:t>Folded exit-mode imaging</a:t>
            </a:r>
          </a:p>
        </p:txBody>
      </p:sp>
      <p:sp>
        <p:nvSpPr>
          <p:cNvPr id="14" name="TextBox 13">
            <a:extLst>
              <a:ext uri="{FF2B5EF4-FFF2-40B4-BE49-F238E27FC236}">
                <a16:creationId xmlns:a16="http://schemas.microsoft.com/office/drawing/2014/main" id="{6CBF5108-DD92-4CC5-B421-BB62F2CC6CF5}"/>
              </a:ext>
            </a:extLst>
          </p:cNvPr>
          <p:cNvSpPr txBox="1"/>
          <p:nvPr/>
        </p:nvSpPr>
        <p:spPr>
          <a:xfrm>
            <a:off x="7791689" y="5651590"/>
            <a:ext cx="1571386" cy="646331"/>
          </a:xfrm>
          <a:prstGeom prst="rect">
            <a:avLst/>
          </a:prstGeom>
          <a:solidFill>
            <a:schemeClr val="bg1">
              <a:lumMod val="75000"/>
              <a:alpha val="70000"/>
            </a:schemeClr>
          </a:solidFill>
          <a:ln w="12700">
            <a:solidFill>
              <a:srgbClr val="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rPr>
              <a:t>XCT sample stage</a:t>
            </a:r>
          </a:p>
        </p:txBody>
      </p:sp>
      <p:sp>
        <p:nvSpPr>
          <p:cNvPr id="15" name="TextBox 14">
            <a:extLst>
              <a:ext uri="{FF2B5EF4-FFF2-40B4-BE49-F238E27FC236}">
                <a16:creationId xmlns:a16="http://schemas.microsoft.com/office/drawing/2014/main" id="{6CBF5108-DD92-4CC5-B421-BB62F2CC6CF5}"/>
              </a:ext>
            </a:extLst>
          </p:cNvPr>
          <p:cNvSpPr txBox="1"/>
          <p:nvPr/>
        </p:nvSpPr>
        <p:spPr>
          <a:xfrm>
            <a:off x="9777249" y="6134626"/>
            <a:ext cx="1768784" cy="646331"/>
          </a:xfrm>
          <a:prstGeom prst="rect">
            <a:avLst/>
          </a:prstGeom>
          <a:solidFill>
            <a:schemeClr val="bg1">
              <a:lumMod val="75000"/>
              <a:alpha val="70000"/>
            </a:schemeClr>
          </a:solidFill>
          <a:ln w="12700">
            <a:solidFill>
              <a:srgbClr val="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rPr>
              <a:t>X-ray detector module (</a:t>
            </a:r>
            <a:r>
              <a:rPr kumimoji="0" lang="en-GB" sz="1800" b="1"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rPr>
              <a:t>WP8</a:t>
            </a:r>
            <a:r>
              <a:rPr kumimoji="0" lang="en-GB" sz="1800" b="0"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rPr>
              <a:t>)</a:t>
            </a:r>
          </a:p>
        </p:txBody>
      </p:sp>
      <p:sp>
        <p:nvSpPr>
          <p:cNvPr id="10" name="TextBox 9">
            <a:extLst>
              <a:ext uri="{FF2B5EF4-FFF2-40B4-BE49-F238E27FC236}">
                <a16:creationId xmlns:a16="http://schemas.microsoft.com/office/drawing/2014/main" id="{BF993CCD-D08A-41BD-8417-C7B0261B5F21}"/>
              </a:ext>
            </a:extLst>
          </p:cNvPr>
          <p:cNvSpPr txBox="1"/>
          <p:nvPr/>
        </p:nvSpPr>
        <p:spPr>
          <a:xfrm>
            <a:off x="7938943" y="2559613"/>
            <a:ext cx="1670799" cy="646331"/>
          </a:xfrm>
          <a:prstGeom prst="rect">
            <a:avLst/>
          </a:prstGeom>
          <a:solidFill>
            <a:schemeClr val="bg1">
              <a:lumMod val="75000"/>
              <a:alpha val="70000"/>
            </a:schemeClr>
          </a:solidFill>
          <a:ln w="12700">
            <a:solidFill>
              <a:srgbClr val="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rPr>
              <a:t>Electron spectrometer</a:t>
            </a:r>
          </a:p>
        </p:txBody>
      </p:sp>
    </p:spTree>
    <p:extLst>
      <p:ext uri="{BB962C8B-B14F-4D97-AF65-F5344CB8AC3E}">
        <p14:creationId xmlns:p14="http://schemas.microsoft.com/office/powerpoint/2010/main" val="2753686722"/>
      </p:ext>
    </p:extLst>
  </p:cSld>
  <p:clrMapOvr>
    <a:masterClrMapping/>
  </p:clrMapOvr>
</p:sld>
</file>

<file path=ppt/theme/theme1.xml><?xml version="1.0" encoding="utf-8"?>
<a:theme xmlns:a="http://schemas.openxmlformats.org/drawingml/2006/main" name="Office Theme">
  <a:themeElements>
    <a:clrScheme name="UKRI">
      <a:dk1>
        <a:srgbClr val="201D3E"/>
      </a:dk1>
      <a:lt1>
        <a:srgbClr val="FF6800"/>
      </a:lt1>
      <a:dk2>
        <a:srgbClr val="F19D1B"/>
      </a:dk2>
      <a:lt2>
        <a:srgbClr val="F9BB0E"/>
      </a:lt2>
      <a:accent1>
        <a:srgbClr val="69BF49"/>
      </a:accent1>
      <a:accent2>
        <a:srgbClr val="07B089"/>
      </a:accent2>
      <a:accent3>
        <a:srgbClr val="36D2AF"/>
      </a:accent3>
      <a:accent4>
        <a:srgbClr val="10BED6"/>
      </a:accent4>
      <a:accent5>
        <a:srgbClr val="247BE1"/>
      </a:accent5>
      <a:accent6>
        <a:srgbClr val="BF28BC"/>
      </a:accent6>
      <a:hlink>
        <a:srgbClr val="FF595B"/>
      </a:hlink>
      <a:folHlink>
        <a:srgbClr val="F02436"/>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id="{30AD60A7-C8C5-E444-9434-4F3A3CAD4098}" vid="{DA80EB46-D3C1-8240-8B4E-AC3E922C3D79}"/>
    </a:ext>
  </a:extLst>
</a:theme>
</file>

<file path=ppt/theme/theme2.xml><?xml version="1.0" encoding="utf-8"?>
<a:theme xmlns:a="http://schemas.openxmlformats.org/drawingml/2006/main" name="MASTER 2 WHI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id="{30AD60A7-C8C5-E444-9434-4F3A3CAD4098}" vid="{EFA734B1-22CA-1244-976C-C32028999514}"/>
    </a:ext>
  </a:extLst>
</a:theme>
</file>

<file path=ppt/theme/theme3.xml><?xml version="1.0" encoding="utf-8"?>
<a:theme xmlns:a="http://schemas.openxmlformats.org/drawingml/2006/main" name="Font and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Font and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Custom 1">
      <a:dk1>
        <a:srgbClr val="201D3E"/>
      </a:dk1>
      <a:lt1>
        <a:srgbClr val="FFFFFF"/>
      </a:lt1>
      <a:dk2>
        <a:srgbClr val="FFFFFF"/>
      </a:dk2>
      <a:lt2>
        <a:srgbClr val="FFFFFF"/>
      </a:lt2>
      <a:accent1>
        <a:srgbClr val="69BF49"/>
      </a:accent1>
      <a:accent2>
        <a:srgbClr val="07B089"/>
      </a:accent2>
      <a:accent3>
        <a:srgbClr val="36D2AF"/>
      </a:accent3>
      <a:accent4>
        <a:srgbClr val="10BED6"/>
      </a:accent4>
      <a:accent5>
        <a:srgbClr val="247BE1"/>
      </a:accent5>
      <a:accent6>
        <a:srgbClr val="BF28BC"/>
      </a:accent6>
      <a:hlink>
        <a:srgbClr val="FF595B"/>
      </a:hlink>
      <a:folHlink>
        <a:srgbClr val="F02436"/>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3562A6288C9534CB474C507529E3E1D" ma:contentTypeVersion="13" ma:contentTypeDescription="Create a new document." ma:contentTypeScope="" ma:versionID="e737273ce2014ddf02687fc04d880c8d">
  <xsd:schema xmlns:xsd="http://www.w3.org/2001/XMLSchema" xmlns:xs="http://www.w3.org/2001/XMLSchema" xmlns:p="http://schemas.microsoft.com/office/2006/metadata/properties" xmlns:ns3="b7f6d664-306e-4303-85f5-b1f4065793e8" xmlns:ns4="d0d2ed3d-ce8f-47ce-8252-082115c3a469" targetNamespace="http://schemas.microsoft.com/office/2006/metadata/properties" ma:root="true" ma:fieldsID="2ec6d8a960f7b6012d4682eb595c28ed" ns3:_="" ns4:_="">
    <xsd:import namespace="b7f6d664-306e-4303-85f5-b1f4065793e8"/>
    <xsd:import namespace="d0d2ed3d-ce8f-47ce-8252-082115c3a469"/>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Location" minOccurs="0"/>
                <xsd:element ref="ns4:MediaServiceGenerationTime" minOccurs="0"/>
                <xsd:element ref="ns4:MediaServiceEventHashCode" minOccurs="0"/>
                <xsd:element ref="ns4:MediaServiceAutoTags" minOccurs="0"/>
                <xsd:element ref="ns4:MediaServiceAutoKeyPoints" minOccurs="0"/>
                <xsd:element ref="ns4:MediaServiceKeyPoints" minOccurs="0"/>
                <xsd:element ref="ns4: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f6d664-306e-4303-85f5-b1f4065793e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0d2ed3d-ce8f-47ce-8252-082115c3a469"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Tags" ma:index="17" nillable="true" ma:displayName="Tags" ma:internalName="MediaServiceAutoTags"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3DEF11B-24AB-4FC0-91FC-F61AF0C1C1E6}">
  <ds:schemaRefs>
    <ds:schemaRef ds:uri="http://schemas.microsoft.com/office/2006/metadata/properties"/>
    <ds:schemaRef ds:uri="http://purl.org/dc/terms/"/>
    <ds:schemaRef ds:uri="d0d2ed3d-ce8f-47ce-8252-082115c3a4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b7f6d664-306e-4303-85f5-b1f4065793e8"/>
    <ds:schemaRef ds:uri="http://www.w3.org/XML/1998/namespace"/>
    <ds:schemaRef ds:uri="http://purl.org/dc/dcmitype/"/>
  </ds:schemaRefs>
</ds:datastoreItem>
</file>

<file path=customXml/itemProps2.xml><?xml version="1.0" encoding="utf-8"?>
<ds:datastoreItem xmlns:ds="http://schemas.openxmlformats.org/officeDocument/2006/customXml" ds:itemID="{587280FF-2FB8-481B-A48E-775DDC51D0D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f6d664-306e-4303-85f5-b1f4065793e8"/>
    <ds:schemaRef ds:uri="d0d2ed3d-ce8f-47ce-8252-082115c3a4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A01F290-A863-4F17-8806-4E04FB3D333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7229</TotalTime>
  <Words>3869</Words>
  <Application>Microsoft Office PowerPoint</Application>
  <PresentationFormat>Widescreen</PresentationFormat>
  <Paragraphs>577</Paragraphs>
  <Slides>44</Slides>
  <Notes>33</Notes>
  <HiddenSlides>3</HiddenSlides>
  <MMClips>2</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44</vt:i4>
      </vt:variant>
    </vt:vector>
  </HeadingPairs>
  <TitlesOfParts>
    <vt:vector size="56" baseType="lpstr">
      <vt:lpstr>Arial</vt:lpstr>
      <vt:lpstr>Arial Regular</vt:lpstr>
      <vt:lpstr>Calibri</vt:lpstr>
      <vt:lpstr>Cambria Math</vt:lpstr>
      <vt:lpstr>MuseoSans</vt:lpstr>
      <vt:lpstr>Times New Roman</vt:lpstr>
      <vt:lpstr>Wingdings</vt:lpstr>
      <vt:lpstr>Office Theme</vt:lpstr>
      <vt:lpstr>MASTER 2 WHITE</vt:lpstr>
      <vt:lpstr>Font and logo master</vt:lpstr>
      <vt:lpstr>1_Font and logo master</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EA2 – Facility commissioning </vt:lpstr>
      <vt:lpstr>First commissioning experiments </vt:lpstr>
      <vt:lpstr>First commissioning experiments </vt:lpstr>
      <vt:lpstr>First commissioning experiments </vt:lpstr>
      <vt:lpstr>First commissioning experiments </vt:lpstr>
      <vt:lpstr>High energy multi-modal radiography </vt:lpstr>
      <vt:lpstr>High Dose Rate Radiobiology </vt:lpstr>
      <vt:lpstr>PowerPoint Presentation</vt:lpstr>
      <vt:lpstr>PowerPoint Presentation</vt:lpstr>
      <vt:lpstr>PowerPoint Presentation</vt:lpstr>
      <vt:lpstr>PowerPoint Presentation</vt:lpstr>
      <vt:lpstr>PowerPoint Presentation</vt:lpstr>
      <vt:lpstr>PowerPoint Presentation</vt:lpstr>
      <vt:lpstr>Technical Challenges</vt:lpstr>
      <vt:lpstr>Stability Improvements </vt:lpstr>
      <vt:lpstr>TA2 LWFA Testbed</vt:lpstr>
      <vt:lpstr>Gas Targetry Development</vt:lpstr>
      <vt:lpstr>Solid &amp; Liquid Targetry Development</vt:lpstr>
      <vt:lpstr>Diagnostics</vt:lpstr>
      <vt:lpstr>Diagnostics</vt:lpstr>
      <vt:lpstr>TA3 PoC Experiments</vt:lpstr>
      <vt:lpstr>CT Processing and Operation</vt:lpstr>
      <vt:lpstr>PowerPoint Presentation</vt:lpstr>
      <vt:lpstr>Summary</vt:lpstr>
      <vt:lpstr>PowerPoint Presentation</vt:lpstr>
      <vt:lpstr>PowerPoint Presentation</vt:lpstr>
      <vt:lpstr>EA1 – Challenges</vt:lpstr>
      <vt:lpstr>EA2 – Challenges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Armstrong, Chris (STFC,RAL,CLF)</dc:creator>
  <cp:lastModifiedBy>Green, James (STFC,RAL,CLF)</cp:lastModifiedBy>
  <cp:revision>18</cp:revision>
  <cp:lastPrinted>2019-10-02T08:27:37Z</cp:lastPrinted>
  <dcterms:created xsi:type="dcterms:W3CDTF">2022-11-23T17:46:18Z</dcterms:created>
  <dcterms:modified xsi:type="dcterms:W3CDTF">2022-11-29T16:00:13Z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0x010100B3562A6288C9534CB474C507529E3E1D</vt:lpwstr>
  </property>
</Properties>
</file>