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  <p:sldMasterId id="2147483681" r:id="rId3"/>
    <p:sldMasterId id="2147483699" r:id="rId4"/>
  </p:sldMasterIdLst>
  <p:notesMasterIdLst>
    <p:notesMasterId r:id="rId22"/>
  </p:notesMasterIdLst>
  <p:sldIdLst>
    <p:sldId id="257" r:id="rId5"/>
    <p:sldId id="332" r:id="rId6"/>
    <p:sldId id="450" r:id="rId7"/>
    <p:sldId id="463" r:id="rId8"/>
    <p:sldId id="451" r:id="rId9"/>
    <p:sldId id="452" r:id="rId10"/>
    <p:sldId id="453" r:id="rId11"/>
    <p:sldId id="462" r:id="rId12"/>
    <p:sldId id="455" r:id="rId13"/>
    <p:sldId id="456" r:id="rId14"/>
    <p:sldId id="457" r:id="rId15"/>
    <p:sldId id="458" r:id="rId16"/>
    <p:sldId id="459" r:id="rId17"/>
    <p:sldId id="338" r:id="rId18"/>
    <p:sldId id="461" r:id="rId19"/>
    <p:sldId id="464" r:id="rId20"/>
    <p:sldId id="3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  <p15:guide id="9" orient="horz" pos="3979">
          <p15:clr>
            <a:srgbClr val="A4A3A4"/>
          </p15:clr>
        </p15:guide>
        <p15:guide id="10" orient="horz" pos="3640">
          <p15:clr>
            <a:srgbClr val="A4A3A4"/>
          </p15:clr>
        </p15:guide>
        <p15:guide id="11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900"/>
    <a:srgbClr val="434246"/>
    <a:srgbClr val="000000"/>
    <a:srgbClr val="626262"/>
    <a:srgbClr val="FF6900"/>
    <a:srgbClr val="003088"/>
    <a:srgbClr val="2E2D62"/>
    <a:srgbClr val="1E5DF8"/>
    <a:srgbClr val="FFFFFF"/>
    <a:srgbClr val="00B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03" autoAdjust="0"/>
    <p:restoredTop sz="83431" autoAdjust="0"/>
  </p:normalViewPr>
  <p:slideViewPr>
    <p:cSldViewPr snapToGrid="0" snapToObjects="1">
      <p:cViewPr varScale="1">
        <p:scale>
          <a:sx n="108" d="100"/>
          <a:sy n="108" d="100"/>
        </p:scale>
        <p:origin x="1134" y="114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  <p:guide orient="horz" pos="3979"/>
        <p:guide orient="horz" pos="3640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1m 30</a:t>
            </a:r>
          </a:p>
          <a:p>
            <a:endParaRPr lang="en-GB" dirty="0"/>
          </a:p>
          <a:p>
            <a:r>
              <a:rPr lang="en-GB" dirty="0"/>
              <a:t>(3 min)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484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1m 30</a:t>
            </a:r>
          </a:p>
          <a:p>
            <a:endParaRPr lang="en-GB" dirty="0"/>
          </a:p>
          <a:p>
            <a:r>
              <a:rPr lang="en-GB" dirty="0"/>
              <a:t>(3 min)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460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1m 30</a:t>
            </a:r>
          </a:p>
          <a:p>
            <a:endParaRPr lang="en-GB" dirty="0"/>
          </a:p>
          <a:p>
            <a:r>
              <a:rPr lang="en-GB" dirty="0"/>
              <a:t>(3 min)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072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1m 30</a:t>
            </a:r>
          </a:p>
          <a:p>
            <a:endParaRPr lang="en-GB" dirty="0"/>
          </a:p>
          <a:p>
            <a:r>
              <a:rPr lang="en-GB" dirty="0"/>
              <a:t>(3 min)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076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1m 30</a:t>
            </a:r>
          </a:p>
          <a:p>
            <a:endParaRPr lang="en-GB" dirty="0"/>
          </a:p>
          <a:p>
            <a:r>
              <a:rPr lang="en-GB" dirty="0"/>
              <a:t>(3 min)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12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093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7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614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3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19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1:30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63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1:30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028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 mins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531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 mins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721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2m </a:t>
            </a:r>
          </a:p>
          <a:p>
            <a:endParaRPr lang="en-GB" dirty="0"/>
          </a:p>
          <a:p>
            <a:r>
              <a:rPr lang="en-GB" dirty="0"/>
              <a:t>(12:30)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67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1m 30</a:t>
            </a:r>
          </a:p>
          <a:p>
            <a:endParaRPr lang="en-GB" dirty="0"/>
          </a:p>
          <a:p>
            <a:r>
              <a:rPr lang="en-GB" dirty="0"/>
              <a:t>(3 min)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17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529" y="166971"/>
            <a:ext cx="990941" cy="9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44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29" y="826852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1317" y="6356350"/>
            <a:ext cx="4114800" cy="365125"/>
          </a:xfrm>
        </p:spPr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80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7731" y="119331"/>
            <a:ext cx="2743200" cy="365125"/>
          </a:xfrm>
        </p:spPr>
        <p:txBody>
          <a:bodyPr/>
          <a:lstStyle>
            <a:lvl1pPr>
              <a:defRPr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EPAC ISTAC November 20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93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96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97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19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51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887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rc-harwell.ac.uk/wp-content/uploads/2018/06/CLF-LOGO_20.bm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13" y="5839523"/>
            <a:ext cx="817435" cy="7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30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rc-harwell.ac.uk/wp-content/uploads/2018/06/CLF-LOGO_20.bm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13" y="5839523"/>
            <a:ext cx="817435" cy="7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532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A0E5AF-8F87-E546-A7B8-CEC2736C79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43" y="57981"/>
            <a:ext cx="949795" cy="9286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415928D-57E1-CB47-ADF1-F2EFDF2D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06" y="-140498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0405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7CCAFB-FC91-4AE2-968D-A31471285D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590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40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86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39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21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16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97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648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1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41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85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18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57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501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082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7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5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44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6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91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82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1" r:id="rId3"/>
    <p:sldLayoutId id="214748371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721" y="6182506"/>
            <a:ext cx="2111379" cy="539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" y="57981"/>
            <a:ext cx="949795" cy="92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9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5" r:id="rId13"/>
    <p:sldLayoutId id="2147483696" r:id="rId14"/>
    <p:sldLayoutId id="2147483697" r:id="rId15"/>
    <p:sldLayoutId id="2147483698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1" y="5802307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6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31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515938" y="2289951"/>
            <a:ext cx="766111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EPAC</a:t>
            </a:r>
          </a:p>
          <a:p>
            <a:r>
              <a:rPr lang="en-GB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Area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515938" y="4239800"/>
            <a:ext cx="5745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Green</a:t>
            </a:r>
          </a:p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Laser Facility</a:t>
            </a:r>
          </a:p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Rutherford Appleton Laboratory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491288" y="5635652"/>
            <a:ext cx="9088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GB" baseline="30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2022</a:t>
            </a:r>
          </a:p>
        </p:txBody>
      </p:sp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95" y="187220"/>
            <a:ext cx="10515600" cy="1325563"/>
          </a:xfrm>
        </p:spPr>
        <p:txBody>
          <a:bodyPr/>
          <a:lstStyle/>
          <a:p>
            <a:r>
              <a:rPr lang="en-GB" b="1" spc="-15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Debris characterisation and mitigation</a:t>
            </a:r>
            <a:endParaRPr lang="en-GB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3165" y="339275"/>
            <a:ext cx="5537567" cy="3569599"/>
          </a:xfrm>
        </p:spPr>
        <p:txBody>
          <a:bodyPr/>
          <a:lstStyle/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risk for large optics in EA2</a:t>
            </a:r>
          </a:p>
          <a:p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to characterise debris emission from range of solid targetry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Debris measurements on current and upcoming Gemini, SCAPA, EPIC experiments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with Target Fabrication to procure high speed camera for further in-situ studies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 possible impact of damage on coatings to inform parabola coating choice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9A691B-E365-CF74-8CE6-D50AF9F96A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40"/>
          <a:stretch/>
        </p:blipFill>
        <p:spPr>
          <a:xfrm>
            <a:off x="261731" y="1065336"/>
            <a:ext cx="6291470" cy="404669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41672F-6AB0-1E3A-0791-B69667344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728" y="4733925"/>
            <a:ext cx="4447953" cy="167640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B3C4C0-D878-E413-23AD-E3F0BDF314CB}"/>
              </a:ext>
            </a:extLst>
          </p:cNvPr>
          <p:cNvSpPr txBox="1"/>
          <p:nvPr/>
        </p:nvSpPr>
        <p:spPr>
          <a:xfrm>
            <a:off x="7496590" y="4032891"/>
            <a:ext cx="46954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testing large area, thin pellicles (General Atomics / LULI) for parabola protection</a:t>
            </a:r>
          </a:p>
        </p:txBody>
      </p:sp>
      <p:pic>
        <p:nvPicPr>
          <p:cNvPr id="4098" name="Picture 2" descr="General Atomics | Brands of the World™ | Download vector ...">
            <a:extLst>
              <a:ext uri="{FF2B5EF4-FFF2-40B4-BE49-F238E27FC236}">
                <a16:creationId xmlns:a16="http://schemas.microsoft.com/office/drawing/2014/main" id="{5E1C24A0-7C04-7A9A-1D03-C1F154527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87" b="39071"/>
          <a:stretch/>
        </p:blipFill>
        <p:spPr bwMode="auto">
          <a:xfrm>
            <a:off x="7605322" y="4974248"/>
            <a:ext cx="2476500" cy="59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ogo luli new">
            <a:extLst>
              <a:ext uri="{FF2B5EF4-FFF2-40B4-BE49-F238E27FC236}">
                <a16:creationId xmlns:a16="http://schemas.microsoft.com/office/drawing/2014/main" id="{2CB5C5A1-888F-0DFE-4157-8B861BB9C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731" y="4753170"/>
            <a:ext cx="1673025" cy="114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xtreme Photonics Innovation Centre">
            <a:extLst>
              <a:ext uri="{FF2B5EF4-FFF2-40B4-BE49-F238E27FC236}">
                <a16:creationId xmlns:a16="http://schemas.microsoft.com/office/drawing/2014/main" id="{6B0AE2D1-6AB3-4EC0-914E-23EE7ED63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922" y="5748554"/>
            <a:ext cx="2588809" cy="77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799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95" y="187220"/>
            <a:ext cx="10515600" cy="1325563"/>
          </a:xfrm>
        </p:spPr>
        <p:txBody>
          <a:bodyPr/>
          <a:lstStyle/>
          <a:p>
            <a:r>
              <a:rPr lang="en-GB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contrast operations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287" y="340611"/>
            <a:ext cx="7495963" cy="3742867"/>
          </a:xfrm>
        </p:spPr>
        <p:txBody>
          <a:bodyPr/>
          <a:lstStyle/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Work continuing on exploring all options for high contrast operations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Now exploring possibility of using ultrathin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targets for low debris plasma mirrors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Re-applying for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Lasernet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US access to study effects of 2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harmonic operations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Project being initiated with Ohio State University to develop Liquid Crystal targetry 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Improving pointing stability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Improving reproducibility under shot conditions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B4ABB7-306A-4938-2660-8059458559D2}"/>
              </a:ext>
            </a:extLst>
          </p:cNvPr>
          <p:cNvSpPr txBox="1"/>
          <p:nvPr/>
        </p:nvSpPr>
        <p:spPr>
          <a:xfrm>
            <a:off x="8045145" y="6054315"/>
            <a:ext cx="369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Liquid crystal plasma mirrors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(P.L. Poole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Sci. Rep. 2016)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88198-8BC0-B14A-A0E3-FF97028836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24" t="10676" r="-109" b="-1061"/>
          <a:stretch/>
        </p:blipFill>
        <p:spPr>
          <a:xfrm>
            <a:off x="7937467" y="4069377"/>
            <a:ext cx="3906435" cy="1984938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6" name="Picture 6" descr="The Ohio State University Logo">
            <a:extLst>
              <a:ext uri="{FF2B5EF4-FFF2-40B4-BE49-F238E27FC236}">
                <a16:creationId xmlns:a16="http://schemas.microsoft.com/office/drawing/2014/main" id="{05DED160-0869-098B-492C-098385BD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755" y="5178656"/>
            <a:ext cx="3111480" cy="175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52B4E3-0CDD-48CD-89EE-C3C1AD241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204" y="340611"/>
            <a:ext cx="4244963" cy="2971474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6E4677-4916-4345-A2A5-8215C0CAA1F3}"/>
              </a:ext>
            </a:extLst>
          </p:cNvPr>
          <p:cNvSpPr txBox="1"/>
          <p:nvPr/>
        </p:nvSpPr>
        <p:spPr>
          <a:xfrm>
            <a:off x="7752250" y="3321399"/>
            <a:ext cx="39581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Spinning Disk Inserter (SDI) for liquid crystal films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B371D7-D7FB-4DAF-B7B8-EC274F9DDDE6}"/>
              </a:ext>
            </a:extLst>
          </p:cNvPr>
          <p:cNvSpPr txBox="1"/>
          <p:nvPr/>
        </p:nvSpPr>
        <p:spPr>
          <a:xfrm>
            <a:off x="2155255" y="1691040"/>
            <a:ext cx="5319743" cy="369332"/>
          </a:xfrm>
          <a:prstGeom prst="rect">
            <a:avLst/>
          </a:prstGeom>
          <a:noFill/>
          <a:ln w="28575">
            <a:solidFill>
              <a:srgbClr val="F08900"/>
            </a:solidFill>
          </a:ln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crystal	Solid substrate	2</a:t>
            </a:r>
            <a:r>
              <a:rPr lang="el-GR" sz="1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GB" sz="1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9184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95" y="187220"/>
            <a:ext cx="10515600" cy="1325563"/>
          </a:xfrm>
        </p:spPr>
        <p:txBody>
          <a:bodyPr/>
          <a:lstStyle/>
          <a:p>
            <a:r>
              <a:rPr lang="en-GB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Targetry update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740" y="1340362"/>
            <a:ext cx="10672555" cy="3293374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 development of several high repetition rate targetry systems</a:t>
            </a:r>
          </a:p>
          <a:p>
            <a:pPr lvl="1"/>
            <a:r>
              <a:rPr lang="en-GB" sz="22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Tape drive</a:t>
            </a:r>
          </a:p>
          <a:p>
            <a:pPr lvl="1"/>
            <a:r>
              <a:rPr lang="en-GB" sz="22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target array</a:t>
            </a:r>
          </a:p>
          <a:p>
            <a:pPr lvl="1"/>
            <a:r>
              <a:rPr lang="en-GB" sz="22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jet</a:t>
            </a:r>
          </a:p>
          <a:p>
            <a:pPr lvl="1"/>
            <a:r>
              <a:rPr lang="en-GB" sz="22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crystal</a:t>
            </a:r>
          </a:p>
          <a:p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system may be required to fulfil certain science or application requirements. May also be coupling of multiple systems e.g. pitcher / catcher for neutron production</a:t>
            </a: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Collaborations  with a number of institutions critical to delivering sufficient capability in time for initial commissioning</a:t>
            </a: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systems should operate at up to 10 Hz</a:t>
            </a:r>
          </a:p>
          <a:p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6E9DFA-F135-47FE-9704-70C53EA0E9B7}"/>
              </a:ext>
            </a:extLst>
          </p:cNvPr>
          <p:cNvGrpSpPr/>
          <p:nvPr/>
        </p:nvGrpSpPr>
        <p:grpSpPr>
          <a:xfrm>
            <a:off x="5385431" y="1946787"/>
            <a:ext cx="7064082" cy="1438275"/>
            <a:chOff x="5601188" y="2152650"/>
            <a:chExt cx="7064082" cy="14382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B76769-CF46-1247-D60C-610D1159A058}"/>
                </a:ext>
              </a:extLst>
            </p:cNvPr>
            <p:cNvSpPr txBox="1"/>
            <p:nvPr/>
          </p:nvSpPr>
          <p:spPr>
            <a:xfrm>
              <a:off x="6516884" y="2342940"/>
              <a:ext cx="61483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EPAC Targetry Working Group </a:t>
              </a:r>
              <a:endParaRPr lang="en-GB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F07A883-8A46-44DE-83B8-7E536E7C42E9}"/>
                </a:ext>
              </a:extLst>
            </p:cNvPr>
            <p:cNvGrpSpPr/>
            <p:nvPr/>
          </p:nvGrpSpPr>
          <p:grpSpPr>
            <a:xfrm>
              <a:off x="5601188" y="2152650"/>
              <a:ext cx="6337594" cy="1438275"/>
              <a:chOff x="5601188" y="2152650"/>
              <a:chExt cx="6337594" cy="143827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19AF5B-8D18-3CC9-5287-B827C8D232E5}"/>
                  </a:ext>
                </a:extLst>
              </p:cNvPr>
              <p:cNvSpPr txBox="1"/>
              <p:nvPr/>
            </p:nvSpPr>
            <p:spPr>
              <a:xfrm>
                <a:off x="5669146" y="2987049"/>
                <a:ext cx="37197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solidFill>
                      <a:srgbClr val="62626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EPAC Tape Targets WG</a:t>
                </a:r>
                <a:endParaRPr lang="en-GB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BAA640A-416D-E14A-A040-AD1F75915F27}"/>
                  </a:ext>
                </a:extLst>
              </p:cNvPr>
              <p:cNvSpPr txBox="1"/>
              <p:nvPr/>
            </p:nvSpPr>
            <p:spPr>
              <a:xfrm>
                <a:off x="8671707" y="2987049"/>
                <a:ext cx="32670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solidFill>
                      <a:srgbClr val="62626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EPAC Liquid Targets WG</a:t>
                </a:r>
                <a:endParaRPr lang="en-GB" dirty="0"/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AEBDE39-41C1-ADFC-3088-08B254FAC4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71707" y="2719837"/>
                <a:ext cx="717159" cy="248539"/>
              </a:xfrm>
              <a:prstGeom prst="straightConnector1">
                <a:avLst/>
              </a:prstGeom>
              <a:ln w="28575">
                <a:solidFill>
                  <a:srgbClr val="F089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8EE2D6A-05C7-B710-5024-AD622585AF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716" y="2733813"/>
                <a:ext cx="540641" cy="253236"/>
              </a:xfrm>
              <a:prstGeom prst="straightConnector1">
                <a:avLst/>
              </a:prstGeom>
              <a:ln w="28575">
                <a:solidFill>
                  <a:srgbClr val="F089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3D83FEC1-FD42-621C-7679-20EB8E17365B}"/>
                  </a:ext>
                </a:extLst>
              </p:cNvPr>
              <p:cNvSpPr/>
              <p:nvPr/>
            </p:nvSpPr>
            <p:spPr>
              <a:xfrm>
                <a:off x="5601188" y="2152650"/>
                <a:ext cx="5922779" cy="1438275"/>
              </a:xfrm>
              <a:prstGeom prst="roundRect">
                <a:avLst/>
              </a:prstGeom>
              <a:noFill/>
              <a:ln w="38100">
                <a:solidFill>
                  <a:srgbClr val="0030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57150">
                    <a:solidFill>
                      <a:srgbClr val="2E2D62"/>
                    </a:solidFill>
                  </a:ln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2198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27" y="187220"/>
            <a:ext cx="10515600" cy="1325563"/>
          </a:xfrm>
        </p:spPr>
        <p:txBody>
          <a:bodyPr/>
          <a:lstStyle/>
          <a:p>
            <a:r>
              <a:rPr lang="en-GB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CLF Tape drive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5227" y="394685"/>
            <a:ext cx="11148536" cy="3524249"/>
          </a:xfrm>
        </p:spPr>
        <p:txBody>
          <a:bodyPr/>
          <a:lstStyle/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Development continuing on CLF tape drive</a:t>
            </a: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and control upgrades to allow finer control of tape drive operation</a:t>
            </a: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 rotary potentiometers to measure tension during operation to improve control</a:t>
            </a:r>
          </a:p>
          <a:p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testing of system @ SCAPA – including over 1000 shots in &lt; 1 week onto Kapton. Very good results for stable and tuneable ion acceleration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F44869-AD46-0379-B59D-01CACC455C8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183" y="3843786"/>
            <a:ext cx="3126076" cy="2343982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7" name="TextBox 28">
            <a:extLst>
              <a:ext uri="{FF2B5EF4-FFF2-40B4-BE49-F238E27FC236}">
                <a16:creationId xmlns:a16="http://schemas.microsoft.com/office/drawing/2014/main" id="{DB3E58B8-6A90-286F-5D27-25677D9C0C52}"/>
              </a:ext>
            </a:extLst>
          </p:cNvPr>
          <p:cNvSpPr txBox="1"/>
          <p:nvPr/>
        </p:nvSpPr>
        <p:spPr>
          <a:xfrm>
            <a:off x="10450709" y="4013508"/>
            <a:ext cx="14461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CLF-developed ultra-stable tape target system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FDF8A-5180-B3FC-A444-3A0FF328EFFE}"/>
              </a:ext>
            </a:extLst>
          </p:cNvPr>
          <p:cNvSpPr txBox="1"/>
          <p:nvPr/>
        </p:nvSpPr>
        <p:spPr>
          <a:xfrm>
            <a:off x="155227" y="3756333"/>
            <a:ext cx="65006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Duplicate system in TIFR (via EPIC collaboration) for debris measurement and mitigation.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on integrated tape coating system via EPIC – have a potential supplier for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testing via IMPULSE (ELI), TIFR, SCAPA and Gemini due</a:t>
            </a:r>
          </a:p>
          <a:p>
            <a:endParaRPr lang="en-GB" dirty="0"/>
          </a:p>
        </p:txBody>
      </p:sp>
      <p:pic>
        <p:nvPicPr>
          <p:cNvPr id="2050" name="Picture 2" descr="Extreme Photonics Innovation Centre">
            <a:extLst>
              <a:ext uri="{FF2B5EF4-FFF2-40B4-BE49-F238E27FC236}">
                <a16:creationId xmlns:a16="http://schemas.microsoft.com/office/drawing/2014/main" id="{5AD8CB15-E635-4031-EE8F-12F5AF9D6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00" y="5551894"/>
            <a:ext cx="3126076" cy="9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951DCE2-5F4A-4B44-BDFE-C5A96073A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52" y="187220"/>
            <a:ext cx="25908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2B08B86-4C42-4E8C-BE9D-2CBF69516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27" y="187219"/>
            <a:ext cx="3662796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i logo">
            <a:extLst>
              <a:ext uri="{FF2B5EF4-FFF2-40B4-BE49-F238E27FC236}">
                <a16:creationId xmlns:a16="http://schemas.microsoft.com/office/drawing/2014/main" id="{FEE4F52E-3065-427E-B5E9-5D4B32311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218" y="942539"/>
            <a:ext cx="1334322" cy="6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782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EA4ED-F9E7-79F5-8527-A2B373BC6A13}"/>
              </a:ext>
            </a:extLst>
          </p:cNvPr>
          <p:cNvSpPr txBox="1">
            <a:spLocks/>
          </p:cNvSpPr>
          <p:nvPr/>
        </p:nvSpPr>
        <p:spPr>
          <a:xfrm>
            <a:off x="155227" y="187220"/>
            <a:ext cx="10515600" cy="132556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jet and Liquid crystal targetry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745A0ED-F316-CDF0-386F-E279A1EF5B0F}"/>
              </a:ext>
            </a:extLst>
          </p:cNvPr>
          <p:cNvSpPr txBox="1">
            <a:spLocks/>
          </p:cNvSpPr>
          <p:nvPr/>
        </p:nvSpPr>
        <p:spPr>
          <a:xfrm>
            <a:off x="6378623" y="659501"/>
            <a:ext cx="5537567" cy="3055249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crystal</a:t>
            </a:r>
          </a:p>
          <a:p>
            <a:pPr marL="0" indent="0">
              <a:buNone/>
            </a:pPr>
            <a:endParaRPr lang="en-GB" sz="2400" b="1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application for high rep-rate plasma mirror</a:t>
            </a: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Meetings between OSU and CLF. Also BELLA on their testing</a:t>
            </a: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with UKRI legal on agreement to permit CLF testing and developments</a:t>
            </a:r>
          </a:p>
        </p:txBody>
      </p:sp>
      <p:pic>
        <p:nvPicPr>
          <p:cNvPr id="4" name="Picture 3" descr="A picture containing indoor, floor, appliance&#10;&#10;Description automatically generated">
            <a:extLst>
              <a:ext uri="{FF2B5EF4-FFF2-40B4-BE49-F238E27FC236}">
                <a16:creationId xmlns:a16="http://schemas.microsoft.com/office/drawing/2014/main" id="{067F7C63-B1C0-05C7-FD87-5ED8C184A5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4" b="6124"/>
          <a:stretch/>
        </p:blipFill>
        <p:spPr bwMode="auto">
          <a:xfrm>
            <a:off x="7428655" y="4175230"/>
            <a:ext cx="4009001" cy="24955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558D9C0-A5A7-3B48-C171-CB705180CBE9}"/>
              </a:ext>
            </a:extLst>
          </p:cNvPr>
          <p:cNvSpPr txBox="1">
            <a:spLocks/>
          </p:cNvSpPr>
          <p:nvPr/>
        </p:nvSpPr>
        <p:spPr>
          <a:xfrm>
            <a:off x="275811" y="659500"/>
            <a:ext cx="5537567" cy="3055249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jet</a:t>
            </a:r>
          </a:p>
          <a:p>
            <a:pPr marL="0" indent="0">
              <a:buNone/>
            </a:pPr>
            <a:endParaRPr lang="en-GB" sz="2400" b="1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collaboration between SLAC, CLF and QUB following on from Gemini 2021</a:t>
            </a: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identified number of developments required to improve stability and reliability</a:t>
            </a: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CLF already purchased prototype colliding jet system for offline testing in Q4 2022 onwards</a:t>
            </a: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to establish collaboration via UKRI legal to formalise contributions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7DC867-7B31-E2DC-6168-121DF3F31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844" y="4911217"/>
            <a:ext cx="2095830" cy="75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F0C2783-B863-DBE2-C8DE-7EAA774B2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11" y="5035965"/>
            <a:ext cx="3066566" cy="50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Ohio State University Logo">
            <a:extLst>
              <a:ext uri="{FF2B5EF4-FFF2-40B4-BE49-F238E27FC236}">
                <a16:creationId xmlns:a16="http://schemas.microsoft.com/office/drawing/2014/main" id="{B235E56E-6EE2-E09F-A02F-6C67EDDB0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934" y="5289312"/>
            <a:ext cx="3111480" cy="175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960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95" y="187220"/>
            <a:ext cx="10515600" cy="1325563"/>
          </a:xfrm>
        </p:spPr>
        <p:txBody>
          <a:bodyPr/>
          <a:lstStyle/>
          <a:p>
            <a:r>
              <a:rPr lang="en-GB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targetry  for EA2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3690" y="664654"/>
            <a:ext cx="7937043" cy="2278572"/>
          </a:xfrm>
        </p:spPr>
        <p:txBody>
          <a:bodyPr/>
          <a:lstStyle/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 of requirements for solid targetry (excluding tape)</a:t>
            </a: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for ultra-thin targets, more complex assemblies</a:t>
            </a: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Investigating limitations on rep-rate, damage resistance, alignment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B3C4C0-D878-E413-23AD-E3F0BDF314CB}"/>
              </a:ext>
            </a:extLst>
          </p:cNvPr>
          <p:cNvSpPr txBox="1"/>
          <p:nvPr/>
        </p:nvSpPr>
        <p:spPr>
          <a:xfrm>
            <a:off x="5400675" y="5127054"/>
            <a:ext cx="1885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HAMS targetry testing @ CLF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58995-0905-1F89-1B56-2754B00DF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5" y="4965805"/>
            <a:ext cx="1885950" cy="1704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E07D41-1828-4EC5-7670-585B561A0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58" y="1168239"/>
            <a:ext cx="3555669" cy="3348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430CDA-D0FA-7AE0-65F7-45C4B08A1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279" y="3040747"/>
            <a:ext cx="2115086" cy="166856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15A640-A27F-D479-83F0-C764D6832314}"/>
              </a:ext>
            </a:extLst>
          </p:cNvPr>
          <p:cNvSpPr txBox="1"/>
          <p:nvPr/>
        </p:nvSpPr>
        <p:spPr>
          <a:xfrm>
            <a:off x="471695" y="4642639"/>
            <a:ext cx="29598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EUCALL standard frame design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ABC7C31-F27E-77B4-30C5-F1A9BB2AE4C0}"/>
              </a:ext>
            </a:extLst>
          </p:cNvPr>
          <p:cNvSpPr txBox="1">
            <a:spLocks/>
          </p:cNvSpPr>
          <p:nvPr/>
        </p:nvSpPr>
        <p:spPr>
          <a:xfrm>
            <a:off x="7086802" y="2463742"/>
            <a:ext cx="4701532" cy="410550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 array-based system as well as High Accuracy </a:t>
            </a:r>
            <a:r>
              <a:rPr lang="en-GB" sz="20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Microtarget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Supply (HAMS) </a:t>
            </a:r>
          </a:p>
          <a:p>
            <a:endParaRPr lang="en-GB" sz="2000" b="1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 research into supporting technology of rapid manufacture and assembly</a:t>
            </a:r>
          </a:p>
          <a:p>
            <a:pPr lvl="1"/>
            <a:r>
              <a:rPr lang="en-GB" sz="1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Reactive Ion Etcher (DRIE) </a:t>
            </a:r>
          </a:p>
          <a:p>
            <a:pPr lvl="1"/>
            <a:r>
              <a:rPr lang="en-GB" sz="1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 pick and place system</a:t>
            </a:r>
          </a:p>
        </p:txBody>
      </p:sp>
    </p:spTree>
    <p:extLst>
      <p:ext uri="{BB962C8B-B14F-4D97-AF65-F5344CB8AC3E}">
        <p14:creationId xmlns:p14="http://schemas.microsoft.com/office/powerpoint/2010/main" val="783441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61" y="194686"/>
            <a:ext cx="10515600" cy="1325563"/>
          </a:xfrm>
        </p:spPr>
        <p:txBody>
          <a:bodyPr/>
          <a:lstStyle/>
          <a:p>
            <a:r>
              <a:rPr lang="en-GB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EA2 –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608" y="1253331"/>
            <a:ext cx="9745530" cy="4351338"/>
          </a:xfrm>
        </p:spPr>
        <p:txBody>
          <a:bodyPr/>
          <a:lstStyle/>
          <a:p>
            <a:r>
              <a:rPr lang="en-GB" sz="18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work for Adaptive Optic chamber nearing completion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Aiming to tender in early 2023 for delivery in 2024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optics mounts signed-off, Adaptive Optic ordered</a:t>
            </a:r>
          </a:p>
          <a:p>
            <a:r>
              <a:rPr lang="en-GB" sz="18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chamber design updated following internal and external consultations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design work to start in early 2023, ready for tender later in the year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 design work continues on diagnostics, alignment systems, services and targetry</a:t>
            </a:r>
          </a:p>
          <a:p>
            <a:pPr lvl="1"/>
            <a:endParaRPr lang="en-GB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programmes progressing in collaboration with internal and external groups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diagnostics characterisation in preparation for initial commissioning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 of debris generation for range of targets and damage mitigation methods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targetry R&amp;D programmes progressing to address range of scientific and application requirements</a:t>
            </a:r>
            <a:endParaRPr lang="en-GB" sz="18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381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5282-852B-AE4C-B8DF-0BEFA1CC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400" y="2903499"/>
            <a:ext cx="9144000" cy="38304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2772B-B47D-8D46-97A4-931FF8D272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98" y="377576"/>
            <a:ext cx="2828089" cy="7229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11745" y="2393174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1746" y="3300698"/>
            <a:ext cx="87570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Extreme Photonics Applications Centre (EPAC)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25" y="5766140"/>
            <a:ext cx="989886" cy="9678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5032630"/>
            <a:ext cx="11567797" cy="46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815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283858-ED62-4D27-9392-3D18C7F3CB19}"/>
              </a:ext>
            </a:extLst>
          </p:cNvPr>
          <p:cNvSpPr txBox="1"/>
          <p:nvPr/>
        </p:nvSpPr>
        <p:spPr>
          <a:xfrm>
            <a:off x="128859" y="2054894"/>
            <a:ext cx="4639546" cy="4056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experimental area with primary focus on high density laser-matter interactions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Default short focus set-up with f/3 focusing at 2x10</a:t>
            </a:r>
            <a:r>
              <a:rPr lang="en-US" sz="2000" baseline="30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Wcm</a:t>
            </a:r>
            <a:r>
              <a:rPr lang="en-US" sz="2000" baseline="30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design to be complete within project along with delivery of  large scale infrastructure</a:t>
            </a: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A5C45803-AAF3-8CF7-37CC-80EDD301E5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31" r="28155" b="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021FCC98-BF49-063C-BB2C-6378A4A22E26}"/>
              </a:ext>
            </a:extLst>
          </p:cNvPr>
          <p:cNvSpPr txBox="1">
            <a:spLocks/>
          </p:cNvSpPr>
          <p:nvPr/>
        </p:nvSpPr>
        <p:spPr>
          <a:xfrm>
            <a:off x="170579" y="-5503"/>
            <a:ext cx="4715186" cy="2044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Experimental Area 2 (EA2)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3EAA3-4315-9597-8125-C8C6E41DA9DE}"/>
              </a:ext>
            </a:extLst>
          </p:cNvPr>
          <p:cNvSpPr txBox="1"/>
          <p:nvPr/>
        </p:nvSpPr>
        <p:spPr>
          <a:xfrm>
            <a:off x="5362551" y="4348739"/>
            <a:ext cx="1272619" cy="523220"/>
          </a:xfrm>
          <a:prstGeom prst="rect">
            <a:avLst/>
          </a:prstGeom>
          <a:solidFill>
            <a:srgbClr val="FFC00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Interaction Chamber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0914A7-C7B4-9A9C-D1EC-A14090A0E3EC}"/>
              </a:ext>
            </a:extLst>
          </p:cNvPr>
          <p:cNvSpPr txBox="1"/>
          <p:nvPr/>
        </p:nvSpPr>
        <p:spPr>
          <a:xfrm>
            <a:off x="8276484" y="664421"/>
            <a:ext cx="1176972" cy="523220"/>
          </a:xfrm>
          <a:prstGeom prst="rect">
            <a:avLst/>
          </a:prstGeom>
          <a:solidFill>
            <a:srgbClr val="FFC00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AO Chamber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6AFCA8-E382-DC81-3029-31EB4AA358E7}"/>
              </a:ext>
            </a:extLst>
          </p:cNvPr>
          <p:cNvSpPr txBox="1"/>
          <p:nvPr/>
        </p:nvSpPr>
        <p:spPr>
          <a:xfrm>
            <a:off x="9656679" y="1418510"/>
            <a:ext cx="1272619" cy="523220"/>
          </a:xfrm>
          <a:prstGeom prst="rect">
            <a:avLst/>
          </a:prstGeom>
          <a:solidFill>
            <a:srgbClr val="FFC00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Beam entry from pit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ED691C-7BCD-E5EB-080C-EB20E8C2B886}"/>
              </a:ext>
            </a:extLst>
          </p:cNvPr>
          <p:cNvSpPr txBox="1"/>
          <p:nvPr/>
        </p:nvSpPr>
        <p:spPr>
          <a:xfrm>
            <a:off x="6493529" y="1633615"/>
            <a:ext cx="1315913" cy="523220"/>
          </a:xfrm>
          <a:prstGeom prst="rect">
            <a:avLst/>
          </a:prstGeom>
          <a:solidFill>
            <a:srgbClr val="FFC00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sz="1400" b="0" dirty="0"/>
              <a:t>Beam diagnostics</a:t>
            </a:r>
          </a:p>
        </p:txBody>
      </p:sp>
    </p:spTree>
    <p:extLst>
      <p:ext uri="{BB962C8B-B14F-4D97-AF65-F5344CB8AC3E}">
        <p14:creationId xmlns:p14="http://schemas.microsoft.com/office/powerpoint/2010/main" val="2307329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461" y="187220"/>
            <a:ext cx="10515600" cy="1325563"/>
          </a:xfrm>
        </p:spPr>
        <p:txBody>
          <a:bodyPr/>
          <a:lstStyle/>
          <a:p>
            <a:r>
              <a:rPr lang="en-GB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EA2 – Current timelines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609" y="1169193"/>
            <a:ext cx="5447886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work and installation: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Completion of design work for Adaptive Optic and Interaction Chambers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Completion of design of laser diagnostics and CW / alignment systems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Completion of services design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Delivery of Adaptive Optic and Interaction Chambers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Commissioning design work inc. targetry and diagnostics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478" y="1156857"/>
            <a:ext cx="5626583" cy="5060157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and Development: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Design and testing and  prototype ion diagnostics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Off-line and in-situ testing of liquid jet / liquid crystal targetry systems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Initial design work on solid targetry array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Data collection and analysis of debris creation, damage testing, Pellicle tests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2024 – 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Final designs for commissioning ion diagnostics 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Testing of solid targetry array system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Full experimental testing of liquid jet system</a:t>
            </a:r>
          </a:p>
          <a:p>
            <a:pPr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harmonic crystal testing?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D6DBB4-DB16-4412-945F-8AB4702FC66A}"/>
              </a:ext>
            </a:extLst>
          </p:cNvPr>
          <p:cNvSpPr txBox="1">
            <a:spLocks/>
          </p:cNvSpPr>
          <p:nvPr/>
        </p:nvSpPr>
        <p:spPr>
          <a:xfrm>
            <a:off x="3212982" y="5520531"/>
            <a:ext cx="8525057" cy="132556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F08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2025 (TBC) – Area completion and Commissioning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F08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2026 (TBC) – First experiments</a:t>
            </a:r>
          </a:p>
        </p:txBody>
      </p:sp>
    </p:spTree>
    <p:extLst>
      <p:ext uri="{BB962C8B-B14F-4D97-AF65-F5344CB8AC3E}">
        <p14:creationId xmlns:p14="http://schemas.microsoft.com/office/powerpoint/2010/main" val="903029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4456A0-B727-47FE-9CC2-C244083A0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82" y="-732"/>
            <a:ext cx="9936180" cy="6858000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188BA83B-1183-4E63-AE1B-64E8AA2753FB}"/>
              </a:ext>
            </a:extLst>
          </p:cNvPr>
          <p:cNvSpPr txBox="1">
            <a:spLocks/>
          </p:cNvSpPr>
          <p:nvPr/>
        </p:nvSpPr>
        <p:spPr>
          <a:xfrm>
            <a:off x="1140430" y="30091"/>
            <a:ext cx="5200704" cy="1247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Experimental Area 2 (EA2)</a:t>
            </a:r>
          </a:p>
        </p:txBody>
      </p:sp>
    </p:spTree>
    <p:extLst>
      <p:ext uri="{BB962C8B-B14F-4D97-AF65-F5344CB8AC3E}">
        <p14:creationId xmlns:p14="http://schemas.microsoft.com/office/powerpoint/2010/main" val="1473737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95" y="187220"/>
            <a:ext cx="10515600" cy="1325563"/>
          </a:xfrm>
        </p:spPr>
        <p:txBody>
          <a:bodyPr/>
          <a:lstStyle/>
          <a:p>
            <a:r>
              <a:rPr lang="en-GB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 Optic chamber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68234" y="663470"/>
            <a:ext cx="5047566" cy="5078123"/>
          </a:xfrm>
        </p:spPr>
        <p:txBody>
          <a:bodyPr/>
          <a:lstStyle/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Contains 3 bespoke optical mounts:</a:t>
            </a:r>
          </a:p>
          <a:p>
            <a:pPr lvl="1"/>
            <a:r>
              <a:rPr lang="en-GB" sz="1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 Optic</a:t>
            </a:r>
          </a:p>
          <a:p>
            <a:pPr lvl="1"/>
            <a:r>
              <a:rPr lang="en-GB" sz="1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Turning mirror / Long focus parabola</a:t>
            </a:r>
          </a:p>
          <a:p>
            <a:pPr lvl="1"/>
            <a:r>
              <a:rPr lang="en-GB" sz="1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Waveplate</a:t>
            </a:r>
          </a:p>
          <a:p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delivered as part of large scale infrastructure</a:t>
            </a:r>
          </a:p>
          <a:p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design work nearing completion – aim to issue final specification shortly before tender in 2023</a:t>
            </a:r>
          </a:p>
          <a:p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B4EE1-8633-1A7E-7E4A-B26AAED94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96690"/>
            <a:ext cx="7267355" cy="484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65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95" y="187220"/>
            <a:ext cx="10515600" cy="1325563"/>
          </a:xfrm>
        </p:spPr>
        <p:txBody>
          <a:bodyPr/>
          <a:lstStyle/>
          <a:p>
            <a:r>
              <a:rPr lang="en-GB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optics mounts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714" y="3284595"/>
            <a:ext cx="5047566" cy="3524249"/>
          </a:xfrm>
        </p:spPr>
        <p:txBody>
          <a:bodyPr/>
          <a:lstStyle/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AO mounts adapted to fit in narrow footprint of chamber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3-point mount for long focus parabola mount for alignment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Universal interaction chamber mount for parabola or turning mirrors</a:t>
            </a: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AO on order for delivery in early 2023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81A69B-E53F-B074-F820-CB12E2618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4" y="944419"/>
            <a:ext cx="6258177" cy="41919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5298BE-ADF1-ACB3-69CC-250417E28349}"/>
              </a:ext>
            </a:extLst>
          </p:cNvPr>
          <p:cNvSpPr txBox="1"/>
          <p:nvPr/>
        </p:nvSpPr>
        <p:spPr>
          <a:xfrm>
            <a:off x="3034873" y="4798577"/>
            <a:ext cx="37859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Design for 4 bespoke mounts for AO and Interaction chambers signed-off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D871DD-A3BE-CE87-93D2-B09DFB53CA07}"/>
              </a:ext>
            </a:extLst>
          </p:cNvPr>
          <p:cNvGrpSpPr/>
          <p:nvPr/>
        </p:nvGrpSpPr>
        <p:grpSpPr>
          <a:xfrm>
            <a:off x="9248612" y="290121"/>
            <a:ext cx="2943388" cy="3604970"/>
            <a:chOff x="6303851" y="357565"/>
            <a:chExt cx="2943388" cy="360497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24A2508-0813-4554-BAD9-542714A36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6712" y="357565"/>
              <a:ext cx="2602491" cy="3379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549738B7-354D-4623-9A12-E86715D56660}"/>
                </a:ext>
              </a:extLst>
            </p:cNvPr>
            <p:cNvSpPr txBox="1"/>
            <p:nvPr/>
          </p:nvSpPr>
          <p:spPr>
            <a:xfrm>
              <a:off x="6303851" y="3654758"/>
              <a:ext cx="29433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/>
                <a:t>Short focus parabola / mirror mount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E7DC479-C9E2-950E-B8EF-F9212215C423}"/>
              </a:ext>
            </a:extLst>
          </p:cNvPr>
          <p:cNvGrpSpPr/>
          <p:nvPr/>
        </p:nvGrpSpPr>
        <p:grpSpPr>
          <a:xfrm>
            <a:off x="6434109" y="365407"/>
            <a:ext cx="2943388" cy="3547264"/>
            <a:chOff x="9280100" y="415270"/>
            <a:chExt cx="2943388" cy="3547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7171899-AE39-BB13-77DE-AEE9A3F22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8463" y="415270"/>
              <a:ext cx="2582817" cy="3321819"/>
            </a:xfrm>
            <a:prstGeom prst="rect">
              <a:avLst/>
            </a:prstGeom>
            <a:noFill/>
          </p:spPr>
        </p:pic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F239FAD-923B-4673-A089-C027218BDA8E}"/>
                </a:ext>
              </a:extLst>
            </p:cNvPr>
            <p:cNvSpPr txBox="1"/>
            <p:nvPr/>
          </p:nvSpPr>
          <p:spPr>
            <a:xfrm>
              <a:off x="9280100" y="3654757"/>
              <a:ext cx="29433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/>
                <a:t>Long focus parabola / mirror mount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4222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95" y="231565"/>
            <a:ext cx="10515600" cy="1325563"/>
          </a:xfrm>
        </p:spPr>
        <p:txBody>
          <a:bodyPr/>
          <a:lstStyle/>
          <a:p>
            <a:r>
              <a:rPr lang="en-GB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Chamber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73354-5292-45D0-7073-3CD54D08BC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01" r="11231"/>
          <a:stretch/>
        </p:blipFill>
        <p:spPr>
          <a:xfrm>
            <a:off x="4533900" y="1000125"/>
            <a:ext cx="7267575" cy="5476875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B64ADF0-5835-A62A-BE9D-73D69F834042}"/>
              </a:ext>
            </a:extLst>
          </p:cNvPr>
          <p:cNvSpPr txBox="1">
            <a:spLocks/>
          </p:cNvSpPr>
          <p:nvPr/>
        </p:nvSpPr>
        <p:spPr>
          <a:xfrm>
            <a:off x="260002" y="840256"/>
            <a:ext cx="4180791" cy="5177487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design work due to start in early 2023</a:t>
            </a: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user consultations on layouts and chamber access</a:t>
            </a: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f/3 geometry updated with new optical mounts, 30º interaction angle</a:t>
            </a: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access flexibility for external diagnostics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0DD93F-FFDF-1EE5-80CB-4D9F41306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3" t="9889" r="8560" b="15207"/>
          <a:stretch/>
        </p:blipFill>
        <p:spPr>
          <a:xfrm>
            <a:off x="1567543" y="4300694"/>
            <a:ext cx="2782440" cy="24216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62E500-42EC-94E1-8FD6-4D938CF7D6B7}"/>
              </a:ext>
            </a:extLst>
          </p:cNvPr>
          <p:cNvCxnSpPr/>
          <p:nvPr/>
        </p:nvCxnSpPr>
        <p:spPr>
          <a:xfrm flipH="1">
            <a:off x="4349983" y="4300694"/>
            <a:ext cx="1538351" cy="0"/>
          </a:xfrm>
          <a:prstGeom prst="straightConnector1">
            <a:avLst/>
          </a:prstGeom>
          <a:ln w="19050">
            <a:solidFill>
              <a:srgbClr val="4342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EA3C356-AF6D-8A71-DE9F-0FCD631560DF}"/>
              </a:ext>
            </a:extLst>
          </p:cNvPr>
          <p:cNvCxnSpPr>
            <a:cxnSpLocks/>
          </p:cNvCxnSpPr>
          <p:nvPr/>
        </p:nvCxnSpPr>
        <p:spPr>
          <a:xfrm flipH="1">
            <a:off x="4349983" y="4704303"/>
            <a:ext cx="3469309" cy="2018044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12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329663-0887-1B00-12BD-606A6E7BA5F9}"/>
              </a:ext>
            </a:extLst>
          </p:cNvPr>
          <p:cNvSpPr txBox="1">
            <a:spLocks/>
          </p:cNvSpPr>
          <p:nvPr/>
        </p:nvSpPr>
        <p:spPr>
          <a:xfrm>
            <a:off x="53902" y="107740"/>
            <a:ext cx="10515600" cy="132556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Chamber continued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CE21D-9976-7233-B507-DAD395E79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1097794"/>
            <a:ext cx="7772400" cy="4662412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C567ED8-F71F-BE99-70A9-324DC721B434}"/>
              </a:ext>
            </a:extLst>
          </p:cNvPr>
          <p:cNvSpPr txBox="1">
            <a:spLocks/>
          </p:cNvSpPr>
          <p:nvPr/>
        </p:nvSpPr>
        <p:spPr>
          <a:xfrm>
            <a:off x="159019" y="371622"/>
            <a:ext cx="5047566" cy="50781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 design updated to provide improved access to interaction area</a:t>
            </a:r>
          </a:p>
          <a:p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focus f/3 parabola initial specification has been drafted 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at 20º confirmed following optical simulations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testing on coatings in 2023 to determine final coating</a:t>
            </a:r>
          </a:p>
          <a:p>
            <a:pPr lvl="1"/>
            <a:endParaRPr lang="en-GB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step: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Integrating diagnostic and </a:t>
            </a:r>
            <a:r>
              <a:rPr lang="en-GB" sz="16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targetry</a:t>
            </a: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designs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design work on services and laser alignment diagnostics</a:t>
            </a:r>
          </a:p>
          <a:p>
            <a:pPr lvl="1"/>
            <a:endParaRPr lang="en-GB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4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95" y="187220"/>
            <a:ext cx="10515600" cy="1325563"/>
          </a:xfrm>
        </p:spPr>
        <p:txBody>
          <a:bodyPr/>
          <a:lstStyle/>
          <a:p>
            <a:r>
              <a:rPr lang="en-GB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diagnostics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45223" y="682205"/>
            <a:ext cx="5537567" cy="5078123"/>
          </a:xfrm>
        </p:spPr>
        <p:txBody>
          <a:bodyPr/>
          <a:lstStyle/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spectral and spatial ion diagnostics required for initial experiments</a:t>
            </a: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closely with EPAC detector group to ensure consistent design approach</a:t>
            </a:r>
          </a:p>
          <a:p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activities in 2022-2023:</a:t>
            </a:r>
          </a:p>
          <a:p>
            <a:pPr lvl="1"/>
            <a:r>
              <a:rPr lang="en-GB" sz="1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Adapting and testing Thomson parabola design for active operations</a:t>
            </a:r>
          </a:p>
          <a:p>
            <a:pPr lvl="1"/>
            <a:r>
              <a:rPr lang="en-GB" sz="1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high resolution ion imager with additional spectral capability</a:t>
            </a:r>
          </a:p>
          <a:p>
            <a:pPr lvl="1"/>
            <a:r>
              <a:rPr lang="en-GB" sz="1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testing on Gemini, Vulcan, SCAPA @ Strathclyde, ELI</a:t>
            </a:r>
          </a:p>
          <a:p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collaboration program with users / projects in the UK and international facilities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799492-1665-ECB3-5BE5-676BEBBA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70" y="997090"/>
            <a:ext cx="4895135" cy="374702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847F35E-7510-8EB3-EDDD-B3C388864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274" y="187220"/>
            <a:ext cx="3881939" cy="81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anding | University of Strathclyde">
            <a:extLst>
              <a:ext uri="{FF2B5EF4-FFF2-40B4-BE49-F238E27FC236}">
                <a16:creationId xmlns:a16="http://schemas.microsoft.com/office/drawing/2014/main" id="{D575232A-02BD-09F6-E6F8-C5AC80415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9" r="18370"/>
          <a:stretch/>
        </p:blipFill>
        <p:spPr bwMode="auto">
          <a:xfrm>
            <a:off x="6173626" y="47226"/>
            <a:ext cx="1371246" cy="109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23FCA008-75E8-4874-AEEF-99A1E242DCD1}"/>
              </a:ext>
            </a:extLst>
          </p:cNvPr>
          <p:cNvSpPr txBox="1"/>
          <p:nvPr/>
        </p:nvSpPr>
        <p:spPr>
          <a:xfrm>
            <a:off x="3586772" y="5237108"/>
            <a:ext cx="204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Proton beam profile with spectral and spatial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4038E4-A89F-4C95-B12B-D15FBBF41B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62"/>
          <a:stretch/>
        </p:blipFill>
        <p:spPr>
          <a:xfrm>
            <a:off x="3664926" y="3778928"/>
            <a:ext cx="1412379" cy="136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49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01D3E"/>
      </a:dk1>
      <a:lt1>
        <a:srgbClr val="FFFFFF"/>
      </a:lt1>
      <a:dk2>
        <a:srgbClr val="FFFFFF"/>
      </a:dk2>
      <a:lt2>
        <a:srgbClr val="FFFFFF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9496</TotalTime>
  <Words>1274</Words>
  <Application>Microsoft Office PowerPoint</Application>
  <PresentationFormat>Widescreen</PresentationFormat>
  <Paragraphs>249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 Regular</vt:lpstr>
      <vt:lpstr>Calibri</vt:lpstr>
      <vt:lpstr>Calibri Light</vt:lpstr>
      <vt:lpstr>Wingdings</vt:lpstr>
      <vt:lpstr>Office Theme</vt:lpstr>
      <vt:lpstr>MASTER 2 WHITE</vt:lpstr>
      <vt:lpstr>Font and logo master</vt:lpstr>
      <vt:lpstr>1_Office Theme</vt:lpstr>
      <vt:lpstr>PowerPoint Presentation</vt:lpstr>
      <vt:lpstr>PowerPoint Presentation</vt:lpstr>
      <vt:lpstr>EA2 – Current timelines</vt:lpstr>
      <vt:lpstr>PowerPoint Presentation</vt:lpstr>
      <vt:lpstr>Adaptive Optic chamber</vt:lpstr>
      <vt:lpstr>Large optics mounts</vt:lpstr>
      <vt:lpstr>Interaction Chamber</vt:lpstr>
      <vt:lpstr>PowerPoint Presentation</vt:lpstr>
      <vt:lpstr>Ion diagnostics</vt:lpstr>
      <vt:lpstr>Debris characterisation and mitigation</vt:lpstr>
      <vt:lpstr>High contrast operations</vt:lpstr>
      <vt:lpstr>Targetry update</vt:lpstr>
      <vt:lpstr>CLF Tape drive</vt:lpstr>
      <vt:lpstr>PowerPoint Presentation</vt:lpstr>
      <vt:lpstr>Solid targetry  for EA2</vt:lpstr>
      <vt:lpstr>EA2 – 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Green, James (STFC,RAL,CLF)</cp:lastModifiedBy>
  <cp:revision>477</cp:revision>
  <cp:lastPrinted>2019-10-02T08:27:37Z</cp:lastPrinted>
  <dcterms:created xsi:type="dcterms:W3CDTF">2019-09-17T08:04:08Z</dcterms:created>
  <dcterms:modified xsi:type="dcterms:W3CDTF">2022-11-29T13:50:27Z</dcterms:modified>
</cp:coreProperties>
</file>