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8" r:id="rId2"/>
    <p:sldMasterId id="2147483681" r:id="rId3"/>
    <p:sldMasterId id="2147483699" r:id="rId4"/>
  </p:sldMasterIdLst>
  <p:notesMasterIdLst>
    <p:notesMasterId r:id="rId25"/>
  </p:notesMasterIdLst>
  <p:sldIdLst>
    <p:sldId id="257" r:id="rId5"/>
    <p:sldId id="369" r:id="rId6"/>
    <p:sldId id="376" r:id="rId7"/>
    <p:sldId id="367" r:id="rId8"/>
    <p:sldId id="368" r:id="rId9"/>
    <p:sldId id="357" r:id="rId10"/>
    <p:sldId id="358" r:id="rId11"/>
    <p:sldId id="359" r:id="rId12"/>
    <p:sldId id="361" r:id="rId13"/>
    <p:sldId id="362" r:id="rId14"/>
    <p:sldId id="370" r:id="rId15"/>
    <p:sldId id="363" r:id="rId16"/>
    <p:sldId id="364" r:id="rId17"/>
    <p:sldId id="366" r:id="rId18"/>
    <p:sldId id="360" r:id="rId19"/>
    <p:sldId id="371" r:id="rId20"/>
    <p:sldId id="372" r:id="rId21"/>
    <p:sldId id="374" r:id="rId22"/>
    <p:sldId id="375" r:id="rId23"/>
    <p:sldId id="33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  <p15:guide id="9" orient="horz" pos="3979">
          <p15:clr>
            <a:srgbClr val="A4A3A4"/>
          </p15:clr>
        </p15:guide>
        <p15:guide id="10" orient="horz" pos="3640">
          <p15:clr>
            <a:srgbClr val="A4A3A4"/>
          </p15:clr>
        </p15:guide>
        <p15:guide id="11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8"/>
    <a:srgbClr val="434246"/>
    <a:srgbClr val="2E2D62"/>
    <a:srgbClr val="626262"/>
    <a:srgbClr val="000000"/>
    <a:srgbClr val="F08900"/>
    <a:srgbClr val="FF6900"/>
    <a:srgbClr val="1E5DF8"/>
    <a:srgbClr val="FFFFFF"/>
    <a:srgbClr val="00B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4" autoAdjust="0"/>
    <p:restoredTop sz="94007" autoAdjust="0"/>
  </p:normalViewPr>
  <p:slideViewPr>
    <p:cSldViewPr snapToGrid="0" snapToObjects="1">
      <p:cViewPr>
        <p:scale>
          <a:sx n="100" d="100"/>
          <a:sy n="100" d="100"/>
        </p:scale>
        <p:origin x="773" y="288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  <p:guide orient="horz" pos="3979"/>
        <p:guide orient="horz" pos="364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11/29/2022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dadyslexia.org.uk/advice/employers/creating-a-dyslexia-friendly-workplace/dyslexia-friendly-style-guid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67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08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31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95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2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4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7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49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66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55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77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7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58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72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4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0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09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04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Replace this guidance text with your own bullet pointed content.</a:t>
            </a:r>
          </a:p>
          <a:p>
            <a:r>
              <a:rPr lang="en-GB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For further guidance please see </a:t>
            </a:r>
            <a:r>
              <a:rPr lang="en-GB" sz="1200" u="sng" strike="noStrike" kern="1200" dirty="0">
                <a:solidFill>
                  <a:schemeClr val="tx1"/>
                </a:solidFill>
                <a:effectLst/>
                <a:ea typeface="+mn-ea"/>
                <a:cs typeface="+mn-cs"/>
                <a:hlinkClick r:id="rId3"/>
              </a:rPr>
              <a:t>https://www.bdadyslexia.org.uk/advice/employers/creating-a-dyslexia-friendly-workplace/dyslexia-friendly-style-guide</a:t>
            </a:r>
            <a:endParaRPr lang="en-GB" sz="1200" u="none" strike="noStrike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9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529" y="166971"/>
            <a:ext cx="990941" cy="96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29" y="826852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317" y="6356350"/>
            <a:ext cx="4114800" cy="365125"/>
          </a:xfrm>
        </p:spPr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80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731" y="119331"/>
            <a:ext cx="2743200" cy="365125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9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96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97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19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51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887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c-harwell.ac.uk/wp-content/uploads/2018/06/CLF-LOGO_20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13" y="5839523"/>
            <a:ext cx="817435" cy="7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30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rc-harwell.ac.uk/wp-content/uploads/2018/06/CLF-LOGO_20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13" y="5839523"/>
            <a:ext cx="817435" cy="7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32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0E5AF-8F87-E546-A7B8-CEC2736C7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15928D-57E1-CB47-ADF1-F2EFDF2D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706" y="-14049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40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7CCAFB-FC91-4AE2-968D-A31471285D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590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40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8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39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21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16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97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64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19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4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85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18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57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501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08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4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6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9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82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4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721" y="6182506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9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5" r:id="rId13"/>
    <p:sldLayoutId id="2147483696" r:id="rId14"/>
    <p:sldLayoutId id="2147483697" r:id="rId15"/>
    <p:sldLayoutId id="2147483698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1" y="5802307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6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515938" y="2289951"/>
            <a:ext cx="766111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</a:t>
            </a:r>
          </a:p>
          <a:p>
            <a:r>
              <a:rPr lang="en-GB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Area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590179" y="4773200"/>
            <a:ext cx="5745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Symes</a:t>
            </a: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Laser Facility</a:t>
            </a:r>
          </a:p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Rutherford Appleton Laboratory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-2" y="6465840"/>
            <a:ext cx="9088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November 2022</a:t>
            </a: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8BC39A2-EF4D-4EFE-978E-7B6E738F8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407" y="3994429"/>
            <a:ext cx="1783366" cy="26377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808BF6-ABA9-4E68-A5FD-4B1FA58FA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675" y="3889490"/>
            <a:ext cx="3552732" cy="2847631"/>
          </a:xfrm>
          <a:prstGeom prst="rect">
            <a:avLst/>
          </a:prstGeom>
        </p:spPr>
      </p:pic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development needed for EA1</a:t>
            </a:r>
            <a:endParaRPr lang="en-US" sz="4400" b="1" spc="-1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E85805-F3A1-4440-A06E-E91ACEF72184}"/>
              </a:ext>
            </a:extLst>
          </p:cNvPr>
          <p:cNvSpPr/>
          <p:nvPr/>
        </p:nvSpPr>
        <p:spPr>
          <a:xfrm>
            <a:off x="260839" y="1365089"/>
            <a:ext cx="114013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cell 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Multi-compartment continuous-flow gas cell (e.g. O. 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Kononenko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NIMA </a:t>
            </a: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829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125, (2016))</a:t>
            </a:r>
          </a:p>
          <a:p>
            <a:pPr fontAlgn="base"/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Guided cell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HOFI cell: i.e. EPAC-ready version of Oxford cells (A. Picksley thesis (2021))</a:t>
            </a:r>
            <a:endParaRPr lang="en-GB" sz="2000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GB" sz="2000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jet</a:t>
            </a:r>
          </a:p>
          <a:p>
            <a:pPr fontAlgn="base"/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mm slit nozzle (similar to Maryland design – B. Miao et al PRX </a:t>
            </a: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031038 (2022))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00731C-0720-4637-839B-C2D2871D4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781" y="3994429"/>
            <a:ext cx="4704028" cy="243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Electron beam focusing requirements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D79ED-81C6-4C7B-B5BA-8D32AE829709}"/>
              </a:ext>
            </a:extLst>
          </p:cNvPr>
          <p:cNvSpPr/>
          <p:nvPr/>
        </p:nvSpPr>
        <p:spPr>
          <a:xfrm>
            <a:off x="97997" y="1234924"/>
            <a:ext cx="5258354" cy="38625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options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 quadrupoles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 quadrupoles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plasma lenses</a:t>
            </a:r>
          </a:p>
          <a:p>
            <a:pPr fontAlgn="base">
              <a:spcAft>
                <a:spcPts val="600"/>
              </a:spcAft>
            </a:pPr>
            <a:endParaRPr lang="en-GB" sz="2000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ts val="600"/>
              </a:spcAft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configurations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Diagnostics – spectrometer resolution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irradiation – electronic disruption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Laser-electron collisions – ICS &amp; QED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6159D7-0E21-4240-8082-1915376FD7F6}"/>
              </a:ext>
            </a:extLst>
          </p:cNvPr>
          <p:cNvGrpSpPr/>
          <p:nvPr/>
        </p:nvGrpSpPr>
        <p:grpSpPr>
          <a:xfrm>
            <a:off x="5427825" y="1220703"/>
            <a:ext cx="6303228" cy="1646847"/>
            <a:chOff x="5427825" y="1220703"/>
            <a:chExt cx="6303228" cy="16468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6B6943-6F31-4998-8D85-60618224C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5438" y="1660148"/>
              <a:ext cx="6105615" cy="12074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F8D7B4-B1CA-42D5-8297-3EADCAD273FD}"/>
                </a:ext>
              </a:extLst>
            </p:cNvPr>
            <p:cNvSpPr txBox="1"/>
            <p:nvPr/>
          </p:nvSpPr>
          <p:spPr>
            <a:xfrm>
              <a:off x="5427825" y="1220703"/>
              <a:ext cx="55261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ICS photon source with </a:t>
              </a:r>
              <a:r>
                <a:rPr lang="en-GB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~10 µm </a:t>
              </a:r>
              <a:r>
                <a:rPr lang="en-GB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source size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AC9FEE-89D6-43E1-AC59-6862F2E7BC27}"/>
              </a:ext>
            </a:extLst>
          </p:cNvPr>
          <p:cNvGrpSpPr/>
          <p:nvPr/>
        </p:nvGrpSpPr>
        <p:grpSpPr>
          <a:xfrm>
            <a:off x="5427826" y="2897667"/>
            <a:ext cx="6713524" cy="2276548"/>
            <a:chOff x="5427826" y="2897667"/>
            <a:chExt cx="6713524" cy="227654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7556F4-ADDA-4F2D-A96F-28053FEDA08E}"/>
                </a:ext>
              </a:extLst>
            </p:cNvPr>
            <p:cNvSpPr txBox="1"/>
            <p:nvPr/>
          </p:nvSpPr>
          <p:spPr>
            <a:xfrm>
              <a:off x="5427826" y="2897667"/>
              <a:ext cx="671352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For QED need highest electron energy and highest intensity possible. Interested in quantum parameter </a:t>
              </a:r>
              <a:r>
                <a:rPr lang="el-GR" sz="2000" dirty="0">
                  <a:latin typeface="Arial" panose="020B0604020202020204" pitchFamily="34" charset="0"/>
                  <a:cs typeface="Arial" panose="020B0604020202020204" pitchFamily="34" charset="0"/>
                </a:rPr>
                <a:t>η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 = E</a:t>
              </a:r>
              <a:r>
                <a:rPr lang="en-GB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RF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 / E</a:t>
              </a:r>
              <a:r>
                <a:rPr lang="en-GB" sz="20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GB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000" dirty="0">
                  <a:solidFill>
                    <a:srgbClr val="4342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0.1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4A6C2A-ADDC-4C57-8D98-4CFCCB4CF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4129" y="3646449"/>
              <a:ext cx="6106924" cy="152776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C2C7C7-5B3E-495A-AF5E-9B424FDC077C}"/>
              </a:ext>
            </a:extLst>
          </p:cNvPr>
          <p:cNvGrpSpPr/>
          <p:nvPr/>
        </p:nvGrpSpPr>
        <p:grpSpPr>
          <a:xfrm>
            <a:off x="2942805" y="5266462"/>
            <a:ext cx="9421362" cy="1554325"/>
            <a:chOff x="2942805" y="5266462"/>
            <a:chExt cx="9421362" cy="15543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2AA4A06-6087-4879-A737-2ABE4DA39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2805" y="5707558"/>
              <a:ext cx="3923857" cy="111322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D0F9A9-5C7D-4C41-9732-D640DBE10D18}"/>
                </a:ext>
              </a:extLst>
            </p:cNvPr>
            <p:cNvSpPr txBox="1"/>
            <p:nvPr/>
          </p:nvSpPr>
          <p:spPr>
            <a:xfrm>
              <a:off x="2942805" y="5266462"/>
              <a:ext cx="718661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FEL uses </a:t>
              </a:r>
              <a:r>
                <a:rPr lang="en-GB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~100 </a:t>
              </a:r>
              <a:r>
                <a:rPr lang="en-GB" sz="2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µm </a:t>
              </a:r>
              <a:r>
                <a:rPr lang="en-GB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focus in the undulators</a:t>
              </a:r>
              <a:endPara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E6D4B7-DBCB-4FFE-BCFC-4B1B71C08241}"/>
                </a:ext>
              </a:extLst>
            </p:cNvPr>
            <p:cNvSpPr txBox="1"/>
            <p:nvPr/>
          </p:nvSpPr>
          <p:spPr>
            <a:xfrm>
              <a:off x="7041621" y="5780394"/>
              <a:ext cx="532254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Wang 2021 (SIOM)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500 MeV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Quad doublet 250 Tm</a:t>
              </a:r>
              <a:r>
                <a:rPr lang="en-GB" baseline="30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-1</a:t>
              </a:r>
              <a:r>
                <a:rPr lang="en-GB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+ EM + EM doublet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03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Quadrupole capture and focusing for </a:t>
            </a:r>
          </a:p>
          <a:p>
            <a:r>
              <a:rPr lang="en-US" spc="-150" dirty="0">
                <a:solidFill>
                  <a:srgbClr val="2E2D62"/>
                </a:solidFill>
              </a:rPr>
              <a:t>1 GeV electron beam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A7B80-1F8D-4904-90EE-D4C6F4CE9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" y="1516126"/>
            <a:ext cx="6588809" cy="211551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31A1F2-36E6-44A3-91D0-8AF5FBEAC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8132"/>
            <a:ext cx="6576011" cy="2184531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ED79ED-81C6-4C7B-B5BA-8D32AE829709}"/>
              </a:ext>
            </a:extLst>
          </p:cNvPr>
          <p:cNvSpPr/>
          <p:nvPr/>
        </p:nvSpPr>
        <p:spPr>
          <a:xfrm>
            <a:off x="7057919" y="1516126"/>
            <a:ext cx="4587234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with FBPIC and Elegant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of 10 PMQs focus 1 GeV electrons 1 m from the source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with a Gaussian beam is not representative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LWFA target energy is contained in a core on the axis – low energy electrons form a halo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focus to a spot size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~20 µm</a:t>
            </a:r>
          </a:p>
        </p:txBody>
      </p:sp>
    </p:spTree>
    <p:extLst>
      <p:ext uri="{BB962C8B-B14F-4D97-AF65-F5344CB8AC3E}">
        <p14:creationId xmlns:p14="http://schemas.microsoft.com/office/powerpoint/2010/main" val="32375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Concerns about quality of commercial Halbach quadrupoles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BA921-194E-4CA6-978D-E29DD0D76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4"/>
          <a:stretch/>
        </p:blipFill>
        <p:spPr>
          <a:xfrm>
            <a:off x="4052046" y="1406629"/>
            <a:ext cx="7395883" cy="5226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E55DA7-9B12-42FF-A954-62C496537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73" y="1479854"/>
            <a:ext cx="2904565" cy="2922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0A5E28-36C3-4B4E-BB33-01124045AEB7}"/>
              </a:ext>
            </a:extLst>
          </p:cNvPr>
          <p:cNvSpPr txBox="1"/>
          <p:nvPr/>
        </p:nvSpPr>
        <p:spPr>
          <a:xfrm>
            <a:off x="444127" y="4475574"/>
            <a:ext cx="3020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34246"/>
                </a:solidFill>
              </a:rPr>
              <a:t>Commercial 500 T/m Halbach quadrupole from </a:t>
            </a:r>
            <a:r>
              <a:rPr lang="en-GB" dirty="0" err="1">
                <a:solidFill>
                  <a:srgbClr val="434246"/>
                </a:solidFill>
              </a:rPr>
              <a:t>Kyma</a:t>
            </a:r>
            <a:r>
              <a:rPr lang="en-GB" dirty="0">
                <a:solidFill>
                  <a:srgbClr val="434246"/>
                </a:solidFill>
              </a:rPr>
              <a:t> S.p.A. used at SPARC_LAB</a:t>
            </a:r>
          </a:p>
        </p:txBody>
      </p:sp>
    </p:spTree>
    <p:extLst>
      <p:ext uri="{BB962C8B-B14F-4D97-AF65-F5344CB8AC3E}">
        <p14:creationId xmlns:p14="http://schemas.microsoft.com/office/powerpoint/2010/main" val="144011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 err="1">
                <a:solidFill>
                  <a:srgbClr val="2E2D62"/>
                </a:solidFill>
              </a:rPr>
              <a:t>ASTeC</a:t>
            </a:r>
            <a:r>
              <a:rPr lang="en-US" spc="-150" dirty="0">
                <a:solidFill>
                  <a:srgbClr val="2E2D62"/>
                </a:solidFill>
              </a:rPr>
              <a:t> propose to buy commercial magnet sections and build array in-house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3869B6-264D-4267-8BF3-F75BFE7E0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726" y="1398029"/>
            <a:ext cx="4158497" cy="54599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B5E870-967B-4A7E-B8A1-AE8BC12775BC}"/>
              </a:ext>
            </a:extLst>
          </p:cNvPr>
          <p:cNvGrpSpPr/>
          <p:nvPr/>
        </p:nvGrpSpPr>
        <p:grpSpPr>
          <a:xfrm>
            <a:off x="463288" y="1488077"/>
            <a:ext cx="5588548" cy="2419725"/>
            <a:chOff x="463288" y="1488077"/>
            <a:chExt cx="5588548" cy="241972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7D24BC2-3181-4CA2-90B0-4253D67CD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1" t="2933" r="6362"/>
            <a:stretch/>
          </p:blipFill>
          <p:spPr>
            <a:xfrm>
              <a:off x="3044209" y="1488077"/>
              <a:ext cx="3007627" cy="24197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8963F1-160E-430C-9A25-E04717CD0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035" r="33002"/>
            <a:stretch/>
          </p:blipFill>
          <p:spPr>
            <a:xfrm>
              <a:off x="463288" y="1571628"/>
              <a:ext cx="2402958" cy="2055646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91A0530-37BE-4C36-BD27-2068AE15C9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08" y="4072647"/>
            <a:ext cx="2541381" cy="261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Electron beam diagnostics</a:t>
            </a: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9F4519BF-81DD-492E-9EF6-581DB72A9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/>
          <a:stretch/>
        </p:blipFill>
        <p:spPr bwMode="auto">
          <a:xfrm>
            <a:off x="493059" y="1177854"/>
            <a:ext cx="11162279" cy="54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77AE4F-1A78-4E0D-A98F-93CCA6BFACF5}"/>
              </a:ext>
            </a:extLst>
          </p:cNvPr>
          <p:cNvSpPr txBox="1"/>
          <p:nvPr/>
        </p:nvSpPr>
        <p:spPr>
          <a:xfrm>
            <a:off x="6078645" y="2632190"/>
            <a:ext cx="1477926" cy="646331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Exit-mode imaging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938B7-C0AE-4283-ADC6-21160B40EDF5}"/>
              </a:ext>
            </a:extLst>
          </p:cNvPr>
          <p:cNvSpPr txBox="1"/>
          <p:nvPr/>
        </p:nvSpPr>
        <p:spPr>
          <a:xfrm>
            <a:off x="3629363" y="2180251"/>
            <a:ext cx="1391220" cy="646331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Scintillator screens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121C6-507C-4CED-ABDD-68B9DEFBD9EE}"/>
              </a:ext>
            </a:extLst>
          </p:cNvPr>
          <p:cNvSpPr txBox="1"/>
          <p:nvPr/>
        </p:nvSpPr>
        <p:spPr>
          <a:xfrm>
            <a:off x="9309769" y="3232407"/>
            <a:ext cx="1670799" cy="646331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Electron spectrometer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ABA59D-A480-4A06-890F-BBC90C6C14FE}"/>
              </a:ext>
            </a:extLst>
          </p:cNvPr>
          <p:cNvSpPr txBox="1"/>
          <p:nvPr/>
        </p:nvSpPr>
        <p:spPr>
          <a:xfrm>
            <a:off x="7967477" y="3093855"/>
            <a:ext cx="565219" cy="369332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055CD-5980-4166-8FAC-2DD5F0BE84C3}"/>
              </a:ext>
            </a:extLst>
          </p:cNvPr>
          <p:cNvSpPr txBox="1"/>
          <p:nvPr/>
        </p:nvSpPr>
        <p:spPr>
          <a:xfrm>
            <a:off x="10910579" y="4032033"/>
            <a:ext cx="1110842" cy="646331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X-ray camera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EDC0C-7854-4C94-A12C-764519988574}"/>
              </a:ext>
            </a:extLst>
          </p:cNvPr>
          <p:cNvSpPr txBox="1"/>
          <p:nvPr/>
        </p:nvSpPr>
        <p:spPr>
          <a:xfrm>
            <a:off x="639607" y="5787817"/>
            <a:ext cx="1391220" cy="646331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Interaction chamber</a:t>
            </a:r>
          </a:p>
        </p:txBody>
      </p:sp>
    </p:spTree>
    <p:extLst>
      <p:ext uri="{BB962C8B-B14F-4D97-AF65-F5344CB8AC3E}">
        <p14:creationId xmlns:p14="http://schemas.microsoft.com/office/powerpoint/2010/main" val="205707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Exit mode characterization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CBD36A-0AF0-4DFD-823D-EC3541100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19" y="1301246"/>
            <a:ext cx="9932645" cy="2989863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88485E-0729-4494-A622-42B47D827C07}"/>
              </a:ext>
            </a:extLst>
          </p:cNvPr>
          <p:cNvSpPr/>
          <p:nvPr/>
        </p:nvSpPr>
        <p:spPr>
          <a:xfrm>
            <a:off x="2976531" y="4547654"/>
            <a:ext cx="8901703" cy="21698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with standard exit mode using direct beamline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 has started for large optics and mounts, spectrometer, Grenouille, and cameras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 the beam can be folded with plasma mirrors to remove obstructions from the applications beamline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Folded configuration uses the same vacuum chamber and optical set up </a:t>
            </a:r>
          </a:p>
        </p:txBody>
      </p:sp>
    </p:spTree>
    <p:extLst>
      <p:ext uri="{BB962C8B-B14F-4D97-AF65-F5344CB8AC3E}">
        <p14:creationId xmlns:p14="http://schemas.microsoft.com/office/powerpoint/2010/main" val="9455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Electron spectrometer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88485E-0729-4494-A622-42B47D827C07}"/>
              </a:ext>
            </a:extLst>
          </p:cNvPr>
          <p:cNvSpPr/>
          <p:nvPr/>
        </p:nvSpPr>
        <p:spPr>
          <a:xfrm>
            <a:off x="2976531" y="4547654"/>
            <a:ext cx="8901703" cy="21698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achieve 1% resolution at 5 GeV, divergence needs to be controlled – could use electromagnets, or a collimator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length and pole height determine bandwidth and resolution – decisions will affect cost, size, weight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 with large area 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Lanex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extra YAG at the target energy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add energy-selection to narrow electron spectrum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E3FC6A-7DDC-4400-97E9-9F55222B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821" y="1198539"/>
            <a:ext cx="9009530" cy="334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0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Electron emittance and bunch length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88485E-0729-4494-A622-42B47D827C07}"/>
              </a:ext>
            </a:extLst>
          </p:cNvPr>
          <p:cNvSpPr/>
          <p:nvPr/>
        </p:nvSpPr>
        <p:spPr>
          <a:xfrm>
            <a:off x="2976531" y="4942100"/>
            <a:ext cx="8901703" cy="14003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+ spectrum also gives “bow-tie” measurement of emittance – method used at LBNL, MPQ, DESY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ASTeC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dielectric 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streaker to directly measure duration of 10 fs bunches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E3083-18DD-4BF1-A4D2-2A747EEA0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9" y="1548261"/>
            <a:ext cx="4262002" cy="3167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07830-E5D8-4EAC-8233-B299554F9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98" y="3187717"/>
            <a:ext cx="6864136" cy="1527565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2BE2B3-11E3-4591-B5BB-E1E7F63593FD}"/>
              </a:ext>
            </a:extLst>
          </p:cNvPr>
          <p:cNvSpPr txBox="1"/>
          <p:nvPr/>
        </p:nvSpPr>
        <p:spPr>
          <a:xfrm>
            <a:off x="786031" y="1150706"/>
            <a:ext cx="333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434246"/>
                </a:solidFill>
              </a:rPr>
              <a:t>Bow-tie emittance measurement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FD5806-0894-4510-8424-7D7EEC5D4213}"/>
              </a:ext>
            </a:extLst>
          </p:cNvPr>
          <p:cNvSpPr txBox="1"/>
          <p:nvPr/>
        </p:nvSpPr>
        <p:spPr>
          <a:xfrm>
            <a:off x="5447833" y="1320809"/>
            <a:ext cx="617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434246"/>
                </a:solidFill>
              </a:rPr>
              <a:t>Transverse </a:t>
            </a:r>
            <a:r>
              <a:rPr lang="en-GB" b="1" dirty="0" err="1">
                <a:solidFill>
                  <a:srgbClr val="434246"/>
                </a:solidFill>
              </a:rPr>
              <a:t>wakefield</a:t>
            </a:r>
            <a:r>
              <a:rPr lang="en-GB" b="1" dirty="0">
                <a:solidFill>
                  <a:srgbClr val="434246"/>
                </a:solidFill>
              </a:rPr>
              <a:t> force lines in a planar dielectric structure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01D8AC-EBA2-4C20-AF07-9D9592F38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815" y="1783310"/>
            <a:ext cx="6652516" cy="118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Transition radiation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88485E-0729-4494-A622-42B47D827C07}"/>
              </a:ext>
            </a:extLst>
          </p:cNvPr>
          <p:cNvSpPr/>
          <p:nvPr/>
        </p:nvSpPr>
        <p:spPr>
          <a:xfrm>
            <a:off x="2976531" y="4966966"/>
            <a:ext cx="9215469" cy="18620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radiation needs to be measured in a wide spectral range         (250 nm – 12 µm)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examples in the literature (MPQ &amp; HZDR)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wavelength limited by sensitivity of mercury cadmium telluride (MCT)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designs and costs of components (MIR detector is ~100k)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40610D-3658-4B1B-9817-9B246C69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331" y="1103558"/>
            <a:ext cx="4356848" cy="37524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C1E739-24EF-407B-BFAB-1FD2691DDD01}"/>
              </a:ext>
            </a:extLst>
          </p:cNvPr>
          <p:cNvSpPr txBox="1"/>
          <p:nvPr/>
        </p:nvSpPr>
        <p:spPr>
          <a:xfrm>
            <a:off x="661822" y="1427447"/>
            <a:ext cx="399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434246"/>
                </a:solidFill>
              </a:rPr>
              <a:t>HZDR transition radiation measurement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F7088E-A338-4B06-A7F5-8A27B78E8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91" y="1907718"/>
            <a:ext cx="426757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D6F3B3A-1564-4DCB-93BF-C4DEAF7D5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9" b="23427"/>
          <a:stretch/>
        </p:blipFill>
        <p:spPr bwMode="auto">
          <a:xfrm>
            <a:off x="170579" y="1729430"/>
            <a:ext cx="11288424" cy="3333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Experimental Area 1 houses a PW-driven laser </a:t>
            </a:r>
            <a:r>
              <a:rPr lang="en-US" spc="-150" dirty="0" err="1">
                <a:solidFill>
                  <a:srgbClr val="2E2D62"/>
                </a:solidFill>
              </a:rPr>
              <a:t>wakefield</a:t>
            </a:r>
            <a:r>
              <a:rPr lang="en-US" spc="-150" dirty="0">
                <a:solidFill>
                  <a:srgbClr val="2E2D62"/>
                </a:solidFill>
              </a:rPr>
              <a:t> electron accelerator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6B06EB-296E-CC6B-512D-8C1C80731C80}"/>
              </a:ext>
            </a:extLst>
          </p:cNvPr>
          <p:cNvSpPr txBox="1"/>
          <p:nvPr/>
        </p:nvSpPr>
        <p:spPr>
          <a:xfrm>
            <a:off x="4517600" y="5128570"/>
            <a:ext cx="7188842" cy="1631216"/>
          </a:xfrm>
          <a:prstGeom prst="rect">
            <a:avLst/>
          </a:prstGeom>
          <a:solidFill>
            <a:srgbClr val="FFC000">
              <a:alpha val="74354"/>
            </a:srgb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Timeline: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2023 – Delivery and installation of large equipment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2024 – Commissioning with internal lasers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Q1 2025 – Pulsed beam commissioning and first experiments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Q3 2025 – Operational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F6C865-5064-4F22-AC07-ADFCB06C0477}"/>
              </a:ext>
            </a:extLst>
          </p:cNvPr>
          <p:cNvSpPr txBox="1"/>
          <p:nvPr/>
        </p:nvSpPr>
        <p:spPr>
          <a:xfrm>
            <a:off x="2456473" y="4271127"/>
            <a:ext cx="1377949" cy="707886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Beam focusing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274DA-6377-4DA2-8BA6-F0C34B6058DB}"/>
              </a:ext>
            </a:extLst>
          </p:cNvPr>
          <p:cNvSpPr txBox="1"/>
          <p:nvPr/>
        </p:nvSpPr>
        <p:spPr>
          <a:xfrm>
            <a:off x="10081500" y="1485527"/>
            <a:ext cx="1624942" cy="707886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Interaction chamber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9628B7-71EB-4E9F-A516-F9FDE06E61B2}"/>
              </a:ext>
            </a:extLst>
          </p:cNvPr>
          <p:cNvSpPr txBox="1"/>
          <p:nvPr/>
        </p:nvSpPr>
        <p:spPr>
          <a:xfrm>
            <a:off x="242296" y="3917184"/>
            <a:ext cx="1377949" cy="707886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Turning chamber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400" y="2903499"/>
            <a:ext cx="9144000" cy="38304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8" y="377576"/>
            <a:ext cx="2828089" cy="7229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11745" y="2393174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1746" y="3300698"/>
            <a:ext cx="8757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 Photonics Applications Centre (EPAC)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25" y="5766140"/>
            <a:ext cx="989886" cy="96780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5032630"/>
            <a:ext cx="11567797" cy="46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81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1648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 smtClean="0">
                <a:solidFill>
                  <a:srgbClr val="2E2D62"/>
                </a:solidFill>
              </a:rPr>
              <a:t>EA1 </a:t>
            </a:r>
            <a:r>
              <a:rPr lang="en-US" spc="-150" dirty="0">
                <a:solidFill>
                  <a:srgbClr val="2E2D62"/>
                </a:solidFill>
              </a:rPr>
              <a:t>Beam alignment and </a:t>
            </a:r>
            <a:r>
              <a:rPr lang="en-US" spc="-150" dirty="0" smtClean="0">
                <a:solidFill>
                  <a:srgbClr val="2E2D62"/>
                </a:solidFill>
              </a:rPr>
              <a:t>stability</a:t>
            </a:r>
            <a:endParaRPr lang="en-US" spc="-150" dirty="0">
              <a:solidFill>
                <a:srgbClr val="2E2D6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27" y="1443716"/>
            <a:ext cx="10254361" cy="5224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23247" y="4883002"/>
            <a:ext cx="503275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526522" y="3275874"/>
            <a:ext cx="3735733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 rot="20983770">
            <a:off x="4877619" y="3396993"/>
            <a:ext cx="1385516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/>
          <p:cNvSpPr/>
          <p:nvPr/>
        </p:nvSpPr>
        <p:spPr>
          <a:xfrm rot="5400000">
            <a:off x="7197923" y="1227981"/>
            <a:ext cx="108002" cy="473179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 rot="5400000">
            <a:off x="1665528" y="4074401"/>
            <a:ext cx="1705048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 rot="5400000">
            <a:off x="2143414" y="2859482"/>
            <a:ext cx="749275" cy="108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019022" y="4911522"/>
            <a:ext cx="503275" cy="5400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 rot="5400000">
            <a:off x="1675747" y="4096218"/>
            <a:ext cx="1684608" cy="5400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 rot="5400000">
            <a:off x="2143414" y="2893258"/>
            <a:ext cx="749275" cy="54000"/>
          </a:xfrm>
          <a:prstGeom prst="rect">
            <a:avLst/>
          </a:prstGeom>
          <a:solidFill>
            <a:srgbClr val="00308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2368736" y="6381940"/>
            <a:ext cx="352632" cy="203944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 w="444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 rot="5400000">
            <a:off x="1767138" y="5711405"/>
            <a:ext cx="1501298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 rot="10800000">
            <a:off x="2545646" y="3312543"/>
            <a:ext cx="371661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 rot="20983770">
            <a:off x="4888899" y="3428600"/>
            <a:ext cx="1385516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Isosceles Triangle 32"/>
          <p:cNvSpPr/>
          <p:nvPr/>
        </p:nvSpPr>
        <p:spPr>
          <a:xfrm rot="5400000">
            <a:off x="7247353" y="1227981"/>
            <a:ext cx="36000" cy="473179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49" name="Group 2048"/>
          <p:cNvGrpSpPr/>
          <p:nvPr/>
        </p:nvGrpSpPr>
        <p:grpSpPr>
          <a:xfrm>
            <a:off x="2261029" y="2141032"/>
            <a:ext cx="9793811" cy="4466176"/>
            <a:chOff x="2261029" y="2141032"/>
            <a:chExt cx="9793811" cy="4466176"/>
          </a:xfrm>
        </p:grpSpPr>
        <p:sp>
          <p:nvSpPr>
            <p:cNvPr id="8" name="Rectangle 7"/>
            <p:cNvSpPr/>
            <p:nvPr/>
          </p:nvSpPr>
          <p:spPr>
            <a:xfrm>
              <a:off x="2261029" y="2141032"/>
              <a:ext cx="1756789" cy="756051"/>
            </a:xfrm>
            <a:prstGeom prst="rect">
              <a:avLst/>
            </a:prstGeom>
            <a:noFill/>
            <a:ln w="317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328542" y="2913482"/>
              <a:ext cx="567487" cy="1453367"/>
            </a:xfrm>
            <a:prstGeom prst="straightConnector1">
              <a:avLst/>
            </a:prstGeom>
            <a:ln w="31750">
              <a:solidFill>
                <a:schemeClr val="tx1">
                  <a:lumMod val="90000"/>
                  <a:lumOff val="1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3ED79ED-81C6-4C7B-B5BA-8D32AE829709}"/>
                </a:ext>
              </a:extLst>
            </p:cNvPr>
            <p:cNvSpPr/>
            <p:nvPr/>
          </p:nvSpPr>
          <p:spPr>
            <a:xfrm>
              <a:off x="8165485" y="4400808"/>
              <a:ext cx="3889355" cy="21544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Aft>
                  <a:spcPts val="600"/>
                </a:spcAft>
              </a:pPr>
              <a:r>
                <a:rPr lang="en-GB" sz="1600" b="1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Input beam monitoring</a:t>
              </a:r>
              <a:endParaRPr lang="en-GB" sz="16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fontAlgn="base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Downsize beam with wedge and spherical mirror</a:t>
              </a:r>
              <a:endPara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fontAlgn="base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 NF, FF, </a:t>
              </a:r>
              <a:r>
                <a:rPr lang="en-GB" sz="1600" dirty="0" err="1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wavefront</a:t>
              </a:r>
              <a:r>
                <a:rPr lang="en-GB" sz="1600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energy</a:t>
              </a:r>
            </a:p>
            <a:p>
              <a:pPr marL="285750" indent="-285750" fontAlgn="base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Co-linear blue CW fo</a:t>
              </a:r>
              <a:r>
                <a:rPr lang="en-GB" sz="1600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 </a:t>
              </a:r>
              <a:r>
                <a:rPr lang="en-GB" sz="1600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active stabilisation – </a:t>
              </a:r>
              <a:r>
                <a:rPr lang="en-GB" sz="1600" b="1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aim for &lt; 5 </a:t>
              </a:r>
              <a:r>
                <a:rPr lang="el-GR" sz="1600" b="1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GB" sz="1600" b="1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</a:t>
              </a:r>
              <a:endParaRPr lang="en-GB" sz="16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fontAlgn="base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600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Stabilisation of beam </a:t>
              </a:r>
              <a:r>
                <a:rPr lang="en-GB" sz="1600" b="1" dirty="0" smtClean="0">
                  <a:solidFill>
                    <a:srgbClr val="6262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defocus</a:t>
              </a:r>
            </a:p>
          </p:txBody>
        </p:sp>
        <p:pic>
          <p:nvPicPr>
            <p:cNvPr id="2048" name="Picture 20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241" y="4391272"/>
              <a:ext cx="4868588" cy="2215936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3080751" y="4391272"/>
              <a:ext cx="4882078" cy="2215936"/>
            </a:xfrm>
            <a:prstGeom prst="rect">
              <a:avLst/>
            </a:prstGeom>
            <a:noFill/>
            <a:ln w="317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3ED79ED-81C6-4C7B-B5BA-8D32AE829709}"/>
              </a:ext>
            </a:extLst>
          </p:cNvPr>
          <p:cNvSpPr/>
          <p:nvPr/>
        </p:nvSpPr>
        <p:spPr>
          <a:xfrm>
            <a:off x="7158673" y="1237570"/>
            <a:ext cx="4713287" cy="13080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1600" b="1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target alignment</a:t>
            </a:r>
            <a:endParaRPr lang="en-GB" sz="1600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pneumatic references into target chamber</a:t>
            </a:r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err="1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Wavefront</a:t>
            </a:r>
            <a:r>
              <a:rPr lang="en-GB" sz="16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corrected </a:t>
            </a:r>
            <a:r>
              <a:rPr lang="en-GB" sz="16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16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exit-mode diagnostic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In-chamber camera to characterise focus</a:t>
            </a:r>
          </a:p>
        </p:txBody>
      </p:sp>
    </p:spTree>
    <p:extLst>
      <p:ext uri="{BB962C8B-B14F-4D97-AF65-F5344CB8AC3E}">
        <p14:creationId xmlns:p14="http://schemas.microsoft.com/office/powerpoint/2010/main" val="38749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EA1 – Beam turning chambers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6424649" y="1186824"/>
            <a:ext cx="5484673" cy="15542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 (UK) delivered March 21</a:t>
            </a:r>
          </a:p>
          <a:p>
            <a:pPr fontAlgn="base">
              <a:spcAft>
                <a:spcPts val="600"/>
              </a:spcAft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mount drifts and closed loop operation</a:t>
            </a:r>
          </a:p>
          <a:p>
            <a:pPr fontAlgn="base">
              <a:spcAft>
                <a:spcPts val="600"/>
              </a:spcAft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 (India) delivered Aug 22</a:t>
            </a:r>
          </a:p>
          <a:p>
            <a:pPr fontAlgn="base">
              <a:spcAft>
                <a:spcPts val="600"/>
              </a:spcAft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test results are good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10B9BF-9DA1-4A0F-B4D6-4DA9911C4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83" t="24510" r="10293" b="11176"/>
          <a:stretch/>
        </p:blipFill>
        <p:spPr>
          <a:xfrm>
            <a:off x="4007224" y="2823162"/>
            <a:ext cx="7939684" cy="3953772"/>
          </a:xfrm>
          <a:prstGeom prst="rect">
            <a:avLst/>
          </a:prstGeom>
        </p:spPr>
      </p:pic>
      <p:pic>
        <p:nvPicPr>
          <p:cNvPr id="11" name="Picture 10" descr="A picture containing text, indoor, old, equipment&#10;&#10;Description automatically generated">
            <a:extLst>
              <a:ext uri="{FF2B5EF4-FFF2-40B4-BE49-F238E27FC236}">
                <a16:creationId xmlns:a16="http://schemas.microsoft.com/office/drawing/2014/main" id="{A72A70D5-9D06-496B-A736-5643E4D81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91487" y="1778372"/>
            <a:ext cx="4401673" cy="3301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D7D2F8-3624-4F03-A619-9C930C6090D1}"/>
              </a:ext>
            </a:extLst>
          </p:cNvPr>
          <p:cNvSpPr txBox="1"/>
          <p:nvPr/>
        </p:nvSpPr>
        <p:spPr>
          <a:xfrm>
            <a:off x="3772594" y="1419516"/>
            <a:ext cx="2258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434246"/>
                </a:solidFill>
              </a:rPr>
              <a:t>Mount under vacuum</a:t>
            </a:r>
          </a:p>
          <a:p>
            <a:r>
              <a:rPr lang="en-GB" dirty="0">
                <a:solidFill>
                  <a:srgbClr val="434246"/>
                </a:solidFill>
              </a:rPr>
              <a:t>Pumps off, motors off</a:t>
            </a:r>
          </a:p>
          <a:p>
            <a:r>
              <a:rPr lang="en-GB" dirty="0">
                <a:solidFill>
                  <a:srgbClr val="434246"/>
                </a:solidFill>
              </a:rPr>
              <a:t>Drift within ±1 µrad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896CFE6-627C-465A-81DE-83528DE912C2}"/>
              </a:ext>
            </a:extLst>
          </p:cNvPr>
          <p:cNvCxnSpPr>
            <a:stCxn id="4" idx="2"/>
          </p:cNvCxnSpPr>
          <p:nvPr/>
        </p:nvCxnSpPr>
        <p:spPr>
          <a:xfrm>
            <a:off x="4901718" y="2342846"/>
            <a:ext cx="844658" cy="947201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9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EA1 – Beam turning chambers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DDEF45-6F26-4E09-8B76-434F79C73F7D}"/>
              </a:ext>
            </a:extLst>
          </p:cNvPr>
          <p:cNvGrpSpPr/>
          <p:nvPr/>
        </p:nvGrpSpPr>
        <p:grpSpPr>
          <a:xfrm>
            <a:off x="62615" y="1251979"/>
            <a:ext cx="3230048" cy="2354871"/>
            <a:chOff x="62615" y="1251979"/>
            <a:chExt cx="3230048" cy="23548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4B6C846-95AF-48E7-93DD-0F844F750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268" y="1251979"/>
              <a:ext cx="3173395" cy="23548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D7D2F8-3624-4F03-A619-9C930C6090D1}"/>
                </a:ext>
              </a:extLst>
            </p:cNvPr>
            <p:cNvSpPr txBox="1"/>
            <p:nvPr/>
          </p:nvSpPr>
          <p:spPr>
            <a:xfrm>
              <a:off x="62615" y="1258178"/>
              <a:ext cx="19976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solidFill>
                    <a:srgbClr val="434246"/>
                  </a:solidFill>
                </a:rPr>
                <a:t>Piezomotor</a:t>
              </a:r>
              <a:r>
                <a:rPr lang="en-GB" b="1" dirty="0">
                  <a:solidFill>
                    <a:srgbClr val="434246"/>
                  </a:solidFill>
                </a:rPr>
                <a:t> LTC300</a:t>
              </a:r>
            </a:p>
            <a:p>
              <a:r>
                <a:rPr lang="en-GB" dirty="0">
                  <a:solidFill>
                    <a:srgbClr val="434246"/>
                  </a:solidFill>
                </a:rPr>
                <a:t>~1 nm resolution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1DB3F4-E91D-49B9-85BD-B8346FE083D3}"/>
              </a:ext>
            </a:extLst>
          </p:cNvPr>
          <p:cNvGrpSpPr/>
          <p:nvPr/>
        </p:nvGrpSpPr>
        <p:grpSpPr>
          <a:xfrm>
            <a:off x="3486031" y="1134294"/>
            <a:ext cx="8329266" cy="5696174"/>
            <a:chOff x="1746913" y="1985237"/>
            <a:chExt cx="8329266" cy="56961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2C6383-AB22-4CE6-B8A0-E8D4AE313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88" t="9656" r="749" b="3180"/>
            <a:stretch/>
          </p:blipFill>
          <p:spPr>
            <a:xfrm>
              <a:off x="1898916" y="4808065"/>
              <a:ext cx="8177263" cy="287334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0B582-868A-49CF-917B-6A62BBFC9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65" t="11747" r="537" b="3295"/>
            <a:stretch/>
          </p:blipFill>
          <p:spPr>
            <a:xfrm>
              <a:off x="1898916" y="2239732"/>
              <a:ext cx="8177263" cy="25683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D8DD41-303F-4D01-8FEE-8205730A1E56}"/>
                </a:ext>
              </a:extLst>
            </p:cNvPr>
            <p:cNvSpPr txBox="1"/>
            <p:nvPr/>
          </p:nvSpPr>
          <p:spPr>
            <a:xfrm>
              <a:off x="1746913" y="1985237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C41409-9AE1-4E62-B4E5-52C8E4F7B0C8}"/>
                </a:ext>
              </a:extLst>
            </p:cNvPr>
            <p:cNvSpPr txBox="1"/>
            <p:nvPr/>
          </p:nvSpPr>
          <p:spPr>
            <a:xfrm>
              <a:off x="1746913" y="4517526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6D62432-99CC-467D-9C16-E2512CA6706E}"/>
              </a:ext>
            </a:extLst>
          </p:cNvPr>
          <p:cNvGrpSpPr/>
          <p:nvPr/>
        </p:nvGrpSpPr>
        <p:grpSpPr>
          <a:xfrm>
            <a:off x="19430" y="3558907"/>
            <a:ext cx="3358637" cy="2329796"/>
            <a:chOff x="19430" y="3558907"/>
            <a:chExt cx="3358637" cy="232979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E20DCA9-7893-4247-89EE-8E65BC00F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2" y="3558907"/>
              <a:ext cx="3344205" cy="232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EE5869-DB75-4DA0-9B59-47E7F24CC56C}"/>
                </a:ext>
              </a:extLst>
            </p:cNvPr>
            <p:cNvSpPr txBox="1"/>
            <p:nvPr/>
          </p:nvSpPr>
          <p:spPr>
            <a:xfrm>
              <a:off x="19430" y="4835798"/>
              <a:ext cx="19659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434246"/>
                  </a:solidFill>
                </a:rPr>
                <a:t>STANDA 8MAV</a:t>
              </a:r>
            </a:p>
            <a:p>
              <a:r>
                <a:rPr lang="en-GB" dirty="0">
                  <a:solidFill>
                    <a:srgbClr val="434246"/>
                  </a:solidFill>
                </a:rPr>
                <a:t>~50 nm resolution</a:t>
              </a:r>
            </a:p>
            <a:p>
              <a:r>
                <a:rPr lang="en-GB" dirty="0">
                  <a:solidFill>
                    <a:srgbClr val="434246"/>
                  </a:solidFill>
                </a:rPr>
                <a:t>Lower cost stepper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728586D-2412-46D2-B1D6-4C9BFB335701}"/>
              </a:ext>
            </a:extLst>
          </p:cNvPr>
          <p:cNvSpPr txBox="1"/>
          <p:nvPr/>
        </p:nvSpPr>
        <p:spPr>
          <a:xfrm>
            <a:off x="5577134" y="1073512"/>
            <a:ext cx="502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434246"/>
                </a:solidFill>
              </a:rPr>
              <a:t>In closed loop, mount is stabilised at 100 </a:t>
            </a:r>
            <a:r>
              <a:rPr lang="en-GB" b="1" dirty="0" err="1">
                <a:solidFill>
                  <a:srgbClr val="434246"/>
                </a:solidFill>
              </a:rPr>
              <a:t>nrad</a:t>
            </a:r>
            <a:r>
              <a:rPr lang="en-GB" b="1" dirty="0">
                <a:solidFill>
                  <a:srgbClr val="434246"/>
                </a:solidFill>
              </a:rPr>
              <a:t> rms</a:t>
            </a:r>
            <a:endParaRPr lang="en-GB" dirty="0">
              <a:solidFill>
                <a:srgbClr val="4342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EA1 – Focusing chamber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9" y="1906920"/>
            <a:ext cx="10829531" cy="47959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6260060" y="1176786"/>
            <a:ext cx="5134081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Supplied by Aeon Engineering Ltd. 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 starting now (subcontracted to 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Hivac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Engineering) 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delayed to June 2023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Mounts delivered (FMB Oxford)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Granite block on order (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Oelze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GmbH)</a:t>
            </a:r>
          </a:p>
        </p:txBody>
      </p:sp>
    </p:spTree>
    <p:extLst>
      <p:ext uri="{BB962C8B-B14F-4D97-AF65-F5344CB8AC3E}">
        <p14:creationId xmlns:p14="http://schemas.microsoft.com/office/powerpoint/2010/main" val="4855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EA1 – Interaction chamber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88" y="1338470"/>
            <a:ext cx="8274242" cy="53733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710DDAD-F963-4B7C-8373-8885154D1E24}"/>
              </a:ext>
            </a:extLst>
          </p:cNvPr>
          <p:cNvSpPr/>
          <p:nvPr/>
        </p:nvSpPr>
        <p:spPr>
          <a:xfrm>
            <a:off x="125686" y="1617256"/>
            <a:ext cx="4428385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Supplied by Alca Technology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Kick-off meeting held Oct 2022 </a:t>
            </a:r>
          </a:p>
          <a:p>
            <a:pPr marL="457200" indent="-4572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turbo, roughing, and differential pumping kit on order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40206-AC17-4110-8113-298D477A9246}"/>
              </a:ext>
            </a:extLst>
          </p:cNvPr>
          <p:cNvSpPr/>
          <p:nvPr/>
        </p:nvSpPr>
        <p:spPr>
          <a:xfrm>
            <a:off x="293550" y="3240321"/>
            <a:ext cx="3471625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2023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design sign off </a:t>
            </a:r>
          </a:p>
          <a:p>
            <a:pPr fontAlgn="base">
              <a:spcAft>
                <a:spcPts val="600"/>
              </a:spcAft>
            </a:pP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 2023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delivery</a:t>
            </a:r>
          </a:p>
        </p:txBody>
      </p:sp>
    </p:spTree>
    <p:extLst>
      <p:ext uri="{BB962C8B-B14F-4D97-AF65-F5344CB8AC3E}">
        <p14:creationId xmlns:p14="http://schemas.microsoft.com/office/powerpoint/2010/main" val="45593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pc="-150" dirty="0">
                <a:solidFill>
                  <a:srgbClr val="2E2D62"/>
                </a:solidFill>
              </a:rPr>
              <a:t>Interaction chamber houses LWFA, diagnostics, and quadrupole magnets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DE514900-DDC1-4A42-BB17-6B46A0814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56" y="1406629"/>
            <a:ext cx="810577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06CE9-F254-40A0-AB70-38B03E0B7489}"/>
              </a:ext>
            </a:extLst>
          </p:cNvPr>
          <p:cNvSpPr txBox="1"/>
          <p:nvPr/>
        </p:nvSpPr>
        <p:spPr>
          <a:xfrm>
            <a:off x="1014564" y="4525797"/>
            <a:ext cx="204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342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Newport hexapod</a:t>
            </a:r>
          </a:p>
          <a:p>
            <a:r>
              <a:rPr lang="en-GB" dirty="0">
                <a:solidFill>
                  <a:srgbClr val="4342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HXP100V6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01F0A4-510A-4E68-8742-D9752DB78BB4}"/>
              </a:ext>
            </a:extLst>
          </p:cNvPr>
          <p:cNvCxnSpPr>
            <a:cxnSpLocks/>
          </p:cNvCxnSpPr>
          <p:nvPr/>
        </p:nvCxnSpPr>
        <p:spPr>
          <a:xfrm flipV="1">
            <a:off x="3003176" y="4688541"/>
            <a:ext cx="932330" cy="143435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7E600D-8C92-4312-88D1-A5C8B5C475F1}"/>
              </a:ext>
            </a:extLst>
          </p:cNvPr>
          <p:cNvSpPr txBox="1"/>
          <p:nvPr/>
        </p:nvSpPr>
        <p:spPr>
          <a:xfrm>
            <a:off x="187124" y="2299641"/>
            <a:ext cx="204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342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CLF-designed translation stages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DA63B5-E002-43E8-ABB9-1FDAF36ED260}"/>
              </a:ext>
            </a:extLst>
          </p:cNvPr>
          <p:cNvCxnSpPr>
            <a:cxnSpLocks/>
          </p:cNvCxnSpPr>
          <p:nvPr/>
        </p:nvCxnSpPr>
        <p:spPr>
          <a:xfrm flipV="1">
            <a:off x="1915268" y="2305237"/>
            <a:ext cx="1087908" cy="227496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ABE271A-865B-43D5-950C-6BB0B80556B4}"/>
              </a:ext>
            </a:extLst>
          </p:cNvPr>
          <p:cNvSpPr txBox="1"/>
          <p:nvPr/>
        </p:nvSpPr>
        <p:spPr>
          <a:xfrm>
            <a:off x="1915268" y="3124952"/>
            <a:ext cx="217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342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mm gas target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A0E86F-67CF-4798-BD83-4F4C50A6611C}"/>
              </a:ext>
            </a:extLst>
          </p:cNvPr>
          <p:cNvCxnSpPr>
            <a:cxnSpLocks/>
          </p:cNvCxnSpPr>
          <p:nvPr/>
        </p:nvCxnSpPr>
        <p:spPr>
          <a:xfrm>
            <a:off x="3639172" y="3591744"/>
            <a:ext cx="418594" cy="299838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65B461-98BC-4940-A530-B5FD21989A6C}"/>
              </a:ext>
            </a:extLst>
          </p:cNvPr>
          <p:cNvCxnSpPr>
            <a:cxnSpLocks/>
          </p:cNvCxnSpPr>
          <p:nvPr/>
        </p:nvCxnSpPr>
        <p:spPr>
          <a:xfrm>
            <a:off x="2456329" y="4086503"/>
            <a:ext cx="1399786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FC6A91E-BBBD-4140-A4F5-EB32BAD0D86A}"/>
              </a:ext>
            </a:extLst>
          </p:cNvPr>
          <p:cNvSpPr txBox="1"/>
          <p:nvPr/>
        </p:nvSpPr>
        <p:spPr>
          <a:xfrm>
            <a:off x="1486621" y="3901837"/>
            <a:ext cx="103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F448CFD-0BE1-433F-B759-06448E380FA0}"/>
              </a:ext>
            </a:extLst>
          </p:cNvPr>
          <p:cNvCxnSpPr>
            <a:cxnSpLocks/>
          </p:cNvCxnSpPr>
          <p:nvPr/>
        </p:nvCxnSpPr>
        <p:spPr>
          <a:xfrm>
            <a:off x="8316128" y="4086503"/>
            <a:ext cx="1399786" cy="0"/>
          </a:xfrm>
          <a:prstGeom prst="straightConnector1">
            <a:avLst/>
          </a:prstGeom>
          <a:ln w="38100">
            <a:solidFill>
              <a:srgbClr val="00B05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CD67FEC-6817-4B5D-A5B1-880502C5B620}"/>
              </a:ext>
            </a:extLst>
          </p:cNvPr>
          <p:cNvSpPr txBox="1"/>
          <p:nvPr/>
        </p:nvSpPr>
        <p:spPr>
          <a:xfrm>
            <a:off x="9811714" y="3901837"/>
            <a:ext cx="169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2C1E93-0BAF-471D-9054-B6C42458D3C6}"/>
              </a:ext>
            </a:extLst>
          </p:cNvPr>
          <p:cNvSpPr txBox="1"/>
          <p:nvPr/>
        </p:nvSpPr>
        <p:spPr>
          <a:xfrm>
            <a:off x="9427248" y="2960825"/>
            <a:ext cx="169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342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and target camera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F6214AA-CB61-4230-BA36-F28F6F0052A9}"/>
              </a:ext>
            </a:extLst>
          </p:cNvPr>
          <p:cNvCxnSpPr>
            <a:cxnSpLocks/>
          </p:cNvCxnSpPr>
          <p:nvPr/>
        </p:nvCxnSpPr>
        <p:spPr>
          <a:xfrm flipH="1">
            <a:off x="8012307" y="3309618"/>
            <a:ext cx="1414941" cy="658174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21CAABE-BCF1-4C94-96E3-9D1D6AB13E8C}"/>
              </a:ext>
            </a:extLst>
          </p:cNvPr>
          <p:cNvSpPr txBox="1"/>
          <p:nvPr/>
        </p:nvSpPr>
        <p:spPr>
          <a:xfrm>
            <a:off x="5635620" y="6078922"/>
            <a:ext cx="217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342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Quadrupole focusing system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A765C80-8496-4D3A-B2D8-B50B23906F11}"/>
              </a:ext>
            </a:extLst>
          </p:cNvPr>
          <p:cNvCxnSpPr>
            <a:cxnSpLocks/>
          </p:cNvCxnSpPr>
          <p:nvPr/>
        </p:nvCxnSpPr>
        <p:spPr>
          <a:xfrm flipH="1" flipV="1">
            <a:off x="5979459" y="4616824"/>
            <a:ext cx="277904" cy="1454008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85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/>
          <p:cNvSpPr txBox="1">
            <a:spLocks/>
          </p:cNvSpPr>
          <p:nvPr/>
        </p:nvSpPr>
        <p:spPr>
          <a:xfrm>
            <a:off x="170579" y="810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 Gas Target Working Group</a:t>
            </a:r>
            <a:endParaRPr lang="en-US" sz="4400" b="1" spc="-1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95B252-C186-4C35-8029-4AA3ACE9EF90}"/>
              </a:ext>
            </a:extLst>
          </p:cNvPr>
          <p:cNvSpPr/>
          <p:nvPr/>
        </p:nvSpPr>
        <p:spPr>
          <a:xfrm>
            <a:off x="395309" y="1241528"/>
            <a:ext cx="11401382" cy="532453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fontAlgn="base"/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phase one objectives – decide which targets to focus on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existing knowledge on target design and manufacture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in science expertise as we see fit (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CALA, DESY etc)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commercial options</a:t>
            </a:r>
          </a:p>
          <a:p>
            <a:pPr fontAlgn="base"/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CLF mechanical designers and technicians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SCD fluid modelling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 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 in-house and university groups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engineering / 3D printing: commercial and HVM Catapult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Characterisation </a:t>
            </a: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gas density – 4-pass CW interferometry (Gemini TA1)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density – second-harmonic interferometry, wavefront sensor (Gemini TA2; Oxford)</a:t>
            </a:r>
          </a:p>
        </p:txBody>
      </p:sp>
    </p:spTree>
    <p:extLst>
      <p:ext uri="{BB962C8B-B14F-4D97-AF65-F5344CB8AC3E}">
        <p14:creationId xmlns:p14="http://schemas.microsoft.com/office/powerpoint/2010/main" val="243076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201D3E"/>
      </a:dk1>
      <a:lt1>
        <a:srgbClr val="FFFFFF"/>
      </a:lt1>
      <a:dk2>
        <a:srgbClr val="FFFFFF"/>
      </a:dk2>
      <a:lt2>
        <a:srgbClr val="FFFFFF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9413</TotalTime>
  <Words>1329</Words>
  <Application>Microsoft Office PowerPoint</Application>
  <PresentationFormat>Widescreen</PresentationFormat>
  <Paragraphs>205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Regular</vt:lpstr>
      <vt:lpstr>Calibri</vt:lpstr>
      <vt:lpstr>Calibri Light</vt:lpstr>
      <vt:lpstr>Times New Roman</vt:lpstr>
      <vt:lpstr>Wingdings</vt:lpstr>
      <vt:lpstr>Office Theme</vt:lpstr>
      <vt:lpstr>MASTER 2 WHITE</vt:lpstr>
      <vt:lpstr>Font and logo master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Symes, Dan (STFC,RAL,CLF)</cp:lastModifiedBy>
  <cp:revision>446</cp:revision>
  <cp:lastPrinted>2019-10-02T08:27:37Z</cp:lastPrinted>
  <dcterms:created xsi:type="dcterms:W3CDTF">2019-09-17T08:04:08Z</dcterms:created>
  <dcterms:modified xsi:type="dcterms:W3CDTF">2022-11-29T21:46:05Z</dcterms:modified>
</cp:coreProperties>
</file>