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93" r:id="rId2"/>
  </p:sldMasterIdLst>
  <p:notesMasterIdLst>
    <p:notesMasterId r:id="rId20"/>
  </p:notesMasterIdLst>
  <p:sldIdLst>
    <p:sldId id="257" r:id="rId3"/>
    <p:sldId id="468" r:id="rId4"/>
    <p:sldId id="456" r:id="rId5"/>
    <p:sldId id="464" r:id="rId6"/>
    <p:sldId id="488" r:id="rId7"/>
    <p:sldId id="489" r:id="rId8"/>
    <p:sldId id="460" r:id="rId9"/>
    <p:sldId id="494" r:id="rId10"/>
    <p:sldId id="490" r:id="rId11"/>
    <p:sldId id="491" r:id="rId12"/>
    <p:sldId id="492" r:id="rId13"/>
    <p:sldId id="493" r:id="rId14"/>
    <p:sldId id="487" r:id="rId15"/>
    <p:sldId id="497" r:id="rId16"/>
    <p:sldId id="496" r:id="rId17"/>
    <p:sldId id="495" r:id="rId18"/>
    <p:sldId id="273" r:id="rId19"/>
  </p:sldIdLst>
  <p:sldSz cx="12192000" cy="6858000"/>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262"/>
    <a:srgbClr val="003088"/>
    <a:srgbClr val="F08900"/>
    <a:srgbClr val="FF6900"/>
    <a:srgbClr val="1E5DF8"/>
    <a:srgbClr val="FFFFFF"/>
    <a:srgbClr val="00BED5"/>
    <a:srgbClr val="C13D33"/>
    <a:srgbClr val="E94D36"/>
    <a:srgbClr val="BE2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31" autoAdjust="0"/>
    <p:restoredTop sz="94471"/>
  </p:normalViewPr>
  <p:slideViewPr>
    <p:cSldViewPr snapToGrid="0" snapToObjects="1">
      <p:cViewPr varScale="1">
        <p:scale>
          <a:sx n="104" d="100"/>
          <a:sy n="104" d="100"/>
        </p:scale>
        <p:origin x="144" y="360"/>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11/29/2022</a:t>
            </a:fld>
            <a:endParaRPr lang="en-US" dirty="0"/>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13</a:t>
            </a:fld>
            <a:endParaRPr lang="en-US"/>
          </a:p>
        </p:txBody>
      </p:sp>
    </p:spTree>
    <p:extLst>
      <p:ext uri="{BB962C8B-B14F-4D97-AF65-F5344CB8AC3E}">
        <p14:creationId xmlns:p14="http://schemas.microsoft.com/office/powerpoint/2010/main" val="3679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14</a:t>
            </a:fld>
            <a:endParaRPr lang="en-US"/>
          </a:p>
        </p:txBody>
      </p:sp>
    </p:spTree>
    <p:extLst>
      <p:ext uri="{BB962C8B-B14F-4D97-AF65-F5344CB8AC3E}">
        <p14:creationId xmlns:p14="http://schemas.microsoft.com/office/powerpoint/2010/main" val="3193471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17</a:t>
            </a:fld>
            <a:endParaRPr lang="en-US"/>
          </a:p>
        </p:txBody>
      </p:sp>
    </p:spTree>
    <p:extLst>
      <p:ext uri="{BB962C8B-B14F-4D97-AF65-F5344CB8AC3E}">
        <p14:creationId xmlns:p14="http://schemas.microsoft.com/office/powerpoint/2010/main" val="3375910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479313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3</a:t>
            </a:fld>
            <a:endParaRPr lang="en-US"/>
          </a:p>
        </p:txBody>
      </p:sp>
    </p:spTree>
    <p:extLst>
      <p:ext uri="{BB962C8B-B14F-4D97-AF65-F5344CB8AC3E}">
        <p14:creationId xmlns:p14="http://schemas.microsoft.com/office/powerpoint/2010/main" val="21668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5</a:t>
            </a:fld>
            <a:endParaRPr lang="en-US"/>
          </a:p>
        </p:txBody>
      </p:sp>
    </p:spTree>
    <p:extLst>
      <p:ext uri="{BB962C8B-B14F-4D97-AF65-F5344CB8AC3E}">
        <p14:creationId xmlns:p14="http://schemas.microsoft.com/office/powerpoint/2010/main" val="2681942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6</a:t>
            </a:fld>
            <a:endParaRPr lang="en-US"/>
          </a:p>
        </p:txBody>
      </p:sp>
    </p:spTree>
    <p:extLst>
      <p:ext uri="{BB962C8B-B14F-4D97-AF65-F5344CB8AC3E}">
        <p14:creationId xmlns:p14="http://schemas.microsoft.com/office/powerpoint/2010/main" val="3611741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9</a:t>
            </a:fld>
            <a:endParaRPr lang="en-US"/>
          </a:p>
        </p:txBody>
      </p:sp>
    </p:spTree>
    <p:extLst>
      <p:ext uri="{BB962C8B-B14F-4D97-AF65-F5344CB8AC3E}">
        <p14:creationId xmlns:p14="http://schemas.microsoft.com/office/powerpoint/2010/main" val="514553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10</a:t>
            </a:fld>
            <a:endParaRPr lang="en-US"/>
          </a:p>
        </p:txBody>
      </p:sp>
    </p:spTree>
    <p:extLst>
      <p:ext uri="{BB962C8B-B14F-4D97-AF65-F5344CB8AC3E}">
        <p14:creationId xmlns:p14="http://schemas.microsoft.com/office/powerpoint/2010/main" val="3614643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11</a:t>
            </a:fld>
            <a:endParaRPr lang="en-US"/>
          </a:p>
        </p:txBody>
      </p:sp>
    </p:spTree>
    <p:extLst>
      <p:ext uri="{BB962C8B-B14F-4D97-AF65-F5344CB8AC3E}">
        <p14:creationId xmlns:p14="http://schemas.microsoft.com/office/powerpoint/2010/main" val="2193385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38250"/>
            <a:ext cx="5943600" cy="3343275"/>
          </a:xfrm>
        </p:spPr>
      </p:sp>
      <p:sp>
        <p:nvSpPr>
          <p:cNvPr id="3" name="Notes Placeholder 2"/>
          <p:cNvSpPr>
            <a:spLocks noGrp="1"/>
          </p:cNvSpPr>
          <p:nvPr>
            <p:ph type="body" idx="1"/>
          </p:nvPr>
        </p:nvSpPr>
        <p:spPr/>
        <p:txBody>
          <a:bodyPr/>
          <a:lstStyle/>
          <a:p>
            <a:r>
              <a:rPr lang="en-GB" sz="1200" u="none" strike="noStrike" kern="1200" dirty="0">
                <a:solidFill>
                  <a:schemeClr val="tx1"/>
                </a:solidFill>
                <a:effectLst/>
                <a:ea typeface="+mn-ea"/>
                <a:cs typeface="+mn-cs"/>
              </a:rPr>
              <a:t>Replace this guidance text with your own bullet pointed content.</a:t>
            </a:r>
          </a:p>
          <a:p>
            <a:r>
              <a:rPr lang="en-GB" sz="1200" u="none" strike="noStrike" kern="1200" dirty="0">
                <a:solidFill>
                  <a:schemeClr val="tx1"/>
                </a:solidFill>
                <a:effectLst/>
                <a:ea typeface="+mn-ea"/>
                <a:cs typeface="+mn-cs"/>
              </a:rPr>
              <a:t>For further guidance please see </a:t>
            </a:r>
            <a:r>
              <a:rPr lang="en-GB" sz="1200" u="sng" strike="noStrike" kern="1200" dirty="0">
                <a:solidFill>
                  <a:schemeClr val="tx1"/>
                </a:solidFill>
                <a:effectLst/>
                <a:ea typeface="+mn-ea"/>
                <a:cs typeface="+mn-cs"/>
                <a:hlinkClick r:id="rId3"/>
              </a:rPr>
              <a:t>https://www.bdadyslexia.org.uk/advice/employers/creating-a-dyslexia-friendly-workplace/dyslexia-friendly-style-guide</a:t>
            </a:r>
            <a:endParaRPr lang="en-GB" sz="1200" u="none" strike="noStrike"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12</a:t>
            </a:fld>
            <a:endParaRPr lang="en-US"/>
          </a:p>
        </p:txBody>
      </p:sp>
    </p:spTree>
    <p:extLst>
      <p:ext uri="{BB962C8B-B14F-4D97-AF65-F5344CB8AC3E}">
        <p14:creationId xmlns:p14="http://schemas.microsoft.com/office/powerpoint/2010/main" val="2774915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00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08457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17739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34465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992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13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10599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60212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365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823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8860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00332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665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169938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AF2DF-B182-3D42-AFB4-BDFF5FB9E9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43" y="5802308"/>
            <a:ext cx="2108080" cy="539750"/>
          </a:xfrm>
          <a:prstGeom prst="rect">
            <a:avLst/>
          </a:prstGeom>
        </p:spPr>
      </p:pic>
    </p:spTree>
    <p:extLst>
      <p:ext uri="{BB962C8B-B14F-4D97-AF65-F5344CB8AC3E}">
        <p14:creationId xmlns:p14="http://schemas.microsoft.com/office/powerpoint/2010/main" val="251128307"/>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11/29/2022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15941" y="5802307"/>
            <a:ext cx="2111379" cy="539751"/>
          </a:xfrm>
          <a:prstGeom prst="rect">
            <a:avLst/>
          </a:prstGeom>
        </p:spPr>
      </p:pic>
    </p:spTree>
    <p:extLst>
      <p:ext uri="{BB962C8B-B14F-4D97-AF65-F5344CB8AC3E}">
        <p14:creationId xmlns:p14="http://schemas.microsoft.com/office/powerpoint/2010/main" val="142471415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EB0AE4-391E-6F41-84C6-D4EEDF519A31}"/>
              </a:ext>
            </a:extLst>
          </p:cNvPr>
          <p:cNvSpPr/>
          <p:nvPr/>
        </p:nvSpPr>
        <p:spPr>
          <a:xfrm>
            <a:off x="1970477" y="3890331"/>
            <a:ext cx="4489583" cy="1200329"/>
          </a:xfrm>
          <a:prstGeom prst="rect">
            <a:avLst/>
          </a:prstGeom>
        </p:spPr>
        <p:txBody>
          <a:bodyPr wrap="square">
            <a:spAutoFit/>
          </a:bodyPr>
          <a:lstStyle/>
          <a:p>
            <a:endParaRPr lang="en-GB" dirty="0">
              <a:solidFill>
                <a:srgbClr val="626262"/>
              </a:solidFill>
              <a:latin typeface="Arial" panose="020B0604020202020204" pitchFamily="34" charset="0"/>
              <a:cs typeface="Arial" panose="020B0604020202020204" pitchFamily="34" charset="0"/>
            </a:endParaRPr>
          </a:p>
          <a:p>
            <a:r>
              <a:rPr lang="en-GB" dirty="0" smtClean="0">
                <a:solidFill>
                  <a:srgbClr val="626262"/>
                </a:solidFill>
                <a:latin typeface="Arial" panose="020B0604020202020204" pitchFamily="34" charset="0"/>
                <a:cs typeface="Arial" panose="020B0604020202020204" pitchFamily="34" charset="0"/>
              </a:rPr>
              <a:t>Tom Butcher</a:t>
            </a:r>
          </a:p>
          <a:p>
            <a:r>
              <a:rPr lang="en-GB" dirty="0" smtClean="0">
                <a:solidFill>
                  <a:srgbClr val="626262"/>
                </a:solidFill>
                <a:latin typeface="Arial" panose="020B0604020202020204" pitchFamily="34" charset="0"/>
                <a:cs typeface="Arial" panose="020B0604020202020204" pitchFamily="34" charset="0"/>
              </a:rPr>
              <a:t>EPAC Project Manager</a:t>
            </a:r>
            <a:endParaRPr lang="en-GB" dirty="0">
              <a:solidFill>
                <a:srgbClr val="626262"/>
              </a:solidFill>
              <a:latin typeface="Arial" panose="020B0604020202020204" pitchFamily="34" charset="0"/>
              <a:cs typeface="Arial" panose="020B0604020202020204" pitchFamily="34" charset="0"/>
            </a:endParaRPr>
          </a:p>
          <a:p>
            <a:endParaRPr lang="en-GB" dirty="0">
              <a:solidFill>
                <a:srgbClr val="62626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983" y="252152"/>
            <a:ext cx="2828089" cy="72297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983" y="1327115"/>
            <a:ext cx="989886" cy="967803"/>
          </a:xfrm>
          <a:prstGeom prst="rect">
            <a:avLst/>
          </a:prstGeom>
        </p:spPr>
      </p:pic>
      <p:pic>
        <p:nvPicPr>
          <p:cNvPr id="8" name="Picture 7">
            <a:extLst>
              <a:ext uri="{FF2B5EF4-FFF2-40B4-BE49-F238E27FC236}">
                <a16:creationId xmlns:a16="http://schemas.microsoft.com/office/drawing/2014/main" id="{0B460467-1FF7-C745-9E17-03FC0ADFFE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35791" y="-54470"/>
            <a:ext cx="3286539" cy="6858000"/>
          </a:xfrm>
          <a:prstGeom prst="rect">
            <a:avLst/>
          </a:prstGeom>
        </p:spPr>
      </p:pic>
      <p:sp>
        <p:nvSpPr>
          <p:cNvPr id="7" name="TextBox 2">
            <a:extLst>
              <a:ext uri="{FF2B5EF4-FFF2-40B4-BE49-F238E27FC236}">
                <a16:creationId xmlns:a16="http://schemas.microsoft.com/office/drawing/2014/main" id="{78DB0FE0-A4AF-D848-8925-91A37993D74D}"/>
              </a:ext>
            </a:extLst>
          </p:cNvPr>
          <p:cNvSpPr txBox="1"/>
          <p:nvPr/>
        </p:nvSpPr>
        <p:spPr>
          <a:xfrm>
            <a:off x="1970477" y="2145529"/>
            <a:ext cx="7663050" cy="1754326"/>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pc="-113" dirty="0" smtClean="0">
                <a:solidFill>
                  <a:srgbClr val="003088"/>
                </a:solidFill>
                <a:latin typeface="Arial" panose="020B0604020202020204" pitchFamily="34" charset="0"/>
                <a:cs typeface="Arial" panose="020B0604020202020204" pitchFamily="34" charset="0"/>
              </a:rPr>
              <a:t>EPAC ISTAC</a:t>
            </a:r>
          </a:p>
          <a:p>
            <a:endParaRPr lang="en-US" sz="3600" b="1" spc="-113" dirty="0" smtClean="0">
              <a:solidFill>
                <a:srgbClr val="003088"/>
              </a:solidFill>
              <a:latin typeface="Arial" panose="020B0604020202020204" pitchFamily="34" charset="0"/>
              <a:cs typeface="Arial" panose="020B0604020202020204" pitchFamily="34" charset="0"/>
            </a:endParaRPr>
          </a:p>
          <a:p>
            <a:r>
              <a:rPr lang="en-US" sz="3600" b="1" spc="-113" dirty="0" smtClean="0">
                <a:solidFill>
                  <a:srgbClr val="003088"/>
                </a:solidFill>
                <a:latin typeface="Arial" panose="020B0604020202020204" pitchFamily="34" charset="0"/>
                <a:cs typeface="Arial" panose="020B0604020202020204" pitchFamily="34" charset="0"/>
              </a:rPr>
              <a:t>Project Update</a:t>
            </a:r>
            <a:endParaRPr lang="en-US" sz="3600" b="1" spc="-113" dirty="0">
              <a:solidFill>
                <a:srgbClr val="00308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382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8929" y="5667814"/>
            <a:ext cx="989886" cy="967803"/>
          </a:xfrm>
          <a:prstGeom prst="rect">
            <a:avLst/>
          </a:prstGeom>
        </p:spPr>
      </p:pic>
      <p:sp>
        <p:nvSpPr>
          <p:cNvPr id="6" name="TextBox 5"/>
          <p:cNvSpPr txBox="1"/>
          <p:nvPr/>
        </p:nvSpPr>
        <p:spPr>
          <a:xfrm>
            <a:off x="1094592" y="1296476"/>
            <a:ext cx="10321159" cy="3570208"/>
          </a:xfrm>
          <a:prstGeom prst="rect">
            <a:avLst/>
          </a:prstGeom>
          <a:noFill/>
        </p:spPr>
        <p:txBody>
          <a:bodyPr wrap="square" rtlCol="0">
            <a:spAutoFit/>
          </a:bodyPr>
          <a:lstStyle/>
          <a:p>
            <a:r>
              <a:rPr lang="en-US" sz="2000" dirty="0" smtClean="0">
                <a:solidFill>
                  <a:srgbClr val="0070C0"/>
                </a:solidFill>
              </a:rPr>
              <a:t>Inflation at ~</a:t>
            </a:r>
            <a:r>
              <a:rPr lang="en-US" sz="2000" b="1" dirty="0" smtClean="0">
                <a:solidFill>
                  <a:srgbClr val="0070C0"/>
                </a:solidFill>
              </a:rPr>
              <a:t>10%</a:t>
            </a:r>
            <a:r>
              <a:rPr lang="en-US" sz="2000" dirty="0" smtClean="0">
                <a:solidFill>
                  <a:srgbClr val="0070C0"/>
                </a:solidFill>
              </a:rPr>
              <a:t>, but in the technical fields price increases of </a:t>
            </a:r>
            <a:r>
              <a:rPr lang="en-US" sz="2000" b="1" dirty="0" smtClean="0">
                <a:solidFill>
                  <a:srgbClr val="0070C0"/>
                </a:solidFill>
              </a:rPr>
              <a:t>300% </a:t>
            </a:r>
            <a:r>
              <a:rPr lang="en-US" sz="2000" dirty="0" smtClean="0">
                <a:solidFill>
                  <a:srgbClr val="0070C0"/>
                </a:solidFill>
              </a:rPr>
              <a:t>have been seen. </a:t>
            </a:r>
          </a:p>
          <a:p>
            <a:endParaRPr lang="en-GB" sz="2000" b="1" dirty="0">
              <a:solidFill>
                <a:srgbClr val="0070C0"/>
              </a:solidFill>
            </a:endParaRPr>
          </a:p>
          <a:p>
            <a:r>
              <a:rPr lang="en-GB" sz="2000" b="1" dirty="0" smtClean="0">
                <a:solidFill>
                  <a:srgbClr val="0070C0"/>
                </a:solidFill>
              </a:rPr>
              <a:t>Current contract summary (&gt;50k):</a:t>
            </a:r>
          </a:p>
          <a:p>
            <a:pPr marL="285750" indent="-285750">
              <a:buFont typeface="Arial" panose="020B0604020202020204" pitchFamily="34" charset="0"/>
              <a:buChar char="•"/>
            </a:pPr>
            <a:r>
              <a:rPr lang="en-US" dirty="0" smtClean="0"/>
              <a:t>35 large contracts signed with 4 more expected within the month</a:t>
            </a:r>
          </a:p>
          <a:p>
            <a:pPr marL="285750" indent="-285750">
              <a:buFont typeface="Arial" panose="020B0604020202020204" pitchFamily="34" charset="0"/>
              <a:buChar char="•"/>
            </a:pPr>
            <a:r>
              <a:rPr lang="en-US" dirty="0" smtClean="0"/>
              <a:t>15 contracts already complete</a:t>
            </a:r>
          </a:p>
          <a:p>
            <a:pPr marL="285750" indent="-285750">
              <a:buFont typeface="Arial" panose="020B0604020202020204" pitchFamily="34" charset="0"/>
              <a:buChar char="•"/>
            </a:pPr>
            <a:r>
              <a:rPr lang="en-US" dirty="0" smtClean="0"/>
              <a:t>Estimate of a further ~40 remaining to be let</a:t>
            </a:r>
            <a:endParaRPr lang="en-GB" sz="2000" b="1" dirty="0"/>
          </a:p>
          <a:p>
            <a:endParaRPr lang="en-GB" sz="2000" b="1" dirty="0" smtClean="0"/>
          </a:p>
          <a:p>
            <a:r>
              <a:rPr lang="en-GB" sz="2000" b="1" dirty="0" smtClean="0">
                <a:solidFill>
                  <a:srgbClr val="0070C0"/>
                </a:solidFill>
              </a:rPr>
              <a:t>Key contracts to be let:</a:t>
            </a:r>
          </a:p>
          <a:p>
            <a:pPr marL="342900" indent="-342900">
              <a:buFont typeface="+mj-lt"/>
              <a:buAutoNum type="arabicPeriod"/>
            </a:pPr>
            <a:r>
              <a:rPr lang="en-GB" dirty="0" smtClean="0"/>
              <a:t>Main </a:t>
            </a:r>
            <a:r>
              <a:rPr lang="en-GB" dirty="0"/>
              <a:t>amplifier compressor gratings (~£300k) – in design</a:t>
            </a:r>
          </a:p>
          <a:p>
            <a:pPr marL="342900" indent="-342900">
              <a:buFont typeface="+mj-lt"/>
              <a:buAutoNum type="arabicPeriod"/>
            </a:pPr>
            <a:r>
              <a:rPr lang="en-GB" dirty="0" smtClean="0"/>
              <a:t>General </a:t>
            </a:r>
            <a:r>
              <a:rPr lang="en-GB" dirty="0"/>
              <a:t>vacuum equipment bundle (~£800k) – in design</a:t>
            </a:r>
          </a:p>
          <a:p>
            <a:pPr marL="342900" indent="-342900">
              <a:buFont typeface="+mj-lt"/>
              <a:buAutoNum type="arabicPeriod"/>
            </a:pPr>
            <a:r>
              <a:rPr lang="en-GB" dirty="0" smtClean="0"/>
              <a:t>Experimental </a:t>
            </a:r>
            <a:r>
              <a:rPr lang="en-GB" dirty="0"/>
              <a:t>Area 2 Target Chamber (~£600k) – in concept design</a:t>
            </a:r>
          </a:p>
          <a:p>
            <a:pPr marL="342900" indent="-342900">
              <a:buFont typeface="+mj-lt"/>
              <a:buAutoNum type="arabicPeriod"/>
            </a:pPr>
            <a:r>
              <a:rPr lang="en-GB" dirty="0" smtClean="0"/>
              <a:t>Probe </a:t>
            </a:r>
            <a:r>
              <a:rPr lang="en-GB" dirty="0"/>
              <a:t>beam laser amplifier (~£500k) – </a:t>
            </a:r>
            <a:r>
              <a:rPr lang="en-GB" dirty="0" smtClean="0"/>
              <a:t>tender in preparation</a:t>
            </a:r>
          </a:p>
        </p:txBody>
      </p:sp>
      <p:sp>
        <p:nvSpPr>
          <p:cNvPr id="7" name="Title 3"/>
          <p:cNvSpPr txBox="1">
            <a:spLocks/>
          </p:cNvSpPr>
          <p:nvPr/>
        </p:nvSpPr>
        <p:spPr>
          <a:xfrm>
            <a:off x="553329" y="-182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dirty="0" smtClean="0">
                <a:solidFill>
                  <a:srgbClr val="003088"/>
                </a:solidFill>
              </a:rPr>
              <a:t>Challenges in the Market</a:t>
            </a:r>
            <a:endParaRPr lang="en-GB" dirty="0">
              <a:solidFill>
                <a:srgbClr val="003088"/>
              </a:solidFill>
            </a:endParaRPr>
          </a:p>
        </p:txBody>
      </p:sp>
    </p:spTree>
    <p:extLst>
      <p:ext uri="{BB962C8B-B14F-4D97-AF65-F5344CB8AC3E}">
        <p14:creationId xmlns:p14="http://schemas.microsoft.com/office/powerpoint/2010/main" val="812633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8929" y="5697681"/>
            <a:ext cx="989886" cy="967803"/>
          </a:xfrm>
          <a:prstGeom prst="rect">
            <a:avLst/>
          </a:prstGeom>
        </p:spPr>
      </p:pic>
      <p:sp>
        <p:nvSpPr>
          <p:cNvPr id="6" name="TextBox 5"/>
          <p:cNvSpPr txBox="1"/>
          <p:nvPr/>
        </p:nvSpPr>
        <p:spPr>
          <a:xfrm>
            <a:off x="1094592" y="1296476"/>
            <a:ext cx="10321159" cy="4401205"/>
          </a:xfrm>
          <a:prstGeom prst="rect">
            <a:avLst/>
          </a:prstGeom>
          <a:noFill/>
        </p:spPr>
        <p:txBody>
          <a:bodyPr wrap="square" rtlCol="0">
            <a:spAutoFit/>
          </a:bodyPr>
          <a:lstStyle/>
          <a:p>
            <a:r>
              <a:rPr lang="en-GB" sz="2000" b="1" dirty="0" smtClean="0">
                <a:solidFill>
                  <a:srgbClr val="0070C0"/>
                </a:solidFill>
              </a:rPr>
              <a:t>Engineering</a:t>
            </a:r>
          </a:p>
          <a:p>
            <a:pPr marL="285750" indent="-285750">
              <a:buFont typeface="Arial" panose="020B0604020202020204" pitchFamily="34" charset="0"/>
              <a:buChar char="•"/>
            </a:pPr>
            <a:r>
              <a:rPr lang="en-US" dirty="0" smtClean="0"/>
              <a:t>Pressure equipment seeing major delays to delivery – 12 month lead time on some items</a:t>
            </a:r>
          </a:p>
          <a:p>
            <a:pPr marL="285750" indent="-285750">
              <a:buFont typeface="Arial" panose="020B0604020202020204" pitchFamily="34" charset="0"/>
              <a:buChar char="•"/>
            </a:pPr>
            <a:r>
              <a:rPr lang="en-US" dirty="0" smtClean="0"/>
              <a:t>Compressor vessel (contract now signed) – 30% increase on previous quotes</a:t>
            </a:r>
          </a:p>
          <a:p>
            <a:pPr marL="285750" indent="-285750">
              <a:buFont typeface="Arial" panose="020B0604020202020204" pitchFamily="34" charset="0"/>
              <a:buChar char="•"/>
            </a:pPr>
            <a:r>
              <a:rPr lang="en-US" dirty="0" smtClean="0"/>
              <a:t>EA1 Focusing chamber – Expected contract breach due to inability to complete work – loss of key technical leadership. Alternative supply required.</a:t>
            </a:r>
          </a:p>
          <a:p>
            <a:pPr marL="285750" indent="-285750">
              <a:buFont typeface="Arial" panose="020B0604020202020204" pitchFamily="34" charset="0"/>
              <a:buChar char="•"/>
            </a:pPr>
            <a:r>
              <a:rPr lang="en-US" dirty="0" smtClean="0"/>
              <a:t>Some manufacturers refusing to provide final price or lead time without a PO</a:t>
            </a:r>
            <a:endParaRPr lang="en-GB" dirty="0"/>
          </a:p>
          <a:p>
            <a:endParaRPr lang="en-US" sz="2000" b="1" dirty="0" smtClean="0"/>
          </a:p>
          <a:p>
            <a:endParaRPr lang="en-GB" sz="2000" b="1" dirty="0" smtClean="0"/>
          </a:p>
          <a:p>
            <a:r>
              <a:rPr lang="en-GB" sz="2000" b="1" dirty="0" smtClean="0">
                <a:solidFill>
                  <a:srgbClr val="0070C0"/>
                </a:solidFill>
              </a:rPr>
              <a:t>Optics</a:t>
            </a:r>
          </a:p>
          <a:p>
            <a:pPr marL="285750" indent="-285750">
              <a:buFont typeface="Arial" panose="020B0604020202020204" pitchFamily="34" charset="0"/>
              <a:buChar char="•"/>
            </a:pPr>
            <a:r>
              <a:rPr lang="en-GB" dirty="0" smtClean="0"/>
              <a:t>Fused silica (majority of optics) show 35% increase in price and triple the lead time</a:t>
            </a:r>
          </a:p>
          <a:p>
            <a:pPr marL="285750" indent="-285750">
              <a:buFont typeface="Arial" panose="020B0604020202020204" pitchFamily="34" charset="0"/>
              <a:buChar char="•"/>
            </a:pPr>
            <a:r>
              <a:rPr lang="en-US" dirty="0" smtClean="0"/>
              <a:t>Recent tender return for 10 specialist lenses originally quoted at £6k last year</a:t>
            </a:r>
          </a:p>
          <a:p>
            <a:pPr marL="742950" lvl="1" indent="-285750">
              <a:buFont typeface="Arial" panose="020B0604020202020204" pitchFamily="34" charset="0"/>
              <a:buChar char="•"/>
            </a:pPr>
            <a:r>
              <a:rPr lang="en-US" dirty="0" smtClean="0"/>
              <a:t>Winning bid – £12k per lens</a:t>
            </a:r>
          </a:p>
          <a:p>
            <a:pPr marL="742950" lvl="1" indent="-285750">
              <a:buFont typeface="Arial" panose="020B0604020202020204" pitchFamily="34" charset="0"/>
              <a:buChar char="•"/>
            </a:pPr>
            <a:r>
              <a:rPr lang="en-US" dirty="0" smtClean="0"/>
              <a:t>Two other bids (US companies) at £16k and £19k each</a:t>
            </a:r>
          </a:p>
          <a:p>
            <a:pPr lvl="0"/>
            <a:endParaRPr lang="en-GB" sz="2000" b="1" dirty="0" smtClean="0">
              <a:solidFill>
                <a:prstClr val="black"/>
              </a:solidFill>
            </a:endParaRPr>
          </a:p>
          <a:p>
            <a:pPr lvl="1"/>
            <a:endParaRPr lang="en-US" b="1" dirty="0"/>
          </a:p>
        </p:txBody>
      </p:sp>
      <p:sp>
        <p:nvSpPr>
          <p:cNvPr id="7" name="Title 3"/>
          <p:cNvSpPr txBox="1">
            <a:spLocks/>
          </p:cNvSpPr>
          <p:nvPr/>
        </p:nvSpPr>
        <p:spPr>
          <a:xfrm>
            <a:off x="553329" y="-182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dirty="0" smtClean="0">
                <a:solidFill>
                  <a:srgbClr val="003088"/>
                </a:solidFill>
              </a:rPr>
              <a:t>Challenges in the Market</a:t>
            </a:r>
            <a:endParaRPr lang="en-GB" dirty="0">
              <a:solidFill>
                <a:srgbClr val="003088"/>
              </a:solidFill>
            </a:endParaRPr>
          </a:p>
        </p:txBody>
      </p:sp>
    </p:spTree>
    <p:extLst>
      <p:ext uri="{BB962C8B-B14F-4D97-AF65-F5344CB8AC3E}">
        <p14:creationId xmlns:p14="http://schemas.microsoft.com/office/powerpoint/2010/main" val="2241676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8929" y="5744014"/>
            <a:ext cx="989886" cy="967803"/>
          </a:xfrm>
          <a:prstGeom prst="rect">
            <a:avLst/>
          </a:prstGeom>
        </p:spPr>
      </p:pic>
      <p:sp>
        <p:nvSpPr>
          <p:cNvPr id="6" name="TextBox 5"/>
          <p:cNvSpPr txBox="1"/>
          <p:nvPr/>
        </p:nvSpPr>
        <p:spPr>
          <a:xfrm>
            <a:off x="1094592" y="1296476"/>
            <a:ext cx="10321159" cy="4370427"/>
          </a:xfrm>
          <a:prstGeom prst="rect">
            <a:avLst/>
          </a:prstGeom>
          <a:noFill/>
        </p:spPr>
        <p:txBody>
          <a:bodyPr wrap="square" rtlCol="0">
            <a:spAutoFit/>
          </a:bodyPr>
          <a:lstStyle/>
          <a:p>
            <a:r>
              <a:rPr lang="en-GB" sz="2000" b="1" dirty="0" smtClean="0">
                <a:solidFill>
                  <a:srgbClr val="0070C0"/>
                </a:solidFill>
              </a:rPr>
              <a:t>Sub-systems</a:t>
            </a:r>
          </a:p>
          <a:p>
            <a:pPr marL="285750" indent="-285750">
              <a:buFont typeface="Arial" panose="020B0604020202020204" pitchFamily="34" charset="0"/>
              <a:buChar char="•"/>
            </a:pPr>
            <a:r>
              <a:rPr lang="en-US" dirty="0" smtClean="0"/>
              <a:t>Range of laser systems, cooling systems, triggering units, movable stages etc.</a:t>
            </a:r>
          </a:p>
          <a:p>
            <a:pPr marL="285750" indent="-285750">
              <a:buFont typeface="Arial" panose="020B0604020202020204" pitchFamily="34" charset="0"/>
              <a:buChar char="•"/>
            </a:pPr>
            <a:r>
              <a:rPr lang="en-US" dirty="0" smtClean="0"/>
              <a:t>HJ Pump diodes – expected 14 month delay</a:t>
            </a:r>
          </a:p>
          <a:p>
            <a:pPr marL="285750" indent="-285750">
              <a:buFont typeface="Arial" panose="020B0604020202020204" pitchFamily="34" charset="0"/>
              <a:buChar char="•"/>
            </a:pPr>
            <a:r>
              <a:rPr lang="en-US" dirty="0" smtClean="0"/>
              <a:t>ns OPCPA pump laser – 50% price increase </a:t>
            </a:r>
          </a:p>
          <a:p>
            <a:pPr marL="285750" indent="-285750">
              <a:buFont typeface="Arial" panose="020B0604020202020204" pitchFamily="34" charset="0"/>
              <a:buChar char="•"/>
            </a:pPr>
            <a:endParaRPr lang="en-US" dirty="0" smtClean="0"/>
          </a:p>
          <a:p>
            <a:endParaRPr lang="en-GB" sz="2000" b="1" dirty="0" smtClean="0"/>
          </a:p>
          <a:p>
            <a:r>
              <a:rPr lang="en-GB" sz="2000" b="1" dirty="0" smtClean="0">
                <a:solidFill>
                  <a:srgbClr val="0070C0"/>
                </a:solidFill>
              </a:rPr>
              <a:t>What are we doing?</a:t>
            </a:r>
          </a:p>
          <a:p>
            <a:pPr marL="285750" indent="-285750">
              <a:buFont typeface="Arial" panose="020B0604020202020204" pitchFamily="34" charset="0"/>
              <a:buChar char="•"/>
            </a:pPr>
            <a:r>
              <a:rPr lang="en-US" dirty="0" smtClean="0"/>
              <a:t>Sign-off design and move to procurement as quickly as possible – break down design reviews to speed up process</a:t>
            </a:r>
          </a:p>
          <a:p>
            <a:pPr marL="285750" indent="-285750">
              <a:buFont typeface="Arial" panose="020B0604020202020204" pitchFamily="34" charset="0"/>
              <a:buChar char="•"/>
            </a:pPr>
            <a:r>
              <a:rPr lang="en-US" dirty="0" smtClean="0"/>
              <a:t>Order optical substrates (blanks) where possible</a:t>
            </a:r>
          </a:p>
          <a:p>
            <a:pPr marL="285750" indent="-285750">
              <a:buFont typeface="Arial" panose="020B0604020202020204" pitchFamily="34" charset="0"/>
              <a:buChar char="•"/>
            </a:pPr>
            <a:r>
              <a:rPr lang="en-US" dirty="0" smtClean="0"/>
              <a:t>Order equipment that is known now to fix price and start manufacture</a:t>
            </a:r>
          </a:p>
          <a:p>
            <a:pPr marL="285750" indent="-285750">
              <a:buFont typeface="Arial" panose="020B0604020202020204" pitchFamily="34" charset="0"/>
              <a:buChar char="•"/>
            </a:pPr>
            <a:endParaRPr lang="en-US" dirty="0" smtClean="0"/>
          </a:p>
          <a:p>
            <a:r>
              <a:rPr lang="en-US" u="sng" dirty="0" smtClean="0">
                <a:solidFill>
                  <a:srgbClr val="0070C0"/>
                </a:solidFill>
              </a:rPr>
              <a:t>Majority of spend should be committed within the next 6-12 months, depending on resource</a:t>
            </a:r>
            <a:endParaRPr lang="en-GB" u="sng" dirty="0" smtClean="0">
              <a:solidFill>
                <a:srgbClr val="0070C0"/>
              </a:solidFill>
            </a:endParaRPr>
          </a:p>
          <a:p>
            <a:pPr lvl="0"/>
            <a:endParaRPr lang="en-GB" sz="2000" b="1" dirty="0" smtClean="0">
              <a:solidFill>
                <a:srgbClr val="0070C0"/>
              </a:solidFill>
            </a:endParaRPr>
          </a:p>
          <a:p>
            <a:pPr lvl="1"/>
            <a:endParaRPr lang="en-US" b="1" dirty="0"/>
          </a:p>
        </p:txBody>
      </p:sp>
      <p:sp>
        <p:nvSpPr>
          <p:cNvPr id="7" name="Title 3"/>
          <p:cNvSpPr txBox="1">
            <a:spLocks/>
          </p:cNvSpPr>
          <p:nvPr/>
        </p:nvSpPr>
        <p:spPr>
          <a:xfrm>
            <a:off x="553329" y="-182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dirty="0" smtClean="0">
                <a:solidFill>
                  <a:srgbClr val="003088"/>
                </a:solidFill>
              </a:rPr>
              <a:t>Challenges in the Market</a:t>
            </a:r>
            <a:endParaRPr lang="en-GB" dirty="0">
              <a:solidFill>
                <a:srgbClr val="003088"/>
              </a:solidFill>
            </a:endParaRPr>
          </a:p>
        </p:txBody>
      </p:sp>
    </p:spTree>
    <p:extLst>
      <p:ext uri="{BB962C8B-B14F-4D97-AF65-F5344CB8AC3E}">
        <p14:creationId xmlns:p14="http://schemas.microsoft.com/office/powerpoint/2010/main" val="3833185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1587043" y="117437"/>
            <a:ext cx="8763436" cy="584775"/>
          </a:xfrm>
          <a:prstGeom prst="rect">
            <a:avLst/>
          </a:prstGeom>
          <a:noFill/>
        </p:spPr>
        <p:txBody>
          <a:bodyPr wrap="square" rtlCol="0" anchor="t">
            <a:spAutoFit/>
          </a:bodyPr>
          <a:lstStyle/>
          <a:p>
            <a:pPr algn="ctr"/>
            <a:r>
              <a:rPr lang="en-US" sz="3200" b="1" spc="-113" dirty="0" smtClean="0">
                <a:solidFill>
                  <a:srgbClr val="003088"/>
                </a:solidFill>
                <a:latin typeface="Arial" panose="020B0604020202020204" pitchFamily="34" charset="0"/>
                <a:cs typeface="Arial" panose="020B0604020202020204" pitchFamily="34" charset="0"/>
              </a:rPr>
              <a:t>CLF Engineering and Technology Centre (ETC) </a:t>
            </a:r>
            <a:endParaRPr lang="en-US" sz="3200" b="1" spc="-113" dirty="0">
              <a:solidFill>
                <a:srgbClr val="003088"/>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7542" y="5661283"/>
            <a:ext cx="989886" cy="967803"/>
          </a:xfrm>
          <a:prstGeom prst="rect">
            <a:avLst/>
          </a:prstGeom>
        </p:spPr>
      </p:pic>
      <p:sp>
        <p:nvSpPr>
          <p:cNvPr id="2" name="TextBox 1"/>
          <p:cNvSpPr txBox="1"/>
          <p:nvPr/>
        </p:nvSpPr>
        <p:spPr>
          <a:xfrm>
            <a:off x="366705" y="702851"/>
            <a:ext cx="10572291" cy="707886"/>
          </a:xfrm>
          <a:prstGeom prst="rect">
            <a:avLst/>
          </a:prstGeom>
          <a:noFill/>
        </p:spPr>
        <p:txBody>
          <a:bodyPr wrap="square" rtlCol="0">
            <a:spAutoFit/>
          </a:bodyPr>
          <a:lstStyle/>
          <a:p>
            <a:r>
              <a:rPr lang="en-GB" sz="2000" b="1" dirty="0" smtClean="0">
                <a:solidFill>
                  <a:srgbClr val="0070C0"/>
                </a:solidFill>
              </a:rPr>
              <a:t>Building completion and hand over achieved on schedule on 16</a:t>
            </a:r>
            <a:r>
              <a:rPr lang="en-GB" sz="2000" b="1" baseline="30000" dirty="0" smtClean="0">
                <a:solidFill>
                  <a:srgbClr val="0070C0"/>
                </a:solidFill>
              </a:rPr>
              <a:t>th</a:t>
            </a:r>
            <a:r>
              <a:rPr lang="en-GB" sz="2000" b="1" dirty="0" smtClean="0">
                <a:solidFill>
                  <a:srgbClr val="0070C0"/>
                </a:solidFill>
              </a:rPr>
              <a:t> May 2022</a:t>
            </a:r>
          </a:p>
          <a:p>
            <a:r>
              <a:rPr lang="en-GB" sz="2000" dirty="0" smtClean="0">
                <a:solidFill>
                  <a:srgbClr val="626262"/>
                </a:solidFill>
              </a:rPr>
              <a:t>	</a:t>
            </a:r>
            <a:r>
              <a:rPr lang="en-GB" sz="2000" b="1" dirty="0" smtClean="0">
                <a:solidFill>
                  <a:srgbClr val="626262"/>
                </a:solidFill>
              </a:rPr>
              <a:t>Ground floor equipment installation complete</a:t>
            </a:r>
            <a:r>
              <a:rPr lang="en-GB" sz="2000" dirty="0" smtClean="0">
                <a:solidFill>
                  <a:srgbClr val="626262"/>
                </a:solidFill>
              </a:rPr>
              <a:t>, first floor fit-out in progress</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3417" b="15949"/>
          <a:stretch/>
        </p:blipFill>
        <p:spPr>
          <a:xfrm>
            <a:off x="0" y="1824230"/>
            <a:ext cx="5560291" cy="3362611"/>
          </a:xfrm>
          <a:prstGeom prst="rect">
            <a:avLst/>
          </a:prstGeom>
        </p:spPr>
      </p:pic>
      <p:pic>
        <p:nvPicPr>
          <p:cNvPr id="1026" name="Picture 4" descr="A picture containing text, indoor, floor, ceiling&#10;&#10;Description automatically generated"/>
          <p:cNvPicPr>
            <a:picLocks noChangeAspect="1" noChangeArrowheads="1"/>
          </p:cNvPicPr>
          <p:nvPr/>
        </p:nvPicPr>
        <p:blipFill rotWithShape="1">
          <a:blip r:embed="rId5">
            <a:extLst>
              <a:ext uri="{28A0092B-C50C-407E-A947-70E740481C1C}">
                <a14:useLocalDpi xmlns:a14="http://schemas.microsoft.com/office/drawing/2010/main" val="0"/>
              </a:ext>
            </a:extLst>
          </a:blip>
          <a:srcRect l="27279" t="25316" r="14126" b="14188"/>
          <a:stretch/>
        </p:blipFill>
        <p:spPr bwMode="auto">
          <a:xfrm>
            <a:off x="6233605" y="1410737"/>
            <a:ext cx="5958395" cy="24544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6" descr="A picture containing indoor, ceiling, floor, area&#10;&#10;Description automatically generated"/>
          <p:cNvPicPr>
            <a:picLocks noChangeAspect="1" noChangeArrowheads="1"/>
          </p:cNvPicPr>
          <p:nvPr/>
        </p:nvPicPr>
        <p:blipFill rotWithShape="1">
          <a:blip r:embed="rId6">
            <a:extLst>
              <a:ext uri="{28A0092B-C50C-407E-A947-70E740481C1C}">
                <a14:useLocalDpi xmlns:a14="http://schemas.microsoft.com/office/drawing/2010/main" val="0"/>
              </a:ext>
            </a:extLst>
          </a:blip>
          <a:srcRect r="15784"/>
          <a:stretch/>
        </p:blipFill>
        <p:spPr bwMode="auto">
          <a:xfrm>
            <a:off x="5228504" y="3099614"/>
            <a:ext cx="5864370" cy="21933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picture containing text, indoor, floor, ceiling&#10;&#10;Description automatically generated"/>
          <p:cNvPicPr>
            <a:picLocks noChangeAspect="1" noChangeArrowheads="1"/>
          </p:cNvPicPr>
          <p:nvPr/>
        </p:nvPicPr>
        <p:blipFill rotWithShape="1">
          <a:blip r:embed="rId7">
            <a:extLst>
              <a:ext uri="{28A0092B-C50C-407E-A947-70E740481C1C}">
                <a14:useLocalDpi xmlns:a14="http://schemas.microsoft.com/office/drawing/2010/main" val="0"/>
              </a:ext>
            </a:extLst>
          </a:blip>
          <a:srcRect t="18802"/>
          <a:stretch/>
        </p:blipFill>
        <p:spPr bwMode="auto">
          <a:xfrm>
            <a:off x="3304431" y="4876800"/>
            <a:ext cx="5558671"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186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1587043" y="117437"/>
            <a:ext cx="8763436" cy="584775"/>
          </a:xfrm>
          <a:prstGeom prst="rect">
            <a:avLst/>
          </a:prstGeom>
          <a:noFill/>
        </p:spPr>
        <p:txBody>
          <a:bodyPr wrap="square" rtlCol="0" anchor="t">
            <a:spAutoFit/>
          </a:bodyPr>
          <a:lstStyle/>
          <a:p>
            <a:pPr algn="ctr"/>
            <a:r>
              <a:rPr lang="en-US" sz="3200" b="1" spc="-113" dirty="0" smtClean="0">
                <a:solidFill>
                  <a:srgbClr val="003088"/>
                </a:solidFill>
                <a:latin typeface="Arial" panose="020B0604020202020204" pitchFamily="34" charset="0"/>
                <a:cs typeface="Arial" panose="020B0604020202020204" pitchFamily="34" charset="0"/>
              </a:rPr>
              <a:t>CLF Engineering and Technology Centre (ETC) </a:t>
            </a:r>
            <a:endParaRPr lang="en-US" sz="3200" b="1" spc="-113" dirty="0">
              <a:solidFill>
                <a:srgbClr val="003088"/>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7542" y="5661283"/>
            <a:ext cx="989886" cy="967803"/>
          </a:xfrm>
          <a:prstGeom prst="rect">
            <a:avLst/>
          </a:prstGeom>
        </p:spPr>
      </p:pic>
      <p:sp>
        <p:nvSpPr>
          <p:cNvPr id="2" name="TextBox 1"/>
          <p:cNvSpPr txBox="1"/>
          <p:nvPr/>
        </p:nvSpPr>
        <p:spPr>
          <a:xfrm>
            <a:off x="366705" y="702851"/>
            <a:ext cx="10572291" cy="707886"/>
          </a:xfrm>
          <a:prstGeom prst="rect">
            <a:avLst/>
          </a:prstGeom>
          <a:noFill/>
        </p:spPr>
        <p:txBody>
          <a:bodyPr wrap="square" rtlCol="0">
            <a:spAutoFit/>
          </a:bodyPr>
          <a:lstStyle/>
          <a:p>
            <a:r>
              <a:rPr lang="en-GB" sz="2000" b="1" dirty="0" smtClean="0">
                <a:solidFill>
                  <a:srgbClr val="0070C0"/>
                </a:solidFill>
              </a:rPr>
              <a:t>Building completion and hand over achieved on schedule on 16</a:t>
            </a:r>
            <a:r>
              <a:rPr lang="en-GB" sz="2000" b="1" baseline="30000" dirty="0" smtClean="0">
                <a:solidFill>
                  <a:srgbClr val="0070C0"/>
                </a:solidFill>
              </a:rPr>
              <a:t>th</a:t>
            </a:r>
            <a:r>
              <a:rPr lang="en-GB" sz="2000" b="1" dirty="0" smtClean="0">
                <a:solidFill>
                  <a:srgbClr val="0070C0"/>
                </a:solidFill>
              </a:rPr>
              <a:t> May 2022</a:t>
            </a:r>
          </a:p>
          <a:p>
            <a:r>
              <a:rPr lang="en-GB" sz="2000" dirty="0" smtClean="0">
                <a:solidFill>
                  <a:srgbClr val="626262"/>
                </a:solidFill>
              </a:rPr>
              <a:t>	Ground floor equipment installation complete, </a:t>
            </a:r>
            <a:r>
              <a:rPr lang="en-GB" sz="2000" b="1" dirty="0" smtClean="0">
                <a:solidFill>
                  <a:srgbClr val="626262"/>
                </a:solidFill>
              </a:rPr>
              <a:t>first floor fit-out in </a:t>
            </a:r>
            <a:r>
              <a:rPr lang="en-GB" sz="2000" b="1" dirty="0" smtClean="0">
                <a:solidFill>
                  <a:srgbClr val="626262"/>
                </a:solidFill>
              </a:rPr>
              <a:t>progress</a:t>
            </a:r>
            <a:endParaRPr lang="en-GB" sz="2000" b="1" dirty="0" smtClean="0">
              <a:solidFill>
                <a:srgbClr val="626262"/>
              </a:solidFill>
            </a:endParaRPr>
          </a:p>
        </p:txBody>
      </p:sp>
      <p:pic>
        <p:nvPicPr>
          <p:cNvPr id="1029" name="Picture 5" descr="A picture containing indoor&#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22797"/>
            <a:ext cx="12192001" cy="316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792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91274" y="1249866"/>
            <a:ext cx="5616093" cy="4465752"/>
          </a:xfrm>
          <a:prstGeom prst="rect">
            <a:avLst/>
          </a:prstGeom>
        </p:spPr>
      </p:pic>
      <p:pic>
        <p:nvPicPr>
          <p:cNvPr id="3" name="Picture 2"/>
          <p:cNvPicPr>
            <a:picLocks noChangeAspect="1"/>
          </p:cNvPicPr>
          <p:nvPr/>
        </p:nvPicPr>
        <p:blipFill>
          <a:blip r:embed="rId3"/>
          <a:stretch>
            <a:fillRect/>
          </a:stretch>
        </p:blipFill>
        <p:spPr>
          <a:xfrm>
            <a:off x="199208" y="1249866"/>
            <a:ext cx="5906318" cy="4465752"/>
          </a:xfrm>
          <a:prstGeom prst="rect">
            <a:avLst/>
          </a:prstGeom>
        </p:spPr>
      </p:pic>
      <p:sp>
        <p:nvSpPr>
          <p:cNvPr id="5" name="TextBox 4">
            <a:extLst>
              <a:ext uri="{FF2B5EF4-FFF2-40B4-BE49-F238E27FC236}">
                <a16:creationId xmlns:a16="http://schemas.microsoft.com/office/drawing/2014/main" id="{A121BF9D-7312-D146-A098-1393906DE9CF}"/>
              </a:ext>
            </a:extLst>
          </p:cNvPr>
          <p:cNvSpPr txBox="1"/>
          <p:nvPr/>
        </p:nvSpPr>
        <p:spPr>
          <a:xfrm>
            <a:off x="1587043" y="117437"/>
            <a:ext cx="8763436" cy="584775"/>
          </a:xfrm>
          <a:prstGeom prst="rect">
            <a:avLst/>
          </a:prstGeom>
          <a:noFill/>
        </p:spPr>
        <p:txBody>
          <a:bodyPr wrap="square" rtlCol="0" anchor="t">
            <a:spAutoFit/>
          </a:bodyPr>
          <a:lstStyle/>
          <a:p>
            <a:pPr algn="ctr"/>
            <a:r>
              <a:rPr lang="en-US" sz="3200" b="1" spc="-113" dirty="0" smtClean="0">
                <a:solidFill>
                  <a:srgbClr val="003088"/>
                </a:solidFill>
                <a:latin typeface="Arial" panose="020B0604020202020204" pitchFamily="34" charset="0"/>
                <a:cs typeface="Arial" panose="020B0604020202020204" pitchFamily="34" charset="0"/>
              </a:rPr>
              <a:t>EPAC Offices Fit-Out</a:t>
            </a:r>
            <a:endParaRPr lang="en-US" sz="3200" b="1" spc="-113" dirty="0">
              <a:solidFill>
                <a:srgbClr val="003088"/>
              </a:solidFill>
              <a:latin typeface="Arial" panose="020B0604020202020204" pitchFamily="34" charset="0"/>
              <a:cs typeface="Arial" panose="020B0604020202020204" pitchFamily="34" charset="0"/>
            </a:endParaRPr>
          </a:p>
        </p:txBody>
      </p:sp>
      <p:sp>
        <p:nvSpPr>
          <p:cNvPr id="6" name="Rounded Rectangle 5"/>
          <p:cNvSpPr/>
          <p:nvPr/>
        </p:nvSpPr>
        <p:spPr>
          <a:xfrm>
            <a:off x="2604679" y="2609850"/>
            <a:ext cx="1285876" cy="33546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First floor</a:t>
            </a:r>
            <a:endParaRPr lang="en-GB" dirty="0"/>
          </a:p>
        </p:txBody>
      </p:sp>
      <p:sp>
        <p:nvSpPr>
          <p:cNvPr id="7" name="Rounded Rectangle 6"/>
          <p:cNvSpPr/>
          <p:nvPr/>
        </p:nvSpPr>
        <p:spPr>
          <a:xfrm>
            <a:off x="8415746" y="2611941"/>
            <a:ext cx="1452153" cy="33546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Second floor</a:t>
            </a:r>
            <a:endParaRPr lang="en-GB" dirty="0"/>
          </a:p>
        </p:txBody>
      </p:sp>
      <p:sp>
        <p:nvSpPr>
          <p:cNvPr id="8" name="TextBox 7"/>
          <p:cNvSpPr txBox="1"/>
          <p:nvPr/>
        </p:nvSpPr>
        <p:spPr>
          <a:xfrm>
            <a:off x="809913" y="702212"/>
            <a:ext cx="10317696" cy="369332"/>
          </a:xfrm>
          <a:prstGeom prst="rect">
            <a:avLst/>
          </a:prstGeom>
          <a:noFill/>
        </p:spPr>
        <p:txBody>
          <a:bodyPr wrap="none" rtlCol="0">
            <a:spAutoFit/>
          </a:bodyPr>
          <a:lstStyle/>
          <a:p>
            <a:r>
              <a:rPr lang="en-GB" b="1" dirty="0" smtClean="0">
                <a:solidFill>
                  <a:srgbClr val="0070C0"/>
                </a:solidFill>
              </a:rPr>
              <a:t>Funding secured to complete design and fit-out of 1</a:t>
            </a:r>
            <a:r>
              <a:rPr lang="en-GB" b="1" baseline="30000" dirty="0" smtClean="0">
                <a:solidFill>
                  <a:srgbClr val="0070C0"/>
                </a:solidFill>
              </a:rPr>
              <a:t>st</a:t>
            </a:r>
            <a:r>
              <a:rPr lang="en-GB" b="1" dirty="0" smtClean="0">
                <a:solidFill>
                  <a:srgbClr val="0070C0"/>
                </a:solidFill>
              </a:rPr>
              <a:t> and 2</a:t>
            </a:r>
            <a:r>
              <a:rPr lang="en-GB" b="1" baseline="30000" dirty="0" smtClean="0">
                <a:solidFill>
                  <a:srgbClr val="0070C0"/>
                </a:solidFill>
              </a:rPr>
              <a:t>nd</a:t>
            </a:r>
            <a:r>
              <a:rPr lang="en-GB" b="1" dirty="0" smtClean="0">
                <a:solidFill>
                  <a:srgbClr val="0070C0"/>
                </a:solidFill>
              </a:rPr>
              <a:t> floor offices in EPAC – completion in Q2 2023</a:t>
            </a:r>
            <a:endParaRPr lang="en-GB" b="1" dirty="0">
              <a:solidFill>
                <a:srgbClr val="0070C0"/>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7542" y="5661283"/>
            <a:ext cx="989886" cy="967803"/>
          </a:xfrm>
          <a:prstGeom prst="rect">
            <a:avLst/>
          </a:prstGeom>
        </p:spPr>
      </p:pic>
    </p:spTree>
    <p:extLst>
      <p:ext uri="{BB962C8B-B14F-4D97-AF65-F5344CB8AC3E}">
        <p14:creationId xmlns:p14="http://schemas.microsoft.com/office/powerpoint/2010/main" val="3001851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21BF9D-7312-D146-A098-1393906DE9CF}"/>
              </a:ext>
            </a:extLst>
          </p:cNvPr>
          <p:cNvSpPr txBox="1"/>
          <p:nvPr/>
        </p:nvSpPr>
        <p:spPr>
          <a:xfrm>
            <a:off x="1587043" y="117437"/>
            <a:ext cx="8763436" cy="584775"/>
          </a:xfrm>
          <a:prstGeom prst="rect">
            <a:avLst/>
          </a:prstGeom>
          <a:noFill/>
        </p:spPr>
        <p:txBody>
          <a:bodyPr wrap="square" rtlCol="0" anchor="t">
            <a:spAutoFit/>
          </a:bodyPr>
          <a:lstStyle/>
          <a:p>
            <a:pPr algn="ctr"/>
            <a:r>
              <a:rPr lang="en-US" sz="3200" b="1" spc="-113" dirty="0" smtClean="0">
                <a:solidFill>
                  <a:srgbClr val="003088"/>
                </a:solidFill>
                <a:latin typeface="Arial" panose="020B0604020202020204" pitchFamily="34" charset="0"/>
                <a:cs typeface="Arial" panose="020B0604020202020204" pitchFamily="34" charset="0"/>
              </a:rPr>
              <a:t>EPAC Offices Fit-Out</a:t>
            </a:r>
            <a:endParaRPr lang="en-US" sz="3200" b="1" spc="-113" dirty="0">
              <a:solidFill>
                <a:srgbClr val="003088"/>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3374" b="19943"/>
          <a:stretch/>
        </p:blipFill>
        <p:spPr>
          <a:xfrm>
            <a:off x="247649" y="989534"/>
            <a:ext cx="9824107" cy="2849041"/>
          </a:xfrm>
          <a:prstGeom prst="rect">
            <a:avLst/>
          </a:prstGeom>
        </p:spPr>
      </p:pic>
      <p:pic>
        <p:nvPicPr>
          <p:cNvPr id="4" name="Picture 3"/>
          <p:cNvPicPr>
            <a:picLocks noChangeAspect="1"/>
          </p:cNvPicPr>
          <p:nvPr/>
        </p:nvPicPr>
        <p:blipFill rotWithShape="1">
          <a:blip r:embed="rId3"/>
          <a:srcRect l="3222" b="4294"/>
          <a:stretch/>
        </p:blipFill>
        <p:spPr>
          <a:xfrm>
            <a:off x="3324225" y="3924299"/>
            <a:ext cx="8564313" cy="2889026"/>
          </a:xfrm>
          <a:prstGeom prst="rect">
            <a:avLst/>
          </a:prstGeom>
        </p:spPr>
      </p:pic>
      <p:sp>
        <p:nvSpPr>
          <p:cNvPr id="6" name="Rounded Rectangle 5"/>
          <p:cNvSpPr/>
          <p:nvPr/>
        </p:nvSpPr>
        <p:spPr>
          <a:xfrm>
            <a:off x="8062504" y="787936"/>
            <a:ext cx="1285876" cy="33546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First floor</a:t>
            </a:r>
            <a:endParaRPr lang="en-GB" dirty="0"/>
          </a:p>
        </p:txBody>
      </p:sp>
      <p:sp>
        <p:nvSpPr>
          <p:cNvPr id="7" name="Rounded Rectangle 6"/>
          <p:cNvSpPr/>
          <p:nvPr/>
        </p:nvSpPr>
        <p:spPr>
          <a:xfrm>
            <a:off x="10254071" y="3588833"/>
            <a:ext cx="1452153" cy="33546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Second floor</a:t>
            </a:r>
            <a:endParaRPr lang="en-GB"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252" y="117437"/>
            <a:ext cx="989886" cy="967803"/>
          </a:xfrm>
          <a:prstGeom prst="rect">
            <a:avLst/>
          </a:prstGeom>
        </p:spPr>
      </p:pic>
    </p:spTree>
    <p:extLst>
      <p:ext uri="{BB962C8B-B14F-4D97-AF65-F5344CB8AC3E}">
        <p14:creationId xmlns:p14="http://schemas.microsoft.com/office/powerpoint/2010/main" val="2879306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35282-852B-AE4C-B8DF-0BEFA1CC5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7400" y="2903499"/>
            <a:ext cx="9144000" cy="3830444"/>
          </a:xfrm>
          <a:prstGeom prst="rect">
            <a:avLst/>
          </a:prstGeom>
        </p:spPr>
      </p:pic>
      <p:pic>
        <p:nvPicPr>
          <p:cNvPr id="4" name="Picture 3">
            <a:extLst>
              <a:ext uri="{FF2B5EF4-FFF2-40B4-BE49-F238E27FC236}">
                <a16:creationId xmlns:a16="http://schemas.microsoft.com/office/drawing/2014/main" id="{0AA93F1F-55CE-8C41-933D-BDAD86FDEF59}"/>
              </a:ext>
            </a:extLst>
          </p:cNvPr>
          <p:cNvPicPr>
            <a:picLocks noChangeAspect="1"/>
          </p:cNvPicPr>
          <p:nvPr/>
        </p:nvPicPr>
        <p:blipFill>
          <a:blip r:embed="rId5"/>
          <a:stretch>
            <a:fillRect/>
          </a:stretch>
        </p:blipFill>
        <p:spPr>
          <a:xfrm>
            <a:off x="1910955" y="5258633"/>
            <a:ext cx="330161" cy="330161"/>
          </a:xfrm>
          <a:prstGeom prst="rect">
            <a:avLst/>
          </a:prstGeom>
        </p:spPr>
      </p:pic>
      <p:sp>
        <p:nvSpPr>
          <p:cNvPr id="14" name="Rectangle 13">
            <a:extLst>
              <a:ext uri="{FF2B5EF4-FFF2-40B4-BE49-F238E27FC236}">
                <a16:creationId xmlns:a16="http://schemas.microsoft.com/office/drawing/2014/main" id="{70C8BCE3-7BF5-244B-ABC5-1CC57CE8ADDB}"/>
              </a:ext>
            </a:extLst>
          </p:cNvPr>
          <p:cNvSpPr/>
          <p:nvPr/>
        </p:nvSpPr>
        <p:spPr>
          <a:xfrm>
            <a:off x="5675311" y="5285442"/>
            <a:ext cx="1408562" cy="276999"/>
          </a:xfrm>
          <a:prstGeom prst="rect">
            <a:avLst/>
          </a:prstGeom>
        </p:spPr>
        <p:txBody>
          <a:bodyPr wrap="square">
            <a:spAutoFit/>
          </a:bodyPr>
          <a:lstStyle/>
          <a:p>
            <a:r>
              <a:rPr lang="en-GB" sz="1200" dirty="0">
                <a:solidFill>
                  <a:srgbClr val="FFFFFF"/>
                </a:solidFill>
                <a:latin typeface="Arial" panose="020B0604020202020204" pitchFamily="34" charset="0"/>
                <a:cs typeface="Arial" panose="020B0604020202020204" pitchFamily="34" charset="0"/>
              </a:rPr>
              <a:t>@</a:t>
            </a:r>
            <a:r>
              <a:rPr lang="en-GB" sz="1200" dirty="0" err="1">
                <a:solidFill>
                  <a:srgbClr val="FFFFFF"/>
                </a:solidFill>
                <a:latin typeface="Arial" panose="020B0604020202020204" pitchFamily="34" charset="0"/>
                <a:cs typeface="Arial" panose="020B0604020202020204" pitchFamily="34" charset="0"/>
              </a:rPr>
              <a:t>STFC_Matters</a:t>
            </a:r>
            <a:endParaRPr lang="en-GB" sz="1200" dirty="0">
              <a:solidFill>
                <a:srgbClr val="FFFFF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AC3E187-FC47-6646-A5A3-38BEA5BF97F3}"/>
              </a:ext>
            </a:extLst>
          </p:cNvPr>
          <p:cNvSpPr/>
          <p:nvPr/>
        </p:nvSpPr>
        <p:spPr>
          <a:xfrm>
            <a:off x="7378144" y="5285442"/>
            <a:ext cx="3160648" cy="276999"/>
          </a:xfrm>
          <a:prstGeom prst="rect">
            <a:avLst/>
          </a:prstGeom>
        </p:spPr>
        <p:txBody>
          <a:bodyPr wrap="square">
            <a:spAutoFit/>
          </a:bodyPr>
          <a:lstStyle/>
          <a:p>
            <a:r>
              <a:rPr lang="en-GB" sz="12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6"/>
          <a:stretch>
            <a:fillRect/>
          </a:stretch>
        </p:blipFill>
        <p:spPr>
          <a:xfrm>
            <a:off x="5331787" y="5258632"/>
            <a:ext cx="333002" cy="327956"/>
          </a:xfrm>
          <a:prstGeom prst="rect">
            <a:avLst/>
          </a:prstGeom>
        </p:spPr>
      </p:pic>
      <p:pic>
        <p:nvPicPr>
          <p:cNvPr id="20" name="Picture 19">
            <a:extLst>
              <a:ext uri="{FF2B5EF4-FFF2-40B4-BE49-F238E27FC236}">
                <a16:creationId xmlns:a16="http://schemas.microsoft.com/office/drawing/2014/main" id="{83CE200E-AB24-384F-BB4C-13ACD0DABDB8}"/>
              </a:ext>
            </a:extLst>
          </p:cNvPr>
          <p:cNvPicPr>
            <a:picLocks noChangeAspect="1"/>
          </p:cNvPicPr>
          <p:nvPr/>
        </p:nvPicPr>
        <p:blipFill>
          <a:blip r:embed="rId7"/>
          <a:stretch>
            <a:fillRect/>
          </a:stretch>
        </p:blipFill>
        <p:spPr>
          <a:xfrm>
            <a:off x="7034622" y="5256427"/>
            <a:ext cx="330161" cy="330161"/>
          </a:xfrm>
          <a:prstGeom prst="rect">
            <a:avLst/>
          </a:prstGeom>
        </p:spPr>
      </p:pic>
      <p:pic>
        <p:nvPicPr>
          <p:cNvPr id="11" name="Picture 10">
            <a:extLst>
              <a:ext uri="{FF2B5EF4-FFF2-40B4-BE49-F238E27FC236}">
                <a16:creationId xmlns:a16="http://schemas.microsoft.com/office/drawing/2014/main" id="{14E2772B-B47D-8D46-97A4-931FF8D272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0498" y="377576"/>
            <a:ext cx="2828089" cy="722970"/>
          </a:xfrm>
          <a:prstGeom prst="rect">
            <a:avLst/>
          </a:prstGeom>
        </p:spPr>
      </p:pic>
      <p:sp>
        <p:nvSpPr>
          <p:cNvPr id="12" name="Rectangle 11">
            <a:extLst>
              <a:ext uri="{FF2B5EF4-FFF2-40B4-BE49-F238E27FC236}">
                <a16:creationId xmlns:a16="http://schemas.microsoft.com/office/drawing/2014/main" id="{F03ACBB2-A294-5B41-91E3-A21CD7F0322A}"/>
              </a:ext>
            </a:extLst>
          </p:cNvPr>
          <p:cNvSpPr/>
          <p:nvPr/>
        </p:nvSpPr>
        <p:spPr>
          <a:xfrm>
            <a:off x="2285136" y="5285442"/>
            <a:ext cx="3160648" cy="276999"/>
          </a:xfrm>
          <a:prstGeom prst="rect">
            <a:avLst/>
          </a:prstGeom>
        </p:spPr>
        <p:txBody>
          <a:bodyPr wrap="square">
            <a:spAutoFit/>
          </a:bodyPr>
          <a:lstStyle/>
          <a:p>
            <a:r>
              <a:rPr lang="en-GB" sz="1200" dirty="0">
                <a:solidFill>
                  <a:srgbClr val="FFFFFF"/>
                </a:solidFill>
                <a:latin typeface="Arial" panose="020B0604020202020204" pitchFamily="34" charset="0"/>
                <a:cs typeface="Arial" panose="020B0604020202020204" pitchFamily="34" charset="0"/>
              </a:rPr>
              <a:t>Science and Technology Facilities Council</a:t>
            </a:r>
          </a:p>
        </p:txBody>
      </p:sp>
      <p:sp>
        <p:nvSpPr>
          <p:cNvPr id="2" name="TextBox 1"/>
          <p:cNvSpPr txBox="1"/>
          <p:nvPr/>
        </p:nvSpPr>
        <p:spPr>
          <a:xfrm>
            <a:off x="5111745" y="2393174"/>
            <a:ext cx="2097049" cy="584775"/>
          </a:xfrm>
          <a:prstGeom prst="rect">
            <a:avLst/>
          </a:prstGeom>
          <a:noFill/>
        </p:spPr>
        <p:txBody>
          <a:bodyPr wrap="none" rtlCol="0">
            <a:spAutoFit/>
          </a:bodyPr>
          <a:lstStyle/>
          <a:p>
            <a:r>
              <a:rPr lang="en-GB" sz="3200" dirty="0">
                <a:solidFill>
                  <a:schemeClr val="bg1"/>
                </a:solidFill>
                <a:latin typeface="Arial" panose="020B0604020202020204" pitchFamily="34" charset="0"/>
                <a:cs typeface="Arial" panose="020B0604020202020204" pitchFamily="34" charset="0"/>
              </a:rPr>
              <a:t>Thank you</a:t>
            </a:r>
          </a:p>
        </p:txBody>
      </p:sp>
      <p:sp>
        <p:nvSpPr>
          <p:cNvPr id="5" name="TextBox 4"/>
          <p:cNvSpPr txBox="1"/>
          <p:nvPr/>
        </p:nvSpPr>
        <p:spPr>
          <a:xfrm>
            <a:off x="1781746" y="3300698"/>
            <a:ext cx="8757046" cy="1077218"/>
          </a:xfrm>
          <a:prstGeom prst="rect">
            <a:avLst/>
          </a:prstGeom>
          <a:noFill/>
        </p:spPr>
        <p:txBody>
          <a:bodyPr wrap="square" rtlCol="0">
            <a:spAutoFit/>
          </a:bodyPr>
          <a:lstStyle/>
          <a:p>
            <a:pPr algn="ctr"/>
            <a:r>
              <a:rPr lang="en-GB" sz="3200" dirty="0">
                <a:solidFill>
                  <a:schemeClr val="bg1"/>
                </a:solidFill>
                <a:latin typeface="Arial" panose="020B0604020202020204" pitchFamily="34" charset="0"/>
                <a:cs typeface="Arial" panose="020B0604020202020204" pitchFamily="34" charset="0"/>
              </a:rPr>
              <a:t>Extreme Photonics Applications Centre (EPAC)</a:t>
            </a:r>
          </a:p>
          <a:p>
            <a:pPr algn="ctr"/>
            <a:endParaRPr lang="en-GB" sz="32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7325" y="5766140"/>
            <a:ext cx="989886" cy="967803"/>
          </a:xfrm>
          <a:prstGeom prst="rect">
            <a:avLst/>
          </a:prstGeom>
        </p:spPr>
      </p:pic>
    </p:spTree>
    <p:extLst>
      <p:ext uri="{BB962C8B-B14F-4D97-AF65-F5344CB8AC3E}">
        <p14:creationId xmlns:p14="http://schemas.microsoft.com/office/powerpoint/2010/main" val="282730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8929" y="5661283"/>
            <a:ext cx="989886" cy="967803"/>
          </a:xfrm>
          <a:prstGeom prst="rect">
            <a:avLst/>
          </a:prstGeom>
        </p:spPr>
      </p:pic>
      <p:sp>
        <p:nvSpPr>
          <p:cNvPr id="8" name="Rectangle 7"/>
          <p:cNvSpPr/>
          <p:nvPr/>
        </p:nvSpPr>
        <p:spPr>
          <a:xfrm>
            <a:off x="1772006" y="1314683"/>
            <a:ext cx="8078245" cy="3693319"/>
          </a:xfrm>
          <a:prstGeom prst="rect">
            <a:avLst/>
          </a:prstGeom>
        </p:spPr>
        <p:txBody>
          <a:bodyPr wrap="square">
            <a:spAutoFit/>
          </a:bodyPr>
          <a:lstStyle/>
          <a:p>
            <a:r>
              <a:rPr lang="en-GB" b="1" dirty="0" smtClean="0">
                <a:solidFill>
                  <a:srgbClr val="0070C0"/>
                </a:solidFill>
              </a:rPr>
              <a:t>A Project consisting of two key interlinked work streams with the aim of:</a:t>
            </a:r>
          </a:p>
          <a:p>
            <a:endParaRPr lang="en-GB" dirty="0">
              <a:solidFill>
                <a:schemeClr val="tx1">
                  <a:lumMod val="95000"/>
                  <a:lumOff val="5000"/>
                </a:schemeClr>
              </a:solidFill>
            </a:endParaRPr>
          </a:p>
          <a:p>
            <a:pPr marL="285750" indent="-285750">
              <a:buFont typeface="Arial" panose="020B0604020202020204" pitchFamily="34" charset="0"/>
              <a:buChar char="•"/>
            </a:pPr>
            <a:r>
              <a:rPr lang="en-GB" dirty="0" smtClean="0">
                <a:solidFill>
                  <a:schemeClr val="tx1">
                    <a:lumMod val="65000"/>
                    <a:lumOff val="35000"/>
                  </a:schemeClr>
                </a:solidFill>
              </a:rPr>
              <a:t>Designing and constructing a building with suitable radiological shielding and backbone building infrastructure that supports the installation, integration and operation of the specialist laser and target area equipment and services that are necessary to realise the requirements of the EPAC facility and future anticipated upgrades.</a:t>
            </a:r>
          </a:p>
          <a:p>
            <a:pPr marL="285750" indent="-285750">
              <a:buFont typeface="Arial" panose="020B0604020202020204" pitchFamily="34" charset="0"/>
              <a:buChar char="•"/>
            </a:pPr>
            <a:endParaRPr lang="en-GB" dirty="0" smtClean="0">
              <a:solidFill>
                <a:schemeClr val="tx1">
                  <a:lumMod val="65000"/>
                  <a:lumOff val="35000"/>
                </a:schemeClr>
              </a:solidFill>
            </a:endParaRPr>
          </a:p>
          <a:p>
            <a:pPr marL="285750" indent="-285750">
              <a:buFont typeface="Arial" panose="020B0604020202020204" pitchFamily="34" charset="0"/>
              <a:buChar char="•"/>
            </a:pPr>
            <a:r>
              <a:rPr lang="en-GB" dirty="0" smtClean="0">
                <a:solidFill>
                  <a:schemeClr val="tx1">
                    <a:lumMod val="65000"/>
                    <a:lumOff val="35000"/>
                  </a:schemeClr>
                </a:solidFill>
              </a:rPr>
              <a:t>Designing, installing and commissioning specialist engineering infrastructure, electrical control and interlocks, lasers, target area equipment, detectors, data capture and computational tomography systems suitable to support the functionality of the EPAC Facility.  </a:t>
            </a:r>
            <a:endParaRPr lang="en-GB" dirty="0">
              <a:solidFill>
                <a:schemeClr val="tx1">
                  <a:lumMod val="65000"/>
                  <a:lumOff val="35000"/>
                </a:schemeClr>
              </a:solidFill>
            </a:endParaRPr>
          </a:p>
          <a:p>
            <a:endParaRPr lang="en-GB" dirty="0">
              <a:solidFill>
                <a:schemeClr val="tx1">
                  <a:lumMod val="65000"/>
                  <a:lumOff val="35000"/>
                </a:schemeClr>
              </a:solidFill>
            </a:endParaRPr>
          </a:p>
        </p:txBody>
      </p:sp>
      <p:sp>
        <p:nvSpPr>
          <p:cNvPr id="6" name="Title 3"/>
          <p:cNvSpPr txBox="1">
            <a:spLocks/>
          </p:cNvSpPr>
          <p:nvPr/>
        </p:nvSpPr>
        <p:spPr>
          <a:xfrm>
            <a:off x="553329" y="-182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dirty="0" smtClean="0">
                <a:solidFill>
                  <a:srgbClr val="003088"/>
                </a:solidFill>
              </a:rPr>
              <a:t>Project Overview</a:t>
            </a:r>
            <a:endParaRPr lang="en-GB" dirty="0">
              <a:solidFill>
                <a:srgbClr val="003088"/>
              </a:solidFill>
            </a:endParaRPr>
          </a:p>
        </p:txBody>
      </p:sp>
      <p:sp>
        <p:nvSpPr>
          <p:cNvPr id="3" name="Rounded Rectangle 2"/>
          <p:cNvSpPr/>
          <p:nvPr/>
        </p:nvSpPr>
        <p:spPr>
          <a:xfrm rot="20596129">
            <a:off x="4378035" y="2169519"/>
            <a:ext cx="2493819" cy="64654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r>
              <a:rPr lang="en-GB" sz="4000" dirty="0"/>
              <a:t>Complete!</a:t>
            </a:r>
          </a:p>
        </p:txBody>
      </p:sp>
    </p:spTree>
    <p:extLst>
      <p:ext uri="{BB962C8B-B14F-4D97-AF65-F5344CB8AC3E}">
        <p14:creationId xmlns:p14="http://schemas.microsoft.com/office/powerpoint/2010/main" val="3063841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8929" y="5661283"/>
            <a:ext cx="989886" cy="967803"/>
          </a:xfrm>
          <a:prstGeom prst="rect">
            <a:avLst/>
          </a:prstGeom>
        </p:spPr>
      </p:pic>
      <p:sp>
        <p:nvSpPr>
          <p:cNvPr id="2" name="TextBox 1"/>
          <p:cNvSpPr txBox="1"/>
          <p:nvPr/>
        </p:nvSpPr>
        <p:spPr>
          <a:xfrm>
            <a:off x="1434643" y="1318978"/>
            <a:ext cx="10213071" cy="1323439"/>
          </a:xfrm>
          <a:prstGeom prst="rect">
            <a:avLst/>
          </a:prstGeom>
          <a:noFill/>
        </p:spPr>
        <p:txBody>
          <a:bodyPr wrap="square" rtlCol="0">
            <a:spAutoFit/>
          </a:bodyPr>
          <a:lstStyle/>
          <a:p>
            <a:r>
              <a:rPr lang="en-GB" sz="2000" b="1" dirty="0" smtClean="0">
                <a:solidFill>
                  <a:srgbClr val="0070C0"/>
                </a:solidFill>
              </a:rPr>
              <a:t>Process:</a:t>
            </a:r>
          </a:p>
          <a:p>
            <a:pPr marL="285750" indent="-285750">
              <a:buFont typeface="Arial" panose="020B0604020202020204" pitchFamily="34" charset="0"/>
              <a:buChar char="•"/>
            </a:pPr>
            <a:r>
              <a:rPr lang="en-GB" sz="2000" dirty="0"/>
              <a:t>Updated monthly by planning and estimating manager</a:t>
            </a:r>
          </a:p>
          <a:p>
            <a:pPr marL="285750" indent="-285750">
              <a:buFont typeface="Arial" panose="020B0604020202020204" pitchFamily="34" charset="0"/>
              <a:buChar char="•"/>
            </a:pPr>
            <a:r>
              <a:rPr lang="en-GB" sz="2000" dirty="0"/>
              <a:t>Tiered approach used, top level Gantt flowing through to lower level WP level plans and Installation plan</a:t>
            </a:r>
          </a:p>
        </p:txBody>
      </p:sp>
      <p:sp>
        <p:nvSpPr>
          <p:cNvPr id="6" name="TextBox 5"/>
          <p:cNvSpPr txBox="1"/>
          <p:nvPr/>
        </p:nvSpPr>
        <p:spPr>
          <a:xfrm>
            <a:off x="1434643" y="2818397"/>
            <a:ext cx="9912348" cy="3600986"/>
          </a:xfrm>
          <a:prstGeom prst="rect">
            <a:avLst/>
          </a:prstGeom>
          <a:noFill/>
        </p:spPr>
        <p:txBody>
          <a:bodyPr wrap="square" rtlCol="0">
            <a:spAutoFit/>
          </a:bodyPr>
          <a:lstStyle/>
          <a:p>
            <a:endParaRPr lang="en-GB" dirty="0" smtClean="0"/>
          </a:p>
          <a:p>
            <a:r>
              <a:rPr lang="en-GB" sz="2000" b="1" dirty="0" smtClean="0">
                <a:solidFill>
                  <a:srgbClr val="0070C0"/>
                </a:solidFill>
              </a:rPr>
              <a:t>Summary:</a:t>
            </a:r>
          </a:p>
          <a:p>
            <a:pPr marL="285750" indent="-285750">
              <a:buFont typeface="Arial" panose="020B0604020202020204" pitchFamily="34" charset="0"/>
              <a:buChar char="•"/>
            </a:pPr>
            <a:r>
              <a:rPr lang="en-US" sz="2000" dirty="0" smtClean="0"/>
              <a:t>Project end date retained at Nov 2024 in this period</a:t>
            </a:r>
          </a:p>
          <a:p>
            <a:pPr marL="285750" indent="-285750">
              <a:buFont typeface="Arial" panose="020B0604020202020204" pitchFamily="34" charset="0"/>
              <a:buChar char="•"/>
            </a:pPr>
            <a:r>
              <a:rPr lang="en-US" sz="2000" dirty="0" smtClean="0"/>
              <a:t>Key </a:t>
            </a:r>
            <a:r>
              <a:rPr lang="en-US" sz="2000" dirty="0"/>
              <a:t>contracts have </a:t>
            </a:r>
            <a:r>
              <a:rPr lang="en-US" sz="2000" dirty="0" smtClean="0"/>
              <a:t>been </a:t>
            </a:r>
            <a:r>
              <a:rPr lang="en-US" sz="2000" dirty="0"/>
              <a:t>placed – Compressor vessels and ns OPCPA pump </a:t>
            </a:r>
            <a:r>
              <a:rPr lang="en-US" sz="2000" dirty="0" smtClean="0"/>
              <a:t>laser</a:t>
            </a:r>
          </a:p>
          <a:p>
            <a:pPr marL="285750" indent="-285750">
              <a:buFont typeface="Arial" panose="020B0604020202020204" pitchFamily="34" charset="0"/>
              <a:buChar char="•"/>
            </a:pPr>
            <a:r>
              <a:rPr lang="en-GB" sz="2000" dirty="0" smtClean="0"/>
              <a:t>Building </a:t>
            </a:r>
            <a:r>
              <a:rPr lang="en-GB" sz="2000" dirty="0"/>
              <a:t>is complete</a:t>
            </a:r>
          </a:p>
          <a:p>
            <a:pPr marL="285750" indent="-285750">
              <a:buFont typeface="Arial" panose="020B0604020202020204" pitchFamily="34" charset="0"/>
              <a:buChar char="•"/>
            </a:pPr>
            <a:r>
              <a:rPr lang="en-GB" sz="2000" dirty="0"/>
              <a:t>Installation phase has </a:t>
            </a:r>
            <a:r>
              <a:rPr lang="en-GB" sz="2000" dirty="0" smtClean="0"/>
              <a:t>begun</a:t>
            </a:r>
          </a:p>
          <a:p>
            <a:pPr marL="285750" indent="-285750">
              <a:buFont typeface="Arial" panose="020B0604020202020204" pitchFamily="34" charset="0"/>
              <a:buChar char="•"/>
            </a:pPr>
            <a:r>
              <a:rPr lang="en-GB" sz="2000" dirty="0" smtClean="0"/>
              <a:t>Design and procurement of installed equipment is ongoing</a:t>
            </a:r>
            <a:endParaRPr lang="en-GB" sz="2000"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p:txBody>
      </p:sp>
      <p:sp>
        <p:nvSpPr>
          <p:cNvPr id="3" name="Rectangle 2"/>
          <p:cNvSpPr/>
          <p:nvPr/>
        </p:nvSpPr>
        <p:spPr>
          <a:xfrm>
            <a:off x="1434643" y="3080867"/>
            <a:ext cx="9026528" cy="923330"/>
          </a:xfrm>
          <a:prstGeom prst="rect">
            <a:avLst/>
          </a:prstGeom>
        </p:spPr>
        <p:txBody>
          <a:bodyPr wrap="square">
            <a:spAutoFit/>
          </a:bodyPr>
          <a:lstStyle/>
          <a:p>
            <a:r>
              <a:rPr lang="en-GB" b="1" dirty="0" smtClean="0"/>
              <a:t> </a:t>
            </a:r>
          </a:p>
          <a:p>
            <a:endParaRPr lang="en-GB" b="1" dirty="0" smtClean="0"/>
          </a:p>
          <a:p>
            <a:pPr marL="285750" indent="-285750">
              <a:buFont typeface="Arial" panose="020B0604020202020204" pitchFamily="34" charset="0"/>
              <a:buChar char="•"/>
            </a:pPr>
            <a:endParaRPr lang="en-GB" b="1" dirty="0" smtClean="0">
              <a:solidFill>
                <a:srgbClr val="FFC000"/>
              </a:solidFill>
            </a:endParaRPr>
          </a:p>
        </p:txBody>
      </p:sp>
      <p:sp>
        <p:nvSpPr>
          <p:cNvPr id="7" name="Title 3"/>
          <p:cNvSpPr txBox="1">
            <a:spLocks/>
          </p:cNvSpPr>
          <p:nvPr/>
        </p:nvSpPr>
        <p:spPr>
          <a:xfrm>
            <a:off x="553329" y="-182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dirty="0" smtClean="0">
                <a:solidFill>
                  <a:srgbClr val="003088"/>
                </a:solidFill>
              </a:rPr>
              <a:t>Project Plan</a:t>
            </a:r>
            <a:endParaRPr lang="en-GB" dirty="0">
              <a:solidFill>
                <a:srgbClr val="003088"/>
              </a:solidFill>
            </a:endParaRPr>
          </a:p>
        </p:txBody>
      </p:sp>
    </p:spTree>
    <p:extLst>
      <p:ext uri="{BB962C8B-B14F-4D97-AF65-F5344CB8AC3E}">
        <p14:creationId xmlns:p14="http://schemas.microsoft.com/office/powerpoint/2010/main" val="705985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8929" y="5661283"/>
            <a:ext cx="989886" cy="967803"/>
          </a:xfrm>
          <a:prstGeom prst="rect">
            <a:avLst/>
          </a:prstGeom>
        </p:spPr>
      </p:pic>
      <p:sp>
        <p:nvSpPr>
          <p:cNvPr id="5" name="Title 3"/>
          <p:cNvSpPr txBox="1">
            <a:spLocks/>
          </p:cNvSpPr>
          <p:nvPr/>
        </p:nvSpPr>
        <p:spPr>
          <a:xfrm>
            <a:off x="553329" y="-182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dirty="0" smtClean="0">
                <a:solidFill>
                  <a:srgbClr val="003088"/>
                </a:solidFill>
              </a:rPr>
              <a:t>Project Plan</a:t>
            </a:r>
            <a:endParaRPr lang="en-GB" dirty="0">
              <a:solidFill>
                <a:srgbClr val="003088"/>
              </a:solidFill>
            </a:endParaRPr>
          </a:p>
        </p:txBody>
      </p:sp>
      <p:pic>
        <p:nvPicPr>
          <p:cNvPr id="6" name="Picture 5"/>
          <p:cNvPicPr>
            <a:picLocks noChangeAspect="1"/>
          </p:cNvPicPr>
          <p:nvPr/>
        </p:nvPicPr>
        <p:blipFill>
          <a:blip r:embed="rId3"/>
          <a:stretch>
            <a:fillRect/>
          </a:stretch>
        </p:blipFill>
        <p:spPr>
          <a:xfrm>
            <a:off x="2565008" y="845396"/>
            <a:ext cx="6492241" cy="5299788"/>
          </a:xfrm>
          <a:prstGeom prst="rect">
            <a:avLst/>
          </a:prstGeom>
        </p:spPr>
      </p:pic>
    </p:spTree>
    <p:extLst>
      <p:ext uri="{BB962C8B-B14F-4D97-AF65-F5344CB8AC3E}">
        <p14:creationId xmlns:p14="http://schemas.microsoft.com/office/powerpoint/2010/main" val="3187274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8929" y="5737483"/>
            <a:ext cx="989886" cy="967803"/>
          </a:xfrm>
          <a:prstGeom prst="rect">
            <a:avLst/>
          </a:prstGeom>
        </p:spPr>
      </p:pic>
      <p:sp>
        <p:nvSpPr>
          <p:cNvPr id="9" name="TextBox 8"/>
          <p:cNvSpPr txBox="1"/>
          <p:nvPr/>
        </p:nvSpPr>
        <p:spPr>
          <a:xfrm>
            <a:off x="2055969" y="4654097"/>
            <a:ext cx="8152049" cy="1015663"/>
          </a:xfrm>
          <a:prstGeom prst="rect">
            <a:avLst/>
          </a:prstGeom>
          <a:noFill/>
        </p:spPr>
        <p:txBody>
          <a:bodyPr wrap="square" rtlCol="0">
            <a:spAutoFit/>
          </a:bodyPr>
          <a:lstStyle/>
          <a:p>
            <a:r>
              <a:rPr lang="en-GB" sz="2000" b="1" dirty="0" smtClean="0">
                <a:solidFill>
                  <a:srgbClr val="0070C0"/>
                </a:solidFill>
              </a:rPr>
              <a:t>Progress:</a:t>
            </a:r>
          </a:p>
          <a:p>
            <a:pPr marL="285750" indent="-285750">
              <a:buFont typeface="Arial" panose="020B0604020202020204" pitchFamily="34" charset="0"/>
              <a:buChar char="•"/>
            </a:pPr>
            <a:r>
              <a:rPr lang="en-GB" sz="2000" dirty="0" smtClean="0"/>
              <a:t>Milestone </a:t>
            </a:r>
            <a:r>
              <a:rPr lang="en-GB" sz="2000" dirty="0"/>
              <a:t>7 </a:t>
            </a:r>
            <a:r>
              <a:rPr lang="en-GB" sz="2000" dirty="0" smtClean="0"/>
              <a:t>was delayed due to complications at Supplier’s factory</a:t>
            </a:r>
          </a:p>
          <a:p>
            <a:pPr marL="285750" indent="-285750">
              <a:buFont typeface="Arial" panose="020B0604020202020204" pitchFamily="34" charset="0"/>
              <a:buChar char="•"/>
            </a:pPr>
            <a:r>
              <a:rPr lang="en-GB" sz="2000" dirty="0" smtClean="0"/>
              <a:t>Milestones 10, 11, 12 and 13 have been completed</a:t>
            </a:r>
          </a:p>
        </p:txBody>
      </p:sp>
      <p:pic>
        <p:nvPicPr>
          <p:cNvPr id="6" name="Picture 5"/>
          <p:cNvPicPr>
            <a:picLocks noChangeAspect="1"/>
          </p:cNvPicPr>
          <p:nvPr/>
        </p:nvPicPr>
        <p:blipFill>
          <a:blip r:embed="rId4"/>
          <a:stretch>
            <a:fillRect/>
          </a:stretch>
        </p:blipFill>
        <p:spPr>
          <a:xfrm>
            <a:off x="1377111" y="1151719"/>
            <a:ext cx="8830907" cy="3391373"/>
          </a:xfrm>
          <a:prstGeom prst="rect">
            <a:avLst/>
          </a:prstGeom>
        </p:spPr>
      </p:pic>
      <p:sp>
        <p:nvSpPr>
          <p:cNvPr id="8" name="Title 3"/>
          <p:cNvSpPr txBox="1">
            <a:spLocks/>
          </p:cNvSpPr>
          <p:nvPr/>
        </p:nvSpPr>
        <p:spPr>
          <a:xfrm>
            <a:off x="553329" y="-182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dirty="0" smtClean="0">
                <a:solidFill>
                  <a:srgbClr val="003088"/>
                </a:solidFill>
              </a:rPr>
              <a:t>Milestones</a:t>
            </a:r>
            <a:endParaRPr lang="en-GB" dirty="0">
              <a:solidFill>
                <a:srgbClr val="003088"/>
              </a:solidFill>
            </a:endParaRPr>
          </a:p>
        </p:txBody>
      </p:sp>
    </p:spTree>
    <p:extLst>
      <p:ext uri="{BB962C8B-B14F-4D97-AF65-F5344CB8AC3E}">
        <p14:creationId xmlns:p14="http://schemas.microsoft.com/office/powerpoint/2010/main" val="872582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8929" y="5737483"/>
            <a:ext cx="989886" cy="967803"/>
          </a:xfrm>
          <a:prstGeom prst="rect">
            <a:avLst/>
          </a:prstGeom>
        </p:spPr>
      </p:pic>
      <p:sp>
        <p:nvSpPr>
          <p:cNvPr id="6" name="TextBox 5"/>
          <p:cNvSpPr txBox="1"/>
          <p:nvPr/>
        </p:nvSpPr>
        <p:spPr>
          <a:xfrm>
            <a:off x="2055969" y="3760796"/>
            <a:ext cx="8152049" cy="1631216"/>
          </a:xfrm>
          <a:prstGeom prst="rect">
            <a:avLst/>
          </a:prstGeom>
          <a:noFill/>
        </p:spPr>
        <p:txBody>
          <a:bodyPr wrap="square" rtlCol="0">
            <a:spAutoFit/>
          </a:bodyPr>
          <a:lstStyle/>
          <a:p>
            <a:r>
              <a:rPr lang="en-GB" sz="2000" b="1" dirty="0" smtClean="0">
                <a:solidFill>
                  <a:srgbClr val="0070C0"/>
                </a:solidFill>
              </a:rPr>
              <a:t>Progress:</a:t>
            </a:r>
          </a:p>
          <a:p>
            <a:pPr marL="285750" indent="-285750">
              <a:buFont typeface="Arial" panose="020B0604020202020204" pitchFamily="34" charset="0"/>
              <a:buChar char="•"/>
            </a:pPr>
            <a:r>
              <a:rPr lang="en-GB" sz="2000" dirty="0" smtClean="0"/>
              <a:t>Milestones 14 has slipped by 3 months at present. This due to the decision to prototype aspects of the design, challenges with engineering resource and prioritising other key areas. It is at risk of further slippage</a:t>
            </a:r>
          </a:p>
          <a:p>
            <a:pPr marL="285750" indent="-285750">
              <a:buFont typeface="Arial" panose="020B0604020202020204" pitchFamily="34" charset="0"/>
              <a:buChar char="•"/>
            </a:pPr>
            <a:r>
              <a:rPr lang="en-GB" sz="2000" dirty="0" smtClean="0"/>
              <a:t>Milestones 15, 16 and 17 have been reconfirmed</a:t>
            </a:r>
          </a:p>
        </p:txBody>
      </p:sp>
      <p:pic>
        <p:nvPicPr>
          <p:cNvPr id="3" name="Picture 2"/>
          <p:cNvPicPr>
            <a:picLocks noChangeAspect="1"/>
          </p:cNvPicPr>
          <p:nvPr/>
        </p:nvPicPr>
        <p:blipFill>
          <a:blip r:embed="rId4"/>
          <a:stretch>
            <a:fillRect/>
          </a:stretch>
        </p:blipFill>
        <p:spPr>
          <a:xfrm>
            <a:off x="1405690" y="1442106"/>
            <a:ext cx="8802328" cy="2019582"/>
          </a:xfrm>
          <a:prstGeom prst="rect">
            <a:avLst/>
          </a:prstGeom>
        </p:spPr>
      </p:pic>
      <p:sp>
        <p:nvSpPr>
          <p:cNvPr id="7" name="Title 3"/>
          <p:cNvSpPr txBox="1">
            <a:spLocks/>
          </p:cNvSpPr>
          <p:nvPr/>
        </p:nvSpPr>
        <p:spPr>
          <a:xfrm>
            <a:off x="553329" y="-182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dirty="0" smtClean="0">
                <a:solidFill>
                  <a:srgbClr val="003088"/>
                </a:solidFill>
              </a:rPr>
              <a:t>Milestones</a:t>
            </a:r>
            <a:endParaRPr lang="en-GB" dirty="0">
              <a:solidFill>
                <a:srgbClr val="003088"/>
              </a:solidFill>
            </a:endParaRPr>
          </a:p>
        </p:txBody>
      </p:sp>
    </p:spTree>
    <p:extLst>
      <p:ext uri="{BB962C8B-B14F-4D97-AF65-F5344CB8AC3E}">
        <p14:creationId xmlns:p14="http://schemas.microsoft.com/office/powerpoint/2010/main" val="3442465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7105" y="5661283"/>
            <a:ext cx="989886" cy="967803"/>
          </a:xfrm>
          <a:prstGeom prst="rect">
            <a:avLst/>
          </a:prstGeom>
        </p:spPr>
      </p:pic>
      <p:sp>
        <p:nvSpPr>
          <p:cNvPr id="7" name="Title 3"/>
          <p:cNvSpPr txBox="1">
            <a:spLocks/>
          </p:cNvSpPr>
          <p:nvPr/>
        </p:nvSpPr>
        <p:spPr>
          <a:xfrm>
            <a:off x="553329" y="-182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dirty="0" smtClean="0">
                <a:solidFill>
                  <a:srgbClr val="003088"/>
                </a:solidFill>
              </a:rPr>
              <a:t>EPAC Building </a:t>
            </a:r>
            <a:endParaRPr lang="en-GB" dirty="0">
              <a:solidFill>
                <a:srgbClr val="003088"/>
              </a:solidFill>
            </a:endParaRPr>
          </a:p>
        </p:txBody>
      </p:sp>
      <p:sp>
        <p:nvSpPr>
          <p:cNvPr id="3" name="Rectangle 2"/>
          <p:cNvSpPr/>
          <p:nvPr/>
        </p:nvSpPr>
        <p:spPr>
          <a:xfrm>
            <a:off x="429504" y="852011"/>
            <a:ext cx="11210046" cy="923330"/>
          </a:xfrm>
          <a:prstGeom prst="rect">
            <a:avLst/>
          </a:prstGeom>
        </p:spPr>
        <p:txBody>
          <a:bodyPr wrap="square">
            <a:spAutoFit/>
          </a:bodyPr>
          <a:lstStyle/>
          <a:p>
            <a:r>
              <a:rPr lang="en-GB" b="1" dirty="0">
                <a:solidFill>
                  <a:srgbClr val="0070C0"/>
                </a:solidFill>
              </a:rPr>
              <a:t>EPAC Building is complete. Handover was on 9</a:t>
            </a:r>
            <a:r>
              <a:rPr lang="en-GB" b="1" baseline="30000" dirty="0">
                <a:solidFill>
                  <a:srgbClr val="0070C0"/>
                </a:solidFill>
              </a:rPr>
              <a:t>th</a:t>
            </a:r>
            <a:r>
              <a:rPr lang="en-GB" b="1" dirty="0">
                <a:solidFill>
                  <a:srgbClr val="0070C0"/>
                </a:solidFill>
              </a:rPr>
              <a:t> March and final contract completion on 16</a:t>
            </a:r>
            <a:r>
              <a:rPr lang="en-GB" b="1" baseline="30000" dirty="0">
                <a:solidFill>
                  <a:srgbClr val="0070C0"/>
                </a:solidFill>
              </a:rPr>
              <a:t>th</a:t>
            </a:r>
            <a:r>
              <a:rPr lang="en-GB" b="1" dirty="0">
                <a:solidFill>
                  <a:srgbClr val="0070C0"/>
                </a:solidFill>
              </a:rPr>
              <a:t> May, both on schedule. </a:t>
            </a:r>
          </a:p>
          <a:p>
            <a:endParaRPr lang="en-GB" i="1" dirty="0"/>
          </a:p>
          <a:p>
            <a:pPr algn="ctr"/>
            <a:r>
              <a:rPr lang="en-GB" b="1" i="1" dirty="0">
                <a:solidFill>
                  <a:srgbClr val="626262"/>
                </a:solidFill>
              </a:rPr>
              <a:t>Our thanks to Mace, Lexica, STFC Estates and the CLF team that made it possible.</a:t>
            </a:r>
          </a:p>
        </p:txBody>
      </p:sp>
      <p:pic>
        <p:nvPicPr>
          <p:cNvPr id="8" name="Picture 7"/>
          <p:cNvPicPr>
            <a:picLocks noChangeAspect="1"/>
          </p:cNvPicPr>
          <p:nvPr/>
        </p:nvPicPr>
        <p:blipFill>
          <a:blip r:embed="rId3"/>
          <a:stretch>
            <a:fillRect/>
          </a:stretch>
        </p:blipFill>
        <p:spPr>
          <a:xfrm>
            <a:off x="0" y="1775341"/>
            <a:ext cx="5038725" cy="3357850"/>
          </a:xfrm>
          <a:prstGeom prst="rect">
            <a:avLst/>
          </a:prstGeom>
        </p:spPr>
      </p:pic>
      <p:pic>
        <p:nvPicPr>
          <p:cNvPr id="10" name="Picture 9"/>
          <p:cNvPicPr>
            <a:picLocks noChangeAspect="1"/>
          </p:cNvPicPr>
          <p:nvPr/>
        </p:nvPicPr>
        <p:blipFill>
          <a:blip r:embed="rId4"/>
          <a:stretch>
            <a:fillRect/>
          </a:stretch>
        </p:blipFill>
        <p:spPr>
          <a:xfrm>
            <a:off x="7939646" y="1775341"/>
            <a:ext cx="4230013" cy="2815709"/>
          </a:xfrm>
          <a:prstGeom prst="rect">
            <a:avLst/>
          </a:prstGeom>
        </p:spPr>
      </p:pic>
      <p:pic>
        <p:nvPicPr>
          <p:cNvPr id="12" name="Picture 11"/>
          <p:cNvPicPr>
            <a:picLocks noChangeAspect="1"/>
          </p:cNvPicPr>
          <p:nvPr/>
        </p:nvPicPr>
        <p:blipFill>
          <a:blip r:embed="rId5"/>
          <a:stretch>
            <a:fillRect/>
          </a:stretch>
        </p:blipFill>
        <p:spPr>
          <a:xfrm>
            <a:off x="5187732" y="2053748"/>
            <a:ext cx="2602907" cy="3483709"/>
          </a:xfrm>
          <a:prstGeom prst="rect">
            <a:avLst/>
          </a:prstGeom>
        </p:spPr>
      </p:pic>
      <p:pic>
        <p:nvPicPr>
          <p:cNvPr id="11" name="Picture 10"/>
          <p:cNvPicPr>
            <a:picLocks noChangeAspect="1"/>
          </p:cNvPicPr>
          <p:nvPr/>
        </p:nvPicPr>
        <p:blipFill rotWithShape="1">
          <a:blip r:embed="rId6"/>
          <a:srcRect t="5354"/>
          <a:stretch/>
        </p:blipFill>
        <p:spPr>
          <a:xfrm>
            <a:off x="7054209" y="4257675"/>
            <a:ext cx="4188333" cy="2600325"/>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567" y="5661282"/>
            <a:ext cx="989886" cy="967803"/>
          </a:xfrm>
          <a:prstGeom prst="rect">
            <a:avLst/>
          </a:prstGeom>
        </p:spPr>
      </p:pic>
    </p:spTree>
    <p:extLst>
      <p:ext uri="{BB962C8B-B14F-4D97-AF65-F5344CB8AC3E}">
        <p14:creationId xmlns:p14="http://schemas.microsoft.com/office/powerpoint/2010/main" val="2162487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2027"/>
            <a:ext cx="6202527" cy="2888449"/>
          </a:xfrm>
          <a:prstGeom prst="rect">
            <a:avLst/>
          </a:prstGeom>
        </p:spPr>
      </p:pic>
      <p:pic>
        <p:nvPicPr>
          <p:cNvPr id="3" name="Picture 2"/>
          <p:cNvPicPr>
            <a:picLocks noChangeAspect="1"/>
          </p:cNvPicPr>
          <p:nvPr/>
        </p:nvPicPr>
        <p:blipFill>
          <a:blip r:embed="rId3"/>
          <a:stretch>
            <a:fillRect/>
          </a:stretch>
        </p:blipFill>
        <p:spPr>
          <a:xfrm>
            <a:off x="0" y="3919439"/>
            <a:ext cx="5248616" cy="2797829"/>
          </a:xfrm>
          <a:prstGeom prst="rect">
            <a:avLst/>
          </a:prstGeom>
        </p:spPr>
      </p:pic>
      <p:pic>
        <p:nvPicPr>
          <p:cNvPr id="4" name="Picture 3" descr="A picture containing ceiling, indoor, room&#10;&#10;Description automatically generated">
            <a:extLst>
              <a:ext uri="{FF2B5EF4-FFF2-40B4-BE49-F238E27FC236}">
                <a16:creationId xmlns:a16="http://schemas.microsoft.com/office/drawing/2014/main" id="{6C8AA9B3-429F-1FF9-B7E4-A99A36CE6408}"/>
              </a:ext>
            </a:extLst>
          </p:cNvPr>
          <p:cNvPicPr>
            <a:picLocks noChangeAspect="1"/>
          </p:cNvPicPr>
          <p:nvPr/>
        </p:nvPicPr>
        <p:blipFill rotWithShape="1">
          <a:blip r:embed="rId4"/>
          <a:srcRect t="12979" b="23441"/>
          <a:stretch/>
        </p:blipFill>
        <p:spPr>
          <a:xfrm>
            <a:off x="6324600" y="3919440"/>
            <a:ext cx="5867400" cy="2797829"/>
          </a:xfrm>
          <a:prstGeom prst="rect">
            <a:avLst/>
          </a:prstGeom>
        </p:spPr>
      </p:pic>
      <p:pic>
        <p:nvPicPr>
          <p:cNvPr id="5" name="Picture 4" descr="A picture containing indoor, floor&#10;&#10;Description automatically generated">
            <a:extLst>
              <a:ext uri="{FF2B5EF4-FFF2-40B4-BE49-F238E27FC236}">
                <a16:creationId xmlns:a16="http://schemas.microsoft.com/office/drawing/2014/main" id="{DFEEB507-02A5-3ABA-03C9-D03897F2C515}"/>
              </a:ext>
            </a:extLst>
          </p:cNvPr>
          <p:cNvPicPr>
            <a:picLocks noChangeAspect="1"/>
          </p:cNvPicPr>
          <p:nvPr/>
        </p:nvPicPr>
        <p:blipFill rotWithShape="1">
          <a:blip r:embed="rId5"/>
          <a:srcRect b="23674"/>
          <a:stretch/>
        </p:blipFill>
        <p:spPr>
          <a:xfrm>
            <a:off x="7146200" y="862026"/>
            <a:ext cx="5045800" cy="2888449"/>
          </a:xfrm>
          <a:prstGeom prst="rect">
            <a:avLst/>
          </a:prstGeom>
        </p:spPr>
      </p:pic>
      <p:sp>
        <p:nvSpPr>
          <p:cNvPr id="6" name="Title 3"/>
          <p:cNvSpPr txBox="1">
            <a:spLocks/>
          </p:cNvSpPr>
          <p:nvPr/>
        </p:nvSpPr>
        <p:spPr>
          <a:xfrm>
            <a:off x="553329" y="-182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dirty="0" smtClean="0">
                <a:solidFill>
                  <a:srgbClr val="003088"/>
                </a:solidFill>
              </a:rPr>
              <a:t>EPAC Building </a:t>
            </a:r>
            <a:endParaRPr lang="en-GB" dirty="0">
              <a:solidFill>
                <a:srgbClr val="003088"/>
              </a:solidFill>
            </a:endParaRPr>
          </a:p>
        </p:txBody>
      </p:sp>
      <p:sp>
        <p:nvSpPr>
          <p:cNvPr id="7" name="TextBox 6"/>
          <p:cNvSpPr txBox="1"/>
          <p:nvPr/>
        </p:nvSpPr>
        <p:spPr>
          <a:xfrm>
            <a:off x="76200" y="3273421"/>
            <a:ext cx="2882456" cy="477054"/>
          </a:xfrm>
          <a:prstGeom prst="rect">
            <a:avLst/>
          </a:prstGeom>
          <a:noFill/>
        </p:spPr>
        <p:txBody>
          <a:bodyPr wrap="none" rtlCol="0">
            <a:spAutoFit/>
          </a:bodyPr>
          <a:lstStyle/>
          <a:p>
            <a:r>
              <a:rPr lang="en-GB" sz="2500" b="1" dirty="0" smtClean="0">
                <a:solidFill>
                  <a:schemeClr val="bg1"/>
                </a:solidFill>
              </a:rPr>
              <a:t>Experimental Area 1</a:t>
            </a:r>
            <a:endParaRPr lang="en-GB" sz="2500" b="1" dirty="0">
              <a:solidFill>
                <a:schemeClr val="bg1"/>
              </a:solidFill>
            </a:endParaRPr>
          </a:p>
        </p:txBody>
      </p:sp>
      <p:sp>
        <p:nvSpPr>
          <p:cNvPr id="8" name="TextBox 7"/>
          <p:cNvSpPr txBox="1"/>
          <p:nvPr/>
        </p:nvSpPr>
        <p:spPr>
          <a:xfrm>
            <a:off x="74912" y="6225829"/>
            <a:ext cx="2882456" cy="477054"/>
          </a:xfrm>
          <a:prstGeom prst="rect">
            <a:avLst/>
          </a:prstGeom>
          <a:noFill/>
        </p:spPr>
        <p:txBody>
          <a:bodyPr wrap="none" rtlCol="0">
            <a:spAutoFit/>
          </a:bodyPr>
          <a:lstStyle/>
          <a:p>
            <a:r>
              <a:rPr lang="en-GB" sz="2500" b="1" dirty="0" smtClean="0">
                <a:solidFill>
                  <a:schemeClr val="bg1"/>
                </a:solidFill>
              </a:rPr>
              <a:t>Experimental Area 1</a:t>
            </a:r>
            <a:endParaRPr lang="en-GB" sz="2500" b="1" dirty="0">
              <a:solidFill>
                <a:schemeClr val="bg1"/>
              </a:solidFill>
            </a:endParaRPr>
          </a:p>
        </p:txBody>
      </p:sp>
      <p:sp>
        <p:nvSpPr>
          <p:cNvPr id="9" name="TextBox 8"/>
          <p:cNvSpPr txBox="1"/>
          <p:nvPr/>
        </p:nvSpPr>
        <p:spPr>
          <a:xfrm>
            <a:off x="6375844" y="6240214"/>
            <a:ext cx="3502049" cy="477054"/>
          </a:xfrm>
          <a:prstGeom prst="rect">
            <a:avLst/>
          </a:prstGeom>
          <a:noFill/>
        </p:spPr>
        <p:txBody>
          <a:bodyPr wrap="none" rtlCol="0">
            <a:spAutoFit/>
          </a:bodyPr>
          <a:lstStyle/>
          <a:p>
            <a:r>
              <a:rPr lang="en-GB" sz="2500" b="1" dirty="0" smtClean="0">
                <a:solidFill>
                  <a:schemeClr val="bg1"/>
                </a:solidFill>
              </a:rPr>
              <a:t>Main </a:t>
            </a:r>
            <a:r>
              <a:rPr lang="en-GB" sz="2500" b="1" dirty="0" err="1" smtClean="0">
                <a:solidFill>
                  <a:schemeClr val="bg1"/>
                </a:solidFill>
              </a:rPr>
              <a:t>TiS</a:t>
            </a:r>
            <a:r>
              <a:rPr lang="en-GB" sz="2500" b="1" dirty="0" smtClean="0">
                <a:solidFill>
                  <a:schemeClr val="bg1"/>
                </a:solidFill>
              </a:rPr>
              <a:t> Amplifier Room</a:t>
            </a:r>
            <a:endParaRPr lang="en-GB" sz="2500" b="1" dirty="0">
              <a:solidFill>
                <a:schemeClr val="bg1"/>
              </a:solidFill>
            </a:endParaRPr>
          </a:p>
        </p:txBody>
      </p:sp>
      <p:sp>
        <p:nvSpPr>
          <p:cNvPr id="10" name="TextBox 9"/>
          <p:cNvSpPr txBox="1"/>
          <p:nvPr/>
        </p:nvSpPr>
        <p:spPr>
          <a:xfrm>
            <a:off x="7146200" y="3273421"/>
            <a:ext cx="3322641" cy="477054"/>
          </a:xfrm>
          <a:prstGeom prst="rect">
            <a:avLst/>
          </a:prstGeom>
          <a:noFill/>
        </p:spPr>
        <p:txBody>
          <a:bodyPr wrap="none" rtlCol="0">
            <a:spAutoFit/>
          </a:bodyPr>
          <a:lstStyle/>
          <a:p>
            <a:r>
              <a:rPr lang="en-GB" sz="2500" b="1" dirty="0" smtClean="0">
                <a:solidFill>
                  <a:schemeClr val="bg1"/>
                </a:solidFill>
              </a:rPr>
              <a:t>EPAC Pump Laser Room</a:t>
            </a:r>
            <a:endParaRPr lang="en-GB" sz="2500" b="1" dirty="0">
              <a:solidFill>
                <a:schemeClr val="bg1"/>
              </a:solidFill>
            </a:endParaRPr>
          </a:p>
        </p:txBody>
      </p:sp>
    </p:spTree>
    <p:extLst>
      <p:ext uri="{BB962C8B-B14F-4D97-AF65-F5344CB8AC3E}">
        <p14:creationId xmlns:p14="http://schemas.microsoft.com/office/powerpoint/2010/main" val="4002599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6958" y="5734489"/>
            <a:ext cx="989886" cy="967803"/>
          </a:xfrm>
          <a:prstGeom prst="rect">
            <a:avLst/>
          </a:prstGeom>
        </p:spPr>
      </p:pic>
      <p:sp>
        <p:nvSpPr>
          <p:cNvPr id="6" name="TextBox 5"/>
          <p:cNvSpPr txBox="1"/>
          <p:nvPr/>
        </p:nvSpPr>
        <p:spPr>
          <a:xfrm>
            <a:off x="1114345" y="1142998"/>
            <a:ext cx="10321159" cy="954107"/>
          </a:xfrm>
          <a:prstGeom prst="rect">
            <a:avLst/>
          </a:prstGeom>
          <a:noFill/>
        </p:spPr>
        <p:txBody>
          <a:bodyPr wrap="square" rtlCol="0">
            <a:spAutoFit/>
          </a:bodyPr>
          <a:lstStyle/>
          <a:p>
            <a:r>
              <a:rPr lang="en-GB" sz="2000" b="1" dirty="0" smtClean="0">
                <a:solidFill>
                  <a:srgbClr val="0070C0"/>
                </a:solidFill>
              </a:rPr>
              <a:t>Risk register review and update:</a:t>
            </a:r>
          </a:p>
          <a:p>
            <a:pPr marL="285750" indent="-285750">
              <a:buFont typeface="Arial" panose="020B0604020202020204" pitchFamily="34" charset="0"/>
              <a:buChar char="•"/>
            </a:pPr>
            <a:r>
              <a:rPr lang="en-GB" dirty="0" smtClean="0"/>
              <a:t>A risk review was held on 6</a:t>
            </a:r>
            <a:r>
              <a:rPr lang="en-GB" baseline="30000" dirty="0" smtClean="0"/>
              <a:t>th</a:t>
            </a:r>
            <a:r>
              <a:rPr lang="en-GB" dirty="0" smtClean="0"/>
              <a:t> July 2022, following which the register was updated and remodelled</a:t>
            </a:r>
          </a:p>
          <a:p>
            <a:pPr marL="285750" indent="-285750">
              <a:buFont typeface="Arial" panose="020B0604020202020204" pitchFamily="34" charset="0"/>
              <a:buChar char="•"/>
            </a:pPr>
            <a:r>
              <a:rPr lang="en-GB" dirty="0" smtClean="0"/>
              <a:t>Next review is planned for January 2023 ahead of next Project Board</a:t>
            </a:r>
          </a:p>
        </p:txBody>
      </p:sp>
      <p:sp>
        <p:nvSpPr>
          <p:cNvPr id="7" name="TextBox 6"/>
          <p:cNvSpPr txBox="1"/>
          <p:nvPr/>
        </p:nvSpPr>
        <p:spPr>
          <a:xfrm>
            <a:off x="1072552" y="2550338"/>
            <a:ext cx="10404743" cy="2616101"/>
          </a:xfrm>
          <a:prstGeom prst="rect">
            <a:avLst/>
          </a:prstGeom>
          <a:noFill/>
        </p:spPr>
        <p:txBody>
          <a:bodyPr wrap="square" rtlCol="0">
            <a:spAutoFit/>
          </a:bodyPr>
          <a:lstStyle/>
          <a:p>
            <a:r>
              <a:rPr lang="en-GB" sz="2000" b="1" dirty="0" smtClean="0">
                <a:solidFill>
                  <a:srgbClr val="0070C0"/>
                </a:solidFill>
              </a:rPr>
              <a:t>Key risks:</a:t>
            </a:r>
          </a:p>
          <a:p>
            <a:pPr marL="285750" indent="-285750">
              <a:buFont typeface="Arial" panose="020B0604020202020204" pitchFamily="34" charset="0"/>
              <a:buChar char="•"/>
            </a:pPr>
            <a:r>
              <a:rPr lang="en-GB" dirty="0"/>
              <a:t>Actual cost of hardware exceeds estimates; </a:t>
            </a:r>
            <a:r>
              <a:rPr lang="en-GB" b="1" dirty="0" smtClean="0">
                <a:solidFill>
                  <a:srgbClr val="FF0000"/>
                </a:solidFill>
              </a:rPr>
              <a:t>RED (increased)</a:t>
            </a:r>
            <a:endParaRPr lang="en-GB" b="1" dirty="0">
              <a:solidFill>
                <a:srgbClr val="FF0000"/>
              </a:solidFill>
            </a:endParaRPr>
          </a:p>
          <a:p>
            <a:pPr marL="285750" indent="-285750">
              <a:buFont typeface="Arial" panose="020B0604020202020204" pitchFamily="34" charset="0"/>
              <a:buChar char="•"/>
            </a:pPr>
            <a:r>
              <a:rPr lang="en-GB" dirty="0" smtClean="0"/>
              <a:t>Inability to recruit relevant engineers, at the appropriate level;</a:t>
            </a:r>
            <a:r>
              <a:rPr lang="en-GB" b="1" dirty="0" smtClean="0">
                <a:solidFill>
                  <a:srgbClr val="FFC000"/>
                </a:solidFill>
              </a:rPr>
              <a:t> </a:t>
            </a:r>
            <a:r>
              <a:rPr lang="en-GB" b="1" dirty="0" smtClean="0">
                <a:solidFill>
                  <a:srgbClr val="FF0000"/>
                </a:solidFill>
              </a:rPr>
              <a:t>RED</a:t>
            </a:r>
          </a:p>
          <a:p>
            <a:pPr marL="285750" indent="-285750">
              <a:buFont typeface="Arial" panose="020B0604020202020204" pitchFamily="34" charset="0"/>
              <a:buChar char="•"/>
            </a:pPr>
            <a:r>
              <a:rPr lang="en-GB" dirty="0" smtClean="0"/>
              <a:t>Suppliers of critical components do not deliver to time, cost or quality; </a:t>
            </a:r>
            <a:r>
              <a:rPr lang="en-GB" b="1" dirty="0" smtClean="0">
                <a:solidFill>
                  <a:srgbClr val="FF0000"/>
                </a:solidFill>
              </a:rPr>
              <a:t>RED (increased)</a:t>
            </a:r>
          </a:p>
          <a:p>
            <a:pPr marL="285750" indent="-285750">
              <a:buFont typeface="Arial" panose="020B0604020202020204" pitchFamily="34" charset="0"/>
              <a:buChar char="•"/>
            </a:pPr>
            <a:r>
              <a:rPr lang="en-US" dirty="0" smtClean="0"/>
              <a:t>Inability </a:t>
            </a:r>
            <a:r>
              <a:rPr lang="en-US" dirty="0"/>
              <a:t>to recruit in a timely fashion and retain scientific </a:t>
            </a:r>
            <a:r>
              <a:rPr lang="en-US" dirty="0" smtClean="0"/>
              <a:t>staff;</a:t>
            </a:r>
            <a:r>
              <a:rPr lang="en-GB" b="1" dirty="0" smtClean="0">
                <a:solidFill>
                  <a:srgbClr val="FFC000"/>
                </a:solidFill>
              </a:rPr>
              <a:t> AMBER (increased)</a:t>
            </a:r>
            <a:endParaRPr lang="en-GB" dirty="0"/>
          </a:p>
          <a:p>
            <a:pPr marL="285750" indent="-285750">
              <a:buFont typeface="Arial" panose="020B0604020202020204" pitchFamily="34" charset="0"/>
              <a:buChar char="•"/>
            </a:pPr>
            <a:r>
              <a:rPr lang="en-GB" dirty="0" smtClean="0"/>
              <a:t>Thermal loading at high repetition rate within the compressor; inability to compress the beam; </a:t>
            </a:r>
            <a:r>
              <a:rPr lang="en-GB" b="1" dirty="0" smtClean="0">
                <a:solidFill>
                  <a:srgbClr val="FFC000"/>
                </a:solidFill>
              </a:rPr>
              <a:t>AMBER</a:t>
            </a:r>
          </a:p>
          <a:p>
            <a:pPr marL="285750" indent="-285750">
              <a:buFont typeface="Arial" panose="020B0604020202020204" pitchFamily="34" charset="0"/>
              <a:buChar char="•"/>
            </a:pPr>
            <a:r>
              <a:rPr lang="en-GB" dirty="0" smtClean="0"/>
              <a:t>Laser material, </a:t>
            </a:r>
            <a:r>
              <a:rPr lang="en-GB" dirty="0" err="1" smtClean="0"/>
              <a:t>TiS</a:t>
            </a:r>
            <a:r>
              <a:rPr lang="en-GB" dirty="0" smtClean="0"/>
              <a:t> or other component in laser chain; damage resistance insufficient to support high rep-rate and high power operations;</a:t>
            </a:r>
            <a:r>
              <a:rPr lang="en-GB" b="1" dirty="0" smtClean="0">
                <a:solidFill>
                  <a:srgbClr val="FFC000"/>
                </a:solidFill>
              </a:rPr>
              <a:t> AMBER</a:t>
            </a:r>
          </a:p>
          <a:p>
            <a:pPr marL="285750" indent="-285750">
              <a:buFont typeface="Arial" panose="020B0604020202020204" pitchFamily="34" charset="0"/>
              <a:buChar char="•"/>
            </a:pPr>
            <a:r>
              <a:rPr lang="en-GB" dirty="0" smtClean="0"/>
              <a:t>Suppliers do not bid for a tender that has been issued; </a:t>
            </a:r>
            <a:r>
              <a:rPr lang="en-GB" b="1" dirty="0" smtClean="0">
                <a:solidFill>
                  <a:srgbClr val="FFC000"/>
                </a:solidFill>
              </a:rPr>
              <a:t>AMBER (increased)</a:t>
            </a:r>
            <a:endParaRPr lang="en-GB" dirty="0" smtClean="0"/>
          </a:p>
        </p:txBody>
      </p:sp>
      <p:sp>
        <p:nvSpPr>
          <p:cNvPr id="8" name="Title 3"/>
          <p:cNvSpPr txBox="1">
            <a:spLocks/>
          </p:cNvSpPr>
          <p:nvPr/>
        </p:nvSpPr>
        <p:spPr>
          <a:xfrm>
            <a:off x="553329" y="-1825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dirty="0" smtClean="0">
                <a:solidFill>
                  <a:srgbClr val="003088"/>
                </a:solidFill>
              </a:rPr>
              <a:t>Project Risks</a:t>
            </a:r>
            <a:endParaRPr lang="en-GB" dirty="0">
              <a:solidFill>
                <a:srgbClr val="003088"/>
              </a:solidFill>
            </a:endParaRPr>
          </a:p>
        </p:txBody>
      </p:sp>
    </p:spTree>
    <p:extLst>
      <p:ext uri="{BB962C8B-B14F-4D97-AF65-F5344CB8AC3E}">
        <p14:creationId xmlns:p14="http://schemas.microsoft.com/office/powerpoint/2010/main" val="200970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ASTER 2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15134</TotalTime>
  <Words>1185</Words>
  <Application>Microsoft Office PowerPoint</Application>
  <PresentationFormat>Widescreen</PresentationFormat>
  <Paragraphs>149</Paragraphs>
  <Slides>17</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Arial Regular</vt:lpstr>
      <vt:lpstr>Calibri</vt:lpstr>
      <vt:lpstr>Calibri Light</vt:lpstr>
      <vt:lpstr>MASTER 2 WHITE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Butcher, Thomas (STFC,RAL,CLF)</cp:lastModifiedBy>
  <cp:revision>626</cp:revision>
  <cp:lastPrinted>2021-11-04T13:19:38Z</cp:lastPrinted>
  <dcterms:created xsi:type="dcterms:W3CDTF">2019-09-17T08:04:08Z</dcterms:created>
  <dcterms:modified xsi:type="dcterms:W3CDTF">2022-11-29T17:02:59Z</dcterms:modified>
</cp:coreProperties>
</file>