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9" r:id="rId1"/>
    <p:sldMasterId id="2147483650" r:id="rId2"/>
    <p:sldMasterId id="2147483651" r:id="rId3"/>
    <p:sldMasterId id="2147483696" r:id="rId4"/>
    <p:sldMasterId id="2147483710" r:id="rId5"/>
    <p:sldMasterId id="2147483720" r:id="rId6"/>
    <p:sldMasterId id="2147483732" r:id="rId7"/>
    <p:sldMasterId id="2147483745" r:id="rId8"/>
    <p:sldMasterId id="2147483770" r:id="rId9"/>
    <p:sldMasterId id="2147483808" r:id="rId10"/>
  </p:sldMasterIdLst>
  <p:notesMasterIdLst>
    <p:notesMasterId r:id="rId38"/>
  </p:notesMasterIdLst>
  <p:handoutMasterIdLst>
    <p:handoutMasterId r:id="rId39"/>
  </p:handoutMasterIdLst>
  <p:sldIdLst>
    <p:sldId id="1054" r:id="rId11"/>
    <p:sldId id="1532" r:id="rId12"/>
    <p:sldId id="1057" r:id="rId13"/>
    <p:sldId id="1527" r:id="rId14"/>
    <p:sldId id="1059" r:id="rId15"/>
    <p:sldId id="1053" r:id="rId16"/>
    <p:sldId id="1058" r:id="rId17"/>
    <p:sldId id="1055" r:id="rId18"/>
    <p:sldId id="266" r:id="rId19"/>
    <p:sldId id="265" r:id="rId20"/>
    <p:sldId id="1529" r:id="rId21"/>
    <p:sldId id="659" r:id="rId22"/>
    <p:sldId id="1538" r:id="rId23"/>
    <p:sldId id="278" r:id="rId24"/>
    <p:sldId id="933" r:id="rId25"/>
    <p:sldId id="272" r:id="rId26"/>
    <p:sldId id="273" r:id="rId27"/>
    <p:sldId id="936" r:id="rId28"/>
    <p:sldId id="938" r:id="rId29"/>
    <p:sldId id="694" r:id="rId30"/>
    <p:sldId id="1525" r:id="rId31"/>
    <p:sldId id="1062" r:id="rId32"/>
    <p:sldId id="905" r:id="rId33"/>
    <p:sldId id="1523" r:id="rId34"/>
    <p:sldId id="1524" r:id="rId35"/>
    <p:sldId id="295" r:id="rId36"/>
    <p:sldId id="1533" r:id="rId37"/>
  </p:sldIdLst>
  <p:sldSz cx="12192000" cy="6858000"/>
  <p:notesSz cx="6794500" cy="9906000"/>
  <p:defaultTextStyle>
    <a:defPPr>
      <a:defRPr lang="en-GB"/>
    </a:defPPr>
    <a:lvl1pPr algn="l" rtl="0" fontAlgn="base">
      <a:spcBef>
        <a:spcPct val="0"/>
      </a:spcBef>
      <a:spcAft>
        <a:spcPct val="0"/>
      </a:spcAft>
      <a:defRPr kern="1200">
        <a:solidFill>
          <a:schemeClr val="tx1"/>
        </a:solidFill>
        <a:latin typeface="Lucida Sans" pitchFamily="34" charset="0"/>
        <a:ea typeface="+mn-ea"/>
        <a:cs typeface="+mn-cs"/>
      </a:defRPr>
    </a:lvl1pPr>
    <a:lvl2pPr marL="457200" algn="l" rtl="0" fontAlgn="base">
      <a:spcBef>
        <a:spcPct val="0"/>
      </a:spcBef>
      <a:spcAft>
        <a:spcPct val="0"/>
      </a:spcAft>
      <a:defRPr kern="1200">
        <a:solidFill>
          <a:schemeClr val="tx1"/>
        </a:solidFill>
        <a:latin typeface="Lucida Sans" pitchFamily="34" charset="0"/>
        <a:ea typeface="+mn-ea"/>
        <a:cs typeface="+mn-cs"/>
      </a:defRPr>
    </a:lvl2pPr>
    <a:lvl3pPr marL="914400" algn="l" rtl="0" fontAlgn="base">
      <a:spcBef>
        <a:spcPct val="0"/>
      </a:spcBef>
      <a:spcAft>
        <a:spcPct val="0"/>
      </a:spcAft>
      <a:defRPr kern="1200">
        <a:solidFill>
          <a:schemeClr val="tx1"/>
        </a:solidFill>
        <a:latin typeface="Lucida Sans" pitchFamily="34" charset="0"/>
        <a:ea typeface="+mn-ea"/>
        <a:cs typeface="+mn-cs"/>
      </a:defRPr>
    </a:lvl3pPr>
    <a:lvl4pPr marL="1371600" algn="l" rtl="0" fontAlgn="base">
      <a:spcBef>
        <a:spcPct val="0"/>
      </a:spcBef>
      <a:spcAft>
        <a:spcPct val="0"/>
      </a:spcAft>
      <a:defRPr kern="1200">
        <a:solidFill>
          <a:schemeClr val="tx1"/>
        </a:solidFill>
        <a:latin typeface="Lucida Sans" pitchFamily="34" charset="0"/>
        <a:ea typeface="+mn-ea"/>
        <a:cs typeface="+mn-cs"/>
      </a:defRPr>
    </a:lvl4pPr>
    <a:lvl5pPr marL="1828800" algn="l" rtl="0" fontAlgn="base">
      <a:spcBef>
        <a:spcPct val="0"/>
      </a:spcBef>
      <a:spcAft>
        <a:spcPct val="0"/>
      </a:spcAft>
      <a:defRPr kern="1200">
        <a:solidFill>
          <a:schemeClr val="tx1"/>
        </a:solidFill>
        <a:latin typeface="Lucida Sans" pitchFamily="34" charset="0"/>
        <a:ea typeface="+mn-ea"/>
        <a:cs typeface="+mn-cs"/>
      </a:defRPr>
    </a:lvl5pPr>
    <a:lvl6pPr marL="2286000" algn="l" defTabSz="914400" rtl="0" eaLnBrk="1" latinLnBrk="0" hangingPunct="1">
      <a:defRPr kern="1200">
        <a:solidFill>
          <a:schemeClr val="tx1"/>
        </a:solidFill>
        <a:latin typeface="Lucida Sans" pitchFamily="34" charset="0"/>
        <a:ea typeface="+mn-ea"/>
        <a:cs typeface="+mn-cs"/>
      </a:defRPr>
    </a:lvl6pPr>
    <a:lvl7pPr marL="2743200" algn="l" defTabSz="914400" rtl="0" eaLnBrk="1" latinLnBrk="0" hangingPunct="1">
      <a:defRPr kern="1200">
        <a:solidFill>
          <a:schemeClr val="tx1"/>
        </a:solidFill>
        <a:latin typeface="Lucida Sans" pitchFamily="34" charset="0"/>
        <a:ea typeface="+mn-ea"/>
        <a:cs typeface="+mn-cs"/>
      </a:defRPr>
    </a:lvl7pPr>
    <a:lvl8pPr marL="3200400" algn="l" defTabSz="914400" rtl="0" eaLnBrk="1" latinLnBrk="0" hangingPunct="1">
      <a:defRPr kern="1200">
        <a:solidFill>
          <a:schemeClr val="tx1"/>
        </a:solidFill>
        <a:latin typeface="Lucida Sans" pitchFamily="34" charset="0"/>
        <a:ea typeface="+mn-ea"/>
        <a:cs typeface="+mn-cs"/>
      </a:defRPr>
    </a:lvl8pPr>
    <a:lvl9pPr marL="3657600" algn="l" defTabSz="914400" rtl="0" eaLnBrk="1" latinLnBrk="0" hangingPunct="1">
      <a:defRPr kern="1200">
        <a:solidFill>
          <a:schemeClr val="tx1"/>
        </a:solidFill>
        <a:latin typeface="Lucida Sans"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6CC"/>
    <a:srgbClr val="99CCFF"/>
    <a:srgbClr val="FFFFFF"/>
    <a:srgbClr val="3399FF"/>
    <a:srgbClr val="333399"/>
    <a:srgbClr val="FF0000"/>
    <a:srgbClr val="FF6600"/>
    <a:srgbClr val="66FF33"/>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93" autoAdjust="0"/>
    <p:restoredTop sz="93608" autoAdjust="0"/>
  </p:normalViewPr>
  <p:slideViewPr>
    <p:cSldViewPr>
      <p:cViewPr varScale="1">
        <p:scale>
          <a:sx n="67" d="100"/>
          <a:sy n="67" d="100"/>
        </p:scale>
        <p:origin x="534" y="46"/>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5.xml"/><Relationship Id="rId1" Type="http://schemas.openxmlformats.org/officeDocument/2006/relationships/slide" Target="slides/slide13.xml"/><Relationship Id="rId4"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44486" cy="494762"/>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defTabSz="954344">
              <a:defRPr sz="1300">
                <a:latin typeface="Arial" charset="0"/>
              </a:defRPr>
            </a:lvl1pPr>
          </a:lstStyle>
          <a:p>
            <a:endParaRPr lang="en-US"/>
          </a:p>
        </p:txBody>
      </p:sp>
      <p:sp>
        <p:nvSpPr>
          <p:cNvPr id="7171" name="Rectangle 3"/>
          <p:cNvSpPr>
            <a:spLocks noGrp="1" noChangeArrowheads="1"/>
          </p:cNvSpPr>
          <p:nvPr>
            <p:ph type="dt" sz="quarter" idx="1"/>
          </p:nvPr>
        </p:nvSpPr>
        <p:spPr bwMode="auto">
          <a:xfrm>
            <a:off x="3850015" y="1"/>
            <a:ext cx="2944486" cy="494762"/>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algn="r" defTabSz="954344">
              <a:defRPr sz="1300">
                <a:latin typeface="Arial" charset="0"/>
              </a:defRPr>
            </a:lvl1pPr>
          </a:lstStyle>
          <a:p>
            <a:endParaRPr lang="en-US"/>
          </a:p>
        </p:txBody>
      </p:sp>
      <p:sp>
        <p:nvSpPr>
          <p:cNvPr id="7172" name="Rectangle 4"/>
          <p:cNvSpPr>
            <a:spLocks noGrp="1" noChangeArrowheads="1"/>
          </p:cNvSpPr>
          <p:nvPr>
            <p:ph type="ftr" sz="quarter" idx="2"/>
          </p:nvPr>
        </p:nvSpPr>
        <p:spPr bwMode="auto">
          <a:xfrm>
            <a:off x="0" y="9411238"/>
            <a:ext cx="2944486" cy="494762"/>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defTabSz="954344">
              <a:defRPr sz="1300">
                <a:latin typeface="Arial" charset="0"/>
              </a:defRPr>
            </a:lvl1pPr>
          </a:lstStyle>
          <a:p>
            <a:endParaRPr lang="en-US"/>
          </a:p>
        </p:txBody>
      </p:sp>
      <p:sp>
        <p:nvSpPr>
          <p:cNvPr id="7173" name="Rectangle 5"/>
          <p:cNvSpPr>
            <a:spLocks noGrp="1" noChangeArrowheads="1"/>
          </p:cNvSpPr>
          <p:nvPr>
            <p:ph type="sldNum" sz="quarter" idx="3"/>
          </p:nvPr>
        </p:nvSpPr>
        <p:spPr bwMode="auto">
          <a:xfrm>
            <a:off x="3850015" y="9411238"/>
            <a:ext cx="2944486" cy="494762"/>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algn="r" defTabSz="954344">
              <a:defRPr sz="1300">
                <a:latin typeface="Arial" charset="0"/>
              </a:defRPr>
            </a:lvl1pPr>
          </a:lstStyle>
          <a:p>
            <a:fld id="{5517F4BE-6E24-4244-85C6-5D453F80FA09}" type="slidenum">
              <a:rPr lang="en-US"/>
              <a:pPr/>
              <a:t>‹#›</a:t>
            </a:fld>
            <a:endParaRPr lang="en-US"/>
          </a:p>
        </p:txBody>
      </p:sp>
    </p:spTree>
    <p:extLst>
      <p:ext uri="{BB962C8B-B14F-4D97-AF65-F5344CB8AC3E}">
        <p14:creationId xmlns:p14="http://schemas.microsoft.com/office/powerpoint/2010/main" val="146267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1"/>
            <a:ext cx="2944486" cy="494762"/>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defTabSz="954344">
              <a:defRPr sz="1300">
                <a:latin typeface="Arial" charset="0"/>
              </a:defRPr>
            </a:lvl1pPr>
          </a:lstStyle>
          <a:p>
            <a:endParaRPr lang="en-US"/>
          </a:p>
        </p:txBody>
      </p:sp>
      <p:sp>
        <p:nvSpPr>
          <p:cNvPr id="13315" name="Rectangle 3"/>
          <p:cNvSpPr>
            <a:spLocks noGrp="1" noChangeArrowheads="1"/>
          </p:cNvSpPr>
          <p:nvPr>
            <p:ph type="dt" idx="1"/>
          </p:nvPr>
        </p:nvSpPr>
        <p:spPr bwMode="auto">
          <a:xfrm>
            <a:off x="3848496" y="1"/>
            <a:ext cx="2944486" cy="494762"/>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lvl1pPr algn="r" defTabSz="954344">
              <a:defRPr sz="1300">
                <a:latin typeface="Arial" charset="0"/>
              </a:defRPr>
            </a:lvl1pPr>
          </a:lstStyle>
          <a:p>
            <a:endParaRPr lang="en-US"/>
          </a:p>
        </p:txBody>
      </p:sp>
      <p:sp>
        <p:nvSpPr>
          <p:cNvPr id="13316" name="Rectangle 4"/>
          <p:cNvSpPr>
            <a:spLocks noGrp="1" noRot="1" noChangeAspect="1" noChangeArrowheads="1" noTextEdit="1"/>
          </p:cNvSpPr>
          <p:nvPr>
            <p:ph type="sldImg" idx="2"/>
          </p:nvPr>
        </p:nvSpPr>
        <p:spPr bwMode="auto">
          <a:xfrm>
            <a:off x="95250" y="742950"/>
            <a:ext cx="6604000" cy="37147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679147" y="4704850"/>
            <a:ext cx="5436208" cy="4457470"/>
          </a:xfrm>
          <a:prstGeom prst="rect">
            <a:avLst/>
          </a:prstGeom>
          <a:noFill/>
          <a:ln w="9525">
            <a:noFill/>
            <a:miter lim="800000"/>
            <a:headEnd/>
            <a:tailEnd/>
          </a:ln>
          <a:effectLst/>
        </p:spPr>
        <p:txBody>
          <a:bodyPr vert="horz" wrap="square" lIns="95423" tIns="47711" rIns="95423" bIns="47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409701"/>
            <a:ext cx="2944486" cy="494762"/>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defTabSz="954344">
              <a:defRPr sz="1300">
                <a:latin typeface="Arial" charset="0"/>
              </a:defRPr>
            </a:lvl1pPr>
          </a:lstStyle>
          <a:p>
            <a:endParaRPr lang="en-US"/>
          </a:p>
        </p:txBody>
      </p:sp>
      <p:sp>
        <p:nvSpPr>
          <p:cNvPr id="13319" name="Rectangle 7"/>
          <p:cNvSpPr>
            <a:spLocks noGrp="1" noChangeArrowheads="1"/>
          </p:cNvSpPr>
          <p:nvPr>
            <p:ph type="sldNum" sz="quarter" idx="5"/>
          </p:nvPr>
        </p:nvSpPr>
        <p:spPr bwMode="auto">
          <a:xfrm>
            <a:off x="3848496" y="9409701"/>
            <a:ext cx="2944486" cy="494762"/>
          </a:xfrm>
          <a:prstGeom prst="rect">
            <a:avLst/>
          </a:prstGeom>
          <a:noFill/>
          <a:ln w="9525">
            <a:noFill/>
            <a:miter lim="800000"/>
            <a:headEnd/>
            <a:tailEnd/>
          </a:ln>
          <a:effectLst/>
        </p:spPr>
        <p:txBody>
          <a:bodyPr vert="horz" wrap="square" lIns="95423" tIns="47711" rIns="95423" bIns="47711" numCol="1" anchor="b" anchorCtr="0" compatLnSpc="1">
            <a:prstTxWarp prst="textNoShape">
              <a:avLst/>
            </a:prstTxWarp>
          </a:bodyPr>
          <a:lstStyle>
            <a:lvl1pPr algn="r" defTabSz="954344">
              <a:defRPr sz="1300">
                <a:latin typeface="Arial" charset="0"/>
              </a:defRPr>
            </a:lvl1pPr>
          </a:lstStyle>
          <a:p>
            <a:fld id="{CEFC690F-749E-41C3-8544-CF164E88C455}" type="slidenum">
              <a:rPr lang="en-US"/>
              <a:pPr/>
              <a:t>‹#›</a:t>
            </a:fld>
            <a:endParaRPr lang="en-US"/>
          </a:p>
        </p:txBody>
      </p:sp>
    </p:spTree>
    <p:extLst>
      <p:ext uri="{BB962C8B-B14F-4D97-AF65-F5344CB8AC3E}">
        <p14:creationId xmlns:p14="http://schemas.microsoft.com/office/powerpoint/2010/main" val="32772764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r>
              <a:rPr lang="en-US" sz="1100" baseline="0" dirty="0">
                <a:latin typeface="+mn-lt"/>
              </a:rPr>
              <a:t>The emitted radiation exerts a </a:t>
            </a:r>
            <a:r>
              <a:rPr lang="en-US" sz="1100" baseline="0" dirty="0" err="1">
                <a:latin typeface="+mn-lt"/>
              </a:rPr>
              <a:t>backaction</a:t>
            </a:r>
            <a:r>
              <a:rPr lang="en-US" sz="1100" baseline="0" dirty="0">
                <a:latin typeface="+mn-lt"/>
              </a:rPr>
              <a:t> on the electron itself, which has a dampening effect like that of friction. Physicists first studied this “radiation reaction” theoretically in the early 1900s. The effect, however, is only sizable when the electron’s energy loss is large compared with the work done by the accelerating force, which corresponds to the electron being accelerated in its rest frame within a few </a:t>
            </a:r>
            <a:r>
              <a:rPr lang="en-US" sz="1100" baseline="0" dirty="0" err="1">
                <a:latin typeface="+mn-lt"/>
              </a:rPr>
              <a:t>yoctoseconds</a:t>
            </a:r>
            <a:r>
              <a:rPr lang="en-US" sz="1100" baseline="0" dirty="0">
                <a:latin typeface="+mn-lt"/>
              </a:rPr>
              <a:t> While this condition can be met in remote astrophysical environments, such as the plasma surrounding a pulsar, it is much harder to come by in the lab.  Whilst an interesting observation, statistics are needed for proper analysis and EPAC will provide this opportunity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9AF8B2-9BBB-594C-A461-DA2CB192E938}" type="slidenum">
              <a:rPr lang="en-US" smtClean="0"/>
              <a:pPr/>
              <a:t>13</a:t>
            </a:fld>
            <a:endParaRPr lang="en-US"/>
          </a:p>
        </p:txBody>
      </p:sp>
    </p:spTree>
    <p:extLst>
      <p:ext uri="{BB962C8B-B14F-4D97-AF65-F5344CB8AC3E}">
        <p14:creationId xmlns:p14="http://schemas.microsoft.com/office/powerpoint/2010/main" val="278674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None/>
            </a:pPr>
            <a:r>
              <a:rPr lang="en-GB" dirty="0"/>
              <a:t>Laser</a:t>
            </a:r>
            <a:r>
              <a:rPr lang="en-GB" baseline="0" dirty="0"/>
              <a:t> peak brilliance </a:t>
            </a:r>
            <a:r>
              <a:rPr lang="en-GB" altLang="en-US" sz="1200" dirty="0">
                <a:latin typeface="Arial" panose="020B0604020202020204" pitchFamily="34" charset="0"/>
                <a:cs typeface="Arial" panose="020B0604020202020204" pitchFamily="34" charset="0"/>
              </a:rPr>
              <a:t>Albert &amp; Thomas PPCF </a:t>
            </a:r>
            <a:r>
              <a:rPr lang="en-GB" altLang="en-US" sz="1200" b="1" dirty="0">
                <a:latin typeface="Arial" panose="020B0604020202020204" pitchFamily="34" charset="0"/>
                <a:cs typeface="Arial" panose="020B0604020202020204" pitchFamily="34" charset="0"/>
              </a:rPr>
              <a:t>58</a:t>
            </a:r>
            <a:r>
              <a:rPr lang="en-GB" altLang="en-US" sz="1200" dirty="0">
                <a:latin typeface="Arial" panose="020B0604020202020204" pitchFamily="34" charset="0"/>
                <a:cs typeface="Arial" panose="020B0604020202020204" pitchFamily="34" charset="0"/>
              </a:rPr>
              <a:t>, 103001 (2016)</a:t>
            </a:r>
          </a:p>
        </p:txBody>
      </p:sp>
      <p:sp>
        <p:nvSpPr>
          <p:cNvPr id="4" name="Slide Number Placeholder 3"/>
          <p:cNvSpPr>
            <a:spLocks noGrp="1"/>
          </p:cNvSpPr>
          <p:nvPr>
            <p:ph type="sldNum" sz="quarter" idx="10"/>
          </p:nvPr>
        </p:nvSpPr>
        <p:spPr/>
        <p:txBody>
          <a:bodyPr/>
          <a:lstStyle/>
          <a:p>
            <a:fld id="{0F6D1F6F-9F91-453B-B5A5-A77C7F77859B}" type="slidenum">
              <a:rPr lang="en-GB" smtClean="0"/>
              <a:t>14</a:t>
            </a:fld>
            <a:endParaRPr lang="en-GB"/>
          </a:p>
        </p:txBody>
      </p:sp>
    </p:spTree>
    <p:extLst>
      <p:ext uri="{BB962C8B-B14F-4D97-AF65-F5344CB8AC3E}">
        <p14:creationId xmlns:p14="http://schemas.microsoft.com/office/powerpoint/2010/main" val="190359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16</a:t>
            </a:fld>
            <a:endParaRPr lang="en-US"/>
          </a:p>
        </p:txBody>
      </p:sp>
    </p:spTree>
    <p:extLst>
      <p:ext uri="{BB962C8B-B14F-4D97-AF65-F5344CB8AC3E}">
        <p14:creationId xmlns:p14="http://schemas.microsoft.com/office/powerpoint/2010/main" val="232077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None/>
            </a:pPr>
            <a:r>
              <a:rPr lang="en-GB" dirty="0"/>
              <a:t>Laser</a:t>
            </a:r>
            <a:r>
              <a:rPr lang="en-GB" baseline="0" dirty="0"/>
              <a:t> peak brilliance </a:t>
            </a:r>
            <a:r>
              <a:rPr lang="en-GB" altLang="en-US" sz="1200" dirty="0">
                <a:latin typeface="Arial" panose="020B0604020202020204" pitchFamily="34" charset="0"/>
                <a:cs typeface="Arial" panose="020B0604020202020204" pitchFamily="34" charset="0"/>
              </a:rPr>
              <a:t>Albert &amp; Thomas PPCF </a:t>
            </a:r>
            <a:r>
              <a:rPr lang="en-GB" altLang="en-US" sz="1200" b="1" dirty="0">
                <a:latin typeface="Arial" panose="020B0604020202020204" pitchFamily="34" charset="0"/>
                <a:cs typeface="Arial" panose="020B0604020202020204" pitchFamily="34" charset="0"/>
              </a:rPr>
              <a:t>58</a:t>
            </a:r>
            <a:r>
              <a:rPr lang="en-GB" altLang="en-US" sz="1200" dirty="0">
                <a:latin typeface="Arial" panose="020B0604020202020204" pitchFamily="34" charset="0"/>
                <a:cs typeface="Arial" panose="020B0604020202020204" pitchFamily="34" charset="0"/>
              </a:rPr>
              <a:t>, 103001 (2016)</a:t>
            </a:r>
          </a:p>
        </p:txBody>
      </p:sp>
      <p:sp>
        <p:nvSpPr>
          <p:cNvPr id="4" name="Slide Number Placeholder 3"/>
          <p:cNvSpPr>
            <a:spLocks noGrp="1"/>
          </p:cNvSpPr>
          <p:nvPr>
            <p:ph type="sldNum" sz="quarter" idx="10"/>
          </p:nvPr>
        </p:nvSpPr>
        <p:spPr/>
        <p:txBody>
          <a:bodyPr/>
          <a:lstStyle/>
          <a:p>
            <a:fld id="{0F6D1F6F-9F91-453B-B5A5-A77C7F77859B}" type="slidenum">
              <a:rPr lang="en-GB" smtClean="0"/>
              <a:t>17</a:t>
            </a:fld>
            <a:endParaRPr lang="en-GB"/>
          </a:p>
        </p:txBody>
      </p:sp>
    </p:spTree>
    <p:extLst>
      <p:ext uri="{BB962C8B-B14F-4D97-AF65-F5344CB8AC3E}">
        <p14:creationId xmlns:p14="http://schemas.microsoft.com/office/powerpoint/2010/main" val="347628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f/7 is a good option for most</a:t>
            </a:r>
            <a:r>
              <a:rPr lang="en-GB" baseline="0" dirty="0"/>
              <a:t> operations that don’t require the highest intensities</a:t>
            </a:r>
            <a:endParaRPr lang="en-GB" dirty="0"/>
          </a:p>
        </p:txBody>
      </p:sp>
      <p:sp>
        <p:nvSpPr>
          <p:cNvPr id="4" name="Slide Number Placeholder 3"/>
          <p:cNvSpPr>
            <a:spLocks noGrp="1"/>
          </p:cNvSpPr>
          <p:nvPr>
            <p:ph type="sldNum" sz="quarter" idx="10"/>
          </p:nvPr>
        </p:nvSpPr>
        <p:spPr/>
        <p:txBody>
          <a:bodyPr/>
          <a:lstStyle/>
          <a:p>
            <a:fld id="{1E991431-9BE8-4C5F-A5E9-F42E004428C0}" type="slidenum">
              <a:rPr lang="en-GB" smtClean="0"/>
              <a:t>20</a:t>
            </a:fld>
            <a:endParaRPr lang="en-GB"/>
          </a:p>
        </p:txBody>
      </p:sp>
    </p:spTree>
    <p:extLst>
      <p:ext uri="{BB962C8B-B14F-4D97-AF65-F5344CB8AC3E}">
        <p14:creationId xmlns:p14="http://schemas.microsoft.com/office/powerpoint/2010/main" val="1695997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4"/>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43339" y="197768"/>
            <a:ext cx="11809312"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ltLang="en-US" dirty="0"/>
              <a:t>Text</a:t>
            </a:r>
          </a:p>
        </p:txBody>
      </p:sp>
    </p:spTree>
    <p:extLst>
      <p:ext uri="{BB962C8B-B14F-4D97-AF65-F5344CB8AC3E}">
        <p14:creationId xmlns:p14="http://schemas.microsoft.com/office/powerpoint/2010/main" val="4133828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795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8641"/>
            <a:ext cx="12192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828800" y="1970065"/>
            <a:ext cx="85344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964393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914400" y="1557338"/>
            <a:ext cx="103632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7490456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2786048"/>
            <a:ext cx="10465163" cy="1362075"/>
          </a:xfrm>
        </p:spPr>
        <p:txBody>
          <a:bodyPr anchor="t"/>
          <a:lstStyle>
            <a:lvl1pPr algn="l">
              <a:defRPr sz="4400" b="1" cap="none">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963084" y="1285861"/>
            <a:ext cx="103632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4698803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914400" y="1557338"/>
            <a:ext cx="508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557338"/>
            <a:ext cx="508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765390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a:solidFill>
                  <a:schemeClr val="accent1">
                    <a:lumMod val="50000"/>
                  </a:schemeClr>
                </a:solidFill>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23392" y="1484784"/>
            <a:ext cx="5386917"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6"/>
            <a:ext cx="5386917" cy="389733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6"/>
            <a:ext cx="5389033" cy="318295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402855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195702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8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800" b="1">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766733" y="273050"/>
            <a:ext cx="6815667"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609601" y="1435101"/>
            <a:ext cx="4011084"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85504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071942"/>
            <a:ext cx="73152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6"/>
            <a:ext cx="73152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4638680"/>
            <a:ext cx="73152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23728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6"/>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4"/>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96A6532-F12A-4D17-8393-F8B036675873}" type="slidenum">
              <a:rPr lang="en-GB"/>
              <a:pPr/>
              <a:t>‹#›</a:t>
            </a:fld>
            <a:endParaRPr lang="en-GB"/>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EDACF74-3FE2-4052-B0CF-2EFECCE15D9C}" type="slidenum">
              <a:rPr lang="en-GB"/>
              <a:pPr/>
              <a:t>‹#›</a:t>
            </a:fld>
            <a:endParaRPr lang="en-GB"/>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150A6C9-1540-4974-BE52-F928D5EB0EE5}" type="slidenum">
              <a:rPr lang="en-GB"/>
              <a:pPr/>
              <a:t>‹#›</a:t>
            </a:fld>
            <a:endParaRPr lang="en-GB"/>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EC36136-AF5C-43C2-BD36-2ADF69C98A69}" type="slidenum">
              <a:rPr lang="en-GB"/>
              <a:pPr/>
              <a:t>‹#›</a:t>
            </a:fld>
            <a:endParaRPr lang="en-GB"/>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6"/>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66E514D7-6E9B-4E0F-9D9C-5DE29003ECEE}" type="slidenum">
              <a:rPr lang="en-GB"/>
              <a:pPr/>
              <a:t>‹#›</a:t>
            </a:fld>
            <a:endParaRPr lang="en-GB"/>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44567FFF-9571-4ADB-8E4B-CD98CF3B4DDF}" type="slidenum">
              <a:rPr lang="en-GB"/>
              <a:pPr/>
              <a:t>‹#›</a:t>
            </a:fld>
            <a:endParaRPr lang="en-GB"/>
          </a:p>
        </p:txBody>
      </p:sp>
    </p:spTree>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9858EDAF-6C0A-484F-9A09-55F35E8EC501}" type="slidenum">
              <a:rPr lang="en-GB"/>
              <a:pPr/>
              <a:t>‹#›</a:t>
            </a:fld>
            <a:endParaRPr lang="en-GB"/>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CCEC5F4-3ACD-4126-8D85-BDC479C9E2DC}" type="slidenum">
              <a:rPr lang="en-GB"/>
              <a:pPr/>
              <a:t>‹#›</a:t>
            </a:fld>
            <a:endParaRPr lang="en-GB"/>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FAD4F9C-9691-4DAA-9780-0232E42E5EFB}" type="slidenum">
              <a:rPr lang="en-GB"/>
              <a:pPr/>
              <a:t>‹#›</a:t>
            </a:fld>
            <a:endParaRPr lang="en-GB"/>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4"/>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EB31D22-60AB-4486-BF20-F1644588F49F}" type="slidenum">
              <a:rPr lang="en-GB"/>
              <a:pPr/>
              <a:t>‹#›</a:t>
            </a:fld>
            <a:endParaRPr lang="en-GB"/>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88916"/>
            <a:ext cx="2743200" cy="59372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88916"/>
            <a:ext cx="8026400" cy="59372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893FAE-1032-40B7-93DF-5454B6578785}" type="slidenum">
              <a:rPr lang="en-GB"/>
              <a:pPr/>
              <a:t>‹#›</a:t>
            </a:fld>
            <a:endParaRPr lang="en-GB"/>
          </a:p>
        </p:txBody>
      </p:sp>
    </p:spTree>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789A7A8D-C9D5-4425-BE2F-FFB8EE58A93D}"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CA3C8496-E62A-4FCB-981A-F9B9F1617BBA}"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AF7934D3-CFEC-43E9-8EB1-A512771C3FDB}"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4922" y="836617"/>
            <a:ext cx="4218516" cy="2808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6638" y="836617"/>
            <a:ext cx="4220633" cy="2808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A8AE6B2D-E6BD-4CE6-A19A-708CE3D97498}"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8"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4D606FB8-0819-4599-908A-C58DFD99A896}"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4"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1F3E4061-821C-47D4-86FA-972335FDFEC1}"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3"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19A55961-8E33-4698-8FAA-307E51625BE4}"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F0EE5E7C-F93A-4B38-94C0-D1D86FBDE2EC}"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F0E2E99C-5F87-4C6A-A373-0471E99F8190}"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B823C6A4-CB99-4D7C-BDE6-F56D5DB4CF17}"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47622" y="115889"/>
            <a:ext cx="2544233" cy="3529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4922" y="115889"/>
            <a:ext cx="7429500" cy="3529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920DF73A-86A6-4726-8AA4-95087A96E540}"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0651" y="115889"/>
            <a:ext cx="9601200" cy="495300"/>
          </a:xfrm>
        </p:spPr>
        <p:txBody>
          <a:bodyPr/>
          <a:lstStyle/>
          <a:p>
            <a:r>
              <a:rPr lang="en-US"/>
              <a:t>Click to edit Master title style</a:t>
            </a:r>
          </a:p>
        </p:txBody>
      </p:sp>
      <p:sp>
        <p:nvSpPr>
          <p:cNvPr id="3" name="Text Placeholder 2"/>
          <p:cNvSpPr>
            <a:spLocks noGrp="1"/>
          </p:cNvSpPr>
          <p:nvPr>
            <p:ph type="body" sz="half" idx="1"/>
          </p:nvPr>
        </p:nvSpPr>
        <p:spPr>
          <a:xfrm>
            <a:off x="814922" y="836617"/>
            <a:ext cx="4218516" cy="280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6638" y="836617"/>
            <a:ext cx="4220633" cy="280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5515A668-FFDD-4185-A37E-665C45B651E1}"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90651" y="115889"/>
            <a:ext cx="9601200" cy="495300"/>
          </a:xfrm>
        </p:spPr>
        <p:txBody>
          <a:bodyPr/>
          <a:lstStyle/>
          <a:p>
            <a:r>
              <a:rPr lang="en-US"/>
              <a:t>Click to edit Master title style</a:t>
            </a:r>
          </a:p>
        </p:txBody>
      </p:sp>
      <p:sp>
        <p:nvSpPr>
          <p:cNvPr id="3" name="Table Placeholder 2"/>
          <p:cNvSpPr>
            <a:spLocks noGrp="1"/>
          </p:cNvSpPr>
          <p:nvPr>
            <p:ph type="tbl" idx="1"/>
          </p:nvPr>
        </p:nvSpPr>
        <p:spPr>
          <a:xfrm>
            <a:off x="814919" y="836617"/>
            <a:ext cx="8642349" cy="2808287"/>
          </a:xfrm>
        </p:spPr>
        <p:txBody>
          <a:bodyPr/>
          <a:lstStyle/>
          <a:p>
            <a:pPr lvl="0"/>
            <a:endParaRPr lang="en-US" noProof="0"/>
          </a:p>
        </p:txBody>
      </p:sp>
      <p:sp>
        <p:nvSpPr>
          <p:cNvPr id="4" name="Rectangle 3"/>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pitchFamily="34" charset="0"/>
              <a:ea typeface="+mn-ea"/>
              <a:cs typeface="Arial"/>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82A650CC-3730-4385-BED6-A0B86625BFBC}" type="slidenum">
              <a:rPr lang="en-GB" sz="1400" kern="1200">
                <a:solidFill>
                  <a:srgbClr val="000000"/>
                </a:solidFill>
                <a:latin typeface="Arial" pitchFamily="34" charset="0"/>
                <a:ea typeface="+mn-ea"/>
                <a:cs typeface="Arial"/>
              </a:rPr>
              <a:pPr algn="r" rtl="0" fontAlgn="base">
                <a:spcBef>
                  <a:spcPct val="0"/>
                </a:spcBef>
                <a:spcAft>
                  <a:spcPct val="0"/>
                </a:spcAft>
                <a:defRPr/>
              </a:pPr>
              <a:t>‹#›</a:t>
            </a:fld>
            <a:endParaRPr lang="en-GB" sz="1400" kern="1200">
              <a:solidFill>
                <a:srgbClr val="000000"/>
              </a:solidFill>
              <a:latin typeface="Arial" pitchFamily="34" charset="0"/>
              <a:ea typeface="+mn-ea"/>
              <a:cs typeface="Aria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solidFill>
            <a:schemeClr val="bg1"/>
          </a:solidFill>
        </p:spPr>
        <p:txBody>
          <a:bodyPr/>
          <a:lstStyle>
            <a:lvl1pPr>
              <a:defRPr sz="4000" b="1">
                <a:solidFill>
                  <a:schemeClr val="accent1">
                    <a:lumMod val="25000"/>
                  </a:schemeClr>
                </a:solidFill>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39A9E2E-917F-4CC4-AD65-65D307F03374}"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chemeClr val="accent1">
                    <a:lumMod val="25000"/>
                  </a:schemeClr>
                </a:solidFill>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Calibri" pitchFamily="34" charset="0"/>
              </a:defRPr>
            </a:lvl1pPr>
            <a:lvl2pPr>
              <a:defRPr sz="2400">
                <a:solidFill>
                  <a:schemeClr val="accent1">
                    <a:lumMod val="50000"/>
                  </a:schemeClr>
                </a:solidFill>
                <a:latin typeface="Calibri" pitchFamily="34" charset="0"/>
              </a:defRPr>
            </a:lvl2pPr>
            <a:lvl3pPr>
              <a:defRPr sz="2400">
                <a:solidFill>
                  <a:schemeClr val="tx2">
                    <a:lumMod val="65000"/>
                    <a:lumOff val="35000"/>
                  </a:schemeClr>
                </a:solidFill>
                <a:latin typeface="Calibri" pitchFamily="34" charset="0"/>
              </a:defRPr>
            </a:lvl3pPr>
            <a:lvl4pPr>
              <a:defRPr sz="2400">
                <a:solidFill>
                  <a:schemeClr val="tx2">
                    <a:lumMod val="65000"/>
                    <a:lumOff val="35000"/>
                  </a:schemeClr>
                </a:solidFill>
                <a:latin typeface="Calibri" pitchFamily="34" charset="0"/>
              </a:defRPr>
            </a:lvl4pPr>
            <a:lvl5pPr>
              <a:defRPr sz="2400">
                <a:solidFill>
                  <a:schemeClr val="tx2">
                    <a:lumMod val="65000"/>
                    <a:lumOff val="35000"/>
                  </a:schemeClr>
                </a:solidFill>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8D13F1F-D9D0-4288-8508-9C5E526F82E4}"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0D05509-DAD3-4901-AE9C-829DF9F0144E}"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6"/>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3048000"/>
            <a:ext cx="50800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048000"/>
            <a:ext cx="50800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642DD5A-372C-429E-91C3-3D71A7A8D556}"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461" y="1214431"/>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7484" y="2571749"/>
            <a:ext cx="5386917" cy="5870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3214690"/>
            <a:ext cx="5386917" cy="29114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256" y="2571749"/>
            <a:ext cx="5389033" cy="5870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2" y="3214690"/>
            <a:ext cx="5389033" cy="29114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AEE20AA-C82F-4101-B3F5-73811EA2533A}"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7AC226B-3FD2-4809-AEDF-BCE629B70658}"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07F69A0-108D-41A0-BFB7-EC03441C6B1F}"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466" y="1214423"/>
            <a:ext cx="4011084" cy="1090612"/>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142988"/>
            <a:ext cx="6815667" cy="49831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2357434"/>
            <a:ext cx="4011084" cy="37687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95A85A6-AB7C-46FF-9C2B-C195CCD635C7}"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71549"/>
            <a:ext cx="7315200" cy="36560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Lucida Grande"/>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Lucida Grande"/>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447E4DB-E216-421B-B922-1FE41EA730AB}" type="slidenum">
              <a:rPr lang="en-US" sz="1400" kern="1200">
                <a:solidFill>
                  <a:srgbClr val="000000"/>
                </a:solidFill>
                <a:latin typeface="Lucida Grande"/>
              </a:rPr>
              <a:pPr algn="r" rtl="0" eaLnBrk="0" fontAlgn="base" hangingPunct="0">
                <a:spcBef>
                  <a:spcPct val="0"/>
                </a:spcBef>
                <a:spcAft>
                  <a:spcPct val="0"/>
                </a:spcAft>
                <a:defRPr/>
              </a:pPr>
              <a:t>‹#›</a:t>
            </a:fld>
            <a:endParaRPr lang="en-US" sz="1400" kern="1200">
              <a:solidFill>
                <a:srgbClr val="000000"/>
              </a:solidFill>
              <a:latin typeface="Lucida Grande"/>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3ADB418E-E6F3-40D9-B6A7-07E74476706E}"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652D7A89-493D-4947-8134-73388E723AB5}"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F68627EE-77D0-4A30-B0DE-42E9B69C8494}"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557341"/>
            <a:ext cx="5080000"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57341"/>
            <a:ext cx="5080000"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88B1D709-43A7-42B2-91F5-9861FC95ABFD}"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CFB14184-C5BB-4D3E-97A8-104ED0FEA3C1}"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090E2B01-3230-41C9-AFA7-1F3A0366612F}"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E3769BAE-E9B6-4CA8-A0A5-CFBFB0C60ED4}"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C346CEDC-9B1E-45B3-A1FC-CC6E35656422}"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6C960EB8-7408-494E-A326-9876BAA84007}"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DAE9C7A4-6D89-4E0A-9701-809B5E1F091D}"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33380"/>
            <a:ext cx="2590800" cy="5762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33380"/>
            <a:ext cx="7569200" cy="5762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lgn="l" rtl="0" eaLnBrk="0" fontAlgn="base" hangingPunct="0">
              <a:spcBef>
                <a:spcPct val="0"/>
              </a:spcBef>
              <a:spcAft>
                <a:spcPct val="0"/>
              </a:spcAft>
              <a:defRPr/>
            </a:pPr>
            <a:fld id="{215D4222-9A65-466E-BD1C-C9BF7A3E5B56}"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9D796242-709D-4FC3-B458-D1B23D01D739}"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093E068D-639A-444F-9127-DF4550FD80CD}"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5799FB19-B3E5-4FA4-9DD1-3C58301D3760}"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557341"/>
            <a:ext cx="5080000"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557341"/>
            <a:ext cx="5080000"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CC01DD72-159A-4719-A53F-F50122EEBE90}"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A5AF694D-C06E-4A8E-875D-4146D40B6042}"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7B4039DB-9F76-4BAE-A077-44069C216F71}"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AF30AD61-F726-4EFB-87F4-94DD9F98D4E2}"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58037E92-D7D7-4DE0-81FA-1AEE292937BC}"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6720B8BB-2093-4FA4-AE36-C3D901651EFB}"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A6CE680F-BFB0-46EE-9D6A-FFFEAC262EF8}"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33380"/>
            <a:ext cx="2590800" cy="57626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333380"/>
            <a:ext cx="7569200" cy="5762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lvl1pPr>
          </a:lstStyle>
          <a:p>
            <a:pPr algn="l" rtl="0" eaLnBrk="0" fontAlgn="base" hangingPunct="0">
              <a:spcBef>
                <a:spcPct val="0"/>
              </a:spcBef>
              <a:spcAft>
                <a:spcPct val="0"/>
              </a:spcAft>
              <a:defRPr/>
            </a:pPr>
            <a:fld id="{E0F6C739-68BC-4189-BA8A-E88AC5AE50C8}" type="datetimeFigureOut">
              <a:rPr lang="en-US" sz="1400" kern="1200">
                <a:solidFill>
                  <a:srgbClr val="000000"/>
                </a:solidFill>
                <a:latin typeface="Lucida Grande"/>
              </a:rPr>
              <a:pPr algn="l" rtl="0" eaLnBrk="0" fontAlgn="base" hangingPunct="0">
                <a:spcBef>
                  <a:spcPct val="0"/>
                </a:spcBef>
                <a:spcAft>
                  <a:spcPct val="0"/>
                </a:spcAft>
                <a:defRPr/>
              </a:pPr>
              <a:t>11/30/2022</a:t>
            </a:fld>
            <a:endParaRPr lang="en-US" sz="1400" kern="1200">
              <a:solidFill>
                <a:srgbClr val="000000"/>
              </a:solidFill>
              <a:latin typeface="Lucida Grande"/>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clfsmallbottom"/>
          <p:cNvPicPr>
            <a:picLocks noChangeAspect="1" noChangeArrowheads="1"/>
          </p:cNvPicPr>
          <p:nvPr userDrawn="1"/>
        </p:nvPicPr>
        <p:blipFill>
          <a:blip r:embed="rId2" cstate="print"/>
          <a:srcRect/>
          <a:stretch>
            <a:fillRect/>
          </a:stretch>
        </p:blipFill>
        <p:spPr bwMode="auto">
          <a:xfrm>
            <a:off x="0" y="5360989"/>
            <a:ext cx="12192000" cy="1497012"/>
          </a:xfrm>
          <a:prstGeom prst="rect">
            <a:avLst/>
          </a:prstGeom>
          <a:noFill/>
          <a:ln w="9525">
            <a:noFill/>
            <a:miter lim="800000"/>
            <a:headEnd/>
            <a:tailEnd/>
          </a:ln>
        </p:spPr>
      </p:pic>
      <p:sp>
        <p:nvSpPr>
          <p:cNvPr id="10242" name="Rectangle 2"/>
          <p:cNvSpPr>
            <a:spLocks noGrp="1" noChangeArrowheads="1"/>
          </p:cNvSpPr>
          <p:nvPr>
            <p:ph type="ctrTitle"/>
          </p:nvPr>
        </p:nvSpPr>
        <p:spPr>
          <a:xfrm>
            <a:off x="914400" y="1700217"/>
            <a:ext cx="10363200" cy="1470025"/>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828800" y="3429000"/>
            <a:ext cx="85344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rtl="0" eaLnBrk="0" fontAlgn="base" hangingPunct="0">
              <a:spcBef>
                <a:spcPct val="0"/>
              </a:spcBef>
              <a:spcAft>
                <a:spcPct val="0"/>
              </a:spcAft>
              <a:defRPr lang="en-GB" sz="3600" dirty="0">
                <a:solidFill>
                  <a:srgbClr val="000066"/>
                </a:solidFill>
                <a:latin typeface="Lucida Sans" pitchFamily="34" charset="0"/>
                <a:ea typeface="+mj-ea"/>
                <a:cs typeface="Arial"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rtl="0" eaLnBrk="0" fontAlgn="base" hangingPunct="0">
              <a:spcBef>
                <a:spcPct val="0"/>
              </a:spcBef>
              <a:spcAft>
                <a:spcPct val="0"/>
              </a:spcAft>
              <a:defRPr lang="en-GB" sz="3600" dirty="0">
                <a:solidFill>
                  <a:srgbClr val="000066"/>
                </a:solidFill>
                <a:latin typeface="Lucida Sans" pitchFamily="34" charset="0"/>
                <a:ea typeface="+mj-ea"/>
                <a:cs typeface="Arial"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250952"/>
            <a:ext cx="5384800" cy="4554539"/>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50952"/>
            <a:ext cx="5384800" cy="4554539"/>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endParaRPr lang="en-GB"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4766733" y="273055"/>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530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530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09600" y="6245228"/>
            <a:ext cx="2844800" cy="476251"/>
          </a:xfrm>
          <a:prstGeom prst="rect">
            <a:avLst/>
          </a:prstGeom>
        </p:spPr>
        <p:txBody>
          <a:bodyPr/>
          <a:lstStyle>
            <a:lvl1pPr>
              <a:defRPr>
                <a:latin typeface="Arial" charset="0"/>
              </a:defRPr>
            </a:lvl1pPr>
          </a:lstStyle>
          <a:p>
            <a:pPr>
              <a:defRPr/>
            </a:pPr>
            <a:endParaRPr lang="en-GB">
              <a:solidFill>
                <a:srgbClr val="000000"/>
              </a:solidFill>
            </a:endParaRPr>
          </a:p>
        </p:txBody>
      </p:sp>
      <p:sp>
        <p:nvSpPr>
          <p:cNvPr id="4" name="Footer Placeholder 3"/>
          <p:cNvSpPr>
            <a:spLocks noGrp="1"/>
          </p:cNvSpPr>
          <p:nvPr>
            <p:ph type="ftr" sz="quarter" idx="11"/>
          </p:nvPr>
        </p:nvSpPr>
        <p:spPr>
          <a:xfrm>
            <a:off x="4165600" y="6245228"/>
            <a:ext cx="3860800" cy="476251"/>
          </a:xfrm>
          <a:prstGeom prst="rect">
            <a:avLst/>
          </a:prstGeom>
        </p:spPr>
        <p:txBody>
          <a:bodyPr/>
          <a:lstStyle>
            <a:lvl1pPr>
              <a:defRPr>
                <a:latin typeface="Arial" charset="0"/>
              </a:defRPr>
            </a:lvl1pPr>
          </a:lstStyle>
          <a:p>
            <a:pPr>
              <a:defRPr/>
            </a:pPr>
            <a:endParaRPr lang="en-GB">
              <a:solidFill>
                <a:srgbClr val="000000"/>
              </a:solidFill>
            </a:endParaRPr>
          </a:p>
        </p:txBody>
      </p:sp>
      <p:sp>
        <p:nvSpPr>
          <p:cNvPr id="5" name="Slide Number Placeholder 4"/>
          <p:cNvSpPr>
            <a:spLocks noGrp="1"/>
          </p:cNvSpPr>
          <p:nvPr>
            <p:ph type="sldNum" sz="quarter" idx="12"/>
          </p:nvPr>
        </p:nvSpPr>
        <p:spPr>
          <a:xfrm>
            <a:off x="8737600" y="6245228"/>
            <a:ext cx="2844800" cy="476251"/>
          </a:xfrm>
          <a:prstGeom prst="rect">
            <a:avLst/>
          </a:prstGeom>
        </p:spPr>
        <p:txBody>
          <a:bodyPr/>
          <a:lstStyle>
            <a:lvl1pPr>
              <a:defRPr>
                <a:latin typeface="Arial" charset="0"/>
              </a:defRPr>
            </a:lvl1pPr>
          </a:lstStyle>
          <a:p>
            <a:pPr>
              <a:defRPr/>
            </a:pPr>
            <a:fld id="{F107965C-079B-4278-8660-66E2080A5F7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4082"/>
          </a:xfrm>
        </p:spPr>
        <p:txBody>
          <a:bodyPr>
            <a:noAutofit/>
          </a:bodyPr>
          <a:lstStyle>
            <a:lvl1pPr>
              <a:defRPr sz="4000"/>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4082"/>
          </a:xfrm>
        </p:spPr>
        <p:txBody>
          <a:bodyPr>
            <a:noAutofit/>
          </a:bodyPr>
          <a:lstStyle>
            <a:lvl1pPr>
              <a:defRPr sz="4000"/>
            </a:lvl1pPr>
          </a:lstStyle>
          <a:p>
            <a:r>
              <a:rPr lang="en-US"/>
              <a:t>Click to edit Master title style</a:t>
            </a:r>
            <a:endParaRPr lang="en-GB"/>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30/11/2022</a:t>
            </a:fld>
            <a:endParaRPr lang="en-GB">
              <a:solidFill>
                <a:prstClr val="white"/>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12.emf"/><Relationship Id="rId5" Type="http://schemas.openxmlformats.org/officeDocument/2006/relationships/slideLayout" Target="../slideLayouts/slideLayout107.xml"/><Relationship Id="rId10" Type="http://schemas.openxmlformats.org/officeDocument/2006/relationships/theme" Target="../theme/theme10.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6.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7.jpeg"/><Relationship Id="rId5" Type="http://schemas.openxmlformats.org/officeDocument/2006/relationships/slideLayout" Target="../slideLayouts/slideLayout51.xml"/><Relationship Id="rId10"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1.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0.jpe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13" cstate="print"/>
          <a:srcRect t="11455" r="49292"/>
          <a:stretch>
            <a:fillRect/>
          </a:stretch>
        </p:blipFill>
        <p:spPr bwMode="auto">
          <a:xfrm>
            <a:off x="9230784" y="3"/>
            <a:ext cx="2961216" cy="557213"/>
          </a:xfrm>
          <a:prstGeom prst="rect">
            <a:avLst/>
          </a:prstGeom>
          <a:noFill/>
          <a:ln w="9525">
            <a:noFill/>
            <a:miter lim="800000"/>
            <a:headEnd/>
            <a:tailEnd/>
          </a:ln>
          <a:effectLst/>
        </p:spPr>
      </p:pic>
      <p:pic>
        <p:nvPicPr>
          <p:cNvPr id="536579" name="Picture 3" descr="BildmarkeFZD"/>
          <p:cNvPicPr>
            <a:picLocks noChangeAspect="1" noChangeArrowheads="1"/>
          </p:cNvPicPr>
          <p:nvPr/>
        </p:nvPicPr>
        <p:blipFill>
          <a:blip r:embed="rId14" cstate="print"/>
          <a:srcRect/>
          <a:stretch>
            <a:fillRect/>
          </a:stretch>
        </p:blipFill>
        <p:spPr bwMode="auto">
          <a:xfrm>
            <a:off x="11461755" y="39693"/>
            <a:ext cx="484716" cy="395287"/>
          </a:xfrm>
          <a:prstGeom prst="rect">
            <a:avLst/>
          </a:prstGeom>
          <a:noFill/>
          <a:ln w="9525">
            <a:noFill/>
            <a:miter lim="800000"/>
            <a:headEnd/>
            <a:tailEnd/>
          </a:ln>
        </p:spPr>
      </p:pic>
      <p:pic>
        <p:nvPicPr>
          <p:cNvPr id="536580" name="Picture 4"/>
          <p:cNvPicPr>
            <a:picLocks noChangeAspect="1" noChangeArrowheads="1"/>
          </p:cNvPicPr>
          <p:nvPr/>
        </p:nvPicPr>
        <p:blipFill>
          <a:blip r:embed="rId15" cstate="print"/>
          <a:srcRect t="11455"/>
          <a:stretch>
            <a:fillRect/>
          </a:stretch>
        </p:blipFill>
        <p:spPr bwMode="auto">
          <a:xfrm>
            <a:off x="1" y="3"/>
            <a:ext cx="9264651" cy="557213"/>
          </a:xfrm>
          <a:prstGeom prst="rect">
            <a:avLst/>
          </a:prstGeom>
          <a:noFill/>
          <a:ln w="9525">
            <a:noFill/>
            <a:miter lim="800000"/>
            <a:headEnd/>
            <a:tailEnd/>
          </a:ln>
          <a:effectLst/>
        </p:spPr>
      </p:pic>
      <p:sp>
        <p:nvSpPr>
          <p:cNvPr id="536581" name="Line 5"/>
          <p:cNvSpPr>
            <a:spLocks noChangeShapeType="1"/>
          </p:cNvSpPr>
          <p:nvPr/>
        </p:nvSpPr>
        <p:spPr bwMode="auto">
          <a:xfrm>
            <a:off x="3" y="504826"/>
            <a:ext cx="12189884" cy="1588"/>
          </a:xfrm>
          <a:prstGeom prst="line">
            <a:avLst/>
          </a:prstGeom>
          <a:noFill/>
          <a:ln w="19050" cap="rnd">
            <a:solidFill>
              <a:schemeClr val="bg1"/>
            </a:solidFill>
            <a:prstDash val="sysDot"/>
            <a:round/>
            <a:headEnd/>
            <a:tailEnd/>
          </a:ln>
          <a:effectLst/>
        </p:spPr>
        <p:txBody>
          <a:bodyPr/>
          <a:lstStyle/>
          <a:p>
            <a:endParaRPr lang="en-US"/>
          </a:p>
        </p:txBody>
      </p:sp>
      <p:sp>
        <p:nvSpPr>
          <p:cNvPr id="536582" name="Text Box 6"/>
          <p:cNvSpPr txBox="1">
            <a:spLocks noChangeArrowheads="1"/>
          </p:cNvSpPr>
          <p:nvPr/>
        </p:nvSpPr>
        <p:spPr bwMode="auto">
          <a:xfrm>
            <a:off x="192617" y="6626225"/>
            <a:ext cx="11760200" cy="230832"/>
          </a:xfrm>
          <a:prstGeom prst="rect">
            <a:avLst/>
          </a:prstGeom>
          <a:noFill/>
          <a:ln w="9525">
            <a:noFill/>
            <a:miter lim="800000"/>
            <a:headEnd/>
            <a:tailEnd/>
          </a:ln>
          <a:effectLst/>
        </p:spPr>
        <p:txBody>
          <a:bodyPr>
            <a:spAutoFit/>
          </a:bodyPr>
          <a:lstStyle/>
          <a:p>
            <a:pPr algn="ctr">
              <a:spcBef>
                <a:spcPct val="50000"/>
              </a:spcBef>
            </a:pPr>
            <a:r>
              <a:rPr lang="en-US" sz="900">
                <a:solidFill>
                  <a:srgbClr val="00519E"/>
                </a:solidFill>
                <a:latin typeface="Arial" charset="0"/>
                <a:sym typeface="Wingdings 2" pitchFamily="18" charset="2"/>
              </a:rPr>
              <a:t>Ulrich Schramm  </a:t>
            </a:r>
            <a:r>
              <a:rPr lang="de-DE" sz="900">
                <a:solidFill>
                  <a:srgbClr val="00519E"/>
                </a:solidFill>
                <a:latin typeface="Arial" charset="0"/>
                <a:sym typeface="Wingdings 2" pitchFamily="18" charset="2"/>
              </a:rPr>
              <a:t> u.schramm@fzd.de</a:t>
            </a:r>
            <a:r>
              <a:rPr lang="en-US" sz="900">
                <a:solidFill>
                  <a:srgbClr val="00519E"/>
                </a:solidFill>
                <a:latin typeface="Arial" charset="0"/>
                <a:sym typeface="Wingdings 2" pitchFamily="18" charset="2"/>
              </a:rPr>
              <a:t> </a:t>
            </a:r>
            <a:r>
              <a:rPr lang="de-DE" sz="900">
                <a:solidFill>
                  <a:srgbClr val="00519E"/>
                </a:solidFill>
                <a:latin typeface="Arial" charset="0"/>
                <a:sym typeface="Wingdings 2" pitchFamily="18" charset="2"/>
              </a:rPr>
              <a:t> Laser Particle Acceleration Division </a:t>
            </a:r>
            <a:r>
              <a:rPr lang="en-US" sz="900">
                <a:solidFill>
                  <a:srgbClr val="00519E"/>
                </a:solidFill>
                <a:latin typeface="Arial" charset="0"/>
                <a:sym typeface="Wingdings 2" pitchFamily="18" charset="2"/>
              </a:rPr>
              <a:t>  www.fzd.de  </a:t>
            </a:r>
            <a:r>
              <a:rPr lang="de-DE" sz="900">
                <a:solidFill>
                  <a:srgbClr val="00519E"/>
                </a:solidFill>
                <a:latin typeface="Arial" charset="0"/>
                <a:sym typeface="Wingdings 2" pitchFamily="18" charset="2"/>
              </a:rPr>
              <a:t>  FZD 2009</a:t>
            </a:r>
          </a:p>
        </p:txBody>
      </p:sp>
      <p:sp>
        <p:nvSpPr>
          <p:cNvPr id="536583" name="Line 7"/>
          <p:cNvSpPr>
            <a:spLocks noChangeShapeType="1"/>
          </p:cNvSpPr>
          <p:nvPr/>
        </p:nvSpPr>
        <p:spPr bwMode="auto">
          <a:xfrm>
            <a:off x="3" y="6610351"/>
            <a:ext cx="12189884" cy="0"/>
          </a:xfrm>
          <a:prstGeom prst="line">
            <a:avLst/>
          </a:prstGeom>
          <a:noFill/>
          <a:ln w="19050" cap="rnd">
            <a:solidFill>
              <a:srgbClr val="00519E"/>
            </a:solidFill>
            <a:prstDash val="sysDot"/>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9"/>
          <p:cNvPicPr>
            <a:picLocks noChangeAspect="1" noChangeArrowheads="1"/>
          </p:cNvPicPr>
          <p:nvPr/>
        </p:nvPicPr>
        <p:blipFill>
          <a:blip r:embed="rId11">
            <a:extLst>
              <a:ext uri="{28A0092B-C50C-407E-A947-70E740481C1C}">
                <a14:useLocalDpi xmlns:a14="http://schemas.microsoft.com/office/drawing/2010/main" val="0"/>
              </a:ext>
            </a:extLst>
          </a:blip>
          <a:srcRect l="-2" r="64189"/>
          <a:stretch>
            <a:fillRect/>
          </a:stretch>
        </p:blipFill>
        <p:spPr bwMode="auto">
          <a:xfrm>
            <a:off x="1634067" y="5570538"/>
            <a:ext cx="10674351"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0" y="333375"/>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2" name="Rectangle 3"/>
          <p:cNvSpPr>
            <a:spLocks noGrp="1" noChangeArrowheads="1"/>
          </p:cNvSpPr>
          <p:nvPr>
            <p:ph type="body" idx="1"/>
          </p:nvPr>
        </p:nvSpPr>
        <p:spPr bwMode="auto">
          <a:xfrm>
            <a:off x="914400" y="1557338"/>
            <a:ext cx="103632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Lucida Grande" pitchFamily="84" charset="0"/>
                <a:ea typeface="ヒラギノ角ゴ Pro W3"/>
                <a:cs typeface="ヒラギノ角ゴ Pro W3"/>
              </a:defRPr>
            </a:lvl1pPr>
          </a:lstStyle>
          <a:p>
            <a:pPr>
              <a:defRPr/>
            </a:pPr>
            <a:fld id="{3406F179-51BE-49C1-8C2A-00F01C12D0D9}" type="slidenum">
              <a:rPr lang="en-US" altLang="en-US"/>
              <a:pPr>
                <a:defRPr/>
              </a:pPr>
              <a:t>‹#›</a:t>
            </a:fld>
            <a:endParaRPr lang="en-US" altLang="en-US"/>
          </a:p>
        </p:txBody>
      </p:sp>
    </p:spTree>
    <p:extLst>
      <p:ext uri="{BB962C8B-B14F-4D97-AF65-F5344CB8AC3E}">
        <p14:creationId xmlns:p14="http://schemas.microsoft.com/office/powerpoint/2010/main" val="348718851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1698" name="Rectangle 2"/>
          <p:cNvSpPr>
            <a:spLocks noChangeArrowheads="1"/>
          </p:cNvSpPr>
          <p:nvPr/>
        </p:nvSpPr>
        <p:spPr bwMode="auto">
          <a:xfrm>
            <a:off x="0" y="0"/>
            <a:ext cx="12192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9106" name="Rectangle 2"/>
          <p:cNvSpPr>
            <a:spLocks noChangeArrowheads="1"/>
          </p:cNvSpPr>
          <p:nvPr/>
        </p:nvSpPr>
        <p:spPr bwMode="auto">
          <a:xfrm>
            <a:off x="3282956" y="3"/>
            <a:ext cx="8909049" cy="796925"/>
          </a:xfrm>
          <a:prstGeom prst="rect">
            <a:avLst/>
          </a:prstGeom>
          <a:gradFill rotWithShape="1">
            <a:gsLst>
              <a:gs pos="0">
                <a:srgbClr val="0066FF">
                  <a:gamma/>
                  <a:tint val="0"/>
                  <a:invGamma/>
                  <a:alpha val="48000"/>
                </a:srgbClr>
              </a:gs>
              <a:gs pos="100000">
                <a:srgbClr val="0066FF"/>
              </a:gs>
            </a:gsLst>
            <a:lin ang="0" scaled="1"/>
          </a:gradFill>
          <a:ln w="9525">
            <a:noFill/>
            <a:miter lim="800000"/>
            <a:headEnd/>
            <a:tailEnd/>
          </a:ln>
          <a:effectLst/>
        </p:spPr>
        <p:txBody>
          <a:bodyPr wrap="none" anchor="ctr"/>
          <a:lstStyle/>
          <a:p>
            <a:endParaRPr lang="en-US"/>
          </a:p>
        </p:txBody>
      </p:sp>
      <p:sp>
        <p:nvSpPr>
          <p:cNvPr id="559107" name="Rectangle 3"/>
          <p:cNvSpPr>
            <a:spLocks noGrp="1" noChangeArrowheads="1"/>
          </p:cNvSpPr>
          <p:nvPr>
            <p:ph type="dt" sz="half" idx="2"/>
          </p:nvPr>
        </p:nvSpPr>
        <p:spPr bwMode="auto">
          <a:xfrm>
            <a:off x="609600" y="6245228"/>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GB"/>
          </a:p>
        </p:txBody>
      </p:sp>
      <p:sp>
        <p:nvSpPr>
          <p:cNvPr id="559108" name="Rectangle 4"/>
          <p:cNvSpPr>
            <a:spLocks noGrp="1" noChangeArrowheads="1"/>
          </p:cNvSpPr>
          <p:nvPr>
            <p:ph type="ftr" sz="quarter" idx="3"/>
          </p:nvPr>
        </p:nvSpPr>
        <p:spPr bwMode="auto">
          <a:xfrm>
            <a:off x="4165600" y="6245228"/>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GB"/>
          </a:p>
        </p:txBody>
      </p:sp>
      <p:sp>
        <p:nvSpPr>
          <p:cNvPr id="559109" name="Rectangle 5"/>
          <p:cNvSpPr>
            <a:spLocks noGrp="1" noChangeArrowheads="1"/>
          </p:cNvSpPr>
          <p:nvPr>
            <p:ph type="sldNum" sz="quarter" idx="4"/>
          </p:nvPr>
        </p:nvSpPr>
        <p:spPr bwMode="auto">
          <a:xfrm>
            <a:off x="8737600" y="6245228"/>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7EAEDBC-2A0E-423B-9CE7-F33993B181B4}" type="slidenum">
              <a:rPr lang="en-GB"/>
              <a:pPr/>
              <a:t>‹#›</a:t>
            </a:fld>
            <a:endParaRPr lang="en-GB"/>
          </a:p>
        </p:txBody>
      </p:sp>
      <p:sp>
        <p:nvSpPr>
          <p:cNvPr id="559110" name="Rectangle 6"/>
          <p:cNvSpPr>
            <a:spLocks noGrp="1" noChangeArrowheads="1"/>
          </p:cNvSpPr>
          <p:nvPr>
            <p:ph type="title"/>
          </p:nvPr>
        </p:nvSpPr>
        <p:spPr bwMode="auto">
          <a:xfrm>
            <a:off x="3346455" y="188914"/>
            <a:ext cx="7996767" cy="495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pic>
        <p:nvPicPr>
          <p:cNvPr id="559111" name="Picture 7" descr="Hiper logo"/>
          <p:cNvPicPr>
            <a:picLocks noChangeAspect="1" noChangeArrowheads="1"/>
          </p:cNvPicPr>
          <p:nvPr/>
        </p:nvPicPr>
        <p:blipFill>
          <a:blip r:embed="rId13" cstate="print"/>
          <a:srcRect/>
          <a:stretch>
            <a:fillRect/>
          </a:stretch>
        </p:blipFill>
        <p:spPr bwMode="auto">
          <a:xfrm>
            <a:off x="1" y="4"/>
            <a:ext cx="3448051" cy="823913"/>
          </a:xfrm>
          <a:prstGeom prst="rect">
            <a:avLst/>
          </a:prstGeom>
          <a:noFill/>
        </p:spPr>
      </p:pic>
      <p:sp>
        <p:nvSpPr>
          <p:cNvPr id="559112" name="Line 8"/>
          <p:cNvSpPr>
            <a:spLocks noChangeShapeType="1"/>
          </p:cNvSpPr>
          <p:nvPr/>
        </p:nvSpPr>
        <p:spPr bwMode="auto">
          <a:xfrm>
            <a:off x="0" y="6829425"/>
            <a:ext cx="12192000" cy="0"/>
          </a:xfrm>
          <a:prstGeom prst="line">
            <a:avLst/>
          </a:prstGeom>
          <a:noFill/>
          <a:ln w="76200">
            <a:solidFill>
              <a:schemeClr val="accent2"/>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txStyles>
    <p:titleStyle>
      <a:lvl1pPr algn="l" rtl="0" fontAlgn="base">
        <a:spcBef>
          <a:spcPct val="0"/>
        </a:spcBef>
        <a:spcAft>
          <a:spcPct val="0"/>
        </a:spcAft>
        <a:defRPr sz="2800" b="1">
          <a:solidFill>
            <a:schemeClr val="accent2"/>
          </a:solidFill>
          <a:latin typeface="+mj-lt"/>
          <a:ea typeface="+mj-ea"/>
          <a:cs typeface="+mj-cs"/>
        </a:defRPr>
      </a:lvl1pPr>
      <a:lvl2pPr algn="l" rtl="0" fontAlgn="base">
        <a:spcBef>
          <a:spcPct val="0"/>
        </a:spcBef>
        <a:spcAft>
          <a:spcPct val="0"/>
        </a:spcAft>
        <a:defRPr sz="2800" b="1">
          <a:solidFill>
            <a:schemeClr val="accent2"/>
          </a:solidFill>
          <a:latin typeface="Arial" charset="0"/>
          <a:cs typeface="Arial" charset="0"/>
        </a:defRPr>
      </a:lvl2pPr>
      <a:lvl3pPr algn="l" rtl="0" fontAlgn="base">
        <a:spcBef>
          <a:spcPct val="0"/>
        </a:spcBef>
        <a:spcAft>
          <a:spcPct val="0"/>
        </a:spcAft>
        <a:defRPr sz="2800" b="1">
          <a:solidFill>
            <a:schemeClr val="accent2"/>
          </a:solidFill>
          <a:latin typeface="Arial" charset="0"/>
          <a:cs typeface="Arial" charset="0"/>
        </a:defRPr>
      </a:lvl3pPr>
      <a:lvl4pPr algn="l" rtl="0" fontAlgn="base">
        <a:spcBef>
          <a:spcPct val="0"/>
        </a:spcBef>
        <a:spcAft>
          <a:spcPct val="0"/>
        </a:spcAft>
        <a:defRPr sz="2800" b="1">
          <a:solidFill>
            <a:schemeClr val="accent2"/>
          </a:solidFill>
          <a:latin typeface="Arial" charset="0"/>
          <a:cs typeface="Arial" charset="0"/>
        </a:defRPr>
      </a:lvl4pPr>
      <a:lvl5pPr algn="l" rtl="0" fontAlgn="base">
        <a:spcBef>
          <a:spcPct val="0"/>
        </a:spcBef>
        <a:spcAft>
          <a:spcPct val="0"/>
        </a:spcAft>
        <a:defRPr sz="2800" b="1">
          <a:solidFill>
            <a:schemeClr val="accent2"/>
          </a:solidFill>
          <a:latin typeface="Arial" charset="0"/>
          <a:cs typeface="Arial" charset="0"/>
        </a:defRPr>
      </a:lvl5pPr>
      <a:lvl6pPr marL="457200" algn="l" rtl="0" fontAlgn="base">
        <a:spcBef>
          <a:spcPct val="0"/>
        </a:spcBef>
        <a:spcAft>
          <a:spcPct val="0"/>
        </a:spcAft>
        <a:defRPr sz="2800" b="1">
          <a:solidFill>
            <a:schemeClr val="accent2"/>
          </a:solidFill>
          <a:latin typeface="Arial" charset="0"/>
          <a:cs typeface="Arial" charset="0"/>
        </a:defRPr>
      </a:lvl6pPr>
      <a:lvl7pPr marL="914400" algn="l" rtl="0" fontAlgn="base">
        <a:spcBef>
          <a:spcPct val="0"/>
        </a:spcBef>
        <a:spcAft>
          <a:spcPct val="0"/>
        </a:spcAft>
        <a:defRPr sz="2800" b="1">
          <a:solidFill>
            <a:schemeClr val="accent2"/>
          </a:solidFill>
          <a:latin typeface="Arial" charset="0"/>
          <a:cs typeface="Arial" charset="0"/>
        </a:defRPr>
      </a:lvl7pPr>
      <a:lvl8pPr marL="1371600" algn="l" rtl="0" fontAlgn="base">
        <a:spcBef>
          <a:spcPct val="0"/>
        </a:spcBef>
        <a:spcAft>
          <a:spcPct val="0"/>
        </a:spcAft>
        <a:defRPr sz="2800" b="1">
          <a:solidFill>
            <a:schemeClr val="accent2"/>
          </a:solidFill>
          <a:latin typeface="Arial" charset="0"/>
          <a:cs typeface="Arial" charset="0"/>
        </a:defRPr>
      </a:lvl8pPr>
      <a:lvl9pPr marL="1828800" algn="l" rtl="0" fontAlgn="base">
        <a:spcBef>
          <a:spcPct val="0"/>
        </a:spcBef>
        <a:spcAft>
          <a:spcPct val="0"/>
        </a:spcAft>
        <a:defRPr sz="2800" b="1">
          <a:solidFill>
            <a:schemeClr val="accent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3200">
          <a:solidFill>
            <a:schemeClr val="tx1"/>
          </a:solidFill>
          <a:latin typeface="+mn-lt"/>
          <a:cs typeface="+mn-cs"/>
        </a:defRPr>
      </a:lvl2pPr>
      <a:lvl3pPr marL="1143000" indent="-228600" algn="l" rtl="0" fontAlgn="base">
        <a:spcBef>
          <a:spcPct val="20000"/>
        </a:spcBef>
        <a:spcAft>
          <a:spcPct val="0"/>
        </a:spcAft>
        <a:buChar char="•"/>
        <a:defRPr sz="3200">
          <a:solidFill>
            <a:schemeClr val="tx1"/>
          </a:solidFill>
          <a:latin typeface="+mn-lt"/>
          <a:cs typeface="+mn-cs"/>
        </a:defRPr>
      </a:lvl3pPr>
      <a:lvl4pPr marL="1600200" indent="-228600" algn="l" rtl="0" fontAlgn="base">
        <a:spcBef>
          <a:spcPct val="20000"/>
        </a:spcBef>
        <a:spcAft>
          <a:spcPct val="0"/>
        </a:spcAft>
        <a:buChar char="–"/>
        <a:defRPr sz="3200">
          <a:solidFill>
            <a:schemeClr val="tx1"/>
          </a:solidFill>
          <a:latin typeface="+mn-lt"/>
          <a:cs typeface="+mn-cs"/>
        </a:defRPr>
      </a:lvl4pPr>
      <a:lvl5pPr marL="2057400" indent="-228600" algn="l" rtl="0" fontAlgn="base">
        <a:spcBef>
          <a:spcPct val="20000"/>
        </a:spcBef>
        <a:spcAft>
          <a:spcPct val="0"/>
        </a:spcAft>
        <a:buChar char="»"/>
        <a:defRPr sz="3200">
          <a:solidFill>
            <a:schemeClr val="tx1"/>
          </a:solidFill>
          <a:latin typeface="+mn-lt"/>
          <a:cs typeface="+mn-cs"/>
        </a:defRPr>
      </a:lvl5pPr>
      <a:lvl6pPr marL="2514600" indent="-228600" algn="l" rtl="0" fontAlgn="base">
        <a:spcBef>
          <a:spcPct val="20000"/>
        </a:spcBef>
        <a:spcAft>
          <a:spcPct val="0"/>
        </a:spcAft>
        <a:buChar char="»"/>
        <a:defRPr sz="3200">
          <a:solidFill>
            <a:schemeClr val="tx1"/>
          </a:solidFill>
          <a:latin typeface="+mn-lt"/>
          <a:cs typeface="+mn-cs"/>
        </a:defRPr>
      </a:lvl6pPr>
      <a:lvl7pPr marL="2971800" indent="-228600" algn="l" rtl="0" fontAlgn="base">
        <a:spcBef>
          <a:spcPct val="20000"/>
        </a:spcBef>
        <a:spcAft>
          <a:spcPct val="0"/>
        </a:spcAft>
        <a:buChar char="»"/>
        <a:defRPr sz="3200">
          <a:solidFill>
            <a:schemeClr val="tx1"/>
          </a:solidFill>
          <a:latin typeface="+mn-lt"/>
          <a:cs typeface="+mn-cs"/>
        </a:defRPr>
      </a:lvl7pPr>
      <a:lvl8pPr marL="3429000" indent="-228600" algn="l" rtl="0" fontAlgn="base">
        <a:spcBef>
          <a:spcPct val="20000"/>
        </a:spcBef>
        <a:spcAft>
          <a:spcPct val="0"/>
        </a:spcAft>
        <a:buChar char="»"/>
        <a:defRPr sz="3200">
          <a:solidFill>
            <a:schemeClr val="tx1"/>
          </a:solidFill>
          <a:latin typeface="+mn-lt"/>
          <a:cs typeface="+mn-cs"/>
        </a:defRPr>
      </a:lvl8pPr>
      <a:lvl9pPr marL="3886200" indent="-228600" algn="l" rtl="0" fontAlgn="base">
        <a:spcBef>
          <a:spcPct val="20000"/>
        </a:spcBef>
        <a:spcAft>
          <a:spcPct val="0"/>
        </a:spcAft>
        <a:buChar char="»"/>
        <a:defRPr sz="3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814919" y="836617"/>
            <a:ext cx="8642349" cy="2808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79" name="Rectangle 3"/>
          <p:cNvSpPr>
            <a:spLocks noGrp="1" noChangeArrowheads="1"/>
          </p:cNvSpPr>
          <p:nvPr>
            <p:ph type="dt" sz="half" idx="2"/>
          </p:nvPr>
        </p:nvSpPr>
        <p:spPr bwMode="auto">
          <a:xfrm>
            <a:off x="609600" y="6245228"/>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b="0">
                <a:cs typeface="+mn-cs"/>
              </a:defRPr>
            </a:lvl1pPr>
          </a:lstStyle>
          <a:p>
            <a:pPr algn="l" rtl="0" fontAlgn="base">
              <a:spcAft>
                <a:spcPct val="0"/>
              </a:spcAft>
              <a:defRPr/>
            </a:pPr>
            <a:endParaRPr lang="en-GB" kern="1200">
              <a:solidFill>
                <a:srgbClr val="000000"/>
              </a:solidFill>
              <a:latin typeface="Arial" pitchFamily="34" charset="0"/>
              <a:ea typeface="+mn-ea"/>
              <a:cs typeface="Arial"/>
            </a:endParaRPr>
          </a:p>
        </p:txBody>
      </p:sp>
      <p:sp>
        <p:nvSpPr>
          <p:cNvPr id="178180" name="Rectangle 4"/>
          <p:cNvSpPr>
            <a:spLocks noGrp="1" noChangeArrowheads="1"/>
          </p:cNvSpPr>
          <p:nvPr>
            <p:ph type="sldNum" sz="quarter" idx="4"/>
          </p:nvPr>
        </p:nvSpPr>
        <p:spPr bwMode="auto">
          <a:xfrm>
            <a:off x="8737600" y="6245228"/>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b="0">
                <a:cs typeface="+mn-cs"/>
              </a:defRPr>
            </a:lvl1pPr>
          </a:lstStyle>
          <a:p>
            <a:pPr rtl="0" fontAlgn="base">
              <a:spcAft>
                <a:spcPct val="0"/>
              </a:spcAft>
              <a:defRPr/>
            </a:pPr>
            <a:fld id="{9FEB5B25-9231-4D82-AE1B-7999BDBB54C1}" type="slidenum">
              <a:rPr lang="en-GB" kern="1200">
                <a:solidFill>
                  <a:srgbClr val="000000"/>
                </a:solidFill>
                <a:latin typeface="Arial" pitchFamily="34" charset="0"/>
                <a:ea typeface="+mn-ea"/>
                <a:cs typeface="Arial"/>
              </a:rPr>
              <a:pPr rtl="0" fontAlgn="base">
                <a:spcAft>
                  <a:spcPct val="0"/>
                </a:spcAft>
                <a:defRPr/>
              </a:pPr>
              <a:t>‹#›</a:t>
            </a:fld>
            <a:endParaRPr lang="en-GB" kern="1200">
              <a:solidFill>
                <a:srgbClr val="000000"/>
              </a:solidFill>
              <a:latin typeface="Arial" pitchFamily="34" charset="0"/>
              <a:ea typeface="+mn-ea"/>
              <a:cs typeface="Arial"/>
            </a:endParaRPr>
          </a:p>
        </p:txBody>
      </p:sp>
      <p:sp>
        <p:nvSpPr>
          <p:cNvPr id="3077" name="Rectangle 5"/>
          <p:cNvSpPr>
            <a:spLocks noGrp="1" noChangeArrowheads="1"/>
          </p:cNvSpPr>
          <p:nvPr>
            <p:ph type="title"/>
          </p:nvPr>
        </p:nvSpPr>
        <p:spPr bwMode="auto">
          <a:xfrm>
            <a:off x="1390651" y="115889"/>
            <a:ext cx="9601200" cy="495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pic>
        <p:nvPicPr>
          <p:cNvPr id="3078" name="Picture 6" descr="SCI_PPT_templ3"/>
          <p:cNvPicPr>
            <a:picLocks noChangeAspect="1" noChangeArrowheads="1"/>
          </p:cNvPicPr>
          <p:nvPr/>
        </p:nvPicPr>
        <p:blipFill>
          <a:blip r:embed="rId15" cstate="print"/>
          <a:srcRect/>
          <a:stretch>
            <a:fillRect/>
          </a:stretch>
        </p:blipFill>
        <p:spPr bwMode="auto">
          <a:xfrm>
            <a:off x="4572000" y="5646741"/>
            <a:ext cx="7620000" cy="1211263"/>
          </a:xfrm>
          <a:prstGeom prst="rect">
            <a:avLst/>
          </a:prstGeom>
          <a:noFill/>
          <a:ln w="9525">
            <a:noFill/>
            <a:miter lim="800000"/>
            <a:headEnd/>
            <a:tailEnd/>
          </a:ln>
        </p:spPr>
      </p:pic>
      <p:pic>
        <p:nvPicPr>
          <p:cNvPr id="3079" name="Picture 7" descr="clflogobluea"/>
          <p:cNvPicPr>
            <a:picLocks noChangeAspect="1" noChangeArrowheads="1"/>
          </p:cNvPicPr>
          <p:nvPr/>
        </p:nvPicPr>
        <p:blipFill>
          <a:blip r:embed="rId16" cstate="print"/>
          <a:srcRect/>
          <a:stretch>
            <a:fillRect/>
          </a:stretch>
        </p:blipFill>
        <p:spPr bwMode="auto">
          <a:xfrm>
            <a:off x="0" y="0"/>
            <a:ext cx="1295400" cy="85883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txStyles>
    <p:titleStyle>
      <a:lvl1pPr algn="ctr" rtl="0" eaLnBrk="0" fontAlgn="base" hangingPunct="0">
        <a:spcBef>
          <a:spcPct val="0"/>
        </a:spcBef>
        <a:spcAft>
          <a:spcPct val="0"/>
        </a:spcAft>
        <a:defRPr sz="2800" b="1">
          <a:solidFill>
            <a:schemeClr val="accent2"/>
          </a:solidFill>
          <a:latin typeface="+mj-lt"/>
          <a:ea typeface="+mj-ea"/>
          <a:cs typeface="+mj-cs"/>
        </a:defRPr>
      </a:lvl1pPr>
      <a:lvl2pPr algn="ctr" rtl="0" eaLnBrk="0" fontAlgn="base" hangingPunct="0">
        <a:spcBef>
          <a:spcPct val="0"/>
        </a:spcBef>
        <a:spcAft>
          <a:spcPct val="0"/>
        </a:spcAft>
        <a:defRPr sz="2800" b="1">
          <a:solidFill>
            <a:schemeClr val="accent2"/>
          </a:solidFill>
          <a:latin typeface="Arial" pitchFamily="34" charset="0"/>
          <a:cs typeface="Arial" pitchFamily="34" charset="0"/>
        </a:defRPr>
      </a:lvl2pPr>
      <a:lvl3pPr algn="ctr" rtl="0" eaLnBrk="0" fontAlgn="base" hangingPunct="0">
        <a:spcBef>
          <a:spcPct val="0"/>
        </a:spcBef>
        <a:spcAft>
          <a:spcPct val="0"/>
        </a:spcAft>
        <a:defRPr sz="2800" b="1">
          <a:solidFill>
            <a:schemeClr val="accent2"/>
          </a:solidFill>
          <a:latin typeface="Arial" pitchFamily="34" charset="0"/>
          <a:cs typeface="Arial" pitchFamily="34" charset="0"/>
        </a:defRPr>
      </a:lvl3pPr>
      <a:lvl4pPr algn="ctr" rtl="0" eaLnBrk="0" fontAlgn="base" hangingPunct="0">
        <a:spcBef>
          <a:spcPct val="0"/>
        </a:spcBef>
        <a:spcAft>
          <a:spcPct val="0"/>
        </a:spcAft>
        <a:defRPr sz="2800" b="1">
          <a:solidFill>
            <a:schemeClr val="accent2"/>
          </a:solidFill>
          <a:latin typeface="Arial" pitchFamily="34" charset="0"/>
          <a:cs typeface="Arial" pitchFamily="34" charset="0"/>
        </a:defRPr>
      </a:lvl4pPr>
      <a:lvl5pPr algn="ctr" rtl="0" eaLnBrk="0" fontAlgn="base" hangingPunct="0">
        <a:spcBef>
          <a:spcPct val="0"/>
        </a:spcBef>
        <a:spcAft>
          <a:spcPct val="0"/>
        </a:spcAft>
        <a:defRPr sz="2800" b="1">
          <a:solidFill>
            <a:schemeClr val="accent2"/>
          </a:solidFill>
          <a:latin typeface="Arial" pitchFamily="34" charset="0"/>
          <a:cs typeface="Arial" pitchFamily="34" charset="0"/>
        </a:defRPr>
      </a:lvl5pPr>
      <a:lvl6pPr marL="457200" algn="ctr" rtl="0" fontAlgn="base">
        <a:spcBef>
          <a:spcPct val="0"/>
        </a:spcBef>
        <a:spcAft>
          <a:spcPct val="0"/>
        </a:spcAft>
        <a:defRPr sz="2800" b="1">
          <a:solidFill>
            <a:schemeClr val="accent2"/>
          </a:solidFill>
          <a:latin typeface="Arial" pitchFamily="34" charset="0"/>
          <a:cs typeface="Arial" pitchFamily="34" charset="0"/>
        </a:defRPr>
      </a:lvl6pPr>
      <a:lvl7pPr marL="914400" algn="ctr" rtl="0" fontAlgn="base">
        <a:spcBef>
          <a:spcPct val="0"/>
        </a:spcBef>
        <a:spcAft>
          <a:spcPct val="0"/>
        </a:spcAft>
        <a:defRPr sz="2800" b="1">
          <a:solidFill>
            <a:schemeClr val="accent2"/>
          </a:solidFill>
          <a:latin typeface="Arial" pitchFamily="34" charset="0"/>
          <a:cs typeface="Arial" pitchFamily="34" charset="0"/>
        </a:defRPr>
      </a:lvl7pPr>
      <a:lvl8pPr marL="1371600" algn="ctr" rtl="0" fontAlgn="base">
        <a:spcBef>
          <a:spcPct val="0"/>
        </a:spcBef>
        <a:spcAft>
          <a:spcPct val="0"/>
        </a:spcAft>
        <a:defRPr sz="2800" b="1">
          <a:solidFill>
            <a:schemeClr val="accent2"/>
          </a:solidFill>
          <a:latin typeface="Arial" pitchFamily="34" charset="0"/>
          <a:cs typeface="Arial" pitchFamily="34" charset="0"/>
        </a:defRPr>
      </a:lvl8pPr>
      <a:lvl9pPr marL="1828800" algn="ctr" rtl="0" fontAlgn="base">
        <a:spcBef>
          <a:spcPct val="0"/>
        </a:spcBef>
        <a:spcAft>
          <a:spcPct val="0"/>
        </a:spcAft>
        <a:defRPr sz="2800" b="1">
          <a:solidFill>
            <a:schemeClr val="accent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478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3048000"/>
            <a:ext cx="103632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vl1pPr>
          </a:lstStyle>
          <a:p>
            <a:pPr algn="l" rtl="0" fontAlgn="base">
              <a:spcBef>
                <a:spcPct val="0"/>
              </a:spcBef>
              <a:spcAft>
                <a:spcPct val="0"/>
              </a:spcAft>
              <a:defRPr/>
            </a:pPr>
            <a:endParaRPr lang="en-US" kern="1200">
              <a:solidFill>
                <a:srgbClr val="000000"/>
              </a:solidFill>
              <a:latin typeface="Lucida Grande"/>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rtl="0" fontAlgn="base">
              <a:spcBef>
                <a:spcPct val="0"/>
              </a:spcBef>
              <a:spcAft>
                <a:spcPct val="0"/>
              </a:spcAft>
              <a:defRPr/>
            </a:pPr>
            <a:endParaRPr lang="en-US" kern="1200">
              <a:solidFill>
                <a:srgbClr val="000000"/>
              </a:solidFill>
              <a:latin typeface="Lucida Grande"/>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rtl="0" fontAlgn="base">
              <a:spcBef>
                <a:spcPct val="0"/>
              </a:spcBef>
              <a:spcAft>
                <a:spcPct val="0"/>
              </a:spcAft>
              <a:defRPr/>
            </a:pPr>
            <a:fld id="{0DD95807-6D23-400A-A53B-F0BEEE92B2FB}" type="slidenum">
              <a:rPr lang="en-US" kern="1200">
                <a:solidFill>
                  <a:srgbClr val="000000"/>
                </a:solidFill>
                <a:latin typeface="Lucida Grande"/>
              </a:rPr>
              <a:pPr rtl="0" fontAlgn="base">
                <a:spcBef>
                  <a:spcPct val="0"/>
                </a:spcBef>
                <a:spcAft>
                  <a:spcPct val="0"/>
                </a:spcAft>
                <a:defRPr/>
              </a:pPr>
              <a:t>‹#›</a:t>
            </a:fld>
            <a:endParaRPr lang="en-US" kern="1200">
              <a:solidFill>
                <a:srgbClr val="000000"/>
              </a:solidFill>
              <a:latin typeface="Lucida Grande"/>
            </a:endParaRPr>
          </a:p>
        </p:txBody>
      </p:sp>
      <p:pic>
        <p:nvPicPr>
          <p:cNvPr id="1031" name="Picture 19" descr="STFC_top"/>
          <p:cNvPicPr>
            <a:picLocks noChangeAspect="1" noChangeArrowheads="1"/>
          </p:cNvPicPr>
          <p:nvPr/>
        </p:nvPicPr>
        <p:blipFill>
          <a:blip r:embed="rId11" cstate="print"/>
          <a:srcRect/>
          <a:stretch>
            <a:fillRect/>
          </a:stretch>
        </p:blipFill>
        <p:spPr bwMode="auto">
          <a:xfrm>
            <a:off x="0" y="5"/>
            <a:ext cx="12192000" cy="1439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rtl="0"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fontAlgn="base">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9" descr="SCI41098_PPT_Templates_bottom_STFC"/>
          <p:cNvPicPr>
            <a:picLocks noChangeAspect="1" noChangeArrowheads="1"/>
          </p:cNvPicPr>
          <p:nvPr/>
        </p:nvPicPr>
        <p:blipFill>
          <a:blip r:embed="rId13" cstate="print"/>
          <a:srcRect/>
          <a:stretch>
            <a:fillRect/>
          </a:stretch>
        </p:blipFill>
        <p:spPr bwMode="auto">
          <a:xfrm>
            <a:off x="0" y="5294317"/>
            <a:ext cx="12192000" cy="1563687"/>
          </a:xfrm>
          <a:prstGeom prst="rect">
            <a:avLst/>
          </a:prstGeom>
          <a:noFill/>
          <a:ln w="9525">
            <a:noFill/>
            <a:miter lim="800000"/>
            <a:headEnd/>
            <a:tailEnd/>
          </a:ln>
        </p:spPr>
      </p:pic>
      <p:sp>
        <p:nvSpPr>
          <p:cNvPr id="7171" name="Rectangle 2"/>
          <p:cNvSpPr>
            <a:spLocks noGrp="1" noChangeArrowheads="1"/>
          </p:cNvSpPr>
          <p:nvPr>
            <p:ph type="title"/>
          </p:nvPr>
        </p:nvSpPr>
        <p:spPr bwMode="auto">
          <a:xfrm>
            <a:off x="914400" y="333375"/>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3"/>
          <p:cNvSpPr>
            <a:spLocks noGrp="1" noChangeArrowheads="1"/>
          </p:cNvSpPr>
          <p:nvPr>
            <p:ph type="body" idx="1"/>
          </p:nvPr>
        </p:nvSpPr>
        <p:spPr bwMode="auto">
          <a:xfrm>
            <a:off x="914400" y="1557341"/>
            <a:ext cx="10363200" cy="4538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bwMode="auto">
          <a:xfrm>
            <a:off x="0" y="64008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defRPr>
            </a:lvl1pPr>
          </a:lstStyle>
          <a:p>
            <a:pPr algn="l" rtl="0" fontAlgn="base">
              <a:spcBef>
                <a:spcPct val="0"/>
              </a:spcBef>
              <a:spcAft>
                <a:spcPct val="0"/>
              </a:spcAft>
              <a:defRPr/>
            </a:pPr>
            <a:fld id="{098AE9FB-4CA1-44DF-BDE6-C446CF6EB994}" type="datetimeFigureOut">
              <a:rPr lang="en-US" kern="1200">
                <a:latin typeface="Lucida Grande"/>
              </a:rPr>
              <a:pPr algn="l" rtl="0" fontAlgn="base">
                <a:spcBef>
                  <a:spcPct val="0"/>
                </a:spcBef>
                <a:spcAft>
                  <a:spcPct val="0"/>
                </a:spcAft>
                <a:defRPr/>
              </a:pPr>
              <a:t>11/30/2022</a:t>
            </a:fld>
            <a:endParaRPr lang="en-US" kern="1200">
              <a:latin typeface="Lucida Grande"/>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a:ea typeface="ヒラギノ角ゴ Pro W3" pitchFamily="48" charset="-128"/>
          <a:cs typeface="ヒラギノ角ゴ Pro W3"/>
        </a:defRPr>
      </a:lvl2pPr>
      <a:lvl3pPr algn="ctr" rtl="0" eaLnBrk="0" fontAlgn="base" hangingPunct="0">
        <a:spcBef>
          <a:spcPct val="0"/>
        </a:spcBef>
        <a:spcAft>
          <a:spcPct val="0"/>
        </a:spcAft>
        <a:defRPr sz="4400">
          <a:solidFill>
            <a:schemeClr val="tx2"/>
          </a:solidFill>
          <a:latin typeface="Lucida Grande"/>
          <a:ea typeface="ヒラギノ角ゴ Pro W3" pitchFamily="48" charset="-128"/>
          <a:cs typeface="ヒラギノ角ゴ Pro W3"/>
        </a:defRPr>
      </a:lvl3pPr>
      <a:lvl4pPr algn="ctr" rtl="0" eaLnBrk="0" fontAlgn="base" hangingPunct="0">
        <a:spcBef>
          <a:spcPct val="0"/>
        </a:spcBef>
        <a:spcAft>
          <a:spcPct val="0"/>
        </a:spcAft>
        <a:defRPr sz="4400">
          <a:solidFill>
            <a:schemeClr val="tx2"/>
          </a:solidFill>
          <a:latin typeface="Lucida Grande"/>
          <a:ea typeface="ヒラギノ角ゴ Pro W3" pitchFamily="48" charset="-128"/>
          <a:cs typeface="ヒラギノ角ゴ Pro W3"/>
        </a:defRPr>
      </a:lvl4pPr>
      <a:lvl5pPr algn="ctr" rtl="0" eaLnBrk="0" fontAlgn="base" hangingPunct="0">
        <a:spcBef>
          <a:spcPct val="0"/>
        </a:spcBef>
        <a:spcAft>
          <a:spcPct val="0"/>
        </a:spcAft>
        <a:defRPr sz="4400">
          <a:solidFill>
            <a:schemeClr val="tx2"/>
          </a:solidFill>
          <a:latin typeface="Lucida Grande"/>
          <a:ea typeface="ヒラギノ角ゴ Pro W3" pitchFamily="48" charset="-128"/>
          <a:cs typeface="ヒラギノ角ゴ Pro W3"/>
        </a:defRPr>
      </a:lvl5pPr>
      <a:lvl6pPr marL="457200" algn="ctr" rtl="0" fontAlgn="base">
        <a:spcBef>
          <a:spcPct val="0"/>
        </a:spcBef>
        <a:spcAft>
          <a:spcPct val="0"/>
        </a:spcAft>
        <a:defRPr sz="4400">
          <a:solidFill>
            <a:schemeClr val="tx2"/>
          </a:solidFill>
          <a:latin typeface="Lucida Grande"/>
          <a:ea typeface="ヒラギノ角ゴ Pro W3" pitchFamily="48" charset="-128"/>
        </a:defRPr>
      </a:lvl6pPr>
      <a:lvl7pPr marL="914400" algn="ctr" rtl="0" fontAlgn="base">
        <a:spcBef>
          <a:spcPct val="0"/>
        </a:spcBef>
        <a:spcAft>
          <a:spcPct val="0"/>
        </a:spcAft>
        <a:defRPr sz="4400">
          <a:solidFill>
            <a:schemeClr val="tx2"/>
          </a:solidFill>
          <a:latin typeface="Lucida Grande"/>
          <a:ea typeface="ヒラギノ角ゴ Pro W3" pitchFamily="48" charset="-128"/>
        </a:defRPr>
      </a:lvl7pPr>
      <a:lvl8pPr marL="1371600" algn="ctr" rtl="0" fontAlgn="base">
        <a:spcBef>
          <a:spcPct val="0"/>
        </a:spcBef>
        <a:spcAft>
          <a:spcPct val="0"/>
        </a:spcAft>
        <a:defRPr sz="4400">
          <a:solidFill>
            <a:schemeClr val="tx2"/>
          </a:solidFill>
          <a:latin typeface="Lucida Grande"/>
          <a:ea typeface="ヒラギノ角ゴ Pro W3" pitchFamily="48" charset="-128"/>
        </a:defRPr>
      </a:lvl8pPr>
      <a:lvl9pPr marL="1828800" algn="ctr" rtl="0" fontAlgn="base">
        <a:spcBef>
          <a:spcPct val="0"/>
        </a:spcBef>
        <a:spcAft>
          <a:spcPct val="0"/>
        </a:spcAft>
        <a:defRPr sz="4400">
          <a:solidFill>
            <a:schemeClr val="tx2"/>
          </a:solidFill>
          <a:latin typeface="Lucida Grande"/>
          <a:ea typeface="ヒラギノ角ゴ Pro W3"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082" name="Picture 19" descr="SCI41098_PPT_Templates_bottom_STFC"/>
          <p:cNvPicPr>
            <a:picLocks noChangeAspect="1" noChangeArrowheads="1"/>
          </p:cNvPicPr>
          <p:nvPr/>
        </p:nvPicPr>
        <p:blipFill>
          <a:blip r:embed="rId13" cstate="print"/>
          <a:srcRect/>
          <a:stretch>
            <a:fillRect/>
          </a:stretch>
        </p:blipFill>
        <p:spPr bwMode="auto">
          <a:xfrm>
            <a:off x="0" y="5294317"/>
            <a:ext cx="12192000" cy="1563687"/>
          </a:xfrm>
          <a:prstGeom prst="rect">
            <a:avLst/>
          </a:prstGeom>
          <a:noFill/>
          <a:ln w="9525">
            <a:noFill/>
            <a:miter lim="800000"/>
            <a:headEnd/>
            <a:tailEnd/>
          </a:ln>
        </p:spPr>
      </p:pic>
      <p:sp>
        <p:nvSpPr>
          <p:cNvPr id="174083" name="Rectangle 2"/>
          <p:cNvSpPr>
            <a:spLocks noGrp="1" noChangeArrowheads="1"/>
          </p:cNvSpPr>
          <p:nvPr>
            <p:ph type="title"/>
          </p:nvPr>
        </p:nvSpPr>
        <p:spPr bwMode="auto">
          <a:xfrm>
            <a:off x="914400" y="333375"/>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4" name="Rectangle 3"/>
          <p:cNvSpPr>
            <a:spLocks noGrp="1" noChangeArrowheads="1"/>
          </p:cNvSpPr>
          <p:nvPr>
            <p:ph type="body" idx="1"/>
          </p:nvPr>
        </p:nvSpPr>
        <p:spPr bwMode="auto">
          <a:xfrm>
            <a:off x="914400" y="1557341"/>
            <a:ext cx="10363200" cy="4538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bwMode="auto">
          <a:xfrm>
            <a:off x="0" y="64008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defRPr>
            </a:lvl1pPr>
          </a:lstStyle>
          <a:p>
            <a:pPr algn="l" rtl="0" fontAlgn="base">
              <a:spcBef>
                <a:spcPct val="0"/>
              </a:spcBef>
              <a:spcAft>
                <a:spcPct val="0"/>
              </a:spcAft>
              <a:defRPr/>
            </a:pPr>
            <a:fld id="{9B30B8F7-C0AD-44AE-8212-D0DC530838B4}" type="datetimeFigureOut">
              <a:rPr lang="en-US" kern="1200">
                <a:latin typeface="Lucida Grande"/>
              </a:rPr>
              <a:pPr algn="l" rtl="0" fontAlgn="base">
                <a:spcBef>
                  <a:spcPct val="0"/>
                </a:spcBef>
                <a:spcAft>
                  <a:spcPct val="0"/>
                </a:spcAft>
                <a:defRPr/>
              </a:pPr>
              <a:t>11/30/2022</a:t>
            </a:fld>
            <a:endParaRPr lang="en-US" kern="1200">
              <a:latin typeface="Lucida Grande"/>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Grande"/>
          <a:ea typeface="ヒラギノ角ゴ Pro W3"/>
          <a:cs typeface="ヒラギノ角ゴ Pro W3"/>
        </a:defRPr>
      </a:lvl2pPr>
      <a:lvl3pPr algn="ctr" rtl="0" fontAlgn="base">
        <a:spcBef>
          <a:spcPct val="0"/>
        </a:spcBef>
        <a:spcAft>
          <a:spcPct val="0"/>
        </a:spcAft>
        <a:defRPr sz="4400">
          <a:solidFill>
            <a:schemeClr val="tx2"/>
          </a:solidFill>
          <a:latin typeface="Lucida Grande"/>
          <a:ea typeface="ヒラギノ角ゴ Pro W3"/>
          <a:cs typeface="ヒラギノ角ゴ Pro W3"/>
        </a:defRPr>
      </a:lvl3pPr>
      <a:lvl4pPr algn="ctr" rtl="0" fontAlgn="base">
        <a:spcBef>
          <a:spcPct val="0"/>
        </a:spcBef>
        <a:spcAft>
          <a:spcPct val="0"/>
        </a:spcAft>
        <a:defRPr sz="4400">
          <a:solidFill>
            <a:schemeClr val="tx2"/>
          </a:solidFill>
          <a:latin typeface="Lucida Grande"/>
          <a:ea typeface="ヒラギノ角ゴ Pro W3"/>
          <a:cs typeface="ヒラギノ角ゴ Pro W3"/>
        </a:defRPr>
      </a:lvl4pPr>
      <a:lvl5pPr algn="ctr" rtl="0" fontAlgn="base">
        <a:spcBef>
          <a:spcPct val="0"/>
        </a:spcBef>
        <a:spcAft>
          <a:spcPct val="0"/>
        </a:spcAft>
        <a:defRPr sz="4400">
          <a:solidFill>
            <a:schemeClr val="tx2"/>
          </a:solidFill>
          <a:latin typeface="Lucida Grande"/>
          <a:ea typeface="ヒラギノ角ゴ Pro W3"/>
          <a:cs typeface="ヒラギノ角ゴ Pro W3"/>
        </a:defRPr>
      </a:lvl5pPr>
      <a:lvl6pPr marL="457200" algn="ctr" rtl="0" fontAlgn="base">
        <a:spcBef>
          <a:spcPct val="0"/>
        </a:spcBef>
        <a:spcAft>
          <a:spcPct val="0"/>
        </a:spcAft>
        <a:defRPr sz="4400">
          <a:solidFill>
            <a:schemeClr val="tx2"/>
          </a:solidFill>
          <a:latin typeface="Lucida Grande"/>
          <a:ea typeface="ヒラギノ角ゴ Pro W3"/>
          <a:cs typeface="ヒラギノ角ゴ Pro W3"/>
        </a:defRPr>
      </a:lvl6pPr>
      <a:lvl7pPr marL="914400" algn="ctr" rtl="0" fontAlgn="base">
        <a:spcBef>
          <a:spcPct val="0"/>
        </a:spcBef>
        <a:spcAft>
          <a:spcPct val="0"/>
        </a:spcAft>
        <a:defRPr sz="4400">
          <a:solidFill>
            <a:schemeClr val="tx2"/>
          </a:solidFill>
          <a:latin typeface="Lucida Grande"/>
          <a:ea typeface="ヒラギノ角ゴ Pro W3"/>
          <a:cs typeface="ヒラギノ角ゴ Pro W3"/>
        </a:defRPr>
      </a:lvl7pPr>
      <a:lvl8pPr marL="1371600" algn="ctr" rtl="0" fontAlgn="base">
        <a:spcBef>
          <a:spcPct val="0"/>
        </a:spcBef>
        <a:spcAft>
          <a:spcPct val="0"/>
        </a:spcAft>
        <a:defRPr sz="4400">
          <a:solidFill>
            <a:schemeClr val="tx2"/>
          </a:solidFill>
          <a:latin typeface="Lucida Grande"/>
          <a:ea typeface="ヒラギノ角ゴ Pro W3"/>
          <a:cs typeface="ヒラギノ角ゴ Pro W3"/>
        </a:defRPr>
      </a:lvl8pPr>
      <a:lvl9pPr marL="1828800" algn="ctr" rtl="0" fontAlgn="base">
        <a:spcBef>
          <a:spcPct val="0"/>
        </a:spcBef>
        <a:spcAft>
          <a:spcPct val="0"/>
        </a:spcAft>
        <a:defRPr sz="4400">
          <a:solidFill>
            <a:schemeClr val="tx2"/>
          </a:solidFill>
          <a:latin typeface="Lucida Grande"/>
          <a:ea typeface="ヒラギノ角ゴ Pro W3"/>
          <a:cs typeface="ヒラギノ角ゴ Pro W3"/>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clfsmallbottom"/>
          <p:cNvPicPr>
            <a:picLocks noChangeAspect="1" noChangeArrowheads="1"/>
          </p:cNvPicPr>
          <p:nvPr userDrawn="1"/>
        </p:nvPicPr>
        <p:blipFill>
          <a:blip r:embed="rId14" cstate="print"/>
          <a:srcRect/>
          <a:stretch>
            <a:fillRect/>
          </a:stretch>
        </p:blipFill>
        <p:spPr bwMode="auto">
          <a:xfrm>
            <a:off x="0" y="5360989"/>
            <a:ext cx="12192000" cy="1497012"/>
          </a:xfrm>
          <a:prstGeom prst="rect">
            <a:avLst/>
          </a:prstGeom>
          <a:noFill/>
          <a:ln w="9525">
            <a:noFill/>
            <a:miter lim="800000"/>
            <a:headEnd/>
            <a:tailEnd/>
          </a:ln>
        </p:spPr>
      </p:pic>
      <p:sp>
        <p:nvSpPr>
          <p:cNvPr id="7171" name="Rectangle 3"/>
          <p:cNvSpPr>
            <a:spLocks noGrp="1" noChangeArrowheads="1"/>
          </p:cNvSpPr>
          <p:nvPr>
            <p:ph type="title"/>
          </p:nvPr>
        </p:nvSpPr>
        <p:spPr bwMode="auto">
          <a:xfrm>
            <a:off x="609600" y="274641"/>
            <a:ext cx="10972800" cy="7540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609600" y="1250952"/>
            <a:ext cx="10972800" cy="4554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Lucida Sans" pitchFamily="34" charset="0"/>
        </a:defRPr>
      </a:lvl2pPr>
      <a:lvl3pPr algn="ctr" rtl="0" eaLnBrk="0" fontAlgn="base" hangingPunct="0">
        <a:spcBef>
          <a:spcPct val="0"/>
        </a:spcBef>
        <a:spcAft>
          <a:spcPct val="0"/>
        </a:spcAft>
        <a:defRPr sz="3600">
          <a:solidFill>
            <a:schemeClr val="accent2"/>
          </a:solidFill>
          <a:latin typeface="Lucida Sans" pitchFamily="34" charset="0"/>
        </a:defRPr>
      </a:lvl3pPr>
      <a:lvl4pPr algn="ctr" rtl="0" eaLnBrk="0" fontAlgn="base" hangingPunct="0">
        <a:spcBef>
          <a:spcPct val="0"/>
        </a:spcBef>
        <a:spcAft>
          <a:spcPct val="0"/>
        </a:spcAft>
        <a:defRPr sz="3600">
          <a:solidFill>
            <a:schemeClr val="accent2"/>
          </a:solidFill>
          <a:latin typeface="Lucida Sans" pitchFamily="34" charset="0"/>
        </a:defRPr>
      </a:lvl4pPr>
      <a:lvl5pPr algn="ctr" rtl="0" eaLnBrk="0" fontAlgn="base" hangingPunct="0">
        <a:spcBef>
          <a:spcPct val="0"/>
        </a:spcBef>
        <a:spcAft>
          <a:spcPct val="0"/>
        </a:spcAft>
        <a:defRPr sz="3600">
          <a:solidFill>
            <a:schemeClr val="accent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3472" y="260648"/>
            <a:ext cx="10238928" cy="562074"/>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814992" cy="34849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29" descr="clflogobluea"/>
          <p:cNvPicPr>
            <a:picLocks noChangeAspect="1" noChangeArrowheads="1"/>
          </p:cNvPicPr>
          <p:nvPr userDrawn="1"/>
        </p:nvPicPr>
        <p:blipFill rotWithShape="1">
          <a:blip r:embed="rId15" cstate="print"/>
          <a:srcRect l="9672" t="6609" r="12955" b="6157"/>
          <a:stretch/>
        </p:blipFill>
        <p:spPr bwMode="auto">
          <a:xfrm>
            <a:off x="119336" y="44624"/>
            <a:ext cx="720080" cy="715130"/>
          </a:xfrm>
          <a:prstGeom prst="ellipse">
            <a:avLst/>
          </a:prstGeom>
        </p:spPr>
      </p:pic>
      <p:pic>
        <p:nvPicPr>
          <p:cNvPr id="8" name="Picture 7">
            <a:extLst>
              <a:ext uri="{FF2B5EF4-FFF2-40B4-BE49-F238E27FC236}">
                <a16:creationId xmlns:a16="http://schemas.microsoft.com/office/drawing/2014/main" id="{232787FE-8CBB-6248-9619-3941DE55C1B6}"/>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272464" y="6127766"/>
            <a:ext cx="1800200" cy="613602"/>
          </a:xfrm>
          <a:prstGeom prst="rect">
            <a:avLst/>
          </a:prstGeom>
          <a:solidFill>
            <a:schemeClr val="bg1"/>
          </a:solidFill>
        </p:spPr>
      </p:pic>
      <p:sp>
        <p:nvSpPr>
          <p:cNvPr id="4" name="TextBox 3"/>
          <p:cNvSpPr txBox="1"/>
          <p:nvPr userDrawn="1"/>
        </p:nvSpPr>
        <p:spPr>
          <a:xfrm>
            <a:off x="9984432" y="-27384"/>
            <a:ext cx="2180405" cy="338554"/>
          </a:xfrm>
          <a:prstGeom prst="rect">
            <a:avLst/>
          </a:prstGeom>
          <a:noFill/>
        </p:spPr>
        <p:txBody>
          <a:bodyPr wrap="none" rtlCol="0">
            <a:spAutoFit/>
          </a:bodyPr>
          <a:lstStyle/>
          <a:p>
            <a:r>
              <a:rPr lang="en-GB" sz="1600" i="1" dirty="0">
                <a:solidFill>
                  <a:schemeClr val="tx1"/>
                </a:solidFill>
              </a:rPr>
              <a:t>EPAC ISTAC, Nov 22</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818" r:id="rId12"/>
    <p:sldLayoutId id="214748381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7030A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1.xml"/><Relationship Id="rId4" Type="http://schemas.openxmlformats.org/officeDocument/2006/relationships/image" Target="../media/image47.emf"/></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image" Target="../media/image50.png"/><Relationship Id="rId1" Type="http://schemas.openxmlformats.org/officeDocument/2006/relationships/slideLayout" Target="../slideLayouts/slideLayout10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95.xml"/><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10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slideLayout" Target="../slideLayouts/slideLayout91.xml"/><Relationship Id="rId7" Type="http://schemas.openxmlformats.org/officeDocument/2006/relationships/hyperlink" Target="http://www.google.co.uk/url?sa=i&amp;source=images&amp;cd=&amp;cad=rja&amp;uact=8&amp;docid=NGebuUn0G9_89M&amp;tbnid=IE0xttpRJkHs6M&amp;ved=0CAgQjRw&amp;url=http://louderthanwar.com/an-open-letter-to-the-nhs/nhs_608x376/&amp;ei=AEu8U7S0J8amPYKigLgL&amp;psig=AFQjCNHmgCTX6wLoLfIGCSDliHOLO1o70w&amp;ust=1404935296728530" TargetMode="External"/><Relationship Id="rId2" Type="http://schemas.openxmlformats.org/officeDocument/2006/relationships/video" Target="file:///C:\JC\Presentations\Gemini%20micro%20CT%20-%20MOUSE%20MOVIE.avi" TargetMode="External"/><Relationship Id="rId1" Type="http://schemas.microsoft.com/office/2007/relationships/media" Target="file:///C:\JC\Presentations\Gemini%20micro%20CT%20-%20MOUSE%20MOVIE.avi" TargetMode="External"/><Relationship Id="rId6" Type="http://schemas.openxmlformats.org/officeDocument/2006/relationships/image" Target="../media/image80.png"/><Relationship Id="rId5" Type="http://schemas.openxmlformats.org/officeDocument/2006/relationships/image" Target="../media/image49.png"/><Relationship Id="rId4" Type="http://schemas.openxmlformats.org/officeDocument/2006/relationships/image" Target="../media/image79.jpeg"/><Relationship Id="rId9"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9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emf"/></Relationships>
</file>

<file path=ppt/slides/_rels/slide2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91.xml"/><Relationship Id="rId4" Type="http://schemas.openxmlformats.org/officeDocument/2006/relationships/image" Target="../media/image96.emf"/></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1.xml"/><Relationship Id="rId5" Type="http://schemas.openxmlformats.org/officeDocument/2006/relationships/image" Target="../media/image99.jpeg"/><Relationship Id="rId4" Type="http://schemas.openxmlformats.org/officeDocument/2006/relationships/hyperlink" Target="http://www.google.co.uk/url?sa=i&amp;rct=j&amp;q=&amp;esrc=s&amp;frm=1&amp;source=images&amp;cd=&amp;cad=rja&amp;uact=8&amp;docid=pedJvv67l-2EDM&amp;tbnid=tDVoe-aH5mPdqM:&amp;ved=0CAUQjRw&amp;url=http://fineartamerica.com/featured/jet-engine-detail-fernando-barozza.html&amp;ei=sr_8U83FJI314QSh_4GoDA&amp;bvm=bv.73612305,d.bGE&amp;psig=AFQjCNF5JmyQHloP2UiMZSwuEth1FCNPXA&amp;ust=1409159221041439"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9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www.dstl.gov.uk/" TargetMode="External"/><Relationship Id="rId9" Type="http://schemas.openxmlformats.org/officeDocument/2006/relationships/image" Target="../media/image106.jpeg"/></Relationships>
</file>

<file path=ppt/slides/_rels/slide2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91.xml"/><Relationship Id="rId5" Type="http://schemas.openxmlformats.org/officeDocument/2006/relationships/image" Target="../media/image110.jpeg"/><Relationship Id="rId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91.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5.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emf"/><Relationship Id="rId1" Type="http://schemas.openxmlformats.org/officeDocument/2006/relationships/slideLayout" Target="../slideLayouts/slideLayout9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9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9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 green&#10;&#10;Description automatically generated">
            <a:extLst>
              <a:ext uri="{FF2B5EF4-FFF2-40B4-BE49-F238E27FC236}">
                <a16:creationId xmlns:a16="http://schemas.microsoft.com/office/drawing/2014/main" id="{70877DF6-CE71-1C29-15C7-48F3C02D53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12192000" cy="6908451"/>
          </a:xfrm>
          <a:prstGeom prst="rect">
            <a:avLst/>
          </a:prstGeom>
          <a:noFill/>
          <a:ln>
            <a:noFill/>
          </a:ln>
        </p:spPr>
      </p:pic>
      <p:sp>
        <p:nvSpPr>
          <p:cNvPr id="3" name="Title 2">
            <a:extLst>
              <a:ext uri="{FF2B5EF4-FFF2-40B4-BE49-F238E27FC236}">
                <a16:creationId xmlns:a16="http://schemas.microsoft.com/office/drawing/2014/main" id="{0462DAF0-9293-26CA-B068-48F66BB4C90B}"/>
              </a:ext>
            </a:extLst>
          </p:cNvPr>
          <p:cNvSpPr>
            <a:spLocks noGrp="1"/>
          </p:cNvSpPr>
          <p:nvPr>
            <p:ph type="title"/>
          </p:nvPr>
        </p:nvSpPr>
        <p:spPr/>
        <p:txBody>
          <a:bodyPr/>
          <a:lstStyle/>
          <a:p>
            <a:r>
              <a:rPr lang="en-GB" dirty="0"/>
              <a:t>EPAC “Big Picture” </a:t>
            </a:r>
          </a:p>
        </p:txBody>
      </p:sp>
      <p:sp>
        <p:nvSpPr>
          <p:cNvPr id="4" name="TextBox 3">
            <a:extLst>
              <a:ext uri="{FF2B5EF4-FFF2-40B4-BE49-F238E27FC236}">
                <a16:creationId xmlns:a16="http://schemas.microsoft.com/office/drawing/2014/main" id="{D1E252C1-D75B-53B0-111B-D8934605C6F2}"/>
              </a:ext>
            </a:extLst>
          </p:cNvPr>
          <p:cNvSpPr txBox="1"/>
          <p:nvPr/>
        </p:nvSpPr>
        <p:spPr>
          <a:xfrm>
            <a:off x="983432" y="2780928"/>
            <a:ext cx="10225136" cy="3046988"/>
          </a:xfrm>
          <a:prstGeom prst="rect">
            <a:avLst/>
          </a:prstGeom>
          <a:solidFill>
            <a:srgbClr val="000000">
              <a:alpha val="40000"/>
            </a:srgbClr>
          </a:solidFill>
        </p:spPr>
        <p:txBody>
          <a:bodyPr wrap="square" rtlCol="0">
            <a:spAutoFit/>
          </a:bodyPr>
          <a:lstStyle/>
          <a:p>
            <a:r>
              <a:rPr lang="en-GB" sz="3200" dirty="0">
                <a:solidFill>
                  <a:schemeClr val="bg1"/>
                </a:solidFill>
                <a:latin typeface="+mj-lt"/>
              </a:rPr>
              <a:t>Why has the UK Government agreed to spend at least £100M on building EPAC and then at least a further £200M operating it for the next 20 years?</a:t>
            </a:r>
          </a:p>
          <a:p>
            <a:endParaRPr lang="en-GB" sz="3200" dirty="0">
              <a:solidFill>
                <a:schemeClr val="bg1"/>
              </a:solidFill>
              <a:latin typeface="+mj-lt"/>
            </a:endParaRPr>
          </a:p>
          <a:p>
            <a:r>
              <a:rPr lang="en-GB" sz="3200" dirty="0">
                <a:solidFill>
                  <a:schemeClr val="bg1"/>
                </a:solidFill>
                <a:latin typeface="+mj-lt"/>
              </a:rPr>
              <a:t>What will be different – the USP compared to other facilities or approaches internationally ?</a:t>
            </a:r>
          </a:p>
        </p:txBody>
      </p:sp>
    </p:spTree>
    <p:extLst>
      <p:ext uri="{BB962C8B-B14F-4D97-AF65-F5344CB8AC3E}">
        <p14:creationId xmlns:p14="http://schemas.microsoft.com/office/powerpoint/2010/main" val="307898421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E07D2BA-D352-DB4F-AE42-3A77707BC0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1784" y="-5463"/>
            <a:ext cx="1887249" cy="830998"/>
          </a:xfrm>
          <a:prstGeom prst="rect">
            <a:avLst/>
          </a:prstGeom>
        </p:spPr>
      </p:pic>
      <p:sp>
        <p:nvSpPr>
          <p:cNvPr id="33" name="Rectangle 32">
            <a:extLst>
              <a:ext uri="{FF2B5EF4-FFF2-40B4-BE49-F238E27FC236}">
                <a16:creationId xmlns:a16="http://schemas.microsoft.com/office/drawing/2014/main" id="{0CE9700E-CB49-164B-9F6E-22AD22755E2F}"/>
              </a:ext>
            </a:extLst>
          </p:cNvPr>
          <p:cNvSpPr/>
          <p:nvPr/>
        </p:nvSpPr>
        <p:spPr>
          <a:xfrm>
            <a:off x="25019" y="826968"/>
            <a:ext cx="11824010" cy="338554"/>
          </a:xfrm>
          <a:prstGeom prst="rect">
            <a:avLst/>
          </a:prstGeom>
        </p:spPr>
        <p:txBody>
          <a:bodyPr wrap="square">
            <a:spAutoFit/>
          </a:bodyPr>
          <a:lstStyle/>
          <a:p>
            <a:r>
              <a:rPr lang="en-GB" sz="1600" i="1" dirty="0">
                <a:solidFill>
                  <a:srgbClr val="002060"/>
                </a:solidFill>
              </a:rPr>
              <a:t>A flagship international research facility for propelling laser-driven plasma accelerators to transformative real-world applications</a:t>
            </a:r>
          </a:p>
        </p:txBody>
      </p:sp>
      <p:cxnSp>
        <p:nvCxnSpPr>
          <p:cNvPr id="37" name="Straight Connector 36">
            <a:extLst>
              <a:ext uri="{FF2B5EF4-FFF2-40B4-BE49-F238E27FC236}">
                <a16:creationId xmlns:a16="http://schemas.microsoft.com/office/drawing/2014/main" id="{85B8D9AE-0F4A-264B-9AF4-C3389FD0C842}"/>
              </a:ext>
            </a:extLst>
          </p:cNvPr>
          <p:cNvCxnSpPr>
            <a:cxnSpLocks/>
          </p:cNvCxnSpPr>
          <p:nvPr/>
        </p:nvCxnSpPr>
        <p:spPr>
          <a:xfrm flipH="1">
            <a:off x="8581222" y="2060846"/>
            <a:ext cx="408050" cy="202179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6DC970D4-0517-8643-AA70-2D6C9B90FE70}"/>
              </a:ext>
            </a:extLst>
          </p:cNvPr>
          <p:cNvSpPr/>
          <p:nvPr/>
        </p:nvSpPr>
        <p:spPr>
          <a:xfrm>
            <a:off x="11374735" y="3384247"/>
            <a:ext cx="108000" cy="108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7213465E-D61C-AE42-9DB5-70061904DC2F}"/>
              </a:ext>
            </a:extLst>
          </p:cNvPr>
          <p:cNvSpPr txBox="1"/>
          <p:nvPr/>
        </p:nvSpPr>
        <p:spPr>
          <a:xfrm>
            <a:off x="11130409" y="3036112"/>
            <a:ext cx="724878" cy="261610"/>
          </a:xfrm>
          <a:prstGeom prst="rect">
            <a:avLst/>
          </a:prstGeom>
          <a:noFill/>
        </p:spPr>
        <p:txBody>
          <a:bodyPr wrap="none" rtlCol="0">
            <a:spAutoFit/>
          </a:bodyPr>
          <a:lstStyle/>
          <a:p>
            <a:r>
              <a:rPr lang="en-US" sz="1100" dirty="0">
                <a:solidFill>
                  <a:srgbClr val="FF0000"/>
                </a:solidFill>
              </a:rPr>
              <a:t>TIFR-EPIC</a:t>
            </a:r>
          </a:p>
        </p:txBody>
      </p:sp>
      <p:pic>
        <p:nvPicPr>
          <p:cNvPr id="2" name="Grafik 16">
            <a:extLst>
              <a:ext uri="{FF2B5EF4-FFF2-40B4-BE49-F238E27FC236}">
                <a16:creationId xmlns:a16="http://schemas.microsoft.com/office/drawing/2014/main" id="{9F24BCB4-E3C8-AB08-F72B-D397284396FB}"/>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7248129" y="1236331"/>
            <a:ext cx="4761434" cy="2222256"/>
          </a:xfrm>
          <a:prstGeom prst="rect">
            <a:avLst/>
          </a:prstGeom>
        </p:spPr>
      </p:pic>
      <p:pic>
        <p:nvPicPr>
          <p:cNvPr id="3" name="Grafik 39">
            <a:extLst>
              <a:ext uri="{FF2B5EF4-FFF2-40B4-BE49-F238E27FC236}">
                <a16:creationId xmlns:a16="http://schemas.microsoft.com/office/drawing/2014/main" id="{584F8693-07B4-2144-219B-35B6DC0C1D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8128" y="3542299"/>
            <a:ext cx="4761435" cy="1919610"/>
          </a:xfrm>
          <a:prstGeom prst="rect">
            <a:avLst/>
          </a:prstGeom>
        </p:spPr>
      </p:pic>
      <p:sp>
        <p:nvSpPr>
          <p:cNvPr id="4" name="TextBox 3">
            <a:extLst>
              <a:ext uri="{FF2B5EF4-FFF2-40B4-BE49-F238E27FC236}">
                <a16:creationId xmlns:a16="http://schemas.microsoft.com/office/drawing/2014/main" id="{5DA2AEE8-5E32-463E-B554-D8A5280626C5}"/>
              </a:ext>
            </a:extLst>
          </p:cNvPr>
          <p:cNvSpPr txBox="1"/>
          <p:nvPr/>
        </p:nvSpPr>
        <p:spPr>
          <a:xfrm>
            <a:off x="6039033" y="108489"/>
            <a:ext cx="1802160" cy="707886"/>
          </a:xfrm>
          <a:prstGeom prst="rect">
            <a:avLst/>
          </a:prstGeom>
          <a:noFill/>
        </p:spPr>
        <p:txBody>
          <a:bodyPr wrap="none" rtlCol="0">
            <a:spAutoFit/>
          </a:bodyPr>
          <a:lstStyle/>
          <a:p>
            <a:r>
              <a:rPr lang="en-US" sz="4000" dirty="0">
                <a:latin typeface="+mj-lt"/>
              </a:rPr>
              <a:t>@ EPAC</a:t>
            </a:r>
          </a:p>
        </p:txBody>
      </p:sp>
      <p:sp>
        <p:nvSpPr>
          <p:cNvPr id="5" name="TextBox 4">
            <a:extLst>
              <a:ext uri="{FF2B5EF4-FFF2-40B4-BE49-F238E27FC236}">
                <a16:creationId xmlns:a16="http://schemas.microsoft.com/office/drawing/2014/main" id="{40F5FE94-29BD-3810-2035-AB46F9A12401}"/>
              </a:ext>
            </a:extLst>
          </p:cNvPr>
          <p:cNvSpPr txBox="1"/>
          <p:nvPr/>
        </p:nvSpPr>
        <p:spPr>
          <a:xfrm>
            <a:off x="6384032" y="5818038"/>
            <a:ext cx="3672408" cy="923330"/>
          </a:xfrm>
          <a:prstGeom prst="rect">
            <a:avLst/>
          </a:prstGeom>
          <a:solidFill>
            <a:srgbClr val="0066CC"/>
          </a:solidFill>
          <a:ln>
            <a:solidFill>
              <a:schemeClr val="tx1"/>
            </a:solidFill>
          </a:ln>
        </p:spPr>
        <p:txBody>
          <a:bodyPr wrap="square" rtlCol="0">
            <a:spAutoFit/>
          </a:bodyPr>
          <a:lstStyle/>
          <a:p>
            <a:pPr algn="ctr"/>
            <a:r>
              <a:rPr lang="en-US" dirty="0" err="1">
                <a:solidFill>
                  <a:schemeClr val="bg1"/>
                </a:solidFill>
              </a:rPr>
              <a:t>EuPRAXIA</a:t>
            </a:r>
            <a:r>
              <a:rPr lang="en-US" dirty="0">
                <a:solidFill>
                  <a:schemeClr val="bg1"/>
                </a:solidFill>
              </a:rPr>
              <a:t> is now on the ESFRI Roadmap for European </a:t>
            </a:r>
            <a:r>
              <a:rPr lang="en-US" dirty="0" err="1">
                <a:solidFill>
                  <a:schemeClr val="bg1"/>
                </a:solidFill>
              </a:rPr>
              <a:t>Infrastrcutures</a:t>
            </a:r>
            <a:endParaRPr lang="en-US" dirty="0">
              <a:solidFill>
                <a:schemeClr val="bg1"/>
              </a:solidFill>
            </a:endParaRPr>
          </a:p>
        </p:txBody>
      </p:sp>
      <p:sp>
        <p:nvSpPr>
          <p:cNvPr id="9" name="Content Placeholder 8">
            <a:extLst>
              <a:ext uri="{FF2B5EF4-FFF2-40B4-BE49-F238E27FC236}">
                <a16:creationId xmlns:a16="http://schemas.microsoft.com/office/drawing/2014/main" id="{186ADDAA-1CF1-02DE-817B-CD42C8386DB7}"/>
              </a:ext>
            </a:extLst>
          </p:cNvPr>
          <p:cNvSpPr>
            <a:spLocks noGrp="1"/>
          </p:cNvSpPr>
          <p:nvPr>
            <p:ph idx="1"/>
          </p:nvPr>
        </p:nvSpPr>
        <p:spPr>
          <a:xfrm>
            <a:off x="-24680" y="1533058"/>
            <a:ext cx="7416824" cy="5352326"/>
          </a:xfrm>
        </p:spPr>
        <p:txBody>
          <a:bodyPr>
            <a:normAutofit fontScale="62500" lnSpcReduction="20000"/>
          </a:bodyPr>
          <a:lstStyle/>
          <a:p>
            <a:r>
              <a:rPr lang="en-GB" dirty="0" err="1"/>
              <a:t>EuPRAXIA</a:t>
            </a:r>
            <a:r>
              <a:rPr lang="en-GB" dirty="0"/>
              <a:t> will drive plasma accelerators producing 10GeV electron beams at 100 Hz that can drive  sources with unprecedented properties for industrial and medical applications. </a:t>
            </a:r>
          </a:p>
          <a:p>
            <a:endParaRPr lang="en-GB" dirty="0"/>
          </a:p>
          <a:p>
            <a:r>
              <a:rPr lang="en-GB" dirty="0"/>
              <a:t>Laser-driven XFEL is one of the primary applications </a:t>
            </a:r>
          </a:p>
          <a:p>
            <a:endParaRPr lang="en-GB" dirty="0"/>
          </a:p>
          <a:p>
            <a:r>
              <a:rPr lang="en-GB" dirty="0" err="1"/>
              <a:t>EuPRAXIA</a:t>
            </a:r>
            <a:r>
              <a:rPr lang="en-GB" dirty="0"/>
              <a:t> will have two sites:</a:t>
            </a:r>
          </a:p>
          <a:p>
            <a:pPr lvl="1"/>
            <a:r>
              <a:rPr lang="en-GB" dirty="0"/>
              <a:t>Total estimated costs ~ 600M€</a:t>
            </a:r>
          </a:p>
          <a:p>
            <a:pPr lvl="1"/>
            <a:r>
              <a:rPr lang="en-GB" dirty="0"/>
              <a:t>The beam-driven arm will be based in INFN, Frascati</a:t>
            </a:r>
          </a:p>
          <a:p>
            <a:pPr lvl="1"/>
            <a:r>
              <a:rPr lang="en-GB" dirty="0"/>
              <a:t>The site for the laser-driven arm is yet to be decided</a:t>
            </a:r>
          </a:p>
          <a:p>
            <a:pPr lvl="1"/>
            <a:r>
              <a:rPr lang="en-GB" b="1" u="sng" dirty="0"/>
              <a:t>EPAC is one of the four short-listed sites</a:t>
            </a:r>
          </a:p>
          <a:p>
            <a:pPr lvl="1"/>
            <a:r>
              <a:rPr lang="en-GB" dirty="0"/>
              <a:t>Scope for expansion to accommodate </a:t>
            </a:r>
            <a:r>
              <a:rPr lang="en-GB" dirty="0" err="1"/>
              <a:t>EuPRAXIA</a:t>
            </a:r>
            <a:endParaRPr lang="en-GB" dirty="0"/>
          </a:p>
          <a:p>
            <a:pPr lvl="1"/>
            <a:r>
              <a:rPr lang="en-GB" dirty="0" err="1"/>
              <a:t>EuPRAXIA</a:t>
            </a:r>
            <a:r>
              <a:rPr lang="en-GB" dirty="0"/>
              <a:t> Board visit September 2023</a:t>
            </a:r>
          </a:p>
          <a:p>
            <a:pPr lvl="1"/>
            <a:endParaRPr lang="en-GB" dirty="0"/>
          </a:p>
          <a:p>
            <a:r>
              <a:rPr lang="en-GB" dirty="0"/>
              <a:t>The preparatory phase (Nov22– Oct 26) is funded (3.5M€) for choosing the 2nd </a:t>
            </a:r>
            <a:r>
              <a:rPr lang="en-GB" dirty="0" err="1"/>
              <a:t>EuPRAXIA</a:t>
            </a:r>
            <a:r>
              <a:rPr lang="en-GB" dirty="0"/>
              <a:t> site and develop a pre-TDR. </a:t>
            </a:r>
          </a:p>
          <a:p>
            <a:endParaRPr lang="en-GB" dirty="0"/>
          </a:p>
          <a:p>
            <a:r>
              <a:rPr lang="en-GB" dirty="0"/>
              <a:t>Decision on the 2nd site to be made by 2024</a:t>
            </a:r>
          </a:p>
        </p:txBody>
      </p:sp>
    </p:spTree>
    <p:extLst>
      <p:ext uri="{BB962C8B-B14F-4D97-AF65-F5344CB8AC3E}">
        <p14:creationId xmlns:p14="http://schemas.microsoft.com/office/powerpoint/2010/main" val="170013964"/>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EFAF-7DE2-59B6-6980-CE31FE7CC93E}"/>
              </a:ext>
            </a:extLst>
          </p:cNvPr>
          <p:cNvSpPr>
            <a:spLocks noGrp="1"/>
          </p:cNvSpPr>
          <p:nvPr>
            <p:ph type="title"/>
          </p:nvPr>
        </p:nvSpPr>
        <p:spPr/>
        <p:txBody>
          <a:bodyPr/>
          <a:lstStyle/>
          <a:p>
            <a:r>
              <a:rPr lang="en-GB" sz="3200" dirty="0">
                <a:latin typeface="Lucida Sans" panose="020B0602030504020204" pitchFamily="34" charset="0"/>
              </a:rPr>
              <a:t>Laser Plasma Accelerator Physics</a:t>
            </a:r>
          </a:p>
        </p:txBody>
      </p:sp>
      <p:sp>
        <p:nvSpPr>
          <p:cNvPr id="3" name="Content Placeholder 2">
            <a:extLst>
              <a:ext uri="{FF2B5EF4-FFF2-40B4-BE49-F238E27FC236}">
                <a16:creationId xmlns:a16="http://schemas.microsoft.com/office/drawing/2014/main" id="{635CE686-1F0C-E66F-B97E-F590FAE6E86C}"/>
              </a:ext>
            </a:extLst>
          </p:cNvPr>
          <p:cNvSpPr>
            <a:spLocks noGrp="1"/>
          </p:cNvSpPr>
          <p:nvPr>
            <p:ph idx="1"/>
          </p:nvPr>
        </p:nvSpPr>
        <p:spPr>
          <a:xfrm>
            <a:off x="263352" y="1052736"/>
            <a:ext cx="7200800" cy="5040560"/>
          </a:xfrm>
        </p:spPr>
        <p:txBody>
          <a:bodyPr>
            <a:normAutofit lnSpcReduction="10000"/>
          </a:bodyPr>
          <a:lstStyle/>
          <a:p>
            <a:r>
              <a:rPr lang="en-GB" sz="2400" dirty="0"/>
              <a:t>UK has a leading community in this area</a:t>
            </a:r>
          </a:p>
          <a:p>
            <a:r>
              <a:rPr lang="en-GB" sz="2400" dirty="0"/>
              <a:t>Science Developments e.g.</a:t>
            </a:r>
          </a:p>
          <a:p>
            <a:pPr lvl="1"/>
            <a:r>
              <a:rPr lang="en-GB" sz="2000" dirty="0"/>
              <a:t>Energy Spread reduction </a:t>
            </a:r>
          </a:p>
          <a:p>
            <a:pPr lvl="1"/>
            <a:r>
              <a:rPr lang="en-GB" sz="2000" dirty="0"/>
              <a:t>Injection &amp; trapping </a:t>
            </a:r>
          </a:p>
          <a:p>
            <a:pPr lvl="1"/>
            <a:r>
              <a:rPr lang="en-GB" sz="2000" dirty="0"/>
              <a:t>Energy scaling</a:t>
            </a:r>
          </a:p>
          <a:p>
            <a:pPr lvl="1"/>
            <a:r>
              <a:rPr lang="en-GB" sz="2000" dirty="0"/>
              <a:t>New schemes </a:t>
            </a:r>
            <a:r>
              <a:rPr lang="en-GB" sz="2000" dirty="0" err="1"/>
              <a:t>e.g</a:t>
            </a:r>
            <a:r>
              <a:rPr lang="en-GB" sz="2000" dirty="0"/>
              <a:t> multi-pulse </a:t>
            </a:r>
          </a:p>
          <a:p>
            <a:pPr lvl="1"/>
            <a:r>
              <a:rPr lang="en-GB" sz="2000" dirty="0"/>
              <a:t>Staging / Coupling </a:t>
            </a:r>
          </a:p>
          <a:p>
            <a:r>
              <a:rPr lang="en-GB" sz="2400" dirty="0"/>
              <a:t>Technical Developments e.g.</a:t>
            </a:r>
          </a:p>
          <a:p>
            <a:pPr lvl="1"/>
            <a:r>
              <a:rPr lang="en-GB" sz="2000" dirty="0"/>
              <a:t>Stability (or are there fundamental limits)</a:t>
            </a:r>
          </a:p>
          <a:p>
            <a:pPr lvl="1"/>
            <a:r>
              <a:rPr lang="en-GB" sz="2000" dirty="0"/>
              <a:t>Staging / Coupling </a:t>
            </a:r>
          </a:p>
          <a:p>
            <a:pPr lvl="1"/>
            <a:r>
              <a:rPr lang="en-GB" sz="2000" dirty="0"/>
              <a:t>Machine learning </a:t>
            </a:r>
          </a:p>
          <a:p>
            <a:pPr lvl="1"/>
            <a:r>
              <a:rPr lang="en-GB" sz="2000" dirty="0"/>
              <a:t>Photon production</a:t>
            </a:r>
          </a:p>
          <a:p>
            <a:pPr lvl="1"/>
            <a:r>
              <a:rPr lang="en-GB" sz="2000" dirty="0"/>
              <a:t>Scale reduction schemes </a:t>
            </a:r>
          </a:p>
          <a:p>
            <a:pPr marL="0" indent="0">
              <a:buNone/>
            </a:pPr>
            <a:r>
              <a:rPr lang="en-GB" sz="2400" dirty="0"/>
              <a:t> </a:t>
            </a:r>
          </a:p>
          <a:p>
            <a:pPr lvl="1"/>
            <a:endParaRPr lang="en-GB" sz="2000" dirty="0"/>
          </a:p>
        </p:txBody>
      </p:sp>
      <p:pic>
        <p:nvPicPr>
          <p:cNvPr id="4" name="Picture 3">
            <a:extLst>
              <a:ext uri="{FF2B5EF4-FFF2-40B4-BE49-F238E27FC236}">
                <a16:creationId xmlns:a16="http://schemas.microsoft.com/office/drawing/2014/main" id="{C230498F-3A93-7EB9-230D-81CFE6E854B6}"/>
              </a:ext>
            </a:extLst>
          </p:cNvPr>
          <p:cNvPicPr>
            <a:picLocks noChangeAspect="1"/>
          </p:cNvPicPr>
          <p:nvPr/>
        </p:nvPicPr>
        <p:blipFill rotWithShape="1">
          <a:blip r:embed="rId2"/>
          <a:srcRect l="688" t="1758" r="2728" b="10544"/>
          <a:stretch/>
        </p:blipFill>
        <p:spPr>
          <a:xfrm>
            <a:off x="7608168" y="1485112"/>
            <a:ext cx="4151784" cy="3455728"/>
          </a:xfrm>
          <a:prstGeom prst="rect">
            <a:avLst/>
          </a:prstGeom>
        </p:spPr>
      </p:pic>
      <p:pic>
        <p:nvPicPr>
          <p:cNvPr id="5" name="Picture 4">
            <a:extLst>
              <a:ext uri="{FF2B5EF4-FFF2-40B4-BE49-F238E27FC236}">
                <a16:creationId xmlns:a16="http://schemas.microsoft.com/office/drawing/2014/main" id="{970F0088-85F1-97EE-55DB-977E16D4E881}"/>
              </a:ext>
            </a:extLst>
          </p:cNvPr>
          <p:cNvPicPr>
            <a:picLocks noChangeAspect="1"/>
          </p:cNvPicPr>
          <p:nvPr/>
        </p:nvPicPr>
        <p:blipFill>
          <a:blip r:embed="rId3" cstate="print"/>
          <a:stretch>
            <a:fillRect/>
          </a:stretch>
        </p:blipFill>
        <p:spPr>
          <a:xfrm>
            <a:off x="9802180" y="1124744"/>
            <a:ext cx="1872208" cy="577530"/>
          </a:xfrm>
          <a:prstGeom prst="rect">
            <a:avLst/>
          </a:prstGeom>
          <a:ln>
            <a:solidFill>
              <a:schemeClr val="tx1"/>
            </a:solidFill>
          </a:ln>
        </p:spPr>
      </p:pic>
      <p:sp>
        <p:nvSpPr>
          <p:cNvPr id="6" name="Rectangle 5">
            <a:extLst>
              <a:ext uri="{FF2B5EF4-FFF2-40B4-BE49-F238E27FC236}">
                <a16:creationId xmlns:a16="http://schemas.microsoft.com/office/drawing/2014/main" id="{710BEC0C-8223-62D5-DC89-2562251D4F95}"/>
              </a:ext>
            </a:extLst>
          </p:cNvPr>
          <p:cNvSpPr/>
          <p:nvPr/>
        </p:nvSpPr>
        <p:spPr>
          <a:xfrm>
            <a:off x="7992888" y="4920027"/>
            <a:ext cx="3863752" cy="1154162"/>
          </a:xfrm>
          <a:prstGeom prst="rect">
            <a:avLst/>
          </a:prstGeom>
        </p:spPr>
        <p:txBody>
          <a:bodyPr wrap="square">
            <a:spAutoFit/>
          </a:bodyPr>
          <a:lstStyle/>
          <a:p>
            <a:pPr>
              <a:spcAft>
                <a:spcPts val="600"/>
              </a:spcAft>
            </a:pPr>
            <a:r>
              <a:rPr lang="en-GB" sz="1600" dirty="0">
                <a:latin typeface="Arial" panose="020B0604020202020204" pitchFamily="34" charset="0"/>
                <a:cs typeface="Arial" panose="020B0604020202020204" pitchFamily="34" charset="0"/>
              </a:rPr>
              <a:t>Recently demonstrated on Gemini optimising X-Ray production </a:t>
            </a:r>
          </a:p>
          <a:p>
            <a:pPr>
              <a:spcAft>
                <a:spcPts val="600"/>
              </a:spcAft>
            </a:pPr>
            <a:r>
              <a:rPr lang="en-GB" altLang="en-US" sz="1600" i="1" dirty="0">
                <a:latin typeface="Arial" panose="020B0604020202020204" pitchFamily="34" charset="0"/>
                <a:cs typeface="Arial" panose="020B0604020202020204" pitchFamily="34" charset="0"/>
              </a:rPr>
              <a:t>[</a:t>
            </a:r>
            <a:r>
              <a:rPr lang="en-GB" altLang="en-US" sz="1600" i="1" dirty="0" err="1">
                <a:latin typeface="Arial" panose="020B0604020202020204" pitchFamily="34" charset="0"/>
                <a:cs typeface="Arial" panose="020B0604020202020204" pitchFamily="34" charset="0"/>
              </a:rPr>
              <a:t>Shalloo</a:t>
            </a:r>
            <a:r>
              <a:rPr lang="en-GB" altLang="en-US" sz="1600" i="1" dirty="0">
                <a:latin typeface="Arial" panose="020B0604020202020204" pitchFamily="34" charset="0"/>
                <a:cs typeface="Arial" panose="020B0604020202020204" pitchFamily="34" charset="0"/>
              </a:rPr>
              <a:t> et al Nature </a:t>
            </a:r>
            <a:r>
              <a:rPr lang="en-GB" altLang="en-US" sz="1600" i="1" dirty="0" err="1">
                <a:latin typeface="Arial" panose="020B0604020202020204" pitchFamily="34" charset="0"/>
                <a:cs typeface="Arial" panose="020B0604020202020204" pitchFamily="34" charset="0"/>
              </a:rPr>
              <a:t>Comm</a:t>
            </a:r>
            <a:r>
              <a:rPr lang="en-GB" altLang="en-US" sz="1600" i="1" dirty="0">
                <a:latin typeface="Arial" panose="020B0604020202020204" pitchFamily="34" charset="0"/>
                <a:cs typeface="Arial" panose="020B0604020202020204" pitchFamily="34" charset="0"/>
              </a:rPr>
              <a:t> </a:t>
            </a:r>
            <a:r>
              <a:rPr lang="en-GB" altLang="en-US" sz="1600" b="1" i="1" dirty="0">
                <a:latin typeface="Arial" panose="020B0604020202020204" pitchFamily="34" charset="0"/>
                <a:cs typeface="Arial" panose="020B0604020202020204" pitchFamily="34" charset="0"/>
              </a:rPr>
              <a:t>11</a:t>
            </a:r>
            <a:r>
              <a:rPr lang="en-GB" altLang="en-US" sz="1600" i="1" dirty="0">
                <a:latin typeface="Arial" panose="020B0604020202020204" pitchFamily="34" charset="0"/>
                <a:cs typeface="Arial" panose="020B0604020202020204" pitchFamily="34" charset="0"/>
              </a:rPr>
              <a:t>, 6355 (2020)]</a:t>
            </a:r>
          </a:p>
        </p:txBody>
      </p:sp>
      <p:sp>
        <p:nvSpPr>
          <p:cNvPr id="7" name="TextBox 6">
            <a:extLst>
              <a:ext uri="{FF2B5EF4-FFF2-40B4-BE49-F238E27FC236}">
                <a16:creationId xmlns:a16="http://schemas.microsoft.com/office/drawing/2014/main" id="{D7533A10-4AA2-2F03-E40D-394CC86CF352}"/>
              </a:ext>
            </a:extLst>
          </p:cNvPr>
          <p:cNvSpPr txBox="1"/>
          <p:nvPr/>
        </p:nvSpPr>
        <p:spPr>
          <a:xfrm>
            <a:off x="1991544" y="5733256"/>
            <a:ext cx="4752528" cy="923330"/>
          </a:xfrm>
          <a:prstGeom prst="rect">
            <a:avLst/>
          </a:prstGeom>
          <a:solidFill>
            <a:srgbClr val="0066CC"/>
          </a:solidFill>
          <a:ln>
            <a:solidFill>
              <a:schemeClr val="tx1"/>
            </a:solidFill>
          </a:ln>
        </p:spPr>
        <p:txBody>
          <a:bodyPr wrap="square" rtlCol="0">
            <a:spAutoFit/>
          </a:bodyPr>
          <a:lstStyle/>
          <a:p>
            <a:pPr algn="ctr"/>
            <a:r>
              <a:rPr lang="en-US" dirty="0">
                <a:solidFill>
                  <a:schemeClr val="bg1"/>
                </a:solidFill>
              </a:rPr>
              <a:t>EPAC will support the continued leadership of the UK community in the development of laser based accelerators</a:t>
            </a:r>
          </a:p>
        </p:txBody>
      </p:sp>
    </p:spTree>
    <p:extLst>
      <p:ext uri="{BB962C8B-B14F-4D97-AF65-F5344CB8AC3E}">
        <p14:creationId xmlns:p14="http://schemas.microsoft.com/office/powerpoint/2010/main" val="706557474"/>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imeline&#10;&#10;Description automatically generated">
            <a:extLst>
              <a:ext uri="{FF2B5EF4-FFF2-40B4-BE49-F238E27FC236}">
                <a16:creationId xmlns:a16="http://schemas.microsoft.com/office/drawing/2014/main" id="{EAF0E3AC-7A8A-62F4-4CD6-E18E4E922B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15971"/>
            <a:ext cx="4308548" cy="2810107"/>
          </a:xfrm>
          <a:prstGeom prst="rect">
            <a:avLst/>
          </a:prstGeom>
        </p:spPr>
      </p:pic>
      <p:sp>
        <p:nvSpPr>
          <p:cNvPr id="2" name="Title 1">
            <a:extLst>
              <a:ext uri="{FF2B5EF4-FFF2-40B4-BE49-F238E27FC236}">
                <a16:creationId xmlns:a16="http://schemas.microsoft.com/office/drawing/2014/main" id="{D2DCF193-B7C6-B7F3-8210-B1445BB12A29}"/>
              </a:ext>
            </a:extLst>
          </p:cNvPr>
          <p:cNvSpPr txBox="1">
            <a:spLocks/>
          </p:cNvSpPr>
          <p:nvPr/>
        </p:nvSpPr>
        <p:spPr>
          <a:xfrm>
            <a:off x="2999656" y="31941"/>
            <a:ext cx="6348773" cy="7366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(X)FEL research with LWFA</a:t>
            </a:r>
          </a:p>
        </p:txBody>
      </p:sp>
      <p:sp>
        <p:nvSpPr>
          <p:cNvPr id="7" name="Rectangle 6">
            <a:extLst>
              <a:ext uri="{FF2B5EF4-FFF2-40B4-BE49-F238E27FC236}">
                <a16:creationId xmlns:a16="http://schemas.microsoft.com/office/drawing/2014/main" id="{1602B0B5-980B-CAA4-6959-2D399A49824A}"/>
              </a:ext>
            </a:extLst>
          </p:cNvPr>
          <p:cNvSpPr/>
          <p:nvPr/>
        </p:nvSpPr>
        <p:spPr>
          <a:xfrm>
            <a:off x="0" y="3429000"/>
            <a:ext cx="4950635" cy="1200329"/>
          </a:xfrm>
          <a:prstGeom prst="rect">
            <a:avLst/>
          </a:prstGeom>
        </p:spPr>
        <p:txBody>
          <a:bodyPr wrap="square">
            <a:spAutoFit/>
          </a:bodyPr>
          <a:lstStyle/>
          <a:p>
            <a:pPr marL="342891" indent="-342891" fontAlgn="base">
              <a:buFont typeface="Arial" panose="020B0604020202020204" pitchFamily="34" charset="0"/>
              <a:buChar char="•"/>
            </a:pPr>
            <a:r>
              <a:rPr lang="en-GB" dirty="0">
                <a:latin typeface="Arial" panose="020B0604020202020204" pitchFamily="34" charset="0"/>
                <a:cs typeface="Arial" panose="020B0604020202020204" pitchFamily="34" charset="0"/>
              </a:rPr>
              <a:t>LWFA and compact undulators can shrink size and cost but significant R&amp;D is required – three very promising results </a:t>
            </a:r>
          </a:p>
          <a:p>
            <a:pPr marL="342891" indent="-342891" fontAlgn="base">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11" name="Picture 10" descr="A picture containing diagram&#10;&#10;Description automatically generated">
            <a:extLst>
              <a:ext uri="{FF2B5EF4-FFF2-40B4-BE49-F238E27FC236}">
                <a16:creationId xmlns:a16="http://schemas.microsoft.com/office/drawing/2014/main" id="{5945A867-1EC9-8905-FBFC-A4AA61FCFF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69" y="5301208"/>
            <a:ext cx="5432899" cy="1133209"/>
          </a:xfrm>
          <a:prstGeom prst="rect">
            <a:avLst/>
          </a:prstGeom>
        </p:spPr>
      </p:pic>
      <p:sp>
        <p:nvSpPr>
          <p:cNvPr id="15" name="TextBox 14">
            <a:extLst>
              <a:ext uri="{FF2B5EF4-FFF2-40B4-BE49-F238E27FC236}">
                <a16:creationId xmlns:a16="http://schemas.microsoft.com/office/drawing/2014/main" id="{1F624C2F-1022-EEFE-3EA3-6430290B1662}"/>
              </a:ext>
            </a:extLst>
          </p:cNvPr>
          <p:cNvSpPr txBox="1"/>
          <p:nvPr/>
        </p:nvSpPr>
        <p:spPr>
          <a:xfrm>
            <a:off x="6612673" y="6333390"/>
            <a:ext cx="2359182" cy="307777"/>
          </a:xfrm>
          <a:prstGeom prst="rect">
            <a:avLst/>
          </a:prstGeom>
          <a:noFill/>
        </p:spPr>
        <p:txBody>
          <a:bodyPr wrap="square">
            <a:spAutoFit/>
          </a:bodyPr>
          <a:lstStyle/>
          <a:p>
            <a:r>
              <a:rPr lang="en-US" sz="1400" dirty="0"/>
              <a:t>Nature </a:t>
            </a:r>
            <a:r>
              <a:rPr lang="en-US" sz="1400" b="1" dirty="0"/>
              <a:t>605</a:t>
            </a:r>
            <a:r>
              <a:rPr lang="en-US" sz="1400" dirty="0"/>
              <a:t>, 659–662 (2022)</a:t>
            </a:r>
          </a:p>
        </p:txBody>
      </p:sp>
      <p:sp>
        <p:nvSpPr>
          <p:cNvPr id="16" name="TextBox 15">
            <a:extLst>
              <a:ext uri="{FF2B5EF4-FFF2-40B4-BE49-F238E27FC236}">
                <a16:creationId xmlns:a16="http://schemas.microsoft.com/office/drawing/2014/main" id="{16503720-39F7-862C-CE9C-E20E0C31E721}"/>
              </a:ext>
            </a:extLst>
          </p:cNvPr>
          <p:cNvSpPr txBox="1"/>
          <p:nvPr/>
        </p:nvSpPr>
        <p:spPr>
          <a:xfrm>
            <a:off x="4950635" y="5280039"/>
            <a:ext cx="1575931" cy="1323439"/>
          </a:xfrm>
          <a:prstGeom prst="rect">
            <a:avLst/>
          </a:prstGeom>
          <a:noFill/>
        </p:spPr>
        <p:txBody>
          <a:bodyPr wrap="square" rtlCol="0">
            <a:spAutoFit/>
          </a:bodyPr>
          <a:lstStyle/>
          <a:p>
            <a:r>
              <a:rPr lang="en-US" sz="1600" dirty="0"/>
              <a:t>Lasing from a beam-driven plasma accelerator @INFN</a:t>
            </a:r>
          </a:p>
        </p:txBody>
      </p:sp>
      <p:pic>
        <p:nvPicPr>
          <p:cNvPr id="19" name="图片 4">
            <a:extLst>
              <a:ext uri="{FF2B5EF4-FFF2-40B4-BE49-F238E27FC236}">
                <a16:creationId xmlns:a16="http://schemas.microsoft.com/office/drawing/2014/main" id="{1AA1B0BF-CBC0-719D-AB10-99D446FB7F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33" t="4866" b="15829"/>
          <a:stretch/>
        </p:blipFill>
        <p:spPr>
          <a:xfrm>
            <a:off x="6263205" y="791397"/>
            <a:ext cx="5928795" cy="1773445"/>
          </a:xfrm>
          <a:prstGeom prst="rect">
            <a:avLst/>
          </a:prstGeom>
        </p:spPr>
      </p:pic>
      <p:sp>
        <p:nvSpPr>
          <p:cNvPr id="20" name="TextBox 19">
            <a:extLst>
              <a:ext uri="{FF2B5EF4-FFF2-40B4-BE49-F238E27FC236}">
                <a16:creationId xmlns:a16="http://schemas.microsoft.com/office/drawing/2014/main" id="{BC7D1AC0-32E7-8113-DCC4-9FE3948EA137}"/>
              </a:ext>
            </a:extLst>
          </p:cNvPr>
          <p:cNvSpPr txBox="1"/>
          <p:nvPr/>
        </p:nvSpPr>
        <p:spPr>
          <a:xfrm>
            <a:off x="4985663" y="882531"/>
            <a:ext cx="1886266" cy="1323439"/>
          </a:xfrm>
          <a:prstGeom prst="rect">
            <a:avLst/>
          </a:prstGeom>
          <a:noFill/>
        </p:spPr>
        <p:txBody>
          <a:bodyPr wrap="square" rtlCol="0">
            <a:spAutoFit/>
          </a:bodyPr>
          <a:lstStyle/>
          <a:p>
            <a:r>
              <a:rPr lang="en-US" sz="1600" dirty="0"/>
              <a:t>Lasing from a laser-driven plasma accelerator @SIOM</a:t>
            </a:r>
          </a:p>
        </p:txBody>
      </p:sp>
      <p:pic>
        <p:nvPicPr>
          <p:cNvPr id="22" name="Picture 21" descr="Diagram&#10;&#10;Description automatically generated">
            <a:extLst>
              <a:ext uri="{FF2B5EF4-FFF2-40B4-BE49-F238E27FC236}">
                <a16:creationId xmlns:a16="http://schemas.microsoft.com/office/drawing/2014/main" id="{A740B476-109D-2BEA-DAED-7C891A798C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2673" y="3019919"/>
            <a:ext cx="5051502" cy="1773445"/>
          </a:xfrm>
          <a:prstGeom prst="rect">
            <a:avLst/>
          </a:prstGeom>
        </p:spPr>
      </p:pic>
      <p:sp>
        <p:nvSpPr>
          <p:cNvPr id="23" name="TextBox 22">
            <a:extLst>
              <a:ext uri="{FF2B5EF4-FFF2-40B4-BE49-F238E27FC236}">
                <a16:creationId xmlns:a16="http://schemas.microsoft.com/office/drawing/2014/main" id="{0A892DF4-0145-9329-8C9D-12EBAE7A243E}"/>
              </a:ext>
            </a:extLst>
          </p:cNvPr>
          <p:cNvSpPr txBox="1"/>
          <p:nvPr/>
        </p:nvSpPr>
        <p:spPr>
          <a:xfrm>
            <a:off x="4985663" y="3167977"/>
            <a:ext cx="1886266" cy="1323439"/>
          </a:xfrm>
          <a:prstGeom prst="rect">
            <a:avLst/>
          </a:prstGeom>
          <a:noFill/>
        </p:spPr>
        <p:txBody>
          <a:bodyPr wrap="square" rtlCol="0">
            <a:spAutoFit/>
          </a:bodyPr>
          <a:lstStyle/>
          <a:p>
            <a:r>
              <a:rPr lang="en-US" sz="1600" dirty="0"/>
              <a:t>Lasing from a laser-driven plasma accelerator @HZDR</a:t>
            </a:r>
          </a:p>
        </p:txBody>
      </p:sp>
      <p:sp>
        <p:nvSpPr>
          <p:cNvPr id="25" name="TextBox 24">
            <a:extLst>
              <a:ext uri="{FF2B5EF4-FFF2-40B4-BE49-F238E27FC236}">
                <a16:creationId xmlns:a16="http://schemas.microsoft.com/office/drawing/2014/main" id="{319785BF-93F4-6891-A529-5F017EA86BF2}"/>
              </a:ext>
            </a:extLst>
          </p:cNvPr>
          <p:cNvSpPr txBox="1"/>
          <p:nvPr/>
        </p:nvSpPr>
        <p:spPr>
          <a:xfrm>
            <a:off x="6612673" y="4797152"/>
            <a:ext cx="2359182" cy="307777"/>
          </a:xfrm>
          <a:prstGeom prst="rect">
            <a:avLst/>
          </a:prstGeom>
          <a:noFill/>
        </p:spPr>
        <p:txBody>
          <a:bodyPr wrap="square">
            <a:spAutoFit/>
          </a:bodyPr>
          <a:lstStyle/>
          <a:p>
            <a:r>
              <a:rPr lang="en-US" sz="1400" dirty="0"/>
              <a:t>Under review</a:t>
            </a:r>
          </a:p>
        </p:txBody>
      </p:sp>
      <p:sp>
        <p:nvSpPr>
          <p:cNvPr id="29" name="TextBox 28">
            <a:extLst>
              <a:ext uri="{FF2B5EF4-FFF2-40B4-BE49-F238E27FC236}">
                <a16:creationId xmlns:a16="http://schemas.microsoft.com/office/drawing/2014/main" id="{1EAEB3D7-D341-9A82-131A-E6FCE2624243}"/>
              </a:ext>
            </a:extLst>
          </p:cNvPr>
          <p:cNvSpPr txBox="1"/>
          <p:nvPr/>
        </p:nvSpPr>
        <p:spPr>
          <a:xfrm>
            <a:off x="6612673" y="2632283"/>
            <a:ext cx="3289610" cy="307777"/>
          </a:xfrm>
          <a:prstGeom prst="rect">
            <a:avLst/>
          </a:prstGeom>
          <a:noFill/>
        </p:spPr>
        <p:txBody>
          <a:bodyPr wrap="square">
            <a:spAutoFit/>
          </a:bodyPr>
          <a:lstStyle/>
          <a:p>
            <a:r>
              <a:rPr lang="en-US" sz="1400" dirty="0"/>
              <a:t>Nature </a:t>
            </a:r>
            <a:r>
              <a:rPr lang="en-US" sz="1400" b="1" dirty="0"/>
              <a:t> 595</a:t>
            </a:r>
            <a:r>
              <a:rPr lang="en-US" sz="1400" dirty="0"/>
              <a:t>, 516–520 (2021)</a:t>
            </a:r>
          </a:p>
        </p:txBody>
      </p:sp>
      <p:pic>
        <p:nvPicPr>
          <p:cNvPr id="3" name="Picture 2">
            <a:extLst>
              <a:ext uri="{FF2B5EF4-FFF2-40B4-BE49-F238E27FC236}">
                <a16:creationId xmlns:a16="http://schemas.microsoft.com/office/drawing/2014/main" id="{EA580375-5F9C-7D9F-4C36-068420670344}"/>
              </a:ext>
            </a:extLst>
          </p:cNvPr>
          <p:cNvPicPr>
            <a:picLocks noChangeAspect="1"/>
          </p:cNvPicPr>
          <p:nvPr/>
        </p:nvPicPr>
        <p:blipFill>
          <a:blip r:embed="rId6"/>
          <a:stretch>
            <a:fillRect/>
          </a:stretch>
        </p:blipFill>
        <p:spPr>
          <a:xfrm>
            <a:off x="2891981" y="4301961"/>
            <a:ext cx="1666510" cy="1595683"/>
          </a:xfrm>
          <a:prstGeom prst="rect">
            <a:avLst/>
          </a:prstGeom>
        </p:spPr>
      </p:pic>
      <p:pic>
        <p:nvPicPr>
          <p:cNvPr id="4" name="Picture 3">
            <a:extLst>
              <a:ext uri="{FF2B5EF4-FFF2-40B4-BE49-F238E27FC236}">
                <a16:creationId xmlns:a16="http://schemas.microsoft.com/office/drawing/2014/main" id="{4FC2B393-B9CA-E1DA-2518-71CD62678E5D}"/>
              </a:ext>
            </a:extLst>
          </p:cNvPr>
          <p:cNvPicPr>
            <a:picLocks noChangeAspect="1"/>
          </p:cNvPicPr>
          <p:nvPr/>
        </p:nvPicPr>
        <p:blipFill>
          <a:blip r:embed="rId7"/>
          <a:stretch>
            <a:fillRect/>
          </a:stretch>
        </p:blipFill>
        <p:spPr>
          <a:xfrm>
            <a:off x="191344" y="4304997"/>
            <a:ext cx="2502801" cy="1597770"/>
          </a:xfrm>
          <a:prstGeom prst="rect">
            <a:avLst/>
          </a:prstGeom>
        </p:spPr>
      </p:pic>
      <p:pic>
        <p:nvPicPr>
          <p:cNvPr id="5" name="Picture 2" descr="Siom- Shanghai Institute of Optics and Fine Mechanics | Militram">
            <a:extLst>
              <a:ext uri="{FF2B5EF4-FFF2-40B4-BE49-F238E27FC236}">
                <a16:creationId xmlns:a16="http://schemas.microsoft.com/office/drawing/2014/main" id="{0B8F6048-363B-1477-402D-1B6D8F4CD1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1095" y="5398711"/>
            <a:ext cx="622577" cy="622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20477B-0144-D6C4-835A-75352DE42820}"/>
              </a:ext>
            </a:extLst>
          </p:cNvPr>
          <p:cNvSpPr txBox="1"/>
          <p:nvPr/>
        </p:nvSpPr>
        <p:spPr>
          <a:xfrm>
            <a:off x="191344" y="6126567"/>
            <a:ext cx="4752528" cy="646331"/>
          </a:xfrm>
          <a:prstGeom prst="rect">
            <a:avLst/>
          </a:prstGeom>
          <a:solidFill>
            <a:srgbClr val="0066CC"/>
          </a:solidFill>
          <a:ln>
            <a:solidFill>
              <a:schemeClr val="tx1"/>
            </a:solidFill>
          </a:ln>
        </p:spPr>
        <p:txBody>
          <a:bodyPr wrap="square" rtlCol="0">
            <a:spAutoFit/>
          </a:bodyPr>
          <a:lstStyle/>
          <a:p>
            <a:pPr algn="ctr"/>
            <a:r>
              <a:rPr lang="en-US" dirty="0">
                <a:solidFill>
                  <a:schemeClr val="bg1"/>
                </a:solidFill>
              </a:rPr>
              <a:t>EPAC will support strategic research for potential future facilities </a:t>
            </a:r>
          </a:p>
        </p:txBody>
      </p:sp>
    </p:spTree>
    <p:extLst>
      <p:ext uri="{BB962C8B-B14F-4D97-AF65-F5344CB8AC3E}">
        <p14:creationId xmlns:p14="http://schemas.microsoft.com/office/powerpoint/2010/main" val="2358954191"/>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43672" y="90115"/>
            <a:ext cx="4366901" cy="584775"/>
          </a:xfrm>
          <a:prstGeom prst="rect">
            <a:avLst/>
          </a:prstGeom>
          <a:noFill/>
        </p:spPr>
        <p:txBody>
          <a:bodyPr wrap="none" rtlCol="0">
            <a:spAutoFit/>
          </a:bodyPr>
          <a:lstStyle/>
          <a:p>
            <a:r>
              <a:rPr lang="en-US" sz="3200" dirty="0"/>
              <a:t>Fundamental Science</a:t>
            </a:r>
          </a:p>
        </p:txBody>
      </p:sp>
      <p:pic>
        <p:nvPicPr>
          <p:cNvPr id="14" name="Picture 13" descr="medium.png"/>
          <p:cNvPicPr>
            <a:picLocks noChangeAspect="1"/>
          </p:cNvPicPr>
          <p:nvPr/>
        </p:nvPicPr>
        <p:blipFill rotWithShape="1">
          <a:blip r:embed="rId3">
            <a:extLst>
              <a:ext uri="{28A0092B-C50C-407E-A947-70E740481C1C}">
                <a14:useLocalDpi xmlns:a14="http://schemas.microsoft.com/office/drawing/2010/main" val="0"/>
              </a:ext>
            </a:extLst>
          </a:blip>
          <a:srcRect l="51337"/>
          <a:stretch/>
        </p:blipFill>
        <p:spPr>
          <a:xfrm>
            <a:off x="6960096" y="2749376"/>
            <a:ext cx="3090109" cy="4064000"/>
          </a:xfrm>
          <a:prstGeom prst="rect">
            <a:avLst/>
          </a:prstGeom>
        </p:spPr>
      </p:pic>
      <p:pic>
        <p:nvPicPr>
          <p:cNvPr id="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1265" y="382503"/>
            <a:ext cx="1179391" cy="454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7" name="Picture 16"/>
          <p:cNvPicPr>
            <a:picLocks noChangeAspect="1"/>
          </p:cNvPicPr>
          <p:nvPr/>
        </p:nvPicPr>
        <p:blipFill rotWithShape="1">
          <a:blip r:embed="rId5"/>
          <a:srcRect t="27680" r="52722" b="27524"/>
          <a:stretch/>
        </p:blipFill>
        <p:spPr>
          <a:xfrm>
            <a:off x="10771324" y="5529326"/>
            <a:ext cx="1212181" cy="478562"/>
          </a:xfrm>
          <a:prstGeom prst="rect">
            <a:avLst/>
          </a:prstGeom>
        </p:spPr>
      </p:pic>
      <p:pic>
        <p:nvPicPr>
          <p:cNvPr id="18" name="Picture 17"/>
          <p:cNvPicPr>
            <a:picLocks noChangeAspect="1"/>
          </p:cNvPicPr>
          <p:nvPr/>
        </p:nvPicPr>
        <p:blipFill>
          <a:blip r:embed="rId6"/>
          <a:stretch>
            <a:fillRect/>
          </a:stretch>
        </p:blipFill>
        <p:spPr>
          <a:xfrm>
            <a:off x="10711856" y="3573016"/>
            <a:ext cx="1447015" cy="533587"/>
          </a:xfrm>
          <a:prstGeom prst="rect">
            <a:avLst/>
          </a:prstGeom>
        </p:spPr>
      </p:pic>
      <p:pic>
        <p:nvPicPr>
          <p:cNvPr id="19" name="Picture 18"/>
          <p:cNvPicPr>
            <a:picLocks noChangeAspect="1"/>
          </p:cNvPicPr>
          <p:nvPr/>
        </p:nvPicPr>
        <p:blipFill>
          <a:blip r:embed="rId7"/>
          <a:stretch>
            <a:fillRect/>
          </a:stretch>
        </p:blipFill>
        <p:spPr>
          <a:xfrm>
            <a:off x="10704512" y="4797152"/>
            <a:ext cx="1384502" cy="692251"/>
          </a:xfrm>
          <a:prstGeom prst="rect">
            <a:avLst/>
          </a:prstGeom>
        </p:spPr>
      </p:pic>
      <p:pic>
        <p:nvPicPr>
          <p:cNvPr id="20" name="Picture 19"/>
          <p:cNvPicPr>
            <a:picLocks noChangeAspect="1"/>
          </p:cNvPicPr>
          <p:nvPr/>
        </p:nvPicPr>
        <p:blipFill rotWithShape="1">
          <a:blip r:embed="rId8"/>
          <a:srcRect l="36714"/>
          <a:stretch/>
        </p:blipFill>
        <p:spPr>
          <a:xfrm>
            <a:off x="10958960" y="836712"/>
            <a:ext cx="897680" cy="537766"/>
          </a:xfrm>
          <a:prstGeom prst="rect">
            <a:avLst/>
          </a:prstGeom>
        </p:spPr>
      </p:pic>
      <p:pic>
        <p:nvPicPr>
          <p:cNvPr id="21" name="Picture 20" descr="umich.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2504" y="1537950"/>
            <a:ext cx="666612" cy="666612"/>
          </a:xfrm>
          <a:prstGeom prst="rect">
            <a:avLst/>
          </a:prstGeom>
        </p:spPr>
      </p:pic>
      <p:pic>
        <p:nvPicPr>
          <p:cNvPr id="22" name="Picture 21" descr="desy.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68894" y="1566453"/>
            <a:ext cx="615334" cy="615334"/>
          </a:xfrm>
          <a:prstGeom prst="rect">
            <a:avLst/>
          </a:prstGeom>
        </p:spPr>
      </p:pic>
      <p:pic>
        <p:nvPicPr>
          <p:cNvPr id="23" name="Picture 22" descr="supa.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48528" y="4077072"/>
            <a:ext cx="1179391" cy="707634"/>
          </a:xfrm>
          <a:prstGeom prst="rect">
            <a:avLst/>
          </a:prstGeom>
        </p:spPr>
      </p:pic>
      <p:pic>
        <p:nvPicPr>
          <p:cNvPr id="24" name="Picture 23" descr="lancaster.png"/>
          <p:cNvPicPr>
            <a:picLocks noChangeAspect="1"/>
          </p:cNvPicPr>
          <p:nvPr/>
        </p:nvPicPr>
        <p:blipFill rotWithShape="1">
          <a:blip r:embed="rId12" cstate="print">
            <a:extLst>
              <a:ext uri="{28A0092B-C50C-407E-A947-70E740481C1C}">
                <a14:useLocalDpi xmlns:a14="http://schemas.microsoft.com/office/drawing/2010/main" val="0"/>
              </a:ext>
            </a:extLst>
          </a:blip>
          <a:srcRect l="14894" r="16842"/>
          <a:stretch/>
        </p:blipFill>
        <p:spPr>
          <a:xfrm>
            <a:off x="11055669" y="2204864"/>
            <a:ext cx="872979" cy="578151"/>
          </a:xfrm>
          <a:prstGeom prst="rect">
            <a:avLst/>
          </a:prstGeom>
        </p:spPr>
      </p:pic>
      <p:pic>
        <p:nvPicPr>
          <p:cNvPr id="25" name="Picture 24"/>
          <p:cNvPicPr>
            <a:picLocks noChangeAspect="1"/>
          </p:cNvPicPr>
          <p:nvPr/>
        </p:nvPicPr>
        <p:blipFill rotWithShape="1">
          <a:blip r:embed="rId13"/>
          <a:srcRect b="11044"/>
          <a:stretch/>
        </p:blipFill>
        <p:spPr>
          <a:xfrm>
            <a:off x="11115629" y="2780928"/>
            <a:ext cx="717890" cy="749667"/>
          </a:xfrm>
          <a:prstGeom prst="rect">
            <a:avLst/>
          </a:prstGeom>
        </p:spPr>
      </p:pic>
      <p:sp>
        <p:nvSpPr>
          <p:cNvPr id="7" name="TextBox 6"/>
          <p:cNvSpPr txBox="1"/>
          <p:nvPr/>
        </p:nvSpPr>
        <p:spPr>
          <a:xfrm>
            <a:off x="8612068" y="2893392"/>
            <a:ext cx="1300356" cy="369332"/>
          </a:xfrm>
          <a:prstGeom prst="rect">
            <a:avLst/>
          </a:prstGeom>
          <a:noFill/>
        </p:spPr>
        <p:txBody>
          <a:bodyPr wrap="none" rtlCol="0">
            <a:spAutoFit/>
          </a:bodyPr>
          <a:lstStyle/>
          <a:p>
            <a:r>
              <a:rPr lang="en-GB" dirty="0"/>
              <a:t>w/o laser </a:t>
            </a:r>
          </a:p>
        </p:txBody>
      </p:sp>
      <p:sp>
        <p:nvSpPr>
          <p:cNvPr id="27" name="TextBox 26"/>
          <p:cNvSpPr txBox="1"/>
          <p:nvPr/>
        </p:nvSpPr>
        <p:spPr>
          <a:xfrm>
            <a:off x="8616280" y="4972332"/>
            <a:ext cx="1342034" cy="369332"/>
          </a:xfrm>
          <a:prstGeom prst="rect">
            <a:avLst/>
          </a:prstGeom>
          <a:noFill/>
        </p:spPr>
        <p:txBody>
          <a:bodyPr wrap="none" rtlCol="0">
            <a:spAutoFit/>
          </a:bodyPr>
          <a:lstStyle/>
          <a:p>
            <a:r>
              <a:rPr lang="en-GB" dirty="0"/>
              <a:t>with laser </a:t>
            </a:r>
          </a:p>
        </p:txBody>
      </p:sp>
      <p:pic>
        <p:nvPicPr>
          <p:cNvPr id="4" name="Picture 3" descr="Henry-Ford-photo--tojpeg_1521463512181_x2.jpg">
            <a:extLst>
              <a:ext uri="{FF2B5EF4-FFF2-40B4-BE49-F238E27FC236}">
                <a16:creationId xmlns:a16="http://schemas.microsoft.com/office/drawing/2014/main" id="{5C9A9940-1D5B-8D43-7191-8F95E825E60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7639" y="815576"/>
            <a:ext cx="2354785" cy="1836099"/>
          </a:xfrm>
          <a:prstGeom prst="rect">
            <a:avLst/>
          </a:prstGeom>
        </p:spPr>
      </p:pic>
      <p:sp>
        <p:nvSpPr>
          <p:cNvPr id="6" name="Content Placeholder 5">
            <a:extLst>
              <a:ext uri="{FF2B5EF4-FFF2-40B4-BE49-F238E27FC236}">
                <a16:creationId xmlns:a16="http://schemas.microsoft.com/office/drawing/2014/main" id="{B5841B54-C3BB-636E-BC64-0C5563C783AD}"/>
              </a:ext>
            </a:extLst>
          </p:cNvPr>
          <p:cNvSpPr>
            <a:spLocks noGrp="1"/>
          </p:cNvSpPr>
          <p:nvPr>
            <p:ph idx="1"/>
          </p:nvPr>
        </p:nvSpPr>
        <p:spPr>
          <a:xfrm>
            <a:off x="164081" y="868728"/>
            <a:ext cx="6700886" cy="5440592"/>
          </a:xfrm>
        </p:spPr>
        <p:txBody>
          <a:bodyPr>
            <a:normAutofit fontScale="92500" lnSpcReduction="20000"/>
          </a:bodyPr>
          <a:lstStyle/>
          <a:p>
            <a:r>
              <a:rPr lang="en-US" sz="2400" dirty="0"/>
              <a:t>CLF experiment provided first demonstration of “radiation reaction”: electrons slowed down by their own radiation</a:t>
            </a:r>
          </a:p>
          <a:p>
            <a:pPr lvl="1"/>
            <a:r>
              <a:rPr lang="en-GB" sz="2000" dirty="0"/>
              <a:t>Imperial College led team used Gemini laser to accelerate electrons to near-light speeds  while the second Gemini beam is focused onto the electrons at extreme intensities</a:t>
            </a:r>
          </a:p>
          <a:p>
            <a:pPr lvl="1"/>
            <a:r>
              <a:rPr lang="en-GB" sz="2000" dirty="0"/>
              <a:t>Electrons radiate strongly in intense fields – the back-action causes electrons to loose energy</a:t>
            </a:r>
          </a:p>
          <a:p>
            <a:pPr lvl="1"/>
            <a:r>
              <a:rPr lang="en-GB" sz="2000" dirty="0"/>
              <a:t>Quantum Electro-Dynamics models are required when the electron recoil is large &amp; the emitted frequency is large</a:t>
            </a:r>
          </a:p>
          <a:p>
            <a:r>
              <a:rPr lang="en-GB" sz="2400" dirty="0"/>
              <a:t>Data agrees with the Quantum models, suggesting QED effects</a:t>
            </a:r>
          </a:p>
          <a:p>
            <a:pPr lvl="1"/>
            <a:r>
              <a:rPr lang="en-GB" sz="2000" dirty="0"/>
              <a:t>Radiation reaction such as this is thought to occur around black holes and quasars; it’s the first time this has been recreated in a laboratory</a:t>
            </a:r>
          </a:p>
          <a:p>
            <a:r>
              <a:rPr lang="en-US" sz="2400" dirty="0"/>
              <a:t>EPAC will enable these sorts of observations with statistically significant data rather than “one off” observations</a:t>
            </a:r>
          </a:p>
          <a:p>
            <a:endParaRPr lang="en-GB" sz="2400" dirty="0"/>
          </a:p>
          <a:p>
            <a:endParaRPr lang="en-US" sz="2400" dirty="0"/>
          </a:p>
          <a:p>
            <a:endParaRPr lang="en-GB" sz="2400" dirty="0"/>
          </a:p>
        </p:txBody>
      </p:sp>
      <p:sp>
        <p:nvSpPr>
          <p:cNvPr id="10" name="TextBox 9">
            <a:extLst>
              <a:ext uri="{FF2B5EF4-FFF2-40B4-BE49-F238E27FC236}">
                <a16:creationId xmlns:a16="http://schemas.microsoft.com/office/drawing/2014/main" id="{7AA2B250-06B9-6FC5-7838-B67D7A9474CC}"/>
              </a:ext>
            </a:extLst>
          </p:cNvPr>
          <p:cNvSpPr txBox="1"/>
          <p:nvPr/>
        </p:nvSpPr>
        <p:spPr>
          <a:xfrm>
            <a:off x="1106167" y="5949280"/>
            <a:ext cx="4752528" cy="646331"/>
          </a:xfrm>
          <a:prstGeom prst="rect">
            <a:avLst/>
          </a:prstGeom>
          <a:solidFill>
            <a:srgbClr val="0066CC"/>
          </a:solidFill>
          <a:ln>
            <a:solidFill>
              <a:schemeClr val="tx1"/>
            </a:solidFill>
          </a:ln>
        </p:spPr>
        <p:txBody>
          <a:bodyPr wrap="square" rtlCol="0">
            <a:spAutoFit/>
          </a:bodyPr>
          <a:lstStyle/>
          <a:p>
            <a:pPr algn="ctr"/>
            <a:r>
              <a:rPr lang="en-US" dirty="0">
                <a:solidFill>
                  <a:schemeClr val="bg1"/>
                </a:solidFill>
              </a:rPr>
              <a:t>EPAC will support curiosity driven fundamental science – with statistics!</a:t>
            </a:r>
          </a:p>
        </p:txBody>
      </p:sp>
    </p:spTree>
    <p:extLst>
      <p:ext uri="{BB962C8B-B14F-4D97-AF65-F5344CB8AC3E}">
        <p14:creationId xmlns:p14="http://schemas.microsoft.com/office/powerpoint/2010/main" val="1444910564"/>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sz="3700" dirty="0">
                <a:latin typeface="Arial" panose="020B0604020202020204" pitchFamily="34" charset="0"/>
                <a:cs typeface="Arial" panose="020B0604020202020204" pitchFamily="34" charset="0"/>
              </a:rPr>
              <a:t>Peak Brightness (keV and MeV)</a:t>
            </a:r>
            <a:endParaRPr lang="en-US" sz="3700" kern="12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8ADDAA2-3767-9A8C-AC77-9AD90196B6E2}"/>
              </a:ext>
            </a:extLst>
          </p:cNvPr>
          <p:cNvSpPr>
            <a:spLocks noGrp="1"/>
          </p:cNvSpPr>
          <p:nvPr>
            <p:ph idx="1"/>
          </p:nvPr>
        </p:nvSpPr>
        <p:spPr>
          <a:xfrm>
            <a:off x="263352" y="1111369"/>
            <a:ext cx="5774432" cy="4621887"/>
          </a:xfrm>
        </p:spPr>
        <p:txBody>
          <a:bodyPr>
            <a:normAutofit fontScale="62500" lnSpcReduction="20000"/>
          </a:bodyPr>
          <a:lstStyle/>
          <a:p>
            <a:pPr marL="285750" indent="-228600">
              <a:lnSpc>
                <a:spcPct val="11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peak brightness of EPAC (</a:t>
            </a:r>
            <a:r>
              <a:rPr lang="en-US" dirty="0" err="1">
                <a:latin typeface="Arial" panose="020B0604020202020204" pitchFamily="34" charset="0"/>
                <a:cs typeface="Arial" panose="020B0604020202020204" pitchFamily="34" charset="0"/>
              </a:rPr>
              <a:t>betatron</a:t>
            </a:r>
            <a:r>
              <a:rPr lang="en-US" dirty="0">
                <a:latin typeface="Arial" panose="020B0604020202020204" pitchFamily="34" charset="0"/>
                <a:cs typeface="Arial" panose="020B0604020202020204" pitchFamily="34" charset="0"/>
              </a:rPr>
              <a:t>) per pulse will be similar to synchrotrons like APS and ALS</a:t>
            </a:r>
            <a:endParaRPr lang="en-US" sz="3600" dirty="0">
              <a:latin typeface="Arial" panose="020B0604020202020204" pitchFamily="34" charset="0"/>
              <a:cs typeface="Arial" panose="020B0604020202020204" pitchFamily="34" charset="0"/>
            </a:endParaRPr>
          </a:p>
          <a:p>
            <a:pPr marL="285750" indent="-228600">
              <a:lnSpc>
                <a:spcPct val="11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peak brightness of </a:t>
            </a:r>
            <a:r>
              <a:rPr lang="en-US" dirty="0" err="1">
                <a:latin typeface="Arial" panose="020B0604020202020204" pitchFamily="34" charset="0"/>
                <a:cs typeface="Arial" panose="020B0604020202020204" pitchFamily="34" charset="0"/>
              </a:rPr>
              <a:t>betatron</a:t>
            </a:r>
            <a:r>
              <a:rPr lang="en-US" dirty="0">
                <a:latin typeface="Arial" panose="020B0604020202020204" pitchFamily="34" charset="0"/>
                <a:cs typeface="Arial" panose="020B0604020202020204" pitchFamily="34" charset="0"/>
              </a:rPr>
              <a:t> x-rays from Gemini has reached &gt;10</a:t>
            </a:r>
            <a:r>
              <a:rPr lang="en-US" baseline="30000" dirty="0">
                <a:latin typeface="Arial" panose="020B0604020202020204" pitchFamily="34" charset="0"/>
                <a:cs typeface="Arial" panose="020B0604020202020204" pitchFamily="34" charset="0"/>
              </a:rPr>
              <a:t>23</a:t>
            </a:r>
            <a:r>
              <a:rPr lang="en-US" dirty="0">
                <a:latin typeface="Arial" panose="020B0604020202020204" pitchFamily="34" charset="0"/>
                <a:cs typeface="Arial" panose="020B0604020202020204" pitchFamily="34" charset="0"/>
              </a:rPr>
              <a:t> photons s</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mrad</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mm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(0.1% BW) at between 20 and 150 keV – we expect EPAC to perform similarly if not better</a:t>
            </a:r>
          </a:p>
          <a:p>
            <a:pPr marL="342900" indent="-285750">
              <a:lnSpc>
                <a:spcPct val="11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Peak Brightness of LPA Bremsstrahlung sources are the highest of any MeV x-ray technology reaching </a:t>
            </a:r>
            <a:r>
              <a:rPr lang="en-GB" dirty="0">
                <a:latin typeface="Arial" panose="020B0604020202020204" pitchFamily="34" charset="0"/>
                <a:ea typeface="+mn-lt"/>
                <a:cs typeface="Arial" panose="020B0604020202020204" pitchFamily="34" charset="0"/>
              </a:rPr>
              <a:t>10</a:t>
            </a:r>
            <a:r>
              <a:rPr lang="en-GB" baseline="30000" dirty="0">
                <a:latin typeface="Arial" panose="020B0604020202020204" pitchFamily="34" charset="0"/>
                <a:ea typeface="+mn-lt"/>
                <a:cs typeface="Arial" panose="020B0604020202020204" pitchFamily="34" charset="0"/>
              </a:rPr>
              <a:t>20</a:t>
            </a:r>
            <a:r>
              <a:rPr lang="en-GB" dirty="0">
                <a:latin typeface="Arial" panose="020B0604020202020204" pitchFamily="34" charset="0"/>
                <a:ea typeface="+mn-lt"/>
                <a:cs typeface="Arial" panose="020B0604020202020204" pitchFamily="34" charset="0"/>
              </a:rPr>
              <a:t> photons/(s mm2 mrad2) (0.1% BW)</a:t>
            </a:r>
          </a:p>
          <a:p>
            <a:pPr marL="342900" indent="-285750">
              <a:lnSpc>
                <a:spcPct val="110000"/>
              </a:lnSpc>
              <a:spcBef>
                <a:spcPts val="600"/>
              </a:spcBef>
              <a:spcAft>
                <a:spcPts val="600"/>
              </a:spcAft>
              <a:buFont typeface="Arial" panose="020B0604020202020204" pitchFamily="34" charset="0"/>
              <a:buChar char="•"/>
            </a:pPr>
            <a:r>
              <a:rPr lang="en-GB" dirty="0">
                <a:latin typeface="Arial" panose="020B0604020202020204" pitchFamily="34" charset="0"/>
                <a:ea typeface="+mn-lt"/>
                <a:cs typeface="Arial" panose="020B0604020202020204" pitchFamily="34" charset="0"/>
              </a:rPr>
              <a:t>Both ultra fast and partially coherent (</a:t>
            </a:r>
            <a:r>
              <a:rPr lang="en-GB" dirty="0" err="1">
                <a:latin typeface="Arial" panose="020B0604020202020204" pitchFamily="34" charset="0"/>
                <a:ea typeface="+mn-lt"/>
                <a:cs typeface="Arial" panose="020B0604020202020204" pitchFamily="34" charset="0"/>
              </a:rPr>
              <a:t>Betatron</a:t>
            </a:r>
            <a:r>
              <a:rPr lang="en-GB" dirty="0">
                <a:latin typeface="Arial" panose="020B0604020202020204" pitchFamily="34" charset="0"/>
                <a:ea typeface="+mn-lt"/>
                <a:cs typeface="Arial" panose="020B0604020202020204" pitchFamily="34" charset="0"/>
              </a:rPr>
              <a:t>)</a:t>
            </a:r>
            <a:endParaRPr lang="en-US" dirty="0">
              <a:latin typeface="Arial" panose="020B0604020202020204" pitchFamily="34" charset="0"/>
              <a:ea typeface="+mn-lt"/>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461138" y="980728"/>
            <a:ext cx="5072320" cy="4837911"/>
          </a:xfrm>
          <a:custGeom>
            <a:avLst/>
            <a:gdLst/>
            <a:ahLst/>
            <a:cxnLst/>
            <a:rect l="l" t="t" r="r" b="b"/>
            <a:pathLst>
              <a:path w="4636009" h="5032375">
                <a:moveTo>
                  <a:pt x="0" y="0"/>
                </a:moveTo>
                <a:lnTo>
                  <a:pt x="4636009" y="0"/>
                </a:lnTo>
                <a:lnTo>
                  <a:pt x="4636009" y="5032375"/>
                </a:lnTo>
                <a:lnTo>
                  <a:pt x="0" y="5032375"/>
                </a:lnTo>
                <a:close/>
              </a:path>
            </a:pathLst>
          </a:custGeom>
        </p:spPr>
      </p:pic>
      <p:sp>
        <p:nvSpPr>
          <p:cNvPr id="5" name="TextBox 4">
            <a:extLst>
              <a:ext uri="{FF2B5EF4-FFF2-40B4-BE49-F238E27FC236}">
                <a16:creationId xmlns:a16="http://schemas.microsoft.com/office/drawing/2014/main" id="{92F54F66-B9D3-C834-C221-5597A3A7B0FF}"/>
              </a:ext>
            </a:extLst>
          </p:cNvPr>
          <p:cNvSpPr txBox="1"/>
          <p:nvPr/>
        </p:nvSpPr>
        <p:spPr>
          <a:xfrm>
            <a:off x="799388" y="5661248"/>
            <a:ext cx="5661750"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EAPC aims to offer something not available conventionally and improvements in aspects that are – i.e. range and dynamics </a:t>
            </a:r>
          </a:p>
        </p:txBody>
      </p:sp>
    </p:spTree>
    <p:extLst>
      <p:ext uri="{BB962C8B-B14F-4D97-AF65-F5344CB8AC3E}">
        <p14:creationId xmlns:p14="http://schemas.microsoft.com/office/powerpoint/2010/main" val="81611399"/>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116632"/>
            <a:ext cx="10972800" cy="608682"/>
          </a:xfrm>
        </p:spPr>
        <p:txBody>
          <a:bodyPr/>
          <a:lstStyle/>
          <a:p>
            <a:r>
              <a:rPr lang="en-GB" dirty="0"/>
              <a:t>Manufacturing</a:t>
            </a:r>
          </a:p>
        </p:txBody>
      </p:sp>
      <p:sp>
        <p:nvSpPr>
          <p:cNvPr id="15" name="TextBox 4"/>
          <p:cNvSpPr txBox="1">
            <a:spLocks noChangeArrowheads="1"/>
          </p:cNvSpPr>
          <p:nvPr/>
        </p:nvSpPr>
        <p:spPr bwMode="auto">
          <a:xfrm>
            <a:off x="263352" y="4797152"/>
            <a:ext cx="9937104" cy="2092881"/>
          </a:xfrm>
          <a:prstGeom prst="rect">
            <a:avLst/>
          </a:prstGeom>
          <a:noFill/>
          <a:ln w="9525">
            <a:noFill/>
            <a:miter lim="800000"/>
            <a:headEnd/>
            <a:tailEnd/>
          </a:ln>
        </p:spPr>
        <p:txBody>
          <a:bodyPr wrap="square">
            <a:spAutoFit/>
          </a:bodyPr>
          <a:lstStyle/>
          <a:p>
            <a:pPr>
              <a:spcAft>
                <a:spcPts val="600"/>
              </a:spcAft>
              <a:buFont typeface="Arial" pitchFamily="34" charset="0"/>
              <a:buChar char="•"/>
            </a:pPr>
            <a:r>
              <a:rPr lang="en-GB" sz="2400" dirty="0">
                <a:solidFill>
                  <a:srgbClr val="FFFFFF"/>
                </a:solidFill>
              </a:rPr>
              <a:t> This image shows how a 60,000 rpm turbine can be frozen using penetrating laser driven X-Rays (1 Vulcan laser shot, 1 </a:t>
            </a:r>
            <a:r>
              <a:rPr lang="en-GB" sz="2400" dirty="0" err="1">
                <a:solidFill>
                  <a:srgbClr val="FFFFFF"/>
                </a:solidFill>
              </a:rPr>
              <a:t>ps</a:t>
            </a:r>
            <a:r>
              <a:rPr lang="en-GB" sz="2400" dirty="0">
                <a:solidFill>
                  <a:srgbClr val="FFFFFF"/>
                </a:solidFill>
              </a:rPr>
              <a:t>)</a:t>
            </a:r>
          </a:p>
          <a:p>
            <a:pPr>
              <a:spcAft>
                <a:spcPts val="600"/>
              </a:spcAft>
              <a:buFont typeface="Arial" pitchFamily="34" charset="0"/>
              <a:buChar char="•"/>
            </a:pPr>
            <a:r>
              <a:rPr lang="en-GB" sz="2400" dirty="0">
                <a:solidFill>
                  <a:srgbClr val="FFFFFF"/>
                </a:solidFill>
              </a:rPr>
              <a:t> 1 image “= 2 generations of development” for company involved</a:t>
            </a:r>
          </a:p>
          <a:p>
            <a:pPr>
              <a:spcAft>
                <a:spcPts val="600"/>
              </a:spcAft>
              <a:buFont typeface="Arial" pitchFamily="34" charset="0"/>
              <a:buChar char="•"/>
            </a:pPr>
            <a:r>
              <a:rPr lang="en-GB" sz="2400" dirty="0">
                <a:solidFill>
                  <a:srgbClr val="FFFFFF"/>
                </a:solidFill>
              </a:rPr>
              <a:t> A repetitive, bright source of X-Rays would allow real time imaging of dynamics of rapidly moving objects (e.g. engines)</a:t>
            </a:r>
          </a:p>
        </p:txBody>
      </p:sp>
      <p:pic>
        <p:nvPicPr>
          <p:cNvPr id="16" name="Picture 3" descr="TMP (2007-07-20) 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848" y="1561469"/>
            <a:ext cx="2448272" cy="179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3" cstate="print"/>
          <a:srcRect l="28220" t="25365" r="29865" b="29111"/>
          <a:stretch>
            <a:fillRect/>
          </a:stretch>
        </p:blipFill>
        <p:spPr bwMode="auto">
          <a:xfrm rot="16200000">
            <a:off x="5341336" y="2243226"/>
            <a:ext cx="2088233" cy="4535084"/>
          </a:xfrm>
          <a:prstGeom prst="rect">
            <a:avLst/>
          </a:prstGeom>
          <a:noFill/>
          <a:ln w="9525">
            <a:noFill/>
            <a:miter lim="800000"/>
            <a:headEnd/>
            <a:tailEnd/>
          </a:ln>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33746" y="1628800"/>
            <a:ext cx="3978443" cy="395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A9016F3-2190-A363-9629-C35D742BF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846164"/>
            <a:ext cx="3027562" cy="782635"/>
          </a:xfrm>
          <a:prstGeom prst="rect">
            <a:avLst/>
          </a:prstGeom>
        </p:spPr>
      </p:pic>
      <p:sp>
        <p:nvSpPr>
          <p:cNvPr id="3" name="TextBox 2">
            <a:extLst>
              <a:ext uri="{FF2B5EF4-FFF2-40B4-BE49-F238E27FC236}">
                <a16:creationId xmlns:a16="http://schemas.microsoft.com/office/drawing/2014/main" id="{71914FD1-D8FA-3755-4E4D-9D1B42824D0D}"/>
              </a:ext>
            </a:extLst>
          </p:cNvPr>
          <p:cNvSpPr txBox="1"/>
          <p:nvPr/>
        </p:nvSpPr>
        <p:spPr>
          <a:xfrm>
            <a:off x="-24680" y="5805264"/>
            <a:ext cx="10334880" cy="707886"/>
          </a:xfrm>
          <a:prstGeom prst="rect">
            <a:avLst/>
          </a:prstGeom>
          <a:noFill/>
        </p:spPr>
        <p:txBody>
          <a:bodyPr wrap="none" rtlCol="0">
            <a:spAutoFit/>
          </a:bodyPr>
          <a:lstStyle/>
          <a:p>
            <a:pPr marL="285750" indent="-285750">
              <a:buFont typeface="Arial" panose="020B0604020202020204" pitchFamily="34" charset="0"/>
              <a:buChar char="•"/>
            </a:pPr>
            <a:r>
              <a:rPr lang="en-GB" sz="2000" dirty="0"/>
              <a:t>Dynamic, penetrative imaging </a:t>
            </a:r>
          </a:p>
          <a:p>
            <a:pPr marL="285750" indent="-285750">
              <a:buFont typeface="Arial" panose="020B0604020202020204" pitchFamily="34" charset="0"/>
              <a:buChar char="•"/>
            </a:pPr>
            <a:r>
              <a:rPr lang="en-GB" sz="2000" dirty="0"/>
              <a:t>200keV+ X-Rays used to penetrate casing and freeze motion of turbines blades</a:t>
            </a:r>
          </a:p>
        </p:txBody>
      </p:sp>
      <p:sp>
        <p:nvSpPr>
          <p:cNvPr id="5" name="TextBox 4">
            <a:extLst>
              <a:ext uri="{FF2B5EF4-FFF2-40B4-BE49-F238E27FC236}">
                <a16:creationId xmlns:a16="http://schemas.microsoft.com/office/drawing/2014/main" id="{09531315-593F-6E4B-ADCF-AFD1019F7488}"/>
              </a:ext>
            </a:extLst>
          </p:cNvPr>
          <p:cNvSpPr txBox="1"/>
          <p:nvPr/>
        </p:nvSpPr>
        <p:spPr>
          <a:xfrm>
            <a:off x="7717252" y="1628799"/>
            <a:ext cx="3419307" cy="1631216"/>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a:t>
            </a:r>
            <a:r>
              <a:rPr lang="en-GB" sz="2000" i="1" dirty="0">
                <a:solidFill>
                  <a:schemeClr val="bg1"/>
                </a:solidFill>
              </a:rPr>
              <a:t>That one image was equivalent to 2 generations of development for us”</a:t>
            </a:r>
            <a:r>
              <a:rPr lang="en-GB" sz="2000" dirty="0">
                <a:solidFill>
                  <a:schemeClr val="bg1"/>
                </a:solidFill>
              </a:rPr>
              <a:t> </a:t>
            </a:r>
          </a:p>
          <a:p>
            <a:pPr algn="ctr"/>
            <a:r>
              <a:rPr lang="en-GB" sz="2000" dirty="0">
                <a:solidFill>
                  <a:schemeClr val="bg1"/>
                </a:solidFill>
              </a:rPr>
              <a:t>- CTO</a:t>
            </a:r>
          </a:p>
        </p:txBody>
      </p:sp>
    </p:spTree>
    <p:extLst>
      <p:ext uri="{BB962C8B-B14F-4D97-AF65-F5344CB8AC3E}">
        <p14:creationId xmlns:p14="http://schemas.microsoft.com/office/powerpoint/2010/main" val="1797570648"/>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79376" y="-27384"/>
            <a:ext cx="8568953" cy="707886"/>
          </a:xfrm>
          <a:prstGeom prst="rect">
            <a:avLst/>
          </a:prstGeom>
          <a:noFill/>
        </p:spPr>
        <p:txBody>
          <a:bodyPr wrap="square" rtlCol="0" anchor="t">
            <a:spAutoFit/>
          </a:bodyPr>
          <a:lstStyle/>
          <a:p>
            <a:pPr algn="ctr"/>
            <a:r>
              <a:rPr lang="en-GB" sz="4000" spc="-150" dirty="0">
                <a:latin typeface="+mj-lt"/>
                <a:cs typeface="Arial" panose="020B0604020202020204" pitchFamily="34" charset="0"/>
              </a:rPr>
              <a:t>Dynamic XANES</a:t>
            </a:r>
            <a:endParaRPr lang="en-US" sz="4000" spc="-150" dirty="0">
              <a:latin typeface="+mj-lt"/>
              <a:cs typeface="Arial" panose="020B0604020202020204" pitchFamily="34" charset="0"/>
            </a:endParaRPr>
          </a:p>
        </p:txBody>
      </p:sp>
      <p:sp>
        <p:nvSpPr>
          <p:cNvPr id="23" name="Rectangle 22">
            <a:extLst>
              <a:ext uri="{FF2B5EF4-FFF2-40B4-BE49-F238E27FC236}">
                <a16:creationId xmlns:a16="http://schemas.microsoft.com/office/drawing/2014/main" id="{6E288275-2FA5-564F-87D1-D588139B106D}"/>
              </a:ext>
            </a:extLst>
          </p:cNvPr>
          <p:cNvSpPr/>
          <p:nvPr/>
        </p:nvSpPr>
        <p:spPr>
          <a:xfrm>
            <a:off x="390115" y="607052"/>
            <a:ext cx="6808034" cy="3785652"/>
          </a:xfrm>
          <a:prstGeom prst="rect">
            <a:avLst/>
          </a:prstGeom>
        </p:spPr>
        <p:txBody>
          <a:bodyPr wrap="square">
            <a:spAutoFit/>
          </a:bodyPr>
          <a:lstStyle/>
          <a:p>
            <a:pPr marL="342900" indent="-342900" fontAlgn="base">
              <a:buFont typeface="Arial" panose="020B0604020202020204" pitchFamily="34" charset="0"/>
              <a:buChar char="•"/>
            </a:pPr>
            <a:r>
              <a:rPr lang="en-US" sz="2000" spc="-150" dirty="0">
                <a:cs typeface="Arial" panose="020B0604020202020204" pitchFamily="34" charset="0"/>
              </a:rPr>
              <a:t>XANES (X-ray Absorption Near-Edge Structure) with laser-driven </a:t>
            </a:r>
            <a:r>
              <a:rPr lang="en-US" sz="2000" spc="-150" dirty="0" err="1">
                <a:cs typeface="Arial" panose="020B0604020202020204" pitchFamily="34" charset="0"/>
              </a:rPr>
              <a:t>betatron</a:t>
            </a:r>
            <a:r>
              <a:rPr lang="en-US" sz="2000" spc="-150" dirty="0">
                <a:cs typeface="Arial" panose="020B0604020202020204" pitchFamily="34" charset="0"/>
              </a:rPr>
              <a:t> x-rays  provide measurements of temperature and structure of matter in extreme environments</a:t>
            </a:r>
          </a:p>
          <a:p>
            <a:pPr marL="342900" indent="-342900" fontAlgn="base">
              <a:buFont typeface="Arial" panose="020B0604020202020204" pitchFamily="34" charset="0"/>
              <a:buChar char="•"/>
            </a:pPr>
            <a:endParaRPr lang="en-US" sz="2000" spc="-150" dirty="0">
              <a:cs typeface="Arial" panose="020B0604020202020204" pitchFamily="34" charset="0"/>
            </a:endParaRPr>
          </a:p>
          <a:p>
            <a:pPr marL="342900" indent="-342900" fontAlgn="base">
              <a:buFont typeface="Arial" panose="020B0604020202020204" pitchFamily="34" charset="0"/>
              <a:buChar char="•"/>
            </a:pPr>
            <a:r>
              <a:rPr lang="en-US" sz="2000" b="1" spc="-150" dirty="0">
                <a:cs typeface="Arial" panose="020B0604020202020204" pitchFamily="34" charset="0"/>
              </a:rPr>
              <a:t>Temporal resolution &lt;100fs, </a:t>
            </a:r>
            <a:r>
              <a:rPr lang="en-US" sz="2000" spc="-150" dirty="0">
                <a:cs typeface="Arial" panose="020B0604020202020204" pitchFamily="34" charset="0"/>
              </a:rPr>
              <a:t>enabling studies of ultrafast transitions in extreme conditions. </a:t>
            </a:r>
          </a:p>
          <a:p>
            <a:pPr marL="342900" indent="-342900" fontAlgn="base">
              <a:buFont typeface="Arial" panose="020B0604020202020204" pitchFamily="34" charset="0"/>
              <a:buChar char="•"/>
            </a:pPr>
            <a:endParaRPr lang="en-US" sz="2000" spc="-150" dirty="0">
              <a:cs typeface="Arial" panose="020B0604020202020204" pitchFamily="34" charset="0"/>
            </a:endParaRPr>
          </a:p>
          <a:p>
            <a:pPr marL="342900" indent="-342900" fontAlgn="base">
              <a:buFont typeface="Arial" panose="020B0604020202020204" pitchFamily="34" charset="0"/>
              <a:buChar char="•"/>
            </a:pPr>
            <a:r>
              <a:rPr lang="en-US" sz="2000" spc="-150" dirty="0">
                <a:cs typeface="Arial" panose="020B0604020202020204" pitchFamily="34" charset="0"/>
              </a:rPr>
              <a:t>Laser-driven XANES has applications in </a:t>
            </a:r>
            <a:r>
              <a:rPr lang="en-GB" sz="2000" dirty="0">
                <a:cs typeface="Arial" panose="020B0604020202020204" pitchFamily="34" charset="0"/>
              </a:rPr>
              <a:t>material science, batteries, photovoltaics etc., which will be exploited in EPAC</a:t>
            </a:r>
          </a:p>
          <a:p>
            <a:pPr marL="342900" indent="-342900" fontAlgn="base">
              <a:buFont typeface="Arial" panose="020B0604020202020204" pitchFamily="34" charset="0"/>
              <a:buChar char="•"/>
            </a:pPr>
            <a:endParaRPr lang="en-GB" sz="2000" dirty="0">
              <a:cs typeface="Arial" panose="020B0604020202020204" pitchFamily="34" charset="0"/>
            </a:endParaRPr>
          </a:p>
        </p:txBody>
      </p:sp>
      <p:grpSp>
        <p:nvGrpSpPr>
          <p:cNvPr id="3" name="Group 2"/>
          <p:cNvGrpSpPr/>
          <p:nvPr/>
        </p:nvGrpSpPr>
        <p:grpSpPr>
          <a:xfrm>
            <a:off x="7559237" y="344816"/>
            <a:ext cx="3402629" cy="5664845"/>
            <a:chOff x="7571195" y="1093206"/>
            <a:chExt cx="3402629" cy="5664845"/>
          </a:xfrm>
        </p:grpSpPr>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66"/>
            <a:stretch/>
          </p:blipFill>
          <p:spPr bwMode="auto">
            <a:xfrm>
              <a:off x="7630035" y="1093206"/>
              <a:ext cx="3343789"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1195" y="3785227"/>
              <a:ext cx="3402629" cy="297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30035" y="1133067"/>
              <a:ext cx="362173" cy="316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571195" y="3768754"/>
              <a:ext cx="362173" cy="316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ight Arrow 3"/>
          <p:cNvSpPr/>
          <p:nvPr/>
        </p:nvSpPr>
        <p:spPr>
          <a:xfrm rot="20486404">
            <a:off x="7639856" y="5827098"/>
            <a:ext cx="1090285" cy="3332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ine Callout 2 17">
            <a:extLst>
              <a:ext uri="{FF2B5EF4-FFF2-40B4-BE49-F238E27FC236}">
                <a16:creationId xmlns:a16="http://schemas.microsoft.com/office/drawing/2014/main" id="{A5B95FC2-5C75-604D-B260-6BDA4BDCB305}"/>
              </a:ext>
            </a:extLst>
          </p:cNvPr>
          <p:cNvSpPr/>
          <p:nvPr/>
        </p:nvSpPr>
        <p:spPr>
          <a:xfrm>
            <a:off x="5599018" y="5690156"/>
            <a:ext cx="1938987" cy="1088299"/>
          </a:xfrm>
          <a:prstGeom prst="borderCallout2">
            <a:avLst>
              <a:gd name="adj1" fmla="val 46657"/>
              <a:gd name="adj2" fmla="val 74778"/>
              <a:gd name="adj3" fmla="val 68270"/>
              <a:gd name="adj4" fmla="val 119640"/>
              <a:gd name="adj5" fmla="val -36014"/>
              <a:gd name="adj6" fmla="val 193750"/>
            </a:avLst>
          </a:prstGeom>
          <a:solidFill>
            <a:srgbClr val="F08900"/>
          </a:solidFill>
          <a:ln w="12700">
            <a:solidFill>
              <a:srgbClr val="F089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FFFF"/>
                </a:solidFill>
                <a:latin typeface="Arial" panose="020B0604020202020204" pitchFamily="34" charset="0"/>
                <a:cs typeface="Arial" panose="020B0604020202020204" pitchFamily="34" charset="0"/>
              </a:rPr>
              <a:t>Shift of absorption edge related to electronic structure</a:t>
            </a:r>
          </a:p>
        </p:txBody>
      </p:sp>
      <p:pic>
        <p:nvPicPr>
          <p:cNvPr id="15" name="Picture 2">
            <a:extLst>
              <a:ext uri="{FF2B5EF4-FFF2-40B4-BE49-F238E27FC236}">
                <a16:creationId xmlns:a16="http://schemas.microsoft.com/office/drawing/2014/main" id="{5D74787F-4990-4247-B818-63A257DF08A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97877" y="5371043"/>
            <a:ext cx="2466222" cy="80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2C332749-3770-D34A-AE13-36BA5D9E789A}"/>
              </a:ext>
            </a:extLst>
          </p:cNvPr>
          <p:cNvGrpSpPr/>
          <p:nvPr/>
        </p:nvGrpSpPr>
        <p:grpSpPr>
          <a:xfrm>
            <a:off x="751203" y="3717775"/>
            <a:ext cx="5045067" cy="1727449"/>
            <a:chOff x="762354" y="3962707"/>
            <a:chExt cx="5045067" cy="1727449"/>
          </a:xfrm>
        </p:grpSpPr>
        <p:pic>
          <p:nvPicPr>
            <p:cNvPr id="14" name="Picture 2">
              <a:extLst>
                <a:ext uri="{FF2B5EF4-FFF2-40B4-BE49-F238E27FC236}">
                  <a16:creationId xmlns:a16="http://schemas.microsoft.com/office/drawing/2014/main" id="{B4D8B71E-7709-F94E-A315-BF6317B6325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354" y="3962707"/>
              <a:ext cx="5045067" cy="172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D8C756B-B9F4-B14E-928F-91377FF47587}"/>
                </a:ext>
              </a:extLst>
            </p:cNvPr>
            <p:cNvSpPr/>
            <p:nvPr/>
          </p:nvSpPr>
          <p:spPr>
            <a:xfrm>
              <a:off x="762354" y="3979327"/>
              <a:ext cx="336099" cy="376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E419AC55-F08A-0F42-AD8E-AF6A320BDBC1}"/>
              </a:ext>
            </a:extLst>
          </p:cNvPr>
          <p:cNvSpPr txBox="1"/>
          <p:nvPr/>
        </p:nvSpPr>
        <p:spPr>
          <a:xfrm>
            <a:off x="119336" y="3903439"/>
            <a:ext cx="211101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Kettle et al.,, PRL </a:t>
            </a:r>
            <a:r>
              <a:rPr lang="en-US" sz="1200" b="1" dirty="0">
                <a:latin typeface="Arial" panose="020B0604020202020204" pitchFamily="34" charset="0"/>
                <a:cs typeface="Arial" panose="020B0604020202020204" pitchFamily="34" charset="0"/>
              </a:rPr>
              <a:t>123</a:t>
            </a:r>
            <a:r>
              <a:rPr lang="en-US" sz="1200" dirty="0">
                <a:latin typeface="Arial" panose="020B0604020202020204" pitchFamily="34" charset="0"/>
                <a:cs typeface="Arial" panose="020B0604020202020204" pitchFamily="34" charset="0"/>
              </a:rPr>
              <a:t>, 254801 (2019)</a:t>
            </a:r>
          </a:p>
        </p:txBody>
      </p:sp>
      <p:sp>
        <p:nvSpPr>
          <p:cNvPr id="6" name="TextBox 5">
            <a:extLst>
              <a:ext uri="{FF2B5EF4-FFF2-40B4-BE49-F238E27FC236}">
                <a16:creationId xmlns:a16="http://schemas.microsoft.com/office/drawing/2014/main" id="{80E98C68-7DFC-16EE-1F7E-FBB1D45024B9}"/>
              </a:ext>
            </a:extLst>
          </p:cNvPr>
          <p:cNvSpPr txBox="1"/>
          <p:nvPr/>
        </p:nvSpPr>
        <p:spPr>
          <a:xfrm>
            <a:off x="191344" y="6126567"/>
            <a:ext cx="4752528" cy="646331"/>
          </a:xfrm>
          <a:prstGeom prst="rect">
            <a:avLst/>
          </a:prstGeom>
          <a:solidFill>
            <a:srgbClr val="0070C0"/>
          </a:solidFill>
          <a:ln>
            <a:solidFill>
              <a:schemeClr val="tx1"/>
            </a:solidFill>
          </a:ln>
        </p:spPr>
        <p:txBody>
          <a:bodyPr wrap="square" rtlCol="0">
            <a:spAutoFit/>
          </a:bodyPr>
          <a:lstStyle/>
          <a:p>
            <a:pPr algn="ctr"/>
            <a:r>
              <a:rPr lang="en-US" dirty="0">
                <a:solidFill>
                  <a:schemeClr val="bg1"/>
                </a:solidFill>
              </a:rPr>
              <a:t>EPAC will support new approaches to </a:t>
            </a:r>
            <a:r>
              <a:rPr lang="en-US" dirty="0" err="1">
                <a:solidFill>
                  <a:schemeClr val="bg1"/>
                </a:solidFill>
              </a:rPr>
              <a:t>conventioinal</a:t>
            </a:r>
            <a:r>
              <a:rPr lang="en-US" dirty="0">
                <a:solidFill>
                  <a:schemeClr val="bg1"/>
                </a:solidFill>
              </a:rPr>
              <a:t> techniques </a:t>
            </a:r>
          </a:p>
        </p:txBody>
      </p:sp>
    </p:spTree>
    <p:extLst>
      <p:ext uri="{BB962C8B-B14F-4D97-AF65-F5344CB8AC3E}">
        <p14:creationId xmlns:p14="http://schemas.microsoft.com/office/powerpoint/2010/main" val="1519084318"/>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sz="3700" dirty="0">
                <a:latin typeface="Arial" panose="020B0604020202020204" pitchFamily="34" charset="0"/>
                <a:cs typeface="Arial" panose="020B0604020202020204" pitchFamily="34" charset="0"/>
              </a:rPr>
              <a:t>Source Size and Flux (keV)</a:t>
            </a:r>
            <a:endParaRPr lang="en-US" sz="3700" kern="1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E527E3-9AC4-8714-6336-835364B3DB6A}"/>
              </a:ext>
            </a:extLst>
          </p:cNvPr>
          <p:cNvSpPr>
            <a:spLocks noGrp="1"/>
          </p:cNvSpPr>
          <p:nvPr>
            <p:ph idx="1"/>
          </p:nvPr>
        </p:nvSpPr>
        <p:spPr>
          <a:xfrm>
            <a:off x="407368" y="1268760"/>
            <a:ext cx="5342384" cy="4853133"/>
          </a:xfrm>
        </p:spPr>
        <p:txBody>
          <a:bodyPr>
            <a:normAutofit fontScale="92500" lnSpcReduction="10000"/>
          </a:bodyPr>
          <a:lstStyle/>
          <a:p>
            <a:pPr marL="285750" indent="-228600">
              <a:lnSpc>
                <a:spcPct val="90000"/>
              </a:lnSpc>
              <a:spcAft>
                <a:spcPts val="600"/>
              </a:spcAft>
              <a:buFont typeface="Arial" panose="020B0604020202020204" pitchFamily="34" charset="0"/>
              <a:buChar char="•"/>
            </a:pPr>
            <a:r>
              <a:rPr lang="en-US" sz="3200" dirty="0">
                <a:latin typeface="+mj-lt"/>
                <a:cs typeface="Arial" panose="020B0604020202020204" pitchFamily="34" charset="0"/>
              </a:rPr>
              <a:t>Source size will be smaller than </a:t>
            </a:r>
            <a:r>
              <a:rPr lang="en-US" dirty="0" err="1">
                <a:latin typeface="+mj-lt"/>
                <a:cs typeface="Arial" panose="020B0604020202020204" pitchFamily="34" charset="0"/>
              </a:rPr>
              <a:t>s</a:t>
            </a:r>
            <a:r>
              <a:rPr lang="en-US" sz="3200" dirty="0" err="1">
                <a:latin typeface="+mj-lt"/>
                <a:cs typeface="Arial" panose="020B0604020202020204" pitchFamily="34" charset="0"/>
              </a:rPr>
              <a:t>ynchrotons</a:t>
            </a:r>
            <a:r>
              <a:rPr lang="en-US" sz="3200" dirty="0">
                <a:latin typeface="+mj-lt"/>
                <a:cs typeface="Arial" panose="020B0604020202020204" pitchFamily="34" charset="0"/>
              </a:rPr>
              <a:t>, LINACs and most x-ray tubes</a:t>
            </a:r>
          </a:p>
          <a:p>
            <a:pPr marL="285750" indent="-228600">
              <a:lnSpc>
                <a:spcPct val="90000"/>
              </a:lnSpc>
              <a:spcAft>
                <a:spcPts val="600"/>
              </a:spcAft>
              <a:buFont typeface="Arial" panose="020B0604020202020204" pitchFamily="34" charset="0"/>
              <a:buChar char="•"/>
            </a:pPr>
            <a:r>
              <a:rPr lang="en-US" sz="3200" dirty="0">
                <a:latin typeface="+mj-lt"/>
                <a:cs typeface="Arial" panose="020B0604020202020204" pitchFamily="34" charset="0"/>
              </a:rPr>
              <a:t>At such a small source size, the flux is several orders of magnitude higher than the nearest rival</a:t>
            </a:r>
          </a:p>
          <a:p>
            <a:pPr marL="285750" indent="-228600">
              <a:lnSpc>
                <a:spcPct val="90000"/>
              </a:lnSpc>
              <a:spcAft>
                <a:spcPts val="600"/>
              </a:spcAft>
              <a:buFont typeface="Arial" panose="020B0604020202020204" pitchFamily="34" charset="0"/>
              <a:buChar char="•"/>
            </a:pPr>
            <a:r>
              <a:rPr lang="en-US" sz="3200" dirty="0">
                <a:latin typeface="+mj-lt"/>
                <a:cs typeface="Arial" panose="020B0604020202020204" pitchFamily="34" charset="0"/>
              </a:rPr>
              <a:t>Average flux for </a:t>
            </a:r>
            <a:r>
              <a:rPr lang="en-US" sz="3200" dirty="0" err="1">
                <a:latin typeface="+mj-lt"/>
                <a:cs typeface="Arial" panose="020B0604020202020204" pitchFamily="34" charset="0"/>
              </a:rPr>
              <a:t>betatron</a:t>
            </a:r>
            <a:r>
              <a:rPr lang="en-US" sz="3200" dirty="0">
                <a:latin typeface="+mj-lt"/>
                <a:cs typeface="Arial" panose="020B0604020202020204" pitchFamily="34" charset="0"/>
              </a:rPr>
              <a:t> x-rays will be higher than x-ray tubes, lower than </a:t>
            </a:r>
            <a:r>
              <a:rPr lang="en-US" sz="3200" dirty="0" err="1">
                <a:latin typeface="+mj-lt"/>
                <a:cs typeface="Arial" panose="020B0604020202020204" pitchFamily="34" charset="0"/>
              </a:rPr>
              <a:t>synchrotons</a:t>
            </a:r>
            <a:r>
              <a:rPr lang="en-US" sz="3200" dirty="0">
                <a:latin typeface="+mj-lt"/>
                <a:cs typeface="Arial" panose="020B0604020202020204" pitchFamily="34" charset="0"/>
              </a:rPr>
              <a:t>, but similar to LINAC ICS</a:t>
            </a:r>
          </a:p>
          <a:p>
            <a:endParaRPr lang="en-GB" dirty="0">
              <a:latin typeface="+mj-lt"/>
            </a:endParaRPr>
          </a:p>
        </p:txBody>
      </p:sp>
      <p:pic>
        <p:nvPicPr>
          <p:cNvPr id="5" name="Picture 4"/>
          <p:cNvPicPr>
            <a:picLocks noChangeAspect="1"/>
          </p:cNvPicPr>
          <p:nvPr/>
        </p:nvPicPr>
        <p:blipFill>
          <a:blip r:embed="rId3"/>
          <a:stretch>
            <a:fillRect/>
          </a:stretch>
        </p:blipFill>
        <p:spPr>
          <a:xfrm>
            <a:off x="6050597" y="1511302"/>
            <a:ext cx="6005045" cy="4619835"/>
          </a:xfrm>
          <a:custGeom>
            <a:avLst/>
            <a:gdLst/>
            <a:ahLst/>
            <a:cxnLst/>
            <a:rect l="l" t="t" r="r" b="b"/>
            <a:pathLst>
              <a:path w="4636009" h="5032375">
                <a:moveTo>
                  <a:pt x="0" y="0"/>
                </a:moveTo>
                <a:lnTo>
                  <a:pt x="4636009" y="0"/>
                </a:lnTo>
                <a:lnTo>
                  <a:pt x="4636009" y="5032375"/>
                </a:lnTo>
                <a:lnTo>
                  <a:pt x="0" y="5032375"/>
                </a:lnTo>
                <a:close/>
              </a:path>
            </a:pathLst>
          </a:custGeom>
        </p:spPr>
      </p:pic>
      <p:sp>
        <p:nvSpPr>
          <p:cNvPr id="4" name="TextBox 3">
            <a:extLst>
              <a:ext uri="{FF2B5EF4-FFF2-40B4-BE49-F238E27FC236}">
                <a16:creationId xmlns:a16="http://schemas.microsoft.com/office/drawing/2014/main" id="{9DFFDEA6-D760-E1F2-D62E-680163DD218C}"/>
              </a:ext>
            </a:extLst>
          </p:cNvPr>
          <p:cNvSpPr txBox="1"/>
          <p:nvPr/>
        </p:nvSpPr>
        <p:spPr>
          <a:xfrm>
            <a:off x="3575720" y="5708812"/>
            <a:ext cx="4612481"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opportunities for high resolution imaging – 2D and 3D</a:t>
            </a:r>
          </a:p>
        </p:txBody>
      </p:sp>
    </p:spTree>
    <p:extLst>
      <p:ext uri="{BB962C8B-B14F-4D97-AF65-F5344CB8AC3E}">
        <p14:creationId xmlns:p14="http://schemas.microsoft.com/office/powerpoint/2010/main" val="487992260"/>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632"/>
            <a:ext cx="10972800" cy="634082"/>
          </a:xfrm>
        </p:spPr>
        <p:txBody>
          <a:bodyPr/>
          <a:lstStyle/>
          <a:p>
            <a:r>
              <a:rPr lang="en-GB" dirty="0"/>
              <a:t>Advanced Manufacturing</a:t>
            </a:r>
          </a:p>
        </p:txBody>
      </p:sp>
      <p:sp>
        <p:nvSpPr>
          <p:cNvPr id="3" name="Content Placeholder 2">
            <a:extLst>
              <a:ext uri="{FF2B5EF4-FFF2-40B4-BE49-F238E27FC236}">
                <a16:creationId xmlns:a16="http://schemas.microsoft.com/office/drawing/2014/main" id="{6D5BAACC-9A41-E97A-D4D5-95C178DA39FC}"/>
              </a:ext>
            </a:extLst>
          </p:cNvPr>
          <p:cNvSpPr>
            <a:spLocks noGrp="1"/>
          </p:cNvSpPr>
          <p:nvPr>
            <p:ph idx="1"/>
          </p:nvPr>
        </p:nvSpPr>
        <p:spPr>
          <a:xfrm>
            <a:off x="4079776" y="1744219"/>
            <a:ext cx="7848872" cy="3989037"/>
          </a:xfrm>
        </p:spPr>
        <p:txBody>
          <a:bodyPr>
            <a:normAutofit fontScale="85000" lnSpcReduction="20000"/>
          </a:bodyPr>
          <a:lstStyle/>
          <a:p>
            <a:r>
              <a:rPr lang="en-GB" dirty="0"/>
              <a:t>Computed Tomography – fs time resolved </a:t>
            </a:r>
          </a:p>
          <a:p>
            <a:r>
              <a:rPr lang="en-GB" dirty="0"/>
              <a:t>Ultra-short pulse flash image opens potential of time resolving in 3D at high resolution </a:t>
            </a:r>
          </a:p>
          <a:p>
            <a:r>
              <a:rPr lang="en-GB" dirty="0"/>
              <a:t>4D Imaging – “3D movies”</a:t>
            </a:r>
          </a:p>
          <a:p>
            <a:pPr lvl="1"/>
            <a:r>
              <a:rPr lang="en-GB" dirty="0"/>
              <a:t>e.g. systems under load or stress</a:t>
            </a:r>
          </a:p>
          <a:p>
            <a:pPr lvl="1"/>
            <a:r>
              <a:rPr lang="en-GB" dirty="0"/>
              <a:t>Ultra-fast process – batteries ? </a:t>
            </a:r>
          </a:p>
          <a:p>
            <a:r>
              <a:rPr lang="en-GB" dirty="0"/>
              <a:t>CT with other particles and MeV Gamma Rays</a:t>
            </a:r>
          </a:p>
          <a:p>
            <a:r>
              <a:rPr lang="en-GB" dirty="0"/>
              <a:t>Mouse embryo also took 400 shots/4 hrs</a:t>
            </a:r>
          </a:p>
          <a:p>
            <a:pPr lvl="1"/>
            <a:r>
              <a:rPr lang="en-GB" dirty="0"/>
              <a:t>Will be done in seconds in EPAC </a:t>
            </a:r>
          </a:p>
          <a:p>
            <a:r>
              <a:rPr lang="en-GB" dirty="0"/>
              <a:t>Potential applications to advanced manufacturing </a:t>
            </a:r>
          </a:p>
          <a:p>
            <a:endParaRPr lang="en-GB" dirty="0"/>
          </a:p>
        </p:txBody>
      </p:sp>
      <p:pic>
        <p:nvPicPr>
          <p:cNvPr id="18" name="Gemini micro CT - MOUSE MOVIE.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335360" y="1124744"/>
            <a:ext cx="3600400" cy="5338328"/>
          </a:xfrm>
          <a:prstGeom prst="rect">
            <a:avLst/>
          </a:prstGeom>
        </p:spPr>
      </p:pic>
      <p:pic>
        <p:nvPicPr>
          <p:cNvPr id="7" name="Picture 6"/>
          <p:cNvPicPr>
            <a:picLocks noChangeAspect="1"/>
          </p:cNvPicPr>
          <p:nvPr/>
        </p:nvPicPr>
        <p:blipFill>
          <a:blip r:embed="rId5" cstate="print"/>
          <a:stretch>
            <a:fillRect/>
          </a:stretch>
        </p:blipFill>
        <p:spPr>
          <a:xfrm>
            <a:off x="6260480" y="1051270"/>
            <a:ext cx="1872208" cy="577530"/>
          </a:xfrm>
          <a:prstGeom prst="rect">
            <a:avLst/>
          </a:prstGeom>
        </p:spPr>
      </p:pic>
      <p:pic>
        <p:nvPicPr>
          <p:cNvPr id="8" name="Picture 86" descr="WG10-CMYK-MRC.tif"/>
          <p:cNvPicPr>
            <a:picLocks noChangeAspect="1"/>
          </p:cNvPicPr>
          <p:nvPr/>
        </p:nvPicPr>
        <p:blipFill>
          <a:blip r:embed="rId6" cstate="print"/>
          <a:srcRect/>
          <a:stretch>
            <a:fillRect/>
          </a:stretch>
        </p:blipFill>
        <p:spPr bwMode="auto">
          <a:xfrm>
            <a:off x="4829292" y="1051270"/>
            <a:ext cx="1304786" cy="576064"/>
          </a:xfrm>
          <a:prstGeom prst="rect">
            <a:avLst/>
          </a:prstGeom>
          <a:noFill/>
          <a:ln w="9525">
            <a:noFill/>
            <a:miter lim="800000"/>
            <a:headEnd/>
            <a:tailEnd/>
          </a:ln>
        </p:spPr>
      </p:pic>
      <p:pic>
        <p:nvPicPr>
          <p:cNvPr id="9" name="Picture 2" descr="http://louderthanwar.com/wp-content/uploads/NHS_608x376.jpg">
            <a:hlinkClick r:id="rId7"/>
          </p:cNvPr>
          <p:cNvPicPr>
            <a:picLocks noChangeAspect="1" noChangeArrowheads="1"/>
          </p:cNvPicPr>
          <p:nvPr/>
        </p:nvPicPr>
        <p:blipFill>
          <a:blip r:embed="rId8" cstate="print"/>
          <a:srcRect/>
          <a:stretch>
            <a:fillRect/>
          </a:stretch>
        </p:blipFill>
        <p:spPr bwMode="auto">
          <a:xfrm>
            <a:off x="8298494" y="1051270"/>
            <a:ext cx="914314" cy="577530"/>
          </a:xfrm>
          <a:prstGeom prst="rect">
            <a:avLst/>
          </a:prstGeom>
          <a:noFill/>
        </p:spPr>
      </p:pic>
      <p:pic>
        <p:nvPicPr>
          <p:cNvPr id="10" name="Picture 8" descr="clflogoblue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56824" y="1051270"/>
            <a:ext cx="627608" cy="57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199456" y="6390145"/>
            <a:ext cx="333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algn="ctr" eaLnBrk="1" hangingPunct="1">
              <a:spcBef>
                <a:spcPct val="0"/>
              </a:spcBef>
              <a:buFontTx/>
              <a:buNone/>
            </a:pPr>
            <a:r>
              <a:rPr lang="en-GB" altLang="en-US" sz="1800" b="1" i="1" dirty="0">
                <a:solidFill>
                  <a:prstClr val="white"/>
                </a:solidFill>
                <a:latin typeface="Lucida Sans" pitchFamily="34" charset="0"/>
              </a:rPr>
              <a:t>Gemini High Power Laser</a:t>
            </a:r>
          </a:p>
        </p:txBody>
      </p:sp>
      <p:sp>
        <p:nvSpPr>
          <p:cNvPr id="4" name="TextBox 3">
            <a:extLst>
              <a:ext uri="{FF2B5EF4-FFF2-40B4-BE49-F238E27FC236}">
                <a16:creationId xmlns:a16="http://schemas.microsoft.com/office/drawing/2014/main" id="{FE6C8462-C8BA-35E7-3155-8029A0748D55}"/>
              </a:ext>
            </a:extLst>
          </p:cNvPr>
          <p:cNvSpPr txBox="1"/>
          <p:nvPr/>
        </p:nvSpPr>
        <p:spPr>
          <a:xfrm>
            <a:off x="4498325" y="5703776"/>
            <a:ext cx="4871908"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3D imaging modalities not currently available and a step change in speed </a:t>
            </a:r>
          </a:p>
        </p:txBody>
      </p:sp>
    </p:spTree>
    <p:extLst>
      <p:ext uri="{BB962C8B-B14F-4D97-AF65-F5344CB8AC3E}">
        <p14:creationId xmlns:p14="http://schemas.microsoft.com/office/powerpoint/2010/main" val="170917256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cond evt="onNext" delay="0">
                      <p:tgtEl>
                        <p:sldTgt/>
                      </p:tgtEl>
                    </p:cond>
                  </p:end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388435" y="908719"/>
            <a:ext cx="6859693" cy="4536504"/>
            <a:chOff x="1600200" y="1474988"/>
            <a:chExt cx="5410200" cy="3226130"/>
          </a:xfrm>
        </p:grpSpPr>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600200" y="1474988"/>
              <a:ext cx="5410200" cy="3226130"/>
            </a:xfrm>
            <a:prstGeom prst="rect">
              <a:avLst/>
            </a:prstGeom>
          </p:spPr>
        </p:pic>
        <p:sp>
          <p:nvSpPr>
            <p:cNvPr id="9" name="TextBox 8"/>
            <p:cNvSpPr txBox="1"/>
            <p:nvPr/>
          </p:nvSpPr>
          <p:spPr>
            <a:xfrm>
              <a:off x="3394193" y="4332568"/>
              <a:ext cx="557162" cy="256992"/>
            </a:xfrm>
            <a:prstGeom prst="rect">
              <a:avLst/>
            </a:prstGeom>
            <a:noFill/>
          </p:spPr>
          <p:txBody>
            <a:bodyPr wrap="none" rtlCol="0">
              <a:spAutoFit/>
            </a:bodyPr>
            <a:lstStyle/>
            <a:p>
              <a:r>
                <a:rPr lang="en-GB" dirty="0" err="1">
                  <a:solidFill>
                    <a:schemeClr val="bg1"/>
                  </a:solidFill>
                  <a:latin typeface="Century Gothic" panose="020B0502020202020204" pitchFamily="34" charset="0"/>
                </a:rPr>
                <a:t>LaDS</a:t>
              </a:r>
              <a:endParaRPr lang="en-GB" dirty="0">
                <a:solidFill>
                  <a:schemeClr val="bg1"/>
                </a:solidFill>
                <a:latin typeface="Century Gothic" panose="020B0502020202020204" pitchFamily="34" charset="0"/>
              </a:endParaRPr>
            </a:p>
          </p:txBody>
        </p:sp>
        <p:sp>
          <p:nvSpPr>
            <p:cNvPr id="10" name="TextBox 9"/>
            <p:cNvSpPr txBox="1"/>
            <p:nvPr/>
          </p:nvSpPr>
          <p:spPr>
            <a:xfrm>
              <a:off x="6295025" y="4331786"/>
              <a:ext cx="426123" cy="256992"/>
            </a:xfrm>
            <a:prstGeom prst="rect">
              <a:avLst/>
            </a:prstGeom>
            <a:noFill/>
          </p:spPr>
          <p:txBody>
            <a:bodyPr wrap="none" rtlCol="0">
              <a:spAutoFit/>
            </a:bodyPr>
            <a:lstStyle/>
            <a:p>
              <a:r>
                <a:rPr lang="en-GB" dirty="0">
                  <a:solidFill>
                    <a:schemeClr val="bg1"/>
                  </a:solidFill>
                  <a:latin typeface="Century Gothic" panose="020B0502020202020204" pitchFamily="34" charset="0"/>
                </a:rPr>
                <a:t>XRT</a:t>
              </a:r>
            </a:p>
          </p:txBody>
        </p:sp>
      </p:grpSp>
      <p:sp>
        <p:nvSpPr>
          <p:cNvPr id="12" name="TextBox 11"/>
          <p:cNvSpPr txBox="1"/>
          <p:nvPr/>
        </p:nvSpPr>
        <p:spPr>
          <a:xfrm>
            <a:off x="191344" y="5653697"/>
            <a:ext cx="5904656" cy="1015663"/>
          </a:xfrm>
          <a:prstGeom prst="rect">
            <a:avLst/>
          </a:prstGeom>
          <a:noFill/>
        </p:spPr>
        <p:txBody>
          <a:bodyPr wrap="square" rtlCol="0">
            <a:spAutoFit/>
          </a:bodyPr>
          <a:lstStyle/>
          <a:p>
            <a:pPr>
              <a:buFont typeface="Arial" pitchFamily="34" charset="0"/>
              <a:buChar char="•"/>
            </a:pPr>
            <a:r>
              <a:rPr lang="en-GB" sz="2000" dirty="0"/>
              <a:t> Single Laser Shot Image v strip line source</a:t>
            </a:r>
          </a:p>
          <a:p>
            <a:pPr>
              <a:buFont typeface="Arial" pitchFamily="34" charset="0"/>
              <a:buChar char="•"/>
            </a:pPr>
            <a:r>
              <a:rPr lang="en-GB" sz="2000" dirty="0"/>
              <a:t> Potential for substantial increase in verification time and material identification </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l="51282"/>
          <a:stretch/>
        </p:blipFill>
        <p:spPr>
          <a:xfrm>
            <a:off x="7392144" y="913695"/>
            <a:ext cx="1872208" cy="2520280"/>
          </a:xfrm>
          <a:prstGeom prst="rect">
            <a:avLst/>
          </a:prstGeom>
          <a:ln>
            <a:noFill/>
          </a:ln>
          <a:effectLst>
            <a:outerShdw blurRad="292100" dist="139700" dir="2700000" algn="tl" rotWithShape="0">
              <a:srgbClr val="333333">
                <a:alpha val="65000"/>
              </a:srgbClr>
            </a:outerShdw>
          </a:effec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7604200" y="2852934"/>
            <a:ext cx="3532360" cy="2664298"/>
          </a:xfrm>
          <a:prstGeom prst="rect">
            <a:avLst/>
          </a:prstGeom>
          <a:ln>
            <a:noFill/>
          </a:ln>
          <a:effectLst>
            <a:softEdge rad="1125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8400" b="32001"/>
          <a:stretch/>
        </p:blipFill>
        <p:spPr>
          <a:xfrm>
            <a:off x="10328056" y="620688"/>
            <a:ext cx="1475509" cy="432048"/>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28364" b="27444"/>
          <a:stretch/>
        </p:blipFill>
        <p:spPr>
          <a:xfrm>
            <a:off x="10127034" y="1169749"/>
            <a:ext cx="1874729" cy="445577"/>
          </a:xfrm>
          <a:prstGeom prst="rect">
            <a:avLst/>
          </a:prstGeom>
        </p:spPr>
      </p:pic>
      <p:sp>
        <p:nvSpPr>
          <p:cNvPr id="17" name="Title 16"/>
          <p:cNvSpPr>
            <a:spLocks noGrp="1"/>
          </p:cNvSpPr>
          <p:nvPr>
            <p:ph type="title"/>
          </p:nvPr>
        </p:nvSpPr>
        <p:spPr>
          <a:xfrm>
            <a:off x="47328" y="44624"/>
            <a:ext cx="10972800" cy="634082"/>
          </a:xfrm>
        </p:spPr>
        <p:txBody>
          <a:bodyPr/>
          <a:lstStyle/>
          <a:p>
            <a:r>
              <a:rPr lang="en-GB" dirty="0"/>
              <a:t>Nuclear Materials </a:t>
            </a:r>
          </a:p>
        </p:txBody>
      </p:sp>
      <p:sp>
        <p:nvSpPr>
          <p:cNvPr id="2" name="TextBox 1">
            <a:extLst>
              <a:ext uri="{FF2B5EF4-FFF2-40B4-BE49-F238E27FC236}">
                <a16:creationId xmlns:a16="http://schemas.microsoft.com/office/drawing/2014/main" id="{3FC8F789-551B-CA9F-7EA4-15FD72A2C184}"/>
              </a:ext>
            </a:extLst>
          </p:cNvPr>
          <p:cNvSpPr txBox="1"/>
          <p:nvPr/>
        </p:nvSpPr>
        <p:spPr>
          <a:xfrm>
            <a:off x="6164039" y="5703776"/>
            <a:ext cx="3532361"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opportunities for the nuclear industry </a:t>
            </a:r>
          </a:p>
        </p:txBody>
      </p:sp>
    </p:spTree>
    <p:extLst>
      <p:ext uri="{BB962C8B-B14F-4D97-AF65-F5344CB8AC3E}">
        <p14:creationId xmlns:p14="http://schemas.microsoft.com/office/powerpoint/2010/main" val="1840086846"/>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8A22-27BD-27DB-49BD-5530441BBAF5}"/>
              </a:ext>
            </a:extLst>
          </p:cNvPr>
          <p:cNvSpPr>
            <a:spLocks noGrp="1"/>
          </p:cNvSpPr>
          <p:nvPr>
            <p:ph type="title"/>
          </p:nvPr>
        </p:nvSpPr>
        <p:spPr/>
        <p:txBody>
          <a:bodyPr/>
          <a:lstStyle/>
          <a:p>
            <a:r>
              <a:rPr lang="en-GB" dirty="0"/>
              <a:t>HMG Strategies</a:t>
            </a:r>
          </a:p>
        </p:txBody>
      </p:sp>
      <p:sp>
        <p:nvSpPr>
          <p:cNvPr id="3" name="Content Placeholder 2">
            <a:extLst>
              <a:ext uri="{FF2B5EF4-FFF2-40B4-BE49-F238E27FC236}">
                <a16:creationId xmlns:a16="http://schemas.microsoft.com/office/drawing/2014/main" id="{B7CD0EE5-CAF1-29F4-6363-23EF96806842}"/>
              </a:ext>
            </a:extLst>
          </p:cNvPr>
          <p:cNvSpPr>
            <a:spLocks noGrp="1"/>
          </p:cNvSpPr>
          <p:nvPr>
            <p:ph idx="1"/>
          </p:nvPr>
        </p:nvSpPr>
        <p:spPr>
          <a:xfrm>
            <a:off x="537592" y="864096"/>
            <a:ext cx="7430616" cy="5805264"/>
          </a:xfrm>
        </p:spPr>
        <p:txBody>
          <a:bodyPr>
            <a:normAutofit fontScale="85000" lnSpcReduction="20000"/>
          </a:bodyPr>
          <a:lstStyle/>
          <a:p>
            <a:r>
              <a:rPr lang="en-GB" dirty="0"/>
              <a:t>Innovation Strategy</a:t>
            </a:r>
          </a:p>
          <a:p>
            <a:pPr lvl="1"/>
            <a:r>
              <a:rPr lang="en-GB" i="1" dirty="0"/>
              <a:t>“Science Superpower by 2030”</a:t>
            </a:r>
          </a:p>
          <a:p>
            <a:pPr lvl="1"/>
            <a:r>
              <a:rPr lang="en-GB" i="1" dirty="0"/>
              <a:t>“Global Hub akin to the Finance Sector”  </a:t>
            </a:r>
          </a:p>
          <a:p>
            <a:r>
              <a:rPr lang="en-GB" dirty="0"/>
              <a:t>Integrated Review (Defence, Security, Development and Foreign Policy)</a:t>
            </a:r>
          </a:p>
          <a:p>
            <a:pPr lvl="1"/>
            <a:r>
              <a:rPr lang="en-GB" i="1" dirty="0"/>
              <a:t>“Sustaining strategic advance through science and technology”</a:t>
            </a:r>
          </a:p>
          <a:p>
            <a:r>
              <a:rPr lang="en-GB" dirty="0"/>
              <a:t>BEIS Fusion Strategy</a:t>
            </a:r>
          </a:p>
          <a:p>
            <a:pPr lvl="1"/>
            <a:r>
              <a:rPr lang="en-GB" i="1" dirty="0"/>
              <a:t>“UK </a:t>
            </a:r>
            <a:r>
              <a:rPr lang="en-GB" i="1" u="sng" dirty="0"/>
              <a:t>the</a:t>
            </a:r>
            <a:r>
              <a:rPr lang="en-GB" i="1" dirty="0"/>
              <a:t> place in the world for fusion investment”</a:t>
            </a:r>
          </a:p>
          <a:p>
            <a:pPr lvl="1"/>
            <a:r>
              <a:rPr lang="en-GB" dirty="0"/>
              <a:t>Skills and Facilities in plasma / HED physics </a:t>
            </a:r>
          </a:p>
          <a:p>
            <a:r>
              <a:rPr lang="en-GB" dirty="0"/>
              <a:t>Build Back Better</a:t>
            </a:r>
          </a:p>
          <a:p>
            <a:pPr lvl="1"/>
            <a:r>
              <a:rPr lang="en-GB" dirty="0"/>
              <a:t>Strong emphasis on innovation </a:t>
            </a:r>
          </a:p>
          <a:p>
            <a:r>
              <a:rPr lang="en-GB" dirty="0"/>
              <a:t>Industrial Strategy 	</a:t>
            </a:r>
          </a:p>
          <a:p>
            <a:pPr lvl="1"/>
            <a:r>
              <a:rPr lang="en-GB" dirty="0"/>
              <a:t>Transformative Technologies of the future </a:t>
            </a:r>
          </a:p>
          <a:p>
            <a:r>
              <a:rPr lang="en-GB" dirty="0"/>
              <a:t>……</a:t>
            </a:r>
          </a:p>
          <a:p>
            <a:endParaRPr lang="en-GB" dirty="0"/>
          </a:p>
        </p:txBody>
      </p:sp>
      <p:pic>
        <p:nvPicPr>
          <p:cNvPr id="11268" name="Picture 4" descr="Industrial Strategy: building a Britain fit for the future">
            <a:extLst>
              <a:ext uri="{FF2B5EF4-FFF2-40B4-BE49-F238E27FC236}">
                <a16:creationId xmlns:a16="http://schemas.microsoft.com/office/drawing/2014/main" id="{2F700EBA-9473-B1F5-E7A4-95A87CC12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8" y="1124744"/>
            <a:ext cx="2091885" cy="29552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D0D8164-9A28-C032-4A84-C00AB361A053}"/>
              </a:ext>
            </a:extLst>
          </p:cNvPr>
          <p:cNvPicPr>
            <a:picLocks noChangeAspect="1"/>
          </p:cNvPicPr>
          <p:nvPr/>
        </p:nvPicPr>
        <p:blipFill>
          <a:blip r:embed="rId3"/>
          <a:stretch>
            <a:fillRect/>
          </a:stretch>
        </p:blipFill>
        <p:spPr>
          <a:xfrm>
            <a:off x="9624392" y="2822495"/>
            <a:ext cx="2091885" cy="2946949"/>
          </a:xfrm>
          <a:prstGeom prst="rect">
            <a:avLst/>
          </a:prstGeom>
          <a:ln>
            <a:solidFill>
              <a:schemeClr val="tx1"/>
            </a:solidFill>
          </a:ln>
        </p:spPr>
      </p:pic>
      <p:sp>
        <p:nvSpPr>
          <p:cNvPr id="6" name="TextBox 5">
            <a:extLst>
              <a:ext uri="{FF2B5EF4-FFF2-40B4-BE49-F238E27FC236}">
                <a16:creationId xmlns:a16="http://schemas.microsoft.com/office/drawing/2014/main" id="{E9C30BE4-0946-642A-5643-1C3C283D491E}"/>
              </a:ext>
            </a:extLst>
          </p:cNvPr>
          <p:cNvSpPr txBox="1"/>
          <p:nvPr/>
        </p:nvSpPr>
        <p:spPr>
          <a:xfrm>
            <a:off x="7392144" y="5169966"/>
            <a:ext cx="4631647" cy="923330"/>
          </a:xfrm>
          <a:prstGeom prst="rect">
            <a:avLst/>
          </a:prstGeom>
          <a:solidFill>
            <a:srgbClr val="0066CC"/>
          </a:solidFill>
          <a:ln>
            <a:solidFill>
              <a:schemeClr val="tx1"/>
            </a:solidFill>
          </a:ln>
        </p:spPr>
        <p:txBody>
          <a:bodyPr wrap="square" rtlCol="0">
            <a:spAutoFit/>
          </a:bodyPr>
          <a:lstStyle/>
          <a:p>
            <a:pPr algn="ctr"/>
            <a:r>
              <a:rPr lang="en-GB" dirty="0">
                <a:solidFill>
                  <a:schemeClr val="bg1"/>
                </a:solidFill>
              </a:rPr>
              <a:t>There is very strong alignment of EPAC with many Government, UKRI and STFC strategies</a:t>
            </a:r>
          </a:p>
        </p:txBody>
      </p:sp>
    </p:spTree>
    <p:extLst>
      <p:ext uri="{BB962C8B-B14F-4D97-AF65-F5344CB8AC3E}">
        <p14:creationId xmlns:p14="http://schemas.microsoft.com/office/powerpoint/2010/main" val="4138439108"/>
      </p:ext>
    </p:extLst>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632"/>
            <a:ext cx="10972800" cy="634082"/>
          </a:xfrm>
        </p:spPr>
        <p:txBody>
          <a:bodyPr/>
          <a:lstStyle/>
          <a:p>
            <a:r>
              <a:rPr lang="en-GB" dirty="0">
                <a:latin typeface="+mn-lt"/>
              </a:rPr>
              <a:t>Medical Science </a:t>
            </a:r>
          </a:p>
        </p:txBody>
      </p:sp>
      <p:pic>
        <p:nvPicPr>
          <p:cNvPr id="5" name="Picture 4"/>
          <p:cNvPicPr>
            <a:picLocks noChangeAspect="1"/>
          </p:cNvPicPr>
          <p:nvPr/>
        </p:nvPicPr>
        <p:blipFill>
          <a:blip r:embed="rId3"/>
          <a:stretch>
            <a:fillRect/>
          </a:stretch>
        </p:blipFill>
        <p:spPr>
          <a:xfrm>
            <a:off x="394349" y="4077072"/>
            <a:ext cx="5150587" cy="1924891"/>
          </a:xfrm>
          <a:prstGeom prst="rect">
            <a:avLst/>
          </a:prstGeom>
        </p:spPr>
      </p:pic>
      <p:sp>
        <p:nvSpPr>
          <p:cNvPr id="13" name="TextBox 12"/>
          <p:cNvSpPr txBox="1"/>
          <p:nvPr/>
        </p:nvSpPr>
        <p:spPr>
          <a:xfrm>
            <a:off x="308422" y="6093296"/>
            <a:ext cx="3843362" cy="584775"/>
          </a:xfrm>
          <a:prstGeom prst="rect">
            <a:avLst/>
          </a:prstGeom>
          <a:noFill/>
        </p:spPr>
        <p:txBody>
          <a:bodyPr wrap="square" rtlCol="0">
            <a:spAutoFit/>
          </a:bodyPr>
          <a:lstStyle/>
          <a:p>
            <a:r>
              <a:rPr lang="en-GB" sz="1600" i="1" dirty="0"/>
              <a:t>F. </a:t>
            </a:r>
            <a:r>
              <a:rPr lang="en-GB" sz="1600" i="1" dirty="0" err="1"/>
              <a:t>Hanton</a:t>
            </a:r>
            <a:r>
              <a:rPr lang="en-GB" sz="1600" i="1" dirty="0"/>
              <a:t> et al. High dose radiobiology on Gemini (2019) </a:t>
            </a:r>
          </a:p>
        </p:txBody>
      </p:sp>
      <p:pic>
        <p:nvPicPr>
          <p:cNvPr id="11" name="Picture 10">
            <a:extLst>
              <a:ext uri="{FF2B5EF4-FFF2-40B4-BE49-F238E27FC236}">
                <a16:creationId xmlns:a16="http://schemas.microsoft.com/office/drawing/2014/main" id="{D92A27D9-0012-924C-DD6A-C3B753DAA380}"/>
              </a:ext>
            </a:extLst>
          </p:cNvPr>
          <p:cNvPicPr>
            <a:picLocks noChangeAspect="1"/>
          </p:cNvPicPr>
          <p:nvPr/>
        </p:nvPicPr>
        <p:blipFill>
          <a:blip r:embed="rId4"/>
          <a:stretch>
            <a:fillRect/>
          </a:stretch>
        </p:blipFill>
        <p:spPr>
          <a:xfrm>
            <a:off x="6306392" y="965979"/>
            <a:ext cx="5598485" cy="1961728"/>
          </a:xfrm>
          <a:prstGeom prst="rect">
            <a:avLst/>
          </a:prstGeom>
        </p:spPr>
      </p:pic>
      <p:pic>
        <p:nvPicPr>
          <p:cNvPr id="16" name="Picture 15">
            <a:extLst>
              <a:ext uri="{FF2B5EF4-FFF2-40B4-BE49-F238E27FC236}">
                <a16:creationId xmlns:a16="http://schemas.microsoft.com/office/drawing/2014/main" id="{AE2E6D86-E3B9-BC96-D354-77AB31E4F318}"/>
              </a:ext>
            </a:extLst>
          </p:cNvPr>
          <p:cNvPicPr>
            <a:picLocks noChangeAspect="1"/>
          </p:cNvPicPr>
          <p:nvPr/>
        </p:nvPicPr>
        <p:blipFill>
          <a:blip r:embed="rId5"/>
          <a:stretch>
            <a:fillRect/>
          </a:stretch>
        </p:blipFill>
        <p:spPr>
          <a:xfrm>
            <a:off x="6310262" y="3117492"/>
            <a:ext cx="5767440" cy="2223790"/>
          </a:xfrm>
          <a:prstGeom prst="rect">
            <a:avLst/>
          </a:prstGeom>
        </p:spPr>
      </p:pic>
      <p:pic>
        <p:nvPicPr>
          <p:cNvPr id="13316" name="Picture 4">
            <a:extLst>
              <a:ext uri="{FF2B5EF4-FFF2-40B4-BE49-F238E27FC236}">
                <a16:creationId xmlns:a16="http://schemas.microsoft.com/office/drawing/2014/main" id="{694227DF-EEDF-8733-4C4F-9C2BC100B0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0836" y="692696"/>
            <a:ext cx="1082055" cy="26455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ome – Lawrence Berkeley National Laboratory">
            <a:extLst>
              <a:ext uri="{FF2B5EF4-FFF2-40B4-BE49-F238E27FC236}">
                <a16:creationId xmlns:a16="http://schemas.microsoft.com/office/drawing/2014/main" id="{EDBD39D5-3F90-5630-3025-5C8E821F5D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1379" y="5229200"/>
            <a:ext cx="2156272" cy="46429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9">
            <a:extLst>
              <a:ext uri="{FF2B5EF4-FFF2-40B4-BE49-F238E27FC236}">
                <a16:creationId xmlns:a16="http://schemas.microsoft.com/office/drawing/2014/main" id="{F1A0068E-9748-96C4-847C-19FF9A95FD2B}"/>
              </a:ext>
            </a:extLst>
          </p:cNvPr>
          <p:cNvSpPr>
            <a:spLocks noGrp="1"/>
          </p:cNvSpPr>
          <p:nvPr>
            <p:ph idx="1"/>
          </p:nvPr>
        </p:nvSpPr>
        <p:spPr>
          <a:xfrm>
            <a:off x="47328" y="908720"/>
            <a:ext cx="5910955" cy="3484981"/>
          </a:xfrm>
        </p:spPr>
        <p:txBody>
          <a:bodyPr>
            <a:normAutofit fontScale="62500" lnSpcReduction="20000"/>
          </a:bodyPr>
          <a:lstStyle/>
          <a:p>
            <a:pPr marL="285750" indent="-285750" algn="just">
              <a:spcAft>
                <a:spcPts val="1200"/>
              </a:spcAft>
              <a:buFont typeface="Arial" panose="020B0604020202020204" pitchFamily="34" charset="0"/>
              <a:buChar char="•"/>
            </a:pPr>
            <a:r>
              <a:rPr lang="en-GB" sz="3200" dirty="0">
                <a:solidFill>
                  <a:srgbClr val="626262"/>
                </a:solidFill>
                <a:latin typeface="Arial" panose="020B0604020202020204" pitchFamily="34" charset="0"/>
                <a:ea typeface="Times New Roman" panose="02020603050405020304" pitchFamily="18" charset="0"/>
              </a:rPr>
              <a:t>Significant interest in proton based high dose (FLASH) proton therapy – superior features </a:t>
            </a:r>
            <a:endParaRPr lang="en-GB" dirty="0">
              <a:solidFill>
                <a:srgbClr val="626262"/>
              </a:solidFill>
              <a:latin typeface="Arial" panose="020B0604020202020204" pitchFamily="34" charset="0"/>
              <a:ea typeface="Times New Roman" panose="02020603050405020304" pitchFamily="18" charset="0"/>
            </a:endParaRPr>
          </a:p>
          <a:p>
            <a:pPr marL="285750" indent="-285750" algn="just">
              <a:spcAft>
                <a:spcPts val="1200"/>
              </a:spcAft>
              <a:buFont typeface="Arial" panose="020B0604020202020204" pitchFamily="34" charset="0"/>
              <a:buChar char="•"/>
            </a:pPr>
            <a:r>
              <a:rPr lang="en-GB" sz="3200" dirty="0">
                <a:solidFill>
                  <a:srgbClr val="626262"/>
                </a:solidFill>
                <a:latin typeface="Arial" panose="020B0604020202020204" pitchFamily="34" charset="0"/>
                <a:ea typeface="Times New Roman" panose="02020603050405020304" pitchFamily="18" charset="0"/>
              </a:rPr>
              <a:t>Ultra-high dose rates (10</a:t>
            </a:r>
            <a:r>
              <a:rPr lang="en-GB" sz="3200" baseline="30000" dirty="0">
                <a:solidFill>
                  <a:srgbClr val="626262"/>
                </a:solidFill>
                <a:latin typeface="Arial" panose="020B0604020202020204" pitchFamily="34" charset="0"/>
                <a:ea typeface="Times New Roman" panose="02020603050405020304" pitchFamily="18" charset="0"/>
              </a:rPr>
              <a:t>9</a:t>
            </a:r>
            <a:r>
              <a:rPr lang="en-GB" sz="3200" dirty="0">
                <a:solidFill>
                  <a:srgbClr val="626262"/>
                </a:solidFill>
                <a:latin typeface="Arial" panose="020B0604020202020204" pitchFamily="34" charset="0"/>
                <a:ea typeface="Times New Roman" panose="02020603050405020304" pitchFamily="18" charset="0"/>
              </a:rPr>
              <a:t> </a:t>
            </a:r>
            <a:r>
              <a:rPr lang="en-GB" sz="3200" dirty="0" err="1">
                <a:solidFill>
                  <a:srgbClr val="626262"/>
                </a:solidFill>
                <a:latin typeface="Arial" panose="020B0604020202020204" pitchFamily="34" charset="0"/>
                <a:ea typeface="Times New Roman" panose="02020603050405020304" pitchFamily="18" charset="0"/>
              </a:rPr>
              <a:t>Gy</a:t>
            </a:r>
            <a:r>
              <a:rPr lang="en-GB" sz="3200" dirty="0">
                <a:solidFill>
                  <a:srgbClr val="626262"/>
                </a:solidFill>
                <a:latin typeface="Arial" panose="020B0604020202020204" pitchFamily="34" charset="0"/>
                <a:ea typeface="Times New Roman" panose="02020603050405020304" pitchFamily="18" charset="0"/>
              </a:rPr>
              <a:t> per second) could be key to technological development – 150 MeV demonstrated to date </a:t>
            </a:r>
          </a:p>
          <a:p>
            <a:pPr marL="285750" indent="-285750" algn="just">
              <a:spcAft>
                <a:spcPts val="1200"/>
              </a:spcAft>
              <a:buFont typeface="Arial" panose="020B0604020202020204" pitchFamily="34" charset="0"/>
              <a:buChar char="•"/>
            </a:pPr>
            <a:r>
              <a:rPr lang="en-GB" sz="3200" dirty="0">
                <a:solidFill>
                  <a:srgbClr val="626262"/>
                </a:solidFill>
                <a:latin typeface="Arial" panose="020B0604020202020204" pitchFamily="34" charset="0"/>
                <a:ea typeface="Times New Roman" panose="02020603050405020304" pitchFamily="18" charset="0"/>
              </a:rPr>
              <a:t>Well-established research programme on Gemini and Vulcan</a:t>
            </a:r>
          </a:p>
          <a:p>
            <a:pPr marL="285750" indent="-285750" algn="just">
              <a:spcAft>
                <a:spcPts val="1200"/>
              </a:spcAft>
              <a:buFont typeface="Arial" panose="020B0604020202020204" pitchFamily="34" charset="0"/>
              <a:buChar char="•"/>
            </a:pPr>
            <a:r>
              <a:rPr lang="en-GB" sz="3200" dirty="0">
                <a:solidFill>
                  <a:srgbClr val="626262"/>
                </a:solidFill>
                <a:latin typeface="Arial" panose="020B0604020202020204" pitchFamily="34" charset="0"/>
                <a:ea typeface="Times New Roman" panose="02020603050405020304" pitchFamily="18" charset="0"/>
              </a:rPr>
              <a:t>Complex mechanisms of relative biological effectiveness (RBE) of high dose proton beams, e.g. energy, dose, hypoxia</a:t>
            </a:r>
            <a:endParaRPr lang="en-GB" dirty="0"/>
          </a:p>
          <a:p>
            <a:endParaRPr lang="en-GB" dirty="0"/>
          </a:p>
        </p:txBody>
      </p:sp>
      <p:sp>
        <p:nvSpPr>
          <p:cNvPr id="23" name="TextBox 22">
            <a:extLst>
              <a:ext uri="{FF2B5EF4-FFF2-40B4-BE49-F238E27FC236}">
                <a16:creationId xmlns:a16="http://schemas.microsoft.com/office/drawing/2014/main" id="{3792D0AC-23F4-6F4B-22BF-3856E71E3221}"/>
              </a:ext>
            </a:extLst>
          </p:cNvPr>
          <p:cNvSpPr txBox="1"/>
          <p:nvPr/>
        </p:nvSpPr>
        <p:spPr>
          <a:xfrm>
            <a:off x="5992539" y="5752308"/>
            <a:ext cx="4174576"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research opportunities in medical diagnostics and treatment</a:t>
            </a:r>
          </a:p>
        </p:txBody>
      </p:sp>
      <p:pic>
        <p:nvPicPr>
          <p:cNvPr id="3" name="Picture 2">
            <a:extLst>
              <a:ext uri="{FF2B5EF4-FFF2-40B4-BE49-F238E27FC236}">
                <a16:creationId xmlns:a16="http://schemas.microsoft.com/office/drawing/2014/main" id="{DAAC94A6-572E-2550-73C3-E4354DCFC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00947" y="6093297"/>
            <a:ext cx="1922387" cy="648072"/>
          </a:xfrm>
          <a:prstGeom prst="rect">
            <a:avLst/>
          </a:prstGeom>
        </p:spPr>
      </p:pic>
    </p:spTree>
    <p:extLst>
      <p:ext uri="{BB962C8B-B14F-4D97-AF65-F5344CB8AC3E}">
        <p14:creationId xmlns:p14="http://schemas.microsoft.com/office/powerpoint/2010/main" val="2063159376"/>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BD30DF-B06F-5F55-ECD5-C139836E487A}"/>
              </a:ext>
            </a:extLst>
          </p:cNvPr>
          <p:cNvPicPr>
            <a:picLocks noChangeAspect="1"/>
          </p:cNvPicPr>
          <p:nvPr/>
        </p:nvPicPr>
        <p:blipFill>
          <a:blip r:embed="rId2"/>
          <a:stretch>
            <a:fillRect/>
          </a:stretch>
        </p:blipFill>
        <p:spPr>
          <a:xfrm>
            <a:off x="407368" y="980728"/>
            <a:ext cx="6621137" cy="2572951"/>
          </a:xfrm>
          <a:prstGeom prst="rect">
            <a:avLst/>
          </a:prstGeom>
        </p:spPr>
      </p:pic>
      <p:sp>
        <p:nvSpPr>
          <p:cNvPr id="2" name="Title 1">
            <a:extLst>
              <a:ext uri="{FF2B5EF4-FFF2-40B4-BE49-F238E27FC236}">
                <a16:creationId xmlns:a16="http://schemas.microsoft.com/office/drawing/2014/main" id="{DC1D01E9-5208-20E1-6D4C-E5E8501C68C4}"/>
              </a:ext>
            </a:extLst>
          </p:cNvPr>
          <p:cNvSpPr>
            <a:spLocks noGrp="1"/>
          </p:cNvSpPr>
          <p:nvPr>
            <p:ph type="title"/>
          </p:nvPr>
        </p:nvSpPr>
        <p:spPr/>
        <p:txBody>
          <a:bodyPr/>
          <a:lstStyle/>
          <a:p>
            <a:r>
              <a:rPr lang="en-GB" dirty="0"/>
              <a:t>Space</a:t>
            </a:r>
          </a:p>
        </p:txBody>
      </p:sp>
      <p:sp>
        <p:nvSpPr>
          <p:cNvPr id="3" name="Content Placeholder 2">
            <a:extLst>
              <a:ext uri="{FF2B5EF4-FFF2-40B4-BE49-F238E27FC236}">
                <a16:creationId xmlns:a16="http://schemas.microsoft.com/office/drawing/2014/main" id="{0AA1C001-0E39-4C95-4946-7517F743CF75}"/>
              </a:ext>
            </a:extLst>
          </p:cNvPr>
          <p:cNvSpPr>
            <a:spLocks noGrp="1"/>
          </p:cNvSpPr>
          <p:nvPr>
            <p:ph idx="1"/>
          </p:nvPr>
        </p:nvSpPr>
        <p:spPr>
          <a:xfrm>
            <a:off x="7156364" y="1124744"/>
            <a:ext cx="4844292" cy="2217099"/>
          </a:xfrm>
        </p:spPr>
        <p:txBody>
          <a:bodyPr/>
          <a:lstStyle/>
          <a:p>
            <a:r>
              <a:rPr lang="en-GB" dirty="0"/>
              <a:t>Experiments at CLF have shown how the spectra of the Van Allen radiation belt can be reproduced </a:t>
            </a:r>
          </a:p>
        </p:txBody>
      </p:sp>
      <p:pic>
        <p:nvPicPr>
          <p:cNvPr id="5" name="Picture 4">
            <a:extLst>
              <a:ext uri="{FF2B5EF4-FFF2-40B4-BE49-F238E27FC236}">
                <a16:creationId xmlns:a16="http://schemas.microsoft.com/office/drawing/2014/main" id="{232B2718-82B7-F6B7-FDDF-D1DEC8E33E14}"/>
              </a:ext>
            </a:extLst>
          </p:cNvPr>
          <p:cNvPicPr>
            <a:picLocks noChangeAspect="1"/>
          </p:cNvPicPr>
          <p:nvPr/>
        </p:nvPicPr>
        <p:blipFill>
          <a:blip r:embed="rId3"/>
          <a:stretch>
            <a:fillRect/>
          </a:stretch>
        </p:blipFill>
        <p:spPr>
          <a:xfrm>
            <a:off x="0" y="3887629"/>
            <a:ext cx="4131325" cy="2808312"/>
          </a:xfrm>
          <a:prstGeom prst="rect">
            <a:avLst/>
          </a:prstGeom>
        </p:spPr>
      </p:pic>
      <p:pic>
        <p:nvPicPr>
          <p:cNvPr id="7" name="Picture 6">
            <a:extLst>
              <a:ext uri="{FF2B5EF4-FFF2-40B4-BE49-F238E27FC236}">
                <a16:creationId xmlns:a16="http://schemas.microsoft.com/office/drawing/2014/main" id="{D5DFE813-020A-03B6-9CBE-915F55CFCCFA}"/>
              </a:ext>
            </a:extLst>
          </p:cNvPr>
          <p:cNvPicPr>
            <a:picLocks noChangeAspect="1"/>
          </p:cNvPicPr>
          <p:nvPr/>
        </p:nvPicPr>
        <p:blipFill>
          <a:blip r:embed="rId4"/>
          <a:stretch>
            <a:fillRect/>
          </a:stretch>
        </p:blipFill>
        <p:spPr>
          <a:xfrm>
            <a:off x="4131325" y="3861048"/>
            <a:ext cx="4052907" cy="2980569"/>
          </a:xfrm>
          <a:prstGeom prst="rect">
            <a:avLst/>
          </a:prstGeom>
        </p:spPr>
      </p:pic>
      <p:sp>
        <p:nvSpPr>
          <p:cNvPr id="10" name="TextBox 9">
            <a:extLst>
              <a:ext uri="{FF2B5EF4-FFF2-40B4-BE49-F238E27FC236}">
                <a16:creationId xmlns:a16="http://schemas.microsoft.com/office/drawing/2014/main" id="{D274C7E0-2366-4BEC-D9DE-B3EA06FB26D9}"/>
              </a:ext>
            </a:extLst>
          </p:cNvPr>
          <p:cNvSpPr txBox="1"/>
          <p:nvPr/>
        </p:nvSpPr>
        <p:spPr>
          <a:xfrm>
            <a:off x="8184232" y="3954320"/>
            <a:ext cx="3742528" cy="1938992"/>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opportunities for the generation of space weather environment simulants and other challenging environments</a:t>
            </a:r>
          </a:p>
        </p:txBody>
      </p:sp>
      <p:sp>
        <p:nvSpPr>
          <p:cNvPr id="12" name="TextBox 11">
            <a:extLst>
              <a:ext uri="{FF2B5EF4-FFF2-40B4-BE49-F238E27FC236}">
                <a16:creationId xmlns:a16="http://schemas.microsoft.com/office/drawing/2014/main" id="{1443ABF0-C71E-9D12-AE74-FE1FB88FD8CC}"/>
              </a:ext>
            </a:extLst>
          </p:cNvPr>
          <p:cNvSpPr txBox="1"/>
          <p:nvPr/>
        </p:nvSpPr>
        <p:spPr>
          <a:xfrm>
            <a:off x="847900" y="3717032"/>
            <a:ext cx="1359668" cy="369332"/>
          </a:xfrm>
          <a:prstGeom prst="rect">
            <a:avLst/>
          </a:prstGeom>
          <a:solidFill>
            <a:srgbClr val="000000"/>
          </a:solidFill>
        </p:spPr>
        <p:txBody>
          <a:bodyPr wrap="none" rtlCol="0">
            <a:spAutoFit/>
          </a:bodyPr>
          <a:lstStyle/>
          <a:p>
            <a:r>
              <a:rPr lang="en-GB" dirty="0">
                <a:solidFill>
                  <a:schemeClr val="bg1"/>
                </a:solidFill>
              </a:rPr>
              <a:t>ELECTRON</a:t>
            </a:r>
          </a:p>
        </p:txBody>
      </p:sp>
      <p:sp>
        <p:nvSpPr>
          <p:cNvPr id="13" name="TextBox 12">
            <a:extLst>
              <a:ext uri="{FF2B5EF4-FFF2-40B4-BE49-F238E27FC236}">
                <a16:creationId xmlns:a16="http://schemas.microsoft.com/office/drawing/2014/main" id="{289A7D59-FE8E-4F1D-1D04-D5178BB7AD0A}"/>
              </a:ext>
            </a:extLst>
          </p:cNvPr>
          <p:cNvSpPr txBox="1"/>
          <p:nvPr/>
        </p:nvSpPr>
        <p:spPr>
          <a:xfrm>
            <a:off x="6618540" y="3707740"/>
            <a:ext cx="1133644" cy="369332"/>
          </a:xfrm>
          <a:prstGeom prst="rect">
            <a:avLst/>
          </a:prstGeom>
          <a:solidFill>
            <a:srgbClr val="000000"/>
          </a:solidFill>
        </p:spPr>
        <p:txBody>
          <a:bodyPr wrap="none" rtlCol="0">
            <a:spAutoFit/>
          </a:bodyPr>
          <a:lstStyle/>
          <a:p>
            <a:r>
              <a:rPr lang="en-GB" dirty="0">
                <a:solidFill>
                  <a:schemeClr val="bg1"/>
                </a:solidFill>
              </a:rPr>
              <a:t>PROTON</a:t>
            </a:r>
          </a:p>
        </p:txBody>
      </p:sp>
      <p:sp>
        <p:nvSpPr>
          <p:cNvPr id="14" name="TextBox 13">
            <a:extLst>
              <a:ext uri="{FF2B5EF4-FFF2-40B4-BE49-F238E27FC236}">
                <a16:creationId xmlns:a16="http://schemas.microsoft.com/office/drawing/2014/main" id="{C0558FC2-E4E7-858E-D53E-8E953D248249}"/>
              </a:ext>
            </a:extLst>
          </p:cNvPr>
          <p:cNvSpPr txBox="1"/>
          <p:nvPr/>
        </p:nvSpPr>
        <p:spPr>
          <a:xfrm>
            <a:off x="2485712" y="3505007"/>
            <a:ext cx="3542958" cy="369332"/>
          </a:xfrm>
          <a:prstGeom prst="rect">
            <a:avLst/>
          </a:prstGeom>
          <a:noFill/>
        </p:spPr>
        <p:txBody>
          <a:bodyPr wrap="none" rtlCol="0">
            <a:spAutoFit/>
          </a:bodyPr>
          <a:lstStyle/>
          <a:p>
            <a:r>
              <a:rPr lang="en-GB" dirty="0"/>
              <a:t>Hidding </a:t>
            </a:r>
            <a:r>
              <a:rPr lang="en-GB" i="1" dirty="0"/>
              <a:t>et al, </a:t>
            </a:r>
            <a:r>
              <a:rPr lang="en-GB" dirty="0"/>
              <a:t>Science Reports</a:t>
            </a:r>
          </a:p>
        </p:txBody>
      </p:sp>
    </p:spTree>
    <p:extLst>
      <p:ext uri="{BB962C8B-B14F-4D97-AF65-F5344CB8AC3E}">
        <p14:creationId xmlns:p14="http://schemas.microsoft.com/office/powerpoint/2010/main" val="1683164294"/>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3106" name="Picture 2"/>
          <p:cNvPicPr>
            <a:picLocks noChangeAspect="1" noChangeArrowheads="1"/>
          </p:cNvPicPr>
          <p:nvPr/>
        </p:nvPicPr>
        <p:blipFill>
          <a:blip r:embed="rId2" cstate="print"/>
          <a:srcRect/>
          <a:stretch>
            <a:fillRect/>
          </a:stretch>
        </p:blipFill>
        <p:spPr bwMode="auto">
          <a:xfrm>
            <a:off x="161478" y="887220"/>
            <a:ext cx="7025926" cy="4321978"/>
          </a:xfrm>
          <a:prstGeom prst="rect">
            <a:avLst/>
          </a:prstGeom>
          <a:noFill/>
          <a:ln w="9525">
            <a:noFill/>
            <a:miter lim="800000"/>
            <a:headEnd/>
            <a:tailEnd/>
          </a:ln>
        </p:spPr>
      </p:pic>
      <p:sp>
        <p:nvSpPr>
          <p:cNvPr id="6" name="Title 5"/>
          <p:cNvSpPr>
            <a:spLocks noGrp="1"/>
          </p:cNvSpPr>
          <p:nvPr>
            <p:ph type="title"/>
          </p:nvPr>
        </p:nvSpPr>
        <p:spPr/>
        <p:txBody>
          <a:bodyPr>
            <a:normAutofit fontScale="90000"/>
          </a:bodyPr>
          <a:lstStyle/>
          <a:p>
            <a:r>
              <a:rPr lang="en-GB" dirty="0"/>
              <a:t>Industrial Processing</a:t>
            </a:r>
          </a:p>
        </p:txBody>
      </p:sp>
      <p:pic>
        <p:nvPicPr>
          <p:cNvPr id="1583107" name="Picture 3"/>
          <p:cNvPicPr>
            <a:picLocks noChangeAspect="1" noChangeArrowheads="1"/>
          </p:cNvPicPr>
          <p:nvPr/>
        </p:nvPicPr>
        <p:blipFill>
          <a:blip r:embed="rId3" cstate="print"/>
          <a:srcRect/>
          <a:stretch>
            <a:fillRect/>
          </a:stretch>
        </p:blipFill>
        <p:spPr bwMode="auto">
          <a:xfrm>
            <a:off x="8457862" y="2295636"/>
            <a:ext cx="2750706" cy="1872208"/>
          </a:xfrm>
          <a:prstGeom prst="rect">
            <a:avLst/>
          </a:prstGeom>
          <a:noFill/>
          <a:ln w="9525">
            <a:noFill/>
            <a:miter lim="800000"/>
            <a:headEnd/>
            <a:tailEnd/>
          </a:ln>
        </p:spPr>
      </p:pic>
      <p:sp>
        <p:nvSpPr>
          <p:cNvPr id="8" name="TextBox 7"/>
          <p:cNvSpPr txBox="1"/>
          <p:nvPr/>
        </p:nvSpPr>
        <p:spPr>
          <a:xfrm>
            <a:off x="263352" y="5301208"/>
            <a:ext cx="7416824" cy="1477328"/>
          </a:xfrm>
          <a:prstGeom prst="rect">
            <a:avLst/>
          </a:prstGeom>
          <a:noFill/>
        </p:spPr>
        <p:txBody>
          <a:bodyPr wrap="square" rtlCol="0">
            <a:spAutoFit/>
          </a:bodyPr>
          <a:lstStyle/>
          <a:p>
            <a:pPr>
              <a:buFont typeface="Arial" pitchFamily="34" charset="0"/>
              <a:buChar char="•"/>
            </a:pPr>
            <a:r>
              <a:rPr lang="en-GB" dirty="0"/>
              <a:t> Laser peening is an important industrial process that is little understood and poorly optimised </a:t>
            </a:r>
          </a:p>
          <a:p>
            <a:pPr>
              <a:buFont typeface="Arial" pitchFamily="34" charset="0"/>
              <a:buChar char="•"/>
            </a:pPr>
            <a:r>
              <a:rPr lang="en-GB" dirty="0"/>
              <a:t> It is used to harden materials like turbine blades – </a:t>
            </a:r>
            <a:r>
              <a:rPr lang="en-GB" dirty="0" err="1"/>
              <a:t>i,e</a:t>
            </a:r>
            <a:r>
              <a:rPr lang="en-GB" dirty="0"/>
              <a:t> generate compressive stress in surface layers</a:t>
            </a:r>
          </a:p>
          <a:p>
            <a:pPr>
              <a:buFont typeface="Arial" pitchFamily="34" charset="0"/>
              <a:buChar char="•"/>
            </a:pPr>
            <a:r>
              <a:rPr lang="en-GB" dirty="0"/>
              <a:t> Especially important in the aerospace industry  </a:t>
            </a:r>
          </a:p>
        </p:txBody>
      </p:sp>
      <p:sp>
        <p:nvSpPr>
          <p:cNvPr id="9" name="TextBox 8"/>
          <p:cNvSpPr txBox="1"/>
          <p:nvPr/>
        </p:nvSpPr>
        <p:spPr>
          <a:xfrm>
            <a:off x="407368" y="827420"/>
            <a:ext cx="8856984" cy="369332"/>
          </a:xfrm>
          <a:prstGeom prst="rect">
            <a:avLst/>
          </a:prstGeom>
          <a:noFill/>
        </p:spPr>
        <p:txBody>
          <a:bodyPr wrap="square" rtlCol="0">
            <a:spAutoFit/>
          </a:bodyPr>
          <a:lstStyle/>
          <a:p>
            <a:pPr>
              <a:buFont typeface="Arial" pitchFamily="34" charset="0"/>
              <a:buChar char="•"/>
            </a:pPr>
            <a:r>
              <a:rPr lang="en-GB" dirty="0"/>
              <a:t> Shape control optimises industrial processes e.g.. </a:t>
            </a:r>
            <a:r>
              <a:rPr lang="en-GB" dirty="0" err="1"/>
              <a:t>Peening</a:t>
            </a:r>
            <a:endParaRPr lang="en-GB" dirty="0"/>
          </a:p>
        </p:txBody>
      </p:sp>
      <p:pic>
        <p:nvPicPr>
          <p:cNvPr id="11" name="Picture 10" descr="https://encrypted-tbn0.gstatic.com/images?q=tbn:ANd9GcTeuE-i4bPFmXOI9UMYkAIMYRCkAShzmuec_lWfpVpXCyCoMkM4HQ">
            <a:hlinkClick r:id="rId4"/>
          </p:cNvPr>
          <p:cNvPicPr>
            <a:picLocks noChangeAspect="1" noChangeArrowheads="1"/>
          </p:cNvPicPr>
          <p:nvPr/>
        </p:nvPicPr>
        <p:blipFill>
          <a:blip r:embed="rId5" cstate="print"/>
          <a:srcRect/>
          <a:stretch>
            <a:fillRect/>
          </a:stretch>
        </p:blipFill>
        <p:spPr bwMode="auto">
          <a:xfrm>
            <a:off x="9069422" y="908720"/>
            <a:ext cx="1980728" cy="1314909"/>
          </a:xfrm>
          <a:prstGeom prst="rect">
            <a:avLst/>
          </a:prstGeom>
          <a:noFill/>
        </p:spPr>
      </p:pic>
      <p:sp>
        <p:nvSpPr>
          <p:cNvPr id="2" name="TextBox 1">
            <a:extLst>
              <a:ext uri="{FF2B5EF4-FFF2-40B4-BE49-F238E27FC236}">
                <a16:creationId xmlns:a16="http://schemas.microsoft.com/office/drawing/2014/main" id="{2257BF1E-5CD1-1457-AE43-9BB12FFE35EE}"/>
              </a:ext>
            </a:extLst>
          </p:cNvPr>
          <p:cNvSpPr txBox="1"/>
          <p:nvPr/>
        </p:nvSpPr>
        <p:spPr>
          <a:xfrm>
            <a:off x="8042104" y="4717593"/>
            <a:ext cx="3742528"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opportunities in industrial processing </a:t>
            </a:r>
          </a:p>
        </p:txBody>
      </p:sp>
    </p:spTree>
    <p:extLst>
      <p:ext uri="{BB962C8B-B14F-4D97-AF65-F5344CB8AC3E}">
        <p14:creationId xmlns:p14="http://schemas.microsoft.com/office/powerpoint/2010/main" val="828058007"/>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uf60198\Desktop\Laser driven x-ray radar for penetrative imaging-LW V.2.0\image.pn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19336" y="980728"/>
            <a:ext cx="4872161"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4871864" y="1140680"/>
            <a:ext cx="5736739" cy="3800488"/>
          </a:xfrm>
        </p:spPr>
        <p:txBody>
          <a:bodyPr>
            <a:normAutofit/>
          </a:bodyPr>
          <a:lstStyle/>
          <a:p>
            <a:pPr marL="285750" indent="-285750"/>
            <a:r>
              <a:rPr lang="en-GB" sz="2400" dirty="0"/>
              <a:t>There are a wide range of potential defence applications </a:t>
            </a:r>
          </a:p>
          <a:p>
            <a:pPr marL="285750" indent="-285750"/>
            <a:r>
              <a:rPr lang="en-GB" sz="2400" dirty="0"/>
              <a:t>Example : X-Ray Radar</a:t>
            </a:r>
          </a:p>
          <a:p>
            <a:pPr marL="685800" lvl="1"/>
            <a:r>
              <a:rPr lang="en-GB" sz="2000" dirty="0"/>
              <a:t>Can clearly see positions of the different density and atomic number objects. </a:t>
            </a:r>
          </a:p>
          <a:p>
            <a:pPr marL="685800" lvl="1"/>
            <a:r>
              <a:rPr lang="en-GB" sz="2000" dirty="0"/>
              <a:t>Objects behind 14cm foam barrier have strong response</a:t>
            </a:r>
          </a:p>
          <a:p>
            <a:pPr marL="685800" lvl="1"/>
            <a:r>
              <a:rPr lang="en-GB" sz="2000" dirty="0"/>
              <a:t>One sided imaging</a:t>
            </a:r>
            <a:endParaRPr lang="en-GB" dirty="0"/>
          </a:p>
          <a:p>
            <a:pPr marL="685800" lvl="1"/>
            <a:r>
              <a:rPr lang="en-GB" sz="2000" dirty="0"/>
              <a:t>Patented</a:t>
            </a:r>
          </a:p>
        </p:txBody>
      </p:sp>
      <p:sp>
        <p:nvSpPr>
          <p:cNvPr id="5" name="Content Placeholder 2"/>
          <p:cNvSpPr txBox="1">
            <a:spLocks/>
          </p:cNvSpPr>
          <p:nvPr/>
        </p:nvSpPr>
        <p:spPr bwMode="auto">
          <a:xfrm>
            <a:off x="551384" y="5719238"/>
            <a:ext cx="3323456" cy="95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accent1">
                    <a:lumMod val="50000"/>
                  </a:schemeClr>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8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8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GB" sz="1800" kern="0" dirty="0"/>
              <a:t>R Deas </a:t>
            </a:r>
            <a:r>
              <a:rPr lang="en-GB" sz="1800" i="1" kern="0" dirty="0"/>
              <a:t>et al</a:t>
            </a:r>
            <a:r>
              <a:rPr lang="en-GB" sz="1800" kern="0" dirty="0"/>
              <a:t>, Journal of X-ray science and Technology 23. 791-797, 2015</a:t>
            </a:r>
          </a:p>
        </p:txBody>
      </p:sp>
      <p:grpSp>
        <p:nvGrpSpPr>
          <p:cNvPr id="6" name="Group 33"/>
          <p:cNvGrpSpPr/>
          <p:nvPr/>
        </p:nvGrpSpPr>
        <p:grpSpPr>
          <a:xfrm>
            <a:off x="3863752" y="6093296"/>
            <a:ext cx="4558375" cy="674117"/>
            <a:chOff x="2987824" y="620688"/>
            <a:chExt cx="4320480" cy="607588"/>
          </a:xfrm>
        </p:grpSpPr>
        <p:grpSp>
          <p:nvGrpSpPr>
            <p:cNvPr id="8" name="Group 48"/>
            <p:cNvGrpSpPr/>
            <p:nvPr/>
          </p:nvGrpSpPr>
          <p:grpSpPr>
            <a:xfrm>
              <a:off x="2987824" y="620688"/>
              <a:ext cx="3705525" cy="607588"/>
              <a:chOff x="2411760" y="620688"/>
              <a:chExt cx="3705525" cy="607588"/>
            </a:xfrm>
          </p:grpSpPr>
          <p:pic>
            <p:nvPicPr>
              <p:cNvPr id="10" name="Picture 6" descr="UStrathColour-small"/>
              <p:cNvPicPr>
                <a:picLocks noChangeAspect="1" noChangeArrowheads="1"/>
              </p:cNvPicPr>
              <p:nvPr/>
            </p:nvPicPr>
            <p:blipFill>
              <a:blip r:embed="rId3" cstate="print"/>
              <a:srcRect/>
              <a:stretch>
                <a:fillRect/>
              </a:stretch>
            </p:blipFill>
            <p:spPr bwMode="auto">
              <a:xfrm>
                <a:off x="2411760" y="620688"/>
                <a:ext cx="440092" cy="607588"/>
              </a:xfrm>
              <a:prstGeom prst="rect">
                <a:avLst/>
              </a:prstGeom>
              <a:noFill/>
              <a:ln w="9525">
                <a:noFill/>
                <a:miter lim="800000"/>
                <a:headEnd/>
                <a:tailEnd/>
              </a:ln>
            </p:spPr>
          </p:pic>
          <p:sp>
            <p:nvSpPr>
              <p:cNvPr id="11" name="Rectangle 10"/>
              <p:cNvSpPr/>
              <p:nvPr/>
            </p:nvSpPr>
            <p:spPr>
              <a:xfrm>
                <a:off x="2998457" y="671430"/>
                <a:ext cx="733230" cy="395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DSTL">
                <a:hlinkClick r:id="rId4"/>
              </p:cNvPr>
              <p:cNvPicPr>
                <a:picLocks noChangeAspect="1" noChangeArrowheads="1"/>
              </p:cNvPicPr>
              <p:nvPr/>
            </p:nvPicPr>
            <p:blipFill>
              <a:blip r:embed="rId5" cstate="print"/>
              <a:srcRect/>
              <a:stretch>
                <a:fillRect/>
              </a:stretch>
            </p:blipFill>
            <p:spPr bwMode="auto">
              <a:xfrm>
                <a:off x="2987824" y="692696"/>
                <a:ext cx="753515" cy="351640"/>
              </a:xfrm>
              <a:prstGeom prst="rect">
                <a:avLst/>
              </a:prstGeom>
              <a:noFill/>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692696"/>
                <a:ext cx="937764" cy="39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692696"/>
                <a:ext cx="1113237" cy="37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12" descr="clf logo1"/>
            <p:cNvPicPr>
              <a:picLocks noChangeAspect="1" noChangeArrowheads="1"/>
            </p:cNvPicPr>
            <p:nvPr/>
          </p:nvPicPr>
          <p:blipFill>
            <a:blip r:embed="rId8" cstate="print"/>
            <a:srcRect/>
            <a:stretch>
              <a:fillRect/>
            </a:stretch>
          </p:blipFill>
          <p:spPr bwMode="auto">
            <a:xfrm>
              <a:off x="6841257" y="657696"/>
              <a:ext cx="467047" cy="467048"/>
            </a:xfrm>
            <a:prstGeom prst="rect">
              <a:avLst/>
            </a:prstGeom>
            <a:noFill/>
            <a:ln w="9525">
              <a:noFill/>
              <a:miter lim="800000"/>
              <a:headEnd/>
              <a:tailEnd/>
            </a:ln>
          </p:spPr>
        </p:pic>
      </p:grpSp>
      <p:sp>
        <p:nvSpPr>
          <p:cNvPr id="15" name="Title 14">
            <a:extLst>
              <a:ext uri="{FF2B5EF4-FFF2-40B4-BE49-F238E27FC236}">
                <a16:creationId xmlns:a16="http://schemas.microsoft.com/office/drawing/2014/main" id="{CF3A426D-7176-11CD-8E81-C053B666D6A7}"/>
              </a:ext>
            </a:extLst>
          </p:cNvPr>
          <p:cNvSpPr>
            <a:spLocks noGrp="1"/>
          </p:cNvSpPr>
          <p:nvPr>
            <p:ph type="title"/>
          </p:nvPr>
        </p:nvSpPr>
        <p:spPr>
          <a:xfrm>
            <a:off x="983432" y="260648"/>
            <a:ext cx="10238928" cy="562074"/>
          </a:xfrm>
        </p:spPr>
        <p:txBody>
          <a:bodyPr>
            <a:normAutofit fontScale="90000"/>
          </a:bodyPr>
          <a:lstStyle/>
          <a:p>
            <a:r>
              <a:rPr lang="en-GB" dirty="0"/>
              <a:t>Defence </a:t>
            </a:r>
          </a:p>
        </p:txBody>
      </p:sp>
      <p:sp>
        <p:nvSpPr>
          <p:cNvPr id="16" name="TextBox 15">
            <a:extLst>
              <a:ext uri="{FF2B5EF4-FFF2-40B4-BE49-F238E27FC236}">
                <a16:creationId xmlns:a16="http://schemas.microsoft.com/office/drawing/2014/main" id="{0D76CABB-6BCB-74BB-8CDF-357AC38F23E3}"/>
              </a:ext>
            </a:extLst>
          </p:cNvPr>
          <p:cNvSpPr txBox="1"/>
          <p:nvPr/>
        </p:nvSpPr>
        <p:spPr>
          <a:xfrm>
            <a:off x="6856930" y="4458579"/>
            <a:ext cx="3742528" cy="1323439"/>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provide new opportunities in defence research with portability in mind</a:t>
            </a:r>
          </a:p>
        </p:txBody>
      </p:sp>
      <p:pic>
        <p:nvPicPr>
          <p:cNvPr id="17" name="Picture 2">
            <a:extLst>
              <a:ext uri="{FF2B5EF4-FFF2-40B4-BE49-F238E27FC236}">
                <a16:creationId xmlns:a16="http://schemas.microsoft.com/office/drawing/2014/main" id="{2079B33C-A660-EBA4-18FE-738831FF3760}"/>
              </a:ext>
            </a:extLst>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9269291" y="476671"/>
            <a:ext cx="2947389" cy="2059193"/>
          </a:xfrm>
          <a:prstGeom prst="rect">
            <a:avLst/>
          </a:prstGeom>
          <a:noFill/>
          <a:ln w="9525">
            <a:noFill/>
            <a:miter lim="800000"/>
            <a:headEnd/>
            <a:tailEnd/>
          </a:ln>
          <a:effectLst/>
        </p:spPr>
      </p:pic>
    </p:spTree>
    <p:extLst>
      <p:ext uri="{BB962C8B-B14F-4D97-AF65-F5344CB8AC3E}">
        <p14:creationId xmlns:p14="http://schemas.microsoft.com/office/powerpoint/2010/main" val="4116785614"/>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25EF5-3104-58E8-C28E-5344C8EA1A5C}"/>
              </a:ext>
            </a:extLst>
          </p:cNvPr>
          <p:cNvSpPr>
            <a:spLocks noGrp="1"/>
          </p:cNvSpPr>
          <p:nvPr>
            <p:ph type="title"/>
          </p:nvPr>
        </p:nvSpPr>
        <p:spPr>
          <a:xfrm>
            <a:off x="609600" y="188640"/>
            <a:ext cx="10972800" cy="634082"/>
          </a:xfrm>
        </p:spPr>
        <p:txBody>
          <a:bodyPr/>
          <a:lstStyle/>
          <a:p>
            <a:r>
              <a:rPr lang="en-GB" dirty="0"/>
              <a:t>EPAC Technology mainly is ours</a:t>
            </a:r>
          </a:p>
        </p:txBody>
      </p:sp>
      <p:sp>
        <p:nvSpPr>
          <p:cNvPr id="4" name="Content Placeholder 3">
            <a:extLst>
              <a:ext uri="{FF2B5EF4-FFF2-40B4-BE49-F238E27FC236}">
                <a16:creationId xmlns:a16="http://schemas.microsoft.com/office/drawing/2014/main" id="{BAB65D59-A29F-2F67-0E1B-30BE779BE18D}"/>
              </a:ext>
            </a:extLst>
          </p:cNvPr>
          <p:cNvSpPr>
            <a:spLocks noGrp="1"/>
          </p:cNvSpPr>
          <p:nvPr>
            <p:ph idx="1"/>
          </p:nvPr>
        </p:nvSpPr>
        <p:spPr>
          <a:xfrm>
            <a:off x="47328" y="4437112"/>
            <a:ext cx="9001000" cy="2376264"/>
          </a:xfrm>
        </p:spPr>
        <p:txBody>
          <a:bodyPr>
            <a:normAutofit fontScale="77500" lnSpcReduction="20000"/>
          </a:bodyPr>
          <a:lstStyle/>
          <a:p>
            <a:r>
              <a:rPr lang="en-GB" dirty="0"/>
              <a:t>Unlike any comparable facility in the world, CLF has developed and is developing its own primary technology and technology concepts for EPAC</a:t>
            </a:r>
          </a:p>
          <a:p>
            <a:pPr lvl="1"/>
            <a:r>
              <a:rPr lang="en-GB" dirty="0"/>
              <a:t>Pump laser, source, amplifier, compression, </a:t>
            </a:r>
            <a:r>
              <a:rPr lang="en-GB" dirty="0" err="1"/>
              <a:t>targetry</a:t>
            </a:r>
            <a:r>
              <a:rPr lang="en-GB" dirty="0"/>
              <a:t>, diagnostics, data systems, etc</a:t>
            </a:r>
          </a:p>
          <a:p>
            <a:r>
              <a:rPr lang="en-GB" dirty="0"/>
              <a:t>EPAC tech will be continuously developed and outcomes transferred with our partners</a:t>
            </a:r>
          </a:p>
        </p:txBody>
      </p:sp>
      <p:pic>
        <p:nvPicPr>
          <p:cNvPr id="5" name="Picture 4">
            <a:extLst>
              <a:ext uri="{FF2B5EF4-FFF2-40B4-BE49-F238E27FC236}">
                <a16:creationId xmlns:a16="http://schemas.microsoft.com/office/drawing/2014/main" id="{378FF3C8-583C-1879-BD34-CEB76F414F9A}"/>
              </a:ext>
            </a:extLst>
          </p:cNvPr>
          <p:cNvPicPr>
            <a:picLocks noChangeAspect="1"/>
          </p:cNvPicPr>
          <p:nvPr/>
        </p:nvPicPr>
        <p:blipFill>
          <a:blip r:embed="rId2"/>
          <a:stretch>
            <a:fillRect/>
          </a:stretch>
        </p:blipFill>
        <p:spPr>
          <a:xfrm>
            <a:off x="119336" y="1052736"/>
            <a:ext cx="6683734" cy="3285494"/>
          </a:xfrm>
          <a:prstGeom prst="rect">
            <a:avLst/>
          </a:prstGeom>
        </p:spPr>
      </p:pic>
      <p:pic>
        <p:nvPicPr>
          <p:cNvPr id="6" name="Picture 5">
            <a:extLst>
              <a:ext uri="{FF2B5EF4-FFF2-40B4-BE49-F238E27FC236}">
                <a16:creationId xmlns:a16="http://schemas.microsoft.com/office/drawing/2014/main" id="{73CD71AA-E66C-D127-02AE-2D33365D04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00" t="2401" r="32150" b="5201"/>
          <a:stretch/>
        </p:blipFill>
        <p:spPr>
          <a:xfrm rot="5400000">
            <a:off x="7450112" y="850755"/>
            <a:ext cx="1296144" cy="1700111"/>
          </a:xfrm>
          <a:prstGeom prst="rect">
            <a:avLst/>
          </a:prstGeom>
        </p:spPr>
      </p:pic>
      <p:pic>
        <p:nvPicPr>
          <p:cNvPr id="7" name="Picture 6">
            <a:extLst>
              <a:ext uri="{FF2B5EF4-FFF2-40B4-BE49-F238E27FC236}">
                <a16:creationId xmlns:a16="http://schemas.microsoft.com/office/drawing/2014/main" id="{193F7E48-BE3F-9833-6C75-735DAED2643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336361" y="1052737"/>
            <a:ext cx="1512167" cy="1296144"/>
          </a:xfrm>
          <a:prstGeom prst="rect">
            <a:avLst/>
          </a:prstGeom>
        </p:spPr>
      </p:pic>
      <p:pic>
        <p:nvPicPr>
          <p:cNvPr id="8" name="Picture 7" descr="A picture containing cluttered, engine&#10;&#10;Description automatically generated">
            <a:extLst>
              <a:ext uri="{FF2B5EF4-FFF2-40B4-BE49-F238E27FC236}">
                <a16:creationId xmlns:a16="http://schemas.microsoft.com/office/drawing/2014/main" id="{7E3733B7-CD47-B47E-3A60-A06A54F6FBE5}"/>
              </a:ext>
            </a:extLst>
          </p:cNvPr>
          <p:cNvPicPr>
            <a:picLocks noChangeAspect="1"/>
          </p:cNvPicPr>
          <p:nvPr/>
        </p:nvPicPr>
        <p:blipFill rotWithShape="1">
          <a:blip r:embed="rId5"/>
          <a:srcRect l="10074" t="22809" r="13195" b="17465"/>
          <a:stretch/>
        </p:blipFill>
        <p:spPr>
          <a:xfrm>
            <a:off x="7268955" y="2458683"/>
            <a:ext cx="3579573" cy="1879548"/>
          </a:xfrm>
          <a:prstGeom prst="rect">
            <a:avLst/>
          </a:prstGeom>
        </p:spPr>
      </p:pic>
      <p:sp>
        <p:nvSpPr>
          <p:cNvPr id="9" name="TextBox 8">
            <a:extLst>
              <a:ext uri="{FF2B5EF4-FFF2-40B4-BE49-F238E27FC236}">
                <a16:creationId xmlns:a16="http://schemas.microsoft.com/office/drawing/2014/main" id="{0973B236-B555-C006-C77C-1348E5776B76}"/>
              </a:ext>
            </a:extLst>
          </p:cNvPr>
          <p:cNvSpPr txBox="1"/>
          <p:nvPr/>
        </p:nvSpPr>
        <p:spPr>
          <a:xfrm>
            <a:off x="8904312" y="4797152"/>
            <a:ext cx="3131404" cy="1015663"/>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EPAC will be able to innovate in ways many others can’t</a:t>
            </a:r>
          </a:p>
        </p:txBody>
      </p:sp>
    </p:spTree>
    <p:extLst>
      <p:ext uri="{BB962C8B-B14F-4D97-AF65-F5344CB8AC3E}">
        <p14:creationId xmlns:p14="http://schemas.microsoft.com/office/powerpoint/2010/main" val="27290394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EB5BCC-B0A3-3A07-1839-94C15AA37E42}"/>
              </a:ext>
            </a:extLst>
          </p:cNvPr>
          <p:cNvPicPr>
            <a:picLocks noChangeAspect="1"/>
          </p:cNvPicPr>
          <p:nvPr/>
        </p:nvPicPr>
        <p:blipFill rotWithShape="1">
          <a:blip r:embed="rId2"/>
          <a:srcRect l="4271" t="13473" b="24583"/>
          <a:stretch/>
        </p:blipFill>
        <p:spPr>
          <a:xfrm>
            <a:off x="155340" y="1065047"/>
            <a:ext cx="10009112" cy="4857525"/>
          </a:xfrm>
          <a:prstGeom prst="rect">
            <a:avLst/>
          </a:prstGeom>
        </p:spPr>
      </p:pic>
      <p:sp>
        <p:nvSpPr>
          <p:cNvPr id="3" name="Title 2">
            <a:extLst>
              <a:ext uri="{FF2B5EF4-FFF2-40B4-BE49-F238E27FC236}">
                <a16:creationId xmlns:a16="http://schemas.microsoft.com/office/drawing/2014/main" id="{EFC25EF5-3104-58E8-C28E-5344C8EA1A5C}"/>
              </a:ext>
            </a:extLst>
          </p:cNvPr>
          <p:cNvSpPr>
            <a:spLocks noGrp="1"/>
          </p:cNvSpPr>
          <p:nvPr>
            <p:ph type="title"/>
          </p:nvPr>
        </p:nvSpPr>
        <p:spPr>
          <a:xfrm>
            <a:off x="609600" y="116632"/>
            <a:ext cx="10972800" cy="634082"/>
          </a:xfrm>
        </p:spPr>
        <p:txBody>
          <a:bodyPr/>
          <a:lstStyle/>
          <a:p>
            <a:r>
              <a:rPr lang="en-GB" dirty="0"/>
              <a:t>Technology Development Example </a:t>
            </a:r>
          </a:p>
        </p:txBody>
      </p:sp>
      <p:sp>
        <p:nvSpPr>
          <p:cNvPr id="4" name="Content Placeholder 3">
            <a:extLst>
              <a:ext uri="{FF2B5EF4-FFF2-40B4-BE49-F238E27FC236}">
                <a16:creationId xmlns:a16="http://schemas.microsoft.com/office/drawing/2014/main" id="{BAB65D59-A29F-2F67-0E1B-30BE779BE18D}"/>
              </a:ext>
            </a:extLst>
          </p:cNvPr>
          <p:cNvSpPr>
            <a:spLocks noGrp="1"/>
          </p:cNvSpPr>
          <p:nvPr>
            <p:ph idx="1"/>
          </p:nvPr>
        </p:nvSpPr>
        <p:spPr>
          <a:xfrm>
            <a:off x="335360" y="3573016"/>
            <a:ext cx="5112568" cy="2232248"/>
          </a:xfrm>
          <a:solidFill>
            <a:schemeClr val="bg1"/>
          </a:solidFill>
        </p:spPr>
        <p:txBody>
          <a:bodyPr>
            <a:normAutofit fontScale="62500" lnSpcReduction="20000"/>
          </a:bodyPr>
          <a:lstStyle/>
          <a:p>
            <a:r>
              <a:rPr lang="en-GB" dirty="0"/>
              <a:t>CLF is developing 100 Hz DPSSL based technology </a:t>
            </a:r>
          </a:p>
          <a:p>
            <a:pPr lvl="1"/>
            <a:r>
              <a:rPr lang="en-GB" dirty="0"/>
              <a:t>100 TW driver </a:t>
            </a:r>
          </a:p>
          <a:p>
            <a:pPr lvl="1"/>
            <a:r>
              <a:rPr lang="en-GB" dirty="0"/>
              <a:t>the most likely technology transfer pathway</a:t>
            </a:r>
          </a:p>
          <a:p>
            <a:pPr lvl="1"/>
            <a:r>
              <a:rPr lang="en-GB" dirty="0"/>
              <a:t>kHz under consideration</a:t>
            </a:r>
          </a:p>
          <a:p>
            <a:r>
              <a:rPr lang="en-GB" dirty="0"/>
              <a:t>Compact concepts</a:t>
            </a:r>
          </a:p>
          <a:p>
            <a:r>
              <a:rPr lang="en-GB" dirty="0"/>
              <a:t>(DESY pushing to kHz)</a:t>
            </a:r>
          </a:p>
        </p:txBody>
      </p:sp>
      <p:sp>
        <p:nvSpPr>
          <p:cNvPr id="6" name="TextBox 5">
            <a:extLst>
              <a:ext uri="{FF2B5EF4-FFF2-40B4-BE49-F238E27FC236}">
                <a16:creationId xmlns:a16="http://schemas.microsoft.com/office/drawing/2014/main" id="{AA906E8C-6586-8316-AAD5-7D3DD6E743C7}"/>
              </a:ext>
            </a:extLst>
          </p:cNvPr>
          <p:cNvSpPr txBox="1"/>
          <p:nvPr/>
        </p:nvSpPr>
        <p:spPr>
          <a:xfrm>
            <a:off x="335360" y="1196752"/>
            <a:ext cx="2549096" cy="369332"/>
          </a:xfrm>
          <a:prstGeom prst="rect">
            <a:avLst/>
          </a:prstGeom>
          <a:solidFill>
            <a:schemeClr val="bg1"/>
          </a:solidFill>
          <a:ln>
            <a:solidFill>
              <a:schemeClr val="tx1"/>
            </a:solidFill>
          </a:ln>
        </p:spPr>
        <p:txBody>
          <a:bodyPr wrap="none" rtlCol="0">
            <a:spAutoFit/>
          </a:bodyPr>
          <a:lstStyle/>
          <a:p>
            <a:r>
              <a:rPr lang="en-GB" dirty="0" err="1"/>
              <a:t>DiPOLE</a:t>
            </a:r>
            <a:r>
              <a:rPr lang="en-GB" dirty="0"/>
              <a:t>  S11 – 100Hz</a:t>
            </a:r>
          </a:p>
        </p:txBody>
      </p:sp>
      <p:sp>
        <p:nvSpPr>
          <p:cNvPr id="7" name="TextBox 6">
            <a:extLst>
              <a:ext uri="{FF2B5EF4-FFF2-40B4-BE49-F238E27FC236}">
                <a16:creationId xmlns:a16="http://schemas.microsoft.com/office/drawing/2014/main" id="{F87FCDDD-7EB8-C58A-4C3D-2DF4F24B6503}"/>
              </a:ext>
            </a:extLst>
          </p:cNvPr>
          <p:cNvSpPr txBox="1"/>
          <p:nvPr/>
        </p:nvSpPr>
        <p:spPr>
          <a:xfrm>
            <a:off x="8869252" y="1340768"/>
            <a:ext cx="3131404" cy="1631216"/>
          </a:xfrm>
          <a:prstGeom prst="rect">
            <a:avLst/>
          </a:prstGeom>
          <a:solidFill>
            <a:srgbClr val="0070C0"/>
          </a:solidFill>
          <a:ln>
            <a:solidFill>
              <a:schemeClr val="tx1"/>
            </a:solidFill>
          </a:ln>
        </p:spPr>
        <p:txBody>
          <a:bodyPr wrap="square">
            <a:spAutoFit/>
          </a:bodyPr>
          <a:lstStyle/>
          <a:p>
            <a:pPr algn="ctr"/>
            <a:r>
              <a:rPr lang="en-GB" sz="2000" dirty="0">
                <a:solidFill>
                  <a:schemeClr val="bg1"/>
                </a:solidFill>
              </a:rPr>
              <a:t>CLF is routinely developing technology through various mechanisms that will feed directly into EPAC </a:t>
            </a:r>
          </a:p>
        </p:txBody>
      </p:sp>
    </p:spTree>
    <p:extLst>
      <p:ext uri="{BB962C8B-B14F-4D97-AF65-F5344CB8AC3E}">
        <p14:creationId xmlns:p14="http://schemas.microsoft.com/office/powerpoint/2010/main" val="1971205559"/>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56" y="161759"/>
            <a:ext cx="5111877" cy="476398"/>
          </a:xfrm>
        </p:spPr>
        <p:txBody>
          <a:bodyPr anchor="ctr">
            <a:normAutofit fontScale="90000"/>
          </a:bodyPr>
          <a:lstStyle/>
          <a:p>
            <a:r>
              <a:rPr lang="en-GB" sz="3700" dirty="0">
                <a:latin typeface="Arial" panose="020B0604020202020204" pitchFamily="34" charset="0"/>
                <a:cs typeface="Arial" panose="020B0604020202020204" pitchFamily="34" charset="0"/>
              </a:rPr>
              <a:t>Major strengths of EPAC</a:t>
            </a:r>
          </a:p>
        </p:txBody>
      </p:sp>
      <p:sp>
        <p:nvSpPr>
          <p:cNvPr id="5" name="Content Placeholder 4">
            <a:extLst>
              <a:ext uri="{FF2B5EF4-FFF2-40B4-BE49-F238E27FC236}">
                <a16:creationId xmlns:a16="http://schemas.microsoft.com/office/drawing/2014/main" id="{2E9B9B68-2D41-EC95-1CFF-401DAD77FA48}"/>
              </a:ext>
            </a:extLst>
          </p:cNvPr>
          <p:cNvSpPr>
            <a:spLocks noGrp="1"/>
          </p:cNvSpPr>
          <p:nvPr>
            <p:ph idx="1"/>
          </p:nvPr>
        </p:nvSpPr>
        <p:spPr>
          <a:xfrm>
            <a:off x="-24680" y="908720"/>
            <a:ext cx="8064896" cy="5868120"/>
          </a:xfrm>
        </p:spPr>
        <p:txBody>
          <a:bodyPr>
            <a:normAutofit/>
          </a:bodyPr>
          <a:lstStyle/>
          <a:p>
            <a:r>
              <a:rPr lang="en-GB" sz="2800" dirty="0"/>
              <a:t>Location – superb, expert environment </a:t>
            </a:r>
          </a:p>
          <a:p>
            <a:r>
              <a:rPr lang="en-GB" sz="2800" dirty="0"/>
              <a:t>Engaged community and networks</a:t>
            </a:r>
          </a:p>
          <a:p>
            <a:r>
              <a:rPr lang="en-GB" sz="2800" dirty="0"/>
              <a:t>Unique, flexible, interesting capability </a:t>
            </a:r>
          </a:p>
          <a:p>
            <a:r>
              <a:rPr lang="en-GB" sz="2800" dirty="0"/>
              <a:t>Secure facility</a:t>
            </a:r>
          </a:p>
          <a:p>
            <a:r>
              <a:rPr lang="en-GB" sz="2800" dirty="0"/>
              <a:t>STFC experience handling sensitive data</a:t>
            </a:r>
          </a:p>
          <a:p>
            <a:r>
              <a:rPr lang="en-GB" sz="2800" dirty="0"/>
              <a:t>Diverse, broad in-house expertise </a:t>
            </a:r>
          </a:p>
          <a:p>
            <a:r>
              <a:rPr lang="en-GB" sz="2800" dirty="0"/>
              <a:t>Financial stability</a:t>
            </a:r>
          </a:p>
          <a:p>
            <a:r>
              <a:rPr lang="en-GB" sz="2800" dirty="0"/>
              <a:t>Future proof campus placement and strategy </a:t>
            </a:r>
          </a:p>
          <a:p>
            <a:r>
              <a:rPr lang="en-GB" sz="2800" dirty="0"/>
              <a:t>Integrated technology “ownership”</a:t>
            </a:r>
          </a:p>
          <a:p>
            <a:r>
              <a:rPr lang="en-GB" sz="2800" dirty="0"/>
              <a:t>Forward innovation and tech transfer - BID</a:t>
            </a:r>
          </a:p>
          <a:p>
            <a:r>
              <a:rPr lang="en-GB" sz="2800" dirty="0"/>
              <a:t>International options</a:t>
            </a:r>
          </a:p>
          <a:p>
            <a:pPr marL="0" indent="0">
              <a:buNone/>
            </a:pPr>
            <a:endParaRPr lang="en-GB" sz="2800" dirty="0"/>
          </a:p>
          <a:p>
            <a:pPr marL="0" indent="0">
              <a:buNone/>
            </a:pPr>
            <a:endParaRPr lang="en-GB" sz="2800" dirty="0"/>
          </a:p>
        </p:txBody>
      </p:sp>
      <p:pic>
        <p:nvPicPr>
          <p:cNvPr id="6" name="Picture 8" descr="Rutherford Appleton Laboratory - Wikipedia">
            <a:extLst>
              <a:ext uri="{FF2B5EF4-FFF2-40B4-BE49-F238E27FC236}">
                <a16:creationId xmlns:a16="http://schemas.microsoft.com/office/drawing/2014/main" id="{AB0C1572-4A84-53F0-6A12-BD17288626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30" r="13595" b="1"/>
          <a:stretch/>
        </p:blipFill>
        <p:spPr bwMode="auto">
          <a:xfrm>
            <a:off x="6600056" y="0"/>
            <a:ext cx="5591944" cy="6093297"/>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File:Flag of the United Kingdom (2-3).svg - Wikimedia Commons">
            <a:extLst>
              <a:ext uri="{FF2B5EF4-FFF2-40B4-BE49-F238E27FC236}">
                <a16:creationId xmlns:a16="http://schemas.microsoft.com/office/drawing/2014/main" id="{36070484-5728-FA32-B974-21D713814F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32504" y="4513354"/>
            <a:ext cx="1368930" cy="906616"/>
          </a:xfrm>
          <a:custGeom>
            <a:avLst/>
            <a:gdLst/>
            <a:ahLst/>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EFFE2FE3-9ACC-1CC3-4D2D-A057EFCB6935}"/>
              </a:ext>
            </a:extLst>
          </p:cNvPr>
          <p:cNvPicPr>
            <a:picLocks noChangeAspect="1"/>
          </p:cNvPicPr>
          <p:nvPr/>
        </p:nvPicPr>
        <p:blipFill rotWithShape="1">
          <a:blip r:embed="rId4"/>
          <a:srcRect t="35032" r="8992" b="35032"/>
          <a:stretch/>
        </p:blipFill>
        <p:spPr>
          <a:xfrm>
            <a:off x="9797962" y="5517232"/>
            <a:ext cx="2330377" cy="513083"/>
          </a:xfrm>
          <a:prstGeom prst="rect">
            <a:avLst/>
          </a:prstGeom>
        </p:spPr>
      </p:pic>
    </p:spTree>
    <p:extLst>
      <p:ext uri="{BB962C8B-B14F-4D97-AF65-F5344CB8AC3E}">
        <p14:creationId xmlns:p14="http://schemas.microsoft.com/office/powerpoint/2010/main" val="358068451"/>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A9E4-D85F-CA00-3F5E-D3FA67F2E42B}"/>
              </a:ext>
            </a:extLst>
          </p:cNvPr>
          <p:cNvSpPr>
            <a:spLocks noGrp="1"/>
          </p:cNvSpPr>
          <p:nvPr>
            <p:ph type="title"/>
          </p:nvPr>
        </p:nvSpPr>
        <p:spPr/>
        <p:txBody>
          <a:bodyPr/>
          <a:lstStyle/>
          <a:p>
            <a:endParaRPr lang="en-GB"/>
          </a:p>
        </p:txBody>
      </p:sp>
      <p:pic>
        <p:nvPicPr>
          <p:cNvPr id="4" name="Picture 29" descr="clflogobluea">
            <a:extLst>
              <a:ext uri="{FF2B5EF4-FFF2-40B4-BE49-F238E27FC236}">
                <a16:creationId xmlns:a16="http://schemas.microsoft.com/office/drawing/2014/main" id="{F2F3C1EE-8966-6ABD-FD8B-D154E4A0E167}"/>
              </a:ext>
            </a:extLst>
          </p:cNvPr>
          <p:cNvPicPr>
            <a:picLocks noChangeAspect="1" noChangeArrowheads="1"/>
          </p:cNvPicPr>
          <p:nvPr/>
        </p:nvPicPr>
        <p:blipFill rotWithShape="1">
          <a:blip r:embed="rId2" cstate="print"/>
          <a:srcRect l="9672" t="6609" r="12955" b="6157"/>
          <a:stretch/>
        </p:blipFill>
        <p:spPr bwMode="auto">
          <a:xfrm>
            <a:off x="4007768" y="836712"/>
            <a:ext cx="3960440" cy="3933215"/>
          </a:xfrm>
          <a:prstGeom prst="ellipse">
            <a:avLst/>
          </a:prstGeom>
          <a:effectLst>
            <a:reflection blurRad="6350" stA="50000" endA="300" endPos="55000" dist="101600" dir="5400000" sy="-100000" algn="bl" rotWithShape="0"/>
          </a:effectLst>
        </p:spPr>
      </p:pic>
    </p:spTree>
    <p:extLst>
      <p:ext uri="{BB962C8B-B14F-4D97-AF65-F5344CB8AC3E}">
        <p14:creationId xmlns:p14="http://schemas.microsoft.com/office/powerpoint/2010/main" val="3907777660"/>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Nature cover 30 September 2004">
            <a:extLst>
              <a:ext uri="{FF2B5EF4-FFF2-40B4-BE49-F238E27FC236}">
                <a16:creationId xmlns:a16="http://schemas.microsoft.com/office/drawing/2014/main" id="{E451EBC2-5DDD-11A5-4077-46BF46E9224E}"/>
              </a:ext>
            </a:extLst>
          </p:cNvPr>
          <p:cNvPicPr>
            <a:picLocks noChangeAspect="1" noChangeArrowheads="1"/>
          </p:cNvPicPr>
          <p:nvPr/>
        </p:nvPicPr>
        <p:blipFill>
          <a:blip r:embed="rId2" cstate="print"/>
          <a:srcRect/>
          <a:stretch>
            <a:fillRect/>
          </a:stretch>
        </p:blipFill>
        <p:spPr bwMode="auto">
          <a:xfrm>
            <a:off x="8976320" y="638667"/>
            <a:ext cx="2889374" cy="3891390"/>
          </a:xfrm>
          <a:prstGeom prst="rect">
            <a:avLst/>
          </a:prstGeom>
          <a:noFill/>
          <a:ln w="28575">
            <a:solidFill>
              <a:schemeClr val="bg1"/>
            </a:solidFill>
            <a:miter lim="800000"/>
            <a:headEnd/>
            <a:tailEnd/>
          </a:ln>
        </p:spPr>
      </p:pic>
      <p:sp>
        <p:nvSpPr>
          <p:cNvPr id="2" name="Title 1">
            <a:extLst>
              <a:ext uri="{FF2B5EF4-FFF2-40B4-BE49-F238E27FC236}">
                <a16:creationId xmlns:a16="http://schemas.microsoft.com/office/drawing/2014/main" id="{67C09EE9-20B6-B06E-8947-ACD016DCA279}"/>
              </a:ext>
            </a:extLst>
          </p:cNvPr>
          <p:cNvSpPr>
            <a:spLocks noGrp="1"/>
          </p:cNvSpPr>
          <p:nvPr>
            <p:ph type="title"/>
          </p:nvPr>
        </p:nvSpPr>
        <p:spPr>
          <a:xfrm>
            <a:off x="2135560" y="20289"/>
            <a:ext cx="8784976" cy="634082"/>
          </a:xfrm>
        </p:spPr>
        <p:txBody>
          <a:bodyPr/>
          <a:lstStyle/>
          <a:p>
            <a:r>
              <a:rPr lang="en-GB" dirty="0"/>
              <a:t>Laser Plasma Accelerators ?</a:t>
            </a:r>
          </a:p>
        </p:txBody>
      </p:sp>
      <p:pic>
        <p:nvPicPr>
          <p:cNvPr id="3" name="Picture 2">
            <a:extLst>
              <a:ext uri="{FF2B5EF4-FFF2-40B4-BE49-F238E27FC236}">
                <a16:creationId xmlns:a16="http://schemas.microsoft.com/office/drawing/2014/main" id="{B96CA732-759B-A0E5-693F-E1EE374009E9}"/>
              </a:ext>
            </a:extLst>
          </p:cNvPr>
          <p:cNvPicPr>
            <a:picLocks noChangeAspect="1"/>
          </p:cNvPicPr>
          <p:nvPr/>
        </p:nvPicPr>
        <p:blipFill>
          <a:blip r:embed="rId3"/>
          <a:stretch>
            <a:fillRect/>
          </a:stretch>
        </p:blipFill>
        <p:spPr>
          <a:xfrm>
            <a:off x="6456040" y="2708920"/>
            <a:ext cx="4896544" cy="309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a:extLst>
              <a:ext uri="{FF2B5EF4-FFF2-40B4-BE49-F238E27FC236}">
                <a16:creationId xmlns:a16="http://schemas.microsoft.com/office/drawing/2014/main" id="{34EE62E4-F244-B7F0-B808-D843027C7BBB}"/>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071664" y="947579"/>
            <a:ext cx="4752528" cy="3705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8" descr="eaccn1.tif">
            <a:extLst>
              <a:ext uri="{FF2B5EF4-FFF2-40B4-BE49-F238E27FC236}">
                <a16:creationId xmlns:a16="http://schemas.microsoft.com/office/drawing/2014/main" id="{308BBE8F-C34F-D37E-66BA-CC857A217A90}"/>
              </a:ext>
            </a:extLst>
          </p:cNvPr>
          <p:cNvPicPr>
            <a:picLocks noChangeAspect="1"/>
          </p:cNvPicPr>
          <p:nvPr/>
        </p:nvPicPr>
        <p:blipFill>
          <a:blip r:embed="rId5">
            <a:extLst>
              <a:ext uri="{28A0092B-C50C-407E-A947-70E740481C1C}">
                <a14:useLocalDpi xmlns:a14="http://schemas.microsoft.com/office/drawing/2010/main" val="0"/>
              </a:ext>
            </a:extLst>
          </a:blip>
          <a:srcRect l="4999" t="9996" r="4999" b="19994"/>
          <a:stretch>
            <a:fillRect/>
          </a:stretch>
        </p:blipFill>
        <p:spPr bwMode="auto">
          <a:xfrm>
            <a:off x="184617" y="190418"/>
            <a:ext cx="4111183" cy="3128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619239-8461-E019-547E-C2E0D7F5DBC7}"/>
              </a:ext>
            </a:extLst>
          </p:cNvPr>
          <p:cNvSpPr txBox="1"/>
          <p:nvPr/>
        </p:nvSpPr>
        <p:spPr>
          <a:xfrm>
            <a:off x="119336" y="4925486"/>
            <a:ext cx="6624736" cy="1815882"/>
          </a:xfrm>
          <a:prstGeom prst="rect">
            <a:avLst/>
          </a:prstGeom>
          <a:solidFill>
            <a:srgbClr val="0070C0"/>
          </a:solidFill>
          <a:ln>
            <a:solidFill>
              <a:schemeClr val="tx1"/>
            </a:solidFill>
          </a:ln>
        </p:spPr>
        <p:txBody>
          <a:bodyPr wrap="square" rtlCol="0">
            <a:spAutoFit/>
          </a:bodyPr>
          <a:lstStyle/>
          <a:p>
            <a:r>
              <a:rPr lang="en-GB" sz="2800" dirty="0">
                <a:solidFill>
                  <a:schemeClr val="bg1"/>
                </a:solidFill>
              </a:rPr>
              <a:t>The basis for a potentially transformational technology of global significance that could impact many sectors </a:t>
            </a:r>
          </a:p>
        </p:txBody>
      </p:sp>
    </p:spTree>
    <p:extLst>
      <p:ext uri="{BB962C8B-B14F-4D97-AF65-F5344CB8AC3E}">
        <p14:creationId xmlns:p14="http://schemas.microsoft.com/office/powerpoint/2010/main" val="167122860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774BC-49C1-0B6B-5930-EE7DDE05CB0B}"/>
              </a:ext>
            </a:extLst>
          </p:cNvPr>
          <p:cNvSpPr>
            <a:spLocks noGrp="1"/>
          </p:cNvSpPr>
          <p:nvPr>
            <p:ph type="title"/>
          </p:nvPr>
        </p:nvSpPr>
        <p:spPr>
          <a:xfrm>
            <a:off x="609600" y="44624"/>
            <a:ext cx="10972800" cy="634082"/>
          </a:xfrm>
        </p:spPr>
        <p:txBody>
          <a:bodyPr/>
          <a:lstStyle/>
          <a:p>
            <a:r>
              <a:rPr lang="en-GB" dirty="0"/>
              <a:t>A note from history</a:t>
            </a:r>
          </a:p>
        </p:txBody>
      </p:sp>
      <p:sp>
        <p:nvSpPr>
          <p:cNvPr id="4" name="Content Placeholder 3">
            <a:extLst>
              <a:ext uri="{FF2B5EF4-FFF2-40B4-BE49-F238E27FC236}">
                <a16:creationId xmlns:a16="http://schemas.microsoft.com/office/drawing/2014/main" id="{AD5F7C41-5B8E-DEA2-CF9E-04D5B177CE1F}"/>
              </a:ext>
            </a:extLst>
          </p:cNvPr>
          <p:cNvSpPr>
            <a:spLocks noGrp="1"/>
          </p:cNvSpPr>
          <p:nvPr>
            <p:ph idx="1"/>
          </p:nvPr>
        </p:nvSpPr>
        <p:spPr>
          <a:xfrm>
            <a:off x="-24680" y="1714798"/>
            <a:ext cx="7099231" cy="5098578"/>
          </a:xfrm>
        </p:spPr>
        <p:txBody>
          <a:bodyPr>
            <a:normAutofit fontScale="77500" lnSpcReduction="20000"/>
          </a:bodyPr>
          <a:lstStyle/>
          <a:p>
            <a:pPr marL="285750" indent="-285750">
              <a:buFont typeface="Arial" panose="020B0604020202020204" pitchFamily="34" charset="0"/>
              <a:buChar char="•"/>
            </a:pPr>
            <a:r>
              <a:rPr lang="en-GB" dirty="0"/>
              <a:t>Today, 30,000 accelerators in the world</a:t>
            </a:r>
          </a:p>
          <a:p>
            <a:pPr marL="285750" indent="-285750">
              <a:buFont typeface="Arial" panose="020B0604020202020204" pitchFamily="34" charset="0"/>
              <a:buChar char="•"/>
            </a:pPr>
            <a:r>
              <a:rPr lang="en-GB" dirty="0"/>
              <a:t>Most are in industry</a:t>
            </a:r>
          </a:p>
          <a:p>
            <a:pPr marL="857250" lvl="1" indent="-457200">
              <a:buFont typeface="Calibri" panose="020F0502020204030204" pitchFamily="34" charset="0"/>
              <a:buChar char="―"/>
            </a:pPr>
            <a:r>
              <a:rPr lang="en-GB" dirty="0"/>
              <a:t>1% are research machines with energies above 1 GeV</a:t>
            </a:r>
          </a:p>
          <a:p>
            <a:pPr marL="857250" lvl="1" indent="-457200">
              <a:buFont typeface="Calibri" panose="020F0502020204030204" pitchFamily="34" charset="0"/>
              <a:buChar char="―"/>
            </a:pPr>
            <a:r>
              <a:rPr lang="en-GB" dirty="0"/>
              <a:t>44% are for radiotherapy</a:t>
            </a:r>
          </a:p>
          <a:p>
            <a:pPr marL="857250" lvl="1" indent="-457200">
              <a:buFont typeface="Calibri" panose="020F0502020204030204" pitchFamily="34" charset="0"/>
              <a:buChar char="―"/>
            </a:pPr>
            <a:r>
              <a:rPr lang="en-GB" dirty="0"/>
              <a:t>41% for ion implantation </a:t>
            </a:r>
          </a:p>
          <a:p>
            <a:pPr marL="857250" lvl="1" indent="-457200">
              <a:buFont typeface="Calibri" panose="020F0502020204030204" pitchFamily="34" charset="0"/>
              <a:buChar char="―"/>
            </a:pPr>
            <a:r>
              <a:rPr lang="en-GB" dirty="0"/>
              <a:t>9% for industrial processing and research</a:t>
            </a:r>
          </a:p>
          <a:p>
            <a:pPr marL="857250" lvl="1" indent="-457200">
              <a:buFont typeface="Calibri" panose="020F0502020204030204" pitchFamily="34" charset="0"/>
              <a:buChar char="―"/>
            </a:pPr>
            <a:r>
              <a:rPr lang="en-GB" dirty="0"/>
              <a:t>4% for biomedical and other low-energy research</a:t>
            </a:r>
          </a:p>
          <a:p>
            <a:pPr marL="285750"/>
            <a:r>
              <a:rPr lang="en-GB" dirty="0"/>
              <a:t>70 synchrotrons </a:t>
            </a:r>
          </a:p>
          <a:p>
            <a:pPr marL="685800" lvl="1"/>
            <a:r>
              <a:rPr lang="en-GB" dirty="0"/>
              <a:t>Would Rutherford, Cockcroft &amp; Walton have imagined 90 years later the rapid structural resolution of the COVID-19 virus to address a pandemic ?</a:t>
            </a:r>
          </a:p>
          <a:p>
            <a:pPr marL="285750"/>
            <a:r>
              <a:rPr lang="en-GB" dirty="0"/>
              <a:t>Plasma accelerators were conceived in 1979 (Tajima and Dawson)</a:t>
            </a:r>
          </a:p>
          <a:p>
            <a:endParaRPr lang="en-GB" dirty="0"/>
          </a:p>
        </p:txBody>
      </p:sp>
      <p:pic>
        <p:nvPicPr>
          <p:cNvPr id="5" name="Picture 4">
            <a:extLst>
              <a:ext uri="{FF2B5EF4-FFF2-40B4-BE49-F238E27FC236}">
                <a16:creationId xmlns:a16="http://schemas.microsoft.com/office/drawing/2014/main" id="{98B5373E-0944-81D3-A1E0-907C2BC3937B}"/>
              </a:ext>
            </a:extLst>
          </p:cNvPr>
          <p:cNvPicPr>
            <a:picLocks noChangeAspect="1"/>
          </p:cNvPicPr>
          <p:nvPr/>
        </p:nvPicPr>
        <p:blipFill>
          <a:blip r:embed="rId2"/>
          <a:stretch>
            <a:fillRect/>
          </a:stretch>
        </p:blipFill>
        <p:spPr>
          <a:xfrm>
            <a:off x="1847528" y="692696"/>
            <a:ext cx="8333617" cy="929523"/>
          </a:xfrm>
          <a:prstGeom prst="rect">
            <a:avLst/>
          </a:prstGeom>
        </p:spPr>
      </p:pic>
      <p:grpSp>
        <p:nvGrpSpPr>
          <p:cNvPr id="13" name="Group 12">
            <a:extLst>
              <a:ext uri="{FF2B5EF4-FFF2-40B4-BE49-F238E27FC236}">
                <a16:creationId xmlns:a16="http://schemas.microsoft.com/office/drawing/2014/main" id="{2D62CE76-0D76-FAFD-B663-494F8A363D0A}"/>
              </a:ext>
            </a:extLst>
          </p:cNvPr>
          <p:cNvGrpSpPr/>
          <p:nvPr/>
        </p:nvGrpSpPr>
        <p:grpSpPr>
          <a:xfrm>
            <a:off x="7155060" y="1684355"/>
            <a:ext cx="4845596" cy="2032677"/>
            <a:chOff x="7155060" y="1684355"/>
            <a:chExt cx="4845596" cy="2032677"/>
          </a:xfrm>
        </p:grpSpPr>
        <p:pic>
          <p:nvPicPr>
            <p:cNvPr id="6" name="Picture 2" descr="The Discovery of Fission - Moments of Discovery">
              <a:extLst>
                <a:ext uri="{FF2B5EF4-FFF2-40B4-BE49-F238E27FC236}">
                  <a16:creationId xmlns:a16="http://schemas.microsoft.com/office/drawing/2014/main" id="{D34BE19F-D59C-ECA2-F781-F9B27C563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538" y="1684355"/>
              <a:ext cx="342369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7E771CC-07AD-137D-EEDB-E871BE699F60}"/>
                </a:ext>
              </a:extLst>
            </p:cNvPr>
            <p:cNvPicPr>
              <a:picLocks noChangeAspect="1"/>
            </p:cNvPicPr>
            <p:nvPr/>
          </p:nvPicPr>
          <p:blipFill>
            <a:blip r:embed="rId4"/>
            <a:stretch>
              <a:fillRect/>
            </a:stretch>
          </p:blipFill>
          <p:spPr>
            <a:xfrm>
              <a:off x="10690218" y="1684355"/>
              <a:ext cx="1310438" cy="1955186"/>
            </a:xfrm>
            <a:prstGeom prst="rect">
              <a:avLst/>
            </a:prstGeom>
          </p:spPr>
        </p:pic>
        <p:sp>
          <p:nvSpPr>
            <p:cNvPr id="10" name="TextBox 9">
              <a:extLst>
                <a:ext uri="{FF2B5EF4-FFF2-40B4-BE49-F238E27FC236}">
                  <a16:creationId xmlns:a16="http://schemas.microsoft.com/office/drawing/2014/main" id="{A0EEEB13-ABD2-C0F0-1C94-EBEFDA1B04B7}"/>
                </a:ext>
              </a:extLst>
            </p:cNvPr>
            <p:cNvSpPr txBox="1"/>
            <p:nvPr/>
          </p:nvSpPr>
          <p:spPr>
            <a:xfrm>
              <a:off x="7155060" y="3409255"/>
              <a:ext cx="3514104" cy="307777"/>
            </a:xfrm>
            <a:prstGeom prst="rect">
              <a:avLst/>
            </a:prstGeom>
            <a:noFill/>
          </p:spPr>
          <p:txBody>
            <a:bodyPr wrap="none" rtlCol="0">
              <a:spAutoFit/>
            </a:bodyPr>
            <a:lstStyle/>
            <a:p>
              <a:r>
                <a:rPr lang="en-GB" sz="1400" i="1" dirty="0"/>
                <a:t>Cockcroft and Walton (1932) 400 keV </a:t>
              </a:r>
            </a:p>
          </p:txBody>
        </p:sp>
      </p:grpSp>
      <p:grpSp>
        <p:nvGrpSpPr>
          <p:cNvPr id="14" name="Group 13">
            <a:extLst>
              <a:ext uri="{FF2B5EF4-FFF2-40B4-BE49-F238E27FC236}">
                <a16:creationId xmlns:a16="http://schemas.microsoft.com/office/drawing/2014/main" id="{2A4A21CC-B97A-9DA3-C39A-A6AF3BB2AC17}"/>
              </a:ext>
            </a:extLst>
          </p:cNvPr>
          <p:cNvGrpSpPr/>
          <p:nvPr/>
        </p:nvGrpSpPr>
        <p:grpSpPr>
          <a:xfrm>
            <a:off x="6888088" y="3818029"/>
            <a:ext cx="5328592" cy="2366456"/>
            <a:chOff x="6888088" y="3818029"/>
            <a:chExt cx="5328592" cy="2366456"/>
          </a:xfrm>
        </p:grpSpPr>
        <p:pic>
          <p:nvPicPr>
            <p:cNvPr id="8" name="Picture 6" descr="Award of EPS Alfven Prize 2019 to Victor Malka and Toshiki Tajima -  European Physical Society (EPS)">
              <a:extLst>
                <a:ext uri="{FF2B5EF4-FFF2-40B4-BE49-F238E27FC236}">
                  <a16:creationId xmlns:a16="http://schemas.microsoft.com/office/drawing/2014/main" id="{3A9E62A4-F01A-B606-E01D-0250BDC2C1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36" r="17321"/>
            <a:stretch/>
          </p:blipFill>
          <p:spPr bwMode="auto">
            <a:xfrm>
              <a:off x="6888088" y="3933057"/>
              <a:ext cx="1152128" cy="18789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o the terascale: catching the plasma wakefield – CERN Courier">
              <a:extLst>
                <a:ext uri="{FF2B5EF4-FFF2-40B4-BE49-F238E27FC236}">
                  <a16:creationId xmlns:a16="http://schemas.microsoft.com/office/drawing/2014/main" id="{D136F659-0014-ED42-2361-C4577015E1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9173" y="3818029"/>
              <a:ext cx="2517507" cy="2366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Lawson's magic formula">
              <a:extLst>
                <a:ext uri="{FF2B5EF4-FFF2-40B4-BE49-F238E27FC236}">
                  <a16:creationId xmlns:a16="http://schemas.microsoft.com/office/drawing/2014/main" id="{B85DE3D7-113D-BD64-0F20-CE1C56E761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333" r="15525"/>
            <a:stretch/>
          </p:blipFill>
          <p:spPr bwMode="auto">
            <a:xfrm>
              <a:off x="8131535" y="3933056"/>
              <a:ext cx="1564865" cy="187895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7FD31152-8AC0-558A-C079-B553F2436F9D}"/>
              </a:ext>
            </a:extLst>
          </p:cNvPr>
          <p:cNvSpPr txBox="1"/>
          <p:nvPr/>
        </p:nvSpPr>
        <p:spPr>
          <a:xfrm>
            <a:off x="3739267" y="5863466"/>
            <a:ext cx="4631647" cy="923330"/>
          </a:xfrm>
          <a:prstGeom prst="rect">
            <a:avLst/>
          </a:prstGeom>
          <a:solidFill>
            <a:srgbClr val="0066CC"/>
          </a:solidFill>
          <a:ln>
            <a:solidFill>
              <a:schemeClr val="tx1"/>
            </a:solidFill>
          </a:ln>
        </p:spPr>
        <p:txBody>
          <a:bodyPr wrap="square" rtlCol="0">
            <a:spAutoFit/>
          </a:bodyPr>
          <a:lstStyle/>
          <a:p>
            <a:pPr algn="ctr"/>
            <a:r>
              <a:rPr lang="en-GB" dirty="0">
                <a:solidFill>
                  <a:schemeClr val="bg1"/>
                </a:solidFill>
              </a:rPr>
              <a:t>Today, still 50 years “behind” conventional approaches</a:t>
            </a:r>
          </a:p>
          <a:p>
            <a:pPr algn="ctr"/>
            <a:r>
              <a:rPr lang="en-GB" dirty="0">
                <a:solidFill>
                  <a:schemeClr val="bg1"/>
                </a:solidFill>
              </a:rPr>
              <a:t>Yet, in many ways ahead…</a:t>
            </a:r>
          </a:p>
        </p:txBody>
      </p:sp>
    </p:spTree>
    <p:extLst>
      <p:ext uri="{BB962C8B-B14F-4D97-AF65-F5344CB8AC3E}">
        <p14:creationId xmlns:p14="http://schemas.microsoft.com/office/powerpoint/2010/main" val="152821746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6BBF-4D9A-E8FC-E0B3-06263BAB80AA}"/>
              </a:ext>
            </a:extLst>
          </p:cNvPr>
          <p:cNvSpPr>
            <a:spLocks noGrp="1"/>
          </p:cNvSpPr>
          <p:nvPr>
            <p:ph type="title"/>
          </p:nvPr>
        </p:nvSpPr>
        <p:spPr/>
        <p:txBody>
          <a:bodyPr>
            <a:normAutofit fontScale="90000"/>
          </a:bodyPr>
          <a:lstStyle/>
          <a:p>
            <a:r>
              <a:rPr lang="en-GB" dirty="0"/>
              <a:t>Why do I caveat “potentially” transformational ?</a:t>
            </a:r>
          </a:p>
        </p:txBody>
      </p:sp>
      <p:sp>
        <p:nvSpPr>
          <p:cNvPr id="6" name="Content Placeholder 5">
            <a:extLst>
              <a:ext uri="{FF2B5EF4-FFF2-40B4-BE49-F238E27FC236}">
                <a16:creationId xmlns:a16="http://schemas.microsoft.com/office/drawing/2014/main" id="{CEF3C042-461B-5A01-EEE8-7A45D263547B}"/>
              </a:ext>
            </a:extLst>
          </p:cNvPr>
          <p:cNvSpPr>
            <a:spLocks noGrp="1"/>
          </p:cNvSpPr>
          <p:nvPr>
            <p:ph sz="half" idx="1"/>
          </p:nvPr>
        </p:nvSpPr>
        <p:spPr>
          <a:xfrm>
            <a:off x="119336" y="1926610"/>
            <a:ext cx="5384800" cy="4199555"/>
          </a:xfrm>
        </p:spPr>
        <p:txBody>
          <a:bodyPr>
            <a:normAutofit fontScale="92500" lnSpcReduction="20000"/>
          </a:bodyPr>
          <a:lstStyle/>
          <a:p>
            <a:r>
              <a:rPr lang="en-GB" dirty="0"/>
              <a:t>Physical Scale </a:t>
            </a:r>
          </a:p>
          <a:p>
            <a:pPr lvl="1"/>
            <a:r>
              <a:rPr lang="en-GB" dirty="0"/>
              <a:t>Plasma acceleration gradients &gt; 10,000x higher </a:t>
            </a:r>
            <a:r>
              <a:rPr lang="en-GB" i="1" dirty="0" err="1"/>
              <a:t>cf</a:t>
            </a:r>
            <a:r>
              <a:rPr lang="en-GB" i="1" dirty="0"/>
              <a:t> </a:t>
            </a:r>
            <a:r>
              <a:rPr lang="en-GB" dirty="0"/>
              <a:t>RF sources</a:t>
            </a:r>
          </a:p>
          <a:p>
            <a:r>
              <a:rPr lang="en-GB" dirty="0"/>
              <a:t>Properties</a:t>
            </a:r>
          </a:p>
          <a:p>
            <a:pPr lvl="1"/>
            <a:r>
              <a:rPr lang="en-GB" dirty="0"/>
              <a:t>Often much better and unique</a:t>
            </a:r>
          </a:p>
          <a:p>
            <a:r>
              <a:rPr lang="en-GB" dirty="0"/>
              <a:t>Flexibility</a:t>
            </a:r>
          </a:p>
          <a:p>
            <a:pPr lvl="1"/>
            <a:r>
              <a:rPr lang="en-GB" dirty="0"/>
              <a:t>A myriad of “easy” possibilities</a:t>
            </a:r>
          </a:p>
          <a:p>
            <a:pPr lvl="1"/>
            <a:r>
              <a:rPr lang="en-GB" dirty="0"/>
              <a:t>Fund. science to industry in a box</a:t>
            </a:r>
          </a:p>
          <a:p>
            <a:r>
              <a:rPr lang="en-GB" dirty="0"/>
              <a:t>Cost</a:t>
            </a:r>
          </a:p>
          <a:p>
            <a:pPr lvl="1"/>
            <a:r>
              <a:rPr lang="en-GB" dirty="0"/>
              <a:t>Low, in relative terms to the biggest</a:t>
            </a:r>
          </a:p>
          <a:p>
            <a:pPr lvl="1"/>
            <a:r>
              <a:rPr lang="en-GB" dirty="0"/>
              <a:t>TBD in relative terms to the smallest </a:t>
            </a:r>
          </a:p>
          <a:p>
            <a:endParaRPr lang="en-GB" dirty="0"/>
          </a:p>
        </p:txBody>
      </p:sp>
      <p:sp>
        <p:nvSpPr>
          <p:cNvPr id="7" name="Content Placeholder 6">
            <a:extLst>
              <a:ext uri="{FF2B5EF4-FFF2-40B4-BE49-F238E27FC236}">
                <a16:creationId xmlns:a16="http://schemas.microsoft.com/office/drawing/2014/main" id="{B38A69A1-E5BA-DDCD-3346-904C5A8973A5}"/>
              </a:ext>
            </a:extLst>
          </p:cNvPr>
          <p:cNvSpPr>
            <a:spLocks noGrp="1"/>
          </p:cNvSpPr>
          <p:nvPr>
            <p:ph sz="half" idx="2"/>
          </p:nvPr>
        </p:nvSpPr>
        <p:spPr>
          <a:xfrm>
            <a:off x="5159896" y="1955970"/>
            <a:ext cx="5040560" cy="4209334"/>
          </a:xfrm>
        </p:spPr>
        <p:txBody>
          <a:bodyPr>
            <a:normAutofit fontScale="92500" lnSpcReduction="20000"/>
          </a:bodyPr>
          <a:lstStyle/>
          <a:p>
            <a:r>
              <a:rPr lang="en-GB" dirty="0"/>
              <a:t>Physical Scale </a:t>
            </a:r>
          </a:p>
          <a:p>
            <a:pPr lvl="1"/>
            <a:r>
              <a:rPr lang="en-GB" dirty="0"/>
              <a:t>Laser drivers today are also not small – reduces gradient 10-100x</a:t>
            </a:r>
          </a:p>
          <a:p>
            <a:r>
              <a:rPr lang="en-GB" dirty="0"/>
              <a:t>Properties</a:t>
            </a:r>
          </a:p>
          <a:p>
            <a:pPr lvl="1"/>
            <a:r>
              <a:rPr lang="en-GB" dirty="0"/>
              <a:t>Often much worse</a:t>
            </a:r>
          </a:p>
          <a:p>
            <a:r>
              <a:rPr lang="en-GB" dirty="0"/>
              <a:t>Stability &amp; Reliability </a:t>
            </a:r>
          </a:p>
          <a:p>
            <a:pPr lvl="1"/>
            <a:r>
              <a:rPr lang="en-GB" dirty="0"/>
              <a:t>Based on non-linear physics and unstructured environments</a:t>
            </a:r>
          </a:p>
          <a:p>
            <a:r>
              <a:rPr lang="en-GB" dirty="0"/>
              <a:t>Maturity and Complexity</a:t>
            </a:r>
          </a:p>
          <a:p>
            <a:pPr lvl="1"/>
            <a:r>
              <a:rPr lang="en-GB" dirty="0"/>
              <a:t>Laser systems are complex</a:t>
            </a:r>
          </a:p>
          <a:p>
            <a:pPr lvl="1"/>
            <a:r>
              <a:rPr lang="en-GB" dirty="0"/>
              <a:t>Ancillary systems not as mature </a:t>
            </a:r>
          </a:p>
          <a:p>
            <a:pPr lvl="1"/>
            <a:endParaRPr lang="en-GB" dirty="0"/>
          </a:p>
          <a:p>
            <a:pPr lvl="1"/>
            <a:endParaRPr lang="en-GB" dirty="0"/>
          </a:p>
        </p:txBody>
      </p:sp>
      <p:sp>
        <p:nvSpPr>
          <p:cNvPr id="10" name="TextBox 9">
            <a:extLst>
              <a:ext uri="{FF2B5EF4-FFF2-40B4-BE49-F238E27FC236}">
                <a16:creationId xmlns:a16="http://schemas.microsoft.com/office/drawing/2014/main" id="{69A5A8ED-7DFC-0DE7-6958-A256B0865A1B}"/>
              </a:ext>
            </a:extLst>
          </p:cNvPr>
          <p:cNvSpPr txBox="1"/>
          <p:nvPr/>
        </p:nvSpPr>
        <p:spPr>
          <a:xfrm>
            <a:off x="623392" y="6021288"/>
            <a:ext cx="8568952" cy="646331"/>
          </a:xfrm>
          <a:prstGeom prst="rect">
            <a:avLst/>
          </a:prstGeom>
          <a:solidFill>
            <a:srgbClr val="0066CC"/>
          </a:solidFill>
          <a:ln>
            <a:solidFill>
              <a:schemeClr val="tx1"/>
            </a:solidFill>
          </a:ln>
        </p:spPr>
        <p:txBody>
          <a:bodyPr wrap="square" rtlCol="0">
            <a:spAutoFit/>
          </a:bodyPr>
          <a:lstStyle/>
          <a:p>
            <a:pPr algn="ctr"/>
            <a:r>
              <a:rPr lang="en-GB" dirty="0">
                <a:solidFill>
                  <a:schemeClr val="bg1"/>
                </a:solidFill>
              </a:rPr>
              <a:t>Basis of the argument that if the potential is to have a chance to be realised then some form of dedicated National Centre was needed</a:t>
            </a:r>
          </a:p>
        </p:txBody>
      </p:sp>
      <p:pic>
        <p:nvPicPr>
          <p:cNvPr id="11" name="Picture 10">
            <a:extLst>
              <a:ext uri="{FF2B5EF4-FFF2-40B4-BE49-F238E27FC236}">
                <a16:creationId xmlns:a16="http://schemas.microsoft.com/office/drawing/2014/main" id="{6F037CD2-49FB-A27A-8917-E7DBF854A529}"/>
              </a:ext>
            </a:extLst>
          </p:cNvPr>
          <p:cNvPicPr>
            <a:picLocks noChangeAspect="1"/>
          </p:cNvPicPr>
          <p:nvPr/>
        </p:nvPicPr>
        <p:blipFill>
          <a:blip r:embed="rId2"/>
          <a:stretch>
            <a:fillRect/>
          </a:stretch>
        </p:blipFill>
        <p:spPr>
          <a:xfrm>
            <a:off x="9876247" y="1844824"/>
            <a:ext cx="2196417" cy="1583930"/>
          </a:xfrm>
          <a:prstGeom prst="rect">
            <a:avLst/>
          </a:prstGeom>
        </p:spPr>
      </p:pic>
      <p:pic>
        <p:nvPicPr>
          <p:cNvPr id="12" name="Picture 11">
            <a:extLst>
              <a:ext uri="{FF2B5EF4-FFF2-40B4-BE49-F238E27FC236}">
                <a16:creationId xmlns:a16="http://schemas.microsoft.com/office/drawing/2014/main" id="{F1BD8F70-873E-B699-B0F8-CBFEED6F76A2}"/>
              </a:ext>
            </a:extLst>
          </p:cNvPr>
          <p:cNvPicPr>
            <a:picLocks noChangeAspect="1"/>
          </p:cNvPicPr>
          <p:nvPr/>
        </p:nvPicPr>
        <p:blipFill rotWithShape="1">
          <a:blip r:embed="rId3"/>
          <a:srcRect l="24004" r="29774"/>
          <a:stretch/>
        </p:blipFill>
        <p:spPr>
          <a:xfrm>
            <a:off x="9876247" y="4053536"/>
            <a:ext cx="2196417" cy="1583930"/>
          </a:xfrm>
          <a:prstGeom prst="rect">
            <a:avLst/>
          </a:prstGeom>
        </p:spPr>
      </p:pic>
      <p:sp>
        <p:nvSpPr>
          <p:cNvPr id="13" name="TextBox 12">
            <a:extLst>
              <a:ext uri="{FF2B5EF4-FFF2-40B4-BE49-F238E27FC236}">
                <a16:creationId xmlns:a16="http://schemas.microsoft.com/office/drawing/2014/main" id="{8C443720-554A-2B65-B25B-008691E44256}"/>
              </a:ext>
            </a:extLst>
          </p:cNvPr>
          <p:cNvSpPr txBox="1"/>
          <p:nvPr/>
        </p:nvSpPr>
        <p:spPr>
          <a:xfrm>
            <a:off x="1559496" y="1301630"/>
            <a:ext cx="1364476" cy="369332"/>
          </a:xfrm>
          <a:prstGeom prst="rect">
            <a:avLst/>
          </a:prstGeom>
          <a:solidFill>
            <a:srgbClr val="99CCFF"/>
          </a:solidFill>
        </p:spPr>
        <p:txBody>
          <a:bodyPr wrap="none" rtlCol="0">
            <a:spAutoFit/>
          </a:bodyPr>
          <a:lstStyle/>
          <a:p>
            <a:r>
              <a:rPr lang="en-GB" b="1" dirty="0"/>
              <a:t>PLUS SIDE</a:t>
            </a:r>
          </a:p>
        </p:txBody>
      </p:sp>
      <p:sp>
        <p:nvSpPr>
          <p:cNvPr id="14" name="TextBox 13">
            <a:extLst>
              <a:ext uri="{FF2B5EF4-FFF2-40B4-BE49-F238E27FC236}">
                <a16:creationId xmlns:a16="http://schemas.microsoft.com/office/drawing/2014/main" id="{061916E7-6A60-7D11-B41F-BFCDFBC49437}"/>
              </a:ext>
            </a:extLst>
          </p:cNvPr>
          <p:cNvSpPr txBox="1"/>
          <p:nvPr/>
        </p:nvSpPr>
        <p:spPr>
          <a:xfrm>
            <a:off x="6603732" y="1346799"/>
            <a:ext cx="1553630" cy="369332"/>
          </a:xfrm>
          <a:prstGeom prst="rect">
            <a:avLst/>
          </a:prstGeom>
          <a:solidFill>
            <a:srgbClr val="99CCFF"/>
          </a:solidFill>
        </p:spPr>
        <p:txBody>
          <a:bodyPr wrap="none" rtlCol="0">
            <a:spAutoFit/>
          </a:bodyPr>
          <a:lstStyle/>
          <a:p>
            <a:r>
              <a:rPr lang="en-GB" b="1" dirty="0"/>
              <a:t>MINUS SIDE</a:t>
            </a:r>
          </a:p>
        </p:txBody>
      </p:sp>
    </p:spTree>
    <p:extLst>
      <p:ext uri="{BB962C8B-B14F-4D97-AF65-F5344CB8AC3E}">
        <p14:creationId xmlns:p14="http://schemas.microsoft.com/office/powerpoint/2010/main" val="192255878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p:bldP spid="10"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International Context – Laser Driven Accelerators</a:t>
            </a:r>
          </a:p>
        </p:txBody>
      </p:sp>
      <p:pic>
        <p:nvPicPr>
          <p:cNvPr id="5" name="Picture 4"/>
          <p:cNvPicPr>
            <a:picLocks noChangeAspect="1"/>
          </p:cNvPicPr>
          <p:nvPr/>
        </p:nvPicPr>
        <p:blipFill rotWithShape="1">
          <a:blip r:embed="rId2"/>
          <a:srcRect b="24608"/>
          <a:stretch/>
        </p:blipFill>
        <p:spPr>
          <a:xfrm>
            <a:off x="118070" y="2445597"/>
            <a:ext cx="8858250" cy="3755698"/>
          </a:xfrm>
          <a:prstGeom prst="rect">
            <a:avLst/>
          </a:prstGeom>
        </p:spPr>
      </p:pic>
      <p:sp>
        <p:nvSpPr>
          <p:cNvPr id="6" name="Rectangle 5"/>
          <p:cNvSpPr/>
          <p:nvPr/>
        </p:nvSpPr>
        <p:spPr>
          <a:xfrm>
            <a:off x="191344" y="6218148"/>
            <a:ext cx="4536504" cy="523220"/>
          </a:xfrm>
          <a:prstGeom prst="rect">
            <a:avLst/>
          </a:prstGeom>
        </p:spPr>
        <p:txBody>
          <a:bodyPr wrap="square">
            <a:spAutoFit/>
          </a:bodyPr>
          <a:lstStyle/>
          <a:p>
            <a:r>
              <a:rPr lang="en-GB" sz="1400" i="1" dirty="0"/>
              <a:t>© International Committee on Ultra Intense Lasers, an OECD sub committee through IUPAP</a:t>
            </a:r>
          </a:p>
        </p:txBody>
      </p:sp>
      <p:sp>
        <p:nvSpPr>
          <p:cNvPr id="7" name="TextBox 6"/>
          <p:cNvSpPr txBox="1"/>
          <p:nvPr/>
        </p:nvSpPr>
        <p:spPr>
          <a:xfrm>
            <a:off x="47328" y="5445224"/>
            <a:ext cx="2016224" cy="646331"/>
          </a:xfrm>
          <a:prstGeom prst="rect">
            <a:avLst/>
          </a:prstGeom>
          <a:solidFill>
            <a:schemeClr val="bg1"/>
          </a:solidFill>
          <a:ln>
            <a:solidFill>
              <a:schemeClr val="tx1"/>
            </a:solidFill>
          </a:ln>
        </p:spPr>
        <p:txBody>
          <a:bodyPr wrap="square" rtlCol="0">
            <a:spAutoFit/>
          </a:bodyPr>
          <a:lstStyle/>
          <a:p>
            <a:pPr algn="ctr"/>
            <a:r>
              <a:rPr lang="en-GB" b="1" dirty="0"/>
              <a:t>Systems above 100 TW</a:t>
            </a:r>
          </a:p>
        </p:txBody>
      </p:sp>
      <p:pic>
        <p:nvPicPr>
          <p:cNvPr id="4098" name="Picture 2" descr="BELLA">
            <a:extLst>
              <a:ext uri="{FF2B5EF4-FFF2-40B4-BE49-F238E27FC236}">
                <a16:creationId xmlns:a16="http://schemas.microsoft.com/office/drawing/2014/main" id="{6B07EA8F-36AD-31B2-9D10-E5425B61C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982469"/>
            <a:ext cx="2031601" cy="12661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I ERIC | The commissioning of the laser system L3-HAPLS at ELI-Beamlines  has started">
            <a:extLst>
              <a:ext uri="{FF2B5EF4-FFF2-40B4-BE49-F238E27FC236}">
                <a16:creationId xmlns:a16="http://schemas.microsoft.com/office/drawing/2014/main" id="{324B3A47-2EB4-38D8-08C6-9BDDDD43D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99" y="1000186"/>
            <a:ext cx="2232249" cy="12459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LA - Centre for Advanced Laser Applications: Mainpage">
            <a:extLst>
              <a:ext uri="{FF2B5EF4-FFF2-40B4-BE49-F238E27FC236}">
                <a16:creationId xmlns:a16="http://schemas.microsoft.com/office/drawing/2014/main" id="{996D996A-B97E-4205-2EE9-8EEDC7ED7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779" y="982469"/>
            <a:ext cx="1899293" cy="1263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90BBE13-B004-95B8-BAF7-685643BB2E1A}"/>
              </a:ext>
            </a:extLst>
          </p:cNvPr>
          <p:cNvPicPr>
            <a:picLocks noChangeAspect="1"/>
          </p:cNvPicPr>
          <p:nvPr/>
        </p:nvPicPr>
        <p:blipFill>
          <a:blip r:embed="rId6"/>
          <a:stretch>
            <a:fillRect/>
          </a:stretch>
        </p:blipFill>
        <p:spPr>
          <a:xfrm>
            <a:off x="6969798" y="1000187"/>
            <a:ext cx="1502466" cy="1245906"/>
          </a:xfrm>
          <a:prstGeom prst="rect">
            <a:avLst/>
          </a:prstGeom>
        </p:spPr>
      </p:pic>
      <p:sp>
        <p:nvSpPr>
          <p:cNvPr id="9" name="TextBox 8">
            <a:extLst>
              <a:ext uri="{FF2B5EF4-FFF2-40B4-BE49-F238E27FC236}">
                <a16:creationId xmlns:a16="http://schemas.microsoft.com/office/drawing/2014/main" id="{24EA6799-EE0A-E2CE-FE95-BB05946ED00D}"/>
              </a:ext>
            </a:extLst>
          </p:cNvPr>
          <p:cNvSpPr txBox="1"/>
          <p:nvPr/>
        </p:nvSpPr>
        <p:spPr>
          <a:xfrm>
            <a:off x="9293898" y="973713"/>
            <a:ext cx="2592288" cy="5632311"/>
          </a:xfrm>
          <a:prstGeom prst="rect">
            <a:avLst/>
          </a:prstGeom>
          <a:noFill/>
        </p:spPr>
        <p:txBody>
          <a:bodyPr wrap="square" rtlCol="0">
            <a:spAutoFit/>
          </a:bodyPr>
          <a:lstStyle/>
          <a:p>
            <a:r>
              <a:rPr lang="en-GB" dirty="0"/>
              <a:t>Virtually all systems are based on commercially sourced, flashlamp driven lasers</a:t>
            </a:r>
          </a:p>
          <a:p>
            <a:endParaRPr lang="en-GB" dirty="0"/>
          </a:p>
          <a:p>
            <a:r>
              <a:rPr lang="en-GB" dirty="0"/>
              <a:t>ELI-BL is only DPSSL based system, but commercially supplied by LLNL</a:t>
            </a:r>
          </a:p>
          <a:p>
            <a:endParaRPr lang="en-GB" dirty="0"/>
          </a:p>
          <a:p>
            <a:r>
              <a:rPr lang="en-GB" dirty="0"/>
              <a:t>= Difficult to innovate technologically </a:t>
            </a:r>
          </a:p>
          <a:p>
            <a:endParaRPr lang="en-GB" dirty="0"/>
          </a:p>
          <a:p>
            <a:r>
              <a:rPr lang="en-GB" dirty="0"/>
              <a:t>Very few are dedicated, most are general HED </a:t>
            </a:r>
          </a:p>
          <a:p>
            <a:endParaRPr lang="en-GB" dirty="0"/>
          </a:p>
          <a:p>
            <a:endParaRPr lang="en-GB" dirty="0"/>
          </a:p>
        </p:txBody>
      </p:sp>
      <p:cxnSp>
        <p:nvCxnSpPr>
          <p:cNvPr id="11" name="Straight Arrow Connector 10">
            <a:extLst>
              <a:ext uri="{FF2B5EF4-FFF2-40B4-BE49-F238E27FC236}">
                <a16:creationId xmlns:a16="http://schemas.microsoft.com/office/drawing/2014/main" id="{BDF87C08-1EE8-E10F-853C-AA5EDBB6FC35}"/>
              </a:ext>
            </a:extLst>
          </p:cNvPr>
          <p:cNvCxnSpPr/>
          <p:nvPr/>
        </p:nvCxnSpPr>
        <p:spPr>
          <a:xfrm>
            <a:off x="767408" y="2246092"/>
            <a:ext cx="504056" cy="22630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D27869-2B13-E939-2532-84A7723072DE}"/>
              </a:ext>
            </a:extLst>
          </p:cNvPr>
          <p:cNvCxnSpPr>
            <a:cxnSpLocks/>
            <a:stCxn id="4100" idx="2"/>
          </p:cNvCxnSpPr>
          <p:nvPr/>
        </p:nvCxnSpPr>
        <p:spPr>
          <a:xfrm>
            <a:off x="3611724" y="2246092"/>
            <a:ext cx="997490" cy="20016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B38482-0DD4-ECC1-39CD-743DC258671B}"/>
              </a:ext>
            </a:extLst>
          </p:cNvPr>
          <p:cNvCxnSpPr>
            <a:cxnSpLocks/>
            <a:stCxn id="4102" idx="2"/>
          </p:cNvCxnSpPr>
          <p:nvPr/>
        </p:nvCxnSpPr>
        <p:spPr>
          <a:xfrm flipH="1">
            <a:off x="4570829" y="2246362"/>
            <a:ext cx="1223597" cy="1917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718556F-E72B-FFBB-01DA-9AA642AD6B83}"/>
              </a:ext>
            </a:extLst>
          </p:cNvPr>
          <p:cNvCxnSpPr>
            <a:cxnSpLocks/>
          </p:cNvCxnSpPr>
          <p:nvPr/>
        </p:nvCxnSpPr>
        <p:spPr>
          <a:xfrm flipH="1">
            <a:off x="7248128" y="2246092"/>
            <a:ext cx="522156" cy="2623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E4E370-07A3-2A19-1BF6-34DB7DC05150}"/>
              </a:ext>
            </a:extLst>
          </p:cNvPr>
          <p:cNvSpPr txBox="1"/>
          <p:nvPr/>
        </p:nvSpPr>
        <p:spPr>
          <a:xfrm>
            <a:off x="4871864" y="6300028"/>
            <a:ext cx="5028614" cy="369332"/>
          </a:xfrm>
          <a:prstGeom prst="rect">
            <a:avLst/>
          </a:prstGeom>
          <a:solidFill>
            <a:srgbClr val="0070C0"/>
          </a:solidFill>
          <a:ln>
            <a:solidFill>
              <a:schemeClr val="tx1"/>
            </a:solidFill>
          </a:ln>
        </p:spPr>
        <p:txBody>
          <a:bodyPr wrap="square" rtlCol="0">
            <a:spAutoFit/>
          </a:bodyPr>
          <a:lstStyle/>
          <a:p>
            <a:pPr algn="ctr"/>
            <a:r>
              <a:rPr lang="en-US" dirty="0">
                <a:solidFill>
                  <a:schemeClr val="bg1"/>
                </a:solidFill>
              </a:rPr>
              <a:t>There is strong international competition</a:t>
            </a:r>
          </a:p>
        </p:txBody>
      </p:sp>
    </p:spTree>
    <p:extLst>
      <p:ext uri="{BB962C8B-B14F-4D97-AF65-F5344CB8AC3E}">
        <p14:creationId xmlns:p14="http://schemas.microsoft.com/office/powerpoint/2010/main" val="3170383453"/>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0971-DDD2-6862-D547-3DB2EE98558E}"/>
              </a:ext>
            </a:extLst>
          </p:cNvPr>
          <p:cNvSpPr>
            <a:spLocks noGrp="1"/>
          </p:cNvSpPr>
          <p:nvPr>
            <p:ph type="title"/>
          </p:nvPr>
        </p:nvSpPr>
        <p:spPr>
          <a:xfrm>
            <a:off x="955848" y="116632"/>
            <a:ext cx="10972800" cy="634082"/>
          </a:xfrm>
        </p:spPr>
        <p:txBody>
          <a:bodyPr/>
          <a:lstStyle/>
          <a:p>
            <a:r>
              <a:rPr lang="en-GB" dirty="0"/>
              <a:t>Main UK Centres</a:t>
            </a:r>
          </a:p>
        </p:txBody>
      </p:sp>
      <p:pic>
        <p:nvPicPr>
          <p:cNvPr id="2052" name="Picture 4" descr="Uk Vector Map Stock Illustrations – 2,857 Uk Vector Map Stock  Illustrations, Vectors &amp; Clipart - Dreamstime">
            <a:extLst>
              <a:ext uri="{FF2B5EF4-FFF2-40B4-BE49-F238E27FC236}">
                <a16:creationId xmlns:a16="http://schemas.microsoft.com/office/drawing/2014/main" id="{2A97A161-E658-0E70-F98D-1E12B739D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95" b="19949"/>
          <a:stretch/>
        </p:blipFill>
        <p:spPr bwMode="auto">
          <a:xfrm>
            <a:off x="3647728" y="1124744"/>
            <a:ext cx="5028037" cy="525658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EEDD24A1-E67D-BEFE-07BD-EAC6197E4E6F}"/>
              </a:ext>
            </a:extLst>
          </p:cNvPr>
          <p:cNvGrpSpPr/>
          <p:nvPr/>
        </p:nvGrpSpPr>
        <p:grpSpPr>
          <a:xfrm>
            <a:off x="1101290" y="476672"/>
            <a:ext cx="2546438" cy="2103136"/>
            <a:chOff x="933103" y="1157815"/>
            <a:chExt cx="2714625" cy="2372934"/>
          </a:xfrm>
        </p:grpSpPr>
        <p:pic>
          <p:nvPicPr>
            <p:cNvPr id="2054" name="Picture 6" descr="Facilities | Scottish Centre for the Application of Plasma-based  Accelerators">
              <a:extLst>
                <a:ext uri="{FF2B5EF4-FFF2-40B4-BE49-F238E27FC236}">
                  <a16:creationId xmlns:a16="http://schemas.microsoft.com/office/drawing/2014/main" id="{066B65F3-0DDA-B343-F5C0-5A560B26D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103" y="1157815"/>
              <a:ext cx="2714625" cy="570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APA: Scottish Centre for the Applications of Plasma-based Accelerators">
              <a:extLst>
                <a:ext uri="{FF2B5EF4-FFF2-40B4-BE49-F238E27FC236}">
                  <a16:creationId xmlns:a16="http://schemas.microsoft.com/office/drawing/2014/main" id="{6256ADE8-FFF4-A911-3DD7-DB71E6F03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03" y="1844824"/>
              <a:ext cx="2714625" cy="1685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024B875-5E26-0E4B-833C-E32B7669E7E9}"/>
              </a:ext>
            </a:extLst>
          </p:cNvPr>
          <p:cNvGrpSpPr/>
          <p:nvPr/>
        </p:nvGrpSpPr>
        <p:grpSpPr>
          <a:xfrm>
            <a:off x="8708699" y="754207"/>
            <a:ext cx="2499869" cy="2103136"/>
            <a:chOff x="8321351" y="1738361"/>
            <a:chExt cx="2805275" cy="2406171"/>
          </a:xfrm>
        </p:grpSpPr>
        <p:pic>
          <p:nvPicPr>
            <p:cNvPr id="2058" name="Picture 10" descr="The VELA and CLARA Test Facilities at Daresbury Laboratory">
              <a:extLst>
                <a:ext uri="{FF2B5EF4-FFF2-40B4-BE49-F238E27FC236}">
                  <a16:creationId xmlns:a16="http://schemas.microsoft.com/office/drawing/2014/main" id="{6FF32035-BB35-C77E-A72F-848E9F5D9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1351" y="2439938"/>
              <a:ext cx="2805275" cy="17045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331342-B550-5542-99F7-4341AC658510}"/>
                </a:ext>
              </a:extLst>
            </p:cNvPr>
            <p:cNvPicPr>
              <a:picLocks noChangeAspect="1"/>
            </p:cNvPicPr>
            <p:nvPr/>
          </p:nvPicPr>
          <p:blipFill rotWithShape="1">
            <a:blip r:embed="rId6"/>
            <a:srcRect t="10101" r="67718" b="78349"/>
            <a:stretch/>
          </p:blipFill>
          <p:spPr>
            <a:xfrm>
              <a:off x="8321352" y="1738361"/>
              <a:ext cx="2805274" cy="552080"/>
            </a:xfrm>
            <a:prstGeom prst="rect">
              <a:avLst/>
            </a:prstGeom>
          </p:spPr>
        </p:pic>
      </p:grpSp>
      <p:grpSp>
        <p:nvGrpSpPr>
          <p:cNvPr id="14" name="Group 13">
            <a:extLst>
              <a:ext uri="{FF2B5EF4-FFF2-40B4-BE49-F238E27FC236}">
                <a16:creationId xmlns:a16="http://schemas.microsoft.com/office/drawing/2014/main" id="{6223656C-1BBB-E1E8-7F21-7B5502887CE5}"/>
              </a:ext>
            </a:extLst>
          </p:cNvPr>
          <p:cNvGrpSpPr/>
          <p:nvPr/>
        </p:nvGrpSpPr>
        <p:grpSpPr>
          <a:xfrm>
            <a:off x="436275" y="3645024"/>
            <a:ext cx="3849104" cy="1599467"/>
            <a:chOff x="-354233" y="3893851"/>
            <a:chExt cx="4708795" cy="2103523"/>
          </a:xfrm>
        </p:grpSpPr>
        <p:pic>
          <p:nvPicPr>
            <p:cNvPr id="13" name="Picture 12">
              <a:extLst>
                <a:ext uri="{FF2B5EF4-FFF2-40B4-BE49-F238E27FC236}">
                  <a16:creationId xmlns:a16="http://schemas.microsoft.com/office/drawing/2014/main" id="{83865E0D-A945-9ABA-88D8-2F84248BFBFC}"/>
                </a:ext>
              </a:extLst>
            </p:cNvPr>
            <p:cNvPicPr>
              <a:picLocks noChangeAspect="1"/>
            </p:cNvPicPr>
            <p:nvPr/>
          </p:nvPicPr>
          <p:blipFill>
            <a:blip r:embed="rId7"/>
            <a:stretch>
              <a:fillRect/>
            </a:stretch>
          </p:blipFill>
          <p:spPr>
            <a:xfrm>
              <a:off x="-354233" y="3893851"/>
              <a:ext cx="2808313" cy="2103523"/>
            </a:xfrm>
            <a:prstGeom prst="rect">
              <a:avLst/>
            </a:prstGeom>
          </p:spPr>
        </p:pic>
        <p:pic>
          <p:nvPicPr>
            <p:cNvPr id="2066" name="Picture 18" descr="Central Laser Facility - Research Complex at Harwell">
              <a:extLst>
                <a:ext uri="{FF2B5EF4-FFF2-40B4-BE49-F238E27FC236}">
                  <a16:creationId xmlns:a16="http://schemas.microsoft.com/office/drawing/2014/main" id="{C2C559BF-682B-A781-763A-AEF7488C78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3974" y="4163285"/>
              <a:ext cx="1780588" cy="1737579"/>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943EA2B8-EFCE-C38E-2217-E0ABC03967FA}"/>
              </a:ext>
            </a:extLst>
          </p:cNvPr>
          <p:cNvPicPr>
            <a:picLocks noChangeAspect="1"/>
          </p:cNvPicPr>
          <p:nvPr/>
        </p:nvPicPr>
        <p:blipFill>
          <a:blip r:embed="rId9"/>
          <a:stretch>
            <a:fillRect/>
          </a:stretch>
        </p:blipFill>
        <p:spPr>
          <a:xfrm>
            <a:off x="8480396" y="3929639"/>
            <a:ext cx="3406822" cy="2019642"/>
          </a:xfrm>
          <a:prstGeom prst="rect">
            <a:avLst/>
          </a:prstGeom>
          <a:solidFill>
            <a:schemeClr val="bg1"/>
          </a:solidFill>
        </p:spPr>
      </p:pic>
      <p:sp>
        <p:nvSpPr>
          <p:cNvPr id="16" name="Oval 15">
            <a:extLst>
              <a:ext uri="{FF2B5EF4-FFF2-40B4-BE49-F238E27FC236}">
                <a16:creationId xmlns:a16="http://schemas.microsoft.com/office/drawing/2014/main" id="{15EAFEEA-FA21-E8E3-D9CE-C73B7AA09F08}"/>
              </a:ext>
            </a:extLst>
          </p:cNvPr>
          <p:cNvSpPr/>
          <p:nvPr/>
        </p:nvSpPr>
        <p:spPr>
          <a:xfrm>
            <a:off x="5663952" y="272754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C6DE175-7A0F-5B17-6409-CB688D9A8139}"/>
              </a:ext>
            </a:extLst>
          </p:cNvPr>
          <p:cNvSpPr/>
          <p:nvPr/>
        </p:nvSpPr>
        <p:spPr>
          <a:xfrm>
            <a:off x="6168008" y="4221088"/>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867AF5D-E3AD-AE65-6850-5BCC5EC3FF74}"/>
              </a:ext>
            </a:extLst>
          </p:cNvPr>
          <p:cNvSpPr/>
          <p:nvPr/>
        </p:nvSpPr>
        <p:spPr>
          <a:xfrm>
            <a:off x="6672064" y="5157192"/>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C9F2A71-4D2D-9D36-2D1A-E0357237B991}"/>
              </a:ext>
            </a:extLst>
          </p:cNvPr>
          <p:cNvSpPr txBox="1"/>
          <p:nvPr/>
        </p:nvSpPr>
        <p:spPr>
          <a:xfrm>
            <a:off x="841517" y="2619907"/>
            <a:ext cx="3166251" cy="646331"/>
          </a:xfrm>
          <a:prstGeom prst="rect">
            <a:avLst/>
          </a:prstGeom>
          <a:noFill/>
        </p:spPr>
        <p:txBody>
          <a:bodyPr wrap="none" rtlCol="0">
            <a:spAutoFit/>
          </a:bodyPr>
          <a:lstStyle/>
          <a:p>
            <a:r>
              <a:rPr lang="en-GB" dirty="0"/>
              <a:t>300 TW laser / 5Hz (2021)</a:t>
            </a:r>
          </a:p>
          <a:p>
            <a:r>
              <a:rPr lang="en-GB" i="1" dirty="0"/>
              <a:t>University / Institute </a:t>
            </a:r>
          </a:p>
        </p:txBody>
      </p:sp>
      <p:sp>
        <p:nvSpPr>
          <p:cNvPr id="20" name="TextBox 19">
            <a:extLst>
              <a:ext uri="{FF2B5EF4-FFF2-40B4-BE49-F238E27FC236}">
                <a16:creationId xmlns:a16="http://schemas.microsoft.com/office/drawing/2014/main" id="{AA20305B-B62C-0F70-FECE-610C46209FA2}"/>
              </a:ext>
            </a:extLst>
          </p:cNvPr>
          <p:cNvSpPr txBox="1"/>
          <p:nvPr/>
        </p:nvSpPr>
        <p:spPr>
          <a:xfrm>
            <a:off x="8383010" y="2872658"/>
            <a:ext cx="3320140" cy="923330"/>
          </a:xfrm>
          <a:prstGeom prst="rect">
            <a:avLst/>
          </a:prstGeom>
          <a:noFill/>
        </p:spPr>
        <p:txBody>
          <a:bodyPr wrap="none" rtlCol="0">
            <a:spAutoFit/>
          </a:bodyPr>
          <a:lstStyle/>
          <a:p>
            <a:r>
              <a:rPr lang="en-GB" dirty="0"/>
              <a:t>250 MeV Accelerator (2023)</a:t>
            </a:r>
          </a:p>
          <a:p>
            <a:r>
              <a:rPr lang="en-GB" dirty="0"/>
              <a:t>300 TW / 5Hz  laser (2024)</a:t>
            </a:r>
          </a:p>
          <a:p>
            <a:r>
              <a:rPr lang="en-GB" i="1" dirty="0"/>
              <a:t>Nat Lab - Development </a:t>
            </a:r>
          </a:p>
        </p:txBody>
      </p:sp>
      <p:sp>
        <p:nvSpPr>
          <p:cNvPr id="21" name="TextBox 20">
            <a:extLst>
              <a:ext uri="{FF2B5EF4-FFF2-40B4-BE49-F238E27FC236}">
                <a16:creationId xmlns:a16="http://schemas.microsoft.com/office/drawing/2014/main" id="{18FF9B04-511E-825B-C0F8-E67E78FED8AD}"/>
              </a:ext>
            </a:extLst>
          </p:cNvPr>
          <p:cNvSpPr txBox="1"/>
          <p:nvPr/>
        </p:nvSpPr>
        <p:spPr>
          <a:xfrm>
            <a:off x="340374" y="5305704"/>
            <a:ext cx="3998210" cy="1477328"/>
          </a:xfrm>
          <a:prstGeom prst="rect">
            <a:avLst/>
          </a:prstGeom>
          <a:noFill/>
        </p:spPr>
        <p:txBody>
          <a:bodyPr wrap="none" rtlCol="0">
            <a:spAutoFit/>
          </a:bodyPr>
          <a:lstStyle/>
          <a:p>
            <a:r>
              <a:rPr lang="en-GB" i="1" dirty="0"/>
              <a:t>Gemini </a:t>
            </a:r>
            <a:r>
              <a:rPr lang="en-GB" dirty="0"/>
              <a:t>- 2 x 0.5 PW beams (2007)</a:t>
            </a:r>
          </a:p>
          <a:p>
            <a:r>
              <a:rPr lang="en-GB" i="1" dirty="0"/>
              <a:t>Vulcan </a:t>
            </a:r>
            <a:r>
              <a:rPr lang="en-GB" dirty="0"/>
              <a:t>- 1 PW (2002</a:t>
            </a:r>
          </a:p>
          <a:p>
            <a:r>
              <a:rPr lang="en-GB" i="1" dirty="0"/>
              <a:t>EPAC </a:t>
            </a:r>
            <a:r>
              <a:rPr lang="en-GB" dirty="0"/>
              <a:t>- 1PW / 10Hz (2025) DPSSL</a:t>
            </a:r>
          </a:p>
          <a:p>
            <a:r>
              <a:rPr lang="en-GB" i="1" dirty="0"/>
              <a:t>Vulcan 20-20 </a:t>
            </a:r>
            <a:r>
              <a:rPr lang="en-GB" dirty="0"/>
              <a:t>– 20PW (2029)</a:t>
            </a:r>
          </a:p>
          <a:p>
            <a:r>
              <a:rPr lang="en-GB" i="1" dirty="0"/>
              <a:t>Nat Lab - User </a:t>
            </a:r>
            <a:r>
              <a:rPr lang="en-GB" i="1" dirty="0" err="1"/>
              <a:t>Facilites</a:t>
            </a:r>
            <a:r>
              <a:rPr lang="en-GB" i="1" dirty="0"/>
              <a:t> </a:t>
            </a:r>
          </a:p>
        </p:txBody>
      </p:sp>
      <p:cxnSp>
        <p:nvCxnSpPr>
          <p:cNvPr id="22" name="Straight Arrow Connector 21">
            <a:extLst>
              <a:ext uri="{FF2B5EF4-FFF2-40B4-BE49-F238E27FC236}">
                <a16:creationId xmlns:a16="http://schemas.microsoft.com/office/drawing/2014/main" id="{F71F3299-D02F-00CA-1807-099C6DF2AD56}"/>
              </a:ext>
            </a:extLst>
          </p:cNvPr>
          <p:cNvCxnSpPr>
            <a:cxnSpLocks/>
            <a:endCxn id="16" idx="2"/>
          </p:cNvCxnSpPr>
          <p:nvPr/>
        </p:nvCxnSpPr>
        <p:spPr>
          <a:xfrm>
            <a:off x="3673185" y="2387475"/>
            <a:ext cx="1990767" cy="448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6188121-2BC7-9A50-4C04-0EC36B56599F}"/>
              </a:ext>
            </a:extLst>
          </p:cNvPr>
          <p:cNvCxnSpPr>
            <a:cxnSpLocks/>
            <a:stCxn id="2058" idx="1"/>
            <a:endCxn id="17" idx="7"/>
          </p:cNvCxnSpPr>
          <p:nvPr/>
        </p:nvCxnSpPr>
        <p:spPr>
          <a:xfrm flipH="1">
            <a:off x="6352396" y="2112385"/>
            <a:ext cx="2356303" cy="21403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46EAFC-AD84-E370-B610-24E738975A7B}"/>
              </a:ext>
            </a:extLst>
          </p:cNvPr>
          <p:cNvCxnSpPr>
            <a:cxnSpLocks/>
            <a:endCxn id="18" idx="2"/>
          </p:cNvCxnSpPr>
          <p:nvPr/>
        </p:nvCxnSpPr>
        <p:spPr>
          <a:xfrm>
            <a:off x="4322528" y="4797152"/>
            <a:ext cx="2349536" cy="4680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5C33E52-681F-C0C8-A8C3-B01AE9F67F35}"/>
              </a:ext>
            </a:extLst>
          </p:cNvPr>
          <p:cNvSpPr txBox="1"/>
          <p:nvPr/>
        </p:nvSpPr>
        <p:spPr>
          <a:xfrm>
            <a:off x="4306933" y="6075068"/>
            <a:ext cx="5028614" cy="646331"/>
          </a:xfrm>
          <a:prstGeom prst="rect">
            <a:avLst/>
          </a:prstGeom>
          <a:solidFill>
            <a:srgbClr val="0066CC"/>
          </a:solidFill>
          <a:ln>
            <a:solidFill>
              <a:schemeClr val="tx1"/>
            </a:solidFill>
          </a:ln>
        </p:spPr>
        <p:txBody>
          <a:bodyPr wrap="square" rtlCol="0">
            <a:spAutoFit/>
          </a:bodyPr>
          <a:lstStyle/>
          <a:p>
            <a:pPr algn="ctr"/>
            <a:r>
              <a:rPr lang="en-US" dirty="0">
                <a:solidFill>
                  <a:schemeClr val="bg1"/>
                </a:solidFill>
              </a:rPr>
              <a:t>The UK has a vibrant and internationally leading community in this area</a:t>
            </a:r>
          </a:p>
        </p:txBody>
      </p:sp>
      <p:grpSp>
        <p:nvGrpSpPr>
          <p:cNvPr id="40" name="Group 39">
            <a:extLst>
              <a:ext uri="{FF2B5EF4-FFF2-40B4-BE49-F238E27FC236}">
                <a16:creationId xmlns:a16="http://schemas.microsoft.com/office/drawing/2014/main" id="{68F3BA8A-9681-6D6F-E0D3-FC9B7515EA03}"/>
              </a:ext>
            </a:extLst>
          </p:cNvPr>
          <p:cNvGrpSpPr/>
          <p:nvPr/>
        </p:nvGrpSpPr>
        <p:grpSpPr>
          <a:xfrm>
            <a:off x="4025598" y="3095881"/>
            <a:ext cx="4382712" cy="2862691"/>
            <a:chOff x="4025598" y="3095881"/>
            <a:chExt cx="4382712" cy="2862691"/>
          </a:xfrm>
        </p:grpSpPr>
        <p:sp>
          <p:nvSpPr>
            <p:cNvPr id="34" name="TextBox 33">
              <a:extLst>
                <a:ext uri="{FF2B5EF4-FFF2-40B4-BE49-F238E27FC236}">
                  <a16:creationId xmlns:a16="http://schemas.microsoft.com/office/drawing/2014/main" id="{D6FC5FBC-5706-E187-5D5B-0EB0CB1FF879}"/>
                </a:ext>
              </a:extLst>
            </p:cNvPr>
            <p:cNvSpPr txBox="1"/>
            <p:nvPr/>
          </p:nvSpPr>
          <p:spPr>
            <a:xfrm>
              <a:off x="4025598" y="3095881"/>
              <a:ext cx="1119217" cy="369332"/>
            </a:xfrm>
            <a:prstGeom prst="rect">
              <a:avLst/>
            </a:prstGeom>
            <a:solidFill>
              <a:schemeClr val="tx1"/>
            </a:solidFill>
            <a:ln>
              <a:solidFill>
                <a:schemeClr val="tx1"/>
              </a:solidFill>
            </a:ln>
          </p:spPr>
          <p:txBody>
            <a:bodyPr wrap="none" rtlCol="0">
              <a:spAutoFit/>
            </a:bodyPr>
            <a:lstStyle/>
            <a:p>
              <a:r>
                <a:rPr lang="en-GB" dirty="0">
                  <a:solidFill>
                    <a:schemeClr val="bg1"/>
                  </a:solidFill>
                </a:rPr>
                <a:t>BELFAST</a:t>
              </a:r>
            </a:p>
          </p:txBody>
        </p:sp>
        <p:sp>
          <p:nvSpPr>
            <p:cNvPr id="35" name="TextBox 34">
              <a:extLst>
                <a:ext uri="{FF2B5EF4-FFF2-40B4-BE49-F238E27FC236}">
                  <a16:creationId xmlns:a16="http://schemas.microsoft.com/office/drawing/2014/main" id="{C9896DA8-1C6E-B7DD-80A0-E7BEB80AFB8D}"/>
                </a:ext>
              </a:extLst>
            </p:cNvPr>
            <p:cNvSpPr txBox="1"/>
            <p:nvPr/>
          </p:nvSpPr>
          <p:spPr>
            <a:xfrm>
              <a:off x="7413502" y="4986441"/>
              <a:ext cx="410690" cy="369332"/>
            </a:xfrm>
            <a:prstGeom prst="rect">
              <a:avLst/>
            </a:prstGeom>
            <a:solidFill>
              <a:schemeClr val="tx1"/>
            </a:solidFill>
            <a:ln>
              <a:solidFill>
                <a:schemeClr val="tx1"/>
              </a:solidFill>
            </a:ln>
          </p:spPr>
          <p:txBody>
            <a:bodyPr wrap="none" rtlCol="0">
              <a:spAutoFit/>
            </a:bodyPr>
            <a:lstStyle/>
            <a:p>
              <a:r>
                <a:rPr lang="en-GB" dirty="0">
                  <a:solidFill>
                    <a:schemeClr val="bg1"/>
                  </a:solidFill>
                </a:rPr>
                <a:t>IC</a:t>
              </a:r>
            </a:p>
          </p:txBody>
        </p:sp>
        <p:sp>
          <p:nvSpPr>
            <p:cNvPr id="36" name="TextBox 35">
              <a:extLst>
                <a:ext uri="{FF2B5EF4-FFF2-40B4-BE49-F238E27FC236}">
                  <a16:creationId xmlns:a16="http://schemas.microsoft.com/office/drawing/2014/main" id="{F2E6B3F7-CD32-61CF-FE1A-A8AA285BCAA5}"/>
                </a:ext>
              </a:extLst>
            </p:cNvPr>
            <p:cNvSpPr txBox="1"/>
            <p:nvPr/>
          </p:nvSpPr>
          <p:spPr>
            <a:xfrm>
              <a:off x="6528048" y="5589240"/>
              <a:ext cx="752129" cy="369332"/>
            </a:xfrm>
            <a:prstGeom prst="rect">
              <a:avLst/>
            </a:prstGeom>
            <a:solidFill>
              <a:schemeClr val="tx1"/>
            </a:solidFill>
            <a:ln>
              <a:solidFill>
                <a:schemeClr val="tx1"/>
              </a:solidFill>
            </a:ln>
          </p:spPr>
          <p:txBody>
            <a:bodyPr wrap="none" rtlCol="0">
              <a:spAutoFit/>
            </a:bodyPr>
            <a:lstStyle/>
            <a:p>
              <a:r>
                <a:rPr lang="en-GB" dirty="0">
                  <a:solidFill>
                    <a:schemeClr val="bg1"/>
                  </a:solidFill>
                </a:rPr>
                <a:t>DSTL</a:t>
              </a:r>
            </a:p>
          </p:txBody>
        </p:sp>
        <p:sp>
          <p:nvSpPr>
            <p:cNvPr id="37" name="TextBox 36">
              <a:extLst>
                <a:ext uri="{FF2B5EF4-FFF2-40B4-BE49-F238E27FC236}">
                  <a16:creationId xmlns:a16="http://schemas.microsoft.com/office/drawing/2014/main" id="{6D86FD4C-D36B-AEB0-EAE1-58BC15FB3CF9}"/>
                </a:ext>
              </a:extLst>
            </p:cNvPr>
            <p:cNvSpPr txBox="1"/>
            <p:nvPr/>
          </p:nvSpPr>
          <p:spPr>
            <a:xfrm>
              <a:off x="5879976" y="4725144"/>
              <a:ext cx="1130438" cy="369332"/>
            </a:xfrm>
            <a:prstGeom prst="rect">
              <a:avLst/>
            </a:prstGeom>
            <a:solidFill>
              <a:schemeClr val="tx1"/>
            </a:solidFill>
            <a:ln>
              <a:solidFill>
                <a:schemeClr val="tx1"/>
              </a:solidFill>
            </a:ln>
          </p:spPr>
          <p:txBody>
            <a:bodyPr wrap="none" rtlCol="0">
              <a:spAutoFit/>
            </a:bodyPr>
            <a:lstStyle/>
            <a:p>
              <a:r>
                <a:rPr lang="en-GB" dirty="0">
                  <a:solidFill>
                    <a:schemeClr val="bg1"/>
                  </a:solidFill>
                </a:rPr>
                <a:t>OXFORD</a:t>
              </a:r>
            </a:p>
          </p:txBody>
        </p:sp>
        <p:sp>
          <p:nvSpPr>
            <p:cNvPr id="38" name="TextBox 37">
              <a:extLst>
                <a:ext uri="{FF2B5EF4-FFF2-40B4-BE49-F238E27FC236}">
                  <a16:creationId xmlns:a16="http://schemas.microsoft.com/office/drawing/2014/main" id="{B5F234FB-F351-8C93-EFCF-9D4B85F40D1D}"/>
                </a:ext>
              </a:extLst>
            </p:cNvPr>
            <p:cNvSpPr txBox="1"/>
            <p:nvPr/>
          </p:nvSpPr>
          <p:spPr>
            <a:xfrm>
              <a:off x="5241864" y="3573016"/>
              <a:ext cx="1430200" cy="369332"/>
            </a:xfrm>
            <a:prstGeom prst="rect">
              <a:avLst/>
            </a:prstGeom>
            <a:solidFill>
              <a:schemeClr val="tx1"/>
            </a:solidFill>
            <a:ln>
              <a:solidFill>
                <a:schemeClr val="tx1"/>
              </a:solidFill>
            </a:ln>
          </p:spPr>
          <p:txBody>
            <a:bodyPr wrap="none" rtlCol="0">
              <a:spAutoFit/>
            </a:bodyPr>
            <a:lstStyle/>
            <a:p>
              <a:r>
                <a:rPr lang="en-GB" dirty="0">
                  <a:solidFill>
                    <a:schemeClr val="bg1"/>
                  </a:solidFill>
                </a:rPr>
                <a:t>COCKROFT</a:t>
              </a:r>
            </a:p>
          </p:txBody>
        </p:sp>
        <p:sp>
          <p:nvSpPr>
            <p:cNvPr id="39" name="TextBox 38">
              <a:extLst>
                <a:ext uri="{FF2B5EF4-FFF2-40B4-BE49-F238E27FC236}">
                  <a16:creationId xmlns:a16="http://schemas.microsoft.com/office/drawing/2014/main" id="{E2905D8B-7144-A26A-3BC4-C7E495E34D1D}"/>
                </a:ext>
              </a:extLst>
            </p:cNvPr>
            <p:cNvSpPr txBox="1"/>
            <p:nvPr/>
          </p:nvSpPr>
          <p:spPr>
            <a:xfrm>
              <a:off x="6744072" y="4293096"/>
              <a:ext cx="1664238" cy="369332"/>
            </a:xfrm>
            <a:prstGeom prst="rect">
              <a:avLst/>
            </a:prstGeom>
            <a:solidFill>
              <a:schemeClr val="tx1"/>
            </a:solidFill>
            <a:ln>
              <a:solidFill>
                <a:schemeClr val="tx1"/>
              </a:solidFill>
            </a:ln>
          </p:spPr>
          <p:txBody>
            <a:bodyPr wrap="none" rtlCol="0">
              <a:spAutoFit/>
            </a:bodyPr>
            <a:lstStyle/>
            <a:p>
              <a:r>
                <a:rPr lang="en-GB" dirty="0">
                  <a:solidFill>
                    <a:schemeClr val="bg1"/>
                  </a:solidFill>
                </a:rPr>
                <a:t>JOHN ADAMS</a:t>
              </a:r>
            </a:p>
          </p:txBody>
        </p:sp>
      </p:grpSp>
    </p:spTree>
    <p:extLst>
      <p:ext uri="{BB962C8B-B14F-4D97-AF65-F5344CB8AC3E}">
        <p14:creationId xmlns:p14="http://schemas.microsoft.com/office/powerpoint/2010/main" val="49301550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EA17-1573-377A-5F58-96EF647B1443}"/>
              </a:ext>
            </a:extLst>
          </p:cNvPr>
          <p:cNvSpPr>
            <a:spLocks noGrp="1"/>
          </p:cNvSpPr>
          <p:nvPr>
            <p:ph type="title"/>
          </p:nvPr>
        </p:nvSpPr>
        <p:spPr>
          <a:xfrm>
            <a:off x="839416" y="202630"/>
            <a:ext cx="11280576" cy="634082"/>
          </a:xfrm>
        </p:spPr>
        <p:txBody>
          <a:bodyPr/>
          <a:lstStyle/>
          <a:p>
            <a:r>
              <a:rPr lang="en-GB" dirty="0"/>
              <a:t>UK Plasma Wakefield Accelerator Steering Committee</a:t>
            </a:r>
          </a:p>
        </p:txBody>
      </p:sp>
      <p:pic>
        <p:nvPicPr>
          <p:cNvPr id="4" name="Picture 3">
            <a:extLst>
              <a:ext uri="{FF2B5EF4-FFF2-40B4-BE49-F238E27FC236}">
                <a16:creationId xmlns:a16="http://schemas.microsoft.com/office/drawing/2014/main" id="{772F94DA-1C8D-911E-3798-FA4064087243}"/>
              </a:ext>
            </a:extLst>
          </p:cNvPr>
          <p:cNvPicPr>
            <a:picLocks noChangeAspect="1"/>
          </p:cNvPicPr>
          <p:nvPr/>
        </p:nvPicPr>
        <p:blipFill>
          <a:blip r:embed="rId2"/>
          <a:stretch>
            <a:fillRect/>
          </a:stretch>
        </p:blipFill>
        <p:spPr>
          <a:xfrm>
            <a:off x="47328" y="980728"/>
            <a:ext cx="4347482" cy="536736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C9235E7A-ED04-6F8B-1C69-19E6647EA7E6}"/>
              </a:ext>
            </a:extLst>
          </p:cNvPr>
          <p:cNvGrpSpPr/>
          <p:nvPr/>
        </p:nvGrpSpPr>
        <p:grpSpPr>
          <a:xfrm>
            <a:off x="4608512" y="1052736"/>
            <a:ext cx="7536160" cy="4490876"/>
            <a:chOff x="4655840" y="1216001"/>
            <a:chExt cx="7056784" cy="4085207"/>
          </a:xfrm>
        </p:grpSpPr>
        <p:pic>
          <p:nvPicPr>
            <p:cNvPr id="6" name="Picture 5">
              <a:extLst>
                <a:ext uri="{FF2B5EF4-FFF2-40B4-BE49-F238E27FC236}">
                  <a16:creationId xmlns:a16="http://schemas.microsoft.com/office/drawing/2014/main" id="{0EF58A66-142B-F01C-96BE-0AE035A45A89}"/>
                </a:ext>
              </a:extLst>
            </p:cNvPr>
            <p:cNvPicPr>
              <a:picLocks noChangeAspect="1"/>
            </p:cNvPicPr>
            <p:nvPr/>
          </p:nvPicPr>
          <p:blipFill rotWithShape="1">
            <a:blip r:embed="rId3"/>
            <a:srcRect l="10000" t="11151" r="10428" b="5900"/>
            <a:stretch/>
          </p:blipFill>
          <p:spPr>
            <a:xfrm>
              <a:off x="4705504" y="1216001"/>
              <a:ext cx="6876896" cy="4032448"/>
            </a:xfrm>
            <a:prstGeom prst="rect">
              <a:avLst/>
            </a:prstGeom>
          </p:spPr>
        </p:pic>
        <p:sp>
          <p:nvSpPr>
            <p:cNvPr id="7" name="Rectangle 6">
              <a:extLst>
                <a:ext uri="{FF2B5EF4-FFF2-40B4-BE49-F238E27FC236}">
                  <a16:creationId xmlns:a16="http://schemas.microsoft.com/office/drawing/2014/main" id="{181970F3-7A67-184E-BE7C-F3D6926D636F}"/>
                </a:ext>
              </a:extLst>
            </p:cNvPr>
            <p:cNvSpPr/>
            <p:nvPr/>
          </p:nvSpPr>
          <p:spPr>
            <a:xfrm>
              <a:off x="4655840" y="2060848"/>
              <a:ext cx="7056784" cy="3240360"/>
            </a:xfrm>
            <a:prstGeom prst="rect">
              <a:avLst/>
            </a:prstGeom>
            <a:gradFill flip="none" rotWithShape="1">
              <a:gsLst>
                <a:gs pos="35000">
                  <a:srgbClr val="FFFFFF">
                    <a:alpha val="0"/>
                  </a:srgb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a:extLst>
              <a:ext uri="{FF2B5EF4-FFF2-40B4-BE49-F238E27FC236}">
                <a16:creationId xmlns:a16="http://schemas.microsoft.com/office/drawing/2014/main" id="{D356FE7F-6F04-4212-0A28-0C41838C1A9B}"/>
              </a:ext>
            </a:extLst>
          </p:cNvPr>
          <p:cNvSpPr txBox="1"/>
          <p:nvPr/>
        </p:nvSpPr>
        <p:spPr>
          <a:xfrm>
            <a:off x="335360" y="6442255"/>
            <a:ext cx="3672408" cy="307777"/>
          </a:xfrm>
          <a:prstGeom prst="rect">
            <a:avLst/>
          </a:prstGeom>
          <a:noFill/>
        </p:spPr>
        <p:txBody>
          <a:bodyPr wrap="square">
            <a:spAutoFit/>
          </a:bodyPr>
          <a:lstStyle/>
          <a:p>
            <a:r>
              <a:rPr lang="en-GB" sz="1400" dirty="0"/>
              <a:t>https://www.pwasc.org.uk/uk-roadmap</a:t>
            </a:r>
          </a:p>
        </p:txBody>
      </p:sp>
      <p:sp>
        <p:nvSpPr>
          <p:cNvPr id="11" name="Rectangle 10">
            <a:extLst>
              <a:ext uri="{FF2B5EF4-FFF2-40B4-BE49-F238E27FC236}">
                <a16:creationId xmlns:a16="http://schemas.microsoft.com/office/drawing/2014/main" id="{78A70B9F-CB9A-ED24-CC90-271B6221D11A}"/>
              </a:ext>
            </a:extLst>
          </p:cNvPr>
          <p:cNvSpPr/>
          <p:nvPr/>
        </p:nvSpPr>
        <p:spPr>
          <a:xfrm>
            <a:off x="5010564" y="2148804"/>
            <a:ext cx="6552728"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E15D64D-5845-A287-99D7-758594655B97}"/>
              </a:ext>
            </a:extLst>
          </p:cNvPr>
          <p:cNvSpPr txBox="1"/>
          <p:nvPr/>
        </p:nvSpPr>
        <p:spPr>
          <a:xfrm>
            <a:off x="4981011" y="5865595"/>
            <a:ext cx="5028614" cy="646331"/>
          </a:xfrm>
          <a:prstGeom prst="rect">
            <a:avLst/>
          </a:prstGeom>
          <a:solidFill>
            <a:srgbClr val="0066CC"/>
          </a:solidFill>
          <a:ln>
            <a:solidFill>
              <a:schemeClr val="tx1"/>
            </a:solidFill>
          </a:ln>
        </p:spPr>
        <p:txBody>
          <a:bodyPr wrap="square" rtlCol="0">
            <a:spAutoFit/>
          </a:bodyPr>
          <a:lstStyle/>
          <a:p>
            <a:pPr algn="ctr"/>
            <a:r>
              <a:rPr lang="en-US" dirty="0">
                <a:solidFill>
                  <a:schemeClr val="bg1"/>
                </a:solidFill>
              </a:rPr>
              <a:t>The top priority for the UK community was investment in a dedicated facility at RAL</a:t>
            </a:r>
          </a:p>
        </p:txBody>
      </p:sp>
    </p:spTree>
    <p:extLst>
      <p:ext uri="{BB962C8B-B14F-4D97-AF65-F5344CB8AC3E}">
        <p14:creationId xmlns:p14="http://schemas.microsoft.com/office/powerpoint/2010/main" val="2895984044"/>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F55C3295-F4B2-A544-5EE5-CD7CEA482B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8168" y="3284984"/>
            <a:ext cx="2566090" cy="338925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01C8BFED-127A-8AEF-2C63-DC778C0A827B}"/>
              </a:ext>
            </a:extLst>
          </p:cNvPr>
          <p:cNvSpPr txBox="1"/>
          <p:nvPr/>
        </p:nvSpPr>
        <p:spPr>
          <a:xfrm>
            <a:off x="1968927" y="65690"/>
            <a:ext cx="7551298" cy="707886"/>
          </a:xfrm>
          <a:prstGeom prst="rect">
            <a:avLst/>
          </a:prstGeom>
          <a:noFill/>
        </p:spPr>
        <p:txBody>
          <a:bodyPr wrap="none" rtlCol="0">
            <a:spAutoFit/>
          </a:bodyPr>
          <a:lstStyle/>
          <a:p>
            <a:r>
              <a:rPr lang="en-US" sz="4000" dirty="0">
                <a:latin typeface="+mn-lt"/>
              </a:rPr>
              <a:t>European Particle Physics Roadmap</a:t>
            </a:r>
          </a:p>
        </p:txBody>
      </p:sp>
      <p:pic>
        <p:nvPicPr>
          <p:cNvPr id="3" name="Picture 2" descr="A picture containing diagram&#10;&#10;Description automatically generated">
            <a:extLst>
              <a:ext uri="{FF2B5EF4-FFF2-40B4-BE49-F238E27FC236}">
                <a16:creationId xmlns:a16="http://schemas.microsoft.com/office/drawing/2014/main" id="{9F0B0E71-2F8B-9836-FDD1-C088B5B690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25910" y="692696"/>
            <a:ext cx="2456361" cy="346874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7254F647-2F22-3932-0F9D-3D51C62B4C68}"/>
              </a:ext>
            </a:extLst>
          </p:cNvPr>
          <p:cNvSpPr txBox="1"/>
          <p:nvPr/>
        </p:nvSpPr>
        <p:spPr>
          <a:xfrm>
            <a:off x="1355418" y="5733256"/>
            <a:ext cx="5028614" cy="923330"/>
          </a:xfrm>
          <a:prstGeom prst="rect">
            <a:avLst/>
          </a:prstGeom>
          <a:solidFill>
            <a:srgbClr val="0066CC"/>
          </a:solidFill>
          <a:ln>
            <a:solidFill>
              <a:schemeClr val="tx1"/>
            </a:solidFill>
          </a:ln>
        </p:spPr>
        <p:txBody>
          <a:bodyPr wrap="square" rtlCol="0">
            <a:spAutoFit/>
          </a:bodyPr>
          <a:lstStyle/>
          <a:p>
            <a:pPr algn="ctr"/>
            <a:r>
              <a:rPr lang="en-US" dirty="0">
                <a:solidFill>
                  <a:schemeClr val="bg1"/>
                </a:solidFill>
              </a:rPr>
              <a:t>Particle physics community </a:t>
            </a:r>
            <a:r>
              <a:rPr lang="en-US" dirty="0" err="1">
                <a:solidFill>
                  <a:schemeClr val="bg1"/>
                </a:solidFill>
              </a:rPr>
              <a:t>recognise</a:t>
            </a:r>
            <a:r>
              <a:rPr lang="en-US" dirty="0">
                <a:solidFill>
                  <a:schemeClr val="bg1"/>
                </a:solidFill>
              </a:rPr>
              <a:t> the potential impact of plasma-based accelerators </a:t>
            </a:r>
          </a:p>
        </p:txBody>
      </p:sp>
      <p:sp>
        <p:nvSpPr>
          <p:cNvPr id="8" name="Content Placeholder 7">
            <a:extLst>
              <a:ext uri="{FF2B5EF4-FFF2-40B4-BE49-F238E27FC236}">
                <a16:creationId xmlns:a16="http://schemas.microsoft.com/office/drawing/2014/main" id="{B5BCBEC4-A2DA-0C8C-4E49-1C74BF1D19C7}"/>
              </a:ext>
            </a:extLst>
          </p:cNvPr>
          <p:cNvSpPr>
            <a:spLocks noGrp="1"/>
          </p:cNvSpPr>
          <p:nvPr>
            <p:ph idx="1"/>
          </p:nvPr>
        </p:nvSpPr>
        <p:spPr>
          <a:xfrm>
            <a:off x="609600" y="1117668"/>
            <a:ext cx="6710536" cy="4687595"/>
          </a:xfrm>
        </p:spPr>
        <p:txBody>
          <a:bodyPr>
            <a:normAutofit lnSpcReduction="10000"/>
          </a:bodyPr>
          <a:lstStyle/>
          <a:p>
            <a:r>
              <a:rPr lang="en-GB" sz="2000" dirty="0"/>
              <a:t>Roadmap features 5 pillars where R&amp;D progress need to be assessed by 2026</a:t>
            </a:r>
          </a:p>
          <a:p>
            <a:r>
              <a:rPr lang="en-GB" sz="2000" dirty="0"/>
              <a:t>Plasma accelerators is one of the pillars, along with RF and magnet technologies, energy recovering </a:t>
            </a:r>
            <a:r>
              <a:rPr lang="en-GB" sz="2000" dirty="0" err="1"/>
              <a:t>linacs</a:t>
            </a:r>
            <a:r>
              <a:rPr lang="en-GB" sz="2000" dirty="0"/>
              <a:t> and muon collider concepts</a:t>
            </a:r>
          </a:p>
          <a:p>
            <a:r>
              <a:rPr lang="en-GB" sz="2000" dirty="0"/>
              <a:t>Activities will include exploring limits and scalability of plasma accelerators, along with development of high-repetition rate laser- and beam-driven plasm accelerators, producing 6D bright beams</a:t>
            </a:r>
          </a:p>
          <a:p>
            <a:r>
              <a:rPr lang="en-GB" sz="2000" dirty="0"/>
              <a:t>Funding opportunities likely to come up across major European funders</a:t>
            </a:r>
          </a:p>
          <a:p>
            <a:r>
              <a:rPr lang="en-GB" sz="2000" dirty="0"/>
              <a:t>STFC Accelerator R&amp;D Framework and funding just announced: few £M/year for projects that align with</a:t>
            </a:r>
          </a:p>
          <a:p>
            <a:pPr lvl="1"/>
            <a:r>
              <a:rPr lang="en-GB" sz="1800" dirty="0"/>
              <a:t>Particle Physics Roadmap</a:t>
            </a:r>
          </a:p>
          <a:p>
            <a:pPr lvl="1"/>
            <a:r>
              <a:rPr lang="en-GB" sz="1800" dirty="0"/>
              <a:t>XFEL technology developments</a:t>
            </a:r>
          </a:p>
        </p:txBody>
      </p:sp>
    </p:spTree>
    <p:extLst>
      <p:ext uri="{BB962C8B-B14F-4D97-AF65-F5344CB8AC3E}">
        <p14:creationId xmlns:p14="http://schemas.microsoft.com/office/powerpoint/2010/main" val="1433213187"/>
      </p:ext>
    </p:extLst>
  </p:cSld>
  <p:clrMapOvr>
    <a:masterClrMapping/>
  </p:clrMapOvr>
  <p:transition spd="med">
    <p:fade thruBlk="1"/>
  </p:transition>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AL_template">
  <a:themeElements>
    <a:clrScheme name="1_RAL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AL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AL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AL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AL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AL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AL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AL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AL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AL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AL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AL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AL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AL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50000"/>
          </a:spcBef>
          <a:spcAft>
            <a:spcPct val="0"/>
          </a:spcAft>
          <a:buClr>
            <a:srgbClr val="FF0000"/>
          </a:buClr>
          <a:buSzPct val="115000"/>
          <a:buFontTx/>
          <a:buChar char="•"/>
          <a:tabLst/>
          <a:defRPr kumimoji="0" lang="en-GB"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50000"/>
          </a:spcBef>
          <a:spcAft>
            <a:spcPct val="0"/>
          </a:spcAft>
          <a:buClr>
            <a:srgbClr val="FF0000"/>
          </a:buClr>
          <a:buSzPct val="115000"/>
          <a:buFontTx/>
          <a:buChar char="•"/>
          <a:tabLst/>
          <a:defRPr kumimoji="0" lang="en-GB"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1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Blank Presentation">
  <a:themeElements>
    <a:clrScheme name="17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Blank Presentation">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LF Small Bottom Banner">
  <a:themeElements>
    <a:clrScheme name="CLF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LF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F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F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F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LF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LF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LF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LF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LF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LF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LF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LF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LF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106298</TotalTime>
  <Words>2314</Words>
  <Application>Microsoft Office PowerPoint</Application>
  <PresentationFormat>Widescreen</PresentationFormat>
  <Paragraphs>268</Paragraphs>
  <Slides>27</Slides>
  <Notes>5</Notes>
  <HiddenSlides>1</HiddenSlides>
  <MMClips>1</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27</vt:i4>
      </vt:variant>
    </vt:vector>
  </HeadingPairs>
  <TitlesOfParts>
    <vt:vector size="42" baseType="lpstr">
      <vt:lpstr>Arial</vt:lpstr>
      <vt:lpstr>Calibri</vt:lpstr>
      <vt:lpstr>Century Gothic</vt:lpstr>
      <vt:lpstr>Lucida Grande</vt:lpstr>
      <vt:lpstr>Lucida Sans</vt:lpstr>
      <vt:lpstr>Benutzerdefiniertes Design</vt:lpstr>
      <vt:lpstr>1_Custom Design</vt:lpstr>
      <vt:lpstr>1_RAL_template</vt:lpstr>
      <vt:lpstr>1_Default Design</vt:lpstr>
      <vt:lpstr>Blank Presentation</vt:lpstr>
      <vt:lpstr>16_Blank Presentation</vt:lpstr>
      <vt:lpstr>17_Blank Presentation</vt:lpstr>
      <vt:lpstr>CLF Small Bottom Banner</vt:lpstr>
      <vt:lpstr>Custom Design</vt:lpstr>
      <vt:lpstr>1_Blank Presentation</vt:lpstr>
      <vt:lpstr>EPAC “Big Picture” </vt:lpstr>
      <vt:lpstr>HMG Strategies</vt:lpstr>
      <vt:lpstr>Laser Plasma Accelerators ?</vt:lpstr>
      <vt:lpstr>A note from history</vt:lpstr>
      <vt:lpstr>Why do I caveat “potentially” transformational ?</vt:lpstr>
      <vt:lpstr>International Context – Laser Driven Accelerators</vt:lpstr>
      <vt:lpstr>Main UK Centres</vt:lpstr>
      <vt:lpstr>UK Plasma Wakefield Accelerator Steering Committee</vt:lpstr>
      <vt:lpstr>PowerPoint Presentation</vt:lpstr>
      <vt:lpstr>PowerPoint Presentation</vt:lpstr>
      <vt:lpstr>Laser Plasma Accelerator Physics</vt:lpstr>
      <vt:lpstr>PowerPoint Presentation</vt:lpstr>
      <vt:lpstr>PowerPoint Presentation</vt:lpstr>
      <vt:lpstr>Peak Brightness (keV and MeV)</vt:lpstr>
      <vt:lpstr>Manufacturing</vt:lpstr>
      <vt:lpstr>PowerPoint Presentation</vt:lpstr>
      <vt:lpstr>Source Size and Flux (keV)</vt:lpstr>
      <vt:lpstr>Advanced Manufacturing</vt:lpstr>
      <vt:lpstr>Nuclear Materials </vt:lpstr>
      <vt:lpstr>Medical Science </vt:lpstr>
      <vt:lpstr>Space</vt:lpstr>
      <vt:lpstr>Industrial Processing</vt:lpstr>
      <vt:lpstr>Defence </vt:lpstr>
      <vt:lpstr>EPAC Technology mainly is ours</vt:lpstr>
      <vt:lpstr>Technology Development Example </vt:lpstr>
      <vt:lpstr>Major strengths of EPAC</vt:lpstr>
      <vt:lpstr>PowerPoint Presentation</vt:lpstr>
    </vt:vector>
  </TitlesOfParts>
  <Company>Rutherford Appleton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 think this job about is …</dc:title>
  <dc:creator>Dr. John Collier</dc:creator>
  <cp:lastModifiedBy>Collier, John (STFC,RAL,CLF)</cp:lastModifiedBy>
  <cp:revision>800</cp:revision>
  <dcterms:created xsi:type="dcterms:W3CDTF">2007-03-27T11:13:58Z</dcterms:created>
  <dcterms:modified xsi:type="dcterms:W3CDTF">2022-11-30T10:20:12Z</dcterms:modified>
</cp:coreProperties>
</file>