
<file path=[Content_Types].xml><?xml version="1.0" encoding="utf-8"?>
<Types xmlns="http://schemas.openxmlformats.org/package/2006/content-types">
  <Default Extension="png" ContentType="image/png"/>
  <Default Extension="mpg" ContentType="vide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405" r:id="rId3"/>
    <p:sldId id="454" r:id="rId4"/>
    <p:sldId id="455" r:id="rId5"/>
    <p:sldId id="466" r:id="rId6"/>
    <p:sldId id="470" r:id="rId7"/>
    <p:sldId id="465" r:id="rId8"/>
    <p:sldId id="448" r:id="rId9"/>
    <p:sldId id="453" r:id="rId10"/>
    <p:sldId id="397" r:id="rId11"/>
    <p:sldId id="463" r:id="rId12"/>
    <p:sldId id="464" r:id="rId13"/>
    <p:sldId id="459" r:id="rId14"/>
    <p:sldId id="457" r:id="rId15"/>
    <p:sldId id="467" r:id="rId16"/>
    <p:sldId id="460" r:id="rId17"/>
    <p:sldId id="468" r:id="rId18"/>
    <p:sldId id="469" r:id="rId19"/>
    <p:sldId id="456" r:id="rId20"/>
    <p:sldId id="433" r:id="rId21"/>
    <p:sldId id="4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2265"/>
    <a:srgbClr val="A04646"/>
    <a:srgbClr val="F1F2F4"/>
    <a:srgbClr val="055A8F"/>
    <a:srgbClr val="077FC9"/>
    <a:srgbClr val="E7E6E6"/>
    <a:srgbClr val="D2A000"/>
    <a:srgbClr val="066CAA"/>
    <a:srgbClr val="05649F"/>
    <a:srgbClr val="95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9" autoAdjust="0"/>
  </p:normalViewPr>
  <p:slideViewPr>
    <p:cSldViewPr snapToGrid="0">
      <p:cViewPr varScale="1">
        <p:scale>
          <a:sx n="69" d="100"/>
          <a:sy n="69" d="100"/>
        </p:scale>
        <p:origin x="5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01B96-0397-420D-B2A3-42255AB05AE4}" type="doc">
      <dgm:prSet loTypeId="urn:microsoft.com/office/officeart/2011/layout/RadialPictureList" loCatId="picture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9FA9F5F-5D61-4E58-BCA5-1F633B9439DE}">
      <dgm:prSet phldrT="[Text]"/>
      <dgm:spPr>
        <a:solidFill>
          <a:srgbClr val="013B82"/>
        </a:solidFill>
      </dgm:spPr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D534C180-D1D2-457F-A0BD-30C424AC199C}" type="parTrans" cxnId="{28AEE2FA-1A72-4BAB-9693-6D3361E82B5C}">
      <dgm:prSet/>
      <dgm:spPr/>
      <dgm:t>
        <a:bodyPr/>
        <a:lstStyle/>
        <a:p>
          <a:endParaRPr lang="en-US"/>
        </a:p>
      </dgm:t>
    </dgm:pt>
    <dgm:pt modelId="{60EFAD11-1C55-47FF-AAF6-78D540A6A053}" type="sibTrans" cxnId="{28AEE2FA-1A72-4BAB-9693-6D3361E82B5C}">
      <dgm:prSet/>
      <dgm:spPr/>
      <dgm:t>
        <a:bodyPr/>
        <a:lstStyle/>
        <a:p>
          <a:endParaRPr lang="en-US"/>
        </a:p>
      </dgm:t>
    </dgm:pt>
    <dgm:pt modelId="{AE0E4D75-1BE7-47DE-870A-95766AC42971}">
      <dgm:prSet phldrT="[Text]" custT="1"/>
      <dgm:spPr/>
      <dgm:t>
        <a:bodyPr/>
        <a:lstStyle/>
        <a:p>
          <a:r>
            <a:rPr lang="en-US" sz="2600" b="1" dirty="0">
              <a:solidFill>
                <a:srgbClr val="990000"/>
              </a:solidFill>
            </a:rPr>
            <a:t>Motivation and clinical </a:t>
          </a:r>
          <a:r>
            <a:rPr lang="en-US" sz="2600" b="1" dirty="0" smtClean="0">
              <a:solidFill>
                <a:srgbClr val="990000"/>
              </a:solidFill>
            </a:rPr>
            <a:t>benefits of Hadron Therapy </a:t>
          </a:r>
          <a:endParaRPr lang="en-US" sz="2600" b="1" dirty="0">
            <a:solidFill>
              <a:srgbClr val="990000"/>
            </a:solidFill>
          </a:endParaRPr>
        </a:p>
      </dgm:t>
    </dgm:pt>
    <dgm:pt modelId="{381C5D07-E62A-4B65-B994-988E2FDAA279}" type="parTrans" cxnId="{FB7CDC50-FCF6-4698-90FE-CEEF49B5E9C4}">
      <dgm:prSet/>
      <dgm:spPr/>
      <dgm:t>
        <a:bodyPr/>
        <a:lstStyle/>
        <a:p>
          <a:endParaRPr lang="en-US"/>
        </a:p>
      </dgm:t>
    </dgm:pt>
    <dgm:pt modelId="{E403E368-90AA-4177-AE65-E8F475F046E1}" type="sibTrans" cxnId="{FB7CDC50-FCF6-4698-90FE-CEEF49B5E9C4}">
      <dgm:prSet/>
      <dgm:spPr/>
      <dgm:t>
        <a:bodyPr/>
        <a:lstStyle/>
        <a:p>
          <a:endParaRPr lang="en-US"/>
        </a:p>
      </dgm:t>
    </dgm:pt>
    <dgm:pt modelId="{E75133D0-6BE0-47EE-A9C1-1D66AB54B159}">
      <dgm:prSet phldrT="[Text]" custT="1"/>
      <dgm:spPr/>
      <dgm:t>
        <a:bodyPr/>
        <a:lstStyle/>
        <a:p>
          <a:r>
            <a:rPr lang="en-US" sz="2600" b="1" dirty="0">
              <a:solidFill>
                <a:srgbClr val="990000"/>
              </a:solidFill>
            </a:rPr>
            <a:t>Background and R&amp;D  </a:t>
          </a:r>
        </a:p>
      </dgm:t>
    </dgm:pt>
    <dgm:pt modelId="{452B0A67-67CB-4D1C-9931-7CA60F933694}" type="parTrans" cxnId="{5993DFB0-169E-4ABB-B10E-061835F36D70}">
      <dgm:prSet/>
      <dgm:spPr/>
      <dgm:t>
        <a:bodyPr/>
        <a:lstStyle/>
        <a:p>
          <a:endParaRPr lang="en-US"/>
        </a:p>
      </dgm:t>
    </dgm:pt>
    <dgm:pt modelId="{042904A3-C66F-47B9-B723-68A7EA50E0ED}" type="sibTrans" cxnId="{5993DFB0-169E-4ABB-B10E-061835F36D70}">
      <dgm:prSet/>
      <dgm:spPr/>
      <dgm:t>
        <a:bodyPr/>
        <a:lstStyle/>
        <a:p>
          <a:endParaRPr lang="en-US"/>
        </a:p>
      </dgm:t>
    </dgm:pt>
    <dgm:pt modelId="{17194484-9E99-4394-84BA-CDD6D3ACF467}">
      <dgm:prSet phldrT="[Text]" custT="1"/>
      <dgm:spPr/>
      <dgm:t>
        <a:bodyPr/>
        <a:lstStyle/>
        <a:p>
          <a:pPr algn="l"/>
          <a:r>
            <a:rPr lang="en-US" sz="2600" b="1" dirty="0">
              <a:solidFill>
                <a:srgbClr val="990000"/>
              </a:solidFill>
            </a:rPr>
            <a:t>Measurements at </a:t>
          </a:r>
          <a:r>
            <a:rPr lang="en-GB" sz="2600" b="1" dirty="0" err="1">
              <a:solidFill>
                <a:srgbClr val="990000"/>
              </a:solidFill>
            </a:rPr>
            <a:t>UoB's</a:t>
          </a:r>
          <a:r>
            <a:rPr lang="en-GB" sz="2600" b="1" dirty="0">
              <a:solidFill>
                <a:srgbClr val="990000"/>
              </a:solidFill>
            </a:rPr>
            <a:t> </a:t>
          </a:r>
          <a:r>
            <a:rPr lang="en-GB" sz="2600" b="1" dirty="0" err="1">
              <a:solidFill>
                <a:srgbClr val="990000"/>
              </a:solidFill>
            </a:rPr>
            <a:t>Scanditronix</a:t>
          </a:r>
          <a:r>
            <a:rPr lang="en-GB" sz="2600" b="1" dirty="0">
              <a:solidFill>
                <a:srgbClr val="990000"/>
              </a:solidFill>
            </a:rPr>
            <a:t> MC40 cyclotron</a:t>
          </a:r>
          <a:endParaRPr lang="en-US" sz="2600" b="1" dirty="0">
            <a:solidFill>
              <a:srgbClr val="990000"/>
            </a:solidFill>
          </a:endParaRPr>
        </a:p>
      </dgm:t>
    </dgm:pt>
    <dgm:pt modelId="{A9A03F81-BEFB-4A31-92A3-2CF3C5DBD680}" type="parTrans" cxnId="{0DEA24A8-0C87-4EE0-879A-39E385C3A6CD}">
      <dgm:prSet/>
      <dgm:spPr/>
      <dgm:t>
        <a:bodyPr/>
        <a:lstStyle/>
        <a:p>
          <a:endParaRPr lang="en-US"/>
        </a:p>
      </dgm:t>
    </dgm:pt>
    <dgm:pt modelId="{490C96F0-C8D5-40AC-AA12-31592E19A98A}" type="sibTrans" cxnId="{0DEA24A8-0C87-4EE0-879A-39E385C3A6CD}">
      <dgm:prSet/>
      <dgm:spPr/>
      <dgm:t>
        <a:bodyPr/>
        <a:lstStyle/>
        <a:p>
          <a:endParaRPr lang="en-US"/>
        </a:p>
      </dgm:t>
    </dgm:pt>
    <dgm:pt modelId="{E73BA8FC-111F-47DB-979E-B5BD67B74025}">
      <dgm:prSet/>
      <dgm:spPr/>
      <dgm:t>
        <a:bodyPr/>
        <a:lstStyle/>
        <a:p>
          <a:endParaRPr lang="en-US"/>
        </a:p>
      </dgm:t>
    </dgm:pt>
    <dgm:pt modelId="{BC5F9D99-A3BE-462C-A2AB-160A14E6B8A6}" type="parTrans" cxnId="{87FC4CFC-B2F5-4123-B16F-DB07EB9B086F}">
      <dgm:prSet/>
      <dgm:spPr/>
      <dgm:t>
        <a:bodyPr/>
        <a:lstStyle/>
        <a:p>
          <a:endParaRPr lang="en-US"/>
        </a:p>
      </dgm:t>
    </dgm:pt>
    <dgm:pt modelId="{B0E074FE-A6BF-40B0-9353-7A76222F9C1B}" type="sibTrans" cxnId="{87FC4CFC-B2F5-4123-B16F-DB07EB9B086F}">
      <dgm:prSet/>
      <dgm:spPr/>
      <dgm:t>
        <a:bodyPr/>
        <a:lstStyle/>
        <a:p>
          <a:endParaRPr lang="en-US"/>
        </a:p>
      </dgm:t>
    </dgm:pt>
    <dgm:pt modelId="{09320726-CBE1-4312-86F9-9973E683A059}" type="pres">
      <dgm:prSet presAssocID="{5C701B96-0397-420D-B2A3-42255AB05AE4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799CA23-3A6F-48C3-BDFB-698C009209A7}" type="pres">
      <dgm:prSet presAssocID="{59FA9F5F-5D61-4E58-BCA5-1F633B9439DE}" presName="Parent" presStyleLbl="node1" presStyleIdx="0" presStyleCnt="2" custLinFactNeighborX="-3563" custLinFactNeighborY="-92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35C46A49-7346-47C9-936E-C11F753C4414}" type="pres">
      <dgm:prSet presAssocID="{AE0E4D75-1BE7-47DE-870A-95766AC42971}" presName="Accent" presStyleLbl="node1" presStyleIdx="1" presStyleCnt="2"/>
      <dgm:spPr>
        <a:solidFill>
          <a:srgbClr val="013B82"/>
        </a:solidFill>
      </dgm:spPr>
    </dgm:pt>
    <dgm:pt modelId="{B0D9371F-21A8-4702-8529-BD43B25DD51C}" type="pres">
      <dgm:prSet presAssocID="{AE0E4D75-1BE7-47DE-870A-95766AC42971}" presName="Image1" presStyleLbl="fgImgPlace1" presStyleIdx="0" presStyleCnt="3"/>
      <dgm:spPr>
        <a:blipFill>
          <a:blip xmlns:r="http://schemas.openxmlformats.org/officeDocument/2006/relationships" r:embed="rId1" cstate="hq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3FE82E-A472-41AC-A4C9-40A33A109E6C}" type="pres">
      <dgm:prSet presAssocID="{AE0E4D75-1BE7-47DE-870A-95766AC42971}" presName="Child1" presStyleLbl="revTx" presStyleIdx="0" presStyleCnt="3" custScaleX="256558" custLinFactNeighborX="98296" custLinFactNeighborY="-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73D8B-1853-4375-AB52-5D7B53967546}" type="pres">
      <dgm:prSet presAssocID="{E75133D0-6BE0-47EE-A9C1-1D66AB54B159}" presName="Image2" presStyleCnt="0"/>
      <dgm:spPr/>
    </dgm:pt>
    <dgm:pt modelId="{EC8C8196-30EC-4B6F-B622-25057D574B07}" type="pres">
      <dgm:prSet presAssocID="{E75133D0-6BE0-47EE-A9C1-1D66AB54B159}" presName="Image" presStyleLbl="fgImgPlace1" presStyleIdx="1" presStyleCnt="3"/>
      <dgm:spPr>
        <a:blipFill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620124-3198-467E-BDD8-F498589F4F3B}" type="pres">
      <dgm:prSet presAssocID="{E75133D0-6BE0-47EE-A9C1-1D66AB54B159}" presName="Child2" presStyleLbl="revTx" presStyleIdx="1" presStyleCnt="3" custScaleX="235477" custLinFactNeighborX="79544" custLinFactNeighborY="-1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5F7D4-9C1A-4967-8DFF-C3FC43BCEA71}" type="pres">
      <dgm:prSet presAssocID="{17194484-9E99-4394-84BA-CDD6D3ACF467}" presName="Image3" presStyleCnt="0"/>
      <dgm:spPr/>
    </dgm:pt>
    <dgm:pt modelId="{469646B2-2C16-4A82-A22D-7424A7DD5FBA}" type="pres">
      <dgm:prSet presAssocID="{17194484-9E99-4394-84BA-CDD6D3ACF467}" presName="Image" presStyleLbl="fgImgPlace1" presStyleIdx="2" presStyleCnt="3"/>
      <dgm:spPr/>
    </dgm:pt>
    <dgm:pt modelId="{4B428005-A9B6-43F8-9D58-ABBC13685C48}" type="pres">
      <dgm:prSet presAssocID="{17194484-9E99-4394-84BA-CDD6D3ACF467}" presName="Child3" presStyleLbl="revTx" presStyleIdx="2" presStyleCnt="3" custScaleX="256061" custLinFactNeighborX="90378" custLinFactNeighborY="60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AEE2FA-1A72-4BAB-9693-6D3361E82B5C}" srcId="{5C701B96-0397-420D-B2A3-42255AB05AE4}" destId="{59FA9F5F-5D61-4E58-BCA5-1F633B9439DE}" srcOrd="0" destOrd="0" parTransId="{D534C180-D1D2-457F-A0BD-30C424AC199C}" sibTransId="{60EFAD11-1C55-47FF-AAF6-78D540A6A053}"/>
    <dgm:cxn modelId="{48785289-876B-46D9-840D-DC74281799F6}" type="presOf" srcId="{E75133D0-6BE0-47EE-A9C1-1D66AB54B159}" destId="{83620124-3198-467E-BDD8-F498589F4F3B}" srcOrd="0" destOrd="0" presId="urn:microsoft.com/office/officeart/2011/layout/RadialPictureList"/>
    <dgm:cxn modelId="{28296B4C-EBDD-4E0C-8755-982F3399AC79}" type="presOf" srcId="{59FA9F5F-5D61-4E58-BCA5-1F633B9439DE}" destId="{A799CA23-3A6F-48C3-BDFB-698C009209A7}" srcOrd="0" destOrd="0" presId="urn:microsoft.com/office/officeart/2011/layout/RadialPictureList"/>
    <dgm:cxn modelId="{7A55A14A-D871-4AA2-BD61-C03E80945C7F}" type="presOf" srcId="{5C701B96-0397-420D-B2A3-42255AB05AE4}" destId="{09320726-CBE1-4312-86F9-9973E683A059}" srcOrd="0" destOrd="0" presId="urn:microsoft.com/office/officeart/2011/layout/RadialPictureList"/>
    <dgm:cxn modelId="{FB7CDC50-FCF6-4698-90FE-CEEF49B5E9C4}" srcId="{59FA9F5F-5D61-4E58-BCA5-1F633B9439DE}" destId="{AE0E4D75-1BE7-47DE-870A-95766AC42971}" srcOrd="0" destOrd="0" parTransId="{381C5D07-E62A-4B65-B994-988E2FDAA279}" sibTransId="{E403E368-90AA-4177-AE65-E8F475F046E1}"/>
    <dgm:cxn modelId="{0DEA24A8-0C87-4EE0-879A-39E385C3A6CD}" srcId="{59FA9F5F-5D61-4E58-BCA5-1F633B9439DE}" destId="{17194484-9E99-4394-84BA-CDD6D3ACF467}" srcOrd="2" destOrd="0" parTransId="{A9A03F81-BEFB-4A31-92A3-2CF3C5DBD680}" sibTransId="{490C96F0-C8D5-40AC-AA12-31592E19A98A}"/>
    <dgm:cxn modelId="{87FC4CFC-B2F5-4123-B16F-DB07EB9B086F}" srcId="{5C701B96-0397-420D-B2A3-42255AB05AE4}" destId="{E73BA8FC-111F-47DB-979E-B5BD67B74025}" srcOrd="1" destOrd="0" parTransId="{BC5F9D99-A3BE-462C-A2AB-160A14E6B8A6}" sibTransId="{B0E074FE-A6BF-40B0-9353-7A76222F9C1B}"/>
    <dgm:cxn modelId="{03F67479-6B95-426B-AFBB-20E729FEA7D1}" type="presOf" srcId="{17194484-9E99-4394-84BA-CDD6D3ACF467}" destId="{4B428005-A9B6-43F8-9D58-ABBC13685C48}" srcOrd="0" destOrd="0" presId="urn:microsoft.com/office/officeart/2011/layout/RadialPictureList"/>
    <dgm:cxn modelId="{5993DFB0-169E-4ABB-B10E-061835F36D70}" srcId="{59FA9F5F-5D61-4E58-BCA5-1F633B9439DE}" destId="{E75133D0-6BE0-47EE-A9C1-1D66AB54B159}" srcOrd="1" destOrd="0" parTransId="{452B0A67-67CB-4D1C-9931-7CA60F933694}" sibTransId="{042904A3-C66F-47B9-B723-68A7EA50E0ED}"/>
    <dgm:cxn modelId="{6F7BB340-A946-45A6-AA28-8C056C9D8F7B}" type="presOf" srcId="{AE0E4D75-1BE7-47DE-870A-95766AC42971}" destId="{2F3FE82E-A472-41AC-A4C9-40A33A109E6C}" srcOrd="0" destOrd="0" presId="urn:microsoft.com/office/officeart/2011/layout/RadialPictureList"/>
    <dgm:cxn modelId="{37F861B5-B79B-412E-B728-6350F9E39FFC}" type="presParOf" srcId="{09320726-CBE1-4312-86F9-9973E683A059}" destId="{A799CA23-3A6F-48C3-BDFB-698C009209A7}" srcOrd="0" destOrd="0" presId="urn:microsoft.com/office/officeart/2011/layout/RadialPictureList"/>
    <dgm:cxn modelId="{74FC1E53-5DD2-4089-A76D-E5A320BA3EA5}" type="presParOf" srcId="{09320726-CBE1-4312-86F9-9973E683A059}" destId="{35C46A49-7346-47C9-936E-C11F753C4414}" srcOrd="1" destOrd="0" presId="urn:microsoft.com/office/officeart/2011/layout/RadialPictureList"/>
    <dgm:cxn modelId="{EED7F606-3E84-42CD-B81C-8EF58F77D820}" type="presParOf" srcId="{09320726-CBE1-4312-86F9-9973E683A059}" destId="{B0D9371F-21A8-4702-8529-BD43B25DD51C}" srcOrd="2" destOrd="0" presId="urn:microsoft.com/office/officeart/2011/layout/RadialPictureList"/>
    <dgm:cxn modelId="{CB769BB3-E252-47ED-942C-0A1846161890}" type="presParOf" srcId="{09320726-CBE1-4312-86F9-9973E683A059}" destId="{2F3FE82E-A472-41AC-A4C9-40A33A109E6C}" srcOrd="3" destOrd="0" presId="urn:microsoft.com/office/officeart/2011/layout/RadialPictureList"/>
    <dgm:cxn modelId="{4BAA808A-996B-4F03-8FE0-B33501648DA1}" type="presParOf" srcId="{09320726-CBE1-4312-86F9-9973E683A059}" destId="{F9273D8B-1853-4375-AB52-5D7B53967546}" srcOrd="4" destOrd="0" presId="urn:microsoft.com/office/officeart/2011/layout/RadialPictureList"/>
    <dgm:cxn modelId="{5214A95C-4F6A-41CC-B1B4-0F1B16EF660B}" type="presParOf" srcId="{F9273D8B-1853-4375-AB52-5D7B53967546}" destId="{EC8C8196-30EC-4B6F-B622-25057D574B07}" srcOrd="0" destOrd="0" presId="urn:microsoft.com/office/officeart/2011/layout/RadialPictureList"/>
    <dgm:cxn modelId="{BB1DAF2A-8428-44E8-B588-EED403AA80F8}" type="presParOf" srcId="{09320726-CBE1-4312-86F9-9973E683A059}" destId="{83620124-3198-467E-BDD8-F498589F4F3B}" srcOrd="5" destOrd="0" presId="urn:microsoft.com/office/officeart/2011/layout/RadialPictureList"/>
    <dgm:cxn modelId="{04BA0496-ADCC-48A4-8105-9743A748FB4A}" type="presParOf" srcId="{09320726-CBE1-4312-86F9-9973E683A059}" destId="{3445F7D4-9C1A-4967-8DFF-C3FC43BCEA71}" srcOrd="6" destOrd="0" presId="urn:microsoft.com/office/officeart/2011/layout/RadialPictureList"/>
    <dgm:cxn modelId="{98AA72D5-D30F-4602-ADCC-7A148EE73427}" type="presParOf" srcId="{3445F7D4-9C1A-4967-8DFF-C3FC43BCEA71}" destId="{469646B2-2C16-4A82-A22D-7424A7DD5FBA}" srcOrd="0" destOrd="0" presId="urn:microsoft.com/office/officeart/2011/layout/RadialPictureList"/>
    <dgm:cxn modelId="{DB89AC25-4475-4636-B3D6-0D847A983DCB}" type="presParOf" srcId="{09320726-CBE1-4312-86F9-9973E683A059}" destId="{4B428005-A9B6-43F8-9D58-ABBC13685C48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9CA23-3A6F-48C3-BDFB-698C009209A7}">
      <dsp:nvSpPr>
        <dsp:cNvPr id="0" name=""/>
        <dsp:cNvSpPr/>
      </dsp:nvSpPr>
      <dsp:spPr>
        <a:xfrm>
          <a:off x="2563107" y="1371498"/>
          <a:ext cx="2508106" cy="2508230"/>
        </a:xfrm>
        <a:prstGeom prst="ellipse">
          <a:avLst/>
        </a:prstGeom>
        <a:solidFill>
          <a:srgbClr val="013B8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2930411" y="1738820"/>
        <a:ext cx="1773498" cy="1773586"/>
      </dsp:txXfrm>
    </dsp:sp>
    <dsp:sp modelId="{35C46A49-7346-47C9-936E-C11F753C4414}">
      <dsp:nvSpPr>
        <dsp:cNvPr id="0" name=""/>
        <dsp:cNvSpPr/>
      </dsp:nvSpPr>
      <dsp:spPr>
        <a:xfrm>
          <a:off x="1359076" y="0"/>
          <a:ext cx="5055929" cy="52705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013B8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D9371F-21A8-4702-8529-BD43B25DD51C}">
      <dsp:nvSpPr>
        <dsp:cNvPr id="0" name=""/>
        <dsp:cNvSpPr/>
      </dsp:nvSpPr>
      <dsp:spPr>
        <a:xfrm>
          <a:off x="5081894" y="444303"/>
          <a:ext cx="1343601" cy="1343977"/>
        </a:xfrm>
        <a:prstGeom prst="ellipse">
          <a:avLst/>
        </a:prstGeom>
        <a:blipFill>
          <a:blip xmlns:r="http://schemas.openxmlformats.org/officeDocument/2006/relationships" r:embed="rId1" cstate="hq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3FE82E-A472-41AC-A4C9-40A33A109E6C}">
      <dsp:nvSpPr>
        <dsp:cNvPr id="0" name=""/>
        <dsp:cNvSpPr/>
      </dsp:nvSpPr>
      <dsp:spPr>
        <a:xfrm>
          <a:off x="6815899" y="456949"/>
          <a:ext cx="4614101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600" b="1" kern="1200" dirty="0">
              <a:solidFill>
                <a:srgbClr val="990000"/>
              </a:solidFill>
            </a:rPr>
            <a:t>Motivation and clinical </a:t>
          </a:r>
          <a:r>
            <a:rPr lang="en-US" sz="2600" b="1" kern="1200" dirty="0" smtClean="0">
              <a:solidFill>
                <a:srgbClr val="990000"/>
              </a:solidFill>
            </a:rPr>
            <a:t>benefits of Hadron Therapy </a:t>
          </a:r>
          <a:endParaRPr lang="en-US" sz="2600" b="1" kern="1200" dirty="0">
            <a:solidFill>
              <a:srgbClr val="990000"/>
            </a:solidFill>
          </a:endParaRPr>
        </a:p>
      </dsp:txBody>
      <dsp:txXfrm>
        <a:off x="6815899" y="456949"/>
        <a:ext cx="4614101" cy="1300759"/>
      </dsp:txXfrm>
    </dsp:sp>
    <dsp:sp modelId="{EC8C8196-30EC-4B6F-B622-25057D574B07}">
      <dsp:nvSpPr>
        <dsp:cNvPr id="0" name=""/>
        <dsp:cNvSpPr/>
      </dsp:nvSpPr>
      <dsp:spPr>
        <a:xfrm>
          <a:off x="5601201" y="1973275"/>
          <a:ext cx="1343601" cy="1343977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3620124-3198-467E-BDD8-F498589F4F3B}">
      <dsp:nvSpPr>
        <dsp:cNvPr id="0" name=""/>
        <dsp:cNvSpPr/>
      </dsp:nvSpPr>
      <dsp:spPr>
        <a:xfrm>
          <a:off x="7195033" y="1974324"/>
          <a:ext cx="4234967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600" b="1" kern="1200" dirty="0">
              <a:solidFill>
                <a:srgbClr val="990000"/>
              </a:solidFill>
            </a:rPr>
            <a:t>Background and R&amp;D  </a:t>
          </a:r>
        </a:p>
      </dsp:txBody>
      <dsp:txXfrm>
        <a:off x="7195033" y="1974324"/>
        <a:ext cx="4234967" cy="1300759"/>
      </dsp:txXfrm>
    </dsp:sp>
    <dsp:sp modelId="{469646B2-2C16-4A82-A22D-7424A7DD5FBA}">
      <dsp:nvSpPr>
        <dsp:cNvPr id="0" name=""/>
        <dsp:cNvSpPr/>
      </dsp:nvSpPr>
      <dsp:spPr>
        <a:xfrm>
          <a:off x="5081894" y="3523856"/>
          <a:ext cx="1343601" cy="1343977"/>
        </a:xfrm>
        <a:prstGeom prst="ellipse">
          <a:avLst/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B428005-A9B6-43F8-9D58-ABBC13685C48}">
      <dsp:nvSpPr>
        <dsp:cNvPr id="0" name=""/>
        <dsp:cNvSpPr/>
      </dsp:nvSpPr>
      <dsp:spPr>
        <a:xfrm>
          <a:off x="6749475" y="3629932"/>
          <a:ext cx="4605162" cy="130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600" b="1" kern="1200" dirty="0">
              <a:solidFill>
                <a:srgbClr val="990000"/>
              </a:solidFill>
            </a:rPr>
            <a:t>Measurements at </a:t>
          </a:r>
          <a:r>
            <a:rPr lang="en-GB" sz="2600" b="1" kern="1200" dirty="0" err="1">
              <a:solidFill>
                <a:srgbClr val="990000"/>
              </a:solidFill>
            </a:rPr>
            <a:t>UoB's</a:t>
          </a:r>
          <a:r>
            <a:rPr lang="en-GB" sz="2600" b="1" kern="1200" dirty="0">
              <a:solidFill>
                <a:srgbClr val="990000"/>
              </a:solidFill>
            </a:rPr>
            <a:t> </a:t>
          </a:r>
          <a:r>
            <a:rPr lang="en-GB" sz="2600" b="1" kern="1200" dirty="0" err="1">
              <a:solidFill>
                <a:srgbClr val="990000"/>
              </a:solidFill>
            </a:rPr>
            <a:t>Scanditronix</a:t>
          </a:r>
          <a:r>
            <a:rPr lang="en-GB" sz="2600" b="1" kern="1200" dirty="0">
              <a:solidFill>
                <a:srgbClr val="990000"/>
              </a:solidFill>
            </a:rPr>
            <a:t> MC40 cyclotron</a:t>
          </a:r>
          <a:endParaRPr lang="en-US" sz="2600" b="1" kern="1200" dirty="0">
            <a:solidFill>
              <a:srgbClr val="990000"/>
            </a:solidFill>
          </a:endParaRPr>
        </a:p>
      </dsp:txBody>
      <dsp:txXfrm>
        <a:off x="6749475" y="3629932"/>
        <a:ext cx="4605162" cy="1300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04A9AA-9E2B-4A4F-A72E-5E4F2C92D3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5CCF9-1483-4CB3-80B2-AE6020E1CA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7E508-593A-4FAA-BE7A-71BF9282418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289C8-654E-4C33-9838-609FB44128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699DF-2803-4A3A-8948-D208236F30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7C3EF-DB85-4943-BD91-DB51A5EA83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16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A8C24-7577-4CFE-95A5-5447D0C380C3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0CCA-BA7E-4FFD-9251-7EAC95CB5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43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0CCA-BA7E-4FFD-9251-7EAC95CB56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6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10CCA-BA7E-4FFD-9251-7EAC95CB56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10CCA-BA7E-4FFD-9251-7EAC95CB560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213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8438-2CCC-437A-ABEF-E2599857D3C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09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10CCA-BA7E-4FFD-9251-7EAC95CB56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9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0CCA-BA7E-4FFD-9251-7EAC95CB560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11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4D86B39E-833B-4283-8994-16A583F824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/>
          <a:stretch/>
        </p:blipFill>
        <p:spPr bwMode="auto">
          <a:xfrm>
            <a:off x="0" y="0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5D5C33-4398-4EB1-B378-0361ECF0B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4B31-C315-4175-80B6-A858A5BEB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37D0-8062-4EDB-BCBB-E840C352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85164-F13F-4AA0-A050-BE87A769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J. Wolfenden (joseph.wolfenden@Cockcroft.ac.uk)  IPAC 21 Virtual Edition, Campinas, Brazil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45624-1313-4576-94F0-135A4D43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D957F4-03A3-4092-94D8-B933114429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9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D24A-3C5D-45CE-A008-0525F8E3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1491B-A2D3-4B36-ACD5-1AF3D6BD4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02794-742D-4E14-B618-EE38D675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E249-4C0E-408D-87FC-D0F72B15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8483-353F-4010-A3BC-3FC627F6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7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55553-2949-458D-B90D-4FC752ABF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A1D78-4E92-456E-8F9F-51A7AE72A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4803B-9C8C-4A87-98D3-29FC3D7A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857D2-D994-458D-9E23-5866C61D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7BB2-E647-42A3-8136-88BB3230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3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7200" y="42730"/>
            <a:ext cx="7620000" cy="5334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12801" y="6172201"/>
            <a:ext cx="7228111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508000" y="914400"/>
            <a:ext cx="11180064" cy="51816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2746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4D86B39E-833B-4283-8994-16A583F824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/>
          <a:stretch/>
        </p:blipFill>
        <p:spPr bwMode="auto">
          <a:xfrm>
            <a:off x="0" y="0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5D5C33-4398-4EB1-B378-0361ECF0B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4B31-C315-4175-80B6-A858A5BEB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37D0-8062-4EDB-BCBB-E840C352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85164-F13F-4AA0-A050-BE87A769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J. Wolfenden (joseph.wolfenden@Cockcroft.ac.uk)  IPAC 21 Virtual Edition, Campinas, Brazil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45624-1313-4576-94F0-135A4D43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D957F4-03A3-4092-94D8-B933114429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693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96397E8B-DBDD-4DE8-B1AE-58DF6D56AD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1"/>
            <a:ext cx="12192000" cy="1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74F0A-EE34-4EDD-8DA6-437CBB23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B39C-71F4-4E3D-B92B-CA35BA06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859"/>
            <a:ext cx="10515600" cy="493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AEEDA4-F83D-4FE0-AFC4-E29D7EDA2557}"/>
              </a:ext>
            </a:extLst>
          </p:cNvPr>
          <p:cNvCxnSpPr/>
          <p:nvPr userDrawn="1"/>
        </p:nvCxnSpPr>
        <p:spPr>
          <a:xfrm>
            <a:off x="0" y="61763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99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FE2FD-00BF-4EEA-A361-290ECA7F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BC2E9-EA97-4C94-9079-308DCA001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D1C24-748C-4F6C-8252-CAAE8C96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41460-ED77-4DC1-B34B-27F51A3F2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E7CBF-0E10-4054-AB10-C74167B1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6F8860AA-EC05-4CB7-8311-4D444148BF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68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1EB7-2FDE-4DF7-B6B4-070208D0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0537"/>
            <a:ext cx="5181600" cy="4776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05068-3C68-40CF-9D73-E579F930F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00537"/>
            <a:ext cx="5257800" cy="4776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F8C7-841D-4823-9B2C-E37B0816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83337-8236-4E09-AD78-F348C5B0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B0C96-E8ED-47C6-8BFE-12BB520D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5F9E5-2312-4276-ABBE-42037FFA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7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95DD-E83D-45C4-ADF7-C2A3F0C0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858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9081F-BD67-40F7-8D6E-C361B2B5C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9776"/>
            <a:ext cx="5157787" cy="417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F55C2-DEC1-4E49-99B6-7244CB048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1858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E18FD-8449-4B2D-B05D-D928C8933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9776"/>
            <a:ext cx="5183188" cy="417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AAC3F6-5702-41DE-B3A6-C699092B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EC76-56FE-4A18-9D8B-4B703C49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06A03-9BE5-44A8-B429-AE39FC27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BC9B73-D2D6-4B2E-9D38-D556589F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785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4148A-D121-4684-ABB3-86A85148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C8639-71B6-49C4-84DF-892EADEF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0AD40-35D7-464C-93C6-E8483DA4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22CD9D-D505-48AA-A2E7-20905EE2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177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0980D-5618-4828-B42B-0136ECE1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97D32-13E2-417D-85EB-F63998B1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AF69C-D609-465E-AC9D-C6C23A8F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76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96397E8B-DBDD-4DE8-B1AE-58DF6D56AD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1"/>
            <a:ext cx="12192000" cy="1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74F0A-EE34-4EDD-8DA6-437CBB23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B39C-71F4-4E3D-B92B-CA35BA06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859"/>
            <a:ext cx="10515600" cy="4932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AEEDA4-F83D-4FE0-AFC4-E29D7EDA2557}"/>
              </a:ext>
            </a:extLst>
          </p:cNvPr>
          <p:cNvCxnSpPr/>
          <p:nvPr userDrawn="1"/>
        </p:nvCxnSpPr>
        <p:spPr>
          <a:xfrm>
            <a:off x="0" y="61763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45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6A29-5FFB-48FA-9438-0C79D529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9988-AAB6-41D3-8020-AD2135865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B0BFB-5EFC-4ADF-88B2-0A858915F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CEA61-3248-4686-8546-8E69D02C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1AA77-24BE-4674-91BE-BAE59E62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27B87-63B5-46BD-98C1-F04E3935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65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7A58-65CB-4E52-84E6-A20F6D01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4A11F-60F4-4359-B3E6-19B65FBB7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38C5E-E67B-4679-99F1-97A853D06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7FD32-0887-4AC3-AF0F-62DE654B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E5EFE-3FF3-4821-9425-4B6C05BE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BB72B-FAC5-467A-A4DB-738DD97E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30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D24A-3C5D-45CE-A008-0525F8E3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1491B-A2D3-4B36-ACD5-1AF3D6BD4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02794-742D-4E14-B618-EE38D675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E249-4C0E-408D-87FC-D0F72B15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8483-353F-4010-A3BC-3FC627F6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25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55553-2949-458D-B90D-4FC752ABF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A1D78-4E92-456E-8F9F-51A7AE72A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4803B-9C8C-4A87-98D3-29FC3D7A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857D2-D994-458D-9E23-5866C61D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7BB2-E647-42A3-8136-88BB3230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225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7200" y="42730"/>
            <a:ext cx="7620000" cy="5334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12801" y="6172201"/>
            <a:ext cx="7228111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508000" y="914400"/>
            <a:ext cx="11180064" cy="5181600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920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FE2FD-00BF-4EEA-A361-290ECA7F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BC2E9-EA97-4C94-9079-308DCA001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D1C24-748C-4F6C-8252-CAAE8C96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41460-ED77-4DC1-B34B-27F51A3F2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E7CBF-0E10-4054-AB10-C74167B1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6F8860AA-EC05-4CB7-8311-4D444148BF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05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1EB7-2FDE-4DF7-B6B4-070208D0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0537"/>
            <a:ext cx="5181600" cy="4776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05068-3C68-40CF-9D73-E579F930F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00537"/>
            <a:ext cx="5257800" cy="4776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F8C7-841D-4823-9B2C-E37B0816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83337-8236-4E09-AD78-F348C5B0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B0C96-E8ED-47C6-8BFE-12BB520D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5F9E5-2312-4276-ABBE-42037FFA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95DD-E83D-45C4-ADF7-C2A3F0C0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858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9081F-BD67-40F7-8D6E-C361B2B5C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9776"/>
            <a:ext cx="5157787" cy="417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F55C2-DEC1-4E49-99B6-7244CB048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1858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E18FD-8449-4B2D-B05D-D928C8933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9776"/>
            <a:ext cx="5183188" cy="417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AAC3F6-5702-41DE-B3A6-C699092B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EC76-56FE-4A18-9D8B-4B703C49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06A03-9BE5-44A8-B429-AE39FC27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BC9B73-D2D6-4B2E-9D38-D556589F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4148A-D121-4684-ABB3-86A85148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C8639-71B6-49C4-84DF-892EADEF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0AD40-35D7-464C-93C6-E8483DA4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22CD9D-D505-48AA-A2E7-20905EE2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80767" cy="108802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0980D-5618-4828-B42B-0136ECE1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97D32-13E2-417D-85EB-F63998B1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AF69C-D609-465E-AC9D-C6C23A8F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31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6A29-5FFB-48FA-9438-0C79D529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9988-AAB6-41D3-8020-AD2135865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B0BFB-5EFC-4ADF-88B2-0A858915F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CEA61-3248-4686-8546-8E69D02C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1AA77-24BE-4674-91BE-BAE59E62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27B87-63B5-46BD-98C1-F04E3935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7A58-65CB-4E52-84E6-A20F6D01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4A11F-60F4-4359-B3E6-19B65FBB7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38C5E-E67B-4679-99F1-97A853D06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7FD32-0887-4AC3-AF0F-62DE654B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E5EFE-3FF3-4821-9425-4B6C05BE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4303" y="6356350"/>
            <a:ext cx="6285053" cy="501649"/>
          </a:xfrm>
          <a:prstGeom prst="rect">
            <a:avLst/>
          </a:prstGeom>
        </p:spPr>
        <p:txBody>
          <a:bodyPr/>
          <a:lstStyle/>
          <a:p>
            <a:r>
              <a:rPr lang="es-ES"/>
              <a:t>J. Wolfenden (joseph.wolfenden@Cockcroft.ac.uk)  IPAC 21 Virtual Edition, Campinas, Brazil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BB72B-FAC5-467A-A4DB-738DD97E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21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6DA26-CD46-4C16-AD78-15D58C18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B79CC-9D09-44A3-B73C-3C3882231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4AA92521-5D1C-4D75-9E46-D38479E1E3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1"/>
            <a:ext cx="12192000" cy="1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jfl85473\Dropbox\Visuals\Logos\CI_logo_smaller.jpg">
            <a:extLst>
              <a:ext uri="{FF2B5EF4-FFF2-40B4-BE49-F238E27FC236}">
                <a16:creationId xmlns:a16="http://schemas.microsoft.com/office/drawing/2014/main" id="{0EF77D62-56E1-4289-94FA-3A9AE6294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58" y="6307013"/>
            <a:ext cx="709465" cy="4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jfl85473\Dropbox\Presentations\Logos\UoLiv.jpg">
            <a:extLst>
              <a:ext uri="{FF2B5EF4-FFF2-40B4-BE49-F238E27FC236}">
                <a16:creationId xmlns:a16="http://schemas.microsoft.com/office/drawing/2014/main" id="{9678FDEA-28E7-4455-AE89-551D629862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5" y="6276977"/>
            <a:ext cx="1683550" cy="4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571BDA-BB9B-4AA1-B3D1-4A6B2024415C}"/>
              </a:ext>
            </a:extLst>
          </p:cNvPr>
          <p:cNvCxnSpPr/>
          <p:nvPr userDrawn="1"/>
        </p:nvCxnSpPr>
        <p:spPr>
          <a:xfrm>
            <a:off x="0" y="61763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C3BED-E697-410B-B060-5E725F999F7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18" y="6329935"/>
            <a:ext cx="1485986" cy="354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E2BA8A-8822-4E00-81BE-32A63BD1C0B5}"/>
              </a:ext>
            </a:extLst>
          </p:cNvPr>
          <p:cNvSpPr txBox="1"/>
          <p:nvPr userDrawn="1"/>
        </p:nvSpPr>
        <p:spPr>
          <a:xfrm>
            <a:off x="0" y="6311900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JetDose – CLASP panel meeting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62008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6DA26-CD46-4C16-AD78-15D58C18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B79CC-9D09-44A3-B73C-3C3882231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18" descr="title">
            <a:extLst>
              <a:ext uri="{FF2B5EF4-FFF2-40B4-BE49-F238E27FC236}">
                <a16:creationId xmlns:a16="http://schemas.microsoft.com/office/drawing/2014/main" id="{4AA92521-5D1C-4D75-9E46-D38479E1E3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62471"/>
          <a:stretch/>
        </p:blipFill>
        <p:spPr bwMode="auto">
          <a:xfrm>
            <a:off x="0" y="1"/>
            <a:ext cx="12192000" cy="10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jfl85473\Dropbox\Visuals\Logos\CI_logo_smaller.jpg">
            <a:extLst>
              <a:ext uri="{FF2B5EF4-FFF2-40B4-BE49-F238E27FC236}">
                <a16:creationId xmlns:a16="http://schemas.microsoft.com/office/drawing/2014/main" id="{0EF77D62-56E1-4289-94FA-3A9AE6294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93" y="6279133"/>
            <a:ext cx="884816" cy="4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jfl85473\Dropbox\Presentations\Logos\UoLiv.jpg">
            <a:extLst>
              <a:ext uri="{FF2B5EF4-FFF2-40B4-BE49-F238E27FC236}">
                <a16:creationId xmlns:a16="http://schemas.microsoft.com/office/drawing/2014/main" id="{9678FDEA-28E7-4455-AE89-551D629862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5" y="6204213"/>
            <a:ext cx="2099654" cy="5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571BDA-BB9B-4AA1-B3D1-4A6B2024415C}"/>
              </a:ext>
            </a:extLst>
          </p:cNvPr>
          <p:cNvCxnSpPr/>
          <p:nvPr userDrawn="1"/>
        </p:nvCxnSpPr>
        <p:spPr>
          <a:xfrm>
            <a:off x="0" y="617636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2CC3BED-E697-410B-B060-5E725F999F7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23" y="6279135"/>
            <a:ext cx="2092581" cy="499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E2BA8A-8822-4E00-81BE-32A63BD1C0B5}"/>
              </a:ext>
            </a:extLst>
          </p:cNvPr>
          <p:cNvSpPr txBox="1"/>
          <p:nvPr userDrawn="1"/>
        </p:nvSpPr>
        <p:spPr>
          <a:xfrm>
            <a:off x="0" y="6311900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JetDose – CLASP panel meeting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2654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7" Type="http://schemas.openxmlformats.org/officeDocument/2006/relationships/image" Target="../media/image44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14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video" Target="../media/media2.mkv"/><Relationship Id="rId7" Type="http://schemas.openxmlformats.org/officeDocument/2006/relationships/image" Target="../media/image28.png"/><Relationship Id="rId2" Type="http://schemas.microsoft.com/office/2007/relationships/media" Target="../media/media2.mkv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1.t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8161" y="4469672"/>
            <a:ext cx="5075899" cy="1737894"/>
          </a:xfrm>
          <a:prstGeom prst="rect">
            <a:avLst/>
          </a:prstGeom>
          <a:solidFill>
            <a:srgbClr val="0B2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-2" y="3597683"/>
            <a:ext cx="12332985" cy="4053999"/>
            <a:chOff x="-2" y="3597683"/>
            <a:chExt cx="12332985" cy="4053999"/>
          </a:xfrm>
        </p:grpSpPr>
        <p:sp>
          <p:nvSpPr>
            <p:cNvPr id="9" name="Isosceles Triangle 8"/>
            <p:cNvSpPr/>
            <p:nvPr/>
          </p:nvSpPr>
          <p:spPr>
            <a:xfrm rot="5400000">
              <a:off x="4464897" y="372277"/>
              <a:ext cx="2033484" cy="1096328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561179" y="3597683"/>
              <a:ext cx="3771804" cy="4053999"/>
              <a:chOff x="8561179" y="3597683"/>
              <a:chExt cx="3771804" cy="405399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9640911" y="3597683"/>
                <a:ext cx="2692072" cy="4050297"/>
                <a:chOff x="9512895" y="3597683"/>
                <a:chExt cx="2692072" cy="4050297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9512895" y="5139148"/>
                  <a:ext cx="1410842" cy="1410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0140592" y="3597683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0140592" y="6600417"/>
                  <a:ext cx="155448" cy="57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rot="16200000" flipH="1">
                  <a:off x="11515243" y="5232569"/>
                  <a:ext cx="155448" cy="12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rot="2700000">
                  <a:off x="11186903" y="4022303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 rot="18900000" flipV="1">
                  <a:off x="11186903" y="6175796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rot="1320000">
                  <a:off x="10582205" y="4415574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20280000" flipV="1">
                  <a:off x="10582207" y="6530890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4020000" flipV="1">
                  <a:off x="11212402" y="5017667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17580000">
                  <a:off x="11208805" y="5934418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rot="20280000" flipH="1">
                  <a:off x="9770345" y="4417018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320000" flipH="1" flipV="1">
                  <a:off x="9819048" y="6539625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 flipH="1">
                <a:off x="8561179" y="4684373"/>
                <a:ext cx="1472184" cy="2967309"/>
                <a:chOff x="10808951" y="4833071"/>
                <a:chExt cx="1472184" cy="2967309"/>
              </a:xfrm>
            </p:grpSpPr>
            <p:sp>
              <p:nvSpPr>
                <p:cNvPr id="27" name="Rectangle 26"/>
                <p:cNvSpPr/>
                <p:nvPr/>
              </p:nvSpPr>
              <p:spPr>
                <a:xfrm rot="2700000">
                  <a:off x="11467319" y="4174703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18900000" flipV="1">
                  <a:off x="11467319" y="6328196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 flipH="1">
                <a:off x="8944746" y="5338538"/>
                <a:ext cx="723597" cy="988751"/>
                <a:chOff x="11165221" y="5494067"/>
                <a:chExt cx="723597" cy="988751"/>
              </a:xfrm>
            </p:grpSpPr>
            <p:sp>
              <p:nvSpPr>
                <p:cNvPr id="30" name="Rectangle 29"/>
                <p:cNvSpPr/>
                <p:nvPr/>
              </p:nvSpPr>
              <p:spPr>
                <a:xfrm rot="4020000" flipV="1">
                  <a:off x="11492818" y="5170067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7580000">
                  <a:off x="11489221" y="6086818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A59846-68F5-4860-9F2D-1AB71E61C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79302"/>
            <a:ext cx="12192000" cy="2005631"/>
          </a:xfrm>
        </p:spPr>
        <p:txBody>
          <a:bodyPr>
            <a:normAutofit/>
          </a:bodyPr>
          <a:lstStyle/>
          <a:p>
            <a:r>
              <a:rPr lang="en-GB" sz="3500" b="1" dirty="0" smtClean="0"/>
              <a:t>Medical Instrumentation for LhARA</a:t>
            </a:r>
            <a:endParaRPr lang="en-GB" sz="35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199EA-FE93-481E-986E-A5003B99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9571" y="3132553"/>
            <a:ext cx="6092858" cy="1655762"/>
          </a:xfrm>
        </p:spPr>
        <p:txBody>
          <a:bodyPr>
            <a:normAutofit/>
          </a:bodyPr>
          <a:lstStyle/>
          <a:p>
            <a:r>
              <a:rPr lang="en-GB" i="1" dirty="0"/>
              <a:t>Narender Kumar</a:t>
            </a:r>
          </a:p>
        </p:txBody>
      </p:sp>
      <p:pic>
        <p:nvPicPr>
          <p:cNvPr id="10" name="Picture 6" descr="C:\Users\jfl85473\Dropbox\Presentations\Logos\UoLiv.jpg">
            <a:extLst>
              <a:ext uri="{FF2B5EF4-FFF2-40B4-BE49-F238E27FC236}">
                <a16:creationId xmlns:a16="http://schemas.microsoft.com/office/drawing/2014/main" id="{D0E3E12B-CFD9-44C6-953D-20890095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8" y="5466599"/>
            <a:ext cx="26299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755" y="5603970"/>
            <a:ext cx="1321154" cy="477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335533" y="1824378"/>
            <a:ext cx="4924907" cy="3247793"/>
            <a:chOff x="212243" y="1070207"/>
            <a:chExt cx="4924907" cy="3247793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4411" r="9763" b="929"/>
            <a:stretch/>
          </p:blipFill>
          <p:spPr>
            <a:xfrm>
              <a:off x="336550" y="1070207"/>
              <a:ext cx="4800600" cy="3247793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2920818" y="1223711"/>
              <a:ext cx="710489" cy="415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5" name="Picture 7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46" t="76850" r="34618" b="7021"/>
            <a:stretch/>
          </p:blipFill>
          <p:spPr bwMode="auto">
            <a:xfrm rot="10800000">
              <a:off x="1530880" y="2219268"/>
              <a:ext cx="392805" cy="5881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6" name="Straight Connector 75"/>
            <p:cNvCxnSpPr/>
            <p:nvPr/>
          </p:nvCxnSpPr>
          <p:spPr>
            <a:xfrm>
              <a:off x="1537271" y="1837591"/>
              <a:ext cx="474294" cy="12924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212243" y="2245166"/>
              <a:ext cx="85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Nozzle Chamber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87365" y="1695490"/>
              <a:ext cx="85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Skimmer Assembly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25861" y="2166689"/>
              <a:ext cx="85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Gas Separator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68883" y="1337200"/>
              <a:ext cx="85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Skimmer Chamber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782934" y="1794619"/>
              <a:ext cx="85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Third Skimmer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114798" y="1207680"/>
              <a:ext cx="85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Imaging System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8610" y="2112910"/>
              <a:ext cx="893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Interaction Chamber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801737" y="1550390"/>
              <a:ext cx="893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Moveable Gauge Chamber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327205" y="2365729"/>
              <a:ext cx="809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Dump Chamber</a:t>
              </a:r>
            </a:p>
          </p:txBody>
        </p:sp>
      </p:grpSp>
      <p:pic>
        <p:nvPicPr>
          <p:cNvPr id="73" name="Content Placeholder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9201" r="6164" b="22191"/>
          <a:stretch/>
        </p:blipFill>
        <p:spPr>
          <a:xfrm>
            <a:off x="5570909" y="2091371"/>
            <a:ext cx="4308926" cy="3016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4087947C-CE53-4244-B0A6-C167D2E3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88021"/>
          </a:xfrm>
        </p:spPr>
        <p:txBody>
          <a:bodyPr lIns="360000"/>
          <a:lstStyle/>
          <a:p>
            <a:r>
              <a:rPr lang="en-GB" dirty="0">
                <a:solidFill>
                  <a:prstClr val="white"/>
                </a:solidFill>
              </a:rPr>
              <a:t>Capitalizing on pioneering STFC-funded technology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29000" y="5085351"/>
            <a:ext cx="4943977" cy="806982"/>
            <a:chOff x="205710" y="4254980"/>
            <a:chExt cx="4943977" cy="80698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E05C75-607C-47A8-893D-AB0300C4C46E}"/>
                </a:ext>
              </a:extLst>
            </p:cNvPr>
            <p:cNvSpPr txBox="1"/>
            <p:nvPr/>
          </p:nvSpPr>
          <p:spPr>
            <a:xfrm>
              <a:off x="2021164" y="4254980"/>
              <a:ext cx="1240343" cy="806982"/>
            </a:xfrm>
            <a:prstGeom prst="rect">
              <a:avLst/>
            </a:prstGeom>
          </p:spPr>
          <p:txBody>
            <a:bodyPr vert="horz" lIns="180000" tIns="180000" rIns="180000" bIns="180000" rtlCol="0" anchor="ctr">
              <a:norm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~3 m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05710" y="4317149"/>
              <a:ext cx="4943977" cy="0"/>
            </a:xfrm>
            <a:prstGeom prst="straightConnector1">
              <a:avLst/>
            </a:prstGeom>
            <a:ln w="19050">
              <a:solidFill>
                <a:srgbClr val="0B226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EB20EE2-1D11-4B3D-BD22-1A48D9F0F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34" y="4531653"/>
            <a:ext cx="1151808" cy="36791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739" y="2969468"/>
            <a:ext cx="1228794" cy="50443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016F21-D425-40E8-A478-E1D5AF9D0E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25" y="3700018"/>
            <a:ext cx="647021" cy="64702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04" y="2248706"/>
            <a:ext cx="1871607" cy="481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47EE8-B881-4488-AE81-53AA5443FDDE}"/>
              </a:ext>
            </a:extLst>
          </p:cNvPr>
          <p:cNvSpPr txBox="1"/>
          <p:nvPr/>
        </p:nvSpPr>
        <p:spPr>
          <a:xfrm>
            <a:off x="6443647" y="5525257"/>
            <a:ext cx="542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“Gas jet monitor R&amp;D is world leading”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CI SAC (2019)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FC4F6D2-630E-41BB-A4FB-440F66899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653" r="13492" b="49172"/>
          <a:stretch/>
        </p:blipFill>
        <p:spPr>
          <a:xfrm>
            <a:off x="5473444" y="2091371"/>
            <a:ext cx="4626053" cy="3058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113970" y="6267609"/>
            <a:ext cx="67658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266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F8A3A-76A4-49F4-95DE-C5831841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setups at the Cockcroft Institute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95E5EB-63BF-4B59-9325-C72DA92F5A8B}"/>
              </a:ext>
            </a:extLst>
          </p:cNvPr>
          <p:cNvGrpSpPr/>
          <p:nvPr/>
        </p:nvGrpSpPr>
        <p:grpSpPr>
          <a:xfrm>
            <a:off x="326357" y="2015600"/>
            <a:ext cx="11539286" cy="2826800"/>
            <a:chOff x="278064" y="2080820"/>
            <a:chExt cx="12694985" cy="31099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BB03E-F627-48D7-94C2-83E049238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64" y="2080820"/>
              <a:ext cx="4084875" cy="3043629"/>
            </a:xfrm>
            <a:prstGeom prst="rect">
              <a:avLst/>
            </a:prstGeom>
          </p:spPr>
        </p:pic>
        <p:pic>
          <p:nvPicPr>
            <p:cNvPr id="7" name="Picture 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798B063-CD95-43EE-8107-C46F215E5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443" y="2080820"/>
              <a:ext cx="4146550" cy="3109913"/>
            </a:xfrm>
            <a:prstGeom prst="rect">
              <a:avLst/>
            </a:prstGeom>
          </p:spPr>
        </p:pic>
        <p:pic>
          <p:nvPicPr>
            <p:cNvPr id="9" name="Picture 8" descr="A picture containing indoor, engine&#10;&#10;Description automatically generated">
              <a:extLst>
                <a:ext uri="{FF2B5EF4-FFF2-40B4-BE49-F238E27FC236}">
                  <a16:creationId xmlns:a16="http://schemas.microsoft.com/office/drawing/2014/main" id="{4430DABD-F85E-4ED0-A860-4AA3085E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497" y="2080820"/>
              <a:ext cx="4146552" cy="31099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244BE0-C134-409B-8341-BA67C4994253}"/>
              </a:ext>
            </a:extLst>
          </p:cNvPr>
          <p:cNvSpPr txBox="1"/>
          <p:nvPr/>
        </p:nvSpPr>
        <p:spPr>
          <a:xfrm>
            <a:off x="651927" y="4961397"/>
            <a:ext cx="3061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for keV beams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226171-E98F-42B2-95F2-2701165341FE}"/>
              </a:ext>
            </a:extLst>
          </p:cNvPr>
          <p:cNvSpPr txBox="1"/>
          <p:nvPr/>
        </p:nvSpPr>
        <p:spPr>
          <a:xfrm>
            <a:off x="4914415" y="5021647"/>
            <a:ext cx="230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HLLHC prototype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2E1FD-4960-4682-99B8-C4C21315E564}"/>
              </a:ext>
            </a:extLst>
          </p:cNvPr>
          <p:cNvSpPr txBox="1"/>
          <p:nvPr/>
        </p:nvSpPr>
        <p:spPr>
          <a:xfrm>
            <a:off x="8230215" y="5032228"/>
            <a:ext cx="3514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HLLHC working instrument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3970" y="6311900"/>
            <a:ext cx="6792030" cy="371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955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45666" r="33058"/>
          <a:stretch/>
        </p:blipFill>
        <p:spPr>
          <a:xfrm>
            <a:off x="258618" y="1158133"/>
            <a:ext cx="5054107" cy="30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618" y="4218133"/>
            <a:ext cx="4895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i="1" u="sng" dirty="0"/>
          </a:p>
          <a:p>
            <a:r>
              <a:rPr lang="en-GB" b="1" i="1" u="sng" dirty="0"/>
              <a:t>Beam Parameters </a:t>
            </a:r>
          </a:p>
          <a:p>
            <a:r>
              <a:rPr lang="en-GB" dirty="0"/>
              <a:t>Beam Species: 		</a:t>
            </a:r>
            <a:r>
              <a:rPr lang="en-GB" b="1" i="1" dirty="0"/>
              <a:t>Protons</a:t>
            </a:r>
          </a:p>
          <a:p>
            <a:r>
              <a:rPr lang="en-GB" dirty="0"/>
              <a:t>Beam Energy:  		</a:t>
            </a:r>
            <a:r>
              <a:rPr lang="en-GB" b="1" i="1" dirty="0"/>
              <a:t>28 MeV </a:t>
            </a:r>
          </a:p>
          <a:p>
            <a:r>
              <a:rPr lang="en-GB" dirty="0"/>
              <a:t>Beam Current: 		</a:t>
            </a:r>
            <a:r>
              <a:rPr lang="en-GB" b="1" i="1" dirty="0"/>
              <a:t>150-750 </a:t>
            </a:r>
            <a:r>
              <a:rPr lang="en-GB" b="1" i="1" dirty="0" err="1"/>
              <a:t>nA</a:t>
            </a:r>
            <a:r>
              <a:rPr lang="en-GB" b="1" i="1" dirty="0"/>
              <a:t> (on FC1)</a:t>
            </a:r>
          </a:p>
          <a:p>
            <a:r>
              <a:rPr lang="en-GB" dirty="0"/>
              <a:t>Beam Collimator Area: 	</a:t>
            </a:r>
            <a:r>
              <a:rPr lang="en-GB" b="1" i="1" dirty="0"/>
              <a:t>4-100 mm</a:t>
            </a:r>
            <a:r>
              <a:rPr lang="en-GB" b="1" i="1" baseline="30000" dirty="0"/>
              <a:t>2</a:t>
            </a:r>
            <a:r>
              <a:rPr lang="en-GB" b="1" i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897947" y="2175689"/>
            <a:ext cx="2042759" cy="1990088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792720" y="2891412"/>
            <a:ext cx="105227" cy="4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940706" y="2895289"/>
            <a:ext cx="87214" cy="4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76998" y="2738120"/>
            <a:ext cx="1241465" cy="772160"/>
          </a:xfrm>
          <a:prstGeom prst="rect">
            <a:avLst/>
          </a:prstGeom>
          <a:solidFill>
            <a:schemeClr val="bg1"/>
          </a:solidFill>
          <a:ln w="57150">
            <a:solidFill>
              <a:srgbClr val="0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193280" y="2555240"/>
            <a:ext cx="60960" cy="4673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193280" y="3230613"/>
            <a:ext cx="60960" cy="4673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Process 16"/>
          <p:cNvSpPr/>
          <p:nvPr/>
        </p:nvSpPr>
        <p:spPr>
          <a:xfrm>
            <a:off x="5882640" y="2891412"/>
            <a:ext cx="73792" cy="486788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owchart: Process 17"/>
          <p:cNvSpPr/>
          <p:nvPr/>
        </p:nvSpPr>
        <p:spPr>
          <a:xfrm>
            <a:off x="7203439" y="3022600"/>
            <a:ext cx="50801" cy="208013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10305867" y="2419680"/>
            <a:ext cx="711200" cy="1463040"/>
            <a:chOff x="10383520" y="2001520"/>
            <a:chExt cx="711200" cy="1463040"/>
          </a:xfrm>
          <a:solidFill>
            <a:schemeClr val="accent2">
              <a:lumMod val="75000"/>
            </a:schemeClr>
          </a:solidFill>
        </p:grpSpPr>
        <p:sp>
          <p:nvSpPr>
            <p:cNvPr id="28" name="Flowchart: Process 27"/>
            <p:cNvSpPr/>
            <p:nvPr/>
          </p:nvSpPr>
          <p:spPr>
            <a:xfrm>
              <a:off x="10383520" y="2001520"/>
              <a:ext cx="711200" cy="46736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10830560" y="2337692"/>
              <a:ext cx="264160" cy="806561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lowchart: Process 29"/>
            <p:cNvSpPr/>
            <p:nvPr/>
          </p:nvSpPr>
          <p:spPr>
            <a:xfrm>
              <a:off x="10383520" y="2997200"/>
              <a:ext cx="711200" cy="46736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H="1" flipV="1">
            <a:off x="8909165" y="4270773"/>
            <a:ext cx="10160" cy="30593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97946" y="4576711"/>
            <a:ext cx="204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Interaction chamber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792719" y="3311324"/>
            <a:ext cx="1" cy="128546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71340" y="4596787"/>
            <a:ext cx="204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125 µm</a:t>
            </a:r>
          </a:p>
          <a:p>
            <a:pPr algn="ctr"/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Ti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foil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0027919" y="3311324"/>
            <a:ext cx="1" cy="128546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006540" y="4596787"/>
            <a:ext cx="204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125 µm</a:t>
            </a:r>
          </a:p>
          <a:p>
            <a:pPr algn="ctr"/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Ti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foil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0901679" y="3898585"/>
            <a:ext cx="0" cy="68804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880300" y="4586627"/>
            <a:ext cx="204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Beam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dump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400799" y="3311324"/>
            <a:ext cx="1" cy="128546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79420" y="4596787"/>
            <a:ext cx="204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Proton 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beam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in vacuum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47" name="Straight Arrow Connector 46"/>
          <p:cNvCxnSpPr>
            <a:stCxn id="48" idx="2"/>
            <a:endCxn id="11" idx="0"/>
          </p:cNvCxnSpPr>
          <p:nvPr/>
        </p:nvCxnSpPr>
        <p:spPr>
          <a:xfrm flipH="1">
            <a:off x="6397731" y="2377925"/>
            <a:ext cx="3069" cy="36019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379420" y="1731594"/>
            <a:ext cx="204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Beamline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(ending with </a:t>
            </a:r>
            <a:r>
              <a:rPr lang="en-GB" dirty="0" err="1">
                <a:solidFill>
                  <a:schemeClr val="tx2">
                    <a:lumMod val="75000"/>
                  </a:schemeClr>
                </a:solidFill>
              </a:rPr>
              <a:t>Ti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foil)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9591039" y="3265888"/>
            <a:ext cx="10160" cy="196082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579820" y="5226707"/>
            <a:ext cx="204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Proton 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beam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in vacuum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7376159" y="3286208"/>
            <a:ext cx="10160" cy="196082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364940" y="5247027"/>
            <a:ext cx="204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Proton 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beam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in air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58" name="Flowchart: Process 57"/>
          <p:cNvSpPr/>
          <p:nvPr/>
        </p:nvSpPr>
        <p:spPr>
          <a:xfrm>
            <a:off x="7792790" y="3022600"/>
            <a:ext cx="60960" cy="208013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lowchart: Process 58"/>
          <p:cNvSpPr/>
          <p:nvPr/>
        </p:nvSpPr>
        <p:spPr>
          <a:xfrm>
            <a:off x="9940705" y="2923019"/>
            <a:ext cx="87214" cy="363189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2959A346-CE1F-D5BD-89AB-47C05FCA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01400" cy="108743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prstClr val="white"/>
                </a:solidFill>
                <a:latin typeface="Calibri Light" panose="020F0302020204030204"/>
              </a:rPr>
              <a:t>Measurements with protons at </a:t>
            </a:r>
            <a:r>
              <a:rPr lang="en-GB" b="1" dirty="0" err="1" smtClean="0">
                <a:solidFill>
                  <a:prstClr val="white"/>
                </a:solidFill>
                <a:latin typeface="Calibri Light" panose="020F0302020204030204"/>
              </a:rPr>
              <a:t>UoB</a:t>
            </a:r>
            <a:r>
              <a:rPr lang="en-GB" b="1" dirty="0" smtClean="0">
                <a:solidFill>
                  <a:prstClr val="white"/>
                </a:solidFill>
                <a:latin typeface="Calibri Light" panose="020F0302020204030204"/>
              </a:rPr>
              <a:t> MC40 </a:t>
            </a:r>
            <a:r>
              <a:rPr lang="en-GB" b="1" dirty="0">
                <a:solidFill>
                  <a:prstClr val="white"/>
                </a:solidFill>
                <a:latin typeface="Calibri Light" panose="020F0302020204030204"/>
              </a:rPr>
              <a:t>cyclotron</a:t>
            </a:r>
            <a:endParaRPr lang="en-GB" dirty="0"/>
          </a:p>
        </p:txBody>
      </p:sp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66AFB71B-35C9-48CC-99E9-B27A8FC3E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8" y="1121950"/>
            <a:ext cx="1872442" cy="92999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457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10742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672 0.004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10742 -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04401 0.000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17721 -0.003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05872 0.0006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544A367-09E0-8B5D-1EAE-54BF7781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5835"/>
          <a:stretch/>
        </p:blipFill>
        <p:spPr>
          <a:xfrm>
            <a:off x="91441" y="1149548"/>
            <a:ext cx="3261360" cy="23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1149548"/>
            <a:ext cx="2844629" cy="23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71491" y="1544843"/>
            <a:ext cx="36679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Beam collimator Area= 100 mm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Integration time = 1second </a:t>
            </a:r>
          </a:p>
          <a:p>
            <a:r>
              <a:rPr lang="en-GB" dirty="0" smtClean="0"/>
              <a:t>Gas Pressure in Interaction chamber = 1.2 ×10</a:t>
            </a:r>
            <a:r>
              <a:rPr lang="en-GB" baseline="30000" dirty="0" smtClean="0"/>
              <a:t>-5 </a:t>
            </a:r>
            <a:r>
              <a:rPr lang="en-GB" dirty="0" smtClean="0"/>
              <a:t>mbar</a:t>
            </a:r>
          </a:p>
          <a:p>
            <a:r>
              <a:rPr lang="el-GR" dirty="0" smtClean="0"/>
              <a:t>σ</a:t>
            </a:r>
            <a:r>
              <a:rPr lang="en-GB" dirty="0" smtClean="0"/>
              <a:t> = 5.4mm</a:t>
            </a:r>
          </a:p>
          <a:p>
            <a:r>
              <a:rPr lang="en-GB" dirty="0" smtClean="0"/>
              <a:t>Beam current at FC1= 150nA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7192"/>
          <a:stretch/>
        </p:blipFill>
        <p:spPr>
          <a:xfrm>
            <a:off x="87221" y="3687915"/>
            <a:ext cx="3220720" cy="23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41" y="3687915"/>
            <a:ext cx="2889489" cy="23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B7B39C3-CD54-D290-2471-2A159DE4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90300" cy="108743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prstClr val="white"/>
                </a:solidFill>
                <a:latin typeface="Calibri Light" panose="020F0302020204030204"/>
              </a:rPr>
              <a:t>Measurements with protons at </a:t>
            </a:r>
            <a:r>
              <a:rPr lang="en-GB" b="1" dirty="0" err="1" smtClean="0">
                <a:solidFill>
                  <a:prstClr val="white"/>
                </a:solidFill>
                <a:latin typeface="Calibri Light" panose="020F0302020204030204"/>
              </a:rPr>
              <a:t>UoB</a:t>
            </a:r>
            <a:r>
              <a:rPr lang="en-GB" b="1" dirty="0" smtClean="0">
                <a:solidFill>
                  <a:prstClr val="white"/>
                </a:solidFill>
                <a:latin typeface="Calibri Light" panose="020F0302020204030204"/>
              </a:rPr>
              <a:t> MC40 </a:t>
            </a:r>
            <a:r>
              <a:rPr lang="en-GB" b="1" dirty="0">
                <a:solidFill>
                  <a:prstClr val="white"/>
                </a:solidFill>
                <a:latin typeface="Calibri Light" panose="020F0302020204030204"/>
              </a:rPr>
              <a:t>cyclotron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271491" y="3842252"/>
            <a:ext cx="3799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Beam collimator Area= 4 mm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Integration time = 20seconds </a:t>
            </a:r>
          </a:p>
          <a:p>
            <a:r>
              <a:rPr lang="en-GB" dirty="0" smtClean="0"/>
              <a:t>Gas Pressure in Interaction chamber = 1.2 ×10</a:t>
            </a:r>
            <a:r>
              <a:rPr lang="en-GB" baseline="30000" dirty="0" smtClean="0"/>
              <a:t>-5 </a:t>
            </a:r>
            <a:r>
              <a:rPr lang="en-GB" dirty="0" smtClean="0"/>
              <a:t>mbar</a:t>
            </a:r>
          </a:p>
          <a:p>
            <a:r>
              <a:rPr lang="el-GR" dirty="0" smtClean="0"/>
              <a:t>σ</a:t>
            </a:r>
            <a:r>
              <a:rPr lang="en-GB" dirty="0" smtClean="0"/>
              <a:t> = 6.4mm</a:t>
            </a:r>
          </a:p>
          <a:p>
            <a:r>
              <a:rPr lang="en-GB" dirty="0"/>
              <a:t>Beam current at FC1= 150nA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0754" y="2560505"/>
            <a:ext cx="1414395" cy="346892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6AFB71B-35C9-48CC-99E9-B27A8FC3E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19" y="1244859"/>
            <a:ext cx="2022340" cy="10044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500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14</a:t>
            </a:fld>
            <a:endParaRPr lang="en-GB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2" y="2264277"/>
            <a:ext cx="5224961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34" y="1323372"/>
            <a:ext cx="5945649" cy="4417532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B7B39C3-CD54-D290-2471-2A159DE4F290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11049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Simulation Results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061" y="4489315"/>
            <a:ext cx="522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GEANT4 simulations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6AFB71B-35C9-48CC-99E9-B27A8FC3E0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1" y="5374185"/>
            <a:ext cx="1476694" cy="7334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0899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0769C4A-3530-BF00-CF41-70178F6F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Updated design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957F4-03A3-4092-94D8-B933114429E7}" type="slidenum">
              <a:rPr lang="en-GB" smtClean="0"/>
              <a:t>15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431" y="1529914"/>
            <a:ext cx="6163489" cy="4572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250545" y="3906980"/>
            <a:ext cx="2392219" cy="9513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42764" y="4756726"/>
            <a:ext cx="211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Nozzle Chamber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436014" y="3366221"/>
            <a:ext cx="3206750" cy="134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642764" y="3297441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Skimmer Chamber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447636" y="3519114"/>
            <a:ext cx="1588655" cy="4709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2873" y="3990107"/>
            <a:ext cx="237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Interaction Chamber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12291" y="3971721"/>
            <a:ext cx="4251612" cy="1505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5455583"/>
            <a:ext cx="367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Port for Laser Interferometry measurements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835" y="1135063"/>
            <a:ext cx="7102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chemeClr val="accent5">
                    <a:lumMod val="75000"/>
                  </a:schemeClr>
                </a:solidFill>
              </a:rPr>
              <a:t>More flexible design for nozzle skimmer assembly and tuning</a:t>
            </a:r>
          </a:p>
          <a:p>
            <a:r>
              <a:rPr lang="en-GB" sz="2000" i="1" dirty="0" smtClean="0">
                <a:solidFill>
                  <a:schemeClr val="accent5">
                    <a:lumMod val="75000"/>
                  </a:schemeClr>
                </a:solidFill>
              </a:rPr>
              <a:t>Compact system: total length ≈ 1m</a:t>
            </a:r>
            <a:endParaRPr lang="en-GB" sz="2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121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16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458F3D-0740-4A4C-8DE3-EAF6634EB5CC}"/>
              </a:ext>
            </a:extLst>
          </p:cNvPr>
          <p:cNvSpPr txBox="1">
            <a:spLocks/>
          </p:cNvSpPr>
          <p:nvPr/>
        </p:nvSpPr>
        <p:spPr>
          <a:xfrm>
            <a:off x="800038" y="123852"/>
            <a:ext cx="10553762" cy="754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FZP-based </a:t>
            </a:r>
            <a:r>
              <a:rPr kumimoji="0" lang="en-GB" sz="36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QuantumJet</a:t>
            </a:r>
            <a:r>
              <a:rPr kumimoji="0" lang="en-GB" sz="36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STFC IPS FOF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D0A9DF-E766-41E7-9C2B-3407937824F0}"/>
              </a:ext>
            </a:extLst>
          </p:cNvPr>
          <p:cNvSpPr txBox="1">
            <a:spLocks/>
          </p:cNvSpPr>
          <p:nvPr/>
        </p:nvSpPr>
        <p:spPr>
          <a:xfrm>
            <a:off x="800038" y="1382394"/>
            <a:ext cx="9809162" cy="4412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UHVD Collaboration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Features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Sub-mm gas jet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Analogous to wire scanner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FZP as central element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Profiling of high intensity beams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in Progress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Chamber and holder designed for FZP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 were conducted using pinholes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Pinhole size varies from 1mm to 50um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step is to test the FZP (atom sieve)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has started from 03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Oct. 2022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:\Users\welsch\AppData\Local\Microsoft\Windows\INetCache\Content.MSO\5FDEAA95.t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05" y="1166455"/>
            <a:ext cx="3588121" cy="17931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498184" y="3153013"/>
            <a:ext cx="3588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Illustration of Fresnel Zone Plate used for the generation of focused quantum gas jet</a:t>
            </a: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94095" y="4096579"/>
            <a:ext cx="18683" cy="106157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Isosceles Triangle 8"/>
          <p:cNvSpPr/>
          <p:nvPr/>
        </p:nvSpPr>
        <p:spPr>
          <a:xfrm rot="16200000">
            <a:off x="7793116" y="3930720"/>
            <a:ext cx="379786" cy="1388710"/>
          </a:xfrm>
          <a:prstGeom prst="triangl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8289" y="4604486"/>
            <a:ext cx="1332937" cy="1830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6997" y="5557722"/>
            <a:ext cx="853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Second Skimmer </a:t>
            </a:r>
          </a:p>
        </p:txBody>
      </p:sp>
      <p:sp>
        <p:nvSpPr>
          <p:cNvPr id="12" name="Down Arrow 11"/>
          <p:cNvSpPr/>
          <p:nvPr/>
        </p:nvSpPr>
        <p:spPr>
          <a:xfrm rot="10800000">
            <a:off x="7299808" y="4723454"/>
            <a:ext cx="39040" cy="76414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0177" y="4149080"/>
            <a:ext cx="964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Gas Jet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82273" y="5481792"/>
            <a:ext cx="1659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Quantum Gas Jet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4169" y="5373889"/>
            <a:ext cx="786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Fresnel Zone Lens</a:t>
            </a:r>
          </a:p>
        </p:txBody>
      </p:sp>
      <p:pic>
        <p:nvPicPr>
          <p:cNvPr id="16" name="Picture 2" descr="UHV DESIGN LTD : Quotes, Address, Contact">
            <a:extLst>
              <a:ext uri="{FF2B5EF4-FFF2-40B4-BE49-F238E27FC236}">
                <a16:creationId xmlns:a16="http://schemas.microsoft.com/office/drawing/2014/main" id="{49C7FD70-963C-44D5-8934-0068DE76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334" y="2403394"/>
            <a:ext cx="936995" cy="3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8A29F1-9EFE-4DCB-9990-EE4B28FB9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302" y="3181182"/>
            <a:ext cx="1069230" cy="3427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556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1.48148E-6 L -0.00156 -0.0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4.81481E-6 L 0.00104 -0.02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0.02477 L -0.00156 0.0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-0.0257 L 0.00104 0.026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17</a:t>
            </a:fld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1574376"/>
            <a:ext cx="11092069" cy="339518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B7B39C3-CD54-D290-2471-2A159DE4F290}"/>
              </a:ext>
            </a:extLst>
          </p:cNvPr>
          <p:cNvSpPr txBox="1">
            <a:spLocks/>
          </p:cNvSpPr>
          <p:nvPr/>
        </p:nvSpPr>
        <p:spPr>
          <a:xfrm>
            <a:off x="939800" y="0"/>
            <a:ext cx="112522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Measurements Results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7" y="1358436"/>
            <a:ext cx="5407129" cy="390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576" y="1427877"/>
            <a:ext cx="4904213" cy="38166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1447" y="5313944"/>
            <a:ext cx="54071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 profile images obtained for various pinholes diameters: (a) 500µm, (b) 200µm, (c) 100µm and (d) 50µm. The integration time for each image is 6, 9, 30 and 300 seconds respectively</a:t>
            </a:r>
            <a:endParaRPr kumimoji="0" lang="en-GB" sz="32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58576" y="5377041"/>
            <a:ext cx="4881031" cy="53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beam profile obtained for various pinholes diameters: (a) 500µm, (b) 200µm, (c) 100µm and (d) 50µm</a:t>
            </a:r>
            <a:endParaRPr kumimoji="0" lang="en-GB" sz="32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76" y="1404730"/>
            <a:ext cx="5137076" cy="38166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57513" y="5394858"/>
            <a:ext cx="4739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beam profile obtained for various pinholes diameters: (a) 500µm, (b) 200µm, (c) 100µm and (d) 50µm</a:t>
            </a:r>
            <a:endParaRPr kumimoji="0" lang="en-GB" sz="32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9624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B73B-84D0-4C94-A7D4-9F2898AC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  <a:spcBef>
                <a:spcPts val="1500"/>
              </a:spcBef>
              <a:defRPr/>
            </a:pPr>
            <a:r>
              <a:rPr lang="en-US" b="1" dirty="0">
                <a:solidFill>
                  <a:sysClr val="windowText" lastClr="000000"/>
                </a:solidFill>
              </a:rPr>
              <a:t>Advanced instrumentation is key </a:t>
            </a:r>
            <a:r>
              <a:rPr lang="en-US" dirty="0">
                <a:solidFill>
                  <a:sysClr val="windowText" lastClr="000000"/>
                </a:solidFill>
              </a:rPr>
              <a:t>to maximize benefits from proton/hadron beam therapy;</a:t>
            </a:r>
          </a:p>
          <a:p>
            <a:pPr lvl="0" algn="just">
              <a:lnSpc>
                <a:spcPct val="100000"/>
              </a:lnSpc>
              <a:spcBef>
                <a:spcPts val="1500"/>
              </a:spcBef>
              <a:defRPr/>
            </a:pPr>
            <a:r>
              <a:rPr lang="en-US" b="1" dirty="0">
                <a:solidFill>
                  <a:sysClr val="windowText" lastClr="000000"/>
                </a:solidFill>
              </a:rPr>
              <a:t>Clearly identified clinical benefits – </a:t>
            </a:r>
            <a:r>
              <a:rPr lang="en-US" dirty="0">
                <a:solidFill>
                  <a:sysClr val="windowText" lastClr="000000"/>
                </a:solidFill>
              </a:rPr>
              <a:t>reduction of QA time, giving medical experts additional safety during treatment;</a:t>
            </a:r>
          </a:p>
          <a:p>
            <a:pPr lvl="0" algn="just">
              <a:lnSpc>
                <a:spcPct val="100000"/>
              </a:lnSpc>
              <a:spcBef>
                <a:spcPts val="1500"/>
              </a:spcBef>
              <a:defRPr/>
            </a:pPr>
            <a:r>
              <a:rPr lang="en-US" b="1" dirty="0">
                <a:solidFill>
                  <a:sysClr val="windowText" lastClr="000000"/>
                </a:solidFill>
              </a:rPr>
              <a:t>Significant challenges </a:t>
            </a:r>
            <a:r>
              <a:rPr lang="en-US" dirty="0">
                <a:solidFill>
                  <a:sysClr val="windowText" lastClr="000000"/>
                </a:solidFill>
              </a:rPr>
              <a:t>remain for advanced treatment modalities such as FLASH or the LhARA initiative: There are no solutions at the moment for high dose treatment, high spatial and time resolution. This needs comprehensive R&amp;D between leading academic and clinical groups.</a:t>
            </a:r>
          </a:p>
          <a:p>
            <a:pPr algn="just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6429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19620" y="4598759"/>
            <a:ext cx="5075899" cy="1737894"/>
          </a:xfrm>
          <a:prstGeom prst="rect">
            <a:avLst/>
          </a:prstGeom>
          <a:solidFill>
            <a:srgbClr val="0B2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10BD1F-EC75-4EB5-A235-5D81CAA7F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994343"/>
            <a:ext cx="12192004" cy="960437"/>
          </a:xfrm>
        </p:spPr>
        <p:txBody>
          <a:bodyPr anchor="t"/>
          <a:lstStyle/>
          <a:p>
            <a:r>
              <a:rPr lang="en-GB" dirty="0"/>
              <a:t>Thank you for your attention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2" y="3597683"/>
            <a:ext cx="12332985" cy="4053999"/>
            <a:chOff x="-2" y="3597683"/>
            <a:chExt cx="12332985" cy="4053999"/>
          </a:xfrm>
        </p:grpSpPr>
        <p:sp>
          <p:nvSpPr>
            <p:cNvPr id="10" name="Isosceles Triangle 9"/>
            <p:cNvSpPr/>
            <p:nvPr/>
          </p:nvSpPr>
          <p:spPr>
            <a:xfrm rot="5400000">
              <a:off x="4464897" y="372277"/>
              <a:ext cx="2033484" cy="1096328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61179" y="3597683"/>
              <a:ext cx="3771804" cy="4053999"/>
              <a:chOff x="8561179" y="3597683"/>
              <a:chExt cx="3771804" cy="405399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640911" y="3597683"/>
                <a:ext cx="2692072" cy="4050297"/>
                <a:chOff x="9512895" y="3597683"/>
                <a:chExt cx="2692072" cy="405029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512895" y="5139148"/>
                  <a:ext cx="1410842" cy="1410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0140592" y="3597683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0140592" y="6600417"/>
                  <a:ext cx="155448" cy="57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 rot="16200000" flipH="1">
                  <a:off x="11515243" y="5232569"/>
                  <a:ext cx="155448" cy="12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2700000">
                  <a:off x="11186903" y="4022303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rot="18900000" flipV="1">
                  <a:off x="11186903" y="6175796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320000">
                  <a:off x="10582205" y="4415574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20280000" flipV="1">
                  <a:off x="10582207" y="6530890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 rot="4020000" flipV="1">
                  <a:off x="11212402" y="5017667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 rot="17580000">
                  <a:off x="11208805" y="5934418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20280000" flipH="1">
                  <a:off x="9770345" y="4417018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1320000" flipH="1" flipV="1">
                  <a:off x="9819048" y="6539625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 flipH="1">
                <a:off x="8561179" y="4684373"/>
                <a:ext cx="1472184" cy="2967309"/>
                <a:chOff x="10808951" y="4833071"/>
                <a:chExt cx="1472184" cy="2967309"/>
              </a:xfrm>
            </p:grpSpPr>
            <p:sp>
              <p:nvSpPr>
                <p:cNvPr id="17" name="Rectangle 16"/>
                <p:cNvSpPr/>
                <p:nvPr/>
              </p:nvSpPr>
              <p:spPr>
                <a:xfrm rot="2700000">
                  <a:off x="11467319" y="4174703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 rot="18900000" flipV="1">
                  <a:off x="11467319" y="6328196"/>
                  <a:ext cx="155448" cy="1472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 flipH="1">
                <a:off x="8944746" y="5338538"/>
                <a:ext cx="723597" cy="988751"/>
                <a:chOff x="11165221" y="5494067"/>
                <a:chExt cx="723597" cy="98875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 rot="4020000" flipV="1">
                  <a:off x="11492818" y="5170067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rot="17580000">
                  <a:off x="11489221" y="6086818"/>
                  <a:ext cx="72000" cy="7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38" name="Picture 6" descr="C:\Users\jfl85473\Dropbox\Presentations\Logos\UoLiv.jpg">
            <a:extLst>
              <a:ext uri="{FF2B5EF4-FFF2-40B4-BE49-F238E27FC236}">
                <a16:creationId xmlns:a16="http://schemas.microsoft.com/office/drawing/2014/main" id="{D0E3E12B-CFD9-44C6-953D-20890095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8" y="5466599"/>
            <a:ext cx="26299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23" y="5603970"/>
            <a:ext cx="2092581" cy="4998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" y="2254497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bg1"/>
                </a:solidFill>
                <a:latin typeface="+mj-lt"/>
              </a:rPr>
              <a:t>Special thanks to</a:t>
            </a:r>
          </a:p>
          <a:p>
            <a:pPr algn="ctr"/>
            <a:endParaRPr lang="en-GB" sz="2800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de-DE" sz="2800" i="1" dirty="0">
                <a:solidFill>
                  <a:schemeClr val="bg1"/>
                </a:solidFill>
                <a:latin typeface="+mj-lt"/>
              </a:rPr>
              <a:t>I. Maltusch, O. Stringer, J. Wolfenden, H. Zhang, T. Price, C.P. </a:t>
            </a:r>
            <a:r>
              <a:rPr lang="de-DE" sz="2800" i="1" dirty="0" smtClean="0">
                <a:solidFill>
                  <a:schemeClr val="bg1"/>
                </a:solidFill>
                <a:latin typeface="+mj-lt"/>
              </a:rPr>
              <a:t>Welsch, J. Yap</a:t>
            </a:r>
            <a:endParaRPr lang="de-DE" sz="2800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GB" sz="28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7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3002-97A7-423B-8169-0F08E4F2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GB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5FCE524-AE76-416F-81D6-BC35A33436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101848"/>
              </p:ext>
            </p:extLst>
          </p:nvPr>
        </p:nvGraphicFramePr>
        <p:xfrm>
          <a:off x="-1836491" y="1014595"/>
          <a:ext cx="11430001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F71D073-C222-4491-89EC-126FD28AEB78}"/>
              </a:ext>
            </a:extLst>
          </p:cNvPr>
          <p:cNvSpPr/>
          <p:nvPr/>
        </p:nvSpPr>
        <p:spPr bwMode="auto">
          <a:xfrm>
            <a:off x="983446" y="2589394"/>
            <a:ext cx="2016224" cy="201622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F91499-7B45-4460-B8F1-054D2EE6878D}"/>
              </a:ext>
            </a:extLst>
          </p:cNvPr>
          <p:cNvSpPr/>
          <p:nvPr/>
        </p:nvSpPr>
        <p:spPr>
          <a:xfrm>
            <a:off x="3270629" y="4551348"/>
            <a:ext cx="1278476" cy="1336507"/>
          </a:xfrm>
          <a:prstGeom prst="ellipse">
            <a:avLst/>
          </a:prstGeom>
          <a:solidFill>
            <a:srgbClr val="F1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1787" y="4652235"/>
            <a:ext cx="956160" cy="95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299" y="3282874"/>
            <a:ext cx="1740517" cy="629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308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20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826"/>
            <a:ext cx="12223810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03AA-C932-4872-A18A-4C4DF585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beam therapy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CE06C-E010-4A41-A5F4-6E84945D9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2650" y="1581150"/>
            <a:ext cx="5888590" cy="459581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A04646"/>
                </a:solidFill>
              </a:rPr>
              <a:t>Clear healthcare benefits</a:t>
            </a:r>
            <a:r>
              <a:rPr lang="en-US" dirty="0"/>
              <a:t> for certain cancer types;</a:t>
            </a:r>
          </a:p>
          <a:p>
            <a:r>
              <a:rPr lang="en-US" dirty="0">
                <a:solidFill>
                  <a:srgbClr val="A04646"/>
                </a:solidFill>
              </a:rPr>
              <a:t>Significant investment</a:t>
            </a:r>
            <a:r>
              <a:rPr lang="en-US" dirty="0"/>
              <a:t> through NHS and private facilities in the UK;</a:t>
            </a:r>
          </a:p>
          <a:p>
            <a:r>
              <a:rPr lang="en-US" dirty="0"/>
              <a:t>Optimization of Medical Accelerators (OMA) network identified </a:t>
            </a:r>
            <a:r>
              <a:rPr lang="en-US" dirty="0">
                <a:solidFill>
                  <a:srgbClr val="A04646"/>
                </a:solidFill>
              </a:rPr>
              <a:t>key R&amp;D challenges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Significant time goes into Q&amp;A</a:t>
            </a:r>
          </a:p>
          <a:p>
            <a:pPr lvl="1"/>
            <a:r>
              <a:rPr lang="en-US" dirty="0"/>
              <a:t>New technology solutions needed for novel treatment modalities such as </a:t>
            </a:r>
            <a:r>
              <a:rPr lang="en-US" dirty="0" smtClean="0"/>
              <a:t>FLASH, LhARA</a:t>
            </a:r>
            <a:endParaRPr lang="en-US" dirty="0"/>
          </a:p>
          <a:p>
            <a:pPr lvl="1"/>
            <a:r>
              <a:rPr lang="en-US" dirty="0"/>
              <a:t>Desirable machine operation modes not currently possible due to lack of non-invasive (online) diagnostics</a:t>
            </a:r>
            <a:endParaRPr lang="en-GB" dirty="0"/>
          </a:p>
        </p:txBody>
      </p:sp>
      <p:pic>
        <p:nvPicPr>
          <p:cNvPr id="5" name="Picture 4" descr="A picture containing indoor, marketplace, dock&#10;&#10;Description automatically generated">
            <a:extLst>
              <a:ext uri="{FF2B5EF4-FFF2-40B4-BE49-F238E27FC236}">
                <a16:creationId xmlns:a16="http://schemas.microsoft.com/office/drawing/2014/main" id="{C29F468B-287D-4EB8-ABB2-B45AC9CF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8" y="1633998"/>
            <a:ext cx="5210566" cy="347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CEF18-B7C1-46B8-AC32-1084DE022A1C}"/>
              </a:ext>
            </a:extLst>
          </p:cNvPr>
          <p:cNvSpPr txBox="1"/>
          <p:nvPr/>
        </p:nvSpPr>
        <p:spPr>
          <a:xfrm>
            <a:off x="340760" y="5175250"/>
            <a:ext cx="413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CNAO Synchrotron, image courtesy CNAO.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0097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87947C-CE53-4244-B0A6-C167D2E369BA}"/>
              </a:ext>
            </a:extLst>
          </p:cNvPr>
          <p:cNvSpPr txBox="1">
            <a:spLocks/>
          </p:cNvSpPr>
          <p:nvPr/>
        </p:nvSpPr>
        <p:spPr>
          <a:xfrm>
            <a:off x="774700" y="0"/>
            <a:ext cx="11417299" cy="108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Diagnostics for proton beam overview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EA701-2348-43DC-9118-556434786E4B}"/>
              </a:ext>
            </a:extLst>
          </p:cNvPr>
          <p:cNvSpPr txBox="1"/>
          <p:nvPr/>
        </p:nvSpPr>
        <p:spPr>
          <a:xfrm>
            <a:off x="9437549" y="5846144"/>
            <a:ext cx="23774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sng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OT114894c7.B"/>
              </a:rPr>
              <a:t>*</a:t>
            </a:r>
            <a:r>
              <a:rPr kumimoji="0" lang="en-GB" sz="1050" b="0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OT114894c7.B"/>
              </a:rPr>
              <a:t>A. Smith et. al. Med. Phys. 36, 2009</a:t>
            </a:r>
            <a:endParaRPr kumimoji="0" lang="en-GB" sz="1050" b="0" i="1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F8D260-6001-48C8-BA09-594F702682A0}"/>
              </a:ext>
            </a:extLst>
          </p:cNvPr>
          <p:cNvSpPr txBox="1">
            <a:spLocks/>
          </p:cNvSpPr>
          <p:nvPr/>
        </p:nvSpPr>
        <p:spPr>
          <a:xfrm>
            <a:off x="343551" y="1306173"/>
            <a:ext cx="7025833" cy="483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beam properties in an accelerator: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Current, position, profile, emittance, energy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beam measurements: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profile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0CB61-ADB3-45CE-994E-8DA045BB84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2737" y="1795625"/>
            <a:ext cx="4066629" cy="389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E05C75-607C-47A8-893D-AB0300C4C46E}"/>
              </a:ext>
            </a:extLst>
          </p:cNvPr>
          <p:cNvSpPr txBox="1"/>
          <p:nvPr/>
        </p:nvSpPr>
        <p:spPr>
          <a:xfrm>
            <a:off x="7762738" y="1109687"/>
            <a:ext cx="4052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A04646"/>
                </a:solidFill>
                <a:effectLst/>
                <a:uLnTx/>
                <a:uFillTx/>
                <a:latin typeface="AdvTTa966caec"/>
              </a:rPr>
              <a:t>Beam monitors and position in M.D. Anderson proton beam nozzle</a:t>
            </a:r>
            <a:r>
              <a:rPr kumimoji="0" lang="en-GB" sz="1800" b="0" i="1" u="none" strike="noStrike" kern="0" cap="none" spc="0" normalizeH="0" baseline="30000" noProof="0" dirty="0" smtClean="0">
                <a:ln>
                  <a:noFill/>
                </a:ln>
                <a:solidFill>
                  <a:srgbClr val="A04646"/>
                </a:solidFill>
                <a:effectLst/>
                <a:uLnTx/>
                <a:uFillTx/>
                <a:latin typeface="AdvTTa966caec"/>
              </a:rPr>
              <a:t>*</a:t>
            </a:r>
            <a:endParaRPr kumimoji="0" lang="en-GB" sz="1800" b="0" i="1" u="none" strike="noStrike" kern="0" cap="none" spc="0" normalizeH="0" baseline="0" noProof="0" dirty="0" smtClean="0">
              <a:ln>
                <a:noFill/>
              </a:ln>
              <a:solidFill>
                <a:srgbClr val="A04646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6D274-0E31-46B8-A04C-25FA691FFCBE}"/>
              </a:ext>
            </a:extLst>
          </p:cNvPr>
          <p:cNvSpPr txBox="1"/>
          <p:nvPr/>
        </p:nvSpPr>
        <p:spPr>
          <a:xfrm>
            <a:off x="343551" y="4152774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Deliver the prescribed amount of dose to the target location!!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724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1" y="1387538"/>
            <a:ext cx="2511899" cy="1906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183" y="3453333"/>
            <a:ext cx="2513427" cy="40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i="1" dirty="0">
                <a:solidFill>
                  <a:schemeClr val="accent2">
                    <a:lumMod val="50000"/>
                  </a:schemeClr>
                </a:solidFill>
              </a:rPr>
              <a:t>SEM Grid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83" y="3895087"/>
            <a:ext cx="2525248" cy="19062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183" y="5613400"/>
            <a:ext cx="2525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i="1" dirty="0">
                <a:solidFill>
                  <a:schemeClr val="accent2">
                    <a:lumMod val="50000"/>
                  </a:schemeClr>
                </a:solidFill>
              </a:rPr>
              <a:t>Faraday cup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A78C6-C2F4-44BB-B75E-2260A0FE900D}"/>
              </a:ext>
            </a:extLst>
          </p:cNvPr>
          <p:cNvSpPr/>
          <p:nvPr/>
        </p:nvSpPr>
        <p:spPr>
          <a:xfrm>
            <a:off x="9307709" y="5928781"/>
            <a:ext cx="28648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i="1" dirty="0">
                <a:solidFill>
                  <a:srgbClr val="FF0000"/>
                </a:solidFill>
              </a:rPr>
              <a:t>Credit: B. </a:t>
            </a:r>
            <a:r>
              <a:rPr lang="en-GB" sz="1050" i="1" dirty="0" err="1">
                <a:solidFill>
                  <a:srgbClr val="FF0000"/>
                </a:solidFill>
              </a:rPr>
              <a:t>Walasek-Höhne</a:t>
            </a:r>
            <a:r>
              <a:rPr lang="en-GB" sz="1050" i="1" dirty="0">
                <a:solidFill>
                  <a:srgbClr val="FF0000"/>
                </a:solidFill>
              </a:rPr>
              <a:t>, GSI and G. </a:t>
            </a:r>
            <a:r>
              <a:rPr lang="en-GB" sz="1050" i="1" dirty="0" err="1">
                <a:solidFill>
                  <a:srgbClr val="FF0000"/>
                </a:solidFill>
              </a:rPr>
              <a:t>Kube</a:t>
            </a:r>
            <a:r>
              <a:rPr lang="en-GB" sz="1050" i="1" dirty="0">
                <a:solidFill>
                  <a:srgbClr val="FF0000"/>
                </a:solidFill>
              </a:rPr>
              <a:t>, DESY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896" y="1227185"/>
            <a:ext cx="4054643" cy="1994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AE13E0-E044-4F1D-98D3-228CCA153039}"/>
              </a:ext>
            </a:extLst>
          </p:cNvPr>
          <p:cNvSpPr txBox="1"/>
          <p:nvPr/>
        </p:nvSpPr>
        <p:spPr>
          <a:xfrm>
            <a:off x="6243654" y="3605733"/>
            <a:ext cx="5879125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solidFill>
                  <a:srgbClr val="FF9900"/>
                </a:solidFill>
              </a:rPr>
              <a:t>Still the Golden standard for online dose monitor!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D94FE7-2A93-4CBF-85E1-65AA0F2218A1}"/>
              </a:ext>
            </a:extLst>
          </p:cNvPr>
          <p:cNvSpPr txBox="1">
            <a:spLocks/>
          </p:cNvSpPr>
          <p:nvPr/>
        </p:nvSpPr>
        <p:spPr>
          <a:xfrm>
            <a:off x="8121034" y="3360839"/>
            <a:ext cx="2318366" cy="244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i="1" dirty="0" smtClean="0">
                <a:solidFill>
                  <a:schemeClr val="accent2">
                    <a:lumMod val="50000"/>
                  </a:schemeClr>
                </a:solidFill>
              </a:rPr>
              <a:t>Ionisation chambers</a:t>
            </a:r>
            <a:endParaRPr lang="en-GB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AB7C644-4E0B-4BB5-94F6-12711F594B0B}"/>
              </a:ext>
            </a:extLst>
          </p:cNvPr>
          <p:cNvSpPr txBox="1">
            <a:spLocks/>
          </p:cNvSpPr>
          <p:nvPr/>
        </p:nvSpPr>
        <p:spPr>
          <a:xfrm>
            <a:off x="6243656" y="3972163"/>
            <a:ext cx="5879124" cy="2022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dirty="0" smtClean="0"/>
              <a:t>Advantages: Robustness, uniformity, easiness of operation, minimal perturbation </a:t>
            </a:r>
          </a:p>
          <a:p>
            <a:pPr algn="just"/>
            <a:r>
              <a:rPr lang="en-GB" sz="1800" dirty="0" smtClean="0"/>
              <a:t>IC array: Dose distribution, spatial resolution is not great (5-8mm)</a:t>
            </a:r>
          </a:p>
          <a:p>
            <a:pPr algn="just"/>
            <a:r>
              <a:rPr lang="en-GB" sz="1800" dirty="0" smtClean="0"/>
              <a:t>Multi layers IC: Check the beam range, energy, and stability</a:t>
            </a:r>
            <a:endParaRPr lang="en-GB" sz="18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9A4822A-54F7-4848-9C94-EE650BD83770}"/>
              </a:ext>
            </a:extLst>
          </p:cNvPr>
          <p:cNvSpPr txBox="1">
            <a:spLocks/>
          </p:cNvSpPr>
          <p:nvPr/>
        </p:nvSpPr>
        <p:spPr>
          <a:xfrm>
            <a:off x="3905528" y="4622800"/>
            <a:ext cx="2609572" cy="430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 dirty="0" smtClean="0">
                <a:solidFill>
                  <a:schemeClr val="accent2">
                    <a:lumMod val="50000"/>
                  </a:schemeClr>
                </a:solidFill>
              </a:rPr>
              <a:t>Scintillating screen</a:t>
            </a:r>
            <a:endParaRPr lang="en-GB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135D439-75F6-4EE4-9395-D18EDBFFD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55" y="1387538"/>
            <a:ext cx="2743200" cy="29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087947C-CE53-4244-B0A6-C167D2E369BA}"/>
              </a:ext>
            </a:extLst>
          </p:cNvPr>
          <p:cNvSpPr txBox="1">
            <a:spLocks/>
          </p:cNvSpPr>
          <p:nvPr/>
        </p:nvSpPr>
        <p:spPr>
          <a:xfrm>
            <a:off x="774700" y="0"/>
            <a:ext cx="11417299" cy="108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Diagnostics for proton beam overview</a:t>
            </a:r>
            <a:endParaRPr kumimoji="0" lang="en-GB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18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57F4-03A3-4092-94D8-B933114429E7}" type="slidenum">
              <a:rPr lang="en-GB" smtClean="0"/>
              <a:t>6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3461-8BF7-4E92-B5D1-67327973B3ED}"/>
              </a:ext>
            </a:extLst>
          </p:cNvPr>
          <p:cNvSpPr txBox="1">
            <a:spLocks/>
          </p:cNvSpPr>
          <p:nvPr/>
        </p:nvSpPr>
        <p:spPr>
          <a:xfrm>
            <a:off x="863600" y="0"/>
            <a:ext cx="11328400" cy="1088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Medipix3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82FB83-2823-4948-A9D3-1579733A722F}"/>
              </a:ext>
            </a:extLst>
          </p:cNvPr>
          <p:cNvSpPr txBox="1">
            <a:spLocks/>
          </p:cNvSpPr>
          <p:nvPr/>
        </p:nvSpPr>
        <p:spPr>
          <a:xfrm>
            <a:off x="178729" y="1170280"/>
            <a:ext cx="7355161" cy="108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with ASI &amp;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Nikhef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Netherlands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Medipix3 &amp; EBT3 film comparisons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E7DEBD-FC1D-444C-BFD8-B1964424F15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07709" y="1124069"/>
            <a:ext cx="2664296" cy="691834"/>
          </a:xfrm>
          <a:prstGeom prst="rect">
            <a:avLst/>
          </a:prstGeom>
        </p:spPr>
      </p:pic>
      <p:pic>
        <p:nvPicPr>
          <p:cNvPr id="14" name="Picture 2" descr="C:\Users\jfl85473\Dropbox\Writing\Manuscripts\IPAC19 THPMP033\img\THPMP033f1.png">
            <a:extLst>
              <a:ext uri="{FF2B5EF4-FFF2-40B4-BE49-F238E27FC236}">
                <a16:creationId xmlns:a16="http://schemas.microsoft.com/office/drawing/2014/main" id="{F65536D5-5454-43ED-997A-AE785CCF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01" y="2094171"/>
            <a:ext cx="5654402" cy="36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E24740-5102-40CE-B877-8B1F9022254A}"/>
              </a:ext>
            </a:extLst>
          </p:cNvPr>
          <p:cNvSpPr txBox="1">
            <a:spLocks/>
          </p:cNvSpPr>
          <p:nvPr/>
        </p:nvSpPr>
        <p:spPr>
          <a:xfrm>
            <a:off x="2181523" y="2250602"/>
            <a:ext cx="3826978" cy="1354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Medipix3 is a CMOS pixel detector readout chip.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 imaging and dead time free operation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 with Medipix3 detector in a clinical proton therapy environment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proton flux (~10^10 ions/s) </a:t>
            </a:r>
          </a:p>
        </p:txBody>
      </p:sp>
      <p:pic>
        <p:nvPicPr>
          <p:cNvPr id="16" name="media.io_media.io_100Hz_processed (1).mpg" descr="media.io_media.io_100Hz_processed (1).mpg">
            <a:hlinkClick r:id="" action="ppaction://media"/>
            <a:extLst>
              <a:ext uri="{FF2B5EF4-FFF2-40B4-BE49-F238E27FC236}">
                <a16:creationId xmlns:a16="http://schemas.microsoft.com/office/drawing/2014/main" id="{235B4355-893F-49CD-950B-25E34015A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1558" y="2498679"/>
            <a:ext cx="1680566" cy="1680566"/>
          </a:xfrm>
          <a:prstGeom prst="rect">
            <a:avLst/>
          </a:prstGeom>
        </p:spPr>
      </p:pic>
      <p:pic>
        <p:nvPicPr>
          <p:cNvPr id="17" name="Picture 3" descr="C:\Users\jfl85473\Dropbox\Visuals\CCC measurements\Film\imagejanalyse.png">
            <a:extLst>
              <a:ext uri="{FF2B5EF4-FFF2-40B4-BE49-F238E27FC236}">
                <a16:creationId xmlns:a16="http://schemas.microsoft.com/office/drawing/2014/main" id="{51A68C2A-77BA-4467-BF37-3D61F1680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/>
          <a:stretch/>
        </p:blipFill>
        <p:spPr bwMode="auto">
          <a:xfrm>
            <a:off x="477058" y="4442318"/>
            <a:ext cx="1685066" cy="149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00BDB6B-0B19-4A89-9A0F-C9EF3EDB1DAE}"/>
              </a:ext>
            </a:extLst>
          </p:cNvPr>
          <p:cNvSpPr txBox="1">
            <a:spLocks/>
          </p:cNvSpPr>
          <p:nvPr/>
        </p:nvSpPr>
        <p:spPr>
          <a:xfrm>
            <a:off x="2162124" y="5195024"/>
            <a:ext cx="3683137" cy="1354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EBT3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Gafchromic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films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Result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from EBT3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film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 descr="C:\Users\jfl85473\Dropbox\Visuals\CCC measurements\Film\2019\Ipac paper\integ2a.png">
            <a:extLst>
              <a:ext uri="{FF2B5EF4-FFF2-40B4-BE49-F238E27FC236}">
                <a16:creationId xmlns:a16="http://schemas.microsoft.com/office/drawing/2014/main" id="{3321B3CA-A631-C145-9792-B40A95C78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07" y="1950525"/>
            <a:ext cx="3055999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fl85473\Dropbox\Visuals\CCC measurements\Film\2019\Ipac paper\nozzle2a.png">
            <a:extLst>
              <a:ext uri="{FF2B5EF4-FFF2-40B4-BE49-F238E27FC236}">
                <a16:creationId xmlns:a16="http://schemas.microsoft.com/office/drawing/2014/main" id="{05FF96D6-6FAE-2042-986C-41DAB75D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606" y="1950525"/>
            <a:ext cx="3077811" cy="38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nikhef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07" y="1098769"/>
            <a:ext cx="2088232" cy="70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7872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517200" y="3357806"/>
            <a:ext cx="2410313" cy="2685535"/>
            <a:chOff x="6141868" y="3357806"/>
            <a:chExt cx="2410313" cy="2685535"/>
          </a:xfrm>
        </p:grpSpPr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81FCB344-4822-4F5D-BB8F-EC159C225A00}"/>
                </a:ext>
              </a:extLst>
            </p:cNvPr>
            <p:cNvSpPr/>
            <p:nvPr/>
          </p:nvSpPr>
          <p:spPr>
            <a:xfrm>
              <a:off x="6141868" y="3357806"/>
              <a:ext cx="2410313" cy="2685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extrusionOk="0">
                  <a:moveTo>
                    <a:pt x="21600" y="14715"/>
                  </a:moveTo>
                  <a:lnTo>
                    <a:pt x="21600" y="6653"/>
                  </a:lnTo>
                  <a:cubicBezTo>
                    <a:pt x="21600" y="5724"/>
                    <a:pt x="21039" y="4861"/>
                    <a:pt x="20143" y="4396"/>
                  </a:cubicBezTo>
                  <a:lnTo>
                    <a:pt x="12257" y="349"/>
                  </a:lnTo>
                  <a:cubicBezTo>
                    <a:pt x="11361" y="-116"/>
                    <a:pt x="10239" y="-116"/>
                    <a:pt x="9343" y="349"/>
                  </a:cubicBezTo>
                  <a:lnTo>
                    <a:pt x="1457" y="4396"/>
                  </a:lnTo>
                  <a:cubicBezTo>
                    <a:pt x="561" y="4861"/>
                    <a:pt x="0" y="5724"/>
                    <a:pt x="0" y="6653"/>
                  </a:cubicBezTo>
                  <a:lnTo>
                    <a:pt x="0" y="14715"/>
                  </a:lnTo>
                  <a:cubicBezTo>
                    <a:pt x="0" y="15644"/>
                    <a:pt x="561" y="16507"/>
                    <a:pt x="1457" y="16972"/>
                  </a:cubicBezTo>
                  <a:lnTo>
                    <a:pt x="9343" y="21019"/>
                  </a:lnTo>
                  <a:cubicBezTo>
                    <a:pt x="10239" y="21484"/>
                    <a:pt x="11361" y="21484"/>
                    <a:pt x="12257" y="21019"/>
                  </a:cubicBezTo>
                  <a:lnTo>
                    <a:pt x="20143" y="16972"/>
                  </a:lnTo>
                  <a:cubicBezTo>
                    <a:pt x="21039" y="16507"/>
                    <a:pt x="21600" y="15644"/>
                    <a:pt x="21600" y="14715"/>
                  </a:cubicBezTo>
                  <a:close/>
                </a:path>
              </a:pathLst>
            </a:custGeom>
            <a:solidFill>
              <a:srgbClr val="066CA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9F6D25-D180-4EDD-A256-798C90CC3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88" r="46136" b="41279"/>
            <a:stretch/>
          </p:blipFill>
          <p:spPr>
            <a:xfrm>
              <a:off x="6553838" y="4034744"/>
              <a:ext cx="1598830" cy="13080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7266176" y="1189364"/>
            <a:ext cx="2410313" cy="2685535"/>
            <a:chOff x="4890844" y="1189364"/>
            <a:chExt cx="2410313" cy="2685535"/>
          </a:xfrm>
        </p:grpSpPr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5F7E5129-312B-49DB-9B5C-B99B160BFD3F}"/>
                </a:ext>
              </a:extLst>
            </p:cNvPr>
            <p:cNvSpPr/>
            <p:nvPr/>
          </p:nvSpPr>
          <p:spPr>
            <a:xfrm>
              <a:off x="4890844" y="1189364"/>
              <a:ext cx="2410313" cy="2685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8" extrusionOk="0">
                  <a:moveTo>
                    <a:pt x="21600" y="14715"/>
                  </a:moveTo>
                  <a:lnTo>
                    <a:pt x="21600" y="6653"/>
                  </a:lnTo>
                  <a:cubicBezTo>
                    <a:pt x="21600" y="5724"/>
                    <a:pt x="21039" y="4861"/>
                    <a:pt x="20143" y="4396"/>
                  </a:cubicBezTo>
                  <a:lnTo>
                    <a:pt x="12257" y="349"/>
                  </a:lnTo>
                  <a:cubicBezTo>
                    <a:pt x="11361" y="-116"/>
                    <a:pt x="10239" y="-116"/>
                    <a:pt x="9343" y="349"/>
                  </a:cubicBezTo>
                  <a:lnTo>
                    <a:pt x="1457" y="4396"/>
                  </a:lnTo>
                  <a:cubicBezTo>
                    <a:pt x="561" y="4861"/>
                    <a:pt x="0" y="5724"/>
                    <a:pt x="0" y="6653"/>
                  </a:cubicBezTo>
                  <a:lnTo>
                    <a:pt x="0" y="14715"/>
                  </a:lnTo>
                  <a:cubicBezTo>
                    <a:pt x="0" y="15644"/>
                    <a:pt x="561" y="16507"/>
                    <a:pt x="1457" y="16972"/>
                  </a:cubicBezTo>
                  <a:lnTo>
                    <a:pt x="9343" y="21019"/>
                  </a:lnTo>
                  <a:cubicBezTo>
                    <a:pt x="10239" y="21484"/>
                    <a:pt x="11361" y="21484"/>
                    <a:pt x="12257" y="21019"/>
                  </a:cubicBezTo>
                  <a:lnTo>
                    <a:pt x="20143" y="16972"/>
                  </a:lnTo>
                  <a:cubicBezTo>
                    <a:pt x="21039" y="16474"/>
                    <a:pt x="21600" y="15644"/>
                    <a:pt x="21600" y="14715"/>
                  </a:cubicBezTo>
                  <a:close/>
                </a:path>
              </a:pathLst>
            </a:custGeom>
            <a:solidFill>
              <a:srgbClr val="D2A00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96"/>
            <a:stretch/>
          </p:blipFill>
          <p:spPr>
            <a:xfrm>
              <a:off x="5442106" y="1923239"/>
              <a:ext cx="1307786" cy="12197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4087947C-CE53-4244-B0A6-C167D2E369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88021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62" name="Shape">
            <a:extLst>
              <a:ext uri="{FF2B5EF4-FFF2-40B4-BE49-F238E27FC236}">
                <a16:creationId xmlns:a16="http://schemas.microsoft.com/office/drawing/2014/main" id="{7A7C2B01-3AD7-4785-97B1-F00C7FEBD567}"/>
              </a:ext>
            </a:extLst>
          </p:cNvPr>
          <p:cNvSpPr/>
          <p:nvPr/>
        </p:nvSpPr>
        <p:spPr>
          <a:xfrm>
            <a:off x="8809106" y="3190999"/>
            <a:ext cx="412680" cy="499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58" h="20353" extrusionOk="0">
                <a:moveTo>
                  <a:pt x="4518" y="1474"/>
                </a:moveTo>
                <a:cubicBezTo>
                  <a:pt x="404" y="3855"/>
                  <a:pt x="-1242" y="8447"/>
                  <a:pt x="1021" y="12189"/>
                </a:cubicBezTo>
                <a:cubicBezTo>
                  <a:pt x="2050" y="13720"/>
                  <a:pt x="3490" y="14910"/>
                  <a:pt x="5135" y="15761"/>
                </a:cubicBezTo>
                <a:cubicBezTo>
                  <a:pt x="5958" y="16101"/>
                  <a:pt x="6781" y="16441"/>
                  <a:pt x="7604" y="16611"/>
                </a:cubicBezTo>
                <a:cubicBezTo>
                  <a:pt x="8015" y="16611"/>
                  <a:pt x="8221" y="16781"/>
                  <a:pt x="8632" y="16781"/>
                </a:cubicBezTo>
                <a:cubicBezTo>
                  <a:pt x="10895" y="17291"/>
                  <a:pt x="12953" y="18482"/>
                  <a:pt x="14187" y="20183"/>
                </a:cubicBezTo>
                <a:lnTo>
                  <a:pt x="16038" y="19162"/>
                </a:lnTo>
                <a:cubicBezTo>
                  <a:pt x="16244" y="18992"/>
                  <a:pt x="16655" y="19162"/>
                  <a:pt x="16860" y="19332"/>
                </a:cubicBezTo>
                <a:lnTo>
                  <a:pt x="16860" y="19332"/>
                </a:lnTo>
                <a:cubicBezTo>
                  <a:pt x="17066" y="19502"/>
                  <a:pt x="16860" y="19843"/>
                  <a:pt x="16655" y="20013"/>
                </a:cubicBezTo>
                <a:lnTo>
                  <a:pt x="15832" y="20353"/>
                </a:lnTo>
                <a:lnTo>
                  <a:pt x="18095" y="20353"/>
                </a:lnTo>
                <a:cubicBezTo>
                  <a:pt x="18506" y="20353"/>
                  <a:pt x="18712" y="20183"/>
                  <a:pt x="18918" y="20013"/>
                </a:cubicBezTo>
                <a:lnTo>
                  <a:pt x="19946" y="18312"/>
                </a:lnTo>
                <a:lnTo>
                  <a:pt x="19124" y="18652"/>
                </a:lnTo>
                <a:cubicBezTo>
                  <a:pt x="18918" y="18822"/>
                  <a:pt x="18506" y="18652"/>
                  <a:pt x="18301" y="18482"/>
                </a:cubicBezTo>
                <a:lnTo>
                  <a:pt x="18301" y="18482"/>
                </a:lnTo>
                <a:cubicBezTo>
                  <a:pt x="18095" y="18312"/>
                  <a:pt x="18301" y="17972"/>
                  <a:pt x="18507" y="17802"/>
                </a:cubicBezTo>
                <a:lnTo>
                  <a:pt x="20358" y="16781"/>
                </a:lnTo>
                <a:cubicBezTo>
                  <a:pt x="19124" y="14911"/>
                  <a:pt x="18712" y="12870"/>
                  <a:pt x="19329" y="10999"/>
                </a:cubicBezTo>
                <a:cubicBezTo>
                  <a:pt x="19329" y="10658"/>
                  <a:pt x="19535" y="10488"/>
                  <a:pt x="19535" y="10148"/>
                </a:cubicBezTo>
                <a:cubicBezTo>
                  <a:pt x="19741" y="9468"/>
                  <a:pt x="19741" y="8788"/>
                  <a:pt x="19741" y="7937"/>
                </a:cubicBezTo>
                <a:cubicBezTo>
                  <a:pt x="19741" y="6577"/>
                  <a:pt x="19330" y="5046"/>
                  <a:pt x="18301" y="3855"/>
                </a:cubicBezTo>
                <a:cubicBezTo>
                  <a:pt x="15832" y="-57"/>
                  <a:pt x="9455" y="-1247"/>
                  <a:pt x="4518" y="1474"/>
                </a:cubicBezTo>
                <a:close/>
              </a:path>
            </a:pathLst>
          </a:custGeom>
          <a:solidFill>
            <a:srgbClr val="066CA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6015152" y="3357806"/>
            <a:ext cx="2884802" cy="2685535"/>
            <a:chOff x="3639820" y="3357806"/>
            <a:chExt cx="2884802" cy="2685535"/>
          </a:xfrm>
        </p:grpSpPr>
        <p:grpSp>
          <p:nvGrpSpPr>
            <p:cNvPr id="5" name="Group 4"/>
            <p:cNvGrpSpPr/>
            <p:nvPr/>
          </p:nvGrpSpPr>
          <p:grpSpPr>
            <a:xfrm>
              <a:off x="3639820" y="3357806"/>
              <a:ext cx="2410313" cy="2685535"/>
              <a:chOff x="3639820" y="3357806"/>
              <a:chExt cx="2410313" cy="2685535"/>
            </a:xfrm>
          </p:grpSpPr>
          <p:sp>
            <p:nvSpPr>
              <p:cNvPr id="59" name="Shape">
                <a:extLst>
                  <a:ext uri="{FF2B5EF4-FFF2-40B4-BE49-F238E27FC236}">
                    <a16:creationId xmlns:a16="http://schemas.microsoft.com/office/drawing/2014/main" id="{5C067EAC-E758-4DA8-B2E6-56A8C62B4903}"/>
                  </a:ext>
                </a:extLst>
              </p:cNvPr>
              <p:cNvSpPr/>
              <p:nvPr/>
            </p:nvSpPr>
            <p:spPr>
              <a:xfrm>
                <a:off x="3639820" y="3357806"/>
                <a:ext cx="2410313" cy="2685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68" extrusionOk="0">
                    <a:moveTo>
                      <a:pt x="21600" y="14715"/>
                    </a:moveTo>
                    <a:lnTo>
                      <a:pt x="21600" y="6653"/>
                    </a:lnTo>
                    <a:cubicBezTo>
                      <a:pt x="21600" y="5724"/>
                      <a:pt x="21039" y="4861"/>
                      <a:pt x="20143" y="4396"/>
                    </a:cubicBezTo>
                    <a:lnTo>
                      <a:pt x="12257" y="349"/>
                    </a:lnTo>
                    <a:cubicBezTo>
                      <a:pt x="11361" y="-116"/>
                      <a:pt x="10239" y="-116"/>
                      <a:pt x="9343" y="349"/>
                    </a:cubicBezTo>
                    <a:lnTo>
                      <a:pt x="1457" y="4396"/>
                    </a:lnTo>
                    <a:cubicBezTo>
                      <a:pt x="561" y="4861"/>
                      <a:pt x="0" y="5724"/>
                      <a:pt x="0" y="6653"/>
                    </a:cubicBezTo>
                    <a:lnTo>
                      <a:pt x="0" y="14715"/>
                    </a:lnTo>
                    <a:cubicBezTo>
                      <a:pt x="0" y="15644"/>
                      <a:pt x="561" y="16507"/>
                      <a:pt x="1457" y="16972"/>
                    </a:cubicBezTo>
                    <a:lnTo>
                      <a:pt x="9343" y="21019"/>
                    </a:lnTo>
                    <a:cubicBezTo>
                      <a:pt x="10239" y="21484"/>
                      <a:pt x="11361" y="21484"/>
                      <a:pt x="12257" y="21019"/>
                    </a:cubicBezTo>
                    <a:lnTo>
                      <a:pt x="20143" y="16972"/>
                    </a:lnTo>
                    <a:cubicBezTo>
                      <a:pt x="21039" y="16507"/>
                      <a:pt x="21600" y="15644"/>
                      <a:pt x="21600" y="14715"/>
                    </a:cubicBezTo>
                    <a:close/>
                  </a:path>
                </a:pathLst>
              </a:custGeom>
              <a:solidFill>
                <a:srgbClr val="0B2265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F135D439-75F6-4EE4-9395-D18EDBFFD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9101" y="4047372"/>
                <a:ext cx="1231750" cy="13064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54A1083F-010E-47DD-89F9-541F9884004E}"/>
                </a:ext>
              </a:extLst>
            </p:cNvPr>
            <p:cNvSpPr/>
            <p:nvPr/>
          </p:nvSpPr>
          <p:spPr>
            <a:xfrm>
              <a:off x="5975065" y="4483724"/>
              <a:ext cx="549557" cy="413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426" extrusionOk="0">
                  <a:moveTo>
                    <a:pt x="21397" y="10194"/>
                  </a:moveTo>
                  <a:cubicBezTo>
                    <a:pt x="21234" y="5010"/>
                    <a:pt x="17986" y="474"/>
                    <a:pt x="14089" y="42"/>
                  </a:cubicBezTo>
                  <a:cubicBezTo>
                    <a:pt x="12465" y="-174"/>
                    <a:pt x="10840" y="474"/>
                    <a:pt x="9541" y="1338"/>
                  </a:cubicBezTo>
                  <a:cubicBezTo>
                    <a:pt x="8892" y="1770"/>
                    <a:pt x="8404" y="2418"/>
                    <a:pt x="7917" y="3066"/>
                  </a:cubicBezTo>
                  <a:cubicBezTo>
                    <a:pt x="7755" y="3282"/>
                    <a:pt x="7592" y="3498"/>
                    <a:pt x="7268" y="3930"/>
                  </a:cubicBezTo>
                  <a:cubicBezTo>
                    <a:pt x="5968" y="5658"/>
                    <a:pt x="4182" y="6738"/>
                    <a:pt x="2071" y="6738"/>
                  </a:cubicBezTo>
                  <a:lnTo>
                    <a:pt x="2071" y="9114"/>
                  </a:lnTo>
                  <a:cubicBezTo>
                    <a:pt x="2071" y="9546"/>
                    <a:pt x="1908" y="9762"/>
                    <a:pt x="1583" y="9762"/>
                  </a:cubicBezTo>
                  <a:lnTo>
                    <a:pt x="1583" y="9762"/>
                  </a:lnTo>
                  <a:cubicBezTo>
                    <a:pt x="1259" y="9762"/>
                    <a:pt x="1096" y="9546"/>
                    <a:pt x="1096" y="9114"/>
                  </a:cubicBezTo>
                  <a:lnTo>
                    <a:pt x="1096" y="8034"/>
                  </a:lnTo>
                  <a:lnTo>
                    <a:pt x="122" y="10194"/>
                  </a:lnTo>
                  <a:cubicBezTo>
                    <a:pt x="-41" y="10410"/>
                    <a:pt x="-41" y="10842"/>
                    <a:pt x="122" y="11274"/>
                  </a:cubicBezTo>
                  <a:lnTo>
                    <a:pt x="1096" y="13434"/>
                  </a:lnTo>
                  <a:lnTo>
                    <a:pt x="1096" y="12354"/>
                  </a:lnTo>
                  <a:cubicBezTo>
                    <a:pt x="1096" y="11922"/>
                    <a:pt x="1259" y="11706"/>
                    <a:pt x="1583" y="11706"/>
                  </a:cubicBezTo>
                  <a:lnTo>
                    <a:pt x="1583" y="11706"/>
                  </a:lnTo>
                  <a:cubicBezTo>
                    <a:pt x="1908" y="11706"/>
                    <a:pt x="2071" y="11922"/>
                    <a:pt x="2071" y="12354"/>
                  </a:cubicBezTo>
                  <a:lnTo>
                    <a:pt x="2071" y="14730"/>
                  </a:lnTo>
                  <a:cubicBezTo>
                    <a:pt x="4020" y="14730"/>
                    <a:pt x="5806" y="15810"/>
                    <a:pt x="7268" y="17538"/>
                  </a:cubicBezTo>
                  <a:cubicBezTo>
                    <a:pt x="7430" y="17754"/>
                    <a:pt x="7592" y="17970"/>
                    <a:pt x="7917" y="18402"/>
                  </a:cubicBezTo>
                  <a:cubicBezTo>
                    <a:pt x="8404" y="19050"/>
                    <a:pt x="8892" y="19698"/>
                    <a:pt x="9541" y="20130"/>
                  </a:cubicBezTo>
                  <a:cubicBezTo>
                    <a:pt x="10678" y="20994"/>
                    <a:pt x="11977" y="21426"/>
                    <a:pt x="13439" y="21426"/>
                  </a:cubicBezTo>
                  <a:cubicBezTo>
                    <a:pt x="17986" y="21426"/>
                    <a:pt x="21559" y="16458"/>
                    <a:pt x="21397" y="10194"/>
                  </a:cubicBezTo>
                  <a:close/>
                </a:path>
              </a:pathLst>
            </a:custGeom>
            <a:solidFill>
              <a:srgbClr val="0B226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3" name="Shape">
            <a:extLst>
              <a:ext uri="{FF2B5EF4-FFF2-40B4-BE49-F238E27FC236}">
                <a16:creationId xmlns:a16="http://schemas.microsoft.com/office/drawing/2014/main" id="{38EEB481-728B-4EA3-918A-B490E70585FA}"/>
              </a:ext>
            </a:extLst>
          </p:cNvPr>
          <p:cNvSpPr/>
          <p:nvPr/>
        </p:nvSpPr>
        <p:spPr>
          <a:xfrm>
            <a:off x="7516384" y="3482908"/>
            <a:ext cx="413508" cy="506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06" h="20649" extrusionOk="0">
                <a:moveTo>
                  <a:pt x="5331" y="19729"/>
                </a:moveTo>
                <a:cubicBezTo>
                  <a:pt x="9813" y="21600"/>
                  <a:pt x="15315" y="20580"/>
                  <a:pt x="18168" y="17008"/>
                </a:cubicBezTo>
                <a:cubicBezTo>
                  <a:pt x="19391" y="15477"/>
                  <a:pt x="20002" y="13947"/>
                  <a:pt x="20002" y="12246"/>
                </a:cubicBezTo>
                <a:cubicBezTo>
                  <a:pt x="20002" y="11565"/>
                  <a:pt x="20002" y="10715"/>
                  <a:pt x="19595" y="10035"/>
                </a:cubicBezTo>
                <a:cubicBezTo>
                  <a:pt x="19595" y="9695"/>
                  <a:pt x="19391" y="9525"/>
                  <a:pt x="19187" y="9184"/>
                </a:cubicBezTo>
                <a:cubicBezTo>
                  <a:pt x="18576" y="7313"/>
                  <a:pt x="18983" y="5273"/>
                  <a:pt x="20206" y="3402"/>
                </a:cubicBezTo>
                <a:lnTo>
                  <a:pt x="18372" y="2551"/>
                </a:lnTo>
                <a:cubicBezTo>
                  <a:pt x="18168" y="2381"/>
                  <a:pt x="17965" y="2041"/>
                  <a:pt x="18168" y="1871"/>
                </a:cubicBezTo>
                <a:lnTo>
                  <a:pt x="18168" y="1871"/>
                </a:lnTo>
                <a:cubicBezTo>
                  <a:pt x="18372" y="1701"/>
                  <a:pt x="18780" y="1531"/>
                  <a:pt x="18983" y="1701"/>
                </a:cubicBezTo>
                <a:lnTo>
                  <a:pt x="19798" y="2041"/>
                </a:lnTo>
                <a:lnTo>
                  <a:pt x="18779" y="340"/>
                </a:lnTo>
                <a:cubicBezTo>
                  <a:pt x="18575" y="0"/>
                  <a:pt x="18372" y="0"/>
                  <a:pt x="17964" y="0"/>
                </a:cubicBezTo>
                <a:lnTo>
                  <a:pt x="15723" y="0"/>
                </a:lnTo>
                <a:lnTo>
                  <a:pt x="16538" y="340"/>
                </a:lnTo>
                <a:cubicBezTo>
                  <a:pt x="16741" y="510"/>
                  <a:pt x="16945" y="850"/>
                  <a:pt x="16741" y="1021"/>
                </a:cubicBezTo>
                <a:lnTo>
                  <a:pt x="16741" y="1021"/>
                </a:lnTo>
                <a:cubicBezTo>
                  <a:pt x="16538" y="1191"/>
                  <a:pt x="16130" y="1361"/>
                  <a:pt x="15927" y="1191"/>
                </a:cubicBezTo>
                <a:lnTo>
                  <a:pt x="13889" y="170"/>
                </a:lnTo>
                <a:cubicBezTo>
                  <a:pt x="12666" y="2041"/>
                  <a:pt x="10628" y="3232"/>
                  <a:pt x="8387" y="3742"/>
                </a:cubicBezTo>
                <a:cubicBezTo>
                  <a:pt x="7980" y="3742"/>
                  <a:pt x="7776" y="3912"/>
                  <a:pt x="7368" y="3912"/>
                </a:cubicBezTo>
                <a:cubicBezTo>
                  <a:pt x="6553" y="4082"/>
                  <a:pt x="5738" y="4422"/>
                  <a:pt x="4923" y="4762"/>
                </a:cubicBezTo>
                <a:cubicBezTo>
                  <a:pt x="3497" y="5443"/>
                  <a:pt x="2274" y="6463"/>
                  <a:pt x="1255" y="7824"/>
                </a:cubicBezTo>
                <a:cubicBezTo>
                  <a:pt x="-1394" y="12246"/>
                  <a:pt x="236" y="17518"/>
                  <a:pt x="5331" y="19729"/>
                </a:cubicBezTo>
                <a:close/>
              </a:path>
            </a:pathLst>
          </a:custGeom>
          <a:solidFill>
            <a:srgbClr val="D2A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E05C75-607C-47A8-893D-AB0300C4C46E}"/>
              </a:ext>
            </a:extLst>
          </p:cNvPr>
          <p:cNvSpPr txBox="1"/>
          <p:nvPr/>
        </p:nvSpPr>
        <p:spPr>
          <a:xfrm>
            <a:off x="1002535" y="1568365"/>
            <a:ext cx="4350874" cy="4028399"/>
          </a:xfrm>
          <a:prstGeom prst="roundRect">
            <a:avLst/>
          </a:prstGeom>
          <a:ln w="57150">
            <a:solidFill>
              <a:srgbClr val="0B226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180000" tIns="180000" rIns="180000" bIns="180000" rtlCol="0" anchor="ctr">
            <a:normAutofit lnSpcReduction="10000"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buFont typeface="Calibri" panose="020F0502020204030204" pitchFamily="34" charset="0"/>
              <a:buChar char="+"/>
            </a:pPr>
            <a:r>
              <a:rPr lang="en-GB" dirty="0"/>
              <a:t>High resolution</a:t>
            </a:r>
          </a:p>
          <a:p>
            <a:pPr marL="457200" indent="-457200">
              <a:buFont typeface="Calibri" panose="020F0502020204030204" pitchFamily="34" charset="0"/>
              <a:buChar char="+"/>
            </a:pPr>
            <a:r>
              <a:rPr lang="en-GB" dirty="0"/>
              <a:t>Reliability</a:t>
            </a:r>
          </a:p>
          <a:p>
            <a:pPr marL="457200" indent="-457200">
              <a:buFont typeface="Calibri" panose="020F0502020204030204" pitchFamily="34" charset="0"/>
              <a:buChar char="+"/>
            </a:pPr>
            <a:r>
              <a:rPr lang="en-GB" dirty="0"/>
              <a:t>Validity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GB" dirty="0"/>
              <a:t>Interceptive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GB" dirty="0"/>
              <a:t>Ongoing calibration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GB" dirty="0"/>
              <a:t>Beam perturbation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GB" dirty="0"/>
              <a:t>Limited live feedback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1C860D-27F4-413D-9288-ADC6E3A55B57}"/>
              </a:ext>
            </a:extLst>
          </p:cNvPr>
          <p:cNvSpPr txBox="1"/>
          <p:nvPr/>
        </p:nvSpPr>
        <p:spPr>
          <a:xfrm>
            <a:off x="303589" y="5652417"/>
            <a:ext cx="42114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latin typeface="+mj-lt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Walasek-Höhne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GSI and G.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Kube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DESY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Giordanengo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&amp; M.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Donetti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arXiv:1803.00893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042E1-2B64-7F15-1FE0-34A11201C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diagnostics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08476" y="1685747"/>
            <a:ext cx="3206354" cy="1317803"/>
          </a:xfrm>
          <a:prstGeom prst="roundRect">
            <a:avLst>
              <a:gd name="adj" fmla="val 17626"/>
            </a:avLst>
          </a:prstGeom>
          <a:solidFill>
            <a:srgbClr val="E7E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04000" rIns="36000" bIns="18000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No beam perturbation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Online monitoring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Superior error detection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087947C-CE53-4244-B0A6-C167D2E369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88021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1D2CF19-9143-4FD5-804E-90D4E1436B8F}"/>
              </a:ext>
            </a:extLst>
          </p:cNvPr>
          <p:cNvSpPr/>
          <p:nvPr/>
        </p:nvSpPr>
        <p:spPr>
          <a:xfrm>
            <a:off x="243682" y="1450769"/>
            <a:ext cx="480505" cy="480505"/>
          </a:xfrm>
          <a:prstGeom prst="ellipse">
            <a:avLst/>
          </a:prstGeom>
          <a:solidFill>
            <a:srgbClr val="D2A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08476" y="1683590"/>
            <a:ext cx="32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77FC9"/>
                </a:solidFill>
              </a:rPr>
              <a:t>Minimally invasive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74830" y="3334423"/>
            <a:ext cx="3240000" cy="2542972"/>
          </a:xfrm>
          <a:prstGeom prst="roundRect">
            <a:avLst>
              <a:gd name="adj" fmla="val 9376"/>
            </a:avLst>
          </a:prstGeom>
          <a:solidFill>
            <a:srgbClr val="E7E6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0" rIns="36000" bIns="18000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Enabling technology for FLASH and Mini-Beam treatments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Active machine regulation based on live feedback becomes feasible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1D2CF19-9143-4FD5-804E-90D4E1436B8F}"/>
              </a:ext>
            </a:extLst>
          </p:cNvPr>
          <p:cNvSpPr/>
          <p:nvPr/>
        </p:nvSpPr>
        <p:spPr>
          <a:xfrm>
            <a:off x="210036" y="3099444"/>
            <a:ext cx="480505" cy="471912"/>
          </a:xfrm>
          <a:prstGeom prst="ellipse">
            <a:avLst/>
          </a:prstGeom>
          <a:solidFill>
            <a:srgbClr val="D2A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4830" y="3341906"/>
            <a:ext cx="32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B2265"/>
                </a:solidFill>
              </a:rPr>
              <a:t>Novel treatments and improved operation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89D177-2C7F-41B4-8F97-A95DEFBE3C25}"/>
              </a:ext>
            </a:extLst>
          </p:cNvPr>
          <p:cNvGrpSpPr/>
          <p:nvPr/>
        </p:nvGrpSpPr>
        <p:grpSpPr>
          <a:xfrm>
            <a:off x="8311181" y="1385503"/>
            <a:ext cx="3504795" cy="2732637"/>
            <a:chOff x="8334191" y="2153869"/>
            <a:chExt cx="3504795" cy="2732637"/>
          </a:xfrm>
        </p:grpSpPr>
        <p:sp>
          <p:nvSpPr>
            <p:cNvPr id="77" name="Rounded Rectangle 76"/>
            <p:cNvSpPr/>
            <p:nvPr/>
          </p:nvSpPr>
          <p:spPr>
            <a:xfrm>
              <a:off x="8598986" y="2388847"/>
              <a:ext cx="3240000" cy="2497659"/>
            </a:xfrm>
            <a:prstGeom prst="roundRect">
              <a:avLst>
                <a:gd name="adj" fmla="val 8195"/>
              </a:avLst>
            </a:prstGeom>
            <a:solidFill>
              <a:srgbClr val="E7E6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720000" rIns="36000" bIns="180000" rtlCol="0" anchor="ctr"/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dirty="0">
                  <a:solidFill>
                    <a:schemeClr val="tx1"/>
                  </a:solidFill>
                </a:rPr>
                <a:t>No mechanical parts interact with the beam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dirty="0">
                  <a:solidFill>
                    <a:schemeClr val="tx1"/>
                  </a:solidFill>
                </a:rPr>
                <a:t>All key parameters monitored remotely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dirty="0">
                  <a:solidFill>
                    <a:schemeClr val="tx1"/>
                  </a:solidFill>
                </a:rPr>
                <a:t>Significantly reduced maintenance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1D2CF19-9143-4FD5-804E-90D4E1436B8F}"/>
                </a:ext>
              </a:extLst>
            </p:cNvPr>
            <p:cNvSpPr/>
            <p:nvPr/>
          </p:nvSpPr>
          <p:spPr>
            <a:xfrm>
              <a:off x="8334191" y="2153869"/>
              <a:ext cx="480505" cy="480505"/>
            </a:xfrm>
            <a:prstGeom prst="ellipse">
              <a:avLst/>
            </a:prstGeom>
            <a:solidFill>
              <a:srgbClr val="D2A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98986" y="2390665"/>
              <a:ext cx="3240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55A8F"/>
                  </a:solidFill>
                </a:rPr>
                <a:t>Significantly reduced calibration time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4111F-41AC-4479-96A3-836661E7C99D}"/>
              </a:ext>
            </a:extLst>
          </p:cNvPr>
          <p:cNvGrpSpPr/>
          <p:nvPr/>
        </p:nvGrpSpPr>
        <p:grpSpPr>
          <a:xfrm>
            <a:off x="4013270" y="1862921"/>
            <a:ext cx="4010662" cy="4014473"/>
            <a:chOff x="4108714" y="1609052"/>
            <a:chExt cx="4010662" cy="4014473"/>
          </a:xfrm>
        </p:grpSpPr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F69E422B-2855-4709-8D7F-2B818F1B0EF0}"/>
                </a:ext>
              </a:extLst>
            </p:cNvPr>
            <p:cNvSpPr/>
            <p:nvPr/>
          </p:nvSpPr>
          <p:spPr>
            <a:xfrm>
              <a:off x="6153415" y="1609052"/>
              <a:ext cx="1965961" cy="4013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7" y="13356"/>
                  </a:moveTo>
                  <a:lnTo>
                    <a:pt x="6237" y="13356"/>
                  </a:lnTo>
                  <a:lnTo>
                    <a:pt x="15949" y="21600"/>
                  </a:lnTo>
                  <a:lnTo>
                    <a:pt x="18488" y="21600"/>
                  </a:lnTo>
                  <a:cubicBezTo>
                    <a:pt x="20205" y="21600"/>
                    <a:pt x="21600" y="20916"/>
                    <a:pt x="21600" y="20076"/>
                  </a:cubicBezTo>
                  <a:lnTo>
                    <a:pt x="21600" y="1524"/>
                  </a:lnTo>
                  <a:cubicBezTo>
                    <a:pt x="21600" y="684"/>
                    <a:pt x="20205" y="0"/>
                    <a:pt x="18488" y="0"/>
                  </a:cubicBezTo>
                  <a:lnTo>
                    <a:pt x="9488" y="0"/>
                  </a:lnTo>
                  <a:lnTo>
                    <a:pt x="8079" y="1196"/>
                  </a:lnTo>
                  <a:lnTo>
                    <a:pt x="0" y="8052"/>
                  </a:lnTo>
                  <a:lnTo>
                    <a:pt x="6237" y="13356"/>
                  </a:lnTo>
                  <a:close/>
                </a:path>
              </a:pathLst>
            </a:custGeom>
            <a:solidFill>
              <a:srgbClr val="055A8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836F8E33-298F-4A3C-BE9B-808BF0FFCFD5}"/>
                </a:ext>
              </a:extLst>
            </p:cNvPr>
            <p:cNvSpPr/>
            <p:nvPr/>
          </p:nvSpPr>
          <p:spPr>
            <a:xfrm>
              <a:off x="4108714" y="4161753"/>
              <a:ext cx="3418840" cy="1461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7415"/>
                  </a:lnTo>
                  <a:cubicBezTo>
                    <a:pt x="0" y="19723"/>
                    <a:pt x="802" y="21600"/>
                    <a:pt x="1789" y="21600"/>
                  </a:cubicBezTo>
                  <a:lnTo>
                    <a:pt x="21600" y="21600"/>
                  </a:lnTo>
                  <a:lnTo>
                    <a:pt x="20717" y="18016"/>
                  </a:lnTo>
                  <a:lnTo>
                    <a:pt x="16272" y="0"/>
                  </a:lnTo>
                  <a:lnTo>
                    <a:pt x="9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26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Triangle">
              <a:extLst>
                <a:ext uri="{FF2B5EF4-FFF2-40B4-BE49-F238E27FC236}">
                  <a16:creationId xmlns:a16="http://schemas.microsoft.com/office/drawing/2014/main" id="{63850AE4-98FD-4DF8-AF35-A79A16135E7B}"/>
                </a:ext>
              </a:extLst>
            </p:cNvPr>
            <p:cNvSpPr/>
            <p:nvPr/>
          </p:nvSpPr>
          <p:spPr>
            <a:xfrm>
              <a:off x="6686814" y="4161753"/>
              <a:ext cx="703582" cy="1219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B95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BCFAC733-A24E-478D-AD69-151ECE3830B8}"/>
                </a:ext>
              </a:extLst>
            </p:cNvPr>
            <p:cNvSpPr/>
            <p:nvPr/>
          </p:nvSpPr>
          <p:spPr>
            <a:xfrm>
              <a:off x="4108715" y="1609053"/>
              <a:ext cx="2830831" cy="24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1" y="13022"/>
                  </a:moveTo>
                  <a:lnTo>
                    <a:pt x="17423" y="8246"/>
                  </a:lnTo>
                  <a:lnTo>
                    <a:pt x="21600" y="0"/>
                  </a:lnTo>
                  <a:lnTo>
                    <a:pt x="2161" y="0"/>
                  </a:lnTo>
                  <a:cubicBezTo>
                    <a:pt x="969" y="0"/>
                    <a:pt x="0" y="1105"/>
                    <a:pt x="0" y="2465"/>
                  </a:cubicBezTo>
                  <a:lnTo>
                    <a:pt x="0" y="21600"/>
                  </a:lnTo>
                  <a:lnTo>
                    <a:pt x="10659" y="21600"/>
                  </a:lnTo>
                  <a:lnTo>
                    <a:pt x="15001" y="13022"/>
                  </a:lnTo>
                  <a:lnTo>
                    <a:pt x="15001" y="13022"/>
                  </a:lnTo>
                  <a:close/>
                </a:path>
              </a:pathLst>
            </a:custGeom>
            <a:solidFill>
              <a:srgbClr val="077FC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Triangle">
              <a:extLst>
                <a:ext uri="{FF2B5EF4-FFF2-40B4-BE49-F238E27FC236}">
                  <a16:creationId xmlns:a16="http://schemas.microsoft.com/office/drawing/2014/main" id="{7D8A0310-FCBA-4705-83F1-1523FD56D440}"/>
                </a:ext>
              </a:extLst>
            </p:cNvPr>
            <p:cNvSpPr/>
            <p:nvPr/>
          </p:nvSpPr>
          <p:spPr>
            <a:xfrm>
              <a:off x="6077215" y="2548852"/>
              <a:ext cx="317500" cy="5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7CCE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Triangle">
              <a:extLst>
                <a:ext uri="{FF2B5EF4-FFF2-40B4-BE49-F238E27FC236}">
                  <a16:creationId xmlns:a16="http://schemas.microsoft.com/office/drawing/2014/main" id="{F72BDB6A-3E73-4B7B-819A-062F766432C9}"/>
                </a:ext>
              </a:extLst>
            </p:cNvPr>
            <p:cNvSpPr/>
            <p:nvPr/>
          </p:nvSpPr>
          <p:spPr>
            <a:xfrm>
              <a:off x="5581915" y="3171153"/>
              <a:ext cx="1056641" cy="915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2A00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6F2A9C-484A-4565-A01C-862F9B191ED2}"/>
                </a:ext>
              </a:extLst>
            </p:cNvPr>
            <p:cNvSpPr txBox="1"/>
            <p:nvPr/>
          </p:nvSpPr>
          <p:spPr>
            <a:xfrm>
              <a:off x="5239119" y="3684074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8033CEB-B03C-4D31-8F82-24A15D27022C}"/>
                </a:ext>
              </a:extLst>
            </p:cNvPr>
            <p:cNvSpPr txBox="1"/>
            <p:nvPr/>
          </p:nvSpPr>
          <p:spPr>
            <a:xfrm>
              <a:off x="6277220" y="29174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B3852C-0736-473D-81F2-8AF945C7BEEA}"/>
                </a:ext>
              </a:extLst>
            </p:cNvPr>
            <p:cNvSpPr txBox="1"/>
            <p:nvPr/>
          </p:nvSpPr>
          <p:spPr>
            <a:xfrm>
              <a:off x="6382638" y="4220406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663463" y="3551228"/>
              <a:ext cx="888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USP</a:t>
              </a:r>
            </a:p>
          </p:txBody>
        </p:sp>
        <p:pic>
          <p:nvPicPr>
            <p:cNvPr id="79" name="Graphic 27" descr="Lightbulb">
              <a:extLst>
                <a:ext uri="{FF2B5EF4-FFF2-40B4-BE49-F238E27FC236}">
                  <a16:creationId xmlns:a16="http://schemas.microsoft.com/office/drawing/2014/main" id="{BD70E8C1-86A3-42A1-A5EE-EABEAC739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3890" y="4343667"/>
              <a:ext cx="1127521" cy="11275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Graphic 13" descr="Stopwatch 75% with solid fill">
              <a:extLst>
                <a:ext uri="{FF2B5EF4-FFF2-40B4-BE49-F238E27FC236}">
                  <a16:creationId xmlns:a16="http://schemas.microsoft.com/office/drawing/2014/main" id="{9D320ABE-F8B8-463A-AE30-3057133E7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71208" y="2578316"/>
              <a:ext cx="1290424" cy="12904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C61E0F7B-46B5-47D9-B215-86E134BB3608}"/>
                </a:ext>
              </a:extLst>
            </p:cNvPr>
            <p:cNvSpPr/>
            <p:nvPr/>
          </p:nvSpPr>
          <p:spPr>
            <a:xfrm rot="5400000">
              <a:off x="4854474" y="2098493"/>
              <a:ext cx="729436" cy="1293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577" extrusionOk="0">
                  <a:moveTo>
                    <a:pt x="18235" y="11956"/>
                  </a:moveTo>
                  <a:lnTo>
                    <a:pt x="18235" y="7870"/>
                  </a:lnTo>
                  <a:lnTo>
                    <a:pt x="20912" y="7870"/>
                  </a:lnTo>
                  <a:cubicBezTo>
                    <a:pt x="21314" y="7870"/>
                    <a:pt x="21448" y="7333"/>
                    <a:pt x="21136" y="7099"/>
                  </a:cubicBezTo>
                  <a:lnTo>
                    <a:pt x="16450" y="3900"/>
                  </a:lnTo>
                  <a:lnTo>
                    <a:pt x="10871" y="70"/>
                  </a:lnTo>
                  <a:cubicBezTo>
                    <a:pt x="10737" y="-23"/>
                    <a:pt x="10559" y="-23"/>
                    <a:pt x="10447" y="70"/>
                  </a:cubicBezTo>
                  <a:lnTo>
                    <a:pt x="4869" y="3900"/>
                  </a:lnTo>
                  <a:lnTo>
                    <a:pt x="183" y="7099"/>
                  </a:lnTo>
                  <a:cubicBezTo>
                    <a:pt x="-152" y="7333"/>
                    <a:pt x="4" y="7870"/>
                    <a:pt x="406" y="7870"/>
                  </a:cubicBezTo>
                  <a:lnTo>
                    <a:pt x="3084" y="7870"/>
                  </a:lnTo>
                  <a:lnTo>
                    <a:pt x="3084" y="9201"/>
                  </a:lnTo>
                  <a:lnTo>
                    <a:pt x="3084" y="9201"/>
                  </a:lnTo>
                  <a:lnTo>
                    <a:pt x="3084" y="15833"/>
                  </a:lnTo>
                  <a:lnTo>
                    <a:pt x="3106" y="15833"/>
                  </a:lnTo>
                  <a:lnTo>
                    <a:pt x="3106" y="20970"/>
                  </a:lnTo>
                  <a:lnTo>
                    <a:pt x="3106" y="20970"/>
                  </a:lnTo>
                  <a:lnTo>
                    <a:pt x="3106" y="21577"/>
                  </a:lnTo>
                  <a:lnTo>
                    <a:pt x="18235" y="21577"/>
                  </a:lnTo>
                  <a:lnTo>
                    <a:pt x="18235" y="14338"/>
                  </a:lnTo>
                  <a:lnTo>
                    <a:pt x="18212" y="14338"/>
                  </a:lnTo>
                  <a:lnTo>
                    <a:pt x="18235" y="11956"/>
                  </a:lnTo>
                  <a:lnTo>
                    <a:pt x="18235" y="11956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F0DDE9A-209E-41BD-A1ED-FCFC2B108771}"/>
              </a:ext>
            </a:extLst>
          </p:cNvPr>
          <p:cNvSpPr txBox="1"/>
          <p:nvPr/>
        </p:nvSpPr>
        <p:spPr>
          <a:xfrm>
            <a:off x="8177375" y="4521558"/>
            <a:ext cx="401462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latin typeface="+mj-lt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N. Kumar, C.P. Welsch, et. al,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alibri "/>
              </a:rPr>
              <a:t>Physica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 Medica 73, p 173-178 (2020).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Calibri 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S. Jolly, C.P. Welsch, et al.,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Technical challenges for FLASH proton therapy“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, Phys Med 2020 –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Galileo Galilei Award, best paper in 2020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  <a:latin typeface="Calibri "/>
            </a:endParaRP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“Non-Invasive Gas Jet In-Vivo Dosimetry for Particle Beam Therapy”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, contributed talk at IPAC21</a:t>
            </a:r>
          </a:p>
          <a:p>
            <a:endParaRPr lang="en-GB" b="1" dirty="0">
              <a:solidFill>
                <a:schemeClr val="bg1">
                  <a:lumMod val="50000"/>
                </a:schemeClr>
              </a:solidFill>
              <a:latin typeface="Calibri 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FF2CE5-20BF-2AE3-1A58-7F0BB79B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123958" cy="1088021"/>
          </a:xfrm>
        </p:spPr>
        <p:txBody>
          <a:bodyPr/>
          <a:lstStyle/>
          <a:p>
            <a:r>
              <a:rPr lang="en-GB" i="1" dirty="0" smtClean="0"/>
              <a:t>Gas Jet Monitor</a:t>
            </a:r>
            <a:r>
              <a:rPr lang="en-GB" dirty="0" smtClean="0"/>
              <a:t> </a:t>
            </a:r>
            <a:r>
              <a:rPr lang="en-GB" dirty="0"/>
              <a:t>- Novel diagnostics solution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8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 jet shaping">
            <a:hlinkClick r:id="" action="ppaction://media"/>
            <a:extLst>
              <a:ext uri="{FF2B5EF4-FFF2-40B4-BE49-F238E27FC236}">
                <a16:creationId xmlns:a16="http://schemas.microsoft.com/office/drawing/2014/main" id="{44FE6761-4766-43E1-830E-AA70D3978D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25" y="1757044"/>
            <a:ext cx="5222274" cy="293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11830-7379-4D20-91D7-AF34CEDF90AD}"/>
              </a:ext>
            </a:extLst>
          </p:cNvPr>
          <p:cNvSpPr txBox="1"/>
          <p:nvPr/>
        </p:nvSpPr>
        <p:spPr>
          <a:xfrm>
            <a:off x="1000200" y="4917006"/>
            <a:ext cx="522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Gas jet shaping</a:t>
            </a: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F75584-8B78-4F0F-B9C8-B42D42510C04}"/>
              </a:ext>
            </a:extLst>
          </p:cNvPr>
          <p:cNvGrpSpPr/>
          <p:nvPr/>
        </p:nvGrpSpPr>
        <p:grpSpPr>
          <a:xfrm>
            <a:off x="7193192" y="1312307"/>
            <a:ext cx="4050990" cy="4405344"/>
            <a:chOff x="7110064" y="1509089"/>
            <a:chExt cx="4050990" cy="4405344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B849B5C-0F47-450C-AE40-BFA08D86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2809" y="2243001"/>
              <a:ext cx="4018245" cy="367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Down Arrow 88">
              <a:extLst>
                <a:ext uri="{FF2B5EF4-FFF2-40B4-BE49-F238E27FC236}">
                  <a16:creationId xmlns:a16="http://schemas.microsoft.com/office/drawing/2014/main" id="{6C2A144E-B7A7-41AF-ABAC-60584796B29E}"/>
                </a:ext>
              </a:extLst>
            </p:cNvPr>
            <p:cNvSpPr/>
            <p:nvPr/>
          </p:nvSpPr>
          <p:spPr>
            <a:xfrm rot="10800000">
              <a:off x="8973134" y="3020506"/>
              <a:ext cx="334620" cy="1499251"/>
            </a:xfrm>
            <a:prstGeom prst="downArrow">
              <a:avLst>
                <a:gd name="adj1" fmla="val 53857"/>
                <a:gd name="adj2" fmla="val 106406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grpSp>
          <p:nvGrpSpPr>
            <p:cNvPr id="109" name="Group 16">
              <a:extLst>
                <a:ext uri="{FF2B5EF4-FFF2-40B4-BE49-F238E27FC236}">
                  <a16:creationId xmlns:a16="http://schemas.microsoft.com/office/drawing/2014/main" id="{60302F45-A1DF-46B7-B508-A767C5406E7C}"/>
                </a:ext>
              </a:extLst>
            </p:cNvPr>
            <p:cNvGrpSpPr>
              <a:grpSpLocks noChangeAspect="1"/>
            </p:cNvGrpSpPr>
            <p:nvPr/>
          </p:nvGrpSpPr>
          <p:grpSpPr>
            <a:xfrm rot="21449118">
              <a:off x="9020162" y="4676169"/>
              <a:ext cx="296952" cy="225401"/>
              <a:chOff x="4898030" y="3284984"/>
              <a:chExt cx="754090" cy="572391"/>
            </a:xfrm>
          </p:grpSpPr>
          <p:grpSp>
            <p:nvGrpSpPr>
              <p:cNvPr id="110" name="Group 17">
                <a:extLst>
                  <a:ext uri="{FF2B5EF4-FFF2-40B4-BE49-F238E27FC236}">
                    <a16:creationId xmlns:a16="http://schemas.microsoft.com/office/drawing/2014/main" id="{B89C611B-7883-4EE2-B857-F69E4152C091}"/>
                  </a:ext>
                </a:extLst>
              </p:cNvPr>
              <p:cNvGrpSpPr/>
              <p:nvPr/>
            </p:nvGrpSpPr>
            <p:grpSpPr>
              <a:xfrm>
                <a:off x="5202830" y="3356992"/>
                <a:ext cx="213921" cy="216024"/>
                <a:chOff x="2341853" y="2120210"/>
                <a:chExt cx="720069" cy="504056"/>
              </a:xfrm>
            </p:grpSpPr>
            <p:sp>
              <p:nvSpPr>
                <p:cNvPr id="192" name="Flowchart: Connector 191">
                  <a:extLst>
                    <a:ext uri="{FF2B5EF4-FFF2-40B4-BE49-F238E27FC236}">
                      <a16:creationId xmlns:a16="http://schemas.microsoft.com/office/drawing/2014/main" id="{6E89BBB3-421D-4D10-8829-80AD8CBB64D3}"/>
                    </a:ext>
                  </a:extLst>
                </p:cNvPr>
                <p:cNvSpPr/>
                <p:nvPr/>
              </p:nvSpPr>
              <p:spPr>
                <a:xfrm>
                  <a:off x="2341853" y="2120210"/>
                  <a:ext cx="720069" cy="504056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93" name="Group 40">
                  <a:extLst>
                    <a:ext uri="{FF2B5EF4-FFF2-40B4-BE49-F238E27FC236}">
                      <a16:creationId xmlns:a16="http://schemas.microsoft.com/office/drawing/2014/main" id="{37C484B8-26EC-4F81-BDFD-8AAEFC7F2845}"/>
                    </a:ext>
                  </a:extLst>
                </p:cNvPr>
                <p:cNvGrpSpPr/>
                <p:nvPr/>
              </p:nvGrpSpPr>
              <p:grpSpPr>
                <a:xfrm>
                  <a:off x="2487960" y="2192218"/>
                  <a:ext cx="427856" cy="360040"/>
                  <a:chOff x="2487960" y="2192218"/>
                  <a:chExt cx="423664" cy="360040"/>
                </a:xfrm>
              </p:grpSpPr>
              <p:cxnSp>
                <p:nvCxnSpPr>
                  <p:cNvPr id="194" name="Straight Connector 193">
                    <a:extLst>
                      <a:ext uri="{FF2B5EF4-FFF2-40B4-BE49-F238E27FC236}">
                        <a16:creationId xmlns:a16="http://schemas.microsoft.com/office/drawing/2014/main" id="{9C85C0B7-0F34-4B5B-9D67-02AAA6C29E48}"/>
                      </a:ext>
                    </a:extLst>
                  </p:cNvPr>
                  <p:cNvCxnSpPr/>
                  <p:nvPr/>
                </p:nvCxnSpPr>
                <p:spPr>
                  <a:xfrm>
                    <a:off x="2699792" y="2192218"/>
                    <a:ext cx="0" cy="36004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51A3FEEA-709A-4B59-9D47-327699CF8869}"/>
                      </a:ext>
                    </a:extLst>
                  </p:cNvPr>
                  <p:cNvCxnSpPr/>
                  <p:nvPr/>
                </p:nvCxnSpPr>
                <p:spPr>
                  <a:xfrm>
                    <a:off x="2487960" y="2372238"/>
                    <a:ext cx="4236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1" name="Group 18">
                <a:extLst>
                  <a:ext uri="{FF2B5EF4-FFF2-40B4-BE49-F238E27FC236}">
                    <a16:creationId xmlns:a16="http://schemas.microsoft.com/office/drawing/2014/main" id="{F10D30A3-8B75-4BC1-B32C-2EF72B524AB8}"/>
                  </a:ext>
                </a:extLst>
              </p:cNvPr>
              <p:cNvGrpSpPr/>
              <p:nvPr/>
            </p:nvGrpSpPr>
            <p:grpSpPr>
              <a:xfrm>
                <a:off x="4898030" y="3284984"/>
                <a:ext cx="754090" cy="572391"/>
                <a:chOff x="4898030" y="3284984"/>
                <a:chExt cx="754090" cy="572391"/>
              </a:xfrm>
            </p:grpSpPr>
            <p:grpSp>
              <p:nvGrpSpPr>
                <p:cNvPr id="172" name="Group 19">
                  <a:extLst>
                    <a:ext uri="{FF2B5EF4-FFF2-40B4-BE49-F238E27FC236}">
                      <a16:creationId xmlns:a16="http://schemas.microsoft.com/office/drawing/2014/main" id="{DF9D6278-E043-4D65-830A-B1D8CFFA7C9D}"/>
                    </a:ext>
                  </a:extLst>
                </p:cNvPr>
                <p:cNvGrpSpPr/>
                <p:nvPr/>
              </p:nvGrpSpPr>
              <p:grpSpPr>
                <a:xfrm>
                  <a:off x="4898030" y="3488951"/>
                  <a:ext cx="213921" cy="216024"/>
                  <a:chOff x="2341853" y="2120210"/>
                  <a:chExt cx="720069" cy="504056"/>
                </a:xfrm>
              </p:grpSpPr>
              <p:sp>
                <p:nvSpPr>
                  <p:cNvPr id="188" name="Flowchart: Connector 187">
                    <a:extLst>
                      <a:ext uri="{FF2B5EF4-FFF2-40B4-BE49-F238E27FC236}">
                        <a16:creationId xmlns:a16="http://schemas.microsoft.com/office/drawing/2014/main" id="{52B0E361-950B-4ECE-979F-BE4B75FBDDC7}"/>
                      </a:ext>
                    </a:extLst>
                  </p:cNvPr>
                  <p:cNvSpPr/>
                  <p:nvPr/>
                </p:nvSpPr>
                <p:spPr>
                  <a:xfrm>
                    <a:off x="2341853" y="2120210"/>
                    <a:ext cx="720069" cy="50405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89" name="Group 36">
                    <a:extLst>
                      <a:ext uri="{FF2B5EF4-FFF2-40B4-BE49-F238E27FC236}">
                        <a16:creationId xmlns:a16="http://schemas.microsoft.com/office/drawing/2014/main" id="{FEF654D5-C0E2-4164-95EC-8018F0A96903}"/>
                      </a:ext>
                    </a:extLst>
                  </p:cNvPr>
                  <p:cNvGrpSpPr/>
                  <p:nvPr/>
                </p:nvGrpSpPr>
                <p:grpSpPr>
                  <a:xfrm>
                    <a:off x="2487960" y="2192218"/>
                    <a:ext cx="427856" cy="360040"/>
                    <a:chOff x="2487960" y="2192218"/>
                    <a:chExt cx="423664" cy="360040"/>
                  </a:xfrm>
                </p:grpSpPr>
                <p:cxnSp>
                  <p:nvCxnSpPr>
                    <p:cNvPr id="190" name="Straight Connector 189">
                      <a:extLst>
                        <a:ext uri="{FF2B5EF4-FFF2-40B4-BE49-F238E27FC236}">
                          <a16:creationId xmlns:a16="http://schemas.microsoft.com/office/drawing/2014/main" id="{C0060FC0-EE04-4923-A00E-84689BA414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99792" y="2192218"/>
                      <a:ext cx="0" cy="36004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Straight Connector 190">
                      <a:extLst>
                        <a:ext uri="{FF2B5EF4-FFF2-40B4-BE49-F238E27FC236}">
                          <a16:creationId xmlns:a16="http://schemas.microsoft.com/office/drawing/2014/main" id="{DB079D41-A590-4B7B-9C2C-5BC70FD40C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87960" y="2372238"/>
                      <a:ext cx="42366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73" name="Group 20">
                  <a:extLst>
                    <a:ext uri="{FF2B5EF4-FFF2-40B4-BE49-F238E27FC236}">
                      <a16:creationId xmlns:a16="http://schemas.microsoft.com/office/drawing/2014/main" id="{E05BC3E1-E069-47E6-B35C-2D7AD54914F7}"/>
                    </a:ext>
                  </a:extLst>
                </p:cNvPr>
                <p:cNvGrpSpPr/>
                <p:nvPr/>
              </p:nvGrpSpPr>
              <p:grpSpPr>
                <a:xfrm>
                  <a:off x="5050430" y="3641351"/>
                  <a:ext cx="213921" cy="216024"/>
                  <a:chOff x="2341853" y="2120210"/>
                  <a:chExt cx="720069" cy="504056"/>
                </a:xfrm>
              </p:grpSpPr>
              <p:sp>
                <p:nvSpPr>
                  <p:cNvPr id="184" name="Flowchart: Connector 183">
                    <a:extLst>
                      <a:ext uri="{FF2B5EF4-FFF2-40B4-BE49-F238E27FC236}">
                        <a16:creationId xmlns:a16="http://schemas.microsoft.com/office/drawing/2014/main" id="{D616A0EB-6844-4D69-A5FA-8266FAA73FE9}"/>
                      </a:ext>
                    </a:extLst>
                  </p:cNvPr>
                  <p:cNvSpPr/>
                  <p:nvPr/>
                </p:nvSpPr>
                <p:spPr>
                  <a:xfrm>
                    <a:off x="2341853" y="2120210"/>
                    <a:ext cx="720069" cy="50405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85" name="Group 32">
                    <a:extLst>
                      <a:ext uri="{FF2B5EF4-FFF2-40B4-BE49-F238E27FC236}">
                        <a16:creationId xmlns:a16="http://schemas.microsoft.com/office/drawing/2014/main" id="{7E1628D1-8BF9-489A-90F8-D562D9305410}"/>
                      </a:ext>
                    </a:extLst>
                  </p:cNvPr>
                  <p:cNvGrpSpPr/>
                  <p:nvPr/>
                </p:nvGrpSpPr>
                <p:grpSpPr>
                  <a:xfrm>
                    <a:off x="2487960" y="2192218"/>
                    <a:ext cx="427856" cy="360040"/>
                    <a:chOff x="2487960" y="2192218"/>
                    <a:chExt cx="423664" cy="360040"/>
                  </a:xfrm>
                </p:grpSpPr>
                <p:cxnSp>
                  <p:nvCxnSpPr>
                    <p:cNvPr id="186" name="Straight Connector 185">
                      <a:extLst>
                        <a:ext uri="{FF2B5EF4-FFF2-40B4-BE49-F238E27FC236}">
                          <a16:creationId xmlns:a16="http://schemas.microsoft.com/office/drawing/2014/main" id="{F2279696-0D81-4C53-8CC5-3B4A3CD50B5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99792" y="2192218"/>
                      <a:ext cx="0" cy="36004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Straight Connector 186">
                      <a:extLst>
                        <a:ext uri="{FF2B5EF4-FFF2-40B4-BE49-F238E27FC236}">
                          <a16:creationId xmlns:a16="http://schemas.microsoft.com/office/drawing/2014/main" id="{ABAE86B1-00C2-49FC-A7D7-F380FE7EC3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87960" y="2372238"/>
                      <a:ext cx="42366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74" name="Group 21">
                  <a:extLst>
                    <a:ext uri="{FF2B5EF4-FFF2-40B4-BE49-F238E27FC236}">
                      <a16:creationId xmlns:a16="http://schemas.microsoft.com/office/drawing/2014/main" id="{8DB0B73D-2D97-47F4-A8B1-3E904453817B}"/>
                    </a:ext>
                  </a:extLst>
                </p:cNvPr>
                <p:cNvGrpSpPr/>
                <p:nvPr/>
              </p:nvGrpSpPr>
              <p:grpSpPr>
                <a:xfrm>
                  <a:off x="5438199" y="3284984"/>
                  <a:ext cx="213921" cy="216024"/>
                  <a:chOff x="2341853" y="2120210"/>
                  <a:chExt cx="720069" cy="504056"/>
                </a:xfrm>
              </p:grpSpPr>
              <p:sp>
                <p:nvSpPr>
                  <p:cNvPr id="180" name="Flowchart: Connector 179">
                    <a:extLst>
                      <a:ext uri="{FF2B5EF4-FFF2-40B4-BE49-F238E27FC236}">
                        <a16:creationId xmlns:a16="http://schemas.microsoft.com/office/drawing/2014/main" id="{B4CDC53A-DB92-4A92-94D5-C2263D036AA0}"/>
                      </a:ext>
                    </a:extLst>
                  </p:cNvPr>
                  <p:cNvSpPr/>
                  <p:nvPr/>
                </p:nvSpPr>
                <p:spPr>
                  <a:xfrm>
                    <a:off x="2341853" y="2120210"/>
                    <a:ext cx="720069" cy="50405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81" name="Group 28">
                    <a:extLst>
                      <a:ext uri="{FF2B5EF4-FFF2-40B4-BE49-F238E27FC236}">
                        <a16:creationId xmlns:a16="http://schemas.microsoft.com/office/drawing/2014/main" id="{89F77AA9-033A-4939-A78F-D749E30FF5F4}"/>
                      </a:ext>
                    </a:extLst>
                  </p:cNvPr>
                  <p:cNvGrpSpPr/>
                  <p:nvPr/>
                </p:nvGrpSpPr>
                <p:grpSpPr>
                  <a:xfrm>
                    <a:off x="2487960" y="2192218"/>
                    <a:ext cx="427856" cy="360040"/>
                    <a:chOff x="2487960" y="2192218"/>
                    <a:chExt cx="423664" cy="360040"/>
                  </a:xfrm>
                </p:grpSpPr>
                <p:cxnSp>
                  <p:nvCxnSpPr>
                    <p:cNvPr id="182" name="Straight Connector 181">
                      <a:extLst>
                        <a:ext uri="{FF2B5EF4-FFF2-40B4-BE49-F238E27FC236}">
                          <a16:creationId xmlns:a16="http://schemas.microsoft.com/office/drawing/2014/main" id="{123BD28A-0FAE-4691-8998-D0E1C27B24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99792" y="2192218"/>
                      <a:ext cx="0" cy="36004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Straight Connector 182">
                      <a:extLst>
                        <a:ext uri="{FF2B5EF4-FFF2-40B4-BE49-F238E27FC236}">
                          <a16:creationId xmlns:a16="http://schemas.microsoft.com/office/drawing/2014/main" id="{C6CD5645-8812-4CFB-8FF6-DEECFD916E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87960" y="2372238"/>
                      <a:ext cx="42366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75" name="Group 22">
                  <a:extLst>
                    <a:ext uri="{FF2B5EF4-FFF2-40B4-BE49-F238E27FC236}">
                      <a16:creationId xmlns:a16="http://schemas.microsoft.com/office/drawing/2014/main" id="{6799C399-28F8-4AE1-9FDF-78D27C089736}"/>
                    </a:ext>
                  </a:extLst>
                </p:cNvPr>
                <p:cNvGrpSpPr/>
                <p:nvPr/>
              </p:nvGrpSpPr>
              <p:grpSpPr>
                <a:xfrm>
                  <a:off x="5258807" y="3549757"/>
                  <a:ext cx="213921" cy="216024"/>
                  <a:chOff x="1980395" y="1897919"/>
                  <a:chExt cx="720070" cy="504056"/>
                </a:xfrm>
              </p:grpSpPr>
              <p:sp>
                <p:nvSpPr>
                  <p:cNvPr id="176" name="Flowchart: Connector 175">
                    <a:extLst>
                      <a:ext uri="{FF2B5EF4-FFF2-40B4-BE49-F238E27FC236}">
                        <a16:creationId xmlns:a16="http://schemas.microsoft.com/office/drawing/2014/main" id="{3ABBA001-B27F-4321-9F30-2D3B49E630E2}"/>
                      </a:ext>
                    </a:extLst>
                  </p:cNvPr>
                  <p:cNvSpPr/>
                  <p:nvPr/>
                </p:nvSpPr>
                <p:spPr>
                  <a:xfrm>
                    <a:off x="1980395" y="1897919"/>
                    <a:ext cx="720070" cy="50405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77" name="Group 24">
                    <a:extLst>
                      <a:ext uri="{FF2B5EF4-FFF2-40B4-BE49-F238E27FC236}">
                        <a16:creationId xmlns:a16="http://schemas.microsoft.com/office/drawing/2014/main" id="{226423BD-B5DC-4428-ABB7-219DA2CD1122}"/>
                      </a:ext>
                    </a:extLst>
                  </p:cNvPr>
                  <p:cNvGrpSpPr/>
                  <p:nvPr/>
                </p:nvGrpSpPr>
                <p:grpSpPr>
                  <a:xfrm>
                    <a:off x="2126500" y="1995255"/>
                    <a:ext cx="427856" cy="360040"/>
                    <a:chOff x="2130042" y="1995255"/>
                    <a:chExt cx="423664" cy="360040"/>
                  </a:xfrm>
                </p:grpSpPr>
                <p:cxnSp>
                  <p:nvCxnSpPr>
                    <p:cNvPr id="178" name="Straight Connector 177">
                      <a:extLst>
                        <a:ext uri="{FF2B5EF4-FFF2-40B4-BE49-F238E27FC236}">
                          <a16:creationId xmlns:a16="http://schemas.microsoft.com/office/drawing/2014/main" id="{0E24C27E-5C7C-471F-95D8-B0FC4B4E80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40284" y="1995255"/>
                      <a:ext cx="0" cy="36004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78">
                      <a:extLst>
                        <a:ext uri="{FF2B5EF4-FFF2-40B4-BE49-F238E27FC236}">
                          <a16:creationId xmlns:a16="http://schemas.microsoft.com/office/drawing/2014/main" id="{41B36EF5-ADF0-4545-B842-48066F63EC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130042" y="2149949"/>
                      <a:ext cx="423664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96" name="Group 43">
              <a:extLst>
                <a:ext uri="{FF2B5EF4-FFF2-40B4-BE49-F238E27FC236}">
                  <a16:creationId xmlns:a16="http://schemas.microsoft.com/office/drawing/2014/main" id="{0D883805-1DAA-4BBD-AE28-402B6B6701A1}"/>
                </a:ext>
              </a:extLst>
            </p:cNvPr>
            <p:cNvGrpSpPr/>
            <p:nvPr/>
          </p:nvGrpSpPr>
          <p:grpSpPr>
            <a:xfrm>
              <a:off x="8489058" y="2707116"/>
              <a:ext cx="1295400" cy="323165"/>
              <a:chOff x="4564852" y="2370843"/>
              <a:chExt cx="1610445" cy="393498"/>
            </a:xfrm>
          </p:grpSpPr>
          <p:sp>
            <p:nvSpPr>
              <p:cNvPr id="197" name="Can 128">
                <a:extLst>
                  <a:ext uri="{FF2B5EF4-FFF2-40B4-BE49-F238E27FC236}">
                    <a16:creationId xmlns:a16="http://schemas.microsoft.com/office/drawing/2014/main" id="{3BAE347A-0B09-4094-B5BF-A9E40453631F}"/>
                  </a:ext>
                </a:extLst>
              </p:cNvPr>
              <p:cNvSpPr/>
              <p:nvPr/>
            </p:nvSpPr>
            <p:spPr>
              <a:xfrm>
                <a:off x="4564852" y="2392398"/>
                <a:ext cx="1610445" cy="360039"/>
              </a:xfrm>
              <a:prstGeom prst="can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802868C-173E-4C8B-9787-53D6171C721A}"/>
                  </a:ext>
                </a:extLst>
              </p:cNvPr>
              <p:cNvSpPr txBox="1"/>
              <p:nvPr/>
            </p:nvSpPr>
            <p:spPr>
              <a:xfrm>
                <a:off x="5039266" y="2370843"/>
                <a:ext cx="693914" cy="393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b="1"/>
                  <a:t>MCP</a:t>
                </a:r>
              </a:p>
            </p:txBody>
          </p:sp>
        </p:grpSp>
        <p:grpSp>
          <p:nvGrpSpPr>
            <p:cNvPr id="199" name="Group 46">
              <a:extLst>
                <a:ext uri="{FF2B5EF4-FFF2-40B4-BE49-F238E27FC236}">
                  <a16:creationId xmlns:a16="http://schemas.microsoft.com/office/drawing/2014/main" id="{629797E5-36E5-4BC2-A559-B39D3BEEFEDB}"/>
                </a:ext>
              </a:extLst>
            </p:cNvPr>
            <p:cNvGrpSpPr/>
            <p:nvPr/>
          </p:nvGrpSpPr>
          <p:grpSpPr>
            <a:xfrm>
              <a:off x="8856716" y="2723922"/>
              <a:ext cx="540074" cy="266700"/>
              <a:chOff x="1438123" y="1676400"/>
              <a:chExt cx="540074" cy="266700"/>
            </a:xfrm>
          </p:grpSpPr>
          <p:grpSp>
            <p:nvGrpSpPr>
              <p:cNvPr id="200" name="Group 47">
                <a:extLst>
                  <a:ext uri="{FF2B5EF4-FFF2-40B4-BE49-F238E27FC236}">
                    <a16:creationId xmlns:a16="http://schemas.microsoft.com/office/drawing/2014/main" id="{E94EE2DC-51FB-4174-A37A-5D7B7550CAC7}"/>
                  </a:ext>
                </a:extLst>
              </p:cNvPr>
              <p:cNvGrpSpPr/>
              <p:nvPr/>
            </p:nvGrpSpPr>
            <p:grpSpPr>
              <a:xfrm>
                <a:off x="1547664" y="16764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60569C11-7AAB-452F-ACE9-0FA11878BDA3}"/>
                    </a:ext>
                  </a:extLst>
                </p:cNvPr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546C41F5-DEE0-40C2-9740-99C06B669F4A}"/>
                    </a:ext>
                  </a:extLst>
                </p:cNvPr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48">
                <a:extLst>
                  <a:ext uri="{FF2B5EF4-FFF2-40B4-BE49-F238E27FC236}">
                    <a16:creationId xmlns:a16="http://schemas.microsoft.com/office/drawing/2014/main" id="{16240FDC-0CEE-4E47-A9B0-3FBF4B67B2AB}"/>
                  </a:ext>
                </a:extLst>
              </p:cNvPr>
              <p:cNvGrpSpPr/>
              <p:nvPr/>
            </p:nvGrpSpPr>
            <p:grpSpPr>
              <a:xfrm>
                <a:off x="1752600" y="16764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7B521A33-8995-4FDE-BDDD-AE4C94B4533F}"/>
                    </a:ext>
                  </a:extLst>
                </p:cNvPr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22833F57-7049-4A40-A0E5-911908717F17}"/>
                    </a:ext>
                  </a:extLst>
                </p:cNvPr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49">
                <a:extLst>
                  <a:ext uri="{FF2B5EF4-FFF2-40B4-BE49-F238E27FC236}">
                    <a16:creationId xmlns:a16="http://schemas.microsoft.com/office/drawing/2014/main" id="{010C9D22-44BC-4F40-83C9-064A02BD86B5}"/>
                  </a:ext>
                </a:extLst>
              </p:cNvPr>
              <p:cNvGrpSpPr/>
              <p:nvPr/>
            </p:nvGrpSpPr>
            <p:grpSpPr>
              <a:xfrm>
                <a:off x="1852464" y="1714500"/>
                <a:ext cx="125733" cy="114300"/>
                <a:chOff x="1547664" y="1676400"/>
                <a:chExt cx="251467" cy="228600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0D74CCC-6CA9-44E4-AADB-1193B67DBB29}"/>
                    </a:ext>
                  </a:extLst>
                </p:cNvPr>
                <p:cNvSpPr/>
                <p:nvPr/>
              </p:nvSpPr>
              <p:spPr>
                <a:xfrm>
                  <a:off x="1547664" y="1676400"/>
                  <a:ext cx="251467" cy="22860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15DBA0E7-D795-4647-9CAA-EAF9EE5ABD2A}"/>
                    </a:ext>
                  </a:extLst>
                </p:cNvPr>
                <p:cNvCxnSpPr/>
                <p:nvPr/>
              </p:nvCxnSpPr>
              <p:spPr>
                <a:xfrm>
                  <a:off x="1547664" y="1790700"/>
                  <a:ext cx="25146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50">
                <a:extLst>
                  <a:ext uri="{FF2B5EF4-FFF2-40B4-BE49-F238E27FC236}">
                    <a16:creationId xmlns:a16="http://schemas.microsoft.com/office/drawing/2014/main" id="{E4219CB4-8EA8-4E22-9308-66161C65AF79}"/>
                  </a:ext>
                </a:extLst>
              </p:cNvPr>
              <p:cNvGrpSpPr/>
              <p:nvPr/>
            </p:nvGrpSpPr>
            <p:grpSpPr>
              <a:xfrm>
                <a:off x="1438123" y="1752600"/>
                <a:ext cx="516410" cy="190500"/>
                <a:chOff x="1438123" y="1752600"/>
                <a:chExt cx="516410" cy="190500"/>
              </a:xfrm>
            </p:grpSpPr>
            <p:grpSp>
              <p:nvGrpSpPr>
                <p:cNvPr id="204" name="Group 51">
                  <a:extLst>
                    <a:ext uri="{FF2B5EF4-FFF2-40B4-BE49-F238E27FC236}">
                      <a16:creationId xmlns:a16="http://schemas.microsoft.com/office/drawing/2014/main" id="{6C9F668A-F126-45B1-93D4-8E27A177D9A9}"/>
                    </a:ext>
                  </a:extLst>
                </p:cNvPr>
                <p:cNvGrpSpPr/>
                <p:nvPr/>
              </p:nvGrpSpPr>
              <p:grpSpPr>
                <a:xfrm>
                  <a:off x="1700064" y="1752600"/>
                  <a:ext cx="125733" cy="114300"/>
                  <a:chOff x="1547664" y="1676400"/>
                  <a:chExt cx="251467" cy="228600"/>
                </a:xfrm>
              </p:grpSpPr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5F1BE8F8-B013-4710-A056-54A3416EC24C}"/>
                      </a:ext>
                    </a:extLst>
                  </p:cNvPr>
                  <p:cNvSpPr/>
                  <p:nvPr/>
                </p:nvSpPr>
                <p:spPr>
                  <a:xfrm>
                    <a:off x="1547664" y="1676400"/>
                    <a:ext cx="251467" cy="228600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21" name="Straight Connector 220">
                    <a:extLst>
                      <a:ext uri="{FF2B5EF4-FFF2-40B4-BE49-F238E27FC236}">
                        <a16:creationId xmlns:a16="http://schemas.microsoft.com/office/drawing/2014/main" id="{FD71FC9F-D3CE-4558-919F-351D9C29CA4E}"/>
                      </a:ext>
                    </a:extLst>
                  </p:cNvPr>
                  <p:cNvCxnSpPr/>
                  <p:nvPr/>
                </p:nvCxnSpPr>
                <p:spPr>
                  <a:xfrm>
                    <a:off x="1547664" y="1790700"/>
                    <a:ext cx="251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5" name="Group 52">
                  <a:extLst>
                    <a:ext uri="{FF2B5EF4-FFF2-40B4-BE49-F238E27FC236}">
                      <a16:creationId xmlns:a16="http://schemas.microsoft.com/office/drawing/2014/main" id="{22CA4239-B27A-4BAD-B7E5-259A84C3EE4F}"/>
                    </a:ext>
                  </a:extLst>
                </p:cNvPr>
                <p:cNvGrpSpPr/>
                <p:nvPr/>
              </p:nvGrpSpPr>
              <p:grpSpPr>
                <a:xfrm>
                  <a:off x="1600200" y="1790700"/>
                  <a:ext cx="125733" cy="114300"/>
                  <a:chOff x="1547664" y="1676400"/>
                  <a:chExt cx="251467" cy="228600"/>
                </a:xfrm>
              </p:grpSpPr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035FD742-0629-42AA-8A0B-026901F30347}"/>
                      </a:ext>
                    </a:extLst>
                  </p:cNvPr>
                  <p:cNvSpPr/>
                  <p:nvPr/>
                </p:nvSpPr>
                <p:spPr>
                  <a:xfrm>
                    <a:off x="1547664" y="1676400"/>
                    <a:ext cx="251467" cy="228600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0AC95F87-6886-4D5C-8AFD-E9744B3E2F16}"/>
                      </a:ext>
                    </a:extLst>
                  </p:cNvPr>
                  <p:cNvCxnSpPr/>
                  <p:nvPr/>
                </p:nvCxnSpPr>
                <p:spPr>
                  <a:xfrm>
                    <a:off x="1547664" y="1790700"/>
                    <a:ext cx="251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6" name="Group 53">
                  <a:extLst>
                    <a:ext uri="{FF2B5EF4-FFF2-40B4-BE49-F238E27FC236}">
                      <a16:creationId xmlns:a16="http://schemas.microsoft.com/office/drawing/2014/main" id="{54DEA023-2DAB-416E-87CF-2E35CC7142FF}"/>
                    </a:ext>
                  </a:extLst>
                </p:cNvPr>
                <p:cNvGrpSpPr/>
                <p:nvPr/>
              </p:nvGrpSpPr>
              <p:grpSpPr>
                <a:xfrm>
                  <a:off x="1828800" y="1828800"/>
                  <a:ext cx="125733" cy="114300"/>
                  <a:chOff x="1547664" y="1676400"/>
                  <a:chExt cx="251467" cy="228600"/>
                </a:xfrm>
              </p:grpSpPr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6ACC9079-16CA-4898-87E6-77B1BFEBD804}"/>
                      </a:ext>
                    </a:extLst>
                  </p:cNvPr>
                  <p:cNvSpPr/>
                  <p:nvPr/>
                </p:nvSpPr>
                <p:spPr>
                  <a:xfrm>
                    <a:off x="1547664" y="1676400"/>
                    <a:ext cx="251467" cy="228600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17" name="Straight Connector 216">
                    <a:extLst>
                      <a:ext uri="{FF2B5EF4-FFF2-40B4-BE49-F238E27FC236}">
                        <a16:creationId xmlns:a16="http://schemas.microsoft.com/office/drawing/2014/main" id="{A3A6707E-BA87-42BA-AFC7-1CA5AE9A866A}"/>
                      </a:ext>
                    </a:extLst>
                  </p:cNvPr>
                  <p:cNvCxnSpPr/>
                  <p:nvPr/>
                </p:nvCxnSpPr>
                <p:spPr>
                  <a:xfrm>
                    <a:off x="1547664" y="1790700"/>
                    <a:ext cx="251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7" name="Group 54">
                  <a:extLst>
                    <a:ext uri="{FF2B5EF4-FFF2-40B4-BE49-F238E27FC236}">
                      <a16:creationId xmlns:a16="http://schemas.microsoft.com/office/drawing/2014/main" id="{45613A9A-F528-4E31-A4F7-CFCCCA9B5B43}"/>
                    </a:ext>
                  </a:extLst>
                </p:cNvPr>
                <p:cNvGrpSpPr/>
                <p:nvPr/>
              </p:nvGrpSpPr>
              <p:grpSpPr>
                <a:xfrm>
                  <a:off x="1438123" y="1765788"/>
                  <a:ext cx="125733" cy="114300"/>
                  <a:chOff x="1547664" y="1676400"/>
                  <a:chExt cx="251467" cy="228600"/>
                </a:xfrm>
              </p:grpSpPr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CB5C9A21-A26A-443E-B755-8F64805FFCBC}"/>
                      </a:ext>
                    </a:extLst>
                  </p:cNvPr>
                  <p:cNvSpPr/>
                  <p:nvPr/>
                </p:nvSpPr>
                <p:spPr>
                  <a:xfrm>
                    <a:off x="1547664" y="1676400"/>
                    <a:ext cx="251467" cy="228600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15" name="Straight Connector 214">
                    <a:extLst>
                      <a:ext uri="{FF2B5EF4-FFF2-40B4-BE49-F238E27FC236}">
                        <a16:creationId xmlns:a16="http://schemas.microsoft.com/office/drawing/2014/main" id="{5247886D-9EA2-4700-B106-965933CA871E}"/>
                      </a:ext>
                    </a:extLst>
                  </p:cNvPr>
                  <p:cNvCxnSpPr/>
                  <p:nvPr/>
                </p:nvCxnSpPr>
                <p:spPr>
                  <a:xfrm>
                    <a:off x="1547664" y="1790700"/>
                    <a:ext cx="251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" name="Group 55">
                  <a:extLst>
                    <a:ext uri="{FF2B5EF4-FFF2-40B4-BE49-F238E27FC236}">
                      <a16:creationId xmlns:a16="http://schemas.microsoft.com/office/drawing/2014/main" id="{6A969B97-213F-428B-A4DE-62C035F712EE}"/>
                    </a:ext>
                  </a:extLst>
                </p:cNvPr>
                <p:cNvGrpSpPr/>
                <p:nvPr/>
              </p:nvGrpSpPr>
              <p:grpSpPr>
                <a:xfrm>
                  <a:off x="1700064" y="1828800"/>
                  <a:ext cx="125733" cy="114300"/>
                  <a:chOff x="1547664" y="1676400"/>
                  <a:chExt cx="251467" cy="228600"/>
                </a:xfrm>
              </p:grpSpPr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A864890D-9553-4E20-92EE-39AC9A9CA61D}"/>
                      </a:ext>
                    </a:extLst>
                  </p:cNvPr>
                  <p:cNvSpPr/>
                  <p:nvPr/>
                </p:nvSpPr>
                <p:spPr>
                  <a:xfrm>
                    <a:off x="1547664" y="1676400"/>
                    <a:ext cx="251467" cy="228600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13" name="Straight Connector 212">
                    <a:extLst>
                      <a:ext uri="{FF2B5EF4-FFF2-40B4-BE49-F238E27FC236}">
                        <a16:creationId xmlns:a16="http://schemas.microsoft.com/office/drawing/2014/main" id="{73A035C9-22A1-4BB3-BB64-B92D712E2C82}"/>
                      </a:ext>
                    </a:extLst>
                  </p:cNvPr>
                  <p:cNvCxnSpPr/>
                  <p:nvPr/>
                </p:nvCxnSpPr>
                <p:spPr>
                  <a:xfrm>
                    <a:off x="1547664" y="1790700"/>
                    <a:ext cx="251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56">
                  <a:extLst>
                    <a:ext uri="{FF2B5EF4-FFF2-40B4-BE49-F238E27FC236}">
                      <a16:creationId xmlns:a16="http://schemas.microsoft.com/office/drawing/2014/main" id="{C8496BCA-992F-4EFF-BD4E-A32DC9F619EC}"/>
                    </a:ext>
                  </a:extLst>
                </p:cNvPr>
                <p:cNvGrpSpPr/>
                <p:nvPr/>
              </p:nvGrpSpPr>
              <p:grpSpPr>
                <a:xfrm>
                  <a:off x="1524000" y="1828800"/>
                  <a:ext cx="125733" cy="114300"/>
                  <a:chOff x="1547664" y="1676400"/>
                  <a:chExt cx="251467" cy="228600"/>
                </a:xfrm>
              </p:grpSpPr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BE129601-30BE-4030-AA80-467C4A8384D3}"/>
                      </a:ext>
                    </a:extLst>
                  </p:cNvPr>
                  <p:cNvSpPr/>
                  <p:nvPr/>
                </p:nvSpPr>
                <p:spPr>
                  <a:xfrm>
                    <a:off x="1547664" y="1676400"/>
                    <a:ext cx="251467" cy="228600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211" name="Straight Connector 210">
                    <a:extLst>
                      <a:ext uri="{FF2B5EF4-FFF2-40B4-BE49-F238E27FC236}">
                        <a16:creationId xmlns:a16="http://schemas.microsoft.com/office/drawing/2014/main" id="{03941F3A-98E8-4D85-B24D-12AD0C1AB36C}"/>
                      </a:ext>
                    </a:extLst>
                  </p:cNvPr>
                  <p:cNvCxnSpPr/>
                  <p:nvPr/>
                </p:nvCxnSpPr>
                <p:spPr>
                  <a:xfrm>
                    <a:off x="1547664" y="1790700"/>
                    <a:ext cx="25146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28" name="Can 159">
              <a:extLst>
                <a:ext uri="{FF2B5EF4-FFF2-40B4-BE49-F238E27FC236}">
                  <a16:creationId xmlns:a16="http://schemas.microsoft.com/office/drawing/2014/main" id="{43F5C2E0-2B81-4144-AF7D-A1F216B65395}"/>
                </a:ext>
              </a:extLst>
            </p:cNvPr>
            <p:cNvSpPr/>
            <p:nvPr/>
          </p:nvSpPr>
          <p:spPr>
            <a:xfrm>
              <a:off x="8531216" y="2326117"/>
              <a:ext cx="1188406" cy="72008"/>
            </a:xfrm>
            <a:prstGeom prst="can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Can 160">
              <a:extLst>
                <a:ext uri="{FF2B5EF4-FFF2-40B4-BE49-F238E27FC236}">
                  <a16:creationId xmlns:a16="http://schemas.microsoft.com/office/drawing/2014/main" id="{A4847AAE-0BCD-4AA2-AA41-653ACE9E546F}"/>
                </a:ext>
              </a:extLst>
            </p:cNvPr>
            <p:cNvSpPr/>
            <p:nvPr/>
          </p:nvSpPr>
          <p:spPr>
            <a:xfrm>
              <a:off x="8810849" y="2321545"/>
              <a:ext cx="667354" cy="76200"/>
            </a:xfrm>
            <a:prstGeom prst="can">
              <a:avLst/>
            </a:prstGeom>
            <a:solidFill>
              <a:srgbClr val="92D050"/>
            </a:solidFill>
            <a:ln w="26425" cap="flat" cmpd="sng" algn="ctr">
              <a:noFill/>
              <a:prstDash val="solid"/>
            </a:ln>
            <a:effectLst>
              <a:glow rad="431800">
                <a:srgbClr val="AD0101">
                  <a:alpha val="46000"/>
                </a:srgbClr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Times New Roman"/>
              </a:endParaRPr>
            </a:p>
          </p:txBody>
        </p:sp>
        <p:grpSp>
          <p:nvGrpSpPr>
            <p:cNvPr id="230" name="Group 78">
              <a:extLst>
                <a:ext uri="{FF2B5EF4-FFF2-40B4-BE49-F238E27FC236}">
                  <a16:creationId xmlns:a16="http://schemas.microsoft.com/office/drawing/2014/main" id="{86608B6D-3213-4D35-A3BA-9D7DED653D3A}"/>
                </a:ext>
              </a:extLst>
            </p:cNvPr>
            <p:cNvGrpSpPr/>
            <p:nvPr/>
          </p:nvGrpSpPr>
          <p:grpSpPr>
            <a:xfrm>
              <a:off x="8880487" y="1564118"/>
              <a:ext cx="549943" cy="491225"/>
              <a:chOff x="1066800" y="1293613"/>
              <a:chExt cx="549943" cy="491225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31" name="Can 162">
                <a:extLst>
                  <a:ext uri="{FF2B5EF4-FFF2-40B4-BE49-F238E27FC236}">
                    <a16:creationId xmlns:a16="http://schemas.microsoft.com/office/drawing/2014/main" id="{E12EE34C-26F1-4300-8D5B-C4D702FA3B64}"/>
                  </a:ext>
                </a:extLst>
              </p:cNvPr>
              <p:cNvSpPr/>
              <p:nvPr/>
            </p:nvSpPr>
            <p:spPr>
              <a:xfrm>
                <a:off x="1217394" y="1556238"/>
                <a:ext cx="239399" cy="228600"/>
              </a:xfrm>
              <a:prstGeom prst="ca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Cube 231">
                <a:extLst>
                  <a:ext uri="{FF2B5EF4-FFF2-40B4-BE49-F238E27FC236}">
                    <a16:creationId xmlns:a16="http://schemas.microsoft.com/office/drawing/2014/main" id="{C26142E2-0E69-4C9F-9CD2-FEAF56602779}"/>
                  </a:ext>
                </a:extLst>
              </p:cNvPr>
              <p:cNvSpPr/>
              <p:nvPr/>
            </p:nvSpPr>
            <p:spPr>
              <a:xfrm>
                <a:off x="1066800" y="1293613"/>
                <a:ext cx="549943" cy="30658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3" name="Freeform 164">
              <a:extLst>
                <a:ext uri="{FF2B5EF4-FFF2-40B4-BE49-F238E27FC236}">
                  <a16:creationId xmlns:a16="http://schemas.microsoft.com/office/drawing/2014/main" id="{9CA28267-C763-4562-8D53-6514FD836786}"/>
                </a:ext>
              </a:extLst>
            </p:cNvPr>
            <p:cNvSpPr/>
            <p:nvPr/>
          </p:nvSpPr>
          <p:spPr>
            <a:xfrm>
              <a:off x="7205089" y="1568717"/>
              <a:ext cx="1688429" cy="406698"/>
            </a:xfrm>
            <a:custGeom>
              <a:avLst/>
              <a:gdLst>
                <a:gd name="connsiteX0" fmla="*/ 2684585 w 2684585"/>
                <a:gd name="connsiteY0" fmla="*/ 26184 h 406698"/>
                <a:gd name="connsiteX1" fmla="*/ 1957754 w 2684585"/>
                <a:gd name="connsiteY1" fmla="*/ 37907 h 406698"/>
                <a:gd name="connsiteX2" fmla="*/ 902677 w 2684585"/>
                <a:gd name="connsiteY2" fmla="*/ 389599 h 406698"/>
                <a:gd name="connsiteX3" fmla="*/ 0 w 2684585"/>
                <a:gd name="connsiteY3" fmla="*/ 354430 h 40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4585" h="406698">
                  <a:moveTo>
                    <a:pt x="2684585" y="26184"/>
                  </a:moveTo>
                  <a:cubicBezTo>
                    <a:pt x="2469662" y="1761"/>
                    <a:pt x="2254739" y="-22662"/>
                    <a:pt x="1957754" y="37907"/>
                  </a:cubicBezTo>
                  <a:cubicBezTo>
                    <a:pt x="1660769" y="98476"/>
                    <a:pt x="1228969" y="336845"/>
                    <a:pt x="902677" y="389599"/>
                  </a:cubicBezTo>
                  <a:cubicBezTo>
                    <a:pt x="576385" y="442353"/>
                    <a:pt x="152400" y="356384"/>
                    <a:pt x="0" y="3544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9A831291-26A4-4EC8-9E08-AA2AEC27A407}"/>
                </a:ext>
              </a:extLst>
            </p:cNvPr>
            <p:cNvSpPr txBox="1"/>
            <p:nvPr/>
          </p:nvSpPr>
          <p:spPr>
            <a:xfrm>
              <a:off x="7110064" y="2208233"/>
              <a:ext cx="14037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Phosphor screen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11EB12D-2C13-4991-A7E5-B47023464AFC}"/>
                </a:ext>
              </a:extLst>
            </p:cNvPr>
            <p:cNvSpPr txBox="1"/>
            <p:nvPr/>
          </p:nvSpPr>
          <p:spPr>
            <a:xfrm>
              <a:off x="9581165" y="1509089"/>
              <a:ext cx="824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Detector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706E2A35-1B29-44BC-8CBC-3CE204B56398}"/>
                </a:ext>
              </a:extLst>
            </p:cNvPr>
            <p:cNvSpPr txBox="1"/>
            <p:nvPr/>
          </p:nvSpPr>
          <p:spPr>
            <a:xfrm>
              <a:off x="9517078" y="4744456"/>
              <a:ext cx="1161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Ionization 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A0CCB762-55B3-4C34-A161-23A47AD2AAEB}"/>
                </a:ext>
              </a:extLst>
            </p:cNvPr>
            <p:cNvSpPr txBox="1"/>
            <p:nvPr/>
          </p:nvSpPr>
          <p:spPr>
            <a:xfrm>
              <a:off x="9310260" y="3585465"/>
              <a:ext cx="148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Ion extraction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490D79CD-17B4-48F9-9FB2-B3DAA3FEA03A}"/>
                </a:ext>
              </a:extLst>
            </p:cNvPr>
            <p:cNvSpPr txBox="1"/>
            <p:nvPr/>
          </p:nvSpPr>
          <p:spPr>
            <a:xfrm>
              <a:off x="9581165" y="1924237"/>
              <a:ext cx="10293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Visible light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54" y="1196567"/>
            <a:ext cx="4032000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04" y="3737251"/>
            <a:ext cx="240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90" y="3737251"/>
            <a:ext cx="2400000" cy="18000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3909867" y="6314438"/>
            <a:ext cx="505229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IOP PABG Annual Conference, Liverpool 25</a:t>
            </a:r>
            <a:r>
              <a:rPr lang="en-GB" sz="1600" i="1" baseline="30000" dirty="0"/>
              <a:t>th</a:t>
            </a:r>
            <a:r>
              <a:rPr lang="en-GB" sz="1600" i="1" dirty="0"/>
              <a:t>-26</a:t>
            </a:r>
            <a:r>
              <a:rPr lang="en-GB" sz="1600" i="1" baseline="30000" dirty="0"/>
              <a:t>th</a:t>
            </a:r>
            <a:r>
              <a:rPr lang="en-GB" sz="1600" i="1" dirty="0"/>
              <a:t> July 2022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2C6B9A3-C78A-E80C-569B-8CB5A69D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864004" cy="1088021"/>
          </a:xfrm>
        </p:spPr>
        <p:txBody>
          <a:bodyPr/>
          <a:lstStyle/>
          <a:p>
            <a:r>
              <a:rPr lang="en-GB" sz="3600" b="1" dirty="0">
                <a:solidFill>
                  <a:prstClr val="white"/>
                </a:solidFill>
              </a:rPr>
              <a:t>Building up on previous developments</a:t>
            </a:r>
            <a:endParaRPr lang="en-GB" dirty="0"/>
          </a:p>
        </p:txBody>
      </p:sp>
      <p:sp>
        <p:nvSpPr>
          <p:cNvPr id="82" name="TextBox 81"/>
          <p:cNvSpPr txBox="1"/>
          <p:nvPr/>
        </p:nvSpPr>
        <p:spPr>
          <a:xfrm>
            <a:off x="3113970" y="6314438"/>
            <a:ext cx="70841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i="1" dirty="0"/>
              <a:t>NOVEL END-STATION DEVELOPMENT: CONSULTATION </a:t>
            </a:r>
            <a:r>
              <a:rPr lang="en-GB" i="1" dirty="0" smtClean="0"/>
              <a:t>1; 14</a:t>
            </a:r>
            <a:r>
              <a:rPr lang="en-GB" i="1" baseline="30000" dirty="0" smtClean="0"/>
              <a:t>th</a:t>
            </a:r>
            <a:r>
              <a:rPr lang="en-GB" i="1" dirty="0" smtClean="0"/>
              <a:t> Dec. 2022</a:t>
            </a:r>
            <a:endParaRPr lang="en-GB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35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4.4|4.4|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1296</Words>
  <Application>Microsoft Office PowerPoint</Application>
  <PresentationFormat>Widescreen</PresentationFormat>
  <Paragraphs>219</Paragraphs>
  <Slides>20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ＭＳ Ｐゴシック</vt:lpstr>
      <vt:lpstr>AdvOT114894c7.B</vt:lpstr>
      <vt:lpstr>AdvTTa966caec</vt:lpstr>
      <vt:lpstr>Arial</vt:lpstr>
      <vt:lpstr>Calibri</vt:lpstr>
      <vt:lpstr>Calibri </vt:lpstr>
      <vt:lpstr>Calibri Light</vt:lpstr>
      <vt:lpstr>等线</vt:lpstr>
      <vt:lpstr>等线 Light</vt:lpstr>
      <vt:lpstr>Times</vt:lpstr>
      <vt:lpstr>Times New Roman</vt:lpstr>
      <vt:lpstr>Wingdings</vt:lpstr>
      <vt:lpstr>Office Theme</vt:lpstr>
      <vt:lpstr>1_Office Theme</vt:lpstr>
      <vt:lpstr>Medical Instrumentation for LhARA</vt:lpstr>
      <vt:lpstr>Overview</vt:lpstr>
      <vt:lpstr>Hadron beam therapy</vt:lpstr>
      <vt:lpstr>PowerPoint Presentation</vt:lpstr>
      <vt:lpstr>PowerPoint Presentation</vt:lpstr>
      <vt:lpstr>PowerPoint Presentation</vt:lpstr>
      <vt:lpstr>Existing diagnostics</vt:lpstr>
      <vt:lpstr>Gas Jet Monitor - Novel diagnostics solution</vt:lpstr>
      <vt:lpstr>Building up on previous developments</vt:lpstr>
      <vt:lpstr>Capitalizing on pioneering STFC-funded technology</vt:lpstr>
      <vt:lpstr>Different setups at the Cockcroft Institute</vt:lpstr>
      <vt:lpstr>Measurements with protons at UoB MC40 cyclotron</vt:lpstr>
      <vt:lpstr>Measurements with protons at UoB MC40 cyclotron</vt:lpstr>
      <vt:lpstr>PowerPoint Presentation</vt:lpstr>
      <vt:lpstr>Updated design</vt:lpstr>
      <vt:lpstr>PowerPoint Presentation</vt:lpstr>
      <vt:lpstr>PowerPoint Presentation</vt:lpstr>
      <vt:lpstr>Summary</vt:lpstr>
      <vt:lpstr>Thank you for your attention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Wolfenden, Joseph (Cockcroft Inst,DL,-)</dc:creator>
  <cp:lastModifiedBy>Kumar, Narender (Liverpool Uni.,DL,-)</cp:lastModifiedBy>
  <cp:revision>318</cp:revision>
  <dcterms:created xsi:type="dcterms:W3CDTF">2020-12-02T15:08:28Z</dcterms:created>
  <dcterms:modified xsi:type="dcterms:W3CDTF">2022-12-13T09:39:27Z</dcterms:modified>
</cp:coreProperties>
</file>