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97" r:id="rId3"/>
  </p:sldMasterIdLst>
  <p:notesMasterIdLst>
    <p:notesMasterId r:id="rId19"/>
  </p:notesMasterIdLst>
  <p:handoutMasterIdLst>
    <p:handoutMasterId r:id="rId20"/>
  </p:handoutMasterIdLst>
  <p:sldIdLst>
    <p:sldId id="256" r:id="rId4"/>
    <p:sldId id="1517" r:id="rId5"/>
    <p:sldId id="1516" r:id="rId6"/>
    <p:sldId id="1518" r:id="rId7"/>
    <p:sldId id="1505" r:id="rId8"/>
    <p:sldId id="375" r:id="rId9"/>
    <p:sldId id="383" r:id="rId10"/>
    <p:sldId id="1480" r:id="rId11"/>
    <p:sldId id="1522" r:id="rId12"/>
    <p:sldId id="1513" r:id="rId13"/>
    <p:sldId id="1523" r:id="rId14"/>
    <p:sldId id="1524" r:id="rId15"/>
    <p:sldId id="1526" r:id="rId16"/>
    <p:sldId id="1527" r:id="rId17"/>
    <p:sldId id="152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026BFD-A98A-8A49-BD65-587D39F33F50}">
          <p14:sldIdLst>
            <p14:sldId id="256"/>
            <p14:sldId id="1517"/>
            <p14:sldId id="1516"/>
            <p14:sldId id="1518"/>
            <p14:sldId id="1505"/>
            <p14:sldId id="375"/>
            <p14:sldId id="383"/>
            <p14:sldId id="1480"/>
            <p14:sldId id="1522"/>
            <p14:sldId id="1513"/>
            <p14:sldId id="1523"/>
            <p14:sldId id="1524"/>
            <p14:sldId id="1526"/>
            <p14:sldId id="1527"/>
            <p14:sldId id="1528"/>
          </p14:sldIdLst>
        </p14:section>
        <p14:section name="Bacup" id="{815DC8EC-6950-7C47-93F8-4C98B64565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F50A"/>
    <a:srgbClr val="024812"/>
    <a:srgbClr val="FF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49" autoAdjust="0"/>
    <p:restoredTop sz="95641" autoAdjust="0"/>
  </p:normalViewPr>
  <p:slideViewPr>
    <p:cSldViewPr snapToGrid="0" snapToObjects="1">
      <p:cViewPr varScale="1">
        <p:scale>
          <a:sx n="165" d="100"/>
          <a:sy n="165" d="100"/>
        </p:scale>
        <p:origin x="15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1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53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4497169"/>
            <a:ext cx="178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K. Long, </a:t>
            </a:r>
            <a:br>
              <a:rPr lang="en-US" b="1">
                <a:solidFill>
                  <a:schemeClr val="bg1"/>
                </a:solidFill>
              </a:rPr>
            </a:b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14 December, 2022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11" name="Picture 10" descr="2473_web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02" y="0"/>
            <a:ext cx="1636697" cy="3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6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6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3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3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8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6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3F0494-F8C9-BB4E-B837-B8D79B69C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746" y="-177801"/>
            <a:ext cx="6044987" cy="570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83270A-F6DE-C14D-9C27-3E8D841FB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3603812" cy="1214912"/>
          </a:xfrm>
          <a:prstGeom prst="rect">
            <a:avLst/>
          </a:prstGeom>
        </p:spPr>
      </p:pic>
      <p:pic>
        <p:nvPicPr>
          <p:cNvPr id="1026" name="Picture 2" descr="STFC logo">
            <a:extLst>
              <a:ext uri="{FF2B5EF4-FFF2-40B4-BE49-F238E27FC236}">
                <a16:creationId xmlns:a16="http://schemas.microsoft.com/office/drawing/2014/main" id="{8DF92AB1-512F-3B4C-B3A2-DE81FF2934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52" y="4752871"/>
            <a:ext cx="1403583" cy="3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92" y="0"/>
            <a:ext cx="1213708" cy="3598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18746" y="4581283"/>
            <a:ext cx="308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K. Long; </a:t>
            </a:r>
            <a:fld id="{B19FB069-7A70-CF49-A3CF-C9513262B04A}" type="datetime3">
              <a:rPr lang="en-GB" sz="1400" b="1" smtClean="0">
                <a:solidFill>
                  <a:schemeClr val="bg1"/>
                </a:solidFill>
              </a:rPr>
              <a:t>14 December, 2022</a:t>
            </a:fld>
            <a:r>
              <a:rPr lang="en-GB" sz="1400" b="1" dirty="0">
                <a:solidFill>
                  <a:schemeClr val="bg1"/>
                </a:solidFill>
              </a:rPr>
              <a:t>, </a:t>
            </a:r>
          </a:p>
          <a:p>
            <a:pPr algn="l"/>
            <a:r>
              <a:rPr lang="en-GB" sz="1400" b="1" dirty="0">
                <a:solidFill>
                  <a:schemeClr val="bg1"/>
                </a:solidFill>
              </a:rPr>
              <a:t>    on behalf of the </a:t>
            </a:r>
            <a:r>
              <a:rPr lang="en-GB" sz="1400" b="1" dirty="0" err="1">
                <a:solidFill>
                  <a:schemeClr val="bg1"/>
                </a:solidFill>
              </a:rPr>
              <a:t>LhARA</a:t>
            </a:r>
            <a:r>
              <a:rPr lang="en-GB" sz="1400" b="1" dirty="0">
                <a:solidFill>
                  <a:schemeClr val="bg1"/>
                </a:solidFill>
              </a:rPr>
              <a:t> collaboration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43D7C-204C-30B0-79FD-C87511B714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165" y="4542286"/>
            <a:ext cx="1262069" cy="6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3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5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2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0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00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03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4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5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26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0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67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22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5725-3BBB-FC4D-83EF-96A6349A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r">
              <a:defRPr sz="4500" b="1"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587B-48A1-CD40-8B83-E3285679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r">
              <a:buNone/>
              <a:defRPr sz="2100" b="1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image001.png">
            <a:extLst>
              <a:ext uri="{FF2B5EF4-FFF2-40B4-BE49-F238E27FC236}">
                <a16:creationId xmlns:a16="http://schemas.microsoft.com/office/drawing/2014/main" id="{7C753095-58DF-1E47-9C0D-3CE3DFE4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19" y="0"/>
            <a:ext cx="910281" cy="269920"/>
          </a:xfrm>
          <a:prstGeom prst="rect">
            <a:avLst/>
          </a:prstGeom>
        </p:spPr>
      </p:pic>
      <p:pic>
        <p:nvPicPr>
          <p:cNvPr id="8" name="Picture 7" descr="2473_web_1.jpg">
            <a:extLst>
              <a:ext uri="{FF2B5EF4-FFF2-40B4-BE49-F238E27FC236}">
                <a16:creationId xmlns:a16="http://schemas.microsoft.com/office/drawing/2014/main" id="{41FBA838-32E3-7E45-A610-0CDAB6193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78" y="269969"/>
            <a:ext cx="1227523" cy="266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DAF38-58B9-814D-B265-B4CEB098D14D}"/>
              </a:ext>
            </a:extLst>
          </p:cNvPr>
          <p:cNvSpPr txBox="1"/>
          <p:nvPr userDrawn="1"/>
        </p:nvSpPr>
        <p:spPr>
          <a:xfrm>
            <a:off x="3209901" y="12349"/>
            <a:ext cx="2418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A. </a:t>
            </a:r>
            <a:r>
              <a:rPr lang="en-US" sz="1200" b="1" dirty="0" err="1">
                <a:solidFill>
                  <a:schemeClr val="tx1"/>
                </a:solidFill>
              </a:rPr>
              <a:t>Giacca</a:t>
            </a:r>
            <a:r>
              <a:rPr lang="en-US" sz="1200" b="1" dirty="0">
                <a:solidFill>
                  <a:schemeClr val="tx1"/>
                </a:solidFill>
              </a:rPr>
              <a:t>, K. Long, </a:t>
            </a:r>
            <a:fld id="{B19FB069-7A70-CF49-A3CF-C9513262B04A}" type="datetime3">
              <a:rPr lang="en-GB" sz="1200" b="1" smtClean="0">
                <a:solidFill>
                  <a:schemeClr val="tx1"/>
                </a:solidFill>
              </a:rPr>
              <a:t>14 December, 2022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623A61B-8043-9E43-99F2-D218C14E5C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6476" y="4554429"/>
            <a:ext cx="1227524" cy="58453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A5EEBD2-382F-EB4F-AF1A-2B5F9DCC45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10" y="4602951"/>
            <a:ext cx="1604010" cy="540550"/>
          </a:xfrm>
          <a:prstGeom prst="rect">
            <a:avLst/>
          </a:prstGeom>
        </p:spPr>
      </p:pic>
      <p:pic>
        <p:nvPicPr>
          <p:cNvPr id="1026" name="Picture 2" descr="Department of Oncology">
            <a:extLst>
              <a:ext uri="{FF2B5EF4-FFF2-40B4-BE49-F238E27FC236}">
                <a16:creationId xmlns:a16="http://schemas.microsoft.com/office/drawing/2014/main" id="{83FB8F6A-544C-4045-9EA0-78A022AB4B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" y="-436"/>
            <a:ext cx="1221635" cy="4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54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76B9-B307-5547-9D41-EE174839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0059"/>
          </a:xfrm>
        </p:spPr>
        <p:txBody>
          <a:bodyPr>
            <a:noAutofit/>
          </a:bodyPr>
          <a:lstStyle>
            <a:lvl1pPr algn="r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F3D8-FCDB-8A48-A784-F89A834E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060"/>
            <a:ext cx="9144000" cy="4655820"/>
          </a:xfrm>
        </p:spPr>
        <p:txBody>
          <a:bodyPr/>
          <a:lstStyle>
            <a:lvl1pPr>
              <a:defRPr sz="27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 b="1">
                <a:solidFill>
                  <a:schemeClr val="accent1"/>
                </a:solidFill>
              </a:defRPr>
            </a:lvl2pPr>
            <a:lvl3pPr>
              <a:defRPr sz="21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4"/>
                </a:solidFill>
              </a:defRPr>
            </a:lvl4pPr>
            <a:lvl5pPr>
              <a:defRPr sz="15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9E92-2D1E-6240-8373-27BDDD5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17671"/>
            <a:ext cx="2057400" cy="217646"/>
          </a:xfr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59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A06-1A91-1943-B51A-D89D1D98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FAA7-C043-354A-A358-5CFD35EE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76AA-06DB-4046-8C16-EC8D1649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7"/>
            <a:ext cx="2057400" cy="273844"/>
          </a:xfrm>
        </p:spPr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5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FC03-EF36-714D-B45D-98DBE52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194F-01C3-0A41-B5EE-CC458FDC0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EDD8B-68A2-1645-9D26-2235D0A5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23699-8D32-AE49-BA22-27F3AC08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AC631-0972-F440-B2B3-215293F2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7CAF-F107-D74E-89ED-FEE2454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78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C7B1-BBA9-184B-89C6-3DD5155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DABB-21DD-E54F-AAFB-A6898BB7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EBBFD-A6D6-904E-9B92-67C813C2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3A777-7C7D-DD40-BE58-DD1490308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208D-AE21-F141-B476-10382A925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F8752-2A13-6B46-869B-9E6CB191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5A9EE-2FF3-CD4A-B0C4-D6B104B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DB3A0-754C-E348-BAB3-FF4B744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2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0F02-EC1E-9A4A-9EEF-64B39356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24AD6-0C3D-0E43-B870-D1CC082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65CC9-FA18-294A-B371-A3F5B09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59D4-47A9-3F47-8024-B06237F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E2210-2BCB-0041-96A8-224F79F1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67F05-E7E1-8749-9491-A4E9D08B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9F0D-7D99-084F-9553-87B4A1BF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3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3B9C-67C3-9844-BF1B-476953F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53CC-7C9D-EF48-B305-3E1E4A12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FD12-DDD6-7846-B50B-364E22051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E2823-FAE6-0943-914F-0E7001E7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349B2-2E3A-6743-A29D-A95C1145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F894-F59E-EA41-AEBE-B41624A8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3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7BA3-2239-984F-B148-89F4A87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77758-9BA9-BF44-AEAE-915EE2E6F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5466-F14B-4743-ACAE-3162C6291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A245-2A96-8248-B711-7D76E6E2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A4554-968C-E446-9200-0D3A2C3F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2D0DE-ECD4-D348-9EF2-C75CA854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97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85B0-BE4E-CD49-A4DA-6AD90DE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483BF-910A-054A-9FAC-0B27251F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9D18-4E71-7A41-AD75-6101BD6E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E5A4-7C58-7448-B8B0-8B692D3A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D69-253A-2C46-9FF9-2BBC61DF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43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2473-7246-B545-9BC0-42B854095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B4A34-12F1-6B49-98C8-A5C712E40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1029-BF4B-554E-9213-190417BB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C1C5-92E2-5D4D-9F4C-12114CF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3916-8C01-E94A-BD99-D1D422E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6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A46D-8534-1941-896D-8E002B3D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DC3B-1027-5441-84BC-18C39DC3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04AA-4F87-3F41-A276-1F8BB69E8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271B-446B-EA4F-822F-CB42D41F1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8A42-D138-4942-89C5-84E42166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.hep.ph.ic.ac.uk/trac/raw-attachment/wiki/Communication/Notes/CCAP-TN-01.pdf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8E150D-30A5-904B-9BBF-BDA9BE1112DB}"/>
              </a:ext>
            </a:extLst>
          </p:cNvPr>
          <p:cNvSpPr txBox="1"/>
          <p:nvPr/>
        </p:nvSpPr>
        <p:spPr>
          <a:xfrm>
            <a:off x="1433593" y="976393"/>
            <a:ext cx="764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a transformational approach to precision, </a:t>
            </a:r>
            <a:r>
              <a:rPr lang="en-US" b="1" i="1" dirty="0" err="1">
                <a:solidFill>
                  <a:srgbClr val="FFFF00"/>
                </a:solidFill>
              </a:rPr>
              <a:t>personalised</a:t>
            </a:r>
            <a:r>
              <a:rPr lang="en-US" b="1" i="1" dirty="0">
                <a:solidFill>
                  <a:srgbClr val="FFFF00"/>
                </a:solidFill>
              </a:rPr>
              <a:t> particle-beam therapy</a:t>
            </a:r>
          </a:p>
        </p:txBody>
      </p:sp>
    </p:spTree>
    <p:extLst>
      <p:ext uri="{BB962C8B-B14F-4D97-AF65-F5344CB8AC3E}">
        <p14:creationId xmlns:p14="http://schemas.microsoft.com/office/powerpoint/2010/main" val="221897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7EF5E-6080-381E-ACC6-C808C32F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D05CF-FFBD-780C-54F4-0A29D485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59691"/>
            <a:ext cx="8151224" cy="5024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22BF5-A7C4-7B30-B64B-ADF80A4E6843}"/>
              </a:ext>
            </a:extLst>
          </p:cNvPr>
          <p:cNvSpPr txBox="1"/>
          <p:nvPr/>
        </p:nvSpPr>
        <p:spPr>
          <a:xfrm>
            <a:off x="876136" y="2571750"/>
            <a:ext cx="5902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K. Long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CA7B9-BF8E-B68B-B7E3-380CF43D8533}"/>
              </a:ext>
            </a:extLst>
          </p:cNvPr>
          <p:cNvSpPr txBox="1"/>
          <p:nvPr/>
        </p:nvSpPr>
        <p:spPr>
          <a:xfrm>
            <a:off x="2847558" y="2570337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A. </a:t>
            </a:r>
            <a:r>
              <a:rPr lang="en-US" sz="1050" b="1" dirty="0" err="1">
                <a:solidFill>
                  <a:schemeClr val="bg1"/>
                </a:solidFill>
              </a:rPr>
              <a:t>Giacca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81FD0-D949-F08A-DA99-285E6A6D14C5}"/>
              </a:ext>
            </a:extLst>
          </p:cNvPr>
          <p:cNvSpPr txBox="1"/>
          <p:nvPr/>
        </p:nvSpPr>
        <p:spPr>
          <a:xfrm>
            <a:off x="4656195" y="25703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C. Whyte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79549-FDB8-1E83-477B-24A1C5E3901E}"/>
              </a:ext>
            </a:extLst>
          </p:cNvPr>
          <p:cNvSpPr txBox="1"/>
          <p:nvPr/>
        </p:nvSpPr>
        <p:spPr>
          <a:xfrm>
            <a:off x="6464833" y="2570336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D. </a:t>
            </a:r>
            <a:r>
              <a:rPr lang="en-US" sz="1050" b="1" dirty="0" err="1">
                <a:solidFill>
                  <a:schemeClr val="bg1"/>
                </a:solidFill>
              </a:rPr>
              <a:t>Kordopati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77855E-F3FE-74A4-F60D-1C0B8894CB86}"/>
              </a:ext>
            </a:extLst>
          </p:cNvPr>
          <p:cNvSpPr/>
          <p:nvPr/>
        </p:nvSpPr>
        <p:spPr>
          <a:xfrm>
            <a:off x="5827363" y="3828081"/>
            <a:ext cx="1185620" cy="829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86991C-DE59-8A05-9FD8-DA6F36B3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658" y="0"/>
            <a:ext cx="5509341" cy="51435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i="1" u="sng" dirty="0">
                <a:solidFill>
                  <a:srgbClr val="00B0F0"/>
                </a:solidFill>
              </a:rPr>
              <a:t>Unique beams:</a:t>
            </a:r>
          </a:p>
          <a:p>
            <a:r>
              <a:rPr lang="en-US" dirty="0"/>
              <a:t>Triggerable, max rate 10 Hz</a:t>
            </a:r>
          </a:p>
          <a:p>
            <a:r>
              <a:rPr lang="en-US" dirty="0"/>
              <a:t>Arbitrary pulse structure</a:t>
            </a:r>
          </a:p>
          <a:p>
            <a:pPr lvl="1"/>
            <a:r>
              <a:rPr lang="en-US" dirty="0"/>
              <a:t>E.g. pump probe</a:t>
            </a:r>
          </a:p>
          <a:p>
            <a:r>
              <a:rPr lang="en-US" dirty="0"/>
              <a:t>Minimum bunch lengths:</a:t>
            </a:r>
          </a:p>
          <a:p>
            <a:pPr lvl="1"/>
            <a:r>
              <a:rPr lang="en-US" dirty="0"/>
              <a:t>10 ns at Low-energy </a:t>
            </a:r>
            <a:r>
              <a:rPr lang="en-US" i="1" dirty="0"/>
              <a:t>in-vitro</a:t>
            </a:r>
            <a:r>
              <a:rPr lang="en-US" dirty="0"/>
              <a:t> end station</a:t>
            </a:r>
          </a:p>
          <a:p>
            <a:pPr lvl="1"/>
            <a:r>
              <a:rPr lang="en-US" dirty="0"/>
              <a:t>40 ns at High-energy </a:t>
            </a:r>
            <a:r>
              <a:rPr lang="en-US" i="1" dirty="0"/>
              <a:t>in-vitro</a:t>
            </a:r>
            <a:r>
              <a:rPr lang="en-US" dirty="0"/>
              <a:t> and </a:t>
            </a:r>
            <a:r>
              <a:rPr lang="en-US" i="1" dirty="0"/>
              <a:t>In-vivo</a:t>
            </a:r>
            <a:r>
              <a:rPr lang="en-US" dirty="0"/>
              <a:t> end stations</a:t>
            </a:r>
          </a:p>
          <a:p>
            <a:r>
              <a:rPr lang="en-US" dirty="0"/>
              <a:t>Dose distribution:</a:t>
            </a:r>
          </a:p>
          <a:p>
            <a:pPr lvl="1"/>
            <a:r>
              <a:rPr lang="en-US" dirty="0"/>
              <a:t>Low-energy </a:t>
            </a:r>
            <a:r>
              <a:rPr lang="en-US" i="1" dirty="0"/>
              <a:t>in-vitro</a:t>
            </a:r>
            <a:r>
              <a:rPr lang="en-US" dirty="0"/>
              <a:t> end station:</a:t>
            </a:r>
          </a:p>
          <a:p>
            <a:pPr lvl="2"/>
            <a:r>
              <a:rPr lang="en-US" dirty="0"/>
              <a:t>Quasi uniform over 3.5 x 3.5 cm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Spot to be studied</a:t>
            </a:r>
          </a:p>
          <a:p>
            <a:pPr lvl="1"/>
            <a:r>
              <a:rPr lang="en-US" dirty="0"/>
              <a:t>High-energy </a:t>
            </a:r>
            <a:r>
              <a:rPr lang="en-US" i="1" dirty="0"/>
              <a:t>in-vitro</a:t>
            </a:r>
            <a:r>
              <a:rPr lang="en-US" dirty="0"/>
              <a:t> and </a:t>
            </a:r>
            <a:r>
              <a:rPr lang="en-US" i="1" dirty="0"/>
              <a:t>In-vivo</a:t>
            </a:r>
            <a:r>
              <a:rPr lang="en-US" dirty="0"/>
              <a:t> end stations:</a:t>
            </a:r>
          </a:p>
          <a:p>
            <a:pPr lvl="2"/>
            <a:r>
              <a:rPr lang="en-US" dirty="0"/>
              <a:t>Spot ~1 mm</a:t>
            </a:r>
          </a:p>
          <a:p>
            <a:pPr lvl="2"/>
            <a:r>
              <a:rPr lang="en-US" dirty="0"/>
              <a:t>Uniform distribution over circle with diameter 1—3 cm</a:t>
            </a:r>
          </a:p>
          <a:p>
            <a:pPr lvl="1"/>
            <a:r>
              <a:rPr lang="en-US" dirty="0"/>
              <a:t>Production of “more conventional” parameters to be studied</a:t>
            </a:r>
          </a:p>
          <a:p>
            <a:pPr marL="0" indent="0">
              <a:buNone/>
            </a:pPr>
            <a:r>
              <a:rPr lang="en-US" i="1" u="sng" dirty="0">
                <a:solidFill>
                  <a:srgbClr val="00B0F0"/>
                </a:solidFill>
              </a:rPr>
              <a:t>End stations must </a:t>
            </a:r>
            <a:r>
              <a:rPr lang="en-US" i="1" u="sng" dirty="0" err="1">
                <a:solidFill>
                  <a:srgbClr val="00B0F0"/>
                </a:solidFill>
              </a:rPr>
              <a:t>maximise</a:t>
            </a:r>
            <a:r>
              <a:rPr lang="en-US" i="1" u="sng" dirty="0">
                <a:solidFill>
                  <a:srgbClr val="00B0F0"/>
                </a:solidFill>
              </a:rPr>
              <a:t> scientific return:</a:t>
            </a:r>
          </a:p>
          <a:p>
            <a:r>
              <a:rPr lang="en-US" dirty="0"/>
              <a:t>Extended uninterrupted operation:</a:t>
            </a:r>
          </a:p>
          <a:p>
            <a:pPr lvl="1"/>
            <a:r>
              <a:rPr lang="en-US" i="1" dirty="0"/>
              <a:t>In vitro:</a:t>
            </a:r>
            <a:r>
              <a:rPr lang="en-US" dirty="0"/>
              <a:t> 16—24 hours</a:t>
            </a:r>
          </a:p>
          <a:p>
            <a:pPr lvl="1"/>
            <a:r>
              <a:rPr lang="en-US" i="1" dirty="0"/>
              <a:t>In vivo:</a:t>
            </a:r>
            <a:r>
              <a:rPr lang="en-US" dirty="0"/>
              <a:t> maximum consistent with animal welfare</a:t>
            </a:r>
            <a:endParaRPr lang="en-US" i="1" dirty="0"/>
          </a:p>
          <a:p>
            <a:r>
              <a:rPr lang="en-US" dirty="0"/>
              <a:t>Advanced, time resolved (&lt;0.1s) instrumentation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1FE31-F195-66B3-8CC9-C293239D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A22E8-1607-3107-C044-F09503439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4659" cy="5143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5267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54AF-6CC5-1BDB-E3E9-AEC34DFA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Baseline: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0583C2-EE30-E3CC-43E4-877E8D746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45" y="563098"/>
            <a:ext cx="4495800" cy="452034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Stage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DB1AD-485B-39A7-FB6A-41A3BC985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7204" y="563098"/>
            <a:ext cx="4495800" cy="452034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Stage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FB54-B432-847B-B1E4-E2CBF10B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84326-B0AE-9602-76E5-5100D809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" y="3804834"/>
            <a:ext cx="4433893" cy="1199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37B59-620A-6193-32B6-353DBF392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194"/>
          <a:stretch/>
        </p:blipFill>
        <p:spPr>
          <a:xfrm>
            <a:off x="86456" y="1192617"/>
            <a:ext cx="4402953" cy="17598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5B2F87-4B7E-A7DD-D5CC-A6BEF6055A09}"/>
              </a:ext>
            </a:extLst>
          </p:cNvPr>
          <p:cNvSpPr txBox="1"/>
          <p:nvPr/>
        </p:nvSpPr>
        <p:spPr>
          <a:xfrm>
            <a:off x="3097401" y="1736994"/>
            <a:ext cx="41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  <a:cs typeface="Arial" panose="020B0604020202020204" pitchFamily="34" charset="0"/>
              </a:rPr>
              <a:t>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AEA128-AF8B-35A0-FD13-64CD3F29B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5" r="1923"/>
          <a:stretch/>
        </p:blipFill>
        <p:spPr>
          <a:xfrm>
            <a:off x="4695987" y="1192617"/>
            <a:ext cx="4353808" cy="1761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931FB4-8AB8-4698-4129-D01B852329C7}"/>
              </a:ext>
            </a:extLst>
          </p:cNvPr>
          <p:cNvSpPr txBox="1"/>
          <p:nvPr/>
        </p:nvSpPr>
        <p:spPr>
          <a:xfrm>
            <a:off x="6735302" y="1254609"/>
            <a:ext cx="798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" pitchFamily="2" charset="0"/>
                <a:cs typeface="Arial" panose="020B0604020202020204" pitchFamily="34" charset="0"/>
              </a:rPr>
              <a:t>protons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3EABE-5832-9BC7-A149-A5A48B6052C1}"/>
              </a:ext>
            </a:extLst>
          </p:cNvPr>
          <p:cNvSpPr txBox="1"/>
          <p:nvPr/>
        </p:nvSpPr>
        <p:spPr>
          <a:xfrm>
            <a:off x="6412585" y="1523729"/>
            <a:ext cx="659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" pitchFamily="2" charset="0"/>
                <a:cs typeface="Arial" panose="020B0604020202020204" pitchFamily="34" charset="0"/>
              </a:rPr>
              <a:t>15 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400B8-C384-C7A3-9942-5F2EEC458510}"/>
              </a:ext>
            </a:extLst>
          </p:cNvPr>
          <p:cNvSpPr txBox="1"/>
          <p:nvPr/>
        </p:nvSpPr>
        <p:spPr>
          <a:xfrm>
            <a:off x="7856182" y="1521809"/>
            <a:ext cx="659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" pitchFamily="2" charset="0"/>
                <a:cs typeface="Arial" panose="020B0604020202020204" pitchFamily="34" charset="0"/>
              </a:rPr>
              <a:t>5 –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E3788F-848F-EA72-5763-6D524DC84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540"/>
          <a:stretch/>
        </p:blipFill>
        <p:spPr>
          <a:xfrm>
            <a:off x="4664991" y="3089768"/>
            <a:ext cx="4408052" cy="19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5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18A5-3299-512A-48A7-6F3AEC39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Instrumentation: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7668-223C-B621-22F3-AB83F5FF8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8420"/>
            <a:ext cx="9144000" cy="43240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Beam-line instrumentation:</a:t>
            </a:r>
          </a:p>
          <a:p>
            <a:pPr lvl="1"/>
            <a:r>
              <a:rPr lang="en-US" dirty="0"/>
              <a:t>Variety of challenges:</a:t>
            </a:r>
          </a:p>
          <a:p>
            <a:pPr lvl="2"/>
            <a:r>
              <a:rPr lang="en-US" dirty="0"/>
              <a:t>Low energy ions</a:t>
            </a:r>
          </a:p>
          <a:p>
            <a:pPr lvl="2"/>
            <a:r>
              <a:rPr lang="en-US" dirty="0"/>
              <a:t>Short, intense bunches</a:t>
            </a:r>
          </a:p>
          <a:p>
            <a:pPr lvl="2"/>
            <a:endParaRPr lang="en-US" dirty="0"/>
          </a:p>
          <a:p>
            <a:r>
              <a:rPr lang="en-US" dirty="0"/>
              <a:t>Irradiation beam measurements:</a:t>
            </a:r>
          </a:p>
          <a:p>
            <a:pPr lvl="1"/>
            <a:r>
              <a:rPr lang="en-US" dirty="0"/>
              <a:t>Parasitic measurement of dose and dose profile:</a:t>
            </a:r>
          </a:p>
          <a:p>
            <a:pPr lvl="2"/>
            <a:r>
              <a:rPr lang="en-US" dirty="0"/>
              <a:t>During exposure, at 10 Hz or better</a:t>
            </a:r>
          </a:p>
          <a:p>
            <a:pPr lvl="2"/>
            <a:endParaRPr lang="en-US" dirty="0"/>
          </a:p>
          <a:p>
            <a:r>
              <a:rPr lang="en-US" dirty="0"/>
              <a:t>Novel instrumentation for time-resolved studies:</a:t>
            </a:r>
          </a:p>
          <a:p>
            <a:pPr lvl="1"/>
            <a:r>
              <a:rPr lang="en-US" dirty="0"/>
              <a:t>Exploit triggerable, arbitrary (down to 0.1 s) bunch structure</a:t>
            </a:r>
          </a:p>
          <a:p>
            <a:pPr lvl="1"/>
            <a:r>
              <a:rPr lang="en-US" dirty="0"/>
              <a:t>E.g.:</a:t>
            </a:r>
          </a:p>
          <a:p>
            <a:pPr lvl="2"/>
            <a:r>
              <a:rPr lang="en-US" dirty="0"/>
              <a:t>High rep-rate, “ultra-fast” transmission, excitation, or absorption spectroscopy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2C0B3-7E72-AF05-5393-520BFD18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BC30-2970-C611-67A9-D566031A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Operational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B44B-D0F1-51E3-1E14-C77E88EA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u="sng" dirty="0">
                <a:solidFill>
                  <a:srgbClr val="00B0F0"/>
                </a:solidFill>
              </a:rPr>
              <a:t>(some) Key considerations:</a:t>
            </a:r>
          </a:p>
          <a:p>
            <a:r>
              <a:rPr lang="en-US" dirty="0"/>
              <a:t>Cell culture</a:t>
            </a:r>
          </a:p>
          <a:p>
            <a:r>
              <a:rPr lang="en-US" dirty="0"/>
              <a:t>Environment regulation</a:t>
            </a:r>
          </a:p>
          <a:p>
            <a:r>
              <a:rPr lang="en-US" dirty="0"/>
              <a:t>Animal handling</a:t>
            </a:r>
          </a:p>
          <a:p>
            <a:r>
              <a:rPr lang="en-US" dirty="0"/>
              <a:t>Exposure using different ion species</a:t>
            </a:r>
          </a:p>
          <a:p>
            <a:r>
              <a:rPr lang="en-US" dirty="0"/>
              <a:t>Automated sample handling and analysis</a:t>
            </a:r>
          </a:p>
          <a:p>
            <a:r>
              <a:rPr lang="en-US" dirty="0"/>
              <a:t>Biochemical analysis</a:t>
            </a:r>
          </a:p>
          <a:p>
            <a:r>
              <a:rPr lang="en-US" dirty="0"/>
              <a:t>Microscopy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18CA0-352C-C38E-3DE0-CA3DFC4F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6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289A-2403-BDA4-F68B-F82C35E6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so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9AC67-714D-60E9-BC13-07B5EAB7F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3302"/>
            <a:ext cx="9144000" cy="3330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Excited now to develop the ideas through these w/s…</a:t>
            </a:r>
          </a:p>
          <a:p>
            <a:pPr algn="ctr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F3C9C-B78B-8D7A-5C50-58216E63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EEB4-7BD6-4C7D-AEC0-BA8AFBCF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</a:t>
            </a:r>
            <a:r>
              <a:rPr lang="en-US" dirty="0" err="1"/>
              <a:t>LhARA</a:t>
            </a:r>
            <a:r>
              <a:rPr lang="en-US" dirty="0"/>
              <a:t> initiative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5DAAD-7C7E-8C41-8442-31105685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5DE44-CCB3-F9B9-3843-522C89BAE008}"/>
              </a:ext>
            </a:extLst>
          </p:cNvPr>
          <p:cNvSpPr txBox="1"/>
          <p:nvPr/>
        </p:nvSpPr>
        <p:spPr>
          <a:xfrm>
            <a:off x="58118" y="1286357"/>
            <a:ext cx="9027763" cy="21697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Vision:</a:t>
            </a:r>
          </a:p>
          <a:p>
            <a:endParaRPr lang="en-US" sz="1200" b="1" u="sng" dirty="0">
              <a:solidFill>
                <a:schemeClr val="bg1"/>
              </a:solidFill>
            </a:endParaRPr>
          </a:p>
          <a:p>
            <a:pPr marL="138113"/>
            <a:r>
              <a:rPr lang="en-US" sz="2800" b="1" dirty="0">
                <a:solidFill>
                  <a:schemeClr val="bg1"/>
                </a:solidFill>
              </a:rPr>
              <a:t>Transform clinical practice of proton/ion-beam therapy by creating a fully automated, highly flexible system to harness the unique properties of laser-driven ion beams</a:t>
            </a:r>
          </a:p>
        </p:txBody>
      </p:sp>
    </p:spTree>
    <p:extLst>
      <p:ext uri="{BB962C8B-B14F-4D97-AF65-F5344CB8AC3E}">
        <p14:creationId xmlns:p14="http://schemas.microsoft.com/office/powerpoint/2010/main" val="9131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B1328-EB6F-374B-A850-27AD054E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8D7B6-DA15-75D0-E586-CFD1A31F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1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D47347-290A-5C91-97E5-408E6514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LhARA</a:t>
            </a:r>
            <a:r>
              <a:rPr lang="en-US" dirty="0"/>
              <a:t> initiative </a:t>
            </a:r>
            <a:r>
              <a:rPr lang="en-US" dirty="0" err="1"/>
              <a:t>Programme</a:t>
            </a:r>
            <a:r>
              <a:rPr lang="en-US" dirty="0"/>
              <a:t> org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546E-3286-48A0-1F7C-AF0243F6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3D285-86F6-B8CC-DBD3-40969B103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60"/>
          <a:stretch/>
        </p:blipFill>
        <p:spPr>
          <a:xfrm>
            <a:off x="619933" y="740535"/>
            <a:ext cx="7904134" cy="42962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A84AC2-75A5-C127-9253-4C1730BA3591}"/>
              </a:ext>
            </a:extLst>
          </p:cNvPr>
          <p:cNvSpPr txBox="1"/>
          <p:nvPr/>
        </p:nvSpPr>
        <p:spPr>
          <a:xfrm>
            <a:off x="5274039" y="810352"/>
            <a:ext cx="228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Co-chairs: T. Greenshaw (Liv)</a:t>
            </a:r>
          </a:p>
          <a:p>
            <a:r>
              <a:rPr lang="en-US" sz="1200" b="1" dirty="0"/>
              <a:t>                   Y. </a:t>
            </a:r>
            <a:r>
              <a:rPr lang="en-US" sz="1200" b="1" dirty="0" err="1"/>
              <a:t>Presado</a:t>
            </a:r>
            <a:r>
              <a:rPr lang="en-US" sz="1200" b="1" dirty="0"/>
              <a:t> (Inst. Curie)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3B15F-1E6A-7D86-35AC-FBF186648CA6}"/>
              </a:ext>
            </a:extLst>
          </p:cNvPr>
          <p:cNvSpPr txBox="1"/>
          <p:nvPr/>
        </p:nvSpPr>
        <p:spPr>
          <a:xfrm>
            <a:off x="1174658" y="2094587"/>
            <a:ext cx="201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Co-spokes: A. </a:t>
            </a:r>
            <a:r>
              <a:rPr lang="en-US" sz="1200" b="1" dirty="0" err="1"/>
              <a:t>Giacca</a:t>
            </a:r>
            <a:r>
              <a:rPr lang="en-US" sz="1200" b="1" dirty="0"/>
              <a:t> (OIRO)</a:t>
            </a:r>
          </a:p>
          <a:p>
            <a:r>
              <a:rPr lang="en-US" sz="1200" b="1" dirty="0"/>
              <a:t>                     K. Long (IC/STFC)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EEA65-9900-338B-9163-3DE8EBB88594}"/>
              </a:ext>
            </a:extLst>
          </p:cNvPr>
          <p:cNvSpPr txBox="1"/>
          <p:nvPr/>
        </p:nvSpPr>
        <p:spPr>
          <a:xfrm>
            <a:off x="6767115" y="2281329"/>
            <a:ext cx="184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Co-PMs: J. Parsons (Liv)</a:t>
            </a:r>
          </a:p>
          <a:p>
            <a:r>
              <a:rPr lang="en-US" sz="1200" b="1" dirty="0"/>
              <a:t>                C. Whyte (Strath)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F4D04-9F56-7F28-AC48-8B53CF8B07C9}"/>
              </a:ext>
            </a:extLst>
          </p:cNvPr>
          <p:cNvSpPr txBox="1"/>
          <p:nvPr/>
        </p:nvSpPr>
        <p:spPr>
          <a:xfrm>
            <a:off x="4189844" y="3289808"/>
            <a:ext cx="764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50A"/>
                </a:solidFill>
              </a:rPr>
              <a:t>C. Whyte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FC6BF-4001-05A3-CC81-A13A4CE56BAE}"/>
              </a:ext>
            </a:extLst>
          </p:cNvPr>
          <p:cNvSpPr txBox="1"/>
          <p:nvPr/>
        </p:nvSpPr>
        <p:spPr>
          <a:xfrm>
            <a:off x="6534724" y="2782285"/>
            <a:ext cx="807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50A"/>
                </a:solidFill>
              </a:rPr>
              <a:t>J. Parsons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0727E-78CC-108A-8B72-8DC516AD1C80}"/>
              </a:ext>
            </a:extLst>
          </p:cNvPr>
          <p:cNvSpPr txBox="1"/>
          <p:nvPr/>
        </p:nvSpPr>
        <p:spPr>
          <a:xfrm>
            <a:off x="1909010" y="2785867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50A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551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75E7-4BD4-DC44-A58D-B500137B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Radiation biology; a necessary way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72E5-A593-DA46-A910-0B734A5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3040"/>
            <a:ext cx="5975088" cy="45004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Relative biological effectiveness:</a:t>
            </a:r>
          </a:p>
          <a:p>
            <a:pPr lvl="1"/>
            <a:r>
              <a:rPr lang="en-US" dirty="0"/>
              <a:t>Defined relative to reference X-ray beam</a:t>
            </a:r>
          </a:p>
          <a:p>
            <a:pPr lvl="1"/>
            <a:r>
              <a:rPr lang="en-US" dirty="0"/>
              <a:t>Known to depend on:</a:t>
            </a:r>
          </a:p>
          <a:p>
            <a:pPr lvl="2"/>
            <a:r>
              <a:rPr lang="en-US" dirty="0"/>
              <a:t>Energy</a:t>
            </a:r>
          </a:p>
          <a:p>
            <a:pPr lvl="2"/>
            <a:r>
              <a:rPr lang="en-US" dirty="0"/>
              <a:t>Ion species</a:t>
            </a:r>
          </a:p>
          <a:p>
            <a:pPr lvl="2"/>
            <a:r>
              <a:rPr lang="en-US" dirty="0"/>
              <a:t>Dose</a:t>
            </a:r>
          </a:p>
          <a:p>
            <a:pPr lvl="2"/>
            <a:r>
              <a:rPr lang="en-US" dirty="0"/>
              <a:t>Dose spatial distribution</a:t>
            </a:r>
          </a:p>
          <a:p>
            <a:pPr lvl="2"/>
            <a:r>
              <a:rPr lang="en-US" dirty="0"/>
              <a:t>Dose rate</a:t>
            </a:r>
          </a:p>
          <a:p>
            <a:pPr lvl="2"/>
            <a:r>
              <a:rPr lang="en-US" dirty="0"/>
              <a:t>Tissue type</a:t>
            </a:r>
          </a:p>
          <a:p>
            <a:pPr lvl="2"/>
            <a:r>
              <a:rPr lang="en-US" dirty="0"/>
              <a:t>Biological endpoint</a:t>
            </a:r>
          </a:p>
          <a:p>
            <a:r>
              <a:rPr lang="en-US" dirty="0"/>
              <a:t>Yet:</a:t>
            </a:r>
          </a:p>
          <a:p>
            <a:pPr lvl="1"/>
            <a:r>
              <a:rPr lang="en-US" dirty="0"/>
              <a:t>All </a:t>
            </a:r>
            <a:r>
              <a:rPr lang="en-US" i="1" dirty="0"/>
              <a:t>p</a:t>
            </a:r>
            <a:r>
              <a:rPr lang="en-US" dirty="0"/>
              <a:t>-treatment planning uses RBE = 1.1</a:t>
            </a:r>
          </a:p>
          <a:p>
            <a:pPr lvl="1"/>
            <a:r>
              <a:rPr lang="en-US" dirty="0"/>
              <a:t>Effective values are used for C</a:t>
            </a:r>
            <a:r>
              <a:rPr lang="en-US" baseline="30000" dirty="0"/>
              <a:t>6+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Maximise</a:t>
            </a:r>
            <a:r>
              <a:rPr lang="en-US" dirty="0"/>
              <a:t> the efficacy of PBT now &amp; in future:</a:t>
            </a:r>
          </a:p>
          <a:p>
            <a:pPr lvl="1"/>
            <a:r>
              <a:rPr lang="en-US" dirty="0"/>
              <a:t>Systematic </a:t>
            </a:r>
            <a:r>
              <a:rPr lang="en-US" dirty="0" err="1"/>
              <a:t>programme</a:t>
            </a:r>
            <a:r>
              <a:rPr lang="en-US" dirty="0"/>
              <a:t> needed to develop </a:t>
            </a:r>
            <a:br>
              <a:rPr lang="en-US" dirty="0"/>
            </a:br>
            <a:r>
              <a:rPr lang="en-US" dirty="0"/>
              <a:t>full understanding of radiobiology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86764-E22B-3846-A379-B98B5855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95D8C-74D9-9941-9161-2EDD8BA87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842" r="9960" b="3334"/>
          <a:stretch/>
        </p:blipFill>
        <p:spPr>
          <a:xfrm>
            <a:off x="3931299" y="1322483"/>
            <a:ext cx="2101706" cy="14908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24B62-F470-AD4A-B986-64572D5AB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69" y="2893270"/>
            <a:ext cx="3473693" cy="22126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D220B3-6D0B-DA45-8B88-586A3EFD3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20" y="633896"/>
            <a:ext cx="2969742" cy="21888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AF6809-1D22-6F4B-87BE-DFDBDA2683F3}"/>
              </a:ext>
            </a:extLst>
          </p:cNvPr>
          <p:cNvSpPr/>
          <p:nvPr/>
        </p:nvSpPr>
        <p:spPr>
          <a:xfrm>
            <a:off x="6402562" y="614860"/>
            <a:ext cx="995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err="1"/>
              <a:t>Paganetti</a:t>
            </a:r>
            <a:r>
              <a:rPr lang="en-GB" sz="1100" b="1" i="1" dirty="0"/>
              <a:t>, </a:t>
            </a:r>
            <a:br>
              <a:rPr lang="en-GB" sz="1100" b="1" i="1" dirty="0"/>
            </a:br>
            <a:r>
              <a:rPr lang="en-GB" sz="1100" b="1" i="1" dirty="0"/>
              <a:t>van </a:t>
            </a:r>
            <a:r>
              <a:rPr lang="en-GB" sz="1100" b="1" i="1" dirty="0" err="1"/>
              <a:t>Luijk</a:t>
            </a:r>
            <a:r>
              <a:rPr lang="en-GB" sz="1100" b="1" i="1" dirty="0"/>
              <a:t> </a:t>
            </a:r>
            <a:br>
              <a:rPr lang="en-GB" sz="1100" b="1" i="1" dirty="0"/>
            </a:br>
            <a:r>
              <a:rPr lang="en-GB" sz="1100" b="1" i="1" dirty="0"/>
              <a:t>(2013) </a:t>
            </a:r>
          </a:p>
          <a:p>
            <a:r>
              <a:rPr lang="en-GB" sz="1100" b="1" i="1" dirty="0" err="1"/>
              <a:t>SemRadOncol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9891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1D52EE59-AFA8-5C41-AE3C-48FF683703C2}"/>
              </a:ext>
            </a:extLst>
          </p:cNvPr>
          <p:cNvSpPr/>
          <p:nvPr/>
        </p:nvSpPr>
        <p:spPr>
          <a:xfrm>
            <a:off x="2676182" y="661016"/>
            <a:ext cx="3791635" cy="3800250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35000">
                <a:srgbClr val="00206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9A4DE4-B614-1440-9FCB-2B5F09D9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Radiobiology in new regimens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8F02B-E14B-D644-B6F0-3E53C555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B95CA-7AC6-F346-9335-CE4DF81E22C0}"/>
              </a:ext>
            </a:extLst>
          </p:cNvPr>
          <p:cNvSpPr txBox="1"/>
          <p:nvPr/>
        </p:nvSpPr>
        <p:spPr>
          <a:xfrm>
            <a:off x="3138488" y="1125522"/>
            <a:ext cx="2898999" cy="28469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50A"/>
                </a:solidFill>
              </a:rPr>
              <a:t>The ideally </a:t>
            </a:r>
            <a:br>
              <a:rPr lang="en-US" sz="2400" b="1" dirty="0">
                <a:solidFill>
                  <a:srgbClr val="FFF50A"/>
                </a:solidFill>
              </a:rPr>
            </a:br>
            <a:r>
              <a:rPr lang="en-US" sz="2400" b="1" dirty="0">
                <a:solidFill>
                  <a:srgbClr val="FFF50A"/>
                </a:solidFill>
              </a:rPr>
              <a:t>flexible beam facility</a:t>
            </a:r>
            <a:br>
              <a:rPr lang="en-US" sz="2400" b="1" dirty="0">
                <a:solidFill>
                  <a:srgbClr val="FFF50A"/>
                </a:solidFill>
              </a:rPr>
            </a:br>
            <a:r>
              <a:rPr lang="en-US" sz="2400" b="1" dirty="0">
                <a:solidFill>
                  <a:srgbClr val="FFF50A"/>
                </a:solidFill>
              </a:rPr>
              <a:t>can deliver it all!</a:t>
            </a:r>
          </a:p>
          <a:p>
            <a:pPr algn="ctr"/>
            <a:br>
              <a:rPr lang="en-US" sz="1100" b="1" dirty="0">
                <a:solidFill>
                  <a:srgbClr val="FFF50A"/>
                </a:solidFill>
              </a:rPr>
            </a:br>
            <a:r>
              <a:rPr lang="en-US" sz="2400" b="1" dirty="0">
                <a:solidFill>
                  <a:srgbClr val="00FF00"/>
                </a:solidFill>
                <a:sym typeface="Symbol" panose="05050102010706020507" pitchFamily="18" charset="2"/>
              </a:rPr>
              <a:t> </a:t>
            </a:r>
            <a:r>
              <a:rPr lang="en-US" sz="2400" b="1" dirty="0">
                <a:solidFill>
                  <a:srgbClr val="00FF00"/>
                </a:solidFill>
              </a:rPr>
              <a:t>substantial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rgbClr val="00FF00"/>
                </a:solidFill>
              </a:rPr>
              <a:t>opportunity for a 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rgbClr val="00FF00"/>
                </a:solidFill>
              </a:rPr>
              <a:t>step-change in 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rgbClr val="00FF00"/>
                </a:solidFill>
              </a:rPr>
              <a:t>understanding!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3016C2-CE03-CB4B-B51C-8F27E61023FB}"/>
              </a:ext>
            </a:extLst>
          </p:cNvPr>
          <p:cNvSpPr/>
          <p:nvPr/>
        </p:nvSpPr>
        <p:spPr>
          <a:xfrm>
            <a:off x="2676182" y="669631"/>
            <a:ext cx="3791635" cy="379163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D7346-0E7C-5843-80F9-AA8A0A11D741}"/>
              </a:ext>
            </a:extLst>
          </p:cNvPr>
          <p:cNvSpPr txBox="1"/>
          <p:nvPr/>
        </p:nvSpPr>
        <p:spPr>
          <a:xfrm>
            <a:off x="2165925" y="897155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FFFF"/>
                </a:solidFill>
              </a:rPr>
              <a:t>Time</a:t>
            </a:r>
          </a:p>
          <a:p>
            <a:pPr algn="r"/>
            <a:r>
              <a:rPr lang="en-US" b="1" dirty="0">
                <a:solidFill>
                  <a:srgbClr val="00FFFF"/>
                </a:solidFill>
              </a:rPr>
              <a:t>domain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1A9AC-AA27-0E4F-9C40-16C1D0C85DCF}"/>
              </a:ext>
            </a:extLst>
          </p:cNvPr>
          <p:cNvSpPr txBox="1"/>
          <p:nvPr/>
        </p:nvSpPr>
        <p:spPr>
          <a:xfrm>
            <a:off x="5914539" y="859408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Space</a:t>
            </a:r>
          </a:p>
          <a:p>
            <a:r>
              <a:rPr lang="en-US" b="1" dirty="0">
                <a:solidFill>
                  <a:srgbClr val="00FFFF"/>
                </a:solidFill>
              </a:rPr>
              <a:t>   domain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F6B55-5088-5348-919E-37C1444621D7}"/>
              </a:ext>
            </a:extLst>
          </p:cNvPr>
          <p:cNvSpPr txBox="1"/>
          <p:nvPr/>
        </p:nvSpPr>
        <p:spPr>
          <a:xfrm>
            <a:off x="2072102" y="3306433"/>
            <a:ext cx="8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E0E6A-13C3-BE4E-98FB-740FD010EA81}"/>
              </a:ext>
            </a:extLst>
          </p:cNvPr>
          <p:cNvSpPr txBox="1"/>
          <p:nvPr/>
        </p:nvSpPr>
        <p:spPr>
          <a:xfrm>
            <a:off x="6149035" y="3168604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    Ion</a:t>
            </a:r>
          </a:p>
          <a:p>
            <a:r>
              <a:rPr lang="en-US" b="1" dirty="0">
                <a:solidFill>
                  <a:srgbClr val="00FFFF"/>
                </a:solidFill>
              </a:rPr>
              <a:t>species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DF4EF-86FB-604E-A58F-371B17C64760}"/>
              </a:ext>
            </a:extLst>
          </p:cNvPr>
          <p:cNvSpPr txBox="1"/>
          <p:nvPr/>
        </p:nvSpPr>
        <p:spPr>
          <a:xfrm>
            <a:off x="2865370" y="4476755"/>
            <a:ext cx="361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FFFF"/>
                </a:solidFill>
              </a:rPr>
              <a:t>In combination</a:t>
            </a:r>
            <a:br>
              <a:rPr lang="en-US" b="1" dirty="0">
                <a:solidFill>
                  <a:srgbClr val="00FFFF"/>
                </a:solidFill>
              </a:rPr>
            </a:b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 with chemo/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immuno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therapies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24B18-007E-8241-B5DF-D66925595ED8}"/>
              </a:ext>
            </a:extLst>
          </p:cNvPr>
          <p:cNvSpPr txBox="1"/>
          <p:nvPr/>
        </p:nvSpPr>
        <p:spPr>
          <a:xfrm rot="18900000">
            <a:off x="5869528" y="3218403"/>
            <a:ext cx="363362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Multidisciplinary approach essential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91054-F6A4-EFB9-37CB-053061DE3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4934"/>
            <a:ext cx="2361893" cy="1328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AC5CD-A67D-E6F4-ADB6-C9BF48C45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30" y="669631"/>
            <a:ext cx="1120377" cy="13878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00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4" grpId="0" animBg="1"/>
      <p:bldP spid="10" grpId="0"/>
      <p:bldP spid="11" grpId="0"/>
      <p:bldP spid="14" grpId="0"/>
      <p:bldP spid="15" grpId="0"/>
      <p:bldP spid="2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55386307-2962-4D41-B936-647E25C63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3" y="52828"/>
            <a:ext cx="7856114" cy="50378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477C4-BC15-354B-8C95-A02B39C6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F638087-2E9E-164D-B641-6B82F0F2B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374" y="52828"/>
            <a:ext cx="3644841" cy="12287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5BFC3-EDC0-2C40-9BD1-AB573180C146}"/>
              </a:ext>
            </a:extLst>
          </p:cNvPr>
          <p:cNvSpPr txBox="1"/>
          <p:nvPr/>
        </p:nvSpPr>
        <p:spPr>
          <a:xfrm rot="16200000">
            <a:off x="6992450" y="2573079"/>
            <a:ext cx="4041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Front. Phys., 29 September 2020;  DOI: 10.3389/fphy.2020.567738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120DC-2D3E-12D1-8625-48E4DFA6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57" y="4289952"/>
            <a:ext cx="4767802" cy="7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9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FC272-BDAE-8040-B497-08C26B768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0" y="563098"/>
            <a:ext cx="8601559" cy="45804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u="sng" dirty="0">
                <a:solidFill>
                  <a:schemeClr val="bg1">
                    <a:lumMod val="75000"/>
                  </a:schemeClr>
                </a:solidFill>
              </a:rPr>
              <a:t>A novel, hybrid, approach:</a:t>
            </a:r>
          </a:p>
          <a:p>
            <a:pPr lvl="3"/>
            <a:endParaRPr lang="en-US" dirty="0"/>
          </a:p>
          <a:p>
            <a:pPr indent="-206375"/>
            <a:r>
              <a:rPr lang="en-US" dirty="0"/>
              <a:t>Laser-driven, high-flux proton/ion source</a:t>
            </a:r>
          </a:p>
          <a:p>
            <a:pPr lvl="1" indent="-206375"/>
            <a:r>
              <a:rPr lang="en-US" dirty="0"/>
              <a:t>Overcome instantaneous dose-rate limitation</a:t>
            </a:r>
          </a:p>
          <a:p>
            <a:pPr lvl="2" indent="-206375"/>
            <a:r>
              <a:rPr lang="en-US" dirty="0"/>
              <a:t>Capture at &gt;10 MeV</a:t>
            </a:r>
          </a:p>
          <a:p>
            <a:pPr lvl="1" indent="-206375"/>
            <a:r>
              <a:rPr lang="en-US" dirty="0"/>
              <a:t>Delivers protons or ions in very short pulses</a:t>
            </a:r>
          </a:p>
          <a:p>
            <a:pPr lvl="2" indent="-206375"/>
            <a:r>
              <a:rPr lang="en-US" dirty="0"/>
              <a:t>Bunches as short as 10—40 ns</a:t>
            </a:r>
          </a:p>
          <a:p>
            <a:pPr lvl="1" indent="-206375"/>
            <a:r>
              <a:rPr lang="en-US" dirty="0"/>
              <a:t>Triggerable; arbitrary pulse structure</a:t>
            </a:r>
          </a:p>
          <a:p>
            <a:pPr indent="-206375"/>
            <a:endParaRPr lang="en-US" dirty="0"/>
          </a:p>
          <a:p>
            <a:pPr indent="-206375"/>
            <a:r>
              <a:rPr lang="en-US" dirty="0"/>
              <a:t>Novel “electron-plasma-lens” capture &amp; focusing</a:t>
            </a:r>
          </a:p>
          <a:p>
            <a:pPr lvl="1" indent="-206375"/>
            <a:r>
              <a:rPr lang="en-US" dirty="0"/>
              <a:t>Strong focusing (short focal length) without the use of high-field solenoid</a:t>
            </a:r>
          </a:p>
          <a:p>
            <a:pPr indent="-206375"/>
            <a:endParaRPr lang="en-US" dirty="0"/>
          </a:p>
          <a:p>
            <a:pPr indent="-206375"/>
            <a:r>
              <a:rPr lang="en-US" dirty="0"/>
              <a:t>Fast, flexible, fixed-field post acceleration</a:t>
            </a:r>
          </a:p>
          <a:p>
            <a:pPr lvl="1" indent="-206375"/>
            <a:r>
              <a:rPr lang="en-US" dirty="0"/>
              <a:t>Variable energy</a:t>
            </a:r>
          </a:p>
          <a:p>
            <a:pPr lvl="2" indent="-206375"/>
            <a:r>
              <a:rPr lang="en-US" dirty="0"/>
              <a:t>Protons: 	15—127 MeV</a:t>
            </a:r>
          </a:p>
          <a:p>
            <a:pPr lvl="2" indent="-206375"/>
            <a:r>
              <a:rPr lang="en-US" dirty="0"/>
              <a:t>Ions: 		5—34 MeV/u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50DE2-204A-FF44-9AF5-B87F147A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9F992F-1BE0-7C40-B7C2-84B8D8CC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</p:spPr>
        <p:txBody>
          <a:bodyPr>
            <a:normAutofit/>
          </a:bodyPr>
          <a:lstStyle/>
          <a:p>
            <a:r>
              <a:rPr lang="en-US" sz="2800" dirty="0"/>
              <a:t>Laser-hybrid Accelerator for Radiobiological Applications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799F4-CB55-D747-BEE3-4A6E534461B7}"/>
              </a:ext>
            </a:extLst>
          </p:cNvPr>
          <p:cNvSpPr txBox="1"/>
          <p:nvPr/>
        </p:nvSpPr>
        <p:spPr>
          <a:xfrm rot="16200000">
            <a:off x="6992450" y="2573079"/>
            <a:ext cx="4041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Front. Phys., 29 September 2020;  DOI: 10.3389/fphy.2020.567738</a:t>
            </a:r>
          </a:p>
        </p:txBody>
      </p:sp>
    </p:spTree>
    <p:extLst>
      <p:ext uri="{BB962C8B-B14F-4D97-AF65-F5344CB8AC3E}">
        <p14:creationId xmlns:p14="http://schemas.microsoft.com/office/powerpoint/2010/main" val="321528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FE1D-F73A-4546-823B-AE8A16AF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7030A0"/>
                </a:solidFill>
              </a:rPr>
              <a:t>LhARA</a:t>
            </a:r>
            <a:r>
              <a:rPr lang="en-US" sz="2400" dirty="0">
                <a:solidFill>
                  <a:srgbClr val="7030A0"/>
                </a:solidFill>
              </a:rPr>
              <a:t> to serve the Ion Therapy Research Facility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6D828E-3058-7616-8FD5-AB3C16675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663" y="1040259"/>
            <a:ext cx="2674195" cy="3253789"/>
          </a:xfrm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To serve ITRF: 2 + 3-year project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rgbClr val="00B050"/>
                </a:solidFill>
              </a:rPr>
              <a:t>in 6 work packages: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Project Management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Laser-driven proton and ion source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Proton and ion capture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Real-time dose-deposition profiling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Novel, automated, end-station development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Facility design and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3CE40-7960-1C43-9D9E-B683CCB1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" y="373826"/>
            <a:ext cx="3275276" cy="46349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75280A-5710-654E-9BB7-EE67545B7960}"/>
              </a:ext>
            </a:extLst>
          </p:cNvPr>
          <p:cNvSpPr txBox="1"/>
          <p:nvPr/>
        </p:nvSpPr>
        <p:spPr>
          <a:xfrm>
            <a:off x="3451481" y="416636"/>
            <a:ext cx="555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2-year Preliminary</a:t>
            </a: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Activity –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start 01Oct22: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CCAP-TN-10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91B9A8-B99D-ED26-52B1-20E03C0D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123" y="849452"/>
            <a:ext cx="2985953" cy="4225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80F68E-4519-C786-04C7-CB66990D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09433"/>
            <a:ext cx="2057400" cy="217646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8AF43-ECB0-2D42-8C54-5AF8A4A6F92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2C560-1655-F279-2AA6-197015C595C6}"/>
              </a:ext>
            </a:extLst>
          </p:cNvPr>
          <p:cNvSpPr txBox="1"/>
          <p:nvPr/>
        </p:nvSpPr>
        <p:spPr>
          <a:xfrm>
            <a:off x="328613" y="4673082"/>
            <a:ext cx="3518912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2-year preliminary phase;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5DCEAF">
                    <a:lumMod val="50000"/>
                  </a:srgbClr>
                </a:solidFill>
                <a:latin typeface="Calibri" panose="020F0502020204030204"/>
              </a:rPr>
              <a:t>         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Flagged need for further 3-year preconstruction phase</a:t>
            </a:r>
          </a:p>
        </p:txBody>
      </p:sp>
    </p:spTree>
    <p:extLst>
      <p:ext uri="{BB962C8B-B14F-4D97-AF65-F5344CB8AC3E}">
        <p14:creationId xmlns:p14="http://schemas.microsoft.com/office/powerpoint/2010/main" val="680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2021-09-27-LhARA-Full.pptx" id="{F90647B3-F4B8-D344-8349-B09861FD4FA0}" vid="{A9B82164-1E35-9846-8F88-230DD5FDE1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2905</TotalTime>
  <Words>689</Words>
  <Application>Microsoft Macintosh PowerPoint</Application>
  <PresentationFormat>On-screen Show (16:9)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KL-standard-black</vt:lpstr>
      <vt:lpstr>1_KL-standard-black</vt:lpstr>
      <vt:lpstr>1_Office Theme</vt:lpstr>
      <vt:lpstr>PowerPoint Presentation</vt:lpstr>
      <vt:lpstr>The LhARA initiative</vt:lpstr>
      <vt:lpstr>PowerPoint Presentation</vt:lpstr>
      <vt:lpstr>LhARA initiative Programme org chart</vt:lpstr>
      <vt:lpstr>Radiation biology; a necessary way point</vt:lpstr>
      <vt:lpstr>Radiobiology in new regimens</vt:lpstr>
      <vt:lpstr>PowerPoint Presentation</vt:lpstr>
      <vt:lpstr>Laser-hybrid Accelerator for Radiobiological Applications</vt:lpstr>
      <vt:lpstr>LhARA to serve the Ion Therapy Research Facility</vt:lpstr>
      <vt:lpstr>PowerPoint Presentation</vt:lpstr>
      <vt:lpstr>PowerPoint Presentation</vt:lpstr>
      <vt:lpstr>Baseline:</vt:lpstr>
      <vt:lpstr>Instrumentation:</vt:lpstr>
      <vt:lpstr>Operational considerations</vt:lpstr>
      <vt:lpstr>And so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Laser-hybrid Accelerator for Radiobiological Applications  LhARA</dc:title>
  <dc:creator>Microsoft Office User</dc:creator>
  <cp:lastModifiedBy>Long, Kenneth R</cp:lastModifiedBy>
  <cp:revision>171</cp:revision>
  <cp:lastPrinted>2021-11-08T17:44:56Z</cp:lastPrinted>
  <dcterms:created xsi:type="dcterms:W3CDTF">2020-01-16T20:28:39Z</dcterms:created>
  <dcterms:modified xsi:type="dcterms:W3CDTF">2022-12-14T10:00:58Z</dcterms:modified>
</cp:coreProperties>
</file>