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Lst>
  <p:notesMasterIdLst>
    <p:notesMasterId r:id="rId25"/>
  </p:notesMasterIdLst>
  <p:sldIdLst>
    <p:sldId id="257" r:id="rId6"/>
    <p:sldId id="282" r:id="rId7"/>
    <p:sldId id="269" r:id="rId8"/>
    <p:sldId id="284" r:id="rId9"/>
    <p:sldId id="295" r:id="rId10"/>
    <p:sldId id="294" r:id="rId11"/>
    <p:sldId id="301" r:id="rId12"/>
    <p:sldId id="285" r:id="rId13"/>
    <p:sldId id="286" r:id="rId14"/>
    <p:sldId id="287" r:id="rId15"/>
    <p:sldId id="288" r:id="rId16"/>
    <p:sldId id="289" r:id="rId17"/>
    <p:sldId id="296" r:id="rId18"/>
    <p:sldId id="299" r:id="rId19"/>
    <p:sldId id="300" r:id="rId20"/>
    <p:sldId id="291" r:id="rId21"/>
    <p:sldId id="293" r:id="rId22"/>
    <p:sldId id="298"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47"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ED7D31"/>
    <a:srgbClr val="626262"/>
    <a:srgbClr val="003088"/>
    <a:srgbClr val="F08900"/>
    <a:srgbClr val="FF6900"/>
    <a:srgbClr val="1E5DF8"/>
    <a:srgbClr val="FFFFFF"/>
    <a:srgbClr val="00BED5"/>
    <a:srgbClr val="C13D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5"/>
    <p:restoredTop sz="94422"/>
  </p:normalViewPr>
  <p:slideViewPr>
    <p:cSldViewPr snapToGrid="0" snapToObjects="1">
      <p:cViewPr varScale="1">
        <p:scale>
          <a:sx n="65" d="100"/>
          <a:sy n="65" d="100"/>
        </p:scale>
        <p:origin x="924" y="40"/>
      </p:cViewPr>
      <p:guideLst>
        <p:guide orient="horz" pos="323"/>
        <p:guide pos="347"/>
        <p:guide orient="horz" pos="3974"/>
        <p:guide pos="7355"/>
        <p:guide pos="3840"/>
        <p:guide orient="horz" pos="867"/>
        <p:guide orient="horz" pos="3634"/>
        <p:guide pos="869"/>
      </p:guideLst>
    </p:cSldViewPr>
  </p:slideViewPr>
  <p:notesTextViewPr>
    <p:cViewPr>
      <p:scale>
        <a:sx n="1" d="1"/>
        <a:sy n="1" d="1"/>
      </p:scale>
      <p:origin x="0" y="-1112"/>
    </p:cViewPr>
  </p:notesTextViewPr>
  <p:notesViewPr>
    <p:cSldViewPr snapToGrid="0" snapToObjects="1" showGuides="1">
      <p:cViewPr varScale="1">
        <p:scale>
          <a:sx n="88" d="100"/>
          <a:sy n="88" d="100"/>
        </p:scale>
        <p:origin x="223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bjs54\Science%20and%20Technology%20Facilities%20Council\Sustainable%20Accelerators%20Task%20Force%20-%20Accelerator%20Lifecycle%20Analysis\Antec%20Magnets%20-%20Life%20Cycle%20Analysis.xlsx" TargetMode="External"/><Relationship Id="rId4" Type="http://schemas.openxmlformats.org/officeDocument/2006/relationships/themeOverride" Target="../theme/themeOverride1.xm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bjs54\Science%20and%20Technology%20Facilities%20Council\Sustainable%20Accelerators%20Task%20Force%20-%20Accelerator%20Lifecycle%20Analysis\Tesla%20-%20Energy%20Consumption%20of%20typical%20accelerator%20quadrupole.xlsx" TargetMode="External"/><Relationship Id="rId4"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'[Antec Magnets - Life Cycle Analysis.xlsx]Summary'!$A$8:$B$21</cx:f>
        <cx:lvl ptCount="14">
          <cx:pt idx="0">Copper</cx:pt>
          <cx:pt idx="1">Steel</cx:pt>
          <cx:pt idx="2">Fibreglass</cx:pt>
          <cx:pt idx="3">Epoxy resin</cx:pt>
          <cx:pt idx="5">Copper</cx:pt>
          <cx:pt idx="6">Steel</cx:pt>
          <cx:pt idx="7">Fibreglass</cx:pt>
          <cx:pt idx="8">Epoxy resin</cx:pt>
          <cx:pt idx="11">Manufacture/yoke stacking and curing</cx:pt>
          <cx:pt idx="12">Winding</cx:pt>
          <cx:pt idx="13">Impregnation and curing</cx:pt>
        </cx:lvl>
        <cx:lvl ptCount="14">
          <cx:pt idx="0">Transport</cx:pt>
          <cx:pt idx="1">Transport</cx:pt>
          <cx:pt idx="2">Transport</cx:pt>
          <cx:pt idx="3">Transport</cx:pt>
          <cx:pt idx="5">Materials</cx:pt>
          <cx:pt idx="6">Materials</cx:pt>
          <cx:pt idx="7">Materials</cx:pt>
          <cx:pt idx="8">Materials</cx:pt>
          <cx:pt idx="11">Energy</cx:pt>
          <cx:pt idx="12">Energy</cx:pt>
          <cx:pt idx="13">Energy</cx:pt>
        </cx:lvl>
      </cx:strDim>
      <cx:numDim type="size">
        <cx:f>'[Antec Magnets - Life Cycle Analysis.xlsx]Summary'!$G$8:$G$21</cx:f>
        <cx:lvl ptCount="14" formatCode="0">
          <cx:pt idx="0">37.186800000000005</cx:pt>
          <cx:pt idx="1">261.42600000000004</cx:pt>
          <cx:pt idx="2">0.20061300000000004</cx:pt>
          <cx:pt idx="3">0.28659000000000001</cx:pt>
          <cx:pt idx="4">0</cx:pt>
          <cx:pt idx="5">28</cx:pt>
          <cx:pt idx="6">1878.8</cx:pt>
          <cx:pt idx="7">5.25</cx:pt>
          <cx:pt idx="8">33.5</cx:pt>
          <cx:pt idx="10">0</cx:pt>
          <cx:pt idx="11">30.384707750000004</cx:pt>
          <cx:pt idx="12">12.153883100000003</cx:pt>
          <cx:pt idx="13">36.461649300000005</cx:pt>
        </cx:lvl>
      </cx:numDim>
    </cx:data>
  </cx:chartData>
  <cx:chart>
    <cx:title pos="t" align="ctr" overlay="0">
      <cx:tx>
        <cx:rich>
          <a:bodyPr spcFirstLastPara="1" vertOverflow="ellipsis" wrap="square" lIns="0" tIns="0" rIns="0" bIns="0" anchor="ctr" anchorCtr="1"/>
          <a:lstStyle/>
          <a:p>
            <a:pPr algn="ctr">
              <a:defRPr/>
            </a:pPr>
            <a:r>
              <a:rPr lang="en-US" sz="2000" dirty="0"/>
              <a:t>Magnet LCA from </a:t>
            </a:r>
            <a:r>
              <a:rPr lang="en-US" sz="2000" dirty="0" err="1"/>
              <a:t>Antec</a:t>
            </a:r>
            <a:endParaRPr lang="en-US" sz="2000" dirty="0"/>
          </a:p>
        </cx:rich>
      </cx:tx>
    </cx:title>
    <cx:plotArea>
      <cx:plotAreaRegion>
        <cx:series layoutId="sunburst" uniqueId="{FD56F39C-0655-4CA6-B6E1-0A2ACF809328}">
          <cx:dataLabels>
            <cx:visibility seriesName="0" categoryName="1" value="1"/>
            <cx:separator>
</cx:separator>
          </cx:dataLabels>
          <cx:dataId val="0"/>
        </cx:series>
      </cx:plotAreaRegion>
    </cx:plotArea>
    <cx:legend pos="t" align="ctr" overlay="0"/>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'[Tesla - Energy Consumption of typical accelerator quadrupole.xlsx]Summary'!$A$7:$B$17</cx:f>
        <cx:lvl ptCount="11">
          <cx:pt idx="0">Copper</cx:pt>
          <cx:pt idx="1">Steel</cx:pt>
          <cx:pt idx="3">Copper</cx:pt>
          <cx:pt idx="4">Steel</cx:pt>
          <cx:pt idx="6">Yoke</cx:pt>
          <cx:pt idx="7">Poles</cx:pt>
          <cx:pt idx="8">Coils</cx:pt>
          <cx:pt idx="9">Assemble</cx:pt>
          <cx:pt idx="10">Test</cx:pt>
        </cx:lvl>
        <cx:lvl ptCount="11">
          <cx:pt idx="0">Transport</cx:pt>
          <cx:pt idx="1">Transport</cx:pt>
          <cx:pt idx="3">Materials</cx:pt>
          <cx:pt idx="4">Materials</cx:pt>
          <cx:pt idx="6">Energy</cx:pt>
          <cx:pt idx="7">Energy</cx:pt>
          <cx:pt idx="8">Energy</cx:pt>
          <cx:pt idx="9">Energy</cx:pt>
          <cx:pt idx="10">Energy</cx:pt>
        </cx:lvl>
      </cx:strDim>
      <cx:numDim type="size">
        <cx:f>'[Tesla - Energy Consumption of typical accelerator quadrupole.xlsx]Summary'!$G$7:$G$17</cx:f>
        <cx:lvl ptCount="11" formatCode="0">
          <cx:pt idx="0">62.910000000000011</cx:pt>
          <cx:pt idx="1">358.58699999999999</cx:pt>
          <cx:pt idx="2">0</cx:pt>
          <cx:pt idx="3">60</cx:pt>
          <cx:pt idx="4">4867.8000000000002</cx:pt>
          <cx:pt idx="5">0</cx:pt>
          <cx:pt idx="6">128.67197999999999</cx:pt>
          <cx:pt idx="7">229.401332</cx:pt>
          <cx:pt idx="8">308.43480460000001</cx:pt>
          <cx:pt idx="9">17.411059999999999</cx:pt>
          <cx:pt idx="10">104.508826</cx:pt>
        </cx:lvl>
      </cx:numDim>
    </cx:data>
  </cx:chartData>
  <cx:chart>
    <cx:title pos="t" align="ctr" overlay="0">
      <cx:tx>
        <cx:txData>
          <cx:v>Magnet LCA from Tesla</cx:v>
        </cx:txData>
      </cx:tx>
      <cx:txPr>
        <a:bodyPr spcFirstLastPara="1" vertOverflow="ellipsis" wrap="square" lIns="0" tIns="0" rIns="0" bIns="0" anchor="ctr" anchorCtr="1"/>
        <a:lstStyle/>
        <a:p>
          <a:pPr algn="ctr">
            <a:defRPr/>
          </a:pPr>
          <a:r>
            <a:rPr lang="en-US" sz="2000" dirty="0"/>
            <a:t>Magnet LCA from Tesla</a:t>
          </a:r>
        </a:p>
      </cx:txPr>
    </cx:title>
    <cx:plotArea>
      <cx:plotAreaRegion>
        <cx:series layoutId="sunburst" uniqueId="{CB6A0101-3A07-4C8C-BFC1-557B8BEF3C46}">
          <cx:tx>
            <cx:txData>
              <cx:f>'[Tesla - Energy Consumption of typical accelerator quadrupole.xlsx]Summary'!$G$3:$G$6</cx:f>
              <cx:v/>
            </cx:txData>
          </cx:tx>
          <cx:dataLabels pos="inEnd">
            <cx:visibility seriesName="0" categoryName="1" value="1"/>
            <cx:separator>
</cx:separator>
          </cx:dataLabels>
          <cx:dataId val="0"/>
          <cx:layoutPr>
            <cx:parentLabelLayout val="overlapping"/>
          </cx:layoutPr>
        </cx:series>
      </cx:plotAreaRegion>
    </cx:plotArea>
    <cx:legend pos="t" align="ctr" overlay="0"/>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bg1"/>
    </cs:fontRef>
    <cs:defRPr sz="900" kern="1200"/>
    <cs:bodyPr lIns="38100" tIns="19050" rIns="38100" bIns="19050">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18DB4-5436-4EA1-B963-52A9D05642C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4343600F-AC51-44B0-B84D-81FDB4684E93}">
      <dgm:prSet phldrT="[Text]"/>
      <dgm:spPr/>
      <dgm:t>
        <a:bodyPr/>
        <a:lstStyle/>
        <a:p>
          <a:r>
            <a:rPr lang="en-US" dirty="0">
              <a:solidFill>
                <a:schemeClr val="tx1"/>
              </a:solidFill>
            </a:rPr>
            <a:t>Ben Shepherd</a:t>
          </a:r>
          <a:br>
            <a:rPr lang="en-US" dirty="0">
              <a:solidFill>
                <a:schemeClr val="tx1"/>
              </a:solidFill>
            </a:rPr>
          </a:br>
          <a:r>
            <a:rPr lang="en-US" dirty="0" err="1">
              <a:solidFill>
                <a:schemeClr val="tx1"/>
              </a:solidFill>
            </a:rPr>
            <a:t>MaRS</a:t>
          </a:r>
          <a:endParaRPr lang="en-US" dirty="0">
            <a:solidFill>
              <a:schemeClr val="tx1"/>
            </a:solidFill>
          </a:endParaRPr>
        </a:p>
      </dgm:t>
    </dgm:pt>
    <dgm:pt modelId="{032573AC-567C-463A-8154-99B310869C67}" type="parTrans" cxnId="{0117175A-AC01-4019-88E0-790144383F17}">
      <dgm:prSet/>
      <dgm:spPr/>
      <dgm:t>
        <a:bodyPr/>
        <a:lstStyle/>
        <a:p>
          <a:endParaRPr lang="en-US"/>
        </a:p>
      </dgm:t>
    </dgm:pt>
    <dgm:pt modelId="{E15D7593-CAA2-416A-80FE-2CB50DAC8A09}" type="sibTrans" cxnId="{0117175A-AC01-4019-88E0-790144383F17}">
      <dgm:prSet/>
      <dgm:spPr/>
      <dgm:t>
        <a:bodyPr/>
        <a:lstStyle/>
        <a:p>
          <a:endParaRPr lang="en-US"/>
        </a:p>
      </dgm:t>
    </dgm:pt>
    <dgm:pt modelId="{FF96A2A2-A42C-4EC4-BB61-AA001E607A2D}">
      <dgm:prSet phldrT="[Text]"/>
      <dgm:spPr/>
      <dgm:t>
        <a:bodyPr/>
        <a:lstStyle/>
        <a:p>
          <a:r>
            <a:rPr lang="en-GB" dirty="0"/>
            <a:t>Louise Cowie </a:t>
          </a:r>
          <a:r>
            <a:rPr lang="en-GB"/>
            <a:t/>
          </a:r>
          <a:br>
            <a:rPr lang="en-GB"/>
          </a:br>
          <a:r>
            <a:rPr lang="en-GB"/>
            <a:t>RF</a:t>
          </a:r>
          <a:endParaRPr lang="en-US" dirty="0"/>
        </a:p>
      </dgm:t>
    </dgm:pt>
    <dgm:pt modelId="{0F8EF192-2C2A-40DC-B74A-1645D4F0566A}" type="parTrans" cxnId="{008D546B-F6FA-4A58-941B-DF8C599580FE}">
      <dgm:prSet/>
      <dgm:spPr/>
      <dgm:t>
        <a:bodyPr/>
        <a:lstStyle/>
        <a:p>
          <a:endParaRPr lang="en-US"/>
        </a:p>
      </dgm:t>
    </dgm:pt>
    <dgm:pt modelId="{AA95DC2B-2AAC-44F6-BB16-61AACA5116C2}" type="sibTrans" cxnId="{008D546B-F6FA-4A58-941B-DF8C599580FE}">
      <dgm:prSet/>
      <dgm:spPr/>
      <dgm:t>
        <a:bodyPr/>
        <a:lstStyle/>
        <a:p>
          <a:endParaRPr lang="en-US"/>
        </a:p>
      </dgm:t>
    </dgm:pt>
    <dgm:pt modelId="{83065109-F8C0-40F1-A688-96E6BFC36E6F}">
      <dgm:prSet phldrT="[Text]"/>
      <dgm:spPr/>
      <dgm:t>
        <a:bodyPr/>
        <a:lstStyle/>
        <a:p>
          <a:r>
            <a:rPr lang="en-GB" dirty="0"/>
            <a:t>Anthony Gleeson </a:t>
          </a:r>
          <a:br>
            <a:rPr lang="en-GB" dirty="0"/>
          </a:br>
          <a:r>
            <a:rPr lang="en-GB" dirty="0"/>
            <a:t>Business</a:t>
          </a:r>
          <a:endParaRPr lang="en-US" dirty="0"/>
        </a:p>
      </dgm:t>
    </dgm:pt>
    <dgm:pt modelId="{070141DC-D9E5-4ECC-B267-121EBF2821D9}" type="parTrans" cxnId="{D5CE6C0C-6F9A-45F7-AABC-59C3C1C14C3E}">
      <dgm:prSet/>
      <dgm:spPr/>
      <dgm:t>
        <a:bodyPr/>
        <a:lstStyle/>
        <a:p>
          <a:endParaRPr lang="en-US"/>
        </a:p>
      </dgm:t>
    </dgm:pt>
    <dgm:pt modelId="{5891AE21-D866-4A2D-B922-F216A3CBCBE3}" type="sibTrans" cxnId="{D5CE6C0C-6F9A-45F7-AABC-59C3C1C14C3E}">
      <dgm:prSet/>
      <dgm:spPr/>
      <dgm:t>
        <a:bodyPr/>
        <a:lstStyle/>
        <a:p>
          <a:endParaRPr lang="en-US"/>
        </a:p>
      </dgm:t>
    </dgm:pt>
    <dgm:pt modelId="{33B710C4-DFFF-4D16-BEF1-D3954C9BE0F7}">
      <dgm:prSet phldrT="[Text]"/>
      <dgm:spPr/>
      <dgm:t>
        <a:bodyPr/>
        <a:lstStyle/>
        <a:p>
          <a:r>
            <a:rPr lang="en-GB" dirty="0"/>
            <a:t>Gary Hughes </a:t>
          </a:r>
          <a:br>
            <a:rPr lang="en-GB" dirty="0"/>
          </a:br>
          <a:r>
            <a:rPr lang="en-GB" dirty="0"/>
            <a:t>Facilities</a:t>
          </a:r>
          <a:endParaRPr lang="en-US" dirty="0"/>
        </a:p>
      </dgm:t>
    </dgm:pt>
    <dgm:pt modelId="{D219CDD4-C5AC-433B-84BC-2F8510F1BC40}" type="parTrans" cxnId="{5837F1F9-A7E4-4DE7-820B-3042E6B4904B}">
      <dgm:prSet/>
      <dgm:spPr/>
      <dgm:t>
        <a:bodyPr/>
        <a:lstStyle/>
        <a:p>
          <a:endParaRPr lang="en-US"/>
        </a:p>
      </dgm:t>
    </dgm:pt>
    <dgm:pt modelId="{A18E5162-C3CF-4A50-BDFB-5DA038E64FB5}" type="sibTrans" cxnId="{5837F1F9-A7E4-4DE7-820B-3042E6B4904B}">
      <dgm:prSet/>
      <dgm:spPr/>
      <dgm:t>
        <a:bodyPr/>
        <a:lstStyle/>
        <a:p>
          <a:endParaRPr lang="en-US"/>
        </a:p>
      </dgm:t>
    </dgm:pt>
    <dgm:pt modelId="{BC7AF26B-B660-4A7C-A616-22B28625B6AB}">
      <dgm:prSet/>
      <dgm:spPr/>
      <dgm:t>
        <a:bodyPr/>
        <a:lstStyle/>
        <a:p>
          <a:r>
            <a:rPr lang="en-GB" dirty="0"/>
            <a:t>Storm Mathisen Diagnostics</a:t>
          </a:r>
        </a:p>
      </dgm:t>
    </dgm:pt>
    <dgm:pt modelId="{CEB1A579-7BB6-4F23-BBAC-65B3C156B043}" type="parTrans" cxnId="{3DF58428-92DB-4A23-937A-A6E7362A9C8A}">
      <dgm:prSet/>
      <dgm:spPr/>
      <dgm:t>
        <a:bodyPr/>
        <a:lstStyle/>
        <a:p>
          <a:endParaRPr lang="en-US"/>
        </a:p>
      </dgm:t>
    </dgm:pt>
    <dgm:pt modelId="{282D7926-1F19-4921-B237-94E7B6D57DBE}" type="sibTrans" cxnId="{3DF58428-92DB-4A23-937A-A6E7362A9C8A}">
      <dgm:prSet/>
      <dgm:spPr/>
      <dgm:t>
        <a:bodyPr/>
        <a:lstStyle/>
        <a:p>
          <a:endParaRPr lang="en-US"/>
        </a:p>
      </dgm:t>
    </dgm:pt>
    <dgm:pt modelId="{8B45DE25-529A-465A-8648-58F0C873B6F5}">
      <dgm:prSet/>
      <dgm:spPr/>
      <dgm:t>
        <a:bodyPr/>
        <a:lstStyle/>
        <a:p>
          <a:r>
            <a:rPr lang="en-GB" dirty="0"/>
            <a:t>Hywel Owen </a:t>
          </a:r>
          <a:br>
            <a:rPr lang="en-GB" dirty="0"/>
          </a:br>
          <a:r>
            <a:rPr lang="en-GB" dirty="0" err="1"/>
            <a:t>Acc</a:t>
          </a:r>
          <a:r>
            <a:rPr lang="en-GB" dirty="0"/>
            <a:t> Physics</a:t>
          </a:r>
        </a:p>
      </dgm:t>
    </dgm:pt>
    <dgm:pt modelId="{9ED01A62-6AD1-43D3-A729-66B9393DD741}" type="parTrans" cxnId="{69DAFC57-98C7-40F1-9361-1CD32CECC067}">
      <dgm:prSet/>
      <dgm:spPr/>
      <dgm:t>
        <a:bodyPr/>
        <a:lstStyle/>
        <a:p>
          <a:endParaRPr lang="en-US"/>
        </a:p>
      </dgm:t>
    </dgm:pt>
    <dgm:pt modelId="{71663BF3-1676-4865-8BB6-0E4599524328}" type="sibTrans" cxnId="{69DAFC57-98C7-40F1-9361-1CD32CECC067}">
      <dgm:prSet/>
      <dgm:spPr/>
      <dgm:t>
        <a:bodyPr/>
        <a:lstStyle/>
        <a:p>
          <a:endParaRPr lang="en-US"/>
        </a:p>
      </dgm:t>
    </dgm:pt>
    <dgm:pt modelId="{6D107140-FD98-41FD-8FD4-741BDEAF197E}">
      <dgm:prSet/>
      <dgm:spPr/>
      <dgm:t>
        <a:bodyPr/>
        <a:lstStyle/>
        <a:p>
          <a:r>
            <a:rPr lang="en-GB" dirty="0"/>
            <a:t>Andrew Vick </a:t>
          </a:r>
          <a:br>
            <a:rPr lang="en-GB" dirty="0"/>
          </a:br>
          <a:r>
            <a:rPr lang="en-GB" dirty="0"/>
            <a:t>Vacuum</a:t>
          </a:r>
        </a:p>
      </dgm:t>
    </dgm:pt>
    <dgm:pt modelId="{2DFCA4C6-502A-4A5E-AE1D-A8E0FDC4C858}" type="parTrans" cxnId="{C5026D13-9607-4DC0-83CA-27D2DA9895FD}">
      <dgm:prSet/>
      <dgm:spPr/>
      <dgm:t>
        <a:bodyPr/>
        <a:lstStyle/>
        <a:p>
          <a:endParaRPr lang="en-US"/>
        </a:p>
      </dgm:t>
    </dgm:pt>
    <dgm:pt modelId="{5CE4D3DF-BF5C-4634-83A1-03DFCDAA3431}" type="sibTrans" cxnId="{C5026D13-9607-4DC0-83CA-27D2DA9895FD}">
      <dgm:prSet/>
      <dgm:spPr/>
      <dgm:t>
        <a:bodyPr/>
        <a:lstStyle/>
        <a:p>
          <a:endParaRPr lang="en-US"/>
        </a:p>
      </dgm:t>
    </dgm:pt>
    <dgm:pt modelId="{A35812FC-0EC3-46F3-8FB6-1850C5D966E8}">
      <dgm:prSet/>
      <dgm:spPr/>
      <dgm:t>
        <a:bodyPr/>
        <a:lstStyle/>
        <a:p>
          <a:r>
            <a:rPr lang="en-GB" dirty="0"/>
            <a:t>Katie Morrow </a:t>
          </a:r>
          <a:br>
            <a:rPr lang="en-GB" dirty="0"/>
          </a:br>
          <a:r>
            <a:rPr lang="en-GB" dirty="0"/>
            <a:t>Lasers</a:t>
          </a:r>
        </a:p>
      </dgm:t>
    </dgm:pt>
    <dgm:pt modelId="{F2CBD736-9ABB-4FA4-8EDB-5EA48ABA5F9F}" type="parTrans" cxnId="{7AFD39FD-6C56-44B5-B687-31AD6EFB8928}">
      <dgm:prSet/>
      <dgm:spPr/>
      <dgm:t>
        <a:bodyPr/>
        <a:lstStyle/>
        <a:p>
          <a:endParaRPr lang="en-US"/>
        </a:p>
      </dgm:t>
    </dgm:pt>
    <dgm:pt modelId="{B858FDD4-DC85-4D90-94B0-ED00BB799880}" type="sibTrans" cxnId="{7AFD39FD-6C56-44B5-B687-31AD6EFB8928}">
      <dgm:prSet/>
      <dgm:spPr/>
      <dgm:t>
        <a:bodyPr/>
        <a:lstStyle/>
        <a:p>
          <a:endParaRPr lang="en-US"/>
        </a:p>
      </dgm:t>
    </dgm:pt>
    <dgm:pt modelId="{96621CFE-6BED-425D-93E0-119DB8309A31}" type="pres">
      <dgm:prSet presAssocID="{F4F18DB4-5436-4EA1-B963-52A9D05642CC}" presName="Name0" presStyleCnt="0">
        <dgm:presLayoutVars>
          <dgm:dir/>
          <dgm:resizeHandles val="exact"/>
        </dgm:presLayoutVars>
      </dgm:prSet>
      <dgm:spPr/>
      <dgm:t>
        <a:bodyPr/>
        <a:lstStyle/>
        <a:p>
          <a:endParaRPr lang="en-US"/>
        </a:p>
      </dgm:t>
    </dgm:pt>
    <dgm:pt modelId="{A1633A9F-1C0C-4770-90A7-C0C89F2E2B69}" type="pres">
      <dgm:prSet presAssocID="{4343600F-AC51-44B0-B84D-81FDB4684E93}" presName="compNode" presStyleCnt="0"/>
      <dgm:spPr/>
    </dgm:pt>
    <dgm:pt modelId="{6AB8F037-3C91-4E4A-B3D0-C565BD81A872}" type="pres">
      <dgm:prSet presAssocID="{4343600F-AC51-44B0-B84D-81FDB4684E93}" presName="pictRect" presStyleLbl="node1" presStyleIdx="0" presStyleCnt="8" custScaleX="68948"/>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pt>
    <dgm:pt modelId="{535B8A82-56E2-4845-A102-561FACFCD532}" type="pres">
      <dgm:prSet presAssocID="{4343600F-AC51-44B0-B84D-81FDB4684E93}" presName="textRect" presStyleLbl="revTx" presStyleIdx="0" presStyleCnt="8">
        <dgm:presLayoutVars>
          <dgm:bulletEnabled val="1"/>
        </dgm:presLayoutVars>
      </dgm:prSet>
      <dgm:spPr/>
      <dgm:t>
        <a:bodyPr/>
        <a:lstStyle/>
        <a:p>
          <a:endParaRPr lang="en-US"/>
        </a:p>
      </dgm:t>
    </dgm:pt>
    <dgm:pt modelId="{BD1BC96F-6D4F-4648-BC57-BF0166EA437E}" type="pres">
      <dgm:prSet presAssocID="{E15D7593-CAA2-416A-80FE-2CB50DAC8A09}" presName="sibTrans" presStyleLbl="sibTrans2D1" presStyleIdx="0" presStyleCnt="0"/>
      <dgm:spPr/>
      <dgm:t>
        <a:bodyPr/>
        <a:lstStyle/>
        <a:p>
          <a:endParaRPr lang="en-US"/>
        </a:p>
      </dgm:t>
    </dgm:pt>
    <dgm:pt modelId="{985BF996-8416-4587-8BA1-04FAE3CC1D43}" type="pres">
      <dgm:prSet presAssocID="{FF96A2A2-A42C-4EC4-BB61-AA001E607A2D}" presName="compNode" presStyleCnt="0"/>
      <dgm:spPr/>
    </dgm:pt>
    <dgm:pt modelId="{9B164579-FADA-478B-A345-4CEFBF872EE2}" type="pres">
      <dgm:prSet presAssocID="{FF96A2A2-A42C-4EC4-BB61-AA001E607A2D}" presName="pictRect" presStyleLbl="node1" presStyleIdx="1" presStyleCnt="8" custScaleX="68948"/>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pt>
    <dgm:pt modelId="{35254B34-43AA-4701-909E-4CC539EE7CDD}" type="pres">
      <dgm:prSet presAssocID="{FF96A2A2-A42C-4EC4-BB61-AA001E607A2D}" presName="textRect" presStyleLbl="revTx" presStyleIdx="1" presStyleCnt="8">
        <dgm:presLayoutVars>
          <dgm:bulletEnabled val="1"/>
        </dgm:presLayoutVars>
      </dgm:prSet>
      <dgm:spPr/>
      <dgm:t>
        <a:bodyPr/>
        <a:lstStyle/>
        <a:p>
          <a:endParaRPr lang="en-US"/>
        </a:p>
      </dgm:t>
    </dgm:pt>
    <dgm:pt modelId="{2E018348-6C31-4AA3-8412-F3FCB60D20C7}" type="pres">
      <dgm:prSet presAssocID="{AA95DC2B-2AAC-44F6-BB16-61AACA5116C2}" presName="sibTrans" presStyleLbl="sibTrans2D1" presStyleIdx="0" presStyleCnt="0"/>
      <dgm:spPr/>
      <dgm:t>
        <a:bodyPr/>
        <a:lstStyle/>
        <a:p>
          <a:endParaRPr lang="en-US"/>
        </a:p>
      </dgm:t>
    </dgm:pt>
    <dgm:pt modelId="{FDEFAE1E-0C41-406C-87BE-C9E73A67C557}" type="pres">
      <dgm:prSet presAssocID="{83065109-F8C0-40F1-A688-96E6BFC36E6F}" presName="compNode" presStyleCnt="0"/>
      <dgm:spPr/>
    </dgm:pt>
    <dgm:pt modelId="{F6E0D66D-4E5B-4AC9-ABA8-FCBC773D0F68}" type="pres">
      <dgm:prSet presAssocID="{83065109-F8C0-40F1-A688-96E6BFC36E6F}" presName="pictRect" presStyleLbl="node1" presStyleIdx="2" presStyleCnt="8" custScaleX="68948"/>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dgm:spPr>
    </dgm:pt>
    <dgm:pt modelId="{FA4FC5B1-41C4-4B45-B96C-F9A5B154C038}" type="pres">
      <dgm:prSet presAssocID="{83065109-F8C0-40F1-A688-96E6BFC36E6F}" presName="textRect" presStyleLbl="revTx" presStyleIdx="2" presStyleCnt="8">
        <dgm:presLayoutVars>
          <dgm:bulletEnabled val="1"/>
        </dgm:presLayoutVars>
      </dgm:prSet>
      <dgm:spPr/>
      <dgm:t>
        <a:bodyPr/>
        <a:lstStyle/>
        <a:p>
          <a:endParaRPr lang="en-US"/>
        </a:p>
      </dgm:t>
    </dgm:pt>
    <dgm:pt modelId="{5B6962F3-CC2E-48F9-A683-A1F1DF069AFC}" type="pres">
      <dgm:prSet presAssocID="{5891AE21-D866-4A2D-B922-F216A3CBCBE3}" presName="sibTrans" presStyleLbl="sibTrans2D1" presStyleIdx="0" presStyleCnt="0"/>
      <dgm:spPr/>
      <dgm:t>
        <a:bodyPr/>
        <a:lstStyle/>
        <a:p>
          <a:endParaRPr lang="en-US"/>
        </a:p>
      </dgm:t>
    </dgm:pt>
    <dgm:pt modelId="{A11CC902-CE62-43DA-BDE3-B0636DF54358}" type="pres">
      <dgm:prSet presAssocID="{33B710C4-DFFF-4D16-BEF1-D3954C9BE0F7}" presName="compNode" presStyleCnt="0"/>
      <dgm:spPr/>
    </dgm:pt>
    <dgm:pt modelId="{CCF83FBC-9F1E-41EA-8298-CB7C88209255}" type="pres">
      <dgm:prSet presAssocID="{33B710C4-DFFF-4D16-BEF1-D3954C9BE0F7}" presName="pictRect" presStyleLbl="node1" presStyleIdx="3" presStyleCnt="8" custScaleX="68948"/>
      <dgm:spPr>
        <a:blipFill rotWithShape="1">
          <a:blip xmlns:r="http://schemas.openxmlformats.org/officeDocument/2006/relationships" r:embed="rId4">
            <a:extLst>
              <a:ext uri="{28A0092B-C50C-407E-A947-70E740481C1C}">
                <a14:useLocalDpi xmlns:a14="http://schemas.microsoft.com/office/drawing/2010/main" val="0"/>
              </a:ext>
            </a:extLst>
          </a:blip>
          <a:stretch>
            <a:fillRect/>
          </a:stretch>
        </a:blipFill>
      </dgm:spPr>
    </dgm:pt>
    <dgm:pt modelId="{762072FD-5FB0-48F8-8D0B-1610912622FF}" type="pres">
      <dgm:prSet presAssocID="{33B710C4-DFFF-4D16-BEF1-D3954C9BE0F7}" presName="textRect" presStyleLbl="revTx" presStyleIdx="3" presStyleCnt="8">
        <dgm:presLayoutVars>
          <dgm:bulletEnabled val="1"/>
        </dgm:presLayoutVars>
      </dgm:prSet>
      <dgm:spPr/>
      <dgm:t>
        <a:bodyPr/>
        <a:lstStyle/>
        <a:p>
          <a:endParaRPr lang="en-US"/>
        </a:p>
      </dgm:t>
    </dgm:pt>
    <dgm:pt modelId="{FD0AEFF1-C10C-411D-85F9-E53A323CD3F4}" type="pres">
      <dgm:prSet presAssocID="{A18E5162-C3CF-4A50-BDFB-5DA038E64FB5}" presName="sibTrans" presStyleLbl="sibTrans2D1" presStyleIdx="0" presStyleCnt="0"/>
      <dgm:spPr/>
      <dgm:t>
        <a:bodyPr/>
        <a:lstStyle/>
        <a:p>
          <a:endParaRPr lang="en-US"/>
        </a:p>
      </dgm:t>
    </dgm:pt>
    <dgm:pt modelId="{0553E403-5E57-4834-817A-F401CFA7AD0F}" type="pres">
      <dgm:prSet presAssocID="{BC7AF26B-B660-4A7C-A616-22B28625B6AB}" presName="compNode" presStyleCnt="0"/>
      <dgm:spPr/>
    </dgm:pt>
    <dgm:pt modelId="{248FFE00-7878-44CF-B108-7C9ED4B90343}" type="pres">
      <dgm:prSet presAssocID="{BC7AF26B-B660-4A7C-A616-22B28625B6AB}" presName="pictRect" presStyleLbl="node1" presStyleIdx="4" presStyleCnt="8" custScaleX="68948"/>
      <dgm:spPr>
        <a:blipFill rotWithShape="1">
          <a:blip xmlns:r="http://schemas.openxmlformats.org/officeDocument/2006/relationships" r:embed="rId5">
            <a:extLst>
              <a:ext uri="{28A0092B-C50C-407E-A947-70E740481C1C}">
                <a14:useLocalDpi xmlns:a14="http://schemas.microsoft.com/office/drawing/2010/main" val="0"/>
              </a:ext>
            </a:extLst>
          </a:blip>
          <a:stretch>
            <a:fillRect/>
          </a:stretch>
        </a:blipFill>
      </dgm:spPr>
    </dgm:pt>
    <dgm:pt modelId="{67CF9E36-1342-48B4-B945-AF497C2B97C6}" type="pres">
      <dgm:prSet presAssocID="{BC7AF26B-B660-4A7C-A616-22B28625B6AB}" presName="textRect" presStyleLbl="revTx" presStyleIdx="4" presStyleCnt="8">
        <dgm:presLayoutVars>
          <dgm:bulletEnabled val="1"/>
        </dgm:presLayoutVars>
      </dgm:prSet>
      <dgm:spPr/>
      <dgm:t>
        <a:bodyPr/>
        <a:lstStyle/>
        <a:p>
          <a:endParaRPr lang="en-US"/>
        </a:p>
      </dgm:t>
    </dgm:pt>
    <dgm:pt modelId="{E65ECC34-D0E4-4C15-BEB2-5CB25BE75428}" type="pres">
      <dgm:prSet presAssocID="{282D7926-1F19-4921-B237-94E7B6D57DBE}" presName="sibTrans" presStyleLbl="sibTrans2D1" presStyleIdx="0" presStyleCnt="0"/>
      <dgm:spPr/>
      <dgm:t>
        <a:bodyPr/>
        <a:lstStyle/>
        <a:p>
          <a:endParaRPr lang="en-US"/>
        </a:p>
      </dgm:t>
    </dgm:pt>
    <dgm:pt modelId="{4C2B9B16-A09B-410C-B09E-346BD450D650}" type="pres">
      <dgm:prSet presAssocID="{8B45DE25-529A-465A-8648-58F0C873B6F5}" presName="compNode" presStyleCnt="0"/>
      <dgm:spPr/>
    </dgm:pt>
    <dgm:pt modelId="{EE101086-D2C5-46B5-844C-D79B4ED3F0E8}" type="pres">
      <dgm:prSet presAssocID="{8B45DE25-529A-465A-8648-58F0C873B6F5}" presName="pictRect" presStyleLbl="node1" presStyleIdx="5" presStyleCnt="8" custScaleX="68948"/>
      <dgm:spPr>
        <a:blipFill rotWithShape="1">
          <a:blip xmlns:r="http://schemas.openxmlformats.org/officeDocument/2006/relationships" r:embed="rId6">
            <a:extLst>
              <a:ext uri="{28A0092B-C50C-407E-A947-70E740481C1C}">
                <a14:useLocalDpi xmlns:a14="http://schemas.microsoft.com/office/drawing/2010/main" val="0"/>
              </a:ext>
            </a:extLst>
          </a:blip>
          <a:stretch>
            <a:fillRect/>
          </a:stretch>
        </a:blipFill>
      </dgm:spPr>
    </dgm:pt>
    <dgm:pt modelId="{169DD03A-288A-413E-877E-9E3CEA2B70A2}" type="pres">
      <dgm:prSet presAssocID="{8B45DE25-529A-465A-8648-58F0C873B6F5}" presName="textRect" presStyleLbl="revTx" presStyleIdx="5" presStyleCnt="8">
        <dgm:presLayoutVars>
          <dgm:bulletEnabled val="1"/>
        </dgm:presLayoutVars>
      </dgm:prSet>
      <dgm:spPr/>
      <dgm:t>
        <a:bodyPr/>
        <a:lstStyle/>
        <a:p>
          <a:endParaRPr lang="en-US"/>
        </a:p>
      </dgm:t>
    </dgm:pt>
    <dgm:pt modelId="{06496400-06F0-43A5-887E-995E44DC43C6}" type="pres">
      <dgm:prSet presAssocID="{71663BF3-1676-4865-8BB6-0E4599524328}" presName="sibTrans" presStyleLbl="sibTrans2D1" presStyleIdx="0" presStyleCnt="0"/>
      <dgm:spPr/>
      <dgm:t>
        <a:bodyPr/>
        <a:lstStyle/>
        <a:p>
          <a:endParaRPr lang="en-US"/>
        </a:p>
      </dgm:t>
    </dgm:pt>
    <dgm:pt modelId="{76E4DE81-3A10-4677-8142-0A8A6660E41F}" type="pres">
      <dgm:prSet presAssocID="{6D107140-FD98-41FD-8FD4-741BDEAF197E}" presName="compNode" presStyleCnt="0"/>
      <dgm:spPr/>
    </dgm:pt>
    <dgm:pt modelId="{D4F4C3B5-E3CD-4FEB-9891-67FB537CB4BB}" type="pres">
      <dgm:prSet presAssocID="{6D107140-FD98-41FD-8FD4-741BDEAF197E}" presName="pictRect" presStyleLbl="node1" presStyleIdx="6" presStyleCnt="8" custScaleX="68948"/>
      <dgm:spPr>
        <a:blipFill rotWithShape="1">
          <a:blip xmlns:r="http://schemas.openxmlformats.org/officeDocument/2006/relationships" r:embed="rId7">
            <a:extLst>
              <a:ext uri="{28A0092B-C50C-407E-A947-70E740481C1C}">
                <a14:useLocalDpi xmlns:a14="http://schemas.microsoft.com/office/drawing/2010/main" val="0"/>
              </a:ext>
            </a:extLst>
          </a:blip>
          <a:stretch>
            <a:fillRect/>
          </a:stretch>
        </a:blipFill>
      </dgm:spPr>
    </dgm:pt>
    <dgm:pt modelId="{698E51EA-7295-4F2B-8C50-DA2FC3226FA5}" type="pres">
      <dgm:prSet presAssocID="{6D107140-FD98-41FD-8FD4-741BDEAF197E}" presName="textRect" presStyleLbl="revTx" presStyleIdx="6" presStyleCnt="8">
        <dgm:presLayoutVars>
          <dgm:bulletEnabled val="1"/>
        </dgm:presLayoutVars>
      </dgm:prSet>
      <dgm:spPr/>
      <dgm:t>
        <a:bodyPr/>
        <a:lstStyle/>
        <a:p>
          <a:endParaRPr lang="en-US"/>
        </a:p>
      </dgm:t>
    </dgm:pt>
    <dgm:pt modelId="{6D3464E8-30C5-41F4-AF11-BE6C9C45047E}" type="pres">
      <dgm:prSet presAssocID="{5CE4D3DF-BF5C-4634-83A1-03DFCDAA3431}" presName="sibTrans" presStyleLbl="sibTrans2D1" presStyleIdx="0" presStyleCnt="0"/>
      <dgm:spPr/>
      <dgm:t>
        <a:bodyPr/>
        <a:lstStyle/>
        <a:p>
          <a:endParaRPr lang="en-US"/>
        </a:p>
      </dgm:t>
    </dgm:pt>
    <dgm:pt modelId="{1504CE1D-4E64-4844-97E9-645B53211A68}" type="pres">
      <dgm:prSet presAssocID="{A35812FC-0EC3-46F3-8FB6-1850C5D966E8}" presName="compNode" presStyleCnt="0"/>
      <dgm:spPr/>
    </dgm:pt>
    <dgm:pt modelId="{2E437508-C296-47C4-A56F-8A37669A13DD}" type="pres">
      <dgm:prSet presAssocID="{A35812FC-0EC3-46F3-8FB6-1850C5D966E8}" presName="pictRect" presStyleLbl="node1" presStyleIdx="7" presStyleCnt="8" custScaleX="68948"/>
      <dgm:spPr>
        <a:blipFill rotWithShape="1">
          <a:blip xmlns:r="http://schemas.openxmlformats.org/officeDocument/2006/relationships" r:embed="rId8" cstate="print">
            <a:extLst>
              <a:ext uri="{28A0092B-C50C-407E-A947-70E740481C1C}">
                <a14:useLocalDpi xmlns:a14="http://schemas.microsoft.com/office/drawing/2010/main" val="0"/>
              </a:ext>
            </a:extLst>
          </a:blip>
          <a:stretch>
            <a:fillRect/>
          </a:stretch>
        </a:blipFill>
      </dgm:spPr>
    </dgm:pt>
    <dgm:pt modelId="{09BC0ECA-8AF1-4D88-B781-2ABA65A2A4A9}" type="pres">
      <dgm:prSet presAssocID="{A35812FC-0EC3-46F3-8FB6-1850C5D966E8}" presName="textRect" presStyleLbl="revTx" presStyleIdx="7" presStyleCnt="8">
        <dgm:presLayoutVars>
          <dgm:bulletEnabled val="1"/>
        </dgm:presLayoutVars>
      </dgm:prSet>
      <dgm:spPr/>
      <dgm:t>
        <a:bodyPr/>
        <a:lstStyle/>
        <a:p>
          <a:endParaRPr lang="en-US"/>
        </a:p>
      </dgm:t>
    </dgm:pt>
  </dgm:ptLst>
  <dgm:cxnLst>
    <dgm:cxn modelId="{E5D36A42-163C-44CB-A241-B4B4D6E93689}" type="presOf" srcId="{71663BF3-1676-4865-8BB6-0E4599524328}" destId="{06496400-06F0-43A5-887E-995E44DC43C6}" srcOrd="0" destOrd="0" presId="urn:microsoft.com/office/officeart/2005/8/layout/pList1"/>
    <dgm:cxn modelId="{51801D01-29EA-47B4-B234-51A75D37A78A}" type="presOf" srcId="{A18E5162-C3CF-4A50-BDFB-5DA038E64FB5}" destId="{FD0AEFF1-C10C-411D-85F9-E53A323CD3F4}" srcOrd="0" destOrd="0" presId="urn:microsoft.com/office/officeart/2005/8/layout/pList1"/>
    <dgm:cxn modelId="{130D627B-6FD5-4271-8D71-2336E2D6E436}" type="presOf" srcId="{8B45DE25-529A-465A-8648-58F0C873B6F5}" destId="{169DD03A-288A-413E-877E-9E3CEA2B70A2}" srcOrd="0" destOrd="0" presId="urn:microsoft.com/office/officeart/2005/8/layout/pList1"/>
    <dgm:cxn modelId="{5464E9A3-CE40-48BB-9F20-F44916D40A50}" type="presOf" srcId="{A35812FC-0EC3-46F3-8FB6-1850C5D966E8}" destId="{09BC0ECA-8AF1-4D88-B781-2ABA65A2A4A9}" srcOrd="0" destOrd="0" presId="urn:microsoft.com/office/officeart/2005/8/layout/pList1"/>
    <dgm:cxn modelId="{D5CE6C0C-6F9A-45F7-AABC-59C3C1C14C3E}" srcId="{F4F18DB4-5436-4EA1-B963-52A9D05642CC}" destId="{83065109-F8C0-40F1-A688-96E6BFC36E6F}" srcOrd="2" destOrd="0" parTransId="{070141DC-D9E5-4ECC-B267-121EBF2821D9}" sibTransId="{5891AE21-D866-4A2D-B922-F216A3CBCBE3}"/>
    <dgm:cxn modelId="{C5026D13-9607-4DC0-83CA-27D2DA9895FD}" srcId="{F4F18DB4-5436-4EA1-B963-52A9D05642CC}" destId="{6D107140-FD98-41FD-8FD4-741BDEAF197E}" srcOrd="6" destOrd="0" parTransId="{2DFCA4C6-502A-4A5E-AE1D-A8E0FDC4C858}" sibTransId="{5CE4D3DF-BF5C-4634-83A1-03DFCDAA3431}"/>
    <dgm:cxn modelId="{F3E3DC00-751B-4BDE-A7EF-9B9A820E1CB0}" type="presOf" srcId="{33B710C4-DFFF-4D16-BEF1-D3954C9BE0F7}" destId="{762072FD-5FB0-48F8-8D0B-1610912622FF}" srcOrd="0" destOrd="0" presId="urn:microsoft.com/office/officeart/2005/8/layout/pList1"/>
    <dgm:cxn modelId="{008D546B-F6FA-4A58-941B-DF8C599580FE}" srcId="{F4F18DB4-5436-4EA1-B963-52A9D05642CC}" destId="{FF96A2A2-A42C-4EC4-BB61-AA001E607A2D}" srcOrd="1" destOrd="0" parTransId="{0F8EF192-2C2A-40DC-B74A-1645D4F0566A}" sibTransId="{AA95DC2B-2AAC-44F6-BB16-61AACA5116C2}"/>
    <dgm:cxn modelId="{CB0C2FFD-ED54-43BC-AD81-F9CD5068C8DE}" type="presOf" srcId="{5891AE21-D866-4A2D-B922-F216A3CBCBE3}" destId="{5B6962F3-CC2E-48F9-A683-A1F1DF069AFC}" srcOrd="0" destOrd="0" presId="urn:microsoft.com/office/officeart/2005/8/layout/pList1"/>
    <dgm:cxn modelId="{9620F241-23D4-434A-AA9A-AD6EA6D1F1CA}" type="presOf" srcId="{4343600F-AC51-44B0-B84D-81FDB4684E93}" destId="{535B8A82-56E2-4845-A102-561FACFCD532}" srcOrd="0" destOrd="0" presId="urn:microsoft.com/office/officeart/2005/8/layout/pList1"/>
    <dgm:cxn modelId="{DFE3EA43-AE1C-4DF0-8134-DAE994EB12A5}" type="presOf" srcId="{6D107140-FD98-41FD-8FD4-741BDEAF197E}" destId="{698E51EA-7295-4F2B-8C50-DA2FC3226FA5}" srcOrd="0" destOrd="0" presId="urn:microsoft.com/office/officeart/2005/8/layout/pList1"/>
    <dgm:cxn modelId="{C4D181A7-014D-46C4-BC04-679923765D0B}" type="presOf" srcId="{E15D7593-CAA2-416A-80FE-2CB50DAC8A09}" destId="{BD1BC96F-6D4F-4648-BC57-BF0166EA437E}" srcOrd="0" destOrd="0" presId="urn:microsoft.com/office/officeart/2005/8/layout/pList1"/>
    <dgm:cxn modelId="{7AFD39FD-6C56-44B5-B687-31AD6EFB8928}" srcId="{F4F18DB4-5436-4EA1-B963-52A9D05642CC}" destId="{A35812FC-0EC3-46F3-8FB6-1850C5D966E8}" srcOrd="7" destOrd="0" parTransId="{F2CBD736-9ABB-4FA4-8EDB-5EA48ABA5F9F}" sibTransId="{B858FDD4-DC85-4D90-94B0-ED00BB799880}"/>
    <dgm:cxn modelId="{EFC5C07A-55A4-420B-BA17-C48EB7AC9F7F}" type="presOf" srcId="{282D7926-1F19-4921-B237-94E7B6D57DBE}" destId="{E65ECC34-D0E4-4C15-BEB2-5CB25BE75428}" srcOrd="0" destOrd="0" presId="urn:microsoft.com/office/officeart/2005/8/layout/pList1"/>
    <dgm:cxn modelId="{465A1C74-A7E0-4C66-820B-230F4C46E0A9}" type="presOf" srcId="{FF96A2A2-A42C-4EC4-BB61-AA001E607A2D}" destId="{35254B34-43AA-4701-909E-4CC539EE7CDD}" srcOrd="0" destOrd="0" presId="urn:microsoft.com/office/officeart/2005/8/layout/pList1"/>
    <dgm:cxn modelId="{456C41A2-1E59-4D16-B64D-0EE059802BD9}" type="presOf" srcId="{83065109-F8C0-40F1-A688-96E6BFC36E6F}" destId="{FA4FC5B1-41C4-4B45-B96C-F9A5B154C038}" srcOrd="0" destOrd="0" presId="urn:microsoft.com/office/officeart/2005/8/layout/pList1"/>
    <dgm:cxn modelId="{221CF822-A485-401A-87D9-EA473DCAC231}" type="presOf" srcId="{AA95DC2B-2AAC-44F6-BB16-61AACA5116C2}" destId="{2E018348-6C31-4AA3-8412-F3FCB60D20C7}" srcOrd="0" destOrd="0" presId="urn:microsoft.com/office/officeart/2005/8/layout/pList1"/>
    <dgm:cxn modelId="{5837F1F9-A7E4-4DE7-820B-3042E6B4904B}" srcId="{F4F18DB4-5436-4EA1-B963-52A9D05642CC}" destId="{33B710C4-DFFF-4D16-BEF1-D3954C9BE0F7}" srcOrd="3" destOrd="0" parTransId="{D219CDD4-C5AC-433B-84BC-2F8510F1BC40}" sibTransId="{A18E5162-C3CF-4A50-BDFB-5DA038E64FB5}"/>
    <dgm:cxn modelId="{27E0B9A4-9166-4EF0-A410-99D7DD7EC1F3}" type="presOf" srcId="{5CE4D3DF-BF5C-4634-83A1-03DFCDAA3431}" destId="{6D3464E8-30C5-41F4-AF11-BE6C9C45047E}" srcOrd="0" destOrd="0" presId="urn:microsoft.com/office/officeart/2005/8/layout/pList1"/>
    <dgm:cxn modelId="{3DF58428-92DB-4A23-937A-A6E7362A9C8A}" srcId="{F4F18DB4-5436-4EA1-B963-52A9D05642CC}" destId="{BC7AF26B-B660-4A7C-A616-22B28625B6AB}" srcOrd="4" destOrd="0" parTransId="{CEB1A579-7BB6-4F23-BBAC-65B3C156B043}" sibTransId="{282D7926-1F19-4921-B237-94E7B6D57DBE}"/>
    <dgm:cxn modelId="{754DEA0C-DF7C-4D1D-BDC5-9C6700E9ADBD}" type="presOf" srcId="{F4F18DB4-5436-4EA1-B963-52A9D05642CC}" destId="{96621CFE-6BED-425D-93E0-119DB8309A31}" srcOrd="0" destOrd="0" presId="urn:microsoft.com/office/officeart/2005/8/layout/pList1"/>
    <dgm:cxn modelId="{69DAFC57-98C7-40F1-9361-1CD32CECC067}" srcId="{F4F18DB4-5436-4EA1-B963-52A9D05642CC}" destId="{8B45DE25-529A-465A-8648-58F0C873B6F5}" srcOrd="5" destOrd="0" parTransId="{9ED01A62-6AD1-43D3-A729-66B9393DD741}" sibTransId="{71663BF3-1676-4865-8BB6-0E4599524328}"/>
    <dgm:cxn modelId="{3E60F4F1-0308-4573-8854-6E329D6C5664}" type="presOf" srcId="{BC7AF26B-B660-4A7C-A616-22B28625B6AB}" destId="{67CF9E36-1342-48B4-B945-AF497C2B97C6}" srcOrd="0" destOrd="0" presId="urn:microsoft.com/office/officeart/2005/8/layout/pList1"/>
    <dgm:cxn modelId="{0117175A-AC01-4019-88E0-790144383F17}" srcId="{F4F18DB4-5436-4EA1-B963-52A9D05642CC}" destId="{4343600F-AC51-44B0-B84D-81FDB4684E93}" srcOrd="0" destOrd="0" parTransId="{032573AC-567C-463A-8154-99B310869C67}" sibTransId="{E15D7593-CAA2-416A-80FE-2CB50DAC8A09}"/>
    <dgm:cxn modelId="{071D8987-A25B-406F-823A-C9F7F2B7A59B}" type="presParOf" srcId="{96621CFE-6BED-425D-93E0-119DB8309A31}" destId="{A1633A9F-1C0C-4770-90A7-C0C89F2E2B69}" srcOrd="0" destOrd="0" presId="urn:microsoft.com/office/officeart/2005/8/layout/pList1"/>
    <dgm:cxn modelId="{254EA137-F297-4C2B-AA6B-66166CE2C2E0}" type="presParOf" srcId="{A1633A9F-1C0C-4770-90A7-C0C89F2E2B69}" destId="{6AB8F037-3C91-4E4A-B3D0-C565BD81A872}" srcOrd="0" destOrd="0" presId="urn:microsoft.com/office/officeart/2005/8/layout/pList1"/>
    <dgm:cxn modelId="{B920583C-6547-4FFA-A4D7-9784AB551145}" type="presParOf" srcId="{A1633A9F-1C0C-4770-90A7-C0C89F2E2B69}" destId="{535B8A82-56E2-4845-A102-561FACFCD532}" srcOrd="1" destOrd="0" presId="urn:microsoft.com/office/officeart/2005/8/layout/pList1"/>
    <dgm:cxn modelId="{48476015-BCA6-40E2-A074-39E99A33C37F}" type="presParOf" srcId="{96621CFE-6BED-425D-93E0-119DB8309A31}" destId="{BD1BC96F-6D4F-4648-BC57-BF0166EA437E}" srcOrd="1" destOrd="0" presId="urn:microsoft.com/office/officeart/2005/8/layout/pList1"/>
    <dgm:cxn modelId="{FB8F24BB-0889-47FD-9862-6A918C5016BC}" type="presParOf" srcId="{96621CFE-6BED-425D-93E0-119DB8309A31}" destId="{985BF996-8416-4587-8BA1-04FAE3CC1D43}" srcOrd="2" destOrd="0" presId="urn:microsoft.com/office/officeart/2005/8/layout/pList1"/>
    <dgm:cxn modelId="{A6D930D3-D766-4790-A7CE-7C402C3652D8}" type="presParOf" srcId="{985BF996-8416-4587-8BA1-04FAE3CC1D43}" destId="{9B164579-FADA-478B-A345-4CEFBF872EE2}" srcOrd="0" destOrd="0" presId="urn:microsoft.com/office/officeart/2005/8/layout/pList1"/>
    <dgm:cxn modelId="{DC57F1B8-672D-490E-B8CB-354DCA800FC1}" type="presParOf" srcId="{985BF996-8416-4587-8BA1-04FAE3CC1D43}" destId="{35254B34-43AA-4701-909E-4CC539EE7CDD}" srcOrd="1" destOrd="0" presId="urn:microsoft.com/office/officeart/2005/8/layout/pList1"/>
    <dgm:cxn modelId="{4A344495-432C-48F4-8D6C-CBFE63F6390F}" type="presParOf" srcId="{96621CFE-6BED-425D-93E0-119DB8309A31}" destId="{2E018348-6C31-4AA3-8412-F3FCB60D20C7}" srcOrd="3" destOrd="0" presId="urn:microsoft.com/office/officeart/2005/8/layout/pList1"/>
    <dgm:cxn modelId="{F30C000B-A616-4209-A2A0-B5C75808B1C5}" type="presParOf" srcId="{96621CFE-6BED-425D-93E0-119DB8309A31}" destId="{FDEFAE1E-0C41-406C-87BE-C9E73A67C557}" srcOrd="4" destOrd="0" presId="urn:microsoft.com/office/officeart/2005/8/layout/pList1"/>
    <dgm:cxn modelId="{993B002E-6717-416A-B1A0-F119066CA703}" type="presParOf" srcId="{FDEFAE1E-0C41-406C-87BE-C9E73A67C557}" destId="{F6E0D66D-4E5B-4AC9-ABA8-FCBC773D0F68}" srcOrd="0" destOrd="0" presId="urn:microsoft.com/office/officeart/2005/8/layout/pList1"/>
    <dgm:cxn modelId="{FAFC5B01-05AC-4A90-947C-80C87122AEF5}" type="presParOf" srcId="{FDEFAE1E-0C41-406C-87BE-C9E73A67C557}" destId="{FA4FC5B1-41C4-4B45-B96C-F9A5B154C038}" srcOrd="1" destOrd="0" presId="urn:microsoft.com/office/officeart/2005/8/layout/pList1"/>
    <dgm:cxn modelId="{8E53966F-1438-4C81-B8A4-229EACF85DB2}" type="presParOf" srcId="{96621CFE-6BED-425D-93E0-119DB8309A31}" destId="{5B6962F3-CC2E-48F9-A683-A1F1DF069AFC}" srcOrd="5" destOrd="0" presId="urn:microsoft.com/office/officeart/2005/8/layout/pList1"/>
    <dgm:cxn modelId="{5C79D29D-3FF6-40FF-8B50-B08858CCA344}" type="presParOf" srcId="{96621CFE-6BED-425D-93E0-119DB8309A31}" destId="{A11CC902-CE62-43DA-BDE3-B0636DF54358}" srcOrd="6" destOrd="0" presId="urn:microsoft.com/office/officeart/2005/8/layout/pList1"/>
    <dgm:cxn modelId="{805B90E9-C8CD-4753-A2E0-C28EC90EB2AE}" type="presParOf" srcId="{A11CC902-CE62-43DA-BDE3-B0636DF54358}" destId="{CCF83FBC-9F1E-41EA-8298-CB7C88209255}" srcOrd="0" destOrd="0" presId="urn:microsoft.com/office/officeart/2005/8/layout/pList1"/>
    <dgm:cxn modelId="{EA9E4823-EDA0-42C1-B257-F102A2931286}" type="presParOf" srcId="{A11CC902-CE62-43DA-BDE3-B0636DF54358}" destId="{762072FD-5FB0-48F8-8D0B-1610912622FF}" srcOrd="1" destOrd="0" presId="urn:microsoft.com/office/officeart/2005/8/layout/pList1"/>
    <dgm:cxn modelId="{8D2FBF47-3F39-45EB-85DA-FCB22EDB1D29}" type="presParOf" srcId="{96621CFE-6BED-425D-93E0-119DB8309A31}" destId="{FD0AEFF1-C10C-411D-85F9-E53A323CD3F4}" srcOrd="7" destOrd="0" presId="urn:microsoft.com/office/officeart/2005/8/layout/pList1"/>
    <dgm:cxn modelId="{19AC64FB-4385-4079-B5FF-CA6AA85A912C}" type="presParOf" srcId="{96621CFE-6BED-425D-93E0-119DB8309A31}" destId="{0553E403-5E57-4834-817A-F401CFA7AD0F}" srcOrd="8" destOrd="0" presId="urn:microsoft.com/office/officeart/2005/8/layout/pList1"/>
    <dgm:cxn modelId="{ABA955E4-499E-4AEE-BE2D-82EC692FDFCB}" type="presParOf" srcId="{0553E403-5E57-4834-817A-F401CFA7AD0F}" destId="{248FFE00-7878-44CF-B108-7C9ED4B90343}" srcOrd="0" destOrd="0" presId="urn:microsoft.com/office/officeart/2005/8/layout/pList1"/>
    <dgm:cxn modelId="{D4F335DA-4DF3-4938-A72E-473776FFED66}" type="presParOf" srcId="{0553E403-5E57-4834-817A-F401CFA7AD0F}" destId="{67CF9E36-1342-48B4-B945-AF497C2B97C6}" srcOrd="1" destOrd="0" presId="urn:microsoft.com/office/officeart/2005/8/layout/pList1"/>
    <dgm:cxn modelId="{CB5711DA-F49D-481A-BEE2-86E5C4DF62AE}" type="presParOf" srcId="{96621CFE-6BED-425D-93E0-119DB8309A31}" destId="{E65ECC34-D0E4-4C15-BEB2-5CB25BE75428}" srcOrd="9" destOrd="0" presId="urn:microsoft.com/office/officeart/2005/8/layout/pList1"/>
    <dgm:cxn modelId="{28BD9B21-4EE3-4952-A54E-758F858AD980}" type="presParOf" srcId="{96621CFE-6BED-425D-93E0-119DB8309A31}" destId="{4C2B9B16-A09B-410C-B09E-346BD450D650}" srcOrd="10" destOrd="0" presId="urn:microsoft.com/office/officeart/2005/8/layout/pList1"/>
    <dgm:cxn modelId="{599D3FB3-5C1A-451F-A37B-45000B6003F5}" type="presParOf" srcId="{4C2B9B16-A09B-410C-B09E-346BD450D650}" destId="{EE101086-D2C5-46B5-844C-D79B4ED3F0E8}" srcOrd="0" destOrd="0" presId="urn:microsoft.com/office/officeart/2005/8/layout/pList1"/>
    <dgm:cxn modelId="{D21C1DE6-8F5D-4E6F-927B-4DA9A90A7896}" type="presParOf" srcId="{4C2B9B16-A09B-410C-B09E-346BD450D650}" destId="{169DD03A-288A-413E-877E-9E3CEA2B70A2}" srcOrd="1" destOrd="0" presId="urn:microsoft.com/office/officeart/2005/8/layout/pList1"/>
    <dgm:cxn modelId="{71A36B40-8295-47B4-B802-EB80FE51D04C}" type="presParOf" srcId="{96621CFE-6BED-425D-93E0-119DB8309A31}" destId="{06496400-06F0-43A5-887E-995E44DC43C6}" srcOrd="11" destOrd="0" presId="urn:microsoft.com/office/officeart/2005/8/layout/pList1"/>
    <dgm:cxn modelId="{B02B43C9-A88F-4354-99D0-C88744C18224}" type="presParOf" srcId="{96621CFE-6BED-425D-93E0-119DB8309A31}" destId="{76E4DE81-3A10-4677-8142-0A8A6660E41F}" srcOrd="12" destOrd="0" presId="urn:microsoft.com/office/officeart/2005/8/layout/pList1"/>
    <dgm:cxn modelId="{760F276D-AB3B-4BAD-9954-E9C306AF1409}" type="presParOf" srcId="{76E4DE81-3A10-4677-8142-0A8A6660E41F}" destId="{D4F4C3B5-E3CD-4FEB-9891-67FB537CB4BB}" srcOrd="0" destOrd="0" presId="urn:microsoft.com/office/officeart/2005/8/layout/pList1"/>
    <dgm:cxn modelId="{825AB919-D0BC-4044-A528-248DB09D76CC}" type="presParOf" srcId="{76E4DE81-3A10-4677-8142-0A8A6660E41F}" destId="{698E51EA-7295-4F2B-8C50-DA2FC3226FA5}" srcOrd="1" destOrd="0" presId="urn:microsoft.com/office/officeart/2005/8/layout/pList1"/>
    <dgm:cxn modelId="{6558F878-9C34-4193-AF86-3F908FBE4BEA}" type="presParOf" srcId="{96621CFE-6BED-425D-93E0-119DB8309A31}" destId="{6D3464E8-30C5-41F4-AF11-BE6C9C45047E}" srcOrd="13" destOrd="0" presId="urn:microsoft.com/office/officeart/2005/8/layout/pList1"/>
    <dgm:cxn modelId="{91695ACC-8847-46DC-8A8D-FE358363BE53}" type="presParOf" srcId="{96621CFE-6BED-425D-93E0-119DB8309A31}" destId="{1504CE1D-4E64-4844-97E9-645B53211A68}" srcOrd="14" destOrd="0" presId="urn:microsoft.com/office/officeart/2005/8/layout/pList1"/>
    <dgm:cxn modelId="{45377535-5418-4443-A5FA-B7C5A108639B}" type="presParOf" srcId="{1504CE1D-4E64-4844-97E9-645B53211A68}" destId="{2E437508-C296-47C4-A56F-8A37669A13DD}" srcOrd="0" destOrd="0" presId="urn:microsoft.com/office/officeart/2005/8/layout/pList1"/>
    <dgm:cxn modelId="{11224021-9EB5-4626-AFE6-5EAE4FC45E1D}" type="presParOf" srcId="{1504CE1D-4E64-4844-97E9-645B53211A68}" destId="{09BC0ECA-8AF1-4D88-B781-2ABA65A2A4A9}"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8F037-3C91-4E4A-B3D0-C565BD81A872}">
      <dsp:nvSpPr>
        <dsp:cNvPr id="0" name=""/>
        <dsp:cNvSpPr/>
      </dsp:nvSpPr>
      <dsp:spPr>
        <a:xfrm>
          <a:off x="212159" y="153406"/>
          <a:ext cx="915633" cy="914996"/>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5B8A82-56E2-4845-A102-561FACFCD532}">
      <dsp:nvSpPr>
        <dsp:cNvPr id="0" name=""/>
        <dsp:cNvSpPr/>
      </dsp:nvSpPr>
      <dsp:spPr>
        <a:xfrm>
          <a:off x="5973" y="1068402"/>
          <a:ext cx="1328005" cy="49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sz="1200" kern="1200" dirty="0">
              <a:solidFill>
                <a:schemeClr val="tx1"/>
              </a:solidFill>
            </a:rPr>
            <a:t>Ben Shepherd</a:t>
          </a:r>
          <a:br>
            <a:rPr lang="en-US" sz="1200" kern="1200" dirty="0">
              <a:solidFill>
                <a:schemeClr val="tx1"/>
              </a:solidFill>
            </a:rPr>
          </a:br>
          <a:r>
            <a:rPr lang="en-US" sz="1200" kern="1200" dirty="0" err="1">
              <a:solidFill>
                <a:schemeClr val="tx1"/>
              </a:solidFill>
            </a:rPr>
            <a:t>MaRS</a:t>
          </a:r>
          <a:endParaRPr lang="en-US" sz="1200" kern="1200" dirty="0">
            <a:solidFill>
              <a:schemeClr val="tx1"/>
            </a:solidFill>
          </a:endParaRPr>
        </a:p>
      </dsp:txBody>
      <dsp:txXfrm>
        <a:off x="5973" y="1068402"/>
        <a:ext cx="1328005" cy="492690"/>
      </dsp:txXfrm>
    </dsp:sp>
    <dsp:sp modelId="{9B164579-FADA-478B-A345-4CEFBF872EE2}">
      <dsp:nvSpPr>
        <dsp:cNvPr id="0" name=""/>
        <dsp:cNvSpPr/>
      </dsp:nvSpPr>
      <dsp:spPr>
        <a:xfrm>
          <a:off x="1673021" y="153406"/>
          <a:ext cx="915633" cy="914996"/>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254B34-43AA-4701-909E-4CC539EE7CDD}">
      <dsp:nvSpPr>
        <dsp:cNvPr id="0" name=""/>
        <dsp:cNvSpPr/>
      </dsp:nvSpPr>
      <dsp:spPr>
        <a:xfrm>
          <a:off x="1466835" y="1068402"/>
          <a:ext cx="1328005" cy="49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GB" sz="1200" kern="1200" dirty="0"/>
            <a:t>Louise Cowie </a:t>
          </a:r>
          <a:r>
            <a:rPr lang="en-GB" sz="1200" kern="1200"/>
            <a:t/>
          </a:r>
          <a:br>
            <a:rPr lang="en-GB" sz="1200" kern="1200"/>
          </a:br>
          <a:r>
            <a:rPr lang="en-GB" sz="1200" kern="1200"/>
            <a:t>RF</a:t>
          </a:r>
          <a:endParaRPr lang="en-US" sz="1200" kern="1200" dirty="0"/>
        </a:p>
      </dsp:txBody>
      <dsp:txXfrm>
        <a:off x="1466835" y="1068402"/>
        <a:ext cx="1328005" cy="492690"/>
      </dsp:txXfrm>
    </dsp:sp>
    <dsp:sp modelId="{F6E0D66D-4E5B-4AC9-ABA8-FCBC773D0F68}">
      <dsp:nvSpPr>
        <dsp:cNvPr id="0" name=""/>
        <dsp:cNvSpPr/>
      </dsp:nvSpPr>
      <dsp:spPr>
        <a:xfrm>
          <a:off x="3133884" y="153406"/>
          <a:ext cx="915633" cy="914996"/>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4FC5B1-41C4-4B45-B96C-F9A5B154C038}">
      <dsp:nvSpPr>
        <dsp:cNvPr id="0" name=""/>
        <dsp:cNvSpPr/>
      </dsp:nvSpPr>
      <dsp:spPr>
        <a:xfrm>
          <a:off x="2927698" y="1068402"/>
          <a:ext cx="1328005" cy="49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GB" sz="1200" kern="1200" dirty="0"/>
            <a:t>Anthony Gleeson </a:t>
          </a:r>
          <a:br>
            <a:rPr lang="en-GB" sz="1200" kern="1200" dirty="0"/>
          </a:br>
          <a:r>
            <a:rPr lang="en-GB" sz="1200" kern="1200" dirty="0"/>
            <a:t>Business</a:t>
          </a:r>
          <a:endParaRPr lang="en-US" sz="1200" kern="1200" dirty="0"/>
        </a:p>
      </dsp:txBody>
      <dsp:txXfrm>
        <a:off x="2927698" y="1068402"/>
        <a:ext cx="1328005" cy="492690"/>
      </dsp:txXfrm>
    </dsp:sp>
    <dsp:sp modelId="{CCF83FBC-9F1E-41EA-8298-CB7C88209255}">
      <dsp:nvSpPr>
        <dsp:cNvPr id="0" name=""/>
        <dsp:cNvSpPr/>
      </dsp:nvSpPr>
      <dsp:spPr>
        <a:xfrm>
          <a:off x="4594746" y="153406"/>
          <a:ext cx="915633" cy="914996"/>
        </a:xfrm>
        <a:prstGeom prst="roundRect">
          <a:avLst/>
        </a:prstGeom>
        <a:blipFill rotWithShape="1">
          <a:blip xmlns:r="http://schemas.openxmlformats.org/officeDocument/2006/relationships" r:embed="rId4">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2072FD-5FB0-48F8-8D0B-1610912622FF}">
      <dsp:nvSpPr>
        <dsp:cNvPr id="0" name=""/>
        <dsp:cNvSpPr/>
      </dsp:nvSpPr>
      <dsp:spPr>
        <a:xfrm>
          <a:off x="4388560" y="1068402"/>
          <a:ext cx="1328005" cy="49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GB" sz="1200" kern="1200" dirty="0"/>
            <a:t>Gary Hughes </a:t>
          </a:r>
          <a:br>
            <a:rPr lang="en-GB" sz="1200" kern="1200" dirty="0"/>
          </a:br>
          <a:r>
            <a:rPr lang="en-GB" sz="1200" kern="1200" dirty="0"/>
            <a:t>Facilities</a:t>
          </a:r>
          <a:endParaRPr lang="en-US" sz="1200" kern="1200" dirty="0"/>
        </a:p>
      </dsp:txBody>
      <dsp:txXfrm>
        <a:off x="4388560" y="1068402"/>
        <a:ext cx="1328005" cy="492690"/>
      </dsp:txXfrm>
    </dsp:sp>
    <dsp:sp modelId="{248FFE00-7878-44CF-B108-7C9ED4B90343}">
      <dsp:nvSpPr>
        <dsp:cNvPr id="0" name=""/>
        <dsp:cNvSpPr/>
      </dsp:nvSpPr>
      <dsp:spPr>
        <a:xfrm>
          <a:off x="6055608" y="153406"/>
          <a:ext cx="915633" cy="914996"/>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F9E36-1342-48B4-B945-AF497C2B97C6}">
      <dsp:nvSpPr>
        <dsp:cNvPr id="0" name=""/>
        <dsp:cNvSpPr/>
      </dsp:nvSpPr>
      <dsp:spPr>
        <a:xfrm>
          <a:off x="5849422" y="1068402"/>
          <a:ext cx="1328005" cy="49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GB" sz="1200" kern="1200" dirty="0"/>
            <a:t>Storm Mathisen Diagnostics</a:t>
          </a:r>
        </a:p>
      </dsp:txBody>
      <dsp:txXfrm>
        <a:off x="5849422" y="1068402"/>
        <a:ext cx="1328005" cy="492690"/>
      </dsp:txXfrm>
    </dsp:sp>
    <dsp:sp modelId="{EE101086-D2C5-46B5-844C-D79B4ED3F0E8}">
      <dsp:nvSpPr>
        <dsp:cNvPr id="0" name=""/>
        <dsp:cNvSpPr/>
      </dsp:nvSpPr>
      <dsp:spPr>
        <a:xfrm>
          <a:off x="7516471" y="153406"/>
          <a:ext cx="915633" cy="914996"/>
        </a:xfrm>
        <a:prstGeom prst="roundRect">
          <a:avLst/>
        </a:prstGeom>
        <a:blipFill rotWithShape="1">
          <a:blip xmlns:r="http://schemas.openxmlformats.org/officeDocument/2006/relationships" r:embed="rId6">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9DD03A-288A-413E-877E-9E3CEA2B70A2}">
      <dsp:nvSpPr>
        <dsp:cNvPr id="0" name=""/>
        <dsp:cNvSpPr/>
      </dsp:nvSpPr>
      <dsp:spPr>
        <a:xfrm>
          <a:off x="7310285" y="1068402"/>
          <a:ext cx="1328005" cy="49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GB" sz="1200" kern="1200" dirty="0"/>
            <a:t>Hywel Owen </a:t>
          </a:r>
          <a:br>
            <a:rPr lang="en-GB" sz="1200" kern="1200" dirty="0"/>
          </a:br>
          <a:r>
            <a:rPr lang="en-GB" sz="1200" kern="1200" dirty="0" err="1"/>
            <a:t>Acc</a:t>
          </a:r>
          <a:r>
            <a:rPr lang="en-GB" sz="1200" kern="1200" dirty="0"/>
            <a:t> Physics</a:t>
          </a:r>
        </a:p>
      </dsp:txBody>
      <dsp:txXfrm>
        <a:off x="7310285" y="1068402"/>
        <a:ext cx="1328005" cy="492690"/>
      </dsp:txXfrm>
    </dsp:sp>
    <dsp:sp modelId="{D4F4C3B5-E3CD-4FEB-9891-67FB537CB4BB}">
      <dsp:nvSpPr>
        <dsp:cNvPr id="0" name=""/>
        <dsp:cNvSpPr/>
      </dsp:nvSpPr>
      <dsp:spPr>
        <a:xfrm>
          <a:off x="8977333" y="153406"/>
          <a:ext cx="915633" cy="914996"/>
        </a:xfrm>
        <a:prstGeom prst="roundRect">
          <a:avLst/>
        </a:prstGeom>
        <a:blipFill rotWithShape="1">
          <a:blip xmlns:r="http://schemas.openxmlformats.org/officeDocument/2006/relationships" r:embed="rId7">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8E51EA-7295-4F2B-8C50-DA2FC3226FA5}">
      <dsp:nvSpPr>
        <dsp:cNvPr id="0" name=""/>
        <dsp:cNvSpPr/>
      </dsp:nvSpPr>
      <dsp:spPr>
        <a:xfrm>
          <a:off x="8771147" y="1068402"/>
          <a:ext cx="1328005" cy="49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GB" sz="1200" kern="1200" dirty="0"/>
            <a:t>Andrew Vick </a:t>
          </a:r>
          <a:br>
            <a:rPr lang="en-GB" sz="1200" kern="1200" dirty="0"/>
          </a:br>
          <a:r>
            <a:rPr lang="en-GB" sz="1200" kern="1200" dirty="0"/>
            <a:t>Vacuum</a:t>
          </a:r>
        </a:p>
      </dsp:txBody>
      <dsp:txXfrm>
        <a:off x="8771147" y="1068402"/>
        <a:ext cx="1328005" cy="492690"/>
      </dsp:txXfrm>
    </dsp:sp>
    <dsp:sp modelId="{2E437508-C296-47C4-A56F-8A37669A13DD}">
      <dsp:nvSpPr>
        <dsp:cNvPr id="0" name=""/>
        <dsp:cNvSpPr/>
      </dsp:nvSpPr>
      <dsp:spPr>
        <a:xfrm>
          <a:off x="10438195" y="153406"/>
          <a:ext cx="915633" cy="914996"/>
        </a:xfrm>
        <a:prstGeom prst="roundRect">
          <a:avLst/>
        </a:prstGeom>
        <a:blipFill rotWithShape="1">
          <a:blip xmlns:r="http://schemas.openxmlformats.org/officeDocument/2006/relationships" r:embed="rId8" cstate="print">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C0ECA-8AF1-4D88-B781-2ABA65A2A4A9}">
      <dsp:nvSpPr>
        <dsp:cNvPr id="0" name=""/>
        <dsp:cNvSpPr/>
      </dsp:nvSpPr>
      <dsp:spPr>
        <a:xfrm>
          <a:off x="10232009" y="1068402"/>
          <a:ext cx="1328005" cy="492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GB" sz="1200" kern="1200" dirty="0"/>
            <a:t>Katie Morrow </a:t>
          </a:r>
          <a:br>
            <a:rPr lang="en-GB" sz="1200" kern="1200" dirty="0"/>
          </a:br>
          <a:r>
            <a:rPr lang="en-GB" sz="1200" kern="1200" dirty="0"/>
            <a:t>Lasers</a:t>
          </a:r>
        </a:p>
      </dsp:txBody>
      <dsp:txXfrm>
        <a:off x="10232009" y="1068402"/>
        <a:ext cx="1328005" cy="49269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12/2/2022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Katie morrow and today</a:t>
            </a:r>
            <a:r>
              <a:rPr lang="en-US" baseline="0" dirty="0"/>
              <a:t> I will be talking to you about the work we’ve been doing in the sustainable accelerator taskforce here at </a:t>
            </a:r>
            <a:r>
              <a:rPr lang="en-US" baseline="0" dirty="0" err="1"/>
              <a:t>daresbury</a:t>
            </a:r>
            <a:r>
              <a:rPr lang="en-US" baseline="0" dirty="0"/>
              <a:t>. Over the last few months., we have been looking into the environmental impact of an accelerator facility and I am here to give you an update on our progress so far and initial findings. Of course not all the work I am presenting today was done by me there are a number of us working on this project so thanks to those who have provided me with slides for this talk</a:t>
            </a: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Over carbon footprint of the electricity used by the laser system over 10 years will be 460 tonnes. This is </a:t>
            </a:r>
            <a:r>
              <a:rPr lang="en-GB" baseline="0" dirty="0" err="1"/>
              <a:t>quivalent</a:t>
            </a:r>
            <a:r>
              <a:rPr lang="en-GB" baseline="0" dirty="0"/>
              <a:t> to… </a:t>
            </a:r>
            <a:r>
              <a:rPr lang="en-GB" dirty="0"/>
              <a:t>Laser are notoriously inefficient and so are always going to use a lot of electricity,</a:t>
            </a:r>
            <a:r>
              <a:rPr lang="en-GB" baseline="0" dirty="0"/>
              <a:t> because of their inefficiencies they are require a massive amount of cooling. This is why 57% of the total carbon footprint is from the chillers.  We could make a small amount of difference by favouring water cooled chillers which are generally slightly more efficient than air cooled.</a:t>
            </a:r>
          </a:p>
          <a:p>
            <a:r>
              <a:rPr lang="en-GB" baseline="0" dirty="0"/>
              <a:t>An interesting topic to look further into would be </a:t>
            </a:r>
            <a:r>
              <a:rPr lang="en-GB" baseline="0" dirty="0" err="1"/>
              <a:t>cryocooling</a:t>
            </a:r>
            <a:r>
              <a:rPr lang="en-GB" baseline="0" dirty="0"/>
              <a:t> as the inefficiencies in the laser are due to the efficiency of the non-linear processes. The conversion efficiency of </a:t>
            </a:r>
            <a:r>
              <a:rPr lang="en-GB" baseline="0" dirty="0" err="1"/>
              <a:t>ti:sapphire</a:t>
            </a:r>
            <a:r>
              <a:rPr lang="en-GB" baseline="0" dirty="0"/>
              <a:t> can be improved by 25to30% by </a:t>
            </a:r>
            <a:r>
              <a:rPr lang="en-GB" baseline="0" dirty="0" err="1"/>
              <a:t>cryocooling</a:t>
            </a:r>
            <a:r>
              <a:rPr lang="en-GB" baseline="0" dirty="0"/>
              <a:t> but an analysis into whether there is overall energy savings would need to be done.</a:t>
            </a:r>
          </a:p>
          <a:p>
            <a:r>
              <a:rPr lang="en-GB" baseline="0" dirty="0"/>
              <a:t>A potential significant improvement to energy usage is through using ytterbium based systems as these can be directly diode pumped unlike </a:t>
            </a:r>
            <a:r>
              <a:rPr lang="en-GB" baseline="0" dirty="0" err="1"/>
              <a:t>ti:sapphire</a:t>
            </a:r>
            <a:r>
              <a:rPr lang="en-GB" baseline="0" dirty="0"/>
              <a:t> meaning 50% more energy will be going into the final conversion stage. Therefore the best way to reduce the carbon emission in this case is through getting our electricity from carbon neutral sources and national grid decarbonisation</a:t>
            </a:r>
          </a:p>
          <a:p>
            <a:endParaRPr lang="en-GB" baseline="0" dirty="0"/>
          </a:p>
          <a:p>
            <a:endParaRPr lang="en-GB" baseline="0" dirty="0"/>
          </a:p>
          <a:p>
            <a:r>
              <a:rPr lang="en-GB" dirty="0"/>
              <a:t>https://</a:t>
            </a:r>
            <a:r>
              <a:rPr lang="en-GB" dirty="0" smtClean="0"/>
              <a:t>giphy.com/gifs/EuropeanSpaceAgency-animation-animated-1rK68yfkG1Q8Aw87Lv</a:t>
            </a:r>
          </a:p>
          <a:p>
            <a:r>
              <a:rPr lang="en-GB" dirty="0" smtClean="0"/>
              <a:t>https://www.pixelsquid.com/png/cartoon-led-bulb-2233651610704156605</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10</a:t>
            </a:fld>
            <a:endParaRPr lang="en-US" dirty="0"/>
          </a:p>
        </p:txBody>
      </p:sp>
    </p:spTree>
    <p:extLst>
      <p:ext uri="{BB962C8B-B14F-4D97-AF65-F5344CB8AC3E}">
        <p14:creationId xmlns:p14="http://schemas.microsoft.com/office/powerpoint/2010/main" val="3196369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Diagnostics and controls</a:t>
            </a:r>
            <a:r>
              <a:rPr lang="en-GB" baseline="0" dirty="0"/>
              <a:t> covers areas like (list materials point +) </a:t>
            </a:r>
            <a:r>
              <a:rPr lang="en-GB" dirty="0"/>
              <a:t>Beam</a:t>
            </a:r>
            <a:r>
              <a:rPr lang="en-GB" baseline="0" dirty="0"/>
              <a:t> position monitors, beam current , YAG screen and cameras</a:t>
            </a:r>
          </a:p>
          <a:p>
            <a:r>
              <a:rPr lang="en-GB" baseline="0" dirty="0"/>
              <a:t>So far the bulk of the work has focused on the rack units, through counting how many rack units we have on </a:t>
            </a:r>
            <a:r>
              <a:rPr lang="en-GB" baseline="0" dirty="0" err="1"/>
              <a:t>clara</a:t>
            </a:r>
            <a:r>
              <a:rPr lang="en-GB" baseline="0" dirty="0"/>
              <a:t> we can estimate how many rack units are needed per unit of accelerator and scale for RUEDI giving us approx. 46 rack units</a:t>
            </a:r>
          </a:p>
          <a:p>
            <a:r>
              <a:rPr lang="en-GB" baseline="0" dirty="0"/>
              <a:t>BPM: </a:t>
            </a:r>
            <a:r>
              <a:rPr lang="en-GB" sz="1200" b="0" i="0" kern="1200" dirty="0" err="1">
                <a:solidFill>
                  <a:schemeClr val="tx1"/>
                </a:solidFill>
                <a:effectLst/>
                <a:latin typeface="Arial Regular"/>
                <a:ea typeface="+mn-ea"/>
                <a:cs typeface="+mn-cs"/>
              </a:rPr>
              <a:t>Gasior</a:t>
            </a:r>
            <a:r>
              <a:rPr lang="en-GB" sz="1200" b="0" i="0" kern="1200" dirty="0">
                <a:solidFill>
                  <a:schemeClr val="tx1"/>
                </a:solidFill>
                <a:effectLst/>
                <a:latin typeface="Arial Regular"/>
                <a:ea typeface="+mn-ea"/>
                <a:cs typeface="+mn-cs"/>
              </a:rPr>
              <a:t>, M., Jones, R., </a:t>
            </a:r>
            <a:r>
              <a:rPr lang="en-GB" sz="1200" b="0" i="0" kern="1200" dirty="0" err="1">
                <a:solidFill>
                  <a:schemeClr val="tx1"/>
                </a:solidFill>
                <a:effectLst/>
                <a:latin typeface="Arial Regular"/>
                <a:ea typeface="+mn-ea"/>
                <a:cs typeface="+mn-cs"/>
              </a:rPr>
              <a:t>Lefevre</a:t>
            </a:r>
            <a:r>
              <a:rPr lang="en-GB" sz="1200" b="0" i="0" kern="1200" dirty="0">
                <a:solidFill>
                  <a:schemeClr val="tx1"/>
                </a:solidFill>
                <a:effectLst/>
                <a:latin typeface="Arial Regular"/>
                <a:ea typeface="+mn-ea"/>
                <a:cs typeface="+mn-cs"/>
              </a:rPr>
              <a:t>, T., </a:t>
            </a:r>
            <a:r>
              <a:rPr lang="en-GB" sz="1200" b="0" i="0" kern="1200" dirty="0" err="1">
                <a:solidFill>
                  <a:schemeClr val="tx1"/>
                </a:solidFill>
                <a:effectLst/>
                <a:latin typeface="Arial Regular"/>
                <a:ea typeface="+mn-ea"/>
                <a:cs typeface="+mn-cs"/>
              </a:rPr>
              <a:t>Schmickler</a:t>
            </a:r>
            <a:r>
              <a:rPr lang="en-GB" sz="1200" b="0" i="0" kern="1200" dirty="0">
                <a:solidFill>
                  <a:schemeClr val="tx1"/>
                </a:solidFill>
                <a:effectLst/>
                <a:latin typeface="Arial Regular"/>
                <a:ea typeface="+mn-ea"/>
                <a:cs typeface="+mn-cs"/>
              </a:rPr>
              <a:t>, H. and </a:t>
            </a:r>
            <a:r>
              <a:rPr lang="en-GB" sz="1200" b="0" i="0" kern="1200" dirty="0" err="1">
                <a:solidFill>
                  <a:schemeClr val="tx1"/>
                </a:solidFill>
                <a:effectLst/>
                <a:latin typeface="Arial Regular"/>
                <a:ea typeface="+mn-ea"/>
                <a:cs typeface="+mn-cs"/>
              </a:rPr>
              <a:t>Wittenburg</a:t>
            </a:r>
            <a:r>
              <a:rPr lang="en-GB" sz="1200" b="0" i="0" kern="1200" dirty="0">
                <a:solidFill>
                  <a:schemeClr val="tx1"/>
                </a:solidFill>
                <a:effectLst/>
                <a:latin typeface="Arial Regular"/>
                <a:ea typeface="+mn-ea"/>
                <a:cs typeface="+mn-cs"/>
              </a:rPr>
              <a:t>, K., 2016. Introduction to beam instrumentation and diagnostics. </a:t>
            </a:r>
            <a:r>
              <a:rPr lang="en-GB" sz="1200" b="0" i="1" kern="1200" dirty="0" err="1">
                <a:solidFill>
                  <a:schemeClr val="tx1"/>
                </a:solidFill>
                <a:effectLst/>
                <a:latin typeface="Arial Regular"/>
                <a:ea typeface="+mn-ea"/>
                <a:cs typeface="+mn-cs"/>
              </a:rPr>
              <a:t>arXiv</a:t>
            </a:r>
            <a:r>
              <a:rPr lang="en-GB" sz="1200" b="0" i="1" kern="1200" dirty="0">
                <a:solidFill>
                  <a:schemeClr val="tx1"/>
                </a:solidFill>
                <a:effectLst/>
                <a:latin typeface="Arial Regular"/>
                <a:ea typeface="+mn-ea"/>
                <a:cs typeface="+mn-cs"/>
              </a:rPr>
              <a:t> preprint arXiv:1601.04907</a:t>
            </a:r>
            <a:r>
              <a:rPr lang="en-GB" sz="1200" b="0" i="0" kern="1200" dirty="0">
                <a:solidFill>
                  <a:schemeClr val="tx1"/>
                </a:solidFill>
                <a:effectLst/>
                <a:latin typeface="Arial Regular"/>
                <a:ea typeface="+mn-ea"/>
                <a:cs typeface="+mn-cs"/>
              </a:rPr>
              <a:t>.</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11</a:t>
            </a:fld>
            <a:endParaRPr lang="en-US" dirty="0"/>
          </a:p>
        </p:txBody>
      </p:sp>
    </p:spTree>
    <p:extLst>
      <p:ext uri="{BB962C8B-B14F-4D97-AF65-F5344CB8AC3E}">
        <p14:creationId xmlns:p14="http://schemas.microsoft.com/office/powerpoint/2010/main" val="83130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paper suggested rack</a:t>
            </a:r>
            <a:r>
              <a:rPr lang="en-GB" baseline="0" dirty="0"/>
              <a:t> services use an average of 1660 kwh/</a:t>
            </a:r>
            <a:r>
              <a:rPr lang="en-GB" baseline="0" dirty="0" err="1"/>
              <a:t>yr</a:t>
            </a:r>
            <a:r>
              <a:rPr lang="en-GB" baseline="0" dirty="0"/>
              <a:t> meaning in total the racks will require 38 </a:t>
            </a:r>
            <a:r>
              <a:rPr lang="en-GB" baseline="0" dirty="0" err="1"/>
              <a:t>mwh</a:t>
            </a:r>
            <a:r>
              <a:rPr lang="en-GB" baseline="0" dirty="0"/>
              <a:t>/</a:t>
            </a:r>
            <a:r>
              <a:rPr lang="en-GB" baseline="0" dirty="0" err="1"/>
              <a:t>yr</a:t>
            </a:r>
            <a:r>
              <a:rPr lang="en-GB" baseline="0" dirty="0"/>
              <a:t> of electricity and over 10 years will produce 73 tonnes the equivalent to the amount of co2 produced by an average households gas and electricity over the same time period. </a:t>
            </a:r>
          </a:p>
          <a:p>
            <a:r>
              <a:rPr lang="en-GB" baseline="0" dirty="0"/>
              <a:t>There is still a bit of work to be done in this section refining energy estimates, calculating the carbon footprints of the materials used and coming up </a:t>
            </a:r>
            <a:r>
              <a:rPr lang="en-GB" baseline="0" dirty="0" err="1"/>
              <a:t>woth</a:t>
            </a:r>
            <a:r>
              <a:rPr lang="en-GB" baseline="0" dirty="0"/>
              <a:t> mitigation strategies but the rack power usage is likely to be the largest contributor in this area of the machine.</a:t>
            </a:r>
            <a:endParaRPr lang="en-GB" dirty="0"/>
          </a:p>
          <a:p>
            <a:r>
              <a:rPr lang="en-GB" dirty="0"/>
              <a:t>Sources:</a:t>
            </a:r>
          </a:p>
          <a:p>
            <a:r>
              <a:rPr lang="en-GB" dirty="0"/>
              <a:t>Electric and gas</a:t>
            </a:r>
            <a:r>
              <a:rPr lang="en-GB" baseline="0" dirty="0"/>
              <a:t> image: </a:t>
            </a:r>
            <a:r>
              <a:rPr lang="en-GB" dirty="0"/>
              <a:t>https://energy.which.co.uk/</a:t>
            </a:r>
          </a:p>
          <a:p>
            <a:r>
              <a:rPr lang="en-GB" dirty="0"/>
              <a:t>House image: http://www.clker.com/clipart-simple-cartoon-house.html</a:t>
            </a:r>
          </a:p>
        </p:txBody>
      </p:sp>
      <p:sp>
        <p:nvSpPr>
          <p:cNvPr id="4" name="Slide Number Placeholder 3"/>
          <p:cNvSpPr>
            <a:spLocks noGrp="1"/>
          </p:cNvSpPr>
          <p:nvPr>
            <p:ph type="sldNum" sz="quarter" idx="10"/>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4242306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on right is the</a:t>
            </a:r>
            <a:r>
              <a:rPr lang="en-GB" baseline="0" dirty="0"/>
              <a:t> layout of RUEDI</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13</a:t>
            </a:fld>
            <a:endParaRPr lang="en-US" dirty="0"/>
          </a:p>
        </p:txBody>
      </p:sp>
    </p:spTree>
    <p:extLst>
      <p:ext uri="{BB962C8B-B14F-4D97-AF65-F5344CB8AC3E}">
        <p14:creationId xmlns:p14="http://schemas.microsoft.com/office/powerpoint/2010/main" val="3512736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https://www.vectorstock.com/royalty-free-vector/red-double-decker-bus-vector-31286741</a:t>
            </a:r>
          </a:p>
        </p:txBody>
      </p:sp>
      <p:sp>
        <p:nvSpPr>
          <p:cNvPr id="4" name="Slide Number Placeholder 3"/>
          <p:cNvSpPr>
            <a:spLocks noGrp="1"/>
          </p:cNvSpPr>
          <p:nvPr>
            <p:ph type="sldNum" sz="quarter" idx="10"/>
          </p:nvPr>
        </p:nvSpPr>
        <p:spPr/>
        <p:txBody>
          <a:bodyPr/>
          <a:lstStyle/>
          <a:p>
            <a:fld id="{C0F3BA1D-A00F-DB41-84DA-BE26C4853B35}" type="slidenum">
              <a:rPr lang="en-US" smtClean="0"/>
              <a:pPr/>
              <a:t>16</a:t>
            </a:fld>
            <a:endParaRPr lang="en-US" dirty="0"/>
          </a:p>
        </p:txBody>
      </p:sp>
    </p:spTree>
    <p:extLst>
      <p:ext uri="{BB962C8B-B14F-4D97-AF65-F5344CB8AC3E}">
        <p14:creationId xmlns:p14="http://schemas.microsoft.com/office/powerpoint/2010/main" val="487511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Smart power:</a:t>
            </a:r>
            <a:r>
              <a:rPr lang="en-GB" baseline="0" dirty="0"/>
              <a:t> vacuum bake outs, helium liquefaction during greener </a:t>
            </a:r>
            <a:r>
              <a:rPr lang="en-GB" baseline="0" dirty="0" err="1"/>
              <a:t>tmes</a:t>
            </a:r>
            <a:endParaRPr lang="en-GB" dirty="0"/>
          </a:p>
          <a:p>
            <a:r>
              <a:rPr lang="en-GB" dirty="0"/>
              <a:t>https://energy.which.co.uk/</a:t>
            </a:r>
          </a:p>
          <a:p>
            <a:r>
              <a:rPr lang="en-GB" dirty="0"/>
              <a:t>http://www.clker.com/clipart-simple-cartoon-house.html</a:t>
            </a:r>
          </a:p>
        </p:txBody>
      </p:sp>
      <p:sp>
        <p:nvSpPr>
          <p:cNvPr id="4" name="Slide Number Placeholder 3"/>
          <p:cNvSpPr>
            <a:spLocks noGrp="1"/>
          </p:cNvSpPr>
          <p:nvPr>
            <p:ph type="sldNum" sz="quarter" idx="10"/>
          </p:nvPr>
        </p:nvSpPr>
        <p:spPr/>
        <p:txBody>
          <a:bodyPr/>
          <a:lstStyle/>
          <a:p>
            <a:fld id="{C0F3BA1D-A00F-DB41-84DA-BE26C4853B35}" type="slidenum">
              <a:rPr lang="en-US" smtClean="0"/>
              <a:pPr/>
              <a:t>17</a:t>
            </a:fld>
            <a:endParaRPr lang="en-US" dirty="0"/>
          </a:p>
        </p:txBody>
      </p:sp>
    </p:spTree>
    <p:extLst>
      <p:ext uri="{BB962C8B-B14F-4D97-AF65-F5344CB8AC3E}">
        <p14:creationId xmlns:p14="http://schemas.microsoft.com/office/powerpoint/2010/main" val="2264973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Smart power:</a:t>
            </a:r>
            <a:r>
              <a:rPr lang="en-GB" baseline="0" dirty="0"/>
              <a:t> vacuum bake outs, helium liquefaction during greener </a:t>
            </a:r>
            <a:r>
              <a:rPr lang="en-GB" baseline="0" dirty="0" err="1"/>
              <a:t>tmes</a:t>
            </a:r>
            <a:endParaRPr lang="en-GB" dirty="0"/>
          </a:p>
          <a:p>
            <a:r>
              <a:rPr lang="en-GB" dirty="0"/>
              <a:t>https://energy.which.co.uk/</a:t>
            </a:r>
          </a:p>
          <a:p>
            <a:r>
              <a:rPr lang="en-GB" dirty="0"/>
              <a:t>http://www.clker.com/clipart-simple-cartoon-house.html</a:t>
            </a:r>
          </a:p>
        </p:txBody>
      </p:sp>
      <p:sp>
        <p:nvSpPr>
          <p:cNvPr id="4" name="Slide Number Placeholder 3"/>
          <p:cNvSpPr>
            <a:spLocks noGrp="1"/>
          </p:cNvSpPr>
          <p:nvPr>
            <p:ph type="sldNum" sz="quarter" idx="10"/>
          </p:nvPr>
        </p:nvSpPr>
        <p:spPr/>
        <p:txBody>
          <a:bodyPr/>
          <a:lstStyle/>
          <a:p>
            <a:fld id="{C0F3BA1D-A00F-DB41-84DA-BE26C4853B35}" type="slidenum">
              <a:rPr lang="en-US" smtClean="0"/>
              <a:pPr/>
              <a:t>18</a:t>
            </a:fld>
            <a:endParaRPr lang="en-US" dirty="0"/>
          </a:p>
        </p:txBody>
      </p:sp>
    </p:spTree>
    <p:extLst>
      <p:ext uri="{BB962C8B-B14F-4D97-AF65-F5344CB8AC3E}">
        <p14:creationId xmlns:p14="http://schemas.microsoft.com/office/powerpoint/2010/main" val="1237345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19</a:t>
            </a:fld>
            <a:endParaRPr lang="en-US"/>
          </a:p>
        </p:txBody>
      </p:sp>
    </p:spTree>
    <p:extLst>
      <p:ext uri="{BB962C8B-B14F-4D97-AF65-F5344CB8AC3E}">
        <p14:creationId xmlns:p14="http://schemas.microsoft.com/office/powerpoint/2010/main" val="52854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will I be</a:t>
            </a:r>
            <a:r>
              <a:rPr lang="en-US" baseline="0" dirty="0"/>
              <a:t> talking about? First I’ll talk about why we have undertaken this project and what we hope to get out of it. And Of course I will have to tell you a little bit about the facility itself. Then I will detail the work done so far into calculating the carbon footprint of each of these areas. Finally I will show a summary of the carbon footprint of the whole accelerator so we can see what is the largest overall contributor before reiterating the best methods we have found to reduce the carbon footprint</a:t>
            </a: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a:t>
            </a:fld>
            <a:endParaRPr lang="en-US" dirty="0"/>
          </a:p>
        </p:txBody>
      </p:sp>
    </p:spTree>
    <p:extLst>
      <p:ext uri="{BB962C8B-B14F-4D97-AF65-F5344CB8AC3E}">
        <p14:creationId xmlns:p14="http://schemas.microsoft.com/office/powerpoint/2010/main" val="2029219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Motivation is possibly an obvious one: people are already experiencing the </a:t>
            </a:r>
            <a:r>
              <a:rPr lang="en-GB" dirty="0" err="1"/>
              <a:t>devasting</a:t>
            </a:r>
            <a:r>
              <a:rPr lang="en-GB" dirty="0"/>
              <a:t> effects of climate change: climate</a:t>
            </a:r>
            <a:r>
              <a:rPr lang="en-GB" baseline="0" dirty="0"/>
              <a:t> related </a:t>
            </a:r>
            <a:r>
              <a:rPr lang="en-GB" baseline="0" dirty="0" err="1"/>
              <a:t>distasters</a:t>
            </a:r>
            <a:r>
              <a:rPr lang="en-GB" baseline="0" dirty="0"/>
              <a:t> have tripled in the last 30 years, more than 20 million people a year are being forced from their homes because of it </a:t>
            </a:r>
          </a:p>
          <a:p>
            <a:r>
              <a:rPr lang="en-GB" baseline="0" dirty="0"/>
              <a:t>We all have a responsibility to try to reduce our contribution to climate change if we are to keep it at a manageable level. </a:t>
            </a:r>
          </a:p>
          <a:p>
            <a:r>
              <a:rPr lang="en-GB" baseline="0" dirty="0"/>
              <a:t>As an organisation we are aiming to be net zero by 2040 so we need to start considering how we can reduce our carbon emissions now! 3rd</a:t>
            </a:r>
            <a:r>
              <a:rPr lang="en-GB" baseline="30000" dirty="0"/>
              <a:t>nd</a:t>
            </a:r>
            <a:r>
              <a:rPr lang="en-GB" baseline="0" dirty="0"/>
              <a:t> bullet. Isis for example uses just over 60 </a:t>
            </a:r>
            <a:r>
              <a:rPr lang="en-GB" baseline="0" dirty="0" err="1"/>
              <a:t>gwh</a:t>
            </a:r>
            <a:r>
              <a:rPr lang="en-GB" baseline="0" dirty="0"/>
              <a:t> of electricity per year </a:t>
            </a:r>
            <a:r>
              <a:rPr lang="en-GB" baseline="0" dirty="0" err="1"/>
              <a:t>eq</a:t>
            </a:r>
            <a:r>
              <a:rPr lang="en-GB" baseline="0" dirty="0"/>
              <a:t> to 2 billion cups of tea (amount of tea takes us to drink in 20 days) So are a good </a:t>
            </a:r>
            <a:r>
              <a:rPr lang="en-GB" baseline="0" dirty="0" err="1"/>
              <a:t>palce</a:t>
            </a:r>
            <a:r>
              <a:rPr lang="en-GB" baseline="0" dirty="0"/>
              <a:t> to start.</a:t>
            </a:r>
          </a:p>
          <a:p>
            <a:r>
              <a:rPr lang="en-GB" baseline="0" dirty="0"/>
              <a:t>The goals of the impact report we are writing are: 1</a:t>
            </a:r>
            <a:r>
              <a:rPr lang="en-GB" baseline="30000" dirty="0"/>
              <a:t>st</a:t>
            </a:r>
            <a:r>
              <a:rPr lang="en-GB" baseline="0" dirty="0"/>
              <a:t> bullet, using RUEDI as a case study.</a:t>
            </a:r>
          </a:p>
          <a:p>
            <a:r>
              <a:rPr lang="en-GB" baseline="0" dirty="0"/>
              <a:t>Conclusions are applicable to other facilities and hopefully will influence future </a:t>
            </a:r>
            <a:r>
              <a:rPr lang="en-GB" baseline="0" dirty="0" err="1"/>
              <a:t>facilties</a:t>
            </a:r>
            <a:r>
              <a:rPr lang="en-GB" baseline="0" dirty="0"/>
              <a:t> being built to make more sustainable choices.</a:t>
            </a:r>
          </a:p>
          <a:p>
            <a:endParaRPr lang="en-GB" baseline="0" dirty="0"/>
          </a:p>
          <a:p>
            <a:r>
              <a:rPr lang="en-GB" baseline="0" dirty="0"/>
              <a:t>Source: </a:t>
            </a:r>
          </a:p>
          <a:p>
            <a:r>
              <a:rPr lang="en-GB" baseline="0" dirty="0"/>
              <a:t>Climate change facts: https://www.oxfam.org/en/5-natural-disasters-beg-climate-action</a:t>
            </a:r>
          </a:p>
          <a:p>
            <a:r>
              <a:rPr lang="en-GB" sz="1200" b="0" i="0" kern="1200" dirty="0">
                <a:solidFill>
                  <a:schemeClr val="tx1"/>
                </a:solidFill>
                <a:effectLst/>
                <a:latin typeface="Arial Regular"/>
                <a:ea typeface="+mn-ea"/>
                <a:cs typeface="+mn-cs"/>
              </a:rPr>
              <a:t>Australia bushfire image: https://www.abc.net.au/news/2020-01-29/view-of-the-namadgi-bushfire-with-houses-in-the-foreground-1/11909624</a:t>
            </a:r>
          </a:p>
          <a:p>
            <a:r>
              <a:rPr lang="en-GB" sz="1200" b="0" i="0" kern="1200" dirty="0">
                <a:solidFill>
                  <a:schemeClr val="tx1"/>
                </a:solidFill>
                <a:effectLst/>
                <a:latin typeface="Arial Regular"/>
                <a:ea typeface="+mn-ea"/>
                <a:cs typeface="+mn-cs"/>
              </a:rPr>
              <a:t>Cup of tea: https://www.clipartmax.com/middle/m2i8K9H7i8H7A0d3_cup-of-sweet-tea-cartoon-images-of-tea/</a:t>
            </a: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3</a:t>
            </a:fld>
            <a:endParaRPr lang="en-US" dirty="0"/>
          </a:p>
        </p:txBody>
      </p:sp>
    </p:spTree>
    <p:extLst>
      <p:ext uri="{BB962C8B-B14F-4D97-AF65-F5344CB8AC3E}">
        <p14:creationId xmlns:p14="http://schemas.microsoft.com/office/powerpoint/2010/main" val="161917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Can’t really speak to you about the carbon footprint of a facility without first introducing it</a:t>
            </a:r>
          </a:p>
          <a:p>
            <a:r>
              <a:rPr lang="en-GB" dirty="0"/>
              <a:t>RUEDI stands for:…</a:t>
            </a:r>
          </a:p>
          <a:p>
            <a:r>
              <a:rPr lang="en-GB" dirty="0"/>
              <a:t>RUEDI is</a:t>
            </a:r>
            <a:r>
              <a:rPr lang="en-GB" baseline="0" dirty="0"/>
              <a:t> currently in the CDR phase and is designed to</a:t>
            </a:r>
            <a:r>
              <a:rPr lang="en-GB" dirty="0"/>
              <a:t> accelerate</a:t>
            </a:r>
            <a:r>
              <a:rPr lang="en-GB" baseline="0" dirty="0"/>
              <a:t> electrons to MeV energies and so is a mid-range facility </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1782389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thing</a:t>
            </a:r>
            <a:r>
              <a:rPr lang="en-GB" baseline="0" dirty="0"/>
              <a:t> we will talk about it the carbon footprint of the electromagnets. </a:t>
            </a:r>
            <a:r>
              <a:rPr lang="en-GB" dirty="0"/>
              <a:t>In order to analyse the impact</a:t>
            </a:r>
            <a:r>
              <a:rPr lang="en-GB" baseline="0" dirty="0"/>
              <a:t> of the magnets in RUEDI ben has made a simple model of a </a:t>
            </a:r>
            <a:r>
              <a:rPr lang="en-GB" baseline="0" dirty="0" err="1"/>
              <a:t>quadrapole</a:t>
            </a:r>
            <a:r>
              <a:rPr lang="en-GB" baseline="0" dirty="0"/>
              <a:t>, this model revealed all the factors that effect the power consumption and mass of copper and steel and therefore carbon footprint. It was found that the aperture size of the magnet is quite influential and making aperture sizes as small as possible has the potential to make the biggest impact.</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5</a:t>
            </a:fld>
            <a:endParaRPr lang="en-US" dirty="0"/>
          </a:p>
        </p:txBody>
      </p:sp>
    </p:spTree>
    <p:extLst>
      <p:ext uri="{BB962C8B-B14F-4D97-AF65-F5344CB8AC3E}">
        <p14:creationId xmlns:p14="http://schemas.microsoft.com/office/powerpoint/2010/main" val="3410930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at the overall carbon footprint from two</a:t>
            </a:r>
            <a:r>
              <a:rPr lang="en-GB" baseline="0" dirty="0"/>
              <a:t> magnets one from </a:t>
            </a:r>
            <a:r>
              <a:rPr lang="en-GB" baseline="0" dirty="0" err="1"/>
              <a:t>antec</a:t>
            </a:r>
            <a:r>
              <a:rPr lang="en-GB" baseline="0" dirty="0"/>
              <a:t> one from </a:t>
            </a:r>
            <a:r>
              <a:rPr lang="en-GB" baseline="0" dirty="0" err="1"/>
              <a:t>telsa</a:t>
            </a:r>
            <a:r>
              <a:rPr lang="en-GB" baseline="0" dirty="0"/>
              <a:t> we can see that the largest contribution to the overall footprint by far is the steel. Meaning we could make a considerable impact by prioritizing companies that use greener steel sources. For example if sourced from </a:t>
            </a:r>
            <a:r>
              <a:rPr lang="en-GB" baseline="0" dirty="0" err="1"/>
              <a:t>mexico</a:t>
            </a:r>
            <a:r>
              <a:rPr lang="en-GB" baseline="0" dirty="0"/>
              <a:t> rather than </a:t>
            </a:r>
            <a:r>
              <a:rPr lang="en-GB" baseline="0" dirty="0" err="1"/>
              <a:t>germany</a:t>
            </a:r>
            <a:r>
              <a:rPr lang="en-GB" baseline="0" dirty="0"/>
              <a:t> We could reduce the magnet carbon footprint by 38% and by using rail freight for steel rather than truck We can reduce carbon footprint by 10%. Meaning almost a 50% reduction in carbon footprint can be made by making more sustainable choices on these two things. Though of course the ability to make these choices will be down to the suppliers available and their transparency with us. </a:t>
            </a:r>
            <a:r>
              <a:rPr lang="en-GB" dirty="0"/>
              <a:t> Considering there are 35 magnets in the system this could save tens of tonnes of CO2 just in the manufacturing. We can see that</a:t>
            </a:r>
            <a:r>
              <a:rPr lang="en-GB" baseline="0" dirty="0"/>
              <a:t> the two examples agree on the carbon intensity per kilogram of magnet so we can </a:t>
            </a:r>
            <a:r>
              <a:rPr lang="en-GB" baseline="0" dirty="0" err="1"/>
              <a:t>confidentally</a:t>
            </a:r>
            <a:r>
              <a:rPr lang="en-GB" baseline="0" dirty="0"/>
              <a:t> use these values to scale for our magnets.</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6</a:t>
            </a:fld>
            <a:endParaRPr lang="en-US" dirty="0"/>
          </a:p>
        </p:txBody>
      </p:sp>
    </p:spTree>
    <p:extLst>
      <p:ext uri="{BB962C8B-B14F-4D97-AF65-F5344CB8AC3E}">
        <p14:creationId xmlns:p14="http://schemas.microsoft.com/office/powerpoint/2010/main" val="26275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Mostly just</a:t>
            </a:r>
            <a:r>
              <a:rPr lang="en-GB" baseline="0" dirty="0"/>
              <a:t> read through slide</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7</a:t>
            </a:fld>
            <a:endParaRPr lang="en-US" dirty="0"/>
          </a:p>
        </p:txBody>
      </p:sp>
    </p:spTree>
    <p:extLst>
      <p:ext uri="{BB962C8B-B14F-4D97-AF65-F5344CB8AC3E}">
        <p14:creationId xmlns:p14="http://schemas.microsoft.com/office/powerpoint/2010/main" val="3033315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Onto the section I was responsible</a:t>
            </a:r>
            <a:r>
              <a:rPr lang="en-GB" baseline="0" dirty="0"/>
              <a:t> for: Just wanted to preface this section by saying the RUEDI laser system is very complex for the size of facility. We want to generate wavelengths from 3 nm to 1 mm. This diagram on the right shows all the pump converses for one end station, a similar range of wavelength will also be generated at the other end station meaning there will be multiple of the conversion units seen in the diagram. Outside of the main pump laser conversions there is a terawatt laser, two UV generating systems for the </a:t>
            </a:r>
            <a:r>
              <a:rPr lang="en-GB" baseline="0" dirty="0" err="1"/>
              <a:t>photoinjector</a:t>
            </a:r>
            <a:r>
              <a:rPr lang="en-GB" baseline="0" dirty="0"/>
              <a:t> and another THZ sources. Not to mention all the components required to synchronise all this with the RF. So I first estimated the materials that made up these systems</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8</a:t>
            </a:fld>
            <a:endParaRPr lang="en-US" dirty="0"/>
          </a:p>
        </p:txBody>
      </p:sp>
    </p:spTree>
    <p:extLst>
      <p:ext uri="{BB962C8B-B14F-4D97-AF65-F5344CB8AC3E}">
        <p14:creationId xmlns:p14="http://schemas.microsoft.com/office/powerpoint/2010/main" val="300986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total carbon footprint for manufacturing was estimated to be around 39 tonnes, this is </a:t>
            </a:r>
            <a:r>
              <a:rPr lang="en-GB" baseline="0" dirty="0" err="1"/>
              <a:t>quivalent</a:t>
            </a:r>
            <a:r>
              <a:rPr lang="en-GB" baseline="0" dirty="0"/>
              <a:t>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largest impact</a:t>
            </a:r>
            <a:r>
              <a:rPr lang="en-GB" baseline="0" dirty="0"/>
              <a:t> on the carbon footprint of the laser system is the aluminium in laser units and steel in associated vacuum systems and optical tables. I have assumed these metals have both been sourced from china as they make more than 50% of the worlds steel and aluminium.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could reduce the impact of the steel and aluminium used by ensuring they are from low </a:t>
            </a:r>
            <a:r>
              <a:rPr lang="en-GB" baseline="0" dirty="0" err="1"/>
              <a:t>carbn</a:t>
            </a:r>
            <a:r>
              <a:rPr lang="en-GB" baseline="0" dirty="0"/>
              <a:t> sources. For example by sourcing aluminium from Europe and steel from </a:t>
            </a:r>
            <a:r>
              <a:rPr lang="en-GB" baseline="0" dirty="0" err="1"/>
              <a:t>mexico</a:t>
            </a:r>
            <a:r>
              <a:rPr lang="en-GB" baseline="0" dirty="0"/>
              <a:t> rather than china we can reduce the carbon footprint by 18 tonnes! We could reduce the carbon footprint even more by using recycled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 was therefore recommend we add requests to tenders on the location of manufacturing of metals for both laser units and magnets when they contain large amounts of metals like the laser system and magnets </a:t>
            </a:r>
          </a:p>
          <a:p>
            <a:endParaRPr lang="en-GB" baseline="0" dirty="0"/>
          </a:p>
          <a:p>
            <a:r>
              <a:rPr lang="en-GB" dirty="0"/>
              <a:t>Sources:</a:t>
            </a:r>
          </a:p>
          <a:p>
            <a:r>
              <a:rPr lang="en-GB" dirty="0"/>
              <a:t>Car gif:</a:t>
            </a:r>
            <a:r>
              <a:rPr lang="en-GB" baseline="0" dirty="0"/>
              <a:t> </a:t>
            </a:r>
            <a:r>
              <a:rPr lang="en-GB" dirty="0"/>
              <a:t>https://giphy.com/gifs/macchina-guidare-driving-in-my-car-1rsULiUq4iNHyOgNmd</a:t>
            </a:r>
          </a:p>
          <a:p>
            <a:r>
              <a:rPr lang="en-GB" dirty="0"/>
              <a:t>People carbon footprint image: https://www.nytimes.com/guides/year-of-living-better/how-to-reduce-your-carbon-footprint</a:t>
            </a:r>
          </a:p>
        </p:txBody>
      </p:sp>
      <p:sp>
        <p:nvSpPr>
          <p:cNvPr id="4" name="Slide Number Placeholder 3"/>
          <p:cNvSpPr>
            <a:spLocks noGrp="1"/>
          </p:cNvSpPr>
          <p:nvPr>
            <p:ph type="sldNum" sz="quarter" idx="10"/>
          </p:nvPr>
        </p:nvSpPr>
        <p:spPr/>
        <p:txBody>
          <a:bodyPr/>
          <a:lstStyle/>
          <a:p>
            <a:fld id="{C0F3BA1D-A00F-DB41-84DA-BE26C4853B35}" type="slidenum">
              <a:rPr lang="en-US" smtClean="0"/>
              <a:pPr/>
              <a:t>9</a:t>
            </a:fld>
            <a:endParaRPr lang="en-US" dirty="0"/>
          </a:p>
        </p:txBody>
      </p:sp>
    </p:spTree>
    <p:extLst>
      <p:ext uri="{BB962C8B-B14F-4D97-AF65-F5344CB8AC3E}">
        <p14:creationId xmlns:p14="http://schemas.microsoft.com/office/powerpoint/2010/main" val="361729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12/2/2022</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12/2/2022</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6.gif"/></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14/relationships/chartEx" Target="../charts/chartEx1.xml"/><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png"/><Relationship Id="rId5" Type="http://schemas.microsoft.com/office/2014/relationships/chartEx" Target="../charts/chartEx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255196" y="2160730"/>
            <a:ext cx="9708812" cy="1446550"/>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Accelerator Impact Report: RUEDI</a:t>
            </a:r>
          </a:p>
          <a:p>
            <a:r>
              <a:rPr lang="en-US" sz="4000" b="1" spc="-150" dirty="0">
                <a:solidFill>
                  <a:srgbClr val="002060"/>
                </a:solidFill>
                <a:latin typeface="Arial" panose="020B0604020202020204" pitchFamily="34" charset="0"/>
                <a:cs typeface="Arial" panose="020B0604020202020204" pitchFamily="34" charset="0"/>
              </a:rPr>
              <a:t>A progress update</a:t>
            </a:r>
            <a:endParaRPr lang="en-US" sz="3600" b="1" spc="-15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1255197" y="3951163"/>
            <a:ext cx="7044741" cy="1077218"/>
          </a:xfrm>
          <a:prstGeom prst="rect">
            <a:avLst/>
          </a:prstGeom>
        </p:spPr>
        <p:txBody>
          <a:bodyPr wrap="square">
            <a:spAutoFit/>
          </a:bodyPr>
          <a:lstStyle/>
          <a:p>
            <a:r>
              <a:rPr lang="en-GB" sz="2400" dirty="0">
                <a:solidFill>
                  <a:srgbClr val="626262"/>
                </a:solidFill>
                <a:latin typeface="Arial" panose="020B0604020202020204" pitchFamily="34" charset="0"/>
                <a:cs typeface="Arial" panose="020B0604020202020204" pitchFamily="34" charset="0"/>
              </a:rPr>
              <a:t>Katie Morrow</a:t>
            </a:r>
            <a:endParaRPr lang="en-GB" sz="2000" dirty="0">
              <a:solidFill>
                <a:schemeClr val="accent4"/>
              </a:solidFill>
              <a:cs typeface="Arial" panose="020B0604020202020204" pitchFamily="34" charset="0"/>
            </a:endParaRPr>
          </a:p>
          <a:p>
            <a:r>
              <a:rPr lang="en-GB" sz="2000" dirty="0">
                <a:solidFill>
                  <a:schemeClr val="accent4"/>
                </a:solidFill>
                <a:cs typeface="Arial" panose="020B0604020202020204" pitchFamily="34" charset="0"/>
              </a:rPr>
              <a:t>Group members: </a:t>
            </a:r>
            <a:r>
              <a:rPr lang="en-GB" sz="2000" dirty="0">
                <a:solidFill>
                  <a:schemeClr val="accent4"/>
                </a:solidFill>
              </a:rPr>
              <a:t>Ben Shepherd, Louise Cowie, Anthony Gleeson, Gary Hughes, Storm Mathisen, Hywel Owen, Andrew Vick.</a:t>
            </a:r>
            <a:endParaRPr lang="en-GB" sz="2000" dirty="0">
              <a:solidFill>
                <a:schemeClr val="accent4"/>
              </a:solidFill>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graphicFrame>
        <p:nvGraphicFramePr>
          <p:cNvPr id="7" name="Diagram 6"/>
          <p:cNvGraphicFramePr/>
          <p:nvPr>
            <p:extLst>
              <p:ext uri="{D42A27DB-BD31-4B8C-83A1-F6EECF244321}">
                <p14:modId xmlns:p14="http://schemas.microsoft.com/office/powerpoint/2010/main" val="175627634"/>
              </p:ext>
            </p:extLst>
          </p:nvPr>
        </p:nvGraphicFramePr>
        <p:xfrm>
          <a:off x="313005" y="5336322"/>
          <a:ext cx="11565989" cy="1714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Led Bulb PNG Images &amp; PSDs for Download | PixelSquid - S11243044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152" y="4456334"/>
            <a:ext cx="1473846" cy="14738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97BFE5A-7C82-E244-83C3-A634D5C30E22}"/>
              </a:ext>
            </a:extLst>
          </p:cNvPr>
          <p:cNvSpPr/>
          <p:nvPr/>
        </p:nvSpPr>
        <p:spPr>
          <a:xfrm>
            <a:off x="416314" y="1836348"/>
            <a:ext cx="5615208" cy="4862870"/>
          </a:xfrm>
          <a:prstGeom prst="rect">
            <a:avLst/>
          </a:prstGeom>
        </p:spPr>
        <p:txBody>
          <a:bodyPr wrap="square">
            <a:spAutoFit/>
          </a:bodyPr>
          <a:lstStyle/>
          <a:p>
            <a:pPr>
              <a:spcAft>
                <a:spcPts val="600"/>
              </a:spcAft>
            </a:pPr>
            <a:r>
              <a:rPr lang="en-GB" sz="2800" b="1" dirty="0">
                <a:solidFill>
                  <a:schemeClr val="accent1"/>
                </a:solidFill>
              </a:rPr>
              <a:t>Power consumption</a:t>
            </a:r>
          </a:p>
          <a:p>
            <a:pPr marL="342900" indent="-342900">
              <a:spcAft>
                <a:spcPts val="600"/>
              </a:spcAft>
              <a:buFont typeface="Arial" panose="020B0604020202020204" pitchFamily="34" charset="0"/>
              <a:buChar char="•"/>
            </a:pPr>
            <a:r>
              <a:rPr lang="en-GB" sz="2400" dirty="0">
                <a:solidFill>
                  <a:schemeClr val="accent4"/>
                </a:solidFill>
              </a:rPr>
              <a:t>57% from chillers</a:t>
            </a:r>
          </a:p>
          <a:p>
            <a:pPr marL="342900" indent="-342900">
              <a:spcAft>
                <a:spcPts val="600"/>
              </a:spcAft>
              <a:buFont typeface="Arial" panose="020B0604020202020204" pitchFamily="34" charset="0"/>
              <a:buChar char="•"/>
            </a:pPr>
            <a:r>
              <a:rPr lang="en-GB" sz="2400" dirty="0">
                <a:solidFill>
                  <a:schemeClr val="accent4"/>
                </a:solidFill>
              </a:rPr>
              <a:t>Water cooled &lt; air cooled</a:t>
            </a:r>
          </a:p>
          <a:p>
            <a:pPr marL="342900" indent="-342900">
              <a:spcAft>
                <a:spcPts val="600"/>
              </a:spcAft>
              <a:buFont typeface="Arial" panose="020B0604020202020204" pitchFamily="34" charset="0"/>
              <a:buChar char="•"/>
            </a:pPr>
            <a:r>
              <a:rPr lang="en-GB" sz="2400" dirty="0">
                <a:solidFill>
                  <a:schemeClr val="accent4"/>
                </a:solidFill>
              </a:rPr>
              <a:t>Cryogenic cooling? 25- 30% laser conversion efficiency boost</a:t>
            </a:r>
          </a:p>
          <a:p>
            <a:pPr marL="342900" indent="-342900">
              <a:spcAft>
                <a:spcPts val="600"/>
              </a:spcAft>
              <a:buFont typeface="Arial" panose="020B0604020202020204" pitchFamily="34" charset="0"/>
              <a:buChar char="•"/>
            </a:pPr>
            <a:r>
              <a:rPr lang="en-GB" sz="2400" dirty="0">
                <a:solidFill>
                  <a:schemeClr val="accent4"/>
                </a:solidFill>
              </a:rPr>
              <a:t>Ytterbium based systems = 50% more energy available from diodes but very expensive</a:t>
            </a:r>
          </a:p>
          <a:p>
            <a:pPr marL="342900" indent="-342900">
              <a:spcAft>
                <a:spcPts val="600"/>
              </a:spcAft>
              <a:buFont typeface="Arial" panose="020B0604020202020204" pitchFamily="34" charset="0"/>
              <a:buChar char="•"/>
            </a:pPr>
            <a:r>
              <a:rPr lang="en-GB" sz="2400" dirty="0">
                <a:solidFill>
                  <a:schemeClr val="accent3"/>
                </a:solidFill>
              </a:rPr>
              <a:t>Best solution: decarbonise our electricity</a:t>
            </a:r>
            <a:endParaRPr lang="en-GB" sz="2000" dirty="0">
              <a:solidFill>
                <a:schemeClr val="accent4"/>
              </a:solidFill>
            </a:endParaRPr>
          </a:p>
          <a:p>
            <a:pPr marL="342900" indent="-342900">
              <a:buFont typeface="Arial" panose="020B0604020202020204" pitchFamily="34" charset="0"/>
              <a:buChar char="•"/>
            </a:pPr>
            <a:endParaRPr lang="en-GB" sz="2000" dirty="0">
              <a:solidFill>
                <a:schemeClr val="accent4"/>
              </a:solidFill>
            </a:endParaRPr>
          </a:p>
          <a:p>
            <a:pPr marL="342900" indent="-342900">
              <a:buFont typeface="Arial" panose="020B0604020202020204" pitchFamily="34" charset="0"/>
              <a:buChar char="•"/>
            </a:pPr>
            <a:endParaRPr lang="en-GB" sz="2000" dirty="0">
              <a:solidFill>
                <a:schemeClr val="accent4"/>
              </a:solidFill>
            </a:endParaRPr>
          </a:p>
          <a:p>
            <a:pPr marL="342900" indent="-342900">
              <a:buFont typeface="Arial" panose="020B0604020202020204" pitchFamily="34" charset="0"/>
              <a:buChar char="•"/>
            </a:pPr>
            <a:endParaRPr lang="en-GB" sz="2000" dirty="0">
              <a:solidFill>
                <a:schemeClr val="accent4"/>
              </a:solidFill>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1446550"/>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Laser and Timing System</a:t>
            </a:r>
          </a:p>
        </p:txBody>
      </p:sp>
      <p:pic>
        <p:nvPicPr>
          <p:cNvPr id="2050" name="Picture 2" descr="A Negative That's Positiv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63109" y="4018897"/>
            <a:ext cx="3399936" cy="1898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79731" y="4018897"/>
            <a:ext cx="1772899" cy="369332"/>
          </a:xfrm>
          <a:prstGeom prst="rect">
            <a:avLst/>
          </a:prstGeom>
          <a:noFill/>
        </p:spPr>
        <p:txBody>
          <a:bodyPr wrap="square" rtlCol="0">
            <a:spAutoFit/>
          </a:bodyPr>
          <a:lstStyle/>
          <a:p>
            <a:r>
              <a:rPr lang="en-GB" dirty="0"/>
              <a:t>x 2,000</a:t>
            </a:r>
          </a:p>
        </p:txBody>
      </p:sp>
      <p:graphicFrame>
        <p:nvGraphicFramePr>
          <p:cNvPr id="3" name="Table 2"/>
          <p:cNvGraphicFramePr>
            <a:graphicFrameLocks noGrp="1"/>
          </p:cNvGraphicFramePr>
          <p:nvPr>
            <p:extLst>
              <p:ext uri="{D42A27DB-BD31-4B8C-83A1-F6EECF244321}">
                <p14:modId xmlns:p14="http://schemas.microsoft.com/office/powerpoint/2010/main" val="307446723"/>
              </p:ext>
            </p:extLst>
          </p:nvPr>
        </p:nvGraphicFramePr>
        <p:xfrm>
          <a:off x="6031522" y="352730"/>
          <a:ext cx="6031523" cy="3573595"/>
        </p:xfrm>
        <a:graphic>
          <a:graphicData uri="http://schemas.openxmlformats.org/drawingml/2006/table">
            <a:tbl>
              <a:tblPr firstRow="1" firstCol="1" lastRow="1" bandRow="1">
                <a:tableStyleId>{69012ECD-51FC-41F1-AA8D-1B2483CD663E}</a:tableStyleId>
              </a:tblPr>
              <a:tblGrid>
                <a:gridCol w="1570084">
                  <a:extLst>
                    <a:ext uri="{9D8B030D-6E8A-4147-A177-3AD203B41FA5}">
                      <a16:colId xmlns:a16="http://schemas.microsoft.com/office/drawing/2014/main" val="1524243699"/>
                    </a:ext>
                  </a:extLst>
                </a:gridCol>
                <a:gridCol w="1445677">
                  <a:extLst>
                    <a:ext uri="{9D8B030D-6E8A-4147-A177-3AD203B41FA5}">
                      <a16:colId xmlns:a16="http://schemas.microsoft.com/office/drawing/2014/main" val="1082493237"/>
                    </a:ext>
                  </a:extLst>
                </a:gridCol>
                <a:gridCol w="1507881">
                  <a:extLst>
                    <a:ext uri="{9D8B030D-6E8A-4147-A177-3AD203B41FA5}">
                      <a16:colId xmlns:a16="http://schemas.microsoft.com/office/drawing/2014/main" val="2229670069"/>
                    </a:ext>
                  </a:extLst>
                </a:gridCol>
                <a:gridCol w="1507881">
                  <a:extLst>
                    <a:ext uri="{9D8B030D-6E8A-4147-A177-3AD203B41FA5}">
                      <a16:colId xmlns:a16="http://schemas.microsoft.com/office/drawing/2014/main" val="4109904967"/>
                    </a:ext>
                  </a:extLst>
                </a:gridCol>
              </a:tblGrid>
              <a:tr h="965281">
                <a:tc>
                  <a:txBody>
                    <a:bodyPr/>
                    <a:lstStyle/>
                    <a:p>
                      <a:pPr algn="l" fontAlgn="b"/>
                      <a:r>
                        <a:rPr lang="en-GB" sz="1800" b="1" i="0" u="none" strike="noStrike" dirty="0">
                          <a:solidFill>
                            <a:schemeClr val="bg1"/>
                          </a:solidFill>
                          <a:effectLst/>
                          <a:latin typeface="+mn-lt"/>
                        </a:rPr>
                        <a:t>Item</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800" u="none" strike="noStrike" dirty="0">
                          <a:effectLst/>
                        </a:rPr>
                        <a:t>Power consumption (W)</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800" u="none" strike="noStrike">
                          <a:effectLst/>
                        </a:rPr>
                        <a:t>Power consumption per year (kWh/year)</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800" u="none" strike="noStrike" dirty="0">
                          <a:effectLst/>
                        </a:rPr>
                        <a:t>Total carbon footprint (kgCO</a:t>
                      </a:r>
                      <a:r>
                        <a:rPr lang="en-GB" sz="1800" u="none" strike="noStrike" baseline="-25000" dirty="0">
                          <a:effectLst/>
                        </a:rPr>
                        <a:t>2</a:t>
                      </a:r>
                      <a:r>
                        <a:rPr lang="en-GB" sz="1800" u="none" strike="noStrike" dirty="0">
                          <a:effectLst/>
                        </a:rPr>
                        <a:t>e/year)</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68029391"/>
                  </a:ext>
                </a:extLst>
              </a:tr>
              <a:tr h="270387">
                <a:tc>
                  <a:txBody>
                    <a:bodyPr/>
                    <a:lstStyle/>
                    <a:p>
                      <a:pPr algn="l" fontAlgn="b"/>
                      <a:r>
                        <a:rPr lang="en-GB" sz="1800" u="none" strike="noStrike">
                          <a:effectLst/>
                        </a:rPr>
                        <a:t>Chillers</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7560</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66225.6</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12781.54</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9455269"/>
                  </a:ext>
                </a:extLst>
              </a:tr>
              <a:tr h="270387">
                <a:tc>
                  <a:txBody>
                    <a:bodyPr/>
                    <a:lstStyle/>
                    <a:p>
                      <a:pPr algn="l" fontAlgn="b"/>
                      <a:r>
                        <a:rPr lang="en-GB" sz="1800" u="none" strike="noStrike" dirty="0" err="1">
                          <a:effectLst/>
                        </a:rPr>
                        <a:t>Cryo</a:t>
                      </a:r>
                      <a:r>
                        <a:rPr lang="en-GB" sz="1800" u="none" strike="noStrike" dirty="0">
                          <a:effectLst/>
                        </a:rPr>
                        <a:t> chiller </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7900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69204</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13356.37</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69261107"/>
                  </a:ext>
                </a:extLst>
              </a:tr>
              <a:tr h="489400">
                <a:tc>
                  <a:txBody>
                    <a:bodyPr/>
                    <a:lstStyle/>
                    <a:p>
                      <a:pPr algn="l" fontAlgn="b"/>
                      <a:r>
                        <a:rPr lang="en-GB" sz="1800" u="none" strike="noStrike">
                          <a:effectLst/>
                        </a:rPr>
                        <a:t>Pump power supplies</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11485</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49581.4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9569.21</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8756092"/>
                  </a:ext>
                </a:extLst>
              </a:tr>
              <a:tr h="489400">
                <a:tc>
                  <a:txBody>
                    <a:bodyPr/>
                    <a:lstStyle/>
                    <a:p>
                      <a:pPr algn="l" fontAlgn="b"/>
                      <a:r>
                        <a:rPr lang="en-GB" sz="1800" u="none" strike="noStrike" dirty="0">
                          <a:effectLst/>
                        </a:rPr>
                        <a:t>Vacuum pumps</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3826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33515.76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6468.542</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6610613"/>
                  </a:ext>
                </a:extLst>
              </a:tr>
              <a:tr h="270387">
                <a:tc>
                  <a:txBody>
                    <a:bodyPr/>
                    <a:lstStyle/>
                    <a:p>
                      <a:pPr algn="l" fontAlgn="b"/>
                      <a:r>
                        <a:rPr lang="en-GB" sz="1800" u="none" strike="noStrike">
                          <a:effectLst/>
                        </a:rPr>
                        <a:t>Controllers</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1910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9734.4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1878.739</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5806087"/>
                  </a:ext>
                </a:extLst>
              </a:tr>
              <a:tr h="270387">
                <a:tc>
                  <a:txBody>
                    <a:bodyPr/>
                    <a:lstStyle/>
                    <a:p>
                      <a:pPr algn="l" fontAlgn="b"/>
                      <a:r>
                        <a:rPr lang="en-GB" sz="1800" u="none" strike="noStrike">
                          <a:effectLst/>
                        </a:rPr>
                        <a:t>Computers</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1140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9986.4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1927.375</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22300067"/>
                  </a:ext>
                </a:extLst>
              </a:tr>
              <a:tr h="270387">
                <a:tc>
                  <a:txBody>
                    <a:bodyPr/>
                    <a:lstStyle/>
                    <a:p>
                      <a:pPr algn="l" fontAlgn="b"/>
                      <a:r>
                        <a:rPr lang="en-GB" sz="1800" u="none" strike="noStrike">
                          <a:effectLst/>
                        </a:rPr>
                        <a:t>Total:</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33,821</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238,247.6</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46 tonnes</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02835680"/>
                  </a:ext>
                </a:extLst>
              </a:tr>
            </a:tbl>
          </a:graphicData>
        </a:graphic>
      </p:graphicFrame>
      <p:sp>
        <p:nvSpPr>
          <p:cNvPr id="6" name="Rectangle 5"/>
          <p:cNvSpPr/>
          <p:nvPr/>
        </p:nvSpPr>
        <p:spPr>
          <a:xfrm>
            <a:off x="6299930" y="6005118"/>
            <a:ext cx="5309852" cy="461665"/>
          </a:xfrm>
          <a:prstGeom prst="rect">
            <a:avLst/>
          </a:prstGeom>
        </p:spPr>
        <p:txBody>
          <a:bodyPr wrap="none">
            <a:spAutoFit/>
          </a:bodyPr>
          <a:lstStyle/>
          <a:p>
            <a:pPr>
              <a:spcAft>
                <a:spcPts val="600"/>
              </a:spcAft>
            </a:pPr>
            <a:r>
              <a:rPr lang="en-GB" sz="2400" b="1" dirty="0">
                <a:solidFill>
                  <a:schemeClr val="accent3"/>
                </a:solidFill>
              </a:rPr>
              <a:t>Over 10 years: almost 460 tonnes of CO</a:t>
            </a:r>
            <a:r>
              <a:rPr lang="en-GB" sz="2400" b="1" baseline="-25000" dirty="0">
                <a:solidFill>
                  <a:schemeClr val="accent3"/>
                </a:solidFill>
              </a:rPr>
              <a:t>2</a:t>
            </a:r>
          </a:p>
        </p:txBody>
      </p:sp>
      <p:sp>
        <p:nvSpPr>
          <p:cNvPr id="11" name="TextBox 10"/>
          <p:cNvSpPr txBox="1"/>
          <p:nvPr/>
        </p:nvSpPr>
        <p:spPr>
          <a:xfrm>
            <a:off x="6694737" y="4018897"/>
            <a:ext cx="843280" cy="369332"/>
          </a:xfrm>
          <a:prstGeom prst="rect">
            <a:avLst/>
          </a:prstGeom>
          <a:noFill/>
        </p:spPr>
        <p:txBody>
          <a:bodyPr wrap="square" rtlCol="0">
            <a:spAutoFit/>
          </a:bodyPr>
          <a:lstStyle/>
          <a:p>
            <a:r>
              <a:rPr lang="en-GB" dirty="0" smtClean="0"/>
              <a:t>x 2700</a:t>
            </a:r>
            <a:endParaRPr lang="en-GB" dirty="0"/>
          </a:p>
        </p:txBody>
      </p:sp>
      <p:sp>
        <p:nvSpPr>
          <p:cNvPr id="12" name="TextBox 11"/>
          <p:cNvSpPr txBox="1"/>
          <p:nvPr/>
        </p:nvSpPr>
        <p:spPr>
          <a:xfrm>
            <a:off x="8025237" y="5026277"/>
            <a:ext cx="539643" cy="369332"/>
          </a:xfrm>
          <a:prstGeom prst="rect">
            <a:avLst/>
          </a:prstGeom>
          <a:noFill/>
        </p:spPr>
        <p:txBody>
          <a:bodyPr wrap="square" rtlCol="0">
            <a:spAutoFit/>
          </a:bodyPr>
          <a:lstStyle/>
          <a:p>
            <a:r>
              <a:rPr lang="en-GB" dirty="0"/>
              <a:t>or</a:t>
            </a:r>
          </a:p>
        </p:txBody>
      </p:sp>
    </p:spTree>
    <p:extLst>
      <p:ext uri="{BB962C8B-B14F-4D97-AF65-F5344CB8AC3E}">
        <p14:creationId xmlns:p14="http://schemas.microsoft.com/office/powerpoint/2010/main" val="2337307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170073" y="960306"/>
            <a:ext cx="5127435" cy="2014730"/>
          </a:xfrm>
          <a:prstGeom prst="rect">
            <a:avLst/>
          </a:prstGeom>
        </p:spPr>
      </p:pic>
      <p:sp>
        <p:nvSpPr>
          <p:cNvPr id="5" name="Rectangle 4">
            <a:extLst>
              <a:ext uri="{FF2B5EF4-FFF2-40B4-BE49-F238E27FC236}">
                <a16:creationId xmlns:a16="http://schemas.microsoft.com/office/drawing/2014/main" id="{697BFE5A-7C82-E244-83C3-A634D5C30E22}"/>
              </a:ext>
            </a:extLst>
          </p:cNvPr>
          <p:cNvSpPr/>
          <p:nvPr/>
        </p:nvSpPr>
        <p:spPr>
          <a:xfrm>
            <a:off x="416314" y="1387942"/>
            <a:ext cx="7408840" cy="4524315"/>
          </a:xfrm>
          <a:prstGeom prst="rect">
            <a:avLst/>
          </a:prstGeom>
        </p:spPr>
        <p:txBody>
          <a:bodyPr wrap="square">
            <a:spAutoFit/>
          </a:bodyPr>
          <a:lstStyle/>
          <a:p>
            <a:pPr fontAlgn="base"/>
            <a:r>
              <a:rPr lang="en-US" sz="2400" b="1" dirty="0">
                <a:solidFill>
                  <a:schemeClr val="accent1"/>
                </a:solidFill>
              </a:rPr>
              <a:t>Focusing on two elements​</a:t>
            </a:r>
          </a:p>
          <a:p>
            <a:pPr marL="742950" lvl="1" indent="-285750" fontAlgn="base">
              <a:buFont typeface="Arial" panose="020B0604020202020204" pitchFamily="34" charset="0"/>
              <a:buChar char="•"/>
            </a:pPr>
            <a:r>
              <a:rPr lang="en-US" sz="2400" dirty="0">
                <a:solidFill>
                  <a:srgbClr val="626262"/>
                </a:solidFill>
              </a:rPr>
              <a:t>Materials – Racks (Aluminum), cables (copper, plastics, aluminum) and physical devices (steel, aluminum, plastics in Faraday cups for example)​</a:t>
            </a:r>
          </a:p>
          <a:p>
            <a:pPr marL="742950" lvl="1" indent="-285750" fontAlgn="base">
              <a:buFont typeface="Arial" panose="020B0604020202020204" pitchFamily="34" charset="0"/>
              <a:buChar char="•"/>
            </a:pPr>
            <a:r>
              <a:rPr lang="en-US" sz="2400" dirty="0">
                <a:solidFill>
                  <a:srgbClr val="626262"/>
                </a:solidFill>
              </a:rPr>
              <a:t>Energy consumption – Rack room computers/processing units​</a:t>
            </a:r>
          </a:p>
          <a:p>
            <a:pPr fontAlgn="base"/>
            <a:r>
              <a:rPr lang="en-US" sz="2400" b="1" dirty="0">
                <a:solidFill>
                  <a:schemeClr val="accent1"/>
                </a:solidFill>
              </a:rPr>
              <a:t>Quantities – Very rough estimate​</a:t>
            </a:r>
          </a:p>
          <a:p>
            <a:pPr marL="742950" lvl="1" indent="-285750" fontAlgn="base">
              <a:buFont typeface="Arial" panose="020B0604020202020204" pitchFamily="34" charset="0"/>
              <a:buChar char="•"/>
            </a:pPr>
            <a:r>
              <a:rPr lang="en-US" sz="2400" dirty="0">
                <a:solidFill>
                  <a:srgbClr val="626262"/>
                </a:solidFill>
              </a:rPr>
              <a:t>Based on CLARA, scaled to RUEDI by beamline length​</a:t>
            </a:r>
          </a:p>
          <a:p>
            <a:pPr marL="742950" lvl="1" indent="-285750" fontAlgn="base">
              <a:buFont typeface="Arial" panose="020B0604020202020204" pitchFamily="34" charset="0"/>
              <a:buChar char="•"/>
            </a:pPr>
            <a:r>
              <a:rPr lang="en-US" sz="2400" dirty="0">
                <a:solidFill>
                  <a:srgbClr val="626262"/>
                </a:solidFill>
              </a:rPr>
              <a:t>Example: CLARA has 2.3 units per meter of accelerator (~115 racks).</a:t>
            </a:r>
          </a:p>
          <a:p>
            <a:pPr marL="742950" lvl="1" indent="-285750" fontAlgn="base">
              <a:buFont typeface="Arial" panose="020B0604020202020204" pitchFamily="34" charset="0"/>
              <a:buChar char="•"/>
            </a:pPr>
            <a:r>
              <a:rPr lang="en-US" sz="2400" dirty="0">
                <a:solidFill>
                  <a:schemeClr val="accent3"/>
                </a:solidFill>
              </a:rPr>
              <a:t>Scaling to RUEDI gives ~46 rack units​</a:t>
            </a: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9514382"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Diagnostics and Controls</a:t>
            </a:r>
          </a:p>
        </p:txBody>
      </p:sp>
      <p:pic>
        <p:nvPicPr>
          <p:cNvPr id="8" name="Picture 7"/>
          <p:cNvPicPr/>
          <p:nvPr/>
        </p:nvPicPr>
        <p:blipFill rotWithShape="1">
          <a:blip r:embed="rId4"/>
          <a:srcRect l="28481" t="49537" r="66040" b="33709"/>
          <a:stretch/>
        </p:blipFill>
        <p:spPr bwMode="auto">
          <a:xfrm>
            <a:off x="8454900" y="3789994"/>
            <a:ext cx="2557780" cy="219964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8452339" y="3772410"/>
            <a:ext cx="1608992" cy="369332"/>
          </a:xfrm>
          <a:prstGeom prst="rect">
            <a:avLst/>
          </a:prstGeom>
          <a:noFill/>
        </p:spPr>
        <p:txBody>
          <a:bodyPr wrap="square" rtlCol="0">
            <a:spAutoFit/>
          </a:bodyPr>
          <a:lstStyle/>
          <a:p>
            <a:r>
              <a:rPr lang="en-GB" dirty="0">
                <a:solidFill>
                  <a:schemeClr val="bg2"/>
                </a:solidFill>
              </a:rPr>
              <a:t>YAG Screen</a:t>
            </a:r>
          </a:p>
        </p:txBody>
      </p:sp>
      <p:sp>
        <p:nvSpPr>
          <p:cNvPr id="10" name="TextBox 9"/>
          <p:cNvSpPr txBox="1"/>
          <p:nvPr/>
        </p:nvSpPr>
        <p:spPr>
          <a:xfrm>
            <a:off x="8454900" y="582182"/>
            <a:ext cx="2577611" cy="369332"/>
          </a:xfrm>
          <a:prstGeom prst="rect">
            <a:avLst/>
          </a:prstGeom>
          <a:noFill/>
        </p:spPr>
        <p:txBody>
          <a:bodyPr wrap="square" rtlCol="0">
            <a:spAutoFit/>
          </a:bodyPr>
          <a:lstStyle/>
          <a:p>
            <a:r>
              <a:rPr lang="en-GB" dirty="0">
                <a:solidFill>
                  <a:schemeClr val="accent2"/>
                </a:solidFill>
              </a:rPr>
              <a:t>Beam current monitor</a:t>
            </a:r>
          </a:p>
        </p:txBody>
      </p:sp>
      <p:sp>
        <p:nvSpPr>
          <p:cNvPr id="11" name="TextBox 10"/>
          <p:cNvSpPr txBox="1"/>
          <p:nvPr/>
        </p:nvSpPr>
        <p:spPr>
          <a:xfrm>
            <a:off x="140677" y="6453554"/>
            <a:ext cx="2848708" cy="369332"/>
          </a:xfrm>
          <a:prstGeom prst="rect">
            <a:avLst/>
          </a:prstGeom>
          <a:noFill/>
        </p:spPr>
        <p:txBody>
          <a:bodyPr wrap="square" rtlCol="0">
            <a:spAutoFit/>
          </a:bodyPr>
          <a:lstStyle/>
          <a:p>
            <a:r>
              <a:rPr lang="en-GB" dirty="0"/>
              <a:t>Slide: Storm Mathisen</a:t>
            </a:r>
          </a:p>
        </p:txBody>
      </p:sp>
    </p:spTree>
    <p:extLst>
      <p:ext uri="{BB962C8B-B14F-4D97-AF65-F5344CB8AC3E}">
        <p14:creationId xmlns:p14="http://schemas.microsoft.com/office/powerpoint/2010/main" val="170425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7065940" cy="4524315"/>
          </a:xfrm>
          <a:prstGeom prst="rect">
            <a:avLst/>
          </a:prstGeom>
        </p:spPr>
        <p:txBody>
          <a:bodyPr wrap="square">
            <a:spAutoFit/>
          </a:bodyPr>
          <a:lstStyle/>
          <a:p>
            <a:pPr fontAlgn="base"/>
            <a:r>
              <a:rPr lang="en-US" sz="2000" b="1" dirty="0">
                <a:solidFill>
                  <a:schemeClr val="accent1"/>
                </a:solidFill>
              </a:rPr>
              <a:t>Energy consumption – Rack rooms example​</a:t>
            </a:r>
          </a:p>
          <a:p>
            <a:pPr marL="742950" lvl="1" indent="-285750" fontAlgn="base">
              <a:buFont typeface="Arial" panose="020B0604020202020204" pitchFamily="34" charset="0"/>
              <a:buChar char="•"/>
            </a:pPr>
            <a:r>
              <a:rPr lang="en-US" sz="2000" dirty="0">
                <a:solidFill>
                  <a:schemeClr val="accent4"/>
                </a:solidFill>
              </a:rPr>
              <a:t>European Commission</a:t>
            </a:r>
            <a:r>
              <a:rPr lang="en-US" sz="2000" baseline="30000" dirty="0">
                <a:solidFill>
                  <a:schemeClr val="accent4"/>
                </a:solidFill>
              </a:rPr>
              <a:t>(1)</a:t>
            </a:r>
            <a:r>
              <a:rPr lang="en-US" sz="2000" dirty="0">
                <a:solidFill>
                  <a:schemeClr val="accent4"/>
                </a:solidFill>
              </a:rPr>
              <a:t> estimate a notional 2U server uses ~1660 kWh/</a:t>
            </a:r>
            <a:r>
              <a:rPr lang="en-US" sz="2000" dirty="0" err="1">
                <a:solidFill>
                  <a:schemeClr val="accent4"/>
                </a:solidFill>
              </a:rPr>
              <a:t>yr</a:t>
            </a:r>
            <a:r>
              <a:rPr lang="en-US" sz="2000" dirty="0">
                <a:solidFill>
                  <a:schemeClr val="accent4"/>
                </a:solidFill>
              </a:rPr>
              <a:t>, with &lt;10 kWh required for production and assembly​</a:t>
            </a:r>
          </a:p>
          <a:p>
            <a:pPr marL="742950" lvl="1" indent="-285750" fontAlgn="base">
              <a:buFont typeface="Arial" panose="020B0604020202020204" pitchFamily="34" charset="0"/>
              <a:buChar char="•"/>
            </a:pPr>
            <a:r>
              <a:rPr lang="en-US" sz="2000" dirty="0">
                <a:solidFill>
                  <a:schemeClr val="accent4"/>
                </a:solidFill>
              </a:rPr>
              <a:t>Based on this, estimate RUEDI diagnostics and controls will consume </a:t>
            </a:r>
            <a:r>
              <a:rPr lang="en-US" sz="2000" b="1" dirty="0">
                <a:solidFill>
                  <a:schemeClr val="accent3"/>
                </a:solidFill>
              </a:rPr>
              <a:t>38 MWh/</a:t>
            </a:r>
            <a:r>
              <a:rPr lang="en-US" sz="2000" b="1" dirty="0" err="1">
                <a:solidFill>
                  <a:schemeClr val="accent3"/>
                </a:solidFill>
              </a:rPr>
              <a:t>yr</a:t>
            </a:r>
            <a:r>
              <a:rPr lang="en-US" sz="2000" b="1" dirty="0">
                <a:solidFill>
                  <a:schemeClr val="accent3"/>
                </a:solidFill>
              </a:rPr>
              <a:t> = 7.3 </a:t>
            </a:r>
            <a:r>
              <a:rPr lang="en-US" sz="2000" b="1" dirty="0" err="1">
                <a:solidFill>
                  <a:schemeClr val="accent3"/>
                </a:solidFill>
              </a:rPr>
              <a:t>tonnes</a:t>
            </a:r>
            <a:r>
              <a:rPr lang="en-US" sz="2000" b="1" dirty="0">
                <a:solidFill>
                  <a:schemeClr val="accent3"/>
                </a:solidFill>
              </a:rPr>
              <a:t> CO</a:t>
            </a:r>
            <a:r>
              <a:rPr lang="en-US" sz="2000" b="1" baseline="-25000" dirty="0">
                <a:solidFill>
                  <a:schemeClr val="accent3"/>
                </a:solidFill>
              </a:rPr>
              <a:t>2</a:t>
            </a:r>
            <a:r>
              <a:rPr lang="en-US" sz="2000" b="1" dirty="0">
                <a:solidFill>
                  <a:schemeClr val="accent3"/>
                </a:solidFill>
              </a:rPr>
              <a:t>/</a:t>
            </a:r>
            <a:r>
              <a:rPr lang="en-US" sz="2000" b="1" dirty="0" err="1">
                <a:solidFill>
                  <a:schemeClr val="accent3"/>
                </a:solidFill>
              </a:rPr>
              <a:t>yr</a:t>
            </a:r>
            <a:endParaRPr lang="en-US" sz="2000" b="1" dirty="0">
              <a:solidFill>
                <a:schemeClr val="accent3"/>
              </a:solidFill>
            </a:endParaRPr>
          </a:p>
          <a:p>
            <a:pPr marL="742950" lvl="1" indent="-285750" fontAlgn="base">
              <a:buFont typeface="Arial" panose="020B0604020202020204" pitchFamily="34" charset="0"/>
              <a:buChar char="•"/>
            </a:pPr>
            <a:r>
              <a:rPr lang="en-US" sz="2000" dirty="0">
                <a:solidFill>
                  <a:schemeClr val="accent4"/>
                </a:solidFill>
              </a:rPr>
              <a:t>Fabrication and assembly becomes negligible over the lifetime of an accelerator​</a:t>
            </a:r>
          </a:p>
          <a:p>
            <a:pPr fontAlgn="base"/>
            <a:endParaRPr lang="en-US" sz="2000" dirty="0">
              <a:solidFill>
                <a:schemeClr val="accent1"/>
              </a:solidFill>
            </a:endParaRPr>
          </a:p>
          <a:p>
            <a:pPr fontAlgn="base"/>
            <a:r>
              <a:rPr lang="en-US" sz="2000" b="1" dirty="0">
                <a:solidFill>
                  <a:schemeClr val="accent1"/>
                </a:solidFill>
              </a:rPr>
              <a:t>Ongoing​</a:t>
            </a:r>
          </a:p>
          <a:p>
            <a:pPr marL="285750" indent="-285750" fontAlgn="base">
              <a:buFont typeface="Arial" panose="020B0604020202020204" pitchFamily="34" charset="0"/>
              <a:buChar char="•"/>
            </a:pPr>
            <a:r>
              <a:rPr lang="en-US" sz="2000" dirty="0">
                <a:solidFill>
                  <a:schemeClr val="accent4"/>
                </a:solidFill>
              </a:rPr>
              <a:t>Refine estimates for energy consumption​</a:t>
            </a:r>
          </a:p>
          <a:p>
            <a:pPr marL="285750" indent="-285750" fontAlgn="base">
              <a:buFont typeface="Arial" panose="020B0604020202020204" pitchFamily="34" charset="0"/>
              <a:buChar char="•"/>
            </a:pPr>
            <a:r>
              <a:rPr lang="en-US" sz="2000" dirty="0">
                <a:solidFill>
                  <a:schemeClr val="accent4"/>
                </a:solidFill>
              </a:rPr>
              <a:t>Compile data from materials analysis​</a:t>
            </a:r>
          </a:p>
          <a:p>
            <a:pPr marL="285750" indent="-285750" fontAlgn="base">
              <a:buFont typeface="Arial" panose="020B0604020202020204" pitchFamily="34" charset="0"/>
              <a:buChar char="•"/>
            </a:pPr>
            <a:r>
              <a:rPr lang="en-US" sz="2000" dirty="0">
                <a:solidFill>
                  <a:schemeClr val="accent4"/>
                </a:solidFill>
              </a:rPr>
              <a:t>Mitigation strategies</a:t>
            </a:r>
            <a:r>
              <a:rPr lang="en-US" sz="2400" dirty="0">
                <a:solidFill>
                  <a:schemeClr val="accent4"/>
                </a:solidFill>
              </a:rPr>
              <a:t>​</a:t>
            </a:r>
          </a:p>
          <a:p>
            <a:endParaRPr lang="en-GB" sz="2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0" y="345182"/>
            <a:ext cx="1034965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Diagnostics and Controls</a:t>
            </a:r>
          </a:p>
        </p:txBody>
      </p:sp>
      <p:sp>
        <p:nvSpPr>
          <p:cNvPr id="3" name="Rectangle 2"/>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4" name="Rectangle 3"/>
          <p:cNvSpPr/>
          <p:nvPr/>
        </p:nvSpPr>
        <p:spPr>
          <a:xfrm>
            <a:off x="2790093" y="6281589"/>
            <a:ext cx="9401907" cy="461665"/>
          </a:xfrm>
          <a:prstGeom prst="rect">
            <a:avLst/>
          </a:prstGeom>
        </p:spPr>
        <p:txBody>
          <a:bodyPr wrap="square">
            <a:spAutoFit/>
          </a:bodyPr>
          <a:lstStyle/>
          <a:p>
            <a:r>
              <a:rPr lang="en-US" sz="1200" dirty="0">
                <a:solidFill>
                  <a:srgbClr val="000000"/>
                </a:solidFill>
                <a:latin typeface="Calibri" panose="020F0502020204030204" pitchFamily="34" charset="0"/>
              </a:rPr>
              <a:t>1 - "Analysis of Material Efficiency Requirements of Enterprise Servers" -  Institute for Environment and Sustainability, European Commission Joint Research Center (Sept 2015)</a:t>
            </a:r>
            <a:endParaRPr lang="en-GB" sz="1200" dirty="0"/>
          </a:p>
        </p:txBody>
      </p:sp>
      <p:pic>
        <p:nvPicPr>
          <p:cNvPr id="5122" name="Picture 2" descr="Engineer working on JASM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629" y="188573"/>
            <a:ext cx="3956016" cy="26425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imple Cartoon House Clip Art at Clker.com - vector clip art online,  royalty free &amp; public do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0303" y="4525135"/>
            <a:ext cx="130382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imple Cartoon House Clip Art at Clker.com - vector clip art online,  royalty free &amp; public do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2254" y="4525135"/>
            <a:ext cx="130382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imple Cartoon House Clip Art at Clker.com - vector clip art online,  royalty free &amp; public domain"/>
          <p:cNvPicPr>
            <a:picLocks noChangeAspect="1" noChangeArrowheads="1"/>
          </p:cNvPicPr>
          <p:nvPr/>
        </p:nvPicPr>
        <p:blipFill rotWithShape="1">
          <a:blip r:embed="rId4">
            <a:extLst>
              <a:ext uri="{28A0092B-C50C-407E-A947-70E740481C1C}">
                <a14:useLocalDpi xmlns:a14="http://schemas.microsoft.com/office/drawing/2010/main" val="0"/>
              </a:ext>
            </a:extLst>
          </a:blip>
          <a:srcRect l="47617"/>
          <a:stretch/>
        </p:blipFill>
        <p:spPr bwMode="auto">
          <a:xfrm>
            <a:off x="11007970" y="4525135"/>
            <a:ext cx="682983" cy="1080000"/>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a:xfrm>
            <a:off x="9566031" y="2936631"/>
            <a:ext cx="246184" cy="80889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5126" name="Picture 6" descr="Compare Gas and Electricity suppliers - Which? Switch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461" y="4062046"/>
            <a:ext cx="378591" cy="3785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mpare Gas and Electricity suppliers - Which? Switch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6543" y="4062047"/>
            <a:ext cx="378591" cy="3785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ompare Gas and Electricity suppliers - Which? Switch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8146" y="4062047"/>
            <a:ext cx="378591" cy="3785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739833" y="5701896"/>
            <a:ext cx="5357300" cy="523220"/>
          </a:xfrm>
          <a:prstGeom prst="rect">
            <a:avLst/>
          </a:prstGeom>
        </p:spPr>
        <p:txBody>
          <a:bodyPr wrap="none">
            <a:spAutoFit/>
          </a:bodyPr>
          <a:lstStyle/>
          <a:p>
            <a:pPr lvl="1" fontAlgn="base"/>
            <a:r>
              <a:rPr lang="en-US" sz="2800" b="1" dirty="0">
                <a:solidFill>
                  <a:schemeClr val="accent3"/>
                </a:solidFill>
              </a:rPr>
              <a:t>Over 10 years: 73 </a:t>
            </a:r>
            <a:r>
              <a:rPr lang="en-US" sz="2800" b="1" dirty="0" err="1">
                <a:solidFill>
                  <a:schemeClr val="accent3"/>
                </a:solidFill>
              </a:rPr>
              <a:t>tonnes</a:t>
            </a:r>
            <a:r>
              <a:rPr lang="en-US" sz="2800" b="1" dirty="0">
                <a:solidFill>
                  <a:schemeClr val="accent3"/>
                </a:solidFill>
              </a:rPr>
              <a:t> of CO</a:t>
            </a:r>
            <a:r>
              <a:rPr lang="en-US" sz="2800" b="1" baseline="-25000" dirty="0">
                <a:solidFill>
                  <a:schemeClr val="accent3"/>
                </a:solidFill>
              </a:rPr>
              <a:t>2</a:t>
            </a:r>
            <a:endParaRPr lang="en-US" sz="2800" b="1" dirty="0">
              <a:solidFill>
                <a:schemeClr val="accent3"/>
              </a:solidFill>
            </a:endParaRPr>
          </a:p>
        </p:txBody>
      </p:sp>
      <p:sp>
        <p:nvSpPr>
          <p:cNvPr id="16" name="TextBox 15"/>
          <p:cNvSpPr txBox="1"/>
          <p:nvPr/>
        </p:nvSpPr>
        <p:spPr>
          <a:xfrm>
            <a:off x="140677" y="6453554"/>
            <a:ext cx="2848708" cy="369332"/>
          </a:xfrm>
          <a:prstGeom prst="rect">
            <a:avLst/>
          </a:prstGeom>
          <a:noFill/>
        </p:spPr>
        <p:txBody>
          <a:bodyPr wrap="square" rtlCol="0">
            <a:spAutoFit/>
          </a:bodyPr>
          <a:lstStyle/>
          <a:p>
            <a:r>
              <a:rPr lang="en-GB" dirty="0"/>
              <a:t>Slide: Storm Mathisen</a:t>
            </a:r>
          </a:p>
        </p:txBody>
      </p:sp>
    </p:spTree>
    <p:extLst>
      <p:ext uri="{BB962C8B-B14F-4D97-AF65-F5344CB8AC3E}">
        <p14:creationId xmlns:p14="http://schemas.microsoft.com/office/powerpoint/2010/main" val="1226510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itle 1">
            <a:extLst>
              <a:ext uri="{FF2B5EF4-FFF2-40B4-BE49-F238E27FC236}">
                <a16:creationId xmlns:a16="http://schemas.microsoft.com/office/drawing/2014/main" id="{544F6284-14EE-DC88-A4FA-A775C9609705}"/>
              </a:ext>
            </a:extLst>
          </p:cNvPr>
          <p:cNvSpPr txBox="1">
            <a:spLocks/>
          </p:cNvSpPr>
          <p:nvPr/>
        </p:nvSpPr>
        <p:spPr>
          <a:xfrm>
            <a:off x="838200" y="365126"/>
            <a:ext cx="10515600" cy="85072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dirty="0"/>
              <a:t>Concrete</a:t>
            </a:r>
            <a:endParaRPr lang="en-GB" dirty="0"/>
          </a:p>
        </p:txBody>
      </p:sp>
      <p:sp>
        <p:nvSpPr>
          <p:cNvPr id="108" name="Content Placeholder 2">
            <a:extLst>
              <a:ext uri="{FF2B5EF4-FFF2-40B4-BE49-F238E27FC236}">
                <a16:creationId xmlns:a16="http://schemas.microsoft.com/office/drawing/2014/main" id="{B0E32F4B-066B-26D4-AF67-138B59BADB39}"/>
              </a:ext>
            </a:extLst>
          </p:cNvPr>
          <p:cNvSpPr txBox="1">
            <a:spLocks/>
          </p:cNvSpPr>
          <p:nvPr/>
        </p:nvSpPr>
        <p:spPr>
          <a:xfrm>
            <a:off x="418905" y="1422102"/>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buFont typeface="Arial" panose="020B0604020202020204" pitchFamily="34" charset="0"/>
              <a:buChar char="•"/>
            </a:pPr>
            <a:r>
              <a:rPr lang="en-US" sz="2000" dirty="0"/>
              <a:t>Structural materials (‘the building’) and radiation shielding is a major component; these use </a:t>
            </a:r>
            <a:r>
              <a:rPr lang="en-US" sz="2000" b="1" dirty="0"/>
              <a:t>large quantities of concrete</a:t>
            </a:r>
          </a:p>
          <a:p>
            <a:pPr>
              <a:buClr>
                <a:schemeClr val="accent1"/>
              </a:buClr>
              <a:buFont typeface="Arial" panose="020B0604020202020204" pitchFamily="34" charset="0"/>
              <a:buChar char="•"/>
            </a:pPr>
            <a:r>
              <a:rPr lang="en-US" sz="2000" dirty="0">
                <a:solidFill>
                  <a:schemeClr val="accent1"/>
                </a:solidFill>
              </a:rPr>
              <a:t>Today’s cement production accounts for 8% of global CO₂ emissions</a:t>
            </a:r>
          </a:p>
          <a:p>
            <a:pPr>
              <a:buClr>
                <a:schemeClr val="accent1"/>
              </a:buClr>
              <a:buFont typeface="Arial" panose="020B0604020202020204" pitchFamily="34" charset="0"/>
              <a:buChar char="•"/>
            </a:pPr>
            <a:r>
              <a:rPr lang="en-US" sz="2000" dirty="0">
                <a:solidFill>
                  <a:schemeClr val="accent1"/>
                </a:solidFill>
              </a:rPr>
              <a:t>30 billion tons of concrete used in the world each year!</a:t>
            </a:r>
          </a:p>
          <a:p>
            <a:pPr>
              <a:buClr>
                <a:schemeClr val="accent4"/>
              </a:buClr>
              <a:buFont typeface="Arial" panose="020B0604020202020204" pitchFamily="34" charset="0"/>
              <a:buChar char="•"/>
            </a:pPr>
            <a:r>
              <a:rPr lang="en-US" sz="2000" dirty="0"/>
              <a:t>CO</a:t>
            </a:r>
            <a:r>
              <a:rPr lang="en-US" sz="2000" baseline="-25000" dirty="0"/>
              <a:t>2</a:t>
            </a:r>
            <a:r>
              <a:rPr lang="en-US" sz="2000" dirty="0"/>
              <a:t> production during cement manufacture is mainly due to clinker intermediary</a:t>
            </a:r>
          </a:p>
          <a:p>
            <a:pPr>
              <a:buClr>
                <a:schemeClr val="accent3"/>
              </a:buClr>
              <a:buFont typeface="Arial" panose="020B0604020202020204" pitchFamily="34" charset="0"/>
              <a:buChar char="•"/>
            </a:pPr>
            <a:r>
              <a:rPr lang="en-US" sz="2000" dirty="0">
                <a:solidFill>
                  <a:schemeClr val="accent3"/>
                </a:solidFill>
              </a:rPr>
              <a:t>Cement is around 15% of concrete mass, but most of CO</a:t>
            </a:r>
            <a:r>
              <a:rPr lang="en-US" sz="2000" baseline="-25000" dirty="0">
                <a:solidFill>
                  <a:schemeClr val="accent3"/>
                </a:solidFill>
              </a:rPr>
              <a:t>2</a:t>
            </a:r>
            <a:r>
              <a:rPr lang="en-US" sz="2000" dirty="0">
                <a:solidFill>
                  <a:schemeClr val="accent3"/>
                </a:solidFill>
              </a:rPr>
              <a:t> emissions </a:t>
            </a:r>
          </a:p>
        </p:txBody>
      </p:sp>
      <p:pic>
        <p:nvPicPr>
          <p:cNvPr id="159" name="Picture 158"/>
          <p:cNvPicPr>
            <a:picLocks noChangeAspect="1"/>
          </p:cNvPicPr>
          <p:nvPr/>
        </p:nvPicPr>
        <p:blipFill>
          <a:blip r:embed="rId3"/>
          <a:stretch>
            <a:fillRect/>
          </a:stretch>
        </p:blipFill>
        <p:spPr>
          <a:xfrm>
            <a:off x="6340609" y="1581785"/>
            <a:ext cx="5688061" cy="3371380"/>
          </a:xfrm>
          <a:prstGeom prst="rect">
            <a:avLst/>
          </a:prstGeom>
        </p:spPr>
      </p:pic>
      <p:sp>
        <p:nvSpPr>
          <p:cNvPr id="161" name="TextBox 160"/>
          <p:cNvSpPr txBox="1"/>
          <p:nvPr/>
        </p:nvSpPr>
        <p:spPr>
          <a:xfrm>
            <a:off x="140677" y="6453554"/>
            <a:ext cx="2848708" cy="369332"/>
          </a:xfrm>
          <a:prstGeom prst="rect">
            <a:avLst/>
          </a:prstGeom>
          <a:noFill/>
        </p:spPr>
        <p:txBody>
          <a:bodyPr wrap="square" rtlCol="0">
            <a:spAutoFit/>
          </a:bodyPr>
          <a:lstStyle/>
          <a:p>
            <a:r>
              <a:rPr lang="en-GB" dirty="0"/>
              <a:t>Slide: Hywel Owen</a:t>
            </a:r>
          </a:p>
        </p:txBody>
      </p:sp>
      <p:sp>
        <p:nvSpPr>
          <p:cNvPr id="162" name="TextBox 161"/>
          <p:cNvSpPr txBox="1"/>
          <p:nvPr/>
        </p:nvSpPr>
        <p:spPr>
          <a:xfrm>
            <a:off x="8097520" y="1137920"/>
            <a:ext cx="3578543" cy="461665"/>
          </a:xfrm>
          <a:prstGeom prst="rect">
            <a:avLst/>
          </a:prstGeom>
          <a:noFill/>
        </p:spPr>
        <p:txBody>
          <a:bodyPr wrap="square" rtlCol="0">
            <a:spAutoFit/>
          </a:bodyPr>
          <a:lstStyle/>
          <a:p>
            <a:r>
              <a:rPr lang="en-GB" sz="2400" b="1" dirty="0"/>
              <a:t>RUEDI Layout</a:t>
            </a:r>
          </a:p>
        </p:txBody>
      </p:sp>
    </p:spTree>
    <p:extLst>
      <p:ext uri="{BB962C8B-B14F-4D97-AF65-F5344CB8AC3E}">
        <p14:creationId xmlns:p14="http://schemas.microsoft.com/office/powerpoint/2010/main" val="1214255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F98C-C28C-40CF-AC18-50C3D205E777}"/>
              </a:ext>
            </a:extLst>
          </p:cNvPr>
          <p:cNvSpPr txBox="1">
            <a:spLocks/>
          </p:cNvSpPr>
          <p:nvPr/>
        </p:nvSpPr>
        <p:spPr>
          <a:xfrm>
            <a:off x="838200" y="365126"/>
            <a:ext cx="10515600" cy="85072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dirty="0"/>
              <a:t>Concrete</a:t>
            </a:r>
            <a:endParaRPr lang="en-GB" dirty="0"/>
          </a:p>
        </p:txBody>
      </p:sp>
      <p:sp>
        <p:nvSpPr>
          <p:cNvPr id="3" name="Content Placeholder 2">
            <a:extLst>
              <a:ext uri="{FF2B5EF4-FFF2-40B4-BE49-F238E27FC236}">
                <a16:creationId xmlns:a16="http://schemas.microsoft.com/office/drawing/2014/main" id="{8591E184-CB11-FF51-71E9-3C9081197F0A}"/>
              </a:ext>
            </a:extLst>
          </p:cNvPr>
          <p:cNvSpPr txBox="1">
            <a:spLocks/>
          </p:cNvSpPr>
          <p:nvPr/>
        </p:nvSpPr>
        <p:spPr>
          <a:xfrm>
            <a:off x="676038" y="1356699"/>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accent1"/>
                </a:solidFill>
              </a:rPr>
              <a:t>For Linear Accelerators</a:t>
            </a:r>
          </a:p>
          <a:p>
            <a:pPr>
              <a:buFont typeface="Arial" panose="020B0604020202020204" pitchFamily="34" charset="0"/>
              <a:buChar char="•"/>
            </a:pPr>
            <a:r>
              <a:rPr lang="en-US" sz="2000" dirty="0"/>
              <a:t>1-2m high walls and floor slab/roof</a:t>
            </a:r>
          </a:p>
          <a:p>
            <a:pPr>
              <a:buFont typeface="Arial" panose="020B0604020202020204" pitchFamily="34" charset="0"/>
              <a:buChar char="•"/>
            </a:pPr>
            <a:r>
              <a:rPr lang="en-US" sz="2000" dirty="0"/>
              <a:t>Equals ~ 60-80 tons concrete per </a:t>
            </a:r>
            <a:r>
              <a:rPr lang="en-US" sz="2000" dirty="0" err="1"/>
              <a:t>metre</a:t>
            </a:r>
            <a:r>
              <a:rPr lang="en-US" sz="2000" dirty="0"/>
              <a:t> of accelerator length </a:t>
            </a:r>
            <a:r>
              <a:rPr lang="en-US" sz="2000" b="1" dirty="0">
                <a:solidFill>
                  <a:schemeClr val="accent3"/>
                </a:solidFill>
              </a:rPr>
              <a:t>= </a:t>
            </a:r>
            <a:r>
              <a:rPr lang="en-US" sz="2000" b="1" dirty="0">
                <a:solidFill>
                  <a:schemeClr val="accent3"/>
                </a:solidFill>
                <a:latin typeface="Arial"/>
                <a:cs typeface="Arial"/>
              </a:rPr>
              <a:t>10 tons CO</a:t>
            </a:r>
            <a:r>
              <a:rPr lang="en-US" sz="2000" b="1" baseline="-25000" dirty="0">
                <a:solidFill>
                  <a:schemeClr val="accent3"/>
                </a:solidFill>
                <a:latin typeface="Arial"/>
                <a:cs typeface="Arial"/>
              </a:rPr>
              <a:t>2</a:t>
            </a:r>
            <a:r>
              <a:rPr lang="en-US" sz="2000" b="1" dirty="0">
                <a:solidFill>
                  <a:schemeClr val="accent3"/>
                </a:solidFill>
                <a:latin typeface="Arial"/>
                <a:cs typeface="Arial"/>
              </a:rPr>
              <a:t> / m</a:t>
            </a:r>
          </a:p>
          <a:p>
            <a:pPr>
              <a:buClr>
                <a:schemeClr val="accent1"/>
              </a:buClr>
              <a:buFont typeface="Arial" panose="020B0604020202020204" pitchFamily="34" charset="0"/>
              <a:buChar char="•"/>
            </a:pPr>
            <a:r>
              <a:rPr lang="en-US" sz="2000" b="1" dirty="0">
                <a:solidFill>
                  <a:schemeClr val="accent1"/>
                </a:solidFill>
                <a:latin typeface="Arial"/>
                <a:cs typeface="Arial"/>
              </a:rPr>
              <a:t>This is a large component of embodied CO</a:t>
            </a:r>
            <a:r>
              <a:rPr lang="en-US" sz="2000" b="1" baseline="-25000" dirty="0">
                <a:solidFill>
                  <a:schemeClr val="accent1"/>
                </a:solidFill>
                <a:latin typeface="Arial"/>
                <a:cs typeface="Arial"/>
              </a:rPr>
              <a:t>2</a:t>
            </a:r>
            <a:r>
              <a:rPr lang="en-US" sz="2000" b="1" dirty="0">
                <a:solidFill>
                  <a:schemeClr val="accent1"/>
                </a:solidFill>
                <a:latin typeface="Arial"/>
                <a:cs typeface="Arial"/>
              </a:rPr>
              <a:t> in accelerator lifecycle</a:t>
            </a:r>
            <a:endParaRPr lang="en-US" sz="2000" b="1" dirty="0">
              <a:solidFill>
                <a:schemeClr val="accent1"/>
              </a:solidFill>
            </a:endParaRPr>
          </a:p>
          <a:p>
            <a:endParaRPr lang="en-GB" sz="1600" dirty="0"/>
          </a:p>
        </p:txBody>
      </p:sp>
      <p:pic>
        <p:nvPicPr>
          <p:cNvPr id="5" name="Picture 4">
            <a:extLst>
              <a:ext uri="{FF2B5EF4-FFF2-40B4-BE49-F238E27FC236}">
                <a16:creationId xmlns:a16="http://schemas.microsoft.com/office/drawing/2014/main" id="{1975E409-9DF8-4CE9-6B75-178638D247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3415" t="12762" r="6407"/>
          <a:stretch/>
        </p:blipFill>
        <p:spPr>
          <a:xfrm>
            <a:off x="302226" y="3738443"/>
            <a:ext cx="4422025" cy="2647314"/>
          </a:xfrm>
          <a:prstGeom prst="rect">
            <a:avLst/>
          </a:prstGeom>
        </p:spPr>
      </p:pic>
      <p:pic>
        <p:nvPicPr>
          <p:cNvPr id="6" name="Picture 5">
            <a:extLst>
              <a:ext uri="{FF2B5EF4-FFF2-40B4-BE49-F238E27FC236}">
                <a16:creationId xmlns:a16="http://schemas.microsoft.com/office/drawing/2014/main" id="{28E65C4A-D949-50E3-753A-EB739B4E3063}"/>
              </a:ext>
            </a:extLst>
          </p:cNvPr>
          <p:cNvPicPr>
            <a:picLocks noChangeAspect="1"/>
          </p:cNvPicPr>
          <p:nvPr/>
        </p:nvPicPr>
        <p:blipFill>
          <a:blip r:embed="rId4"/>
          <a:stretch>
            <a:fillRect/>
          </a:stretch>
        </p:blipFill>
        <p:spPr>
          <a:xfrm>
            <a:off x="6870382" y="4681560"/>
            <a:ext cx="4797980" cy="2052954"/>
          </a:xfrm>
          <a:prstGeom prst="rect">
            <a:avLst/>
          </a:prstGeom>
        </p:spPr>
      </p:pic>
      <p:sp>
        <p:nvSpPr>
          <p:cNvPr id="7" name="TextBox 6">
            <a:extLst>
              <a:ext uri="{FF2B5EF4-FFF2-40B4-BE49-F238E27FC236}">
                <a16:creationId xmlns:a16="http://schemas.microsoft.com/office/drawing/2014/main" id="{B1922DCA-04A0-0926-C03B-9AD62427980A}"/>
              </a:ext>
            </a:extLst>
          </p:cNvPr>
          <p:cNvSpPr txBox="1"/>
          <p:nvPr/>
        </p:nvSpPr>
        <p:spPr>
          <a:xfrm>
            <a:off x="2485052" y="3745249"/>
            <a:ext cx="1983922" cy="830997"/>
          </a:xfrm>
          <a:prstGeom prst="rect">
            <a:avLst/>
          </a:prstGeom>
          <a:noFill/>
        </p:spPr>
        <p:txBody>
          <a:bodyPr wrap="square" rtlCol="0">
            <a:spAutoFit/>
          </a:bodyPr>
          <a:lstStyle/>
          <a:p>
            <a:r>
              <a:rPr lang="en-US" sz="1600" dirty="0">
                <a:solidFill>
                  <a:srgbClr val="0070C0"/>
                </a:solidFill>
              </a:rPr>
              <a:t>Example:</a:t>
            </a:r>
            <a:br>
              <a:rPr lang="en-US" sz="1600" dirty="0">
                <a:solidFill>
                  <a:srgbClr val="0070C0"/>
                </a:solidFill>
              </a:rPr>
            </a:br>
            <a:r>
              <a:rPr lang="en-US" sz="1600" dirty="0">
                <a:solidFill>
                  <a:srgbClr val="0070C0"/>
                </a:solidFill>
              </a:rPr>
              <a:t>CLARA walls and roof – 1.6 to 2.0m</a:t>
            </a:r>
            <a:endParaRPr lang="en-GB" sz="1600" dirty="0">
              <a:solidFill>
                <a:srgbClr val="0070C0"/>
              </a:solidFill>
            </a:endParaRPr>
          </a:p>
        </p:txBody>
      </p:sp>
      <p:sp>
        <p:nvSpPr>
          <p:cNvPr id="8" name="TextBox 7">
            <a:extLst>
              <a:ext uri="{FF2B5EF4-FFF2-40B4-BE49-F238E27FC236}">
                <a16:creationId xmlns:a16="http://schemas.microsoft.com/office/drawing/2014/main" id="{16C5589E-08E1-59D3-8EF6-6C610D13E670}"/>
              </a:ext>
            </a:extLst>
          </p:cNvPr>
          <p:cNvSpPr txBox="1"/>
          <p:nvPr/>
        </p:nvSpPr>
        <p:spPr>
          <a:xfrm>
            <a:off x="9829801" y="5814823"/>
            <a:ext cx="2362199" cy="923330"/>
          </a:xfrm>
          <a:prstGeom prst="rect">
            <a:avLst/>
          </a:prstGeom>
          <a:solidFill>
            <a:schemeClr val="bg1"/>
          </a:solidFill>
          <a:ln>
            <a:solidFill>
              <a:schemeClr val="tx2"/>
            </a:solidFill>
          </a:ln>
        </p:spPr>
        <p:txBody>
          <a:bodyPr wrap="square" rtlCol="0">
            <a:spAutoFit/>
          </a:bodyPr>
          <a:lstStyle/>
          <a:p>
            <a:r>
              <a:rPr lang="en-US" dirty="0"/>
              <a:t>CLARA shielding – modular block and beam</a:t>
            </a:r>
            <a:endParaRPr lang="en-GB" dirty="0"/>
          </a:p>
        </p:txBody>
      </p:sp>
      <p:pic>
        <p:nvPicPr>
          <p:cNvPr id="9" name="Picture 8">
            <a:extLst>
              <a:ext uri="{FF2B5EF4-FFF2-40B4-BE49-F238E27FC236}">
                <a16:creationId xmlns:a16="http://schemas.microsoft.com/office/drawing/2014/main" id="{F4CBCAA1-0AAC-3908-CFFD-C5402D67B4BD}"/>
              </a:ext>
            </a:extLst>
          </p:cNvPr>
          <p:cNvPicPr>
            <a:picLocks noChangeAspect="1"/>
          </p:cNvPicPr>
          <p:nvPr/>
        </p:nvPicPr>
        <p:blipFill>
          <a:blip r:embed="rId5"/>
          <a:stretch>
            <a:fillRect/>
          </a:stretch>
        </p:blipFill>
        <p:spPr>
          <a:xfrm>
            <a:off x="5481718" y="3719170"/>
            <a:ext cx="5709920" cy="1383570"/>
          </a:xfrm>
          <a:prstGeom prst="rect">
            <a:avLst/>
          </a:prstGeom>
        </p:spPr>
      </p:pic>
      <p:sp>
        <p:nvSpPr>
          <p:cNvPr id="4" name="Content Placeholder 3">
            <a:extLst>
              <a:ext uri="{FF2B5EF4-FFF2-40B4-BE49-F238E27FC236}">
                <a16:creationId xmlns:a16="http://schemas.microsoft.com/office/drawing/2014/main" id="{74649674-DDC2-9A76-E3B6-5D53CA171FCC}"/>
              </a:ext>
            </a:extLst>
          </p:cNvPr>
          <p:cNvSpPr txBox="1">
            <a:spLocks/>
          </p:cNvSpPr>
          <p:nvPr/>
        </p:nvSpPr>
        <p:spPr>
          <a:xfrm>
            <a:off x="6277988" y="156036"/>
            <a:ext cx="5496162" cy="4351338"/>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accent1"/>
                </a:solidFill>
                <a:latin typeface="Arial"/>
                <a:cs typeface="Arial"/>
              </a:rPr>
              <a:t>Things to consider:</a:t>
            </a:r>
          </a:p>
          <a:p>
            <a:pPr lvl="1">
              <a:spcBef>
                <a:spcPts val="1000"/>
              </a:spcBef>
              <a:buFont typeface="Arial" panose="020B0604020202020204" pitchFamily="34" charset="0"/>
              <a:buChar char="•"/>
            </a:pPr>
            <a:r>
              <a:rPr lang="en-US" sz="2000" b="1" dirty="0">
                <a:latin typeface="Arial"/>
                <a:cs typeface="Arial"/>
              </a:rPr>
              <a:t>Manufacturing methods </a:t>
            </a:r>
            <a:r>
              <a:rPr lang="en-US" sz="2000" dirty="0">
                <a:latin typeface="Arial"/>
                <a:cs typeface="Arial"/>
              </a:rPr>
              <a:t>– pre-cast or local pour</a:t>
            </a:r>
          </a:p>
          <a:p>
            <a:pPr lvl="1">
              <a:spcBef>
                <a:spcPts val="1000"/>
              </a:spcBef>
              <a:buFont typeface="Arial" panose="020B0604020202020204" pitchFamily="34" charset="0"/>
              <a:buChar char="•"/>
            </a:pPr>
            <a:r>
              <a:rPr lang="en-US" sz="2000" b="1" dirty="0">
                <a:latin typeface="Arial"/>
                <a:cs typeface="Arial"/>
              </a:rPr>
              <a:t>Type of construction </a:t>
            </a:r>
            <a:r>
              <a:rPr lang="en-US" sz="2000" dirty="0">
                <a:latin typeface="Arial"/>
                <a:cs typeface="Arial"/>
              </a:rPr>
              <a:t>– above ground vault, earth mount, tunnel, cut and cover</a:t>
            </a:r>
          </a:p>
          <a:p>
            <a:pPr lvl="1">
              <a:spcBef>
                <a:spcPts val="1000"/>
              </a:spcBef>
              <a:buFont typeface="Arial" panose="020B0604020202020204" pitchFamily="34" charset="0"/>
              <a:buChar char="•"/>
            </a:pPr>
            <a:r>
              <a:rPr lang="en-US" sz="2000" b="1" dirty="0">
                <a:latin typeface="Arial"/>
                <a:cs typeface="Arial"/>
              </a:rPr>
              <a:t>Consideration of sustainable construction </a:t>
            </a:r>
            <a:r>
              <a:rPr lang="en-US" sz="2000" dirty="0">
                <a:latin typeface="Arial"/>
                <a:cs typeface="Arial"/>
              </a:rPr>
              <a:t>e.g. low-CO</a:t>
            </a:r>
            <a:r>
              <a:rPr lang="en-US" sz="2000" baseline="-25000" dirty="0">
                <a:latin typeface="Arial"/>
                <a:cs typeface="Arial"/>
              </a:rPr>
              <a:t>2</a:t>
            </a:r>
            <a:r>
              <a:rPr lang="en-US" sz="2000" dirty="0">
                <a:latin typeface="Arial"/>
                <a:cs typeface="Arial"/>
              </a:rPr>
              <a:t> concrete, other materials</a:t>
            </a:r>
          </a:p>
          <a:p>
            <a:pPr lvl="1">
              <a:spcBef>
                <a:spcPts val="1000"/>
              </a:spcBef>
              <a:buFont typeface="Arial" panose="020B0604020202020204" pitchFamily="34" charset="0"/>
              <a:buChar char="•"/>
            </a:pPr>
            <a:r>
              <a:rPr lang="en-US" sz="2000" b="1" dirty="0" err="1">
                <a:latin typeface="Arial"/>
                <a:cs typeface="Arial"/>
              </a:rPr>
              <a:t>Maximise</a:t>
            </a:r>
            <a:r>
              <a:rPr lang="en-US" sz="2000" b="1" dirty="0">
                <a:latin typeface="Arial"/>
                <a:cs typeface="Arial"/>
              </a:rPr>
              <a:t> lifespan and minimizing wastage </a:t>
            </a:r>
            <a:r>
              <a:rPr lang="en-US" sz="2000" dirty="0">
                <a:latin typeface="Arial"/>
                <a:cs typeface="Arial"/>
              </a:rPr>
              <a:t>– standard sizes and volume minimization</a:t>
            </a:r>
          </a:p>
          <a:p>
            <a:pPr lvl="1">
              <a:spcBef>
                <a:spcPts val="1000"/>
              </a:spcBef>
              <a:buFont typeface="Arial" panose="020B0604020202020204" pitchFamily="34" charset="0"/>
              <a:buChar char="•"/>
            </a:pPr>
            <a:endParaRPr lang="en-US" sz="2000" dirty="0">
              <a:latin typeface="Arial"/>
              <a:cs typeface="Arial"/>
            </a:endParaRPr>
          </a:p>
          <a:p>
            <a:endParaRPr lang="en-US" sz="1600" dirty="0">
              <a:latin typeface="Arial"/>
              <a:cs typeface="Arial"/>
            </a:endParaRPr>
          </a:p>
        </p:txBody>
      </p:sp>
      <p:sp>
        <p:nvSpPr>
          <p:cNvPr id="10" name="TextBox 9"/>
          <p:cNvSpPr txBox="1"/>
          <p:nvPr/>
        </p:nvSpPr>
        <p:spPr>
          <a:xfrm>
            <a:off x="140677" y="6453554"/>
            <a:ext cx="2848708" cy="369332"/>
          </a:xfrm>
          <a:prstGeom prst="rect">
            <a:avLst/>
          </a:prstGeom>
          <a:noFill/>
        </p:spPr>
        <p:txBody>
          <a:bodyPr wrap="square" rtlCol="0">
            <a:spAutoFit/>
          </a:bodyPr>
          <a:lstStyle/>
          <a:p>
            <a:r>
              <a:rPr lang="en-GB" dirty="0"/>
              <a:t>Slide: Hywel Owen</a:t>
            </a:r>
          </a:p>
        </p:txBody>
      </p:sp>
    </p:spTree>
    <p:extLst>
      <p:ext uri="{BB962C8B-B14F-4D97-AF65-F5344CB8AC3E}">
        <p14:creationId xmlns:p14="http://schemas.microsoft.com/office/powerpoint/2010/main" val="123716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B987BF6-73EE-9A66-C875-9C75EFC1B2FC}"/>
              </a:ext>
            </a:extLst>
          </p:cNvPr>
          <p:cNvSpPr txBox="1">
            <a:spLocks/>
          </p:cNvSpPr>
          <p:nvPr/>
        </p:nvSpPr>
        <p:spPr>
          <a:xfrm>
            <a:off x="838200" y="365126"/>
            <a:ext cx="10515600" cy="85072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a:t>Re-Use of Concrete</a:t>
            </a:r>
            <a:endParaRPr lang="en-GB" dirty="0"/>
          </a:p>
        </p:txBody>
      </p:sp>
      <p:pic>
        <p:nvPicPr>
          <p:cNvPr id="3" name="Picture 2">
            <a:extLst>
              <a:ext uri="{FF2B5EF4-FFF2-40B4-BE49-F238E27FC236}">
                <a16:creationId xmlns:a16="http://schemas.microsoft.com/office/drawing/2014/main" id="{0EF40A1F-5A9C-56DF-512D-0073D55A5AE1}"/>
              </a:ext>
            </a:extLst>
          </p:cNvPr>
          <p:cNvPicPr>
            <a:picLocks noChangeAspect="1"/>
          </p:cNvPicPr>
          <p:nvPr/>
        </p:nvPicPr>
        <p:blipFill>
          <a:blip r:embed="rId2"/>
          <a:stretch>
            <a:fillRect/>
          </a:stretch>
        </p:blipFill>
        <p:spPr>
          <a:xfrm>
            <a:off x="309825" y="1316718"/>
            <a:ext cx="5636808" cy="4014562"/>
          </a:xfrm>
          <a:prstGeom prst="rect">
            <a:avLst/>
          </a:prstGeom>
        </p:spPr>
      </p:pic>
      <p:pic>
        <p:nvPicPr>
          <p:cNvPr id="4" name="Picture 2">
            <a:extLst>
              <a:ext uri="{FF2B5EF4-FFF2-40B4-BE49-F238E27FC236}">
                <a16:creationId xmlns:a16="http://schemas.microsoft.com/office/drawing/2014/main" id="{58BBAEA7-AA39-AFEF-C6C2-ACCED1C7D5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5824" y="790489"/>
            <a:ext cx="421824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674A2A22-A1A1-ED98-0E38-425C46C46D0A}"/>
              </a:ext>
            </a:extLst>
          </p:cNvPr>
          <p:cNvPicPr>
            <a:picLocks noChangeAspect="1"/>
          </p:cNvPicPr>
          <p:nvPr/>
        </p:nvPicPr>
        <p:blipFill>
          <a:blip r:embed="rId4"/>
          <a:stretch>
            <a:fillRect/>
          </a:stretch>
        </p:blipFill>
        <p:spPr>
          <a:xfrm>
            <a:off x="6245369" y="3197052"/>
            <a:ext cx="5905500" cy="2857500"/>
          </a:xfrm>
          <a:prstGeom prst="rect">
            <a:avLst/>
          </a:prstGeom>
        </p:spPr>
      </p:pic>
      <p:sp>
        <p:nvSpPr>
          <p:cNvPr id="6" name="TextBox 5"/>
          <p:cNvSpPr txBox="1"/>
          <p:nvPr/>
        </p:nvSpPr>
        <p:spPr>
          <a:xfrm>
            <a:off x="140677" y="6453554"/>
            <a:ext cx="2848708" cy="369332"/>
          </a:xfrm>
          <a:prstGeom prst="rect">
            <a:avLst/>
          </a:prstGeom>
          <a:noFill/>
        </p:spPr>
        <p:txBody>
          <a:bodyPr wrap="square" rtlCol="0">
            <a:spAutoFit/>
          </a:bodyPr>
          <a:lstStyle/>
          <a:p>
            <a:r>
              <a:rPr lang="en-GB" dirty="0"/>
              <a:t>Slide: Hywel Owen</a:t>
            </a:r>
          </a:p>
        </p:txBody>
      </p:sp>
    </p:spTree>
    <p:extLst>
      <p:ext uri="{BB962C8B-B14F-4D97-AF65-F5344CB8AC3E}">
        <p14:creationId xmlns:p14="http://schemas.microsoft.com/office/powerpoint/2010/main" val="156509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5181846" cy="4524315"/>
          </a:xfrm>
          <a:prstGeom prst="rect">
            <a:avLst/>
          </a:prstGeom>
        </p:spPr>
        <p:txBody>
          <a:bodyPr wrap="square">
            <a:spAutoFit/>
          </a:bodyPr>
          <a:lstStyle/>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Electricity usage is our main issue</a:t>
            </a:r>
          </a:p>
          <a:p>
            <a:pPr marL="342900"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Not yet including:</a:t>
            </a:r>
          </a:p>
          <a:p>
            <a:pPr marL="800100" lvl="1"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Two RF systems</a:t>
            </a:r>
          </a:p>
          <a:p>
            <a:pPr marL="800100" lvl="1"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Magnets</a:t>
            </a:r>
          </a:p>
          <a:p>
            <a:pPr marL="800100" lvl="1"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Vacuum systems</a:t>
            </a:r>
          </a:p>
          <a:p>
            <a:pPr marL="800100" lvl="1"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Climate controls (potentially a massive emitter)</a:t>
            </a:r>
          </a:p>
          <a:p>
            <a:pPr marL="800100" lvl="1"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Manufacturing diagnostics, modulators, klystrons, SF</a:t>
            </a:r>
            <a:r>
              <a:rPr lang="en-GB" sz="2400" baseline="-25000" dirty="0">
                <a:solidFill>
                  <a:srgbClr val="626262"/>
                </a:solidFill>
                <a:latin typeface="Arial" panose="020B0604020202020204" pitchFamily="34" charset="0"/>
                <a:cs typeface="Arial" panose="020B0604020202020204" pitchFamily="34" charset="0"/>
              </a:rPr>
              <a:t>6</a:t>
            </a:r>
            <a:r>
              <a:rPr lang="en-GB" sz="2400" dirty="0">
                <a:solidFill>
                  <a:srgbClr val="626262"/>
                </a:solidFill>
                <a:latin typeface="Arial" panose="020B0604020202020204" pitchFamily="34" charset="0"/>
                <a:cs typeface="Arial" panose="020B0604020202020204" pitchFamily="34" charset="0"/>
              </a:rPr>
              <a:t> systems</a:t>
            </a:r>
          </a:p>
          <a:p>
            <a:pPr marL="800100" lvl="1"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0" y="345182"/>
            <a:ext cx="1034965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Summary</a:t>
            </a:r>
          </a:p>
        </p:txBody>
      </p:sp>
      <p:sp>
        <p:nvSpPr>
          <p:cNvPr id="3" name="Rectangle 2"/>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2" name="TextBox 1"/>
          <p:cNvSpPr txBox="1"/>
          <p:nvPr/>
        </p:nvSpPr>
        <p:spPr>
          <a:xfrm>
            <a:off x="6451600" y="853143"/>
            <a:ext cx="5740400" cy="523220"/>
          </a:xfrm>
          <a:prstGeom prst="rect">
            <a:avLst/>
          </a:prstGeom>
          <a:noFill/>
        </p:spPr>
        <p:txBody>
          <a:bodyPr wrap="square" rtlCol="0">
            <a:spAutoFit/>
          </a:bodyPr>
          <a:lstStyle/>
          <a:p>
            <a:r>
              <a:rPr lang="en-GB" sz="2800" b="1" dirty="0"/>
              <a:t>Over 10 years of operation</a:t>
            </a:r>
          </a:p>
        </p:txBody>
      </p:sp>
      <p:sp>
        <p:nvSpPr>
          <p:cNvPr id="23" name="TextBox 22"/>
          <p:cNvSpPr txBox="1"/>
          <p:nvPr/>
        </p:nvSpPr>
        <p:spPr>
          <a:xfrm>
            <a:off x="3845722" y="5802005"/>
            <a:ext cx="5938358" cy="523220"/>
          </a:xfrm>
          <a:prstGeom prst="rect">
            <a:avLst/>
          </a:prstGeom>
          <a:noFill/>
        </p:spPr>
        <p:txBody>
          <a:bodyPr wrap="square" rtlCol="0">
            <a:spAutoFit/>
          </a:bodyPr>
          <a:lstStyle/>
          <a:p>
            <a:r>
              <a:rPr lang="en-GB" sz="2800" b="1" dirty="0"/>
              <a:t>857 tonnes total = weight of 71 x</a:t>
            </a:r>
          </a:p>
        </p:txBody>
      </p:sp>
      <p:graphicFrame>
        <p:nvGraphicFramePr>
          <p:cNvPr id="24" name="Chart 23"/>
          <p:cNvGraphicFramePr>
            <a:graphicFrameLocks/>
          </p:cNvGraphicFramePr>
          <p:nvPr>
            <p:extLst>
              <p:ext uri="{D42A27DB-BD31-4B8C-83A1-F6EECF244321}">
                <p14:modId xmlns:p14="http://schemas.microsoft.com/office/powerpoint/2010/main" val="1354942377"/>
              </p:ext>
            </p:extLst>
          </p:nvPr>
        </p:nvGraphicFramePr>
        <p:xfrm>
          <a:off x="5704740" y="1534160"/>
          <a:ext cx="5664299" cy="3870959"/>
        </p:xfrm>
        <a:graphic>
          <a:graphicData uri="http://schemas.openxmlformats.org/drawingml/2006/chart">
            <c:chart xmlns:c="http://schemas.openxmlformats.org/drawingml/2006/chart" xmlns:r="http://schemas.openxmlformats.org/officeDocument/2006/relationships" r:id="rId3"/>
          </a:graphicData>
        </a:graphic>
      </p:graphicFrame>
      <p:pic>
        <p:nvPicPr>
          <p:cNvPr id="17" name="Picture 16"/>
          <p:cNvPicPr>
            <a:picLocks noChangeAspect="1"/>
          </p:cNvPicPr>
          <p:nvPr/>
        </p:nvPicPr>
        <p:blipFill>
          <a:blip r:embed="rId4"/>
          <a:stretch>
            <a:fillRect/>
          </a:stretch>
        </p:blipFill>
        <p:spPr>
          <a:xfrm>
            <a:off x="5781040" y="1622626"/>
            <a:ext cx="5694045" cy="3694025"/>
          </a:xfrm>
          <a:prstGeom prst="rect">
            <a:avLst/>
          </a:prstGeom>
        </p:spPr>
      </p:pic>
      <p:pic>
        <p:nvPicPr>
          <p:cNvPr id="9218" name="Picture 2" descr="Cartoon Red Double Decker Bus Vector Images (over 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1273" y="5316651"/>
            <a:ext cx="2004451" cy="140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265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98429" y="4199319"/>
            <a:ext cx="5925624" cy="2221205"/>
          </a:xfrm>
          <a:prstGeom prst="rect">
            <a:avLst/>
          </a:prstGeom>
        </p:spPr>
      </p:pic>
      <p:sp>
        <p:nvSpPr>
          <p:cNvPr id="5" name="Rectangle 4">
            <a:extLst>
              <a:ext uri="{FF2B5EF4-FFF2-40B4-BE49-F238E27FC236}">
                <a16:creationId xmlns:a16="http://schemas.microsoft.com/office/drawing/2014/main" id="{697BFE5A-7C82-E244-83C3-A634D5C30E22}"/>
              </a:ext>
            </a:extLst>
          </p:cNvPr>
          <p:cNvSpPr/>
          <p:nvPr/>
        </p:nvSpPr>
        <p:spPr>
          <a:xfrm>
            <a:off x="403340" y="1119386"/>
            <a:ext cx="6837340" cy="6135013"/>
          </a:xfrm>
          <a:prstGeom prst="rect">
            <a:avLst/>
          </a:prstGeom>
        </p:spPr>
        <p:txBody>
          <a:bodyPr wrap="square">
            <a:spAutoFit/>
          </a:bodyPr>
          <a:lstStyle/>
          <a:p>
            <a:pPr marL="342900" indent="-342900">
              <a:spcBef>
                <a:spcPts val="1000"/>
              </a:spcBef>
              <a:buFont typeface="Arial" panose="020B0604020202020204" pitchFamily="34" charset="0"/>
              <a:buChar char="•"/>
            </a:pPr>
            <a:r>
              <a:rPr lang="en-GB" sz="2100" b="1" dirty="0">
                <a:solidFill>
                  <a:schemeClr val="accent4"/>
                </a:solidFill>
                <a:latin typeface="Arial" panose="020B0604020202020204" pitchFamily="34" charset="0"/>
                <a:cs typeface="Arial" panose="020B0604020202020204" pitchFamily="34" charset="0"/>
              </a:rPr>
              <a:t>How do we make shielding more sustainable?</a:t>
            </a:r>
          </a:p>
          <a:p>
            <a:pPr marL="800100" lvl="1" indent="-342900">
              <a:spcBef>
                <a:spcPts val="1000"/>
              </a:spcBef>
              <a:buFont typeface="Arial" panose="020B0604020202020204" pitchFamily="34" charset="0"/>
              <a:buChar char="•"/>
            </a:pPr>
            <a:r>
              <a:rPr lang="en-GB" sz="2100" dirty="0">
                <a:solidFill>
                  <a:schemeClr val="accent4"/>
                </a:solidFill>
                <a:latin typeface="Arial" panose="020B0604020202020204" pitchFamily="34" charset="0"/>
                <a:cs typeface="Arial" panose="020B0604020202020204" pitchFamily="34" charset="0"/>
              </a:rPr>
              <a:t>Using different materials? GGBS?</a:t>
            </a:r>
          </a:p>
          <a:p>
            <a:pPr marL="342900" indent="-342900">
              <a:spcBef>
                <a:spcPts val="1000"/>
              </a:spcBef>
              <a:buFont typeface="Arial" panose="020B0604020202020204" pitchFamily="34" charset="0"/>
              <a:buChar char="•"/>
            </a:pPr>
            <a:r>
              <a:rPr lang="en-GB" sz="2100" b="1" dirty="0">
                <a:solidFill>
                  <a:srgbClr val="626262"/>
                </a:solidFill>
                <a:latin typeface="Arial" panose="020B0604020202020204" pitchFamily="34" charset="0"/>
                <a:cs typeface="Arial" panose="020B0604020202020204" pitchFamily="34" charset="0"/>
              </a:rPr>
              <a:t>Using ‘greener’ sources of metals</a:t>
            </a:r>
          </a:p>
          <a:p>
            <a:pPr marL="800100" lvl="1" indent="-342900">
              <a:spcBef>
                <a:spcPts val="1000"/>
              </a:spcBef>
              <a:buFont typeface="Arial" panose="020B0604020202020204" pitchFamily="34" charset="0"/>
              <a:buChar char="•"/>
            </a:pPr>
            <a:r>
              <a:rPr lang="en-GB" sz="2100" dirty="0">
                <a:solidFill>
                  <a:schemeClr val="accent3"/>
                </a:solidFill>
                <a:latin typeface="Arial" panose="020B0604020202020204" pitchFamily="34" charset="0"/>
                <a:cs typeface="Arial" panose="020B0604020202020204" pitchFamily="34" charset="0"/>
              </a:rPr>
              <a:t>Magnets: Saves 38% </a:t>
            </a:r>
          </a:p>
          <a:p>
            <a:pPr marL="800100" lvl="1" indent="-342900">
              <a:spcBef>
                <a:spcPts val="1000"/>
              </a:spcBef>
              <a:buFont typeface="Arial" panose="020B0604020202020204" pitchFamily="34" charset="0"/>
              <a:buChar char="•"/>
            </a:pPr>
            <a:r>
              <a:rPr lang="en-GB" sz="2100" dirty="0">
                <a:solidFill>
                  <a:schemeClr val="accent3"/>
                </a:solidFill>
                <a:latin typeface="Arial" panose="020B0604020202020204" pitchFamily="34" charset="0"/>
                <a:cs typeface="Arial" panose="020B0604020202020204" pitchFamily="34" charset="0"/>
              </a:rPr>
              <a:t>Lasers: Saves 44% </a:t>
            </a:r>
          </a:p>
          <a:p>
            <a:pPr marL="342900" indent="-342900">
              <a:spcBef>
                <a:spcPts val="1000"/>
              </a:spcBef>
              <a:buFont typeface="Arial" panose="020B0604020202020204" pitchFamily="34" charset="0"/>
              <a:buChar char="•"/>
            </a:pPr>
            <a:r>
              <a:rPr lang="en-GB" sz="2100" b="1" dirty="0">
                <a:solidFill>
                  <a:schemeClr val="accent4"/>
                </a:solidFill>
                <a:latin typeface="Arial" panose="020B0604020202020204" pitchFamily="34" charset="0"/>
                <a:cs typeface="Arial" panose="020B0604020202020204" pitchFamily="34" charset="0"/>
              </a:rPr>
              <a:t>Sustainable electricity sources</a:t>
            </a:r>
          </a:p>
          <a:p>
            <a:pPr marL="800100" lvl="1" indent="-342900">
              <a:spcBef>
                <a:spcPts val="1000"/>
              </a:spcBef>
              <a:buFont typeface="Arial" panose="020B0604020202020204" pitchFamily="34" charset="0"/>
              <a:buChar char="•"/>
            </a:pPr>
            <a:r>
              <a:rPr lang="en-GB" sz="2100" dirty="0">
                <a:solidFill>
                  <a:schemeClr val="accent4"/>
                </a:solidFill>
                <a:latin typeface="Arial" panose="020B0604020202020204" pitchFamily="34" charset="0"/>
                <a:cs typeface="Arial" panose="020B0604020202020204" pitchFamily="34" charset="0"/>
              </a:rPr>
              <a:t>Our electricity usage is always going to be large!</a:t>
            </a:r>
            <a:endParaRPr lang="en-GB" sz="2100" b="1" dirty="0">
              <a:solidFill>
                <a:schemeClr val="accent4"/>
              </a:solidFill>
              <a:latin typeface="Arial" panose="020B0604020202020204" pitchFamily="34" charset="0"/>
              <a:cs typeface="Arial" panose="020B0604020202020204" pitchFamily="34" charset="0"/>
            </a:endParaRPr>
          </a:p>
          <a:p>
            <a:pPr marL="342900" indent="-342900">
              <a:spcBef>
                <a:spcPts val="1000"/>
              </a:spcBef>
              <a:buFont typeface="Arial" panose="020B0604020202020204" pitchFamily="34" charset="0"/>
              <a:buChar char="•"/>
            </a:pPr>
            <a:r>
              <a:rPr lang="en-GB" sz="2100" b="1" dirty="0">
                <a:solidFill>
                  <a:schemeClr val="accent4"/>
                </a:solidFill>
                <a:latin typeface="Arial" panose="020B0604020202020204" pitchFamily="34" charset="0"/>
                <a:cs typeface="Arial" panose="020B0604020202020204" pitchFamily="34" charset="0"/>
              </a:rPr>
              <a:t>Smarter power</a:t>
            </a:r>
          </a:p>
          <a:p>
            <a:pPr marL="800100" lvl="1" indent="-342900">
              <a:spcBef>
                <a:spcPts val="1000"/>
              </a:spcBef>
              <a:buFont typeface="Arial" panose="020B0604020202020204" pitchFamily="34" charset="0"/>
              <a:buChar char="•"/>
            </a:pPr>
            <a:r>
              <a:rPr lang="en-GB" sz="2100" dirty="0">
                <a:solidFill>
                  <a:schemeClr val="accent4"/>
                </a:solidFill>
                <a:latin typeface="Arial" panose="020B0604020202020204" pitchFamily="34" charset="0"/>
                <a:cs typeface="Arial" panose="020B0604020202020204" pitchFamily="34" charset="0"/>
              </a:rPr>
              <a:t>Grid intensity (</a:t>
            </a:r>
            <a:r>
              <a:rPr lang="en-GB" sz="2100" dirty="0" err="1">
                <a:solidFill>
                  <a:schemeClr val="accent4"/>
                </a:solidFill>
                <a:latin typeface="Arial" panose="020B0604020202020204" pitchFamily="34" charset="0"/>
                <a:cs typeface="Arial" panose="020B0604020202020204" pitchFamily="34" charset="0"/>
              </a:rPr>
              <a:t>gCO₂e</a:t>
            </a:r>
            <a:r>
              <a:rPr lang="en-GB" sz="2100" dirty="0">
                <a:solidFill>
                  <a:schemeClr val="accent4"/>
                </a:solidFill>
                <a:latin typeface="Arial" panose="020B0604020202020204" pitchFamily="34" charset="0"/>
                <a:cs typeface="Arial" panose="020B0604020202020204" pitchFamily="34" charset="0"/>
              </a:rPr>
              <a:t> / kWh) depends </a:t>
            </a:r>
            <a:br>
              <a:rPr lang="en-GB" sz="2100" dirty="0">
                <a:solidFill>
                  <a:schemeClr val="accent4"/>
                </a:solidFill>
                <a:latin typeface="Arial" panose="020B0604020202020204" pitchFamily="34" charset="0"/>
                <a:cs typeface="Arial" panose="020B0604020202020204" pitchFamily="34" charset="0"/>
              </a:rPr>
            </a:br>
            <a:r>
              <a:rPr lang="en-GB" sz="2100" dirty="0">
                <a:solidFill>
                  <a:schemeClr val="accent4"/>
                </a:solidFill>
                <a:latin typeface="Arial" panose="020B0604020202020204" pitchFamily="34" charset="0"/>
                <a:cs typeface="Arial" panose="020B0604020202020204" pitchFamily="34" charset="0"/>
              </a:rPr>
              <a:t>strongly on time of day and season</a:t>
            </a:r>
          </a:p>
          <a:p>
            <a:pPr marL="800100" lvl="1" indent="-342900">
              <a:buFont typeface="Arial" panose="020B0604020202020204" pitchFamily="34" charset="0"/>
              <a:buChar char="•"/>
            </a:pPr>
            <a:endParaRPr lang="en-GB" sz="2200" dirty="0">
              <a:solidFill>
                <a:schemeClr val="accent4"/>
              </a:solidFill>
            </a:endParaRPr>
          </a:p>
          <a:p>
            <a:pPr marL="800100" lvl="1" indent="-342900">
              <a:buFont typeface="Arial" panose="020B0604020202020204" pitchFamily="34" charset="0"/>
              <a:buChar char="•"/>
            </a:pPr>
            <a:endParaRPr lang="en-GB" sz="2200" dirty="0">
              <a:solidFill>
                <a:schemeClr val="accent4"/>
              </a:solidFill>
            </a:endParaRPr>
          </a:p>
          <a:p>
            <a:pPr marL="800100" lvl="1"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0" y="345182"/>
            <a:ext cx="10349651" cy="769441"/>
          </a:xfrm>
          <a:prstGeom prst="rect">
            <a:avLst/>
          </a:prstGeom>
          <a:noFill/>
        </p:spPr>
        <p:txBody>
          <a:bodyPr wrap="square" rtlCol="0" anchor="t">
            <a:spAutoFit/>
          </a:bodyPr>
          <a:lstStyle/>
          <a:p>
            <a:r>
              <a:rPr lang="en-GB" sz="4400" b="1" dirty="0">
                <a:latin typeface="Arial" panose="020B0604020202020204" pitchFamily="34" charset="0"/>
                <a:cs typeface="Arial" panose="020B0604020202020204" pitchFamily="34" charset="0"/>
              </a:rPr>
              <a:t>Reduction strategies</a:t>
            </a:r>
          </a:p>
        </p:txBody>
      </p:sp>
      <p:sp>
        <p:nvSpPr>
          <p:cNvPr id="3" name="Rectangle 2"/>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2" name="TextBox 1"/>
          <p:cNvSpPr txBox="1"/>
          <p:nvPr/>
        </p:nvSpPr>
        <p:spPr>
          <a:xfrm>
            <a:off x="403340" y="5400615"/>
            <a:ext cx="4785284" cy="461665"/>
          </a:xfrm>
          <a:prstGeom prst="rect">
            <a:avLst/>
          </a:prstGeom>
          <a:noFill/>
        </p:spPr>
        <p:txBody>
          <a:bodyPr wrap="none" rtlCol="0">
            <a:spAutoFit/>
          </a:bodyPr>
          <a:lstStyle/>
          <a:p>
            <a:r>
              <a:rPr lang="en-GB" sz="2400" b="1" dirty="0">
                <a:solidFill>
                  <a:schemeClr val="accent1"/>
                </a:solidFill>
                <a:latin typeface="Arial" panose="020B0604020202020204" pitchFamily="34" charset="0"/>
                <a:cs typeface="Arial" panose="020B0604020202020204" pitchFamily="34" charset="0"/>
              </a:rPr>
              <a:t>Plus more strategies to come…</a:t>
            </a:r>
          </a:p>
        </p:txBody>
      </p:sp>
      <p:pic>
        <p:nvPicPr>
          <p:cNvPr id="8194" name="Picture 2" descr="epac_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642" y="512763"/>
            <a:ext cx="4716141" cy="26533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29869" y="437514"/>
            <a:ext cx="4366371" cy="584775"/>
          </a:xfrm>
          <a:prstGeom prst="rect">
            <a:avLst/>
          </a:prstGeom>
          <a:noFill/>
        </p:spPr>
        <p:txBody>
          <a:bodyPr wrap="square" rtlCol="0">
            <a:spAutoFit/>
          </a:bodyPr>
          <a:lstStyle/>
          <a:p>
            <a:r>
              <a:rPr lang="en-GB" sz="3200" b="1" dirty="0">
                <a:solidFill>
                  <a:schemeClr val="accent1"/>
                </a:solidFill>
                <a:latin typeface="Arial" panose="020B0604020202020204" pitchFamily="34" charset="0"/>
                <a:cs typeface="Arial" panose="020B0604020202020204" pitchFamily="34" charset="0"/>
              </a:rPr>
              <a:t>EPAC</a:t>
            </a:r>
          </a:p>
        </p:txBody>
      </p:sp>
    </p:spTree>
    <p:extLst>
      <p:ext uri="{BB962C8B-B14F-4D97-AF65-F5344CB8AC3E}">
        <p14:creationId xmlns:p14="http://schemas.microsoft.com/office/powerpoint/2010/main" val="3014034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5" y="1387942"/>
            <a:ext cx="5878978" cy="5847755"/>
          </a:xfrm>
          <a:prstGeom prst="rect">
            <a:avLst/>
          </a:prstGeom>
        </p:spPr>
        <p:txBody>
          <a:bodyPr wrap="square">
            <a:spAutoFit/>
          </a:bodyPr>
          <a:lstStyle/>
          <a:p>
            <a:pPr marL="342900" indent="-342900">
              <a:buFont typeface="Arial" panose="020B0604020202020204" pitchFamily="34" charset="0"/>
              <a:buChar char="•"/>
            </a:pPr>
            <a:r>
              <a:rPr lang="en-GB" sz="2800" dirty="0">
                <a:solidFill>
                  <a:schemeClr val="accent4"/>
                </a:solidFill>
                <a:latin typeface="Arial" panose="020B0604020202020204" pitchFamily="34" charset="0"/>
                <a:cs typeface="Arial" panose="020B0604020202020204" pitchFamily="34" charset="0"/>
              </a:rPr>
              <a:t>Currently finishing up analysis for all machine areas and exploring mitigation strategies</a:t>
            </a:r>
          </a:p>
          <a:p>
            <a:pPr marL="342900" indent="-342900">
              <a:buFont typeface="Arial" panose="020B0604020202020204" pitchFamily="34" charset="0"/>
              <a:buChar char="•"/>
            </a:pPr>
            <a:r>
              <a:rPr lang="en-GB" sz="2800" dirty="0">
                <a:solidFill>
                  <a:schemeClr val="accent4"/>
                </a:solidFill>
                <a:latin typeface="Arial" panose="020B0604020202020204" pitchFamily="34" charset="0"/>
                <a:cs typeface="Arial" panose="020B0604020202020204" pitchFamily="34" charset="0"/>
              </a:rPr>
              <a:t>Many of us writing up report</a:t>
            </a:r>
          </a:p>
          <a:p>
            <a:pPr marL="342900" indent="-342900">
              <a:buFont typeface="Arial" panose="020B0604020202020204" pitchFamily="34" charset="0"/>
              <a:buChar char="•"/>
            </a:pPr>
            <a:r>
              <a:rPr lang="en-GB" sz="2800" b="1" dirty="0">
                <a:solidFill>
                  <a:schemeClr val="accent3"/>
                </a:solidFill>
                <a:latin typeface="Arial" panose="020B0604020202020204" pitchFamily="34" charset="0"/>
                <a:cs typeface="Arial" panose="020B0604020202020204" pitchFamily="34" charset="0"/>
              </a:rPr>
              <a:t>To be published in the new year!</a:t>
            </a:r>
          </a:p>
          <a:p>
            <a:pPr marL="342900" indent="-342900">
              <a:buFont typeface="Arial" panose="020B0604020202020204" pitchFamily="34" charset="0"/>
              <a:buChar char="•"/>
            </a:pPr>
            <a:r>
              <a:rPr lang="en-GB" sz="2800" b="1" dirty="0">
                <a:solidFill>
                  <a:schemeClr val="accent1"/>
                </a:solidFill>
                <a:latin typeface="Arial" panose="020B0604020202020204" pitchFamily="34" charset="0"/>
                <a:cs typeface="Arial" panose="020B0604020202020204" pitchFamily="34" charset="0"/>
              </a:rPr>
              <a:t>Hope you are all looking forward to reading and implementing our findings in your own work!</a:t>
            </a:r>
          </a:p>
          <a:p>
            <a:pPr marL="342900" indent="-342900">
              <a:buFont typeface="Arial" panose="020B0604020202020204" pitchFamily="34" charset="0"/>
              <a:buChar char="•"/>
            </a:pPr>
            <a:endParaRPr lang="en-GB" sz="2200" dirty="0">
              <a:solidFill>
                <a:schemeClr val="accent4"/>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0" y="345182"/>
            <a:ext cx="1034965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Conclusions</a:t>
            </a:r>
          </a:p>
        </p:txBody>
      </p:sp>
      <p:sp>
        <p:nvSpPr>
          <p:cNvPr id="3" name="Rectangle 2"/>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pic>
        <p:nvPicPr>
          <p:cNvPr id="2" name="Picture 1"/>
          <p:cNvPicPr>
            <a:picLocks noChangeAspect="1"/>
          </p:cNvPicPr>
          <p:nvPr/>
        </p:nvPicPr>
        <p:blipFill>
          <a:blip r:embed="rId3"/>
          <a:stretch>
            <a:fillRect/>
          </a:stretch>
        </p:blipFill>
        <p:spPr>
          <a:xfrm>
            <a:off x="6589171" y="83577"/>
            <a:ext cx="5602829" cy="6509603"/>
          </a:xfrm>
          <a:prstGeom prst="rect">
            <a:avLst/>
          </a:prstGeom>
        </p:spPr>
      </p:pic>
    </p:spTree>
    <p:extLst>
      <p:ext uri="{BB962C8B-B14F-4D97-AF65-F5344CB8AC3E}">
        <p14:creationId xmlns:p14="http://schemas.microsoft.com/office/powerpoint/2010/main" val="668478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255196" y="2160730"/>
            <a:ext cx="6100643" cy="2308324"/>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Thank you</a:t>
            </a:r>
          </a:p>
          <a:p>
            <a:endParaRPr lang="en-US" sz="4800" b="1" spc="-150" dirty="0">
              <a:solidFill>
                <a:srgbClr val="002060"/>
              </a:solidFill>
              <a:latin typeface="Arial" panose="020B0604020202020204" pitchFamily="34" charset="0"/>
              <a:cs typeface="Arial" panose="020B0604020202020204" pitchFamily="34" charset="0"/>
            </a:endParaRPr>
          </a:p>
          <a:p>
            <a:r>
              <a:rPr lang="en-US" sz="4800" b="1" spc="-150" dirty="0">
                <a:solidFill>
                  <a:srgbClr val="002060"/>
                </a:solidFill>
                <a:latin typeface="Arial" panose="020B0604020202020204" pitchFamily="34" charset="0"/>
                <a:cs typeface="Arial" panose="020B0604020202020204" pitchFamily="34" charset="0"/>
              </a:rPr>
              <a:t>Any Questions?</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7" name="Rectangle 6">
            <a:extLst>
              <a:ext uri="{FF2B5EF4-FFF2-40B4-BE49-F238E27FC236}">
                <a16:creationId xmlns:a16="http://schemas.microsoft.com/office/drawing/2014/main" id="{9969D5D6-9CBF-2F47-ABA6-C44F092862B7}"/>
              </a:ext>
            </a:extLst>
          </p:cNvPr>
          <p:cNvSpPr/>
          <p:nvPr/>
        </p:nvSpPr>
        <p:spPr>
          <a:xfrm>
            <a:off x="973969" y="5904254"/>
            <a:ext cx="3556467" cy="646331"/>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Facebook: </a:t>
            </a:r>
            <a:r>
              <a:rPr lang="en-GB" dirty="0">
                <a:latin typeface="Arial" panose="020B0604020202020204" pitchFamily="34" charset="0"/>
                <a:cs typeface="Arial" panose="020B0604020202020204" pitchFamily="34" charset="0"/>
              </a:rPr>
              <a:t>Science and Technology Facilities Council</a:t>
            </a:r>
            <a:endParaRPr lang="en-GB" sz="1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FD539E4-64DB-C141-80BC-DC0282462C17}"/>
              </a:ext>
            </a:extLst>
          </p:cNvPr>
          <p:cNvSpPr/>
          <p:nvPr/>
        </p:nvSpPr>
        <p:spPr>
          <a:xfrm>
            <a:off x="4286723" y="5904254"/>
            <a:ext cx="2734685" cy="369332"/>
          </a:xfrm>
          <a:prstGeom prst="rect">
            <a:avLst/>
          </a:prstGeom>
        </p:spPr>
        <p:txBody>
          <a:bodyPr wrap="square">
            <a:spAutoFit/>
          </a:bodyPr>
          <a:lstStyle/>
          <a:p>
            <a:r>
              <a:rPr lang="en-GB" sz="1600" b="1" dirty="0">
                <a:latin typeface="Arial" panose="020B0604020202020204" pitchFamily="34" charset="0"/>
                <a:cs typeface="Arial" panose="020B0604020202020204" pitchFamily="34" charset="0"/>
              </a:rPr>
              <a:t>Twitter:@</a:t>
            </a:r>
            <a:r>
              <a:rPr lang="en-GB" dirty="0" err="1">
                <a:latin typeface="Arial" panose="020B0604020202020204" pitchFamily="34" charset="0"/>
                <a:cs typeface="Arial" panose="020B0604020202020204" pitchFamily="34" charset="0"/>
              </a:rPr>
              <a:t>STFC_matters</a:t>
            </a:r>
            <a:endParaRPr lang="en-GB"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AEB0994-2D52-2647-9C24-1B83B0A77782}"/>
              </a:ext>
            </a:extLst>
          </p:cNvPr>
          <p:cNvSpPr/>
          <p:nvPr/>
        </p:nvSpPr>
        <p:spPr>
          <a:xfrm>
            <a:off x="7265120" y="5904254"/>
            <a:ext cx="3319373" cy="646331"/>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YouTube: </a:t>
            </a:r>
            <a:r>
              <a:rPr lang="en-GB" dirty="0">
                <a:latin typeface="Arial" panose="020B0604020202020204" pitchFamily="34" charset="0"/>
                <a:cs typeface="Arial" panose="020B0604020202020204" pitchFamily="34" charset="0"/>
              </a:rPr>
              <a:t>Science and Technology Facilities Council</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72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20797" y="1393952"/>
            <a:ext cx="4604410" cy="4247317"/>
          </a:xfrm>
          <a:prstGeom prst="rect">
            <a:avLst/>
          </a:prstGeom>
        </p:spPr>
        <p:txBody>
          <a:bodyPr wrap="square">
            <a:spAutoFit/>
          </a:bodyPr>
          <a:lstStyle/>
          <a:p>
            <a:pPr marL="285750" indent="-285750">
              <a:lnSpc>
                <a:spcPct val="150000"/>
              </a:lnSpc>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Introduce: goals, motivation, and the facility.</a:t>
            </a:r>
          </a:p>
          <a:p>
            <a:pPr marL="285750" indent="-285750">
              <a:lnSpc>
                <a:spcPct val="150000"/>
              </a:lnSpc>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Share progress on analysis of impact:</a:t>
            </a:r>
          </a:p>
          <a:p>
            <a:pPr marL="742950" lvl="1" indent="-285750">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RF systems</a:t>
            </a:r>
          </a:p>
          <a:p>
            <a:pPr marL="742950" lvl="1" indent="-285750">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Laser and timing systems</a:t>
            </a:r>
          </a:p>
          <a:p>
            <a:pPr marL="742950" lvl="1" indent="-285750">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Magnets</a:t>
            </a:r>
          </a:p>
          <a:p>
            <a:pPr marL="742950" lvl="1" indent="-285750">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Diagnostics</a:t>
            </a:r>
          </a:p>
          <a:p>
            <a:pPr marL="742950" lvl="1" indent="-285750">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Vacuum</a:t>
            </a:r>
          </a:p>
          <a:p>
            <a:pPr marL="742950" lvl="1" indent="-285750">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Controls and computing</a:t>
            </a:r>
          </a:p>
          <a:p>
            <a:pPr marL="742950" lvl="1" indent="-285750">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Infrastructure</a:t>
            </a:r>
          </a:p>
          <a:p>
            <a:pPr marL="742950" lvl="1" indent="-285750">
              <a:spcAft>
                <a:spcPts val="600"/>
              </a:spcAft>
              <a:buFont typeface="Arial" panose="020B0604020202020204" pitchFamily="34" charset="0"/>
              <a:buChar char="•"/>
            </a:pPr>
            <a:r>
              <a:rPr lang="en-GB" sz="1400" dirty="0">
                <a:solidFill>
                  <a:srgbClr val="626262"/>
                </a:solidFill>
                <a:latin typeface="Arial" panose="020B0604020202020204" pitchFamily="34" charset="0"/>
                <a:cs typeface="Arial" panose="020B0604020202020204" pitchFamily="34" charset="0"/>
              </a:rPr>
              <a:t>Climate control</a:t>
            </a:r>
            <a:endParaRPr lang="en-GB" sz="1600" dirty="0">
              <a:solidFill>
                <a:srgbClr val="626262"/>
              </a:solidFill>
              <a:latin typeface="Arial" panose="020B0604020202020204" pitchFamily="34" charset="0"/>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Present initial findings</a:t>
            </a:r>
          </a:p>
          <a:p>
            <a:pPr>
              <a:lnSpc>
                <a:spcPct val="150000"/>
              </a:lnSpc>
            </a:pPr>
            <a:endParaRPr lang="en-GB" sz="2000" dirty="0">
              <a:solidFill>
                <a:srgbClr val="62626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Overview</a:t>
            </a:r>
          </a:p>
        </p:txBody>
      </p:sp>
      <p:sp>
        <p:nvSpPr>
          <p:cNvPr id="6" name="TextBox 5">
            <a:extLst>
              <a:ext uri="{FF2B5EF4-FFF2-40B4-BE49-F238E27FC236}">
                <a16:creationId xmlns:a16="http://schemas.microsoft.com/office/drawing/2014/main" id="{F324C67A-C52D-5544-86B0-813208112397}"/>
              </a:ext>
            </a:extLst>
          </p:cNvPr>
          <p:cNvSpPr txBox="1"/>
          <p:nvPr/>
        </p:nvSpPr>
        <p:spPr>
          <a:xfrm rot="16200000">
            <a:off x="10716762" y="4838514"/>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John Dawson </a:t>
            </a:r>
          </a:p>
        </p:txBody>
      </p:sp>
      <p:pic>
        <p:nvPicPr>
          <p:cNvPr id="4100" name="Picture 4" descr="May be an image of tree and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235"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688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1" y="345182"/>
            <a:ext cx="1053429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Motivation and Goals</a:t>
            </a:r>
          </a:p>
        </p:txBody>
      </p:sp>
      <p:pic>
        <p:nvPicPr>
          <p:cNvPr id="3074" name="Picture 2" descr="Climate change boosted Australia bushfire risk by at least 30% - BBC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865" y="217284"/>
            <a:ext cx="5095629" cy="28662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505412" y="217284"/>
            <a:ext cx="3596054" cy="369332"/>
          </a:xfrm>
          <a:prstGeom prst="rect">
            <a:avLst/>
          </a:prstGeom>
          <a:noFill/>
        </p:spPr>
        <p:txBody>
          <a:bodyPr wrap="square" rtlCol="0">
            <a:spAutoFit/>
          </a:bodyPr>
          <a:lstStyle/>
          <a:p>
            <a:r>
              <a:rPr lang="en-GB" dirty="0">
                <a:solidFill>
                  <a:schemeClr val="bg2"/>
                </a:solidFill>
              </a:rPr>
              <a:t>Australian bush fires 2019-2020</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199" y="3304515"/>
            <a:ext cx="6887628" cy="3586369"/>
          </a:xfrm>
          <a:prstGeom prst="rect">
            <a:avLst/>
          </a:prstGeom>
        </p:spPr>
      </p:pic>
      <p:sp>
        <p:nvSpPr>
          <p:cNvPr id="3" name="TextBox 2"/>
          <p:cNvSpPr txBox="1"/>
          <p:nvPr/>
        </p:nvSpPr>
        <p:spPr>
          <a:xfrm>
            <a:off x="6725679" y="4009294"/>
            <a:ext cx="2286000" cy="400110"/>
          </a:xfrm>
          <a:prstGeom prst="rect">
            <a:avLst/>
          </a:prstGeom>
          <a:noFill/>
        </p:spPr>
        <p:txBody>
          <a:bodyPr wrap="square" rtlCol="0">
            <a:spAutoFit/>
          </a:bodyPr>
          <a:lstStyle/>
          <a:p>
            <a:r>
              <a:rPr lang="en-GB" b="1" dirty="0"/>
              <a:t>=</a:t>
            </a:r>
            <a:r>
              <a:rPr lang="en-GB" dirty="0"/>
              <a:t> 	</a:t>
            </a:r>
            <a:r>
              <a:rPr lang="en-GB" sz="2000" b="1" dirty="0"/>
              <a:t>x 2 billion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101" y="4000557"/>
            <a:ext cx="613783" cy="509206"/>
          </a:xfrm>
          <a:prstGeom prst="rect">
            <a:avLst/>
          </a:prstGeom>
        </p:spPr>
      </p:pic>
      <p:sp>
        <p:nvSpPr>
          <p:cNvPr id="4" name="Rectangle 3">
            <a:extLst>
              <a:ext uri="{FF2B5EF4-FFF2-40B4-BE49-F238E27FC236}">
                <a16:creationId xmlns:a16="http://schemas.microsoft.com/office/drawing/2014/main" id="{697BFE5A-7C82-E244-83C3-A634D5C30E22}"/>
              </a:ext>
            </a:extLst>
          </p:cNvPr>
          <p:cNvSpPr/>
          <p:nvPr/>
        </p:nvSpPr>
        <p:spPr>
          <a:xfrm>
            <a:off x="416315" y="1387942"/>
            <a:ext cx="5468437" cy="4016484"/>
          </a:xfrm>
          <a:prstGeom prst="rect">
            <a:avLst/>
          </a:prstGeom>
        </p:spPr>
        <p:txBody>
          <a:bodyPr wrap="square">
            <a:spAutoFit/>
          </a:bodyPr>
          <a:lstStyle/>
          <a:p>
            <a:r>
              <a:rPr lang="en-GB" sz="2000" b="1" dirty="0">
                <a:solidFill>
                  <a:srgbClr val="626262"/>
                </a:solidFill>
                <a:latin typeface="Arial" panose="020B0604020202020204" pitchFamily="34" charset="0"/>
                <a:cs typeface="Arial" panose="020B0604020202020204" pitchFamily="34" charset="0"/>
              </a:rPr>
              <a:t>Motivation: </a:t>
            </a:r>
          </a:p>
          <a:p>
            <a:pPr marL="800100" lvl="1" indent="-34290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The climate crisis!</a:t>
            </a:r>
          </a:p>
          <a:p>
            <a:pPr marL="800100" lvl="1" indent="-34290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STFC commitment to net zero by 2040</a:t>
            </a:r>
          </a:p>
          <a:p>
            <a:pPr marL="800100" lvl="1" indent="-342900">
              <a:spcAft>
                <a:spcPts val="600"/>
              </a:spcAft>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Accelerators use a lot of electricity and produce a lot of CO</a:t>
            </a:r>
            <a:r>
              <a:rPr lang="en-GB" sz="2000" baseline="-25000" dirty="0">
                <a:solidFill>
                  <a:srgbClr val="626262"/>
                </a:solidFill>
                <a:latin typeface="Arial" panose="020B0604020202020204" pitchFamily="34" charset="0"/>
                <a:cs typeface="Arial" panose="020B0604020202020204" pitchFamily="34" charset="0"/>
              </a:rPr>
              <a:t>2</a:t>
            </a:r>
          </a:p>
          <a:p>
            <a:r>
              <a:rPr lang="en-GB" sz="2000" b="1" dirty="0">
                <a:solidFill>
                  <a:srgbClr val="626262"/>
                </a:solidFill>
                <a:latin typeface="Arial" panose="020B0604020202020204" pitchFamily="34" charset="0"/>
                <a:cs typeface="Arial" panose="020B0604020202020204" pitchFamily="34" charset="0"/>
              </a:rPr>
              <a:t>Goals: </a:t>
            </a:r>
          </a:p>
          <a:p>
            <a:pPr marL="800100" lvl="1" indent="-34290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Analyse carbon footprint of  a facility</a:t>
            </a:r>
          </a:p>
          <a:p>
            <a:pPr marL="800100" lvl="1" indent="-34290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Identify key areas that contribute</a:t>
            </a:r>
          </a:p>
          <a:p>
            <a:pPr marL="800100" lvl="1" indent="-342900">
              <a:spcAft>
                <a:spcPts val="600"/>
              </a:spcAft>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Find the most impactful solutions</a:t>
            </a:r>
          </a:p>
          <a:p>
            <a:pPr>
              <a:spcAft>
                <a:spcPts val="600"/>
              </a:spcAft>
            </a:pPr>
            <a:endParaRPr lang="en-GB" sz="2000" b="1" dirty="0">
              <a:solidFill>
                <a:schemeClr val="accent3"/>
              </a:solidFill>
              <a:latin typeface="Arial" panose="020B0604020202020204" pitchFamily="34" charset="0"/>
              <a:cs typeface="Arial" panose="020B0604020202020204" pitchFamily="34" charset="0"/>
            </a:endParaRPr>
          </a:p>
          <a:p>
            <a:pPr>
              <a:spcAft>
                <a:spcPts val="600"/>
              </a:spcAft>
            </a:pPr>
            <a:r>
              <a:rPr lang="en-GB" sz="2000" b="1" dirty="0">
                <a:solidFill>
                  <a:schemeClr val="accent3"/>
                </a:solidFill>
                <a:latin typeface="Arial" panose="020B0604020202020204" pitchFamily="34" charset="0"/>
                <a:cs typeface="Arial" panose="020B0604020202020204" pitchFamily="34" charset="0"/>
              </a:rPr>
              <a:t>Conclusions easily transferrable to other facilities</a:t>
            </a:r>
          </a:p>
        </p:txBody>
      </p:sp>
    </p:spTree>
    <p:extLst>
      <p:ext uri="{BB962C8B-B14F-4D97-AF65-F5344CB8AC3E}">
        <p14:creationId xmlns:p14="http://schemas.microsoft.com/office/powerpoint/2010/main" val="28267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2931415" y="5880811"/>
            <a:ext cx="10719460" cy="461665"/>
          </a:xfrm>
          <a:prstGeom prst="rect">
            <a:avLst/>
          </a:prstGeom>
        </p:spPr>
        <p:txBody>
          <a:bodyPr wrap="square">
            <a:spAutoFit/>
          </a:bodyPr>
          <a:lstStyle/>
          <a:p>
            <a:r>
              <a:rPr lang="en-GB" sz="2400" b="1" dirty="0">
                <a:solidFill>
                  <a:schemeClr val="accent3"/>
                </a:solidFill>
                <a:latin typeface="Arial" panose="020B0604020202020204" pitchFamily="34" charset="0"/>
                <a:cs typeface="Arial" panose="020B0604020202020204" pitchFamily="34" charset="0"/>
              </a:rPr>
              <a:t>RUEDI</a:t>
            </a:r>
            <a:r>
              <a:rPr lang="en-GB" sz="2400" b="1" dirty="0">
                <a:solidFill>
                  <a:srgbClr val="626262"/>
                </a:solidFill>
                <a:latin typeface="Arial" panose="020B0604020202020204" pitchFamily="34" charset="0"/>
                <a:cs typeface="Arial" panose="020B0604020202020204" pitchFamily="34" charset="0"/>
              </a:rPr>
              <a:t>: </a:t>
            </a:r>
            <a:r>
              <a:rPr lang="en-GB" sz="2400" b="1" dirty="0">
                <a:solidFill>
                  <a:schemeClr val="accent3"/>
                </a:solidFill>
                <a:latin typeface="Arial" panose="020B0604020202020204" pitchFamily="34" charset="0"/>
                <a:cs typeface="Arial" panose="020B0604020202020204" pitchFamily="34" charset="0"/>
              </a:rPr>
              <a:t>R</a:t>
            </a:r>
            <a:r>
              <a:rPr lang="en-GB" sz="2400" b="1" dirty="0">
                <a:solidFill>
                  <a:srgbClr val="626262"/>
                </a:solidFill>
                <a:latin typeface="Arial" panose="020B0604020202020204" pitchFamily="34" charset="0"/>
                <a:cs typeface="Arial" panose="020B0604020202020204" pitchFamily="34" charset="0"/>
              </a:rPr>
              <a:t>elativistic </a:t>
            </a:r>
            <a:r>
              <a:rPr lang="en-GB" sz="2400" b="1" dirty="0">
                <a:solidFill>
                  <a:schemeClr val="accent3"/>
                </a:solidFill>
                <a:latin typeface="Arial" panose="020B0604020202020204" pitchFamily="34" charset="0"/>
                <a:cs typeface="Arial" panose="020B0604020202020204" pitchFamily="34" charset="0"/>
              </a:rPr>
              <a:t>U</a:t>
            </a:r>
            <a:r>
              <a:rPr lang="en-GB" sz="2400" b="1" dirty="0">
                <a:solidFill>
                  <a:srgbClr val="626262"/>
                </a:solidFill>
                <a:latin typeface="Arial" panose="020B0604020202020204" pitchFamily="34" charset="0"/>
                <a:cs typeface="Arial" panose="020B0604020202020204" pitchFamily="34" charset="0"/>
              </a:rPr>
              <a:t>ltra-fast </a:t>
            </a:r>
            <a:r>
              <a:rPr lang="en-GB" sz="2400" b="1" dirty="0">
                <a:solidFill>
                  <a:schemeClr val="accent3"/>
                </a:solidFill>
                <a:latin typeface="Arial" panose="020B0604020202020204" pitchFamily="34" charset="0"/>
                <a:cs typeface="Arial" panose="020B0604020202020204" pitchFamily="34" charset="0"/>
              </a:rPr>
              <a:t>E</a:t>
            </a:r>
            <a:r>
              <a:rPr lang="en-GB" sz="2400" b="1" dirty="0">
                <a:solidFill>
                  <a:srgbClr val="626262"/>
                </a:solidFill>
                <a:latin typeface="Arial" panose="020B0604020202020204" pitchFamily="34" charset="0"/>
                <a:cs typeface="Arial" panose="020B0604020202020204" pitchFamily="34" charset="0"/>
              </a:rPr>
              <a:t>lectron </a:t>
            </a:r>
            <a:r>
              <a:rPr lang="en-GB" sz="2400" b="1" dirty="0">
                <a:solidFill>
                  <a:schemeClr val="accent3"/>
                </a:solidFill>
                <a:latin typeface="Arial" panose="020B0604020202020204" pitchFamily="34" charset="0"/>
                <a:cs typeface="Arial" panose="020B0604020202020204" pitchFamily="34" charset="0"/>
              </a:rPr>
              <a:t>D</a:t>
            </a:r>
            <a:r>
              <a:rPr lang="en-GB" sz="2400" b="1" dirty="0">
                <a:solidFill>
                  <a:srgbClr val="626262"/>
                </a:solidFill>
                <a:latin typeface="Arial" panose="020B0604020202020204" pitchFamily="34" charset="0"/>
                <a:cs typeface="Arial" panose="020B0604020202020204" pitchFamily="34" charset="0"/>
              </a:rPr>
              <a:t>iffraction and </a:t>
            </a:r>
            <a:r>
              <a:rPr lang="en-GB" sz="2400" b="1" dirty="0">
                <a:solidFill>
                  <a:schemeClr val="accent3"/>
                </a:solidFill>
                <a:latin typeface="Arial" panose="020B0604020202020204" pitchFamily="34" charset="0"/>
                <a:cs typeface="Arial" panose="020B0604020202020204" pitchFamily="34" charset="0"/>
              </a:rPr>
              <a:t>I</a:t>
            </a:r>
            <a:r>
              <a:rPr lang="en-GB" sz="2400" b="1" dirty="0">
                <a:solidFill>
                  <a:srgbClr val="626262"/>
                </a:solidFill>
                <a:latin typeface="Arial" panose="020B0604020202020204" pitchFamily="34" charset="0"/>
                <a:cs typeface="Arial" panose="020B0604020202020204" pitchFamily="34" charset="0"/>
              </a:rPr>
              <a:t>maging</a:t>
            </a:r>
          </a:p>
        </p:txBody>
      </p:sp>
      <p:sp>
        <p:nvSpPr>
          <p:cNvPr id="7" name="TextBox 6">
            <a:extLst>
              <a:ext uri="{FF2B5EF4-FFF2-40B4-BE49-F238E27FC236}">
                <a16:creationId xmlns:a16="http://schemas.microsoft.com/office/drawing/2014/main" id="{67B54F19-1212-9345-95FF-9D2815FD6E96}"/>
              </a:ext>
            </a:extLst>
          </p:cNvPr>
          <p:cNvSpPr txBox="1"/>
          <p:nvPr/>
        </p:nvSpPr>
        <p:spPr>
          <a:xfrm>
            <a:off x="403340" y="345182"/>
            <a:ext cx="7887805"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An Introduction to RUEDI</a:t>
            </a:r>
          </a:p>
        </p:txBody>
      </p:sp>
      <p:pic>
        <p:nvPicPr>
          <p:cNvPr id="2" name="Picture 1"/>
          <p:cNvPicPr>
            <a:picLocks noChangeAspect="1"/>
          </p:cNvPicPr>
          <p:nvPr/>
        </p:nvPicPr>
        <p:blipFill>
          <a:blip r:embed="rId3"/>
          <a:stretch>
            <a:fillRect/>
          </a:stretch>
        </p:blipFill>
        <p:spPr>
          <a:xfrm>
            <a:off x="1019908" y="1114623"/>
            <a:ext cx="9467205" cy="4648408"/>
          </a:xfrm>
          <a:prstGeom prst="rect">
            <a:avLst/>
          </a:prstGeom>
        </p:spPr>
      </p:pic>
      <p:sp>
        <p:nvSpPr>
          <p:cNvPr id="380" name="Rectangle 379">
            <a:extLst>
              <a:ext uri="{FF2B5EF4-FFF2-40B4-BE49-F238E27FC236}">
                <a16:creationId xmlns:a16="http://schemas.microsoft.com/office/drawing/2014/main" id="{697BFE5A-7C82-E244-83C3-A634D5C30E22}"/>
              </a:ext>
            </a:extLst>
          </p:cNvPr>
          <p:cNvSpPr/>
          <p:nvPr/>
        </p:nvSpPr>
        <p:spPr>
          <a:xfrm>
            <a:off x="7342650" y="336320"/>
            <a:ext cx="10719460" cy="830997"/>
          </a:xfrm>
          <a:prstGeom prst="rect">
            <a:avLst/>
          </a:prstGeom>
        </p:spPr>
        <p:txBody>
          <a:bodyPr wrap="square">
            <a:spAutoFit/>
          </a:bodyPr>
          <a:lstStyle/>
          <a:p>
            <a:r>
              <a:rPr lang="en-GB" sz="2400" b="1" dirty="0">
                <a:solidFill>
                  <a:schemeClr val="accent1"/>
                </a:solidFill>
                <a:latin typeface="Arial" panose="020B0604020202020204" pitchFamily="34" charset="0"/>
                <a:cs typeface="Arial" panose="020B0604020202020204" pitchFamily="34" charset="0"/>
              </a:rPr>
              <a:t>Currently in CDR phase</a:t>
            </a:r>
          </a:p>
          <a:p>
            <a:r>
              <a:rPr lang="en-GB" sz="2400" b="1" dirty="0">
                <a:solidFill>
                  <a:schemeClr val="accent1"/>
                </a:solidFill>
                <a:latin typeface="Arial" panose="020B0604020202020204" pitchFamily="34" charset="0"/>
                <a:cs typeface="Arial" panose="020B0604020202020204" pitchFamily="34" charset="0"/>
              </a:rPr>
              <a:t>Produces MeV electron energies</a:t>
            </a:r>
          </a:p>
        </p:txBody>
      </p:sp>
    </p:spTree>
    <p:extLst>
      <p:ext uri="{BB962C8B-B14F-4D97-AF65-F5344CB8AC3E}">
        <p14:creationId xmlns:p14="http://schemas.microsoft.com/office/powerpoint/2010/main" val="2101866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ontent Placeholder 2"/>
          <p:cNvSpPr txBox="1">
            <a:spLocks/>
          </p:cNvSpPr>
          <p:nvPr/>
        </p:nvSpPr>
        <p:spPr>
          <a:xfrm>
            <a:off x="403340" y="128567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4"/>
                </a:solidFill>
                <a:effectLst/>
                <a:uLnTx/>
                <a:uFillTx/>
                <a:latin typeface="Calibri" panose="020F0502020204030204"/>
                <a:ea typeface="+mn-ea"/>
                <a:cs typeface="+mn-cs"/>
              </a:rPr>
              <a:t>Produce a simple quadrupole model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4"/>
                </a:solidFill>
                <a:effectLst/>
                <a:uLnTx/>
                <a:uFillTx/>
                <a:latin typeface="Calibri" panose="020F0502020204030204"/>
                <a:ea typeface="+mn-ea"/>
                <a:cs typeface="+mn-cs"/>
              </a:rPr>
              <a:t>Sketch out geometry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4"/>
                </a:solidFill>
                <a:effectLst/>
                <a:uLnTx/>
                <a:uFillTx/>
                <a:latin typeface="Calibri" panose="020F0502020204030204"/>
                <a:ea typeface="+mn-ea"/>
                <a:cs typeface="+mn-cs"/>
              </a:rPr>
              <a:t>Interaction of different variables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4"/>
                </a:solidFill>
                <a:effectLst/>
                <a:uLnTx/>
                <a:uFillTx/>
                <a:latin typeface="Calibri" panose="020F0502020204030204"/>
                <a:ea typeface="+mn-ea"/>
                <a:cs typeface="+mn-cs"/>
              </a:rPr>
              <a:t>Mass of copper and steel; power used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92" name="Group 91"/>
          <p:cNvGrpSpPr/>
          <p:nvPr/>
        </p:nvGrpSpPr>
        <p:grpSpPr>
          <a:xfrm>
            <a:off x="10013721" y="4436470"/>
            <a:ext cx="1959781" cy="2316439"/>
            <a:chOff x="8898562" y="2147110"/>
            <a:chExt cx="1959781" cy="2316439"/>
          </a:xfrm>
        </p:grpSpPr>
        <p:sp>
          <p:nvSpPr>
            <p:cNvPr id="93" name="Rectangle 92"/>
            <p:cNvSpPr/>
            <p:nvPr/>
          </p:nvSpPr>
          <p:spPr>
            <a:xfrm>
              <a:off x="9495462" y="2724618"/>
              <a:ext cx="750887" cy="1135524"/>
            </a:xfrm>
            <a:prstGeom prst="rect">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p:cNvSpPr/>
            <p:nvPr/>
          </p:nvSpPr>
          <p:spPr>
            <a:xfrm>
              <a:off x="10469307" y="2724618"/>
              <a:ext cx="379055" cy="11355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Block Arc 94"/>
            <p:cNvSpPr>
              <a:spLocks noChangeAspect="1"/>
            </p:cNvSpPr>
            <p:nvPr/>
          </p:nvSpPr>
          <p:spPr>
            <a:xfrm>
              <a:off x="9649450" y="2147110"/>
              <a:ext cx="1198912" cy="1200543"/>
            </a:xfrm>
            <a:prstGeom prst="blockArc">
              <a:avLst>
                <a:gd name="adj1" fmla="val 16200000"/>
                <a:gd name="adj2" fmla="val 0"/>
                <a:gd name="adj3" fmla="val 3200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6" name="Rectangle 95"/>
            <p:cNvSpPr/>
            <p:nvPr/>
          </p:nvSpPr>
          <p:spPr>
            <a:xfrm>
              <a:off x="8898562" y="2724618"/>
              <a:ext cx="379055" cy="11355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p:cNvSpPr/>
            <p:nvPr/>
          </p:nvSpPr>
          <p:spPr>
            <a:xfrm rot="5400000">
              <a:off x="9681378" y="1958640"/>
              <a:ext cx="379055" cy="75600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Block Arc 97"/>
            <p:cNvSpPr>
              <a:spLocks noChangeAspect="1"/>
            </p:cNvSpPr>
            <p:nvPr/>
          </p:nvSpPr>
          <p:spPr>
            <a:xfrm flipH="1">
              <a:off x="8898562" y="2147110"/>
              <a:ext cx="1198912" cy="1200543"/>
            </a:xfrm>
            <a:prstGeom prst="blockArc">
              <a:avLst>
                <a:gd name="adj1" fmla="val 16200000"/>
                <a:gd name="adj2" fmla="val 0"/>
                <a:gd name="adj3" fmla="val 3200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9" name="Block Arc 98"/>
            <p:cNvSpPr>
              <a:spLocks noChangeAspect="1"/>
            </p:cNvSpPr>
            <p:nvPr/>
          </p:nvSpPr>
          <p:spPr>
            <a:xfrm flipV="1">
              <a:off x="9649450" y="3259870"/>
              <a:ext cx="1198912" cy="1200543"/>
            </a:xfrm>
            <a:prstGeom prst="blockArc">
              <a:avLst>
                <a:gd name="adj1" fmla="val 16200000"/>
                <a:gd name="adj2" fmla="val 0"/>
                <a:gd name="adj3" fmla="val 3200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0" name="Block Arc 99"/>
            <p:cNvSpPr>
              <a:spLocks noChangeAspect="1"/>
            </p:cNvSpPr>
            <p:nvPr/>
          </p:nvSpPr>
          <p:spPr>
            <a:xfrm flipH="1" flipV="1">
              <a:off x="8898562" y="3259870"/>
              <a:ext cx="1198912" cy="1200543"/>
            </a:xfrm>
            <a:prstGeom prst="blockArc">
              <a:avLst>
                <a:gd name="adj1" fmla="val 16200000"/>
                <a:gd name="adj2" fmla="val 0"/>
                <a:gd name="adj3" fmla="val 3200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9682771" y="3896022"/>
              <a:ext cx="379055" cy="75600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2" name="Straight Arrow Connector 101"/>
            <p:cNvCxnSpPr/>
            <p:nvPr/>
          </p:nvCxnSpPr>
          <p:spPr>
            <a:xfrm>
              <a:off x="10331456" y="2724618"/>
              <a:ext cx="0" cy="1135523"/>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sp>
          <p:nvSpPr>
            <p:cNvPr id="103" name="TextBox 102"/>
            <p:cNvSpPr txBox="1"/>
            <p:nvPr/>
          </p:nvSpPr>
          <p:spPr>
            <a:xfrm>
              <a:off x="10249393" y="3107713"/>
              <a:ext cx="56137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err="1">
                  <a:ln>
                    <a:noFill/>
                  </a:ln>
                  <a:solidFill>
                    <a:prstClr val="black"/>
                  </a:solidFill>
                  <a:effectLst/>
                  <a:uLnTx/>
                  <a:uFillTx/>
                </a:rPr>
                <a:t>L</a:t>
              </a:r>
              <a:r>
                <a:rPr kumimoji="0" lang="en-GB" sz="1800" b="0" i="1" u="none" strike="noStrike" kern="0" cap="none" spc="0" normalizeH="0" baseline="-25000" noProof="0" dirty="0" err="1">
                  <a:ln>
                    <a:noFill/>
                  </a:ln>
                  <a:solidFill>
                    <a:prstClr val="black"/>
                  </a:solidFill>
                  <a:effectLst/>
                  <a:uLnTx/>
                  <a:uFillTx/>
                </a:rPr>
                <a:t>mag</a:t>
              </a:r>
              <a:endParaRPr kumimoji="0" lang="en-GB" sz="1800" b="0" i="1" u="none" strike="noStrike" kern="0" cap="none" spc="0" normalizeH="0" baseline="-25000" noProof="0" dirty="0">
                <a:ln>
                  <a:noFill/>
                </a:ln>
                <a:solidFill>
                  <a:prstClr val="black"/>
                </a:solidFill>
                <a:effectLst/>
                <a:uLnTx/>
                <a:uFillTx/>
              </a:endParaRPr>
            </a:p>
          </p:txBody>
        </p:sp>
        <p:cxnSp>
          <p:nvCxnSpPr>
            <p:cNvPr id="104" name="Straight Arrow Connector 103"/>
            <p:cNvCxnSpPr/>
            <p:nvPr/>
          </p:nvCxnSpPr>
          <p:spPr>
            <a:xfrm>
              <a:off x="9351306" y="2588554"/>
              <a:ext cx="144155" cy="136064"/>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sp>
          <p:nvSpPr>
            <p:cNvPr id="105" name="TextBox 104"/>
            <p:cNvSpPr txBox="1"/>
            <p:nvPr/>
          </p:nvSpPr>
          <p:spPr>
            <a:xfrm>
              <a:off x="9385848" y="2417118"/>
              <a:ext cx="30649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a:ln>
                    <a:noFill/>
                  </a:ln>
                  <a:solidFill>
                    <a:prstClr val="black"/>
                  </a:solidFill>
                  <a:effectLst/>
                  <a:uLnTx/>
                  <a:uFillTx/>
                </a:rPr>
                <a:t>d</a:t>
              </a:r>
            </a:p>
          </p:txBody>
        </p:sp>
        <p:cxnSp>
          <p:nvCxnSpPr>
            <p:cNvPr id="106" name="Straight Arrow Connector 105"/>
            <p:cNvCxnSpPr/>
            <p:nvPr/>
          </p:nvCxnSpPr>
          <p:spPr>
            <a:xfrm flipH="1">
              <a:off x="10469307" y="2978322"/>
              <a:ext cx="379055"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sp>
          <p:nvSpPr>
            <p:cNvPr id="107" name="TextBox 106"/>
            <p:cNvSpPr txBox="1"/>
            <p:nvPr/>
          </p:nvSpPr>
          <p:spPr>
            <a:xfrm>
              <a:off x="10444448" y="2639610"/>
              <a:ext cx="413895"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err="1">
                  <a:ln>
                    <a:noFill/>
                  </a:ln>
                  <a:solidFill>
                    <a:prstClr val="black"/>
                  </a:solidFill>
                  <a:effectLst/>
                  <a:uLnTx/>
                  <a:uFillTx/>
                </a:rPr>
                <a:t>w</a:t>
              </a:r>
              <a:r>
                <a:rPr kumimoji="0" lang="en-GB" sz="1800" b="0" i="1" u="none" strike="noStrike" kern="0" cap="none" spc="0" normalizeH="0" baseline="-25000" noProof="0" dirty="0" err="1">
                  <a:ln>
                    <a:noFill/>
                  </a:ln>
                  <a:solidFill>
                    <a:prstClr val="black"/>
                  </a:solidFill>
                  <a:effectLst/>
                  <a:uLnTx/>
                  <a:uFillTx/>
                </a:rPr>
                <a:t>c</a:t>
              </a:r>
              <a:endParaRPr kumimoji="0" lang="en-GB" sz="1800" b="0" i="1" u="none" strike="noStrike" kern="0" cap="none" spc="0" normalizeH="0" baseline="-25000" noProof="0" dirty="0">
                <a:ln>
                  <a:noFill/>
                </a:ln>
                <a:solidFill>
                  <a:prstClr val="black"/>
                </a:solidFill>
                <a:effectLst/>
                <a:uLnTx/>
                <a:uFillTx/>
              </a:endParaRPr>
            </a:p>
          </p:txBody>
        </p:sp>
        <p:sp>
          <p:nvSpPr>
            <p:cNvPr id="108" name="TextBox 107"/>
            <p:cNvSpPr txBox="1"/>
            <p:nvPr/>
          </p:nvSpPr>
          <p:spPr>
            <a:xfrm>
              <a:off x="9494871" y="3860140"/>
              <a:ext cx="75147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2</a:t>
              </a:r>
              <a:r>
                <a:rPr kumimoji="0" lang="en-GB" sz="1800" b="0" i="1" u="none" strike="noStrike" kern="0" cap="none" spc="0" normalizeH="0" baseline="0" noProof="0" dirty="0">
                  <a:ln>
                    <a:noFill/>
                  </a:ln>
                  <a:solidFill>
                    <a:prstClr val="black"/>
                  </a:solidFill>
                  <a:effectLst/>
                  <a:uLnTx/>
                  <a:uFillTx/>
                </a:rPr>
                <a:t>r</a:t>
              </a:r>
              <a:endParaRPr kumimoji="0" lang="en-GB" sz="1800" b="0" i="1" u="none" strike="noStrike" kern="0" cap="none" spc="0" normalizeH="0" baseline="-25000" noProof="0" dirty="0">
                <a:ln>
                  <a:noFill/>
                </a:ln>
                <a:solidFill>
                  <a:prstClr val="black"/>
                </a:solidFill>
                <a:effectLst/>
                <a:uLnTx/>
                <a:uFillTx/>
              </a:endParaRPr>
            </a:p>
          </p:txBody>
        </p:sp>
        <p:cxnSp>
          <p:nvCxnSpPr>
            <p:cNvPr id="109" name="Straight Arrow Connector 108"/>
            <p:cNvCxnSpPr/>
            <p:nvPr/>
          </p:nvCxnSpPr>
          <p:spPr>
            <a:xfrm>
              <a:off x="9491254" y="3916535"/>
              <a:ext cx="750803"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grpSp>
      <p:grpSp>
        <p:nvGrpSpPr>
          <p:cNvPr id="110" name="Group 109"/>
          <p:cNvGrpSpPr/>
          <p:nvPr/>
        </p:nvGrpSpPr>
        <p:grpSpPr>
          <a:xfrm>
            <a:off x="7850588" y="75827"/>
            <a:ext cx="4341411" cy="4191161"/>
            <a:chOff x="1749379" y="465670"/>
            <a:chExt cx="5942421" cy="5736762"/>
          </a:xfrm>
        </p:grpSpPr>
        <p:grpSp>
          <p:nvGrpSpPr>
            <p:cNvPr id="111" name="Group 110"/>
            <p:cNvGrpSpPr/>
            <p:nvPr/>
          </p:nvGrpSpPr>
          <p:grpSpPr>
            <a:xfrm>
              <a:off x="1749379" y="465670"/>
              <a:ext cx="5942421" cy="5736762"/>
              <a:chOff x="3025104" y="465670"/>
              <a:chExt cx="5942421" cy="5736762"/>
            </a:xfrm>
          </p:grpSpPr>
          <p:cxnSp>
            <p:nvCxnSpPr>
              <p:cNvPr id="115" name="Straight Connector 114"/>
              <p:cNvCxnSpPr/>
              <p:nvPr/>
            </p:nvCxnSpPr>
            <p:spPr>
              <a:xfrm flipH="1">
                <a:off x="5910956" y="1184612"/>
                <a:ext cx="2149902" cy="2149902"/>
              </a:xfrm>
              <a:prstGeom prst="line">
                <a:avLst/>
              </a:prstGeom>
              <a:noFill/>
              <a:ln w="6350" cap="flat" cmpd="sng" algn="ctr">
                <a:solidFill>
                  <a:srgbClr val="5B9BD5"/>
                </a:solidFill>
                <a:prstDash val="solid"/>
                <a:miter lim="800000"/>
              </a:ln>
              <a:effectLst/>
            </p:spPr>
          </p:cxnSp>
          <p:cxnSp>
            <p:nvCxnSpPr>
              <p:cNvPr id="116" name="Straight Connector 115"/>
              <p:cNvCxnSpPr/>
              <p:nvPr/>
            </p:nvCxnSpPr>
            <p:spPr>
              <a:xfrm flipV="1">
                <a:off x="5910957" y="3324987"/>
                <a:ext cx="3056568" cy="9527"/>
              </a:xfrm>
              <a:prstGeom prst="line">
                <a:avLst/>
              </a:prstGeom>
              <a:noFill/>
              <a:ln w="6350" cap="flat" cmpd="sng" algn="ctr">
                <a:solidFill>
                  <a:srgbClr val="5B9BD5"/>
                </a:solidFill>
                <a:prstDash val="solid"/>
                <a:miter lim="800000"/>
              </a:ln>
              <a:effectLst/>
            </p:spPr>
          </p:cxnSp>
          <p:grpSp>
            <p:nvGrpSpPr>
              <p:cNvPr id="117" name="Group 116"/>
              <p:cNvGrpSpPr/>
              <p:nvPr/>
            </p:nvGrpSpPr>
            <p:grpSpPr>
              <a:xfrm rot="2700000">
                <a:off x="3043037" y="449276"/>
                <a:ext cx="5735223" cy="5771090"/>
                <a:chOff x="123449" y="1095374"/>
                <a:chExt cx="8935200" cy="8935201"/>
              </a:xfrm>
              <a:solidFill>
                <a:srgbClr val="4472C4">
                  <a:lumMod val="40000"/>
                  <a:lumOff val="60000"/>
                </a:srgbClr>
              </a:solidFill>
            </p:grpSpPr>
            <p:sp>
              <p:nvSpPr>
                <p:cNvPr id="171" name="Rectangle 170"/>
                <p:cNvSpPr/>
                <p:nvPr/>
              </p:nvSpPr>
              <p:spPr>
                <a:xfrm>
                  <a:off x="5346700" y="1955800"/>
                  <a:ext cx="342900" cy="2159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p:cNvSpPr/>
                <p:nvPr/>
              </p:nvSpPr>
              <p:spPr>
                <a:xfrm>
                  <a:off x="4591050" y="1685925"/>
                  <a:ext cx="590550" cy="269557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Pie 172"/>
                <p:cNvSpPr>
                  <a:spLocks noChangeAspect="1"/>
                </p:cNvSpPr>
                <p:nvPr/>
              </p:nvSpPr>
              <p:spPr>
                <a:xfrm rot="10800000">
                  <a:off x="4000800" y="3791100"/>
                  <a:ext cx="1180800" cy="1180800"/>
                </a:xfrm>
                <a:prstGeom prst="pie">
                  <a:avLst>
                    <a:gd name="adj1" fmla="val 10800000"/>
                    <a:gd name="adj2" fmla="val 1620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4" name="Block Arc 173"/>
                <p:cNvSpPr/>
                <p:nvPr/>
              </p:nvSpPr>
              <p:spPr>
                <a:xfrm>
                  <a:off x="123449" y="1095374"/>
                  <a:ext cx="8935200" cy="8935201"/>
                </a:xfrm>
                <a:prstGeom prst="blockArc">
                  <a:avLst>
                    <a:gd name="adj1" fmla="val 16200000"/>
                    <a:gd name="adj2" fmla="val 18900000"/>
                    <a:gd name="adj3" fmla="val 660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18" name="Group 117"/>
              <p:cNvGrpSpPr/>
              <p:nvPr/>
            </p:nvGrpSpPr>
            <p:grpSpPr>
              <a:xfrm rot="2700000" flipH="1">
                <a:off x="3043345" y="448968"/>
                <a:ext cx="5735223" cy="5771090"/>
                <a:chOff x="123449" y="1095374"/>
                <a:chExt cx="8935200" cy="8935201"/>
              </a:xfrm>
              <a:solidFill>
                <a:srgbClr val="4472C4">
                  <a:lumMod val="40000"/>
                  <a:lumOff val="60000"/>
                </a:srgbClr>
              </a:solidFill>
            </p:grpSpPr>
            <p:sp>
              <p:nvSpPr>
                <p:cNvPr id="167" name="Rectangle 166"/>
                <p:cNvSpPr/>
                <p:nvPr/>
              </p:nvSpPr>
              <p:spPr>
                <a:xfrm>
                  <a:off x="5346700" y="1955800"/>
                  <a:ext cx="342900" cy="2159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p:cNvSpPr/>
                <p:nvPr/>
              </p:nvSpPr>
              <p:spPr>
                <a:xfrm>
                  <a:off x="4591050" y="1685925"/>
                  <a:ext cx="590550" cy="269557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Pie 168"/>
                <p:cNvSpPr>
                  <a:spLocks noChangeAspect="1"/>
                </p:cNvSpPr>
                <p:nvPr/>
              </p:nvSpPr>
              <p:spPr>
                <a:xfrm rot="10800000">
                  <a:off x="4000800" y="3791100"/>
                  <a:ext cx="1180800" cy="1180800"/>
                </a:xfrm>
                <a:prstGeom prst="pie">
                  <a:avLst>
                    <a:gd name="adj1" fmla="val 10800000"/>
                    <a:gd name="adj2" fmla="val 1620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0" name="Block Arc 169"/>
                <p:cNvSpPr/>
                <p:nvPr/>
              </p:nvSpPr>
              <p:spPr>
                <a:xfrm>
                  <a:off x="123449" y="1095374"/>
                  <a:ext cx="8935200" cy="8935201"/>
                </a:xfrm>
                <a:prstGeom prst="blockArc">
                  <a:avLst>
                    <a:gd name="adj1" fmla="val 16200000"/>
                    <a:gd name="adj2" fmla="val 18900000"/>
                    <a:gd name="adj3" fmla="val 660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19" name="Group 118"/>
              <p:cNvGrpSpPr/>
              <p:nvPr/>
            </p:nvGrpSpPr>
            <p:grpSpPr>
              <a:xfrm rot="18900000">
                <a:off x="3025411" y="466902"/>
                <a:ext cx="5771090" cy="5735224"/>
                <a:chOff x="123449" y="1095374"/>
                <a:chExt cx="8935200" cy="8935201"/>
              </a:xfrm>
              <a:solidFill>
                <a:srgbClr val="4472C4">
                  <a:lumMod val="40000"/>
                  <a:lumOff val="60000"/>
                </a:srgbClr>
              </a:solidFill>
            </p:grpSpPr>
            <p:sp>
              <p:nvSpPr>
                <p:cNvPr id="163" name="Rectangle 162"/>
                <p:cNvSpPr/>
                <p:nvPr/>
              </p:nvSpPr>
              <p:spPr>
                <a:xfrm>
                  <a:off x="5346700" y="1955800"/>
                  <a:ext cx="342900" cy="2159000"/>
                </a:xfrm>
                <a:prstGeom prst="rect">
                  <a:avLst/>
                </a:prstGeom>
                <a:solidFill>
                  <a:srgbClr val="FF89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p:cNvSpPr/>
                <p:nvPr/>
              </p:nvSpPr>
              <p:spPr>
                <a:xfrm>
                  <a:off x="4591050" y="1685925"/>
                  <a:ext cx="590550" cy="269557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Pie 164"/>
                <p:cNvSpPr>
                  <a:spLocks noChangeAspect="1"/>
                </p:cNvSpPr>
                <p:nvPr/>
              </p:nvSpPr>
              <p:spPr>
                <a:xfrm rot="10800000">
                  <a:off x="4000800" y="3791100"/>
                  <a:ext cx="1180800" cy="1180800"/>
                </a:xfrm>
                <a:prstGeom prst="pie">
                  <a:avLst>
                    <a:gd name="adj1" fmla="val 10800000"/>
                    <a:gd name="adj2" fmla="val 1620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6" name="Block Arc 165"/>
                <p:cNvSpPr/>
                <p:nvPr/>
              </p:nvSpPr>
              <p:spPr>
                <a:xfrm>
                  <a:off x="123449" y="1095374"/>
                  <a:ext cx="8935200" cy="8935201"/>
                </a:xfrm>
                <a:prstGeom prst="blockArc">
                  <a:avLst>
                    <a:gd name="adj1" fmla="val 16200000"/>
                    <a:gd name="adj2" fmla="val 18900000"/>
                    <a:gd name="adj3" fmla="val 660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20" name="Group 119"/>
              <p:cNvGrpSpPr/>
              <p:nvPr/>
            </p:nvGrpSpPr>
            <p:grpSpPr>
              <a:xfrm rot="18900000" flipH="1">
                <a:off x="3025719" y="466594"/>
                <a:ext cx="5771090" cy="5735224"/>
                <a:chOff x="123449" y="1095374"/>
                <a:chExt cx="8935200" cy="8935201"/>
              </a:xfrm>
              <a:solidFill>
                <a:srgbClr val="4472C4">
                  <a:lumMod val="40000"/>
                  <a:lumOff val="60000"/>
                </a:srgbClr>
              </a:solidFill>
            </p:grpSpPr>
            <p:sp>
              <p:nvSpPr>
                <p:cNvPr id="159" name="Rectangle 158"/>
                <p:cNvSpPr/>
                <p:nvPr/>
              </p:nvSpPr>
              <p:spPr>
                <a:xfrm>
                  <a:off x="5346700" y="1955800"/>
                  <a:ext cx="342900" cy="2159000"/>
                </a:xfrm>
                <a:prstGeom prst="rect">
                  <a:avLst/>
                </a:prstGeom>
                <a:solidFill>
                  <a:srgbClr val="FF89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p:cNvSpPr/>
                <p:nvPr/>
              </p:nvSpPr>
              <p:spPr>
                <a:xfrm>
                  <a:off x="4591050" y="1685925"/>
                  <a:ext cx="590550" cy="269557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Pie 160"/>
                <p:cNvSpPr>
                  <a:spLocks noChangeAspect="1"/>
                </p:cNvSpPr>
                <p:nvPr/>
              </p:nvSpPr>
              <p:spPr>
                <a:xfrm rot="10800000">
                  <a:off x="4000800" y="3791100"/>
                  <a:ext cx="1180800" cy="1180800"/>
                </a:xfrm>
                <a:prstGeom prst="pie">
                  <a:avLst>
                    <a:gd name="adj1" fmla="val 10800000"/>
                    <a:gd name="adj2" fmla="val 1620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2" name="Block Arc 161"/>
                <p:cNvSpPr/>
                <p:nvPr/>
              </p:nvSpPr>
              <p:spPr>
                <a:xfrm>
                  <a:off x="123449" y="1095374"/>
                  <a:ext cx="8935200" cy="8935201"/>
                </a:xfrm>
                <a:prstGeom prst="blockArc">
                  <a:avLst>
                    <a:gd name="adj1" fmla="val 16200000"/>
                    <a:gd name="adj2" fmla="val 18900000"/>
                    <a:gd name="adj3" fmla="val 660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21" name="Group 120"/>
              <p:cNvGrpSpPr/>
              <p:nvPr/>
            </p:nvGrpSpPr>
            <p:grpSpPr>
              <a:xfrm rot="2700000">
                <a:off x="3043652" y="448661"/>
                <a:ext cx="5735223" cy="5771090"/>
                <a:chOff x="123449" y="1095374"/>
                <a:chExt cx="8935200" cy="8935201"/>
              </a:xfrm>
            </p:grpSpPr>
            <p:sp>
              <p:nvSpPr>
                <p:cNvPr id="155" name="Rectangle 154"/>
                <p:cNvSpPr/>
                <p:nvPr/>
              </p:nvSpPr>
              <p:spPr>
                <a:xfrm>
                  <a:off x="5346700" y="1955800"/>
                  <a:ext cx="342900" cy="215900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p:cNvSpPr/>
                <p:nvPr/>
              </p:nvSpPr>
              <p:spPr>
                <a:xfrm>
                  <a:off x="4591050" y="1685925"/>
                  <a:ext cx="590550" cy="2695575"/>
                </a:xfrm>
                <a:prstGeom prst="rect">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Pie 156"/>
                <p:cNvSpPr>
                  <a:spLocks noChangeAspect="1"/>
                </p:cNvSpPr>
                <p:nvPr/>
              </p:nvSpPr>
              <p:spPr>
                <a:xfrm rot="10800000">
                  <a:off x="4000800" y="3791100"/>
                  <a:ext cx="1180800" cy="1180800"/>
                </a:xfrm>
                <a:prstGeom prst="pie">
                  <a:avLst>
                    <a:gd name="adj1" fmla="val 10800000"/>
                    <a:gd name="adj2" fmla="val 16200000"/>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8" name="Block Arc 157"/>
                <p:cNvSpPr/>
                <p:nvPr/>
              </p:nvSpPr>
              <p:spPr>
                <a:xfrm>
                  <a:off x="123449" y="1095374"/>
                  <a:ext cx="8935200" cy="8935201"/>
                </a:xfrm>
                <a:prstGeom prst="blockArc">
                  <a:avLst>
                    <a:gd name="adj1" fmla="val 16200000"/>
                    <a:gd name="adj2" fmla="val 18900000"/>
                    <a:gd name="adj3" fmla="val 6608"/>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22" name="Group 121"/>
              <p:cNvGrpSpPr/>
              <p:nvPr/>
            </p:nvGrpSpPr>
            <p:grpSpPr>
              <a:xfrm rot="2700000" flipH="1">
                <a:off x="3043960" y="448353"/>
                <a:ext cx="5735223" cy="5771090"/>
                <a:chOff x="123449" y="1095374"/>
                <a:chExt cx="8935200" cy="8935201"/>
              </a:xfrm>
              <a:solidFill>
                <a:srgbClr val="4472C4">
                  <a:lumMod val="40000"/>
                  <a:lumOff val="60000"/>
                </a:srgbClr>
              </a:solidFill>
            </p:grpSpPr>
            <p:sp>
              <p:nvSpPr>
                <p:cNvPr id="151" name="Rectangle 150"/>
                <p:cNvSpPr/>
                <p:nvPr/>
              </p:nvSpPr>
              <p:spPr>
                <a:xfrm>
                  <a:off x="5346700" y="1955800"/>
                  <a:ext cx="342900" cy="2159000"/>
                </a:xfrm>
                <a:prstGeom prst="rect">
                  <a:avLst/>
                </a:prstGeom>
                <a:solidFill>
                  <a:srgbClr val="FF89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p:cNvSpPr/>
                <p:nvPr/>
              </p:nvSpPr>
              <p:spPr>
                <a:xfrm>
                  <a:off x="4591050" y="1685925"/>
                  <a:ext cx="590550" cy="269557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Pie 152"/>
                <p:cNvSpPr>
                  <a:spLocks noChangeAspect="1"/>
                </p:cNvSpPr>
                <p:nvPr/>
              </p:nvSpPr>
              <p:spPr>
                <a:xfrm rot="10800000">
                  <a:off x="4000800" y="3791100"/>
                  <a:ext cx="1180800" cy="1180800"/>
                </a:xfrm>
                <a:prstGeom prst="pie">
                  <a:avLst>
                    <a:gd name="adj1" fmla="val 10800000"/>
                    <a:gd name="adj2" fmla="val 1620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4" name="Block Arc 153"/>
                <p:cNvSpPr/>
                <p:nvPr/>
              </p:nvSpPr>
              <p:spPr>
                <a:xfrm>
                  <a:off x="123449" y="1095374"/>
                  <a:ext cx="8935200" cy="8935201"/>
                </a:xfrm>
                <a:prstGeom prst="blockArc">
                  <a:avLst>
                    <a:gd name="adj1" fmla="val 16200000"/>
                    <a:gd name="adj2" fmla="val 18900000"/>
                    <a:gd name="adj3" fmla="val 660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23" name="Group 122"/>
              <p:cNvGrpSpPr/>
              <p:nvPr/>
            </p:nvGrpSpPr>
            <p:grpSpPr>
              <a:xfrm rot="8100000">
                <a:off x="3026027" y="466286"/>
                <a:ext cx="5771090" cy="5735224"/>
                <a:chOff x="123449" y="1095374"/>
                <a:chExt cx="8935200" cy="8935201"/>
              </a:xfrm>
              <a:solidFill>
                <a:srgbClr val="4472C4">
                  <a:lumMod val="40000"/>
                  <a:lumOff val="60000"/>
                </a:srgbClr>
              </a:solidFill>
            </p:grpSpPr>
            <p:sp>
              <p:nvSpPr>
                <p:cNvPr id="147" name="Rectangle 146"/>
                <p:cNvSpPr/>
                <p:nvPr/>
              </p:nvSpPr>
              <p:spPr>
                <a:xfrm>
                  <a:off x="5346700" y="1955800"/>
                  <a:ext cx="342900" cy="2159000"/>
                </a:xfrm>
                <a:prstGeom prst="rect">
                  <a:avLst/>
                </a:prstGeom>
                <a:solidFill>
                  <a:srgbClr val="FF89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p:cNvSpPr/>
                <p:nvPr/>
              </p:nvSpPr>
              <p:spPr>
                <a:xfrm>
                  <a:off x="4591050" y="1685925"/>
                  <a:ext cx="590550" cy="269557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Pie 148"/>
                <p:cNvSpPr>
                  <a:spLocks noChangeAspect="1"/>
                </p:cNvSpPr>
                <p:nvPr/>
              </p:nvSpPr>
              <p:spPr>
                <a:xfrm rot="10800000">
                  <a:off x="4000800" y="3791100"/>
                  <a:ext cx="1180800" cy="1180800"/>
                </a:xfrm>
                <a:prstGeom prst="pie">
                  <a:avLst>
                    <a:gd name="adj1" fmla="val 10800000"/>
                    <a:gd name="adj2" fmla="val 1620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0" name="Block Arc 149"/>
                <p:cNvSpPr/>
                <p:nvPr/>
              </p:nvSpPr>
              <p:spPr>
                <a:xfrm>
                  <a:off x="123449" y="1095374"/>
                  <a:ext cx="8935200" cy="8935201"/>
                </a:xfrm>
                <a:prstGeom prst="blockArc">
                  <a:avLst>
                    <a:gd name="adj1" fmla="val 16200000"/>
                    <a:gd name="adj2" fmla="val 18900000"/>
                    <a:gd name="adj3" fmla="val 660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24" name="Group 123"/>
              <p:cNvGrpSpPr/>
              <p:nvPr/>
            </p:nvGrpSpPr>
            <p:grpSpPr>
              <a:xfrm rot="8100000" flipH="1">
                <a:off x="3026335" y="465978"/>
                <a:ext cx="5771090" cy="5735224"/>
                <a:chOff x="123449" y="1095374"/>
                <a:chExt cx="8935200" cy="8935201"/>
              </a:xfrm>
              <a:solidFill>
                <a:srgbClr val="4472C4">
                  <a:lumMod val="40000"/>
                  <a:lumOff val="60000"/>
                </a:srgbClr>
              </a:solidFill>
            </p:grpSpPr>
            <p:sp>
              <p:nvSpPr>
                <p:cNvPr id="143" name="Rectangle 142"/>
                <p:cNvSpPr/>
                <p:nvPr/>
              </p:nvSpPr>
              <p:spPr>
                <a:xfrm>
                  <a:off x="5346700" y="1955800"/>
                  <a:ext cx="342900" cy="2159000"/>
                </a:xfrm>
                <a:prstGeom prst="rect">
                  <a:avLst/>
                </a:prstGeom>
                <a:solidFill>
                  <a:srgbClr val="FF89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p:cNvSpPr/>
                <p:nvPr/>
              </p:nvSpPr>
              <p:spPr>
                <a:xfrm>
                  <a:off x="4591050" y="1685925"/>
                  <a:ext cx="590550" cy="269557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Pie 144"/>
                <p:cNvSpPr>
                  <a:spLocks noChangeAspect="1"/>
                </p:cNvSpPr>
                <p:nvPr/>
              </p:nvSpPr>
              <p:spPr>
                <a:xfrm rot="10800000">
                  <a:off x="4000800" y="3791100"/>
                  <a:ext cx="1180800" cy="1180800"/>
                </a:xfrm>
                <a:prstGeom prst="pie">
                  <a:avLst>
                    <a:gd name="adj1" fmla="val 10800000"/>
                    <a:gd name="adj2" fmla="val 1620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6" name="Block Arc 145"/>
                <p:cNvSpPr/>
                <p:nvPr/>
              </p:nvSpPr>
              <p:spPr>
                <a:xfrm>
                  <a:off x="123449" y="1095374"/>
                  <a:ext cx="8935200" cy="8935201"/>
                </a:xfrm>
                <a:prstGeom prst="blockArc">
                  <a:avLst>
                    <a:gd name="adj1" fmla="val 16200000"/>
                    <a:gd name="adj2" fmla="val 18900000"/>
                    <a:gd name="adj3" fmla="val 660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25" name="Group 124"/>
              <p:cNvGrpSpPr/>
              <p:nvPr/>
            </p:nvGrpSpPr>
            <p:grpSpPr>
              <a:xfrm rot="13500000">
                <a:off x="3044267" y="448045"/>
                <a:ext cx="5735223" cy="5771090"/>
                <a:chOff x="123449" y="1095374"/>
                <a:chExt cx="8935200" cy="8935201"/>
              </a:xfrm>
              <a:solidFill>
                <a:srgbClr val="4472C4">
                  <a:lumMod val="40000"/>
                  <a:lumOff val="60000"/>
                </a:srgbClr>
              </a:solidFill>
            </p:grpSpPr>
            <p:sp>
              <p:nvSpPr>
                <p:cNvPr id="139" name="Rectangle 138"/>
                <p:cNvSpPr/>
                <p:nvPr/>
              </p:nvSpPr>
              <p:spPr>
                <a:xfrm>
                  <a:off x="5346700" y="1955800"/>
                  <a:ext cx="342900" cy="2159000"/>
                </a:xfrm>
                <a:prstGeom prst="rect">
                  <a:avLst/>
                </a:prstGeom>
                <a:solidFill>
                  <a:srgbClr val="FF89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p:cNvSpPr/>
                <p:nvPr/>
              </p:nvSpPr>
              <p:spPr>
                <a:xfrm>
                  <a:off x="4591050" y="1685925"/>
                  <a:ext cx="590550" cy="269557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Pie 140"/>
                <p:cNvSpPr>
                  <a:spLocks noChangeAspect="1"/>
                </p:cNvSpPr>
                <p:nvPr/>
              </p:nvSpPr>
              <p:spPr>
                <a:xfrm rot="10800000">
                  <a:off x="4000800" y="3791100"/>
                  <a:ext cx="1180800" cy="1180800"/>
                </a:xfrm>
                <a:prstGeom prst="pie">
                  <a:avLst>
                    <a:gd name="adj1" fmla="val 10800000"/>
                    <a:gd name="adj2" fmla="val 1620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2" name="Block Arc 141"/>
                <p:cNvSpPr/>
                <p:nvPr/>
              </p:nvSpPr>
              <p:spPr>
                <a:xfrm>
                  <a:off x="123449" y="1095374"/>
                  <a:ext cx="8935200" cy="8935201"/>
                </a:xfrm>
                <a:prstGeom prst="blockArc">
                  <a:avLst>
                    <a:gd name="adj1" fmla="val 16200000"/>
                    <a:gd name="adj2" fmla="val 18900000"/>
                    <a:gd name="adj3" fmla="val 660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26" name="Group 125"/>
              <p:cNvGrpSpPr/>
              <p:nvPr/>
            </p:nvGrpSpPr>
            <p:grpSpPr>
              <a:xfrm rot="13500000" flipH="1">
                <a:off x="3044575" y="447737"/>
                <a:ext cx="5735223" cy="5771090"/>
                <a:chOff x="123449" y="1095374"/>
                <a:chExt cx="8935200" cy="8935201"/>
              </a:xfrm>
              <a:solidFill>
                <a:srgbClr val="4472C4">
                  <a:lumMod val="40000"/>
                  <a:lumOff val="60000"/>
                </a:srgbClr>
              </a:solidFill>
            </p:grpSpPr>
            <p:sp>
              <p:nvSpPr>
                <p:cNvPr id="135" name="Rectangle 134"/>
                <p:cNvSpPr/>
                <p:nvPr/>
              </p:nvSpPr>
              <p:spPr>
                <a:xfrm>
                  <a:off x="5346700" y="1955800"/>
                  <a:ext cx="342900" cy="2159000"/>
                </a:xfrm>
                <a:prstGeom prst="rect">
                  <a:avLst/>
                </a:prstGeom>
                <a:solidFill>
                  <a:srgbClr val="FF89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p:cNvSpPr/>
                <p:nvPr/>
              </p:nvSpPr>
              <p:spPr>
                <a:xfrm>
                  <a:off x="4591050" y="1685925"/>
                  <a:ext cx="590550" cy="269557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Pie 136"/>
                <p:cNvSpPr>
                  <a:spLocks noChangeAspect="1"/>
                </p:cNvSpPr>
                <p:nvPr/>
              </p:nvSpPr>
              <p:spPr>
                <a:xfrm rot="10800000">
                  <a:off x="4000800" y="3791100"/>
                  <a:ext cx="1180800" cy="1180800"/>
                </a:xfrm>
                <a:prstGeom prst="pie">
                  <a:avLst>
                    <a:gd name="adj1" fmla="val 10800000"/>
                    <a:gd name="adj2" fmla="val 1620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8" name="Block Arc 137"/>
                <p:cNvSpPr/>
                <p:nvPr/>
              </p:nvSpPr>
              <p:spPr>
                <a:xfrm>
                  <a:off x="123449" y="1095374"/>
                  <a:ext cx="8935200" cy="8935201"/>
                </a:xfrm>
                <a:prstGeom prst="blockArc">
                  <a:avLst>
                    <a:gd name="adj1" fmla="val 16200000"/>
                    <a:gd name="adj2" fmla="val 18900000"/>
                    <a:gd name="adj3" fmla="val 660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27" name="Group 126"/>
              <p:cNvGrpSpPr/>
              <p:nvPr/>
            </p:nvGrpSpPr>
            <p:grpSpPr>
              <a:xfrm>
                <a:off x="5691373" y="2810699"/>
                <a:ext cx="419453" cy="449171"/>
                <a:chOff x="5691373" y="2810699"/>
                <a:chExt cx="419453" cy="449171"/>
              </a:xfrm>
            </p:grpSpPr>
            <p:cxnSp>
              <p:nvCxnSpPr>
                <p:cNvPr id="133" name="Straight Arrow Connector 132"/>
                <p:cNvCxnSpPr/>
                <p:nvPr/>
              </p:nvCxnSpPr>
              <p:spPr>
                <a:xfrm flipV="1">
                  <a:off x="5839200" y="2991600"/>
                  <a:ext cx="271626" cy="26827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sp>
              <p:nvSpPr>
                <p:cNvPr id="134" name="TextBox 133"/>
                <p:cNvSpPr txBox="1"/>
                <p:nvPr/>
              </p:nvSpPr>
              <p:spPr>
                <a:xfrm>
                  <a:off x="5691373" y="2810699"/>
                  <a:ext cx="401555" cy="277000"/>
                </a:xfrm>
                <a:prstGeom prst="rect">
                  <a:avLst/>
                </a:prstGeom>
                <a:noFill/>
                <a:ln>
                  <a:noFill/>
                </a:ln>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a:ln>
                        <a:noFill/>
                      </a:ln>
                      <a:solidFill>
                        <a:prstClr val="black"/>
                      </a:solidFill>
                      <a:effectLst/>
                      <a:uLnTx/>
                      <a:uFillTx/>
                    </a:rPr>
                    <a:t>r</a:t>
                  </a:r>
                </a:p>
              </p:txBody>
            </p:sp>
          </p:grpSp>
          <p:cxnSp>
            <p:nvCxnSpPr>
              <p:cNvPr id="128" name="Straight Arrow Connector 127"/>
              <p:cNvCxnSpPr/>
              <p:nvPr/>
            </p:nvCxnSpPr>
            <p:spPr>
              <a:xfrm>
                <a:off x="6457045" y="2254135"/>
                <a:ext cx="530525" cy="537162"/>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sp>
            <p:nvSpPr>
              <p:cNvPr id="129" name="TextBox 128"/>
              <p:cNvSpPr txBox="1"/>
              <p:nvPr/>
            </p:nvSpPr>
            <p:spPr>
              <a:xfrm>
                <a:off x="6605693" y="2150776"/>
                <a:ext cx="401555" cy="276999"/>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2</a:t>
                </a:r>
                <a:r>
                  <a:rPr kumimoji="0" lang="en-GB" sz="1800" b="0" i="1" u="none" strike="noStrike" kern="0" cap="none" spc="0" normalizeH="0" baseline="0" noProof="0" dirty="0">
                    <a:ln>
                      <a:noFill/>
                    </a:ln>
                    <a:solidFill>
                      <a:prstClr val="black"/>
                    </a:solidFill>
                    <a:effectLst/>
                    <a:uLnTx/>
                    <a:uFillTx/>
                  </a:rPr>
                  <a:t>r</a:t>
                </a:r>
              </a:p>
            </p:txBody>
          </p:sp>
          <p:grpSp>
            <p:nvGrpSpPr>
              <p:cNvPr id="130" name="Group 129"/>
              <p:cNvGrpSpPr/>
              <p:nvPr/>
            </p:nvGrpSpPr>
            <p:grpSpPr>
              <a:xfrm>
                <a:off x="7810942" y="1449271"/>
                <a:ext cx="421087" cy="438744"/>
                <a:chOff x="5689739" y="2821126"/>
                <a:chExt cx="421087" cy="438744"/>
              </a:xfrm>
            </p:grpSpPr>
            <p:cxnSp>
              <p:nvCxnSpPr>
                <p:cNvPr id="131" name="Straight Arrow Connector 130"/>
                <p:cNvCxnSpPr/>
                <p:nvPr/>
              </p:nvCxnSpPr>
              <p:spPr>
                <a:xfrm flipV="1">
                  <a:off x="5839200" y="2991600"/>
                  <a:ext cx="271626" cy="26827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sp>
              <p:nvSpPr>
                <p:cNvPr id="132" name="TextBox 131"/>
                <p:cNvSpPr txBox="1"/>
                <p:nvPr/>
              </p:nvSpPr>
              <p:spPr>
                <a:xfrm>
                  <a:off x="5689739" y="2821126"/>
                  <a:ext cx="401555" cy="277000"/>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a:ln>
                        <a:noFill/>
                      </a:ln>
                      <a:solidFill>
                        <a:prstClr val="black"/>
                      </a:solidFill>
                      <a:effectLst/>
                      <a:uLnTx/>
                      <a:uFillTx/>
                    </a:rPr>
                    <a:t>r</a:t>
                  </a:r>
                </a:p>
              </p:txBody>
            </p:sp>
          </p:grpSp>
        </p:grpSp>
        <p:cxnSp>
          <p:nvCxnSpPr>
            <p:cNvPr id="112" name="Straight Connector 111"/>
            <p:cNvCxnSpPr/>
            <p:nvPr/>
          </p:nvCxnSpPr>
          <p:spPr>
            <a:xfrm>
              <a:off x="5273461" y="1381125"/>
              <a:ext cx="1275461" cy="1275461"/>
            </a:xfrm>
            <a:prstGeom prst="line">
              <a:avLst/>
            </a:prstGeom>
            <a:noFill/>
            <a:ln w="6350" cap="flat" cmpd="sng" algn="ctr">
              <a:solidFill>
                <a:srgbClr val="5B9BD5"/>
              </a:solidFill>
              <a:prstDash val="solid"/>
              <a:miter lim="800000"/>
            </a:ln>
            <a:effectLst/>
          </p:spPr>
        </p:cxnSp>
        <p:sp>
          <p:nvSpPr>
            <p:cNvPr id="113" name="TextBox 112"/>
            <p:cNvSpPr txBox="1"/>
            <p:nvPr/>
          </p:nvSpPr>
          <p:spPr>
            <a:xfrm>
              <a:off x="5055008" y="1123101"/>
              <a:ext cx="31771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A</a:t>
              </a:r>
            </a:p>
          </p:txBody>
        </p:sp>
        <p:sp>
          <p:nvSpPr>
            <p:cNvPr id="114" name="TextBox 113"/>
            <p:cNvSpPr txBox="1"/>
            <p:nvPr/>
          </p:nvSpPr>
          <p:spPr>
            <a:xfrm>
              <a:off x="6447007" y="2533431"/>
              <a:ext cx="31771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A</a:t>
              </a:r>
            </a:p>
          </p:txBody>
        </p:sp>
      </p:grpSp>
      <mc:AlternateContent xmlns:mc="http://schemas.openxmlformats.org/markup-compatibility/2006" xmlns:a14="http://schemas.microsoft.com/office/drawing/2010/main">
        <mc:Choice Requires="a14">
          <p:sp>
            <p:nvSpPr>
              <p:cNvPr id="175" name="TextBox 174"/>
              <p:cNvSpPr txBox="1"/>
              <p:nvPr/>
            </p:nvSpPr>
            <p:spPr>
              <a:xfrm>
                <a:off x="674444" y="3389091"/>
                <a:ext cx="2908360" cy="54239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rPr>
                          </m:ctrlPr>
                        </m:sSubPr>
                        <m:e>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rPr>
                            <m:t>𝑚</m:t>
                          </m:r>
                        </m:e>
                        <m:sub>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rPr>
                            <m:t>𝑐𝑢</m:t>
                          </m:r>
                        </m:sub>
                      </m:sSub>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m:t>
                      </m:r>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𝐺</m:t>
                      </m:r>
                      <m:sSup>
                        <m:sSupPr>
                          <m:ctrlP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ctrlPr>
                        </m:sSupPr>
                        <m:e>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𝑟</m:t>
                          </m:r>
                        </m:e>
                        <m:sup>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2</m:t>
                          </m:r>
                        </m:sup>
                      </m:sSup>
                      <m:sSub>
                        <m:sSubPr>
                          <m:ctrlP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ctrlPr>
                        </m:sSubPr>
                        <m:e>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𝐿</m:t>
                          </m:r>
                        </m:e>
                        <m:sub>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𝑚𝑎𝑔</m:t>
                          </m:r>
                        </m:sub>
                      </m:sSub>
                    </m:oMath>
                  </m:oMathPara>
                </a14:m>
                <a:endParaRPr kumimoji="0" lang="en-GB" sz="3200" b="0" i="0" u="none" strike="noStrike" kern="0" cap="none" spc="0" normalizeH="0" baseline="0" noProof="0" dirty="0">
                  <a:ln>
                    <a:noFill/>
                  </a:ln>
                  <a:solidFill>
                    <a:prstClr val="black"/>
                  </a:solidFill>
                  <a:effectLst/>
                  <a:uLnTx/>
                  <a:uFillTx/>
                </a:endParaRPr>
              </a:p>
            </p:txBody>
          </p:sp>
        </mc:Choice>
        <mc:Fallback xmlns="">
          <p:sp>
            <p:nvSpPr>
              <p:cNvPr id="175" name="TextBox 174"/>
              <p:cNvSpPr txBox="1">
                <a:spLocks noRot="1" noChangeAspect="1" noMove="1" noResize="1" noEditPoints="1" noAdjustHandles="1" noChangeArrowheads="1" noChangeShapeType="1" noTextEdit="1"/>
              </p:cNvSpPr>
              <p:nvPr/>
            </p:nvSpPr>
            <p:spPr>
              <a:xfrm>
                <a:off x="674444" y="3389091"/>
                <a:ext cx="2908360" cy="54239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6" name="TextBox 175"/>
              <p:cNvSpPr txBox="1"/>
              <p:nvPr/>
            </p:nvSpPr>
            <p:spPr>
              <a:xfrm>
                <a:off x="674444" y="4124720"/>
                <a:ext cx="2842317" cy="54239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rPr>
                          </m:ctrlPr>
                        </m:sSubPr>
                        <m:e>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rPr>
                            <m:t>𝑚</m:t>
                          </m:r>
                        </m:e>
                        <m:sub>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rPr>
                            <m:t>𝑠𝑡</m:t>
                          </m:r>
                        </m:sub>
                      </m:sSub>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m:t>
                      </m:r>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𝐺</m:t>
                      </m:r>
                      <m:sSup>
                        <m:sSupPr>
                          <m:ctrlP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ctrlPr>
                        </m:sSupPr>
                        <m:e>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𝑟</m:t>
                          </m:r>
                        </m:e>
                        <m:sup>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2</m:t>
                          </m:r>
                        </m:sup>
                      </m:sSup>
                      <m:sSub>
                        <m:sSubPr>
                          <m:ctrlP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ctrlPr>
                        </m:sSubPr>
                        <m:e>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𝐿</m:t>
                          </m:r>
                        </m:e>
                        <m:sub>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𝑚𝑎𝑔</m:t>
                          </m:r>
                        </m:sub>
                      </m:sSub>
                    </m:oMath>
                  </m:oMathPara>
                </a14:m>
                <a:endParaRPr kumimoji="0" lang="en-GB" sz="3200" b="0" i="0" u="none" strike="noStrike" kern="0" cap="none" spc="0" normalizeH="0" baseline="0" noProof="0" dirty="0">
                  <a:ln>
                    <a:noFill/>
                  </a:ln>
                  <a:solidFill>
                    <a:schemeClr val="accent1"/>
                  </a:solidFill>
                  <a:effectLst/>
                  <a:uLnTx/>
                  <a:uFillTx/>
                </a:endParaRPr>
              </a:p>
            </p:txBody>
          </p:sp>
        </mc:Choice>
        <mc:Fallback xmlns="">
          <p:sp>
            <p:nvSpPr>
              <p:cNvPr id="176" name="TextBox 175"/>
              <p:cNvSpPr txBox="1">
                <a:spLocks noRot="1" noChangeAspect="1" noMove="1" noResize="1" noEditPoints="1" noAdjustHandles="1" noChangeArrowheads="1" noChangeShapeType="1" noTextEdit="1"/>
              </p:cNvSpPr>
              <p:nvPr/>
            </p:nvSpPr>
            <p:spPr>
              <a:xfrm>
                <a:off x="674444" y="4124720"/>
                <a:ext cx="2842317" cy="54239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7" name="TextBox 176"/>
              <p:cNvSpPr txBox="1"/>
              <p:nvPr/>
            </p:nvSpPr>
            <p:spPr>
              <a:xfrm>
                <a:off x="674444" y="4971785"/>
                <a:ext cx="2658933" cy="54239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rPr>
                        <m:t>𝑃</m:t>
                      </m:r>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m:t>
                      </m:r>
                      <m:sSup>
                        <m:sSupPr>
                          <m:ctrlP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ctrlPr>
                        </m:sSupPr>
                        <m:e>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𝐺</m:t>
                          </m:r>
                        </m:e>
                        <m:sup>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2</m:t>
                          </m:r>
                        </m:sup>
                      </m:sSup>
                      <m:sSup>
                        <m:sSupPr>
                          <m:ctrlP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ctrlPr>
                        </m:sSupPr>
                        <m:e>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𝑟</m:t>
                          </m:r>
                        </m:e>
                        <m:sup>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4</m:t>
                          </m:r>
                        </m:sup>
                      </m:sSup>
                      <m:sSub>
                        <m:sSubPr>
                          <m:ctrlP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ctrlPr>
                        </m:sSubPr>
                        <m:e>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𝐿</m:t>
                          </m:r>
                        </m:e>
                        <m:sub>
                          <m:r>
                            <a:rPr kumimoji="0" lang="en-GB" sz="3200"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𝑚𝑎𝑔</m:t>
                          </m:r>
                        </m:sub>
                      </m:sSub>
                    </m:oMath>
                  </m:oMathPara>
                </a14:m>
                <a:endParaRPr kumimoji="0" lang="en-GB" sz="3200" b="0" i="0" u="none" strike="noStrike" kern="0" cap="none" spc="0" normalizeH="0" baseline="0" noProof="0" dirty="0">
                  <a:ln>
                    <a:noFill/>
                  </a:ln>
                  <a:solidFill>
                    <a:schemeClr val="accent1"/>
                  </a:solidFill>
                  <a:effectLst/>
                  <a:uLnTx/>
                  <a:uFillTx/>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674444" y="4971785"/>
                <a:ext cx="2658933" cy="542393"/>
              </a:xfrm>
              <a:prstGeom prst="rect">
                <a:avLst/>
              </a:prstGeom>
              <a:blipFill>
                <a:blip r:embed="rId5"/>
                <a:stretch>
                  <a:fillRect/>
                </a:stretch>
              </a:blipFill>
            </p:spPr>
            <p:txBody>
              <a:bodyPr/>
              <a:lstStyle/>
              <a:p>
                <a:r>
                  <a:rPr lang="en-GB">
                    <a:noFill/>
                  </a:rPr>
                  <a:t> </a:t>
                </a:r>
              </a:p>
            </p:txBody>
          </p:sp>
        </mc:Fallback>
      </mc:AlternateContent>
      <p:sp>
        <p:nvSpPr>
          <p:cNvPr id="178" name="TextBox 177">
            <a:extLst>
              <a:ext uri="{FF2B5EF4-FFF2-40B4-BE49-F238E27FC236}">
                <a16:creationId xmlns:a16="http://schemas.microsoft.com/office/drawing/2014/main" id="{67B54F19-1212-9345-95FF-9D2815FD6E96}"/>
              </a:ext>
            </a:extLst>
          </p:cNvPr>
          <p:cNvSpPr txBox="1"/>
          <p:nvPr/>
        </p:nvSpPr>
        <p:spPr>
          <a:xfrm>
            <a:off x="403340" y="345182"/>
            <a:ext cx="7887805"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Magnets</a:t>
            </a:r>
          </a:p>
        </p:txBody>
      </p:sp>
      <p:sp>
        <p:nvSpPr>
          <p:cNvPr id="179" name="TextBox 178"/>
          <p:cNvSpPr txBox="1"/>
          <p:nvPr/>
        </p:nvSpPr>
        <p:spPr>
          <a:xfrm>
            <a:off x="3331327" y="5766405"/>
            <a:ext cx="6234017" cy="830997"/>
          </a:xfrm>
          <a:prstGeom prst="rect">
            <a:avLst/>
          </a:prstGeom>
          <a:noFill/>
        </p:spPr>
        <p:txBody>
          <a:bodyPr wrap="square" rtlCol="0">
            <a:spAutoFit/>
          </a:bodyPr>
          <a:lstStyle/>
          <a:p>
            <a:r>
              <a:rPr lang="en-GB" sz="2400" b="1" dirty="0">
                <a:solidFill>
                  <a:schemeClr val="accent3"/>
                </a:solidFill>
                <a:latin typeface="Arial" panose="020B0604020202020204" pitchFamily="34" charset="0"/>
                <a:cs typeface="Arial" panose="020B0604020202020204" pitchFamily="34" charset="0"/>
              </a:rPr>
              <a:t>Aperture size most important to reducing carbon footprint</a:t>
            </a:r>
          </a:p>
        </p:txBody>
      </p:sp>
      <mc:AlternateContent xmlns:mc="http://schemas.openxmlformats.org/markup-compatibility/2006" xmlns:a14="http://schemas.microsoft.com/office/drawing/2010/main">
        <mc:Choice Requires="a14">
          <p:sp>
            <p:nvSpPr>
              <p:cNvPr id="180" name="TextBox 179"/>
              <p:cNvSpPr txBox="1"/>
              <p:nvPr/>
            </p:nvSpPr>
            <p:spPr>
              <a:xfrm>
                <a:off x="4588529" y="3418045"/>
                <a:ext cx="1547283" cy="29956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ctrlPr>
                        </m:sSubPr>
                        <m:e>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𝐿</m:t>
                          </m:r>
                        </m:e>
                        <m:sub>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𝑚𝑎𝑔</m:t>
                          </m:r>
                        </m:sub>
                      </m:sSub>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𝑙𝑒𝑛𝑔𝑡h</m:t>
                      </m:r>
                    </m:oMath>
                  </m:oMathPara>
                </a14:m>
                <a:endParaRPr kumimoji="0" lang="en-GB" b="0" i="0" u="none" strike="noStrike" kern="0" cap="none" spc="0" normalizeH="0" baseline="0" noProof="0" dirty="0">
                  <a:ln>
                    <a:noFill/>
                  </a:ln>
                  <a:solidFill>
                    <a:prstClr val="black"/>
                  </a:solidFill>
                  <a:effectLst/>
                  <a:uLnTx/>
                  <a:uFillTx/>
                </a:endParaRPr>
              </a:p>
            </p:txBody>
          </p:sp>
        </mc:Choice>
        <mc:Fallback xmlns="">
          <p:sp>
            <p:nvSpPr>
              <p:cNvPr id="180" name="TextBox 179"/>
              <p:cNvSpPr txBox="1">
                <a:spLocks noRot="1" noChangeAspect="1" noMove="1" noResize="1" noEditPoints="1" noAdjustHandles="1" noChangeArrowheads="1" noChangeShapeType="1" noTextEdit="1"/>
              </p:cNvSpPr>
              <p:nvPr/>
            </p:nvSpPr>
            <p:spPr>
              <a:xfrm>
                <a:off x="4588529" y="3418045"/>
                <a:ext cx="1547283" cy="299569"/>
              </a:xfrm>
              <a:prstGeom prst="rect">
                <a:avLst/>
              </a:prstGeom>
              <a:blipFill>
                <a:blip r:embed="rId6"/>
                <a:stretch>
                  <a:fillRect l="-3543" t="-2041" r="-5118" b="-265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1" name="TextBox 180"/>
              <p:cNvSpPr txBox="1"/>
              <p:nvPr/>
            </p:nvSpPr>
            <p:spPr>
              <a:xfrm>
                <a:off x="4588527" y="3814070"/>
                <a:ext cx="1439240"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𝐺</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𝑔𝑟𝑎𝑑𝑖𝑒𝑛𝑡</m:t>
                      </m:r>
                    </m:oMath>
                  </m:oMathPara>
                </a14:m>
                <a:endParaRPr kumimoji="0" lang="en-GB" b="0" i="0" u="none" strike="noStrike" kern="0" cap="none" spc="0" normalizeH="0" baseline="0" noProof="0" dirty="0">
                  <a:ln>
                    <a:noFill/>
                  </a:ln>
                  <a:solidFill>
                    <a:prstClr val="black"/>
                  </a:solidFill>
                  <a:effectLst/>
                  <a:uLnTx/>
                  <a:uFillTx/>
                </a:endParaRPr>
              </a:p>
            </p:txBody>
          </p:sp>
        </mc:Choice>
        <mc:Fallback xmlns="">
          <p:sp>
            <p:nvSpPr>
              <p:cNvPr id="181" name="TextBox 180"/>
              <p:cNvSpPr txBox="1">
                <a:spLocks noRot="1" noChangeAspect="1" noMove="1" noResize="1" noEditPoints="1" noAdjustHandles="1" noChangeArrowheads="1" noChangeShapeType="1" noTextEdit="1"/>
              </p:cNvSpPr>
              <p:nvPr/>
            </p:nvSpPr>
            <p:spPr>
              <a:xfrm>
                <a:off x="4588527" y="3814070"/>
                <a:ext cx="1439240" cy="276999"/>
              </a:xfrm>
              <a:prstGeom prst="rect">
                <a:avLst/>
              </a:prstGeom>
              <a:blipFill>
                <a:blip r:embed="rId7"/>
                <a:stretch>
                  <a:fillRect l="-3814" t="-4444" r="-5508" b="-3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2" name="TextBox 181"/>
              <p:cNvSpPr txBox="1"/>
              <p:nvPr/>
            </p:nvSpPr>
            <p:spPr>
              <a:xfrm>
                <a:off x="4586878" y="4181455"/>
                <a:ext cx="2140458"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𝑟</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𝑎𝑝𝑒𝑟𝑡𝑢𝑟𝑒</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 </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rPr>
                        <m:t>𝑟𝑎𝑑𝑖𝑢𝑠</m:t>
                      </m:r>
                    </m:oMath>
                  </m:oMathPara>
                </a14:m>
                <a:endParaRPr kumimoji="0" lang="en-GB" b="0" i="0" u="none" strike="noStrike" kern="0" cap="none" spc="0" normalizeH="0" baseline="0" noProof="0" dirty="0">
                  <a:ln>
                    <a:noFill/>
                  </a:ln>
                  <a:solidFill>
                    <a:prstClr val="black"/>
                  </a:solidFill>
                  <a:effectLst/>
                  <a:uLnTx/>
                  <a:uFillTx/>
                </a:endParaRPr>
              </a:p>
            </p:txBody>
          </p:sp>
        </mc:Choice>
        <mc:Fallback xmlns="">
          <p:sp>
            <p:nvSpPr>
              <p:cNvPr id="182" name="TextBox 181"/>
              <p:cNvSpPr txBox="1">
                <a:spLocks noRot="1" noChangeAspect="1" noMove="1" noResize="1" noEditPoints="1" noAdjustHandles="1" noChangeArrowheads="1" noChangeShapeType="1" noTextEdit="1"/>
              </p:cNvSpPr>
              <p:nvPr/>
            </p:nvSpPr>
            <p:spPr>
              <a:xfrm>
                <a:off x="4586878" y="4181455"/>
                <a:ext cx="2140458" cy="276999"/>
              </a:xfrm>
              <a:prstGeom prst="rect">
                <a:avLst/>
              </a:prstGeom>
              <a:blipFill>
                <a:blip r:embed="rId8"/>
                <a:stretch>
                  <a:fillRect l="-1136" r="-1989" b="-3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3" name="TextBox 182"/>
              <p:cNvSpPr txBox="1"/>
              <p:nvPr/>
            </p:nvSpPr>
            <p:spPr>
              <a:xfrm>
                <a:off x="4588529" y="4555562"/>
                <a:ext cx="2124749"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ctrlPr>
                        </m:sSubPr>
                        <m:e>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𝑚</m:t>
                          </m:r>
                        </m:e>
                        <m:sub>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𝑠𝑡</m:t>
                          </m:r>
                        </m:sub>
                      </m:sSub>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𝑚𝑎𝑠𝑠</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 </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𝑜𝑓</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 </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𝑠𝑡𝑒𝑒𝑙</m:t>
                      </m:r>
                    </m:oMath>
                  </m:oMathPara>
                </a14:m>
                <a:endParaRPr kumimoji="0" lang="en-GB" sz="3200" b="0" i="0" u="none" strike="noStrike" kern="0" cap="none" spc="0" normalizeH="0" baseline="0" noProof="0" dirty="0">
                  <a:ln>
                    <a:noFill/>
                  </a:ln>
                  <a:solidFill>
                    <a:schemeClr val="accent1"/>
                  </a:solidFill>
                  <a:effectLst/>
                  <a:uLnTx/>
                  <a:uFillTx/>
                </a:endParaRPr>
              </a:p>
            </p:txBody>
          </p:sp>
        </mc:Choice>
        <mc:Fallback xmlns="">
          <p:sp>
            <p:nvSpPr>
              <p:cNvPr id="183" name="TextBox 182"/>
              <p:cNvSpPr txBox="1">
                <a:spLocks noRot="1" noChangeAspect="1" noMove="1" noResize="1" noEditPoints="1" noAdjustHandles="1" noChangeArrowheads="1" noChangeShapeType="1" noTextEdit="1"/>
              </p:cNvSpPr>
              <p:nvPr/>
            </p:nvSpPr>
            <p:spPr>
              <a:xfrm>
                <a:off x="4588529" y="4555562"/>
                <a:ext cx="2124749" cy="276999"/>
              </a:xfrm>
              <a:prstGeom prst="rect">
                <a:avLst/>
              </a:prstGeom>
              <a:blipFill>
                <a:blip r:embed="rId9"/>
                <a:stretch>
                  <a:fillRect l="-1149" t="-2174" r="-2299" b="-326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4" name="TextBox 183"/>
              <p:cNvSpPr txBox="1"/>
              <p:nvPr/>
            </p:nvSpPr>
            <p:spPr>
              <a:xfrm>
                <a:off x="4585722" y="4931755"/>
                <a:ext cx="2369367"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ctrlPr>
                        </m:sSubPr>
                        <m:e>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𝑚</m:t>
                          </m:r>
                        </m:e>
                        <m:sub>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𝑐𝑢</m:t>
                          </m:r>
                        </m:sub>
                      </m:sSub>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𝑚𝑎𝑠𝑠</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 </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𝑜𝑓</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 </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𝑐𝑜𝑝𝑝𝑒𝑟</m:t>
                      </m:r>
                    </m:oMath>
                  </m:oMathPara>
                </a14:m>
                <a:endParaRPr kumimoji="0" lang="en-GB" sz="3200" b="0" i="0" u="none" strike="noStrike" kern="0" cap="none" spc="0" normalizeH="0" baseline="0" noProof="0" dirty="0">
                  <a:ln>
                    <a:noFill/>
                  </a:ln>
                  <a:solidFill>
                    <a:schemeClr val="accent1"/>
                  </a:solidFill>
                  <a:effectLst/>
                  <a:uLnTx/>
                  <a:uFillTx/>
                </a:endParaRPr>
              </a:p>
            </p:txBody>
          </p:sp>
        </mc:Choice>
        <mc:Fallback xmlns="">
          <p:sp>
            <p:nvSpPr>
              <p:cNvPr id="184" name="TextBox 183"/>
              <p:cNvSpPr txBox="1">
                <a:spLocks noRot="1" noChangeAspect="1" noMove="1" noResize="1" noEditPoints="1" noAdjustHandles="1" noChangeArrowheads="1" noChangeShapeType="1" noTextEdit="1"/>
              </p:cNvSpPr>
              <p:nvPr/>
            </p:nvSpPr>
            <p:spPr>
              <a:xfrm>
                <a:off x="4585722" y="4931755"/>
                <a:ext cx="2369367" cy="276999"/>
              </a:xfrm>
              <a:prstGeom prst="rect">
                <a:avLst/>
              </a:prstGeom>
              <a:blipFill>
                <a:blip r:embed="rId10"/>
                <a:stretch>
                  <a:fillRect l="-1028" t="-2222" r="-2057" b="-35556"/>
                </a:stretch>
              </a:blipFill>
            </p:spPr>
            <p:txBody>
              <a:bodyPr/>
              <a:lstStyle/>
              <a:p>
                <a:r>
                  <a:rPr lang="en-GB">
                    <a:noFill/>
                  </a:rPr>
                  <a:t> </a:t>
                </a:r>
              </a:p>
            </p:txBody>
          </p:sp>
        </mc:Fallback>
      </mc:AlternateContent>
      <p:sp>
        <p:nvSpPr>
          <p:cNvPr id="185" name="TextBox 184"/>
          <p:cNvSpPr txBox="1"/>
          <p:nvPr/>
        </p:nvSpPr>
        <p:spPr>
          <a:xfrm>
            <a:off x="140677" y="6453554"/>
            <a:ext cx="2848708" cy="369332"/>
          </a:xfrm>
          <a:prstGeom prst="rect">
            <a:avLst/>
          </a:prstGeom>
          <a:noFill/>
        </p:spPr>
        <p:txBody>
          <a:bodyPr wrap="square" rtlCol="0">
            <a:spAutoFit/>
          </a:bodyPr>
          <a:lstStyle/>
          <a:p>
            <a:r>
              <a:rPr lang="en-GB" dirty="0"/>
              <a:t>Slide: Ben Shepherd</a:t>
            </a:r>
          </a:p>
        </p:txBody>
      </p:sp>
      <mc:AlternateContent xmlns:mc="http://schemas.openxmlformats.org/markup-compatibility/2006" xmlns:a14="http://schemas.microsoft.com/office/drawing/2010/main">
        <mc:Choice Requires="a14">
          <p:sp>
            <p:nvSpPr>
              <p:cNvPr id="186" name="TextBox 185"/>
              <p:cNvSpPr txBox="1"/>
              <p:nvPr/>
            </p:nvSpPr>
            <p:spPr>
              <a:xfrm>
                <a:off x="4588529" y="5323301"/>
                <a:ext cx="2553841"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𝑃</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𝑝𝑜𝑤𝑒𝑟</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 </m:t>
                      </m:r>
                      <m:r>
                        <a:rPr kumimoji="0" lang="en-GB" b="0" i="1" u="none" strike="noStrike" kern="0" cap="none" spc="0" normalizeH="0" baseline="0" noProof="0" smtClean="0">
                          <a:ln>
                            <a:noFill/>
                          </a:ln>
                          <a:solidFill>
                            <a:schemeClr val="accent1"/>
                          </a:solidFill>
                          <a:effectLst/>
                          <a:uLnTx/>
                          <a:uFillTx/>
                          <a:latin typeface="Cambria Math" panose="02040503050406030204" pitchFamily="18" charset="0"/>
                        </a:rPr>
                        <m:t>𝑐𝑜𝑛𝑠𝑢𝑚𝑝𝑡𝑖𝑜𝑛</m:t>
                      </m:r>
                    </m:oMath>
                  </m:oMathPara>
                </a14:m>
                <a:endParaRPr kumimoji="0" lang="en-GB" sz="3200" b="0" i="0" u="none" strike="noStrike" kern="0" cap="none" spc="0" normalizeH="0" baseline="0" noProof="0" dirty="0">
                  <a:ln>
                    <a:noFill/>
                  </a:ln>
                  <a:solidFill>
                    <a:schemeClr val="accent1"/>
                  </a:solidFill>
                  <a:effectLst/>
                  <a:uLnTx/>
                  <a:uFillTx/>
                </a:endParaRPr>
              </a:p>
            </p:txBody>
          </p:sp>
        </mc:Choice>
        <mc:Fallback xmlns="">
          <p:sp>
            <p:nvSpPr>
              <p:cNvPr id="186" name="TextBox 185"/>
              <p:cNvSpPr txBox="1">
                <a:spLocks noRot="1" noChangeAspect="1" noMove="1" noResize="1" noEditPoints="1" noAdjustHandles="1" noChangeArrowheads="1" noChangeShapeType="1" noTextEdit="1"/>
              </p:cNvSpPr>
              <p:nvPr/>
            </p:nvSpPr>
            <p:spPr>
              <a:xfrm>
                <a:off x="4588529" y="5323301"/>
                <a:ext cx="2553841" cy="276999"/>
              </a:xfrm>
              <a:prstGeom prst="rect">
                <a:avLst/>
              </a:prstGeom>
              <a:blipFill>
                <a:blip r:embed="rId11"/>
                <a:stretch>
                  <a:fillRect l="-1909" t="-2174" r="-2864" b="-32609"/>
                </a:stretch>
              </a:blipFill>
            </p:spPr>
            <p:txBody>
              <a:bodyPr/>
              <a:lstStyle/>
              <a:p>
                <a:r>
                  <a:rPr lang="en-GB">
                    <a:noFill/>
                  </a:rPr>
                  <a:t> </a:t>
                </a:r>
              </a:p>
            </p:txBody>
          </p:sp>
        </mc:Fallback>
      </mc:AlternateContent>
    </p:spTree>
    <p:extLst>
      <p:ext uri="{BB962C8B-B14F-4D97-AF65-F5344CB8AC3E}">
        <p14:creationId xmlns:p14="http://schemas.microsoft.com/office/powerpoint/2010/main" val="1731490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12" name="Chart 11"/>
              <p:cNvGraphicFramePr/>
              <p:nvPr>
                <p:extLst>
                  <p:ext uri="{D42A27DB-BD31-4B8C-83A1-F6EECF244321}">
                    <p14:modId xmlns:p14="http://schemas.microsoft.com/office/powerpoint/2010/main" val="3047958328"/>
                  </p:ext>
                </p:extLst>
              </p:nvPr>
            </p:nvGraphicFramePr>
            <p:xfrm>
              <a:off x="186241" y="1239093"/>
              <a:ext cx="4396740" cy="436626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2" name="Chart 11"/>
              <p:cNvPicPr>
                <a:picLocks noGrp="1" noRot="1" noChangeAspect="1" noMove="1" noResize="1" noEditPoints="1" noAdjustHandles="1" noChangeArrowheads="1" noChangeShapeType="1"/>
              </p:cNvPicPr>
              <p:nvPr/>
            </p:nvPicPr>
            <p:blipFill>
              <a:blip r:embed="rId4"/>
              <a:stretch>
                <a:fillRect/>
              </a:stretch>
            </p:blipFill>
            <p:spPr>
              <a:xfrm>
                <a:off x="186241" y="1239093"/>
                <a:ext cx="4396740" cy="436626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13" name="Chart 12"/>
              <p:cNvGraphicFramePr/>
              <p:nvPr>
                <p:extLst>
                  <p:ext uri="{D42A27DB-BD31-4B8C-83A1-F6EECF244321}">
                    <p14:modId xmlns:p14="http://schemas.microsoft.com/office/powerpoint/2010/main" val="258012432"/>
                  </p:ext>
                </p:extLst>
              </p:nvPr>
            </p:nvGraphicFramePr>
            <p:xfrm>
              <a:off x="6726441" y="1223575"/>
              <a:ext cx="5026287" cy="436626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3" name="Chart 12"/>
              <p:cNvPicPr>
                <a:picLocks noGrp="1" noRot="1" noChangeAspect="1" noMove="1" noResize="1" noEditPoints="1" noAdjustHandles="1" noChangeArrowheads="1" noChangeShapeType="1"/>
              </p:cNvPicPr>
              <p:nvPr/>
            </p:nvPicPr>
            <p:blipFill>
              <a:blip r:embed="rId6"/>
              <a:stretch>
                <a:fillRect/>
              </a:stretch>
            </p:blipFill>
            <p:spPr>
              <a:xfrm>
                <a:off x="6726441" y="1223575"/>
                <a:ext cx="5026287" cy="4366260"/>
              </a:xfrm>
              <a:prstGeom prst="rect">
                <a:avLst/>
              </a:prstGeom>
            </p:spPr>
          </p:pic>
        </mc:Fallback>
      </mc:AlternateContent>
      <p:sp>
        <p:nvSpPr>
          <p:cNvPr id="14" name="TextBox 13"/>
          <p:cNvSpPr txBox="1"/>
          <p:nvPr/>
        </p:nvSpPr>
        <p:spPr>
          <a:xfrm>
            <a:off x="1482452" y="5643175"/>
            <a:ext cx="4490332" cy="830997"/>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accent4"/>
                </a:solidFill>
                <a:effectLst/>
                <a:uLnTx/>
                <a:uFillTx/>
              </a:rPr>
              <a:t>Total </a:t>
            </a:r>
            <a:r>
              <a:rPr kumimoji="0" lang="en-GB" sz="2400" b="1" i="0" u="none" strike="noStrike" kern="0" cap="none" spc="0" normalizeH="0" baseline="0" noProof="0" dirty="0">
                <a:ln>
                  <a:noFill/>
                </a:ln>
                <a:solidFill>
                  <a:schemeClr val="accent4"/>
                </a:solidFill>
                <a:effectLst/>
                <a:uLnTx/>
                <a:uFillTx/>
              </a:rPr>
              <a:t>2.3 </a:t>
            </a:r>
            <a:r>
              <a:rPr kumimoji="0" lang="en-GB" sz="2400" b="1" i="0" u="none" strike="noStrike" kern="0" cap="none" spc="0" normalizeH="0" baseline="0" noProof="0" dirty="0" err="1">
                <a:ln>
                  <a:noFill/>
                </a:ln>
                <a:solidFill>
                  <a:schemeClr val="accent4"/>
                </a:solidFill>
                <a:effectLst/>
                <a:uLnTx/>
                <a:uFillTx/>
              </a:rPr>
              <a:t>tCO₂e</a:t>
            </a:r>
            <a:endParaRPr kumimoji="0" lang="en-GB" sz="2400" b="1" i="0" u="none" strike="noStrike" kern="0" cap="none" spc="0" normalizeH="0" baseline="0" noProof="0" dirty="0">
              <a:ln>
                <a:noFill/>
              </a:ln>
              <a:solidFill>
                <a:schemeClr val="accent4"/>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accent4"/>
                </a:solidFill>
                <a:effectLst/>
                <a:uLnTx/>
                <a:uFillTx/>
              </a:rPr>
              <a:t>(3 </a:t>
            </a:r>
            <a:r>
              <a:rPr kumimoji="0" lang="en-GB" sz="2400" b="0" i="0" u="none" strike="noStrike" kern="0" cap="none" spc="0" normalizeH="0" baseline="0" noProof="0" dirty="0" err="1">
                <a:ln>
                  <a:noFill/>
                </a:ln>
                <a:solidFill>
                  <a:schemeClr val="accent4"/>
                </a:solidFill>
                <a:effectLst/>
                <a:uLnTx/>
                <a:uFillTx/>
              </a:rPr>
              <a:t>kgCO₂e</a:t>
            </a:r>
            <a:r>
              <a:rPr kumimoji="0" lang="en-GB" sz="2400" b="0" i="0" u="none" strike="noStrike" kern="0" cap="none" spc="0" normalizeH="0" baseline="0" noProof="0" dirty="0">
                <a:ln>
                  <a:noFill/>
                </a:ln>
                <a:solidFill>
                  <a:schemeClr val="accent4"/>
                </a:solidFill>
                <a:effectLst/>
                <a:uLnTx/>
                <a:uFillTx/>
              </a:rPr>
              <a:t> / kg of finished product)</a:t>
            </a:r>
          </a:p>
        </p:txBody>
      </p:sp>
      <p:sp>
        <p:nvSpPr>
          <p:cNvPr id="15" name="TextBox 14"/>
          <p:cNvSpPr txBox="1"/>
          <p:nvPr/>
        </p:nvSpPr>
        <p:spPr>
          <a:xfrm>
            <a:off x="7529500" y="5643174"/>
            <a:ext cx="472276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accent4"/>
                </a:solidFill>
                <a:effectLst/>
                <a:uLnTx/>
                <a:uFillTx/>
              </a:rPr>
              <a:t>Total </a:t>
            </a:r>
            <a:r>
              <a:rPr kumimoji="0" lang="en-GB" sz="2400" b="1" i="0" u="none" strike="noStrike" kern="0" cap="none" spc="0" normalizeH="0" baseline="0" noProof="0" dirty="0">
                <a:ln>
                  <a:noFill/>
                </a:ln>
                <a:solidFill>
                  <a:schemeClr val="accent4"/>
                </a:solidFill>
                <a:effectLst/>
                <a:uLnTx/>
                <a:uFillTx/>
              </a:rPr>
              <a:t>6.2 </a:t>
            </a:r>
            <a:r>
              <a:rPr kumimoji="0" lang="en-GB" sz="2400" b="1" i="0" u="none" strike="noStrike" kern="0" cap="none" spc="0" normalizeH="0" baseline="0" noProof="0" dirty="0" err="1">
                <a:ln>
                  <a:noFill/>
                </a:ln>
                <a:solidFill>
                  <a:schemeClr val="accent4"/>
                </a:solidFill>
                <a:effectLst/>
                <a:uLnTx/>
                <a:uFillTx/>
              </a:rPr>
              <a:t>tCO₂e</a:t>
            </a:r>
            <a:endParaRPr kumimoji="0" lang="en-GB" sz="2400" b="1" i="0" u="none" strike="noStrike" kern="0" cap="none" spc="0" normalizeH="0" baseline="0" noProof="0" dirty="0">
              <a:ln>
                <a:noFill/>
              </a:ln>
              <a:solidFill>
                <a:schemeClr val="accent4"/>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accent4"/>
                </a:solidFill>
                <a:effectLst/>
                <a:uLnTx/>
                <a:uFillTx/>
              </a:rPr>
              <a:t>(2.9 </a:t>
            </a:r>
            <a:r>
              <a:rPr kumimoji="0" lang="en-GB" sz="2400" b="0" i="0" u="none" strike="noStrike" kern="0" cap="none" spc="0" normalizeH="0" baseline="0" noProof="0" dirty="0" err="1">
                <a:ln>
                  <a:noFill/>
                </a:ln>
                <a:solidFill>
                  <a:schemeClr val="accent4"/>
                </a:solidFill>
                <a:effectLst/>
                <a:uLnTx/>
                <a:uFillTx/>
              </a:rPr>
              <a:t>kgCO₂e</a:t>
            </a:r>
            <a:r>
              <a:rPr kumimoji="0" lang="en-GB" sz="2400" b="0" i="0" u="none" strike="noStrike" kern="0" cap="none" spc="0" normalizeH="0" baseline="0" noProof="0" dirty="0">
                <a:ln>
                  <a:noFill/>
                </a:ln>
                <a:solidFill>
                  <a:schemeClr val="accent4"/>
                </a:solidFill>
                <a:effectLst/>
                <a:uLnTx/>
                <a:uFillTx/>
              </a:rPr>
              <a:t> / kg of finished product)</a:t>
            </a:r>
          </a:p>
        </p:txBody>
      </p:sp>
      <p:graphicFrame>
        <p:nvGraphicFramePr>
          <p:cNvPr id="16" name="Table 15"/>
          <p:cNvGraphicFramePr>
            <a:graphicFrameLocks noGrp="1"/>
          </p:cNvGraphicFramePr>
          <p:nvPr>
            <p:extLst>
              <p:ext uri="{D42A27DB-BD31-4B8C-83A1-F6EECF244321}">
                <p14:modId xmlns:p14="http://schemas.microsoft.com/office/powerpoint/2010/main" val="3445318778"/>
              </p:ext>
            </p:extLst>
          </p:nvPr>
        </p:nvGraphicFramePr>
        <p:xfrm>
          <a:off x="3841301" y="3011894"/>
          <a:ext cx="2438400" cy="1783080"/>
        </p:xfrm>
        <a:graphic>
          <a:graphicData uri="http://schemas.openxmlformats.org/drawingml/2006/table">
            <a:tbl>
              <a:tblPr firstRow="1" bandRow="1"/>
              <a:tblGrid>
                <a:gridCol w="1295400">
                  <a:extLst>
                    <a:ext uri="{9D8B030D-6E8A-4147-A177-3AD203B41FA5}">
                      <a16:colId xmlns:a16="http://schemas.microsoft.com/office/drawing/2014/main" val="2215269560"/>
                    </a:ext>
                  </a:extLst>
                </a:gridCol>
                <a:gridCol w="508000">
                  <a:extLst>
                    <a:ext uri="{9D8B030D-6E8A-4147-A177-3AD203B41FA5}">
                      <a16:colId xmlns:a16="http://schemas.microsoft.com/office/drawing/2014/main" val="3210284241"/>
                    </a:ext>
                  </a:extLst>
                </a:gridCol>
                <a:gridCol w="635000">
                  <a:extLst>
                    <a:ext uri="{9D8B030D-6E8A-4147-A177-3AD203B41FA5}">
                      <a16:colId xmlns:a16="http://schemas.microsoft.com/office/drawing/2014/main" val="1653109117"/>
                    </a:ext>
                  </a:extLst>
                </a:gridCol>
              </a:tblGrid>
              <a:tr h="29718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GB" sz="1400" u="none" strike="noStrike" dirty="0">
                          <a:effectLst/>
                        </a:rPr>
                        <a:t>Scenario</a:t>
                      </a:r>
                      <a:endParaRPr lang="en-GB" sz="1400" b="1" i="0" u="none" strike="noStrike" dirty="0">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GB" sz="1400" u="none" strike="noStrike" dirty="0" err="1">
                          <a:effectLst/>
                        </a:rPr>
                        <a:t>kgCO₂e</a:t>
                      </a:r>
                      <a:endParaRPr lang="en-GB" sz="1400" b="1" i="0" u="none" strike="noStrike" dirty="0">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GB" sz="1400" u="none" strike="noStrike" dirty="0">
                          <a:effectLst/>
                        </a:rPr>
                        <a:t>% change</a:t>
                      </a:r>
                      <a:endParaRPr lang="en-GB" sz="1400" b="1" i="0" u="none" strike="noStrike" dirty="0">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041667791"/>
                  </a:ext>
                </a:extLst>
              </a:tr>
              <a:tr h="2590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1400" u="none" strike="noStrike" dirty="0">
                          <a:effectLst/>
                        </a:rPr>
                        <a:t>Baseline</a:t>
                      </a:r>
                      <a:endParaRPr lang="en-GB" sz="1400" b="0" i="0" u="none" strike="noStrike" dirty="0">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n-GB" sz="1400" u="none" strike="noStrike" dirty="0">
                          <a:effectLst/>
                        </a:rPr>
                        <a:t>2324</a:t>
                      </a:r>
                      <a:endParaRPr lang="en-GB" sz="1400" b="0" i="0" u="none" strike="noStrike" dirty="0">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n-GB" sz="1400" u="none" strike="noStrike" dirty="0">
                          <a:effectLst/>
                        </a:rPr>
                        <a:t>0%</a:t>
                      </a:r>
                      <a:endParaRPr lang="en-GB" sz="1400" b="0" i="0" u="none" strike="noStrike" dirty="0">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09247739"/>
                  </a:ext>
                </a:extLst>
              </a:tr>
              <a:tr h="1905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1400" u="none" strike="noStrike" dirty="0">
                          <a:effectLst/>
                        </a:rPr>
                        <a:t>Mexican steel</a:t>
                      </a:r>
                      <a:endParaRPr lang="en-GB" sz="1400" b="0" i="0" u="none" strike="noStrike" dirty="0">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n-GB" sz="1400" u="none" strike="noStrike">
                          <a:effectLst/>
                        </a:rPr>
                        <a:t>1449</a:t>
                      </a:r>
                      <a:endParaRPr lang="en-GB" sz="1400" b="0" i="0" u="none" strike="noStrike">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n-GB" sz="1400" u="none" strike="noStrike" dirty="0">
                          <a:solidFill>
                            <a:schemeClr val="accent6">
                              <a:lumMod val="75000"/>
                            </a:schemeClr>
                          </a:solidFill>
                          <a:effectLst/>
                        </a:rPr>
                        <a:t>-38%</a:t>
                      </a:r>
                      <a:endParaRPr lang="en-GB" sz="1400" b="0" i="0" u="none" strike="noStrike" dirty="0">
                        <a:solidFill>
                          <a:schemeClr val="accent6">
                            <a:lumMod val="75000"/>
                          </a:schemeClr>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397392607"/>
                  </a:ext>
                </a:extLst>
              </a:tr>
              <a:tr h="1828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1400" u="none" strike="noStrike">
                          <a:effectLst/>
                        </a:rPr>
                        <a:t>Rail freight for steel</a:t>
                      </a:r>
                      <a:endParaRPr lang="en-GB" sz="1400" b="0" i="0" u="none" strike="noStrike">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n-GB" sz="1400" u="none" strike="noStrike">
                          <a:effectLst/>
                        </a:rPr>
                        <a:t>2091</a:t>
                      </a:r>
                      <a:endParaRPr lang="en-GB" sz="1400" b="0" i="0" u="none" strike="noStrike">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n-GB" sz="1400" u="none" strike="noStrike" dirty="0">
                          <a:solidFill>
                            <a:schemeClr val="accent6">
                              <a:lumMod val="75000"/>
                            </a:schemeClr>
                          </a:solidFill>
                          <a:effectLst/>
                        </a:rPr>
                        <a:t>-10%</a:t>
                      </a:r>
                      <a:endParaRPr lang="en-GB" sz="1400" b="0" i="0" u="none" strike="noStrike" dirty="0">
                        <a:solidFill>
                          <a:schemeClr val="accent6">
                            <a:lumMod val="75000"/>
                          </a:schemeClr>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3414258093"/>
                  </a:ext>
                </a:extLst>
              </a:tr>
              <a:tr h="1828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GB" sz="1400" u="none" strike="noStrike">
                          <a:effectLst/>
                        </a:rPr>
                        <a:t>EU-average for copper</a:t>
                      </a:r>
                      <a:endParaRPr lang="en-GB" sz="1400" b="0" i="0" u="none" strike="noStrike">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n-GB" sz="1400" u="none" strike="noStrike">
                          <a:effectLst/>
                        </a:rPr>
                        <a:t>2393</a:t>
                      </a:r>
                      <a:endParaRPr lang="en-GB" sz="1400" b="0" i="0" u="none" strike="noStrike">
                        <a:solidFill>
                          <a:srgbClr val="00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fontAlgn="b"/>
                      <a:r>
                        <a:rPr lang="en-GB" sz="1400" u="none" strike="noStrike" dirty="0">
                          <a:solidFill>
                            <a:srgbClr val="FF0000"/>
                          </a:solidFill>
                          <a:effectLst/>
                        </a:rPr>
                        <a:t>+3%</a:t>
                      </a:r>
                      <a:endParaRPr lang="en-GB" sz="1400" b="0" i="0" u="none" strike="noStrike" dirty="0">
                        <a:solidFill>
                          <a:srgbClr val="FF0000"/>
                        </a:solidFill>
                        <a:effectLst/>
                        <a:latin typeface="Calibri" panose="020F0502020204030204" pitchFamily="34" charset="0"/>
                      </a:endParaRPr>
                    </a:p>
                  </a:txBody>
                  <a:tcPr marL="7620" marR="7620" marT="762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4273886162"/>
                  </a:ext>
                </a:extLst>
              </a:tr>
            </a:tbl>
          </a:graphicData>
        </a:graphic>
      </p:graphicFrame>
      <p:pic>
        <p:nvPicPr>
          <p:cNvPr id="17" name="Content Placeholder 4"/>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3751340" y="1972235"/>
            <a:ext cx="1470992" cy="523712"/>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03007" y="1810870"/>
            <a:ext cx="1284776" cy="738267"/>
          </a:xfrm>
          <a:prstGeom prst="rect">
            <a:avLst/>
          </a:prstGeom>
        </p:spPr>
      </p:pic>
      <p:sp>
        <p:nvSpPr>
          <p:cNvPr id="19" name="TextBox 18">
            <a:extLst>
              <a:ext uri="{FF2B5EF4-FFF2-40B4-BE49-F238E27FC236}">
                <a16:creationId xmlns:a16="http://schemas.microsoft.com/office/drawing/2014/main" id="{67B54F19-1212-9345-95FF-9D2815FD6E96}"/>
              </a:ext>
            </a:extLst>
          </p:cNvPr>
          <p:cNvSpPr txBox="1"/>
          <p:nvPr/>
        </p:nvSpPr>
        <p:spPr>
          <a:xfrm>
            <a:off x="403340" y="345182"/>
            <a:ext cx="7887805"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Manufacturing Magnets</a:t>
            </a:r>
          </a:p>
        </p:txBody>
      </p:sp>
      <p:sp>
        <p:nvSpPr>
          <p:cNvPr id="20" name="TextBox 19"/>
          <p:cNvSpPr txBox="1"/>
          <p:nvPr/>
        </p:nvSpPr>
        <p:spPr>
          <a:xfrm>
            <a:off x="7728439" y="112269"/>
            <a:ext cx="3947624" cy="954107"/>
          </a:xfrm>
          <a:prstGeom prst="rect">
            <a:avLst/>
          </a:prstGeom>
          <a:noFill/>
        </p:spPr>
        <p:txBody>
          <a:bodyPr wrap="square" rtlCol="0">
            <a:spAutoFit/>
          </a:bodyPr>
          <a:lstStyle/>
          <a:p>
            <a:r>
              <a:rPr lang="en-GB" sz="2800" dirty="0">
                <a:solidFill>
                  <a:schemeClr val="accent1"/>
                </a:solidFill>
              </a:rPr>
              <a:t>RUEDI has 35 magnets: 29 quadrupoles, 6 dipoles</a:t>
            </a:r>
          </a:p>
        </p:txBody>
      </p:sp>
      <p:sp>
        <p:nvSpPr>
          <p:cNvPr id="21" name="TextBox 20"/>
          <p:cNvSpPr txBox="1"/>
          <p:nvPr/>
        </p:nvSpPr>
        <p:spPr>
          <a:xfrm>
            <a:off x="140677" y="6453554"/>
            <a:ext cx="2848708" cy="369332"/>
          </a:xfrm>
          <a:prstGeom prst="rect">
            <a:avLst/>
          </a:prstGeom>
          <a:noFill/>
        </p:spPr>
        <p:txBody>
          <a:bodyPr wrap="square" rtlCol="0">
            <a:spAutoFit/>
          </a:bodyPr>
          <a:lstStyle/>
          <a:p>
            <a:r>
              <a:rPr lang="en-GB" dirty="0"/>
              <a:t>Slide: Ben Shepherd</a:t>
            </a:r>
          </a:p>
        </p:txBody>
      </p:sp>
    </p:spTree>
    <p:extLst>
      <p:ext uri="{BB962C8B-B14F-4D97-AF65-F5344CB8AC3E}">
        <p14:creationId xmlns:p14="http://schemas.microsoft.com/office/powerpoint/2010/main" val="892111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7B54F19-1212-9345-95FF-9D2815FD6E96}"/>
              </a:ext>
            </a:extLst>
          </p:cNvPr>
          <p:cNvSpPr txBox="1"/>
          <p:nvPr/>
        </p:nvSpPr>
        <p:spPr>
          <a:xfrm>
            <a:off x="403340" y="345182"/>
            <a:ext cx="7887805"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RF Systems</a:t>
            </a:r>
          </a:p>
        </p:txBody>
      </p:sp>
      <p:sp>
        <p:nvSpPr>
          <p:cNvPr id="3" name="Content Placeholder 4"/>
          <p:cNvSpPr>
            <a:spLocks noGrp="1"/>
          </p:cNvSpPr>
          <p:nvPr/>
        </p:nvSpPr>
        <p:spPr>
          <a:xfrm>
            <a:off x="5926286" y="428978"/>
            <a:ext cx="5928858" cy="4254953"/>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2400" b="1" dirty="0">
                <a:solidFill>
                  <a:schemeClr val="accent1"/>
                </a:solidFill>
                <a:latin typeface="Arial" panose="020B0604020202020204" pitchFamily="34" charset="0"/>
                <a:cs typeface="Arial" panose="020B0604020202020204" pitchFamily="34" charset="0"/>
              </a:rPr>
              <a:t>Manufacturing</a:t>
            </a:r>
          </a:p>
          <a:p>
            <a:r>
              <a:rPr lang="en-US" sz="2400" dirty="0">
                <a:solidFill>
                  <a:schemeClr val="accent4"/>
                </a:solidFill>
                <a:latin typeface="Arial" panose="020B0604020202020204" pitchFamily="34" charset="0"/>
                <a:cs typeface="Arial" panose="020B0604020202020204" pitchFamily="34" charset="0"/>
              </a:rPr>
              <a:t>The majority of the RF system is high purity copper</a:t>
            </a:r>
            <a:endParaRPr lang="en-GB" sz="2400" dirty="0">
              <a:solidFill>
                <a:schemeClr val="accent4"/>
              </a:solidFill>
              <a:latin typeface="Arial" panose="020B0604020202020204" pitchFamily="34" charset="0"/>
              <a:cs typeface="Arial" panose="020B0604020202020204" pitchFamily="34" charset="0"/>
            </a:endParaRPr>
          </a:p>
          <a:p>
            <a:r>
              <a:rPr lang="en-US" sz="2400" dirty="0">
                <a:solidFill>
                  <a:schemeClr val="accent4"/>
                </a:solidFill>
                <a:latin typeface="Arial" panose="020B0604020202020204" pitchFamily="34" charset="0"/>
                <a:cs typeface="Arial" panose="020B0604020202020204" pitchFamily="34" charset="0"/>
              </a:rPr>
              <a:t>Estimate </a:t>
            </a:r>
            <a:r>
              <a:rPr lang="en-US" sz="2400" b="1" dirty="0">
                <a:solidFill>
                  <a:schemeClr val="accent3"/>
                </a:solidFill>
                <a:latin typeface="Arial" panose="020B0604020202020204" pitchFamily="34" charset="0"/>
                <a:cs typeface="Arial" panose="020B0604020202020204" pitchFamily="34" charset="0"/>
              </a:rPr>
              <a:t>5 </a:t>
            </a:r>
            <a:r>
              <a:rPr lang="en-US" sz="2400" b="1" dirty="0" err="1">
                <a:solidFill>
                  <a:schemeClr val="accent3"/>
                </a:solidFill>
                <a:latin typeface="Arial" panose="020B0604020202020204" pitchFamily="34" charset="0"/>
                <a:cs typeface="Arial" panose="020B0604020202020204" pitchFamily="34" charset="0"/>
              </a:rPr>
              <a:t>tonnes</a:t>
            </a:r>
            <a:r>
              <a:rPr lang="en-US" sz="2400" b="1" dirty="0">
                <a:solidFill>
                  <a:schemeClr val="accent3"/>
                </a:solidFill>
                <a:latin typeface="Arial" panose="020B0604020202020204" pitchFamily="34" charset="0"/>
                <a:cs typeface="Arial" panose="020B0604020202020204" pitchFamily="34" charset="0"/>
              </a:rPr>
              <a:t> </a:t>
            </a:r>
            <a:r>
              <a:rPr lang="en-US" sz="2400" b="1" dirty="0" err="1">
                <a:solidFill>
                  <a:schemeClr val="accent3"/>
                </a:solidFill>
                <a:latin typeface="Arial" panose="020B0604020202020204" pitchFamily="34" charset="0"/>
                <a:cs typeface="Arial" panose="020B0604020202020204" pitchFamily="34" charset="0"/>
              </a:rPr>
              <a:t>CO₂e</a:t>
            </a:r>
            <a:r>
              <a:rPr lang="en-US" sz="2400" b="1" dirty="0">
                <a:solidFill>
                  <a:schemeClr val="accent4"/>
                </a:solidFill>
                <a:latin typeface="Arial" panose="020B0604020202020204" pitchFamily="34" charset="0"/>
                <a:cs typeface="Arial" panose="020B0604020202020204" pitchFamily="34" charset="0"/>
              </a:rPr>
              <a:t> </a:t>
            </a:r>
            <a:r>
              <a:rPr lang="en-US" sz="2400" b="1" baseline="-25000" dirty="0">
                <a:solidFill>
                  <a:schemeClr val="accent4"/>
                </a:solidFill>
                <a:latin typeface="Arial" panose="020B0604020202020204" pitchFamily="34" charset="0"/>
                <a:cs typeface="Arial" panose="020B0604020202020204" pitchFamily="34" charset="0"/>
              </a:rPr>
              <a:t> </a:t>
            </a:r>
            <a:r>
              <a:rPr lang="en-US" sz="2400" dirty="0">
                <a:solidFill>
                  <a:schemeClr val="accent4"/>
                </a:solidFill>
                <a:latin typeface="Arial" panose="020B0604020202020204" pitchFamily="34" charset="0"/>
                <a:cs typeface="Arial" panose="020B0604020202020204" pitchFamily="34" charset="0"/>
              </a:rPr>
              <a:t>for copper parts of one RF system including material and manufacture</a:t>
            </a:r>
          </a:p>
          <a:p>
            <a:endParaRPr lang="en-US" sz="2400" dirty="0">
              <a:solidFill>
                <a:schemeClr val="accent4"/>
              </a:solidFill>
              <a:latin typeface="Arial" panose="020B0604020202020204" pitchFamily="34" charset="0"/>
              <a:cs typeface="Arial" panose="020B0604020202020204" pitchFamily="34" charset="0"/>
            </a:endParaRPr>
          </a:p>
          <a:p>
            <a:endParaRPr lang="en-US" sz="2400" dirty="0">
              <a:solidFill>
                <a:schemeClr val="accent4"/>
              </a:solidFill>
              <a:latin typeface="Arial" panose="020B0604020202020204" pitchFamily="34" charset="0"/>
              <a:cs typeface="Arial" panose="020B0604020202020204" pitchFamily="34" charset="0"/>
            </a:endParaRPr>
          </a:p>
          <a:p>
            <a:r>
              <a:rPr lang="en-US" sz="2400" dirty="0">
                <a:solidFill>
                  <a:schemeClr val="accent4"/>
                </a:solidFill>
                <a:latin typeface="Arial" panose="020B0604020202020204" pitchFamily="34" charset="0"/>
                <a:cs typeface="Arial" panose="020B0604020202020204" pitchFamily="34" charset="0"/>
              </a:rPr>
              <a:t>This covers 1 out of 3 RF systems</a:t>
            </a:r>
          </a:p>
          <a:p>
            <a:r>
              <a:rPr lang="en-US" sz="2400" dirty="0">
                <a:solidFill>
                  <a:schemeClr val="accent4"/>
                </a:solidFill>
                <a:latin typeface="Arial" panose="020B0604020202020204" pitchFamily="34" charset="0"/>
                <a:cs typeface="Arial" panose="020B0604020202020204" pitchFamily="34" charset="0"/>
              </a:rPr>
              <a:t>Rest of RF system is mostly electronics, don’t have a good estimate for these yet.</a:t>
            </a:r>
          </a:p>
        </p:txBody>
      </p:sp>
      <p:sp>
        <p:nvSpPr>
          <p:cNvPr id="4" name="Content Placeholder 4"/>
          <p:cNvSpPr txBox="1">
            <a:spLocks/>
          </p:cNvSpPr>
          <p:nvPr/>
        </p:nvSpPr>
        <p:spPr>
          <a:xfrm>
            <a:off x="229431" y="1250731"/>
            <a:ext cx="5326286" cy="3083603"/>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85000" lnSpcReduction="20000"/>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spcBef>
                <a:spcPts val="1000"/>
              </a:spcBef>
            </a:pPr>
            <a:r>
              <a:rPr lang="en-US" sz="2800" b="1" dirty="0">
                <a:solidFill>
                  <a:schemeClr val="accent1"/>
                </a:solidFill>
              </a:rPr>
              <a:t>Power consumption</a:t>
            </a:r>
          </a:p>
          <a:p>
            <a:pPr marL="457200" indent="-457200">
              <a:spcBef>
                <a:spcPts val="1000"/>
              </a:spcBef>
              <a:buFont typeface="Arial" panose="020B0604020202020204" pitchFamily="34" charset="0"/>
              <a:buChar char="•"/>
            </a:pPr>
            <a:r>
              <a:rPr lang="en-US" sz="2800" dirty="0">
                <a:solidFill>
                  <a:schemeClr val="accent4"/>
                </a:solidFill>
              </a:rPr>
              <a:t>Main power usage: klystron modulator</a:t>
            </a:r>
          </a:p>
          <a:p>
            <a:pPr marL="457200" indent="-457200">
              <a:spcBef>
                <a:spcPts val="1000"/>
              </a:spcBef>
              <a:buFont typeface="Arial" panose="020B0604020202020204" pitchFamily="34" charset="0"/>
              <a:buChar char="•"/>
            </a:pPr>
            <a:r>
              <a:rPr lang="en-US" sz="2800" dirty="0">
                <a:solidFill>
                  <a:schemeClr val="accent4"/>
                </a:solidFill>
              </a:rPr>
              <a:t>RUEDI RF photoinjector: approximate energy use is </a:t>
            </a:r>
            <a:r>
              <a:rPr lang="en-US" sz="2800" b="1" dirty="0">
                <a:solidFill>
                  <a:schemeClr val="accent4"/>
                </a:solidFill>
              </a:rPr>
              <a:t>10 kW</a:t>
            </a:r>
          </a:p>
          <a:p>
            <a:pPr marL="457200" indent="-457200">
              <a:spcBef>
                <a:spcPts val="1000"/>
              </a:spcBef>
              <a:buFont typeface="Arial" panose="020B0604020202020204" pitchFamily="34" charset="0"/>
              <a:buChar char="•"/>
            </a:pPr>
            <a:r>
              <a:rPr lang="en-GB" sz="2800" b="1" dirty="0">
                <a:solidFill>
                  <a:schemeClr val="accent3"/>
                </a:solidFill>
              </a:rPr>
              <a:t>Assuming 16 hours per day 250 days per year</a:t>
            </a:r>
          </a:p>
          <a:p>
            <a:pPr marL="457200" indent="-457200">
              <a:spcBef>
                <a:spcPts val="1000"/>
              </a:spcBef>
              <a:buFont typeface="Arial" panose="020B0604020202020204" pitchFamily="34" charset="0"/>
              <a:buChar char="•"/>
            </a:pPr>
            <a:r>
              <a:rPr lang="en-GB" sz="2800" b="1" dirty="0">
                <a:solidFill>
                  <a:schemeClr val="accent3"/>
                </a:solidFill>
              </a:rPr>
              <a:t>8 tonnes of CO</a:t>
            </a:r>
            <a:r>
              <a:rPr lang="en-GB" sz="2800" b="1" baseline="-25000" dirty="0">
                <a:solidFill>
                  <a:schemeClr val="accent3"/>
                </a:solidFill>
              </a:rPr>
              <a:t>2</a:t>
            </a:r>
            <a:r>
              <a:rPr lang="en-GB" sz="2800" b="1" dirty="0">
                <a:solidFill>
                  <a:schemeClr val="accent3"/>
                </a:solidFill>
              </a:rPr>
              <a:t> per year</a:t>
            </a:r>
            <a:endParaRPr lang="en-US" sz="2800" baseline="-25000" dirty="0">
              <a:solidFill>
                <a:schemeClr val="accent4"/>
              </a:solidFill>
            </a:endParaRPr>
          </a:p>
          <a:p>
            <a:pPr marL="0" indent="0">
              <a:buFont typeface="Arial" panose="020B0604020202020204" pitchFamily="34" charset="0"/>
              <a:buNone/>
            </a:pPr>
            <a:endParaRPr lang="en-US" dirty="0">
              <a:solidFill>
                <a:schemeClr val="accent4"/>
              </a:solidFill>
            </a:endParaRPr>
          </a:p>
          <a:p>
            <a:pPr marL="0" indent="0">
              <a:buFont typeface="Arial" panose="020B0604020202020204" pitchFamily="34" charse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127" y="4235768"/>
            <a:ext cx="4148399" cy="2572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774" y="5642903"/>
            <a:ext cx="7689757" cy="1224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8"/>
          <p:cNvSpPr txBox="1"/>
          <p:nvPr/>
        </p:nvSpPr>
        <p:spPr>
          <a:xfrm>
            <a:off x="4764734" y="4717822"/>
            <a:ext cx="4420448" cy="120032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400" dirty="0"/>
              <a:t>RF cavity is turned/milled from bulk copper but less than 50% used in final product </a:t>
            </a:r>
            <a:endParaRPr lang="en-GB" sz="2400" dirty="0"/>
          </a:p>
        </p:txBody>
      </p:sp>
      <p:sp>
        <p:nvSpPr>
          <p:cNvPr id="8" name="Right Arrow 7"/>
          <p:cNvSpPr/>
          <p:nvPr/>
        </p:nvSpPr>
        <p:spPr>
          <a:xfrm rot="2441413">
            <a:off x="3338306" y="5431417"/>
            <a:ext cx="1356479" cy="279659"/>
          </a:xfrm>
          <a:prstGeom prst="rightArrow">
            <a:avLst>
              <a:gd name="adj1" fmla="val 50000"/>
              <a:gd name="adj2" fmla="val 70500"/>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9" name="Group 8"/>
          <p:cNvGrpSpPr/>
          <p:nvPr/>
        </p:nvGrpSpPr>
        <p:grpSpPr>
          <a:xfrm>
            <a:off x="6321010" y="2851670"/>
            <a:ext cx="5760000" cy="498792"/>
            <a:chOff x="6296200" y="2287826"/>
            <a:chExt cx="5760000" cy="498792"/>
          </a:xfrm>
        </p:grpSpPr>
        <p:sp>
          <p:nvSpPr>
            <p:cNvPr id="10" name="Rectangle 9"/>
            <p:cNvSpPr/>
            <p:nvPr/>
          </p:nvSpPr>
          <p:spPr>
            <a:xfrm>
              <a:off x="6296200" y="2287826"/>
              <a:ext cx="3110400" cy="49879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dirty="0">
                  <a:solidFill>
                    <a:sysClr val="windowText" lastClr="000000"/>
                  </a:solidFill>
                </a:rPr>
                <a:t>brazing, machining </a:t>
              </a:r>
            </a:p>
            <a:p>
              <a:pPr algn="ctr"/>
              <a:r>
                <a:rPr lang="en-GB" sz="1600" dirty="0">
                  <a:solidFill>
                    <a:sysClr val="windowText" lastClr="000000"/>
                  </a:solidFill>
                </a:rPr>
                <a:t>2.7 </a:t>
              </a:r>
              <a:r>
                <a:rPr lang="en-GB" sz="1600" dirty="0" err="1">
                  <a:solidFill>
                    <a:sysClr val="windowText" lastClr="000000"/>
                  </a:solidFill>
                </a:rPr>
                <a:t>tCO₂e</a:t>
              </a:r>
              <a:endParaRPr lang="en-GB" sz="1600" dirty="0">
                <a:solidFill>
                  <a:sysClr val="windowText" lastClr="000000"/>
                </a:solidFill>
              </a:endParaRPr>
            </a:p>
          </p:txBody>
        </p:sp>
        <p:sp>
          <p:nvSpPr>
            <p:cNvPr id="11" name="Rectangle 10"/>
            <p:cNvSpPr/>
            <p:nvPr/>
          </p:nvSpPr>
          <p:spPr>
            <a:xfrm>
              <a:off x="9406600" y="2287826"/>
              <a:ext cx="2649600" cy="498792"/>
            </a:xfrm>
            <a:prstGeom prst="rect">
              <a:avLst/>
            </a:prstGeom>
            <a:solidFill>
              <a:srgbClr val="DD8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dirty="0">
                  <a:solidFill>
                    <a:sysClr val="windowText" lastClr="000000"/>
                  </a:solidFill>
                </a:rPr>
                <a:t>copper 2.3 </a:t>
              </a:r>
              <a:r>
                <a:rPr lang="en-GB" sz="1600" dirty="0" err="1">
                  <a:solidFill>
                    <a:sysClr val="windowText" lastClr="000000"/>
                  </a:solidFill>
                </a:rPr>
                <a:t>tCO₂e</a:t>
              </a:r>
              <a:endParaRPr lang="en-GB" sz="1600" dirty="0">
                <a:solidFill>
                  <a:sysClr val="windowText" lastClr="000000"/>
                </a:solidFill>
              </a:endParaRP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0420" y="2655010"/>
            <a:ext cx="749952" cy="749952"/>
          </a:xfrm>
          <a:prstGeom prst="rect">
            <a:avLst/>
          </a:prstGeom>
        </p:spPr>
      </p:pic>
      <p:sp>
        <p:nvSpPr>
          <p:cNvPr id="14" name="TextBox 13"/>
          <p:cNvSpPr txBox="1"/>
          <p:nvPr/>
        </p:nvSpPr>
        <p:spPr>
          <a:xfrm>
            <a:off x="9966373" y="25755"/>
            <a:ext cx="2848708" cy="369332"/>
          </a:xfrm>
          <a:prstGeom prst="rect">
            <a:avLst/>
          </a:prstGeom>
          <a:noFill/>
        </p:spPr>
        <p:txBody>
          <a:bodyPr wrap="square" rtlCol="0">
            <a:spAutoFit/>
          </a:bodyPr>
          <a:lstStyle/>
          <a:p>
            <a:r>
              <a:rPr lang="en-GB" dirty="0"/>
              <a:t>Slide: Louise Cowie</a:t>
            </a:r>
          </a:p>
        </p:txBody>
      </p:sp>
    </p:spTree>
    <p:extLst>
      <p:ext uri="{BB962C8B-B14F-4D97-AF65-F5344CB8AC3E}">
        <p14:creationId xmlns:p14="http://schemas.microsoft.com/office/powerpoint/2010/main" val="1864223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4217232" cy="5016758"/>
          </a:xfrm>
          <a:prstGeom prst="rect">
            <a:avLst/>
          </a:prstGeom>
        </p:spPr>
        <p:txBody>
          <a:bodyPr wrap="square">
            <a:spAutoFit/>
          </a:bodyPr>
          <a:lstStyle/>
          <a:p>
            <a:pPr>
              <a:spcAft>
                <a:spcPts val="600"/>
              </a:spcAft>
            </a:pPr>
            <a:r>
              <a:rPr lang="en-GB" sz="2400" b="1" dirty="0">
                <a:solidFill>
                  <a:schemeClr val="accent1"/>
                </a:solidFill>
                <a:latin typeface="Arial" panose="020B0604020202020204" pitchFamily="34" charset="0"/>
                <a:cs typeface="Arial" panose="020B0604020202020204" pitchFamily="34" charset="0"/>
              </a:rPr>
              <a:t>Introduction</a:t>
            </a:r>
          </a:p>
          <a:p>
            <a:pPr marL="342900" indent="-342900">
              <a:spcAft>
                <a:spcPts val="600"/>
              </a:spcAft>
              <a:buFont typeface="Arial" panose="020B0604020202020204" pitchFamily="34" charset="0"/>
              <a:buChar char="•"/>
            </a:pPr>
            <a:r>
              <a:rPr lang="en-GB" sz="2200" dirty="0">
                <a:solidFill>
                  <a:srgbClr val="626262"/>
                </a:solidFill>
                <a:latin typeface="Arial" panose="020B0604020202020204" pitchFamily="34" charset="0"/>
                <a:cs typeface="Arial" panose="020B0604020202020204" pitchFamily="34" charset="0"/>
              </a:rPr>
              <a:t>Very complex, need pump/probe sources from EUV to THz (3nm to 1mm) at each end station</a:t>
            </a:r>
          </a:p>
          <a:p>
            <a:pPr marL="342900" indent="-342900">
              <a:spcAft>
                <a:spcPts val="600"/>
              </a:spcAft>
              <a:buFont typeface="Arial" panose="020B0604020202020204" pitchFamily="34" charset="0"/>
              <a:buChar char="•"/>
            </a:pPr>
            <a:r>
              <a:rPr lang="en-GB" sz="2200" dirty="0">
                <a:solidFill>
                  <a:srgbClr val="626262"/>
                </a:solidFill>
                <a:latin typeface="Arial" panose="020B0604020202020204" pitchFamily="34" charset="0"/>
                <a:cs typeface="Arial" panose="020B0604020202020204" pitchFamily="34" charset="0"/>
              </a:rPr>
              <a:t>A terawatt laser</a:t>
            </a:r>
          </a:p>
          <a:p>
            <a:pPr marL="342900" indent="-342900">
              <a:spcAft>
                <a:spcPts val="600"/>
              </a:spcAft>
              <a:buFont typeface="Arial" panose="020B0604020202020204" pitchFamily="34" charset="0"/>
              <a:buChar char="•"/>
            </a:pPr>
            <a:r>
              <a:rPr lang="en-GB" sz="2200" dirty="0">
                <a:solidFill>
                  <a:srgbClr val="626262"/>
                </a:solidFill>
                <a:latin typeface="Arial" panose="020B0604020202020204" pitchFamily="34" charset="0"/>
                <a:cs typeface="Arial" panose="020B0604020202020204" pitchFamily="34" charset="0"/>
              </a:rPr>
              <a:t>Two UV generating systems for </a:t>
            </a:r>
            <a:r>
              <a:rPr lang="en-GB" sz="2200" dirty="0" err="1">
                <a:solidFill>
                  <a:srgbClr val="626262"/>
                </a:solidFill>
                <a:latin typeface="Arial" panose="020B0604020202020204" pitchFamily="34" charset="0"/>
                <a:cs typeface="Arial" panose="020B0604020202020204" pitchFamily="34" charset="0"/>
              </a:rPr>
              <a:t>photoinjector</a:t>
            </a:r>
            <a:endParaRPr lang="en-GB" sz="2200" dirty="0">
              <a:solidFill>
                <a:srgbClr val="626262"/>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GB" sz="2200" dirty="0">
                <a:solidFill>
                  <a:srgbClr val="626262"/>
                </a:solidFill>
                <a:latin typeface="Arial" panose="020B0604020202020204" pitchFamily="34" charset="0"/>
                <a:cs typeface="Arial" panose="020B0604020202020204" pitchFamily="34" charset="0"/>
              </a:rPr>
              <a:t>A THz source for diagnostics</a:t>
            </a:r>
          </a:p>
          <a:p>
            <a:pPr marL="342900" indent="-342900">
              <a:spcAft>
                <a:spcPts val="600"/>
              </a:spcAft>
              <a:buFont typeface="Arial" panose="020B0604020202020204" pitchFamily="34" charset="0"/>
              <a:buChar char="•"/>
            </a:pPr>
            <a:r>
              <a:rPr lang="en-GB" sz="2200" dirty="0">
                <a:solidFill>
                  <a:srgbClr val="626262"/>
                </a:solidFill>
                <a:latin typeface="Arial" panose="020B0604020202020204" pitchFamily="34" charset="0"/>
                <a:cs typeface="Arial" panose="020B0604020202020204" pitchFamily="34" charset="0"/>
              </a:rPr>
              <a:t>All this needs synchronised with the RF!</a:t>
            </a:r>
          </a:p>
          <a:p>
            <a:endParaRPr lang="en-GB" sz="2400" dirty="0">
              <a:solidFill>
                <a:srgbClr val="6262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0" y="345182"/>
            <a:ext cx="8116405"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Laser and Timing system</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210" t="-342" r="-3210" b="-342"/>
          <a:stretch/>
        </p:blipFill>
        <p:spPr bwMode="auto">
          <a:xfrm>
            <a:off x="4274913" y="1387941"/>
            <a:ext cx="7791312" cy="46875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459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5" y="1387942"/>
            <a:ext cx="6371348" cy="4447371"/>
          </a:xfrm>
          <a:prstGeom prst="rect">
            <a:avLst/>
          </a:prstGeom>
        </p:spPr>
        <p:txBody>
          <a:bodyPr wrap="square">
            <a:spAutoFit/>
          </a:bodyPr>
          <a:lstStyle/>
          <a:p>
            <a:pPr>
              <a:spcAft>
                <a:spcPts val="600"/>
              </a:spcAft>
            </a:pPr>
            <a:r>
              <a:rPr lang="en-GB" sz="2400" b="1" dirty="0">
                <a:solidFill>
                  <a:schemeClr val="accent1"/>
                </a:solidFill>
                <a:latin typeface="Arial" panose="020B0604020202020204" pitchFamily="34" charset="0"/>
                <a:cs typeface="Arial" panose="020B0604020202020204" pitchFamily="34" charset="0"/>
              </a:rPr>
              <a:t>Manufacturing</a:t>
            </a:r>
          </a:p>
          <a:p>
            <a:pPr marL="342900" indent="-342900">
              <a:spcAft>
                <a:spcPts val="600"/>
              </a:spcAft>
              <a:buFont typeface="Arial" panose="020B0604020202020204" pitchFamily="34" charset="0"/>
              <a:buChar char="•"/>
            </a:pPr>
            <a:r>
              <a:rPr lang="en-GB" sz="2000" dirty="0">
                <a:solidFill>
                  <a:schemeClr val="accent4"/>
                </a:solidFill>
                <a:latin typeface="Arial" panose="020B0604020202020204" pitchFamily="34" charset="0"/>
                <a:cs typeface="Arial" panose="020B0604020202020204" pitchFamily="34" charset="0"/>
              </a:rPr>
              <a:t>Aluminium: laser units (43%)</a:t>
            </a:r>
          </a:p>
          <a:p>
            <a:pPr marL="342900" indent="-342900">
              <a:spcAft>
                <a:spcPts val="600"/>
              </a:spcAft>
              <a:buFont typeface="Arial" panose="020B0604020202020204" pitchFamily="34" charset="0"/>
              <a:buChar char="•"/>
            </a:pPr>
            <a:r>
              <a:rPr lang="en-GB" sz="2000" dirty="0">
                <a:solidFill>
                  <a:schemeClr val="accent4"/>
                </a:solidFill>
                <a:latin typeface="Arial" panose="020B0604020202020204" pitchFamily="34" charset="0"/>
                <a:cs typeface="Arial" panose="020B0604020202020204" pitchFamily="34" charset="0"/>
              </a:rPr>
              <a:t>Steel: vacuum chambers and optical tables (37%)</a:t>
            </a:r>
          </a:p>
          <a:p>
            <a:pPr marL="342900" indent="-342900">
              <a:spcAft>
                <a:spcPts val="600"/>
              </a:spcAft>
              <a:buFont typeface="Arial" panose="020B0604020202020204" pitchFamily="34" charset="0"/>
              <a:buChar char="•"/>
            </a:pPr>
            <a:r>
              <a:rPr lang="en-GB" sz="2000" dirty="0">
                <a:solidFill>
                  <a:schemeClr val="accent4"/>
                </a:solidFill>
                <a:latin typeface="Arial" panose="020B0604020202020204" pitchFamily="34" charset="0"/>
                <a:cs typeface="Arial" panose="020B0604020202020204" pitchFamily="34" charset="0"/>
              </a:rPr>
              <a:t>Assumed aluminium and steel is from China</a:t>
            </a:r>
          </a:p>
          <a:p>
            <a:pPr marL="342900" indent="-342900">
              <a:spcAft>
                <a:spcPts val="600"/>
              </a:spcAft>
              <a:buFont typeface="Arial" panose="020B0604020202020204" pitchFamily="34" charset="0"/>
              <a:buChar char="•"/>
            </a:pPr>
            <a:r>
              <a:rPr lang="en-GB" sz="2000" dirty="0">
                <a:solidFill>
                  <a:schemeClr val="accent3"/>
                </a:solidFill>
                <a:latin typeface="Arial" panose="020B0604020202020204" pitchFamily="34" charset="0"/>
                <a:cs typeface="Arial" panose="020B0604020202020204" pitchFamily="34" charset="0"/>
              </a:rPr>
              <a:t>Can reduce carbon footprint by 18 tonnes, or 44% by ensuring aluminium and steel come from ‘greener’ countries or recycled sources</a:t>
            </a:r>
          </a:p>
          <a:p>
            <a:pPr marL="342900" indent="-342900">
              <a:spcAft>
                <a:spcPts val="600"/>
              </a:spcAft>
              <a:buFont typeface="Arial" panose="020B0604020202020204" pitchFamily="34" charset="0"/>
              <a:buChar char="•"/>
            </a:pPr>
            <a:r>
              <a:rPr lang="en-GB" sz="2000" dirty="0">
                <a:solidFill>
                  <a:schemeClr val="accent4"/>
                </a:solidFill>
                <a:latin typeface="Arial" panose="020B0604020202020204" pitchFamily="34" charset="0"/>
                <a:cs typeface="Arial" panose="020B0604020202020204" pitchFamily="34" charset="0"/>
              </a:rPr>
              <a:t>European aluminium: 6.7 kg CO</a:t>
            </a:r>
            <a:r>
              <a:rPr lang="en-GB" sz="2000" baseline="-25000" dirty="0">
                <a:solidFill>
                  <a:schemeClr val="accent4"/>
                </a:solidFill>
                <a:latin typeface="Arial" panose="020B0604020202020204" pitchFamily="34" charset="0"/>
                <a:cs typeface="Arial" panose="020B0604020202020204" pitchFamily="34" charset="0"/>
              </a:rPr>
              <a:t>2</a:t>
            </a:r>
            <a:r>
              <a:rPr lang="en-GB" sz="2000" dirty="0">
                <a:solidFill>
                  <a:schemeClr val="accent4"/>
                </a:solidFill>
                <a:latin typeface="Arial" panose="020B0604020202020204" pitchFamily="34" charset="0"/>
                <a:cs typeface="Arial" panose="020B0604020202020204" pitchFamily="34" charset="0"/>
              </a:rPr>
              <a:t>e/kg, Mexican steel: 1.08 kg CO</a:t>
            </a:r>
            <a:r>
              <a:rPr lang="en-GB" sz="2000" baseline="-25000" dirty="0">
                <a:solidFill>
                  <a:schemeClr val="accent4"/>
                </a:solidFill>
                <a:latin typeface="Arial" panose="020B0604020202020204" pitchFamily="34" charset="0"/>
                <a:cs typeface="Arial" panose="020B0604020202020204" pitchFamily="34" charset="0"/>
              </a:rPr>
              <a:t>2</a:t>
            </a:r>
            <a:r>
              <a:rPr lang="en-GB" sz="2000" dirty="0">
                <a:solidFill>
                  <a:schemeClr val="accent4"/>
                </a:solidFill>
                <a:latin typeface="Arial" panose="020B0604020202020204" pitchFamily="34" charset="0"/>
                <a:cs typeface="Arial" panose="020B0604020202020204" pitchFamily="34" charset="0"/>
              </a:rPr>
              <a:t>e/kg</a:t>
            </a:r>
          </a:p>
          <a:p>
            <a:pPr marL="342900" indent="-342900">
              <a:spcAft>
                <a:spcPts val="600"/>
              </a:spcAft>
              <a:buFont typeface="Arial" panose="020B0604020202020204" pitchFamily="34" charset="0"/>
              <a:buChar char="•"/>
            </a:pPr>
            <a:r>
              <a:rPr lang="en-GB" sz="2000" dirty="0">
                <a:solidFill>
                  <a:schemeClr val="accent3"/>
                </a:solidFill>
                <a:latin typeface="Arial" panose="020B0604020202020204" pitchFamily="34" charset="0"/>
                <a:cs typeface="Arial" panose="020B0604020202020204" pitchFamily="34" charset="0"/>
              </a:rPr>
              <a:t>Add requests of aluminium and steel manufacturing locations to tenders?</a:t>
            </a:r>
          </a:p>
          <a:p>
            <a:pPr marL="342900"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7615244"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Laser and Timing system</a:t>
            </a:r>
          </a:p>
        </p:txBody>
      </p:sp>
      <p:graphicFrame>
        <p:nvGraphicFramePr>
          <p:cNvPr id="4" name="Table 3"/>
          <p:cNvGraphicFramePr>
            <a:graphicFrameLocks noGrp="1"/>
          </p:cNvGraphicFramePr>
          <p:nvPr>
            <p:extLst>
              <p:ext uri="{D42A27DB-BD31-4B8C-83A1-F6EECF244321}">
                <p14:modId xmlns:p14="http://schemas.microsoft.com/office/powerpoint/2010/main" val="4029643331"/>
              </p:ext>
            </p:extLst>
          </p:nvPr>
        </p:nvGraphicFramePr>
        <p:xfrm>
          <a:off x="7132840" y="212528"/>
          <a:ext cx="4861277" cy="4030895"/>
        </p:xfrm>
        <a:graphic>
          <a:graphicData uri="http://schemas.openxmlformats.org/drawingml/2006/table">
            <a:tbl>
              <a:tblPr firstRow="1" lastRow="1">
                <a:tableStyleId>{B301B821-A1FF-4177-AEE7-76D212191A09}</a:tableStyleId>
              </a:tblPr>
              <a:tblGrid>
                <a:gridCol w="1155155">
                  <a:extLst>
                    <a:ext uri="{9D8B030D-6E8A-4147-A177-3AD203B41FA5}">
                      <a16:colId xmlns:a16="http://schemas.microsoft.com/office/drawing/2014/main" val="1498393758"/>
                    </a:ext>
                  </a:extLst>
                </a:gridCol>
                <a:gridCol w="1155155">
                  <a:extLst>
                    <a:ext uri="{9D8B030D-6E8A-4147-A177-3AD203B41FA5}">
                      <a16:colId xmlns:a16="http://schemas.microsoft.com/office/drawing/2014/main" val="2814217063"/>
                    </a:ext>
                  </a:extLst>
                </a:gridCol>
                <a:gridCol w="1395812">
                  <a:extLst>
                    <a:ext uri="{9D8B030D-6E8A-4147-A177-3AD203B41FA5}">
                      <a16:colId xmlns:a16="http://schemas.microsoft.com/office/drawing/2014/main" val="1726688568"/>
                    </a:ext>
                  </a:extLst>
                </a:gridCol>
                <a:gridCol w="1155155">
                  <a:extLst>
                    <a:ext uri="{9D8B030D-6E8A-4147-A177-3AD203B41FA5}">
                      <a16:colId xmlns:a16="http://schemas.microsoft.com/office/drawing/2014/main" val="4043724954"/>
                    </a:ext>
                  </a:extLst>
                </a:gridCol>
              </a:tblGrid>
              <a:tr h="497379">
                <a:tc>
                  <a:txBody>
                    <a:bodyPr/>
                    <a:lstStyle/>
                    <a:p>
                      <a:pPr algn="l" fontAlgn="b"/>
                      <a:r>
                        <a:rPr lang="en-GB" sz="1600" u="none" strike="noStrike">
                          <a:effectLst/>
                        </a:rPr>
                        <a:t>Material</a:t>
                      </a:r>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600" u="none" strike="noStrike" dirty="0">
                          <a:effectLst/>
                        </a:rPr>
                        <a:t>Weight (kg)</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600" u="none" strike="noStrike" dirty="0">
                          <a:effectLst/>
                        </a:rPr>
                        <a:t>GWP (kgCO</a:t>
                      </a:r>
                      <a:r>
                        <a:rPr lang="en-GB" sz="1600" u="none" strike="noStrike" baseline="-25000" dirty="0">
                          <a:effectLst/>
                        </a:rPr>
                        <a:t>2</a:t>
                      </a:r>
                      <a:r>
                        <a:rPr lang="en-GB" sz="1600" u="none" strike="noStrike" baseline="0" dirty="0">
                          <a:effectLst/>
                        </a:rPr>
                        <a:t>e</a:t>
                      </a:r>
                      <a:r>
                        <a:rPr lang="en-GB" sz="1600" u="none" strike="noStrike" dirty="0">
                          <a:effectLst/>
                        </a:rPr>
                        <a:t> per kg material)</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600" u="none" strike="noStrike" dirty="0">
                          <a:effectLst/>
                        </a:rPr>
                        <a:t>Carbon footprint (kg)</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12192015"/>
                  </a:ext>
                </a:extLst>
              </a:tr>
              <a:tr h="497379">
                <a:tc>
                  <a:txBody>
                    <a:bodyPr/>
                    <a:lstStyle/>
                    <a:p>
                      <a:pPr algn="l" fontAlgn="b"/>
                      <a:r>
                        <a:rPr lang="en-GB" sz="1600" b="1" u="none" strike="noStrike" dirty="0">
                          <a:effectLst/>
                        </a:rPr>
                        <a:t>Aluminium</a:t>
                      </a:r>
                      <a:endParaRPr lang="en-GB"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847.10</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20.000</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a:effectLst/>
                        </a:rPr>
                        <a:t>16941.93</a:t>
                      </a:r>
                      <a:endParaRPr lang="en-GB"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22681646"/>
                  </a:ext>
                </a:extLst>
              </a:tr>
              <a:tr h="274795">
                <a:tc>
                  <a:txBody>
                    <a:bodyPr/>
                    <a:lstStyle/>
                    <a:p>
                      <a:pPr algn="l" fontAlgn="b"/>
                      <a:r>
                        <a:rPr lang="en-GB" sz="1600" b="1" u="none" strike="noStrike" dirty="0">
                          <a:effectLst/>
                        </a:rPr>
                        <a:t>Steel</a:t>
                      </a:r>
                      <a:endParaRPr lang="en-GB"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6774.91</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2.148</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a:effectLst/>
                        </a:rPr>
                        <a:t>14552.51</a:t>
                      </a:r>
                      <a:endParaRPr lang="en-GB"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4754514"/>
                  </a:ext>
                </a:extLst>
              </a:tr>
              <a:tr h="497379">
                <a:tc>
                  <a:txBody>
                    <a:bodyPr/>
                    <a:lstStyle/>
                    <a:p>
                      <a:pPr algn="l" fontAlgn="b"/>
                      <a:r>
                        <a:rPr lang="en-GB" sz="1600" b="1" u="none" strike="noStrike" dirty="0">
                          <a:effectLst/>
                        </a:rPr>
                        <a:t>Flash lamp</a:t>
                      </a:r>
                      <a:endParaRPr lang="en-GB"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3160 input Watts</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1.828 per input W</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5775.01</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1289266"/>
                  </a:ext>
                </a:extLst>
              </a:tr>
              <a:tr h="274795">
                <a:tc>
                  <a:txBody>
                    <a:bodyPr/>
                    <a:lstStyle/>
                    <a:p>
                      <a:pPr algn="l" fontAlgn="b"/>
                      <a:r>
                        <a:rPr lang="en-GB" sz="1600" b="1" u="none" strike="noStrike" dirty="0">
                          <a:effectLst/>
                        </a:rPr>
                        <a:t>Diodes</a:t>
                      </a:r>
                      <a:endParaRPr lang="en-GB"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2700 input Watts</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0.714 per input W</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1927.15</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9800117"/>
                  </a:ext>
                </a:extLst>
              </a:tr>
              <a:tr h="497379">
                <a:tc>
                  <a:txBody>
                    <a:bodyPr/>
                    <a:lstStyle/>
                    <a:p>
                      <a:pPr algn="l" fontAlgn="b"/>
                      <a:r>
                        <a:rPr lang="en-GB" sz="1600" b="1" u="none" strike="noStrike" dirty="0">
                          <a:effectLst/>
                        </a:rPr>
                        <a:t>Laser crystal</a:t>
                      </a:r>
                      <a:endParaRPr lang="en-GB"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0.17</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942.790</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158.39</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0675751"/>
                  </a:ext>
                </a:extLst>
              </a:tr>
              <a:tr h="497379">
                <a:tc>
                  <a:txBody>
                    <a:bodyPr/>
                    <a:lstStyle/>
                    <a:p>
                      <a:pPr algn="l" fontAlgn="b"/>
                      <a:r>
                        <a:rPr lang="en-GB" sz="1600" b="1" u="none" strike="noStrike" dirty="0" err="1">
                          <a:effectLst/>
                        </a:rPr>
                        <a:t>Fiber</a:t>
                      </a:r>
                      <a:r>
                        <a:rPr lang="en-GB" sz="1600" b="1" u="none" strike="noStrike" dirty="0">
                          <a:effectLst/>
                        </a:rPr>
                        <a:t> cables</a:t>
                      </a:r>
                      <a:endParaRPr lang="en-GB"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a:effectLst/>
                        </a:rPr>
                        <a:t>2.26</a:t>
                      </a:r>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7.292</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16.48</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46647029"/>
                  </a:ext>
                </a:extLst>
              </a:tr>
              <a:tr h="274795">
                <a:tc>
                  <a:txBody>
                    <a:bodyPr/>
                    <a:lstStyle/>
                    <a:p>
                      <a:pPr algn="l" fontAlgn="b"/>
                      <a:r>
                        <a:rPr lang="en-GB" sz="1600" b="1" u="none" strike="noStrike" dirty="0">
                          <a:effectLst/>
                        </a:rPr>
                        <a:t>Optical</a:t>
                      </a:r>
                      <a:r>
                        <a:rPr lang="en-GB" sz="1600" b="1" u="none" strike="noStrike" baseline="0" dirty="0">
                          <a:effectLst/>
                        </a:rPr>
                        <a:t> components</a:t>
                      </a:r>
                      <a:endParaRPr lang="en-GB"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a:effectLst/>
                        </a:rPr>
                        <a:t>20.58</a:t>
                      </a:r>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0.720</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14.82</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55284750"/>
                  </a:ext>
                </a:extLst>
              </a:tr>
              <a:tr h="274795">
                <a:tc>
                  <a:txBody>
                    <a:bodyPr/>
                    <a:lstStyle/>
                    <a:p>
                      <a:pPr algn="l" fontAlgn="b"/>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600" u="none" strike="noStrike" dirty="0">
                          <a:effectLst/>
                        </a:rPr>
                        <a:t>TOTAL</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600" u="none" strike="noStrike" dirty="0">
                          <a:effectLst/>
                        </a:rPr>
                        <a:t>39386.29</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9012241"/>
                  </a:ext>
                </a:extLst>
              </a:tr>
            </a:tbl>
          </a:graphicData>
        </a:graphic>
      </p:graphicFrame>
      <p:sp>
        <p:nvSpPr>
          <p:cNvPr id="3" name="Rectangle 2"/>
          <p:cNvSpPr/>
          <p:nvPr/>
        </p:nvSpPr>
        <p:spPr>
          <a:xfrm>
            <a:off x="7286821" y="4316996"/>
            <a:ext cx="4883068" cy="461665"/>
          </a:xfrm>
          <a:prstGeom prst="rect">
            <a:avLst/>
          </a:prstGeom>
        </p:spPr>
        <p:txBody>
          <a:bodyPr wrap="none">
            <a:spAutoFit/>
          </a:bodyPr>
          <a:lstStyle/>
          <a:p>
            <a:r>
              <a:rPr lang="en-GB" sz="2400" b="1" dirty="0">
                <a:solidFill>
                  <a:schemeClr val="accent3"/>
                </a:solidFill>
                <a:latin typeface="Arial" panose="020B0604020202020204" pitchFamily="34" charset="0"/>
                <a:cs typeface="Arial" panose="020B0604020202020204" pitchFamily="34" charset="0"/>
              </a:rPr>
              <a:t>39 tonnes of CO</a:t>
            </a:r>
            <a:r>
              <a:rPr lang="en-GB" sz="2400" b="1" baseline="-25000" dirty="0">
                <a:solidFill>
                  <a:schemeClr val="accent3"/>
                </a:solidFill>
                <a:latin typeface="Arial" panose="020B0604020202020204" pitchFamily="34" charset="0"/>
                <a:cs typeface="Arial" panose="020B0604020202020204" pitchFamily="34" charset="0"/>
              </a:rPr>
              <a:t>2</a:t>
            </a:r>
            <a:r>
              <a:rPr lang="en-GB" sz="2400" b="1" dirty="0">
                <a:solidFill>
                  <a:schemeClr val="accent3"/>
                </a:solidFill>
                <a:latin typeface="Arial" panose="020B0604020202020204" pitchFamily="34" charset="0"/>
                <a:cs typeface="Arial" panose="020B0604020202020204" pitchFamily="34" charset="0"/>
              </a:rPr>
              <a:t> equivalent to: </a:t>
            </a:r>
          </a:p>
        </p:txBody>
      </p:sp>
      <p:pic>
        <p:nvPicPr>
          <p:cNvPr id="1026" name="Picture 2" descr="Driving Around The World GIF by Barbara Pozzi - Find &amp; Share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06463" y="4967195"/>
            <a:ext cx="1736236" cy="17362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20807" y="4866583"/>
            <a:ext cx="861646" cy="461665"/>
          </a:xfrm>
          <a:prstGeom prst="rect">
            <a:avLst/>
          </a:prstGeom>
          <a:noFill/>
        </p:spPr>
        <p:txBody>
          <a:bodyPr wrap="square" rtlCol="0">
            <a:spAutoFit/>
          </a:bodyPr>
          <a:lstStyle/>
          <a:p>
            <a:r>
              <a:rPr lang="en-GB" sz="2400" dirty="0">
                <a:solidFill>
                  <a:schemeClr val="bg2"/>
                </a:solidFill>
              </a:rPr>
              <a:t>x39</a:t>
            </a:r>
          </a:p>
        </p:txBody>
      </p:sp>
      <p:pic>
        <p:nvPicPr>
          <p:cNvPr id="1028" name="Picture 4" descr="What is Your Carbon Footprint? | Paris Corporation"/>
          <p:cNvPicPr>
            <a:picLocks noChangeAspect="1" noChangeArrowheads="1"/>
          </p:cNvPicPr>
          <p:nvPr/>
        </p:nvPicPr>
        <p:blipFill rotWithShape="1">
          <a:blip r:embed="rId4">
            <a:extLst>
              <a:ext uri="{28A0092B-C50C-407E-A947-70E740481C1C}">
                <a14:useLocalDpi xmlns:a14="http://schemas.microsoft.com/office/drawing/2010/main" val="0"/>
              </a:ext>
            </a:extLst>
          </a:blip>
          <a:srcRect r="13632"/>
          <a:stretch/>
        </p:blipFill>
        <p:spPr bwMode="auto">
          <a:xfrm>
            <a:off x="9421624" y="4963775"/>
            <a:ext cx="2262310" cy="17430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895451" y="5480648"/>
            <a:ext cx="861646" cy="461665"/>
          </a:xfrm>
          <a:prstGeom prst="rect">
            <a:avLst/>
          </a:prstGeom>
          <a:noFill/>
        </p:spPr>
        <p:txBody>
          <a:bodyPr wrap="square" rtlCol="0">
            <a:spAutoFit/>
          </a:bodyPr>
          <a:lstStyle/>
          <a:p>
            <a:r>
              <a:rPr lang="en-GB" sz="2400" dirty="0">
                <a:solidFill>
                  <a:schemeClr val="accent4"/>
                </a:solidFill>
              </a:rPr>
              <a:t>or</a:t>
            </a:r>
          </a:p>
        </p:txBody>
      </p:sp>
    </p:spTree>
    <p:extLst>
      <p:ext uri="{BB962C8B-B14F-4D97-AF65-F5344CB8AC3E}">
        <p14:creationId xmlns:p14="http://schemas.microsoft.com/office/powerpoint/2010/main" val="2903724024"/>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FD5DE94D0DC4429BC63C274559EB6B" ma:contentTypeVersion="12" ma:contentTypeDescription="Create a new document." ma:contentTypeScope="" ma:versionID="a1869dba164eba32bfbc265f1b220886">
  <xsd:schema xmlns:xsd="http://www.w3.org/2001/XMLSchema" xmlns:xs="http://www.w3.org/2001/XMLSchema" xmlns:p="http://schemas.microsoft.com/office/2006/metadata/properties" xmlns:ns3="5a871c85-2e62-4999-a389-42cdaa751c66" xmlns:ns4="0dbb87ab-f00b-4041-bbfc-f8eb45f685ec" targetNamespace="http://schemas.microsoft.com/office/2006/metadata/properties" ma:root="true" ma:fieldsID="0f88dfdf82072a21f8ce8554f29c98fd" ns3:_="" ns4:_="">
    <xsd:import namespace="5a871c85-2e62-4999-a389-42cdaa751c66"/>
    <xsd:import namespace="0dbb87ab-f00b-4041-bbfc-f8eb45f685e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871c85-2e62-4999-a389-42cdaa751c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bb87ab-f00b-4041-bbfc-f8eb45f685e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343E82-7DC5-4DF1-896D-E8C717438D03}">
  <ds:schemaRefs>
    <ds:schemaRef ds:uri="http://schemas.microsoft.com/sharepoint/v3/contenttype/forms"/>
  </ds:schemaRefs>
</ds:datastoreItem>
</file>

<file path=customXml/itemProps2.xml><?xml version="1.0" encoding="utf-8"?>
<ds:datastoreItem xmlns:ds="http://schemas.openxmlformats.org/officeDocument/2006/customXml" ds:itemID="{254F0349-C8E6-4E5D-B6EC-6C7CA8CADC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871c85-2e62-4999-a389-42cdaa751c66"/>
    <ds:schemaRef ds:uri="0dbb87ab-f00b-4041-bbfc-f8eb45f685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5FE28F-E808-4D13-89A4-C40B1B8D9C60}">
  <ds:schemaRefs>
    <ds:schemaRef ds:uri="http://schemas.microsoft.com/office/2006/documentManagement/types"/>
    <ds:schemaRef ds:uri="http://purl.org/dc/terms/"/>
    <ds:schemaRef ds:uri="http://schemas.microsoft.com/office/infopath/2007/PartnerControls"/>
    <ds:schemaRef ds:uri="http://schemas.microsoft.com/office/2006/metadata/properties"/>
    <ds:schemaRef ds:uri="0dbb87ab-f00b-4041-bbfc-f8eb45f685ec"/>
    <ds:schemaRef ds:uri="http://www.w3.org/XML/1998/namespace"/>
    <ds:schemaRef ds:uri="5a871c85-2e62-4999-a389-42cdaa751c66"/>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16806</TotalTime>
  <Words>2966</Words>
  <Application>Microsoft Office PowerPoint</Application>
  <PresentationFormat>Widescreen</PresentationFormat>
  <Paragraphs>360</Paragraphs>
  <Slides>19</Slides>
  <Notes>17</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Arial Regular</vt:lpstr>
      <vt:lpstr>Calibri</vt:lpstr>
      <vt:lpstr>Cambria Math</vt:lpstr>
      <vt:lpstr>Times New Roman</vt:lpstr>
      <vt:lpstr>Wingdings</vt:lpstr>
      <vt:lpstr>Font and logo master</vt:lpstr>
      <vt:lpstr>Font WITHOUT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PowerPoint template - basic</dc:title>
  <dc:creator>Philip Millard</dc:creator>
  <cp:lastModifiedBy>Morrow, Katherine (STFC,DL,AST)</cp:lastModifiedBy>
  <cp:revision>280</cp:revision>
  <cp:lastPrinted>2019-10-02T08:27:37Z</cp:lastPrinted>
  <dcterms:created xsi:type="dcterms:W3CDTF">2019-09-17T08:04:08Z</dcterms:created>
  <dcterms:modified xsi:type="dcterms:W3CDTF">2022-12-02T11:00:25Z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0x010100DFFD5DE94D0DC4429BC63C274559EB6B</vt:lpwstr>
  </property>
</Properties>
</file>