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7" r:id="rId3"/>
  </p:sldMasterIdLst>
  <p:notesMasterIdLst>
    <p:notesMasterId r:id="rId14"/>
  </p:notesMasterIdLst>
  <p:sldIdLst>
    <p:sldId id="332" r:id="rId4"/>
    <p:sldId id="326" r:id="rId5"/>
    <p:sldId id="327" r:id="rId6"/>
    <p:sldId id="297" r:id="rId7"/>
    <p:sldId id="298" r:id="rId8"/>
    <p:sldId id="325" r:id="rId9"/>
    <p:sldId id="309" r:id="rId10"/>
    <p:sldId id="328" r:id="rId11"/>
    <p:sldId id="330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A5EBF"/>
    <a:srgbClr val="57054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63847" autoAdjust="0"/>
  </p:normalViewPr>
  <p:slideViewPr>
    <p:cSldViewPr snapToGrid="0">
      <p:cViewPr varScale="1">
        <p:scale>
          <a:sx n="81" d="100"/>
          <a:sy n="81" d="100"/>
        </p:scale>
        <p:origin x="2028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CFCEB-C1E2-40CE-A3EF-79CBD7D4CD10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2E7B5-1974-4E5C-816F-763D7EC05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3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971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46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</a:p>
          <a:p>
            <a:endParaRPr lang="en-GB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2E7B5-1974-4E5C-816F-763D7EC052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1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favour this view</a:t>
            </a:r>
            <a:r>
              <a:rPr lang="en-GB" baseline="0" dirty="0" smtClean="0"/>
              <a:t> because society and economy are totally dependent on the environment – </a:t>
            </a:r>
          </a:p>
          <a:p>
            <a:r>
              <a:rPr lang="en-GB" baseline="0" dirty="0" smtClean="0"/>
              <a:t>it is the base layer – the foundations - the bottom of the ‘wedding cake’ if you will - that everything else depends upon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5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Taken</a:t>
            </a:r>
            <a:r>
              <a:rPr lang="en-GB" baseline="0" dirty="0" smtClean="0"/>
              <a:t> to be a key political and policy issue for all organisations and governments.</a:t>
            </a:r>
          </a:p>
          <a:p>
            <a:r>
              <a:rPr lang="en-GB" baseline="0" dirty="0" smtClean="0"/>
              <a:t>There is a need for all of us to understand the level of jeopardy there is.</a:t>
            </a:r>
          </a:p>
          <a:p>
            <a:r>
              <a:rPr lang="en-GB" baseline="0" dirty="0" smtClean="0"/>
              <a:t>It’s not in the future, its now – wildfires, flooding, extremes of heat, loss of biodiversity, sea level rises</a:t>
            </a:r>
          </a:p>
          <a:p>
            <a:r>
              <a:rPr lang="en-GB" baseline="0" dirty="0" smtClean="0"/>
              <a:t>Intergovernmental Panel on Climate Change (IPCC) Need for IMMEDIATE RAPID and LARGE SCALE REDUCTIONS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2E7B5-1974-4E5C-816F-763D7EC052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9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UKRI net</a:t>
            </a:r>
            <a:r>
              <a:rPr lang="en-GB" baseline="0" dirty="0" smtClean="0"/>
              <a:t> zero by 2040 – challenging but not impossible</a:t>
            </a:r>
          </a:p>
          <a:p>
            <a:r>
              <a:rPr lang="en-GB" baseline="0" dirty="0" smtClean="0"/>
              <a:t>Will require sustained effort and doing things differently</a:t>
            </a:r>
          </a:p>
          <a:p>
            <a:r>
              <a:rPr lang="en-GB" baseline="0" dirty="0" smtClean="0"/>
              <a:t>If we keep doing what we’re doing we’re going to keep getting what we are getting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Colleagues in Estates have done lots across all campuses – Whole host of activity at sites to reduce energy consumption (lighting upgrades, building upgrades including windows, cladding, chillers) and increase renewable energy (solar PV at DL and RAL).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Complicated by windfall sums of money in single financial years but masses of improvements which has helped that line in the graph go downwards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Thanks to Carly and Laura in Estates for helping with intranet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Action Plan is there and sets out what I am doing in year 1 and how it dovetails with the Estates Strategy who deliver the on the ground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2E7B5-1974-4E5C-816F-763D7EC052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there is a challenge</a:t>
            </a:r>
            <a:r>
              <a:rPr lang="en-GB" baseline="0" dirty="0" smtClean="0"/>
              <a:t> about emissions.  However, there is also the high value of the research and technology from across STFC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Great thing about STFC is the quantity and</a:t>
            </a:r>
            <a:r>
              <a:rPr lang="en-GB" baseline="0" dirty="0" smtClean="0"/>
              <a:t> quality of research going into climate solutions.</a:t>
            </a:r>
          </a:p>
          <a:p>
            <a:r>
              <a:rPr lang="en-GB" baseline="0" dirty="0" smtClean="0"/>
              <a:t>We are an organisation that is delivering climate solutions and has been for a number of years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</a:t>
            </a:r>
            <a:r>
              <a:rPr lang="en-GB" b="1" baseline="0" dirty="0" smtClean="0"/>
              <a:t>purpose terms </a:t>
            </a:r>
            <a:r>
              <a:rPr lang="en-GB" baseline="0" dirty="0" smtClean="0"/>
              <a:t>I want to see our organisation leading on this agenda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 is balance to be struck about our work outputs and the energy we use along with our emissions</a:t>
            </a:r>
          </a:p>
          <a:p>
            <a:r>
              <a:rPr lang="en-GB" baseline="0" dirty="0" smtClean="0"/>
              <a:t>Optimistic that we can aim HIGH to see STFC develop and grow whilst also contributing to climate solution and doing that in an environmentally conscious manner</a:t>
            </a:r>
          </a:p>
          <a:p>
            <a:r>
              <a:rPr lang="en-GB" baseline="0" dirty="0" smtClean="0"/>
              <a:t>Not binary not one or the other but both although as a said this is a journey and we are still in relatively early stages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2E7B5-1974-4E5C-816F-763D7EC052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3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Basket</a:t>
            </a:r>
            <a:r>
              <a:rPr lang="en-GB" baseline="0" dirty="0" smtClean="0"/>
              <a:t> of greenhouse gases – CO2 is talked about the most but thee are others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Scope 1 Direct emissions – fossil fuels burning gas for heating or petrol/diesel for transport</a:t>
            </a:r>
          </a:p>
          <a:p>
            <a:endParaRPr lang="en-GB" baseline="0" dirty="0" smtClean="0"/>
          </a:p>
          <a:p>
            <a:r>
              <a:rPr lang="en-GB" baseline="0" dirty="0" smtClean="0"/>
              <a:t>Scope 2 Indirect emissions from energy – purchase of electricity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Scope 3 – Indirect emissions from things we buy/procure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Report on these for STFC for Government Scope 1 and 2 reliable information but lacking in granularity – so can’t tell a building or department what they use</a:t>
            </a:r>
          </a:p>
          <a:p>
            <a:r>
              <a:rPr lang="en-GB" baseline="0" dirty="0" smtClean="0"/>
              <a:t>Scope 3 not great – business travel but getting better because of new contracts and better data collection.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2E7B5-1974-4E5C-816F-763D7EC052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8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Historic</a:t>
            </a:r>
            <a:r>
              <a:rPr lang="en-GB" baseline="0" dirty="0" smtClean="0"/>
              <a:t> emissions picture from Scope 1 and 2</a:t>
            </a:r>
          </a:p>
          <a:p>
            <a:r>
              <a:rPr lang="en-GB" baseline="0" dirty="0" smtClean="0"/>
              <a:t>Projected to grow – though the cost of utilities, especially electricity may temper that growth</a:t>
            </a:r>
          </a:p>
          <a:p>
            <a:r>
              <a:rPr lang="en-GB" baseline="0" dirty="0" smtClean="0"/>
              <a:t>Even if electricity were cheaper we still need to ask the question can this be done with less energy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2E7B5-1974-4E5C-816F-763D7EC052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8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2E7B5-1974-4E5C-816F-763D7EC052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9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14400" y="1957387"/>
            <a:ext cx="10440000" cy="36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6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90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3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54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7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6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66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17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4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86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1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7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74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53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010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9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1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4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1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081084"/>
            <a:ext cx="2111379" cy="539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5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AD51-F38C-428B-A3C8-B7A46D82E941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FCEAB-9D05-4C29-A3DC-F827DC955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7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3686" y="-3616058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45241" y="3593840"/>
            <a:ext cx="10325833" cy="278537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Accelerators</a:t>
            </a:r>
            <a:r>
              <a:rPr kumimoji="0" lang="en-US" sz="4800" b="1" i="0" u="none" strike="noStrike" kern="1200" cap="none" spc="20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environmental sustainability</a:t>
            </a:r>
            <a:endParaRPr kumimoji="0" lang="en-US" sz="4800" b="1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 Colwell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December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3686" y="-3616058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2514340"/>
            <a:ext cx="1032583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you.  Any questions?</a:t>
            </a:r>
            <a:endParaRPr kumimoji="0" lang="en-US" sz="4800" b="1" i="0" u="none" strike="noStrike" kern="1200" cap="none" spc="2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01D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6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0" y="-314325"/>
            <a:ext cx="13335000" cy="7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8" y="-165100"/>
            <a:ext cx="11368352" cy="70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358" y="-1"/>
            <a:ext cx="4425595" cy="690884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8284464" cy="129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55" y="1115435"/>
            <a:ext cx="5204843" cy="4273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175" y="1036608"/>
            <a:ext cx="4852922" cy="4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53" y="100296"/>
            <a:ext cx="4724809" cy="6657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2558" y="2207172"/>
            <a:ext cx="48951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“If we knew what we were doing, it would not be called research, would it?”</a:t>
            </a:r>
          </a:p>
          <a:p>
            <a:endParaRPr lang="en-GB" dirty="0"/>
          </a:p>
          <a:p>
            <a:pPr algn="r"/>
            <a:r>
              <a:rPr lang="en-GB" dirty="0" smtClean="0"/>
              <a:t>Albert Einstein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759669" y="57735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https://ukri.sharepoint.com/sites/thesource-stfc/Shared%20Documents/ES/STFCSustainabilityActionPlan.pdf?cid=177884f0-70df-478e-8950-de45c9fdb487</a:t>
            </a:r>
          </a:p>
        </p:txBody>
      </p:sp>
    </p:spTree>
    <p:extLst>
      <p:ext uri="{BB962C8B-B14F-4D97-AF65-F5344CB8AC3E}">
        <p14:creationId xmlns:p14="http://schemas.microsoft.com/office/powerpoint/2010/main" val="16955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69" y="127334"/>
            <a:ext cx="10447399" cy="67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3" y="270532"/>
            <a:ext cx="4056994" cy="57242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314" y="5714009"/>
            <a:ext cx="6145301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743" y="2238703"/>
            <a:ext cx="5794789" cy="3212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7055" y="1514173"/>
            <a:ext cx="358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C02e emissions from STFC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4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52" y="0"/>
            <a:ext cx="9347347" cy="68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061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6808</TotalTime>
  <Words>591</Words>
  <Application>Microsoft Office PowerPoint</Application>
  <PresentationFormat>Widescreen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Regular</vt:lpstr>
      <vt:lpstr>Calibri</vt:lpstr>
      <vt:lpstr>Calibri Light</vt:lpstr>
      <vt:lpstr>Wingdings</vt:lpstr>
      <vt:lpstr>1_Office Theme</vt:lpstr>
      <vt:lpstr>Font and logo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Colwell, Jo (STFC,RAL,COO)</dc:creator>
  <cp:lastModifiedBy>Colwell, Johanne (STFC,RAL,COO)</cp:lastModifiedBy>
  <cp:revision>141</cp:revision>
  <dcterms:created xsi:type="dcterms:W3CDTF">2021-06-07T12:14:10Z</dcterms:created>
  <dcterms:modified xsi:type="dcterms:W3CDTF">2022-11-28T18:42:54Z</dcterms:modified>
</cp:coreProperties>
</file>